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75"/>
  </p:notesMasterIdLst>
  <p:handoutMasterIdLst>
    <p:handoutMasterId r:id="rId76"/>
  </p:handoutMasterIdLst>
  <p:sldIdLst>
    <p:sldId id="256" r:id="rId4"/>
    <p:sldId id="365" r:id="rId5"/>
    <p:sldId id="411" r:id="rId6"/>
    <p:sldId id="375" r:id="rId7"/>
    <p:sldId id="451" r:id="rId8"/>
    <p:sldId id="369" r:id="rId9"/>
    <p:sldId id="370" r:id="rId10"/>
    <p:sldId id="371" r:id="rId11"/>
    <p:sldId id="373" r:id="rId12"/>
    <p:sldId id="412" r:id="rId13"/>
    <p:sldId id="413" r:id="rId14"/>
    <p:sldId id="384" r:id="rId15"/>
    <p:sldId id="406" r:id="rId16"/>
    <p:sldId id="405" r:id="rId17"/>
    <p:sldId id="445" r:id="rId18"/>
    <p:sldId id="446" r:id="rId19"/>
    <p:sldId id="435" r:id="rId20"/>
    <p:sldId id="372" r:id="rId21"/>
    <p:sldId id="410" r:id="rId22"/>
    <p:sldId id="407" r:id="rId23"/>
    <p:sldId id="377" r:id="rId24"/>
    <p:sldId id="378" r:id="rId25"/>
    <p:sldId id="379" r:id="rId26"/>
    <p:sldId id="380" r:id="rId27"/>
    <p:sldId id="381" r:id="rId28"/>
    <p:sldId id="383" r:id="rId29"/>
    <p:sldId id="382" r:id="rId30"/>
    <p:sldId id="421" r:id="rId31"/>
    <p:sldId id="438" r:id="rId32"/>
    <p:sldId id="437" r:id="rId33"/>
    <p:sldId id="417" r:id="rId34"/>
    <p:sldId id="367" r:id="rId35"/>
    <p:sldId id="447" r:id="rId36"/>
    <p:sldId id="448" r:id="rId37"/>
    <p:sldId id="450" r:id="rId38"/>
    <p:sldId id="416" r:id="rId39"/>
    <p:sldId id="393" r:id="rId40"/>
    <p:sldId id="401" r:id="rId41"/>
    <p:sldId id="419" r:id="rId42"/>
    <p:sldId id="444" r:id="rId43"/>
    <p:sldId id="418" r:id="rId44"/>
    <p:sldId id="420" r:id="rId45"/>
    <p:sldId id="395" r:id="rId46"/>
    <p:sldId id="449" r:id="rId47"/>
    <p:sldId id="414" r:id="rId48"/>
    <p:sldId id="431" r:id="rId49"/>
    <p:sldId id="429" r:id="rId50"/>
    <p:sldId id="432" r:id="rId51"/>
    <p:sldId id="389" r:id="rId52"/>
    <p:sldId id="399" r:id="rId53"/>
    <p:sldId id="403" r:id="rId54"/>
    <p:sldId id="387" r:id="rId55"/>
    <p:sldId id="388" r:id="rId56"/>
    <p:sldId id="390" r:id="rId57"/>
    <p:sldId id="443" r:id="rId58"/>
    <p:sldId id="404" r:id="rId59"/>
    <p:sldId id="442" r:id="rId60"/>
    <p:sldId id="415" r:id="rId61"/>
    <p:sldId id="424" r:id="rId62"/>
    <p:sldId id="426" r:id="rId63"/>
    <p:sldId id="427" r:id="rId64"/>
    <p:sldId id="423" r:id="rId65"/>
    <p:sldId id="425" r:id="rId66"/>
    <p:sldId id="394" r:id="rId67"/>
    <p:sldId id="428" r:id="rId68"/>
    <p:sldId id="440" r:id="rId69"/>
    <p:sldId id="441" r:id="rId70"/>
    <p:sldId id="398" r:id="rId71"/>
    <p:sldId id="430" r:id="rId72"/>
    <p:sldId id="439" r:id="rId73"/>
    <p:sldId id="452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BD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7" autoAdjust="0"/>
    <p:restoredTop sz="73184" autoAdjust="0"/>
  </p:normalViewPr>
  <p:slideViewPr>
    <p:cSldViewPr snapToGrid="0" snapToObjects="1">
      <p:cViewPr varScale="1">
        <p:scale>
          <a:sx n="99" d="100"/>
          <a:sy n="99" d="100"/>
        </p:scale>
        <p:origin x="-2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7F3E-6077-4340-BFFD-0A72FE30394E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3BAB3-8B70-C144-A428-F5027488B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342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D917F-ECC3-0D47-B359-731ED9645446}" type="datetimeFigureOut">
              <a:rPr lang="en-US" smtClean="0"/>
              <a:pPr/>
              <a:t>12/4/13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524B6-CF01-A041-A6B7-767BB008D0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075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nvariant_(physics)" TargetMode="External"/><Relationship Id="rId4" Type="http://schemas.openxmlformats.org/officeDocument/2006/relationships/hyperlink" Target="http://en.wikipedia.org/wiki/Conservation_law" TargetMode="External"/><Relationship Id="rId5" Type="http://schemas.openxmlformats.org/officeDocument/2006/relationships/hyperlink" Target="http://en.wikipedia.org/wiki/Homogeneity_(physics)" TargetMode="External"/><Relationship Id="rId6" Type="http://schemas.openxmlformats.org/officeDocument/2006/relationships/hyperlink" Target="http://en.wikipedia.org/wiki/Conservation_of_energy" TargetMode="External"/><Relationship Id="rId7" Type="http://schemas.openxmlformats.org/officeDocument/2006/relationships/hyperlink" Target="http://en.wikipedia.org/wiki/Conservation_of_momentum" TargetMode="External"/><Relationship Id="rId8" Type="http://schemas.openxmlformats.org/officeDocument/2006/relationships/hyperlink" Target="http://en.wikipedia.org/wiki/Isotropy" TargetMode="External"/><Relationship Id="rId9" Type="http://schemas.openxmlformats.org/officeDocument/2006/relationships/hyperlink" Target="http://en.wikipedia.org/wiki/Conservation_of_angular_momentu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0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!""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half-life is assumed to be 10^26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years, approximately ten times the current lower limit. The two-neutrino double-beta decay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 was calculated using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Primakoff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-Rosen approximation [12] for the 2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!""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halflife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1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10^21 years [13]. Spectra are calculated for emitted electrons; detector resolution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not included. Rates are calculated for germanium enriched to 86% 76Ge; there are 47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counts in the 0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!""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peak and 3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10^6 counts in the 2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!""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 per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tonne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5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 applied</a:t>
            </a:r>
            <a:r>
              <a:rPr lang="en-US" baseline="0" dirty="0" smtClean="0"/>
              <a:t> to 2004 result and 2 peaks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KK is a subgroup of HM!!!</a:t>
            </a:r>
          </a:p>
          <a:p>
            <a:r>
              <a:rPr lang="en-US" baseline="0" dirty="0" smtClean="0"/>
              <a:t>Whether or not the claim is true, the experiment is most sensitive.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2004, 0.11cnts/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 kg </a:t>
            </a:r>
            <a:r>
              <a:rPr lang="en-US" baseline="0" dirty="0" err="1" smtClean="0"/>
              <a:t>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82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baseline="0" dirty="0" smtClean="0"/>
              <a:t>179 kg of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136Xe, </a:t>
            </a:r>
            <a:r>
              <a:rPr lang="en-US" sz="1200" b="0" i="0" u="none" strike="noStrike" baseline="0" dirty="0" smtClean="0"/>
              <a:t>enrichment </a:t>
            </a:r>
            <a:r>
              <a:rPr lang="en-US" dirty="0" smtClean="0"/>
              <a:t>Xenon, 2.458MeV Q</a:t>
            </a:r>
            <a:r>
              <a:rPr lang="en-US" baseline="0" dirty="0" smtClean="0"/>
              <a:t> value.</a:t>
            </a:r>
            <a:endParaRPr lang="en-US" dirty="0" smtClean="0"/>
          </a:p>
          <a:p>
            <a:r>
              <a:rPr lang="en-US" dirty="0" smtClean="0"/>
              <a:t>inner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ballon</a:t>
            </a:r>
            <a:r>
              <a:rPr lang="en-US" baseline="0" dirty="0" smtClean="0"/>
              <a:t> (IB), liquid scintillator, PMT+ </a:t>
            </a:r>
            <a:r>
              <a:rPr lang="en-US" sz="1200" b="0" i="0" u="none" strike="noStrike" baseline="0" dirty="0" smtClean="0"/>
              <a:t>water-Cherenkov </a:t>
            </a:r>
            <a:r>
              <a:rPr lang="en-US" baseline="0" dirty="0" smtClean="0"/>
              <a:t>veto</a:t>
            </a:r>
          </a:p>
          <a:p>
            <a:r>
              <a:rPr lang="en-US" sz="1200" b="0" i="0" u="none" strike="noStrike" baseline="0" dirty="0" smtClean="0"/>
              <a:t>The vertex </a:t>
            </a:r>
            <a:r>
              <a:rPr lang="en-US" sz="1200" b="0" i="0" u="none" strike="noStrike" baseline="0" dirty="0" err="1" smtClean="0"/>
              <a:t>resolutionis</a:t>
            </a:r>
            <a:r>
              <a:rPr lang="en-US" sz="1200" b="0" i="0" u="none" strike="noStrike" baseline="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∼ 15 cm/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sqrtE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(MeV), and the energy resolution is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(6.6+/-0.3)%/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sqrtE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u="none" strike="noStrike" baseline="0" dirty="0" smtClean="0"/>
              <a:t>The U and </a:t>
            </a:r>
            <a:r>
              <a:rPr lang="en-US" sz="1200" b="0" i="0" u="none" strike="noStrike" baseline="0" dirty="0" err="1" smtClean="0"/>
              <a:t>Th</a:t>
            </a:r>
            <a:r>
              <a:rPr lang="en-US" sz="1200" b="0" i="0" u="none" strike="noStrike" baseline="0" dirty="0" smtClean="0"/>
              <a:t> contaminations in the </a:t>
            </a:r>
            <a:r>
              <a:rPr lang="en-US" sz="1200" b="0" i="0" u="none" strike="noStrike" baseline="0" dirty="0" err="1" smtClean="0"/>
              <a:t>Xe</a:t>
            </a:r>
            <a:r>
              <a:rPr lang="en-US" sz="1200" b="0" i="0" u="none" strike="noStrike" baseline="0" dirty="0" smtClean="0"/>
              <a:t>-LS can be investigated by the delayed coincidence detection of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214Bi-214Po and 212Bi-212Po.</a:t>
            </a:r>
          </a:p>
          <a:p>
            <a:r>
              <a:rPr lang="en-US" dirty="0" smtClean="0"/>
              <a:t>U238, Bismuth 214</a:t>
            </a:r>
            <a:r>
              <a:rPr lang="en-US" baseline="0" dirty="0" smtClean="0"/>
              <a:t> (beta) – Polonium 214 (164.3 microsecond, alpha)</a:t>
            </a:r>
          </a:p>
          <a:p>
            <a:r>
              <a:rPr lang="en-US" baseline="0" dirty="0" smtClean="0"/>
              <a:t>Th232, Bismuth 212(beta)-Polonium 212 (0.3 microsecond, alpha)</a:t>
            </a:r>
          </a:p>
          <a:p>
            <a:endParaRPr lang="en-US" baseline="0" dirty="0" smtClean="0"/>
          </a:p>
          <a:p>
            <a:r>
              <a:rPr lang="en-US" sz="1200" b="0" i="0" u="none" strike="noStrike" baseline="0" dirty="0" smtClean="0"/>
              <a:t>the Bi-Po measurements are used to constrain only the rates for the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222Rn-210Pb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subchain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238U series </a:t>
            </a:r>
            <a:r>
              <a:rPr lang="en-US" sz="1200" b="0" i="0" u="none" strike="noStrike" baseline="0" dirty="0" smtClean="0"/>
              <a:t>and the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228Th-208Pb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subchain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232Th series,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Wenqin: the secular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the very first parent half time must be much longer than any other daughter in the chain, up to the last.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U238,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(222) t1/2= 3.8day,,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(210) t1/2=22.3year. All in between,t1/2 are min, sec.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gas, so the equilibrium cannot be assumed prior to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Th232,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(228) t1/2= 1.9year,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(208) is stable, and the chain includes Rn220. Although,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(220) is a gas, it is not stable (55 second), so it cannot break the equilibrium.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82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enrLXe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enriched to 80.6%136Xe.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 depositions in the TPC produce both ionization and scintillation signals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HFE-7000/lead shield, + plastic-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scinitillator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Primarily due to bremsstrahlung, a fraction of  events are MS. The MC simulation predicts that 82.5% of 0 events are 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82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Quasiparticle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Random-Phase Approximation (QRPA)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37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Skyrme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Quasiparticle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Random-Phase Approximation (QRPA)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5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Cosmology ~ 1eV</a:t>
            </a:r>
          </a:p>
          <a:p>
            <a:endParaRPr lang="en-US" dirty="0" smtClean="0"/>
          </a:p>
          <a:p>
            <a:r>
              <a:rPr lang="en-US" baseline="0" dirty="0" smtClean="0"/>
              <a:t>degenerated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01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www.katrin.kit.edu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/128.php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KATRIN is expected to achieve the following sensitivities for the mass of the electron neutrino: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Sensitivity: 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(90% upper limit if neutrino mass is zero)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0.2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about equal contributions of statistical and systematical errors.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Discovery potential: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neutrino mass of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0.35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would be discovered with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sigma significance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. A neutrino mass of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0.30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would be discovered with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sigma significance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Sensitivity</a:t>
            </a:r>
            <a:r>
              <a:rPr lang="en-US" baseline="0" dirty="0" smtClean="0"/>
              <a:t> </a:t>
            </a:r>
            <a:r>
              <a:rPr lang="en-US" dirty="0" smtClean="0"/>
              <a:t>0.35eV/c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experiment like KATRIN, which answers the question if at least one neutrino flavor is heavier than 0.2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disentangles the hierarchical and degenerated models. 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www.katrin.kit.edu</a:t>
            </a:r>
            <a:r>
              <a:rPr lang="en-US" dirty="0" smtClean="0"/>
              <a:t>/77.php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47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0.35eV 90%CL Eur. Phys. J. A</a:t>
            </a:r>
            <a:r>
              <a:rPr lang="en-US" baseline="0" dirty="0" smtClean="0"/>
              <a:t> 12. 147-154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38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42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28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6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55eV FWHM, 85 for a </a:t>
            </a:r>
            <a:r>
              <a:rPr lang="en-US" dirty="0" err="1" smtClean="0"/>
              <a:t>miniPPC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17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OFHC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Oxygen-free high thermal conductivity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 (2343 kg of 3127 kg)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52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55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not found:</a:t>
            </a:r>
          </a:p>
          <a:p>
            <a:r>
              <a:rPr lang="en-US" dirty="0" smtClean="0"/>
              <a:t>Either inverted but Dirac</a:t>
            </a:r>
          </a:p>
          <a:p>
            <a:r>
              <a:rPr lang="en-US" dirty="0" smtClean="0"/>
              <a:t>Or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Normal or degenerated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1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7B4C39-5262-D948-B597-2390CA87CAB5}" type="slidenum">
              <a:rPr lang="en-US" sz="1200">
                <a:latin typeface="Times" charset="0"/>
              </a:rPr>
              <a:pPr eaLnBrk="1" hangingPunct="1"/>
              <a:t>55</a:t>
            </a:fld>
            <a:endParaRPr lang="en-US" sz="1200">
              <a:latin typeface="Times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Aug 2013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OFHC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Oxygen-free high thermal conductivity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55eV FWHM, 85 for a </a:t>
            </a:r>
            <a:r>
              <a:rPr lang="en-US" dirty="0" err="1" smtClean="0"/>
              <a:t>miniPPC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17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55eV FWHM, 85 for a </a:t>
            </a:r>
            <a:r>
              <a:rPr lang="en-US" dirty="0" err="1" smtClean="0"/>
              <a:t>miniPPC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170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55eV FWHM, 85 for a </a:t>
            </a:r>
            <a:r>
              <a:rPr lang="en-US" dirty="0" err="1" smtClean="0"/>
              <a:t>miniPPC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17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90.3 DEP, 27.9</a:t>
            </a:r>
            <a:r>
              <a:rPr lang="en-US" baseline="0" dirty="0" smtClean="0"/>
              <a:t> Continuum, 11.8 MSE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484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90.3 DEP, 27.9</a:t>
            </a:r>
            <a:r>
              <a:rPr lang="en-US" baseline="0" smtClean="0"/>
              <a:t> Continuum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48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cs typeface="Calibri" charset="0"/>
                <a:sym typeface="Calibri" charset="0"/>
              </a:rPr>
              <a:t>still have a good description of energy spectrum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 charset="0"/>
                <a:cs typeface="Calibri" charset="0"/>
                <a:sym typeface="Calibri" charset="0"/>
              </a:rPr>
              <a:t>goodness of fit and the spectral components that contribute depends on dead layer</a:t>
            </a:r>
            <a:endParaRPr lang="en-US" dirty="0">
              <a:solidFill>
                <a:srgbClr val="000000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21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 err="1" smtClean="0"/>
              <a:t>dirac</a:t>
            </a:r>
            <a:r>
              <a:rPr lang="en-US" baseline="0" dirty="0" smtClean="0"/>
              <a:t> neutrinos, firstly the right-handed neutrinos were never observed, so its coupling to other particles is 10^26 weaker.</a:t>
            </a:r>
          </a:p>
          <a:p>
            <a:r>
              <a:rPr lang="en-US" baseline="0" dirty="0" smtClean="0"/>
              <a:t>Secondly, their (both left-handed and right-handed neutrinos) must have small coupling to Higgs, 10^12 smaller than that of top quark.</a:t>
            </a:r>
          </a:p>
          <a:p>
            <a:endParaRPr lang="en-US" dirty="0" smtClean="0"/>
          </a:p>
          <a:p>
            <a:r>
              <a:rPr lang="en-US" dirty="0" smtClean="0"/>
              <a:t>Wiki: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existence of nonzero neutrino masses somewhat complicates the situation. Neutrinos are produced in weak interactions as chirality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eigenstates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However, chirality of a massive particle is not a constant of motion;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is, but the chirality operator does not share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eigenstates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operator. Free neutrinos propagate as mixtures of left- and right-handed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states, with mixing amplitudes on the order of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i="0" kern="1200" baseline="-25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does not significantly affect the experiments, because neutrinos involved are nearly always </a:t>
            </a:r>
            <a:r>
              <a:rPr lang="en-US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ultrarelativistic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thus mixing amplitudes are vanishingly small. For example, most solar neutrinos have energies on the order of 100 </a:t>
            </a:r>
            <a:r>
              <a:rPr lang="en-US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–1 MeV, so the fraction of neutrinos with "wrong" </a:t>
            </a:r>
            <a:r>
              <a:rPr lang="en-US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among them cannot exceed 10</a:t>
            </a:r>
            <a:r>
              <a:rPr lang="en-US" sz="120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0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 err="1" smtClean="0"/>
              <a:t>dirac</a:t>
            </a:r>
            <a:r>
              <a:rPr lang="en-US" baseline="0" dirty="0" smtClean="0"/>
              <a:t> neutrinos, firstly the right-handed neutrinos were never observed, so its coupling to other particles is 10^26 weaker.</a:t>
            </a:r>
          </a:p>
          <a:p>
            <a:r>
              <a:rPr lang="en-US" baseline="0" dirty="0" smtClean="0"/>
              <a:t>Secondly, their (both left-handed and right-handed neutrinos) must have small coupling to Higgs, 10^12 smaller than that of top quark.</a:t>
            </a:r>
          </a:p>
          <a:p>
            <a:endParaRPr lang="en-US" dirty="0" smtClean="0"/>
          </a:p>
          <a:p>
            <a:r>
              <a:rPr lang="en-US" dirty="0" smtClean="0"/>
              <a:t>Wiki: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existence of nonzero neutrino masses somewhat complicates the situation. Neutrinos are produced in weak interactions as chirality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eigenstates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However, chirality of a massive particle is not a constant of motion;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is, but the chirality operator does not share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eigenstates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operator. Free neutrinos propagate as mixtures of left- and right-handed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states, with mixing amplitudes on the order of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i="0" kern="1200" baseline="-25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does not significantly affect the experiments, because neutrinos involved are nearly always </a:t>
            </a:r>
            <a:r>
              <a:rPr lang="en-US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ultrarelativistic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thus mixing amplitudes are vanishingly small. For example, most solar neutrinos have energies on the order of 100 </a:t>
            </a:r>
            <a:r>
              <a:rPr lang="en-US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–1 MeV, so the fraction of neutrinos with "wrong" </a:t>
            </a:r>
            <a:r>
              <a:rPr lang="en-US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among them cannot exceed 10</a:t>
            </a:r>
            <a:r>
              <a:rPr lang="en-US" sz="120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0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Sqrt</a:t>
            </a:r>
            <a:r>
              <a:rPr lang="en-US" dirty="0" smtClean="0"/>
              <a:t>(2.5e-3)=0.5e-1=0.05eV,</a:t>
            </a:r>
            <a:r>
              <a:rPr lang="en-US" baseline="0" dirty="0" smtClean="0"/>
              <a:t> 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Electronic,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muonic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tauonic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number is already violated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conserved quantity has a corresponding symmetry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	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Invariance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	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		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Conserved quantity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	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orthochronous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Lorentz symmetry		translation in time(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homogeneity)	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energy	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	translation in space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homogeneity)		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linear momentum	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	rotation in space (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isotropy)	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angular momentum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16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Mbeta</a:t>
            </a:r>
            <a:r>
              <a:rPr lang="en-US" dirty="0" smtClean="0"/>
              <a:t>-beta,</a:t>
            </a:r>
            <a:r>
              <a:rPr lang="en-US" baseline="0" dirty="0" smtClean="0"/>
              <a:t> also know as </a:t>
            </a:r>
            <a:r>
              <a:rPr lang="en-US" baseline="0" dirty="0" err="1" smtClean="0"/>
              <a:t>Mee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2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524B6-CF01-A041-A6B7-767BB008D00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1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F31D9-42E0-F140-90B5-4089B0733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02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B7FE-750C-E34A-ADBA-218A075FE7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9394" y="153630"/>
            <a:ext cx="1042176" cy="13244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1417638"/>
            <a:ext cx="7460260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jpeg"/><Relationship Id="rId25" Type="http://schemas.openxmlformats.org/officeDocument/2006/relationships/image" Target="../media/image24.jpeg"/><Relationship Id="rId26" Type="http://schemas.openxmlformats.org/officeDocument/2006/relationships/image" Target="../media/image25.png"/><Relationship Id="rId27" Type="http://schemas.openxmlformats.org/officeDocument/2006/relationships/image" Target="../media/image26.jpeg"/><Relationship Id="rId28" Type="http://schemas.openxmlformats.org/officeDocument/2006/relationships/image" Target="../media/image27.png"/><Relationship Id="rId29" Type="http://schemas.openxmlformats.org/officeDocument/2006/relationships/image" Target="../media/image28.emf"/><Relationship Id="rId30" Type="http://schemas.openxmlformats.org/officeDocument/2006/relationships/image" Target="../media/image29.png"/><Relationship Id="rId10" Type="http://schemas.openxmlformats.org/officeDocument/2006/relationships/image" Target="../media/image9.png"/><Relationship Id="rId11" Type="http://schemas.openxmlformats.org/officeDocument/2006/relationships/image" Target="../media/image10.jpeg"/><Relationship Id="rId12" Type="http://schemas.openxmlformats.org/officeDocument/2006/relationships/image" Target="../media/image11.pn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pn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png"/><Relationship Id="rId19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hyperlink" Target="http://arxiv.org/find/hep-ph/1/au:+Elliott_S/0/1/0/all/0/1" TargetMode="External"/><Relationship Id="rId6" Type="http://schemas.openxmlformats.org/officeDocument/2006/relationships/hyperlink" Target="http://arxiv.org/find/hep-ph/1/au:+Vogel_P/0/1/0/all/0/1" TargetMode="External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8.png"/><Relationship Id="rId3" Type="http://schemas.openxmlformats.org/officeDocument/2006/relationships/image" Target="../media/image7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5.png"/><Relationship Id="rId3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89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jpeg"/><Relationship Id="rId24" Type="http://schemas.openxmlformats.org/officeDocument/2006/relationships/image" Target="../media/image24.jpeg"/><Relationship Id="rId25" Type="http://schemas.openxmlformats.org/officeDocument/2006/relationships/image" Target="../media/image25.png"/><Relationship Id="rId26" Type="http://schemas.openxmlformats.org/officeDocument/2006/relationships/image" Target="../media/image26.jpeg"/><Relationship Id="rId27" Type="http://schemas.openxmlformats.org/officeDocument/2006/relationships/image" Target="../media/image27.png"/><Relationship Id="rId28" Type="http://schemas.openxmlformats.org/officeDocument/2006/relationships/image" Target="../media/image28.emf"/><Relationship Id="rId29" Type="http://schemas.openxmlformats.org/officeDocument/2006/relationships/image" Target="../media/image29.png"/><Relationship Id="rId10" Type="http://schemas.openxmlformats.org/officeDocument/2006/relationships/image" Target="../media/image10.jpeg"/><Relationship Id="rId11" Type="http://schemas.openxmlformats.org/officeDocument/2006/relationships/image" Target="../media/image11.pn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png"/><Relationship Id="rId15" Type="http://schemas.openxmlformats.org/officeDocument/2006/relationships/image" Target="../media/image15.jpeg"/><Relationship Id="rId16" Type="http://schemas.openxmlformats.org/officeDocument/2006/relationships/image" Target="../media/image16.jpeg"/><Relationship Id="rId17" Type="http://schemas.openxmlformats.org/officeDocument/2006/relationships/image" Target="../media/image17.png"/><Relationship Id="rId18" Type="http://schemas.openxmlformats.org/officeDocument/2006/relationships/image" Target="../media/image18.jpe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6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650" y="1705558"/>
            <a:ext cx="7772400" cy="1985773"/>
          </a:xfrm>
          <a:noFill/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Neutrinoless</a:t>
            </a:r>
            <a:r>
              <a:rPr lang="en-US" sz="3200" b="1" dirty="0" smtClean="0">
                <a:solidFill>
                  <a:srgbClr val="0000FF"/>
                </a:solidFill>
              </a:rPr>
              <a:t> double-</a:t>
            </a:r>
            <a:r>
              <a:rPr lang="en-US" sz="3200" b="1" dirty="0" err="1" smtClean="0">
                <a:solidFill>
                  <a:srgbClr val="0000FF"/>
                </a:solidFill>
              </a:rPr>
              <a:t>deta</a:t>
            </a:r>
            <a:r>
              <a:rPr lang="en-US" sz="3200" b="1" dirty="0" smtClean="0">
                <a:solidFill>
                  <a:srgbClr val="0000FF"/>
                </a:solidFill>
              </a:rPr>
              <a:t> decay 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and 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The </a:t>
            </a:r>
            <a:r>
              <a:rPr lang="en-US" sz="3200" b="1" cap="small" dirty="0" err="1">
                <a:solidFill>
                  <a:srgbClr val="0000FF"/>
                </a:solidFill>
              </a:rPr>
              <a:t>Majorana</a:t>
            </a:r>
            <a:r>
              <a:rPr lang="en-US" sz="3200" b="1" cap="small" dirty="0">
                <a:solidFill>
                  <a:srgbClr val="0000FF"/>
                </a:solidFill>
              </a:rPr>
              <a:t> Demonstrator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86579"/>
            <a:ext cx="6400800" cy="1618707"/>
          </a:xfrm>
        </p:spPr>
        <p:txBody>
          <a:bodyPr anchor="ctr"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Wenqin Xu, Los Alamos National Lab</a:t>
            </a:r>
          </a:p>
          <a:p>
            <a:endParaRPr lang="en-US" sz="24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Picture 5" descr="Screen Shot 2013-11-20 at 9.43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363"/>
            <a:ext cx="9144000" cy="1079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6856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7994650" y="134938"/>
            <a:ext cx="996950" cy="398462"/>
            <a:chOff x="7696200" y="76200"/>
            <a:chExt cx="996435" cy="39770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03859" y="76200"/>
              <a:ext cx="288776" cy="179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96200" y="76200"/>
              <a:ext cx="288776" cy="180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057963" y="76200"/>
              <a:ext cx="263389" cy="179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848521" y="304368"/>
              <a:ext cx="274496" cy="169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China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1058" y="317044"/>
              <a:ext cx="287190" cy="15686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57200" y="609600"/>
            <a:ext cx="8229600" cy="1588"/>
          </a:xfrm>
          <a:prstGeom prst="line">
            <a:avLst/>
          </a:prstGeom>
          <a:noFill/>
          <a:ln w="28440">
            <a:solidFill>
              <a:srgbClr val="FFB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ＭＳ Ｐゴシック" charset="-128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6200"/>
            <a:ext cx="9017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0600" y="0"/>
            <a:ext cx="6781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00FF"/>
                </a:solidFill>
                <a:latin typeface="Tahoma"/>
                <a:ea typeface="ＭＳ Ｐゴシック" charset="-128"/>
                <a:cs typeface="Tahoma"/>
              </a:rPr>
              <a:t>The </a:t>
            </a:r>
            <a:r>
              <a:rPr lang="en-US" sz="3600" cap="small" dirty="0" err="1">
                <a:solidFill>
                  <a:srgbClr val="0000FF"/>
                </a:solidFill>
                <a:latin typeface="Tahoma"/>
                <a:ea typeface="ＭＳ Ｐゴシック" charset="-128"/>
                <a:cs typeface="Tahoma"/>
              </a:rPr>
              <a:t>Majorana</a:t>
            </a:r>
            <a:r>
              <a:rPr lang="en-US" sz="3600" cap="small" dirty="0">
                <a:solidFill>
                  <a:srgbClr val="0000FF"/>
                </a:solidFill>
                <a:latin typeface="Tahoma"/>
                <a:ea typeface="ＭＳ Ｐゴシック" charset="-128"/>
                <a:cs typeface="Tahoma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ahoma"/>
                <a:ea typeface="ＭＳ Ｐゴシック" charset="-128"/>
                <a:cs typeface="Tahoma"/>
              </a:rPr>
              <a:t>Collaboration</a:t>
            </a:r>
          </a:p>
        </p:txBody>
      </p:sp>
      <p:pic>
        <p:nvPicPr>
          <p:cNvPr id="1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762000"/>
            <a:ext cx="5603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37"/>
          <p:cNvGrpSpPr>
            <a:grpSpLocks/>
          </p:cNvGrpSpPr>
          <p:nvPr/>
        </p:nvGrpSpPr>
        <p:grpSpPr bwMode="auto">
          <a:xfrm>
            <a:off x="1066800" y="609600"/>
            <a:ext cx="6705600" cy="706438"/>
            <a:chOff x="1066800" y="609600"/>
            <a:chExt cx="6705600" cy="706438"/>
          </a:xfrm>
        </p:grpSpPr>
        <p:pic>
          <p:nvPicPr>
            <p:cNvPr id="19" name="Picture 2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039813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700" y="690562"/>
              <a:ext cx="368300" cy="39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063" y="684212"/>
              <a:ext cx="319087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550" y="712787"/>
              <a:ext cx="40005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200" y="720725"/>
              <a:ext cx="555625" cy="22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538" y="739775"/>
              <a:ext cx="2714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475" y="779462"/>
              <a:ext cx="125253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075" y="1073152"/>
              <a:ext cx="746125" cy="20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1039814"/>
              <a:ext cx="923925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475" y="609600"/>
              <a:ext cx="923925" cy="40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63" y="1047752"/>
              <a:ext cx="833437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850" y="779462"/>
              <a:ext cx="430213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658812"/>
              <a:ext cx="304800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8" descr="m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988" y="990600"/>
              <a:ext cx="303212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0" descr="images.jpe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138" y="685800"/>
              <a:ext cx="936625" cy="2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8" descr="ttu_logo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863" y="1098552"/>
              <a:ext cx="1023937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8" descr="ITEP_logo1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706438"/>
              <a:ext cx="256442" cy="33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9" descr="SJTU logo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787" y="963613"/>
              <a:ext cx="303213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USD_logo_V_4C.eps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277" y="990601"/>
              <a:ext cx="460323" cy="29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6" descr="UW_W-Logo_smallRGB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225" y="1073150"/>
              <a:ext cx="333375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/>
          <p:cNvSpPr txBox="1"/>
          <p:nvPr/>
        </p:nvSpPr>
        <p:spPr>
          <a:xfrm>
            <a:off x="3472617" y="340191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LA-UR-13-28954</a:t>
            </a:r>
          </a:p>
        </p:txBody>
      </p:sp>
      <p:sp>
        <p:nvSpPr>
          <p:cNvPr id="4" name="Rectangle 3"/>
          <p:cNvSpPr/>
          <p:nvPr/>
        </p:nvSpPr>
        <p:spPr>
          <a:xfrm>
            <a:off x="2825736" y="5205286"/>
            <a:ext cx="3340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Purdue University,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Dec/04/2013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35000"/>
          </a:blip>
          <a:srcRect r="28839"/>
          <a:stretch>
            <a:fillRect/>
          </a:stretch>
        </p:blipFill>
        <p:spPr>
          <a:xfrm>
            <a:off x="5328326" y="1600200"/>
            <a:ext cx="3815674" cy="452596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Outline of the talk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Neutrinoless</a:t>
            </a:r>
            <a:r>
              <a:rPr lang="en-US" dirty="0" smtClean="0">
                <a:solidFill>
                  <a:srgbClr val="0000FF"/>
                </a:solidFill>
              </a:rPr>
              <a:t> double-beta decay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BFBFBF"/>
                </a:solidFill>
              </a:rPr>
              <a:t>the physics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the experiments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The </a:t>
            </a:r>
            <a:r>
              <a:rPr lang="en-US" cap="small" dirty="0" smtClean="0">
                <a:solidFill>
                  <a:srgbClr val="BFBFBF"/>
                </a:solidFill>
              </a:rPr>
              <a:t>Majorana Demonstrator</a:t>
            </a:r>
          </a:p>
          <a:p>
            <a:pPr marL="0" indent="0">
              <a:buNone/>
            </a:pPr>
            <a:endParaRPr lang="en-US" cap="smal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2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Recent List of </a:t>
            </a:r>
            <a:r>
              <a:rPr lang="en-US" dirty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</a:rPr>
              <a:t>νββ experiments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Screen Shot 2013-08-20 at 11.16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76" y="1586537"/>
            <a:ext cx="6065046" cy="4514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6516" y="6233239"/>
            <a:ext cx="3128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B. </a:t>
            </a:r>
            <a:r>
              <a:rPr lang="de-DE" sz="1000" dirty="0" err="1" smtClean="0"/>
              <a:t>Schwingenheuer</a:t>
            </a:r>
            <a:r>
              <a:rPr lang="de-DE" sz="1000" dirty="0" smtClean="0"/>
              <a:t>, Ann</a:t>
            </a:r>
            <a:r>
              <a:rPr lang="de-DE" sz="1000" dirty="0"/>
              <a:t>. Phys. (Berlin) 525, </a:t>
            </a:r>
            <a:r>
              <a:rPr lang="de-DE" sz="1000" dirty="0" err="1"/>
              <a:t>No</a:t>
            </a:r>
            <a:r>
              <a:rPr lang="de-DE" sz="1000" dirty="0"/>
              <a:t>. 4 (2013) 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9325" y="3015266"/>
            <a:ext cx="2692528" cy="338554"/>
          </a:xfrm>
          <a:prstGeom prst="rect">
            <a:avLst/>
          </a:prstGeom>
          <a:solidFill>
            <a:srgbClr val="DBD9E9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"/>
                <a:cs typeface="Courier"/>
              </a:rPr>
              <a:t>GERDA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b="1" cap="small" dirty="0" err="1" smtClean="0">
                <a:latin typeface="Courier"/>
                <a:cs typeface="Courier"/>
              </a:rPr>
              <a:t>Majorana</a:t>
            </a:r>
            <a:r>
              <a:rPr lang="en-US" sz="1600" b="1" cap="small" dirty="0" smtClean="0">
                <a:latin typeface="Courier"/>
                <a:cs typeface="Courier"/>
              </a:rPr>
              <a:t> </a:t>
            </a:r>
            <a:r>
              <a:rPr lang="en-US" sz="1600" b="1" cap="small" dirty="0" err="1" smtClean="0">
                <a:latin typeface="Courier"/>
                <a:cs typeface="Courier"/>
              </a:rPr>
              <a:t>Demonstr</a:t>
            </a:r>
            <a:r>
              <a:rPr lang="en-US" sz="1600" b="1" cap="small" dirty="0" smtClean="0">
                <a:latin typeface="Courier"/>
                <a:cs typeface="Courier"/>
              </a:rPr>
              <a:t>.</a:t>
            </a:r>
            <a:endParaRPr lang="en-US" sz="1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42992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The Choice of </a:t>
            </a:r>
            <a:r>
              <a:rPr lang="en-US" dirty="0" err="1">
                <a:solidFill>
                  <a:srgbClr val="0000FF"/>
                </a:solidFill>
              </a:rPr>
              <a:t>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 Excellent energy resolution: crucial in distinguishing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2νββ (</a:t>
            </a:r>
            <a:r>
              <a:rPr lang="en-US" sz="2400" dirty="0"/>
              <a:t>the ultimate </a:t>
            </a:r>
            <a:r>
              <a:rPr lang="en-US" sz="2400" dirty="0" smtClean="0"/>
              <a:t>background) from 0νββ near the end point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30" y="4237067"/>
            <a:ext cx="2426697" cy="2176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7301" y="4344960"/>
            <a:ext cx="1895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Tail of </a:t>
            </a:r>
            <a:r>
              <a:rPr lang="en-US" dirty="0">
                <a:solidFill>
                  <a:srgbClr val="000090"/>
                </a:solidFill>
              </a:rPr>
              <a:t>2νββ </a:t>
            </a:r>
            <a:r>
              <a:rPr lang="en-US" dirty="0" smtClean="0">
                <a:solidFill>
                  <a:srgbClr val="000090"/>
                </a:solidFill>
              </a:rPr>
              <a:t> could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overwhelm 0νββ 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2568" y="3975628"/>
            <a:ext cx="15127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Assumes 5% </a:t>
            </a:r>
          </a:p>
          <a:p>
            <a:r>
              <a:rPr lang="en-US" sz="1400" dirty="0" smtClean="0"/>
              <a:t>energy resolution, </a:t>
            </a:r>
          </a:p>
          <a:p>
            <a:r>
              <a:rPr lang="en-US" sz="1400" dirty="0" smtClean="0"/>
              <a:t>Γ</a:t>
            </a:r>
            <a:r>
              <a:rPr lang="en-US" sz="1400" baseline="-25000" dirty="0" smtClean="0"/>
              <a:t>0ν</a:t>
            </a:r>
            <a:r>
              <a:rPr lang="en-US" sz="1400" dirty="0" smtClean="0"/>
              <a:t>=1e-6 Γ</a:t>
            </a:r>
            <a:r>
              <a:rPr lang="en-US" sz="1400" baseline="-25000" dirty="0" smtClean="0"/>
              <a:t>2ν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4" name="Picture 13" descr="Screen Shot 2013-08-19 at 7.54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4" y="2457215"/>
            <a:ext cx="1136065" cy="7936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82959" y="2708324"/>
            <a:ext cx="753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s roughly the fraction of 2νββ decays ends up in </a:t>
            </a:r>
            <a:r>
              <a:rPr lang="en-US" dirty="0"/>
              <a:t>the 0νββ </a:t>
            </a:r>
            <a:r>
              <a:rPr lang="en-US" dirty="0" smtClean="0"/>
              <a:t>peak region, </a:t>
            </a:r>
            <a:r>
              <a:rPr lang="en-US" dirty="0" err="1" smtClean="0"/>
              <a:t>δ</a:t>
            </a:r>
            <a:r>
              <a:rPr lang="en-US" dirty="0" smtClean="0"/>
              <a:t>=ΔΕ/Q   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42558" y="1477089"/>
            <a:ext cx="3701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rgbClr val="000000"/>
                </a:solidFill>
                <a:hlinkClick r:id="rId5"/>
              </a:rPr>
              <a:t>Steven R. Elliott, </a:t>
            </a:r>
            <a:r>
              <a:rPr lang="en-US" sz="1000" u="sng" dirty="0">
                <a:solidFill>
                  <a:srgbClr val="000000"/>
                </a:solidFill>
                <a:hlinkClick r:id="rId6"/>
              </a:rPr>
              <a:t>Petr </a:t>
            </a:r>
            <a:r>
              <a:rPr lang="en-US" sz="1000" u="sng" dirty="0" smtClean="0">
                <a:solidFill>
                  <a:srgbClr val="000000"/>
                </a:solidFill>
                <a:hlinkClick r:id="rId6"/>
              </a:rPr>
              <a:t>Vogel</a:t>
            </a:r>
            <a:r>
              <a:rPr lang="en-US" sz="1000" u="sng" dirty="0" smtClean="0">
                <a:solidFill>
                  <a:srgbClr val="000000"/>
                </a:solidFill>
              </a:rPr>
              <a:t>, </a:t>
            </a:r>
            <a:r>
              <a:rPr lang="de-DE" sz="1000" dirty="0" smtClean="0">
                <a:solidFill>
                  <a:srgbClr val="000000"/>
                </a:solidFill>
              </a:rPr>
              <a:t>Ann.Rev.Nucl.Part.Sci</a:t>
            </a:r>
            <a:r>
              <a:rPr lang="de-DE" sz="1000" dirty="0">
                <a:solidFill>
                  <a:srgbClr val="000000"/>
                </a:solidFill>
              </a:rPr>
              <a:t>.52:115-151,2002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8" name="Picture 17" descr="Screen Shot 2013-08-19 at 8.00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4" y="3250830"/>
            <a:ext cx="2834587" cy="862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24200" y="3499378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epends on the half life of </a:t>
            </a:r>
            <a:r>
              <a:rPr lang="en-US" dirty="0"/>
              <a:t>2νββ </a:t>
            </a:r>
            <a:r>
              <a:rPr lang="en-US" dirty="0" smtClean="0"/>
              <a:t>and 0νββ, element dependent  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201198" y="4567643"/>
            <a:ext cx="37391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3600" y="4323179"/>
            <a:ext cx="44026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Half life ratio and (ΔE)</a:t>
            </a:r>
            <a:r>
              <a:rPr lang="en-US" baseline="30000" dirty="0" smtClean="0">
                <a:solidFill>
                  <a:srgbClr val="FF0000"/>
                </a:solidFill>
              </a:rPr>
              <a:t>6</a:t>
            </a:r>
            <a:r>
              <a:rPr lang="en-US" dirty="0" smtClean="0"/>
              <a:t> decides the S/B, </a:t>
            </a:r>
          </a:p>
          <a:p>
            <a:r>
              <a:rPr lang="en-US" dirty="0" smtClean="0"/>
              <a:t>thus the ultimate sensitivity.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ΔE is crucial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Ge</a:t>
            </a:r>
            <a:r>
              <a:rPr lang="en-US" dirty="0" smtClean="0">
                <a:solidFill>
                  <a:srgbClr val="0000FF"/>
                </a:solidFill>
              </a:rPr>
              <a:t> detector has ΔE/E~0.2% at Q</a:t>
            </a:r>
            <a:r>
              <a:rPr lang="en-US" baseline="-25000" dirty="0" smtClean="0">
                <a:solidFill>
                  <a:srgbClr val="0000FF"/>
                </a:solidFill>
              </a:rPr>
              <a:t>ββ</a:t>
            </a:r>
            <a:r>
              <a:rPr lang="en-US" dirty="0" smtClean="0">
                <a:solidFill>
                  <a:srgbClr val="0000FF"/>
                </a:solidFill>
              </a:rPr>
              <a:t>  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i.e. 4 </a:t>
            </a:r>
            <a:r>
              <a:rPr lang="en-US" dirty="0" err="1" smtClean="0">
                <a:solidFill>
                  <a:srgbClr val="0000FF"/>
                </a:solidFill>
              </a:rPr>
              <a:t>keV</a:t>
            </a:r>
            <a:r>
              <a:rPr lang="en-US" dirty="0" smtClean="0">
                <a:solidFill>
                  <a:srgbClr val="0000FF"/>
                </a:solidFill>
              </a:rPr>
              <a:t> Region of Interest (</a:t>
            </a:r>
            <a:r>
              <a:rPr lang="en-US" dirty="0">
                <a:solidFill>
                  <a:srgbClr val="0000FF"/>
                </a:solidFill>
              </a:rPr>
              <a:t>ROI) @2039keV 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r>
              <a:rPr lang="en-US" dirty="0"/>
              <a:t>2νββ </a:t>
            </a:r>
            <a:r>
              <a:rPr lang="en-US" dirty="0" smtClean="0"/>
              <a:t>is estimated to be </a:t>
            </a:r>
            <a:r>
              <a:rPr lang="en-US" dirty="0" smtClean="0">
                <a:solidFill>
                  <a:srgbClr val="0000FF"/>
                </a:solidFill>
              </a:rPr>
              <a:t>negligible</a:t>
            </a:r>
            <a:r>
              <a:rPr lang="en-US" dirty="0" smtClean="0"/>
              <a:t> of the final </a:t>
            </a:r>
          </a:p>
          <a:p>
            <a:r>
              <a:rPr lang="en-US" dirty="0"/>
              <a:t>b</a:t>
            </a:r>
            <a:r>
              <a:rPr lang="en-US" dirty="0" smtClean="0"/>
              <a:t>ackground in ROI for the </a:t>
            </a:r>
            <a:r>
              <a:rPr lang="en-US" b="1" cap="small" dirty="0">
                <a:solidFill>
                  <a:srgbClr val="0000FF"/>
                </a:solidFill>
              </a:rPr>
              <a:t>Demonstrator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816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Good reasons for </a:t>
            </a:r>
            <a:r>
              <a:rPr lang="en-US" dirty="0" err="1" smtClean="0">
                <a:solidFill>
                  <a:srgbClr val="0000FF"/>
                </a:solidFill>
              </a:rPr>
              <a:t>Ge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6381" y="1592476"/>
            <a:ext cx="9140031" cy="4525963"/>
          </a:xfrm>
        </p:spPr>
        <p:txBody>
          <a:bodyPr/>
          <a:lstStyle/>
          <a:p>
            <a:pPr lvl="1">
              <a:buFont typeface="Wingdings" charset="2"/>
              <a:buChar char="ü"/>
            </a:pPr>
            <a:r>
              <a:rPr lang="en-US" dirty="0" smtClean="0">
                <a:latin typeface="Calibri" charset="0"/>
              </a:rPr>
              <a:t>Excellent Energy </a:t>
            </a:r>
            <a:r>
              <a:rPr lang="en-US" dirty="0">
                <a:latin typeface="Calibri" charset="0"/>
              </a:rPr>
              <a:t>resolution </a:t>
            </a:r>
            <a:r>
              <a:rPr lang="en-US" dirty="0" smtClean="0">
                <a:latin typeface="Calibri" charset="0"/>
              </a:rPr>
              <a:t>(</a:t>
            </a:r>
            <a:r>
              <a:rPr lang="en-US" dirty="0">
                <a:latin typeface="Calibri" charset="0"/>
              </a:rPr>
              <a:t>~0.2% at 2039keV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Calibri" charset="0"/>
              </a:rPr>
              <a:t>Source </a:t>
            </a:r>
            <a:r>
              <a:rPr lang="en-US" dirty="0">
                <a:latin typeface="Calibri" charset="0"/>
              </a:rPr>
              <a:t>is detector</a:t>
            </a:r>
          </a:p>
          <a:p>
            <a:pPr lvl="1">
              <a:buFont typeface="Wingdings" charset="2"/>
              <a:buChar char="ü"/>
            </a:pPr>
            <a:r>
              <a:rPr lang="en-US" dirty="0">
                <a:latin typeface="Calibri" charset="0"/>
              </a:rPr>
              <a:t>Can be enriched </a:t>
            </a:r>
            <a:r>
              <a:rPr lang="en-US" dirty="0" smtClean="0">
                <a:latin typeface="Calibri" charset="0"/>
              </a:rPr>
              <a:t>in </a:t>
            </a:r>
            <a:r>
              <a:rPr lang="en-US" baseline="30000" dirty="0" smtClean="0">
                <a:latin typeface="Calibri" charset="0"/>
              </a:rPr>
              <a:t>76</a:t>
            </a:r>
            <a:r>
              <a:rPr lang="en-US" dirty="0" smtClean="0">
                <a:latin typeface="Calibri" charset="0"/>
              </a:rPr>
              <a:t>Ge </a:t>
            </a:r>
            <a:r>
              <a:rPr lang="en-US" dirty="0">
                <a:latin typeface="Calibri" charset="0"/>
              </a:rPr>
              <a:t>to 86%</a:t>
            </a:r>
          </a:p>
          <a:p>
            <a:pPr lvl="1">
              <a:buFont typeface="Wingdings" charset="2"/>
              <a:buChar char="ü"/>
            </a:pPr>
            <a:r>
              <a:rPr lang="en-US" dirty="0">
                <a:latin typeface="Calibri" charset="0"/>
              </a:rPr>
              <a:t>Low level of radio-</a:t>
            </a:r>
            <a:r>
              <a:rPr lang="en-US" dirty="0" smtClean="0">
                <a:latin typeface="Calibri" charset="0"/>
              </a:rPr>
              <a:t>impurities can be achieved during processing</a:t>
            </a:r>
            <a:endParaRPr lang="en-US" dirty="0">
              <a:latin typeface="Calibri" charset="0"/>
            </a:endParaRPr>
          </a:p>
          <a:p>
            <a:pPr lvl="1">
              <a:buFont typeface="Wingdings" charset="2"/>
              <a:buChar char="ü"/>
            </a:pPr>
            <a:r>
              <a:rPr lang="en-US" dirty="0">
                <a:latin typeface="Calibri" charset="0"/>
              </a:rPr>
              <a:t>Technology is well understood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Calibri" charset="0"/>
              </a:rPr>
              <a:t>Easy </a:t>
            </a:r>
            <a:r>
              <a:rPr lang="en-US" dirty="0">
                <a:latin typeface="Calibri" charset="0"/>
              </a:rPr>
              <a:t>to operate (LN temperature, volume is small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Calibri" charset="0"/>
              </a:rPr>
              <a:t>Large Q-value puts </a:t>
            </a:r>
            <a:r>
              <a:rPr lang="en-US" dirty="0"/>
              <a:t>0νββ </a:t>
            </a:r>
            <a:r>
              <a:rPr lang="en-US" dirty="0" smtClean="0"/>
              <a:t>peak </a:t>
            </a:r>
            <a:r>
              <a:rPr lang="en-US" dirty="0" smtClean="0">
                <a:latin typeface="Calibri" charset="0"/>
              </a:rPr>
              <a:t>above most backgrounds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3999499" y="2721171"/>
            <a:ext cx="5356700" cy="3787665"/>
            <a:chOff x="4733808" y="455750"/>
            <a:chExt cx="4590288" cy="359378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08" y="455750"/>
              <a:ext cx="4590288" cy="359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58"/>
            <p:cNvSpPr txBox="1">
              <a:spLocks noChangeArrowheads="1"/>
            </p:cNvSpPr>
            <p:nvPr/>
          </p:nvSpPr>
          <p:spPr bwMode="auto">
            <a:xfrm>
              <a:off x="6691902" y="965908"/>
              <a:ext cx="1981200" cy="669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dirty="0" smtClean="0"/>
                <a:t>H.V. </a:t>
              </a:r>
              <a:r>
                <a:rPr lang="en-US" sz="1200" dirty="0" err="1" smtClean="0"/>
                <a:t>Klapdor</a:t>
              </a:r>
              <a:r>
                <a:rPr lang="en-US" sz="1200" dirty="0" err="1"/>
                <a:t>-</a:t>
              </a:r>
              <a:r>
                <a:rPr lang="en-US" sz="1200" dirty="0" err="1" smtClean="0"/>
                <a:t>Kleingrothaus</a:t>
              </a:r>
              <a:endParaRPr lang="en-US" sz="1200" dirty="0" smtClean="0"/>
            </a:p>
            <a:p>
              <a:r>
                <a:rPr lang="en-US" sz="1200" dirty="0" smtClean="0"/>
                <a:t>And </a:t>
              </a:r>
              <a:r>
                <a:rPr lang="en-US" sz="1200" dirty="0"/>
                <a:t>I</a:t>
              </a:r>
              <a:r>
                <a:rPr lang="en-US" sz="1200" dirty="0" smtClean="0"/>
                <a:t>. V. </a:t>
              </a:r>
              <a:r>
                <a:rPr lang="en-US" sz="1200" dirty="0" err="1" smtClean="0"/>
                <a:t>Krivosheina</a:t>
              </a:r>
              <a:r>
                <a:rPr lang="en-US" sz="1200" dirty="0" smtClean="0"/>
                <a:t>, Mod</a:t>
              </a:r>
              <a:r>
                <a:rPr lang="en-US" sz="1200" dirty="0"/>
                <a:t>. Phys. </a:t>
              </a:r>
              <a:r>
                <a:rPr lang="en-US" sz="1200" dirty="0" err="1"/>
                <a:t>Lett</a:t>
              </a:r>
              <a:r>
                <a:rPr lang="en-US" sz="1200" dirty="0"/>
                <a:t>. </a:t>
              </a:r>
              <a:r>
                <a:rPr lang="en-US" sz="1200" b="1" dirty="0"/>
                <a:t>A</a:t>
              </a:r>
              <a:r>
                <a:rPr lang="en-US" sz="1200" dirty="0"/>
                <a:t> 21, 1547 (2006)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Previous </a:t>
            </a:r>
            <a:r>
              <a:rPr lang="en-US" dirty="0" err="1" smtClean="0">
                <a:solidFill>
                  <a:srgbClr val="0000FF"/>
                </a:solidFill>
              </a:rPr>
              <a:t>Ge</a:t>
            </a:r>
            <a:r>
              <a:rPr lang="en-US" dirty="0" smtClean="0">
                <a:solidFill>
                  <a:srgbClr val="0000FF"/>
                </a:solidFill>
              </a:rPr>
              <a:t> experiments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932" y="1480172"/>
            <a:ext cx="417223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The upper limits </a:t>
            </a:r>
            <a:r>
              <a:rPr lang="en-US" sz="1600" dirty="0">
                <a:solidFill>
                  <a:srgbClr val="0000FF"/>
                </a:solidFill>
              </a:rPr>
              <a:t>on 0νββ </a:t>
            </a:r>
            <a:r>
              <a:rPr lang="en-US" sz="1600" dirty="0" smtClean="0">
                <a:solidFill>
                  <a:srgbClr val="0000FF"/>
                </a:solidFill>
              </a:rPr>
              <a:t>half-life:</a:t>
            </a:r>
          </a:p>
          <a:p>
            <a:r>
              <a:rPr lang="en-US" sz="1600" dirty="0" smtClean="0"/>
              <a:t>Heidelberg-Moscow: </a:t>
            </a:r>
          </a:p>
          <a:p>
            <a:r>
              <a:rPr lang="en-US" sz="1600" dirty="0" smtClean="0"/>
              <a:t>T</a:t>
            </a:r>
            <a:r>
              <a:rPr lang="en-US" sz="1600" baseline="-25000" dirty="0" smtClean="0"/>
              <a:t>1/2 </a:t>
            </a:r>
            <a:r>
              <a:rPr lang="en-US" sz="1600" dirty="0" smtClean="0"/>
              <a:t>(</a:t>
            </a:r>
            <a:r>
              <a:rPr lang="en-US" sz="1600" baseline="30000" dirty="0" smtClean="0">
                <a:solidFill>
                  <a:srgbClr val="0000FF"/>
                </a:solidFill>
              </a:rPr>
              <a:t>76</a:t>
            </a:r>
            <a:r>
              <a:rPr lang="en-US" sz="1600" dirty="0" smtClean="0">
                <a:solidFill>
                  <a:srgbClr val="0000FF"/>
                </a:solidFill>
              </a:rPr>
              <a:t>Ge</a:t>
            </a:r>
            <a:r>
              <a:rPr lang="en-US" sz="1600" dirty="0" smtClean="0"/>
              <a:t>)&gt;1.9x10</a:t>
            </a:r>
            <a:r>
              <a:rPr lang="en-US" sz="1600" baseline="30000" dirty="0" smtClean="0"/>
              <a:t>25</a:t>
            </a:r>
            <a:r>
              <a:rPr lang="en-US" sz="1600" dirty="0" smtClean="0"/>
              <a:t> years (90% CL)</a:t>
            </a:r>
          </a:p>
          <a:p>
            <a:r>
              <a:rPr lang="en-US" sz="1600" dirty="0" smtClean="0"/>
              <a:t>Eur. Phys. J. A. 12, 147-154 (2001)</a:t>
            </a:r>
          </a:p>
          <a:p>
            <a:endParaRPr lang="en-US" sz="1600" dirty="0"/>
          </a:p>
          <a:p>
            <a:r>
              <a:rPr lang="en-US" sz="1600" dirty="0" smtClean="0"/>
              <a:t>IGEX (International Germanium Experiment):</a:t>
            </a:r>
          </a:p>
          <a:p>
            <a:r>
              <a:rPr lang="en-US" sz="1600" dirty="0"/>
              <a:t>T</a:t>
            </a:r>
            <a:r>
              <a:rPr lang="en-US" sz="1600" baseline="-25000" dirty="0"/>
              <a:t>1/</a:t>
            </a:r>
            <a:r>
              <a:rPr lang="en-US" sz="1600" baseline="-25000" dirty="0" smtClean="0"/>
              <a:t>2 </a:t>
            </a:r>
            <a:r>
              <a:rPr lang="en-US" sz="1600" dirty="0"/>
              <a:t>(</a:t>
            </a:r>
            <a:r>
              <a:rPr lang="en-US" sz="1600" baseline="30000" dirty="0">
                <a:solidFill>
                  <a:srgbClr val="0000FF"/>
                </a:solidFill>
              </a:rPr>
              <a:t>76</a:t>
            </a:r>
            <a:r>
              <a:rPr lang="en-US" sz="1600" dirty="0">
                <a:solidFill>
                  <a:srgbClr val="0000FF"/>
                </a:solidFill>
              </a:rPr>
              <a:t>Ge</a:t>
            </a:r>
            <a:r>
              <a:rPr lang="en-US" sz="1600" dirty="0"/>
              <a:t>)</a:t>
            </a:r>
            <a:r>
              <a:rPr lang="en-US" sz="1600" dirty="0" smtClean="0"/>
              <a:t>&gt;1.57x10</a:t>
            </a:r>
            <a:r>
              <a:rPr lang="en-US" sz="1600" baseline="30000" dirty="0" smtClean="0"/>
              <a:t>25</a:t>
            </a:r>
            <a:r>
              <a:rPr lang="en-US" sz="1600" dirty="0" smtClean="0"/>
              <a:t> </a:t>
            </a:r>
            <a:r>
              <a:rPr lang="en-US" sz="1600" dirty="0"/>
              <a:t>years (90% CL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Phys. Rev. D, 65, 092007 (2002)</a:t>
            </a:r>
            <a:endParaRPr lang="en-US" sz="1600" dirty="0"/>
          </a:p>
          <a:p>
            <a:r>
              <a:rPr lang="en-US" sz="1600" dirty="0" smtClean="0"/>
              <a:t>They are the most sensitive limits until recently.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0801" y="2475608"/>
            <a:ext cx="4567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The (2006) 6.4</a:t>
            </a:r>
            <a:r>
              <a:rPr lang="en-US" sz="1600" dirty="0" smtClean="0">
                <a:solidFill>
                  <a:srgbClr val="0000FF"/>
                </a:solidFill>
                <a:latin typeface="Symbol" charset="0"/>
              </a:rPr>
              <a:t>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0νββ claim</a:t>
            </a:r>
            <a:r>
              <a:rPr lang="en-US" sz="1600" dirty="0" smtClean="0">
                <a:solidFill>
                  <a:srgbClr val="0000FF"/>
                </a:solidFill>
              </a:rPr>
              <a:t>: T</a:t>
            </a:r>
            <a:r>
              <a:rPr lang="en-US" sz="1600" baseline="-25000" dirty="0" smtClean="0">
                <a:solidFill>
                  <a:srgbClr val="0000FF"/>
                </a:solidFill>
              </a:rPr>
              <a:t>1</a:t>
            </a:r>
            <a:r>
              <a:rPr lang="en-US" sz="1600" baseline="-25000" dirty="0">
                <a:solidFill>
                  <a:srgbClr val="0000FF"/>
                </a:solidFill>
              </a:rPr>
              <a:t>/</a:t>
            </a:r>
            <a:r>
              <a:rPr lang="en-US" sz="1600" baseline="-25000" dirty="0" smtClean="0">
                <a:solidFill>
                  <a:srgbClr val="0000FF"/>
                </a:solidFill>
              </a:rPr>
              <a:t>2</a:t>
            </a:r>
            <a:r>
              <a:rPr lang="en-US" sz="1600" dirty="0" smtClean="0">
                <a:solidFill>
                  <a:srgbClr val="0000FF"/>
                </a:solidFill>
              </a:rPr>
              <a:t> = 2.23</a:t>
            </a:r>
            <a:r>
              <a:rPr lang="en-US" sz="1600" baseline="30000" dirty="0" smtClean="0">
                <a:solidFill>
                  <a:srgbClr val="0000FF"/>
                </a:solidFill>
              </a:rPr>
              <a:t>+0.44</a:t>
            </a:r>
            <a:r>
              <a:rPr lang="en-US" sz="1600" baseline="-25000" dirty="0" smtClean="0">
                <a:solidFill>
                  <a:srgbClr val="0000FF"/>
                </a:solidFill>
              </a:rPr>
              <a:t>-0.31 </a:t>
            </a:r>
            <a:r>
              <a:rPr lang="en-US" sz="1600" dirty="0" smtClean="0">
                <a:solidFill>
                  <a:srgbClr val="0000FF"/>
                </a:solidFill>
              </a:rPr>
              <a:t>x10</a:t>
            </a:r>
            <a:r>
              <a:rPr lang="en-US" sz="1600" baseline="30000" dirty="0" smtClean="0">
                <a:solidFill>
                  <a:srgbClr val="0000FF"/>
                </a:solidFill>
              </a:rPr>
              <a:t>25</a:t>
            </a:r>
            <a:r>
              <a:rPr lang="en-US" sz="1600" dirty="0" smtClean="0">
                <a:solidFill>
                  <a:srgbClr val="0000FF"/>
                </a:solidFill>
              </a:rPr>
              <a:t>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0801" y="1440495"/>
            <a:ext cx="4567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The claims: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The (2004) 4.2</a:t>
            </a:r>
            <a:r>
              <a:rPr lang="en-US" sz="1600" dirty="0" smtClean="0">
                <a:solidFill>
                  <a:srgbClr val="0000FF"/>
                </a:solidFill>
                <a:latin typeface="Symbol" charset="0"/>
              </a:rPr>
              <a:t>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0νββ claim: </a:t>
            </a:r>
            <a:r>
              <a:rPr lang="en-US" sz="1600" dirty="0" smtClean="0">
                <a:solidFill>
                  <a:srgbClr val="0000FF"/>
                </a:solidFill>
              </a:rPr>
              <a:t>T</a:t>
            </a:r>
            <a:r>
              <a:rPr lang="en-US" sz="1600" baseline="-25000" dirty="0" smtClean="0">
                <a:solidFill>
                  <a:srgbClr val="0000FF"/>
                </a:solidFill>
              </a:rPr>
              <a:t>1</a:t>
            </a:r>
            <a:r>
              <a:rPr lang="en-US" sz="1600" baseline="-25000" dirty="0">
                <a:solidFill>
                  <a:srgbClr val="0000FF"/>
                </a:solidFill>
              </a:rPr>
              <a:t>/2</a:t>
            </a:r>
            <a:r>
              <a:rPr lang="en-US" sz="1600" dirty="0">
                <a:solidFill>
                  <a:srgbClr val="0000FF"/>
                </a:solidFill>
              </a:rPr>
              <a:t> = </a:t>
            </a:r>
            <a:r>
              <a:rPr lang="en-US" sz="1600" dirty="0" smtClean="0">
                <a:solidFill>
                  <a:srgbClr val="0000FF"/>
                </a:solidFill>
              </a:rPr>
              <a:t>1.19</a:t>
            </a:r>
            <a:r>
              <a:rPr lang="en-US" sz="1600" baseline="30000" dirty="0">
                <a:solidFill>
                  <a:srgbClr val="0000FF"/>
                </a:solidFill>
              </a:rPr>
              <a:t>+</a:t>
            </a:r>
            <a:r>
              <a:rPr lang="en-US" sz="1600" baseline="30000" dirty="0" smtClean="0">
                <a:solidFill>
                  <a:srgbClr val="0000FF"/>
                </a:solidFill>
              </a:rPr>
              <a:t>0.38</a:t>
            </a:r>
            <a:r>
              <a:rPr lang="en-US" sz="1600" baseline="-25000" dirty="0" smtClean="0">
                <a:solidFill>
                  <a:srgbClr val="0000FF"/>
                </a:solidFill>
              </a:rPr>
              <a:t>-0.22 </a:t>
            </a:r>
            <a:r>
              <a:rPr lang="en-US" sz="1600" dirty="0" smtClean="0">
                <a:solidFill>
                  <a:srgbClr val="0000FF"/>
                </a:solidFill>
              </a:rPr>
              <a:t>x10</a:t>
            </a:r>
            <a:r>
              <a:rPr lang="en-US" sz="1600" baseline="30000" dirty="0" smtClean="0">
                <a:solidFill>
                  <a:srgbClr val="0000FF"/>
                </a:solidFill>
              </a:rPr>
              <a:t>25</a:t>
            </a:r>
            <a:r>
              <a:rPr lang="en-US" sz="1600" dirty="0" smtClean="0">
                <a:solidFill>
                  <a:srgbClr val="0000FF"/>
                </a:solidFill>
              </a:rPr>
              <a:t>y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Total exposure 71.8kg*</a:t>
            </a:r>
            <a:r>
              <a:rPr lang="en-US" sz="1600" dirty="0" err="1" smtClean="0">
                <a:solidFill>
                  <a:srgbClr val="0000FF"/>
                </a:solidFill>
              </a:rPr>
              <a:t>yr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200" dirty="0" smtClean="0"/>
              <a:t>H.V. </a:t>
            </a:r>
            <a:r>
              <a:rPr lang="en-US" sz="1200" dirty="0" err="1" smtClean="0"/>
              <a:t>Klapdor</a:t>
            </a:r>
            <a:r>
              <a:rPr lang="en-US" sz="1200" dirty="0" err="1"/>
              <a:t>-</a:t>
            </a:r>
            <a:r>
              <a:rPr lang="en-US" sz="1200" dirty="0" err="1" smtClean="0"/>
              <a:t>Kleingrothaus</a:t>
            </a:r>
            <a:r>
              <a:rPr lang="en-US" sz="1200" dirty="0" smtClean="0"/>
              <a:t>, et al, PLB 586 (2004) 198-212</a:t>
            </a:r>
            <a:endParaRPr lang="en-US" sz="1200" dirty="0"/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0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Non-</a:t>
            </a:r>
            <a:r>
              <a:rPr lang="en-US" dirty="0" err="1" smtClean="0">
                <a:solidFill>
                  <a:srgbClr val="0000FF"/>
                </a:solidFill>
              </a:rPr>
              <a:t>Ge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err="1" smtClean="0">
                <a:solidFill>
                  <a:srgbClr val="0000FF"/>
                </a:solidFill>
              </a:rPr>
              <a:t>KamLAND</a:t>
            </a:r>
            <a:r>
              <a:rPr lang="en-US" dirty="0" smtClean="0">
                <a:solidFill>
                  <a:srgbClr val="0000FF"/>
                </a:solidFill>
              </a:rPr>
              <a:t>-Zen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932" y="1480172"/>
            <a:ext cx="44070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KamLAND</a:t>
            </a:r>
            <a:r>
              <a:rPr lang="en-US" sz="1600" dirty="0" smtClean="0"/>
              <a:t>-</a:t>
            </a:r>
            <a:r>
              <a:rPr lang="en-US" sz="1600" dirty="0"/>
              <a:t>Zen: T</a:t>
            </a:r>
            <a:r>
              <a:rPr lang="en-US" sz="1600" baseline="-25000" dirty="0"/>
              <a:t>1/2 </a:t>
            </a:r>
            <a:r>
              <a:rPr lang="en-US" sz="1600" dirty="0"/>
              <a:t>(</a:t>
            </a:r>
            <a:r>
              <a:rPr lang="en-US" sz="1600" baseline="30000" dirty="0">
                <a:solidFill>
                  <a:srgbClr val="0000FF"/>
                </a:solidFill>
              </a:rPr>
              <a:t>136</a:t>
            </a:r>
            <a:r>
              <a:rPr lang="en-US" sz="1600" dirty="0">
                <a:solidFill>
                  <a:srgbClr val="0000FF"/>
                </a:solidFill>
              </a:rPr>
              <a:t>Xe</a:t>
            </a:r>
            <a:r>
              <a:rPr lang="en-US" sz="1600" dirty="0"/>
              <a:t>)&gt;</a:t>
            </a:r>
            <a:r>
              <a:rPr lang="en-US" sz="1600" dirty="0" smtClean="0"/>
              <a:t>1.9x10</a:t>
            </a:r>
            <a:r>
              <a:rPr lang="en-US" sz="1600" baseline="30000" dirty="0" smtClean="0"/>
              <a:t>25</a:t>
            </a:r>
            <a:r>
              <a:rPr lang="en-US" sz="1600" dirty="0" smtClean="0"/>
              <a:t> </a:t>
            </a:r>
            <a:r>
              <a:rPr lang="en-US" sz="1600" dirty="0"/>
              <a:t>years (90% CL</a:t>
            </a:r>
            <a:r>
              <a:rPr lang="en-US" sz="1600" dirty="0" smtClean="0"/>
              <a:t>)</a:t>
            </a:r>
          </a:p>
          <a:p>
            <a:r>
              <a:rPr lang="hu-HU" sz="1600" dirty="0"/>
              <a:t>Phys.Rev.Lett</a:t>
            </a:r>
            <a:r>
              <a:rPr lang="hu-HU" sz="1600" dirty="0" smtClean="0"/>
              <a:t>. 110, 062502 (2013)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006" y="1480172"/>
            <a:ext cx="4102100" cy="4914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811" y="0"/>
            <a:ext cx="2093561" cy="2109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" y="2379889"/>
            <a:ext cx="4883080" cy="34847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24200" y="5886153"/>
            <a:ext cx="196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Figures adapter from:</a:t>
            </a:r>
          </a:p>
          <a:p>
            <a:r>
              <a:rPr lang="en-US" sz="1200" dirty="0"/>
              <a:t>Patrick </a:t>
            </a:r>
            <a:r>
              <a:rPr lang="en-US" sz="1200" dirty="0" err="1" smtClean="0"/>
              <a:t>Decowski</a:t>
            </a:r>
            <a:r>
              <a:rPr lang="en-US" sz="1200" dirty="0" smtClean="0"/>
              <a:t>, TAUP2013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147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1-25 at 11.58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92" y="1339890"/>
            <a:ext cx="6608949" cy="32297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Non-</a:t>
            </a:r>
            <a:r>
              <a:rPr lang="en-US" dirty="0" err="1" smtClean="0">
                <a:solidFill>
                  <a:srgbClr val="0000FF"/>
                </a:solidFill>
              </a:rPr>
              <a:t>Ge</a:t>
            </a:r>
            <a:r>
              <a:rPr lang="en-US" dirty="0" smtClean="0">
                <a:solidFill>
                  <a:srgbClr val="0000FF"/>
                </a:solidFill>
              </a:rPr>
              <a:t>: EXO-200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1" y="0"/>
            <a:ext cx="2590800" cy="2210816"/>
          </a:xfrm>
          <a:prstGeom prst="rect">
            <a:avLst/>
          </a:prstGeom>
        </p:spPr>
      </p:pic>
      <p:pic>
        <p:nvPicPr>
          <p:cNvPr id="8" name="Picture 7" descr="Screen Shot 2013-11-25 at 11.59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19" y="3422501"/>
            <a:ext cx="4237782" cy="29338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61761" y="3862019"/>
            <a:ext cx="877946" cy="34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Common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cathode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2" name="Picture 11" descr="UntitledEX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07" y="3422500"/>
            <a:ext cx="4504294" cy="22738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51539" y="6352143"/>
            <a:ext cx="234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 109 (2012) 032505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4576815"/>
            <a:ext cx="1636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Figures adapter from:</a:t>
            </a:r>
          </a:p>
          <a:p>
            <a:r>
              <a:rPr lang="en-US" sz="1200" dirty="0"/>
              <a:t>Tim Daniels</a:t>
            </a:r>
            <a:r>
              <a:rPr lang="en-US" sz="1200" dirty="0" smtClean="0"/>
              <a:t>, TAUP2013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507764" y="2734235"/>
            <a:ext cx="74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baseline="30000" dirty="0" err="1" smtClean="0">
                <a:solidFill>
                  <a:srgbClr val="FF0000"/>
                </a:solidFill>
              </a:rPr>
              <a:t>enr</a:t>
            </a:r>
            <a:r>
              <a:rPr lang="en-US" b="1" dirty="0" err="1" smtClean="0">
                <a:solidFill>
                  <a:srgbClr val="FF0000"/>
                </a:solidFill>
              </a:rPr>
              <a:t>LXe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6526" y="44383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37796" y="1352502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Screen Shot 2013-08-20 at 9.15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86" y="1672734"/>
            <a:ext cx="4969565" cy="4788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1838" y="1435461"/>
            <a:ext cx="23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Phys.Rev.Lett</a:t>
            </a:r>
            <a:r>
              <a:rPr lang="hu-HU" sz="1200" dirty="0"/>
              <a:t>. 110, 062502 (2013)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652702" y="3079724"/>
            <a:ext cx="522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(2006)</a:t>
            </a:r>
            <a:endParaRPr lang="en-US" sz="1000" b="1" dirty="0"/>
          </a:p>
        </p:txBody>
      </p:sp>
      <p:sp>
        <p:nvSpPr>
          <p:cNvPr id="10" name="Rectangle 9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47" y="274638"/>
            <a:ext cx="9005777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Status prior to the most recent </a:t>
            </a:r>
            <a:r>
              <a:rPr lang="en-US" dirty="0" err="1" smtClean="0">
                <a:solidFill>
                  <a:srgbClr val="0000FF"/>
                </a:solidFill>
              </a:rPr>
              <a:t>Ge</a:t>
            </a:r>
            <a:r>
              <a:rPr lang="en-US" dirty="0" smtClean="0">
                <a:solidFill>
                  <a:srgbClr val="0000FF"/>
                </a:solidFill>
              </a:rPr>
              <a:t> results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638971" y="4639314"/>
            <a:ext cx="294970" cy="30292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29667" y="4837377"/>
            <a:ext cx="163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NME correlates </a:t>
            </a:r>
          </a:p>
          <a:p>
            <a:r>
              <a:rPr lang="en-US" baseline="30000" dirty="0" smtClean="0"/>
              <a:t>136</a:t>
            </a:r>
            <a:r>
              <a:rPr lang="en-US" dirty="0" smtClean="0"/>
              <a:t>Xe and </a:t>
            </a:r>
            <a:r>
              <a:rPr lang="en-US" baseline="30000" dirty="0" smtClean="0"/>
              <a:t>76</a:t>
            </a:r>
            <a:r>
              <a:rPr lang="en-US" dirty="0" smtClean="0"/>
              <a:t>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8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430"/>
            <a:ext cx="746026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Now: GERDA</a:t>
            </a:r>
            <a:r>
              <a:rPr lang="en-US" dirty="0" smtClean="0">
                <a:solidFill>
                  <a:srgbClr val="0000FF"/>
                </a:solidFill>
              </a:rPr>
              <a:t> &amp;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b="1" cap="small" dirty="0" err="1" smtClean="0">
                <a:solidFill>
                  <a:srgbClr val="0000FF"/>
                </a:solidFill>
              </a:rPr>
              <a:t>Majorana</a:t>
            </a:r>
            <a:r>
              <a:rPr lang="en-US" b="1" cap="small" dirty="0" smtClean="0">
                <a:solidFill>
                  <a:srgbClr val="0000FF"/>
                </a:solidFill>
              </a:rPr>
              <a:t> Demonstrator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333" y="1798638"/>
            <a:ext cx="4529667" cy="23252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0444" y="4699000"/>
            <a:ext cx="3726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GERDA</a:t>
            </a:r>
          </a:p>
          <a:p>
            <a:r>
              <a:rPr lang="en-US" b="1" dirty="0" smtClean="0"/>
              <a:t>(</a:t>
            </a:r>
            <a:r>
              <a:rPr lang="en-US" dirty="0"/>
              <a:t>Germanium Detector Array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Detectors inside a </a:t>
            </a:r>
            <a:r>
              <a:rPr lang="en-US" b="1" dirty="0"/>
              <a:t>liquid argon </a:t>
            </a:r>
            <a:r>
              <a:rPr lang="en-US" b="1" dirty="0" smtClean="0"/>
              <a:t>shield</a:t>
            </a:r>
          </a:p>
          <a:p>
            <a:r>
              <a:rPr lang="en-US" b="1" dirty="0" smtClean="0"/>
              <a:t>high-Z material budget is small, </a:t>
            </a:r>
          </a:p>
          <a:p>
            <a:r>
              <a:rPr lang="en-US" b="1" dirty="0" smtClean="0"/>
              <a:t>relaxing depth requirement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14333" y="4699000"/>
            <a:ext cx="4700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 dirty="0" err="1">
                <a:solidFill>
                  <a:srgbClr val="0000FF"/>
                </a:solidFill>
              </a:rPr>
              <a:t>Majorana</a:t>
            </a:r>
            <a:r>
              <a:rPr lang="en-US" b="1" cap="small" dirty="0">
                <a:solidFill>
                  <a:srgbClr val="0000FF"/>
                </a:solidFill>
              </a:rPr>
              <a:t> Demonstrator</a:t>
            </a:r>
            <a:endParaRPr lang="en-US" b="1" dirty="0" smtClean="0"/>
          </a:p>
          <a:p>
            <a:r>
              <a:rPr lang="en-US" b="1" dirty="0"/>
              <a:t>D</a:t>
            </a:r>
            <a:r>
              <a:rPr lang="en-US" b="1" dirty="0" smtClean="0"/>
              <a:t>etectors </a:t>
            </a:r>
            <a:r>
              <a:rPr lang="en-US" b="1" dirty="0"/>
              <a:t>are </a:t>
            </a:r>
            <a:r>
              <a:rPr lang="en-US" b="1" dirty="0" smtClean="0"/>
              <a:t>inside lays of compact shield</a:t>
            </a:r>
          </a:p>
          <a:p>
            <a:r>
              <a:rPr lang="en-US" b="1" dirty="0" smtClean="0"/>
              <a:t>Effectively shield against natural radioactivity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7796" y="1352502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8-19 at 5.46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420"/>
            <a:ext cx="4892515" cy="32055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33" y="1417638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Figure adapted </a:t>
            </a:r>
            <a:r>
              <a:rPr lang="en-US" sz="800" dirty="0" smtClean="0"/>
              <a:t>from: Stefan </a:t>
            </a:r>
            <a:r>
              <a:rPr lang="en-US" sz="800" dirty="0" err="1"/>
              <a:t>Schönert</a:t>
            </a:r>
            <a:endParaRPr lang="en-US" sz="800" dirty="0"/>
          </a:p>
          <a:p>
            <a:r>
              <a:rPr lang="en-US" sz="800" dirty="0"/>
              <a:t>(for the GERDA collaboration</a:t>
            </a:r>
            <a:r>
              <a:rPr lang="en-US" sz="800" dirty="0" smtClean="0"/>
              <a:t>) LNGS </a:t>
            </a:r>
            <a:r>
              <a:rPr lang="en-US" sz="800" dirty="0"/>
              <a:t>Seminar, July 16,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2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GERDA phase I results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Screen Shot 2013-08-20 at 9.4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603" y="1516338"/>
            <a:ext cx="7792278" cy="4840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7173" y="3526376"/>
            <a:ext cx="20402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adapted from:</a:t>
            </a:r>
          </a:p>
          <a:p>
            <a:r>
              <a:rPr lang="en-US" sz="1200" dirty="0" smtClean="0"/>
              <a:t>Stefan</a:t>
            </a:r>
            <a:r>
              <a:rPr lang="en-US" sz="1200" dirty="0"/>
              <a:t> </a:t>
            </a:r>
            <a:r>
              <a:rPr lang="en-US" sz="1200" dirty="0" err="1" smtClean="0"/>
              <a:t>Schönert</a:t>
            </a:r>
            <a:endParaRPr lang="en-US" sz="1200" dirty="0"/>
          </a:p>
          <a:p>
            <a:r>
              <a:rPr lang="en-US" sz="1200" dirty="0" smtClean="0"/>
              <a:t>(for the GERDA collaboration)</a:t>
            </a:r>
            <a:endParaRPr lang="en-US" sz="1200" dirty="0"/>
          </a:p>
          <a:p>
            <a:r>
              <a:rPr lang="en-US" sz="1200" dirty="0" smtClean="0"/>
              <a:t>LNGS Seminar,</a:t>
            </a:r>
            <a:r>
              <a:rPr lang="en-US" sz="1200" dirty="0"/>
              <a:t> </a:t>
            </a:r>
            <a:r>
              <a:rPr lang="en-US" sz="1200" dirty="0" smtClean="0"/>
              <a:t>July 16, 2013</a:t>
            </a:r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190114" y="5455108"/>
            <a:ext cx="231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5.1 background</a:t>
            </a:r>
          </a:p>
          <a:p>
            <a:r>
              <a:rPr lang="en-US" dirty="0"/>
              <a:t>Expect </a:t>
            </a:r>
            <a:r>
              <a:rPr lang="en-US" dirty="0" smtClean="0"/>
              <a:t>2.5 </a:t>
            </a:r>
            <a:r>
              <a:rPr lang="en-US" dirty="0"/>
              <a:t>background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04231" y="5587431"/>
            <a:ext cx="125917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 0νββ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7796" y="1352502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906" y="0"/>
            <a:ext cx="1351813" cy="14413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46162" y="1757394"/>
            <a:ext cx="1790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PSD: Pulse Shape</a:t>
            </a:r>
          </a:p>
          <a:p>
            <a:r>
              <a:rPr lang="en-US" dirty="0" smtClean="0"/>
              <a:t>Discrimination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86423" y="2919633"/>
            <a:ext cx="164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Around Q value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914254" y="3142782"/>
            <a:ext cx="4329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22221" y="4739632"/>
            <a:ext cx="204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Wider energy range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950052" y="4962781"/>
            <a:ext cx="4329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91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35000"/>
          </a:blip>
          <a:srcRect r="28839"/>
          <a:stretch>
            <a:fillRect/>
          </a:stretch>
        </p:blipFill>
        <p:spPr>
          <a:xfrm>
            <a:off x="5328326" y="1600200"/>
            <a:ext cx="3815674" cy="452596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Outline of the talk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Neutrinoless</a:t>
            </a:r>
            <a:r>
              <a:rPr lang="en-US" dirty="0" smtClean="0"/>
              <a:t> double-beta decay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the physics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the experiments</a:t>
            </a:r>
          </a:p>
          <a:p>
            <a:r>
              <a:rPr lang="en-US" dirty="0" smtClean="0"/>
              <a:t>The </a:t>
            </a:r>
            <a:r>
              <a:rPr lang="en-US" cap="small" dirty="0" smtClean="0"/>
              <a:t>Majorana Demonstrator</a:t>
            </a:r>
          </a:p>
          <a:p>
            <a:pPr marL="0" indent="0">
              <a:buNone/>
            </a:pPr>
            <a:endParaRPr lang="en-US" cap="smal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2" y="209502"/>
            <a:ext cx="746026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GERDA phase I results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Screen Shot 2013-08-19 at 7.1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25" y="1719730"/>
            <a:ext cx="4664996" cy="46231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6650" y="2981571"/>
            <a:ext cx="146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(90% CL) 21.6kg.y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1074" y="1517687"/>
            <a:ext cx="651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GERDA, </a:t>
            </a:r>
            <a:r>
              <a:rPr lang="en-US" dirty="0"/>
              <a:t>T</a:t>
            </a:r>
            <a:r>
              <a:rPr lang="en-US" baseline="-25000" dirty="0"/>
              <a:t>1/2 </a:t>
            </a:r>
            <a:r>
              <a:rPr lang="en-US" dirty="0"/>
              <a:t>(</a:t>
            </a:r>
            <a:r>
              <a:rPr lang="en-US" baseline="30000" dirty="0">
                <a:solidFill>
                  <a:srgbClr val="0000FF"/>
                </a:solidFill>
              </a:rPr>
              <a:t>76</a:t>
            </a:r>
            <a:r>
              <a:rPr lang="en-US" dirty="0">
                <a:solidFill>
                  <a:srgbClr val="0000FF"/>
                </a:solidFill>
              </a:rPr>
              <a:t>Ge</a:t>
            </a:r>
            <a:r>
              <a:rPr lang="en-US" dirty="0"/>
              <a:t>)</a:t>
            </a:r>
            <a:r>
              <a:rPr lang="en-US" dirty="0" smtClean="0"/>
              <a:t>&gt;2.1x10</a:t>
            </a:r>
            <a:r>
              <a:rPr lang="en-US" baseline="30000" dirty="0" smtClean="0"/>
              <a:t>25</a:t>
            </a:r>
            <a:r>
              <a:rPr lang="en-US" dirty="0" smtClean="0"/>
              <a:t> </a:t>
            </a:r>
            <a:r>
              <a:rPr lang="en-US" dirty="0"/>
              <a:t>years (90% CL</a:t>
            </a:r>
            <a:r>
              <a:rPr lang="en-US" dirty="0" smtClean="0"/>
              <a:t>), </a:t>
            </a:r>
            <a:r>
              <a:rPr lang="en-US" dirty="0"/>
              <a:t>PRL 111, 122503 (2013)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088302" y="4857620"/>
            <a:ext cx="294970" cy="30292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9102" y="5055683"/>
            <a:ext cx="163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NME correlates </a:t>
            </a:r>
          </a:p>
          <a:p>
            <a:r>
              <a:rPr lang="en-US" baseline="30000" dirty="0" smtClean="0"/>
              <a:t>136</a:t>
            </a:r>
            <a:r>
              <a:rPr lang="en-US" dirty="0" smtClean="0"/>
              <a:t>Xe and </a:t>
            </a:r>
            <a:r>
              <a:rPr lang="en-US" baseline="30000" dirty="0" smtClean="0"/>
              <a:t>76</a:t>
            </a:r>
            <a:r>
              <a:rPr lang="en-US" dirty="0" smtClean="0"/>
              <a:t>Ge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7796" y="1352502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906" y="0"/>
            <a:ext cx="1351813" cy="14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2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mass plot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Screen Shot 2013-08-19 at 5.31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5" y="1433934"/>
            <a:ext cx="7634131" cy="49574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9140" y="6171684"/>
            <a:ext cx="297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Neutrino Mass [</a:t>
            </a:r>
            <a:r>
              <a:rPr lang="en-US" dirty="0" err="1" smtClean="0"/>
              <a:t>eV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7796" y="1298222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0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KATRIN sensitivity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2" y="1438122"/>
            <a:ext cx="7599137" cy="4957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1411" y="4632127"/>
            <a:ext cx="1851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Animation adapted from</a:t>
            </a:r>
          </a:p>
          <a:p>
            <a:r>
              <a:rPr lang="en-US" sz="1200" b="1" dirty="0"/>
              <a:t>Alexis </a:t>
            </a:r>
            <a:r>
              <a:rPr lang="en-US" sz="1200" b="1" dirty="0" smtClean="0"/>
              <a:t>Schubert, </a:t>
            </a:r>
          </a:p>
          <a:p>
            <a:r>
              <a:rPr lang="en-US" sz="1200" b="1" dirty="0" smtClean="0"/>
              <a:t>University of Washington,</a:t>
            </a:r>
          </a:p>
          <a:p>
            <a:r>
              <a:rPr lang="en-US" sz="1200" b="1" dirty="0" smtClean="0"/>
              <a:t>Ph.D. defense talk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49140" y="6171684"/>
            <a:ext cx="297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Neutrino Mass [</a:t>
            </a:r>
            <a:r>
              <a:rPr lang="en-US" dirty="0" err="1" smtClean="0"/>
              <a:t>eV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7796" y="1309078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62734" y="6356350"/>
            <a:ext cx="2138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www.katrin.kit.edu</a:t>
            </a:r>
            <a:r>
              <a:rPr lang="en-US" sz="1000" dirty="0"/>
              <a:t>/128.php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7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Neutrinoless</a:t>
            </a:r>
            <a:r>
              <a:rPr lang="en-US" dirty="0">
                <a:solidFill>
                  <a:srgbClr val="0000FF"/>
                </a:solidFill>
              </a:rPr>
              <a:t> double </a:t>
            </a:r>
            <a:r>
              <a:rPr lang="en-US" dirty="0" smtClean="0">
                <a:solidFill>
                  <a:srgbClr val="0000FF"/>
                </a:solidFill>
              </a:rPr>
              <a:t>beta decay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5" y="1460392"/>
            <a:ext cx="7634131" cy="49296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1411" y="4632127"/>
            <a:ext cx="1851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Animation adapted from</a:t>
            </a:r>
          </a:p>
          <a:p>
            <a:r>
              <a:rPr lang="en-US" sz="1200" b="1" dirty="0"/>
              <a:t>Alexis </a:t>
            </a:r>
            <a:r>
              <a:rPr lang="en-US" sz="1200" b="1" dirty="0" smtClean="0"/>
              <a:t>Schubert, </a:t>
            </a:r>
          </a:p>
          <a:p>
            <a:r>
              <a:rPr lang="en-US" sz="1200" b="1" dirty="0" smtClean="0"/>
              <a:t>University of Washington,</a:t>
            </a:r>
          </a:p>
          <a:p>
            <a:r>
              <a:rPr lang="en-US" sz="1200" b="1" dirty="0" smtClean="0"/>
              <a:t>Ph.D. defense talk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49140" y="6171684"/>
            <a:ext cx="297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Neutrino Mass [</a:t>
            </a:r>
            <a:r>
              <a:rPr lang="en-US" dirty="0" err="1" smtClean="0"/>
              <a:t>eV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7796" y="1319934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87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Neutrinoless</a:t>
            </a:r>
            <a:r>
              <a:rPr lang="en-US" dirty="0">
                <a:solidFill>
                  <a:srgbClr val="0000FF"/>
                </a:solidFill>
              </a:rPr>
              <a:t> double beta decay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5" y="1424482"/>
            <a:ext cx="7634131" cy="4943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1411" y="4632127"/>
            <a:ext cx="1851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Animation adapted from</a:t>
            </a:r>
          </a:p>
          <a:p>
            <a:r>
              <a:rPr lang="en-US" sz="1200" b="1" dirty="0"/>
              <a:t>Alexis </a:t>
            </a:r>
            <a:r>
              <a:rPr lang="en-US" sz="1200" b="1" dirty="0" smtClean="0"/>
              <a:t>Schubert, </a:t>
            </a:r>
          </a:p>
          <a:p>
            <a:r>
              <a:rPr lang="en-US" sz="1200" b="1" dirty="0" smtClean="0"/>
              <a:t>University of Washington,</a:t>
            </a:r>
          </a:p>
          <a:p>
            <a:r>
              <a:rPr lang="en-US" sz="1200" b="1" dirty="0" smtClean="0"/>
              <a:t>Ph.D. defense talk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49140" y="6171684"/>
            <a:ext cx="297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Neutrino Mass [</a:t>
            </a:r>
            <a:r>
              <a:rPr lang="en-US" dirty="0" err="1" smtClean="0"/>
              <a:t>eV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17460" y="2063533"/>
            <a:ext cx="3083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58599" y="2121258"/>
            <a:ext cx="147239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limit</a:t>
            </a:r>
          </a:p>
          <a:p>
            <a:r>
              <a:rPr lang="en-US" dirty="0"/>
              <a:t>o</a:t>
            </a:r>
            <a:r>
              <a:rPr lang="en-US" dirty="0" smtClean="0"/>
              <a:t>f &lt;m</a:t>
            </a:r>
            <a:r>
              <a:rPr lang="en-US" baseline="-25000" dirty="0" smtClean="0"/>
              <a:t>ββ</a:t>
            </a:r>
            <a:r>
              <a:rPr lang="en-US" dirty="0" smtClean="0"/>
              <a:t>&gt;, if</a:t>
            </a:r>
          </a:p>
          <a:p>
            <a:r>
              <a:rPr lang="en-US" dirty="0" err="1" smtClean="0"/>
              <a:t>Majorana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article.</a:t>
            </a:r>
          </a:p>
          <a:p>
            <a:r>
              <a:rPr lang="en-US" dirty="0" smtClean="0"/>
              <a:t>The band</a:t>
            </a:r>
          </a:p>
          <a:p>
            <a:r>
              <a:rPr lang="en-US" dirty="0"/>
              <a:t>u</a:t>
            </a:r>
            <a:r>
              <a:rPr lang="en-US" dirty="0" smtClean="0"/>
              <a:t>ncertainty</a:t>
            </a:r>
          </a:p>
          <a:p>
            <a:r>
              <a:rPr lang="en-US" dirty="0" smtClean="0"/>
              <a:t>mainly comes</a:t>
            </a:r>
          </a:p>
          <a:p>
            <a:r>
              <a:rPr lang="en-US" dirty="0" smtClean="0"/>
              <a:t>from nuclear</a:t>
            </a:r>
          </a:p>
          <a:p>
            <a:r>
              <a:rPr lang="en-US" dirty="0" smtClean="0"/>
              <a:t>matrix </a:t>
            </a:r>
          </a:p>
          <a:p>
            <a:r>
              <a:rPr lang="en-US" dirty="0" smtClean="0"/>
              <a:t>Element.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7796" y="1298222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367486" y="6279406"/>
            <a:ext cx="154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Eur</a:t>
            </a:r>
            <a:r>
              <a:rPr lang="en-US" sz="1000" dirty="0"/>
              <a:t>. Phys. J. A 12. 147-154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7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Neutrinoless</a:t>
            </a:r>
            <a:r>
              <a:rPr lang="en-US" dirty="0">
                <a:solidFill>
                  <a:srgbClr val="0000FF"/>
                </a:solidFill>
              </a:rPr>
              <a:t> double beta decay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5" y="1441618"/>
            <a:ext cx="7634131" cy="4909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1411" y="4632127"/>
            <a:ext cx="1851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Animation adapted from</a:t>
            </a:r>
          </a:p>
          <a:p>
            <a:r>
              <a:rPr lang="en-US" sz="1200" b="1" dirty="0"/>
              <a:t>Alexis </a:t>
            </a:r>
            <a:r>
              <a:rPr lang="en-US" sz="1200" b="1" dirty="0" smtClean="0"/>
              <a:t>Schubert, </a:t>
            </a:r>
          </a:p>
          <a:p>
            <a:r>
              <a:rPr lang="en-US" sz="1200" b="1" dirty="0" smtClean="0"/>
              <a:t>University of Washington,</a:t>
            </a:r>
          </a:p>
          <a:p>
            <a:r>
              <a:rPr lang="en-US" sz="1200" b="1" dirty="0" smtClean="0"/>
              <a:t>Ph.D. defense talk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049140" y="6171684"/>
            <a:ext cx="297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Neutrino Mass [</a:t>
            </a:r>
            <a:r>
              <a:rPr lang="en-US" dirty="0" err="1" smtClean="0"/>
              <a:t>eV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917460" y="2063533"/>
            <a:ext cx="3083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58599" y="2121258"/>
            <a:ext cx="147239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limit</a:t>
            </a:r>
          </a:p>
          <a:p>
            <a:r>
              <a:rPr lang="en-US" dirty="0"/>
              <a:t>o</a:t>
            </a:r>
            <a:r>
              <a:rPr lang="en-US" dirty="0" smtClean="0"/>
              <a:t>f &lt;m</a:t>
            </a:r>
            <a:r>
              <a:rPr lang="en-US" baseline="-25000" dirty="0" smtClean="0"/>
              <a:t>ββ</a:t>
            </a:r>
            <a:r>
              <a:rPr lang="en-US" dirty="0" smtClean="0"/>
              <a:t>&gt;, if</a:t>
            </a:r>
          </a:p>
          <a:p>
            <a:r>
              <a:rPr lang="en-US" dirty="0" err="1" smtClean="0"/>
              <a:t>Majorana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article.</a:t>
            </a:r>
          </a:p>
          <a:p>
            <a:r>
              <a:rPr lang="en-US" dirty="0" smtClean="0"/>
              <a:t>The band</a:t>
            </a:r>
          </a:p>
          <a:p>
            <a:r>
              <a:rPr lang="en-US" dirty="0"/>
              <a:t>u</a:t>
            </a:r>
            <a:r>
              <a:rPr lang="en-US" dirty="0" smtClean="0"/>
              <a:t>ncertainty</a:t>
            </a:r>
          </a:p>
          <a:p>
            <a:r>
              <a:rPr lang="en-US" dirty="0" smtClean="0"/>
              <a:t>mainly comes</a:t>
            </a:r>
          </a:p>
          <a:p>
            <a:r>
              <a:rPr lang="en-US" dirty="0" smtClean="0"/>
              <a:t>from nuclear</a:t>
            </a:r>
          </a:p>
          <a:p>
            <a:r>
              <a:rPr lang="en-US" dirty="0" smtClean="0"/>
              <a:t>matrix </a:t>
            </a:r>
          </a:p>
          <a:p>
            <a:r>
              <a:rPr lang="en-US" dirty="0" smtClean="0"/>
              <a:t>Element.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7796" y="1276510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212095" y="6312597"/>
            <a:ext cx="2013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/>
              <a:t>Phys. Rev. Lett. 109, 032505 (2012)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987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Neutrinoless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double beta decay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5" y="1417638"/>
            <a:ext cx="7616291" cy="4957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1411" y="4632127"/>
            <a:ext cx="1851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Animation adapted from</a:t>
            </a:r>
          </a:p>
          <a:p>
            <a:r>
              <a:rPr lang="en-US" sz="1200" b="1" dirty="0"/>
              <a:t>Alexis </a:t>
            </a:r>
            <a:r>
              <a:rPr lang="en-US" sz="1200" b="1" dirty="0" smtClean="0"/>
              <a:t>Schubert, </a:t>
            </a:r>
          </a:p>
          <a:p>
            <a:r>
              <a:rPr lang="en-US" sz="1200" b="1" dirty="0" smtClean="0"/>
              <a:t>University of Washington,</a:t>
            </a:r>
          </a:p>
          <a:p>
            <a:r>
              <a:rPr lang="en-US" sz="1200" b="1" dirty="0" smtClean="0"/>
              <a:t>Ph.D. defense talk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49140" y="6171684"/>
            <a:ext cx="297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Neutrino Mass [</a:t>
            </a:r>
            <a:r>
              <a:rPr lang="en-US" dirty="0" err="1" smtClean="0"/>
              <a:t>eV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17460" y="2063533"/>
            <a:ext cx="3083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58599" y="2121258"/>
            <a:ext cx="147239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limit</a:t>
            </a:r>
          </a:p>
          <a:p>
            <a:r>
              <a:rPr lang="en-US" dirty="0"/>
              <a:t>o</a:t>
            </a:r>
            <a:r>
              <a:rPr lang="en-US" dirty="0" smtClean="0"/>
              <a:t>f &lt;m</a:t>
            </a:r>
            <a:r>
              <a:rPr lang="en-US" baseline="-25000" dirty="0" smtClean="0"/>
              <a:t>ββ</a:t>
            </a:r>
            <a:r>
              <a:rPr lang="en-US" dirty="0" smtClean="0"/>
              <a:t>&gt;, if</a:t>
            </a:r>
          </a:p>
          <a:p>
            <a:r>
              <a:rPr lang="en-US" dirty="0" err="1" smtClean="0"/>
              <a:t>Majorana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article.</a:t>
            </a:r>
          </a:p>
          <a:p>
            <a:r>
              <a:rPr lang="en-US" dirty="0" smtClean="0"/>
              <a:t>The band</a:t>
            </a:r>
          </a:p>
          <a:p>
            <a:r>
              <a:rPr lang="en-US" dirty="0"/>
              <a:t>u</a:t>
            </a:r>
            <a:r>
              <a:rPr lang="en-US" dirty="0" smtClean="0"/>
              <a:t>ncertainty</a:t>
            </a:r>
          </a:p>
          <a:p>
            <a:r>
              <a:rPr lang="en-US" dirty="0" smtClean="0"/>
              <a:t>mainly comes</a:t>
            </a:r>
          </a:p>
          <a:p>
            <a:r>
              <a:rPr lang="en-US" dirty="0" smtClean="0"/>
              <a:t>from nuclear</a:t>
            </a:r>
          </a:p>
          <a:p>
            <a:r>
              <a:rPr lang="en-US" dirty="0" smtClean="0"/>
              <a:t>matrix </a:t>
            </a:r>
          </a:p>
          <a:p>
            <a:r>
              <a:rPr lang="en-US" dirty="0" smtClean="0"/>
              <a:t>Element.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4239" y="2209604"/>
            <a:ext cx="155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 combined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7796" y="1287366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" y="1428494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0654" y="6375089"/>
            <a:ext cx="1955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/>
              <a:t>Phys.Rev.Lett. 110, 062502 (2013)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987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Neutrinoless</a:t>
            </a:r>
            <a:r>
              <a:rPr lang="en-US" dirty="0">
                <a:solidFill>
                  <a:srgbClr val="0000FF"/>
                </a:solidFill>
              </a:rPr>
              <a:t> double beta decay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5" y="1403208"/>
            <a:ext cx="7616291" cy="49574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9140" y="6171684"/>
            <a:ext cx="297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Neutrino Mass [</a:t>
            </a:r>
            <a:r>
              <a:rPr lang="en-US" dirty="0" err="1" smtClean="0"/>
              <a:t>eV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54500" y="1991380"/>
            <a:ext cx="6537356" cy="447341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82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82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combined </a:t>
            </a:r>
            <a:r>
              <a:rPr lang="en-US" b="1" dirty="0" err="1" smtClean="0">
                <a:solidFill>
                  <a:schemeClr val="tx1"/>
                </a:solidFill>
              </a:rPr>
              <a:t>Ge</a:t>
            </a:r>
            <a:r>
              <a:rPr lang="en-US" b="1" dirty="0" smtClean="0">
                <a:solidFill>
                  <a:schemeClr val="tx1"/>
                </a:solidFill>
              </a:rPr>
              <a:t> (GERDA and others) 0.2-0.4 </a:t>
            </a:r>
            <a:r>
              <a:rPr lang="en-US" b="1" dirty="0" err="1" smtClean="0">
                <a:solidFill>
                  <a:schemeClr val="tx1"/>
                </a:solidFill>
              </a:rPr>
              <a:t>eV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17460" y="2063533"/>
            <a:ext cx="3083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58599" y="2121258"/>
            <a:ext cx="147239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limit</a:t>
            </a:r>
          </a:p>
          <a:p>
            <a:r>
              <a:rPr lang="en-US" dirty="0"/>
              <a:t>o</a:t>
            </a:r>
            <a:r>
              <a:rPr lang="en-US" dirty="0" smtClean="0"/>
              <a:t>f &lt;m</a:t>
            </a:r>
            <a:r>
              <a:rPr lang="en-US" baseline="-25000" dirty="0" smtClean="0"/>
              <a:t>ββ</a:t>
            </a:r>
            <a:r>
              <a:rPr lang="en-US" dirty="0" smtClean="0"/>
              <a:t>&gt;, if</a:t>
            </a:r>
          </a:p>
          <a:p>
            <a:r>
              <a:rPr lang="en-US" dirty="0" err="1" smtClean="0"/>
              <a:t>Majorana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article.</a:t>
            </a:r>
          </a:p>
          <a:p>
            <a:r>
              <a:rPr lang="en-US" dirty="0" smtClean="0"/>
              <a:t>The band</a:t>
            </a:r>
          </a:p>
          <a:p>
            <a:r>
              <a:rPr lang="en-US" dirty="0"/>
              <a:t>u</a:t>
            </a:r>
            <a:r>
              <a:rPr lang="en-US" dirty="0" smtClean="0"/>
              <a:t>ncertainty</a:t>
            </a:r>
          </a:p>
          <a:p>
            <a:r>
              <a:rPr lang="en-US" dirty="0" smtClean="0"/>
              <a:t>mainly comes</a:t>
            </a:r>
          </a:p>
          <a:p>
            <a:r>
              <a:rPr lang="en-US" dirty="0" smtClean="0"/>
              <a:t>from nuclear</a:t>
            </a:r>
          </a:p>
          <a:p>
            <a:r>
              <a:rPr lang="en-US" dirty="0" smtClean="0"/>
              <a:t>matrix </a:t>
            </a:r>
          </a:p>
          <a:p>
            <a:r>
              <a:rPr lang="en-US" dirty="0" smtClean="0"/>
              <a:t>Element.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7796" y="1276510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88651" y="6237548"/>
            <a:ext cx="10313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arXiv:</a:t>
            </a:r>
            <a:r>
              <a:rPr lang="en-US" sz="1000" dirty="0" smtClean="0"/>
              <a:t>1307.4720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987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35000"/>
          </a:blip>
          <a:srcRect r="28839"/>
          <a:stretch>
            <a:fillRect/>
          </a:stretch>
        </p:blipFill>
        <p:spPr>
          <a:xfrm>
            <a:off x="5328326" y="1600200"/>
            <a:ext cx="3815674" cy="452596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Outline of the talk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Neutrinoless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double-beta decay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physics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the experiments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cap="small" dirty="0" smtClean="0">
                <a:solidFill>
                  <a:srgbClr val="0000FF"/>
                </a:solidFill>
              </a:rPr>
              <a:t>Majorana Demonstrator</a:t>
            </a:r>
          </a:p>
          <a:p>
            <a:pPr marL="0" indent="0">
              <a:buNone/>
            </a:pPr>
            <a:endParaRPr lang="en-US" cap="smal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7796" y="1352502"/>
            <a:ext cx="8807924" cy="182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93907" y="0"/>
            <a:ext cx="1318817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52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94" y="1931487"/>
            <a:ext cx="2377931" cy="235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2700"/>
            <a:r>
              <a:rPr lang="en-US" b="1" dirty="0">
                <a:solidFill>
                  <a:srgbClr val="0000FF"/>
                </a:solidFill>
              </a:rPr>
              <a:t>The </a:t>
            </a:r>
            <a:r>
              <a:rPr lang="en-US" b="1" cap="small" dirty="0" err="1">
                <a:solidFill>
                  <a:srgbClr val="0000FF"/>
                </a:solidFill>
              </a:rPr>
              <a:t>Majorana</a:t>
            </a:r>
            <a:r>
              <a:rPr lang="en-US" b="1" cap="small" dirty="0">
                <a:solidFill>
                  <a:srgbClr val="0000FF"/>
                </a:solidFill>
              </a:rPr>
              <a:t> Demonstrator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5" name="Rectangle 8"/>
          <p:cNvSpPr>
            <a:spLocks/>
          </p:cNvSpPr>
          <p:nvPr/>
        </p:nvSpPr>
        <p:spPr bwMode="auto">
          <a:xfrm>
            <a:off x="1587500" y="1433523"/>
            <a:ext cx="5626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/>
            <a:r>
              <a:rPr lang="en-US" sz="1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Funded by DOE Office of Nuclear Physics and NSF Particle Astrophysics, </a:t>
            </a:r>
            <a:br>
              <a:rPr lang="en-US" sz="1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</a:br>
            <a:r>
              <a:rPr lang="en-US" sz="1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with additional contributions from international collaborators.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147080" y="1837556"/>
            <a:ext cx="8750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marL="677863" indent="-677863" algn="l"/>
            <a:r>
              <a:rPr lang="en-US" sz="1600" dirty="0">
                <a:solidFill>
                  <a:srgbClr val="0000FF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Goals:   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 Demonstrate backgrounds low enough to justify building a </a:t>
            </a:r>
            <a:r>
              <a:rPr lang="en-US" sz="16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tonne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scale experiment.</a:t>
            </a:r>
            <a:b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</a:br>
            <a: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 Establish feasibility to construct &amp; field modular arrays of </a:t>
            </a:r>
            <a:r>
              <a:rPr lang="en-US" sz="16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Ge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detectors.</a:t>
            </a:r>
            <a:b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</a:br>
            <a: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 Test </a:t>
            </a:r>
            <a:r>
              <a:rPr lang="en-US" sz="16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Klapdor-Kleingrothaus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claim.</a:t>
            </a:r>
            <a:b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</a:br>
            <a: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 Low-energy dark matter (light WIMPs, </a:t>
            </a:r>
            <a:r>
              <a:rPr lang="en-US" sz="16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axions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, ...) searches.</a:t>
            </a:r>
          </a:p>
        </p:txBody>
      </p: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7715" r="9161" b="17755"/>
          <a:stretch>
            <a:fillRect/>
          </a:stretch>
        </p:blipFill>
        <p:spPr bwMode="auto">
          <a:xfrm>
            <a:off x="5046663" y="4102100"/>
            <a:ext cx="3692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6"/>
          <p:cNvSpPr txBox="1">
            <a:spLocks noChangeArrowheads="1"/>
          </p:cNvSpPr>
          <p:nvPr/>
        </p:nvSpPr>
        <p:spPr>
          <a:xfrm>
            <a:off x="129790" y="2946608"/>
            <a:ext cx="8750300" cy="3835400"/>
          </a:xfrm>
          <a:prstGeom prst="rect">
            <a:avLst/>
          </a:prstGeom>
          <a:ln/>
        </p:spPr>
        <p:txBody>
          <a:bodyPr vert="horz" lIns="25400" tIns="25400" rIns="25400" bIns="2540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85738">
              <a:lnSpc>
                <a:spcPct val="90000"/>
              </a:lnSpc>
              <a:spcBef>
                <a:spcPct val="0"/>
              </a:spcBef>
            </a:pP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Located underground at 4850</a:t>
            </a:r>
            <a:r>
              <a:rPr lang="ja-JP" altLang="en-US" sz="1400" dirty="0" smtClean="0">
                <a:latin typeface="Arial"/>
                <a:cs typeface="Arial Bold" charset="0"/>
                <a:sym typeface="Arial Bold" charset="0"/>
              </a:rPr>
              <a:t>’</a:t>
            </a: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 Sanford Underground Research Facility</a:t>
            </a:r>
            <a:endParaRPr lang="en-US" dirty="0" smtClean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85738" indent="-185738">
              <a:lnSpc>
                <a:spcPct val="90000"/>
              </a:lnSpc>
              <a:spcBef>
                <a:spcPts val="600"/>
              </a:spcBef>
            </a:pP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Background Goal in the 0νββ peak region of interest (4 </a:t>
            </a:r>
            <a:r>
              <a:rPr lang="en-US" sz="1400" dirty="0" err="1" smtClean="0">
                <a:latin typeface="Arial Bold" charset="0"/>
                <a:cs typeface="Arial Bold" charset="0"/>
                <a:sym typeface="Arial Bold" charset="0"/>
              </a:rPr>
              <a:t>keV</a:t>
            </a: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 at 2039 </a:t>
            </a:r>
            <a:r>
              <a:rPr lang="en-US" sz="1400" dirty="0" err="1" smtClean="0">
                <a:latin typeface="Arial Bold" charset="0"/>
                <a:cs typeface="Arial Bold" charset="0"/>
                <a:sym typeface="Arial Bold" charset="0"/>
              </a:rPr>
              <a:t>keV</a:t>
            </a: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)</a:t>
            </a:r>
            <a:r>
              <a:rPr lang="en-US" sz="1400" dirty="0" smtClean="0"/>
              <a:t>  </a:t>
            </a:r>
            <a:br>
              <a:rPr lang="en-US" sz="1400" dirty="0" smtClean="0"/>
            </a:br>
            <a:r>
              <a:rPr lang="en-US" sz="1400" dirty="0" smtClean="0">
                <a:solidFill>
                  <a:srgbClr val="000080"/>
                </a:solidFill>
              </a:rPr>
              <a:t>   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Arial Bold" charset="0"/>
                <a:cs typeface="Arial Bold" charset="0"/>
                <a:sym typeface="Arial Bold" charset="0"/>
              </a:rPr>
              <a:t>3 counts/ROI/t/y </a:t>
            </a:r>
            <a:r>
              <a:rPr lang="en-US" sz="1400" dirty="0" smtClean="0">
                <a:solidFill>
                  <a:srgbClr val="0000FF"/>
                </a:solidFill>
              </a:rPr>
              <a:t>(after analysis cuts)</a:t>
            </a:r>
            <a:br>
              <a:rPr lang="en-US" sz="1400" dirty="0" smtClean="0">
                <a:solidFill>
                  <a:srgbClr val="0000FF"/>
                </a:solidFill>
              </a:rPr>
            </a:br>
            <a:r>
              <a:rPr lang="en-US" sz="1400" dirty="0" smtClean="0"/>
              <a:t>    </a:t>
            </a:r>
            <a:r>
              <a:rPr lang="en-US" sz="1400" dirty="0" smtClean="0">
                <a:latin typeface="Arial Italic" charset="0"/>
                <a:cs typeface="Arial Italic" charset="0"/>
                <a:sym typeface="Arial Italic" charset="0"/>
              </a:rPr>
              <a:t>scales to 1 count/ROI/t/y for a </a:t>
            </a:r>
            <a:r>
              <a:rPr lang="en-US" sz="1400" dirty="0" err="1" smtClean="0">
                <a:latin typeface="Arial Italic" charset="0"/>
                <a:cs typeface="Arial Italic" charset="0"/>
                <a:sym typeface="Arial Italic" charset="0"/>
              </a:rPr>
              <a:t>tonne</a:t>
            </a:r>
            <a:r>
              <a:rPr lang="en-US" sz="1400" dirty="0" smtClean="0">
                <a:latin typeface="Arial Italic" charset="0"/>
                <a:cs typeface="Arial Italic" charset="0"/>
                <a:sym typeface="Arial Italic" charset="0"/>
              </a:rPr>
              <a:t> experiment</a:t>
            </a:r>
            <a:endParaRPr lang="en-US" dirty="0" smtClean="0"/>
          </a:p>
          <a:p>
            <a:pPr marL="185738" indent="-185738">
              <a:lnSpc>
                <a:spcPct val="90000"/>
              </a:lnSpc>
              <a:spcBef>
                <a:spcPts val="600"/>
              </a:spcBef>
            </a:pP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40-kg of </a:t>
            </a:r>
            <a:r>
              <a:rPr lang="en-US" sz="1400" dirty="0" err="1" smtClean="0">
                <a:latin typeface="Arial Bold" charset="0"/>
                <a:cs typeface="Arial Bold" charset="0"/>
                <a:sym typeface="Arial Bold" charset="0"/>
              </a:rPr>
              <a:t>Ge</a:t>
            </a: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 detectors</a:t>
            </a:r>
            <a:endParaRPr lang="en-US" dirty="0" smtClean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466725" lvl="1" indent="-198438">
              <a:lnSpc>
                <a:spcPct val="90000"/>
              </a:lnSpc>
            </a:pPr>
            <a:r>
              <a:rPr lang="en-US" sz="1400" dirty="0" smtClean="0"/>
              <a:t>30 kg of 86% enriched </a:t>
            </a:r>
            <a:r>
              <a:rPr lang="en-US" sz="1400" baseline="31000" dirty="0" smtClean="0"/>
              <a:t>76</a:t>
            </a:r>
            <a:r>
              <a:rPr lang="en-US" sz="1400" dirty="0" smtClean="0"/>
              <a:t>Ge crystals &amp;</a:t>
            </a:r>
            <a:br>
              <a:rPr lang="en-US" sz="1400" dirty="0" smtClean="0"/>
            </a:br>
            <a:r>
              <a:rPr lang="en-US" sz="1400" dirty="0" smtClean="0"/>
              <a:t> 10 kg of </a:t>
            </a:r>
            <a:r>
              <a:rPr lang="en-US" sz="1400" baseline="31000" dirty="0" err="1" smtClean="0"/>
              <a:t>nat</a:t>
            </a:r>
            <a:r>
              <a:rPr lang="en-US" sz="1400" dirty="0" err="1" smtClean="0"/>
              <a:t>Ge</a:t>
            </a:r>
            <a:endParaRPr lang="en-US" sz="2600" dirty="0" smtClean="0"/>
          </a:p>
          <a:p>
            <a:pPr marL="466725" lvl="1" indent="-198438">
              <a:lnSpc>
                <a:spcPct val="90000"/>
              </a:lnSpc>
            </a:pPr>
            <a:r>
              <a:rPr lang="en-US" sz="1400" dirty="0" smtClean="0"/>
              <a:t>Detector Technology: P-type, point-contact.</a:t>
            </a:r>
            <a:endParaRPr lang="en-US" sz="2600" dirty="0" smtClean="0"/>
          </a:p>
          <a:p>
            <a:pPr marL="185738" indent="-185738">
              <a:lnSpc>
                <a:spcPct val="90000"/>
              </a:lnSpc>
              <a:spcBef>
                <a:spcPts val="600"/>
              </a:spcBef>
            </a:pP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2 independent cryostats</a:t>
            </a:r>
            <a:endParaRPr lang="en-US" dirty="0" smtClean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466725" lvl="1" indent="-198438">
              <a:lnSpc>
                <a:spcPct val="90000"/>
              </a:lnSpc>
            </a:pPr>
            <a:r>
              <a:rPr lang="en-US" sz="1400" dirty="0" smtClean="0"/>
              <a:t>ultra-clean, electroformed Cu</a:t>
            </a:r>
            <a:endParaRPr lang="en-US" sz="2600" dirty="0" smtClean="0"/>
          </a:p>
          <a:p>
            <a:pPr marL="466725" lvl="1" indent="-198438">
              <a:lnSpc>
                <a:spcPct val="90000"/>
              </a:lnSpc>
            </a:pPr>
            <a:r>
              <a:rPr lang="en-US" sz="1400" dirty="0" smtClean="0"/>
              <a:t>20 kg of detectors per cryostat</a:t>
            </a:r>
            <a:endParaRPr lang="en-US" sz="2600" dirty="0" smtClean="0"/>
          </a:p>
          <a:p>
            <a:pPr marL="466725" lvl="1" indent="-198438">
              <a:lnSpc>
                <a:spcPct val="90000"/>
              </a:lnSpc>
            </a:pPr>
            <a:r>
              <a:rPr lang="en-US" sz="1400" dirty="0" smtClean="0"/>
              <a:t>naturally scalable</a:t>
            </a:r>
            <a:endParaRPr lang="en-US" sz="2600" dirty="0" smtClean="0"/>
          </a:p>
          <a:p>
            <a:pPr marL="185738" indent="-185738">
              <a:lnSpc>
                <a:spcPct val="90000"/>
              </a:lnSpc>
              <a:spcBef>
                <a:spcPts val="600"/>
              </a:spcBef>
            </a:pPr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Compact Shield</a:t>
            </a:r>
            <a:endParaRPr lang="en-US" dirty="0" smtClean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466725" lvl="1" indent="-198438">
              <a:lnSpc>
                <a:spcPct val="90000"/>
              </a:lnSpc>
            </a:pPr>
            <a:r>
              <a:rPr lang="en-US" sz="1400" dirty="0" smtClean="0"/>
              <a:t>low-background passive Cu and </a:t>
            </a:r>
            <a:r>
              <a:rPr lang="en-US" sz="1400" dirty="0" err="1" smtClean="0"/>
              <a:t>Pb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shield with active </a:t>
            </a:r>
            <a:r>
              <a:rPr lang="en-US" sz="1400" dirty="0" err="1" smtClean="0"/>
              <a:t>muon</a:t>
            </a:r>
            <a:r>
              <a:rPr lang="en-US" sz="1400" dirty="0" smtClean="0"/>
              <a:t> veto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472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35000"/>
          </a:blip>
          <a:srcRect r="28839"/>
          <a:stretch>
            <a:fillRect/>
          </a:stretch>
        </p:blipFill>
        <p:spPr>
          <a:xfrm>
            <a:off x="5328326" y="1600200"/>
            <a:ext cx="3815674" cy="452596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Outline of the talk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Neutrinoless</a:t>
            </a:r>
            <a:r>
              <a:rPr lang="en-US" dirty="0" smtClean="0">
                <a:solidFill>
                  <a:srgbClr val="0000FF"/>
                </a:solidFill>
              </a:rPr>
              <a:t> double-beta decay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the physics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experiments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cap="small" dirty="0" smtClean="0">
                <a:solidFill>
                  <a:schemeClr val="bg1">
                    <a:lumMod val="75000"/>
                  </a:schemeClr>
                </a:solidFill>
              </a:rPr>
              <a:t>Majorana Demonstrator</a:t>
            </a:r>
          </a:p>
          <a:p>
            <a:pPr marL="0" indent="0">
              <a:buNone/>
            </a:pPr>
            <a:endParaRPr lang="en-US" cap="smal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7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42172" y="6438900"/>
            <a:ext cx="2133600" cy="365125"/>
          </a:xfrm>
        </p:spPr>
        <p:txBody>
          <a:bodyPr/>
          <a:lstStyle/>
          <a:p>
            <a:fld id="{70AF361B-F289-CF4C-8098-26998E88CA57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MJD Implementation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4928" y="1423962"/>
            <a:ext cx="8623300" cy="2578100"/>
          </a:xfrm>
          <a:ln/>
        </p:spPr>
        <p:txBody>
          <a:bodyPr/>
          <a:lstStyle/>
          <a:p>
            <a:pPr marL="263525" indent="-263525">
              <a:spcBef>
                <a:spcPct val="0"/>
              </a:spcBef>
            </a:pPr>
            <a:r>
              <a:rPr lang="en-US" sz="2400" dirty="0"/>
              <a:t>Three Steps                                          </a:t>
            </a:r>
            <a:endParaRPr lang="en-US" dirty="0"/>
          </a:p>
          <a:p>
            <a:pPr marL="704850" lvl="1" indent="-285750">
              <a:buClr>
                <a:srgbClr val="000080"/>
              </a:buClr>
            </a:pPr>
            <a:r>
              <a:rPr lang="en-US" sz="2000" dirty="0">
                <a:solidFill>
                  <a:srgbClr val="0000FF"/>
                </a:solidFill>
              </a:rPr>
              <a:t>Prototype Cryostat</a:t>
            </a:r>
            <a:r>
              <a:rPr lang="en-US" sz="2000" baseline="32000" dirty="0">
                <a:solidFill>
                  <a:srgbClr val="0000FF"/>
                </a:solidFill>
              </a:rPr>
              <a:t>*</a:t>
            </a:r>
            <a:r>
              <a:rPr lang="en-US" sz="2000" dirty="0">
                <a:solidFill>
                  <a:srgbClr val="0000FF"/>
                </a:solidFill>
              </a:rPr>
              <a:t> (2 strings, </a:t>
            </a:r>
            <a:r>
              <a:rPr lang="en-US" sz="2000" baseline="32000" dirty="0" err="1">
                <a:solidFill>
                  <a:srgbClr val="0000FF"/>
                </a:solidFill>
              </a:rPr>
              <a:t>nat</a:t>
            </a:r>
            <a:r>
              <a:rPr lang="en-US" sz="2000" dirty="0" err="1">
                <a:solidFill>
                  <a:srgbClr val="0000FF"/>
                </a:solidFill>
              </a:rPr>
              <a:t>Ge</a:t>
            </a:r>
            <a:r>
              <a:rPr lang="en-US" sz="2000" dirty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  <a:p>
            <a:pPr marL="704850" lvl="1" indent="-285750">
              <a:buClr>
                <a:srgbClr val="000080"/>
              </a:buClr>
            </a:pPr>
            <a:r>
              <a:rPr lang="en-US" sz="2000" dirty="0">
                <a:solidFill>
                  <a:srgbClr val="0000FF"/>
                </a:solidFill>
              </a:rPr>
              <a:t>Cryostat 1 (3 strings </a:t>
            </a:r>
            <a:r>
              <a:rPr lang="en-US" sz="2000" baseline="32000" dirty="0" err="1">
                <a:solidFill>
                  <a:srgbClr val="0000FF"/>
                </a:solidFill>
              </a:rPr>
              <a:t>enr</a:t>
            </a:r>
            <a:r>
              <a:rPr lang="en-US" sz="2000" dirty="0" err="1">
                <a:solidFill>
                  <a:srgbClr val="0000FF"/>
                </a:solidFill>
              </a:rPr>
              <a:t>Ge</a:t>
            </a:r>
            <a:r>
              <a:rPr lang="en-US" sz="2000" dirty="0">
                <a:solidFill>
                  <a:srgbClr val="0000FF"/>
                </a:solidFill>
              </a:rPr>
              <a:t> &amp; 4 strings </a:t>
            </a:r>
            <a:r>
              <a:rPr lang="en-US" sz="2000" baseline="32000" dirty="0" err="1">
                <a:solidFill>
                  <a:srgbClr val="0000FF"/>
                </a:solidFill>
              </a:rPr>
              <a:t>nat</a:t>
            </a:r>
            <a:r>
              <a:rPr lang="en-US" sz="2000" dirty="0" err="1">
                <a:solidFill>
                  <a:srgbClr val="0000FF"/>
                </a:solidFill>
              </a:rPr>
              <a:t>Ge</a:t>
            </a:r>
            <a:r>
              <a:rPr lang="en-US" sz="2000" dirty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  <a:p>
            <a:pPr marL="704850" lvl="1" indent="-285750">
              <a:buClr>
                <a:srgbClr val="000080"/>
              </a:buClr>
            </a:pPr>
            <a:r>
              <a:rPr lang="en-US" sz="2000" dirty="0">
                <a:solidFill>
                  <a:srgbClr val="0000FF"/>
                </a:solidFill>
              </a:rPr>
              <a:t>Cryostat 2 (7 strings </a:t>
            </a:r>
            <a:r>
              <a:rPr lang="en-US" sz="2000" baseline="32000" dirty="0" err="1">
                <a:solidFill>
                  <a:srgbClr val="0000FF"/>
                </a:solidFill>
              </a:rPr>
              <a:t>enr</a:t>
            </a:r>
            <a:r>
              <a:rPr lang="en-US" sz="2000" dirty="0" err="1">
                <a:solidFill>
                  <a:srgbClr val="0000FF"/>
                </a:solidFill>
              </a:rPr>
              <a:t>Ge</a:t>
            </a:r>
            <a:r>
              <a:rPr lang="en-US" sz="20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9223" name="Rectangle 7"/>
          <p:cNvSpPr>
            <a:spLocks/>
          </p:cNvSpPr>
          <p:nvPr/>
        </p:nvSpPr>
        <p:spPr bwMode="auto">
          <a:xfrm>
            <a:off x="266700" y="5524500"/>
            <a:ext cx="3238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165100" indent="-165100" algn="l">
              <a:buSzPct val="69000"/>
              <a:buFont typeface="Zapf Dingbats" charset="0"/>
              <a:buChar char="✴"/>
            </a:pPr>
            <a:r>
              <a:rPr lang="en-US" sz="18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Same design as </a:t>
            </a:r>
            <a:r>
              <a:rPr lang="en-US" sz="18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Cryos</a:t>
            </a:r>
            <a:r>
              <a:rPr lang="en-US" sz="18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1 &amp; 2, but fabricated using OFHC Cu (non-electroformed) components.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20157" r="16464" b="23654"/>
          <a:stretch>
            <a:fillRect/>
          </a:stretch>
        </p:blipFill>
        <p:spPr bwMode="auto">
          <a:xfrm>
            <a:off x="4365625" y="3597275"/>
            <a:ext cx="43481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10817" r="7060" b="10620"/>
          <a:stretch>
            <a:fillRect/>
          </a:stretch>
        </p:blipFill>
        <p:spPr bwMode="auto">
          <a:xfrm>
            <a:off x="1183198" y="2989227"/>
            <a:ext cx="2810952" cy="224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1" y="1452373"/>
            <a:ext cx="7622629" cy="4943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Sanford Underground Research Facility (SURF), Lead, SD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3791" y="1741584"/>
            <a:ext cx="1739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sanfordlab.org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61332" y="2049361"/>
            <a:ext cx="253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Head frame, </a:t>
            </a:r>
          </a:p>
          <a:p>
            <a:r>
              <a:rPr lang="en-US" dirty="0" smtClean="0"/>
              <a:t>the cage goes down here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92964" y="2695692"/>
            <a:ext cx="0" cy="397231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75434" y="2046080"/>
            <a:ext cx="2159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Hoist building, </a:t>
            </a:r>
          </a:p>
          <a:p>
            <a:r>
              <a:rPr lang="en-US" dirty="0" smtClean="0"/>
              <a:t>Hoist the cables here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852425" y="2695692"/>
            <a:ext cx="0" cy="1046582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700767" y="4309285"/>
            <a:ext cx="0" cy="521651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96138" y="4738690"/>
            <a:ext cx="1752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Cables that hoist</a:t>
            </a:r>
          </a:p>
          <a:p>
            <a:r>
              <a:rPr lang="en-US" dirty="0" smtClean="0"/>
              <a:t>the cage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1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Sanford Underground Research Facility (SURF), Lead, SD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357"/>
            <a:ext cx="9142994" cy="2914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985" y="4421308"/>
            <a:ext cx="15195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Photo Courtesy  of R. Martin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457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Sanford Underground Research Facility (SURF), Lead, SD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373146" y="628514"/>
            <a:ext cx="52373" cy="3535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62510" y="274638"/>
            <a:ext cx="186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SURF, head frame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63166" y="2527149"/>
            <a:ext cx="798687" cy="4713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28797" y="2799425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deputy</a:t>
            </a:r>
          </a:p>
          <a:p>
            <a:r>
              <a:rPr lang="en-US" dirty="0" smtClean="0"/>
              <a:t>Project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2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Sanford Underground Research Facility (SURF), Lead, SD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090" cy="6858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723397" y="1309403"/>
            <a:ext cx="1309325" cy="471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4" idx="2"/>
          </p:cNvCxnSpPr>
          <p:nvPr/>
        </p:nvCxnSpPr>
        <p:spPr>
          <a:xfrm>
            <a:off x="4327259" y="1416855"/>
            <a:ext cx="949322" cy="678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2722" y="1047523"/>
            <a:ext cx="58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422253" y="3469919"/>
            <a:ext cx="1152205" cy="157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38185" y="3257715"/>
            <a:ext cx="189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Spokesperson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0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Sanford Underground Research Facility (SURF), Lead, SD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 descr="p869069699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478549"/>
            <a:ext cx="6502400" cy="4941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53200" y="4687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Photo Credit : </a:t>
            </a:r>
          </a:p>
          <a:p>
            <a:r>
              <a:rPr lang="en-US" dirty="0" smtClean="0"/>
              <a:t>Sanford </a:t>
            </a:r>
            <a:r>
              <a:rPr lang="en-US" dirty="0"/>
              <a:t>Underground </a:t>
            </a:r>
            <a:endParaRPr lang="en-US" dirty="0" smtClean="0"/>
          </a:p>
          <a:p>
            <a:r>
              <a:rPr lang="en-US" dirty="0" smtClean="0"/>
              <a:t>Research </a:t>
            </a:r>
            <a:r>
              <a:rPr lang="en-US" dirty="0"/>
              <a:t>Facility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9832" y="1590842"/>
            <a:ext cx="27201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Ray Davis' </a:t>
            </a:r>
            <a:endParaRPr lang="en-US" dirty="0" smtClean="0"/>
          </a:p>
          <a:p>
            <a:r>
              <a:rPr lang="en-US" dirty="0" smtClean="0"/>
              <a:t>Solar </a:t>
            </a:r>
            <a:r>
              <a:rPr lang="en-US" dirty="0"/>
              <a:t>Neutrino </a:t>
            </a:r>
            <a:endParaRPr lang="en-US" dirty="0" smtClean="0"/>
          </a:p>
          <a:p>
            <a:r>
              <a:rPr lang="en-US" dirty="0" smtClean="0"/>
              <a:t>Experiment (1967-1985)</a:t>
            </a:r>
          </a:p>
          <a:p>
            <a:endParaRPr lang="en-US" dirty="0"/>
          </a:p>
          <a:p>
            <a:r>
              <a:rPr lang="en-US" dirty="0" smtClean="0"/>
              <a:t>2002 Nobel price for </a:t>
            </a:r>
          </a:p>
          <a:p>
            <a:r>
              <a:rPr lang="en-US" dirty="0" smtClean="0"/>
              <a:t>“detecting </a:t>
            </a:r>
            <a:r>
              <a:rPr lang="en-US" dirty="0"/>
              <a:t>solar </a:t>
            </a:r>
            <a:r>
              <a:rPr lang="en-US" dirty="0" smtClean="0"/>
              <a:t>neutrinos”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7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3-08-19 at 2.1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56" y="3567639"/>
            <a:ext cx="4059744" cy="2986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Sanford Underground Research Facility (SURF), Lead, SD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3" name="Picture 12" descr="SURF 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77" y="1535998"/>
            <a:ext cx="6626753" cy="3703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31406"/>
            <a:ext cx="1739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sanfordlab.org</a:t>
            </a:r>
            <a:endParaRPr lang="en-US" sz="1400" dirty="0"/>
          </a:p>
        </p:txBody>
      </p:sp>
      <p:sp>
        <p:nvSpPr>
          <p:cNvPr id="9" name="Left-Right Arrow 8"/>
          <p:cNvSpPr/>
          <p:nvPr/>
        </p:nvSpPr>
        <p:spPr>
          <a:xfrm>
            <a:off x="7520205" y="6166331"/>
            <a:ext cx="1186595" cy="45719"/>
          </a:xfrm>
          <a:prstGeom prst="left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87457" y="610460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0443" y="1792131"/>
            <a:ext cx="241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4850 foot ~ 4260 </a:t>
            </a:r>
            <a:r>
              <a:rPr lang="en-US" dirty="0" err="1" smtClean="0"/>
              <a:t>m.w.e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1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Point Contact Detector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B56013-B943-42BA-886F-6F9D4EB85E9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7" y="1808249"/>
            <a:ext cx="1853436" cy="1853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31476" y="5390392"/>
            <a:ext cx="331533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Pulse-Shape-Discrimination (PSD)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9" y="1475766"/>
            <a:ext cx="2224725" cy="3041081"/>
          </a:xfrm>
          <a:prstGeom prst="rect">
            <a:avLst/>
          </a:prstGeom>
        </p:spPr>
      </p:pic>
      <p:pic>
        <p:nvPicPr>
          <p:cNvPr id="3" name="Picture 2" descr="Screen Shot 2013-08-20 at 3.33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02" y="1600199"/>
            <a:ext cx="4265916" cy="3790193"/>
          </a:xfrm>
          <a:prstGeom prst="rect">
            <a:avLst/>
          </a:prstGeom>
        </p:spPr>
      </p:pic>
      <p:pic>
        <p:nvPicPr>
          <p:cNvPr id="17" name="Picture 16" descr="Screen Shot 2013-04-10 at 11.26.5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8" y="3525518"/>
            <a:ext cx="2224725" cy="20883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679" y="5244147"/>
            <a:ext cx="72507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Contact Detector: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</a:t>
            </a:r>
            <a:r>
              <a:rPr lang="en-US" dirty="0" smtClean="0"/>
              <a:t>elatively </a:t>
            </a:r>
            <a:r>
              <a:rPr lang="en-US" dirty="0"/>
              <a:t>low electrical </a:t>
            </a:r>
            <a:r>
              <a:rPr lang="en-US" dirty="0" smtClean="0"/>
              <a:t>fields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</a:t>
            </a:r>
            <a:r>
              <a:rPr lang="en-US" dirty="0" smtClean="0"/>
              <a:t>arger </a:t>
            </a:r>
            <a:r>
              <a:rPr lang="en-US" dirty="0"/>
              <a:t>time </a:t>
            </a:r>
            <a:r>
              <a:rPr lang="en-US" dirty="0" smtClean="0"/>
              <a:t>spreads for </a:t>
            </a:r>
            <a:r>
              <a:rPr lang="en-US" dirty="0"/>
              <a:t>spatially distinct energy </a:t>
            </a:r>
            <a:r>
              <a:rPr lang="en-US" dirty="0" smtClean="0"/>
              <a:t>depositions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Crucial in distinguishing multi</a:t>
            </a:r>
            <a:r>
              <a:rPr lang="en-US" dirty="0"/>
              <a:t>-</a:t>
            </a:r>
            <a:r>
              <a:rPr lang="en-US" dirty="0" smtClean="0"/>
              <a:t>site </a:t>
            </a:r>
            <a:r>
              <a:rPr lang="en-US" dirty="0" err="1" smtClean="0"/>
              <a:t>γ</a:t>
            </a:r>
            <a:r>
              <a:rPr lang="en-US" dirty="0" smtClean="0"/>
              <a:t> background from single-site β signals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09277" y="4918763"/>
            <a:ext cx="153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Compton scattering</a:t>
            </a:r>
          </a:p>
          <a:p>
            <a:r>
              <a:rPr lang="en-US" sz="1200" dirty="0"/>
              <a:t>i</a:t>
            </a:r>
            <a:r>
              <a:rPr lang="en-US" sz="1200" dirty="0" smtClean="0"/>
              <a:t>n PPC weighting field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27504" y="3860281"/>
            <a:ext cx="2996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P-type Point </a:t>
            </a:r>
            <a:r>
              <a:rPr lang="en-US" dirty="0">
                <a:solidFill>
                  <a:srgbClr val="0000FF"/>
                </a:solidFill>
              </a:rPr>
              <a:t>Contact </a:t>
            </a:r>
            <a:r>
              <a:rPr lang="en-US" dirty="0" smtClean="0">
                <a:solidFill>
                  <a:srgbClr val="0000FF"/>
                </a:solidFill>
              </a:rPr>
              <a:t>Detector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(PPC)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0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66399"/>
            <a:ext cx="1562104" cy="1562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Detector Unit Assemble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1" y="2863804"/>
            <a:ext cx="1851448" cy="165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561" y="2762946"/>
            <a:ext cx="56819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ring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011" y="2982282"/>
            <a:ext cx="559430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Nut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28503"/>
            <a:ext cx="101221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Hollow Hex Rod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401" y="3504980"/>
            <a:ext cx="646331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insulator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9760" y="3751201"/>
            <a:ext cx="69587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Mounting</a:t>
            </a:r>
          </a:p>
          <a:p>
            <a:r>
              <a:rPr lang="en-US" sz="1000" dirty="0" smtClean="0"/>
              <a:t>plate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864684" y="4159834"/>
            <a:ext cx="1002047" cy="6131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81732" y="5282950"/>
            <a:ext cx="2018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or enriched</a:t>
            </a:r>
          </a:p>
          <a:p>
            <a:r>
              <a:rPr lang="en-US" dirty="0" err="1" smtClean="0"/>
              <a:t>Ge</a:t>
            </a:r>
            <a:r>
              <a:rPr lang="en-US" dirty="0" smtClean="0"/>
              <a:t> crystal,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Detector unit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33" y="2500440"/>
            <a:ext cx="4043860" cy="2042775"/>
          </a:xfrm>
          <a:prstGeom prst="rect">
            <a:avLst/>
          </a:prstGeom>
        </p:spPr>
      </p:pic>
      <p:pic>
        <p:nvPicPr>
          <p:cNvPr id="33" name="Picture 32" descr="Screen Shot 2013-08-20 at 3.15.3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45" y="4613430"/>
            <a:ext cx="2746324" cy="119902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0127" y="4311467"/>
            <a:ext cx="90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Contact pin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741260" y="4336431"/>
            <a:ext cx="678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Bushing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087759" y="4584941"/>
            <a:ext cx="226020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LMFE (low mass front end board)</a:t>
            </a:r>
            <a:endParaRPr lang="en-US" sz="1200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223627" y="2350171"/>
            <a:ext cx="1326470" cy="88833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377075" y="4336431"/>
            <a:ext cx="1045364" cy="59705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546113" y="4151311"/>
            <a:ext cx="473687" cy="4621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5170137" y="4773006"/>
            <a:ext cx="152400" cy="5399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332537" y="2205509"/>
            <a:ext cx="35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20.5mm x 7mm; </a:t>
            </a:r>
            <a:r>
              <a:rPr lang="en-US" dirty="0" smtClean="0">
                <a:solidFill>
                  <a:srgbClr val="FF0000"/>
                </a:solidFill>
              </a:rPr>
              <a:t>total weight ~80mg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27961" y="4038025"/>
            <a:ext cx="172354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1200" dirty="0"/>
              <a:t>Fused silica substrate </a:t>
            </a:r>
          </a:p>
          <a:p>
            <a:r>
              <a:rPr lang="en-US" sz="1200" dirty="0"/>
              <a:t>•Au-Cr traces </a:t>
            </a:r>
          </a:p>
          <a:p>
            <a:r>
              <a:rPr lang="en-US" sz="1200" dirty="0"/>
              <a:t>•Amorphous-</a:t>
            </a:r>
            <a:r>
              <a:rPr lang="en-US" sz="1200" dirty="0" err="1"/>
              <a:t>Ge</a:t>
            </a:r>
            <a:r>
              <a:rPr lang="en-US" sz="1200" dirty="0"/>
              <a:t> resistor </a:t>
            </a:r>
          </a:p>
          <a:p>
            <a:r>
              <a:rPr lang="en-US" sz="1200" dirty="0"/>
              <a:t>•Low background </a:t>
            </a:r>
          </a:p>
          <a:p>
            <a:r>
              <a:rPr lang="en-US" sz="1200" dirty="0"/>
              <a:t>•Low noise </a:t>
            </a:r>
          </a:p>
          <a:p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3943367" y="1751306"/>
            <a:ext cx="866766" cy="36208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756618" y="1550695"/>
            <a:ext cx="2881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Contact Dimple, 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</a:t>
            </a:r>
            <a:r>
              <a:rPr lang="en-US" dirty="0" smtClean="0"/>
              <a:t>ontact pin touches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3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Modular approach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1" y="2863804"/>
            <a:ext cx="1851448" cy="1652368"/>
          </a:xfrm>
          <a:prstGeom prst="rect">
            <a:avLst/>
          </a:prstGeom>
        </p:spPr>
      </p:pic>
      <p:pic>
        <p:nvPicPr>
          <p:cNvPr id="12" name="Picture 11" descr="Screen Shot 2013-08-19 at 11.3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98" y="1596169"/>
            <a:ext cx="1426407" cy="4422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561" y="2762946"/>
            <a:ext cx="56819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ring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011" y="2982282"/>
            <a:ext cx="559430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Nut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28503"/>
            <a:ext cx="101221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Hollow Hex Rod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401" y="3504980"/>
            <a:ext cx="646331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insulator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9760" y="3751201"/>
            <a:ext cx="69587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Mounting</a:t>
            </a:r>
          </a:p>
          <a:p>
            <a:r>
              <a:rPr lang="en-US" sz="1000" dirty="0" smtClean="0"/>
              <a:t>plate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864684" y="4159834"/>
            <a:ext cx="1002047" cy="6131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12305" y="1734414"/>
            <a:ext cx="1141959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Adaptor Plate Bolt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712305" y="2336847"/>
            <a:ext cx="52561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crystal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620044" y="4671130"/>
            <a:ext cx="89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4 or 5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2778889" y="4773006"/>
            <a:ext cx="421198" cy="267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732" y="5282950"/>
            <a:ext cx="2018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or enriched</a:t>
            </a:r>
          </a:p>
          <a:p>
            <a:r>
              <a:rPr lang="en-US" dirty="0" err="1" smtClean="0"/>
              <a:t>Ge</a:t>
            </a:r>
            <a:r>
              <a:rPr lang="en-US" dirty="0" smtClean="0"/>
              <a:t> crystal, </a:t>
            </a:r>
          </a:p>
          <a:p>
            <a:r>
              <a:rPr lang="en-US" dirty="0" smtClean="0"/>
              <a:t>Detector unit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85898" y="5987018"/>
            <a:ext cx="16527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String assembly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7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Screen Shot 2013-08-19 at 5.0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731"/>
            <a:ext cx="4667356" cy="4866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9227" y="3877483"/>
            <a:ext cx="4751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right-handed neutrinos, no coupling to Higgs</a:t>
            </a:r>
          </a:p>
          <a:p>
            <a:r>
              <a:rPr lang="en-US" dirty="0" smtClean="0"/>
              <a:t>Neutrinos should have zero mass. </a:t>
            </a:r>
          </a:p>
          <a:p>
            <a:r>
              <a:rPr lang="en-US" dirty="0" smtClean="0"/>
              <a:t>But </a:t>
            </a:r>
            <a:r>
              <a:rPr lang="en-US" dirty="0"/>
              <a:t>t</a:t>
            </a:r>
            <a:r>
              <a:rPr lang="en-US" dirty="0" smtClean="0"/>
              <a:t>hey do have non-zero mass.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7981" y="4989607"/>
            <a:ext cx="4756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Neutrinos having Dirac masses. Never </a:t>
            </a:r>
            <a:r>
              <a:rPr lang="en-US" dirty="0"/>
              <a:t>detect </a:t>
            </a:r>
            <a:r>
              <a:rPr lang="en-US" dirty="0" err="1"/>
              <a:t>ν</a:t>
            </a:r>
            <a:r>
              <a:rPr lang="en-US" baseline="-25000" dirty="0" err="1"/>
              <a:t>R</a:t>
            </a:r>
            <a:endParaRPr lang="en-US" dirty="0" smtClean="0"/>
          </a:p>
          <a:p>
            <a:r>
              <a:rPr lang="en-US" dirty="0" smtClean="0"/>
              <a:t>Why the interactions of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R</a:t>
            </a:r>
            <a:r>
              <a:rPr lang="en-US" dirty="0" smtClean="0"/>
              <a:t> are so weak? </a:t>
            </a:r>
            <a:r>
              <a:rPr lang="en-US" dirty="0"/>
              <a:t>&lt;</a:t>
            </a:r>
            <a:r>
              <a:rPr lang="en-US" dirty="0" smtClean="0"/>
              <a:t>(10</a:t>
            </a:r>
            <a:r>
              <a:rPr lang="en-US" baseline="30000" dirty="0" smtClean="0"/>
              <a:t>-26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69327" y="5855983"/>
            <a:ext cx="3536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Neutrinos having </a:t>
            </a:r>
            <a:r>
              <a:rPr lang="en-US" dirty="0" err="1" smtClean="0"/>
              <a:t>Majorana</a:t>
            </a:r>
            <a:r>
              <a:rPr lang="en-US" dirty="0" smtClean="0"/>
              <a:t> masses. </a:t>
            </a:r>
          </a:p>
          <a:p>
            <a:r>
              <a:rPr lang="en-US" dirty="0" smtClean="0"/>
              <a:t>No need for very weak interactions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47456" y="1446441"/>
            <a:ext cx="3576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H. Murayama, </a:t>
            </a:r>
            <a:r>
              <a:rPr lang="en-US" sz="1600" b="1" dirty="0" smtClean="0"/>
              <a:t>Physics World, May 2002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53674" y="5032133"/>
            <a:ext cx="248026" cy="1194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28907" y="4782076"/>
            <a:ext cx="554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Right-handed neutrino, </a:t>
            </a:r>
            <a:r>
              <a:rPr lang="en-US" sz="1400" b="1" dirty="0" smtClean="0">
                <a:solidFill>
                  <a:srgbClr val="0000FF"/>
                </a:solidFill>
              </a:rPr>
              <a:t>Dirac </a:t>
            </a:r>
            <a:r>
              <a:rPr lang="en-US" sz="1400" dirty="0" smtClean="0">
                <a:solidFill>
                  <a:srgbClr val="0000FF"/>
                </a:solidFill>
              </a:rPr>
              <a:t>particle, but much smaller coupling to Higgs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0384" y="2698466"/>
            <a:ext cx="4526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particles collider with Higgs, flipping the </a:t>
            </a:r>
          </a:p>
          <a:p>
            <a:r>
              <a:rPr lang="en-US" dirty="0" smtClean="0"/>
              <a:t>handedness, acquiring masses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86621" y="1818221"/>
            <a:ext cx="448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Photons do not interact with Higgs, zero mass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49987" y="5668498"/>
            <a:ext cx="789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Right-handed neutrino, </a:t>
            </a:r>
            <a:r>
              <a:rPr lang="en-US" sz="1400" b="1" dirty="0" err="1" smtClean="0">
                <a:solidFill>
                  <a:srgbClr val="0000FF"/>
                </a:solidFill>
              </a:rPr>
              <a:t>Majorana</a:t>
            </a:r>
            <a:r>
              <a:rPr lang="en-US" sz="1400" dirty="0" smtClean="0">
                <a:solidFill>
                  <a:srgbClr val="0000FF"/>
                </a:solidFill>
              </a:rPr>
              <a:t> particle, very very heavy, only exists shortly due to uncertainty principle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904925" y="5942574"/>
            <a:ext cx="202038" cy="10372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0" y="4782076"/>
            <a:ext cx="9144000" cy="1720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744" y="4812367"/>
            <a:ext cx="8365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Non-zero neutrino masses is the first direct indication of physics </a:t>
            </a:r>
          </a:p>
          <a:p>
            <a:r>
              <a:rPr lang="en-US" sz="2400" b="1" i="1" dirty="0" smtClean="0">
                <a:solidFill>
                  <a:srgbClr val="0000FF"/>
                </a:solidFill>
              </a:rPr>
              <a:t>beyond the minimal standard model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-115452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61"/>
            <a:ext cx="775871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Masses in the 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Modular approach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1" y="2863804"/>
            <a:ext cx="1851448" cy="1652368"/>
          </a:xfrm>
          <a:prstGeom prst="rect">
            <a:avLst/>
          </a:prstGeom>
        </p:spPr>
      </p:pic>
      <p:pic>
        <p:nvPicPr>
          <p:cNvPr id="12" name="Picture 11" descr="Screen Shot 2013-08-19 at 11.3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98" y="1596169"/>
            <a:ext cx="1426407" cy="4422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561" y="2762946"/>
            <a:ext cx="56819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ring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011" y="2982282"/>
            <a:ext cx="559430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Nut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28503"/>
            <a:ext cx="101221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Hollow Hex Rod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401" y="3504980"/>
            <a:ext cx="646331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insulator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9760" y="3751201"/>
            <a:ext cx="69587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Mounting</a:t>
            </a:r>
          </a:p>
          <a:p>
            <a:r>
              <a:rPr lang="en-US" sz="1000" dirty="0" smtClean="0"/>
              <a:t>plate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864684" y="4159834"/>
            <a:ext cx="1002047" cy="6131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12305" y="1734414"/>
            <a:ext cx="1141959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Adaptor Plate Bolt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712305" y="2336847"/>
            <a:ext cx="52561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crystal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620044" y="4671130"/>
            <a:ext cx="89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4 or 5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2778889" y="4773006"/>
            <a:ext cx="421198" cy="267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732" y="5282950"/>
            <a:ext cx="2018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or enriched</a:t>
            </a:r>
          </a:p>
          <a:p>
            <a:r>
              <a:rPr lang="en-US" dirty="0" err="1" smtClean="0"/>
              <a:t>Ge</a:t>
            </a:r>
            <a:r>
              <a:rPr lang="en-US" dirty="0" smtClean="0"/>
              <a:t> crystal, </a:t>
            </a:r>
          </a:p>
          <a:p>
            <a:r>
              <a:rPr lang="en-US" dirty="0" smtClean="0"/>
              <a:t>Detector unit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85898" y="5987018"/>
            <a:ext cx="16527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String assembly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63" y="1578812"/>
            <a:ext cx="1923423" cy="4777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9996" y="5834470"/>
            <a:ext cx="140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Our string #1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5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Modular approach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41" y="2099611"/>
            <a:ext cx="2971485" cy="2940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1" y="2863804"/>
            <a:ext cx="1851448" cy="1652368"/>
          </a:xfrm>
          <a:prstGeom prst="rect">
            <a:avLst/>
          </a:prstGeom>
        </p:spPr>
      </p:pic>
      <p:pic>
        <p:nvPicPr>
          <p:cNvPr id="12" name="Picture 11" descr="Screen Shot 2013-08-19 at 11.34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98" y="1596169"/>
            <a:ext cx="1426407" cy="4422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561" y="2762946"/>
            <a:ext cx="56819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ring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011" y="2982282"/>
            <a:ext cx="559430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Nut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28503"/>
            <a:ext cx="101221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Hollow Hex Rod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401" y="3504980"/>
            <a:ext cx="646331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insulator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9760" y="3751201"/>
            <a:ext cx="69587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Mounting</a:t>
            </a:r>
          </a:p>
          <a:p>
            <a:r>
              <a:rPr lang="en-US" sz="1000" dirty="0" smtClean="0"/>
              <a:t>plate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864684" y="4159834"/>
            <a:ext cx="1002047" cy="6131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12305" y="1734414"/>
            <a:ext cx="1141959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Adaptor Plate Bolt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712305" y="2336847"/>
            <a:ext cx="52561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crystal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620044" y="4671130"/>
            <a:ext cx="89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4 or 5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2778889" y="4773006"/>
            <a:ext cx="421198" cy="267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732" y="5282950"/>
            <a:ext cx="2018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or enriched</a:t>
            </a:r>
          </a:p>
          <a:p>
            <a:r>
              <a:rPr lang="en-US" dirty="0" err="1" smtClean="0"/>
              <a:t>Ge</a:t>
            </a:r>
            <a:r>
              <a:rPr lang="en-US" dirty="0" smtClean="0"/>
              <a:t> crystal, </a:t>
            </a:r>
          </a:p>
          <a:p>
            <a:r>
              <a:rPr lang="en-US" dirty="0" smtClean="0"/>
              <a:t>Detector unit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85898" y="5987018"/>
            <a:ext cx="16527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String assembly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49313" y="4780283"/>
            <a:ext cx="190384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Module assembly</a:t>
            </a:r>
          </a:p>
          <a:p>
            <a:r>
              <a:rPr lang="en-US" dirty="0" smtClean="0"/>
              <a:t>in its own cryostat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89309" y="4143196"/>
            <a:ext cx="47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7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5418154" y="4225070"/>
            <a:ext cx="421198" cy="267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7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Modular approach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41" y="2099611"/>
            <a:ext cx="2971485" cy="2940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1" y="2863804"/>
            <a:ext cx="1851448" cy="1652368"/>
          </a:xfrm>
          <a:prstGeom prst="rect">
            <a:avLst/>
          </a:prstGeom>
        </p:spPr>
      </p:pic>
      <p:pic>
        <p:nvPicPr>
          <p:cNvPr id="12" name="Picture 11" descr="Screen Shot 2013-08-19 at 11.34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98" y="1596169"/>
            <a:ext cx="1426407" cy="4422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561" y="2762946"/>
            <a:ext cx="56819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ring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011" y="2982282"/>
            <a:ext cx="559430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HV Nut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28503"/>
            <a:ext cx="101221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Hollow Hex Rod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401" y="3504980"/>
            <a:ext cx="646331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insulator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9760" y="3751201"/>
            <a:ext cx="69587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Mounting</a:t>
            </a:r>
          </a:p>
          <a:p>
            <a:r>
              <a:rPr lang="en-US" sz="1000" dirty="0" smtClean="0"/>
              <a:t>plate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864684" y="4159834"/>
            <a:ext cx="1002047" cy="6131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12305" y="1734414"/>
            <a:ext cx="1141959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Adaptor Plate Bolt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712305" y="2336847"/>
            <a:ext cx="525617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crystal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620044" y="4671130"/>
            <a:ext cx="89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4 or 5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2778889" y="4773006"/>
            <a:ext cx="421198" cy="267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732" y="5282950"/>
            <a:ext cx="2018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or enriched</a:t>
            </a:r>
          </a:p>
          <a:p>
            <a:r>
              <a:rPr lang="en-US" dirty="0" err="1" smtClean="0"/>
              <a:t>Ge</a:t>
            </a:r>
            <a:r>
              <a:rPr lang="en-US" dirty="0" smtClean="0"/>
              <a:t> crystal, </a:t>
            </a:r>
          </a:p>
          <a:p>
            <a:r>
              <a:rPr lang="en-US" dirty="0" smtClean="0"/>
              <a:t>Detector unit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85898" y="5987018"/>
            <a:ext cx="16527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String assembly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49313" y="4780283"/>
            <a:ext cx="190384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Module assembly</a:t>
            </a:r>
          </a:p>
          <a:p>
            <a:r>
              <a:rPr lang="en-US" dirty="0" smtClean="0"/>
              <a:t>in its own cryostat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89309" y="4143196"/>
            <a:ext cx="47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7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5418154" y="4225070"/>
            <a:ext cx="421198" cy="267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964409" y="5502852"/>
            <a:ext cx="47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2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5400000">
            <a:off x="6927873" y="5959509"/>
            <a:ext cx="421198" cy="267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18246" y="6303836"/>
            <a:ext cx="190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Demonstrator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7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Arial"/>
                <a:cs typeface="Arial"/>
              </a:rPr>
              <a:t>The shielding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1874" y="1570115"/>
            <a:ext cx="1969334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veto panels </a:t>
            </a:r>
          </a:p>
          <a:p>
            <a:r>
              <a:rPr lang="en-US" dirty="0" smtClean="0"/>
              <a:t>(scintillating acrylic</a:t>
            </a:r>
          </a:p>
          <a:p>
            <a:r>
              <a:rPr lang="en-US" dirty="0" smtClean="0"/>
              <a:t>2 layers, 2.54cm)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active</a:t>
            </a:r>
            <a:r>
              <a:rPr lang="en-US" dirty="0" smtClean="0"/>
              <a:t> shielding.</a:t>
            </a:r>
          </a:p>
          <a:p>
            <a:endParaRPr lang="en-US" dirty="0" smtClean="0"/>
          </a:p>
          <a:p>
            <a:r>
              <a:rPr lang="en-US" dirty="0" smtClean="0"/>
              <a:t>The others</a:t>
            </a:r>
          </a:p>
          <a:p>
            <a:r>
              <a:rPr lang="en-US" dirty="0" smtClean="0"/>
              <a:t>are </a:t>
            </a:r>
            <a:r>
              <a:rPr lang="en-US" dirty="0" smtClean="0">
                <a:solidFill>
                  <a:srgbClr val="0000FF"/>
                </a:solidFill>
              </a:rPr>
              <a:t>passive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Poly shield - 30cm;</a:t>
            </a:r>
          </a:p>
          <a:p>
            <a:r>
              <a:rPr lang="en-US" dirty="0" smtClean="0"/>
              <a:t>Radon enclosure - </a:t>
            </a:r>
          </a:p>
          <a:p>
            <a:r>
              <a:rPr lang="en-US" dirty="0" smtClean="0"/>
              <a:t>0.32-0.635cm Al</a:t>
            </a:r>
          </a:p>
          <a:p>
            <a:r>
              <a:rPr lang="en-US" dirty="0" smtClean="0"/>
              <a:t>(purged with N</a:t>
            </a:r>
            <a:r>
              <a:rPr lang="en-US" baseline="-25000" dirty="0" smtClean="0"/>
              <a:t>2</a:t>
            </a:r>
            <a:r>
              <a:rPr lang="en-US" dirty="0" smtClean="0"/>
              <a:t>);</a:t>
            </a:r>
            <a:endParaRPr lang="en-US" dirty="0"/>
          </a:p>
          <a:p>
            <a:r>
              <a:rPr lang="en-US" dirty="0" smtClean="0"/>
              <a:t>Lead - 45 cm;</a:t>
            </a:r>
          </a:p>
          <a:p>
            <a:r>
              <a:rPr lang="en-US" dirty="0" smtClean="0"/>
              <a:t>Outer Cu - 5 cm;</a:t>
            </a:r>
          </a:p>
          <a:p>
            <a:r>
              <a:rPr lang="en-US" dirty="0" smtClean="0"/>
              <a:t>Inner Cu 4 layers</a:t>
            </a:r>
          </a:p>
          <a:p>
            <a:r>
              <a:rPr lang="en-US" dirty="0" smtClean="0"/>
              <a:t>- 1.25 cm each.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90112" y="5854486"/>
            <a:ext cx="182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Cryogenic system</a:t>
            </a:r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3554" y="1417638"/>
            <a:ext cx="7240756" cy="4514825"/>
            <a:chOff x="149006" y="1417638"/>
            <a:chExt cx="7240756" cy="45148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06" y="1417638"/>
              <a:ext cx="7240756" cy="4514825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5190142" y="4910359"/>
              <a:ext cx="0" cy="1022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6029436" y="3888255"/>
              <a:ext cx="4007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324200" y="3712824"/>
              <a:ext cx="508301" cy="4774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680101" y="439637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3864767" y="3712824"/>
              <a:ext cx="680149" cy="4774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059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Electroformed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copper 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dirty="0" err="1">
                <a:solidFill>
                  <a:srgbClr val="0000FF"/>
                </a:solidFill>
              </a:rPr>
              <a:t>EFCu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18603" y="5829628"/>
            <a:ext cx="7043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Assay results for e-form copper </a:t>
            </a:r>
            <a:r>
              <a:rPr lang="en-US" baseline="30000" dirty="0" smtClean="0">
                <a:solidFill>
                  <a:srgbClr val="0000FF"/>
                </a:solidFill>
              </a:rPr>
              <a:t>232</a:t>
            </a:r>
            <a:r>
              <a:rPr lang="en-US" dirty="0" smtClean="0">
                <a:solidFill>
                  <a:srgbClr val="0000FF"/>
                </a:solidFill>
              </a:rPr>
              <a:t>Th: </a:t>
            </a:r>
            <a:r>
              <a:rPr lang="en-US" dirty="0">
                <a:solidFill>
                  <a:srgbClr val="0000FF"/>
                </a:solidFill>
              </a:rPr>
              <a:t>0.7 ± </a:t>
            </a:r>
            <a:r>
              <a:rPr lang="en-US" dirty="0" smtClean="0">
                <a:solidFill>
                  <a:srgbClr val="0000FF"/>
                </a:solidFill>
              </a:rPr>
              <a:t>0.3</a:t>
            </a:r>
            <a:r>
              <a:rPr lang="en-US" dirty="0">
                <a:solidFill>
                  <a:srgbClr val="0000FF"/>
                </a:solidFill>
              </a:rPr>
              <a:t> </a:t>
            </a:r>
            <a:r>
              <a:rPr lang="en-US" dirty="0" err="1">
                <a:solidFill>
                  <a:srgbClr val="0000FF"/>
                </a:solidFill>
              </a:rPr>
              <a:t>Bq</a:t>
            </a:r>
            <a:r>
              <a:rPr lang="en-US" dirty="0">
                <a:solidFill>
                  <a:srgbClr val="0000FF"/>
                </a:solidFill>
              </a:rPr>
              <a:t>/kg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r>
              <a:rPr lang="en-US" baseline="30000" dirty="0" smtClean="0">
                <a:solidFill>
                  <a:srgbClr val="0000FF"/>
                </a:solidFill>
              </a:rPr>
              <a:t>238</a:t>
            </a:r>
            <a:r>
              <a:rPr lang="en-US" dirty="0" smtClean="0">
                <a:solidFill>
                  <a:srgbClr val="0000FF"/>
                </a:solidFill>
              </a:rPr>
              <a:t>U: &lt;1.3 </a:t>
            </a:r>
            <a:r>
              <a:rPr lang="en-US" dirty="0">
                <a:solidFill>
                  <a:srgbClr val="0000FF"/>
                </a:solidFill>
              </a:rPr>
              <a:t></a:t>
            </a:r>
            <a:r>
              <a:rPr lang="en-US" dirty="0" err="1">
                <a:solidFill>
                  <a:srgbClr val="0000FF"/>
                </a:solidFill>
              </a:rPr>
              <a:t>Bq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kg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One order of magnitude better than the cleanest commercial copper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9" name="Picture 18" descr="Screen Shot 2013-12-02 at 6.2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112"/>
            <a:ext cx="9144000" cy="44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7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Low background is the key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04" y="1600200"/>
            <a:ext cx="8830242" cy="46002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Natural radioactivity: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Pure material </a:t>
            </a:r>
            <a:r>
              <a:rPr lang="en-US" dirty="0" smtClean="0"/>
              <a:t>(e.g. </a:t>
            </a:r>
            <a:r>
              <a:rPr lang="en-US" dirty="0" err="1" smtClean="0"/>
              <a:t>EFCu</a:t>
            </a:r>
            <a:r>
              <a:rPr lang="en-US" dirty="0" smtClean="0"/>
              <a:t>, clean plastic and others)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Shielding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Analysis cuts </a:t>
            </a:r>
            <a:r>
              <a:rPr lang="en-US" dirty="0" smtClean="0">
                <a:solidFill>
                  <a:srgbClr val="000000"/>
                </a:solidFill>
              </a:rPr>
              <a:t>(PSD, granularity cuts)</a:t>
            </a:r>
          </a:p>
          <a:p>
            <a:pPr marL="0" indent="0">
              <a:buNone/>
            </a:pPr>
            <a:r>
              <a:rPr lang="en-US" b="1" dirty="0" err="1" smtClean="0"/>
              <a:t>Cosmologenic</a:t>
            </a:r>
            <a:r>
              <a:rPr lang="en-US" b="1" dirty="0" smtClean="0"/>
              <a:t>: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Deep underground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Muon</a:t>
            </a:r>
            <a:r>
              <a:rPr lang="en-US" b="1" dirty="0" smtClean="0">
                <a:solidFill>
                  <a:srgbClr val="0000FF"/>
                </a:solidFill>
              </a:rPr>
              <a:t> veto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Limit surface time of </a:t>
            </a:r>
            <a:r>
              <a:rPr lang="en-US" b="1" dirty="0" err="1" smtClean="0">
                <a:solidFill>
                  <a:srgbClr val="0000FF"/>
                </a:solidFill>
              </a:rPr>
              <a:t>Ge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(shielded)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E-form Cu underground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Analysis cuts </a:t>
            </a:r>
            <a:r>
              <a:rPr lang="en-US" baseline="30000" dirty="0" smtClean="0"/>
              <a:t>68</a:t>
            </a:r>
            <a:r>
              <a:rPr lang="en-US" dirty="0" smtClean="0"/>
              <a:t>Ge tag Single-Site Time Correlation Cut 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9490" y="4028912"/>
            <a:ext cx="563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Combined efficiency </a:t>
            </a:r>
            <a:r>
              <a:rPr lang="en-US" dirty="0">
                <a:solidFill>
                  <a:srgbClr val="000000"/>
                </a:solidFill>
              </a:rPr>
              <a:t>of two layers of </a:t>
            </a:r>
            <a:r>
              <a:rPr lang="en-US" dirty="0" smtClean="0">
                <a:solidFill>
                  <a:srgbClr val="000000"/>
                </a:solidFill>
              </a:rPr>
              <a:t>veto panel</a:t>
            </a:r>
            <a:r>
              <a:rPr lang="en-US" dirty="0">
                <a:solidFill>
                  <a:srgbClr val="000000"/>
                </a:solidFill>
              </a:rPr>
              <a:t>~</a:t>
            </a:r>
            <a:r>
              <a:rPr lang="en-US" dirty="0"/>
              <a:t>99.9%, </a:t>
            </a:r>
            <a:endParaRPr lang="en-US" dirty="0" smtClean="0"/>
          </a:p>
          <a:p>
            <a:r>
              <a:rPr lang="en-US" dirty="0" smtClean="0"/>
              <a:t>Un-vetoed </a:t>
            </a:r>
            <a:r>
              <a:rPr lang="en-US" dirty="0"/>
              <a:t>direct </a:t>
            </a:r>
            <a:r>
              <a:rPr lang="en-US" dirty="0" err="1"/>
              <a:t>muon</a:t>
            </a:r>
            <a:r>
              <a:rPr lang="en-US" dirty="0"/>
              <a:t> background&lt;0.03 counts/ROI/t/y</a:t>
            </a:r>
            <a:r>
              <a:rPr lang="en-US" dirty="0" smtClean="0"/>
              <a:t>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0004" y="3445917"/>
            <a:ext cx="8993996" cy="27545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8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Low background is the key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04" y="1600200"/>
            <a:ext cx="8830242" cy="46002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Natural radioactivity: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Pure material </a:t>
            </a:r>
            <a:r>
              <a:rPr lang="en-US" dirty="0" smtClean="0"/>
              <a:t>(e.g. </a:t>
            </a:r>
            <a:r>
              <a:rPr lang="en-US" dirty="0" err="1" smtClean="0"/>
              <a:t>EFCu</a:t>
            </a:r>
            <a:r>
              <a:rPr lang="en-US" dirty="0" smtClean="0"/>
              <a:t>, clean plastic and others)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Shielding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Analysis cuts </a:t>
            </a:r>
            <a:r>
              <a:rPr lang="en-US" dirty="0" smtClean="0">
                <a:solidFill>
                  <a:srgbClr val="000000"/>
                </a:solidFill>
              </a:rPr>
              <a:t>(PSD, granularity cuts)</a:t>
            </a:r>
          </a:p>
          <a:p>
            <a:pPr marL="0" indent="0">
              <a:buNone/>
            </a:pPr>
            <a:r>
              <a:rPr lang="en-US" b="1" dirty="0" err="1"/>
              <a:t>Cosmogenic</a:t>
            </a:r>
            <a:r>
              <a:rPr lang="en-US" b="1" dirty="0"/>
              <a:t>:</a:t>
            </a:r>
            <a:endParaRPr lang="en-US" b="1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Deep underground</a:t>
            </a:r>
          </a:p>
          <a:p>
            <a:r>
              <a:rPr lang="en-US" b="1" dirty="0" err="1">
                <a:solidFill>
                  <a:srgbClr val="0000FF"/>
                </a:solidFill>
              </a:rPr>
              <a:t>Muon</a:t>
            </a:r>
            <a:r>
              <a:rPr lang="en-US" b="1" dirty="0">
                <a:solidFill>
                  <a:srgbClr val="0000FF"/>
                </a:solidFill>
              </a:rPr>
              <a:t> veto 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Limit surface time of </a:t>
            </a:r>
            <a:r>
              <a:rPr lang="en-US" b="1" dirty="0" err="1" smtClean="0">
                <a:solidFill>
                  <a:srgbClr val="0000FF"/>
                </a:solidFill>
              </a:rPr>
              <a:t>Ge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(shielded)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E-form Cu underground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Analysis cuts </a:t>
            </a:r>
            <a:r>
              <a:rPr lang="en-US" baseline="30000" dirty="0"/>
              <a:t>68</a:t>
            </a:r>
            <a:r>
              <a:rPr lang="en-US" dirty="0"/>
              <a:t>Ge </a:t>
            </a:r>
            <a:r>
              <a:rPr lang="en-US" dirty="0" smtClean="0"/>
              <a:t>tag Single-Site Time Correlation Cut </a:t>
            </a:r>
            <a:endParaRPr lang="en-US" dirty="0"/>
          </a:p>
          <a:p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9490" y="4028912"/>
            <a:ext cx="563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Combined efficiency </a:t>
            </a:r>
            <a:r>
              <a:rPr lang="en-US" dirty="0">
                <a:solidFill>
                  <a:srgbClr val="000000"/>
                </a:solidFill>
              </a:rPr>
              <a:t>of two layers of </a:t>
            </a:r>
            <a:r>
              <a:rPr lang="en-US" dirty="0" smtClean="0">
                <a:solidFill>
                  <a:srgbClr val="000000"/>
                </a:solidFill>
              </a:rPr>
              <a:t>veto panel</a:t>
            </a:r>
            <a:r>
              <a:rPr lang="en-US" dirty="0">
                <a:solidFill>
                  <a:srgbClr val="000000"/>
                </a:solidFill>
              </a:rPr>
              <a:t>~</a:t>
            </a:r>
            <a:r>
              <a:rPr lang="en-US" dirty="0"/>
              <a:t>99.9%, </a:t>
            </a:r>
            <a:endParaRPr lang="en-US" dirty="0" smtClean="0"/>
          </a:p>
          <a:p>
            <a:r>
              <a:rPr lang="en-US" dirty="0" smtClean="0"/>
              <a:t>Un-vetoed </a:t>
            </a:r>
            <a:r>
              <a:rPr lang="en-US" dirty="0"/>
              <a:t>direct </a:t>
            </a:r>
            <a:r>
              <a:rPr lang="en-US" dirty="0" err="1"/>
              <a:t>muon</a:t>
            </a:r>
            <a:r>
              <a:rPr lang="en-US" dirty="0"/>
              <a:t> background&lt;0.03 counts/ROI/t/y</a:t>
            </a:r>
            <a:r>
              <a:rPr lang="en-US" dirty="0" smtClean="0"/>
              <a:t>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0004" y="4820120"/>
            <a:ext cx="8993996" cy="1380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3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Low background is the key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04" y="1600200"/>
            <a:ext cx="8830242" cy="46002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Natural radioactivity: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Pure material </a:t>
            </a:r>
            <a:r>
              <a:rPr lang="en-US" dirty="0" smtClean="0"/>
              <a:t>(e.g. </a:t>
            </a:r>
            <a:r>
              <a:rPr lang="en-US" dirty="0" err="1" smtClean="0"/>
              <a:t>EFCu</a:t>
            </a:r>
            <a:r>
              <a:rPr lang="en-US" dirty="0" smtClean="0"/>
              <a:t>, clean plastic and others)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Shielding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Analysis cuts </a:t>
            </a:r>
            <a:r>
              <a:rPr lang="en-US" dirty="0" smtClean="0">
                <a:solidFill>
                  <a:srgbClr val="000000"/>
                </a:solidFill>
              </a:rPr>
              <a:t>(PSD, granularity cuts)</a:t>
            </a:r>
          </a:p>
          <a:p>
            <a:pPr marL="0" indent="0">
              <a:buNone/>
            </a:pPr>
            <a:r>
              <a:rPr lang="en-US" b="1" dirty="0" err="1" smtClean="0"/>
              <a:t>Cosmogenic</a:t>
            </a:r>
            <a:r>
              <a:rPr lang="en-US" b="1" dirty="0" smtClean="0"/>
              <a:t>: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Deep underground</a:t>
            </a:r>
          </a:p>
          <a:p>
            <a:r>
              <a:rPr lang="en-US" b="1" dirty="0" err="1">
                <a:solidFill>
                  <a:srgbClr val="0000FF"/>
                </a:solidFill>
              </a:rPr>
              <a:t>Muon</a:t>
            </a:r>
            <a:r>
              <a:rPr lang="en-US" b="1" dirty="0">
                <a:solidFill>
                  <a:srgbClr val="0000FF"/>
                </a:solidFill>
              </a:rPr>
              <a:t> veto 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Limit surface time of </a:t>
            </a:r>
            <a:r>
              <a:rPr lang="en-US" b="1" dirty="0" err="1" smtClean="0">
                <a:solidFill>
                  <a:srgbClr val="0000FF"/>
                </a:solidFill>
              </a:rPr>
              <a:t>Ge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(shielded shipping and storage)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E-form Cu underground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Analysis cuts </a:t>
            </a:r>
            <a:r>
              <a:rPr lang="en-US" baseline="30000" dirty="0"/>
              <a:t>68</a:t>
            </a:r>
            <a:r>
              <a:rPr lang="en-US" dirty="0"/>
              <a:t>Ge </a:t>
            </a:r>
            <a:r>
              <a:rPr lang="en-US" dirty="0" smtClean="0"/>
              <a:t>tag Single-Site Time Correlation Cut </a:t>
            </a:r>
            <a:endParaRPr lang="en-US" dirty="0"/>
          </a:p>
          <a:p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9490" y="4028912"/>
            <a:ext cx="563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Combined efficiency </a:t>
            </a:r>
            <a:r>
              <a:rPr lang="en-US" dirty="0">
                <a:solidFill>
                  <a:srgbClr val="000000"/>
                </a:solidFill>
              </a:rPr>
              <a:t>of two layers of </a:t>
            </a:r>
            <a:r>
              <a:rPr lang="en-US" dirty="0" smtClean="0">
                <a:solidFill>
                  <a:srgbClr val="000000"/>
                </a:solidFill>
              </a:rPr>
              <a:t>veto panel</a:t>
            </a:r>
            <a:r>
              <a:rPr lang="en-US" dirty="0">
                <a:solidFill>
                  <a:srgbClr val="000000"/>
                </a:solidFill>
              </a:rPr>
              <a:t>~</a:t>
            </a:r>
            <a:r>
              <a:rPr lang="en-US" dirty="0"/>
              <a:t>99.9%, </a:t>
            </a:r>
            <a:endParaRPr lang="en-US" dirty="0" smtClean="0"/>
          </a:p>
          <a:p>
            <a:r>
              <a:rPr lang="en-US" dirty="0" smtClean="0"/>
              <a:t>Un-vetoed </a:t>
            </a:r>
            <a:r>
              <a:rPr lang="en-US" dirty="0"/>
              <a:t>direct </a:t>
            </a:r>
            <a:r>
              <a:rPr lang="en-US" dirty="0" err="1"/>
              <a:t>muon</a:t>
            </a:r>
            <a:r>
              <a:rPr lang="en-US" dirty="0"/>
              <a:t> background&lt;0.03 counts/ROI/t/y</a:t>
            </a:r>
            <a:r>
              <a:rPr lang="en-US" dirty="0" smtClean="0"/>
              <a:t>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0004" y="5236544"/>
            <a:ext cx="8993996" cy="9639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8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Low background is the key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04" y="1600200"/>
            <a:ext cx="8830242" cy="46002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Natural radioactivity: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Pure material </a:t>
            </a:r>
            <a:r>
              <a:rPr lang="en-US" dirty="0" smtClean="0"/>
              <a:t>(e.g. </a:t>
            </a:r>
            <a:r>
              <a:rPr lang="en-US" dirty="0" err="1" smtClean="0"/>
              <a:t>EFCu</a:t>
            </a:r>
            <a:r>
              <a:rPr lang="en-US" dirty="0" smtClean="0"/>
              <a:t>, clean plastic and others)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Shielding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Analysis cuts </a:t>
            </a:r>
            <a:r>
              <a:rPr lang="en-US" dirty="0" smtClean="0">
                <a:solidFill>
                  <a:srgbClr val="000000"/>
                </a:solidFill>
              </a:rPr>
              <a:t>(PSD, granularity cuts)</a:t>
            </a:r>
          </a:p>
          <a:p>
            <a:pPr marL="0" indent="0">
              <a:buNone/>
            </a:pPr>
            <a:r>
              <a:rPr lang="en-US" b="1" dirty="0" err="1"/>
              <a:t>Cosmogenic</a:t>
            </a:r>
            <a:r>
              <a:rPr lang="en-US" b="1" dirty="0"/>
              <a:t>:</a:t>
            </a:r>
            <a:endParaRPr lang="en-US" b="1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Deep underground</a:t>
            </a:r>
          </a:p>
          <a:p>
            <a:r>
              <a:rPr lang="en-US" b="1" dirty="0" err="1">
                <a:solidFill>
                  <a:srgbClr val="0000FF"/>
                </a:solidFill>
              </a:rPr>
              <a:t>Muon</a:t>
            </a:r>
            <a:r>
              <a:rPr lang="en-US" b="1" dirty="0">
                <a:solidFill>
                  <a:srgbClr val="0000FF"/>
                </a:solidFill>
              </a:rPr>
              <a:t> veto 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Limit surface time of </a:t>
            </a:r>
            <a:r>
              <a:rPr lang="en-US" b="1" dirty="0" err="1" smtClean="0">
                <a:solidFill>
                  <a:srgbClr val="0000FF"/>
                </a:solidFill>
              </a:rPr>
              <a:t>Ge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(shielded shipping and storage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 smtClean="0"/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E-form Cu </a:t>
            </a:r>
            <a:r>
              <a:rPr lang="en-US" b="1" dirty="0" smtClean="0">
                <a:solidFill>
                  <a:srgbClr val="0000FF"/>
                </a:solidFill>
              </a:rPr>
              <a:t>underground</a:t>
            </a: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Analysis cuts </a:t>
            </a:r>
            <a:r>
              <a:rPr lang="en-US" baseline="30000" dirty="0"/>
              <a:t>68</a:t>
            </a:r>
            <a:r>
              <a:rPr lang="en-US" dirty="0"/>
              <a:t>Ge tag Single-Site Time Correlation Cut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9490" y="4028912"/>
            <a:ext cx="563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Combined efficiency </a:t>
            </a:r>
            <a:r>
              <a:rPr lang="en-US" dirty="0">
                <a:solidFill>
                  <a:srgbClr val="000000"/>
                </a:solidFill>
              </a:rPr>
              <a:t>of two layers of </a:t>
            </a:r>
            <a:r>
              <a:rPr lang="en-US" dirty="0" smtClean="0">
                <a:solidFill>
                  <a:srgbClr val="000000"/>
                </a:solidFill>
              </a:rPr>
              <a:t>veto panel</a:t>
            </a:r>
            <a:r>
              <a:rPr lang="en-US" dirty="0">
                <a:solidFill>
                  <a:srgbClr val="000000"/>
                </a:solidFill>
              </a:rPr>
              <a:t>~</a:t>
            </a:r>
            <a:r>
              <a:rPr lang="en-US" dirty="0"/>
              <a:t>99.9%, </a:t>
            </a:r>
            <a:endParaRPr lang="en-US" dirty="0" smtClean="0"/>
          </a:p>
          <a:p>
            <a:r>
              <a:rPr lang="en-US" dirty="0" smtClean="0"/>
              <a:t>Un-vetoed </a:t>
            </a:r>
            <a:r>
              <a:rPr lang="en-US" dirty="0"/>
              <a:t>direct </a:t>
            </a:r>
            <a:r>
              <a:rPr lang="en-US" dirty="0" err="1"/>
              <a:t>muon</a:t>
            </a:r>
            <a:r>
              <a:rPr lang="en-US" dirty="0"/>
              <a:t> background&lt;0.03 counts/ROI/t/y</a:t>
            </a:r>
            <a:r>
              <a:rPr lang="en-US" dirty="0" smtClean="0"/>
              <a:t>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0004" y="5757074"/>
            <a:ext cx="8993996" cy="3913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917460" cy="1143000"/>
          </a:xfrm>
        </p:spPr>
        <p:txBody>
          <a:bodyPr>
            <a:normAutofit/>
          </a:bodyPr>
          <a:lstStyle/>
          <a:p>
            <a:r>
              <a:rPr lang="en-US" sz="3600" b="1" cap="small" dirty="0" smtClean="0">
                <a:solidFill>
                  <a:srgbClr val="0000FF"/>
                </a:solidFill>
              </a:rPr>
              <a:t>Demonstrator </a:t>
            </a:r>
            <a:r>
              <a:rPr lang="en-US" sz="3600" b="1" dirty="0" smtClean="0">
                <a:solidFill>
                  <a:srgbClr val="0000FF"/>
                </a:solidFill>
              </a:rPr>
              <a:t>background </a:t>
            </a:r>
            <a:r>
              <a:rPr lang="en-US" sz="3600" b="1" dirty="0">
                <a:solidFill>
                  <a:srgbClr val="0000FF"/>
                </a:solidFill>
              </a:rPr>
              <a:t>budget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 descr="Screen Shot 2013-08-19 at 10.34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0" y="1523346"/>
            <a:ext cx="6606751" cy="43175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0719" y="5687004"/>
            <a:ext cx="5551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2νββ </a:t>
            </a:r>
            <a:r>
              <a:rPr lang="en-US" sz="1600" dirty="0" smtClean="0">
                <a:solidFill>
                  <a:srgbClr val="000000"/>
                </a:solidFill>
              </a:rPr>
              <a:t>background is negligible due to excellent energy resolution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8533" y="1771472"/>
            <a:ext cx="2972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the 4keV Region of Interest</a:t>
            </a:r>
          </a:p>
          <a:p>
            <a:r>
              <a:rPr lang="en-US" dirty="0" smtClean="0"/>
              <a:t>         near 2039keV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6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Screen Shot 2013-08-19 at 5.0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731"/>
            <a:ext cx="4667356" cy="4866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0192" y="4014033"/>
            <a:ext cx="4565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right-handed neutrino, so no coupling to H.</a:t>
            </a:r>
          </a:p>
          <a:p>
            <a:r>
              <a:rPr lang="en-US" dirty="0" smtClean="0"/>
              <a:t>Neutrinos having zero mass. Excluded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7981" y="4989607"/>
            <a:ext cx="4756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Neutrinos having Dirac masses. Never </a:t>
            </a:r>
            <a:r>
              <a:rPr lang="en-US" dirty="0"/>
              <a:t>detect </a:t>
            </a:r>
            <a:r>
              <a:rPr lang="en-US" dirty="0" err="1"/>
              <a:t>ν</a:t>
            </a:r>
            <a:r>
              <a:rPr lang="en-US" baseline="-25000" dirty="0" err="1"/>
              <a:t>R</a:t>
            </a:r>
            <a:endParaRPr lang="en-US" dirty="0" smtClean="0"/>
          </a:p>
          <a:p>
            <a:r>
              <a:rPr lang="en-US" dirty="0" smtClean="0"/>
              <a:t>Why the interactions of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R</a:t>
            </a:r>
            <a:r>
              <a:rPr lang="en-US" dirty="0" smtClean="0"/>
              <a:t> are so weak? </a:t>
            </a:r>
            <a:r>
              <a:rPr lang="en-US" dirty="0"/>
              <a:t>&lt;</a:t>
            </a:r>
            <a:r>
              <a:rPr lang="en-US" dirty="0" smtClean="0"/>
              <a:t>(10</a:t>
            </a:r>
            <a:r>
              <a:rPr lang="en-US" baseline="30000" dirty="0" smtClean="0"/>
              <a:t>-26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69327" y="5855983"/>
            <a:ext cx="3536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Neutrinos having </a:t>
            </a:r>
            <a:r>
              <a:rPr lang="en-US" dirty="0" err="1" smtClean="0"/>
              <a:t>Majorana</a:t>
            </a:r>
            <a:r>
              <a:rPr lang="en-US" dirty="0" smtClean="0"/>
              <a:t> masses. </a:t>
            </a:r>
          </a:p>
          <a:p>
            <a:r>
              <a:rPr lang="en-US" dirty="0" smtClean="0"/>
              <a:t>No need for very weak interactions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47456" y="1446441"/>
            <a:ext cx="3576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H. Murayama, </a:t>
            </a:r>
            <a:r>
              <a:rPr lang="en-US" sz="1600" b="1" dirty="0" smtClean="0"/>
              <a:t>Physics World, May 2002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53674" y="5032133"/>
            <a:ext cx="248026" cy="1194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28907" y="4782076"/>
            <a:ext cx="554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Right-handed neutrino, </a:t>
            </a:r>
            <a:r>
              <a:rPr lang="en-US" sz="1400" b="1" dirty="0" smtClean="0">
                <a:solidFill>
                  <a:srgbClr val="0000FF"/>
                </a:solidFill>
              </a:rPr>
              <a:t>Dirac </a:t>
            </a:r>
            <a:r>
              <a:rPr lang="en-US" sz="1400" dirty="0" smtClean="0">
                <a:solidFill>
                  <a:srgbClr val="0000FF"/>
                </a:solidFill>
              </a:rPr>
              <a:t>particle, but much smaller coupling to Higgs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1349" y="2698466"/>
            <a:ext cx="4526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particles collider with Higgs, flipping the </a:t>
            </a:r>
          </a:p>
          <a:p>
            <a:r>
              <a:rPr lang="en-US" dirty="0" smtClean="0"/>
              <a:t>handedness, acquiring masses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54896" y="1818221"/>
            <a:ext cx="431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Photons do not interact with Higgs, no mass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49987" y="5668498"/>
            <a:ext cx="789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Right-handed neutrino, </a:t>
            </a:r>
            <a:r>
              <a:rPr lang="en-US" sz="1400" b="1" dirty="0" err="1" smtClean="0">
                <a:solidFill>
                  <a:srgbClr val="0000FF"/>
                </a:solidFill>
              </a:rPr>
              <a:t>Majorana</a:t>
            </a:r>
            <a:r>
              <a:rPr lang="en-US" sz="1400" dirty="0" smtClean="0">
                <a:solidFill>
                  <a:srgbClr val="0000FF"/>
                </a:solidFill>
              </a:rPr>
              <a:t> particle, very very heavy, only exists shortly due to uncertainty principle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904925" y="5942574"/>
            <a:ext cx="202038" cy="10372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0" y="1822998"/>
            <a:ext cx="9144000" cy="4679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8744" y="4318580"/>
            <a:ext cx="570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Majorana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Particle: a fermion that is its own </a:t>
            </a:r>
            <a:r>
              <a:rPr lang="en-US" b="1" dirty="0" err="1" smtClean="0">
                <a:solidFill>
                  <a:srgbClr val="0000FF"/>
                </a:solidFill>
              </a:rPr>
              <a:t>anitparticle</a:t>
            </a:r>
            <a:r>
              <a:rPr lang="en-US" b="1" dirty="0" smtClean="0">
                <a:solidFill>
                  <a:srgbClr val="0000FF"/>
                </a:solidFill>
              </a:rPr>
              <a:t>.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3687" y="2187553"/>
            <a:ext cx="808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Possible Extensions to the standard model to introduce non-zero neutrino masses:</a:t>
            </a:r>
            <a:endParaRPr lang="en-US" dirty="0"/>
          </a:p>
        </p:txBody>
      </p:sp>
      <p:pic>
        <p:nvPicPr>
          <p:cNvPr id="3" name="Picture 2" descr="Screen Shot 2013-12-03 at 12.31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466"/>
            <a:ext cx="9144000" cy="922249"/>
          </a:xfrm>
          <a:prstGeom prst="rect">
            <a:avLst/>
          </a:prstGeom>
        </p:spPr>
      </p:pic>
      <p:pic>
        <p:nvPicPr>
          <p:cNvPr id="12" name="Picture 11" descr="Screen Shot 2013-12-03 at 12.31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820"/>
            <a:ext cx="9144000" cy="9406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687" y="5635938"/>
            <a:ext cx="482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Seesaw model: </a:t>
            </a:r>
            <a:r>
              <a:rPr lang="en-US" i="1" dirty="0" smtClean="0"/>
              <a:t>An average mass </a:t>
            </a:r>
            <a:r>
              <a:rPr lang="en-US" i="1" dirty="0"/>
              <a:t>m</a:t>
            </a:r>
            <a:r>
              <a:rPr lang="en-US" i="1" baseline="30000" dirty="0"/>
              <a:t>2</a:t>
            </a:r>
            <a:r>
              <a:rPr lang="en-US" i="1" dirty="0"/>
              <a:t>/</a:t>
            </a:r>
            <a:r>
              <a:rPr lang="en-US" i="1" dirty="0" smtClean="0"/>
              <a:t>M over time</a:t>
            </a:r>
            <a:endParaRPr lang="en-US" i="1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-12828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200145" y="213468"/>
            <a:ext cx="77587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00FF"/>
                </a:solidFill>
              </a:rPr>
              <a:t>Beyond the 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7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Simulated Background near </a:t>
            </a:r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baseline="-25000" dirty="0" smtClean="0">
                <a:solidFill>
                  <a:srgbClr val="0000FF"/>
                </a:solidFill>
              </a:rPr>
              <a:t>ββ </a:t>
            </a: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fter all cuts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5" y="1575326"/>
            <a:ext cx="6338753" cy="4606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3625" y="5008119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Figure adapted from</a:t>
            </a:r>
          </a:p>
          <a:p>
            <a:r>
              <a:rPr lang="en-US" sz="1000" dirty="0" err="1" smtClean="0"/>
              <a:t>J.F.Wilkerson</a:t>
            </a:r>
            <a:r>
              <a:rPr lang="en-US" sz="1000" dirty="0" smtClean="0"/>
              <a:t>, </a:t>
            </a:r>
          </a:p>
          <a:p>
            <a:r>
              <a:rPr lang="en-US" sz="1000" dirty="0" smtClean="0"/>
              <a:t>DOE ONP Comparative Review</a:t>
            </a:r>
          </a:p>
          <a:p>
            <a:r>
              <a:rPr lang="en-US" sz="1000" dirty="0" smtClean="0"/>
              <a:t>June 25,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817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>
                <a:solidFill>
                  <a:srgbClr val="0000FF"/>
                </a:solidFill>
              </a:rPr>
              <a:t>Demonstrator </a:t>
            </a:r>
            <a:r>
              <a:rPr lang="en-US" dirty="0" smtClean="0">
                <a:solidFill>
                  <a:srgbClr val="0000FF"/>
                </a:solidFill>
              </a:rPr>
              <a:t>Status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" y="1446548"/>
            <a:ext cx="9139472" cy="2021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33" y="3479743"/>
            <a:ext cx="1077063" cy="2675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4284" y="3479502"/>
            <a:ext cx="4673074" cy="280076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Infrastructure and cleanliness established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Assayed all materials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75% required e-form copper produced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42.5 </a:t>
            </a:r>
            <a:r>
              <a:rPr lang="en-US" sz="1600" dirty="0"/>
              <a:t>kg of 86% enriched 76Ge procured, refined to </a:t>
            </a:r>
          </a:p>
          <a:p>
            <a:r>
              <a:rPr lang="en-US" sz="1600" dirty="0"/>
              <a:t>      electronic grade with a 98% yield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Accepted 10 enriched </a:t>
            </a:r>
            <a:r>
              <a:rPr lang="en-US" sz="1600" dirty="0" err="1"/>
              <a:t>Ge</a:t>
            </a:r>
            <a:r>
              <a:rPr lang="en-US" sz="1600" dirty="0"/>
              <a:t> det., 9.5kg in total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Built two strings of natural </a:t>
            </a:r>
            <a:r>
              <a:rPr lang="en-US" sz="1600" dirty="0" err="1"/>
              <a:t>Ge</a:t>
            </a:r>
            <a:r>
              <a:rPr lang="en-US" sz="1600" dirty="0"/>
              <a:t> detectors built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Fabricated prototype </a:t>
            </a:r>
            <a:r>
              <a:rPr lang="en-US" sz="1600" dirty="0" smtClean="0"/>
              <a:t>cryostat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Built the associated vacuum system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Shield construction in progress</a:t>
            </a:r>
            <a:endParaRPr lang="en-US" sz="1600" dirty="0"/>
          </a:p>
          <a:p>
            <a:pPr marL="285750" indent="-285750">
              <a:buFont typeface="Wingdings" charset="2"/>
              <a:buChar char="ü"/>
            </a:pPr>
            <a:r>
              <a:rPr lang="en-US" sz="1600" dirty="0" err="1"/>
              <a:t>SlowControl</a:t>
            </a:r>
            <a:r>
              <a:rPr lang="en-US" sz="1600" dirty="0" smtClean="0"/>
              <a:t> and DAQ in use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" y="3479741"/>
            <a:ext cx="3567052" cy="26752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7225" y="1840030"/>
            <a:ext cx="1312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Clean Room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29" y="5491079"/>
            <a:ext cx="8443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Shields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9920" y="5497846"/>
            <a:ext cx="7314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String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9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small" dirty="0" smtClean="0">
                <a:solidFill>
                  <a:srgbClr val="0000FF"/>
                </a:solidFill>
              </a:rPr>
              <a:t>Demonstrator </a:t>
            </a:r>
            <a:r>
              <a:rPr lang="en-US" dirty="0" smtClean="0">
                <a:solidFill>
                  <a:srgbClr val="0000FF"/>
                </a:solidFill>
              </a:rPr>
              <a:t>schedule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4" y="1742527"/>
            <a:ext cx="6314302" cy="41662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99124" y="2229812"/>
            <a:ext cx="2313454" cy="329320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Prototype Cryostat:</a:t>
            </a:r>
          </a:p>
          <a:p>
            <a:r>
              <a:rPr lang="en-US" sz="1600" dirty="0" smtClean="0"/>
              <a:t>Summer </a:t>
            </a:r>
            <a:r>
              <a:rPr lang="en-US" sz="1600" dirty="0"/>
              <a:t>2013 </a:t>
            </a:r>
            <a:endParaRPr lang="en-US" sz="1600" dirty="0" smtClean="0"/>
          </a:p>
          <a:p>
            <a:r>
              <a:rPr lang="en-US" sz="1600" dirty="0" smtClean="0"/>
              <a:t>-- </a:t>
            </a:r>
            <a:r>
              <a:rPr lang="en-US" sz="1600" dirty="0" smtClean="0">
                <a:solidFill>
                  <a:srgbClr val="FF0000"/>
                </a:solidFill>
              </a:rPr>
              <a:t>Commissioning</a:t>
            </a:r>
          </a:p>
          <a:p>
            <a:endParaRPr lang="en-US" sz="1600" dirty="0" smtClean="0"/>
          </a:p>
          <a:p>
            <a:r>
              <a:rPr lang="en-US" sz="1600" dirty="0" smtClean="0"/>
              <a:t>Cryostat 1: </a:t>
            </a:r>
          </a:p>
          <a:p>
            <a:r>
              <a:rPr lang="en-US" sz="1600" dirty="0" smtClean="0"/>
              <a:t>Early of 2014</a:t>
            </a:r>
          </a:p>
          <a:p>
            <a:endParaRPr lang="en-US" sz="1600" dirty="0" smtClean="0"/>
          </a:p>
          <a:p>
            <a:r>
              <a:rPr lang="en-US" sz="1600" dirty="0" smtClean="0"/>
              <a:t>Cryostat 2: 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nd of 2014</a:t>
            </a:r>
          </a:p>
          <a:p>
            <a:endParaRPr lang="en-US" sz="1600" dirty="0" smtClean="0"/>
          </a:p>
          <a:p>
            <a:r>
              <a:rPr lang="en-US" sz="1600" dirty="0" smtClean="0"/>
              <a:t>Run for 3 years, </a:t>
            </a:r>
          </a:p>
          <a:p>
            <a:r>
              <a:rPr lang="en-US" sz="1600" dirty="0" smtClean="0"/>
              <a:t>exposure~100kg*y</a:t>
            </a:r>
          </a:p>
          <a:p>
            <a:r>
              <a:rPr lang="en-US" sz="1600" dirty="0" smtClean="0"/>
              <a:t>Sensitive to T ~ 10</a:t>
            </a:r>
            <a:r>
              <a:rPr lang="en-US" sz="1600" baseline="30000" dirty="0" smtClean="0"/>
              <a:t>26 </a:t>
            </a:r>
            <a:r>
              <a:rPr lang="en-US" sz="1600" dirty="0" smtClean="0"/>
              <a:t>years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94475" y="3610263"/>
            <a:ext cx="0" cy="168678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40024" y="3599313"/>
            <a:ext cx="4990135" cy="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83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Tonne</a:t>
            </a:r>
            <a:r>
              <a:rPr lang="en-US" dirty="0" smtClean="0">
                <a:solidFill>
                  <a:srgbClr val="0000FF"/>
                </a:solidFill>
              </a:rPr>
              <a:t> scale sensitivity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" y="1708566"/>
            <a:ext cx="6314302" cy="423412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540490" y="4310314"/>
            <a:ext cx="1012710" cy="79639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3200" y="3766046"/>
            <a:ext cx="23127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Aim for background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&lt; 1count/ROI/t/y to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probe the entire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inverted-hierarchy region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in a practical time period</a:t>
            </a:r>
          </a:p>
          <a:p>
            <a:endParaRPr lang="en-US" sz="1600" dirty="0" smtClean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Background Projection for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err="1" smtClean="0">
                <a:solidFill>
                  <a:srgbClr val="0000FF"/>
                </a:solidFill>
              </a:rPr>
              <a:t>Tonne</a:t>
            </a:r>
            <a:r>
              <a:rPr lang="en-US" dirty="0" smtClean="0">
                <a:solidFill>
                  <a:srgbClr val="0000FF"/>
                </a:solidFill>
              </a:rPr>
              <a:t>-scale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 descr="Screen Shot 2013-08-19 at 10.3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9" y="1712322"/>
            <a:ext cx="6898345" cy="46440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3647" y="1654067"/>
            <a:ext cx="27732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93513" y="3254279"/>
            <a:ext cx="1" cy="2875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84778" y="3824230"/>
            <a:ext cx="3790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Let us probe </a:t>
            </a:r>
            <a:r>
              <a:rPr lang="en-US" sz="1600" b="1" dirty="0">
                <a:solidFill>
                  <a:srgbClr val="FF0000"/>
                </a:solidFill>
              </a:rPr>
              <a:t>the inverted-</a:t>
            </a:r>
            <a:r>
              <a:rPr lang="en-US" sz="1600" b="1" dirty="0" smtClean="0">
                <a:solidFill>
                  <a:srgbClr val="FF0000"/>
                </a:solidFill>
              </a:rPr>
              <a:t>hierarchy region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372" y="2914437"/>
            <a:ext cx="3037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3 </a:t>
            </a:r>
            <a:r>
              <a:rPr lang="en-US" sz="1600" dirty="0" err="1" smtClean="0">
                <a:solidFill>
                  <a:srgbClr val="0000FF"/>
                </a:solidFill>
              </a:rPr>
              <a:t>ct</a:t>
            </a:r>
            <a:r>
              <a:rPr lang="en-US" sz="1600" dirty="0" smtClean="0">
                <a:solidFill>
                  <a:srgbClr val="0000FF"/>
                </a:solidFill>
              </a:rPr>
              <a:t>/4keV/t-y in the Demonstrator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9144000" cy="16856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8900" y="1692275"/>
            <a:ext cx="4191000" cy="47705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Black Hills State University, Spearfish, SD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Kara </a:t>
            </a:r>
            <a:r>
              <a:rPr lang="en-US" sz="900" dirty="0" err="1">
                <a:latin typeface="Tahoma" charset="0"/>
                <a:cs typeface="Tahoma" charset="0"/>
              </a:rPr>
              <a:t>Keeter</a:t>
            </a:r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endParaRPr lang="en-US" sz="900" i="1" dirty="0">
              <a:solidFill>
                <a:srgbClr val="0000FF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Duke University, Durham, North Carolina , and TUNL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Matthew Busch, James </a:t>
            </a:r>
            <a:r>
              <a:rPr lang="en-US" sz="900" dirty="0" err="1">
                <a:latin typeface="Tahoma" charset="0"/>
                <a:cs typeface="Tahoma" charset="0"/>
              </a:rPr>
              <a:t>Esterline</a:t>
            </a:r>
            <a:r>
              <a:rPr lang="en-US" sz="900" dirty="0">
                <a:latin typeface="Tahoma" charset="0"/>
                <a:cs typeface="Tahoma" charset="0"/>
              </a:rPr>
              <a:t>, Gary Swift, Werner </a:t>
            </a:r>
            <a:r>
              <a:rPr lang="en-US" sz="900" dirty="0" err="1">
                <a:latin typeface="Tahoma" charset="0"/>
                <a:cs typeface="Tahoma" charset="0"/>
              </a:rPr>
              <a:t>Tornow</a:t>
            </a:r>
            <a:endParaRPr lang="en-US" sz="900" dirty="0">
              <a:latin typeface="Tahoma" charset="0"/>
              <a:cs typeface="Tahoma" charset="0"/>
            </a:endParaRPr>
          </a:p>
          <a:p>
            <a:pPr eaLnBrk="1" hangingPunct="1"/>
            <a:endParaRPr lang="en-US" sz="700" dirty="0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Institute for Theoretical and Experimental Physics, Moscow, Russia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Alexander </a:t>
            </a:r>
            <a:r>
              <a:rPr lang="en-US" sz="900" dirty="0" err="1">
                <a:latin typeface="Tahoma" charset="0"/>
                <a:cs typeface="Tahoma" charset="0"/>
              </a:rPr>
              <a:t>Barabash</a:t>
            </a:r>
            <a:r>
              <a:rPr lang="en-US" sz="900" dirty="0">
                <a:latin typeface="Tahoma" charset="0"/>
                <a:cs typeface="Tahoma" charset="0"/>
              </a:rPr>
              <a:t>, Sergey </a:t>
            </a:r>
            <a:r>
              <a:rPr lang="en-US" sz="900" dirty="0" err="1">
                <a:latin typeface="Tahoma" charset="0"/>
                <a:cs typeface="Tahoma" charset="0"/>
              </a:rPr>
              <a:t>Konovalov</a:t>
            </a:r>
            <a:r>
              <a:rPr lang="en-US" sz="900" dirty="0">
                <a:latin typeface="Tahoma" charset="0"/>
                <a:cs typeface="Tahoma" charset="0"/>
              </a:rPr>
              <a:t>, Vladimir </a:t>
            </a:r>
            <a:r>
              <a:rPr lang="en-US" sz="900" dirty="0" err="1">
                <a:latin typeface="Tahoma" charset="0"/>
                <a:cs typeface="Tahoma" charset="0"/>
              </a:rPr>
              <a:t>Yumatov</a:t>
            </a:r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Joint Institute for Nuclear Research, </a:t>
            </a:r>
            <a:r>
              <a:rPr lang="en-US" sz="900" i="1" dirty="0" err="1">
                <a:solidFill>
                  <a:srgbClr val="0000FF"/>
                </a:solidFill>
                <a:latin typeface="Tahoma" charset="0"/>
                <a:cs typeface="Tahoma" charset="0"/>
              </a:rPr>
              <a:t>Dubna</a:t>
            </a:r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, Russia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Viktor </a:t>
            </a:r>
            <a:r>
              <a:rPr lang="en-US" sz="900" dirty="0" err="1">
                <a:latin typeface="Tahoma" charset="0"/>
                <a:cs typeface="Tahoma" charset="0"/>
              </a:rPr>
              <a:t>Brudanin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 err="1">
                <a:latin typeface="Tahoma" charset="0"/>
                <a:cs typeface="Tahoma" charset="0"/>
              </a:rPr>
              <a:t>Slava</a:t>
            </a:r>
            <a:r>
              <a:rPr lang="en-US" sz="900" dirty="0">
                <a:latin typeface="Tahoma" charset="0"/>
                <a:cs typeface="Tahoma" charset="0"/>
              </a:rPr>
              <a:t> </a:t>
            </a:r>
            <a:r>
              <a:rPr lang="en-US" sz="900" dirty="0" err="1">
                <a:latin typeface="Tahoma" charset="0"/>
                <a:cs typeface="Tahoma" charset="0"/>
              </a:rPr>
              <a:t>Egorov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K.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Gusev</a:t>
            </a:r>
            <a:r>
              <a:rPr lang="en-US" sz="900" dirty="0">
                <a:latin typeface="Tahoma" charset="0"/>
                <a:cs typeface="Tahoma" charset="0"/>
              </a:rPr>
              <a:t>,</a:t>
            </a:r>
            <a:br>
              <a:rPr lang="en-US" sz="900" dirty="0">
                <a:latin typeface="Tahoma" charset="0"/>
                <a:cs typeface="Tahoma" charset="0"/>
              </a:rPr>
            </a:br>
            <a:r>
              <a:rPr lang="en-US" sz="900" dirty="0">
                <a:latin typeface="Tahoma" charset="0"/>
                <a:cs typeface="Tahoma" charset="0"/>
              </a:rPr>
              <a:t>Oleg</a:t>
            </a:r>
            <a:r>
              <a:rPr lang="en-US" sz="900" dirty="0">
                <a:solidFill>
                  <a:schemeClr val="bg1"/>
                </a:solidFill>
                <a:latin typeface="Tahoma" charset="0"/>
                <a:cs typeface="Tahoma" charset="0"/>
              </a:rPr>
              <a:t> </a:t>
            </a:r>
            <a:r>
              <a:rPr lang="en-US" sz="900" dirty="0" err="1">
                <a:latin typeface="Tahoma" charset="0"/>
                <a:cs typeface="Tahoma" charset="0"/>
              </a:rPr>
              <a:t>Kochetov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M.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Shirchenko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, V.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Timkin</a:t>
            </a:r>
            <a:r>
              <a:rPr lang="en-US" sz="900" dirty="0">
                <a:latin typeface="Tahoma" charset="0"/>
                <a:cs typeface="Tahoma" charset="0"/>
              </a:rPr>
              <a:t>, E. </a:t>
            </a:r>
            <a:r>
              <a:rPr lang="en-US" sz="900" dirty="0" err="1">
                <a:latin typeface="Tahoma" charset="0"/>
                <a:cs typeface="Tahoma" charset="0"/>
              </a:rPr>
              <a:t>Yakushev</a:t>
            </a:r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Lawrence Berkeley National Laboratory, Berkeley, California and</a:t>
            </a:r>
            <a:b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</a:br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the University of California - Berkeley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Nicolas </a:t>
            </a:r>
            <a:r>
              <a:rPr lang="en-US" sz="900" dirty="0" err="1">
                <a:latin typeface="Tahoma" charset="0"/>
                <a:cs typeface="Tahoma" charset="0"/>
              </a:rPr>
              <a:t>Abgrall</a:t>
            </a:r>
            <a:r>
              <a:rPr lang="en-US" sz="900" dirty="0">
                <a:latin typeface="Tahoma" charset="0"/>
                <a:cs typeface="Tahoma" charset="0"/>
              </a:rPr>
              <a:t>, Mark Amman, Paul Barton, Yuen-</a:t>
            </a:r>
            <a:r>
              <a:rPr lang="en-US" sz="900" dirty="0" err="1">
                <a:latin typeface="Tahoma" charset="0"/>
                <a:cs typeface="Tahoma" charset="0"/>
              </a:rPr>
              <a:t>Dat</a:t>
            </a:r>
            <a:r>
              <a:rPr lang="en-US" sz="900" dirty="0">
                <a:latin typeface="Tahoma" charset="0"/>
                <a:cs typeface="Tahoma" charset="0"/>
              </a:rPr>
              <a:t> Chan,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Alex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Hegai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Paul Luke, Susanne </a:t>
            </a:r>
            <a:r>
              <a:rPr lang="en-US" sz="900" dirty="0" err="1">
                <a:latin typeface="Tahoma" charset="0"/>
                <a:cs typeface="Tahoma" charset="0"/>
              </a:rPr>
              <a:t>Mertens</a:t>
            </a:r>
            <a:r>
              <a:rPr lang="en-US" sz="900" dirty="0">
                <a:latin typeface="Tahoma" charset="0"/>
                <a:cs typeface="Tahoma" charset="0"/>
              </a:rPr>
              <a:t>, Alan Poon,  Kai Vetter, Harold </a:t>
            </a:r>
            <a:r>
              <a:rPr lang="en-US" sz="900" dirty="0" err="1">
                <a:latin typeface="Tahoma" charset="0"/>
                <a:cs typeface="Tahoma" charset="0"/>
              </a:rPr>
              <a:t>Yaver</a:t>
            </a:r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endParaRPr lang="en-US" sz="900" dirty="0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Los Alamos National Laboratory, Los Alamos, New Mexico</a:t>
            </a:r>
          </a:p>
          <a:p>
            <a:pPr lvl="1" algn="ctr" eaLnBrk="1" hangingPunct="1"/>
            <a:r>
              <a:rPr lang="en-US" sz="900" dirty="0">
                <a:latin typeface="Tahoma" charset="0"/>
                <a:cs typeface="Tahoma" charset="0"/>
              </a:rPr>
              <a:t>Melissa Boswell, Steven Elliott,, Johnny </a:t>
            </a:r>
            <a:r>
              <a:rPr lang="en-US" sz="900" dirty="0" err="1">
                <a:latin typeface="Tahoma" charset="0"/>
                <a:cs typeface="Tahoma" charset="0"/>
              </a:rPr>
              <a:t>Goett</a:t>
            </a:r>
            <a:r>
              <a:rPr lang="en-US" sz="900" dirty="0">
                <a:latin typeface="Tahoma" charset="0"/>
                <a:cs typeface="Tahoma" charset="0"/>
              </a:rPr>
              <a:t>, Keith </a:t>
            </a:r>
            <a:r>
              <a:rPr lang="en-US" sz="900" dirty="0" err="1">
                <a:latin typeface="Tahoma" charset="0"/>
                <a:cs typeface="Tahoma" charset="0"/>
              </a:rPr>
              <a:t>Rielage</a:t>
            </a:r>
            <a:r>
              <a:rPr lang="en-US" sz="900" dirty="0">
                <a:latin typeface="Tahoma" charset="0"/>
                <a:cs typeface="Tahoma" charset="0"/>
              </a:rPr>
              <a:t>, Larry Rodriguez, Michael </a:t>
            </a:r>
            <a:r>
              <a:rPr lang="en-US" sz="900" dirty="0" err="1">
                <a:latin typeface="Tahoma" charset="0"/>
                <a:cs typeface="Tahoma" charset="0"/>
              </a:rPr>
              <a:t>Ronquest</a:t>
            </a:r>
            <a:r>
              <a:rPr lang="en-US" sz="900" dirty="0">
                <a:latin typeface="Tahoma" charset="0"/>
                <a:cs typeface="Tahoma" charset="0"/>
              </a:rPr>
              <a:t>, Harry Salazar, Wenqin Xu</a:t>
            </a:r>
          </a:p>
          <a:p>
            <a:pPr lvl="1" algn="ctr" eaLnBrk="1" hangingPunct="1"/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North Carolina State University, Raleigh, North Carolina and TUNL</a:t>
            </a:r>
          </a:p>
          <a:p>
            <a:pPr algn="ctr" eaLnBrk="1" hangingPunct="1"/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Dustin Combs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Lance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Leviner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, </a:t>
            </a:r>
            <a:r>
              <a:rPr lang="en-US" sz="900" dirty="0">
                <a:latin typeface="Tahoma" charset="0"/>
                <a:cs typeface="Tahoma" charset="0"/>
              </a:rPr>
              <a:t>David G. Phillips II, Albert Young</a:t>
            </a:r>
          </a:p>
          <a:p>
            <a:pPr eaLnBrk="1" hangingPunct="1"/>
            <a:endParaRPr lang="en-US" sz="900" dirty="0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Oak Ridge National Laboratory, Oak Ridge, Tennessee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Fred Bertrand, Kathy Carney, Alfredo Galindo-</a:t>
            </a:r>
            <a:r>
              <a:rPr lang="en-US" sz="900" dirty="0" err="1">
                <a:latin typeface="Tahoma" charset="0"/>
                <a:cs typeface="Tahoma" charset="0"/>
              </a:rPr>
              <a:t>Uribarri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Matthew P. Green, David Radford,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Elisa Romero-Romero</a:t>
            </a:r>
            <a:r>
              <a:rPr lang="en-US" sz="900" dirty="0">
                <a:latin typeface="Tahoma" charset="0"/>
                <a:cs typeface="Tahoma" charset="0"/>
              </a:rPr>
              <a:t>,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Robert Varner, Brandon White, Timothy Williams, Chang-Hong Yu</a:t>
            </a:r>
          </a:p>
          <a:p>
            <a:pPr algn="ctr" eaLnBrk="1" hangingPunct="1"/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Osaka University, Osaka, Japan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Hiroyasu </a:t>
            </a:r>
            <a:r>
              <a:rPr lang="en-US" sz="900" dirty="0" err="1">
                <a:latin typeface="Tahoma" charset="0"/>
                <a:cs typeface="Tahoma" charset="0"/>
              </a:rPr>
              <a:t>Ejiri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 err="1">
                <a:latin typeface="Tahoma" charset="0"/>
                <a:cs typeface="Tahoma" charset="0"/>
              </a:rPr>
              <a:t>Ryuta</a:t>
            </a:r>
            <a:r>
              <a:rPr lang="en-US" sz="900" dirty="0">
                <a:latin typeface="Tahoma" charset="0"/>
                <a:cs typeface="Tahoma" charset="0"/>
              </a:rPr>
              <a:t> Hazama, </a:t>
            </a:r>
            <a:r>
              <a:rPr lang="en-US" sz="900" dirty="0" err="1">
                <a:latin typeface="Tahoma" charset="0"/>
                <a:cs typeface="Tahoma" charset="0"/>
              </a:rPr>
              <a:t>Masaharu</a:t>
            </a:r>
            <a:r>
              <a:rPr lang="en-US" sz="900" dirty="0">
                <a:latin typeface="Tahoma" charset="0"/>
                <a:cs typeface="Tahoma" charset="0"/>
              </a:rPr>
              <a:t> </a:t>
            </a:r>
            <a:r>
              <a:rPr lang="en-US" sz="900" dirty="0" err="1">
                <a:latin typeface="Tahoma" charset="0"/>
                <a:cs typeface="Tahoma" charset="0"/>
              </a:rPr>
              <a:t>Nomachi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 err="1">
                <a:latin typeface="Tahoma" charset="0"/>
                <a:cs typeface="Tahoma" charset="0"/>
              </a:rPr>
              <a:t>Shima</a:t>
            </a:r>
            <a:r>
              <a:rPr lang="en-US" sz="900" dirty="0">
                <a:latin typeface="Tahoma" charset="0"/>
                <a:cs typeface="Tahoma" charset="0"/>
              </a:rPr>
              <a:t> </a:t>
            </a:r>
            <a:r>
              <a:rPr lang="en-US" sz="900" dirty="0" err="1">
                <a:latin typeface="Tahoma" charset="0"/>
                <a:cs typeface="Tahoma" charset="0"/>
              </a:rPr>
              <a:t>Tatsuji</a:t>
            </a:r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 </a:t>
            </a:r>
          </a:p>
          <a:p>
            <a:pPr algn="ctr" eaLnBrk="1" hangingPunct="1"/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endParaRPr lang="en-US" sz="900" dirty="0">
              <a:latin typeface="Tahoma" charset="0"/>
              <a:cs typeface="Tahoma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114800" y="1676400"/>
            <a:ext cx="4800600" cy="47863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Pacific Northwest National Laboratory, Richland, Washington</a:t>
            </a:r>
          </a:p>
          <a:p>
            <a:pPr algn="ctr" eaLnBrk="1" hangingPunct="1"/>
            <a:r>
              <a:rPr lang="en-US" sz="900" dirty="0" err="1">
                <a:latin typeface="Tahoma" charset="0"/>
                <a:cs typeface="Tahoma" charset="0"/>
              </a:rPr>
              <a:t>Estanislao</a:t>
            </a:r>
            <a:r>
              <a:rPr lang="en-US" sz="900" dirty="0">
                <a:latin typeface="Tahoma" charset="0"/>
                <a:cs typeface="Tahoma" charset="0"/>
              </a:rPr>
              <a:t> </a:t>
            </a:r>
            <a:r>
              <a:rPr lang="en-US" sz="900" dirty="0" err="1">
                <a:latin typeface="Tahoma" charset="0"/>
                <a:cs typeface="Tahoma" charset="0"/>
              </a:rPr>
              <a:t>Aguayo</a:t>
            </a:r>
            <a:r>
              <a:rPr lang="en-US" sz="900" dirty="0">
                <a:latin typeface="Tahoma" charset="0"/>
                <a:cs typeface="Tahoma" charset="0"/>
              </a:rPr>
              <a:t>, Jim Fast, Eric Hoppe, Richard T. </a:t>
            </a:r>
            <a:r>
              <a:rPr lang="en-US" sz="900" dirty="0" err="1">
                <a:latin typeface="Tahoma" charset="0"/>
                <a:cs typeface="Tahoma" charset="0"/>
              </a:rPr>
              <a:t>Kouzes</a:t>
            </a:r>
            <a:r>
              <a:rPr lang="en-US" sz="900" dirty="0">
                <a:latin typeface="Tahoma" charset="0"/>
                <a:cs typeface="Tahoma" charset="0"/>
              </a:rPr>
              <a:t>, Brian </a:t>
            </a:r>
            <a:r>
              <a:rPr lang="en-US" sz="900" dirty="0" err="1">
                <a:latin typeface="Tahoma" charset="0"/>
                <a:cs typeface="Tahoma" charset="0"/>
              </a:rPr>
              <a:t>LaFerriere</a:t>
            </a:r>
            <a:r>
              <a:rPr lang="en-US" sz="900" dirty="0">
                <a:latin typeface="Tahoma" charset="0"/>
                <a:cs typeface="Tahoma" charset="0"/>
              </a:rPr>
              <a:t>, John </a:t>
            </a:r>
            <a:r>
              <a:rPr lang="en-US" sz="900" dirty="0" err="1">
                <a:latin typeface="Tahoma" charset="0"/>
                <a:cs typeface="Tahoma" charset="0"/>
              </a:rPr>
              <a:t>Orrell</a:t>
            </a:r>
            <a:r>
              <a:rPr lang="en-US" sz="900" dirty="0">
                <a:latin typeface="Tahoma" charset="0"/>
                <a:cs typeface="Tahoma" charset="0"/>
              </a:rPr>
              <a:t>, Nicole </a:t>
            </a:r>
            <a:r>
              <a:rPr lang="en-US" sz="900" dirty="0" err="1">
                <a:latin typeface="Tahoma" charset="0"/>
                <a:cs typeface="Tahoma" charset="0"/>
              </a:rPr>
              <a:t>Overman</a:t>
            </a:r>
            <a:r>
              <a:rPr lang="en-US" sz="900" dirty="0">
                <a:latin typeface="Tahoma" charset="0"/>
                <a:cs typeface="Tahoma" charset="0"/>
              </a:rPr>
              <a:t>, Doug Reid, </a:t>
            </a:r>
            <a:r>
              <a:rPr lang="en-US" sz="900" dirty="0" err="1">
                <a:latin typeface="Tahoma" charset="0"/>
                <a:cs typeface="Tahoma" charset="0"/>
              </a:rPr>
              <a:t>Aleksandr</a:t>
            </a:r>
            <a:r>
              <a:rPr lang="en-US" sz="900" dirty="0">
                <a:latin typeface="Tahoma" charset="0"/>
                <a:cs typeface="Tahoma" charset="0"/>
              </a:rPr>
              <a:t> </a:t>
            </a:r>
            <a:r>
              <a:rPr lang="en-US" sz="900" dirty="0" err="1">
                <a:latin typeface="Tahoma" charset="0"/>
                <a:cs typeface="Tahoma" charset="0"/>
              </a:rPr>
              <a:t>Soin</a:t>
            </a:r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dirty="0">
                <a:solidFill>
                  <a:srgbClr val="0000FF"/>
                </a:solidFill>
                <a:latin typeface="Tahoma" charset="0"/>
                <a:cs typeface="Tahoma" charset="0"/>
              </a:rPr>
              <a:t>Shanghai </a:t>
            </a:r>
            <a:r>
              <a:rPr lang="en-US" sz="900" dirty="0" err="1">
                <a:solidFill>
                  <a:srgbClr val="0000FF"/>
                </a:solidFill>
                <a:latin typeface="Tahoma" charset="0"/>
                <a:cs typeface="Tahoma" charset="0"/>
              </a:rPr>
              <a:t>Jiaotong</a:t>
            </a:r>
            <a:r>
              <a:rPr lang="en-US" sz="900" dirty="0">
                <a:solidFill>
                  <a:srgbClr val="0000FF"/>
                </a:solidFill>
                <a:latin typeface="Tahoma" charset="0"/>
                <a:cs typeface="Tahoma" charset="0"/>
              </a:rPr>
              <a:t> University, Shanghai, China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James Loach </a:t>
            </a:r>
          </a:p>
          <a:p>
            <a:pPr algn="ctr" eaLnBrk="1" hangingPunct="1"/>
            <a:endParaRPr lang="en-US" sz="900" dirty="0">
              <a:solidFill>
                <a:srgbClr val="0000FF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dirty="0">
                <a:solidFill>
                  <a:srgbClr val="0000FF"/>
                </a:solidFill>
                <a:latin typeface="Tahoma" charset="0"/>
                <a:cs typeface="Tahoma" charset="0"/>
              </a:rPr>
              <a:t>South Dakota School of Mines and Technology, Rapid City, South Dakota</a:t>
            </a:r>
          </a:p>
          <a:p>
            <a:pPr algn="ctr" eaLnBrk="1" hangingPunct="1"/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Adam Caldwell</a:t>
            </a:r>
            <a:r>
              <a:rPr lang="en-US" sz="900" dirty="0">
                <a:latin typeface="Tahoma" charset="0"/>
                <a:cs typeface="Tahoma" charset="0"/>
              </a:rPr>
              <a:t>, Cabot-Ann </a:t>
            </a:r>
            <a:r>
              <a:rPr lang="en-US" sz="900" dirty="0" err="1">
                <a:latin typeface="Tahoma" charset="0"/>
                <a:cs typeface="Tahoma" charset="0"/>
              </a:rPr>
              <a:t>Christofferson</a:t>
            </a:r>
            <a:r>
              <a:rPr lang="en-US" sz="900" dirty="0">
                <a:latin typeface="Tahoma" charset="0"/>
                <a:cs typeface="Tahoma" charset="0"/>
              </a:rPr>
              <a:t>, Stanley Howard, </a:t>
            </a:r>
          </a:p>
          <a:p>
            <a:pPr algn="ctr" eaLnBrk="1" hangingPunct="1"/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Anne-Marie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Suriano</a:t>
            </a:r>
            <a:r>
              <a:rPr lang="en-US" sz="900" dirty="0">
                <a:latin typeface="Tahoma" charset="0"/>
                <a:cs typeface="Tahoma" charset="0"/>
              </a:rPr>
              <a:t>, Jared Thompson</a:t>
            </a:r>
            <a:endParaRPr lang="en-US" sz="900" dirty="0">
              <a:solidFill>
                <a:srgbClr val="FF0000"/>
              </a:solidFill>
              <a:latin typeface="Tahoma" charset="0"/>
              <a:cs typeface="Tahoma" charset="0"/>
            </a:endParaRPr>
          </a:p>
          <a:p>
            <a:pPr algn="ctr" eaLnBrk="1" hangingPunct="1"/>
            <a:endParaRPr lang="en-US" sz="700" dirty="0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Tennessee Tech University, Cookeville, Tennessee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Mary Kidd</a:t>
            </a:r>
          </a:p>
          <a:p>
            <a:pPr algn="ctr" eaLnBrk="1" hangingPunct="1"/>
            <a:endParaRPr lang="en-US" sz="900" i="1" dirty="0">
              <a:solidFill>
                <a:srgbClr val="0000FF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University of Alberta, Edmonton, Alberta</a:t>
            </a:r>
          </a:p>
          <a:p>
            <a:pPr algn="ctr" eaLnBrk="1" hangingPunct="1"/>
            <a:r>
              <a:rPr lang="en-US" sz="900" dirty="0" err="1">
                <a:latin typeface="Tahoma" charset="0"/>
                <a:cs typeface="Tahoma" charset="0"/>
              </a:rPr>
              <a:t>Aksel</a:t>
            </a:r>
            <a:r>
              <a:rPr lang="en-US" sz="900" dirty="0">
                <a:latin typeface="Tahoma" charset="0"/>
                <a:cs typeface="Tahoma" charset="0"/>
              </a:rPr>
              <a:t> </a:t>
            </a:r>
            <a:r>
              <a:rPr lang="en-US" sz="900" dirty="0" err="1">
                <a:latin typeface="Tahoma" charset="0"/>
                <a:cs typeface="Tahoma" charset="0"/>
              </a:rPr>
              <a:t>Hallin</a:t>
            </a:r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endParaRPr lang="en-US" sz="700" dirty="0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University of North Carolina, Chapel Hill, North Carolina and TUNL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Florian </a:t>
            </a:r>
            <a:r>
              <a:rPr lang="en-US" sz="900" dirty="0" err="1">
                <a:latin typeface="Tahoma" charset="0"/>
                <a:cs typeface="Tahoma" charset="0"/>
              </a:rPr>
              <a:t>Fraenkle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Graham K.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Giovanetti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, </a:t>
            </a:r>
            <a:r>
              <a:rPr lang="en-US" sz="900" dirty="0" err="1">
                <a:latin typeface="Tahoma" charset="0"/>
                <a:cs typeface="Tahoma" charset="0"/>
              </a:rPr>
              <a:t>Reyco</a:t>
            </a:r>
            <a:r>
              <a:rPr lang="en-US" sz="900" dirty="0">
                <a:latin typeface="Tahoma" charset="0"/>
                <a:cs typeface="Tahoma" charset="0"/>
              </a:rPr>
              <a:t> Henning, Mark Howe, </a:t>
            </a:r>
          </a:p>
          <a:p>
            <a:pPr algn="ctr" eaLnBrk="1" hangingPunct="1"/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Jacqueline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MacMullin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Benjamin Shanks</a:t>
            </a:r>
            <a:r>
              <a:rPr lang="en-US" sz="900" dirty="0">
                <a:latin typeface="Tahoma" charset="0"/>
                <a:cs typeface="Tahoma" charset="0"/>
              </a:rPr>
              <a:t>,  Christopher O</a:t>
            </a:r>
            <a:r>
              <a:rPr lang="ja-JP" altLang="en-US" sz="900" dirty="0">
                <a:latin typeface="Tahoma" charset="0"/>
                <a:cs typeface="Tahoma" charset="0"/>
              </a:rPr>
              <a:t>’</a:t>
            </a:r>
            <a:r>
              <a:rPr lang="en-US" sz="900" dirty="0">
                <a:latin typeface="Tahoma" charset="0"/>
                <a:cs typeface="Tahoma" charset="0"/>
              </a:rPr>
              <a:t>Shaughnessy, </a:t>
            </a:r>
          </a:p>
          <a:p>
            <a:pPr algn="ctr" eaLnBrk="1" hangingPunct="1"/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Kris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Vorren</a:t>
            </a:r>
            <a:r>
              <a:rPr lang="en-US" sz="900" dirty="0">
                <a:latin typeface="Tahoma" charset="0"/>
                <a:cs typeface="Tahoma" charset="0"/>
              </a:rPr>
              <a:t>, John F. Wilkerson</a:t>
            </a:r>
            <a:endParaRPr lang="en-US" sz="900" dirty="0">
              <a:solidFill>
                <a:srgbClr val="FF0000"/>
              </a:solidFill>
              <a:latin typeface="Tahoma" charset="0"/>
              <a:cs typeface="Tahoma" charset="0"/>
            </a:endParaRPr>
          </a:p>
          <a:p>
            <a:pPr eaLnBrk="1" hangingPunct="1"/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University of South Carolina, Columbia, South Carolina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Frank </a:t>
            </a:r>
            <a:r>
              <a:rPr lang="en-US" sz="900" dirty="0" err="1">
                <a:latin typeface="Tahoma" charset="0"/>
                <a:cs typeface="Tahoma" charset="0"/>
              </a:rPr>
              <a:t>Avignone</a:t>
            </a:r>
            <a:r>
              <a:rPr lang="en-US" sz="900" dirty="0">
                <a:latin typeface="Tahoma" charset="0"/>
                <a:cs typeface="Tahoma" charset="0"/>
              </a:rPr>
              <a:t>, Vince </a:t>
            </a:r>
            <a:r>
              <a:rPr lang="en-US" sz="900" dirty="0" err="1">
                <a:latin typeface="Tahoma" charset="0"/>
                <a:cs typeface="Tahoma" charset="0"/>
              </a:rPr>
              <a:t>Guiseppe</a:t>
            </a:r>
            <a:r>
              <a:rPr lang="en-US" sz="900" dirty="0">
                <a:latin typeface="Tahoma" charset="0"/>
                <a:cs typeface="Tahoma" charset="0"/>
              </a:rPr>
              <a:t>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Clint Wiseman</a:t>
            </a:r>
          </a:p>
          <a:p>
            <a:pPr algn="ctr" eaLnBrk="1" hangingPunct="1"/>
            <a:endParaRPr lang="en-US" sz="700" dirty="0">
              <a:solidFill>
                <a:srgbClr val="FF0000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University of South Dakota, Vermillion, South Dakota</a:t>
            </a:r>
          </a:p>
          <a:p>
            <a:pPr algn="ctr" eaLnBrk="1" hangingPunct="1"/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Dana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Byram</a:t>
            </a:r>
            <a:r>
              <a:rPr lang="en-US" sz="900" dirty="0">
                <a:latin typeface="Tahoma" charset="0"/>
                <a:cs typeface="Tahoma" charset="0"/>
              </a:rPr>
              <a:t>, Ryan Martin,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Nathan Snyder</a:t>
            </a:r>
          </a:p>
          <a:p>
            <a:pPr algn="ctr" eaLnBrk="1" hangingPunct="1"/>
            <a:endParaRPr lang="en-US" sz="700" dirty="0"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University of Tennessee, Knoxville, Tennessee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Yuri </a:t>
            </a:r>
            <a:r>
              <a:rPr lang="en-US" sz="900" dirty="0" err="1">
                <a:latin typeface="Tahoma" charset="0"/>
                <a:cs typeface="Tahoma" charset="0"/>
              </a:rPr>
              <a:t>Efremenko</a:t>
            </a:r>
            <a:r>
              <a:rPr lang="en-US" sz="900" dirty="0">
                <a:latin typeface="Tahoma" charset="0"/>
                <a:cs typeface="Tahoma" charset="0"/>
              </a:rPr>
              <a:t>, Sergey </a:t>
            </a:r>
            <a:r>
              <a:rPr lang="en-US" sz="900" dirty="0" err="1">
                <a:latin typeface="Tahoma" charset="0"/>
                <a:cs typeface="Tahoma" charset="0"/>
              </a:rPr>
              <a:t>Vasilyev</a:t>
            </a:r>
            <a:endParaRPr lang="en-US" sz="900" dirty="0">
              <a:latin typeface="Tahoma" charset="0"/>
              <a:cs typeface="Tahoma" charset="0"/>
            </a:endParaRPr>
          </a:p>
          <a:p>
            <a:pPr algn="ctr" eaLnBrk="1" hangingPunct="1"/>
            <a:endParaRPr lang="en-US" sz="700" dirty="0">
              <a:solidFill>
                <a:schemeClr val="bg1"/>
              </a:solidFill>
              <a:latin typeface="Tahoma" charset="0"/>
              <a:cs typeface="Tahoma" charset="0"/>
            </a:endParaRPr>
          </a:p>
          <a:p>
            <a:pPr algn="ctr" eaLnBrk="1" hangingPunct="1"/>
            <a:r>
              <a:rPr lang="en-US" sz="900" i="1" dirty="0">
                <a:solidFill>
                  <a:srgbClr val="0000FF"/>
                </a:solidFill>
                <a:latin typeface="Tahoma" charset="0"/>
                <a:cs typeface="Tahoma" charset="0"/>
              </a:rPr>
              <a:t>University of Washington, Seattle, Washington</a:t>
            </a:r>
          </a:p>
          <a:p>
            <a:pPr algn="ctr" eaLnBrk="1" hangingPunct="1"/>
            <a:r>
              <a:rPr lang="en-US" sz="900" dirty="0">
                <a:latin typeface="Tahoma" charset="0"/>
                <a:cs typeface="Tahoma" charset="0"/>
              </a:rPr>
              <a:t>Tom Burritt, Clara Cuesta, Jason </a:t>
            </a:r>
            <a:r>
              <a:rPr lang="en-US" sz="900" dirty="0" err="1">
                <a:latin typeface="Tahoma" charset="0"/>
                <a:cs typeface="Tahoma" charset="0"/>
              </a:rPr>
              <a:t>Detwiler</a:t>
            </a:r>
            <a:r>
              <a:rPr lang="en-US" sz="900" dirty="0">
                <a:latin typeface="Tahoma" charset="0"/>
                <a:cs typeface="Tahoma" charset="0"/>
              </a:rPr>
              <a:t>, Peter J. Doe,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Julieta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Tahoma" charset="0"/>
                <a:cs typeface="Tahoma" charset="0"/>
              </a:rPr>
              <a:t>Gruszko</a:t>
            </a:r>
            <a:r>
              <a:rPr lang="en-US" sz="900" dirty="0">
                <a:latin typeface="Tahoma" charset="0"/>
                <a:cs typeface="Tahoma" charset="0"/>
              </a:rPr>
              <a:t>, Greg Harper, </a:t>
            </a:r>
            <a:r>
              <a:rPr lang="en-US" sz="900" dirty="0">
                <a:solidFill>
                  <a:srgbClr val="FF0000"/>
                </a:solidFill>
                <a:latin typeface="Tahoma" charset="0"/>
                <a:cs typeface="Tahoma" charset="0"/>
              </a:rPr>
              <a:t>Jonathan Leon</a:t>
            </a:r>
            <a:r>
              <a:rPr lang="en-US" sz="900" dirty="0">
                <a:latin typeface="Tahoma" charset="0"/>
                <a:cs typeface="Tahoma" charset="0"/>
              </a:rPr>
              <a:t>, David Peterson, R. G. Hamish Robertson,  Alexis Schubert, Tim </a:t>
            </a:r>
            <a:endParaRPr lang="en-US" sz="900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7994650" y="134938"/>
            <a:ext cx="996950" cy="398462"/>
            <a:chOff x="7696200" y="76200"/>
            <a:chExt cx="996435" cy="397709"/>
          </a:xfrm>
        </p:grpSpPr>
        <p:pic>
          <p:nvPicPr>
            <p:cNvPr id="2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403859" y="76200"/>
              <a:ext cx="288776" cy="179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96200" y="76200"/>
              <a:ext cx="288776" cy="180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57963" y="76200"/>
              <a:ext cx="263389" cy="179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48521" y="304368"/>
              <a:ext cx="274496" cy="169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Picture 30" descr="China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1058" y="317044"/>
              <a:ext cx="287190" cy="15686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457200" y="609600"/>
            <a:ext cx="8229600" cy="1588"/>
          </a:xfrm>
          <a:prstGeom prst="line">
            <a:avLst/>
          </a:prstGeom>
          <a:noFill/>
          <a:ln w="28440">
            <a:solidFill>
              <a:srgbClr val="FFB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ＭＳ Ｐゴシック" charset="-128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6200"/>
            <a:ext cx="9017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990600" y="0"/>
            <a:ext cx="6781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00FF"/>
                </a:solidFill>
                <a:latin typeface="Tahoma"/>
                <a:ea typeface="ＭＳ Ｐゴシック" charset="-128"/>
                <a:cs typeface="Tahoma"/>
              </a:rPr>
              <a:t>The </a:t>
            </a:r>
            <a:r>
              <a:rPr lang="en-US" sz="3600" cap="small" dirty="0" err="1">
                <a:solidFill>
                  <a:srgbClr val="0000FF"/>
                </a:solidFill>
                <a:latin typeface="Tahoma"/>
                <a:ea typeface="ＭＳ Ｐゴシック" charset="-128"/>
                <a:cs typeface="Tahoma"/>
              </a:rPr>
              <a:t>Majorana</a:t>
            </a:r>
            <a:r>
              <a:rPr lang="en-US" sz="3600" cap="small" dirty="0">
                <a:solidFill>
                  <a:srgbClr val="0000FF"/>
                </a:solidFill>
                <a:latin typeface="Tahoma"/>
                <a:ea typeface="ＭＳ Ｐゴシック" charset="-128"/>
                <a:cs typeface="Tahoma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ahoma"/>
                <a:ea typeface="ＭＳ Ｐゴシック" charset="-128"/>
                <a:cs typeface="Tahoma"/>
              </a:rPr>
              <a:t>Collaboration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8900" y="1524000"/>
            <a:ext cx="8826500" cy="49530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5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762000"/>
            <a:ext cx="5603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6" name="Group 37"/>
          <p:cNvGrpSpPr>
            <a:grpSpLocks/>
          </p:cNvGrpSpPr>
          <p:nvPr/>
        </p:nvGrpSpPr>
        <p:grpSpPr bwMode="auto">
          <a:xfrm>
            <a:off x="1066800" y="609600"/>
            <a:ext cx="6705600" cy="706438"/>
            <a:chOff x="1066800" y="609600"/>
            <a:chExt cx="6705600" cy="706438"/>
          </a:xfrm>
        </p:grpSpPr>
        <p:pic>
          <p:nvPicPr>
            <p:cNvPr id="14347" name="Picture 2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039813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700" y="690562"/>
              <a:ext cx="368300" cy="39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063" y="684212"/>
              <a:ext cx="319087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0" name="Picture 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550" y="712787"/>
              <a:ext cx="40005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200" y="720725"/>
              <a:ext cx="555625" cy="22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538" y="739775"/>
              <a:ext cx="2714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475" y="779462"/>
              <a:ext cx="1252538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Picture 2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075" y="1073152"/>
              <a:ext cx="746125" cy="20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5" name="Picture 2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1039814"/>
              <a:ext cx="923925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6" name="Picture 2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475" y="609600"/>
              <a:ext cx="923925" cy="40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7" name="Picture 2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63" y="1047752"/>
              <a:ext cx="833437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8" name="Picture 3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850" y="779462"/>
              <a:ext cx="430213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9" name="Picture 3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658812"/>
              <a:ext cx="304800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0" name="Picture 28" descr="m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988" y="990600"/>
              <a:ext cx="303212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1" name="Picture 30" descr="images.jpe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138" y="685800"/>
              <a:ext cx="936625" cy="2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2" name="Picture 28" descr="ttu_logo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863" y="1098552"/>
              <a:ext cx="1023937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28" descr="ITEP_logo1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706438"/>
              <a:ext cx="256442" cy="33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4" name="Picture 29" descr="SJTU logo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787" y="963613"/>
              <a:ext cx="303213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5" name="Picture 36" descr="USD_logo_V_4C.eps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277" y="990601"/>
              <a:ext cx="460323" cy="29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6" name="Picture 36" descr="UW_W-Logo_smallRGB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225" y="1073150"/>
              <a:ext cx="333375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035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3740"/>
            <a:ext cx="6101530" cy="68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END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31433" y="2967335"/>
            <a:ext cx="3881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19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backup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6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1476383"/>
            <a:ext cx="7289564" cy="5377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Cryogenic System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760" y="4187605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Cooling</a:t>
            </a:r>
            <a:r>
              <a:rPr lang="en-US" dirty="0"/>
              <a:t>:  </a:t>
            </a:r>
            <a:r>
              <a:rPr lang="en-US" dirty="0" err="1" smtClean="0"/>
              <a:t>thermosiphon</a:t>
            </a:r>
            <a:endParaRPr lang="en-US" dirty="0" smtClean="0"/>
          </a:p>
          <a:p>
            <a:r>
              <a:rPr lang="en-US" dirty="0" smtClean="0"/>
              <a:t>-&gt; cold </a:t>
            </a:r>
            <a:r>
              <a:rPr lang="en-US" dirty="0"/>
              <a:t>plate </a:t>
            </a:r>
            <a:endParaRPr lang="en-US" dirty="0" smtClean="0"/>
          </a:p>
          <a:p>
            <a:r>
              <a:rPr lang="en-US" dirty="0" smtClean="0"/>
              <a:t>-&gt; the string.  </a:t>
            </a:r>
          </a:p>
          <a:p>
            <a:r>
              <a:rPr lang="en-US" dirty="0" smtClean="0"/>
              <a:t>-&gt; Detectors temperature ~ 95k</a:t>
            </a:r>
          </a:p>
          <a:p>
            <a:r>
              <a:rPr lang="en-US" dirty="0" smtClean="0"/>
              <a:t> &amp; FET temperature ~ 150k </a:t>
            </a:r>
          </a:p>
          <a:p>
            <a:r>
              <a:rPr lang="en-US" dirty="0" smtClean="0"/>
              <a:t>(self-heating)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26" y="1443567"/>
            <a:ext cx="3521780" cy="2525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3760" y="1476383"/>
            <a:ext cx="1091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Pulse Tube</a:t>
            </a:r>
          </a:p>
          <a:p>
            <a:r>
              <a:rPr lang="en-US" sz="1600" dirty="0" smtClean="0"/>
              <a:t>Cooler for </a:t>
            </a:r>
          </a:p>
          <a:p>
            <a:r>
              <a:rPr lang="en-US" sz="1600" dirty="0" smtClean="0"/>
              <a:t>prototype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83950" y="1871373"/>
            <a:ext cx="86638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86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Questions to be answered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Screen Shot 2013-08-19 at 2.49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75" y="2074824"/>
            <a:ext cx="4648101" cy="3540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85" y="1732833"/>
            <a:ext cx="2544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hitoshi.berkeley.edu</a:t>
            </a:r>
            <a:r>
              <a:rPr lang="en-US" sz="1200" dirty="0"/>
              <a:t>/neutrino/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709" y="1645394"/>
            <a:ext cx="37497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Neutrinoless</a:t>
            </a:r>
            <a:r>
              <a:rPr lang="en-US" b="1" dirty="0" smtClean="0">
                <a:solidFill>
                  <a:srgbClr val="0000FF"/>
                </a:solidFill>
              </a:rPr>
              <a:t> double beta decay: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Is </a:t>
            </a:r>
            <a:r>
              <a:rPr lang="en-US" b="1" dirty="0" smtClean="0">
                <a:solidFill>
                  <a:srgbClr val="0000FF"/>
                </a:solidFill>
              </a:rPr>
              <a:t>neutrino a </a:t>
            </a:r>
            <a:r>
              <a:rPr lang="en-US" b="1" dirty="0" err="1" smtClean="0">
                <a:solidFill>
                  <a:srgbClr val="0000FF"/>
                </a:solidFill>
              </a:rPr>
              <a:t>Majorana</a:t>
            </a:r>
            <a:r>
              <a:rPr lang="en-US" b="1" dirty="0" smtClean="0">
                <a:solidFill>
                  <a:srgbClr val="0000FF"/>
                </a:solidFill>
              </a:rPr>
              <a:t> Particle?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0νββ </a:t>
            </a:r>
            <a:r>
              <a:rPr lang="en-US" b="1" dirty="0" smtClean="0">
                <a:solidFill>
                  <a:srgbClr val="000000"/>
                </a:solidFill>
              </a:rPr>
              <a:t>is the only practical way to </a:t>
            </a:r>
          </a:p>
          <a:p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  test this.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Is the (total) lepton number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conservation violated?</a:t>
            </a:r>
          </a:p>
          <a:p>
            <a:pPr marL="342900" indent="-342900">
              <a:buFont typeface="Arial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solidFill>
                  <a:srgbClr val="0000FF"/>
                </a:solidFill>
              </a:rPr>
              <a:t>Leptogenesis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as a way to produce 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excess of </a:t>
            </a:r>
            <a:r>
              <a:rPr lang="en-US" b="1" dirty="0" smtClean="0">
                <a:solidFill>
                  <a:srgbClr val="0000FF"/>
                </a:solidFill>
              </a:rPr>
              <a:t>matter?</a:t>
            </a:r>
          </a:p>
          <a:p>
            <a:pPr marL="342900" indent="-342900">
              <a:buFont typeface="Arial"/>
              <a:buChar char="•"/>
            </a:pPr>
            <a:endParaRPr lang="en-US" b="1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N</a:t>
            </a:r>
            <a:r>
              <a:rPr lang="en-US" b="1" dirty="0" smtClean="0">
                <a:solidFill>
                  <a:srgbClr val="0000FF"/>
                </a:solidFill>
              </a:rPr>
              <a:t>eutrino mass hierarchy ?</a:t>
            </a:r>
          </a:p>
          <a:p>
            <a:pPr marL="342900" indent="-342900">
              <a:buFont typeface="Arial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Absolute neutrino mass scale?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1060" y="2818785"/>
            <a:ext cx="97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Inverted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89599" y="2818785"/>
            <a:ext cx="8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172647" y="4669277"/>
            <a:ext cx="0" cy="946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80529" y="5514813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 </a:t>
            </a:r>
            <a:endParaRPr lang="en-US" dirty="0" smtClean="0"/>
          </a:p>
          <a:p>
            <a:r>
              <a:rPr lang="en-US" dirty="0" smtClean="0"/>
              <a:t>Neutrino  Mass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993740" y="4682104"/>
            <a:ext cx="369535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01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Low Mass Front End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33" y="1462729"/>
            <a:ext cx="4043860" cy="204277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227961" y="2908874"/>
            <a:ext cx="172354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1200" dirty="0"/>
              <a:t>Fused silica substrate </a:t>
            </a:r>
          </a:p>
          <a:p>
            <a:r>
              <a:rPr lang="en-US" sz="1200" dirty="0"/>
              <a:t>•Au-Cr traces </a:t>
            </a:r>
          </a:p>
          <a:p>
            <a:r>
              <a:rPr lang="en-US" sz="1200" dirty="0"/>
              <a:t>•Amorphous-</a:t>
            </a:r>
            <a:r>
              <a:rPr lang="en-US" sz="1200" dirty="0" err="1"/>
              <a:t>Ge</a:t>
            </a:r>
            <a:r>
              <a:rPr lang="en-US" sz="1200" dirty="0"/>
              <a:t> resistor </a:t>
            </a:r>
          </a:p>
          <a:p>
            <a:r>
              <a:rPr lang="en-US" sz="1200" dirty="0"/>
              <a:t>•Low background </a:t>
            </a:r>
          </a:p>
          <a:p>
            <a:r>
              <a:rPr lang="en-US" sz="1200" dirty="0"/>
              <a:t>•Low noise </a:t>
            </a:r>
          </a:p>
          <a:p>
            <a:endParaRPr lang="en-US" dirty="0"/>
          </a:p>
        </p:txBody>
      </p:sp>
      <p:pic>
        <p:nvPicPr>
          <p:cNvPr id="7" name="Picture 6" descr="Screen Shot 2013-08-20 at 7.36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" y="1445471"/>
            <a:ext cx="4190451" cy="24153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0325" y="1847334"/>
            <a:ext cx="7294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Feedback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1860325" y="2234494"/>
            <a:ext cx="494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Drain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1860325" y="2626909"/>
            <a:ext cx="577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</a:t>
            </a:r>
            <a:r>
              <a:rPr lang="en-US" sz="1100" dirty="0" smtClean="0"/>
              <a:t>ource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1893587" y="2911953"/>
            <a:ext cx="5437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Pulser</a:t>
            </a:r>
            <a:endParaRPr lang="en-US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915468" y="2365299"/>
            <a:ext cx="3871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FET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741680" y="4013200"/>
            <a:ext cx="5679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Self heating </a:t>
            </a:r>
          </a:p>
          <a:p>
            <a:r>
              <a:rPr lang="en-US" dirty="0" smtClean="0"/>
              <a:t>Temperature can be Controlled by Drain to Source Voltage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7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Low Mass Front End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33" y="1462729"/>
            <a:ext cx="4043860" cy="204277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227961" y="2908874"/>
            <a:ext cx="172354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sz="1200" dirty="0" smtClean="0"/>
              <a:t>Fused </a:t>
            </a:r>
            <a:r>
              <a:rPr lang="en-US" sz="1200" dirty="0"/>
              <a:t>silica substrate </a:t>
            </a:r>
          </a:p>
          <a:p>
            <a:r>
              <a:rPr lang="en-US" sz="1200" dirty="0"/>
              <a:t>•Au-Cr traces </a:t>
            </a:r>
          </a:p>
          <a:p>
            <a:r>
              <a:rPr lang="en-US" sz="1200" dirty="0"/>
              <a:t>•Amorphous-</a:t>
            </a:r>
            <a:r>
              <a:rPr lang="en-US" sz="1200" dirty="0" err="1"/>
              <a:t>Ge</a:t>
            </a:r>
            <a:r>
              <a:rPr lang="en-US" sz="1200" dirty="0"/>
              <a:t> resistor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•Low background </a:t>
            </a:r>
          </a:p>
          <a:p>
            <a:r>
              <a:rPr lang="en-US" sz="1200" dirty="0"/>
              <a:t>•Low noise 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8186" y="3320838"/>
            <a:ext cx="477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material are selected to have low radioactivity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73" y="3637280"/>
            <a:ext cx="6152877" cy="2638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920" y="6012934"/>
            <a:ext cx="36471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Final Design Report, </a:t>
            </a:r>
            <a:r>
              <a:rPr lang="en-US" sz="1000" b="1" dirty="0"/>
              <a:t>The MAJORANA </a:t>
            </a:r>
            <a:r>
              <a:rPr lang="en-US" sz="1000" b="1" dirty="0" smtClean="0"/>
              <a:t>DEMONSTRATOR, </a:t>
            </a:r>
            <a:r>
              <a:rPr lang="en-US" sz="1000" dirty="0" smtClean="0"/>
              <a:t>May 2012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366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" y="1715771"/>
            <a:ext cx="4224020" cy="3806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Low Mass Front End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33" y="1462729"/>
            <a:ext cx="4043860" cy="204277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227961" y="2908874"/>
            <a:ext cx="172354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1200" dirty="0"/>
              <a:t>Fused silica substrate </a:t>
            </a:r>
          </a:p>
          <a:p>
            <a:r>
              <a:rPr lang="en-US" sz="1200" dirty="0"/>
              <a:t>•Au-Cr traces </a:t>
            </a:r>
          </a:p>
          <a:p>
            <a:r>
              <a:rPr lang="en-US" sz="1200" dirty="0"/>
              <a:t>•Amorphous-</a:t>
            </a:r>
            <a:r>
              <a:rPr lang="en-US" sz="1200" dirty="0" err="1"/>
              <a:t>Ge</a:t>
            </a:r>
            <a:r>
              <a:rPr lang="en-US" sz="1200" dirty="0"/>
              <a:t> resistor </a:t>
            </a:r>
          </a:p>
          <a:p>
            <a:r>
              <a:rPr lang="en-US" sz="1200" dirty="0"/>
              <a:t>•Low background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•Low noise 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74853" y="3810000"/>
            <a:ext cx="21650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noise:</a:t>
            </a:r>
          </a:p>
          <a:p>
            <a:r>
              <a:rPr lang="en-US" dirty="0" smtClean="0"/>
              <a:t>55eV FWHM</a:t>
            </a:r>
          </a:p>
          <a:p>
            <a:r>
              <a:rPr lang="en-US" dirty="0"/>
              <a:t>w</a:t>
            </a:r>
            <a:r>
              <a:rPr lang="en-US" dirty="0" smtClean="0"/>
              <a:t>ithout detector</a:t>
            </a:r>
          </a:p>
          <a:p>
            <a:endParaRPr lang="en-US" dirty="0" smtClean="0"/>
          </a:p>
          <a:p>
            <a:r>
              <a:rPr lang="en-US" dirty="0" smtClean="0"/>
              <a:t>85eV FWHM </a:t>
            </a:r>
          </a:p>
          <a:p>
            <a:r>
              <a:rPr lang="en-US" dirty="0" smtClean="0"/>
              <a:t>with a small detector</a:t>
            </a:r>
          </a:p>
        </p:txBody>
      </p:sp>
    </p:spTree>
    <p:extLst>
      <p:ext uri="{BB962C8B-B14F-4D97-AF65-F5344CB8AC3E}">
        <p14:creationId xmlns:p14="http://schemas.microsoft.com/office/powerpoint/2010/main" val="342571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GRETINA digitizer card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2010" y="2596006"/>
            <a:ext cx="4161133" cy="324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70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Pulse-Shape-</a:t>
            </a:r>
            <a:r>
              <a:rPr lang="en-US" dirty="0" smtClean="0">
                <a:solidFill>
                  <a:srgbClr val="0000FF"/>
                </a:solidFill>
              </a:rPr>
              <a:t>Discrimination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Wenqin Xu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4" name="Picture 13" descr="Screen Shot 2013-08-20 at 8.0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0" y="1585423"/>
            <a:ext cx="9144000" cy="42623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8144" y="5550679"/>
            <a:ext cx="42883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Figure adapted from, </a:t>
            </a:r>
            <a:r>
              <a:rPr lang="en-US" sz="1000" dirty="0"/>
              <a:t>Ryan D. </a:t>
            </a:r>
            <a:r>
              <a:rPr lang="en-US" sz="1000" dirty="0" smtClean="0"/>
              <a:t>Martin, for </a:t>
            </a:r>
            <a:r>
              <a:rPr lang="en-US" sz="1000" dirty="0"/>
              <a:t>the MAJORANA </a:t>
            </a:r>
            <a:r>
              <a:rPr lang="en-US" sz="1000" dirty="0" smtClean="0"/>
              <a:t>collaboration, DNP12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968144" y="5784671"/>
            <a:ext cx="732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Retain 90% Double Escape Peak: single-site events, similar to </a:t>
            </a:r>
            <a:r>
              <a:rPr lang="en-US" dirty="0">
                <a:solidFill>
                  <a:srgbClr val="0000FF"/>
                </a:solidFill>
              </a:rPr>
              <a:t>0νββ </a:t>
            </a:r>
            <a:r>
              <a:rPr lang="en-US" dirty="0" smtClean="0">
                <a:solidFill>
                  <a:srgbClr val="0000FF"/>
                </a:solidFill>
              </a:rPr>
              <a:t>and 2νββ </a:t>
            </a:r>
            <a:r>
              <a:rPr lang="en-US" dirty="0" smtClean="0"/>
              <a:t>  </a:t>
            </a:r>
          </a:p>
          <a:p>
            <a:r>
              <a:rPr lang="en-US" dirty="0" smtClean="0"/>
              <a:t>Reject 89% Full Energy Peaks: multi-</a:t>
            </a:r>
            <a:r>
              <a:rPr lang="en-US" dirty="0"/>
              <a:t>site </a:t>
            </a:r>
            <a:r>
              <a:rPr lang="en-US" dirty="0" smtClean="0"/>
              <a:t>events, </a:t>
            </a:r>
            <a:r>
              <a:rPr lang="en-US" dirty="0" smtClean="0">
                <a:solidFill>
                  <a:srgbClr val="0000FF"/>
                </a:solidFill>
              </a:rPr>
              <a:t>background-like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Pulse-Shape-</a:t>
            </a:r>
            <a:r>
              <a:rPr lang="en-US" dirty="0" smtClean="0">
                <a:solidFill>
                  <a:srgbClr val="0000FF"/>
                </a:solidFill>
              </a:rPr>
              <a:t>Discrimination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" name="Picture 6" descr="Screen Shot 2013-08-19 at 11.07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1" y="1666076"/>
            <a:ext cx="7473509" cy="402127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388154" y="2847062"/>
            <a:ext cx="373912" cy="0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74084" y="2548833"/>
            <a:ext cx="373912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58715" y="236416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Before PSD cuts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8715" y="266239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After PSD cuts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6432" y="5297746"/>
            <a:ext cx="10313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arXiv:1308.1633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912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Effective mass formula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" name="Picture 6" descr="Screen Shot 2013-08-22 at 2.3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2036"/>
            <a:ext cx="9144000" cy="2787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11206"/>
            <a:ext cx="881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physics of neutrinos, V Barger, D </a:t>
            </a:r>
            <a:r>
              <a:rPr lang="en-US" dirty="0" err="1" smtClean="0"/>
              <a:t>Marfatia</a:t>
            </a:r>
            <a:r>
              <a:rPr lang="en-US" dirty="0" smtClean="0"/>
              <a:t>, K </a:t>
            </a:r>
            <a:r>
              <a:rPr lang="en-US" dirty="0" err="1" smtClean="0"/>
              <a:t>Whisnant</a:t>
            </a:r>
            <a:r>
              <a:rPr lang="en-US" dirty="0" smtClean="0"/>
              <a:t>, 2012, Princeton University 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mass plot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 descr="Screen Shot 2013-08-22 at 11.45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9" y="1417639"/>
            <a:ext cx="7751680" cy="4987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142073"/>
            <a:ext cx="1903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W. </a:t>
            </a:r>
            <a:r>
              <a:rPr lang="en-US" sz="1000" dirty="0" err="1" smtClean="0"/>
              <a:t>Rodejohann</a:t>
            </a:r>
            <a:r>
              <a:rPr lang="en-US" sz="1000" dirty="0" smtClean="0"/>
              <a:t>, arXiv:1106.1334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60768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Simulated Background near Q</a:t>
            </a:r>
            <a:r>
              <a:rPr lang="en-US" baseline="-25000" dirty="0" smtClean="0">
                <a:solidFill>
                  <a:srgbClr val="0000FF"/>
                </a:solidFill>
              </a:rPr>
              <a:t>ββ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52" y="1677726"/>
            <a:ext cx="6641204" cy="4503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9129" y="2160968"/>
            <a:ext cx="58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60</a:t>
            </a:r>
            <a:r>
              <a:rPr lang="en-US" dirty="0" smtClean="0"/>
              <a:t>Co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67668" y="2652473"/>
            <a:ext cx="275955" cy="0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43420" y="4475241"/>
            <a:ext cx="59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214</a:t>
            </a:r>
            <a:r>
              <a:rPr lang="en-US" dirty="0" smtClean="0"/>
              <a:t>Bi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21541" y="4874661"/>
            <a:ext cx="16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68</a:t>
            </a:r>
            <a:r>
              <a:rPr lang="en-US" dirty="0" smtClean="0"/>
              <a:t>Ge Continuum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22611" y="4874661"/>
            <a:ext cx="58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208</a:t>
            </a:r>
            <a:r>
              <a:rPr lang="en-US" dirty="0" smtClean="0"/>
              <a:t>Tl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23625" y="5008119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Figure adapted from</a:t>
            </a:r>
          </a:p>
          <a:p>
            <a:r>
              <a:rPr lang="en-US" sz="1000" dirty="0" err="1" smtClean="0"/>
              <a:t>J.F.Wilkerson</a:t>
            </a:r>
            <a:r>
              <a:rPr lang="en-US" sz="1000" dirty="0" smtClean="0"/>
              <a:t>, </a:t>
            </a:r>
          </a:p>
          <a:p>
            <a:r>
              <a:rPr lang="en-US" sz="1000" dirty="0" smtClean="0"/>
              <a:t>DOE ONP Comparative Review</a:t>
            </a:r>
          </a:p>
          <a:p>
            <a:r>
              <a:rPr lang="en-US" sz="1000" dirty="0" smtClean="0"/>
              <a:t>June 25,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2800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Low background is the key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04" y="1600200"/>
            <a:ext cx="8830242" cy="46002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Natural radioactivity: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Pure material </a:t>
            </a:r>
            <a:r>
              <a:rPr lang="en-US" dirty="0" smtClean="0"/>
              <a:t>(e.g. </a:t>
            </a:r>
            <a:r>
              <a:rPr lang="en-US" dirty="0" err="1" smtClean="0"/>
              <a:t>EFCu</a:t>
            </a:r>
            <a:r>
              <a:rPr lang="en-US" dirty="0" smtClean="0"/>
              <a:t>, clean plastic and others)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Shielding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Analysis cuts </a:t>
            </a:r>
            <a:r>
              <a:rPr lang="en-US" dirty="0" smtClean="0">
                <a:solidFill>
                  <a:srgbClr val="000000"/>
                </a:solidFill>
              </a:rPr>
              <a:t>(PSD, granularity cuts)</a:t>
            </a:r>
          </a:p>
          <a:p>
            <a:pPr marL="0" indent="0">
              <a:buNone/>
            </a:pPr>
            <a:r>
              <a:rPr lang="en-US" b="1" dirty="0" err="1"/>
              <a:t>Cosmogenic</a:t>
            </a:r>
            <a:r>
              <a:rPr lang="en-US" b="1" dirty="0"/>
              <a:t>:</a:t>
            </a:r>
            <a:endParaRPr lang="en-US" b="1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Deep underground</a:t>
            </a:r>
          </a:p>
          <a:p>
            <a:r>
              <a:rPr lang="en-US" b="1" dirty="0" err="1">
                <a:solidFill>
                  <a:srgbClr val="0000FF"/>
                </a:solidFill>
              </a:rPr>
              <a:t>Muon</a:t>
            </a:r>
            <a:r>
              <a:rPr lang="en-US" b="1" dirty="0">
                <a:solidFill>
                  <a:srgbClr val="0000FF"/>
                </a:solidFill>
              </a:rPr>
              <a:t> veto 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Limit surface time of </a:t>
            </a:r>
            <a:r>
              <a:rPr lang="en-US" b="1" dirty="0" err="1" smtClean="0">
                <a:solidFill>
                  <a:srgbClr val="0000FF"/>
                </a:solidFill>
              </a:rPr>
              <a:t>Ge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(shielded shipping and storage)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E</a:t>
            </a:r>
            <a:r>
              <a:rPr lang="en-US" b="1" dirty="0">
                <a:solidFill>
                  <a:srgbClr val="0000FF"/>
                </a:solidFill>
              </a:rPr>
              <a:t>-form Cu </a:t>
            </a:r>
            <a:r>
              <a:rPr lang="en-US" b="1" dirty="0" smtClean="0">
                <a:solidFill>
                  <a:srgbClr val="0000FF"/>
                </a:solidFill>
              </a:rPr>
              <a:t>underground</a:t>
            </a:r>
          </a:p>
          <a:p>
            <a:r>
              <a:rPr lang="en-US" b="1" dirty="0">
                <a:solidFill>
                  <a:srgbClr val="0000FF"/>
                </a:solidFill>
              </a:rPr>
              <a:t>Analysis cuts </a:t>
            </a:r>
            <a:r>
              <a:rPr lang="en-US" baseline="30000" dirty="0"/>
              <a:t>68</a:t>
            </a:r>
            <a:r>
              <a:rPr lang="en-US" dirty="0"/>
              <a:t>Ge tag Single-Site Time Correlation </a:t>
            </a:r>
            <a:r>
              <a:rPr lang="en-US" dirty="0" smtClean="0"/>
              <a:t>Cut</a:t>
            </a:r>
            <a:endParaRPr lang="en-US" dirty="0"/>
          </a:p>
          <a:p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9490" y="4028912"/>
            <a:ext cx="563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Combined efficiency </a:t>
            </a:r>
            <a:r>
              <a:rPr lang="en-US" dirty="0">
                <a:solidFill>
                  <a:srgbClr val="000000"/>
                </a:solidFill>
              </a:rPr>
              <a:t>of two layers of </a:t>
            </a:r>
            <a:r>
              <a:rPr lang="en-US" dirty="0" smtClean="0">
                <a:solidFill>
                  <a:srgbClr val="000000"/>
                </a:solidFill>
              </a:rPr>
              <a:t>veto panel</a:t>
            </a:r>
            <a:r>
              <a:rPr lang="en-US" dirty="0">
                <a:solidFill>
                  <a:srgbClr val="000000"/>
                </a:solidFill>
              </a:rPr>
              <a:t>~</a:t>
            </a:r>
            <a:r>
              <a:rPr lang="en-US" dirty="0"/>
              <a:t>99.9%, </a:t>
            </a:r>
            <a:endParaRPr lang="en-US" dirty="0" smtClean="0"/>
          </a:p>
          <a:p>
            <a:r>
              <a:rPr lang="en-US" dirty="0" smtClean="0"/>
              <a:t>Un-vetoed </a:t>
            </a:r>
            <a:r>
              <a:rPr lang="en-US" dirty="0"/>
              <a:t>direct </a:t>
            </a:r>
            <a:r>
              <a:rPr lang="en-US" dirty="0" err="1"/>
              <a:t>muon</a:t>
            </a:r>
            <a:r>
              <a:rPr lang="en-US" dirty="0"/>
              <a:t> background&lt;0.03 counts/ROI/t/y</a:t>
            </a:r>
            <a:r>
              <a:rPr lang="en-US" dirty="0" smtClean="0"/>
              <a:t>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8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2-neutrino </a:t>
            </a:r>
            <a:r>
              <a:rPr lang="en-US" dirty="0">
                <a:solidFill>
                  <a:srgbClr val="0000FF"/>
                </a:solidFill>
              </a:rPr>
              <a:t>double beta </a:t>
            </a:r>
            <a:r>
              <a:rPr lang="en-US" dirty="0" smtClean="0">
                <a:solidFill>
                  <a:srgbClr val="0000FF"/>
                </a:solidFill>
              </a:rPr>
              <a:t>decay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Screen Shot 2013-08-19 at 3.10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5" y="1807876"/>
            <a:ext cx="4539611" cy="3441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390" y="5128945"/>
            <a:ext cx="4383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Only possible if single beta decay</a:t>
            </a:r>
          </a:p>
          <a:p>
            <a:r>
              <a:rPr lang="en-US" dirty="0">
                <a:solidFill>
                  <a:srgbClr val="0000FF"/>
                </a:solidFill>
              </a:rPr>
              <a:t>is </a:t>
            </a:r>
            <a:r>
              <a:rPr lang="en-US" dirty="0" smtClean="0">
                <a:solidFill>
                  <a:srgbClr val="0000FF"/>
                </a:solidFill>
              </a:rPr>
              <a:t>energetically forbidden.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Observed for some nuclei</a:t>
            </a:r>
          </a:p>
          <a:p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ith even numbers of  protons and neutrons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 descr="Screen Shot 2013-08-19 at 3.24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83" y="1814794"/>
            <a:ext cx="4043397" cy="4144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1505" y="5959119"/>
            <a:ext cx="3487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A. S. </a:t>
            </a:r>
            <a:r>
              <a:rPr lang="en-US" sz="1000" dirty="0" err="1" smtClean="0"/>
              <a:t>Barabash</a:t>
            </a:r>
            <a:r>
              <a:rPr lang="en-US" sz="1000" dirty="0" smtClean="0"/>
              <a:t>, ISSN </a:t>
            </a:r>
            <a:r>
              <a:rPr lang="en-US" sz="1000" dirty="0"/>
              <a:t>1063-7788,  </a:t>
            </a:r>
            <a:r>
              <a:rPr lang="en-US" sz="1000" dirty="0" smtClean="0"/>
              <a:t>Physics </a:t>
            </a:r>
            <a:r>
              <a:rPr lang="en-US" sz="1000" dirty="0"/>
              <a:t>of Atomic Nuclei, 2010, </a:t>
            </a:r>
            <a:endParaRPr lang="en-US" sz="1000" dirty="0" smtClean="0"/>
          </a:p>
          <a:p>
            <a:r>
              <a:rPr lang="en-US" sz="1000" dirty="0" smtClean="0"/>
              <a:t>Vol</a:t>
            </a:r>
            <a:r>
              <a:rPr lang="en-US" sz="1000" dirty="0"/>
              <a:t>. 73, No. 1, pp. 162–178.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995" y="1458381"/>
            <a:ext cx="500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direct observation by Steve Elliott et al in 1987 </a:t>
            </a:r>
          </a:p>
          <a:p>
            <a:r>
              <a:rPr lang="en-US" sz="1000" dirty="0" smtClean="0"/>
              <a:t>Elliott</a:t>
            </a:r>
            <a:r>
              <a:rPr lang="en-US" sz="1000" dirty="0"/>
              <a:t>, S. R., A. Hahn, and M. K. Moe, 1987, Phys. Rev. </a:t>
            </a:r>
            <a:r>
              <a:rPr lang="en-US" sz="1000" dirty="0" err="1"/>
              <a:t>Lett</a:t>
            </a:r>
            <a:r>
              <a:rPr lang="en-US" sz="1000" dirty="0" smtClean="0"/>
              <a:t>. </a:t>
            </a:r>
            <a:r>
              <a:rPr lang="en-US" sz="1000" b="1" dirty="0" smtClean="0"/>
              <a:t>59</a:t>
            </a:r>
            <a:r>
              <a:rPr lang="en-US" sz="1000" dirty="0"/>
              <a:t>, 2020.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307605" y="1450835"/>
            <a:ext cx="390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weak decay, very long half life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7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Background model fit of R&amp;D Detector (MALBEK)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8862" y="862012"/>
            <a:ext cx="4437063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/>
          </p:cNvSpPr>
          <p:nvPr/>
        </p:nvSpPr>
        <p:spPr bwMode="auto">
          <a:xfrm>
            <a:off x="5054600" y="2480217"/>
            <a:ext cx="40894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pPr algn="l">
              <a:spcBef>
                <a:spcPts val="900"/>
              </a:spcBef>
            </a:pPr>
            <a:r>
              <a:rPr lang="en-US" sz="14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Geant4 simulations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to determine efficiencies for contamination to deposit energy in our detectors</a:t>
            </a:r>
            <a:endParaRPr lang="en-US" sz="1400" dirty="0">
              <a:solidFill>
                <a:schemeClr val="tx1"/>
              </a:solidFill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  <a:p>
            <a:pPr algn="l">
              <a:spcBef>
                <a:spcPts val="900"/>
              </a:spcBef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50k CPU hours</a:t>
            </a:r>
          </a:p>
          <a:p>
            <a:pPr algn="l">
              <a:spcBef>
                <a:spcPts val="900"/>
              </a:spcBef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8k+ runs, 40+ contaminants, 56 components, 21 materials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2187205" y="2483293"/>
            <a:ext cx="2070100" cy="4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algn="l"/>
            <a:r>
              <a:rPr lang="en-US" sz="1200" dirty="0">
                <a:solidFill>
                  <a:srgbClr val="666666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χ</a:t>
            </a:r>
            <a:r>
              <a:rPr lang="en-US" sz="1200" baseline="32000" dirty="0">
                <a:solidFill>
                  <a:srgbClr val="666666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  <a:r>
              <a:rPr lang="en-US" sz="1200" dirty="0">
                <a:solidFill>
                  <a:srgbClr val="666666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/ DOF = 97.2 / 114</a:t>
            </a:r>
          </a:p>
          <a:p>
            <a:pPr algn="l"/>
            <a:r>
              <a:rPr lang="en-US" sz="1200" dirty="0">
                <a:solidFill>
                  <a:srgbClr val="666666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P-value = 0.87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6019800" y="4836608"/>
            <a:ext cx="27813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A. Schubert,</a:t>
            </a:r>
            <a:br>
              <a:rPr lang="en-US" sz="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</a:b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Univ. Washington, </a:t>
            </a:r>
            <a:br>
              <a:rPr lang="en-US" sz="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</a:br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PhD thesis.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55160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KATRIN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7" name="Picture 6" descr="spectrum_rdax_1200x6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9" y="1356887"/>
            <a:ext cx="6070448" cy="34298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786690"/>
            <a:ext cx="8048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https://</a:t>
            </a:r>
            <a:r>
              <a:rPr lang="en-US" sz="1200" b="1" dirty="0" err="1"/>
              <a:t>www.katrin.kit.edu</a:t>
            </a:r>
            <a:r>
              <a:rPr lang="en-US" sz="1200" b="1" dirty="0"/>
              <a:t>/128.php</a:t>
            </a:r>
          </a:p>
          <a:p>
            <a:r>
              <a:rPr lang="en-US" sz="1200" b="1" dirty="0"/>
              <a:t>KATRIN is expected to achieve the following sensitivities for the mass of the electron neutrino:</a:t>
            </a:r>
            <a:endParaRPr lang="en-US" sz="1200" dirty="0"/>
          </a:p>
          <a:p>
            <a:r>
              <a:rPr lang="en-US" sz="1200" b="1" dirty="0"/>
              <a:t>Sensitivity: </a:t>
            </a:r>
            <a:r>
              <a:rPr lang="en-US" sz="1200" dirty="0"/>
              <a:t>(90% upper limit if neutrino mass is zero)</a:t>
            </a:r>
          </a:p>
          <a:p>
            <a:r>
              <a:rPr lang="en-US" sz="1200" b="1" dirty="0"/>
              <a:t>0.2 </a:t>
            </a:r>
            <a:r>
              <a:rPr lang="en-US" sz="1200" b="1" dirty="0" err="1" smtClean="0"/>
              <a:t>eV</a:t>
            </a:r>
            <a:r>
              <a:rPr lang="en-US" sz="1200" b="1" dirty="0" smtClean="0"/>
              <a:t> </a:t>
            </a:r>
            <a:r>
              <a:rPr lang="en-US" sz="1200" dirty="0" smtClean="0"/>
              <a:t>with </a:t>
            </a:r>
            <a:r>
              <a:rPr lang="en-US" sz="1200" dirty="0"/>
              <a:t>about equal contributions of statistical and systematical errors.</a:t>
            </a:r>
          </a:p>
          <a:p>
            <a:r>
              <a:rPr lang="en-US" sz="1200" b="1" dirty="0"/>
              <a:t>Discovery potential</a:t>
            </a:r>
            <a:r>
              <a:rPr lang="en-US" sz="1200" b="1" dirty="0" smtClean="0"/>
              <a:t>:</a:t>
            </a:r>
            <a:endParaRPr lang="en-US" sz="1200" dirty="0"/>
          </a:p>
          <a:p>
            <a:r>
              <a:rPr lang="en-US" sz="1200" dirty="0"/>
              <a:t>A neutrino mass of </a:t>
            </a:r>
            <a:r>
              <a:rPr lang="en-US" sz="1200" b="1" dirty="0"/>
              <a:t>0.35 </a:t>
            </a:r>
            <a:r>
              <a:rPr lang="en-US" sz="1200" b="1" dirty="0" err="1"/>
              <a:t>eV</a:t>
            </a:r>
            <a:r>
              <a:rPr lang="en-US" sz="1200" dirty="0"/>
              <a:t> would be discovered with </a:t>
            </a:r>
            <a:r>
              <a:rPr lang="en-US" sz="1200" b="1" dirty="0"/>
              <a:t>5 </a:t>
            </a:r>
            <a:r>
              <a:rPr lang="en-US" sz="1200" b="1" dirty="0" smtClean="0"/>
              <a:t>sigma significance</a:t>
            </a:r>
            <a:r>
              <a:rPr lang="en-US" sz="1200" dirty="0"/>
              <a:t>. A neutrino mass of </a:t>
            </a:r>
            <a:r>
              <a:rPr lang="en-US" sz="1200" b="1" dirty="0"/>
              <a:t>0.30 </a:t>
            </a:r>
            <a:r>
              <a:rPr lang="en-US" sz="1200" b="1" dirty="0" err="1"/>
              <a:t>eV</a:t>
            </a:r>
            <a:r>
              <a:rPr lang="en-US" sz="1200" dirty="0"/>
              <a:t> would be discovered with </a:t>
            </a:r>
            <a:r>
              <a:rPr lang="en-US" sz="1200" b="1" dirty="0"/>
              <a:t>3 sigma significance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258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026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Neutrinoless</a:t>
            </a:r>
            <a:r>
              <a:rPr lang="en-US" dirty="0" smtClean="0">
                <a:solidFill>
                  <a:srgbClr val="0000FF"/>
                </a:solidFill>
              </a:rPr>
              <a:t> double beta </a:t>
            </a:r>
            <a:r>
              <a:rPr lang="en-US" dirty="0">
                <a:solidFill>
                  <a:srgbClr val="0000FF"/>
                </a:solidFill>
              </a:rPr>
              <a:t>decay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( 0νββ 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7" name="Picture 16" descr="Screen Shot 2013-08-19 at 3.33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9" y="3293293"/>
            <a:ext cx="5771444" cy="30630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21000" y="2906888"/>
            <a:ext cx="65050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2νββ 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503312" y="3090333"/>
            <a:ext cx="41768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172177" y="3293293"/>
            <a:ext cx="0" cy="4179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83667" y="6038334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is the sum energy of the 2 electrons</a:t>
            </a:r>
            <a:endParaRPr lang="en-US" dirty="0"/>
          </a:p>
        </p:txBody>
      </p:sp>
      <p:pic>
        <p:nvPicPr>
          <p:cNvPr id="7" name="Picture 6" descr="Screen Shot 2013-08-19 at 3.22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6" y="1509111"/>
            <a:ext cx="1938866" cy="2042965"/>
          </a:xfrm>
          <a:prstGeom prst="rect">
            <a:avLst/>
          </a:prstGeom>
        </p:spPr>
      </p:pic>
      <p:pic>
        <p:nvPicPr>
          <p:cNvPr id="14" name="Picture 13" descr="Screen Shot 2013-08-19 at 3.32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88" y="1552863"/>
            <a:ext cx="2103934" cy="205198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98119" y="2875844"/>
            <a:ext cx="65050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0νββ 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348620" y="3046399"/>
            <a:ext cx="37391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32688" y="3276220"/>
            <a:ext cx="0" cy="190255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2667" y="6038334"/>
            <a:ext cx="26759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Avignone</a:t>
            </a:r>
            <a:r>
              <a:rPr lang="en-US" sz="1000" dirty="0"/>
              <a:t>, Elliott, and </a:t>
            </a:r>
            <a:r>
              <a:rPr lang="en-US" sz="1000" dirty="0" smtClean="0"/>
              <a:t>Engel,</a:t>
            </a:r>
          </a:p>
          <a:p>
            <a:r>
              <a:rPr lang="fr-FR" sz="1000" dirty="0" err="1"/>
              <a:t>Rev</a:t>
            </a:r>
            <a:r>
              <a:rPr lang="fr-FR" sz="1000" dirty="0"/>
              <a:t>. </a:t>
            </a:r>
            <a:r>
              <a:rPr lang="fr-FR" sz="1000" dirty="0" err="1"/>
              <a:t>Mod</a:t>
            </a:r>
            <a:r>
              <a:rPr lang="fr-FR" sz="1000" dirty="0"/>
              <a:t>. Phys., Vol. 80, No. 2, April–</a:t>
            </a:r>
            <a:r>
              <a:rPr lang="fr-FR" sz="1000" dirty="0" err="1"/>
              <a:t>June</a:t>
            </a:r>
            <a:r>
              <a:rPr lang="fr-FR" sz="1000" dirty="0"/>
              <a:t> 2008</a:t>
            </a:r>
            <a:endParaRPr lang="en-US" sz="1000" dirty="0" smtClean="0"/>
          </a:p>
          <a:p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933222" y="2370667"/>
            <a:ext cx="381000" cy="56284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295878" y="2650066"/>
            <a:ext cx="4830233" cy="0"/>
          </a:xfrm>
          <a:prstGeom prst="straightConnector1">
            <a:avLst/>
          </a:prstGeom>
          <a:ln>
            <a:solidFill>
              <a:srgbClr val="000000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472760" y="2308957"/>
            <a:ext cx="444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neutrino is its own antiparticle, annihilation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8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1417638"/>
            <a:ext cx="849819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13-08-19 at 11.4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0" y="3449156"/>
            <a:ext cx="4439920" cy="321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06" y="274638"/>
            <a:ext cx="7729854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0νββ </a:t>
            </a:r>
            <a:r>
              <a:rPr lang="en-US" dirty="0">
                <a:solidFill>
                  <a:srgbClr val="0000FF"/>
                </a:solidFill>
              </a:rPr>
              <a:t>half </a:t>
            </a:r>
            <a:r>
              <a:rPr lang="en-US" dirty="0" smtClean="0">
                <a:solidFill>
                  <a:srgbClr val="0000FF"/>
                </a:solidFill>
              </a:rPr>
              <a:t>life is related to mass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Wenqin Xu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B7FE-750C-E34A-ADBA-218A075FE71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Screen Shot 2013-08-19 at 7.15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00244"/>
            <a:ext cx="2458720" cy="974423"/>
          </a:xfrm>
          <a:prstGeom prst="rect">
            <a:avLst/>
          </a:prstGeom>
        </p:spPr>
      </p:pic>
      <p:pic>
        <p:nvPicPr>
          <p:cNvPr id="8" name="Picture 7" descr="Screen Shot 2013-08-19 at 7.14.5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2" y="1488980"/>
            <a:ext cx="6085525" cy="1606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2566" y="3172676"/>
            <a:ext cx="345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Effective </a:t>
            </a:r>
            <a:r>
              <a:rPr lang="en-US" dirty="0" err="1"/>
              <a:t>Majorana</a:t>
            </a:r>
            <a:r>
              <a:rPr lang="en-US" dirty="0"/>
              <a:t> neutrino mass</a:t>
            </a:r>
          </a:p>
        </p:txBody>
      </p:sp>
      <p:pic>
        <p:nvPicPr>
          <p:cNvPr id="10" name="Picture 9" descr="Screen Shot 2013-08-19 at 7.16.2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" y="4377441"/>
            <a:ext cx="728464" cy="410284"/>
          </a:xfrm>
          <a:prstGeom prst="rect">
            <a:avLst/>
          </a:prstGeom>
        </p:spPr>
      </p:pic>
      <p:pic>
        <p:nvPicPr>
          <p:cNvPr id="11" name="Picture 10" descr="Screen Shot 2013-08-19 at 7.16.2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3" y="3656534"/>
            <a:ext cx="703012" cy="6299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8961" y="384840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Phase factor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58582" y="4399045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Nuclear </a:t>
            </a:r>
            <a:r>
              <a:rPr lang="en-US" dirty="0"/>
              <a:t>M</a:t>
            </a:r>
            <a:r>
              <a:rPr lang="en-US" dirty="0" smtClean="0"/>
              <a:t>atrix </a:t>
            </a:r>
            <a:r>
              <a:rPr lang="en-US" dirty="0"/>
              <a:t>E</a:t>
            </a:r>
            <a:r>
              <a:rPr lang="en-US" dirty="0" smtClean="0"/>
              <a:t>lement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4839" y="5025728"/>
            <a:ext cx="3726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Half life can be directly translated to </a:t>
            </a:r>
          </a:p>
          <a:p>
            <a:r>
              <a:rPr lang="en-US" dirty="0" smtClean="0"/>
              <a:t>effective </a:t>
            </a:r>
            <a:r>
              <a:rPr lang="en-US" dirty="0" err="1" smtClean="0"/>
              <a:t>majorana</a:t>
            </a:r>
            <a:r>
              <a:rPr lang="en-US" dirty="0" smtClean="0"/>
              <a:t> neutrino mass, </a:t>
            </a:r>
          </a:p>
          <a:p>
            <a:r>
              <a:rPr lang="en-US" dirty="0"/>
              <a:t>a</a:t>
            </a:r>
            <a:r>
              <a:rPr lang="en-US" dirty="0" smtClean="0"/>
              <a:t>lthough large uncertainties exist on </a:t>
            </a:r>
          </a:p>
          <a:p>
            <a:r>
              <a:rPr lang="en-US" dirty="0" smtClean="0"/>
              <a:t>NME calculation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34560" y="383720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A. </a:t>
            </a:r>
            <a:r>
              <a:rPr lang="en-US" sz="1000" dirty="0" err="1" smtClean="0"/>
              <a:t>Dueck</a:t>
            </a:r>
            <a:r>
              <a:rPr lang="en-US" sz="1000" dirty="0"/>
              <a:t>, W. </a:t>
            </a:r>
            <a:r>
              <a:rPr lang="en-US" sz="1000" dirty="0" err="1"/>
              <a:t>Rodejohann</a:t>
            </a:r>
            <a:r>
              <a:rPr lang="en-US" sz="1000" dirty="0"/>
              <a:t> and K. </a:t>
            </a:r>
            <a:r>
              <a:rPr lang="en-US" sz="1000" dirty="0" err="1"/>
              <a:t>Zuber</a:t>
            </a:r>
            <a:r>
              <a:rPr lang="en-US" sz="1000" dirty="0" smtClean="0"/>
              <a:t>,</a:t>
            </a:r>
          </a:p>
          <a:p>
            <a:r>
              <a:rPr lang="en-US" sz="1000" dirty="0" smtClean="0"/>
              <a:t>Phys</a:t>
            </a:r>
            <a:r>
              <a:rPr lang="en-US" sz="1000" dirty="0"/>
              <a:t>. Rev. D83 (2011)</a:t>
            </a:r>
          </a:p>
        </p:txBody>
      </p:sp>
    </p:spTree>
    <p:extLst>
      <p:ext uri="{BB962C8B-B14F-4D97-AF65-F5344CB8AC3E}">
        <p14:creationId xmlns:p14="http://schemas.microsoft.com/office/powerpoint/2010/main" val="184744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73515</TotalTime>
  <Words>5285</Words>
  <Application>Microsoft Macintosh PowerPoint</Application>
  <PresentationFormat>On-screen Show (4:3)</PresentationFormat>
  <Paragraphs>1049</Paragraphs>
  <Slides>71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Office Theme</vt:lpstr>
      <vt:lpstr>Office Theme</vt:lpstr>
      <vt:lpstr>1_Office Theme</vt:lpstr>
      <vt:lpstr>Neutrinoless double-deta decay  and  The Majorana Demonstrator</vt:lpstr>
      <vt:lpstr>Outline of the talk</vt:lpstr>
      <vt:lpstr>Outline of the talk</vt:lpstr>
      <vt:lpstr>Masses in the Standard Model</vt:lpstr>
      <vt:lpstr>PowerPoint Presentation</vt:lpstr>
      <vt:lpstr>Questions to be answered</vt:lpstr>
      <vt:lpstr>2-neutrino double beta decay</vt:lpstr>
      <vt:lpstr>Neutrinoless double beta decay ( 0νββ )</vt:lpstr>
      <vt:lpstr>0νββ half life is related to mass</vt:lpstr>
      <vt:lpstr>Outline of the talk</vt:lpstr>
      <vt:lpstr>Recent List of 0νββ experiments</vt:lpstr>
      <vt:lpstr>The Choice of Ge</vt:lpstr>
      <vt:lpstr>Good reasons for Ge </vt:lpstr>
      <vt:lpstr>Previous Ge experiments </vt:lpstr>
      <vt:lpstr>Non-Ge: KamLAND-Zen </vt:lpstr>
      <vt:lpstr>Non-Ge: EXO-200</vt:lpstr>
      <vt:lpstr>Status prior to the most recent Ge results</vt:lpstr>
      <vt:lpstr>Now: GERDA &amp; Majorana Demonstrator</vt:lpstr>
      <vt:lpstr>GERDA phase I results</vt:lpstr>
      <vt:lpstr> GERDA phase I results</vt:lpstr>
      <vt:lpstr>The mass plot</vt:lpstr>
      <vt:lpstr>KATRIN sensitivity</vt:lpstr>
      <vt:lpstr>Neutrinoless double beta decay </vt:lpstr>
      <vt:lpstr>Neutrinoless double beta decay </vt:lpstr>
      <vt:lpstr>Neutrinoless double beta decay </vt:lpstr>
      <vt:lpstr>Neutrinoless double beta decay </vt:lpstr>
      <vt:lpstr>Neutrinoless double beta decay </vt:lpstr>
      <vt:lpstr>Outline of the talk</vt:lpstr>
      <vt:lpstr>The Majorana Demonstrator</vt:lpstr>
      <vt:lpstr>MJD Implementation</vt:lpstr>
      <vt:lpstr>Sanford Underground Research Facility (SURF), Lead, SD</vt:lpstr>
      <vt:lpstr>Sanford Underground Research Facility (SURF), Lead, SD</vt:lpstr>
      <vt:lpstr>Sanford Underground Research Facility (SURF), Lead, SD</vt:lpstr>
      <vt:lpstr>Sanford Underground Research Facility (SURF), Lead, SD</vt:lpstr>
      <vt:lpstr>Sanford Underground Research Facility (SURF), Lead, SD</vt:lpstr>
      <vt:lpstr>Sanford Underground Research Facility (SURF), Lead, SD</vt:lpstr>
      <vt:lpstr>Point Contact Detector</vt:lpstr>
      <vt:lpstr>Detector Unit Assemble</vt:lpstr>
      <vt:lpstr>Modular approach</vt:lpstr>
      <vt:lpstr>Modular approach</vt:lpstr>
      <vt:lpstr>Modular approach</vt:lpstr>
      <vt:lpstr>Modular approach</vt:lpstr>
      <vt:lpstr>The shielding</vt:lpstr>
      <vt:lpstr>Electroformed copper (EFCu) </vt:lpstr>
      <vt:lpstr>Low background is the key</vt:lpstr>
      <vt:lpstr>Low background is the key</vt:lpstr>
      <vt:lpstr>Low background is the key</vt:lpstr>
      <vt:lpstr>Low background is the key</vt:lpstr>
      <vt:lpstr>Demonstrator background budget</vt:lpstr>
      <vt:lpstr>Simulated Background near Qββ after all cuts</vt:lpstr>
      <vt:lpstr>Demonstrator Status</vt:lpstr>
      <vt:lpstr>Demonstrator schedule </vt:lpstr>
      <vt:lpstr>Tonne scale sensitivity </vt:lpstr>
      <vt:lpstr>Background Projection for  Tonne-scale</vt:lpstr>
      <vt:lpstr>PowerPoint Presentation</vt:lpstr>
      <vt:lpstr>PowerPoint Presentation</vt:lpstr>
      <vt:lpstr>The END</vt:lpstr>
      <vt:lpstr>backup</vt:lpstr>
      <vt:lpstr>Cryogenic System</vt:lpstr>
      <vt:lpstr>Low Mass Front End</vt:lpstr>
      <vt:lpstr>Low Mass Front End</vt:lpstr>
      <vt:lpstr>Low Mass Front End</vt:lpstr>
      <vt:lpstr>GRETINA digitizer card</vt:lpstr>
      <vt:lpstr>Pulse-Shape-Discrimination</vt:lpstr>
      <vt:lpstr>Pulse-Shape-Discrimination</vt:lpstr>
      <vt:lpstr>Effective mass formula</vt:lpstr>
      <vt:lpstr>The mass plot</vt:lpstr>
      <vt:lpstr>Simulated Background near Qββ</vt:lpstr>
      <vt:lpstr>Low background is the key</vt:lpstr>
      <vt:lpstr>Background model fit of R&amp;D Detector (MALBEK)</vt:lpstr>
      <vt:lpstr>KATRIN sensitivity</vt:lpstr>
    </vt:vector>
  </TitlesOfParts>
  <Manager/>
  <Company>UNC Chapel Hill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is a Title Slide</dc:title>
  <dc:subject/>
  <dc:creator>Matthew Green</dc:creator>
  <cp:keywords/>
  <dc:description/>
  <cp:lastModifiedBy>Wenqin Xu</cp:lastModifiedBy>
  <cp:revision>680</cp:revision>
  <dcterms:created xsi:type="dcterms:W3CDTF">2013-08-19T17:07:09Z</dcterms:created>
  <dcterms:modified xsi:type="dcterms:W3CDTF">2013-12-04T23:15:58Z</dcterms:modified>
  <cp:category/>
</cp:coreProperties>
</file>