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40"/>
  </p:notesMasterIdLst>
  <p:sldIdLst>
    <p:sldId id="263" r:id="rId2"/>
    <p:sldId id="364" r:id="rId3"/>
    <p:sldId id="365" r:id="rId4"/>
    <p:sldId id="377" r:id="rId5"/>
    <p:sldId id="261" r:id="rId6"/>
    <p:sldId id="369" r:id="rId7"/>
    <p:sldId id="260" r:id="rId8"/>
    <p:sldId id="348" r:id="rId9"/>
    <p:sldId id="370" r:id="rId10"/>
    <p:sldId id="311" r:id="rId11"/>
    <p:sldId id="262" r:id="rId12"/>
    <p:sldId id="270" r:id="rId13"/>
    <p:sldId id="351" r:id="rId14"/>
    <p:sldId id="352" r:id="rId15"/>
    <p:sldId id="286" r:id="rId16"/>
    <p:sldId id="294" r:id="rId17"/>
    <p:sldId id="359" r:id="rId18"/>
    <p:sldId id="360" r:id="rId19"/>
    <p:sldId id="357" r:id="rId20"/>
    <p:sldId id="272" r:id="rId21"/>
    <p:sldId id="362" r:id="rId22"/>
    <p:sldId id="288" r:id="rId23"/>
    <p:sldId id="289" r:id="rId24"/>
    <p:sldId id="371" r:id="rId25"/>
    <p:sldId id="281" r:id="rId26"/>
    <p:sldId id="282" r:id="rId27"/>
    <p:sldId id="347" r:id="rId28"/>
    <p:sldId id="356" r:id="rId29"/>
    <p:sldId id="299" r:id="rId30"/>
    <p:sldId id="301" r:id="rId31"/>
    <p:sldId id="345" r:id="rId32"/>
    <p:sldId id="346" r:id="rId33"/>
    <p:sldId id="353" r:id="rId34"/>
    <p:sldId id="376" r:id="rId35"/>
    <p:sldId id="355" r:id="rId36"/>
    <p:sldId id="354" r:id="rId37"/>
    <p:sldId id="375" r:id="rId38"/>
    <p:sldId id="37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Mike Lisa" initials="MA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339933"/>
    <a:srgbClr val="FF0000"/>
    <a:srgbClr val="FF9933"/>
    <a:srgbClr val="006666"/>
    <a:srgbClr val="006600"/>
    <a:srgbClr val="FF505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63837" autoAdjust="0"/>
  </p:normalViewPr>
  <p:slideViewPr>
    <p:cSldViewPr>
      <p:cViewPr>
        <p:scale>
          <a:sx n="66" d="100"/>
          <a:sy n="66"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220DFE-D4D3-4F9D-BFEA-95C4B5DB98E5}" type="datetimeFigureOut">
              <a:rPr lang="en-US" smtClean="0"/>
              <a:pPr/>
              <a:t>9/6/2012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00C7E-B756-4BDE-B7AF-53AE457ACDB1}" type="slidenum">
              <a:rPr lang="en-US" smtClean="0"/>
              <a:pPr/>
              <a:t>‹#›</a:t>
            </a:fld>
            <a:endParaRPr lang="en-US"/>
          </a:p>
        </p:txBody>
      </p:sp>
    </p:spTree>
    <p:extLst>
      <p:ext uri="{BB962C8B-B14F-4D97-AF65-F5344CB8AC3E}">
        <p14:creationId xmlns:p14="http://schemas.microsoft.com/office/powerpoint/2010/main" val="409436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N=4_super_Yang-Mills" TargetMode="External"/><Relationship Id="rId3" Type="http://schemas.openxmlformats.org/officeDocument/2006/relationships/hyperlink" Target="http://en.wikipedia.org/wiki/Anti_de_Sitter_space" TargetMode="External"/><Relationship Id="rId7" Type="http://schemas.openxmlformats.org/officeDocument/2006/relationships/hyperlink" Target="http://en.wikipedia.org/wiki/N-spher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Type_IIB_string_theory" TargetMode="External"/><Relationship Id="rId5" Type="http://schemas.openxmlformats.org/officeDocument/2006/relationships/hyperlink" Target="http://en.wikipedia.org/wiki/Duality_(mathematics)" TargetMode="External"/><Relationship Id="rId4" Type="http://schemas.openxmlformats.org/officeDocument/2006/relationships/hyperlink" Target="http://en.wikipedia.org/wiki/Conformal_field_theory" TargetMode="External"/><Relationship Id="rId9" Type="http://schemas.openxmlformats.org/officeDocument/2006/relationships/hyperlink" Target="http://en.wikipedia.org/wiki/Gauge_theor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talk is about …..   Quark gluon plasma is a state of nuclear matter. </a:t>
            </a:r>
            <a:endParaRPr lang="en-US" dirty="0" smtClean="0"/>
          </a:p>
          <a:p>
            <a:r>
              <a:rPr lang="en-US" dirty="0" smtClean="0"/>
              <a:t>Let me start</a:t>
            </a:r>
            <a:r>
              <a:rPr lang="en-US" baseline="0" dirty="0" smtClean="0"/>
              <a:t> by asking a fundamental question that has a long histogram: What’s the states of matter and what’s the nature of their phase transition. We had two colloquiums in the last two weeks discussing how to address this question in specific systems at low temperatures. This study is to address the same fundamental question in nuclear matter.  Next slides.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1</a:t>
            </a:fld>
            <a:endParaRPr lang="en-US"/>
          </a:p>
        </p:txBody>
      </p:sp>
    </p:spTree>
    <p:extLst>
      <p:ext uri="{BB962C8B-B14F-4D97-AF65-F5344CB8AC3E}">
        <p14:creationId xmlns:p14="http://schemas.microsoft.com/office/powerpoint/2010/main" val="89369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E7031-8D99-DB42-B2CF-246DF13DE327}" type="slidenum">
              <a:rPr lang="en-US"/>
              <a:pPr/>
              <a:t>12</a:t>
            </a:fld>
            <a:endParaRPr lang="en-US"/>
          </a:p>
        </p:txBody>
      </p:sp>
      <p:sp>
        <p:nvSpPr>
          <p:cNvPr id="374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47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err="1" smtClean="0"/>
              <a:t>Linac</a:t>
            </a:r>
            <a:r>
              <a:rPr lang="en-US" dirty="0" smtClean="0"/>
              <a:t>:  200 MeV</a:t>
            </a:r>
          </a:p>
          <a:p>
            <a:r>
              <a:rPr lang="en-US" dirty="0" smtClean="0"/>
              <a:t>Booster</a:t>
            </a:r>
            <a:r>
              <a:rPr lang="en-US" baseline="0" dirty="0" smtClean="0"/>
              <a:t> synchrotron (2 </a:t>
            </a:r>
            <a:r>
              <a:rPr lang="en-US" baseline="0" dirty="0" err="1" smtClean="0"/>
              <a:t>GeV</a:t>
            </a:r>
            <a:r>
              <a:rPr lang="en-US" baseline="0" dirty="0" smtClean="0"/>
              <a:t>) </a:t>
            </a:r>
          </a:p>
          <a:p>
            <a:r>
              <a:rPr lang="en-US" baseline="0" dirty="0" smtClean="0"/>
              <a:t>Alternating Gradient synchrotron :  10 </a:t>
            </a:r>
            <a:r>
              <a:rPr lang="en-US" baseline="0" dirty="0" err="1" smtClean="0"/>
              <a:t>GeV</a:t>
            </a:r>
            <a:endParaRPr lang="en-US" baseline="0" dirty="0" smtClean="0"/>
          </a:p>
          <a:p>
            <a:r>
              <a:rPr lang="en-US" baseline="0" dirty="0" smtClean="0"/>
              <a:t>RHIC: 200 </a:t>
            </a:r>
            <a:r>
              <a:rPr lang="en-US" baseline="0" dirty="0" err="1" smtClean="0"/>
              <a:t>GeV</a:t>
            </a:r>
            <a:endParaRPr lang="en-US" baseline="0"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t>
            </a:r>
            <a:r>
              <a:rPr lang="en-US" dirty="0" err="1" smtClean="0"/>
              <a:t>Freezout</a:t>
            </a:r>
            <a:r>
              <a:rPr lang="en-US" dirty="0" smtClean="0"/>
              <a:t>”, particle do not interact with each other anymore, fly into detector</a:t>
            </a:r>
          </a:p>
          <a:p>
            <a:endParaRPr lang="en-US" dirty="0" smtClean="0"/>
          </a:p>
          <a:p>
            <a:r>
              <a:rPr lang="en-US" dirty="0" smtClean="0"/>
              <a:t>Quarks and gluon star</a:t>
            </a:r>
            <a:r>
              <a:rPr lang="en-US" baseline="0" dirty="0" smtClean="0"/>
              <a:t> to stretch away from each other and form hadrons</a:t>
            </a:r>
          </a:p>
          <a:p>
            <a:endParaRPr lang="en-US" baseline="0" dirty="0" smtClean="0"/>
          </a:p>
          <a:p>
            <a:r>
              <a:rPr lang="en-US" dirty="0" smtClean="0"/>
              <a:t>RHIC will shed light on the state of the early universe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13</a:t>
            </a:fld>
            <a:endParaRPr lang="en-US"/>
          </a:p>
        </p:txBody>
      </p:sp>
    </p:spTree>
    <p:extLst>
      <p:ext uri="{BB962C8B-B14F-4D97-AF65-F5344CB8AC3E}">
        <p14:creationId xmlns:p14="http://schemas.microsoft.com/office/powerpoint/2010/main" val="224943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Almost all hadrons are from light quarks.</a:t>
            </a:r>
          </a:p>
          <a:p>
            <a:r>
              <a:rPr lang="en-US" baseline="0" dirty="0" smtClean="0"/>
              <a:t>Transit from last slide </a:t>
            </a:r>
            <a:r>
              <a:rPr lang="en-US" baseline="0" dirty="0" smtClean="0">
                <a:sym typeface="Wingdings" pitchFamily="2" charset="2"/>
              </a:rPr>
              <a:t>two of the main probes are heavy and light probe. </a:t>
            </a:r>
          </a:p>
          <a:p>
            <a:r>
              <a:rPr lang="en-US" baseline="0" dirty="0" smtClean="0">
                <a:sym typeface="Wingdings" pitchFamily="2" charset="2"/>
              </a:rPr>
              <a:t>Light quarks can be produced anywhere before “</a:t>
            </a:r>
            <a:r>
              <a:rPr lang="en-US" baseline="0" dirty="0" err="1" smtClean="0">
                <a:sym typeface="Wingdings" pitchFamily="2" charset="2"/>
              </a:rPr>
              <a:t>freezout</a:t>
            </a:r>
            <a:r>
              <a:rPr lang="en-US" baseline="0" dirty="0" smtClean="0">
                <a:sym typeface="Wingdings" pitchFamily="2" charset="2"/>
              </a:rPr>
              <a:t>” to study the bulk properties of the medium.  Heavy quark are produced mostly from initial hard scattering to study early stages of the medium which is most interesting. </a:t>
            </a:r>
          </a:p>
          <a:p>
            <a:r>
              <a:rPr lang="en-US" baseline="0" dirty="0" smtClean="0">
                <a:sym typeface="Wingdings" pitchFamily="2" charset="2"/>
              </a:rPr>
              <a:t>Majority of light quark mass are from confinements which put on a gluon dress to the quarks. </a:t>
            </a:r>
          </a:p>
          <a:p>
            <a:r>
              <a:rPr lang="en-US" baseline="0" dirty="0" smtClean="0">
                <a:sym typeface="Wingdings" pitchFamily="2" charset="2"/>
              </a:rPr>
              <a:t>Almost all heavy quark masses are from interaction with </a:t>
            </a:r>
            <a:r>
              <a:rPr lang="en-US" baseline="0" dirty="0" err="1" smtClean="0">
                <a:sym typeface="Wingdings" pitchFamily="2" charset="2"/>
              </a:rPr>
              <a:t>higges</a:t>
            </a:r>
            <a:r>
              <a:rPr lang="en-US" baseline="0" dirty="0" smtClean="0">
                <a:sym typeface="Wingdings" pitchFamily="2" charset="2"/>
              </a:rPr>
              <a:t> boson.  Not affected by the later stage of the medium evolution. It’s clean. </a:t>
            </a:r>
            <a:endParaRPr lang="en-US" baseline="0"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Difficult</a:t>
            </a:r>
            <a:r>
              <a:rPr lang="en-US" baseline="0" dirty="0" smtClean="0"/>
              <a:t> analysis because of backgrounds This is a busy diagram. The first thing to point out is where the heavy quarks are – c – </a:t>
            </a:r>
            <a:r>
              <a:rPr lang="en-US" baseline="0" dirty="0" err="1" smtClean="0"/>
              <a:t>cbar</a:t>
            </a:r>
            <a:r>
              <a:rPr lang="en-US" baseline="0" dirty="0" smtClean="0"/>
              <a:t>!</a:t>
            </a:r>
          </a:p>
          <a:p>
            <a:r>
              <a:rPr lang="en-US" baseline="0" dirty="0" smtClean="0"/>
              <a:t>What’s a photonic electron</a:t>
            </a:r>
          </a:p>
          <a:p>
            <a:r>
              <a:rPr lang="en-US" baseline="0" dirty="0" smtClean="0"/>
              <a:t>NPE is a mixture of charm and bottom decay electrons.</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15</a:t>
            </a:fld>
            <a:endParaRPr lang="en-US"/>
          </a:p>
        </p:txBody>
      </p:sp>
    </p:spTree>
    <p:extLst>
      <p:ext uri="{BB962C8B-B14F-4D97-AF65-F5344CB8AC3E}">
        <p14:creationId xmlns:p14="http://schemas.microsoft.com/office/powerpoint/2010/main" val="3156953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results,</a:t>
            </a:r>
            <a:r>
              <a:rPr lang="en-US" baseline="0" dirty="0" smtClean="0"/>
              <a:t> blue =1 w/o attenuation. Red: &lt;1 attenuation. </a:t>
            </a:r>
          </a:p>
          <a:p>
            <a:r>
              <a:rPr lang="en-US" baseline="0" dirty="0" smtClean="0"/>
              <a:t>Results is quantified by R_AA. I will explain in the next a few slide how we measured this.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8D81216-7BC5-3C43-B6D0-CCEC27AAED79}" type="slidenum">
              <a:rPr lang="en-US"/>
              <a:pPr/>
              <a:t>17</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To study more details of QGP, we need</a:t>
            </a:r>
            <a:r>
              <a:rPr lang="en-US" baseline="0" dirty="0" smtClean="0">
                <a:ea typeface="ＭＳ Ｐゴシック" charset="-128"/>
                <a:cs typeface="ＭＳ Ｐゴシック" charset="-128"/>
              </a:rPr>
              <a:t> to vary the size of the system. </a:t>
            </a:r>
            <a:endParaRPr lang="en-US"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8D81216-7BC5-3C43-B6D0-CCEC27AAED79}" type="slidenum">
              <a:rPr lang="en-US"/>
              <a:pPr/>
              <a:t>18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To study more details of QGP, we need</a:t>
            </a:r>
            <a:r>
              <a:rPr lang="en-US" baseline="0" dirty="0" smtClean="0">
                <a:ea typeface="ＭＳ Ｐゴシック" charset="-128"/>
                <a:cs typeface="ＭＳ Ｐゴシック" charset="-128"/>
              </a:rPr>
              <a:t> to vary the size of the system. </a:t>
            </a:r>
            <a:endParaRPr lang="en-US" dirty="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8D81216-7BC5-3C43-B6D0-CCEC27AAED79}" type="slidenum">
              <a:rPr lang="en-US"/>
              <a:pPr/>
              <a:t>19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To study more details of QGP, we need</a:t>
            </a:r>
            <a:r>
              <a:rPr lang="en-US" baseline="0" dirty="0" smtClean="0">
                <a:ea typeface="ＭＳ Ｐゴシック" charset="-128"/>
                <a:cs typeface="ＭＳ Ｐゴシック" charset="-128"/>
              </a:rPr>
              <a:t> to vary the size of the system. </a:t>
            </a:r>
            <a:endParaRPr lang="en-US" dirty="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7B522-6417-D04A-8FE4-836CDB3B999A}" type="slidenum">
              <a:rPr lang="en-US"/>
              <a:pPr/>
              <a:t>20</a:t>
            </a:fld>
            <a:endParaRPr lang="en-US"/>
          </a:p>
        </p:txBody>
      </p:sp>
      <p:sp>
        <p:nvSpPr>
          <p:cNvPr id="482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23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Might be useful to add captions to the cartoons</a:t>
            </a:r>
            <a:r>
              <a:rPr lang="en-US" baseline="0" dirty="0" smtClean="0"/>
              <a:t> at right: peripheral collision, central collision.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will have to explain why low pt is different than high</a:t>
            </a:r>
            <a:r>
              <a:rPr lang="en-US" baseline="0" dirty="0" smtClean="0"/>
              <a:t> pt.</a:t>
            </a:r>
            <a:endParaRPr lang="en-US" dirty="0" smtClean="0"/>
          </a:p>
          <a:p>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t>
            </a:r>
            <a:r>
              <a:rPr lang="en-US" baseline="0" dirty="0" smtClean="0"/>
              <a:t>discuss one way to address the this question in the system of nuclear matter.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a:t>
            </a:fld>
            <a:endParaRPr lang="en-US"/>
          </a:p>
        </p:txBody>
      </p:sp>
    </p:spTree>
    <p:extLst>
      <p:ext uri="{BB962C8B-B14F-4D97-AF65-F5344CB8AC3E}">
        <p14:creationId xmlns:p14="http://schemas.microsoft.com/office/powerpoint/2010/main" val="264220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“take home</a:t>
            </a:r>
            <a:r>
              <a:rPr lang="en-US" baseline="0" dirty="0" smtClean="0"/>
              <a:t> message from this slide? It might be good to have that appear after you walk the audience through both figures. Might be useful to remind people of slide 16 results. Flash it up again.</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Using models for </a:t>
            </a:r>
            <a:r>
              <a:rPr lang="en-US" b="0" dirty="0" err="1" smtClean="0"/>
              <a:t>AdS</a:t>
            </a:r>
            <a:r>
              <a:rPr lang="en-US" b="0" dirty="0" smtClean="0"/>
              <a:t>/CFT correspondence (</a:t>
            </a:r>
            <a:r>
              <a:rPr lang="en-US" b="0" dirty="0" smtClean="0">
                <a:hlinkClick r:id="rId3" tooltip="Anti de Sitter space"/>
              </a:rPr>
              <a:t>anti de Sitter</a:t>
            </a:r>
            <a:r>
              <a:rPr lang="en-US" b="0" dirty="0" smtClean="0"/>
              <a:t>/</a:t>
            </a:r>
            <a:r>
              <a:rPr lang="en-US" b="0" dirty="0" smtClean="0">
                <a:hlinkClick r:id="rId4" tooltip="Conformal field theory"/>
              </a:rPr>
              <a:t>conformal field theory</a:t>
            </a:r>
            <a:r>
              <a:rPr lang="en-US" b="0" dirty="0" smtClean="0"/>
              <a:t> correspondence).</a:t>
            </a:r>
            <a:r>
              <a:rPr lang="en-US" b="0" baseline="0" dirty="0" smtClean="0"/>
              <a:t> </a:t>
            </a:r>
            <a:endParaRPr lang="en-US" b="0" dirty="0" smtClean="0"/>
          </a:p>
          <a:p>
            <a:r>
              <a:rPr lang="en-US" sz="1200" b="0" i="0" u="none" strike="noStrike" kern="1200" baseline="0" dirty="0" smtClean="0">
                <a:solidFill>
                  <a:schemeClr val="tx1"/>
                </a:solidFill>
                <a:latin typeface="+mn-lt"/>
                <a:ea typeface="+mn-ea"/>
                <a:cs typeface="+mn-cs"/>
              </a:rPr>
              <a:t>the weak coupling </a:t>
            </a:r>
            <a:r>
              <a:rPr lang="en-US" sz="1200" b="0" i="0" u="none" strike="noStrike" kern="1200" baseline="0" dirty="0" err="1" smtClean="0">
                <a:solidFill>
                  <a:schemeClr val="tx1"/>
                </a:solidFill>
                <a:latin typeface="+mn-lt"/>
                <a:ea typeface="+mn-ea"/>
                <a:cs typeface="+mn-cs"/>
              </a:rPr>
              <a:t>o.f</a:t>
            </a:r>
            <a:r>
              <a:rPr lang="en-US" sz="1200" b="0" i="0" u="none" strike="noStrike" kern="1200" baseline="0" dirty="0" smtClean="0">
                <a:solidFill>
                  <a:schemeClr val="tx1"/>
                </a:solidFill>
                <a:latin typeface="+mn-lt"/>
                <a:ea typeface="+mn-ea"/>
                <a:cs typeface="+mn-cs"/>
              </a:rPr>
              <a:t> the string theory is dual to the strong-coupling limit of the quantum field theory</a:t>
            </a:r>
          </a:p>
          <a:p>
            <a:r>
              <a:rPr lang="en-US" dirty="0" smtClean="0"/>
              <a:t>An example is the </a:t>
            </a:r>
            <a:r>
              <a:rPr lang="en-US" dirty="0" smtClean="0">
                <a:hlinkClick r:id="rId5" tooltip="Duality (mathematics)"/>
              </a:rPr>
              <a:t>duality</a:t>
            </a:r>
            <a:r>
              <a:rPr lang="en-US" dirty="0" smtClean="0"/>
              <a:t> between </a:t>
            </a:r>
            <a:r>
              <a:rPr lang="en-US" dirty="0" smtClean="0">
                <a:hlinkClick r:id="rId6" tooltip="Type IIB string theory"/>
              </a:rPr>
              <a:t>Type IIB string theory</a:t>
            </a:r>
            <a:r>
              <a:rPr lang="en-US" dirty="0" smtClean="0"/>
              <a:t> on AdS</a:t>
            </a:r>
            <a:r>
              <a:rPr lang="en-US" baseline="-25000" dirty="0" smtClean="0"/>
              <a:t>5</a:t>
            </a:r>
            <a:r>
              <a:rPr lang="en-US" dirty="0" smtClean="0"/>
              <a:t> × </a:t>
            </a:r>
            <a:r>
              <a:rPr lang="en-US" b="1" dirty="0" smtClean="0"/>
              <a:t>S</a:t>
            </a:r>
            <a:r>
              <a:rPr lang="en-US" baseline="30000" dirty="0" smtClean="0"/>
              <a:t>5</a:t>
            </a:r>
            <a:r>
              <a:rPr lang="en-US" dirty="0" smtClean="0"/>
              <a:t> space (a product of 5-dimensional </a:t>
            </a:r>
            <a:r>
              <a:rPr lang="en-US" dirty="0" err="1" smtClean="0"/>
              <a:t>AdS</a:t>
            </a:r>
            <a:r>
              <a:rPr lang="en-US" dirty="0" smtClean="0"/>
              <a:t> space with a 5-dimensional </a:t>
            </a:r>
            <a:r>
              <a:rPr lang="en-US" dirty="0" smtClean="0">
                <a:hlinkClick r:id="rId7" tooltip="N-sphere"/>
              </a:rPr>
              <a:t>sphere</a:t>
            </a:r>
            <a:r>
              <a:rPr lang="en-US" dirty="0" smtClean="0"/>
              <a:t>) and a </a:t>
            </a:r>
            <a:r>
              <a:rPr lang="en-US" dirty="0" smtClean="0">
                <a:hlinkClick r:id="rId8" tooltip="N=4 super Yang-Mills"/>
              </a:rPr>
              <a:t>N=4 super Yang-Mills</a:t>
            </a:r>
            <a:r>
              <a:rPr lang="en-US" dirty="0" smtClean="0"/>
              <a:t> </a:t>
            </a:r>
            <a:r>
              <a:rPr lang="en-US" dirty="0" smtClean="0">
                <a:hlinkClick r:id="rId9" tooltip="Gauge theory"/>
              </a:rPr>
              <a:t>gauge theory</a:t>
            </a:r>
            <a:r>
              <a:rPr lang="en-US" dirty="0" smtClean="0"/>
              <a:t> (which is a </a:t>
            </a:r>
            <a:r>
              <a:rPr lang="en-US" dirty="0" smtClean="0">
                <a:hlinkClick r:id="rId4" tooltip="Conformal field theory"/>
              </a:rPr>
              <a:t>conformal field theory</a:t>
            </a:r>
            <a:r>
              <a:rPr lang="en-US" dirty="0" smtClean="0"/>
              <a:t>) on the 4-dimensional boundary of AdS</a:t>
            </a:r>
            <a:r>
              <a:rPr lang="en-US" baseline="-25000" dirty="0" smtClean="0"/>
              <a:t>5</a:t>
            </a:r>
            <a:r>
              <a:rPr lang="en-US" dirty="0" smtClean="0"/>
              <a:t>.</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EC6A54D-25FA-0242-A081-D8015BA32611}" type="slidenum">
              <a:rPr lang="en-US"/>
              <a:pPr/>
              <a:t>25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Quarks and</a:t>
            </a:r>
            <a:r>
              <a:rPr lang="en-US" baseline="0" dirty="0" smtClean="0">
                <a:ea typeface="ＭＳ Ｐゴシック" charset="-128"/>
                <a:cs typeface="ＭＳ Ｐゴシック" charset="-128"/>
              </a:rPr>
              <a:t> gluons are initially produced randomly.  If there’s no interaction among them, their final direction will be </a:t>
            </a:r>
            <a:r>
              <a:rPr lang="en-US" baseline="0" dirty="0" err="1" smtClean="0">
                <a:ea typeface="ＭＳ Ｐゴシック" charset="-128"/>
                <a:cs typeface="ＭＳ Ｐゴシック" charset="-128"/>
              </a:rPr>
              <a:t>iostropic</a:t>
            </a:r>
            <a:r>
              <a:rPr lang="en-US" baseline="0" dirty="0" smtClean="0">
                <a:ea typeface="ＭＳ Ｐゴシック" charset="-128"/>
                <a:cs typeface="ＭＳ Ｐゴシック" charset="-128"/>
              </a:rPr>
              <a:t>. </a:t>
            </a:r>
            <a:endParaRPr lang="en-US" dirty="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8AFE754-8F1E-4547-B792-0E5AE5630B5B}" type="slidenum">
              <a:rPr lang="en-US"/>
              <a:pPr/>
              <a:t>26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Semi-major and semi-minor</a:t>
            </a:r>
            <a:r>
              <a:rPr lang="en-US" baseline="0" dirty="0" smtClean="0">
                <a:ea typeface="ＭＳ Ｐゴシック" charset="-128"/>
                <a:cs typeface="ＭＳ Ｐゴシック" charset="-128"/>
              </a:rPr>
              <a:t> axis</a:t>
            </a:r>
          </a:p>
          <a:p>
            <a:pPr eaLnBrk="1" hangingPunct="1"/>
            <a:endParaRPr lang="en-US" baseline="0" dirty="0" smtClean="0">
              <a:ea typeface="ＭＳ Ｐゴシック" charset="-128"/>
              <a:cs typeface="ＭＳ Ｐゴシック" charset="-128"/>
            </a:endParaRPr>
          </a:p>
          <a:p>
            <a:pPr eaLnBrk="1" hangingPunct="1"/>
            <a:r>
              <a:rPr lang="en-US" baseline="0" dirty="0" smtClean="0">
                <a:ea typeface="ＭＳ Ｐゴシック" charset="-128"/>
                <a:cs typeface="ＭＳ Ｐゴシック" charset="-128"/>
              </a:rPr>
              <a:t>Put 300 million lithium 6 atoms in the tiny cigar-shaped trap (laser trap) and cool it down to very low temperature (1 billionth of a degree above absolute zero) and let it expand.  The system expand mostly in one direction. </a:t>
            </a:r>
            <a:endParaRPr lang="en-US" dirty="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t>
            </a:r>
            <a:r>
              <a:rPr lang="en-US" dirty="0" err="1" smtClean="0"/>
              <a:t>trillioins</a:t>
            </a:r>
            <a:r>
              <a:rPr lang="en-US" baseline="0" dirty="0" smtClean="0"/>
              <a:t> of degree, </a:t>
            </a:r>
            <a:r>
              <a:rPr lang="en-US" baseline="0" dirty="0" err="1" smtClean="0"/>
              <a:t>wesee</a:t>
            </a:r>
            <a:r>
              <a:rPr lang="en-US" baseline="0" dirty="0" smtClean="0"/>
              <a:t> the </a:t>
            </a:r>
            <a:r>
              <a:rPr lang="en-US" baseline="0" smtClean="0"/>
              <a:t>same phenomena. </a:t>
            </a:r>
            <a:endParaRPr lang="en-US" smtClean="0"/>
          </a:p>
          <a:p>
            <a:r>
              <a:rPr lang="en-US" dirty="0" smtClean="0"/>
              <a:t>Close</a:t>
            </a:r>
            <a:r>
              <a:rPr lang="en-US" baseline="0" dirty="0" smtClean="0"/>
              <a:t> to the</a:t>
            </a:r>
            <a:r>
              <a:rPr lang="en-US" dirty="0" smtClean="0"/>
              <a:t> conjectured quantum limit from string</a:t>
            </a:r>
            <a:r>
              <a:rPr lang="en-US" baseline="0" dirty="0" smtClean="0"/>
              <a:t> </a:t>
            </a:r>
            <a:r>
              <a:rPr lang="en-US" baseline="0" dirty="0" err="1" smtClean="0"/>
              <a:t>thory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Flowing stream</a:t>
            </a:r>
          </a:p>
          <a:p>
            <a:r>
              <a:rPr lang="en-US" dirty="0" smtClean="0"/>
              <a:t>A piece</a:t>
            </a:r>
            <a:r>
              <a:rPr lang="en-US" baseline="0" dirty="0" smtClean="0"/>
              <a:t> of feather </a:t>
            </a:r>
          </a:p>
          <a:p>
            <a:r>
              <a:rPr lang="en-US" baseline="0" dirty="0" smtClean="0"/>
              <a:t>Stone will sink and stay there</a:t>
            </a:r>
          </a:p>
          <a:p>
            <a:r>
              <a:rPr lang="en-US" baseline="0" dirty="0" smtClean="0"/>
              <a:t>Is QGP like a flowing stream or like a tsunami.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28</a:t>
            </a:fld>
            <a:endParaRPr lang="en-US"/>
          </a:p>
        </p:txBody>
      </p:sp>
    </p:spTree>
    <p:extLst>
      <p:ext uri="{BB962C8B-B14F-4D97-AF65-F5344CB8AC3E}">
        <p14:creationId xmlns:p14="http://schemas.microsoft.com/office/powerpoint/2010/main" val="362969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95%</a:t>
            </a:r>
            <a:r>
              <a:rPr lang="en-US" baseline="0" dirty="0" smtClean="0"/>
              <a:t> of the yield are at </a:t>
            </a:r>
            <a:r>
              <a:rPr lang="en-US" baseline="0" dirty="0" err="1" smtClean="0"/>
              <a:t>pT</a:t>
            </a:r>
            <a:r>
              <a:rPr lang="en-US" baseline="0" dirty="0" smtClean="0"/>
              <a:t> </a:t>
            </a:r>
            <a:r>
              <a:rPr lang="en-US" baseline="0" dirty="0" smtClean="0"/>
              <a:t>&lt; </a:t>
            </a:r>
            <a:r>
              <a:rPr lang="en-US" baseline="0" dirty="0" smtClean="0"/>
              <a:t>1.5 </a:t>
            </a:r>
            <a:r>
              <a:rPr lang="en-US" baseline="0" dirty="0" err="1" smtClean="0"/>
              <a:t>GeV</a:t>
            </a:r>
            <a:r>
              <a:rPr lang="en-US" baseline="0" dirty="0" smtClean="0"/>
              <a:t>/c.  Where NPE </a:t>
            </a:r>
            <a:r>
              <a:rPr lang="en-US" baseline="0" dirty="0" smtClean="0"/>
              <a:t>v2 is </a:t>
            </a:r>
            <a:r>
              <a:rPr lang="en-US" baseline="0" dirty="0" smtClean="0"/>
              <a:t>as large as light hadrons. </a:t>
            </a:r>
          </a:p>
          <a:p>
            <a:endParaRPr lang="en-US"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44588" y="685800"/>
            <a:ext cx="4568825" cy="3427413"/>
          </a:xfrm>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31</a:t>
            </a:fld>
            <a:endParaRPr lang="en-US"/>
          </a:p>
        </p:txBody>
      </p:sp>
    </p:spTree>
    <p:extLst>
      <p:ext uri="{BB962C8B-B14F-4D97-AF65-F5344CB8AC3E}">
        <p14:creationId xmlns:p14="http://schemas.microsoft.com/office/powerpoint/2010/main" val="3651682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B2B29F-9890-FB4F-B5AF-F4F0E389054C}" type="slidenum">
              <a:rPr lang="en-US" sz="1200"/>
              <a:pPr/>
              <a:t>34</a:t>
            </a:fld>
            <a:endParaRPr lang="en-US"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changing</a:t>
            </a:r>
            <a:r>
              <a:rPr lang="en-US" baseline="0" dirty="0" smtClean="0"/>
              <a:t> the temperature and pressure, the matter can change from one phase to another. </a:t>
            </a:r>
            <a:endParaRPr lang="en-US" dirty="0"/>
          </a:p>
        </p:txBody>
      </p:sp>
      <p:sp>
        <p:nvSpPr>
          <p:cNvPr id="4" name="Slide Number Placeholder 3"/>
          <p:cNvSpPr>
            <a:spLocks noGrp="1"/>
          </p:cNvSpPr>
          <p:nvPr>
            <p:ph type="sldNum" sz="quarter" idx="10"/>
          </p:nvPr>
        </p:nvSpPr>
        <p:spPr/>
        <p:txBody>
          <a:bodyPr/>
          <a:lstStyle/>
          <a:p>
            <a:fld id="{25400C7E-B756-4BDE-B7AF-53AE457ACDB1}" type="slidenum">
              <a:rPr lang="en-US" smtClean="0"/>
              <a:pPr/>
              <a:t>4</a:t>
            </a:fld>
            <a:endParaRPr lang="en-US"/>
          </a:p>
        </p:txBody>
      </p:sp>
    </p:spTree>
    <p:extLst>
      <p:ext uri="{BB962C8B-B14F-4D97-AF65-F5344CB8AC3E}">
        <p14:creationId xmlns:p14="http://schemas.microsoft.com/office/powerpoint/2010/main" val="3674239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44588" y="685800"/>
            <a:ext cx="4568825" cy="3427413"/>
          </a:xfrm>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CMOS sensors developed by IPHC Strasbourg</a:t>
            </a:r>
          </a:p>
          <a:p>
            <a:r>
              <a:rPr lang="en-US" dirty="0" smtClean="0">
                <a:latin typeface="Arial" charset="0"/>
              </a:rPr>
              <a:t>Radiation</a:t>
            </a:r>
            <a:r>
              <a:rPr lang="en-US" baseline="0" dirty="0" smtClean="0">
                <a:latin typeface="Arial" charset="0"/>
              </a:rPr>
              <a:t> tolerance ~300 </a:t>
            </a:r>
            <a:r>
              <a:rPr lang="en-US" baseline="0" dirty="0" err="1" smtClean="0">
                <a:latin typeface="Arial" charset="0"/>
              </a:rPr>
              <a:t>krad</a:t>
            </a:r>
            <a:r>
              <a:rPr lang="en-US" baseline="0" dirty="0" smtClean="0">
                <a:latin typeface="Arial" charset="0"/>
              </a:rPr>
              <a:t>.    1 rad = </a:t>
            </a:r>
            <a:r>
              <a:rPr lang="en-US" dirty="0" smtClean="0"/>
              <a:t>0.01 J/kg</a:t>
            </a:r>
          </a:p>
          <a:p>
            <a:r>
              <a:rPr lang="en-US" dirty="0" smtClean="0">
                <a:latin typeface="Arial" charset="0"/>
              </a:rPr>
              <a:t>Each APS</a:t>
            </a:r>
            <a:r>
              <a:rPr lang="en-US" baseline="0" dirty="0" smtClean="0">
                <a:latin typeface="Arial" charset="0"/>
              </a:rPr>
              <a:t> sensor size ~2cm x 2cm.</a:t>
            </a:r>
          </a:p>
          <a:p>
            <a:r>
              <a:rPr lang="en-US" baseline="0" dirty="0" smtClean="0">
                <a:latin typeface="Arial" charset="0"/>
              </a:rPr>
              <a:t>Heat dissipation 100 </a:t>
            </a:r>
            <a:r>
              <a:rPr lang="en-US" baseline="0" dirty="0" err="1" smtClean="0">
                <a:latin typeface="Arial" charset="0"/>
              </a:rPr>
              <a:t>mW</a:t>
            </a:r>
            <a:r>
              <a:rPr lang="en-US" baseline="0" dirty="0" smtClean="0">
                <a:latin typeface="Arial" charset="0"/>
              </a:rPr>
              <a:t>/cm^2 from pixel chip, or 160 W for the whole PIXEL detector. </a:t>
            </a:r>
          </a:p>
          <a:p>
            <a:r>
              <a:rPr lang="en-US" baseline="0" dirty="0" smtClean="0">
                <a:latin typeface="Arial" charset="0"/>
              </a:rPr>
              <a:t>80 W for ladder signal drivers. </a:t>
            </a:r>
          </a:p>
          <a:p>
            <a:r>
              <a:rPr lang="en-US" baseline="0" dirty="0" smtClean="0">
                <a:latin typeface="Arial" charset="0"/>
              </a:rPr>
              <a:t>Temperature of operation: best at 0 C and can go up to 34 C w/o too much noise degradation.  Goal is to operate at 24 C, ~STAR  HALL temperature. </a:t>
            </a:r>
          </a:p>
          <a:p>
            <a:r>
              <a:rPr lang="en-US" baseline="0" dirty="0" smtClean="0">
                <a:latin typeface="Arial" charset="0"/>
              </a:rPr>
              <a:t>Air cooling. </a:t>
            </a:r>
            <a:endParaRPr lang="en-US" dirty="0"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144588" y="685800"/>
            <a:ext cx="4570412" cy="3429000"/>
          </a:xfrm>
          <a:prstGeom prst="rect">
            <a:avLst/>
          </a:prstGeom>
          <a:noFill/>
          <a:ln>
            <a:solidFill>
              <a:srgbClr val="000000"/>
            </a:solidFill>
            <a:miter lim="800000"/>
            <a:headEnd/>
            <a:tailEnd/>
          </a:ln>
        </p:spPr>
      </p:sp>
      <p:sp>
        <p:nvSpPr>
          <p:cNvPr id="57347"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44588" y="685800"/>
            <a:ext cx="4570412" cy="3429000"/>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686098" y="4343704"/>
            <a:ext cx="5485805" cy="4113892"/>
          </a:xfrm>
          <a:prstGeom prst="rect">
            <a:avLst/>
          </a:prstGeom>
          <a:noFill/>
          <a:ln>
            <a:miter lim="800000"/>
            <a:headEnd/>
            <a:tailEnd/>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apply the same strategy to nuclear</a:t>
            </a:r>
            <a:r>
              <a:rPr lang="en-US" baseline="0" dirty="0" smtClean="0"/>
              <a:t> matter. </a:t>
            </a:r>
            <a:endParaRPr lang="en-US" dirty="0" smtClean="0"/>
          </a:p>
          <a:p>
            <a:r>
              <a:rPr lang="en-US" dirty="0" smtClean="0"/>
              <a:t>Introduce</a:t>
            </a:r>
            <a:r>
              <a:rPr lang="en-US" baseline="0" dirty="0" smtClean="0"/>
              <a:t> </a:t>
            </a:r>
            <a:r>
              <a:rPr lang="en-US" baseline="0" dirty="0" smtClean="0"/>
              <a:t>the scale. 200 MeV = 2.3x10^12 K, 2.3 trillion </a:t>
            </a:r>
            <a:r>
              <a:rPr lang="en-US" baseline="0" dirty="0" err="1" smtClean="0"/>
              <a:t>kevin</a:t>
            </a:r>
            <a:r>
              <a:rPr lang="en-US" baseline="0" dirty="0" smtClean="0"/>
              <a:t>,  rho0 = 2.5x10^17.   </a:t>
            </a:r>
          </a:p>
          <a:p>
            <a:r>
              <a:rPr lang="en-US" baseline="0" dirty="0" smtClean="0"/>
              <a:t>We are living in an area too tiny to be visible in this diagram. </a:t>
            </a:r>
          </a:p>
          <a:p>
            <a:r>
              <a:rPr lang="en-US" baseline="0" dirty="0" smtClean="0"/>
              <a:t>Walk though x-axis first, introduce liquid-gas </a:t>
            </a:r>
            <a:r>
              <a:rPr lang="en-US" baseline="0" dirty="0" err="1" smtClean="0"/>
              <a:t>transitioin</a:t>
            </a:r>
            <a:r>
              <a:rPr lang="en-US" baseline="0" dirty="0" smtClean="0"/>
              <a:t>, PURDUE group pioneered in this discovery. </a:t>
            </a:r>
          </a:p>
          <a:p>
            <a:r>
              <a:rPr lang="en-US" baseline="0" dirty="0" smtClean="0"/>
              <a:t>walk through y-axis. </a:t>
            </a:r>
          </a:p>
          <a:p>
            <a:r>
              <a:rPr lang="en-US" baseline="0" dirty="0" smtClean="0"/>
              <a:t>At higher temperature, the heat overcome the binding energy and break up the nuclear and form hadron gas.</a:t>
            </a:r>
          </a:p>
          <a:p>
            <a:endParaRPr lang="en-US" baseline="0" dirty="0" smtClean="0"/>
          </a:p>
          <a:p>
            <a:r>
              <a:rPr lang="en-US" baseline="0" dirty="0" smtClean="0"/>
              <a:t>What’s the difference between hadron gas and quark-gluon plasma. </a:t>
            </a:r>
          </a:p>
          <a:p>
            <a:endParaRPr lang="en-US"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5</a:t>
            </a:fld>
            <a:endParaRPr lang="en-US"/>
          </a:p>
        </p:txBody>
      </p:sp>
    </p:spTree>
    <p:extLst>
      <p:ext uri="{BB962C8B-B14F-4D97-AF65-F5344CB8AC3E}">
        <p14:creationId xmlns:p14="http://schemas.microsoft.com/office/powerpoint/2010/main" val="73358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a:t>
            </a:r>
            <a:r>
              <a:rPr lang="en-US" baseline="0" dirty="0" smtClean="0"/>
              <a:t> attention to the D0 and B+ mesons</a:t>
            </a:r>
            <a:endParaRPr lang="en-US"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6</a:t>
            </a:fld>
            <a:endParaRPr lang="en-US"/>
          </a:p>
        </p:txBody>
      </p:sp>
    </p:spTree>
    <p:extLst>
      <p:ext uri="{BB962C8B-B14F-4D97-AF65-F5344CB8AC3E}">
        <p14:creationId xmlns:p14="http://schemas.microsoft.com/office/powerpoint/2010/main" val="73358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51A72-4D2B-4FB5-8969-6184BE26FEB9}" type="slidenum">
              <a:rPr lang="en-US"/>
              <a:pPr/>
              <a:t>7</a:t>
            </a:fld>
            <a:endParaRPr lang="en-US"/>
          </a:p>
        </p:txBody>
      </p:sp>
      <p:sp>
        <p:nvSpPr>
          <p:cNvPr id="197634" name="Rectangle 2"/>
          <p:cNvSpPr>
            <a:spLocks noGrp="1" noRot="1" noChangeAspect="1" noChangeArrowheads="1" noTextEdit="1"/>
          </p:cNvSpPr>
          <p:nvPr>
            <p:ph type="sldImg"/>
          </p:nvPr>
        </p:nvSpPr>
        <p:spPr>
          <a:xfrm>
            <a:off x="1158875" y="681038"/>
            <a:ext cx="4540250" cy="3405187"/>
          </a:xfrm>
          <a:ln/>
        </p:spPr>
      </p:sp>
      <p:sp>
        <p:nvSpPr>
          <p:cNvPr id="197635" name="Rectangle 3"/>
          <p:cNvSpPr>
            <a:spLocks noGrp="1" noChangeArrowheads="1"/>
          </p:cNvSpPr>
          <p:nvPr>
            <p:ph type="body" idx="1"/>
          </p:nvPr>
        </p:nvSpPr>
        <p:spPr>
          <a:xfrm>
            <a:off x="904875" y="4313238"/>
            <a:ext cx="5048250" cy="4160837"/>
          </a:xfrm>
          <a:ln/>
        </p:spPr>
        <p:txBody>
          <a:bodyPr lIns="90641" tIns="45320" rIns="90641" bIns="45320"/>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phase diagram to relate the water, vapor and ice phase in temperature vs. pressure.</a:t>
            </a:r>
          </a:p>
          <a:p>
            <a:r>
              <a:rPr lang="en-US" dirty="0" smtClean="0"/>
              <a:t>Introduce</a:t>
            </a:r>
            <a:r>
              <a:rPr lang="en-US" baseline="0" dirty="0" smtClean="0"/>
              <a:t> the scale. 200 MeV = 2.3x10^12 K, rho0 = 2.5x10^17.   </a:t>
            </a:r>
          </a:p>
          <a:p>
            <a:r>
              <a:rPr lang="en-US" baseline="0" dirty="0" smtClean="0"/>
              <a:t>We are living in an area too tiny to be visible in this diagram. </a:t>
            </a:r>
          </a:p>
          <a:p>
            <a:r>
              <a:rPr lang="en-US" baseline="0" dirty="0" smtClean="0"/>
              <a:t>Walk though x-axis first, introduce liquid-gas </a:t>
            </a:r>
            <a:r>
              <a:rPr lang="en-US" baseline="0" dirty="0" err="1" smtClean="0"/>
              <a:t>transitioin</a:t>
            </a:r>
            <a:r>
              <a:rPr lang="en-US" baseline="0" dirty="0" smtClean="0"/>
              <a:t>, PURDUE group pioneered in this discovery. </a:t>
            </a:r>
          </a:p>
          <a:p>
            <a:r>
              <a:rPr lang="en-US" baseline="0" dirty="0" smtClean="0"/>
              <a:t>walk through y-axis. </a:t>
            </a:r>
          </a:p>
          <a:p>
            <a:endParaRPr lang="en-US" baseline="0" dirty="0" smtClean="0"/>
          </a:p>
          <a:p>
            <a:r>
              <a:rPr lang="en-US" baseline="0" dirty="0" smtClean="0"/>
              <a:t>What’s the difference between hadron gas and quark-gluon plasma. </a:t>
            </a:r>
          </a:p>
          <a:p>
            <a:endParaRPr lang="en-US" dirty="0" smtClean="0"/>
          </a:p>
        </p:txBody>
      </p:sp>
      <p:sp>
        <p:nvSpPr>
          <p:cNvPr id="4" name="Slide Number Placeholder 3"/>
          <p:cNvSpPr>
            <a:spLocks noGrp="1"/>
          </p:cNvSpPr>
          <p:nvPr>
            <p:ph type="sldNum" sz="quarter" idx="10"/>
          </p:nvPr>
        </p:nvSpPr>
        <p:spPr/>
        <p:txBody>
          <a:bodyPr/>
          <a:lstStyle/>
          <a:p>
            <a:fld id="{25400C7E-B756-4BDE-B7AF-53AE457ACDB1}" type="slidenum">
              <a:rPr lang="en-US" smtClean="0"/>
              <a:pPr/>
              <a:t>9</a:t>
            </a:fld>
            <a:endParaRPr lang="en-US"/>
          </a:p>
        </p:txBody>
      </p:sp>
    </p:spTree>
    <p:extLst>
      <p:ext uri="{BB962C8B-B14F-4D97-AF65-F5344CB8AC3E}">
        <p14:creationId xmlns:p14="http://schemas.microsoft.com/office/powerpoint/2010/main" val="73358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Rot="1" noChangeAspect="1" noChangeArrowheads="1" noTextEdit="1"/>
          </p:cNvSpPr>
          <p:nvPr>
            <p:ph type="sldImg"/>
          </p:nvPr>
        </p:nvSpPr>
        <p:spPr bwMode="auto">
          <a:xfrm>
            <a:off x="1144588" y="685800"/>
            <a:ext cx="4570412"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09347" name="Rectangle 3"/>
          <p:cNvSpPr>
            <a:spLocks noGrp="1" noChangeArrowheads="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Unique</a:t>
            </a:r>
            <a:r>
              <a:rPr lang="en-US" baseline="0" dirty="0" smtClean="0"/>
              <a:t> feature of QCD </a:t>
            </a:r>
            <a:endParaRPr lang="en-US" dirty="0" smtClean="0"/>
          </a:p>
          <a:p>
            <a:endParaRPr lang="en-US" dirty="0" smtClean="0"/>
          </a:p>
          <a:p>
            <a:r>
              <a:rPr lang="en-US" dirty="0" smtClean="0"/>
              <a:t>Hadron gas at the beginning.</a:t>
            </a:r>
          </a:p>
          <a:p>
            <a:endParaRPr lang="en-US" dirty="0" smtClean="0"/>
          </a:p>
          <a:p>
            <a:r>
              <a:rPr lang="en-US" dirty="0" smtClean="0"/>
              <a:t>When system become more dense,</a:t>
            </a:r>
            <a:r>
              <a:rPr lang="en-US" baseline="0" dirty="0" smtClean="0"/>
              <a:t> the distance between quark and gluons are so close, the hadron boundary disappears. </a:t>
            </a:r>
          </a:p>
          <a:p>
            <a:r>
              <a:rPr lang="en-US" baseline="0" dirty="0" smtClean="0"/>
              <a:t>Quark and gluon can roam anywhere in a system much larger then a single hadron.  That system is QGP. </a:t>
            </a:r>
            <a:r>
              <a:rPr lang="en-US" dirty="0" smtClean="0"/>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C40C1-C158-40AA-ACC3-C5133114411C}" type="slidenum">
              <a:rPr lang="en-US"/>
              <a:pPr/>
              <a:t>11</a:t>
            </a:fld>
            <a:endParaRPr lang="en-US"/>
          </a:p>
        </p:txBody>
      </p:sp>
      <p:sp>
        <p:nvSpPr>
          <p:cNvPr id="202754" name="Rectangle 2"/>
          <p:cNvSpPr>
            <a:spLocks noGrp="1" noRot="1" noChangeAspect="1" noChangeArrowheads="1" noTextEdit="1"/>
          </p:cNvSpPr>
          <p:nvPr>
            <p:ph type="sldImg"/>
          </p:nvPr>
        </p:nvSpPr>
        <p:spPr>
          <a:xfrm>
            <a:off x="1158875" y="681038"/>
            <a:ext cx="4540250" cy="3405187"/>
          </a:xfrm>
          <a:ln/>
        </p:spPr>
      </p:sp>
      <p:sp>
        <p:nvSpPr>
          <p:cNvPr id="202755" name="Rectangle 3"/>
          <p:cNvSpPr>
            <a:spLocks noGrp="1" noChangeArrowheads="1"/>
          </p:cNvSpPr>
          <p:nvPr>
            <p:ph type="body" idx="1"/>
          </p:nvPr>
        </p:nvSpPr>
        <p:spPr>
          <a:xfrm>
            <a:off x="904875" y="4313238"/>
            <a:ext cx="5048250" cy="4160837"/>
          </a:xfrm>
          <a:ln/>
        </p:spPr>
        <p:txBody>
          <a:bodyPr lIns="90641" tIns="45320" rIns="90641" bIns="4532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9B2D43-1BA3-4F1E-B886-43ECCAAA7F18}" type="datetime1">
              <a:rPr lang="en-US" smtClean="0"/>
              <a:pPr/>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237279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D3FA3-14A9-4BD5-BE2B-5E62BF08ABCE}" type="datetime1">
              <a:rPr lang="en-US" smtClean="0"/>
              <a:pPr/>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171062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9A614-3CCD-452F-9D93-58D3CDF76A4A}" type="datetime1">
              <a:rPr lang="en-US" smtClean="0"/>
              <a:pPr/>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113945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7E5F18-B5FF-4D68-BE22-35C931759CE4}" type="datetime1">
              <a:rPr lang="en-US" smtClean="0"/>
              <a:pPr/>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345251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046282-CDCD-4582-B431-B2602200DC55}" type="datetime1">
              <a:rPr lang="en-US" smtClean="0"/>
              <a:pPr/>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369519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5B104B-58C7-4FA8-B817-9E89EDCA5C94}" type="datetime1">
              <a:rPr lang="en-US" smtClean="0"/>
              <a:pPr/>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188327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2A6134-5A1E-4921-A45A-DE7443D3C7CF}" type="datetime1">
              <a:rPr lang="en-US" smtClean="0"/>
              <a:pPr/>
              <a:t>9/6/2012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64686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7C6811-D8BC-4298-AF27-9FD87F45BCB2}" type="datetime1">
              <a:rPr lang="en-US" smtClean="0"/>
              <a:pPr/>
              <a:t>9/6/2012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43853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ED29C-69A0-46EA-AAE5-F3D7F4DD49AC}" type="datetime1">
              <a:rPr lang="en-US" smtClean="0"/>
              <a:pPr/>
              <a:t>9/6/2012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257370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7CEAD-D6BD-4CA3-AD94-8E0646C41C63}" type="datetime1">
              <a:rPr lang="en-US" smtClean="0"/>
              <a:pPr/>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299050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60E21-C37C-4C0E-939A-DC107E6C4CD9}" type="datetime1">
              <a:rPr lang="en-US" smtClean="0"/>
              <a:pPr/>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B31E-842B-4FE6-90A0-C50890C18576}" type="slidenum">
              <a:rPr lang="en-US" smtClean="0"/>
              <a:pPr/>
              <a:t>‹#›</a:t>
            </a:fld>
            <a:endParaRPr lang="en-US"/>
          </a:p>
        </p:txBody>
      </p:sp>
    </p:spTree>
    <p:extLst>
      <p:ext uri="{BB962C8B-B14F-4D97-AF65-F5344CB8AC3E}">
        <p14:creationId xmlns:p14="http://schemas.microsoft.com/office/powerpoint/2010/main" val="11616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0485F-05B2-4AC6-B09B-2DCE801CB41F}" type="datetime1">
              <a:rPr lang="en-US" smtClean="0"/>
              <a:pPr/>
              <a:t>9/6/2012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AB31E-842B-4FE6-90A0-C50890C18576}" type="slidenum">
              <a:rPr lang="en-US" smtClean="0"/>
              <a:pPr/>
              <a:t>‹#›</a:t>
            </a:fld>
            <a:endParaRPr lang="en-US"/>
          </a:p>
        </p:txBody>
      </p:sp>
    </p:spTree>
    <p:extLst>
      <p:ext uri="{BB962C8B-B14F-4D97-AF65-F5344CB8AC3E}">
        <p14:creationId xmlns:p14="http://schemas.microsoft.com/office/powerpoint/2010/main" val="169449261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0.gif"/><Relationship Id="rId10"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3.xml"/><Relationship Id="rId7"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8.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arxiv.org/abs/hep-th/0405231" TargetMode="External"/><Relationship Id="rId3" Type="http://schemas.openxmlformats.org/officeDocument/2006/relationships/notesSlide" Target="../notesSlides/notesSlide31.xml"/><Relationship Id="rId7" Type="http://schemas.openxmlformats.org/officeDocument/2006/relationships/hyperlink" Target="http://www.slac.stanford.edu/spires/find/wwwhepau/wwwscan?rawcmd=fin+Starinets,+A.O."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www.slac.stanford.edu/spires/find/wwwhepau/wwwscan?rawcmd=fin+Son,+D.T." TargetMode="External"/><Relationship Id="rId11" Type="http://schemas.openxmlformats.org/officeDocument/2006/relationships/image" Target="../media/image58.jpeg"/><Relationship Id="rId5" Type="http://schemas.openxmlformats.org/officeDocument/2006/relationships/hyperlink" Target="http://www.slac.stanford.edu/spires/find/wwwhepau/wwwscan?rawcmd=fin+Kovtun,+P." TargetMode="External"/><Relationship Id="rId10" Type="http://schemas.openxmlformats.org/officeDocument/2006/relationships/hyperlink" Target="http://www.physicstoday.org/vol-58/iss-5/p23.shtml" TargetMode="External"/><Relationship Id="rId4" Type="http://schemas.openxmlformats.org/officeDocument/2006/relationships/image" Target="../media/image56.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60.png"/><Relationship Id="rId4" Type="http://schemas.openxmlformats.org/officeDocument/2006/relationships/hyperlink" Target="http://www.nyu.edu/classes/tuckerman/stat.mech/lectures/lecture_21/node6.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americanscientist.org/articles/00articles/dzierbacap7.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americanscientist.org/articles/00articles/dzierbacap7.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0"/>
            <a:ext cx="8534400" cy="259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en-US" b="1" dirty="0" smtClean="0">
                <a:solidFill>
                  <a:srgbClr val="FF0000"/>
                </a:solidFill>
              </a:rPr>
              <a:t>Exploring the Properties of the </a:t>
            </a:r>
            <a:br>
              <a:rPr lang="en-US" b="1" dirty="0" smtClean="0">
                <a:solidFill>
                  <a:srgbClr val="FF0000"/>
                </a:solidFill>
              </a:rPr>
            </a:br>
            <a:r>
              <a:rPr lang="en-US" b="1" dirty="0" smtClean="0">
                <a:solidFill>
                  <a:srgbClr val="FF0000"/>
                </a:solidFill>
              </a:rPr>
              <a:t>Quark Gluon Plasma </a:t>
            </a:r>
            <a:br>
              <a:rPr lang="en-US" b="1" dirty="0" smtClean="0">
                <a:solidFill>
                  <a:srgbClr val="FF0000"/>
                </a:solidFill>
              </a:rPr>
            </a:br>
            <a:r>
              <a:rPr lang="en-US" b="1" dirty="0" smtClean="0">
                <a:solidFill>
                  <a:srgbClr val="FF0000"/>
                </a:solidFill>
              </a:rPr>
              <a:t>with </a:t>
            </a:r>
            <a:br>
              <a:rPr lang="en-US" b="1" dirty="0" smtClean="0">
                <a:solidFill>
                  <a:srgbClr val="FF0000"/>
                </a:solidFill>
              </a:rPr>
            </a:br>
            <a:r>
              <a:rPr lang="en-US" b="1" dirty="0" smtClean="0">
                <a:solidFill>
                  <a:srgbClr val="FF0000"/>
                </a:solidFill>
              </a:rPr>
              <a:t>Heavy Flavor Probes</a:t>
            </a:r>
            <a:endParaRPr lang="en-US" b="1" dirty="0">
              <a:solidFill>
                <a:srgbClr val="FF0000"/>
              </a:solidFill>
            </a:endParaRPr>
          </a:p>
        </p:txBody>
      </p:sp>
      <p:sp>
        <p:nvSpPr>
          <p:cNvPr id="5" name="TextBox 4"/>
          <p:cNvSpPr txBox="1"/>
          <p:nvPr/>
        </p:nvSpPr>
        <p:spPr>
          <a:xfrm>
            <a:off x="1828800" y="4245114"/>
            <a:ext cx="5638800"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b="1" dirty="0" smtClean="0">
                <a:solidFill>
                  <a:srgbClr val="0000FF"/>
                </a:solidFill>
              </a:rPr>
              <a:t>Wei </a:t>
            </a:r>
            <a:r>
              <a:rPr lang="en-US" sz="4000" b="1" dirty="0" err="1" smtClean="0">
                <a:solidFill>
                  <a:srgbClr val="0000FF"/>
                </a:solidFill>
              </a:rPr>
              <a:t>Xie</a:t>
            </a:r>
            <a:r>
              <a:rPr lang="en-US" sz="4000" b="1" dirty="0" smtClean="0">
                <a:solidFill>
                  <a:srgbClr val="0000FF"/>
                </a:solidFill>
              </a:rPr>
              <a:t> </a:t>
            </a:r>
            <a:endParaRPr lang="en-US" sz="4000" b="1" dirty="0">
              <a:solidFill>
                <a:srgbClr val="0000FF"/>
              </a:solidFill>
            </a:endParaRPr>
          </a:p>
        </p:txBody>
      </p:sp>
      <p:sp>
        <p:nvSpPr>
          <p:cNvPr id="4" name="Slide Number Placeholder 3"/>
          <p:cNvSpPr>
            <a:spLocks noGrp="1"/>
          </p:cNvSpPr>
          <p:nvPr>
            <p:ph type="sldNum" sz="quarter" idx="12"/>
          </p:nvPr>
        </p:nvSpPr>
        <p:spPr/>
        <p:txBody>
          <a:bodyPr/>
          <a:lstStyle/>
          <a:p>
            <a:fld id="{464AB31E-842B-4FE6-90A0-C50890C18576}" type="slidenum">
              <a:rPr lang="en-US" smtClean="0"/>
              <a:pPr/>
              <a:t>1</a:t>
            </a:fld>
            <a:endParaRPr lang="en-US"/>
          </a:p>
        </p:txBody>
      </p:sp>
      <p:sp>
        <p:nvSpPr>
          <p:cNvPr id="3" name="TextBox 2"/>
          <p:cNvSpPr txBox="1"/>
          <p:nvPr/>
        </p:nvSpPr>
        <p:spPr>
          <a:xfrm>
            <a:off x="1371600" y="5257800"/>
            <a:ext cx="6781800" cy="55399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000" b="1" dirty="0" smtClean="0"/>
              <a:t>PURDUE University, Physics Department</a:t>
            </a:r>
            <a:endParaRPr lang="en-US" sz="3000" b="1" dirty="0"/>
          </a:p>
        </p:txBody>
      </p:sp>
      <p:pic>
        <p:nvPicPr>
          <p:cNvPr id="7" name="Picture 2" descr="http://drupal.star.bnl.gov/STAR/files/userfiles/10/image/Miscellaneous/logos/SC-Banner-CMYK-whitethum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63" y="-152400"/>
            <a:ext cx="3129726" cy="121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95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304800"/>
            <a:ext cx="8305800" cy="630942"/>
          </a:xfrm>
          <a:prstGeom prst="rect">
            <a:avLst/>
          </a:prstGeom>
          <a:noFill/>
        </p:spPr>
        <p:txBody>
          <a:bodyPr wrap="square" rtlCol="0">
            <a:spAutoFit/>
          </a:bodyPr>
          <a:lstStyle/>
          <a:p>
            <a:pPr algn="ctr"/>
            <a:r>
              <a:rPr lang="en-US" sz="3500" b="1" dirty="0" smtClean="0">
                <a:solidFill>
                  <a:srgbClr val="FF0000"/>
                </a:solidFill>
              </a:rPr>
              <a:t>QGP and QCD Asymptotic Freedom </a:t>
            </a:r>
            <a:endParaRPr lang="en-US" sz="3500" b="1" dirty="0">
              <a:solidFill>
                <a:srgbClr val="FF0000"/>
              </a:solidFill>
            </a:endParaRPr>
          </a:p>
        </p:txBody>
      </p:sp>
      <p:sp>
        <p:nvSpPr>
          <p:cNvPr id="2" name="Slide Number Placeholder 1"/>
          <p:cNvSpPr>
            <a:spLocks noGrp="1"/>
          </p:cNvSpPr>
          <p:nvPr>
            <p:ph type="sldNum" sz="quarter" idx="12"/>
          </p:nvPr>
        </p:nvSpPr>
        <p:spPr/>
        <p:txBody>
          <a:bodyPr/>
          <a:lstStyle/>
          <a:p>
            <a:fld id="{464AB31E-842B-4FE6-90A0-C50890C18576}" type="slidenum">
              <a:rPr lang="en-US" smtClean="0"/>
              <a:pPr/>
              <a:t>10</a:t>
            </a:fld>
            <a:endParaRPr lang="en-US"/>
          </a:p>
        </p:txBody>
      </p:sp>
      <p:grpSp>
        <p:nvGrpSpPr>
          <p:cNvPr id="1208321" name="Group 1208320"/>
          <p:cNvGrpSpPr/>
          <p:nvPr/>
        </p:nvGrpSpPr>
        <p:grpSpPr>
          <a:xfrm>
            <a:off x="5181600" y="1556669"/>
            <a:ext cx="3352800" cy="2362200"/>
            <a:chOff x="1219200" y="4401792"/>
            <a:chExt cx="3352800" cy="2362200"/>
          </a:xfrm>
        </p:grpSpPr>
        <p:sp>
          <p:nvSpPr>
            <p:cNvPr id="37" name="Oval 32"/>
            <p:cNvSpPr>
              <a:spLocks noChangeArrowheads="1"/>
            </p:cNvSpPr>
            <p:nvPr/>
          </p:nvSpPr>
          <p:spPr bwMode="auto">
            <a:xfrm rot="15937903">
              <a:off x="2514600" y="47065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8" name="Group 33"/>
            <p:cNvGrpSpPr>
              <a:grpSpLocks/>
            </p:cNvGrpSpPr>
            <p:nvPr/>
          </p:nvGrpSpPr>
          <p:grpSpPr bwMode="auto">
            <a:xfrm rot="15949774">
              <a:off x="2590800" y="4782792"/>
              <a:ext cx="304800" cy="304800"/>
              <a:chOff x="768" y="1344"/>
              <a:chExt cx="192" cy="192"/>
            </a:xfrm>
          </p:grpSpPr>
          <p:sp>
            <p:nvSpPr>
              <p:cNvPr id="39" name="Oval 3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Oval 3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Oval 3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7" name="Oval 42"/>
            <p:cNvSpPr>
              <a:spLocks noChangeArrowheads="1"/>
            </p:cNvSpPr>
            <p:nvPr/>
          </p:nvSpPr>
          <p:spPr bwMode="auto">
            <a:xfrm rot="12522357">
              <a:off x="3194895" y="5099895"/>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8" name="Group 43"/>
            <p:cNvGrpSpPr>
              <a:grpSpLocks/>
            </p:cNvGrpSpPr>
            <p:nvPr/>
          </p:nvGrpSpPr>
          <p:grpSpPr bwMode="auto">
            <a:xfrm rot="12522357">
              <a:off x="3271095" y="5176095"/>
              <a:ext cx="304800" cy="304800"/>
              <a:chOff x="768" y="1344"/>
              <a:chExt cx="192" cy="192"/>
            </a:xfrm>
          </p:grpSpPr>
          <p:sp>
            <p:nvSpPr>
              <p:cNvPr id="49" name="Oval 4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Oval 4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Oval 4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7" name="Oval 52"/>
            <p:cNvSpPr>
              <a:spLocks noChangeArrowheads="1"/>
            </p:cNvSpPr>
            <p:nvPr/>
          </p:nvSpPr>
          <p:spPr bwMode="auto">
            <a:xfrm>
              <a:off x="4114800" y="47827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8" name="Group 53"/>
            <p:cNvGrpSpPr>
              <a:grpSpLocks/>
            </p:cNvGrpSpPr>
            <p:nvPr/>
          </p:nvGrpSpPr>
          <p:grpSpPr bwMode="auto">
            <a:xfrm>
              <a:off x="4191000" y="4858992"/>
              <a:ext cx="304800" cy="304800"/>
              <a:chOff x="768" y="1344"/>
              <a:chExt cx="192" cy="192"/>
            </a:xfrm>
          </p:grpSpPr>
          <p:sp>
            <p:nvSpPr>
              <p:cNvPr id="59" name="Oval 5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Oval 5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Oval 5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2" name="Oval 67"/>
            <p:cNvSpPr>
              <a:spLocks noChangeArrowheads="1"/>
            </p:cNvSpPr>
            <p:nvPr/>
          </p:nvSpPr>
          <p:spPr bwMode="auto">
            <a:xfrm>
              <a:off x="3886200" y="53923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3" name="Group 68"/>
            <p:cNvGrpSpPr>
              <a:grpSpLocks/>
            </p:cNvGrpSpPr>
            <p:nvPr/>
          </p:nvGrpSpPr>
          <p:grpSpPr bwMode="auto">
            <a:xfrm>
              <a:off x="3962400" y="5468592"/>
              <a:ext cx="304800" cy="304800"/>
              <a:chOff x="768" y="1344"/>
              <a:chExt cx="192" cy="192"/>
            </a:xfrm>
          </p:grpSpPr>
          <p:sp>
            <p:nvSpPr>
              <p:cNvPr id="74" name="Oval 6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Oval 7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Oval 7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7" name="Oval 72"/>
            <p:cNvSpPr>
              <a:spLocks noChangeArrowheads="1"/>
            </p:cNvSpPr>
            <p:nvPr/>
          </p:nvSpPr>
          <p:spPr bwMode="auto">
            <a:xfrm>
              <a:off x="1828800" y="60019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8" name="Group 73"/>
            <p:cNvGrpSpPr>
              <a:grpSpLocks/>
            </p:cNvGrpSpPr>
            <p:nvPr/>
          </p:nvGrpSpPr>
          <p:grpSpPr bwMode="auto">
            <a:xfrm>
              <a:off x="1905000" y="6078192"/>
              <a:ext cx="304800" cy="304800"/>
              <a:chOff x="768" y="1344"/>
              <a:chExt cx="192" cy="192"/>
            </a:xfrm>
          </p:grpSpPr>
          <p:sp>
            <p:nvSpPr>
              <p:cNvPr id="79" name="Oval 7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Oval 7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Oval 7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 name="Oval 87"/>
            <p:cNvSpPr>
              <a:spLocks noChangeArrowheads="1"/>
            </p:cNvSpPr>
            <p:nvPr/>
          </p:nvSpPr>
          <p:spPr bwMode="auto">
            <a:xfrm rot="2140584">
              <a:off x="3352800" y="6078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3" name="Group 88"/>
            <p:cNvGrpSpPr>
              <a:grpSpLocks/>
            </p:cNvGrpSpPr>
            <p:nvPr/>
          </p:nvGrpSpPr>
          <p:grpSpPr bwMode="auto">
            <a:xfrm rot="2140584">
              <a:off x="3429000" y="6154392"/>
              <a:ext cx="304800" cy="304800"/>
              <a:chOff x="768" y="1344"/>
              <a:chExt cx="192" cy="192"/>
            </a:xfrm>
          </p:grpSpPr>
          <p:sp>
            <p:nvSpPr>
              <p:cNvPr id="94" name="Oval 8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Oval 9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Oval 9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7" name="Oval 92"/>
            <p:cNvSpPr>
              <a:spLocks noChangeArrowheads="1"/>
            </p:cNvSpPr>
            <p:nvPr/>
          </p:nvSpPr>
          <p:spPr bwMode="auto">
            <a:xfrm rot="8323321">
              <a:off x="1219200" y="5316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8" name="Group 93"/>
            <p:cNvGrpSpPr>
              <a:grpSpLocks/>
            </p:cNvGrpSpPr>
            <p:nvPr/>
          </p:nvGrpSpPr>
          <p:grpSpPr bwMode="auto">
            <a:xfrm rot="8294042">
              <a:off x="1295400" y="5392392"/>
              <a:ext cx="304800" cy="304800"/>
              <a:chOff x="768" y="1344"/>
              <a:chExt cx="192" cy="192"/>
            </a:xfrm>
          </p:grpSpPr>
          <p:sp>
            <p:nvSpPr>
              <p:cNvPr id="99" name="Oval 9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Oval 9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Oval 9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7" name="Oval 102"/>
            <p:cNvSpPr>
              <a:spLocks noChangeArrowheads="1"/>
            </p:cNvSpPr>
            <p:nvPr/>
          </p:nvSpPr>
          <p:spPr bwMode="auto">
            <a:xfrm rot="13787220">
              <a:off x="1905000" y="44017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8" name="Group 103"/>
            <p:cNvGrpSpPr>
              <a:grpSpLocks/>
            </p:cNvGrpSpPr>
            <p:nvPr/>
          </p:nvGrpSpPr>
          <p:grpSpPr bwMode="auto">
            <a:xfrm rot="13802547">
              <a:off x="1981200" y="4477992"/>
              <a:ext cx="304800" cy="304800"/>
              <a:chOff x="768" y="1344"/>
              <a:chExt cx="192" cy="192"/>
            </a:xfrm>
          </p:grpSpPr>
          <p:sp>
            <p:nvSpPr>
              <p:cNvPr id="109" name="Oval 10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Oval 10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Oval 10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2" name="Oval 107"/>
            <p:cNvSpPr>
              <a:spLocks noChangeArrowheads="1"/>
            </p:cNvSpPr>
            <p:nvPr/>
          </p:nvSpPr>
          <p:spPr bwMode="auto">
            <a:xfrm rot="12522357">
              <a:off x="2198351" y="5422650"/>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3" name="Group 108"/>
            <p:cNvGrpSpPr>
              <a:grpSpLocks/>
            </p:cNvGrpSpPr>
            <p:nvPr/>
          </p:nvGrpSpPr>
          <p:grpSpPr bwMode="auto">
            <a:xfrm rot="12522357">
              <a:off x="2303362" y="5527142"/>
              <a:ext cx="304800" cy="304800"/>
              <a:chOff x="768" y="1344"/>
              <a:chExt cx="192" cy="192"/>
            </a:xfrm>
          </p:grpSpPr>
          <p:sp>
            <p:nvSpPr>
              <p:cNvPr id="114" name="Oval 10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Oval 11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Oval 11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7" name="Oval 127"/>
            <p:cNvSpPr>
              <a:spLocks noChangeArrowheads="1"/>
            </p:cNvSpPr>
            <p:nvPr/>
          </p:nvSpPr>
          <p:spPr bwMode="auto">
            <a:xfrm rot="8323321">
              <a:off x="2895600" y="63067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8" name="Group 128"/>
            <p:cNvGrpSpPr>
              <a:grpSpLocks/>
            </p:cNvGrpSpPr>
            <p:nvPr/>
          </p:nvGrpSpPr>
          <p:grpSpPr bwMode="auto">
            <a:xfrm rot="8294042">
              <a:off x="2971800" y="6382992"/>
              <a:ext cx="304800" cy="304800"/>
              <a:chOff x="768" y="1344"/>
              <a:chExt cx="192" cy="192"/>
            </a:xfrm>
          </p:grpSpPr>
          <p:sp>
            <p:nvSpPr>
              <p:cNvPr id="129" name="Oval 12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 name="Oval 13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 name="Oval 13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2" name="Oval 137"/>
            <p:cNvSpPr>
              <a:spLocks noChangeArrowheads="1"/>
            </p:cNvSpPr>
            <p:nvPr/>
          </p:nvSpPr>
          <p:spPr bwMode="auto">
            <a:xfrm>
              <a:off x="3429000" y="447799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3" name="Group 138"/>
            <p:cNvGrpSpPr>
              <a:grpSpLocks/>
            </p:cNvGrpSpPr>
            <p:nvPr/>
          </p:nvGrpSpPr>
          <p:grpSpPr bwMode="auto">
            <a:xfrm>
              <a:off x="3505200" y="4554192"/>
              <a:ext cx="76200" cy="304800"/>
              <a:chOff x="960" y="3120"/>
              <a:chExt cx="48" cy="192"/>
            </a:xfrm>
          </p:grpSpPr>
          <p:sp>
            <p:nvSpPr>
              <p:cNvPr id="134" name="Oval 139"/>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 name="Oval 140"/>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208322" name="Group 1208321"/>
          <p:cNvGrpSpPr/>
          <p:nvPr/>
        </p:nvGrpSpPr>
        <p:grpSpPr>
          <a:xfrm>
            <a:off x="5630511" y="1747169"/>
            <a:ext cx="2589404" cy="1776459"/>
            <a:chOff x="1792918" y="4543512"/>
            <a:chExt cx="2589404" cy="1776459"/>
          </a:xfrm>
        </p:grpSpPr>
        <p:sp>
          <p:nvSpPr>
            <p:cNvPr id="42" name="Oval 37"/>
            <p:cNvSpPr>
              <a:spLocks noChangeArrowheads="1"/>
            </p:cNvSpPr>
            <p:nvPr/>
          </p:nvSpPr>
          <p:spPr bwMode="auto">
            <a:xfrm rot="13787220">
              <a:off x="2768512" y="5763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 name="Group 38"/>
            <p:cNvGrpSpPr>
              <a:grpSpLocks/>
            </p:cNvGrpSpPr>
            <p:nvPr/>
          </p:nvGrpSpPr>
          <p:grpSpPr bwMode="auto">
            <a:xfrm rot="13802547">
              <a:off x="2824005" y="5853300"/>
              <a:ext cx="304800" cy="304800"/>
              <a:chOff x="768" y="1344"/>
              <a:chExt cx="192" cy="192"/>
            </a:xfrm>
          </p:grpSpPr>
          <p:sp>
            <p:nvSpPr>
              <p:cNvPr id="44"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4" name="Oval 149"/>
            <p:cNvSpPr>
              <a:spLocks noChangeArrowheads="1"/>
            </p:cNvSpPr>
            <p:nvPr/>
          </p:nvSpPr>
          <p:spPr bwMode="auto">
            <a:xfrm rot="2953560">
              <a:off x="1869118" y="5020696"/>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5" name="Group 150"/>
            <p:cNvGrpSpPr>
              <a:grpSpLocks/>
            </p:cNvGrpSpPr>
            <p:nvPr/>
          </p:nvGrpSpPr>
          <p:grpSpPr bwMode="auto">
            <a:xfrm rot="2928844">
              <a:off x="1981288" y="5108578"/>
              <a:ext cx="76200" cy="304800"/>
              <a:chOff x="960" y="3120"/>
              <a:chExt cx="48" cy="192"/>
            </a:xfrm>
          </p:grpSpPr>
          <p:sp>
            <p:nvSpPr>
              <p:cNvPr id="146"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7"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3" name="Oval 149"/>
            <p:cNvSpPr>
              <a:spLocks noChangeArrowheads="1"/>
            </p:cNvSpPr>
            <p:nvPr/>
          </p:nvSpPr>
          <p:spPr bwMode="auto">
            <a:xfrm rot="2953560">
              <a:off x="2784539" y="4951940"/>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 name="Oval 151"/>
            <p:cNvSpPr>
              <a:spLocks noChangeArrowheads="1"/>
            </p:cNvSpPr>
            <p:nvPr/>
          </p:nvSpPr>
          <p:spPr bwMode="auto">
            <a:xfrm rot="2928844">
              <a:off x="2982729" y="507885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6" name="Oval 152"/>
            <p:cNvSpPr>
              <a:spLocks noChangeArrowheads="1"/>
            </p:cNvSpPr>
            <p:nvPr/>
          </p:nvSpPr>
          <p:spPr bwMode="auto">
            <a:xfrm rot="2928844">
              <a:off x="2810689" y="5229389"/>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8" name="Oval 149"/>
            <p:cNvSpPr>
              <a:spLocks noChangeArrowheads="1"/>
            </p:cNvSpPr>
            <p:nvPr/>
          </p:nvSpPr>
          <p:spPr bwMode="auto">
            <a:xfrm rot="2953560">
              <a:off x="3467911" y="5650777"/>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69" name="Group 150"/>
            <p:cNvGrpSpPr>
              <a:grpSpLocks/>
            </p:cNvGrpSpPr>
            <p:nvPr/>
          </p:nvGrpSpPr>
          <p:grpSpPr bwMode="auto">
            <a:xfrm rot="2928844">
              <a:off x="3580081" y="5738659"/>
              <a:ext cx="76200" cy="304800"/>
              <a:chOff x="960" y="3120"/>
              <a:chExt cx="48" cy="192"/>
            </a:xfrm>
          </p:grpSpPr>
          <p:sp>
            <p:nvSpPr>
              <p:cNvPr id="17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3" name="Oval 149"/>
            <p:cNvSpPr>
              <a:spLocks noChangeArrowheads="1"/>
            </p:cNvSpPr>
            <p:nvPr/>
          </p:nvSpPr>
          <p:spPr bwMode="auto">
            <a:xfrm rot="2953560">
              <a:off x="2884315" y="534328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4" name="Group 150"/>
            <p:cNvGrpSpPr>
              <a:grpSpLocks/>
            </p:cNvGrpSpPr>
            <p:nvPr/>
          </p:nvGrpSpPr>
          <p:grpSpPr bwMode="auto">
            <a:xfrm rot="2928844">
              <a:off x="2996485" y="5431164"/>
              <a:ext cx="76200" cy="304800"/>
              <a:chOff x="960" y="3120"/>
              <a:chExt cx="48" cy="192"/>
            </a:xfrm>
          </p:grpSpPr>
          <p:sp>
            <p:nvSpPr>
              <p:cNvPr id="17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8" name="Oval 149"/>
            <p:cNvSpPr>
              <a:spLocks noChangeArrowheads="1"/>
            </p:cNvSpPr>
            <p:nvPr/>
          </p:nvSpPr>
          <p:spPr bwMode="auto">
            <a:xfrm rot="2953560">
              <a:off x="2444467" y="5938971"/>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9" name="Group 150"/>
            <p:cNvGrpSpPr>
              <a:grpSpLocks/>
            </p:cNvGrpSpPr>
            <p:nvPr/>
          </p:nvGrpSpPr>
          <p:grpSpPr bwMode="auto">
            <a:xfrm rot="2928844">
              <a:off x="2556637" y="6026853"/>
              <a:ext cx="76200" cy="304800"/>
              <a:chOff x="960" y="3120"/>
              <a:chExt cx="48" cy="192"/>
            </a:xfrm>
          </p:grpSpPr>
          <p:sp>
            <p:nvSpPr>
              <p:cNvPr id="18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3" name="Oval 149"/>
            <p:cNvSpPr>
              <a:spLocks noChangeArrowheads="1"/>
            </p:cNvSpPr>
            <p:nvPr/>
          </p:nvSpPr>
          <p:spPr bwMode="auto">
            <a:xfrm rot="21503308">
              <a:off x="3498038" y="5397585"/>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84" name="Group 150"/>
            <p:cNvGrpSpPr>
              <a:grpSpLocks/>
            </p:cNvGrpSpPr>
            <p:nvPr/>
          </p:nvGrpSpPr>
          <p:grpSpPr bwMode="auto">
            <a:xfrm rot="21478592">
              <a:off x="3620051" y="5482814"/>
              <a:ext cx="76200" cy="304800"/>
              <a:chOff x="960" y="3120"/>
              <a:chExt cx="48" cy="192"/>
            </a:xfrm>
          </p:grpSpPr>
          <p:sp>
            <p:nvSpPr>
              <p:cNvPr id="18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8" name="Oval 149"/>
            <p:cNvSpPr>
              <a:spLocks noChangeArrowheads="1"/>
            </p:cNvSpPr>
            <p:nvPr/>
          </p:nvSpPr>
          <p:spPr bwMode="auto">
            <a:xfrm rot="6204644">
              <a:off x="4001322" y="504949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89" name="Group 150"/>
            <p:cNvGrpSpPr>
              <a:grpSpLocks/>
            </p:cNvGrpSpPr>
            <p:nvPr/>
          </p:nvGrpSpPr>
          <p:grpSpPr bwMode="auto">
            <a:xfrm rot="6179928">
              <a:off x="4104903" y="5130801"/>
              <a:ext cx="76200" cy="304800"/>
              <a:chOff x="960" y="3120"/>
              <a:chExt cx="48" cy="192"/>
            </a:xfrm>
          </p:grpSpPr>
          <p:sp>
            <p:nvSpPr>
              <p:cNvPr id="19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18" name="Oval 37"/>
            <p:cNvSpPr>
              <a:spLocks noChangeArrowheads="1"/>
            </p:cNvSpPr>
            <p:nvPr/>
          </p:nvSpPr>
          <p:spPr bwMode="auto">
            <a:xfrm rot="13787220">
              <a:off x="3610921" y="498907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19" name="Group 38"/>
            <p:cNvGrpSpPr>
              <a:grpSpLocks/>
            </p:cNvGrpSpPr>
            <p:nvPr/>
          </p:nvGrpSpPr>
          <p:grpSpPr bwMode="auto">
            <a:xfrm rot="13802547">
              <a:off x="3666414" y="5079184"/>
              <a:ext cx="304800" cy="304800"/>
              <a:chOff x="768" y="1344"/>
              <a:chExt cx="192" cy="192"/>
            </a:xfrm>
          </p:grpSpPr>
          <p:sp>
            <p:nvSpPr>
              <p:cNvPr id="22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4" name="Oval 37"/>
            <p:cNvSpPr>
              <a:spLocks noChangeArrowheads="1"/>
            </p:cNvSpPr>
            <p:nvPr/>
          </p:nvSpPr>
          <p:spPr bwMode="auto">
            <a:xfrm rot="13787220">
              <a:off x="1792918" y="545382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6" name="Oval 39"/>
            <p:cNvSpPr>
              <a:spLocks noChangeArrowheads="1"/>
            </p:cNvSpPr>
            <p:nvPr/>
          </p:nvSpPr>
          <p:spPr bwMode="auto">
            <a:xfrm rot="13802547">
              <a:off x="2065321" y="572137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7" name="Oval 40"/>
            <p:cNvSpPr>
              <a:spLocks noChangeArrowheads="1"/>
            </p:cNvSpPr>
            <p:nvPr/>
          </p:nvSpPr>
          <p:spPr bwMode="auto">
            <a:xfrm rot="13802547">
              <a:off x="1850629" y="570243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8" name="Oval 41"/>
            <p:cNvSpPr>
              <a:spLocks noChangeArrowheads="1"/>
            </p:cNvSpPr>
            <p:nvPr/>
          </p:nvSpPr>
          <p:spPr bwMode="auto">
            <a:xfrm rot="13802547">
              <a:off x="1976919" y="549721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0" name="Oval 37"/>
            <p:cNvSpPr>
              <a:spLocks noChangeArrowheads="1"/>
            </p:cNvSpPr>
            <p:nvPr/>
          </p:nvSpPr>
          <p:spPr bwMode="auto">
            <a:xfrm rot="13787220">
              <a:off x="2972661" y="454351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31" name="Group 38"/>
            <p:cNvGrpSpPr>
              <a:grpSpLocks/>
            </p:cNvGrpSpPr>
            <p:nvPr/>
          </p:nvGrpSpPr>
          <p:grpSpPr bwMode="auto">
            <a:xfrm rot="13802547">
              <a:off x="3028154" y="4633620"/>
              <a:ext cx="304800" cy="304800"/>
              <a:chOff x="768" y="1344"/>
              <a:chExt cx="192" cy="192"/>
            </a:xfrm>
          </p:grpSpPr>
          <p:sp>
            <p:nvSpPr>
              <p:cNvPr id="232"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4"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36" name="Oval 37"/>
            <p:cNvSpPr>
              <a:spLocks noChangeArrowheads="1"/>
            </p:cNvSpPr>
            <p:nvPr/>
          </p:nvSpPr>
          <p:spPr bwMode="auto">
            <a:xfrm rot="13787220">
              <a:off x="2269252" y="496049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37" name="Group 38"/>
            <p:cNvGrpSpPr>
              <a:grpSpLocks/>
            </p:cNvGrpSpPr>
            <p:nvPr/>
          </p:nvGrpSpPr>
          <p:grpSpPr bwMode="auto">
            <a:xfrm rot="13802547">
              <a:off x="2324745" y="5050604"/>
              <a:ext cx="304800" cy="304800"/>
              <a:chOff x="768" y="1344"/>
              <a:chExt cx="192" cy="192"/>
            </a:xfrm>
          </p:grpSpPr>
          <p:sp>
            <p:nvSpPr>
              <p:cNvPr id="238"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9"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2" name="Oval 37"/>
            <p:cNvSpPr>
              <a:spLocks noChangeArrowheads="1"/>
            </p:cNvSpPr>
            <p:nvPr/>
          </p:nvSpPr>
          <p:spPr bwMode="auto">
            <a:xfrm rot="13787220">
              <a:off x="3090674" y="565883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4" name="Oval 39"/>
            <p:cNvSpPr>
              <a:spLocks noChangeArrowheads="1"/>
            </p:cNvSpPr>
            <p:nvPr/>
          </p:nvSpPr>
          <p:spPr bwMode="auto">
            <a:xfrm rot="13802547">
              <a:off x="3363077" y="592638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 name="Oval 40"/>
            <p:cNvSpPr>
              <a:spLocks noChangeArrowheads="1"/>
            </p:cNvSpPr>
            <p:nvPr/>
          </p:nvSpPr>
          <p:spPr bwMode="auto">
            <a:xfrm rot="13802547">
              <a:off x="3148385" y="59074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 name="Oval 41"/>
            <p:cNvSpPr>
              <a:spLocks noChangeArrowheads="1"/>
            </p:cNvSpPr>
            <p:nvPr/>
          </p:nvSpPr>
          <p:spPr bwMode="auto">
            <a:xfrm rot="13802547">
              <a:off x="3274675" y="570222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61" name="Group 260"/>
          <p:cNvGrpSpPr/>
          <p:nvPr/>
        </p:nvGrpSpPr>
        <p:grpSpPr>
          <a:xfrm rot="14689770">
            <a:off x="4742156" y="1829429"/>
            <a:ext cx="2589404" cy="1776459"/>
            <a:chOff x="1792918" y="4543512"/>
            <a:chExt cx="2589404" cy="1776459"/>
          </a:xfrm>
        </p:grpSpPr>
        <p:sp>
          <p:nvSpPr>
            <p:cNvPr id="262" name="Oval 37"/>
            <p:cNvSpPr>
              <a:spLocks noChangeArrowheads="1"/>
            </p:cNvSpPr>
            <p:nvPr/>
          </p:nvSpPr>
          <p:spPr bwMode="auto">
            <a:xfrm rot="13787220">
              <a:off x="2768512" y="5763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3" name="Group 38"/>
            <p:cNvGrpSpPr>
              <a:grpSpLocks/>
            </p:cNvGrpSpPr>
            <p:nvPr/>
          </p:nvGrpSpPr>
          <p:grpSpPr bwMode="auto">
            <a:xfrm rot="13802547">
              <a:off x="2824005" y="5853300"/>
              <a:ext cx="304800" cy="304800"/>
              <a:chOff x="768" y="1344"/>
              <a:chExt cx="192" cy="192"/>
            </a:xfrm>
          </p:grpSpPr>
          <p:sp>
            <p:nvSpPr>
              <p:cNvPr id="314"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5"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6"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4" name="Oval 149"/>
            <p:cNvSpPr>
              <a:spLocks noChangeArrowheads="1"/>
            </p:cNvSpPr>
            <p:nvPr/>
          </p:nvSpPr>
          <p:spPr bwMode="auto">
            <a:xfrm rot="2953560">
              <a:off x="1869118" y="5020696"/>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5" name="Group 150"/>
            <p:cNvGrpSpPr>
              <a:grpSpLocks/>
            </p:cNvGrpSpPr>
            <p:nvPr/>
          </p:nvGrpSpPr>
          <p:grpSpPr bwMode="auto">
            <a:xfrm rot="2928844">
              <a:off x="1981288" y="5108578"/>
              <a:ext cx="76200" cy="304800"/>
              <a:chOff x="960" y="3120"/>
              <a:chExt cx="48" cy="192"/>
            </a:xfrm>
          </p:grpSpPr>
          <p:sp>
            <p:nvSpPr>
              <p:cNvPr id="312"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3"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6" name="Oval 149"/>
            <p:cNvSpPr>
              <a:spLocks noChangeArrowheads="1"/>
            </p:cNvSpPr>
            <p:nvPr/>
          </p:nvSpPr>
          <p:spPr bwMode="auto">
            <a:xfrm rot="2953560">
              <a:off x="2784539" y="4951940"/>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7" name="Oval 151"/>
            <p:cNvSpPr>
              <a:spLocks noChangeArrowheads="1"/>
            </p:cNvSpPr>
            <p:nvPr/>
          </p:nvSpPr>
          <p:spPr bwMode="auto">
            <a:xfrm rot="2928844">
              <a:off x="2982729" y="507885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8" name="Oval 152"/>
            <p:cNvSpPr>
              <a:spLocks noChangeArrowheads="1"/>
            </p:cNvSpPr>
            <p:nvPr/>
          </p:nvSpPr>
          <p:spPr bwMode="auto">
            <a:xfrm rot="2928844">
              <a:off x="2810689" y="5229389"/>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9" name="Oval 149"/>
            <p:cNvSpPr>
              <a:spLocks noChangeArrowheads="1"/>
            </p:cNvSpPr>
            <p:nvPr/>
          </p:nvSpPr>
          <p:spPr bwMode="auto">
            <a:xfrm rot="2953560">
              <a:off x="3467911" y="5650777"/>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70" name="Group 150"/>
            <p:cNvGrpSpPr>
              <a:grpSpLocks/>
            </p:cNvGrpSpPr>
            <p:nvPr/>
          </p:nvGrpSpPr>
          <p:grpSpPr bwMode="auto">
            <a:xfrm rot="2928844">
              <a:off x="3580081" y="5738659"/>
              <a:ext cx="76200" cy="304800"/>
              <a:chOff x="960" y="3120"/>
              <a:chExt cx="48" cy="192"/>
            </a:xfrm>
          </p:grpSpPr>
          <p:sp>
            <p:nvSpPr>
              <p:cNvPr id="31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1" name="Oval 149"/>
            <p:cNvSpPr>
              <a:spLocks noChangeArrowheads="1"/>
            </p:cNvSpPr>
            <p:nvPr/>
          </p:nvSpPr>
          <p:spPr bwMode="auto">
            <a:xfrm rot="2953560">
              <a:off x="2884315" y="534328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72" name="Group 150"/>
            <p:cNvGrpSpPr>
              <a:grpSpLocks/>
            </p:cNvGrpSpPr>
            <p:nvPr/>
          </p:nvGrpSpPr>
          <p:grpSpPr bwMode="auto">
            <a:xfrm rot="2928844">
              <a:off x="2996485" y="5431164"/>
              <a:ext cx="76200" cy="304800"/>
              <a:chOff x="960" y="3120"/>
              <a:chExt cx="48" cy="192"/>
            </a:xfrm>
          </p:grpSpPr>
          <p:sp>
            <p:nvSpPr>
              <p:cNvPr id="30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9"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3" name="Oval 149"/>
            <p:cNvSpPr>
              <a:spLocks noChangeArrowheads="1"/>
            </p:cNvSpPr>
            <p:nvPr/>
          </p:nvSpPr>
          <p:spPr bwMode="auto">
            <a:xfrm rot="2953560">
              <a:off x="2444467" y="5938971"/>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74" name="Group 150"/>
            <p:cNvGrpSpPr>
              <a:grpSpLocks/>
            </p:cNvGrpSpPr>
            <p:nvPr/>
          </p:nvGrpSpPr>
          <p:grpSpPr bwMode="auto">
            <a:xfrm rot="2928844">
              <a:off x="2556637" y="6026853"/>
              <a:ext cx="76200" cy="304800"/>
              <a:chOff x="960" y="3120"/>
              <a:chExt cx="48" cy="192"/>
            </a:xfrm>
          </p:grpSpPr>
          <p:sp>
            <p:nvSpPr>
              <p:cNvPr id="306"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5" name="Oval 149"/>
            <p:cNvSpPr>
              <a:spLocks noChangeArrowheads="1"/>
            </p:cNvSpPr>
            <p:nvPr/>
          </p:nvSpPr>
          <p:spPr bwMode="auto">
            <a:xfrm rot="21503308">
              <a:off x="3498038" y="5397585"/>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76" name="Group 150"/>
            <p:cNvGrpSpPr>
              <a:grpSpLocks/>
            </p:cNvGrpSpPr>
            <p:nvPr/>
          </p:nvGrpSpPr>
          <p:grpSpPr bwMode="auto">
            <a:xfrm rot="21478592">
              <a:off x="3620051" y="5482814"/>
              <a:ext cx="76200" cy="304800"/>
              <a:chOff x="960" y="3120"/>
              <a:chExt cx="48" cy="192"/>
            </a:xfrm>
          </p:grpSpPr>
          <p:sp>
            <p:nvSpPr>
              <p:cNvPr id="304"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5"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7" name="Oval 149"/>
            <p:cNvSpPr>
              <a:spLocks noChangeArrowheads="1"/>
            </p:cNvSpPr>
            <p:nvPr/>
          </p:nvSpPr>
          <p:spPr bwMode="auto">
            <a:xfrm rot="6204644">
              <a:off x="4001322" y="504949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78" name="Group 150"/>
            <p:cNvGrpSpPr>
              <a:grpSpLocks/>
            </p:cNvGrpSpPr>
            <p:nvPr/>
          </p:nvGrpSpPr>
          <p:grpSpPr bwMode="auto">
            <a:xfrm rot="6179928">
              <a:off x="4104903" y="5130801"/>
              <a:ext cx="76200" cy="304800"/>
              <a:chOff x="960" y="3120"/>
              <a:chExt cx="48" cy="192"/>
            </a:xfrm>
          </p:grpSpPr>
          <p:sp>
            <p:nvSpPr>
              <p:cNvPr id="302"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9" name="Oval 37"/>
            <p:cNvSpPr>
              <a:spLocks noChangeArrowheads="1"/>
            </p:cNvSpPr>
            <p:nvPr/>
          </p:nvSpPr>
          <p:spPr bwMode="auto">
            <a:xfrm rot="13787220">
              <a:off x="3610921" y="498907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0" name="Group 38"/>
            <p:cNvGrpSpPr>
              <a:grpSpLocks/>
            </p:cNvGrpSpPr>
            <p:nvPr/>
          </p:nvGrpSpPr>
          <p:grpSpPr bwMode="auto">
            <a:xfrm rot="13802547">
              <a:off x="3666414" y="5079184"/>
              <a:ext cx="304800" cy="304800"/>
              <a:chOff x="768" y="1344"/>
              <a:chExt cx="192" cy="192"/>
            </a:xfrm>
          </p:grpSpPr>
          <p:sp>
            <p:nvSpPr>
              <p:cNvPr id="299"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0"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1"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81" name="Oval 37"/>
            <p:cNvSpPr>
              <a:spLocks noChangeArrowheads="1"/>
            </p:cNvSpPr>
            <p:nvPr/>
          </p:nvSpPr>
          <p:spPr bwMode="auto">
            <a:xfrm rot="13787220">
              <a:off x="1792918" y="545382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2" name="Oval 39"/>
            <p:cNvSpPr>
              <a:spLocks noChangeArrowheads="1"/>
            </p:cNvSpPr>
            <p:nvPr/>
          </p:nvSpPr>
          <p:spPr bwMode="auto">
            <a:xfrm rot="13802547">
              <a:off x="2065321" y="572137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3" name="Oval 40"/>
            <p:cNvSpPr>
              <a:spLocks noChangeArrowheads="1"/>
            </p:cNvSpPr>
            <p:nvPr/>
          </p:nvSpPr>
          <p:spPr bwMode="auto">
            <a:xfrm rot="13802547">
              <a:off x="1850629" y="570243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 name="Oval 41"/>
            <p:cNvSpPr>
              <a:spLocks noChangeArrowheads="1"/>
            </p:cNvSpPr>
            <p:nvPr/>
          </p:nvSpPr>
          <p:spPr bwMode="auto">
            <a:xfrm rot="13802547">
              <a:off x="1976919" y="549721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5" name="Oval 37"/>
            <p:cNvSpPr>
              <a:spLocks noChangeArrowheads="1"/>
            </p:cNvSpPr>
            <p:nvPr/>
          </p:nvSpPr>
          <p:spPr bwMode="auto">
            <a:xfrm rot="13787220">
              <a:off x="2972661" y="454351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6" name="Group 38"/>
            <p:cNvGrpSpPr>
              <a:grpSpLocks/>
            </p:cNvGrpSpPr>
            <p:nvPr/>
          </p:nvGrpSpPr>
          <p:grpSpPr bwMode="auto">
            <a:xfrm rot="13802547">
              <a:off x="3028154" y="4633620"/>
              <a:ext cx="304800" cy="304800"/>
              <a:chOff x="768" y="1344"/>
              <a:chExt cx="192" cy="192"/>
            </a:xfrm>
          </p:grpSpPr>
          <p:sp>
            <p:nvSpPr>
              <p:cNvPr id="296"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8"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87" name="Oval 37"/>
            <p:cNvSpPr>
              <a:spLocks noChangeArrowheads="1"/>
            </p:cNvSpPr>
            <p:nvPr/>
          </p:nvSpPr>
          <p:spPr bwMode="auto">
            <a:xfrm rot="13787220">
              <a:off x="2269252" y="496049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8" name="Group 38"/>
            <p:cNvGrpSpPr>
              <a:grpSpLocks/>
            </p:cNvGrpSpPr>
            <p:nvPr/>
          </p:nvGrpSpPr>
          <p:grpSpPr bwMode="auto">
            <a:xfrm rot="13802547">
              <a:off x="2324745" y="5050604"/>
              <a:ext cx="304800" cy="304800"/>
              <a:chOff x="768" y="1344"/>
              <a:chExt cx="192" cy="192"/>
            </a:xfrm>
          </p:grpSpPr>
          <p:sp>
            <p:nvSpPr>
              <p:cNvPr id="293"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4"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5"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89" name="Oval 37"/>
            <p:cNvSpPr>
              <a:spLocks noChangeArrowheads="1"/>
            </p:cNvSpPr>
            <p:nvPr/>
          </p:nvSpPr>
          <p:spPr bwMode="auto">
            <a:xfrm rot="13787220">
              <a:off x="3090674" y="565883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0" name="Oval 39"/>
            <p:cNvSpPr>
              <a:spLocks noChangeArrowheads="1"/>
            </p:cNvSpPr>
            <p:nvPr/>
          </p:nvSpPr>
          <p:spPr bwMode="auto">
            <a:xfrm rot="13802547">
              <a:off x="3363077" y="592638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1" name="Oval 40"/>
            <p:cNvSpPr>
              <a:spLocks noChangeArrowheads="1"/>
            </p:cNvSpPr>
            <p:nvPr/>
          </p:nvSpPr>
          <p:spPr bwMode="auto">
            <a:xfrm rot="13802547">
              <a:off x="3148385" y="59074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2" name="Oval 41"/>
            <p:cNvSpPr>
              <a:spLocks noChangeArrowheads="1"/>
            </p:cNvSpPr>
            <p:nvPr/>
          </p:nvSpPr>
          <p:spPr bwMode="auto">
            <a:xfrm rot="13802547">
              <a:off x="3274675" y="570222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17" name="Group 316"/>
          <p:cNvGrpSpPr/>
          <p:nvPr/>
        </p:nvGrpSpPr>
        <p:grpSpPr>
          <a:xfrm rot="14689770">
            <a:off x="5987106" y="1629314"/>
            <a:ext cx="2276814" cy="1776459"/>
            <a:chOff x="1792918" y="4543512"/>
            <a:chExt cx="2276814" cy="1776459"/>
          </a:xfrm>
        </p:grpSpPr>
        <p:sp>
          <p:nvSpPr>
            <p:cNvPr id="318" name="Oval 37"/>
            <p:cNvSpPr>
              <a:spLocks noChangeArrowheads="1"/>
            </p:cNvSpPr>
            <p:nvPr/>
          </p:nvSpPr>
          <p:spPr bwMode="auto">
            <a:xfrm rot="13787220">
              <a:off x="2768512" y="5763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19" name="Group 38"/>
            <p:cNvGrpSpPr>
              <a:grpSpLocks/>
            </p:cNvGrpSpPr>
            <p:nvPr/>
          </p:nvGrpSpPr>
          <p:grpSpPr bwMode="auto">
            <a:xfrm rot="13802547">
              <a:off x="2824005" y="5853300"/>
              <a:ext cx="304800" cy="304800"/>
              <a:chOff x="768" y="1344"/>
              <a:chExt cx="192" cy="192"/>
            </a:xfrm>
          </p:grpSpPr>
          <p:sp>
            <p:nvSpPr>
              <p:cNvPr id="37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20" name="Oval 149"/>
            <p:cNvSpPr>
              <a:spLocks noChangeArrowheads="1"/>
            </p:cNvSpPr>
            <p:nvPr/>
          </p:nvSpPr>
          <p:spPr bwMode="auto">
            <a:xfrm rot="2953560">
              <a:off x="1869118" y="5020696"/>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21" name="Group 150"/>
            <p:cNvGrpSpPr>
              <a:grpSpLocks/>
            </p:cNvGrpSpPr>
            <p:nvPr/>
          </p:nvGrpSpPr>
          <p:grpSpPr bwMode="auto">
            <a:xfrm rot="2928844">
              <a:off x="1981288" y="5108578"/>
              <a:ext cx="76200" cy="304800"/>
              <a:chOff x="960" y="3120"/>
              <a:chExt cx="48" cy="192"/>
            </a:xfrm>
          </p:grpSpPr>
          <p:sp>
            <p:nvSpPr>
              <p:cNvPr id="36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9"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22" name="Oval 149"/>
            <p:cNvSpPr>
              <a:spLocks noChangeArrowheads="1"/>
            </p:cNvSpPr>
            <p:nvPr/>
          </p:nvSpPr>
          <p:spPr bwMode="auto">
            <a:xfrm rot="2953560">
              <a:off x="2784539" y="4951940"/>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3" name="Oval 151"/>
            <p:cNvSpPr>
              <a:spLocks noChangeArrowheads="1"/>
            </p:cNvSpPr>
            <p:nvPr/>
          </p:nvSpPr>
          <p:spPr bwMode="auto">
            <a:xfrm rot="2928844">
              <a:off x="2982729" y="507885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4" name="Oval 152"/>
            <p:cNvSpPr>
              <a:spLocks noChangeArrowheads="1"/>
            </p:cNvSpPr>
            <p:nvPr/>
          </p:nvSpPr>
          <p:spPr bwMode="auto">
            <a:xfrm rot="2928844">
              <a:off x="2810689" y="5229389"/>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5" name="Oval 149"/>
            <p:cNvSpPr>
              <a:spLocks noChangeArrowheads="1"/>
            </p:cNvSpPr>
            <p:nvPr/>
          </p:nvSpPr>
          <p:spPr bwMode="auto">
            <a:xfrm rot="2953560">
              <a:off x="3467911" y="5650777"/>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26" name="Group 150"/>
            <p:cNvGrpSpPr>
              <a:grpSpLocks/>
            </p:cNvGrpSpPr>
            <p:nvPr/>
          </p:nvGrpSpPr>
          <p:grpSpPr bwMode="auto">
            <a:xfrm rot="2928844">
              <a:off x="3580081" y="5738659"/>
              <a:ext cx="76200" cy="304800"/>
              <a:chOff x="960" y="3120"/>
              <a:chExt cx="48" cy="192"/>
            </a:xfrm>
          </p:grpSpPr>
          <p:sp>
            <p:nvSpPr>
              <p:cNvPr id="366"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7"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27" name="Oval 149"/>
            <p:cNvSpPr>
              <a:spLocks noChangeArrowheads="1"/>
            </p:cNvSpPr>
            <p:nvPr/>
          </p:nvSpPr>
          <p:spPr bwMode="auto">
            <a:xfrm rot="2953560">
              <a:off x="2884315" y="534328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28" name="Group 150"/>
            <p:cNvGrpSpPr>
              <a:grpSpLocks/>
            </p:cNvGrpSpPr>
            <p:nvPr/>
          </p:nvGrpSpPr>
          <p:grpSpPr bwMode="auto">
            <a:xfrm rot="2928844">
              <a:off x="2996485" y="5431164"/>
              <a:ext cx="76200" cy="304800"/>
              <a:chOff x="960" y="3120"/>
              <a:chExt cx="48" cy="192"/>
            </a:xfrm>
          </p:grpSpPr>
          <p:sp>
            <p:nvSpPr>
              <p:cNvPr id="364"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5"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29" name="Oval 149"/>
            <p:cNvSpPr>
              <a:spLocks noChangeArrowheads="1"/>
            </p:cNvSpPr>
            <p:nvPr/>
          </p:nvSpPr>
          <p:spPr bwMode="auto">
            <a:xfrm rot="2953560">
              <a:off x="2444467" y="5938971"/>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0" name="Group 150"/>
            <p:cNvGrpSpPr>
              <a:grpSpLocks/>
            </p:cNvGrpSpPr>
            <p:nvPr/>
          </p:nvGrpSpPr>
          <p:grpSpPr bwMode="auto">
            <a:xfrm rot="2928844">
              <a:off x="2556637" y="6026853"/>
              <a:ext cx="76200" cy="304800"/>
              <a:chOff x="960" y="3120"/>
              <a:chExt cx="48" cy="192"/>
            </a:xfrm>
          </p:grpSpPr>
          <p:sp>
            <p:nvSpPr>
              <p:cNvPr id="362"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3"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31" name="Oval 149"/>
            <p:cNvSpPr>
              <a:spLocks noChangeArrowheads="1"/>
            </p:cNvSpPr>
            <p:nvPr/>
          </p:nvSpPr>
          <p:spPr bwMode="auto">
            <a:xfrm rot="21503308">
              <a:off x="3498038" y="5397585"/>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2" name="Group 150"/>
            <p:cNvGrpSpPr>
              <a:grpSpLocks/>
            </p:cNvGrpSpPr>
            <p:nvPr/>
          </p:nvGrpSpPr>
          <p:grpSpPr bwMode="auto">
            <a:xfrm rot="21478592">
              <a:off x="3620051" y="5482814"/>
              <a:ext cx="76200" cy="304800"/>
              <a:chOff x="960" y="3120"/>
              <a:chExt cx="48" cy="192"/>
            </a:xfrm>
          </p:grpSpPr>
          <p:sp>
            <p:nvSpPr>
              <p:cNvPr id="36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59" name="Oval 152"/>
            <p:cNvSpPr>
              <a:spLocks noChangeArrowheads="1"/>
            </p:cNvSpPr>
            <p:nvPr/>
          </p:nvSpPr>
          <p:spPr bwMode="auto">
            <a:xfrm rot="6179928">
              <a:off x="3993532" y="5219391"/>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 name="Oval 37"/>
            <p:cNvSpPr>
              <a:spLocks noChangeArrowheads="1"/>
            </p:cNvSpPr>
            <p:nvPr/>
          </p:nvSpPr>
          <p:spPr bwMode="auto">
            <a:xfrm rot="13787220">
              <a:off x="3610921" y="498907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6" name="Group 38"/>
            <p:cNvGrpSpPr>
              <a:grpSpLocks/>
            </p:cNvGrpSpPr>
            <p:nvPr/>
          </p:nvGrpSpPr>
          <p:grpSpPr bwMode="auto">
            <a:xfrm rot="13802547">
              <a:off x="3666414" y="5079184"/>
              <a:ext cx="304800" cy="304800"/>
              <a:chOff x="768" y="1344"/>
              <a:chExt cx="192" cy="192"/>
            </a:xfrm>
          </p:grpSpPr>
          <p:sp>
            <p:nvSpPr>
              <p:cNvPr id="355"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7"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37" name="Oval 37"/>
            <p:cNvSpPr>
              <a:spLocks noChangeArrowheads="1"/>
            </p:cNvSpPr>
            <p:nvPr/>
          </p:nvSpPr>
          <p:spPr bwMode="auto">
            <a:xfrm rot="13787220">
              <a:off x="1792918" y="545382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 name="Oval 39"/>
            <p:cNvSpPr>
              <a:spLocks noChangeArrowheads="1"/>
            </p:cNvSpPr>
            <p:nvPr/>
          </p:nvSpPr>
          <p:spPr bwMode="auto">
            <a:xfrm rot="13802547">
              <a:off x="2065321" y="572137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9" name="Oval 40"/>
            <p:cNvSpPr>
              <a:spLocks noChangeArrowheads="1"/>
            </p:cNvSpPr>
            <p:nvPr/>
          </p:nvSpPr>
          <p:spPr bwMode="auto">
            <a:xfrm rot="13802547">
              <a:off x="1850629" y="570243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0" name="Oval 41"/>
            <p:cNvSpPr>
              <a:spLocks noChangeArrowheads="1"/>
            </p:cNvSpPr>
            <p:nvPr/>
          </p:nvSpPr>
          <p:spPr bwMode="auto">
            <a:xfrm rot="13802547">
              <a:off x="1976919" y="549721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1" name="Oval 37"/>
            <p:cNvSpPr>
              <a:spLocks noChangeArrowheads="1"/>
            </p:cNvSpPr>
            <p:nvPr/>
          </p:nvSpPr>
          <p:spPr bwMode="auto">
            <a:xfrm rot="13787220">
              <a:off x="2972661" y="454351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42" name="Group 38"/>
            <p:cNvGrpSpPr>
              <a:grpSpLocks/>
            </p:cNvGrpSpPr>
            <p:nvPr/>
          </p:nvGrpSpPr>
          <p:grpSpPr bwMode="auto">
            <a:xfrm rot="13802547">
              <a:off x="3028154" y="4633620"/>
              <a:ext cx="304800" cy="304800"/>
              <a:chOff x="768" y="1344"/>
              <a:chExt cx="192" cy="192"/>
            </a:xfrm>
          </p:grpSpPr>
          <p:sp>
            <p:nvSpPr>
              <p:cNvPr id="352"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3"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4"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43" name="Oval 37"/>
            <p:cNvSpPr>
              <a:spLocks noChangeArrowheads="1"/>
            </p:cNvSpPr>
            <p:nvPr/>
          </p:nvSpPr>
          <p:spPr bwMode="auto">
            <a:xfrm rot="13787220">
              <a:off x="2269252" y="496049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44" name="Group 38"/>
            <p:cNvGrpSpPr>
              <a:grpSpLocks/>
            </p:cNvGrpSpPr>
            <p:nvPr/>
          </p:nvGrpSpPr>
          <p:grpSpPr bwMode="auto">
            <a:xfrm rot="13802547">
              <a:off x="2324745" y="5050604"/>
              <a:ext cx="304800" cy="304800"/>
              <a:chOff x="768" y="1344"/>
              <a:chExt cx="192" cy="192"/>
            </a:xfrm>
          </p:grpSpPr>
          <p:sp>
            <p:nvSpPr>
              <p:cNvPr id="349"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0"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45" name="Oval 37"/>
            <p:cNvSpPr>
              <a:spLocks noChangeArrowheads="1"/>
            </p:cNvSpPr>
            <p:nvPr/>
          </p:nvSpPr>
          <p:spPr bwMode="auto">
            <a:xfrm rot="13787220">
              <a:off x="3090674" y="565883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6" name="Oval 39"/>
            <p:cNvSpPr>
              <a:spLocks noChangeArrowheads="1"/>
            </p:cNvSpPr>
            <p:nvPr/>
          </p:nvSpPr>
          <p:spPr bwMode="auto">
            <a:xfrm rot="13802547">
              <a:off x="3363077" y="592638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7" name="Oval 40"/>
            <p:cNvSpPr>
              <a:spLocks noChangeArrowheads="1"/>
            </p:cNvSpPr>
            <p:nvPr/>
          </p:nvSpPr>
          <p:spPr bwMode="auto">
            <a:xfrm rot="13802547">
              <a:off x="3148385" y="59074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 name="Oval 41"/>
            <p:cNvSpPr>
              <a:spLocks noChangeArrowheads="1"/>
            </p:cNvSpPr>
            <p:nvPr/>
          </p:nvSpPr>
          <p:spPr bwMode="auto">
            <a:xfrm rot="13802547">
              <a:off x="3274675" y="570222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08327" name="TextBox 1208326"/>
          <p:cNvSpPr txBox="1"/>
          <p:nvPr/>
        </p:nvSpPr>
        <p:spPr>
          <a:xfrm>
            <a:off x="4425014" y="4577007"/>
            <a:ext cx="4718986" cy="861774"/>
          </a:xfrm>
          <a:prstGeom prst="rect">
            <a:avLst/>
          </a:prstGeom>
          <a:noFill/>
        </p:spPr>
        <p:txBody>
          <a:bodyPr wrap="square" rtlCol="0">
            <a:spAutoFit/>
          </a:bodyPr>
          <a:lstStyle/>
          <a:p>
            <a:r>
              <a:rPr lang="en-US" sz="2500" b="1" dirty="0" smtClean="0"/>
              <a:t>QGP can be realized  by increasing </a:t>
            </a:r>
            <a:endParaRPr lang="en-US" sz="2500" b="1" dirty="0"/>
          </a:p>
          <a:p>
            <a:pPr marL="285750" indent="-285750">
              <a:buFont typeface="Arial" pitchFamily="34" charset="0"/>
              <a:buChar char="•"/>
            </a:pPr>
            <a:r>
              <a:rPr lang="en-US" sz="2500" b="1" dirty="0" smtClean="0">
                <a:solidFill>
                  <a:srgbClr val="FF0000"/>
                </a:solidFill>
              </a:rPr>
              <a:t>Temperature, energy density</a:t>
            </a:r>
            <a:endParaRPr lang="en-US" sz="2500" b="1" baseline="30000" dirty="0"/>
          </a:p>
        </p:txBody>
      </p:sp>
      <p:grpSp>
        <p:nvGrpSpPr>
          <p:cNvPr id="428" name="Group 427"/>
          <p:cNvGrpSpPr/>
          <p:nvPr/>
        </p:nvGrpSpPr>
        <p:grpSpPr>
          <a:xfrm rot="21427131">
            <a:off x="5279514" y="1616307"/>
            <a:ext cx="2589404" cy="1776459"/>
            <a:chOff x="1792918" y="4543512"/>
            <a:chExt cx="2589404" cy="1776459"/>
          </a:xfrm>
        </p:grpSpPr>
        <p:sp>
          <p:nvSpPr>
            <p:cNvPr id="429" name="Oval 37"/>
            <p:cNvSpPr>
              <a:spLocks noChangeArrowheads="1"/>
            </p:cNvSpPr>
            <p:nvPr/>
          </p:nvSpPr>
          <p:spPr bwMode="auto">
            <a:xfrm rot="13787220">
              <a:off x="2768512" y="5763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1" name="Group 38"/>
            <p:cNvGrpSpPr>
              <a:grpSpLocks/>
            </p:cNvGrpSpPr>
            <p:nvPr/>
          </p:nvGrpSpPr>
          <p:grpSpPr bwMode="auto">
            <a:xfrm rot="13802547">
              <a:off x="2824005" y="5853300"/>
              <a:ext cx="304800" cy="304800"/>
              <a:chOff x="768" y="1344"/>
              <a:chExt cx="192" cy="192"/>
            </a:xfrm>
          </p:grpSpPr>
          <p:sp>
            <p:nvSpPr>
              <p:cNvPr id="607"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8"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9"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3" name="Oval 149"/>
            <p:cNvSpPr>
              <a:spLocks noChangeArrowheads="1"/>
            </p:cNvSpPr>
            <p:nvPr/>
          </p:nvSpPr>
          <p:spPr bwMode="auto">
            <a:xfrm rot="2953560">
              <a:off x="1869118" y="5020696"/>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6" name="Group 150"/>
            <p:cNvGrpSpPr>
              <a:grpSpLocks/>
            </p:cNvGrpSpPr>
            <p:nvPr/>
          </p:nvGrpSpPr>
          <p:grpSpPr bwMode="auto">
            <a:xfrm rot="2928844">
              <a:off x="1981288" y="5108578"/>
              <a:ext cx="76200" cy="304800"/>
              <a:chOff x="960" y="3120"/>
              <a:chExt cx="48" cy="192"/>
            </a:xfrm>
          </p:grpSpPr>
          <p:sp>
            <p:nvSpPr>
              <p:cNvPr id="60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8" name="Oval 149"/>
            <p:cNvSpPr>
              <a:spLocks noChangeArrowheads="1"/>
            </p:cNvSpPr>
            <p:nvPr/>
          </p:nvSpPr>
          <p:spPr bwMode="auto">
            <a:xfrm rot="2953560">
              <a:off x="2784539" y="4951940"/>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 name="Oval 151"/>
            <p:cNvSpPr>
              <a:spLocks noChangeArrowheads="1"/>
            </p:cNvSpPr>
            <p:nvPr/>
          </p:nvSpPr>
          <p:spPr bwMode="auto">
            <a:xfrm rot="2928844">
              <a:off x="2982729" y="507885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 name="Oval 152"/>
            <p:cNvSpPr>
              <a:spLocks noChangeArrowheads="1"/>
            </p:cNvSpPr>
            <p:nvPr/>
          </p:nvSpPr>
          <p:spPr bwMode="auto">
            <a:xfrm rot="2928844">
              <a:off x="2810689" y="5229389"/>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 name="Oval 149"/>
            <p:cNvSpPr>
              <a:spLocks noChangeArrowheads="1"/>
            </p:cNvSpPr>
            <p:nvPr/>
          </p:nvSpPr>
          <p:spPr bwMode="auto">
            <a:xfrm rot="2953560">
              <a:off x="3467911" y="5650777"/>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46" name="Group 150"/>
            <p:cNvGrpSpPr>
              <a:grpSpLocks/>
            </p:cNvGrpSpPr>
            <p:nvPr/>
          </p:nvGrpSpPr>
          <p:grpSpPr bwMode="auto">
            <a:xfrm rot="2928844">
              <a:off x="3580081" y="5738659"/>
              <a:ext cx="76200" cy="304800"/>
              <a:chOff x="960" y="3120"/>
              <a:chExt cx="48" cy="192"/>
            </a:xfrm>
          </p:grpSpPr>
          <p:sp>
            <p:nvSpPr>
              <p:cNvPr id="60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8" name="Oval 149"/>
            <p:cNvSpPr>
              <a:spLocks noChangeArrowheads="1"/>
            </p:cNvSpPr>
            <p:nvPr/>
          </p:nvSpPr>
          <p:spPr bwMode="auto">
            <a:xfrm rot="2953560">
              <a:off x="2884315" y="534328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52" name="Group 150"/>
            <p:cNvGrpSpPr>
              <a:grpSpLocks/>
            </p:cNvGrpSpPr>
            <p:nvPr/>
          </p:nvGrpSpPr>
          <p:grpSpPr bwMode="auto">
            <a:xfrm rot="2928844">
              <a:off x="2996485" y="5431164"/>
              <a:ext cx="76200" cy="304800"/>
              <a:chOff x="960" y="3120"/>
              <a:chExt cx="48" cy="192"/>
            </a:xfrm>
          </p:grpSpPr>
          <p:sp>
            <p:nvSpPr>
              <p:cNvPr id="60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54" name="Oval 149"/>
            <p:cNvSpPr>
              <a:spLocks noChangeArrowheads="1"/>
            </p:cNvSpPr>
            <p:nvPr/>
          </p:nvSpPr>
          <p:spPr bwMode="auto">
            <a:xfrm rot="2953560">
              <a:off x="2444467" y="5938971"/>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56" name="Group 150"/>
            <p:cNvGrpSpPr>
              <a:grpSpLocks/>
            </p:cNvGrpSpPr>
            <p:nvPr/>
          </p:nvGrpSpPr>
          <p:grpSpPr bwMode="auto">
            <a:xfrm rot="2928844">
              <a:off x="2556637" y="6026853"/>
              <a:ext cx="76200" cy="304800"/>
              <a:chOff x="960" y="3120"/>
              <a:chExt cx="48" cy="192"/>
            </a:xfrm>
          </p:grpSpPr>
          <p:sp>
            <p:nvSpPr>
              <p:cNvPr id="59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84" name="Oval 149"/>
            <p:cNvSpPr>
              <a:spLocks noChangeArrowheads="1"/>
            </p:cNvSpPr>
            <p:nvPr/>
          </p:nvSpPr>
          <p:spPr bwMode="auto">
            <a:xfrm rot="21503308">
              <a:off x="3498038" y="5397585"/>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85" name="Group 150"/>
            <p:cNvGrpSpPr>
              <a:grpSpLocks/>
            </p:cNvGrpSpPr>
            <p:nvPr/>
          </p:nvGrpSpPr>
          <p:grpSpPr bwMode="auto">
            <a:xfrm rot="21478592">
              <a:off x="3620051" y="5482814"/>
              <a:ext cx="76200" cy="304800"/>
              <a:chOff x="960" y="3120"/>
              <a:chExt cx="48" cy="192"/>
            </a:xfrm>
          </p:grpSpPr>
          <p:sp>
            <p:nvSpPr>
              <p:cNvPr id="597"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8"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87" name="Oval 149"/>
            <p:cNvSpPr>
              <a:spLocks noChangeArrowheads="1"/>
            </p:cNvSpPr>
            <p:nvPr/>
          </p:nvSpPr>
          <p:spPr bwMode="auto">
            <a:xfrm rot="6204644">
              <a:off x="4001322" y="504949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89" name="Group 150"/>
            <p:cNvGrpSpPr>
              <a:grpSpLocks/>
            </p:cNvGrpSpPr>
            <p:nvPr/>
          </p:nvGrpSpPr>
          <p:grpSpPr bwMode="auto">
            <a:xfrm rot="6179928">
              <a:off x="4104903" y="5130801"/>
              <a:ext cx="76200" cy="304800"/>
              <a:chOff x="960" y="3120"/>
              <a:chExt cx="48" cy="192"/>
            </a:xfrm>
          </p:grpSpPr>
          <p:sp>
            <p:nvSpPr>
              <p:cNvPr id="56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92" name="Oval 37"/>
            <p:cNvSpPr>
              <a:spLocks noChangeArrowheads="1"/>
            </p:cNvSpPr>
            <p:nvPr/>
          </p:nvSpPr>
          <p:spPr bwMode="auto">
            <a:xfrm rot="13787220">
              <a:off x="3610921" y="498907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94" name="Group 38"/>
            <p:cNvGrpSpPr>
              <a:grpSpLocks/>
            </p:cNvGrpSpPr>
            <p:nvPr/>
          </p:nvGrpSpPr>
          <p:grpSpPr bwMode="auto">
            <a:xfrm rot="13802547">
              <a:off x="3666414" y="5079184"/>
              <a:ext cx="304800" cy="304800"/>
              <a:chOff x="768" y="1344"/>
              <a:chExt cx="192" cy="192"/>
            </a:xfrm>
          </p:grpSpPr>
          <p:sp>
            <p:nvSpPr>
              <p:cNvPr id="56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4"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6"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96" name="Oval 37"/>
            <p:cNvSpPr>
              <a:spLocks noChangeArrowheads="1"/>
            </p:cNvSpPr>
            <p:nvPr/>
          </p:nvSpPr>
          <p:spPr bwMode="auto">
            <a:xfrm rot="13787220">
              <a:off x="1792918" y="545382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8" name="Oval 39"/>
            <p:cNvSpPr>
              <a:spLocks noChangeArrowheads="1"/>
            </p:cNvSpPr>
            <p:nvPr/>
          </p:nvSpPr>
          <p:spPr bwMode="auto">
            <a:xfrm rot="13802547">
              <a:off x="2065321" y="572137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0" name="Oval 40"/>
            <p:cNvSpPr>
              <a:spLocks noChangeArrowheads="1"/>
            </p:cNvSpPr>
            <p:nvPr/>
          </p:nvSpPr>
          <p:spPr bwMode="auto">
            <a:xfrm rot="13802547">
              <a:off x="1850629" y="570243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 name="Oval 41"/>
            <p:cNvSpPr>
              <a:spLocks noChangeArrowheads="1"/>
            </p:cNvSpPr>
            <p:nvPr/>
          </p:nvSpPr>
          <p:spPr bwMode="auto">
            <a:xfrm rot="13802547">
              <a:off x="1976919" y="549721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4" name="Oval 37"/>
            <p:cNvSpPr>
              <a:spLocks noChangeArrowheads="1"/>
            </p:cNvSpPr>
            <p:nvPr/>
          </p:nvSpPr>
          <p:spPr bwMode="auto">
            <a:xfrm rot="13787220">
              <a:off x="2972661" y="454351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08" name="Group 38"/>
            <p:cNvGrpSpPr>
              <a:grpSpLocks/>
            </p:cNvGrpSpPr>
            <p:nvPr/>
          </p:nvGrpSpPr>
          <p:grpSpPr bwMode="auto">
            <a:xfrm rot="13802547">
              <a:off x="3028154" y="4633620"/>
              <a:ext cx="304800" cy="304800"/>
              <a:chOff x="768" y="1344"/>
              <a:chExt cx="192" cy="192"/>
            </a:xfrm>
          </p:grpSpPr>
          <p:sp>
            <p:nvSpPr>
              <p:cNvPr id="554"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0" name="Oval 37"/>
            <p:cNvSpPr>
              <a:spLocks noChangeArrowheads="1"/>
            </p:cNvSpPr>
            <p:nvPr/>
          </p:nvSpPr>
          <p:spPr bwMode="auto">
            <a:xfrm rot="13787220">
              <a:off x="2269252" y="496049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2" name="Group 38"/>
            <p:cNvGrpSpPr>
              <a:grpSpLocks/>
            </p:cNvGrpSpPr>
            <p:nvPr/>
          </p:nvGrpSpPr>
          <p:grpSpPr bwMode="auto">
            <a:xfrm rot="13802547">
              <a:off x="2324745" y="5050604"/>
              <a:ext cx="304800" cy="304800"/>
              <a:chOff x="768" y="1344"/>
              <a:chExt cx="192" cy="192"/>
            </a:xfrm>
          </p:grpSpPr>
          <p:sp>
            <p:nvSpPr>
              <p:cNvPr id="548"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0"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40" name="Oval 37"/>
            <p:cNvSpPr>
              <a:spLocks noChangeArrowheads="1"/>
            </p:cNvSpPr>
            <p:nvPr/>
          </p:nvSpPr>
          <p:spPr bwMode="auto">
            <a:xfrm rot="13787220">
              <a:off x="3090674" y="565883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1" name="Oval 39"/>
            <p:cNvSpPr>
              <a:spLocks noChangeArrowheads="1"/>
            </p:cNvSpPr>
            <p:nvPr/>
          </p:nvSpPr>
          <p:spPr bwMode="auto">
            <a:xfrm rot="13802547">
              <a:off x="3363077" y="592638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 name="Oval 40"/>
            <p:cNvSpPr>
              <a:spLocks noChangeArrowheads="1"/>
            </p:cNvSpPr>
            <p:nvPr/>
          </p:nvSpPr>
          <p:spPr bwMode="auto">
            <a:xfrm rot="13802547">
              <a:off x="3148385" y="59074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 name="Oval 41"/>
            <p:cNvSpPr>
              <a:spLocks noChangeArrowheads="1"/>
            </p:cNvSpPr>
            <p:nvPr/>
          </p:nvSpPr>
          <p:spPr bwMode="auto">
            <a:xfrm rot="13802547">
              <a:off x="3274675" y="570222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10" name="Group 609"/>
          <p:cNvGrpSpPr/>
          <p:nvPr/>
        </p:nvGrpSpPr>
        <p:grpSpPr>
          <a:xfrm rot="19221233">
            <a:off x="5447448" y="1760781"/>
            <a:ext cx="2589404" cy="1776459"/>
            <a:chOff x="1792918" y="4543512"/>
            <a:chExt cx="2589404" cy="1776459"/>
          </a:xfrm>
        </p:grpSpPr>
        <p:sp>
          <p:nvSpPr>
            <p:cNvPr id="611" name="Oval 37"/>
            <p:cNvSpPr>
              <a:spLocks noChangeArrowheads="1"/>
            </p:cNvSpPr>
            <p:nvPr/>
          </p:nvSpPr>
          <p:spPr bwMode="auto">
            <a:xfrm rot="13787220">
              <a:off x="2768512" y="576319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12" name="Group 38"/>
            <p:cNvGrpSpPr>
              <a:grpSpLocks/>
            </p:cNvGrpSpPr>
            <p:nvPr/>
          </p:nvGrpSpPr>
          <p:grpSpPr bwMode="auto">
            <a:xfrm rot="13802547">
              <a:off x="2824005" y="5853300"/>
              <a:ext cx="304800" cy="304800"/>
              <a:chOff x="768" y="1344"/>
              <a:chExt cx="192" cy="192"/>
            </a:xfrm>
          </p:grpSpPr>
          <p:sp>
            <p:nvSpPr>
              <p:cNvPr id="663"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4"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5"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3" name="Oval 149"/>
            <p:cNvSpPr>
              <a:spLocks noChangeArrowheads="1"/>
            </p:cNvSpPr>
            <p:nvPr/>
          </p:nvSpPr>
          <p:spPr bwMode="auto">
            <a:xfrm rot="2953560">
              <a:off x="1869118" y="5020696"/>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14" name="Group 150"/>
            <p:cNvGrpSpPr>
              <a:grpSpLocks/>
            </p:cNvGrpSpPr>
            <p:nvPr/>
          </p:nvGrpSpPr>
          <p:grpSpPr bwMode="auto">
            <a:xfrm rot="2928844">
              <a:off x="1981288" y="5108578"/>
              <a:ext cx="76200" cy="304800"/>
              <a:chOff x="960" y="3120"/>
              <a:chExt cx="48" cy="192"/>
            </a:xfrm>
          </p:grpSpPr>
          <p:sp>
            <p:nvSpPr>
              <p:cNvPr id="66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5" name="Oval 149"/>
            <p:cNvSpPr>
              <a:spLocks noChangeArrowheads="1"/>
            </p:cNvSpPr>
            <p:nvPr/>
          </p:nvSpPr>
          <p:spPr bwMode="auto">
            <a:xfrm rot="2953560">
              <a:off x="2784539" y="4951940"/>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 name="Oval 151"/>
            <p:cNvSpPr>
              <a:spLocks noChangeArrowheads="1"/>
            </p:cNvSpPr>
            <p:nvPr/>
          </p:nvSpPr>
          <p:spPr bwMode="auto">
            <a:xfrm rot="2928844">
              <a:off x="2982729" y="507885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7" name="Oval 152"/>
            <p:cNvSpPr>
              <a:spLocks noChangeArrowheads="1"/>
            </p:cNvSpPr>
            <p:nvPr/>
          </p:nvSpPr>
          <p:spPr bwMode="auto">
            <a:xfrm rot="2928844">
              <a:off x="2810689" y="5229389"/>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8" name="Oval 149"/>
            <p:cNvSpPr>
              <a:spLocks noChangeArrowheads="1"/>
            </p:cNvSpPr>
            <p:nvPr/>
          </p:nvSpPr>
          <p:spPr bwMode="auto">
            <a:xfrm rot="2953560">
              <a:off x="3467911" y="5650777"/>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19" name="Group 150"/>
            <p:cNvGrpSpPr>
              <a:grpSpLocks/>
            </p:cNvGrpSpPr>
            <p:nvPr/>
          </p:nvGrpSpPr>
          <p:grpSpPr bwMode="auto">
            <a:xfrm rot="2928844">
              <a:off x="3580081" y="5738659"/>
              <a:ext cx="76200" cy="304800"/>
              <a:chOff x="960" y="3120"/>
              <a:chExt cx="48" cy="192"/>
            </a:xfrm>
          </p:grpSpPr>
          <p:sp>
            <p:nvSpPr>
              <p:cNvPr id="65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20" name="Oval 149"/>
            <p:cNvSpPr>
              <a:spLocks noChangeArrowheads="1"/>
            </p:cNvSpPr>
            <p:nvPr/>
          </p:nvSpPr>
          <p:spPr bwMode="auto">
            <a:xfrm rot="2953560">
              <a:off x="2884315" y="534328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1" name="Group 150"/>
            <p:cNvGrpSpPr>
              <a:grpSpLocks/>
            </p:cNvGrpSpPr>
            <p:nvPr/>
          </p:nvGrpSpPr>
          <p:grpSpPr bwMode="auto">
            <a:xfrm rot="2928844">
              <a:off x="2996485" y="5431164"/>
              <a:ext cx="76200" cy="304800"/>
              <a:chOff x="960" y="3120"/>
              <a:chExt cx="48" cy="192"/>
            </a:xfrm>
          </p:grpSpPr>
          <p:sp>
            <p:nvSpPr>
              <p:cNvPr id="657"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8"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22" name="Oval 149"/>
            <p:cNvSpPr>
              <a:spLocks noChangeArrowheads="1"/>
            </p:cNvSpPr>
            <p:nvPr/>
          </p:nvSpPr>
          <p:spPr bwMode="auto">
            <a:xfrm rot="2953560">
              <a:off x="2444467" y="5938971"/>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3" name="Group 150"/>
            <p:cNvGrpSpPr>
              <a:grpSpLocks/>
            </p:cNvGrpSpPr>
            <p:nvPr/>
          </p:nvGrpSpPr>
          <p:grpSpPr bwMode="auto">
            <a:xfrm rot="2928844">
              <a:off x="2556637" y="6026853"/>
              <a:ext cx="76200" cy="304800"/>
              <a:chOff x="960" y="3120"/>
              <a:chExt cx="48" cy="192"/>
            </a:xfrm>
          </p:grpSpPr>
          <p:sp>
            <p:nvSpPr>
              <p:cNvPr id="65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24" name="Oval 149"/>
            <p:cNvSpPr>
              <a:spLocks noChangeArrowheads="1"/>
            </p:cNvSpPr>
            <p:nvPr/>
          </p:nvSpPr>
          <p:spPr bwMode="auto">
            <a:xfrm rot="21503308">
              <a:off x="3498038" y="5397585"/>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5" name="Group 150"/>
            <p:cNvGrpSpPr>
              <a:grpSpLocks/>
            </p:cNvGrpSpPr>
            <p:nvPr/>
          </p:nvGrpSpPr>
          <p:grpSpPr bwMode="auto">
            <a:xfrm rot="21478592">
              <a:off x="3620051" y="5482814"/>
              <a:ext cx="76200" cy="304800"/>
              <a:chOff x="960" y="3120"/>
              <a:chExt cx="48" cy="192"/>
            </a:xfrm>
          </p:grpSpPr>
          <p:sp>
            <p:nvSpPr>
              <p:cNvPr id="65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26" name="Oval 149"/>
            <p:cNvSpPr>
              <a:spLocks noChangeArrowheads="1"/>
            </p:cNvSpPr>
            <p:nvPr/>
          </p:nvSpPr>
          <p:spPr bwMode="auto">
            <a:xfrm rot="6204644">
              <a:off x="4001322" y="5049492"/>
              <a:ext cx="3048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7" name="Group 150"/>
            <p:cNvGrpSpPr>
              <a:grpSpLocks/>
            </p:cNvGrpSpPr>
            <p:nvPr/>
          </p:nvGrpSpPr>
          <p:grpSpPr bwMode="auto">
            <a:xfrm rot="6179928">
              <a:off x="4104903" y="5130801"/>
              <a:ext cx="76200" cy="304800"/>
              <a:chOff x="960" y="3120"/>
              <a:chExt cx="48" cy="192"/>
            </a:xfrm>
          </p:grpSpPr>
          <p:sp>
            <p:nvSpPr>
              <p:cNvPr id="65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28" name="Oval 37"/>
            <p:cNvSpPr>
              <a:spLocks noChangeArrowheads="1"/>
            </p:cNvSpPr>
            <p:nvPr/>
          </p:nvSpPr>
          <p:spPr bwMode="auto">
            <a:xfrm rot="13787220">
              <a:off x="3610921" y="498907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9" name="Group 38"/>
            <p:cNvGrpSpPr>
              <a:grpSpLocks/>
            </p:cNvGrpSpPr>
            <p:nvPr/>
          </p:nvGrpSpPr>
          <p:grpSpPr bwMode="auto">
            <a:xfrm rot="13802547">
              <a:off x="3666414" y="5079184"/>
              <a:ext cx="304800" cy="304800"/>
              <a:chOff x="768" y="1344"/>
              <a:chExt cx="192" cy="192"/>
            </a:xfrm>
          </p:grpSpPr>
          <p:sp>
            <p:nvSpPr>
              <p:cNvPr id="648"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9"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0"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30" name="Oval 37"/>
            <p:cNvSpPr>
              <a:spLocks noChangeArrowheads="1"/>
            </p:cNvSpPr>
            <p:nvPr/>
          </p:nvSpPr>
          <p:spPr bwMode="auto">
            <a:xfrm rot="13787220">
              <a:off x="1792918" y="545382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1" name="Oval 39"/>
            <p:cNvSpPr>
              <a:spLocks noChangeArrowheads="1"/>
            </p:cNvSpPr>
            <p:nvPr/>
          </p:nvSpPr>
          <p:spPr bwMode="auto">
            <a:xfrm rot="13802547">
              <a:off x="2065321" y="572137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2" name="Oval 40"/>
            <p:cNvSpPr>
              <a:spLocks noChangeArrowheads="1"/>
            </p:cNvSpPr>
            <p:nvPr/>
          </p:nvSpPr>
          <p:spPr bwMode="auto">
            <a:xfrm rot="13802547">
              <a:off x="1850629" y="570243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3" name="Oval 41"/>
            <p:cNvSpPr>
              <a:spLocks noChangeArrowheads="1"/>
            </p:cNvSpPr>
            <p:nvPr/>
          </p:nvSpPr>
          <p:spPr bwMode="auto">
            <a:xfrm rot="13802547">
              <a:off x="1976919" y="549721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4" name="Oval 37"/>
            <p:cNvSpPr>
              <a:spLocks noChangeArrowheads="1"/>
            </p:cNvSpPr>
            <p:nvPr/>
          </p:nvSpPr>
          <p:spPr bwMode="auto">
            <a:xfrm rot="13787220">
              <a:off x="2972661" y="4543512"/>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35" name="Group 38"/>
            <p:cNvGrpSpPr>
              <a:grpSpLocks/>
            </p:cNvGrpSpPr>
            <p:nvPr/>
          </p:nvGrpSpPr>
          <p:grpSpPr bwMode="auto">
            <a:xfrm rot="13802547">
              <a:off x="3028154" y="4633620"/>
              <a:ext cx="304800" cy="304800"/>
              <a:chOff x="768" y="1344"/>
              <a:chExt cx="192" cy="192"/>
            </a:xfrm>
          </p:grpSpPr>
          <p:sp>
            <p:nvSpPr>
              <p:cNvPr id="645"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7"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36" name="Oval 37"/>
            <p:cNvSpPr>
              <a:spLocks noChangeArrowheads="1"/>
            </p:cNvSpPr>
            <p:nvPr/>
          </p:nvSpPr>
          <p:spPr bwMode="auto">
            <a:xfrm rot="13787220">
              <a:off x="2269252" y="4960496"/>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37" name="Group 38"/>
            <p:cNvGrpSpPr>
              <a:grpSpLocks/>
            </p:cNvGrpSpPr>
            <p:nvPr/>
          </p:nvGrpSpPr>
          <p:grpSpPr bwMode="auto">
            <a:xfrm rot="13802547">
              <a:off x="2324745" y="5050604"/>
              <a:ext cx="304800" cy="304800"/>
              <a:chOff x="768" y="1344"/>
              <a:chExt cx="192" cy="192"/>
            </a:xfrm>
          </p:grpSpPr>
          <p:sp>
            <p:nvSpPr>
              <p:cNvPr id="642"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3"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4"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38" name="Oval 37"/>
            <p:cNvSpPr>
              <a:spLocks noChangeArrowheads="1"/>
            </p:cNvSpPr>
            <p:nvPr/>
          </p:nvSpPr>
          <p:spPr bwMode="auto">
            <a:xfrm rot="13787220">
              <a:off x="3090674" y="5658831"/>
              <a:ext cx="457200" cy="4572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9" name="Oval 39"/>
            <p:cNvSpPr>
              <a:spLocks noChangeArrowheads="1"/>
            </p:cNvSpPr>
            <p:nvPr/>
          </p:nvSpPr>
          <p:spPr bwMode="auto">
            <a:xfrm rot="13802547">
              <a:off x="3363077" y="5926384"/>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0" name="Oval 40"/>
            <p:cNvSpPr>
              <a:spLocks noChangeArrowheads="1"/>
            </p:cNvSpPr>
            <p:nvPr/>
          </p:nvSpPr>
          <p:spPr bwMode="auto">
            <a:xfrm rot="13802547">
              <a:off x="3148385" y="59074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1" name="Oval 41"/>
            <p:cNvSpPr>
              <a:spLocks noChangeArrowheads="1"/>
            </p:cNvSpPr>
            <p:nvPr/>
          </p:nvSpPr>
          <p:spPr bwMode="auto">
            <a:xfrm rot="13802547">
              <a:off x="3274675" y="5702220"/>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 name="Group 10"/>
          <p:cNvGrpSpPr/>
          <p:nvPr/>
        </p:nvGrpSpPr>
        <p:grpSpPr>
          <a:xfrm>
            <a:off x="5263100" y="1562826"/>
            <a:ext cx="3200400" cy="2284943"/>
            <a:chOff x="5181600" y="4258270"/>
            <a:chExt cx="3200400" cy="2284943"/>
          </a:xfrm>
        </p:grpSpPr>
        <p:grpSp>
          <p:nvGrpSpPr>
            <p:cNvPr id="1114" name="Group 33"/>
            <p:cNvGrpSpPr>
              <a:grpSpLocks/>
            </p:cNvGrpSpPr>
            <p:nvPr/>
          </p:nvGrpSpPr>
          <p:grpSpPr bwMode="auto">
            <a:xfrm rot="15949774">
              <a:off x="6477000" y="4638213"/>
              <a:ext cx="304800" cy="304800"/>
              <a:chOff x="768" y="1344"/>
              <a:chExt cx="192" cy="192"/>
            </a:xfrm>
          </p:grpSpPr>
          <p:sp>
            <p:nvSpPr>
              <p:cNvPr id="1164" name="Oval 3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5" name="Oval 3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6" name="Oval 3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16" name="Group 43"/>
            <p:cNvGrpSpPr>
              <a:grpSpLocks/>
            </p:cNvGrpSpPr>
            <p:nvPr/>
          </p:nvGrpSpPr>
          <p:grpSpPr bwMode="auto">
            <a:xfrm rot="12522357">
              <a:off x="7157295" y="5031516"/>
              <a:ext cx="304800" cy="304800"/>
              <a:chOff x="768" y="1344"/>
              <a:chExt cx="192" cy="192"/>
            </a:xfrm>
          </p:grpSpPr>
          <p:sp>
            <p:nvSpPr>
              <p:cNvPr id="1161" name="Oval 4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2" name="Oval 4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3" name="Oval 4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18" name="Group 53"/>
            <p:cNvGrpSpPr>
              <a:grpSpLocks/>
            </p:cNvGrpSpPr>
            <p:nvPr/>
          </p:nvGrpSpPr>
          <p:grpSpPr bwMode="auto">
            <a:xfrm>
              <a:off x="8077200" y="4714413"/>
              <a:ext cx="304800" cy="304800"/>
              <a:chOff x="768" y="1344"/>
              <a:chExt cx="192" cy="192"/>
            </a:xfrm>
          </p:grpSpPr>
          <p:sp>
            <p:nvSpPr>
              <p:cNvPr id="1158" name="Oval 5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9" name="Oval 5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0" name="Oval 5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0" name="Group 68"/>
            <p:cNvGrpSpPr>
              <a:grpSpLocks/>
            </p:cNvGrpSpPr>
            <p:nvPr/>
          </p:nvGrpSpPr>
          <p:grpSpPr bwMode="auto">
            <a:xfrm>
              <a:off x="7848600" y="5324013"/>
              <a:ext cx="304800" cy="304800"/>
              <a:chOff x="768" y="1344"/>
              <a:chExt cx="192" cy="192"/>
            </a:xfrm>
          </p:grpSpPr>
          <p:sp>
            <p:nvSpPr>
              <p:cNvPr id="1155" name="Oval 6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6" name="Oval 7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7" name="Oval 7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2" name="Group 73"/>
            <p:cNvGrpSpPr>
              <a:grpSpLocks/>
            </p:cNvGrpSpPr>
            <p:nvPr/>
          </p:nvGrpSpPr>
          <p:grpSpPr bwMode="auto">
            <a:xfrm>
              <a:off x="5791200" y="5933613"/>
              <a:ext cx="304800" cy="304800"/>
              <a:chOff x="768" y="1344"/>
              <a:chExt cx="192" cy="192"/>
            </a:xfrm>
          </p:grpSpPr>
          <p:sp>
            <p:nvSpPr>
              <p:cNvPr id="1152" name="Oval 7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3" name="Oval 7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4" name="Oval 7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4" name="Group 88"/>
            <p:cNvGrpSpPr>
              <a:grpSpLocks/>
            </p:cNvGrpSpPr>
            <p:nvPr/>
          </p:nvGrpSpPr>
          <p:grpSpPr bwMode="auto">
            <a:xfrm rot="2140584">
              <a:off x="7315200" y="6009813"/>
              <a:ext cx="304800" cy="304800"/>
              <a:chOff x="768" y="1344"/>
              <a:chExt cx="192" cy="192"/>
            </a:xfrm>
          </p:grpSpPr>
          <p:sp>
            <p:nvSpPr>
              <p:cNvPr id="1149" name="Oval 8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0" name="Oval 9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1" name="Oval 9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6" name="Group 93"/>
            <p:cNvGrpSpPr>
              <a:grpSpLocks/>
            </p:cNvGrpSpPr>
            <p:nvPr/>
          </p:nvGrpSpPr>
          <p:grpSpPr bwMode="auto">
            <a:xfrm rot="8294042">
              <a:off x="5181600" y="5247813"/>
              <a:ext cx="304800" cy="304800"/>
              <a:chOff x="768" y="1344"/>
              <a:chExt cx="192" cy="192"/>
            </a:xfrm>
          </p:grpSpPr>
          <p:sp>
            <p:nvSpPr>
              <p:cNvPr id="1146" name="Oval 9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7" name="Oval 9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8" name="Oval 9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8" name="Group 103"/>
            <p:cNvGrpSpPr>
              <a:grpSpLocks/>
            </p:cNvGrpSpPr>
            <p:nvPr/>
          </p:nvGrpSpPr>
          <p:grpSpPr bwMode="auto">
            <a:xfrm rot="13802547">
              <a:off x="5867400" y="4333413"/>
              <a:ext cx="304800" cy="304800"/>
              <a:chOff x="768" y="1344"/>
              <a:chExt cx="192" cy="192"/>
            </a:xfrm>
          </p:grpSpPr>
          <p:sp>
            <p:nvSpPr>
              <p:cNvPr id="1143" name="Oval 104"/>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4" name="Oval 105"/>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5" name="Oval 106"/>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30" name="Group 108"/>
            <p:cNvGrpSpPr>
              <a:grpSpLocks/>
            </p:cNvGrpSpPr>
            <p:nvPr/>
          </p:nvGrpSpPr>
          <p:grpSpPr bwMode="auto">
            <a:xfrm rot="12522357">
              <a:off x="6189562" y="5382563"/>
              <a:ext cx="304800" cy="304800"/>
              <a:chOff x="768" y="1344"/>
              <a:chExt cx="192" cy="192"/>
            </a:xfrm>
          </p:grpSpPr>
          <p:sp>
            <p:nvSpPr>
              <p:cNvPr id="1140" name="Oval 10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1" name="Oval 11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2" name="Oval 11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32" name="Group 128"/>
            <p:cNvGrpSpPr>
              <a:grpSpLocks/>
            </p:cNvGrpSpPr>
            <p:nvPr/>
          </p:nvGrpSpPr>
          <p:grpSpPr bwMode="auto">
            <a:xfrm rot="8294042">
              <a:off x="6858000" y="6238413"/>
              <a:ext cx="304800" cy="304800"/>
              <a:chOff x="768" y="1344"/>
              <a:chExt cx="192" cy="192"/>
            </a:xfrm>
          </p:grpSpPr>
          <p:sp>
            <p:nvSpPr>
              <p:cNvPr id="1137" name="Oval 12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8" name="Oval 13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9" name="Oval 13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34" name="Group 138"/>
            <p:cNvGrpSpPr>
              <a:grpSpLocks/>
            </p:cNvGrpSpPr>
            <p:nvPr/>
          </p:nvGrpSpPr>
          <p:grpSpPr bwMode="auto">
            <a:xfrm>
              <a:off x="7391400" y="4409613"/>
              <a:ext cx="76200" cy="304800"/>
              <a:chOff x="960" y="3120"/>
              <a:chExt cx="48" cy="192"/>
            </a:xfrm>
          </p:grpSpPr>
          <p:sp>
            <p:nvSpPr>
              <p:cNvPr id="1135" name="Oval 139"/>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6" name="Oval 140"/>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69" name="Group 38"/>
            <p:cNvGrpSpPr>
              <a:grpSpLocks/>
            </p:cNvGrpSpPr>
            <p:nvPr/>
          </p:nvGrpSpPr>
          <p:grpSpPr bwMode="auto">
            <a:xfrm rot="13802547">
              <a:off x="6585398" y="5757501"/>
              <a:ext cx="304800" cy="304800"/>
              <a:chOff x="768" y="1344"/>
              <a:chExt cx="192" cy="192"/>
            </a:xfrm>
          </p:grpSpPr>
          <p:sp>
            <p:nvSpPr>
              <p:cNvPr id="122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71" name="Group 150"/>
            <p:cNvGrpSpPr>
              <a:grpSpLocks/>
            </p:cNvGrpSpPr>
            <p:nvPr/>
          </p:nvGrpSpPr>
          <p:grpSpPr bwMode="auto">
            <a:xfrm rot="2928844">
              <a:off x="5742681" y="5012779"/>
              <a:ext cx="76200" cy="304800"/>
              <a:chOff x="960" y="3120"/>
              <a:chExt cx="48" cy="192"/>
            </a:xfrm>
          </p:grpSpPr>
          <p:sp>
            <p:nvSpPr>
              <p:cNvPr id="121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9"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73" name="Oval 151"/>
            <p:cNvSpPr>
              <a:spLocks noChangeArrowheads="1"/>
            </p:cNvSpPr>
            <p:nvPr/>
          </p:nvSpPr>
          <p:spPr bwMode="auto">
            <a:xfrm rot="2928844">
              <a:off x="6744122" y="4983056"/>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4" name="Oval 152"/>
            <p:cNvSpPr>
              <a:spLocks noChangeArrowheads="1"/>
            </p:cNvSpPr>
            <p:nvPr/>
          </p:nvSpPr>
          <p:spPr bwMode="auto">
            <a:xfrm rot="2928844">
              <a:off x="6572082" y="5133590"/>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76" name="Group 150"/>
            <p:cNvGrpSpPr>
              <a:grpSpLocks/>
            </p:cNvGrpSpPr>
            <p:nvPr/>
          </p:nvGrpSpPr>
          <p:grpSpPr bwMode="auto">
            <a:xfrm rot="2928844">
              <a:off x="7341474" y="5642860"/>
              <a:ext cx="76200" cy="304800"/>
              <a:chOff x="960" y="3120"/>
              <a:chExt cx="48" cy="192"/>
            </a:xfrm>
          </p:grpSpPr>
          <p:sp>
            <p:nvSpPr>
              <p:cNvPr id="1216"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7"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78" name="Group 150"/>
            <p:cNvGrpSpPr>
              <a:grpSpLocks/>
            </p:cNvGrpSpPr>
            <p:nvPr/>
          </p:nvGrpSpPr>
          <p:grpSpPr bwMode="auto">
            <a:xfrm rot="2928844">
              <a:off x="6757878" y="5335365"/>
              <a:ext cx="76200" cy="304800"/>
              <a:chOff x="960" y="3120"/>
              <a:chExt cx="48" cy="192"/>
            </a:xfrm>
          </p:grpSpPr>
          <p:sp>
            <p:nvSpPr>
              <p:cNvPr id="1214"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5"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80" name="Group 150"/>
            <p:cNvGrpSpPr>
              <a:grpSpLocks/>
            </p:cNvGrpSpPr>
            <p:nvPr/>
          </p:nvGrpSpPr>
          <p:grpSpPr bwMode="auto">
            <a:xfrm rot="2928844">
              <a:off x="6318030" y="5931054"/>
              <a:ext cx="76200" cy="304800"/>
              <a:chOff x="960" y="3120"/>
              <a:chExt cx="48" cy="192"/>
            </a:xfrm>
          </p:grpSpPr>
          <p:sp>
            <p:nvSpPr>
              <p:cNvPr id="1212"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3"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82" name="Group 150"/>
            <p:cNvGrpSpPr>
              <a:grpSpLocks/>
            </p:cNvGrpSpPr>
            <p:nvPr/>
          </p:nvGrpSpPr>
          <p:grpSpPr bwMode="auto">
            <a:xfrm rot="21478592">
              <a:off x="7381444" y="5387015"/>
              <a:ext cx="76200" cy="304800"/>
              <a:chOff x="960" y="3120"/>
              <a:chExt cx="48" cy="192"/>
            </a:xfrm>
          </p:grpSpPr>
          <p:sp>
            <p:nvSpPr>
              <p:cNvPr id="121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84" name="Group 150"/>
            <p:cNvGrpSpPr>
              <a:grpSpLocks/>
            </p:cNvGrpSpPr>
            <p:nvPr/>
          </p:nvGrpSpPr>
          <p:grpSpPr bwMode="auto">
            <a:xfrm rot="6179928">
              <a:off x="7866296" y="5035002"/>
              <a:ext cx="76200" cy="304800"/>
              <a:chOff x="960" y="3120"/>
              <a:chExt cx="48" cy="192"/>
            </a:xfrm>
          </p:grpSpPr>
          <p:sp>
            <p:nvSpPr>
              <p:cNvPr id="120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9"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86" name="Group 38"/>
            <p:cNvGrpSpPr>
              <a:grpSpLocks/>
            </p:cNvGrpSpPr>
            <p:nvPr/>
          </p:nvGrpSpPr>
          <p:grpSpPr bwMode="auto">
            <a:xfrm rot="13802547">
              <a:off x="7427807" y="4983385"/>
              <a:ext cx="304800" cy="304800"/>
              <a:chOff x="768" y="1344"/>
              <a:chExt cx="192" cy="192"/>
            </a:xfrm>
          </p:grpSpPr>
          <p:sp>
            <p:nvSpPr>
              <p:cNvPr id="1205"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7"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88" name="Oval 39"/>
            <p:cNvSpPr>
              <a:spLocks noChangeArrowheads="1"/>
            </p:cNvSpPr>
            <p:nvPr/>
          </p:nvSpPr>
          <p:spPr bwMode="auto">
            <a:xfrm rot="13802547">
              <a:off x="5826714" y="5625575"/>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9" name="Oval 40"/>
            <p:cNvSpPr>
              <a:spLocks noChangeArrowheads="1"/>
            </p:cNvSpPr>
            <p:nvPr/>
          </p:nvSpPr>
          <p:spPr bwMode="auto">
            <a:xfrm rot="13802547">
              <a:off x="5612022" y="5606631"/>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0" name="Oval 41"/>
            <p:cNvSpPr>
              <a:spLocks noChangeArrowheads="1"/>
            </p:cNvSpPr>
            <p:nvPr/>
          </p:nvSpPr>
          <p:spPr bwMode="auto">
            <a:xfrm rot="13802547">
              <a:off x="5738312" y="5401411"/>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92" name="Group 38"/>
            <p:cNvGrpSpPr>
              <a:grpSpLocks/>
            </p:cNvGrpSpPr>
            <p:nvPr/>
          </p:nvGrpSpPr>
          <p:grpSpPr bwMode="auto">
            <a:xfrm rot="13802547">
              <a:off x="6789547" y="4537821"/>
              <a:ext cx="304800" cy="304800"/>
              <a:chOff x="768" y="1344"/>
              <a:chExt cx="192" cy="192"/>
            </a:xfrm>
          </p:grpSpPr>
          <p:sp>
            <p:nvSpPr>
              <p:cNvPr id="1202"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3"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4"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94" name="Group 38"/>
            <p:cNvGrpSpPr>
              <a:grpSpLocks/>
            </p:cNvGrpSpPr>
            <p:nvPr/>
          </p:nvGrpSpPr>
          <p:grpSpPr bwMode="auto">
            <a:xfrm rot="13802547">
              <a:off x="6086138" y="4954805"/>
              <a:ext cx="304800" cy="304800"/>
              <a:chOff x="768" y="1344"/>
              <a:chExt cx="192" cy="192"/>
            </a:xfrm>
          </p:grpSpPr>
          <p:sp>
            <p:nvSpPr>
              <p:cNvPr id="1199"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0"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1"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96" name="Oval 39"/>
            <p:cNvSpPr>
              <a:spLocks noChangeArrowheads="1"/>
            </p:cNvSpPr>
            <p:nvPr/>
          </p:nvSpPr>
          <p:spPr bwMode="auto">
            <a:xfrm rot="13802547">
              <a:off x="7124470" y="5830585"/>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7" name="Oval 40"/>
            <p:cNvSpPr>
              <a:spLocks noChangeArrowheads="1"/>
            </p:cNvSpPr>
            <p:nvPr/>
          </p:nvSpPr>
          <p:spPr bwMode="auto">
            <a:xfrm rot="13802547">
              <a:off x="6909778" y="5811641"/>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8" name="Oval 41"/>
            <p:cNvSpPr>
              <a:spLocks noChangeArrowheads="1"/>
            </p:cNvSpPr>
            <p:nvPr/>
          </p:nvSpPr>
          <p:spPr bwMode="auto">
            <a:xfrm rot="13802547">
              <a:off x="7036068" y="5606421"/>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25" name="Group 38"/>
            <p:cNvGrpSpPr>
              <a:grpSpLocks/>
            </p:cNvGrpSpPr>
            <p:nvPr/>
          </p:nvGrpSpPr>
          <p:grpSpPr bwMode="auto">
            <a:xfrm rot="6892317">
              <a:off x="6375018" y="5122345"/>
              <a:ext cx="304800" cy="304800"/>
              <a:chOff x="768" y="1344"/>
              <a:chExt cx="192" cy="192"/>
            </a:xfrm>
          </p:grpSpPr>
          <p:sp>
            <p:nvSpPr>
              <p:cNvPr id="1276"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7"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8"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27" name="Group 150"/>
            <p:cNvGrpSpPr>
              <a:grpSpLocks/>
            </p:cNvGrpSpPr>
            <p:nvPr/>
          </p:nvGrpSpPr>
          <p:grpSpPr bwMode="auto">
            <a:xfrm rot="17618614">
              <a:off x="6222342" y="6305230"/>
              <a:ext cx="76200" cy="304800"/>
              <a:chOff x="960" y="3120"/>
              <a:chExt cx="48" cy="192"/>
            </a:xfrm>
          </p:grpSpPr>
          <p:sp>
            <p:nvSpPr>
              <p:cNvPr id="1274"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5"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29" name="Oval 151"/>
            <p:cNvSpPr>
              <a:spLocks noChangeArrowheads="1"/>
            </p:cNvSpPr>
            <p:nvPr/>
          </p:nvSpPr>
          <p:spPr bwMode="auto">
            <a:xfrm rot="17618614">
              <a:off x="5666069" y="5574434"/>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0" name="Oval 152"/>
            <p:cNvSpPr>
              <a:spLocks noChangeArrowheads="1"/>
            </p:cNvSpPr>
            <p:nvPr/>
          </p:nvSpPr>
          <p:spPr bwMode="auto">
            <a:xfrm rot="17618614">
              <a:off x="5875480" y="5666114"/>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32" name="Group 150"/>
            <p:cNvGrpSpPr>
              <a:grpSpLocks/>
            </p:cNvGrpSpPr>
            <p:nvPr/>
          </p:nvGrpSpPr>
          <p:grpSpPr bwMode="auto">
            <a:xfrm rot="17618614">
              <a:off x="6112607" y="4590266"/>
              <a:ext cx="76200" cy="304800"/>
              <a:chOff x="960" y="3120"/>
              <a:chExt cx="48" cy="192"/>
            </a:xfrm>
          </p:grpSpPr>
          <p:sp>
            <p:nvSpPr>
              <p:cNvPr id="1272"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3"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34" name="Group 150"/>
            <p:cNvGrpSpPr>
              <a:grpSpLocks/>
            </p:cNvGrpSpPr>
            <p:nvPr/>
          </p:nvGrpSpPr>
          <p:grpSpPr bwMode="auto">
            <a:xfrm rot="17618614">
              <a:off x="6082521" y="5249229"/>
              <a:ext cx="76200" cy="304800"/>
              <a:chOff x="960" y="3120"/>
              <a:chExt cx="48" cy="192"/>
            </a:xfrm>
          </p:grpSpPr>
          <p:sp>
            <p:nvSpPr>
              <p:cNvPr id="1270"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1"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36" name="Group 150"/>
            <p:cNvGrpSpPr>
              <a:grpSpLocks/>
            </p:cNvGrpSpPr>
            <p:nvPr/>
          </p:nvGrpSpPr>
          <p:grpSpPr bwMode="auto">
            <a:xfrm rot="17618614">
              <a:off x="6808720" y="5393958"/>
              <a:ext cx="76200" cy="304800"/>
              <a:chOff x="960" y="3120"/>
              <a:chExt cx="48" cy="192"/>
            </a:xfrm>
          </p:grpSpPr>
          <p:sp>
            <p:nvSpPr>
              <p:cNvPr id="1268"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9"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38" name="Group 150"/>
            <p:cNvGrpSpPr>
              <a:grpSpLocks/>
            </p:cNvGrpSpPr>
            <p:nvPr/>
          </p:nvGrpSpPr>
          <p:grpSpPr bwMode="auto">
            <a:xfrm rot="14568362">
              <a:off x="5864056" y="4662906"/>
              <a:ext cx="76200" cy="304800"/>
              <a:chOff x="960" y="3120"/>
              <a:chExt cx="48" cy="192"/>
            </a:xfrm>
          </p:grpSpPr>
          <p:sp>
            <p:nvSpPr>
              <p:cNvPr id="1266"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7"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40" name="Group 150"/>
            <p:cNvGrpSpPr>
              <a:grpSpLocks/>
            </p:cNvGrpSpPr>
            <p:nvPr/>
          </p:nvGrpSpPr>
          <p:grpSpPr bwMode="auto">
            <a:xfrm rot="20869698">
              <a:off x="5339253" y="4373808"/>
              <a:ext cx="76200" cy="304800"/>
              <a:chOff x="960" y="3120"/>
              <a:chExt cx="48" cy="192"/>
            </a:xfrm>
          </p:grpSpPr>
          <p:sp>
            <p:nvSpPr>
              <p:cNvPr id="1264"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5"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42" name="Group 38"/>
            <p:cNvGrpSpPr>
              <a:grpSpLocks/>
            </p:cNvGrpSpPr>
            <p:nvPr/>
          </p:nvGrpSpPr>
          <p:grpSpPr bwMode="auto">
            <a:xfrm rot="6892317">
              <a:off x="5316120" y="4689168"/>
              <a:ext cx="304800" cy="304800"/>
              <a:chOff x="768" y="1344"/>
              <a:chExt cx="192" cy="192"/>
            </a:xfrm>
          </p:grpSpPr>
          <p:sp>
            <p:nvSpPr>
              <p:cNvPr id="1261"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2"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3"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44" name="Oval 39"/>
            <p:cNvSpPr>
              <a:spLocks noChangeArrowheads="1"/>
            </p:cNvSpPr>
            <p:nvPr/>
          </p:nvSpPr>
          <p:spPr bwMode="auto">
            <a:xfrm rot="6892317">
              <a:off x="6637764" y="6131459"/>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5" name="Oval 40"/>
            <p:cNvSpPr>
              <a:spLocks noChangeArrowheads="1"/>
            </p:cNvSpPr>
            <p:nvPr/>
          </p:nvSpPr>
          <p:spPr bwMode="auto">
            <a:xfrm rot="6892317">
              <a:off x="6711930" y="6333822"/>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6" name="Oval 41"/>
            <p:cNvSpPr>
              <a:spLocks noChangeArrowheads="1"/>
            </p:cNvSpPr>
            <p:nvPr/>
          </p:nvSpPr>
          <p:spPr bwMode="auto">
            <a:xfrm rot="6892317">
              <a:off x="6472484" y="6306807"/>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48" name="Group 38"/>
            <p:cNvGrpSpPr>
              <a:grpSpLocks/>
            </p:cNvGrpSpPr>
            <p:nvPr/>
          </p:nvGrpSpPr>
          <p:grpSpPr bwMode="auto">
            <a:xfrm rot="6892317">
              <a:off x="5184324" y="5456327"/>
              <a:ext cx="304800" cy="304800"/>
              <a:chOff x="768" y="1344"/>
              <a:chExt cx="192" cy="192"/>
            </a:xfrm>
          </p:grpSpPr>
          <p:sp>
            <p:nvSpPr>
              <p:cNvPr id="1258"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9"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0"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50" name="Group 38"/>
            <p:cNvGrpSpPr>
              <a:grpSpLocks/>
            </p:cNvGrpSpPr>
            <p:nvPr/>
          </p:nvGrpSpPr>
          <p:grpSpPr bwMode="auto">
            <a:xfrm rot="6892317">
              <a:off x="5860883" y="5915596"/>
              <a:ext cx="304800" cy="304800"/>
              <a:chOff x="768" y="1344"/>
              <a:chExt cx="192" cy="192"/>
            </a:xfrm>
          </p:grpSpPr>
          <p:sp>
            <p:nvSpPr>
              <p:cNvPr id="1255"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7"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52" name="Oval 39"/>
            <p:cNvSpPr>
              <a:spLocks noChangeArrowheads="1"/>
            </p:cNvSpPr>
            <p:nvPr/>
          </p:nvSpPr>
          <p:spPr bwMode="auto">
            <a:xfrm rot="6892317">
              <a:off x="6271355" y="4869736"/>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3" name="Oval 40"/>
            <p:cNvSpPr>
              <a:spLocks noChangeArrowheads="1"/>
            </p:cNvSpPr>
            <p:nvPr/>
          </p:nvSpPr>
          <p:spPr bwMode="auto">
            <a:xfrm rot="6892317">
              <a:off x="6345521" y="507210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4" name="Oval 41"/>
            <p:cNvSpPr>
              <a:spLocks noChangeArrowheads="1"/>
            </p:cNvSpPr>
            <p:nvPr/>
          </p:nvSpPr>
          <p:spPr bwMode="auto">
            <a:xfrm rot="6892317">
              <a:off x="6106074" y="5045084"/>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81" name="Group 38"/>
            <p:cNvGrpSpPr>
              <a:grpSpLocks/>
            </p:cNvGrpSpPr>
            <p:nvPr/>
          </p:nvGrpSpPr>
          <p:grpSpPr bwMode="auto">
            <a:xfrm rot="6892317">
              <a:off x="7397199" y="4780776"/>
              <a:ext cx="304800" cy="304800"/>
              <a:chOff x="768" y="1344"/>
              <a:chExt cx="192" cy="192"/>
            </a:xfrm>
          </p:grpSpPr>
          <p:sp>
            <p:nvSpPr>
              <p:cNvPr id="1329"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0"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83" name="Group 150"/>
            <p:cNvGrpSpPr>
              <a:grpSpLocks/>
            </p:cNvGrpSpPr>
            <p:nvPr/>
          </p:nvGrpSpPr>
          <p:grpSpPr bwMode="auto">
            <a:xfrm rot="17618614">
              <a:off x="7244523" y="5963661"/>
              <a:ext cx="76200" cy="304800"/>
              <a:chOff x="960" y="3120"/>
              <a:chExt cx="48" cy="192"/>
            </a:xfrm>
          </p:grpSpPr>
          <p:sp>
            <p:nvSpPr>
              <p:cNvPr id="1327"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8"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85" name="Oval 151"/>
            <p:cNvSpPr>
              <a:spLocks noChangeArrowheads="1"/>
            </p:cNvSpPr>
            <p:nvPr/>
          </p:nvSpPr>
          <p:spPr bwMode="auto">
            <a:xfrm rot="17618614">
              <a:off x="6688249" y="523286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6" name="Oval 152"/>
            <p:cNvSpPr>
              <a:spLocks noChangeArrowheads="1"/>
            </p:cNvSpPr>
            <p:nvPr/>
          </p:nvSpPr>
          <p:spPr bwMode="auto">
            <a:xfrm rot="17618614">
              <a:off x="6897661" y="5324545"/>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88" name="Group 150"/>
            <p:cNvGrpSpPr>
              <a:grpSpLocks/>
            </p:cNvGrpSpPr>
            <p:nvPr/>
          </p:nvGrpSpPr>
          <p:grpSpPr bwMode="auto">
            <a:xfrm rot="17618614">
              <a:off x="7134788" y="4248697"/>
              <a:ext cx="76200" cy="304800"/>
              <a:chOff x="960" y="3120"/>
              <a:chExt cx="48" cy="192"/>
            </a:xfrm>
          </p:grpSpPr>
          <p:sp>
            <p:nvSpPr>
              <p:cNvPr id="132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90" name="Group 150"/>
            <p:cNvGrpSpPr>
              <a:grpSpLocks/>
            </p:cNvGrpSpPr>
            <p:nvPr/>
          </p:nvGrpSpPr>
          <p:grpSpPr bwMode="auto">
            <a:xfrm rot="17618614">
              <a:off x="7104702" y="4907660"/>
              <a:ext cx="76200" cy="304800"/>
              <a:chOff x="960" y="3120"/>
              <a:chExt cx="48" cy="192"/>
            </a:xfrm>
          </p:grpSpPr>
          <p:sp>
            <p:nvSpPr>
              <p:cNvPr id="132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92" name="Group 150"/>
            <p:cNvGrpSpPr>
              <a:grpSpLocks/>
            </p:cNvGrpSpPr>
            <p:nvPr/>
          </p:nvGrpSpPr>
          <p:grpSpPr bwMode="auto">
            <a:xfrm rot="17618614">
              <a:off x="7830901" y="5052389"/>
              <a:ext cx="76200" cy="304800"/>
              <a:chOff x="960" y="3120"/>
              <a:chExt cx="48" cy="192"/>
            </a:xfrm>
          </p:grpSpPr>
          <p:sp>
            <p:nvSpPr>
              <p:cNvPr id="132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94" name="Group 150"/>
            <p:cNvGrpSpPr>
              <a:grpSpLocks/>
            </p:cNvGrpSpPr>
            <p:nvPr/>
          </p:nvGrpSpPr>
          <p:grpSpPr bwMode="auto">
            <a:xfrm rot="14568362">
              <a:off x="6886236" y="4321337"/>
              <a:ext cx="76200" cy="304800"/>
              <a:chOff x="960" y="3120"/>
              <a:chExt cx="48" cy="192"/>
            </a:xfrm>
          </p:grpSpPr>
          <p:sp>
            <p:nvSpPr>
              <p:cNvPr id="131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95" name="Oval 152"/>
            <p:cNvSpPr>
              <a:spLocks noChangeArrowheads="1"/>
            </p:cNvSpPr>
            <p:nvPr/>
          </p:nvSpPr>
          <p:spPr bwMode="auto">
            <a:xfrm rot="20869698">
              <a:off x="6385533" y="4258270"/>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97" name="Group 38"/>
            <p:cNvGrpSpPr>
              <a:grpSpLocks/>
            </p:cNvGrpSpPr>
            <p:nvPr/>
          </p:nvGrpSpPr>
          <p:grpSpPr bwMode="auto">
            <a:xfrm rot="6892317">
              <a:off x="6338300" y="4347599"/>
              <a:ext cx="304800" cy="304800"/>
              <a:chOff x="768" y="1344"/>
              <a:chExt cx="192" cy="192"/>
            </a:xfrm>
          </p:grpSpPr>
          <p:sp>
            <p:nvSpPr>
              <p:cNvPr id="1316"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7"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8"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99" name="Oval 39"/>
            <p:cNvSpPr>
              <a:spLocks noChangeArrowheads="1"/>
            </p:cNvSpPr>
            <p:nvPr/>
          </p:nvSpPr>
          <p:spPr bwMode="auto">
            <a:xfrm rot="6892317">
              <a:off x="7659945" y="578989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0" name="Oval 40"/>
            <p:cNvSpPr>
              <a:spLocks noChangeArrowheads="1"/>
            </p:cNvSpPr>
            <p:nvPr/>
          </p:nvSpPr>
          <p:spPr bwMode="auto">
            <a:xfrm rot="6892317">
              <a:off x="7734111" y="5992253"/>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1" name="Oval 41"/>
            <p:cNvSpPr>
              <a:spLocks noChangeArrowheads="1"/>
            </p:cNvSpPr>
            <p:nvPr/>
          </p:nvSpPr>
          <p:spPr bwMode="auto">
            <a:xfrm rot="6892317">
              <a:off x="7494664" y="5965238"/>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03" name="Group 38"/>
            <p:cNvGrpSpPr>
              <a:grpSpLocks/>
            </p:cNvGrpSpPr>
            <p:nvPr/>
          </p:nvGrpSpPr>
          <p:grpSpPr bwMode="auto">
            <a:xfrm rot="6892317">
              <a:off x="6206505" y="5114758"/>
              <a:ext cx="304800" cy="304800"/>
              <a:chOff x="768" y="1344"/>
              <a:chExt cx="192" cy="192"/>
            </a:xfrm>
          </p:grpSpPr>
          <p:sp>
            <p:nvSpPr>
              <p:cNvPr id="1313"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4"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5"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05" name="Group 38"/>
            <p:cNvGrpSpPr>
              <a:grpSpLocks/>
            </p:cNvGrpSpPr>
            <p:nvPr/>
          </p:nvGrpSpPr>
          <p:grpSpPr bwMode="auto">
            <a:xfrm rot="6892317">
              <a:off x="6883064" y="5574026"/>
              <a:ext cx="304800" cy="304800"/>
              <a:chOff x="768" y="1344"/>
              <a:chExt cx="192" cy="192"/>
            </a:xfrm>
          </p:grpSpPr>
          <p:sp>
            <p:nvSpPr>
              <p:cNvPr id="131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07" name="Oval 39"/>
            <p:cNvSpPr>
              <a:spLocks noChangeArrowheads="1"/>
            </p:cNvSpPr>
            <p:nvPr/>
          </p:nvSpPr>
          <p:spPr bwMode="auto">
            <a:xfrm rot="6892317">
              <a:off x="7293535" y="4528167"/>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8" name="Oval 40"/>
            <p:cNvSpPr>
              <a:spLocks noChangeArrowheads="1"/>
            </p:cNvSpPr>
            <p:nvPr/>
          </p:nvSpPr>
          <p:spPr bwMode="auto">
            <a:xfrm rot="6892317">
              <a:off x="7367701" y="4730531"/>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9" name="Oval 41"/>
            <p:cNvSpPr>
              <a:spLocks noChangeArrowheads="1"/>
            </p:cNvSpPr>
            <p:nvPr/>
          </p:nvSpPr>
          <p:spPr bwMode="auto">
            <a:xfrm rot="6892317">
              <a:off x="7128255" y="4703515"/>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34" name="Group 38"/>
            <p:cNvGrpSpPr>
              <a:grpSpLocks/>
            </p:cNvGrpSpPr>
            <p:nvPr/>
          </p:nvGrpSpPr>
          <p:grpSpPr bwMode="auto">
            <a:xfrm rot="13629678">
              <a:off x="6263391" y="5631504"/>
              <a:ext cx="304800" cy="304800"/>
              <a:chOff x="768" y="1344"/>
              <a:chExt cx="192" cy="192"/>
            </a:xfrm>
          </p:grpSpPr>
          <p:sp>
            <p:nvSpPr>
              <p:cNvPr id="1385"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6"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7"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36" name="Group 150"/>
            <p:cNvGrpSpPr>
              <a:grpSpLocks/>
            </p:cNvGrpSpPr>
            <p:nvPr/>
          </p:nvGrpSpPr>
          <p:grpSpPr bwMode="auto">
            <a:xfrm rot="2755975">
              <a:off x="5384451" y="4935827"/>
              <a:ext cx="76200" cy="304800"/>
              <a:chOff x="960" y="3120"/>
              <a:chExt cx="48" cy="192"/>
            </a:xfrm>
          </p:grpSpPr>
          <p:sp>
            <p:nvSpPr>
              <p:cNvPr id="138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38" name="Oval 151"/>
            <p:cNvSpPr>
              <a:spLocks noChangeArrowheads="1"/>
            </p:cNvSpPr>
            <p:nvPr/>
          </p:nvSpPr>
          <p:spPr bwMode="auto">
            <a:xfrm rot="2755975">
              <a:off x="6377387" y="4855949"/>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9" name="Oval 152"/>
            <p:cNvSpPr>
              <a:spLocks noChangeArrowheads="1"/>
            </p:cNvSpPr>
            <p:nvPr/>
          </p:nvSpPr>
          <p:spPr bwMode="auto">
            <a:xfrm rot="2755975">
              <a:off x="6213131" y="5014940"/>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41" name="Group 150"/>
            <p:cNvGrpSpPr>
              <a:grpSpLocks/>
            </p:cNvGrpSpPr>
            <p:nvPr/>
          </p:nvGrpSpPr>
          <p:grpSpPr bwMode="auto">
            <a:xfrm rot="2755975">
              <a:off x="7012894" y="5484749"/>
              <a:ext cx="76200" cy="304800"/>
              <a:chOff x="960" y="3120"/>
              <a:chExt cx="48" cy="192"/>
            </a:xfrm>
          </p:grpSpPr>
          <p:sp>
            <p:nvSpPr>
              <p:cNvPr id="138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43" name="Group 150"/>
            <p:cNvGrpSpPr>
              <a:grpSpLocks/>
            </p:cNvGrpSpPr>
            <p:nvPr/>
          </p:nvGrpSpPr>
          <p:grpSpPr bwMode="auto">
            <a:xfrm rot="2755975">
              <a:off x="6414579" y="5206977"/>
              <a:ext cx="76200" cy="304800"/>
              <a:chOff x="960" y="3120"/>
              <a:chExt cx="48" cy="192"/>
            </a:xfrm>
          </p:grpSpPr>
          <p:sp>
            <p:nvSpPr>
              <p:cNvPr id="137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45" name="Group 150"/>
            <p:cNvGrpSpPr>
              <a:grpSpLocks/>
            </p:cNvGrpSpPr>
            <p:nvPr/>
          </p:nvGrpSpPr>
          <p:grpSpPr bwMode="auto">
            <a:xfrm rot="2755975">
              <a:off x="6005229" y="5824022"/>
              <a:ext cx="76200" cy="304800"/>
              <a:chOff x="960" y="3120"/>
              <a:chExt cx="48" cy="192"/>
            </a:xfrm>
          </p:grpSpPr>
          <p:sp>
            <p:nvSpPr>
              <p:cNvPr id="1377"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8"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47" name="Group 150"/>
            <p:cNvGrpSpPr>
              <a:grpSpLocks/>
            </p:cNvGrpSpPr>
            <p:nvPr/>
          </p:nvGrpSpPr>
          <p:grpSpPr bwMode="auto">
            <a:xfrm rot="21305723">
              <a:off x="7039953" y="5227218"/>
              <a:ext cx="76200" cy="304800"/>
              <a:chOff x="960" y="3120"/>
              <a:chExt cx="48" cy="192"/>
            </a:xfrm>
          </p:grpSpPr>
          <p:sp>
            <p:nvSpPr>
              <p:cNvPr id="137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49" name="Group 150"/>
            <p:cNvGrpSpPr>
              <a:grpSpLocks/>
            </p:cNvGrpSpPr>
            <p:nvPr/>
          </p:nvGrpSpPr>
          <p:grpSpPr bwMode="auto">
            <a:xfrm rot="6007059">
              <a:off x="7506499" y="4851280"/>
              <a:ext cx="76200" cy="304800"/>
              <a:chOff x="960" y="3120"/>
              <a:chExt cx="48" cy="192"/>
            </a:xfrm>
          </p:grpSpPr>
          <p:sp>
            <p:nvSpPr>
              <p:cNvPr id="137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1" name="Group 38"/>
            <p:cNvGrpSpPr>
              <a:grpSpLocks/>
            </p:cNvGrpSpPr>
            <p:nvPr/>
          </p:nvGrpSpPr>
          <p:grpSpPr bwMode="auto">
            <a:xfrm rot="13629678">
              <a:off x="7065825" y="4816023"/>
              <a:ext cx="304800" cy="304800"/>
              <a:chOff x="768" y="1344"/>
              <a:chExt cx="192" cy="192"/>
            </a:xfrm>
          </p:grpSpPr>
          <p:sp>
            <p:nvSpPr>
              <p:cNvPr id="137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3" name="Oval 39"/>
            <p:cNvSpPr>
              <a:spLocks noChangeArrowheads="1"/>
            </p:cNvSpPr>
            <p:nvPr/>
          </p:nvSpPr>
          <p:spPr bwMode="auto">
            <a:xfrm rot="13629678">
              <a:off x="5493434" y="5543769"/>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4" name="Oval 40"/>
            <p:cNvSpPr>
              <a:spLocks noChangeArrowheads="1"/>
            </p:cNvSpPr>
            <p:nvPr/>
          </p:nvSpPr>
          <p:spPr bwMode="auto">
            <a:xfrm rot="13629678">
              <a:off x="5278062" y="553564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5" name="Oval 41"/>
            <p:cNvSpPr>
              <a:spLocks noChangeArrowheads="1"/>
            </p:cNvSpPr>
            <p:nvPr/>
          </p:nvSpPr>
          <p:spPr bwMode="auto">
            <a:xfrm rot="13629678">
              <a:off x="5393877" y="5324332"/>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57" name="Group 38"/>
            <p:cNvGrpSpPr>
              <a:grpSpLocks/>
            </p:cNvGrpSpPr>
            <p:nvPr/>
          </p:nvGrpSpPr>
          <p:grpSpPr bwMode="auto">
            <a:xfrm rot="13629678">
              <a:off x="6405976" y="4403104"/>
              <a:ext cx="304800" cy="304800"/>
              <a:chOff x="768" y="1344"/>
              <a:chExt cx="192" cy="192"/>
            </a:xfrm>
          </p:grpSpPr>
          <p:sp>
            <p:nvSpPr>
              <p:cNvPr id="1367"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8"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9"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9" name="Group 38"/>
            <p:cNvGrpSpPr>
              <a:grpSpLocks/>
            </p:cNvGrpSpPr>
            <p:nvPr/>
          </p:nvGrpSpPr>
          <p:grpSpPr bwMode="auto">
            <a:xfrm rot="13629678">
              <a:off x="5724415" y="4854917"/>
              <a:ext cx="304800" cy="304800"/>
              <a:chOff x="768" y="1344"/>
              <a:chExt cx="192" cy="192"/>
            </a:xfrm>
          </p:grpSpPr>
          <p:sp>
            <p:nvSpPr>
              <p:cNvPr id="1364"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5"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61" name="Oval 39"/>
            <p:cNvSpPr>
              <a:spLocks noChangeArrowheads="1"/>
            </p:cNvSpPr>
            <p:nvPr/>
          </p:nvSpPr>
          <p:spPr bwMode="auto">
            <a:xfrm rot="13629678">
              <a:off x="6799855" y="5683289"/>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 name="Oval 40"/>
            <p:cNvSpPr>
              <a:spLocks noChangeArrowheads="1"/>
            </p:cNvSpPr>
            <p:nvPr/>
          </p:nvSpPr>
          <p:spPr bwMode="auto">
            <a:xfrm rot="13629678">
              <a:off x="6584482" y="5675160"/>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3" name="Oval 41"/>
            <p:cNvSpPr>
              <a:spLocks noChangeArrowheads="1"/>
            </p:cNvSpPr>
            <p:nvPr/>
          </p:nvSpPr>
          <p:spPr bwMode="auto">
            <a:xfrm rot="13629678">
              <a:off x="6700297" y="5463852"/>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90" name="Group 38"/>
            <p:cNvGrpSpPr>
              <a:grpSpLocks/>
            </p:cNvGrpSpPr>
            <p:nvPr/>
          </p:nvGrpSpPr>
          <p:grpSpPr bwMode="auto">
            <a:xfrm rot="11423780">
              <a:off x="6794125" y="5710063"/>
              <a:ext cx="304800" cy="304800"/>
              <a:chOff x="768" y="1344"/>
              <a:chExt cx="192" cy="192"/>
            </a:xfrm>
          </p:grpSpPr>
          <p:sp>
            <p:nvSpPr>
              <p:cNvPr id="1441"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2"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3"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2" name="Group 150"/>
            <p:cNvGrpSpPr>
              <a:grpSpLocks/>
            </p:cNvGrpSpPr>
            <p:nvPr/>
          </p:nvGrpSpPr>
          <p:grpSpPr bwMode="auto">
            <a:xfrm rot="550077">
              <a:off x="5696357" y="5747246"/>
              <a:ext cx="76200" cy="304800"/>
              <a:chOff x="960" y="3120"/>
              <a:chExt cx="48" cy="192"/>
            </a:xfrm>
          </p:grpSpPr>
          <p:sp>
            <p:nvSpPr>
              <p:cNvPr id="143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94" name="Oval 151"/>
            <p:cNvSpPr>
              <a:spLocks noChangeArrowheads="1"/>
            </p:cNvSpPr>
            <p:nvPr/>
          </p:nvSpPr>
          <p:spPr bwMode="auto">
            <a:xfrm rot="550077">
              <a:off x="6375573" y="5111685"/>
              <a:ext cx="76200" cy="76200"/>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5" name="Oval 152"/>
            <p:cNvSpPr>
              <a:spLocks noChangeArrowheads="1"/>
            </p:cNvSpPr>
            <p:nvPr/>
          </p:nvSpPr>
          <p:spPr bwMode="auto">
            <a:xfrm rot="550077">
              <a:off x="6339150" y="5337365"/>
              <a:ext cx="76200" cy="76200"/>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97" name="Group 150"/>
            <p:cNvGrpSpPr>
              <a:grpSpLocks/>
            </p:cNvGrpSpPr>
            <p:nvPr/>
          </p:nvGrpSpPr>
          <p:grpSpPr bwMode="auto">
            <a:xfrm rot="550077">
              <a:off x="7329447" y="5212308"/>
              <a:ext cx="76200" cy="304800"/>
              <a:chOff x="960" y="3120"/>
              <a:chExt cx="48" cy="192"/>
            </a:xfrm>
          </p:grpSpPr>
          <p:sp>
            <p:nvSpPr>
              <p:cNvPr id="1437"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8"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9" name="Group 150"/>
            <p:cNvGrpSpPr>
              <a:grpSpLocks/>
            </p:cNvGrpSpPr>
            <p:nvPr/>
          </p:nvGrpSpPr>
          <p:grpSpPr bwMode="auto">
            <a:xfrm rot="550077">
              <a:off x="6683882" y="5347896"/>
              <a:ext cx="76200" cy="304800"/>
              <a:chOff x="960" y="3120"/>
              <a:chExt cx="48" cy="192"/>
            </a:xfrm>
          </p:grpSpPr>
          <p:sp>
            <p:nvSpPr>
              <p:cNvPr id="1435"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6"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01" name="Group 150"/>
            <p:cNvGrpSpPr>
              <a:grpSpLocks/>
            </p:cNvGrpSpPr>
            <p:nvPr/>
          </p:nvGrpSpPr>
          <p:grpSpPr bwMode="auto">
            <a:xfrm rot="550077">
              <a:off x="6725275" y="6087219"/>
              <a:ext cx="76200" cy="304800"/>
              <a:chOff x="960" y="3120"/>
              <a:chExt cx="48" cy="192"/>
            </a:xfrm>
          </p:grpSpPr>
          <p:sp>
            <p:nvSpPr>
              <p:cNvPr id="1433"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03" name="Group 150"/>
            <p:cNvGrpSpPr>
              <a:grpSpLocks/>
            </p:cNvGrpSpPr>
            <p:nvPr/>
          </p:nvGrpSpPr>
          <p:grpSpPr bwMode="auto">
            <a:xfrm rot="19099825">
              <a:off x="7196983" y="4989804"/>
              <a:ext cx="76200" cy="304800"/>
              <a:chOff x="960" y="3120"/>
              <a:chExt cx="48" cy="192"/>
            </a:xfrm>
          </p:grpSpPr>
          <p:sp>
            <p:nvSpPr>
              <p:cNvPr id="1431"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2"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05" name="Group 150"/>
            <p:cNvGrpSpPr>
              <a:grpSpLocks/>
            </p:cNvGrpSpPr>
            <p:nvPr/>
          </p:nvGrpSpPr>
          <p:grpSpPr bwMode="auto">
            <a:xfrm rot="3801161">
              <a:off x="7345719" y="4409398"/>
              <a:ext cx="76200" cy="304800"/>
              <a:chOff x="960" y="3120"/>
              <a:chExt cx="48" cy="192"/>
            </a:xfrm>
          </p:grpSpPr>
          <p:sp>
            <p:nvSpPr>
              <p:cNvPr id="1429" name="Oval 151"/>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0" name="Oval 152"/>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07" name="Group 38"/>
            <p:cNvGrpSpPr>
              <a:grpSpLocks/>
            </p:cNvGrpSpPr>
            <p:nvPr/>
          </p:nvGrpSpPr>
          <p:grpSpPr bwMode="auto">
            <a:xfrm rot="11423780">
              <a:off x="6948860" y="4576499"/>
              <a:ext cx="304800" cy="304800"/>
              <a:chOff x="768" y="1344"/>
              <a:chExt cx="192" cy="192"/>
            </a:xfrm>
          </p:grpSpPr>
          <p:sp>
            <p:nvSpPr>
              <p:cNvPr id="1426"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7"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8"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09" name="Oval 39"/>
            <p:cNvSpPr>
              <a:spLocks noChangeArrowheads="1"/>
            </p:cNvSpPr>
            <p:nvPr/>
          </p:nvSpPr>
          <p:spPr bwMode="auto">
            <a:xfrm rot="11423780">
              <a:off x="6079125" y="6191771"/>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0" name="Oval 40"/>
            <p:cNvSpPr>
              <a:spLocks noChangeArrowheads="1"/>
            </p:cNvSpPr>
            <p:nvPr/>
          </p:nvSpPr>
          <p:spPr bwMode="auto">
            <a:xfrm rot="11423780">
              <a:off x="5901725" y="6314167"/>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1" name="Oval 41"/>
            <p:cNvSpPr>
              <a:spLocks noChangeArrowheads="1"/>
            </p:cNvSpPr>
            <p:nvPr/>
          </p:nvSpPr>
          <p:spPr bwMode="auto">
            <a:xfrm rot="11423780">
              <a:off x="5868029" y="6075569"/>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13" name="Group 38"/>
            <p:cNvGrpSpPr>
              <a:grpSpLocks/>
            </p:cNvGrpSpPr>
            <p:nvPr/>
          </p:nvGrpSpPr>
          <p:grpSpPr bwMode="auto">
            <a:xfrm rot="11423780">
              <a:off x="6173110" y="4640653"/>
              <a:ext cx="304800" cy="304800"/>
              <a:chOff x="768" y="1344"/>
              <a:chExt cx="192" cy="192"/>
            </a:xfrm>
          </p:grpSpPr>
          <p:sp>
            <p:nvSpPr>
              <p:cNvPr id="1423"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4"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5"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15" name="Group 38"/>
            <p:cNvGrpSpPr>
              <a:grpSpLocks/>
            </p:cNvGrpSpPr>
            <p:nvPr/>
          </p:nvGrpSpPr>
          <p:grpSpPr bwMode="auto">
            <a:xfrm rot="11423780">
              <a:off x="5897540" y="5410537"/>
              <a:ext cx="304800" cy="304800"/>
              <a:chOff x="768" y="1344"/>
              <a:chExt cx="192" cy="192"/>
            </a:xfrm>
          </p:grpSpPr>
          <p:sp>
            <p:nvSpPr>
              <p:cNvPr id="1420" name="Oval 39"/>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1" name="Oval 40"/>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2" name="Oval 41"/>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17" name="Oval 39"/>
            <p:cNvSpPr>
              <a:spLocks noChangeArrowheads="1"/>
            </p:cNvSpPr>
            <p:nvPr/>
          </p:nvSpPr>
          <p:spPr bwMode="auto">
            <a:xfrm rot="11423780">
              <a:off x="7209202" y="5521603"/>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8" name="Oval 40"/>
            <p:cNvSpPr>
              <a:spLocks noChangeArrowheads="1"/>
            </p:cNvSpPr>
            <p:nvPr/>
          </p:nvSpPr>
          <p:spPr bwMode="auto">
            <a:xfrm rot="11423780">
              <a:off x="7031802" y="5643999"/>
              <a:ext cx="76200" cy="76200"/>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9" name="Oval 41"/>
            <p:cNvSpPr>
              <a:spLocks noChangeArrowheads="1"/>
            </p:cNvSpPr>
            <p:nvPr/>
          </p:nvSpPr>
          <p:spPr bwMode="auto">
            <a:xfrm rot="11423780">
              <a:off x="6998106" y="5405401"/>
              <a:ext cx="76200" cy="76200"/>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 name="TextBox 5"/>
          <p:cNvSpPr txBox="1"/>
          <p:nvPr/>
        </p:nvSpPr>
        <p:spPr>
          <a:xfrm>
            <a:off x="228600" y="1371600"/>
            <a:ext cx="3886200" cy="4324261"/>
          </a:xfrm>
          <a:prstGeom prst="rect">
            <a:avLst/>
          </a:prstGeom>
          <a:noFill/>
        </p:spPr>
        <p:txBody>
          <a:bodyPr wrap="square" rtlCol="0">
            <a:spAutoFit/>
          </a:bodyPr>
          <a:lstStyle/>
          <a:p>
            <a:r>
              <a:rPr lang="en-US" sz="2500" b="1" u="sng" dirty="0" smtClean="0"/>
              <a:t>A feature of QCD: </a:t>
            </a:r>
          </a:p>
          <a:p>
            <a:r>
              <a:rPr lang="en-US" sz="2500" b="1" dirty="0" smtClean="0">
                <a:solidFill>
                  <a:srgbClr val="0000FF"/>
                </a:solidFill>
              </a:rPr>
              <a:t>Interaction between quarks and gluons become weaker when they are closer to each other</a:t>
            </a:r>
          </a:p>
          <a:p>
            <a:endParaRPr lang="en-US" sz="2500" b="1" dirty="0" smtClean="0"/>
          </a:p>
          <a:p>
            <a:r>
              <a:rPr lang="en-US" sz="2500" b="1" u="sng" dirty="0" smtClean="0"/>
              <a:t>Theory by:  </a:t>
            </a:r>
            <a:endParaRPr lang="en-US" sz="2500" b="1" u="sng" dirty="0"/>
          </a:p>
          <a:p>
            <a:pPr marL="457200" indent="-274320">
              <a:buFont typeface="Wingdings" pitchFamily="2" charset="2"/>
              <a:buChar char="§"/>
            </a:pPr>
            <a:r>
              <a:rPr lang="en-US" sz="2500" b="1" dirty="0" smtClean="0"/>
              <a:t>David Gross </a:t>
            </a:r>
          </a:p>
          <a:p>
            <a:pPr marL="457200" indent="-274320">
              <a:buFont typeface="Wingdings" pitchFamily="2" charset="2"/>
              <a:buChar char="§"/>
            </a:pPr>
            <a:r>
              <a:rPr lang="en-US" sz="2500" b="1" dirty="0" smtClean="0"/>
              <a:t>H. David </a:t>
            </a:r>
            <a:r>
              <a:rPr lang="en-US" sz="2500" b="1" dirty="0" err="1" smtClean="0"/>
              <a:t>Politzer</a:t>
            </a:r>
            <a:endParaRPr lang="en-US" sz="2500" b="1" dirty="0" smtClean="0"/>
          </a:p>
          <a:p>
            <a:pPr marL="457200" indent="-274320">
              <a:buFont typeface="Wingdings" pitchFamily="2" charset="2"/>
              <a:buChar char="§"/>
            </a:pPr>
            <a:r>
              <a:rPr lang="en-US" sz="2500" b="1" dirty="0" smtClean="0"/>
              <a:t>Frank </a:t>
            </a:r>
            <a:r>
              <a:rPr lang="en-US" sz="2500" b="1" dirty="0" err="1" smtClean="0"/>
              <a:t>Wilczek</a:t>
            </a:r>
            <a:r>
              <a:rPr lang="en-US" sz="2500" b="1" dirty="0" smtClean="0"/>
              <a:t> </a:t>
            </a:r>
            <a:endParaRPr lang="en-US" sz="2500" b="1" dirty="0"/>
          </a:p>
          <a:p>
            <a:endParaRPr lang="en-US" sz="2500" b="1" dirty="0"/>
          </a:p>
        </p:txBody>
      </p:sp>
      <p:sp>
        <p:nvSpPr>
          <p:cNvPr id="591" name="TextBox 590"/>
          <p:cNvSpPr txBox="1"/>
          <p:nvPr/>
        </p:nvSpPr>
        <p:spPr>
          <a:xfrm>
            <a:off x="4425014" y="5381172"/>
            <a:ext cx="4718986" cy="477054"/>
          </a:xfrm>
          <a:prstGeom prst="rect">
            <a:avLst/>
          </a:prstGeom>
          <a:noFill/>
        </p:spPr>
        <p:txBody>
          <a:bodyPr wrap="square" rtlCol="0">
            <a:spAutoFit/>
          </a:bodyPr>
          <a:lstStyle/>
          <a:p>
            <a:pPr marL="285750" indent="-285750">
              <a:buFont typeface="Arial" pitchFamily="34" charset="0"/>
              <a:buChar char="•"/>
            </a:pPr>
            <a:r>
              <a:rPr lang="en-US" sz="2500" b="1" dirty="0" smtClean="0">
                <a:solidFill>
                  <a:schemeClr val="tx1">
                    <a:lumMod val="50000"/>
                    <a:lumOff val="50000"/>
                  </a:schemeClr>
                </a:solidFill>
              </a:rPr>
              <a:t>Baryon density </a:t>
            </a:r>
          </a:p>
        </p:txBody>
      </p:sp>
    </p:spTree>
    <p:extLst>
      <p:ext uri="{BB962C8B-B14F-4D97-AF65-F5344CB8AC3E}">
        <p14:creationId xmlns:p14="http://schemas.microsoft.com/office/powerpoint/2010/main" val="3418884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08322"/>
                                        </p:tgtEl>
                                        <p:attrNameLst>
                                          <p:attrName>style.visibility</p:attrName>
                                        </p:attrNameLst>
                                      </p:cBhvr>
                                      <p:to>
                                        <p:strVal val="visible"/>
                                      </p:to>
                                    </p:set>
                                    <p:animEffect transition="in" filter="randombar(horizontal)">
                                      <p:cBhvr>
                                        <p:cTn id="7" dur="500"/>
                                        <p:tgtEl>
                                          <p:spTgt spid="12083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randombar(horizontal)">
                                      <p:cBhvr>
                                        <p:cTn id="12" dur="500"/>
                                        <p:tgtEl>
                                          <p:spTgt spid="26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17"/>
                                        </p:tgtEl>
                                        <p:attrNameLst>
                                          <p:attrName>style.visibility</p:attrName>
                                        </p:attrNameLst>
                                      </p:cBhvr>
                                      <p:to>
                                        <p:strVal val="visible"/>
                                      </p:to>
                                    </p:set>
                                    <p:animEffect transition="in" filter="randombar(horizontal)">
                                      <p:cBhvr>
                                        <p:cTn id="16" dur="500"/>
                                        <p:tgtEl>
                                          <p:spTgt spid="31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610"/>
                                        </p:tgtEl>
                                        <p:attrNameLst>
                                          <p:attrName>style.visibility</p:attrName>
                                        </p:attrNameLst>
                                      </p:cBhvr>
                                      <p:to>
                                        <p:strVal val="visible"/>
                                      </p:to>
                                    </p:set>
                                    <p:animEffect transition="in" filter="randombar(horizontal)">
                                      <p:cBhvr>
                                        <p:cTn id="20" dur="500"/>
                                        <p:tgtEl>
                                          <p:spTgt spid="610"/>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428"/>
                                        </p:tgtEl>
                                        <p:attrNameLst>
                                          <p:attrName>style.visibility</p:attrName>
                                        </p:attrNameLst>
                                      </p:cBhvr>
                                      <p:to>
                                        <p:strVal val="visible"/>
                                      </p:to>
                                    </p:set>
                                    <p:animEffect transition="in" filter="randombar(horizontal)">
                                      <p:cBhvr>
                                        <p:cTn id="24" dur="500"/>
                                        <p:tgtEl>
                                          <p:spTgt spid="4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610"/>
                                        </p:tgtEl>
                                      </p:cBhvr>
                                    </p:animEffect>
                                    <p:set>
                                      <p:cBhvr>
                                        <p:cTn id="29" dur="1" fill="hold">
                                          <p:stCondLst>
                                            <p:cond delay="999"/>
                                          </p:stCondLst>
                                        </p:cTn>
                                        <p:tgtEl>
                                          <p:spTgt spid="61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428"/>
                                        </p:tgtEl>
                                      </p:cBhvr>
                                    </p:animEffect>
                                    <p:set>
                                      <p:cBhvr>
                                        <p:cTn id="32" dur="1" fill="hold">
                                          <p:stCondLst>
                                            <p:cond delay="999"/>
                                          </p:stCondLst>
                                        </p:cTn>
                                        <p:tgtEl>
                                          <p:spTgt spid="42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208322"/>
                                        </p:tgtEl>
                                      </p:cBhvr>
                                    </p:animEffect>
                                    <p:set>
                                      <p:cBhvr>
                                        <p:cTn id="35" dur="1" fill="hold">
                                          <p:stCondLst>
                                            <p:cond delay="999"/>
                                          </p:stCondLst>
                                        </p:cTn>
                                        <p:tgtEl>
                                          <p:spTgt spid="120832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61"/>
                                        </p:tgtEl>
                                      </p:cBhvr>
                                    </p:animEffect>
                                    <p:set>
                                      <p:cBhvr>
                                        <p:cTn id="38" dur="1" fill="hold">
                                          <p:stCondLst>
                                            <p:cond delay="999"/>
                                          </p:stCondLst>
                                        </p:cTn>
                                        <p:tgtEl>
                                          <p:spTgt spid="26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317"/>
                                        </p:tgtEl>
                                      </p:cBhvr>
                                    </p:animEffect>
                                    <p:set>
                                      <p:cBhvr>
                                        <p:cTn id="41" dur="1" fill="hold">
                                          <p:stCondLst>
                                            <p:cond delay="999"/>
                                          </p:stCondLst>
                                        </p:cTn>
                                        <p:tgtEl>
                                          <p:spTgt spid="3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208321"/>
                                        </p:tgtEl>
                                      </p:cBhvr>
                                    </p:animEffect>
                                    <p:set>
                                      <p:cBhvr>
                                        <p:cTn id="44" dur="1" fill="hold">
                                          <p:stCondLst>
                                            <p:cond delay="999"/>
                                          </p:stCondLst>
                                        </p:cTn>
                                        <p:tgtEl>
                                          <p:spTgt spid="120832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2083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27" grpId="0"/>
      <p:bldP spid="5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28600" y="152400"/>
            <a:ext cx="8839200" cy="304800"/>
          </a:xfrm>
        </p:spPr>
        <p:txBody>
          <a:bodyPr>
            <a:noAutofit/>
          </a:bodyPr>
          <a:lstStyle/>
          <a:p>
            <a:pPr algn="ctr"/>
            <a:r>
              <a:rPr lang="en-US" sz="3500" b="1" dirty="0">
                <a:solidFill>
                  <a:srgbClr val="FF0000"/>
                </a:solidFill>
                <a:latin typeface="+mn-lt"/>
              </a:rPr>
              <a:t>One Way to Increase Temperature or Pressure</a:t>
            </a:r>
          </a:p>
        </p:txBody>
      </p:sp>
      <p:pic>
        <p:nvPicPr>
          <p:cNvPr id="2017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1744" name="Text Box 16"/>
          <p:cNvSpPr txBox="1">
            <a:spLocks noChangeArrowheads="1"/>
          </p:cNvSpPr>
          <p:nvPr/>
        </p:nvSpPr>
        <p:spPr bwMode="auto">
          <a:xfrm>
            <a:off x="6705600" y="1295400"/>
            <a:ext cx="243840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u="sng" dirty="0">
                <a:solidFill>
                  <a:srgbClr val="FFCC00"/>
                </a:solidFill>
              </a:rPr>
              <a:t>Small “Bang”</a:t>
            </a:r>
          </a:p>
          <a:p>
            <a:pPr>
              <a:spcBef>
                <a:spcPct val="50000"/>
              </a:spcBef>
            </a:pPr>
            <a:r>
              <a:rPr lang="en-US" dirty="0">
                <a:solidFill>
                  <a:schemeClr val="bg1"/>
                </a:solidFill>
              </a:rPr>
              <a:t>Heavy alien object hits the heavy earth</a:t>
            </a:r>
          </a:p>
          <a:p>
            <a:pPr>
              <a:spcBef>
                <a:spcPct val="50000"/>
              </a:spcBef>
            </a:pPr>
            <a:r>
              <a:rPr lang="en-US" dirty="0">
                <a:solidFill>
                  <a:schemeClr val="bg1"/>
                </a:solidFill>
              </a:rPr>
              <a:t>Tremendous kinetic energy converted into tremendous heat and pressure.</a:t>
            </a:r>
          </a:p>
        </p:txBody>
      </p:sp>
      <p:sp>
        <p:nvSpPr>
          <p:cNvPr id="3" name="Slide Number Placeholder 2"/>
          <p:cNvSpPr>
            <a:spLocks noGrp="1"/>
          </p:cNvSpPr>
          <p:nvPr>
            <p:ph type="sldNum" sz="quarter" idx="12"/>
          </p:nvPr>
        </p:nvSpPr>
        <p:spPr/>
        <p:txBody>
          <a:bodyPr/>
          <a:lstStyle/>
          <a:p>
            <a:fld id="{464AB31E-842B-4FE6-90A0-C50890C18576}" type="slidenum">
              <a:rPr lang="en-US" smtClean="0"/>
              <a:pPr/>
              <a:t>11</a:t>
            </a:fld>
            <a:endParaRPr lang="en-US"/>
          </a:p>
        </p:txBody>
      </p:sp>
    </p:spTree>
    <p:extLst>
      <p:ext uri="{BB962C8B-B14F-4D97-AF65-F5344CB8AC3E}">
        <p14:creationId xmlns:p14="http://schemas.microsoft.com/office/powerpoint/2010/main" val="29862652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32" fill="hold" nodeType="clickEffect">
                                  <p:stCondLst>
                                    <p:cond delay="0"/>
                                  </p:stCondLst>
                                  <p:childTnLst>
                                    <p:set>
                                      <p:cBhvr>
                                        <p:cTn id="6" dur="1" fill="hold">
                                          <p:stCondLst>
                                            <p:cond delay="0"/>
                                          </p:stCondLst>
                                        </p:cTn>
                                        <p:tgtEl>
                                          <p:spTgt spid="201740"/>
                                        </p:tgtEl>
                                        <p:attrNameLst>
                                          <p:attrName>style.visibility</p:attrName>
                                        </p:attrNameLst>
                                      </p:cBhvr>
                                      <p:to>
                                        <p:strVal val="visible"/>
                                      </p:to>
                                    </p:set>
                                    <p:animEffect transition="in" filter="circle(out)">
                                      <p:cBhvr>
                                        <p:cTn id="7" dur="2000"/>
                                        <p:tgtEl>
                                          <p:spTgt spid="201740"/>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01744"/>
                                        </p:tgtEl>
                                        <p:attrNameLst>
                                          <p:attrName>style.visibility</p:attrName>
                                        </p:attrNameLst>
                                      </p:cBhvr>
                                      <p:to>
                                        <p:strVal val="visible"/>
                                      </p:to>
                                    </p:set>
                                    <p:animEffect transition="in" filter="dissolve">
                                      <p:cBhvr>
                                        <p:cTn id="11" dur="500"/>
                                        <p:tgtEl>
                                          <p:spTgt spid="201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1325562"/>
            <a:ext cx="8186737" cy="5046663"/>
            <a:chOff x="315" y="720"/>
            <a:chExt cx="5157" cy="3179"/>
          </a:xfrm>
        </p:grpSpPr>
        <p:pic>
          <p:nvPicPr>
            <p:cNvPr id="373763" name="Picture 3"/>
            <p:cNvPicPr>
              <a:picLocks noChangeAspect="1" noChangeArrowheads="1"/>
            </p:cNvPicPr>
            <p:nvPr/>
          </p:nvPicPr>
          <p:blipFill>
            <a:blip r:embed="rId3"/>
            <a:srcRect/>
            <a:stretch>
              <a:fillRect/>
            </a:stretch>
          </p:blipFill>
          <p:spPr bwMode="auto">
            <a:xfrm>
              <a:off x="315" y="720"/>
              <a:ext cx="5157" cy="3179"/>
            </a:xfrm>
            <a:prstGeom prst="rect">
              <a:avLst/>
            </a:prstGeom>
            <a:noFill/>
            <a:ln w="9525">
              <a:noFill/>
              <a:miter lim="800000"/>
              <a:headEnd/>
              <a:tailEnd/>
            </a:ln>
          </p:spPr>
        </p:pic>
        <p:sp>
          <p:nvSpPr>
            <p:cNvPr id="373764" name="Text Box 4"/>
            <p:cNvSpPr txBox="1">
              <a:spLocks noChangeArrowheads="1"/>
            </p:cNvSpPr>
            <p:nvPr/>
          </p:nvSpPr>
          <p:spPr bwMode="auto">
            <a:xfrm>
              <a:off x="2705" y="1237"/>
              <a:ext cx="664" cy="327"/>
            </a:xfrm>
            <a:prstGeom prst="rect">
              <a:avLst/>
            </a:prstGeom>
            <a:noFill/>
            <a:ln w="25400">
              <a:noFill/>
              <a:miter lim="800000"/>
              <a:headEnd/>
              <a:tailEnd type="none" w="lg" len="lg"/>
            </a:ln>
            <a:effectLst/>
          </p:spPr>
          <p:txBody>
            <a:bodyPr wrap="none">
              <a:prstTxWarp prst="textNoShape">
                <a:avLst/>
              </a:prstTxWarp>
              <a:spAutoFit/>
            </a:bodyPr>
            <a:lstStyle/>
            <a:p>
              <a:r>
                <a:rPr lang="en-GB" sz="2800" b="1">
                  <a:solidFill>
                    <a:srgbClr val="FFCC00"/>
                  </a:solidFill>
                  <a:latin typeface="Helvetica" pitchFamily="-106" charset="0"/>
                </a:rPr>
                <a:t>RHIC</a:t>
              </a:r>
            </a:p>
          </p:txBody>
        </p:sp>
        <p:sp>
          <p:nvSpPr>
            <p:cNvPr id="373765" name="Text Box 5"/>
            <p:cNvSpPr txBox="1">
              <a:spLocks noChangeArrowheads="1"/>
            </p:cNvSpPr>
            <p:nvPr/>
          </p:nvSpPr>
          <p:spPr bwMode="auto">
            <a:xfrm>
              <a:off x="3892" y="1180"/>
              <a:ext cx="801"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BRAHMS</a:t>
              </a:r>
            </a:p>
          </p:txBody>
        </p:sp>
        <p:sp>
          <p:nvSpPr>
            <p:cNvPr id="373766" name="Text Box 6"/>
            <p:cNvSpPr txBox="1">
              <a:spLocks noChangeArrowheads="1"/>
            </p:cNvSpPr>
            <p:nvPr/>
          </p:nvSpPr>
          <p:spPr bwMode="auto">
            <a:xfrm>
              <a:off x="1715" y="1148"/>
              <a:ext cx="801"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PHOBOS</a:t>
              </a:r>
            </a:p>
          </p:txBody>
        </p:sp>
        <p:sp>
          <p:nvSpPr>
            <p:cNvPr id="373767" name="Text Box 7"/>
            <p:cNvSpPr txBox="1">
              <a:spLocks noChangeArrowheads="1"/>
            </p:cNvSpPr>
            <p:nvPr/>
          </p:nvSpPr>
          <p:spPr bwMode="auto">
            <a:xfrm>
              <a:off x="1002" y="1401"/>
              <a:ext cx="712"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PHENIX</a:t>
              </a:r>
            </a:p>
          </p:txBody>
        </p:sp>
        <p:sp>
          <p:nvSpPr>
            <p:cNvPr id="373768" name="Text Box 8"/>
            <p:cNvSpPr txBox="1">
              <a:spLocks noChangeArrowheads="1"/>
            </p:cNvSpPr>
            <p:nvPr/>
          </p:nvSpPr>
          <p:spPr bwMode="auto">
            <a:xfrm>
              <a:off x="2244" y="1526"/>
              <a:ext cx="543"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STAR</a:t>
              </a:r>
            </a:p>
          </p:txBody>
        </p:sp>
        <p:sp>
          <p:nvSpPr>
            <p:cNvPr id="373769" name="Text Box 9"/>
            <p:cNvSpPr txBox="1">
              <a:spLocks noChangeArrowheads="1"/>
            </p:cNvSpPr>
            <p:nvPr/>
          </p:nvSpPr>
          <p:spPr bwMode="auto">
            <a:xfrm>
              <a:off x="1114" y="2494"/>
              <a:ext cx="601" cy="327"/>
            </a:xfrm>
            <a:prstGeom prst="rect">
              <a:avLst/>
            </a:prstGeom>
            <a:noFill/>
            <a:ln w="25400">
              <a:noFill/>
              <a:miter lim="800000"/>
              <a:headEnd/>
              <a:tailEnd type="none" w="lg" len="lg"/>
            </a:ln>
            <a:effectLst/>
          </p:spPr>
          <p:txBody>
            <a:bodyPr wrap="none">
              <a:prstTxWarp prst="textNoShape">
                <a:avLst/>
              </a:prstTxWarp>
              <a:spAutoFit/>
            </a:bodyPr>
            <a:lstStyle/>
            <a:p>
              <a:r>
                <a:rPr lang="en-GB" sz="2800" b="1">
                  <a:solidFill>
                    <a:srgbClr val="FFCC00"/>
                  </a:solidFill>
                  <a:latin typeface="Helvetica" pitchFamily="-106" charset="0"/>
                </a:rPr>
                <a:t>AGS</a:t>
              </a:r>
            </a:p>
          </p:txBody>
        </p:sp>
        <p:sp>
          <p:nvSpPr>
            <p:cNvPr id="373770" name="Oval 10"/>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p:spPr>
          <p:txBody>
            <a:bodyPr wrap="none" anchor="ctr">
              <a:prstTxWarp prst="textNoShape">
                <a:avLst/>
              </a:prstTxWarp>
            </a:bodyPr>
            <a:lstStyle/>
            <a:p>
              <a:endParaRPr lang="en-US"/>
            </a:p>
          </p:txBody>
        </p:sp>
        <p:sp>
          <p:nvSpPr>
            <p:cNvPr id="373771" name="Rectangle 11"/>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373772" name="Rectangle 12"/>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373773" name="Rectangle 13"/>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373774" name="Rectangle 14"/>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373775" name="Oval 15"/>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p:spPr>
          <p:txBody>
            <a:bodyPr wrap="none" anchor="ctr">
              <a:prstTxWarp prst="textNoShape">
                <a:avLst/>
              </a:prstTxWarp>
            </a:bodyPr>
            <a:lstStyle/>
            <a:p>
              <a:endParaRPr lang="en-US"/>
            </a:p>
          </p:txBody>
        </p:sp>
        <p:sp>
          <p:nvSpPr>
            <p:cNvPr id="373776" name="Line 16"/>
            <p:cNvSpPr>
              <a:spLocks noChangeShapeType="1"/>
            </p:cNvSpPr>
            <p:nvPr/>
          </p:nvSpPr>
          <p:spPr bwMode="auto">
            <a:xfrm>
              <a:off x="730" y="2586"/>
              <a:ext cx="224" cy="395"/>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77" name="Line 17"/>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78" name="Line 18"/>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79" name="Arc 19"/>
            <p:cNvSpPr>
              <a:spLocks/>
            </p:cNvSpPr>
            <p:nvPr/>
          </p:nvSpPr>
          <p:spPr bwMode="auto">
            <a:xfrm flipV="1">
              <a:off x="1727" y="1918"/>
              <a:ext cx="583" cy="84"/>
            </a:xfrm>
            <a:custGeom>
              <a:avLst/>
              <a:gdLst>
                <a:gd name="G0" fmla="+- 0 0 0"/>
                <a:gd name="G1" fmla="+- 3165 0 0"/>
                <a:gd name="G2" fmla="+- 21600 0 0"/>
                <a:gd name="T0" fmla="*/ 21366 w 21600"/>
                <a:gd name="T1" fmla="*/ 0 h 13185"/>
                <a:gd name="T2" fmla="*/ 19135 w 21600"/>
                <a:gd name="T3" fmla="*/ 13185 h 13185"/>
                <a:gd name="T4" fmla="*/ 0 w 21600"/>
                <a:gd name="T5" fmla="*/ 3165 h 13185"/>
              </a:gdLst>
              <a:ahLst/>
              <a:cxnLst>
                <a:cxn ang="0">
                  <a:pos x="T0" y="T1"/>
                </a:cxn>
                <a:cxn ang="0">
                  <a:pos x="T2" y="T3"/>
                </a:cxn>
                <a:cxn ang="0">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close/>
                </a:path>
              </a:pathLst>
            </a:cu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80" name="Arc 20"/>
            <p:cNvSpPr>
              <a:spLocks/>
            </p:cNvSpPr>
            <p:nvPr/>
          </p:nvSpPr>
          <p:spPr bwMode="auto">
            <a:xfrm flipH="1">
              <a:off x="2306" y="1937"/>
              <a:ext cx="305" cy="179"/>
            </a:xfrm>
            <a:custGeom>
              <a:avLst/>
              <a:gdLst>
                <a:gd name="G0" fmla="+- 2114 0 0"/>
                <a:gd name="G1" fmla="+- 21600 0 0"/>
                <a:gd name="G2" fmla="+- 21600 0 0"/>
                <a:gd name="T0" fmla="*/ 0 w 19051"/>
                <a:gd name="T1" fmla="*/ 104 h 21600"/>
                <a:gd name="T2" fmla="*/ 19051 w 19051"/>
                <a:gd name="T3" fmla="*/ 8196 h 21600"/>
                <a:gd name="T4" fmla="*/ 2114 w 19051"/>
                <a:gd name="T5" fmla="*/ 21600 h 21600"/>
              </a:gdLst>
              <a:ahLst/>
              <a:cxnLst>
                <a:cxn ang="0">
                  <a:pos x="T0" y="T1"/>
                </a:cxn>
                <a:cxn ang="0">
                  <a:pos x="T2" y="T3"/>
                </a:cxn>
                <a:cxn ang="0">
                  <a:pos x="T4" y="T5"/>
                </a:cxn>
              </a:cxnLst>
              <a:rect l="0" t="0" r="r" b="b"/>
              <a:pathLst>
                <a:path w="19051" h="21600" fill="none" extrusionOk="0">
                  <a:moveTo>
                    <a:pt x="-1" y="103"/>
                  </a:moveTo>
                  <a:cubicBezTo>
                    <a:pt x="702" y="34"/>
                    <a:pt x="1408" y="-1"/>
                    <a:pt x="2114" y="-1"/>
                  </a:cubicBezTo>
                  <a:cubicBezTo>
                    <a:pt x="8715" y="-1"/>
                    <a:pt x="14954" y="3018"/>
                    <a:pt x="19051" y="8195"/>
                  </a:cubicBezTo>
                </a:path>
                <a:path w="19051" h="21600" stroke="0" extrusionOk="0">
                  <a:moveTo>
                    <a:pt x="-1" y="103"/>
                  </a:moveTo>
                  <a:cubicBezTo>
                    <a:pt x="702" y="34"/>
                    <a:pt x="1408" y="-1"/>
                    <a:pt x="2114" y="-1"/>
                  </a:cubicBezTo>
                  <a:cubicBezTo>
                    <a:pt x="8715" y="-1"/>
                    <a:pt x="14954" y="3018"/>
                    <a:pt x="19051" y="8195"/>
                  </a:cubicBezTo>
                  <a:lnTo>
                    <a:pt x="2114" y="21600"/>
                  </a:lnTo>
                  <a:close/>
                </a:path>
              </a:pathLst>
            </a:cu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81" name="Oval 21"/>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82" name="Line 22"/>
            <p:cNvSpPr>
              <a:spLocks noChangeShapeType="1"/>
            </p:cNvSpPr>
            <p:nvPr/>
          </p:nvSpPr>
          <p:spPr bwMode="auto">
            <a:xfrm>
              <a:off x="954" y="2981"/>
              <a:ext cx="638" cy="388"/>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83" name="Line 23"/>
            <p:cNvSpPr>
              <a:spLocks noChangeShapeType="1"/>
            </p:cNvSpPr>
            <p:nvPr/>
          </p:nvSpPr>
          <p:spPr bwMode="auto">
            <a:xfrm>
              <a:off x="1919" y="2273"/>
              <a:ext cx="52" cy="363"/>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373784" name="Text Box 24"/>
            <p:cNvSpPr txBox="1">
              <a:spLocks noChangeArrowheads="1"/>
            </p:cNvSpPr>
            <p:nvPr/>
          </p:nvSpPr>
          <p:spPr bwMode="auto">
            <a:xfrm>
              <a:off x="2489" y="3487"/>
              <a:ext cx="907" cy="250"/>
            </a:xfrm>
            <a:prstGeom prst="rect">
              <a:avLst/>
            </a:prstGeom>
            <a:noFill/>
            <a:ln w="25400">
              <a:noFill/>
              <a:miter lim="800000"/>
              <a:headEnd/>
              <a:tailEnd type="none" w="lg" len="lg"/>
            </a:ln>
            <a:effectLst/>
          </p:spPr>
          <p:txBody>
            <a:bodyPr wrap="none">
              <a:prstTxWarp prst="textNoShape">
                <a:avLst/>
              </a:prstTxWarp>
              <a:spAutoFit/>
            </a:bodyPr>
            <a:lstStyle/>
            <a:p>
              <a:r>
                <a:rPr lang="en-GB" sz="2000" b="1">
                  <a:solidFill>
                    <a:srgbClr val="FFCC00"/>
                  </a:solidFill>
                  <a:latin typeface="Helvetica" pitchFamily="-106" charset="0"/>
                </a:rPr>
                <a:t>TANDEMS</a:t>
              </a:r>
            </a:p>
          </p:txBody>
        </p:sp>
      </p:grpSp>
      <p:sp>
        <p:nvSpPr>
          <p:cNvPr id="373785" name="Oval 25"/>
          <p:cNvSpPr>
            <a:spLocks noChangeArrowheads="1"/>
          </p:cNvSpPr>
          <p:nvPr/>
        </p:nvSpPr>
        <p:spPr bwMode="auto">
          <a:xfrm>
            <a:off x="3810000" y="3154362"/>
            <a:ext cx="152400" cy="152400"/>
          </a:xfrm>
          <a:prstGeom prst="ellipse">
            <a:avLst/>
          </a:prstGeom>
          <a:solidFill>
            <a:srgbClr val="FFFF3D"/>
          </a:solidFill>
          <a:ln w="9525">
            <a:noFill/>
            <a:round/>
            <a:headEnd/>
            <a:tailEnd/>
          </a:ln>
          <a:effectLst/>
        </p:spPr>
        <p:txBody>
          <a:bodyPr wrap="none" anchor="ctr">
            <a:prstTxWarp prst="textNoShape">
              <a:avLst/>
            </a:prstTxWarp>
          </a:bodyPr>
          <a:lstStyle/>
          <a:p>
            <a:endParaRPr lang="en-US"/>
          </a:p>
        </p:txBody>
      </p:sp>
      <p:sp>
        <p:nvSpPr>
          <p:cNvPr id="373786" name="Oval 26"/>
          <p:cNvSpPr>
            <a:spLocks noChangeArrowheads="1"/>
          </p:cNvSpPr>
          <p:nvPr/>
        </p:nvSpPr>
        <p:spPr bwMode="auto">
          <a:xfrm>
            <a:off x="5181600" y="5592762"/>
            <a:ext cx="152400" cy="152400"/>
          </a:xfrm>
          <a:prstGeom prst="ellipse">
            <a:avLst/>
          </a:prstGeom>
          <a:solidFill>
            <a:srgbClr val="FD3FEB"/>
          </a:solidFill>
          <a:ln w="9525">
            <a:noFill/>
            <a:round/>
            <a:headEnd/>
            <a:tailEnd/>
          </a:ln>
          <a:effectLst/>
        </p:spPr>
        <p:txBody>
          <a:bodyPr wrap="none" anchor="ctr">
            <a:prstTxWarp prst="textNoShape">
              <a:avLst/>
            </a:prstTxWarp>
          </a:bodyPr>
          <a:lstStyle/>
          <a:p>
            <a:endParaRPr lang="en-US"/>
          </a:p>
        </p:txBody>
      </p:sp>
      <p:sp>
        <p:nvSpPr>
          <p:cNvPr id="373787" name="Oval 27"/>
          <p:cNvSpPr>
            <a:spLocks noChangeArrowheads="1"/>
          </p:cNvSpPr>
          <p:nvPr/>
        </p:nvSpPr>
        <p:spPr bwMode="auto">
          <a:xfrm>
            <a:off x="3581400" y="3306762"/>
            <a:ext cx="152400" cy="152400"/>
          </a:xfrm>
          <a:prstGeom prst="ellipse">
            <a:avLst/>
          </a:prstGeom>
          <a:solidFill>
            <a:srgbClr val="FFFF3D"/>
          </a:solidFill>
          <a:ln w="9525">
            <a:noFill/>
            <a:round/>
            <a:headEnd/>
            <a:tailEnd/>
          </a:ln>
          <a:effectLst/>
        </p:spPr>
        <p:txBody>
          <a:bodyPr wrap="none" anchor="ctr">
            <a:prstTxWarp prst="textNoShape">
              <a:avLst/>
            </a:prstTxWarp>
          </a:bodyPr>
          <a:lstStyle/>
          <a:p>
            <a:endParaRPr lang="en-US"/>
          </a:p>
        </p:txBody>
      </p:sp>
      <p:sp>
        <p:nvSpPr>
          <p:cNvPr id="373788" name="Oval 28"/>
          <p:cNvSpPr>
            <a:spLocks noChangeArrowheads="1"/>
          </p:cNvSpPr>
          <p:nvPr/>
        </p:nvSpPr>
        <p:spPr bwMode="auto">
          <a:xfrm>
            <a:off x="3352800" y="3154362"/>
            <a:ext cx="152400" cy="152400"/>
          </a:xfrm>
          <a:prstGeom prst="ellipse">
            <a:avLst/>
          </a:prstGeom>
          <a:solidFill>
            <a:srgbClr val="5DA7F1"/>
          </a:solidFill>
          <a:ln w="9525">
            <a:noFill/>
            <a:round/>
            <a:headEnd/>
            <a:tailEnd/>
          </a:ln>
          <a:effectLst/>
        </p:spPr>
        <p:txBody>
          <a:bodyPr wrap="none" anchor="ctr">
            <a:prstTxWarp prst="textNoShape">
              <a:avLst/>
            </a:prstTxWarp>
          </a:bodyPr>
          <a:lstStyle/>
          <a:p>
            <a:endParaRPr lang="en-US"/>
          </a:p>
        </p:txBody>
      </p:sp>
      <p:sp>
        <p:nvSpPr>
          <p:cNvPr id="373789" name="Oval 29"/>
          <p:cNvSpPr>
            <a:spLocks noChangeArrowheads="1"/>
          </p:cNvSpPr>
          <p:nvPr/>
        </p:nvSpPr>
        <p:spPr bwMode="auto">
          <a:xfrm>
            <a:off x="3581400" y="3306762"/>
            <a:ext cx="152400" cy="152400"/>
          </a:xfrm>
          <a:prstGeom prst="ellipse">
            <a:avLst/>
          </a:prstGeom>
          <a:solidFill>
            <a:srgbClr val="5DA7F1"/>
          </a:solidFill>
          <a:ln w="9525">
            <a:noFill/>
            <a:round/>
            <a:headEnd/>
            <a:tailEnd/>
          </a:ln>
          <a:effectLst/>
        </p:spPr>
        <p:txBody>
          <a:bodyPr wrap="none" anchor="ctr">
            <a:prstTxWarp prst="textNoShape">
              <a:avLst/>
            </a:prstTxWarp>
          </a:bodyPr>
          <a:lstStyle/>
          <a:p>
            <a:endParaRPr lang="en-US"/>
          </a:p>
        </p:txBody>
      </p:sp>
      <p:sp>
        <p:nvSpPr>
          <p:cNvPr id="373790" name="Rectangle 30"/>
          <p:cNvSpPr>
            <a:spLocks noGrp="1" noChangeArrowheads="1"/>
          </p:cNvSpPr>
          <p:nvPr>
            <p:ph type="title"/>
          </p:nvPr>
        </p:nvSpPr>
        <p:spPr>
          <a:xfrm>
            <a:off x="431800" y="398462"/>
            <a:ext cx="8458200" cy="609600"/>
          </a:xfrm>
        </p:spPr>
        <p:txBody>
          <a:bodyPr>
            <a:normAutofit fontScale="90000"/>
          </a:bodyPr>
          <a:lstStyle/>
          <a:p>
            <a:r>
              <a:rPr lang="en-US" b="1" u="sng" dirty="0">
                <a:solidFill>
                  <a:srgbClr val="FF0000"/>
                </a:solidFill>
                <a:effectLst>
                  <a:outerShdw blurRad="38100" dist="38100" dir="2700000" algn="tl">
                    <a:srgbClr val="DDDDDD"/>
                  </a:outerShdw>
                </a:effectLst>
              </a:rPr>
              <a:t>R</a:t>
            </a:r>
            <a:r>
              <a:rPr lang="en-US" dirty="0">
                <a:solidFill>
                  <a:srgbClr val="FF0000"/>
                </a:solidFill>
                <a:effectLst>
                  <a:outerShdw blurRad="38100" dist="38100" dir="2700000" algn="tl">
                    <a:srgbClr val="DDDDDD"/>
                  </a:outerShdw>
                </a:effectLst>
              </a:rPr>
              <a:t>elativistic </a:t>
            </a:r>
            <a:r>
              <a:rPr lang="en-US" b="1" u="sng" dirty="0">
                <a:solidFill>
                  <a:srgbClr val="FF0000"/>
                </a:solidFill>
                <a:effectLst>
                  <a:outerShdw blurRad="38100" dist="38100" dir="2700000" algn="tl">
                    <a:srgbClr val="DDDDDD"/>
                  </a:outerShdw>
                </a:effectLst>
              </a:rPr>
              <a:t>H</a:t>
            </a:r>
            <a:r>
              <a:rPr lang="en-US" dirty="0">
                <a:solidFill>
                  <a:srgbClr val="FF0000"/>
                </a:solidFill>
                <a:effectLst>
                  <a:outerShdw blurRad="38100" dist="38100" dir="2700000" algn="tl">
                    <a:srgbClr val="DDDDDD"/>
                  </a:outerShdw>
                </a:effectLst>
              </a:rPr>
              <a:t>eavy </a:t>
            </a:r>
            <a:r>
              <a:rPr lang="en-US" b="1" u="sng" dirty="0">
                <a:solidFill>
                  <a:srgbClr val="FF0000"/>
                </a:solidFill>
                <a:effectLst>
                  <a:outerShdw blurRad="38100" dist="38100" dir="2700000" algn="tl">
                    <a:srgbClr val="DDDDDD"/>
                  </a:outerShdw>
                </a:effectLst>
              </a:rPr>
              <a:t>I</a:t>
            </a:r>
            <a:r>
              <a:rPr lang="en-US" dirty="0">
                <a:solidFill>
                  <a:srgbClr val="FF0000"/>
                </a:solidFill>
                <a:effectLst>
                  <a:outerShdw blurRad="38100" dist="38100" dir="2700000" algn="tl">
                    <a:srgbClr val="DDDDDD"/>
                  </a:outerShdw>
                </a:effectLst>
              </a:rPr>
              <a:t>on </a:t>
            </a:r>
            <a:r>
              <a:rPr lang="en-US" b="1" u="sng" dirty="0" smtClean="0">
                <a:solidFill>
                  <a:srgbClr val="FF0000"/>
                </a:solidFill>
                <a:effectLst>
                  <a:outerShdw blurRad="38100" dist="38100" dir="2700000" algn="tl">
                    <a:srgbClr val="DDDDDD"/>
                  </a:outerShdw>
                </a:effectLst>
              </a:rPr>
              <a:t>C</a:t>
            </a:r>
            <a:r>
              <a:rPr lang="en-US" dirty="0" smtClean="0">
                <a:solidFill>
                  <a:srgbClr val="FF0000"/>
                </a:solidFill>
                <a:effectLst>
                  <a:outerShdw blurRad="38100" dist="38100" dir="2700000" algn="tl">
                    <a:srgbClr val="DDDDDD"/>
                  </a:outerShdw>
                </a:effectLst>
              </a:rPr>
              <a:t>ollider</a:t>
            </a:r>
            <a:r>
              <a:rPr lang="en-US" sz="2800" dirty="0" smtClean="0">
                <a:solidFill>
                  <a:srgbClr val="FF0000"/>
                </a:solidFill>
                <a:effectLst>
                  <a:outerShdw blurRad="38100" dist="38100" dir="2700000" algn="tl">
                    <a:srgbClr val="DDDDDD"/>
                  </a:outerShdw>
                </a:effectLst>
              </a:rPr>
              <a:t/>
            </a:r>
            <a:br>
              <a:rPr lang="en-US" sz="2800" dirty="0" smtClean="0">
                <a:solidFill>
                  <a:srgbClr val="FF0000"/>
                </a:solidFill>
                <a:effectLst>
                  <a:outerShdw blurRad="38100" dist="38100" dir="2700000" algn="tl">
                    <a:srgbClr val="DDDDDD"/>
                  </a:outerShdw>
                </a:effectLst>
              </a:rPr>
            </a:br>
            <a:r>
              <a:rPr lang="en-US" sz="2000" dirty="0">
                <a:solidFill>
                  <a:srgbClr val="FF0000"/>
                </a:solidFill>
                <a:effectLst>
                  <a:outerShdw blurRad="38100" dist="38100" dir="2700000" algn="tl">
                    <a:srgbClr val="DDDDDD"/>
                  </a:outerShdw>
                </a:effectLst>
              </a:rPr>
              <a:t>Brookhaven National Laboratory (BNL), Upton, NY</a:t>
            </a:r>
            <a:endParaRPr lang="en-US" sz="2000" dirty="0">
              <a:solidFill>
                <a:srgbClr val="FF0000"/>
              </a:solidFill>
            </a:endParaRPr>
          </a:p>
        </p:txBody>
      </p:sp>
      <p:sp>
        <p:nvSpPr>
          <p:cNvPr id="373794" name="Text Box 34"/>
          <p:cNvSpPr txBox="1">
            <a:spLocks noChangeArrowheads="1"/>
          </p:cNvSpPr>
          <p:nvPr/>
        </p:nvSpPr>
        <p:spPr bwMode="auto">
          <a:xfrm>
            <a:off x="4800600" y="3397250"/>
            <a:ext cx="3364191"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1" i="1" dirty="0">
                <a:solidFill>
                  <a:schemeClr val="bg1"/>
                </a:solidFill>
              </a:rPr>
              <a:t>v = 0.99995</a:t>
            </a:r>
            <a:r>
              <a:rPr lang="en-US" sz="1800" b="1" i="1" dirty="0">
                <a:solidFill>
                  <a:schemeClr val="bg1"/>
                </a:solidFill>
                <a:sym typeface="Symbol" pitchFamily="-106" charset="2"/>
              </a:rPr>
              <a:t></a:t>
            </a:r>
            <a:r>
              <a:rPr lang="en-US" sz="1800" b="1" i="1" dirty="0">
                <a:solidFill>
                  <a:schemeClr val="bg1"/>
                </a:solidFill>
              </a:rPr>
              <a:t>c = 186,000 miles/sec</a:t>
            </a:r>
          </a:p>
          <a:p>
            <a:pPr eaLnBrk="1" hangingPunct="1"/>
            <a:r>
              <a:rPr lang="en-US" sz="1800" b="1" i="1" dirty="0">
                <a:solidFill>
                  <a:schemeClr val="bg1"/>
                </a:solidFill>
              </a:rPr>
              <a:t>          Au + Au at 200 </a:t>
            </a:r>
            <a:r>
              <a:rPr lang="en-US" sz="1800" b="1" i="1" dirty="0" err="1">
                <a:solidFill>
                  <a:schemeClr val="bg1"/>
                </a:solidFill>
              </a:rPr>
              <a:t>GeV</a:t>
            </a:r>
            <a:endParaRPr lang="en-US" sz="1800" b="1" dirty="0">
              <a:solidFill>
                <a:schemeClr val="bg1"/>
              </a:solidFill>
            </a:endParaRPr>
          </a:p>
        </p:txBody>
      </p:sp>
      <p:sp>
        <p:nvSpPr>
          <p:cNvPr id="35" name="Snip Diagonal Corner Rectangle 34"/>
          <p:cNvSpPr/>
          <p:nvPr/>
        </p:nvSpPr>
        <p:spPr>
          <a:xfrm>
            <a:off x="5035663" y="4144963"/>
            <a:ext cx="2889137" cy="2027237"/>
          </a:xfrm>
          <a:prstGeom prst="snip2DiagRect">
            <a:avLst>
              <a:gd name="adj1" fmla="val 11752"/>
              <a:gd name="adj2" fmla="val 128"/>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800000"/>
                </a:solidFill>
              </a:rPr>
              <a:t>- RHIC: high-energy</a:t>
            </a:r>
          </a:p>
          <a:p>
            <a:r>
              <a:rPr lang="en-US" sz="2200" b="1" dirty="0" smtClean="0">
                <a:solidFill>
                  <a:srgbClr val="800000"/>
                </a:solidFill>
              </a:rPr>
              <a:t>heavy-ion collider</a:t>
            </a:r>
          </a:p>
          <a:p>
            <a:r>
              <a:rPr lang="en-US" b="1" dirty="0" smtClean="0">
                <a:solidFill>
                  <a:schemeClr val="tx1"/>
                </a:solidFill>
              </a:rPr>
              <a:t>(</a:t>
            </a:r>
            <a:r>
              <a:rPr lang="en-US" b="1" dirty="0" err="1" smtClean="0">
                <a:solidFill>
                  <a:schemeClr val="tx1"/>
                </a:solidFill>
              </a:rPr>
              <a:t>i</a:t>
            </a:r>
            <a:r>
              <a:rPr lang="en-US" b="1" dirty="0" smtClean="0">
                <a:solidFill>
                  <a:schemeClr val="tx1"/>
                </a:solidFill>
              </a:rPr>
              <a:t>) Dedicated QCD collider</a:t>
            </a:r>
          </a:p>
          <a:p>
            <a:r>
              <a:rPr lang="en-US" b="1" dirty="0" smtClean="0">
                <a:solidFill>
                  <a:schemeClr val="tx1"/>
                </a:solidFill>
              </a:rPr>
              <a:t>(ii) </a:t>
            </a:r>
            <a:r>
              <a:rPr lang="en-US" b="1" i="1" dirty="0" smtClean="0">
                <a:solidFill>
                  <a:schemeClr val="tx1"/>
                </a:solidFill>
              </a:rPr>
              <a:t>√</a:t>
            </a:r>
            <a:r>
              <a:rPr lang="en-US" b="1" i="1" dirty="0" err="1" smtClean="0">
                <a:solidFill>
                  <a:schemeClr val="tx1"/>
                </a:solidFill>
              </a:rPr>
              <a:t>s</a:t>
            </a:r>
            <a:r>
              <a:rPr lang="en-US" b="1" i="1" baseline="-25000" dirty="0" err="1" smtClean="0">
                <a:solidFill>
                  <a:schemeClr val="tx1"/>
                </a:solidFill>
              </a:rPr>
              <a:t>NN</a:t>
            </a:r>
            <a:r>
              <a:rPr lang="en-US" b="1" i="1" dirty="0" smtClean="0">
                <a:solidFill>
                  <a:schemeClr val="tx1"/>
                </a:solidFill>
              </a:rPr>
              <a:t> </a:t>
            </a:r>
            <a:r>
              <a:rPr lang="en-US" b="1" dirty="0" smtClean="0">
                <a:solidFill>
                  <a:schemeClr val="tx1"/>
                </a:solidFill>
              </a:rPr>
              <a:t>= 5 - 200 GeV</a:t>
            </a:r>
          </a:p>
          <a:p>
            <a:r>
              <a:rPr lang="en-US" b="1" dirty="0" smtClean="0">
                <a:solidFill>
                  <a:schemeClr val="tx1"/>
                </a:solidFill>
              </a:rPr>
              <a:t>(iii) p, d, Cu, Au, U</a:t>
            </a:r>
            <a:endParaRPr lang="en-US" b="1" i="1" dirty="0" smtClean="0">
              <a:solidFill>
                <a:schemeClr val="tx1"/>
              </a:solidFill>
            </a:endParaRPr>
          </a:p>
        </p:txBody>
      </p:sp>
      <p:sp>
        <p:nvSpPr>
          <p:cNvPr id="4" name="Slide Number Placeholder 3"/>
          <p:cNvSpPr>
            <a:spLocks noGrp="1"/>
          </p:cNvSpPr>
          <p:nvPr>
            <p:ph type="sldNum" sz="quarter" idx="12"/>
          </p:nvPr>
        </p:nvSpPr>
        <p:spPr/>
        <p:txBody>
          <a:bodyPr/>
          <a:lstStyle/>
          <a:p>
            <a:fld id="{464AB31E-842B-4FE6-90A0-C50890C18576}" type="slidenum">
              <a:rPr lang="en-US" smtClean="0"/>
              <a:pPr/>
              <a:t>12</a:t>
            </a:fld>
            <a:endParaRPr lang="en-US"/>
          </a:p>
        </p:txBody>
      </p:sp>
    </p:spTree>
    <p:extLst>
      <p:ext uri="{BB962C8B-B14F-4D97-AF65-F5344CB8AC3E}">
        <p14:creationId xmlns:p14="http://schemas.microsoft.com/office/powerpoint/2010/main" val="15143014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373786"/>
                                        </p:tgtEl>
                                        <p:attrNameLst>
                                          <p:attrName>ppt_x</p:attrName>
                                          <p:attrName>ppt_y</p:attrName>
                                        </p:attrNameLst>
                                      </p:cBhvr>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37378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73787"/>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373787"/>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373789"/>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373789"/>
                                        </p:tgtEl>
                                        <p:attrNameLst>
                                          <p:attrName>ppt_x</p:attrName>
                                          <p:attrName>ppt_y</p:attrName>
                                        </p:attrNameLst>
                                      </p:cBhvr>
                                      <p:rCtr x="-4" y="-15"/>
                                    </p:animMotion>
                                  </p:childTnLst>
                                </p:cTn>
                              </p:par>
                            </p:childTnLst>
                          </p:cTn>
                        </p:par>
                        <p:par>
                          <p:cTn id="18" fill="hold">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37378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7378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3785"/>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373785"/>
                                        </p:tgtEl>
                                        <p:attrNameLst>
                                          <p:attrName>ppt_x</p:attrName>
                                          <p:attrName>ppt_y</p:attrName>
                                        </p:attrNameLst>
                                      </p:cBhvr>
                                      <p:rCtr x="0" y="-117"/>
                                    </p:animMotion>
                                  </p:childTnLst>
                                </p:cTn>
                              </p:par>
                              <p:par>
                                <p:cTn id="27" presetID="1" presetClass="entr" presetSubtype="0" fill="hold" grpId="0" nodeType="withEffect">
                                  <p:stCondLst>
                                    <p:cond delay="0"/>
                                  </p:stCondLst>
                                  <p:childTnLst>
                                    <p:set>
                                      <p:cBhvr>
                                        <p:cTn id="28" dur="1" fill="hold">
                                          <p:stCondLst>
                                            <p:cond delay="0"/>
                                          </p:stCondLst>
                                        </p:cTn>
                                        <p:tgtEl>
                                          <p:spTgt spid="373788"/>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373788"/>
                                        </p:tgtEl>
                                        <p:attrNameLst>
                                          <p:attrName>ppt_x</p:attrName>
                                          <p:attrName>ppt_y</p:attrName>
                                        </p:attrNameLst>
                                      </p:cBhvr>
                                      <p:rCtr x="0" y="-117"/>
                                    </p:animMotion>
                                  </p:childTnLst>
                                </p:cTn>
                              </p:par>
                              <p:par>
                                <p:cTn id="31" presetID="9" presetClass="entr" presetSubtype="0" fill="hold" grpId="0" nodeType="withEffect">
                                  <p:stCondLst>
                                    <p:cond delay="0"/>
                                  </p:stCondLst>
                                  <p:childTnLst>
                                    <p:set>
                                      <p:cBhvr>
                                        <p:cTn id="32" dur="1" fill="hold">
                                          <p:stCondLst>
                                            <p:cond delay="0"/>
                                          </p:stCondLst>
                                        </p:cTn>
                                        <p:tgtEl>
                                          <p:spTgt spid="373794"/>
                                        </p:tgtEl>
                                        <p:attrNameLst>
                                          <p:attrName>style.visibility</p:attrName>
                                        </p:attrNameLst>
                                      </p:cBhvr>
                                      <p:to>
                                        <p:strVal val="visible"/>
                                      </p:to>
                                    </p:set>
                                    <p:animEffect transition="in" filter="dissolve">
                                      <p:cBhvr>
                                        <p:cTn id="33" dur="500"/>
                                        <p:tgtEl>
                                          <p:spTgt spid="373794"/>
                                        </p:tgtEl>
                                      </p:cBhvr>
                                    </p:animEffect>
                                  </p:childTnLst>
                                </p:cTn>
                              </p:par>
                            </p:childTnLst>
                          </p:cTn>
                        </p:par>
                        <p:par>
                          <p:cTn id="34" fill="hold">
                            <p:stCondLst>
                              <p:cond delay="7200"/>
                            </p:stCondLst>
                            <p:childTnLst>
                              <p:par>
                                <p:cTn id="35" presetID="3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3000"/>
                                        <p:tgtEl>
                                          <p:spTgt spid="35"/>
                                        </p:tgtEl>
                                      </p:cBhvr>
                                    </p:animEffect>
                                    <p:anim calcmode="lin" valueType="num">
                                      <p:cBhvr>
                                        <p:cTn id="38" dur="3000" fill="hold"/>
                                        <p:tgtEl>
                                          <p:spTgt spid="35"/>
                                        </p:tgtEl>
                                        <p:attrNameLst>
                                          <p:attrName>ppt_x</p:attrName>
                                        </p:attrNameLst>
                                      </p:cBhvr>
                                      <p:tavLst>
                                        <p:tav tm="0">
                                          <p:val>
                                            <p:strVal val="#ppt_x"/>
                                          </p:val>
                                        </p:tav>
                                        <p:tav tm="100000">
                                          <p:val>
                                            <p:strVal val="#ppt_x"/>
                                          </p:val>
                                        </p:tav>
                                      </p:tavLst>
                                    </p:anim>
                                    <p:anim calcmode="lin" valueType="num">
                                      <p:cBhvr>
                                        <p:cTn id="39" dur="2700" decel="100000" fill="hold"/>
                                        <p:tgtEl>
                                          <p:spTgt spid="35"/>
                                        </p:tgtEl>
                                        <p:attrNameLst>
                                          <p:attrName>ppt_y</p:attrName>
                                        </p:attrNameLst>
                                      </p:cBhvr>
                                      <p:tavLst>
                                        <p:tav tm="0">
                                          <p:val>
                                            <p:strVal val="#ppt_y+1"/>
                                          </p:val>
                                        </p:tav>
                                        <p:tav tm="100000">
                                          <p:val>
                                            <p:strVal val="#ppt_y-.03"/>
                                          </p:val>
                                        </p:tav>
                                      </p:tavLst>
                                    </p:anim>
                                    <p:anim calcmode="lin" valueType="num">
                                      <p:cBhvr>
                                        <p:cTn id="40" dur="300" accel="100000" fill="hold">
                                          <p:stCondLst>
                                            <p:cond delay="27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85" grpId="0" animBg="1"/>
      <p:bldP spid="373785" grpId="1" animBg="1"/>
      <p:bldP spid="373786" grpId="0" animBg="1"/>
      <p:bldP spid="373786" grpId="1" animBg="1"/>
      <p:bldP spid="373787" grpId="0" animBg="1"/>
      <p:bldP spid="373787" grpId="1" animBg="1"/>
      <p:bldP spid="373787" grpId="2" animBg="1"/>
      <p:bldP spid="373788" grpId="0" animBg="1"/>
      <p:bldP spid="373788" grpId="1" animBg="1"/>
      <p:bldP spid="373789" grpId="0" animBg="1"/>
      <p:bldP spid="373789" grpId="1" animBg="1"/>
      <p:bldP spid="373789" grpId="2" animBg="1"/>
      <p:bldP spid="37379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64AB31E-842B-4FE6-90A0-C50890C18576}" type="slidenum">
              <a:rPr lang="en-US" smtClean="0"/>
              <a:pPr/>
              <a:t>13</a:t>
            </a:fld>
            <a:endParaRPr lang="en-US" dirty="0"/>
          </a:p>
        </p:txBody>
      </p:sp>
      <p:sp>
        <p:nvSpPr>
          <p:cNvPr id="10" name="Rectangle 2"/>
          <p:cNvSpPr txBox="1">
            <a:spLocks noChangeArrowheads="1"/>
          </p:cNvSpPr>
          <p:nvPr/>
        </p:nvSpPr>
        <p:spPr>
          <a:xfrm>
            <a:off x="457200" y="6925"/>
            <a:ext cx="8229600" cy="698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latin typeface="+mn-lt"/>
              </a:rPr>
              <a:t>A High Energy Gold-Gold Collision: “Mini-Bang” </a:t>
            </a:r>
            <a:endParaRPr lang="en-US" sz="3000" b="1" dirty="0">
              <a:solidFill>
                <a:srgbClr val="FF0000"/>
              </a:solidFill>
              <a:latin typeface="+mn-lt"/>
            </a:endParaRPr>
          </a:p>
        </p:txBody>
      </p:sp>
      <p:grpSp>
        <p:nvGrpSpPr>
          <p:cNvPr id="5" name="Group 4"/>
          <p:cNvGrpSpPr/>
          <p:nvPr/>
        </p:nvGrpSpPr>
        <p:grpSpPr>
          <a:xfrm>
            <a:off x="145328" y="578418"/>
            <a:ext cx="1912072" cy="5070036"/>
            <a:chOff x="-1" y="578418"/>
            <a:chExt cx="1912072" cy="5070036"/>
          </a:xfrm>
        </p:grpSpPr>
        <p:pic>
          <p:nvPicPr>
            <p:cNvPr id="59396" name="Picture 4" descr="Fram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 y="578418"/>
              <a:ext cx="1821883" cy="18218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p:cNvSpPr/>
            <p:nvPr/>
          </p:nvSpPr>
          <p:spPr>
            <a:xfrm>
              <a:off x="1" y="2784978"/>
              <a:ext cx="1912070" cy="2863476"/>
            </a:xfrm>
            <a:prstGeom prst="wedgeRectCallout">
              <a:avLst>
                <a:gd name="adj1" fmla="val -2739"/>
                <a:gd name="adj2" fmla="val -6617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1" y="2784978"/>
                  <a:ext cx="1912071" cy="2863476"/>
                </a:xfrm>
                <a:prstGeom prst="rect">
                  <a:avLst/>
                </a:prstGeom>
                <a:noFill/>
              </p:spPr>
              <p:txBody>
                <a:bodyPr wrap="square" rtlCol="0">
                  <a:spAutoFit/>
                </a:bodyPr>
                <a:lstStyle/>
                <a:p>
                  <a:r>
                    <a:rPr lang="en-US" sz="2000" dirty="0" smtClean="0"/>
                    <a:t>Gold ions are spherical </a:t>
                  </a:r>
                </a:p>
                <a:p>
                  <a:endParaRPr lang="en-US" sz="2000" dirty="0"/>
                </a:p>
                <a:p>
                  <a:pPr/>
                  <a14:m>
                    <m:oMathPara xmlns:m="http://schemas.openxmlformats.org/officeDocument/2006/math">
                      <m:oMathParaPr>
                        <m:jc m:val="centerGroup"/>
                      </m:oMathParaPr>
                      <m:oMath xmlns:m="http://schemas.openxmlformats.org/officeDocument/2006/math">
                        <m:r>
                          <a:rPr lang="en-US" sz="2000" i="1" smtClean="0">
                            <a:latin typeface="Cambria Math"/>
                            <a:ea typeface="Cambria Math"/>
                          </a:rPr>
                          <m:t>𝛾</m:t>
                        </m:r>
                        <m:r>
                          <a:rPr lang="en-US" sz="2000" b="0" i="1" smtClean="0">
                            <a:latin typeface="Cambria Math"/>
                            <a:ea typeface="Cambria Math"/>
                          </a:rPr>
                          <m:t> ~100 @ </m:t>
                        </m:r>
                      </m:oMath>
                    </m:oMathPara>
                  </a14:m>
                  <a:endParaRPr lang="en-US" sz="2000" b="0" i="1" dirty="0" smtClean="0">
                    <a:latin typeface="Cambria Math"/>
                    <a:ea typeface="Cambria Math"/>
                  </a:endParaRPr>
                </a:p>
                <a:p>
                  <a:pPr/>
                  <a14:m>
                    <m:oMathPara xmlns:m="http://schemas.openxmlformats.org/officeDocument/2006/math">
                      <m:oMathParaPr>
                        <m:jc m:val="centerGroup"/>
                      </m:oMathParaPr>
                      <m:oMath xmlns:m="http://schemas.openxmlformats.org/officeDocument/2006/math">
                        <m:rad>
                          <m:radPr>
                            <m:degHide m:val="on"/>
                            <m:ctrlPr>
                              <a:rPr lang="en-US" sz="2000" i="1">
                                <a:latin typeface="Cambria Math"/>
                              </a:rPr>
                            </m:ctrlPr>
                          </m:radPr>
                          <m:deg/>
                          <m:e>
                            <m:sSub>
                              <m:sSubPr>
                                <m:ctrlPr>
                                  <a:rPr lang="en-US" sz="2000" i="1">
                                    <a:latin typeface="Cambria Math"/>
                                  </a:rPr>
                                </m:ctrlPr>
                              </m:sSubPr>
                              <m:e>
                                <m:r>
                                  <a:rPr lang="en-US" sz="2000" i="1">
                                    <a:latin typeface="Cambria Math"/>
                                  </a:rPr>
                                  <m:t>𝑠</m:t>
                                </m:r>
                              </m:e>
                              <m:sub>
                                <m:r>
                                  <a:rPr lang="en-US" sz="2000" i="1">
                                    <a:latin typeface="Cambria Math"/>
                                  </a:rPr>
                                  <m:t>𝑁𝑁</m:t>
                                </m:r>
                              </m:sub>
                            </m:sSub>
                          </m:e>
                        </m:rad>
                        <m:r>
                          <m:rPr>
                            <m:nor/>
                          </m:rPr>
                          <a:rPr lang="en-US" sz="2000" dirty="0"/>
                          <m:t> = 200</m:t>
                        </m:r>
                        <m:r>
                          <m:rPr>
                            <m:nor/>
                          </m:rPr>
                          <a:rPr lang="en-US" sz="2000" dirty="0" err="1"/>
                          <m:t>GeV</m:t>
                        </m:r>
                        <m:r>
                          <m:rPr>
                            <m:nor/>
                          </m:rPr>
                          <a:rPr lang="en-US" sz="2000" dirty="0"/>
                          <m:t>,</m:t>
                        </m:r>
                      </m:oMath>
                    </m:oMathPara>
                  </a14:m>
                  <a:endParaRPr lang="en-US" sz="2000" b="0" dirty="0" smtClean="0">
                    <a:ea typeface="Cambria Math"/>
                  </a:endParaRPr>
                </a:p>
                <a:p>
                  <a:endParaRPr lang="en-US" sz="2000" dirty="0" smtClean="0"/>
                </a:p>
                <a:p>
                  <a:r>
                    <a:rPr lang="en-US" sz="2000" dirty="0" smtClean="0"/>
                    <a:t>Size contract by ~100 along beam direction</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1" y="2784978"/>
                  <a:ext cx="1912071" cy="2863476"/>
                </a:xfrm>
                <a:prstGeom prst="rect">
                  <a:avLst/>
                </a:prstGeom>
                <a:blipFill rotWithShape="1">
                  <a:blip r:embed="rId4"/>
                  <a:stretch>
                    <a:fillRect l="-3514" t="-1064" r="-319" b="-2766"/>
                  </a:stretch>
                </a:blipFill>
              </p:spPr>
              <p:txBody>
                <a:bodyPr/>
                <a:lstStyle/>
                <a:p>
                  <a:r>
                    <a:rPr lang="en-US">
                      <a:noFill/>
                    </a:rPr>
                    <a:t> </a:t>
                  </a:r>
                </a:p>
              </p:txBody>
            </p:sp>
          </mc:Fallback>
        </mc:AlternateContent>
      </p:grpSp>
      <p:grpSp>
        <p:nvGrpSpPr>
          <p:cNvPr id="6" name="Group 5"/>
          <p:cNvGrpSpPr/>
          <p:nvPr/>
        </p:nvGrpSpPr>
        <p:grpSpPr>
          <a:xfrm>
            <a:off x="1861609" y="592273"/>
            <a:ext cx="2278589" cy="4758558"/>
            <a:chOff x="1821883" y="558802"/>
            <a:chExt cx="2278589" cy="4758558"/>
          </a:xfrm>
        </p:grpSpPr>
        <p:pic>
          <p:nvPicPr>
            <p:cNvPr id="59398" name="Picture 6" descr="Fram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883" y="558802"/>
              <a:ext cx="1806863" cy="18068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ular Callout 11"/>
            <p:cNvSpPr/>
            <p:nvPr/>
          </p:nvSpPr>
          <p:spPr>
            <a:xfrm>
              <a:off x="2122902" y="2791904"/>
              <a:ext cx="1828653" cy="2525456"/>
            </a:xfrm>
            <a:prstGeom prst="wedgeRectCallout">
              <a:avLst>
                <a:gd name="adj1" fmla="val -2739"/>
                <a:gd name="adj2" fmla="val -69668"/>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195615" y="2762815"/>
                  <a:ext cx="1904857" cy="2554545"/>
                </a:xfrm>
                <a:prstGeom prst="rect">
                  <a:avLst/>
                </a:prstGeom>
                <a:noFill/>
              </p:spPr>
              <p:txBody>
                <a:bodyPr wrap="square" rtlCol="0">
                  <a:spAutoFit/>
                </a:bodyPr>
                <a:lstStyle/>
                <a:p>
                  <a14:m>
                    <m:oMath xmlns:m="http://schemas.openxmlformats.org/officeDocument/2006/math">
                      <m:r>
                        <a:rPr lang="en-US" sz="2000" b="0" i="1" smtClean="0">
                          <a:latin typeface="Cambria Math"/>
                        </a:rPr>
                        <m:t>𝐸</m:t>
                      </m:r>
                      <m:r>
                        <a:rPr lang="en-US" sz="2000" b="0" i="1" smtClean="0">
                          <a:latin typeface="Cambria Math"/>
                        </a:rPr>
                        <m:t>=</m:t>
                      </m:r>
                      <m:r>
                        <a:rPr lang="en-US" sz="2000" b="0" i="1" smtClean="0">
                          <a:latin typeface="Cambria Math"/>
                        </a:rPr>
                        <m:t>𝑚</m:t>
                      </m:r>
                      <m:sSup>
                        <m:sSupPr>
                          <m:ctrlPr>
                            <a:rPr lang="en-US" sz="2000" b="0" i="1" smtClean="0">
                              <a:latin typeface="Cambria Math"/>
                            </a:rPr>
                          </m:ctrlPr>
                        </m:sSupPr>
                        <m:e>
                          <m:r>
                            <a:rPr lang="en-US" sz="2000" b="0" i="1" smtClean="0">
                              <a:latin typeface="Cambria Math"/>
                            </a:rPr>
                            <m:t>𝑐</m:t>
                          </m:r>
                        </m:e>
                        <m:sup>
                          <m:r>
                            <a:rPr lang="en-US" sz="2000" b="0" i="1" smtClean="0">
                              <a:latin typeface="Cambria Math"/>
                            </a:rPr>
                            <m:t>2</m:t>
                          </m:r>
                        </m:sup>
                      </m:sSup>
                    </m:oMath>
                  </a14:m>
                  <a:r>
                    <a:rPr lang="en-US" sz="2000" dirty="0" smtClean="0"/>
                    <a:t>   </a:t>
                  </a:r>
                </a:p>
                <a:p>
                  <a:endParaRPr lang="en-US" sz="2000" dirty="0"/>
                </a:p>
                <a:p>
                  <a:r>
                    <a:rPr lang="en-US" sz="2000" dirty="0" smtClean="0"/>
                    <a:t>Quarks and gluons are generated  or liberated</a:t>
                  </a:r>
                  <a:endParaRPr lang="en-US" sz="2000" dirty="0"/>
                </a:p>
                <a:p>
                  <a:endParaRPr lang="en-US" sz="2000" dirty="0" smtClean="0"/>
                </a:p>
                <a:p>
                  <a:r>
                    <a:rPr lang="en-US" sz="2000" dirty="0" smtClean="0"/>
                    <a:t>Pre-equilibrium</a:t>
                  </a:r>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95615" y="2762815"/>
                  <a:ext cx="1904857" cy="2554545"/>
                </a:xfrm>
                <a:prstGeom prst="rect">
                  <a:avLst/>
                </a:prstGeom>
                <a:blipFill rotWithShape="1">
                  <a:blip r:embed="rId6"/>
                  <a:stretch>
                    <a:fillRect l="-3526" b="-3341"/>
                  </a:stretch>
                </a:blipFill>
              </p:spPr>
              <p:txBody>
                <a:bodyPr/>
                <a:lstStyle/>
                <a:p>
                  <a:r>
                    <a:rPr lang="en-US">
                      <a:noFill/>
                    </a:rPr>
                    <a:t> </a:t>
                  </a:r>
                </a:p>
              </p:txBody>
            </p:sp>
          </mc:Fallback>
        </mc:AlternateContent>
      </p:grpSp>
      <p:grpSp>
        <p:nvGrpSpPr>
          <p:cNvPr id="7" name="Group 6"/>
          <p:cNvGrpSpPr/>
          <p:nvPr/>
        </p:nvGrpSpPr>
        <p:grpSpPr>
          <a:xfrm>
            <a:off x="3657600" y="592274"/>
            <a:ext cx="1994210" cy="5390110"/>
            <a:chOff x="3545811" y="564776"/>
            <a:chExt cx="1994210" cy="5390110"/>
          </a:xfrm>
        </p:grpSpPr>
        <p:pic>
          <p:nvPicPr>
            <p:cNvPr id="59400" name="Picture 8" descr="Fram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5811" y="564776"/>
              <a:ext cx="1800889" cy="18008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ular Callout 12"/>
            <p:cNvSpPr/>
            <p:nvPr/>
          </p:nvSpPr>
          <p:spPr>
            <a:xfrm>
              <a:off x="3983240" y="2791904"/>
              <a:ext cx="1467571" cy="3162982"/>
            </a:xfrm>
            <a:prstGeom prst="wedgeRectCallout">
              <a:avLst>
                <a:gd name="adj1" fmla="val -2739"/>
                <a:gd name="adj2" fmla="val -69668"/>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95241" y="2791904"/>
                  <a:ext cx="1544780" cy="3162982"/>
                </a:xfrm>
                <a:prstGeom prst="rect">
                  <a:avLst/>
                </a:prstGeom>
                <a:noFill/>
              </p:spPr>
              <p:txBody>
                <a:bodyPr wrap="square" rtlCol="0">
                  <a:spAutoFit/>
                </a:bodyPr>
                <a:lstStyle/>
                <a:p>
                  <a:r>
                    <a:rPr lang="en-US" sz="2000" dirty="0" smtClean="0"/>
                    <a:t>QGP forms </a:t>
                  </a:r>
                </a:p>
                <a:p>
                  <a:endParaRPr lang="en-US" sz="2000" dirty="0"/>
                </a:p>
                <a:p>
                  <a:r>
                    <a:rPr lang="en-US" sz="2000" dirty="0" smtClean="0"/>
                    <a:t>Thermalized </a:t>
                  </a:r>
                </a:p>
                <a:p>
                  <a:r>
                    <a:rPr lang="en-US" sz="2000" dirty="0"/>
                    <a:t>q</a:t>
                  </a:r>
                  <a:r>
                    <a:rPr lang="en-US" sz="2000" dirty="0" smtClean="0"/>
                    <a:t>uarks  and gluons</a:t>
                  </a:r>
                </a:p>
                <a:p>
                  <a:endParaRPr lang="en-US" sz="2000" dirty="0"/>
                </a:p>
                <a:p>
                  <a14:m>
                    <m:oMath xmlns:m="http://schemas.openxmlformats.org/officeDocument/2006/math">
                      <m:r>
                        <a:rPr lang="en-US" sz="2000" b="1" i="1" smtClean="0">
                          <a:solidFill>
                            <a:schemeClr val="tx1"/>
                          </a:solidFill>
                          <a:latin typeface="Cambria Math"/>
                          <a:ea typeface="Cambria Math"/>
                        </a:rPr>
                        <m:t>𝜺</m:t>
                      </m:r>
                      <m:r>
                        <a:rPr lang="en-US" sz="2000" b="1" i="1" smtClean="0">
                          <a:solidFill>
                            <a:schemeClr val="tx1"/>
                          </a:solidFill>
                          <a:latin typeface="Cambria Math"/>
                          <a:ea typeface="Cambria Math"/>
                        </a:rPr>
                        <m:t>~</m:t>
                      </m:r>
                    </m:oMath>
                  </a14:m>
                  <a:r>
                    <a:rPr lang="en-US" sz="2000" b="1" dirty="0">
                      <a:solidFill>
                        <a:schemeClr val="tx1"/>
                      </a:solidFill>
                    </a:rPr>
                    <a:t> 5 </a:t>
                  </a:r>
                  <a:r>
                    <a:rPr lang="en-US" sz="2000" b="1" dirty="0" smtClean="0">
                      <a:solidFill>
                        <a:schemeClr val="tx1"/>
                      </a:solidFill>
                    </a:rPr>
                    <a:t> </a:t>
                  </a:r>
                  <a:r>
                    <a:rPr lang="en-US" sz="2000" b="1" dirty="0" err="1" smtClean="0">
                      <a:solidFill>
                        <a:schemeClr val="tx1"/>
                      </a:solidFill>
                    </a:rPr>
                    <a:t>GeV</a:t>
                  </a:r>
                  <a:r>
                    <a:rPr lang="en-US" sz="2000" b="1" dirty="0" smtClean="0">
                      <a:solidFill>
                        <a:schemeClr val="tx1"/>
                      </a:solidFill>
                    </a:rPr>
                    <a:t>/fm</a:t>
                  </a:r>
                  <a:r>
                    <a:rPr lang="en-US" sz="2000" b="1" baseline="30000" dirty="0" smtClean="0">
                      <a:solidFill>
                        <a:schemeClr val="tx1"/>
                      </a:solidFill>
                    </a:rPr>
                    <a:t>3</a:t>
                  </a:r>
                  <a:endParaRPr lang="en-US" sz="2000" b="1" i="1" dirty="0" smtClean="0">
                    <a:solidFill>
                      <a:schemeClr val="tx1"/>
                    </a:solidFill>
                    <a:latin typeface="Cambria Math"/>
                    <a:ea typeface="Cambria Math"/>
                  </a:endParaRPr>
                </a:p>
                <a:p>
                  <a:endParaRPr lang="en-US" sz="2000" b="1" i="0" dirty="0" smtClean="0">
                    <a:solidFill>
                      <a:schemeClr val="tx1"/>
                    </a:solidFill>
                    <a:latin typeface="Cambria Math"/>
                    <a:ea typeface="Cambria Math"/>
                  </a:endParaRPr>
                </a:p>
                <a:p>
                  <a14:m>
                    <m:oMath xmlns:m="http://schemas.openxmlformats.org/officeDocument/2006/math">
                      <m:r>
                        <a:rPr lang="en-US" sz="2000" b="1" i="0" smtClean="0">
                          <a:solidFill>
                            <a:schemeClr val="tx1"/>
                          </a:solidFill>
                          <a:latin typeface="Cambria Math"/>
                          <a:ea typeface="Cambria Math"/>
                        </a:rPr>
                        <m:t>~</m:t>
                      </m:r>
                      <m:r>
                        <a:rPr lang="en-US" sz="2000" b="1" i="0" smtClean="0">
                          <a:solidFill>
                            <a:schemeClr val="tx1"/>
                          </a:solidFill>
                          <a:latin typeface="Cambria Math"/>
                          <a:ea typeface="Cambria Math"/>
                        </a:rPr>
                        <m:t>𝟑𝟎</m:t>
                      </m:r>
                      <m:sSub>
                        <m:sSubPr>
                          <m:ctrlPr>
                            <a:rPr lang="en-US" sz="2000" b="1" i="1" smtClean="0">
                              <a:solidFill>
                                <a:schemeClr val="tx1"/>
                              </a:solidFill>
                              <a:latin typeface="Cambria Math"/>
                              <a:ea typeface="Cambria Math"/>
                            </a:rPr>
                          </m:ctrlPr>
                        </m:sSubPr>
                        <m:e>
                          <m:r>
                            <a:rPr lang="en-US" sz="2000" b="1" i="1" smtClean="0">
                              <a:solidFill>
                                <a:schemeClr val="tx1"/>
                              </a:solidFill>
                              <a:latin typeface="Cambria Math"/>
                              <a:ea typeface="Cambria Math"/>
                            </a:rPr>
                            <m:t>𝝆</m:t>
                          </m:r>
                        </m:e>
                        <m:sub>
                          <m:r>
                            <a:rPr lang="en-US" sz="2000" b="1" i="1" smtClean="0">
                              <a:solidFill>
                                <a:schemeClr val="tx1"/>
                              </a:solidFill>
                              <a:latin typeface="Cambria Math"/>
                              <a:ea typeface="Cambria Math"/>
                            </a:rPr>
                            <m:t>𝟎</m:t>
                          </m:r>
                        </m:sub>
                      </m:sSub>
                    </m:oMath>
                  </a14:m>
                  <a:r>
                    <a:rPr lang="en-US" b="1" dirty="0" smtClean="0">
                      <a:solidFill>
                        <a:schemeClr val="tx1"/>
                      </a:solidFill>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3995241" y="2791904"/>
                  <a:ext cx="1544780" cy="3162982"/>
                </a:xfrm>
                <a:prstGeom prst="rect">
                  <a:avLst/>
                </a:prstGeom>
                <a:blipFill rotWithShape="1">
                  <a:blip r:embed="rId8"/>
                  <a:stretch>
                    <a:fillRect l="-4348" t="-965" r="-1976" b="-386"/>
                  </a:stretch>
                </a:blipFill>
              </p:spPr>
              <p:txBody>
                <a:bodyPr/>
                <a:lstStyle/>
                <a:p>
                  <a:r>
                    <a:rPr lang="en-US">
                      <a:noFill/>
                    </a:rPr>
                    <a:t> </a:t>
                  </a:r>
                </a:p>
              </p:txBody>
            </p:sp>
          </mc:Fallback>
        </mc:AlternateContent>
      </p:grpSp>
      <p:grpSp>
        <p:nvGrpSpPr>
          <p:cNvPr id="8" name="Group 7"/>
          <p:cNvGrpSpPr/>
          <p:nvPr/>
        </p:nvGrpSpPr>
        <p:grpSpPr>
          <a:xfrm>
            <a:off x="5291275" y="592274"/>
            <a:ext cx="2038510" cy="3856735"/>
            <a:chOff x="5367475" y="592274"/>
            <a:chExt cx="2038510" cy="3856735"/>
          </a:xfrm>
        </p:grpSpPr>
        <p:pic>
          <p:nvPicPr>
            <p:cNvPr id="59402" name="Picture 10" descr="Fram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7475" y="592274"/>
              <a:ext cx="1769926" cy="17699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ular Callout 13"/>
            <p:cNvSpPr/>
            <p:nvPr/>
          </p:nvSpPr>
          <p:spPr>
            <a:xfrm>
              <a:off x="5715000" y="2812685"/>
              <a:ext cx="1554924" cy="1149716"/>
            </a:xfrm>
            <a:prstGeom prst="wedgeRectCallout">
              <a:avLst>
                <a:gd name="adj1" fmla="val -6792"/>
                <a:gd name="adj2" fmla="val -88371"/>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701500" y="2817793"/>
              <a:ext cx="1704485" cy="1631216"/>
            </a:xfrm>
            <a:prstGeom prst="rect">
              <a:avLst/>
            </a:prstGeom>
            <a:noFill/>
          </p:spPr>
          <p:txBody>
            <a:bodyPr wrap="square" rtlCol="0">
              <a:spAutoFit/>
            </a:bodyPr>
            <a:lstStyle/>
            <a:p>
              <a:r>
                <a:rPr lang="en-US" sz="2000" dirty="0" smtClean="0"/>
                <a:t>QGP expands and cools down </a:t>
              </a:r>
            </a:p>
            <a:p>
              <a:endParaRPr lang="en-US" sz="2000" dirty="0"/>
            </a:p>
            <a:p>
              <a:endParaRPr lang="en-US" sz="2000" dirty="0"/>
            </a:p>
          </p:txBody>
        </p:sp>
      </p:grpSp>
      <p:grpSp>
        <p:nvGrpSpPr>
          <p:cNvPr id="9" name="Group 8"/>
          <p:cNvGrpSpPr/>
          <p:nvPr/>
        </p:nvGrpSpPr>
        <p:grpSpPr>
          <a:xfrm>
            <a:off x="7034253" y="578418"/>
            <a:ext cx="2053650" cy="5246773"/>
            <a:chOff x="7034253" y="578418"/>
            <a:chExt cx="2053650" cy="5246773"/>
          </a:xfrm>
        </p:grpSpPr>
        <p:pic>
          <p:nvPicPr>
            <p:cNvPr id="59403" name="Picture 11" descr="C:\Users\wxie\Desktop\Pictur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4253" y="578418"/>
              <a:ext cx="2053650" cy="18013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ular Callout 14"/>
            <p:cNvSpPr/>
            <p:nvPr/>
          </p:nvSpPr>
          <p:spPr>
            <a:xfrm>
              <a:off x="7315199" y="2754754"/>
              <a:ext cx="1731815" cy="2807846"/>
            </a:xfrm>
            <a:prstGeom prst="wedgeRectCallout">
              <a:avLst>
                <a:gd name="adj1" fmla="val -6064"/>
                <a:gd name="adj2" fmla="val -62274"/>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50337" y="2962869"/>
              <a:ext cx="1696678" cy="2862322"/>
            </a:xfrm>
            <a:prstGeom prst="rect">
              <a:avLst/>
            </a:prstGeom>
            <a:noFill/>
          </p:spPr>
          <p:txBody>
            <a:bodyPr wrap="square" rtlCol="0">
              <a:spAutoFit/>
            </a:bodyPr>
            <a:lstStyle/>
            <a:p>
              <a:r>
                <a:rPr lang="en-US" sz="2000" dirty="0"/>
                <a:t>Q</a:t>
              </a:r>
              <a:r>
                <a:rPr lang="en-US" sz="2000" dirty="0" smtClean="0"/>
                <a:t>uarks and gluons are confined into  hadrons, “</a:t>
              </a:r>
              <a:r>
                <a:rPr lang="en-US" sz="2000" b="1" dirty="0" err="1" smtClean="0">
                  <a:solidFill>
                    <a:srgbClr val="0000FF"/>
                  </a:solidFill>
                </a:rPr>
                <a:t>Freezout</a:t>
              </a:r>
              <a:r>
                <a:rPr lang="en-US" sz="2000" dirty="0" smtClean="0"/>
                <a:t>”</a:t>
              </a:r>
            </a:p>
            <a:p>
              <a:r>
                <a:rPr lang="en-US" sz="2000" dirty="0" smtClean="0"/>
                <a:t> </a:t>
              </a:r>
            </a:p>
            <a:p>
              <a:r>
                <a:rPr lang="en-US" sz="2000" dirty="0" smtClean="0"/>
                <a:t>Fly into detectors.</a:t>
              </a:r>
            </a:p>
            <a:p>
              <a:endParaRPr lang="en-US" sz="2000" dirty="0"/>
            </a:p>
          </p:txBody>
        </p:sp>
      </p:grpSp>
      <p:pic>
        <p:nvPicPr>
          <p:cNvPr id="51202" name="Picture 2" descr="C:\Users\wxie\Desktop\Picture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70" y="1417703"/>
            <a:ext cx="9097402" cy="400916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344184" y="2567913"/>
            <a:ext cx="6504416" cy="4061487"/>
            <a:chOff x="1447800" y="2514600"/>
            <a:chExt cx="6504416" cy="4061487"/>
          </a:xfrm>
        </p:grpSpPr>
        <p:sp>
          <p:nvSpPr>
            <p:cNvPr id="11" name="Rectangle 10"/>
            <p:cNvSpPr/>
            <p:nvPr/>
          </p:nvSpPr>
          <p:spPr>
            <a:xfrm>
              <a:off x="1464876" y="2514600"/>
              <a:ext cx="6459924" cy="4061487"/>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descr="C:\Users\wxie\Desktop\Picture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2590800"/>
              <a:ext cx="6504416" cy="3893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76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1202"/>
                                        </p:tgtEl>
                                        <p:attrNameLst>
                                          <p:attrName>style.visibility</p:attrName>
                                        </p:attrNameLst>
                                      </p:cBhvr>
                                      <p:to>
                                        <p:strVal val="visible"/>
                                      </p:to>
                                    </p:set>
                                    <p:anim calcmode="lin" valueType="num">
                                      <p:cBhvr>
                                        <p:cTn id="27" dur="1000" fill="hold"/>
                                        <p:tgtEl>
                                          <p:spTgt spid="51202"/>
                                        </p:tgtEl>
                                        <p:attrNameLst>
                                          <p:attrName>ppt_w</p:attrName>
                                        </p:attrNameLst>
                                      </p:cBhvr>
                                      <p:tavLst>
                                        <p:tav tm="0">
                                          <p:val>
                                            <p:fltVal val="0"/>
                                          </p:val>
                                        </p:tav>
                                        <p:tav tm="100000">
                                          <p:val>
                                            <p:strVal val="#ppt_w"/>
                                          </p:val>
                                        </p:tav>
                                      </p:tavLst>
                                    </p:anim>
                                    <p:anim calcmode="lin" valueType="num">
                                      <p:cBhvr>
                                        <p:cTn id="28" dur="1000" fill="hold"/>
                                        <p:tgtEl>
                                          <p:spTgt spid="51202"/>
                                        </p:tgtEl>
                                        <p:attrNameLst>
                                          <p:attrName>ppt_h</p:attrName>
                                        </p:attrNameLst>
                                      </p:cBhvr>
                                      <p:tavLst>
                                        <p:tav tm="0">
                                          <p:val>
                                            <p:fltVal val="0"/>
                                          </p:val>
                                        </p:tav>
                                        <p:tav tm="100000">
                                          <p:val>
                                            <p:strVal val="#ppt_h"/>
                                          </p:val>
                                        </p:tav>
                                      </p:tavLst>
                                    </p:anim>
                                    <p:animEffect transition="in" filter="fade">
                                      <p:cBhvr>
                                        <p:cTn id="29" dur="1000"/>
                                        <p:tgtEl>
                                          <p:spTgt spid="51202"/>
                                        </p:tgtEl>
                                      </p:cBhvr>
                                    </p:animEffect>
                                  </p:childTnLst>
                                </p:cTn>
                              </p:par>
                              <p:par>
                                <p:cTn id="30" presetID="42" presetClass="path" presetSubtype="0" accel="50000" decel="50000" fill="hold" nodeType="withEffect">
                                  <p:stCondLst>
                                    <p:cond delay="0"/>
                                  </p:stCondLst>
                                  <p:childTnLst>
                                    <p:animMotion origin="layout" path="M 0.4 -0.22201 L 0 -3.3025E-6 " pathEditMode="relative" rAng="0" ptsTypes="AA">
                                      <p:cBhvr>
                                        <p:cTn id="31" dur="500" fill="hold"/>
                                        <p:tgtEl>
                                          <p:spTgt spid="51202"/>
                                        </p:tgtEl>
                                        <p:attrNameLst>
                                          <p:attrName>ppt_x</p:attrName>
                                          <p:attrName>ppt_y</p:attrName>
                                        </p:attrNameLst>
                                      </p:cBhvr>
                                      <p:rCtr x="-20000" y="11101"/>
                                    </p:animMotion>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51202"/>
                                        </p:tgtEl>
                                      </p:cBhvr>
                                    </p:animEffect>
                                    <p:set>
                                      <p:cBhvr>
                                        <p:cTn id="36" dur="1" fill="hold">
                                          <p:stCondLst>
                                            <p:cond delay="499"/>
                                          </p:stCondLst>
                                        </p:cTn>
                                        <p:tgtEl>
                                          <p:spTgt spid="51202"/>
                                        </p:tgtEl>
                                        <p:attrNameLst>
                                          <p:attrName>style.visibility</p:attrName>
                                        </p:attrNameLst>
                                      </p:cBhvr>
                                      <p:to>
                                        <p:strVal val="hidden"/>
                                      </p:to>
                                    </p:se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93" y="592464"/>
            <a:ext cx="9087903" cy="22770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64AB31E-842B-4FE6-90A0-C50890C18576}" type="slidenum">
              <a:rPr lang="en-US" smtClean="0"/>
              <a:pPr/>
              <a:t>14</a:t>
            </a:fld>
            <a:endParaRPr lang="en-US" dirty="0"/>
          </a:p>
        </p:txBody>
      </p:sp>
      <p:sp>
        <p:nvSpPr>
          <p:cNvPr id="10" name="Rectangle 2"/>
          <p:cNvSpPr txBox="1">
            <a:spLocks noChangeArrowheads="1"/>
          </p:cNvSpPr>
          <p:nvPr/>
        </p:nvSpPr>
        <p:spPr>
          <a:xfrm>
            <a:off x="457200" y="6925"/>
            <a:ext cx="8229600" cy="698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latin typeface="+mn-lt"/>
              </a:rPr>
              <a:t>Heavy and Light Probes</a:t>
            </a:r>
            <a:endParaRPr lang="en-US" sz="3000" b="1" dirty="0">
              <a:solidFill>
                <a:srgbClr val="FF0000"/>
              </a:solidFill>
              <a:latin typeface="+mn-lt"/>
            </a:endParaRPr>
          </a:p>
        </p:txBody>
      </p:sp>
      <p:pic>
        <p:nvPicPr>
          <p:cNvPr id="59398" name="Picture 6" descr="Fram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66" y="592464"/>
            <a:ext cx="1806863" cy="1806864"/>
          </a:xfrm>
          <a:prstGeom prst="rect">
            <a:avLst/>
          </a:prstGeom>
          <a:noFill/>
          <a:extLst>
            <a:ext uri="{909E8E84-426E-40DD-AFC4-6F175D3DCCD1}">
              <a14:hiddenFill xmlns:a14="http://schemas.microsoft.com/office/drawing/2010/main">
                <a:solidFill>
                  <a:srgbClr val="FFFFFF"/>
                </a:solidFill>
              </a14:hiddenFill>
            </a:ext>
          </a:extLst>
        </p:spPr>
      </p:pic>
      <p:pic>
        <p:nvPicPr>
          <p:cNvPr id="59400" name="Picture 8" descr="Fram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224" y="592465"/>
            <a:ext cx="1800889" cy="1800890"/>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Fram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268" y="592465"/>
            <a:ext cx="1769926" cy="1769927"/>
          </a:xfrm>
          <a:prstGeom prst="rect">
            <a:avLst/>
          </a:prstGeom>
          <a:noFill/>
          <a:extLst>
            <a:ext uri="{909E8E84-426E-40DD-AFC4-6F175D3DCCD1}">
              <a14:hiddenFill xmlns:a14="http://schemas.microsoft.com/office/drawing/2010/main">
                <a:solidFill>
                  <a:srgbClr val="FFFFFF"/>
                </a:solidFill>
              </a14:hiddenFill>
            </a:ext>
          </a:extLst>
        </p:spPr>
      </p:pic>
      <p:pic>
        <p:nvPicPr>
          <p:cNvPr id="59403" name="Picture 11" descr="C:\Users\wxie\Desktop\Pictur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246" y="578609"/>
            <a:ext cx="2053650" cy="1801315"/>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Fram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2" y="578609"/>
            <a:ext cx="1821883" cy="18218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2738391838"/>
              </p:ext>
            </p:extLst>
          </p:nvPr>
        </p:nvGraphicFramePr>
        <p:xfrm>
          <a:off x="70426" y="3048000"/>
          <a:ext cx="2748974" cy="3200400"/>
        </p:xfrm>
        <a:graphic>
          <a:graphicData uri="http://schemas.openxmlformats.org/drawingml/2006/table">
            <a:tbl>
              <a:tblPr firstRow="1" bandRow="1">
                <a:tableStyleId>{69012ECD-51FC-41F1-AA8D-1B2483CD663E}</a:tableStyleId>
              </a:tblPr>
              <a:tblGrid>
                <a:gridCol w="1374487"/>
                <a:gridCol w="1374487"/>
              </a:tblGrid>
              <a:tr h="533400">
                <a:tc>
                  <a:txBody>
                    <a:bodyPr/>
                    <a:lstStyle/>
                    <a:p>
                      <a:pPr algn="ctr"/>
                      <a:r>
                        <a:rPr lang="en-US" dirty="0" smtClean="0"/>
                        <a:t>flavors</a:t>
                      </a:r>
                      <a:endParaRPr lang="en-US" dirty="0"/>
                    </a:p>
                  </a:txBody>
                  <a:tcPr/>
                </a:tc>
                <a:tc>
                  <a:txBody>
                    <a:bodyPr/>
                    <a:lstStyle/>
                    <a:p>
                      <a:pPr algn="ctr"/>
                      <a:r>
                        <a:rPr lang="en-US" dirty="0" smtClean="0"/>
                        <a:t> mass (MeV)</a:t>
                      </a:r>
                      <a:endParaRPr lang="en-US" dirty="0"/>
                    </a:p>
                  </a:txBody>
                  <a:tcPr/>
                </a:tc>
              </a:tr>
              <a:tr h="533400">
                <a:tc>
                  <a:txBody>
                    <a:bodyPr/>
                    <a:lstStyle/>
                    <a:p>
                      <a:pPr algn="ctr"/>
                      <a:r>
                        <a:rPr lang="en-US" sz="2500" b="1" dirty="0" smtClean="0">
                          <a:solidFill>
                            <a:srgbClr val="0000FF"/>
                          </a:solidFill>
                        </a:rPr>
                        <a:t>charm</a:t>
                      </a:r>
                      <a:endParaRPr lang="en-US" sz="2500" b="1" dirty="0">
                        <a:solidFill>
                          <a:srgbClr val="0000FF"/>
                        </a:solidFill>
                      </a:endParaRPr>
                    </a:p>
                  </a:txBody>
                  <a:tcPr/>
                </a:tc>
                <a:tc>
                  <a:txBody>
                    <a:bodyPr/>
                    <a:lstStyle/>
                    <a:p>
                      <a:pPr algn="ctr"/>
                      <a:r>
                        <a:rPr lang="en-US" sz="2500" b="1" dirty="0" smtClean="0">
                          <a:solidFill>
                            <a:srgbClr val="0000FF"/>
                          </a:solidFill>
                        </a:rPr>
                        <a:t>~1270</a:t>
                      </a:r>
                      <a:endParaRPr lang="en-US" sz="2500" b="1" dirty="0">
                        <a:solidFill>
                          <a:srgbClr val="0000FF"/>
                        </a:solidFill>
                      </a:endParaRPr>
                    </a:p>
                  </a:txBody>
                  <a:tcPr/>
                </a:tc>
              </a:tr>
              <a:tr h="533400">
                <a:tc>
                  <a:txBody>
                    <a:bodyPr/>
                    <a:lstStyle/>
                    <a:p>
                      <a:pPr algn="ctr"/>
                      <a:r>
                        <a:rPr lang="en-US" sz="2500" b="1" dirty="0" smtClean="0">
                          <a:solidFill>
                            <a:srgbClr val="0000FF"/>
                          </a:solidFill>
                        </a:rPr>
                        <a:t>bottom</a:t>
                      </a:r>
                      <a:endParaRPr lang="en-US" sz="2500" b="1" dirty="0">
                        <a:solidFill>
                          <a:srgbClr val="0000FF"/>
                        </a:solidFill>
                      </a:endParaRPr>
                    </a:p>
                  </a:txBody>
                  <a:tcPr/>
                </a:tc>
                <a:tc>
                  <a:txBody>
                    <a:bodyPr/>
                    <a:lstStyle/>
                    <a:p>
                      <a:pPr algn="ctr"/>
                      <a:r>
                        <a:rPr lang="en-US" sz="2500" b="1" dirty="0" smtClean="0">
                          <a:solidFill>
                            <a:srgbClr val="0000FF"/>
                          </a:solidFill>
                        </a:rPr>
                        <a:t>~4200</a:t>
                      </a:r>
                      <a:endParaRPr lang="en-US" sz="2500" b="1" dirty="0">
                        <a:solidFill>
                          <a:srgbClr val="0000FF"/>
                        </a:solidFill>
                      </a:endParaRPr>
                    </a:p>
                  </a:txBody>
                  <a:tcPr/>
                </a:tc>
              </a:tr>
              <a:tr h="533400">
                <a:tc>
                  <a:txBody>
                    <a:bodyPr/>
                    <a:lstStyle/>
                    <a:p>
                      <a:pPr algn="ctr"/>
                      <a:r>
                        <a:rPr lang="en-US" sz="2500" dirty="0" smtClean="0"/>
                        <a:t>up</a:t>
                      </a:r>
                      <a:endParaRPr lang="en-US" sz="2500" dirty="0"/>
                    </a:p>
                  </a:txBody>
                  <a:tcPr/>
                </a:tc>
                <a:tc>
                  <a:txBody>
                    <a:bodyPr/>
                    <a:lstStyle/>
                    <a:p>
                      <a:pPr algn="ctr"/>
                      <a:r>
                        <a:rPr lang="en-US" sz="2500" dirty="0" smtClean="0"/>
                        <a:t>~3</a:t>
                      </a:r>
                      <a:endParaRPr lang="en-US" sz="2500" dirty="0"/>
                    </a:p>
                  </a:txBody>
                  <a:tcPr/>
                </a:tc>
              </a:tr>
              <a:tr h="533400">
                <a:tc>
                  <a:txBody>
                    <a:bodyPr/>
                    <a:lstStyle/>
                    <a:p>
                      <a:pPr algn="ctr"/>
                      <a:r>
                        <a:rPr lang="en-US" sz="2500" dirty="0" smtClean="0"/>
                        <a:t>down</a:t>
                      </a:r>
                      <a:endParaRPr lang="en-US" sz="2500" dirty="0"/>
                    </a:p>
                  </a:txBody>
                  <a:tcPr/>
                </a:tc>
                <a:tc>
                  <a:txBody>
                    <a:bodyPr/>
                    <a:lstStyle/>
                    <a:p>
                      <a:pPr algn="ctr"/>
                      <a:r>
                        <a:rPr lang="en-US" sz="2500" dirty="0" smtClean="0"/>
                        <a:t>~5</a:t>
                      </a:r>
                      <a:endParaRPr lang="en-US" sz="2500" dirty="0"/>
                    </a:p>
                  </a:txBody>
                  <a:tcPr/>
                </a:tc>
              </a:tr>
              <a:tr h="533400">
                <a:tc>
                  <a:txBody>
                    <a:bodyPr/>
                    <a:lstStyle/>
                    <a:p>
                      <a:pPr algn="ctr"/>
                      <a:r>
                        <a:rPr lang="en-US" sz="2500" dirty="0" smtClean="0"/>
                        <a:t>strange</a:t>
                      </a:r>
                      <a:endParaRPr lang="en-US" sz="2500" dirty="0"/>
                    </a:p>
                  </a:txBody>
                  <a:tcPr/>
                </a:tc>
                <a:tc>
                  <a:txBody>
                    <a:bodyPr/>
                    <a:lstStyle/>
                    <a:p>
                      <a:pPr algn="ctr"/>
                      <a:r>
                        <a:rPr lang="en-US" sz="2500" dirty="0" smtClean="0"/>
                        <a:t>~100</a:t>
                      </a:r>
                      <a:endParaRPr lang="en-US" sz="2500" dirty="0"/>
                    </a:p>
                  </a:txBody>
                  <a:tcPr/>
                </a:tc>
              </a:tr>
            </a:tbl>
          </a:graphicData>
        </a:graphic>
      </p:graphicFrame>
      <p:sp>
        <p:nvSpPr>
          <p:cNvPr id="29" name="TextBox 28"/>
          <p:cNvSpPr txBox="1"/>
          <p:nvPr/>
        </p:nvSpPr>
        <p:spPr>
          <a:xfrm>
            <a:off x="2865327" y="3124200"/>
            <a:ext cx="3284681" cy="1631216"/>
          </a:xfrm>
          <a:prstGeom prst="rect">
            <a:avLst/>
          </a:prstGeom>
          <a:noFill/>
        </p:spPr>
        <p:txBody>
          <a:bodyPr wrap="square" rtlCol="0">
            <a:spAutoFit/>
          </a:bodyPr>
          <a:lstStyle/>
          <a:p>
            <a:r>
              <a:rPr lang="en-US" sz="2000" b="1" u="sng" dirty="0" smtClean="0"/>
              <a:t>Light probes: </a:t>
            </a:r>
          </a:p>
          <a:p>
            <a:pPr marL="285750" indent="-285750">
              <a:buFont typeface="Arial" pitchFamily="34" charset="0"/>
              <a:buChar char="•"/>
            </a:pPr>
            <a:r>
              <a:rPr lang="en-US" sz="2000" dirty="0" smtClean="0">
                <a:solidFill>
                  <a:srgbClr val="0000FF"/>
                </a:solidFill>
              </a:rPr>
              <a:t>Produced anywhere before “freeze-out”.</a:t>
            </a:r>
          </a:p>
          <a:p>
            <a:pPr marL="285750" indent="-285750">
              <a:buFont typeface="Arial" pitchFamily="34" charset="0"/>
              <a:buChar char="•"/>
            </a:pPr>
            <a:r>
              <a:rPr lang="en-US" sz="2000" b="1" dirty="0" smtClean="0">
                <a:solidFill>
                  <a:srgbClr val="0000FF"/>
                </a:solidFill>
              </a:rPr>
              <a:t>Probing the bulk properties of QGP</a:t>
            </a:r>
            <a:r>
              <a:rPr lang="en-US" dirty="0" smtClean="0"/>
              <a:t>.</a:t>
            </a:r>
            <a:endParaRPr lang="en-US" dirty="0"/>
          </a:p>
        </p:txBody>
      </p:sp>
      <p:sp>
        <p:nvSpPr>
          <p:cNvPr id="23" name="TextBox 22"/>
          <p:cNvSpPr txBox="1"/>
          <p:nvPr/>
        </p:nvSpPr>
        <p:spPr>
          <a:xfrm>
            <a:off x="26096" y="2347772"/>
            <a:ext cx="1828799" cy="369332"/>
          </a:xfrm>
          <a:prstGeom prst="rect">
            <a:avLst/>
          </a:prstGeom>
          <a:noFill/>
        </p:spPr>
        <p:txBody>
          <a:bodyPr wrap="square" rtlCol="0">
            <a:spAutoFit/>
          </a:bodyPr>
          <a:lstStyle/>
          <a:p>
            <a:r>
              <a:rPr lang="en-US" dirty="0" smtClean="0">
                <a:solidFill>
                  <a:schemeClr val="bg1"/>
                </a:solidFill>
              </a:rPr>
              <a:t>Before collision</a:t>
            </a:r>
            <a:endParaRPr lang="en-US" dirty="0">
              <a:solidFill>
                <a:schemeClr val="bg1"/>
              </a:solidFill>
            </a:endParaRPr>
          </a:p>
        </p:txBody>
      </p:sp>
      <p:sp>
        <p:nvSpPr>
          <p:cNvPr id="32" name="TextBox 31"/>
          <p:cNvSpPr txBox="1"/>
          <p:nvPr/>
        </p:nvSpPr>
        <p:spPr>
          <a:xfrm>
            <a:off x="1931095" y="2347772"/>
            <a:ext cx="1600201" cy="369332"/>
          </a:xfrm>
          <a:prstGeom prst="rect">
            <a:avLst/>
          </a:prstGeom>
          <a:noFill/>
        </p:spPr>
        <p:txBody>
          <a:bodyPr wrap="square" rtlCol="0">
            <a:spAutoFit/>
          </a:bodyPr>
          <a:lstStyle/>
          <a:p>
            <a:r>
              <a:rPr lang="en-US" dirty="0" smtClean="0">
                <a:solidFill>
                  <a:schemeClr val="bg1"/>
                </a:solidFill>
              </a:rPr>
              <a:t>Start  collision</a:t>
            </a:r>
            <a:endParaRPr lang="en-US" dirty="0">
              <a:solidFill>
                <a:schemeClr val="bg1"/>
              </a:solidFill>
            </a:endParaRPr>
          </a:p>
        </p:txBody>
      </p:sp>
      <p:sp>
        <p:nvSpPr>
          <p:cNvPr id="33" name="TextBox 32"/>
          <p:cNvSpPr txBox="1"/>
          <p:nvPr/>
        </p:nvSpPr>
        <p:spPr>
          <a:xfrm>
            <a:off x="3683696" y="2336104"/>
            <a:ext cx="1801162" cy="369332"/>
          </a:xfrm>
          <a:prstGeom prst="rect">
            <a:avLst/>
          </a:prstGeom>
          <a:noFill/>
        </p:spPr>
        <p:txBody>
          <a:bodyPr wrap="square" rtlCol="0">
            <a:spAutoFit/>
          </a:bodyPr>
          <a:lstStyle/>
          <a:p>
            <a:r>
              <a:rPr lang="en-US" dirty="0" smtClean="0">
                <a:solidFill>
                  <a:schemeClr val="bg1"/>
                </a:solidFill>
              </a:rPr>
              <a:t>QGP  formation</a:t>
            </a:r>
            <a:endParaRPr lang="en-US" dirty="0">
              <a:solidFill>
                <a:schemeClr val="bg1"/>
              </a:solidFill>
            </a:endParaRPr>
          </a:p>
        </p:txBody>
      </p:sp>
      <p:sp>
        <p:nvSpPr>
          <p:cNvPr id="34" name="TextBox 33"/>
          <p:cNvSpPr txBox="1"/>
          <p:nvPr/>
        </p:nvSpPr>
        <p:spPr>
          <a:xfrm>
            <a:off x="5715000" y="2336104"/>
            <a:ext cx="1447800" cy="369332"/>
          </a:xfrm>
          <a:prstGeom prst="rect">
            <a:avLst/>
          </a:prstGeom>
          <a:noFill/>
        </p:spPr>
        <p:txBody>
          <a:bodyPr wrap="square" rtlCol="0">
            <a:spAutoFit/>
          </a:bodyPr>
          <a:lstStyle/>
          <a:p>
            <a:r>
              <a:rPr lang="en-US" dirty="0">
                <a:solidFill>
                  <a:schemeClr val="bg1"/>
                </a:solidFill>
              </a:rPr>
              <a:t>E</a:t>
            </a:r>
            <a:r>
              <a:rPr lang="en-US" dirty="0" smtClean="0">
                <a:solidFill>
                  <a:schemeClr val="bg1"/>
                </a:solidFill>
              </a:rPr>
              <a:t>xpansion</a:t>
            </a:r>
            <a:endParaRPr lang="en-US" dirty="0">
              <a:solidFill>
                <a:schemeClr val="bg1"/>
              </a:solidFill>
            </a:endParaRPr>
          </a:p>
        </p:txBody>
      </p:sp>
      <p:sp>
        <p:nvSpPr>
          <p:cNvPr id="35" name="TextBox 34"/>
          <p:cNvSpPr txBox="1"/>
          <p:nvPr/>
        </p:nvSpPr>
        <p:spPr>
          <a:xfrm>
            <a:off x="7569896" y="2336104"/>
            <a:ext cx="1114953" cy="369332"/>
          </a:xfrm>
          <a:prstGeom prst="rect">
            <a:avLst/>
          </a:prstGeom>
          <a:noFill/>
        </p:spPr>
        <p:txBody>
          <a:bodyPr wrap="square" rtlCol="0">
            <a:spAutoFit/>
          </a:bodyPr>
          <a:lstStyle/>
          <a:p>
            <a:r>
              <a:rPr lang="en-US" dirty="0" err="1">
                <a:solidFill>
                  <a:schemeClr val="bg1"/>
                </a:solidFill>
              </a:rPr>
              <a:t>F</a:t>
            </a:r>
            <a:r>
              <a:rPr lang="en-US" dirty="0" err="1" smtClean="0">
                <a:solidFill>
                  <a:schemeClr val="bg1"/>
                </a:solidFill>
              </a:rPr>
              <a:t>reezout</a:t>
            </a:r>
            <a:endParaRPr lang="en-US" dirty="0">
              <a:solidFill>
                <a:schemeClr val="bg1"/>
              </a:solidFill>
            </a:endParaRPr>
          </a:p>
        </p:txBody>
      </p:sp>
      <p:sp>
        <p:nvSpPr>
          <p:cNvPr id="21" name="TextBox 20"/>
          <p:cNvSpPr txBox="1"/>
          <p:nvPr/>
        </p:nvSpPr>
        <p:spPr>
          <a:xfrm>
            <a:off x="3009132" y="4953000"/>
            <a:ext cx="3270826" cy="1631216"/>
          </a:xfrm>
          <a:prstGeom prst="rect">
            <a:avLst/>
          </a:prstGeom>
          <a:noFill/>
        </p:spPr>
        <p:txBody>
          <a:bodyPr wrap="square" rtlCol="0">
            <a:spAutoFit/>
          </a:bodyPr>
          <a:lstStyle/>
          <a:p>
            <a:r>
              <a:rPr lang="en-US" sz="2000" b="1" u="sng" dirty="0" smtClean="0"/>
              <a:t>Heavy  probes: </a:t>
            </a:r>
          </a:p>
          <a:p>
            <a:pPr marL="285750" indent="-285750">
              <a:buFont typeface="Arial" pitchFamily="34" charset="0"/>
              <a:buChar char="•"/>
            </a:pPr>
            <a:r>
              <a:rPr lang="en-US" sz="2000" dirty="0" smtClean="0">
                <a:solidFill>
                  <a:srgbClr val="0000FF"/>
                </a:solidFill>
              </a:rPr>
              <a:t>Produced in initial hard collisions</a:t>
            </a:r>
          </a:p>
          <a:p>
            <a:pPr marL="285750" indent="-285750">
              <a:buFont typeface="Arial" pitchFamily="34" charset="0"/>
              <a:buChar char="•"/>
            </a:pPr>
            <a:r>
              <a:rPr lang="en-US" sz="2000" b="1" dirty="0" smtClean="0">
                <a:solidFill>
                  <a:srgbClr val="FF0000"/>
                </a:solidFill>
              </a:rPr>
              <a:t>Rare but clean probe for early stage of QGP</a:t>
            </a:r>
            <a:r>
              <a:rPr lang="en-US" dirty="0" smtClean="0"/>
              <a:t>.</a:t>
            </a:r>
            <a:endParaRPr lang="en-US" dirty="0"/>
          </a:p>
        </p:txBody>
      </p:sp>
      <p:sp>
        <p:nvSpPr>
          <p:cNvPr id="4" name="TextBox 3"/>
          <p:cNvSpPr txBox="1"/>
          <p:nvPr/>
        </p:nvSpPr>
        <p:spPr>
          <a:xfrm>
            <a:off x="6269072" y="3124200"/>
            <a:ext cx="2874928" cy="2785378"/>
          </a:xfrm>
          <a:prstGeom prst="rect">
            <a:avLst/>
          </a:prstGeom>
          <a:noFill/>
        </p:spPr>
        <p:txBody>
          <a:bodyPr wrap="square" rtlCol="0">
            <a:spAutoFit/>
          </a:bodyPr>
          <a:lstStyle/>
          <a:p>
            <a:r>
              <a:rPr lang="en-US" sz="2500" b="1" u="sng" dirty="0"/>
              <a:t>R</a:t>
            </a:r>
            <a:r>
              <a:rPr lang="en-US" sz="2500" b="1" u="sng" dirty="0" smtClean="0"/>
              <a:t>esults from light probes</a:t>
            </a:r>
            <a:endParaRPr lang="en-US" sz="2500" b="1" dirty="0"/>
          </a:p>
          <a:p>
            <a:pPr marL="285750" indent="-285750">
              <a:buFont typeface="Wingdings" pitchFamily="2" charset="2"/>
              <a:buChar char="§"/>
            </a:pPr>
            <a:r>
              <a:rPr lang="en-US" sz="2500" dirty="0" smtClean="0">
                <a:solidFill>
                  <a:srgbClr val="0000FF"/>
                </a:solidFill>
              </a:rPr>
              <a:t>Large attenuation of high </a:t>
            </a:r>
            <a:r>
              <a:rPr lang="en-US" sz="2500" dirty="0" err="1" smtClean="0">
                <a:solidFill>
                  <a:srgbClr val="0000FF"/>
                </a:solidFill>
              </a:rPr>
              <a:t>p</a:t>
            </a:r>
            <a:r>
              <a:rPr lang="en-US" sz="2500" baseline="-25000" dirty="0" err="1" smtClean="0">
                <a:solidFill>
                  <a:srgbClr val="0000FF"/>
                </a:solidFill>
              </a:rPr>
              <a:t>T</a:t>
            </a:r>
            <a:r>
              <a:rPr lang="en-US" sz="2500" dirty="0" smtClean="0">
                <a:solidFill>
                  <a:srgbClr val="0000FF"/>
                </a:solidFill>
              </a:rPr>
              <a:t> hadrons</a:t>
            </a:r>
          </a:p>
          <a:p>
            <a:pPr marL="285750" indent="-285750">
              <a:buFont typeface="Wingdings" pitchFamily="2" charset="2"/>
              <a:buChar char="§"/>
            </a:pPr>
            <a:endParaRPr lang="en-US" sz="2500" dirty="0"/>
          </a:p>
          <a:p>
            <a:pPr marL="285750" indent="-285750">
              <a:buFont typeface="Wingdings" pitchFamily="2" charset="2"/>
              <a:buChar char="§"/>
            </a:pPr>
            <a:r>
              <a:rPr lang="en-US" sz="2500" dirty="0" smtClean="0">
                <a:solidFill>
                  <a:srgbClr val="0000FF"/>
                </a:solidFill>
              </a:rPr>
              <a:t>Large collective flow </a:t>
            </a:r>
            <a:endParaRPr lang="en-US" sz="2500" dirty="0">
              <a:solidFill>
                <a:srgbClr val="0000FF"/>
              </a:solidFill>
            </a:endParaRPr>
          </a:p>
        </p:txBody>
      </p:sp>
    </p:spTree>
    <p:extLst>
      <p:ext uri="{BB962C8B-B14F-4D97-AF65-F5344CB8AC3E}">
        <p14:creationId xmlns:p14="http://schemas.microsoft.com/office/powerpoint/2010/main" val="36829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mMeasurement.eps"/>
          <p:cNvPicPr>
            <a:picLocks noChangeAspect="1"/>
          </p:cNvPicPr>
          <p:nvPr/>
        </p:nvPicPr>
        <p:blipFill>
          <a:blip r:embed="rId3"/>
          <a:srcRect/>
          <a:stretch>
            <a:fillRect/>
          </a:stretch>
        </p:blipFill>
        <p:spPr bwMode="auto">
          <a:xfrm>
            <a:off x="2432050" y="914400"/>
            <a:ext cx="4121150" cy="5334000"/>
          </a:xfrm>
          <a:prstGeom prst="rect">
            <a:avLst/>
          </a:prstGeom>
          <a:noFill/>
          <a:ln w="9525">
            <a:noFill/>
            <a:miter lim="800000"/>
            <a:headEnd/>
            <a:tailEnd/>
          </a:ln>
        </p:spPr>
      </p:pic>
      <p:sp>
        <p:nvSpPr>
          <p:cNvPr id="4" name="Rectangle 2"/>
          <p:cNvSpPr txBox="1">
            <a:spLocks noChangeArrowheads="1"/>
          </p:cNvSpPr>
          <p:nvPr/>
        </p:nvSpPr>
        <p:spPr>
          <a:xfrm>
            <a:off x="457200" y="0"/>
            <a:ext cx="8229600" cy="698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latin typeface="+mn-lt"/>
              </a:rPr>
              <a:t>How to Measure Heavy Quarks</a:t>
            </a:r>
            <a:endParaRPr lang="en-US" sz="3000" b="1" dirty="0">
              <a:solidFill>
                <a:srgbClr val="FF0000"/>
              </a:solidFill>
              <a:latin typeface="+mn-lt"/>
            </a:endParaRPr>
          </a:p>
        </p:txBody>
      </p:sp>
      <p:grpSp>
        <p:nvGrpSpPr>
          <p:cNvPr id="7" name="Group 6"/>
          <p:cNvGrpSpPr/>
          <p:nvPr/>
        </p:nvGrpSpPr>
        <p:grpSpPr>
          <a:xfrm>
            <a:off x="304800" y="639899"/>
            <a:ext cx="3581400" cy="2723341"/>
            <a:chOff x="457199" y="762005"/>
            <a:chExt cx="2819403" cy="2723341"/>
          </a:xfrm>
        </p:grpSpPr>
        <p:sp>
          <p:nvSpPr>
            <p:cNvPr id="11" name="Rounded Rectangular Callout 10"/>
            <p:cNvSpPr/>
            <p:nvPr/>
          </p:nvSpPr>
          <p:spPr>
            <a:xfrm rot="16200000">
              <a:off x="631824" y="587380"/>
              <a:ext cx="2470154" cy="2819403"/>
            </a:xfrm>
            <a:prstGeom prst="wedgeRoundRectCallout">
              <a:avLst>
                <a:gd name="adj1" fmla="val 25441"/>
                <a:gd name="adj2" fmla="val 82586"/>
                <a:gd name="adj3" fmla="val 16667"/>
              </a:avLst>
            </a:prstGeom>
            <a:solidFill>
              <a:schemeClr val="bg2"/>
            </a:solidFill>
            <a:ln>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199" y="792301"/>
              <a:ext cx="2819401" cy="269304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285750" indent="-285750">
                <a:buFont typeface="Arial" pitchFamily="34" charset="0"/>
                <a:buChar char="•"/>
              </a:pPr>
              <a:r>
                <a:rPr lang="en-US" sz="2500" dirty="0" smtClean="0"/>
                <a:t>Non-photonic electrons</a:t>
              </a:r>
            </a:p>
            <a:p>
              <a:pPr marL="742950" lvl="1" indent="-285750">
                <a:buFont typeface="Arial" pitchFamily="34" charset="0"/>
                <a:buChar char="•"/>
              </a:pPr>
              <a:r>
                <a:rPr lang="en-US" sz="2300" b="1" dirty="0">
                  <a:solidFill>
                    <a:srgbClr val="0000FF"/>
                  </a:solidFill>
                </a:rPr>
                <a:t>l</a:t>
              </a:r>
              <a:r>
                <a:rPr lang="en-US" sz="2300" b="1" dirty="0" smtClean="0">
                  <a:solidFill>
                    <a:srgbClr val="0000FF"/>
                  </a:solidFill>
                </a:rPr>
                <a:t>arge background</a:t>
              </a:r>
            </a:p>
            <a:p>
              <a:pPr marL="1200150" lvl="2" indent="-285750">
                <a:buFont typeface="Arial" pitchFamily="34" charset="0"/>
                <a:buChar char="•"/>
              </a:pPr>
              <a:r>
                <a:rPr lang="en-US" sz="2300" dirty="0" smtClean="0"/>
                <a:t>Photonic</a:t>
              </a:r>
            </a:p>
            <a:p>
              <a:pPr marL="742950" lvl="1" indent="-285750">
                <a:buFont typeface="Arial" pitchFamily="34" charset="0"/>
                <a:buChar char="•"/>
              </a:pPr>
              <a:r>
                <a:rPr lang="en-US" sz="2300" b="1" dirty="0">
                  <a:solidFill>
                    <a:srgbClr val="0000FF"/>
                  </a:solidFill>
                </a:rPr>
                <a:t>d</a:t>
              </a:r>
              <a:r>
                <a:rPr lang="en-US" sz="2300" b="1" dirty="0" smtClean="0">
                  <a:solidFill>
                    <a:srgbClr val="0000FF"/>
                  </a:solidFill>
                </a:rPr>
                <a:t>ifficult analysis </a:t>
              </a:r>
            </a:p>
            <a:p>
              <a:pPr marL="285750" indent="-285750">
                <a:buFont typeface="Arial" pitchFamily="34" charset="0"/>
                <a:buChar char="•"/>
              </a:pPr>
              <a:endParaRPr lang="en-US" sz="2500" dirty="0" smtClean="0"/>
            </a:p>
            <a:p>
              <a:pPr marL="285750" indent="-285750">
                <a:buFont typeface="Arial" pitchFamily="34" charset="0"/>
                <a:buChar char="•"/>
              </a:pPr>
              <a:r>
                <a:rPr lang="en-US" sz="2500" b="1" dirty="0" smtClean="0">
                  <a:solidFill>
                    <a:srgbClr val="0000FF"/>
                  </a:solidFill>
                </a:rPr>
                <a:t>Proxy of </a:t>
              </a:r>
              <a:r>
                <a:rPr lang="en-US" sz="2500" b="1" dirty="0" smtClean="0"/>
                <a:t>heavy quarks </a:t>
              </a:r>
              <a:endParaRPr lang="en-US" sz="2500" b="1" dirty="0"/>
            </a:p>
            <a:p>
              <a:pPr marL="285750" indent="-285750">
                <a:buFont typeface="Arial" pitchFamily="34" charset="0"/>
                <a:buChar char="•"/>
              </a:pPr>
              <a:endParaRPr lang="en-US" sz="2500" dirty="0"/>
            </a:p>
          </p:txBody>
        </p:sp>
      </p:grpSp>
      <p:sp>
        <p:nvSpPr>
          <p:cNvPr id="13" name="Oval 12"/>
          <p:cNvSpPr/>
          <p:nvPr/>
        </p:nvSpPr>
        <p:spPr>
          <a:xfrm>
            <a:off x="2483266" y="5410200"/>
            <a:ext cx="2164934"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333996" y="3940079"/>
            <a:ext cx="3352803" cy="2384521"/>
            <a:chOff x="6095998" y="3733804"/>
            <a:chExt cx="2780376" cy="2384521"/>
          </a:xfrm>
          <a:effectLst>
            <a:outerShdw blurRad="50800" dist="38100" algn="l" rotWithShape="0">
              <a:prstClr val="black">
                <a:alpha val="40000"/>
              </a:prstClr>
            </a:outerShdw>
          </a:effectLst>
        </p:grpSpPr>
        <p:sp>
          <p:nvSpPr>
            <p:cNvPr id="14" name="Rounded Rectangular Callout 13"/>
            <p:cNvSpPr/>
            <p:nvPr/>
          </p:nvSpPr>
          <p:spPr>
            <a:xfrm rot="5400000">
              <a:off x="6293925" y="3535877"/>
              <a:ext cx="2384521" cy="2780376"/>
            </a:xfrm>
            <a:prstGeom prst="wedgeRoundRectCallout">
              <a:avLst>
                <a:gd name="adj1" fmla="val 25316"/>
                <a:gd name="adj2" fmla="val 73567"/>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109012" y="3751944"/>
              <a:ext cx="2704172"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285750" indent="-285750">
                <a:buFont typeface="Arial" pitchFamily="34" charset="0"/>
                <a:buChar char="•"/>
              </a:pPr>
              <a:r>
                <a:rPr lang="en-US" sz="2500" dirty="0" smtClean="0"/>
                <a:t>Direct reconstruction </a:t>
              </a:r>
            </a:p>
            <a:p>
              <a:pPr marL="742950" lvl="1" indent="-285750">
                <a:buFont typeface="Arial" pitchFamily="34" charset="0"/>
                <a:buChar char="•"/>
              </a:pPr>
              <a:r>
                <a:rPr lang="en-US" sz="2300" b="1" dirty="0">
                  <a:solidFill>
                    <a:srgbClr val="0000FF"/>
                  </a:solidFill>
                </a:rPr>
                <a:t>l</a:t>
              </a:r>
              <a:r>
                <a:rPr lang="en-US" sz="2300" b="1" dirty="0" smtClean="0">
                  <a:solidFill>
                    <a:srgbClr val="0000FF"/>
                  </a:solidFill>
                </a:rPr>
                <a:t>arge background</a:t>
              </a:r>
            </a:p>
            <a:p>
              <a:pPr marL="1200150" lvl="2" indent="-285750">
                <a:buFont typeface="Arial" pitchFamily="34" charset="0"/>
                <a:buChar char="•"/>
              </a:pPr>
              <a:r>
                <a:rPr lang="en-US" sz="2300" dirty="0"/>
                <a:t>combinatorial</a:t>
              </a:r>
              <a:endParaRPr lang="en-US" sz="2300" dirty="0" smtClean="0"/>
            </a:p>
            <a:p>
              <a:pPr marL="742950" lvl="1" indent="-285750">
                <a:buFont typeface="Arial" pitchFamily="34" charset="0"/>
                <a:buChar char="•"/>
              </a:pPr>
              <a:r>
                <a:rPr lang="en-US" sz="2300" b="1" dirty="0">
                  <a:solidFill>
                    <a:srgbClr val="0000FF"/>
                  </a:solidFill>
                </a:rPr>
                <a:t>d</a:t>
              </a:r>
              <a:r>
                <a:rPr lang="en-US" sz="2300" b="1" dirty="0" smtClean="0">
                  <a:solidFill>
                    <a:srgbClr val="0000FF"/>
                  </a:solidFill>
                </a:rPr>
                <a:t>ifficult analysis</a:t>
              </a:r>
            </a:p>
            <a:p>
              <a:pPr marL="285750" indent="-285750">
                <a:buFont typeface="Arial" pitchFamily="34" charset="0"/>
                <a:buChar char="•"/>
              </a:pPr>
              <a:endParaRPr lang="en-US" sz="2500" dirty="0" smtClean="0"/>
            </a:p>
            <a:p>
              <a:pPr marL="285750" indent="-285750">
                <a:buFont typeface="Arial" pitchFamily="34" charset="0"/>
                <a:buChar char="•"/>
              </a:pPr>
              <a:r>
                <a:rPr lang="en-US" sz="2500" dirty="0" smtClean="0"/>
                <a:t>Heavy Flavor Tracker </a:t>
              </a:r>
              <a:endParaRPr lang="en-US" sz="2500" dirty="0"/>
            </a:p>
          </p:txBody>
        </p:sp>
      </p:grpSp>
      <p:sp>
        <p:nvSpPr>
          <p:cNvPr id="6" name="Slide Number Placeholder 5"/>
          <p:cNvSpPr>
            <a:spLocks noGrp="1"/>
          </p:cNvSpPr>
          <p:nvPr>
            <p:ph type="sldNum" sz="quarter" idx="12"/>
          </p:nvPr>
        </p:nvSpPr>
        <p:spPr/>
        <p:txBody>
          <a:bodyPr/>
          <a:lstStyle/>
          <a:p>
            <a:fld id="{464AB31E-842B-4FE6-90A0-C50890C18576}" type="slidenum">
              <a:rPr lang="en-US" smtClean="0"/>
              <a:pPr/>
              <a:t>15</a:t>
            </a:fld>
            <a:endParaRPr lang="en-US" dirty="0"/>
          </a:p>
        </p:txBody>
      </p:sp>
      <p:grpSp>
        <p:nvGrpSpPr>
          <p:cNvPr id="10" name="Group 9"/>
          <p:cNvGrpSpPr/>
          <p:nvPr/>
        </p:nvGrpSpPr>
        <p:grpSpPr>
          <a:xfrm>
            <a:off x="5029200" y="947058"/>
            <a:ext cx="489858" cy="653142"/>
            <a:chOff x="5029200" y="947058"/>
            <a:chExt cx="489858" cy="653142"/>
          </a:xfrm>
        </p:grpSpPr>
        <p:sp>
          <p:nvSpPr>
            <p:cNvPr id="5" name="Rectangle 4"/>
            <p:cNvSpPr/>
            <p:nvPr/>
          </p:nvSpPr>
          <p:spPr>
            <a:xfrm>
              <a:off x="5029200" y="1066800"/>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5061858" y="947058"/>
                  <a:ext cx="45720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000" b="1" i="1" smtClean="0">
                                <a:solidFill>
                                  <a:srgbClr val="0000FF"/>
                                </a:solidFill>
                                <a:latin typeface="Cambria Math"/>
                              </a:rPr>
                            </m:ctrlPr>
                          </m:sSupPr>
                          <m:e>
                            <m:r>
                              <a:rPr lang="en-US" sz="3000" b="1" i="1" smtClean="0">
                                <a:solidFill>
                                  <a:srgbClr val="0000FF"/>
                                </a:solidFill>
                                <a:latin typeface="Cambria Math"/>
                              </a:rPr>
                              <m:t>𝒆</m:t>
                            </m:r>
                          </m:e>
                          <m:sup>
                            <m:r>
                              <a:rPr lang="en-US" sz="3000" b="1" i="1" smtClean="0">
                                <a:solidFill>
                                  <a:srgbClr val="0000FF"/>
                                </a:solidFill>
                                <a:latin typeface="Cambria Math"/>
                              </a:rPr>
                              <m:t>−</m:t>
                            </m:r>
                          </m:sup>
                        </m:sSup>
                      </m:oMath>
                    </m:oMathPara>
                  </a14:m>
                  <a:endParaRPr lang="en-US" sz="3000" b="1" i="1" dirty="0"/>
                </a:p>
              </p:txBody>
            </p:sp>
          </mc:Choice>
          <mc:Fallback xmlns="">
            <p:sp>
              <p:nvSpPr>
                <p:cNvPr id="9" name="TextBox 8"/>
                <p:cNvSpPr txBox="1">
                  <a:spLocks noRot="1" noChangeAspect="1" noMove="1" noResize="1" noEditPoints="1" noAdjustHandles="1" noChangeArrowheads="1" noChangeShapeType="1" noTextEdit="1"/>
                </p:cNvSpPr>
                <p:nvPr/>
              </p:nvSpPr>
              <p:spPr>
                <a:xfrm>
                  <a:off x="5061858" y="947058"/>
                  <a:ext cx="457200" cy="553998"/>
                </a:xfrm>
                <a:prstGeom prst="rect">
                  <a:avLst/>
                </a:prstGeom>
                <a:blipFill rotWithShape="1">
                  <a:blip r:embed="rId4"/>
                  <a:stretch>
                    <a:fillRect r="-8000"/>
                  </a:stretch>
                </a:blipFill>
              </p:spPr>
              <p:txBody>
                <a:bodyPr/>
                <a:lstStyle/>
                <a:p>
                  <a:r>
                    <a:rPr lang="en-US">
                      <a:noFill/>
                    </a:rPr>
                    <a:t> </a:t>
                  </a:r>
                </a:p>
              </p:txBody>
            </p:sp>
          </mc:Fallback>
        </mc:AlternateContent>
      </p:grpSp>
      <p:sp>
        <p:nvSpPr>
          <p:cNvPr id="2" name="Oval 1"/>
          <p:cNvSpPr/>
          <p:nvPr/>
        </p:nvSpPr>
        <p:spPr>
          <a:xfrm>
            <a:off x="5105400" y="914400"/>
            <a:ext cx="6096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94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500"/>
                                        <p:tgtEl>
                                          <p:spTgt spid="1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568027"/>
            <a:ext cx="7237878" cy="5146973"/>
            <a:chOff x="763122" y="838200"/>
            <a:chExt cx="7237878" cy="5146973"/>
          </a:xfrm>
        </p:grpSpPr>
        <p:pic>
          <p:nvPicPr>
            <p:cNvPr id="61442" name="Picture 2" descr="C:\Users\wxie\Desktop\ra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22" y="838200"/>
              <a:ext cx="7237878" cy="49084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6000" y="5508119"/>
              <a:ext cx="4550832" cy="477054"/>
            </a:xfrm>
            <a:prstGeom prst="rect">
              <a:avLst/>
            </a:prstGeom>
            <a:noFill/>
          </p:spPr>
          <p:txBody>
            <a:bodyPr wrap="square" rtlCol="0">
              <a:spAutoFit/>
            </a:bodyPr>
            <a:lstStyle/>
            <a:p>
              <a:r>
                <a:rPr lang="en-US" sz="2500" dirty="0" smtClean="0"/>
                <a:t>Transverse momentum (</a:t>
              </a:r>
              <a:r>
                <a:rPr lang="en-US" sz="2500" dirty="0" err="1" smtClean="0"/>
                <a:t>pT</a:t>
              </a:r>
              <a:r>
                <a:rPr lang="en-US" sz="2500" dirty="0" smtClean="0"/>
                <a:t>: </a:t>
              </a:r>
              <a:r>
                <a:rPr lang="en-US" sz="2500" dirty="0" err="1" smtClean="0"/>
                <a:t>GeV</a:t>
              </a:r>
              <a:r>
                <a:rPr lang="en-US" sz="2500" dirty="0" smtClean="0"/>
                <a:t>)</a:t>
              </a:r>
              <a:endParaRPr lang="en-US" sz="2500" baseline="-25000" dirty="0"/>
            </a:p>
          </p:txBody>
        </p:sp>
      </p:grpSp>
      <p:sp>
        <p:nvSpPr>
          <p:cNvPr id="167938" name="Rectangle 2"/>
          <p:cNvSpPr>
            <a:spLocks noGrp="1" noChangeArrowheads="1"/>
          </p:cNvSpPr>
          <p:nvPr>
            <p:ph type="title"/>
          </p:nvPr>
        </p:nvSpPr>
        <p:spPr>
          <a:xfrm>
            <a:off x="990600" y="381000"/>
            <a:ext cx="7252752" cy="393700"/>
          </a:xfrm>
        </p:spPr>
        <p:txBody>
          <a:bodyPr>
            <a:noAutofit/>
          </a:bodyPr>
          <a:lstStyle/>
          <a:p>
            <a:pPr algn="l"/>
            <a:r>
              <a:rPr lang="en-US" sz="3000" b="1" dirty="0" smtClean="0">
                <a:solidFill>
                  <a:srgbClr val="FF0000"/>
                </a:solidFill>
                <a:latin typeface="+mn-lt"/>
              </a:rPr>
              <a:t>Attenuation of High </a:t>
            </a:r>
            <a:r>
              <a:rPr lang="en-US" sz="3000" b="1" dirty="0" err="1" smtClean="0">
                <a:solidFill>
                  <a:srgbClr val="FF0000"/>
                </a:solidFill>
                <a:latin typeface="+mn-lt"/>
              </a:rPr>
              <a:t>pT</a:t>
            </a:r>
            <a:r>
              <a:rPr lang="en-US" sz="3000" b="1" dirty="0" smtClean="0">
                <a:solidFill>
                  <a:srgbClr val="FF0000"/>
                </a:solidFill>
                <a:latin typeface="+mn-lt"/>
              </a:rPr>
              <a:t> Light </a:t>
            </a:r>
            <a:r>
              <a:rPr lang="en-US" sz="3000" b="1" dirty="0" smtClean="0">
                <a:solidFill>
                  <a:srgbClr val="FF0000"/>
                </a:solidFill>
                <a:latin typeface="+mn-lt"/>
              </a:rPr>
              <a:t>Hadrons in QGP</a:t>
            </a:r>
            <a:endParaRPr lang="en-US" sz="3000" b="1" dirty="0">
              <a:solidFill>
                <a:srgbClr val="FF0000"/>
              </a:solidFill>
              <a:latin typeface="+mn-lt"/>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16</a:t>
            </a:fld>
            <a:endParaRPr lang="en-US" dirty="0"/>
          </a:p>
        </p:txBody>
      </p:sp>
      <p:sp>
        <p:nvSpPr>
          <p:cNvPr id="13" name="TextBox 12"/>
          <p:cNvSpPr txBox="1"/>
          <p:nvPr/>
        </p:nvSpPr>
        <p:spPr>
          <a:xfrm>
            <a:off x="676501" y="5892638"/>
            <a:ext cx="7578151" cy="861774"/>
          </a:xfrm>
          <a:prstGeom prst="rect">
            <a:avLst/>
          </a:prstGeom>
          <a:noFill/>
        </p:spPr>
        <p:txBody>
          <a:bodyPr wrap="square" rtlCol="0">
            <a:spAutoFit/>
          </a:bodyPr>
          <a:lstStyle/>
          <a:p>
            <a:pPr marL="285750" indent="-285750">
              <a:buFont typeface="Wingdings" pitchFamily="2" charset="2"/>
              <a:buChar char="§"/>
            </a:pPr>
            <a:r>
              <a:rPr lang="en-US" sz="2500" b="1" dirty="0" smtClean="0">
                <a:solidFill>
                  <a:srgbClr val="0000FF"/>
                </a:solidFill>
              </a:rPr>
              <a:t>Large suppression of high </a:t>
            </a:r>
            <a:r>
              <a:rPr lang="en-US" sz="2500" b="1" dirty="0" err="1" smtClean="0">
                <a:solidFill>
                  <a:srgbClr val="0000FF"/>
                </a:solidFill>
              </a:rPr>
              <a:t>pT</a:t>
            </a:r>
            <a:r>
              <a:rPr lang="en-US" sz="2500" b="1" dirty="0" smtClean="0">
                <a:solidFill>
                  <a:srgbClr val="0000FF"/>
                </a:solidFill>
              </a:rPr>
              <a:t> light hadrons in head-on collisions </a:t>
            </a:r>
            <a:endParaRPr lang="en-US" sz="2500" b="1" dirty="0">
              <a:solidFill>
                <a:srgbClr val="0000FF"/>
              </a:solidFill>
            </a:endParaRPr>
          </a:p>
        </p:txBody>
      </p:sp>
      <p:grpSp>
        <p:nvGrpSpPr>
          <p:cNvPr id="6" name="Group 5"/>
          <p:cNvGrpSpPr/>
          <p:nvPr/>
        </p:nvGrpSpPr>
        <p:grpSpPr>
          <a:xfrm>
            <a:off x="6781800" y="2140518"/>
            <a:ext cx="2057400" cy="2812482"/>
            <a:chOff x="6629400" y="2140518"/>
            <a:chExt cx="2057400" cy="2812482"/>
          </a:xfrm>
          <a:effectLst>
            <a:outerShdw blurRad="50800" dist="38100" dir="2700000" algn="tl" rotWithShape="0">
              <a:prstClr val="black">
                <a:alpha val="40000"/>
              </a:prstClr>
            </a:outerShdw>
          </a:effectLst>
        </p:grpSpPr>
        <p:sp>
          <p:nvSpPr>
            <p:cNvPr id="4" name="Rectangle 3"/>
            <p:cNvSpPr/>
            <p:nvPr/>
          </p:nvSpPr>
          <p:spPr>
            <a:xfrm>
              <a:off x="7010400" y="2140518"/>
              <a:ext cx="1676400" cy="2812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629400" y="2438400"/>
              <a:ext cx="381000" cy="50765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629400" y="4191001"/>
              <a:ext cx="381000" cy="5334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2230666"/>
              <a:ext cx="1600200" cy="25699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300" b="1" dirty="0" smtClean="0"/>
                <a:t>Peripheral  Collisions</a:t>
              </a:r>
            </a:p>
            <a:p>
              <a:endParaRPr lang="en-US" sz="2300" b="1" dirty="0"/>
            </a:p>
            <a:p>
              <a:endParaRPr lang="en-US" sz="2300" b="1" dirty="0" smtClean="0"/>
            </a:p>
            <a:p>
              <a:endParaRPr lang="en-US" sz="2300" b="1" dirty="0"/>
            </a:p>
            <a:p>
              <a:r>
                <a:rPr lang="en-US" sz="2300" b="1" dirty="0" smtClean="0"/>
                <a:t>Central Collisions</a:t>
              </a:r>
              <a:endParaRPr lang="en-US" sz="2300" b="1" dirty="0"/>
            </a:p>
          </p:txBody>
        </p:sp>
      </p:grpSp>
      <mc:AlternateContent xmlns:mc="http://schemas.openxmlformats.org/markup-compatibility/2006" xmlns:a14="http://schemas.microsoft.com/office/drawing/2010/main">
        <mc:Choice Requires="a14">
          <p:sp>
            <p:nvSpPr>
              <p:cNvPr id="10" name="TextBox 9"/>
              <p:cNvSpPr txBox="1"/>
              <p:nvPr/>
            </p:nvSpPr>
            <p:spPr>
              <a:xfrm rot="16200000">
                <a:off x="-994585" y="2561066"/>
                <a:ext cx="3048000" cy="9223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a:rPr>
                          </m:ctrlPr>
                        </m:sSubPr>
                        <m:e>
                          <m:r>
                            <a:rPr lang="en-US" sz="2500" b="0" i="1" smtClean="0">
                              <a:latin typeface="Cambria Math"/>
                            </a:rPr>
                            <m:t>𝑅</m:t>
                          </m:r>
                        </m:e>
                        <m:sub>
                          <m:r>
                            <a:rPr lang="en-US" sz="2500" b="0" i="1" smtClean="0">
                              <a:latin typeface="Cambria Math"/>
                            </a:rPr>
                            <m:t>𝐴𝐴</m:t>
                          </m:r>
                        </m:sub>
                      </m:sSub>
                      <m:r>
                        <a:rPr lang="en-US" sz="2500" b="0" i="1" smtClean="0">
                          <a:latin typeface="Cambria Math"/>
                        </a:rPr>
                        <m:t>= </m:t>
                      </m:r>
                      <m:f>
                        <m:fPr>
                          <m:ctrlPr>
                            <a:rPr lang="en-US" sz="2500" b="0" i="1" smtClean="0">
                              <a:latin typeface="Cambria Math"/>
                            </a:rPr>
                          </m:ctrlPr>
                        </m:fPr>
                        <m:num>
                          <m:r>
                            <a:rPr lang="en-US" sz="2500" b="0" i="1" smtClean="0">
                              <a:latin typeface="Cambria Math"/>
                            </a:rPr>
                            <m:t>1</m:t>
                          </m:r>
                        </m:num>
                        <m:den>
                          <m:sSub>
                            <m:sSubPr>
                              <m:ctrlPr>
                                <a:rPr lang="en-US" sz="2500" b="0" i="1" smtClean="0">
                                  <a:latin typeface="Cambria Math"/>
                                </a:rPr>
                              </m:ctrlPr>
                            </m:sSubPr>
                            <m:e>
                              <m:r>
                                <a:rPr lang="en-US" sz="2500" b="0" i="1" smtClean="0">
                                  <a:latin typeface="Cambria Math"/>
                                </a:rPr>
                                <m:t>𝑛</m:t>
                              </m:r>
                            </m:e>
                            <m:sub>
                              <m:r>
                                <a:rPr lang="en-US" sz="2500" b="0" i="1" smtClean="0">
                                  <a:latin typeface="Cambria Math"/>
                                </a:rPr>
                                <m:t>𝑐𝑜𝑙𝑙</m:t>
                              </m:r>
                            </m:sub>
                          </m:sSub>
                        </m:den>
                      </m:f>
                      <m:r>
                        <a:rPr lang="en-US" sz="2500" b="0" i="1" smtClean="0">
                          <a:latin typeface="Cambria Math"/>
                        </a:rPr>
                        <m:t> </m:t>
                      </m:r>
                      <m:f>
                        <m:fPr>
                          <m:ctrlPr>
                            <a:rPr lang="en-US" sz="2500" b="0" i="1" smtClean="0">
                              <a:latin typeface="Cambria Math"/>
                            </a:rPr>
                          </m:ctrlPr>
                        </m:fPr>
                        <m:num>
                          <m:sSub>
                            <m:sSubPr>
                              <m:ctrlPr>
                                <a:rPr lang="en-US" sz="2500" b="0" i="1" smtClean="0">
                                  <a:latin typeface="Cambria Math"/>
                                </a:rPr>
                              </m:ctrlPr>
                            </m:sSubPr>
                            <m:e>
                              <m:r>
                                <a:rPr lang="en-US" sz="2500" b="0" i="1" smtClean="0">
                                  <a:latin typeface="Cambria Math"/>
                                </a:rPr>
                                <m:t>𝑁</m:t>
                              </m:r>
                            </m:e>
                            <m:sub>
                              <m:r>
                                <a:rPr lang="en-US" sz="2500" b="0" i="1" smtClean="0">
                                  <a:latin typeface="Cambria Math"/>
                                </a:rPr>
                                <m:t>𝐴</m:t>
                              </m:r>
                              <m:r>
                                <a:rPr lang="en-US" sz="2500" b="0" i="1" smtClean="0">
                                  <a:latin typeface="Cambria Math"/>
                                </a:rPr>
                                <m:t>+</m:t>
                              </m:r>
                              <m:r>
                                <a:rPr lang="en-US" sz="2500" b="0" i="1" smtClean="0">
                                  <a:latin typeface="Cambria Math"/>
                                </a:rPr>
                                <m:t>𝐴</m:t>
                              </m:r>
                            </m:sub>
                          </m:sSub>
                        </m:num>
                        <m:den>
                          <m:sSub>
                            <m:sSubPr>
                              <m:ctrlPr>
                                <a:rPr lang="en-US" sz="2500" b="0" i="1" smtClean="0">
                                  <a:latin typeface="Cambria Math"/>
                                </a:rPr>
                              </m:ctrlPr>
                            </m:sSubPr>
                            <m:e>
                              <m:r>
                                <a:rPr lang="en-US" sz="2500" b="0" i="1" smtClean="0">
                                  <a:latin typeface="Cambria Math"/>
                                </a:rPr>
                                <m:t>𝑁</m:t>
                              </m:r>
                            </m:e>
                            <m:sub>
                              <m:r>
                                <a:rPr lang="en-US" sz="2500" b="0" i="1" smtClean="0">
                                  <a:latin typeface="Cambria Math"/>
                                </a:rPr>
                                <m:t>𝑝</m:t>
                              </m:r>
                              <m:r>
                                <a:rPr lang="en-US" sz="2500" b="0" i="1" smtClean="0">
                                  <a:latin typeface="Cambria Math"/>
                                </a:rPr>
                                <m:t>+</m:t>
                              </m:r>
                              <m:r>
                                <a:rPr lang="en-US" sz="2500" b="0" i="1" smtClean="0">
                                  <a:latin typeface="Cambria Math"/>
                                </a:rPr>
                                <m:t>𝑝</m:t>
                              </m:r>
                            </m:sub>
                          </m:sSub>
                        </m:den>
                      </m:f>
                    </m:oMath>
                  </m:oMathPara>
                </a14:m>
                <a:endParaRPr lang="en-US" sz="2500" dirty="0"/>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994585" y="2561066"/>
                <a:ext cx="3048000" cy="922368"/>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19241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3951" y="609600"/>
            <a:ext cx="8701089" cy="6042153"/>
            <a:chOff x="214313" y="661554"/>
            <a:chExt cx="8701089" cy="6042153"/>
          </a:xfrm>
        </p:grpSpPr>
        <p:grpSp>
          <p:nvGrpSpPr>
            <p:cNvPr id="11" name="Group 10"/>
            <p:cNvGrpSpPr/>
            <p:nvPr/>
          </p:nvGrpSpPr>
          <p:grpSpPr>
            <a:xfrm>
              <a:off x="214313" y="661554"/>
              <a:ext cx="8701089" cy="6042153"/>
              <a:chOff x="138115" y="653919"/>
              <a:chExt cx="8701089" cy="6042153"/>
            </a:xfrm>
          </p:grpSpPr>
          <p:grpSp>
            <p:nvGrpSpPr>
              <p:cNvPr id="158" name="Group 157"/>
              <p:cNvGrpSpPr/>
              <p:nvPr/>
            </p:nvGrpSpPr>
            <p:grpSpPr>
              <a:xfrm>
                <a:off x="138115" y="653919"/>
                <a:ext cx="8701089" cy="6042153"/>
                <a:chOff x="152403" y="815847"/>
                <a:chExt cx="8701089" cy="6042153"/>
              </a:xfrm>
            </p:grpSpPr>
            <p:sp>
              <p:nvSpPr>
                <p:cNvPr id="159" name="Rectangle 14"/>
                <p:cNvSpPr>
                  <a:spLocks noChangeArrowheads="1"/>
                </p:cNvSpPr>
                <p:nvPr/>
              </p:nvSpPr>
              <p:spPr bwMode="auto">
                <a:xfrm rot="16200000">
                  <a:off x="1481871" y="-513621"/>
                  <a:ext cx="6042153" cy="8701089"/>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160" name="Picture 15" descr="screenshot_06252k_front_r1177002_t25_ev9"/>
                <p:cNvPicPr>
                  <a:picLocks noChangeAspect="1" noChangeArrowheads="1"/>
                </p:cNvPicPr>
                <p:nvPr/>
              </p:nvPicPr>
              <p:blipFill>
                <a:blip r:embed="rId3"/>
                <a:srcRect l="13312" t="3044" r="13312" b="3044"/>
                <a:stretch>
                  <a:fillRect/>
                </a:stretch>
              </p:blipFill>
              <p:spPr bwMode="auto">
                <a:xfrm>
                  <a:off x="824091" y="1004905"/>
                  <a:ext cx="3124200" cy="3087687"/>
                </a:xfrm>
                <a:prstGeom prst="rect">
                  <a:avLst/>
                </a:prstGeom>
                <a:noFill/>
                <a:ln w="9525">
                  <a:noFill/>
                  <a:miter lim="800000"/>
                  <a:headEnd/>
                  <a:tailEnd/>
                </a:ln>
              </p:spPr>
            </p:pic>
            <p:pic>
              <p:nvPicPr>
                <p:cNvPr id="161" name="Picture 16" descr="screenshot_06252k_side_r1177002_t25_ev9"/>
                <p:cNvPicPr>
                  <a:picLocks noChangeAspect="1" noChangeArrowheads="1"/>
                </p:cNvPicPr>
                <p:nvPr/>
              </p:nvPicPr>
              <p:blipFill>
                <a:blip r:embed="rId4"/>
                <a:srcRect l="6264" t="6088" r="6264" b="6088"/>
                <a:stretch>
                  <a:fillRect/>
                </a:stretch>
              </p:blipFill>
              <p:spPr bwMode="auto">
                <a:xfrm>
                  <a:off x="4639840" y="1101742"/>
                  <a:ext cx="3733800" cy="2894012"/>
                </a:xfrm>
                <a:prstGeom prst="rect">
                  <a:avLst/>
                </a:prstGeom>
                <a:noFill/>
                <a:ln w="9525">
                  <a:noFill/>
                  <a:miter lim="800000"/>
                  <a:headEnd/>
                  <a:tailEnd/>
                </a:ln>
              </p:spPr>
            </p:pic>
            <p:grpSp>
              <p:nvGrpSpPr>
                <p:cNvPr id="162" name="Group 161"/>
                <p:cNvGrpSpPr/>
                <p:nvPr/>
              </p:nvGrpSpPr>
              <p:grpSpPr>
                <a:xfrm>
                  <a:off x="4885131" y="5401463"/>
                  <a:ext cx="3488509" cy="613826"/>
                  <a:chOff x="4580330" y="5228928"/>
                  <a:chExt cx="3488509" cy="613826"/>
                </a:xfrm>
              </p:grpSpPr>
              <p:sp>
                <p:nvSpPr>
                  <p:cNvPr id="255" name="Left Arrow 254"/>
                  <p:cNvSpPr/>
                  <p:nvPr/>
                </p:nvSpPr>
                <p:spPr>
                  <a:xfrm>
                    <a:off x="4580330" y="5228928"/>
                    <a:ext cx="524637" cy="3547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ight Arrow 255"/>
                  <p:cNvSpPr/>
                  <p:nvPr/>
                </p:nvSpPr>
                <p:spPr>
                  <a:xfrm>
                    <a:off x="7607517" y="5471608"/>
                    <a:ext cx="461322" cy="371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235"/>
                <p:cNvGrpSpPr>
                  <a:grpSpLocks/>
                </p:cNvGrpSpPr>
                <p:nvPr/>
              </p:nvGrpSpPr>
              <p:grpSpPr bwMode="auto">
                <a:xfrm>
                  <a:off x="343693" y="4038600"/>
                  <a:ext cx="4230688" cy="2555875"/>
                  <a:chOff x="2928" y="720"/>
                  <a:chExt cx="2665" cy="1610"/>
                </a:xfrm>
              </p:grpSpPr>
              <p:sp>
                <p:nvSpPr>
                  <p:cNvPr id="164" name="AutoShape 1118"/>
                  <p:cNvSpPr>
                    <a:spLocks noChangeArrowheads="1"/>
                  </p:cNvSpPr>
                  <p:nvPr/>
                </p:nvSpPr>
                <p:spPr bwMode="auto">
                  <a:xfrm rot="467865">
                    <a:off x="2990" y="922"/>
                    <a:ext cx="2229" cy="1349"/>
                  </a:xfrm>
                  <a:prstGeom prst="parallelogram">
                    <a:avLst>
                      <a:gd name="adj" fmla="val 61305"/>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119"/>
                  <p:cNvSpPr>
                    <a:spLocks noChangeShapeType="1"/>
                  </p:cNvSpPr>
                  <p:nvPr/>
                </p:nvSpPr>
                <p:spPr bwMode="auto">
                  <a:xfrm rot="467865" flipH="1">
                    <a:off x="2928" y="1835"/>
                    <a:ext cx="179" cy="29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120"/>
                  <p:cNvSpPr>
                    <a:spLocks noChangeShapeType="1"/>
                  </p:cNvSpPr>
                  <p:nvPr/>
                </p:nvSpPr>
                <p:spPr bwMode="auto">
                  <a:xfrm rot="467865">
                    <a:off x="2929" y="2211"/>
                    <a:ext cx="137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121"/>
                  <p:cNvSpPr>
                    <a:spLocks noChangeShapeType="1"/>
                  </p:cNvSpPr>
                  <p:nvPr/>
                </p:nvSpPr>
                <p:spPr bwMode="auto">
                  <a:xfrm rot="467865">
                    <a:off x="3043" y="1969"/>
                    <a:ext cx="332"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8" name="Group 1122"/>
                  <p:cNvGrpSpPr>
                    <a:grpSpLocks/>
                  </p:cNvGrpSpPr>
                  <p:nvPr/>
                </p:nvGrpSpPr>
                <p:grpSpPr bwMode="auto">
                  <a:xfrm>
                    <a:off x="3137" y="778"/>
                    <a:ext cx="2062" cy="1552"/>
                    <a:chOff x="3089" y="864"/>
                    <a:chExt cx="2062" cy="1552"/>
                  </a:xfrm>
                </p:grpSpPr>
                <p:sp>
                  <p:nvSpPr>
                    <p:cNvPr id="176" name="Freeform 1123"/>
                    <p:cNvSpPr>
                      <a:spLocks/>
                    </p:cNvSpPr>
                    <p:nvPr/>
                  </p:nvSpPr>
                  <p:spPr bwMode="auto">
                    <a:xfrm rot="11267865">
                      <a:off x="4709" y="864"/>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7" name="Line 1124"/>
                    <p:cNvSpPr>
                      <a:spLocks noChangeShapeType="1"/>
                    </p:cNvSpPr>
                    <p:nvPr/>
                  </p:nvSpPr>
                  <p:spPr bwMode="auto">
                    <a:xfrm rot="467865" flipH="1">
                      <a:off x="3391" y="946"/>
                      <a:ext cx="426" cy="69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125"/>
                    <p:cNvSpPr>
                      <a:spLocks noChangeShapeType="1"/>
                    </p:cNvSpPr>
                    <p:nvPr/>
                  </p:nvSpPr>
                  <p:spPr bwMode="auto">
                    <a:xfrm rot="467865" flipH="1">
                      <a:off x="3493" y="966"/>
                      <a:ext cx="510" cy="85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Line 1126"/>
                    <p:cNvSpPr>
                      <a:spLocks noChangeShapeType="1"/>
                    </p:cNvSpPr>
                    <p:nvPr/>
                  </p:nvSpPr>
                  <p:spPr bwMode="auto">
                    <a:xfrm rot="467865">
                      <a:off x="3748" y="1206"/>
                      <a:ext cx="140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Line 1127"/>
                    <p:cNvSpPr>
                      <a:spLocks noChangeShapeType="1"/>
                    </p:cNvSpPr>
                    <p:nvPr/>
                  </p:nvSpPr>
                  <p:spPr bwMode="auto">
                    <a:xfrm rot="467865">
                      <a:off x="3618" y="1894"/>
                      <a:ext cx="987"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128"/>
                    <p:cNvSpPr>
                      <a:spLocks noChangeShapeType="1"/>
                    </p:cNvSpPr>
                    <p:nvPr/>
                  </p:nvSpPr>
                  <p:spPr bwMode="auto">
                    <a:xfrm rot="467865" flipH="1">
                      <a:off x="3682" y="993"/>
                      <a:ext cx="518" cy="84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Line 1130"/>
                    <p:cNvSpPr>
                      <a:spLocks noChangeShapeType="1"/>
                    </p:cNvSpPr>
                    <p:nvPr/>
                  </p:nvSpPr>
                  <p:spPr bwMode="auto">
                    <a:xfrm rot="467865" flipH="1">
                      <a:off x="3487" y="1683"/>
                      <a:ext cx="382" cy="62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 name="Group 1131"/>
                    <p:cNvGrpSpPr>
                      <a:grpSpLocks/>
                    </p:cNvGrpSpPr>
                    <p:nvPr/>
                  </p:nvGrpSpPr>
                  <p:grpSpPr bwMode="auto">
                    <a:xfrm rot="240000">
                      <a:off x="4608" y="1008"/>
                      <a:ext cx="169" cy="756"/>
                      <a:chOff x="3157" y="3025"/>
                      <a:chExt cx="1026" cy="999"/>
                    </a:xfrm>
                  </p:grpSpPr>
                  <p:grpSp>
                    <p:nvGrpSpPr>
                      <p:cNvPr id="248" name="Group 1132"/>
                      <p:cNvGrpSpPr>
                        <a:grpSpLocks/>
                      </p:cNvGrpSpPr>
                      <p:nvPr/>
                    </p:nvGrpSpPr>
                    <p:grpSpPr bwMode="auto">
                      <a:xfrm>
                        <a:off x="3157" y="3025"/>
                        <a:ext cx="1026" cy="999"/>
                        <a:chOff x="4130" y="2180"/>
                        <a:chExt cx="1026" cy="999"/>
                      </a:xfrm>
                    </p:grpSpPr>
                    <p:sp>
                      <p:nvSpPr>
                        <p:cNvPr id="250" name="Oval 1133"/>
                        <p:cNvSpPr>
                          <a:spLocks noChangeArrowheads="1"/>
                        </p:cNvSpPr>
                        <p:nvPr/>
                      </p:nvSpPr>
                      <p:spPr bwMode="auto">
                        <a:xfrm>
                          <a:off x="4153" y="2181"/>
                          <a:ext cx="981"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1134"/>
                        <p:cNvSpPr>
                          <a:spLocks noChangeArrowheads="1"/>
                        </p:cNvSpPr>
                        <p:nvPr/>
                      </p:nvSpPr>
                      <p:spPr bwMode="auto">
                        <a:xfrm>
                          <a:off x="4153" y="2180"/>
                          <a:ext cx="981"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Freeform 1135"/>
                        <p:cNvSpPr>
                          <a:spLocks/>
                        </p:cNvSpPr>
                        <p:nvPr/>
                      </p:nvSpPr>
                      <p:spPr bwMode="auto">
                        <a:xfrm>
                          <a:off x="4130" y="2579"/>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Freeform 1136"/>
                        <p:cNvSpPr>
                          <a:spLocks/>
                        </p:cNvSpPr>
                        <p:nvPr/>
                      </p:nvSpPr>
                      <p:spPr bwMode="auto">
                        <a:xfrm>
                          <a:off x="4153" y="2604"/>
                          <a:ext cx="979" cy="257"/>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9" name="Freeform 1137"/>
                      <p:cNvSpPr>
                        <a:spLocks/>
                      </p:cNvSpPr>
                      <p:nvPr/>
                    </p:nvSpPr>
                    <p:spPr bwMode="auto">
                      <a:xfrm>
                        <a:off x="3175" y="3162"/>
                        <a:ext cx="252"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1138"/>
                    <p:cNvSpPr>
                      <a:spLocks noChangeShapeType="1"/>
                    </p:cNvSpPr>
                    <p:nvPr/>
                  </p:nvSpPr>
                  <p:spPr bwMode="auto">
                    <a:xfrm rot="467865">
                      <a:off x="3869" y="1016"/>
                      <a:ext cx="579"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Line 1139"/>
                    <p:cNvSpPr>
                      <a:spLocks noChangeShapeType="1"/>
                    </p:cNvSpPr>
                    <p:nvPr/>
                  </p:nvSpPr>
                  <p:spPr bwMode="auto">
                    <a:xfrm rot="467865">
                      <a:off x="4059" y="1181"/>
                      <a:ext cx="41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Line 1140"/>
                    <p:cNvSpPr>
                      <a:spLocks noChangeShapeType="1"/>
                    </p:cNvSpPr>
                    <p:nvPr/>
                  </p:nvSpPr>
                  <p:spPr bwMode="auto">
                    <a:xfrm rot="467865" flipV="1">
                      <a:off x="3639" y="1309"/>
                      <a:ext cx="1016"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Line 1141"/>
                    <p:cNvSpPr>
                      <a:spLocks noChangeShapeType="1"/>
                    </p:cNvSpPr>
                    <p:nvPr/>
                  </p:nvSpPr>
                  <p:spPr bwMode="auto">
                    <a:xfrm rot="467865" flipH="1">
                      <a:off x="4218" y="1281"/>
                      <a:ext cx="224" cy="3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Line 1142"/>
                    <p:cNvSpPr>
                      <a:spLocks noChangeShapeType="1"/>
                    </p:cNvSpPr>
                    <p:nvPr/>
                  </p:nvSpPr>
                  <p:spPr bwMode="auto">
                    <a:xfrm rot="467865">
                      <a:off x="3530" y="1469"/>
                      <a:ext cx="140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Line 1143"/>
                    <p:cNvSpPr>
                      <a:spLocks noChangeShapeType="1"/>
                    </p:cNvSpPr>
                    <p:nvPr/>
                  </p:nvSpPr>
                  <p:spPr bwMode="auto">
                    <a:xfrm rot="467865" flipH="1">
                      <a:off x="3537" y="993"/>
                      <a:ext cx="822" cy="134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Line 1144"/>
                    <p:cNvSpPr>
                      <a:spLocks noChangeShapeType="1"/>
                    </p:cNvSpPr>
                    <p:nvPr/>
                  </p:nvSpPr>
                  <p:spPr bwMode="auto">
                    <a:xfrm rot="467865">
                      <a:off x="3422" y="1602"/>
                      <a:ext cx="140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2" name="Group 1145"/>
                    <p:cNvGrpSpPr>
                      <a:grpSpLocks/>
                    </p:cNvGrpSpPr>
                    <p:nvPr/>
                  </p:nvGrpSpPr>
                  <p:grpSpPr bwMode="auto">
                    <a:xfrm>
                      <a:off x="3683" y="1296"/>
                      <a:ext cx="683" cy="749"/>
                      <a:chOff x="3683" y="1296"/>
                      <a:chExt cx="683" cy="749"/>
                    </a:xfrm>
                  </p:grpSpPr>
                  <p:sp>
                    <p:nvSpPr>
                      <p:cNvPr id="244" name="Oval 1146"/>
                      <p:cNvSpPr>
                        <a:spLocks noChangeArrowheads="1"/>
                      </p:cNvSpPr>
                      <p:nvPr/>
                    </p:nvSpPr>
                    <p:spPr bwMode="auto">
                      <a:xfrm rot="240000">
                        <a:off x="3696" y="1296"/>
                        <a:ext cx="670" cy="746"/>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Freeform 1147"/>
                      <p:cNvSpPr>
                        <a:spLocks/>
                      </p:cNvSpPr>
                      <p:nvPr/>
                    </p:nvSpPr>
                    <p:spPr bwMode="auto">
                      <a:xfrm rot="240000">
                        <a:off x="3683" y="1653"/>
                        <a:ext cx="671" cy="392"/>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Freeform 1148"/>
                      <p:cNvSpPr>
                        <a:spLocks/>
                      </p:cNvSpPr>
                      <p:nvPr/>
                    </p:nvSpPr>
                    <p:spPr bwMode="auto">
                      <a:xfrm rot="240000">
                        <a:off x="3694" y="1655"/>
                        <a:ext cx="668" cy="84"/>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1149"/>
                      <p:cNvSpPr>
                        <a:spLocks noChangeArrowheads="1"/>
                      </p:cNvSpPr>
                      <p:nvPr/>
                    </p:nvSpPr>
                    <p:spPr bwMode="auto">
                      <a:xfrm rot="240000">
                        <a:off x="3696" y="1296"/>
                        <a:ext cx="670" cy="746"/>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3" name="Line 1150"/>
                    <p:cNvSpPr>
                      <a:spLocks noChangeShapeType="1"/>
                    </p:cNvSpPr>
                    <p:nvPr/>
                  </p:nvSpPr>
                  <p:spPr bwMode="auto">
                    <a:xfrm rot="467865" flipH="1">
                      <a:off x="4127" y="1188"/>
                      <a:ext cx="752" cy="122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Line 1151"/>
                    <p:cNvSpPr>
                      <a:spLocks noChangeShapeType="1"/>
                    </p:cNvSpPr>
                    <p:nvPr/>
                  </p:nvSpPr>
                  <p:spPr bwMode="auto">
                    <a:xfrm rot="467865" flipH="1">
                      <a:off x="3921" y="1292"/>
                      <a:ext cx="667" cy="108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Line 1152"/>
                    <p:cNvSpPr>
                      <a:spLocks noChangeShapeType="1"/>
                    </p:cNvSpPr>
                    <p:nvPr/>
                  </p:nvSpPr>
                  <p:spPr bwMode="auto">
                    <a:xfrm rot="467865">
                      <a:off x="4068" y="1784"/>
                      <a:ext cx="64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Line 1153"/>
                    <p:cNvSpPr>
                      <a:spLocks noChangeShapeType="1"/>
                    </p:cNvSpPr>
                    <p:nvPr/>
                  </p:nvSpPr>
                  <p:spPr bwMode="auto">
                    <a:xfrm rot="467865" flipH="1">
                      <a:off x="3684" y="1699"/>
                      <a:ext cx="390" cy="63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Line 1154"/>
                    <p:cNvSpPr>
                      <a:spLocks noChangeShapeType="1"/>
                    </p:cNvSpPr>
                    <p:nvPr/>
                  </p:nvSpPr>
                  <p:spPr bwMode="auto">
                    <a:xfrm rot="467865" flipH="1">
                      <a:off x="3805" y="1704"/>
                      <a:ext cx="96" cy="15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Line 1155"/>
                    <p:cNvSpPr>
                      <a:spLocks noChangeShapeType="1"/>
                    </p:cNvSpPr>
                    <p:nvPr/>
                  </p:nvSpPr>
                  <p:spPr bwMode="auto">
                    <a:xfrm rot="467865">
                      <a:off x="3599" y="1699"/>
                      <a:ext cx="3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Line 1156"/>
                    <p:cNvSpPr>
                      <a:spLocks noChangeShapeType="1"/>
                    </p:cNvSpPr>
                    <p:nvPr/>
                  </p:nvSpPr>
                  <p:spPr bwMode="auto">
                    <a:xfrm rot="467865" flipH="1">
                      <a:off x="3422" y="1673"/>
                      <a:ext cx="264" cy="4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Line 1157"/>
                    <p:cNvSpPr>
                      <a:spLocks noChangeShapeType="1"/>
                    </p:cNvSpPr>
                    <p:nvPr/>
                  </p:nvSpPr>
                  <p:spPr bwMode="auto">
                    <a:xfrm rot="467865">
                      <a:off x="3421" y="1871"/>
                      <a:ext cx="1068" cy="2"/>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Freeform 1158"/>
                    <p:cNvSpPr>
                      <a:spLocks/>
                    </p:cNvSpPr>
                    <p:nvPr/>
                  </p:nvSpPr>
                  <p:spPr bwMode="auto">
                    <a:xfrm rot="467865">
                      <a:off x="3516" y="2163"/>
                      <a:ext cx="874" cy="2"/>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Line 1159"/>
                    <p:cNvSpPr>
                      <a:spLocks noChangeShapeType="1"/>
                    </p:cNvSpPr>
                    <p:nvPr/>
                  </p:nvSpPr>
                  <p:spPr bwMode="auto">
                    <a:xfrm rot="467865">
                      <a:off x="3402" y="2017"/>
                      <a:ext cx="1107"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Line 1160"/>
                    <p:cNvSpPr>
                      <a:spLocks noChangeShapeType="1"/>
                    </p:cNvSpPr>
                    <p:nvPr/>
                  </p:nvSpPr>
                  <p:spPr bwMode="auto">
                    <a:xfrm rot="467865" flipH="1">
                      <a:off x="3477" y="1821"/>
                      <a:ext cx="294" cy="48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Line 1161"/>
                    <p:cNvSpPr>
                      <a:spLocks noChangeShapeType="1"/>
                    </p:cNvSpPr>
                    <p:nvPr/>
                  </p:nvSpPr>
                  <p:spPr bwMode="auto">
                    <a:xfrm rot="467865" flipH="1">
                      <a:off x="3267" y="2103"/>
                      <a:ext cx="96" cy="15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Line 1162"/>
                    <p:cNvSpPr>
                      <a:spLocks noChangeShapeType="1"/>
                    </p:cNvSpPr>
                    <p:nvPr/>
                  </p:nvSpPr>
                  <p:spPr bwMode="auto">
                    <a:xfrm rot="467865" flipH="1">
                      <a:off x="3089" y="1849"/>
                      <a:ext cx="228" cy="39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 name="Group 1163"/>
                    <p:cNvGrpSpPr>
                      <a:grpSpLocks/>
                    </p:cNvGrpSpPr>
                    <p:nvPr/>
                  </p:nvGrpSpPr>
                  <p:grpSpPr bwMode="auto">
                    <a:xfrm>
                      <a:off x="3625" y="1198"/>
                      <a:ext cx="807" cy="508"/>
                      <a:chOff x="3625" y="1198"/>
                      <a:chExt cx="807" cy="508"/>
                    </a:xfrm>
                  </p:grpSpPr>
                  <p:sp>
                    <p:nvSpPr>
                      <p:cNvPr id="231" name="Line 1164"/>
                      <p:cNvSpPr>
                        <a:spLocks noChangeShapeType="1"/>
                      </p:cNvSpPr>
                      <p:nvPr/>
                    </p:nvSpPr>
                    <p:spPr bwMode="auto">
                      <a:xfrm rot="467865" flipV="1">
                        <a:off x="4093" y="1251"/>
                        <a:ext cx="140" cy="322"/>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Line 1165"/>
                      <p:cNvSpPr>
                        <a:spLocks noChangeShapeType="1"/>
                      </p:cNvSpPr>
                      <p:nvPr/>
                    </p:nvSpPr>
                    <p:spPr bwMode="auto">
                      <a:xfrm rot="467865" flipV="1">
                        <a:off x="4177" y="1349"/>
                        <a:ext cx="198" cy="231"/>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Line 1166"/>
                      <p:cNvSpPr>
                        <a:spLocks noChangeShapeType="1"/>
                      </p:cNvSpPr>
                      <p:nvPr/>
                    </p:nvSpPr>
                    <p:spPr bwMode="auto">
                      <a:xfrm rot="467865" flipV="1">
                        <a:off x="4212" y="1596"/>
                        <a:ext cx="198" cy="5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Line 1167"/>
                      <p:cNvSpPr>
                        <a:spLocks noChangeShapeType="1"/>
                      </p:cNvSpPr>
                      <p:nvPr/>
                    </p:nvSpPr>
                    <p:spPr bwMode="auto">
                      <a:xfrm rot="467865" flipV="1">
                        <a:off x="4203" y="1689"/>
                        <a:ext cx="229" cy="1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Line 1168"/>
                      <p:cNvSpPr>
                        <a:spLocks noChangeShapeType="1"/>
                      </p:cNvSpPr>
                      <p:nvPr/>
                    </p:nvSpPr>
                    <p:spPr bwMode="auto">
                      <a:xfrm rot="467865" flipH="1" flipV="1">
                        <a:off x="3840" y="1296"/>
                        <a:ext cx="158" cy="23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Line 1169"/>
                      <p:cNvSpPr>
                        <a:spLocks noChangeShapeType="1"/>
                      </p:cNvSpPr>
                      <p:nvPr/>
                    </p:nvSpPr>
                    <p:spPr bwMode="auto">
                      <a:xfrm rot="467865" flipH="1" flipV="1">
                        <a:off x="3648" y="1489"/>
                        <a:ext cx="240" cy="4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Line 1170"/>
                      <p:cNvSpPr>
                        <a:spLocks noChangeShapeType="1"/>
                      </p:cNvSpPr>
                      <p:nvPr/>
                    </p:nvSpPr>
                    <p:spPr bwMode="auto">
                      <a:xfrm rot="467865" flipH="1" flipV="1">
                        <a:off x="3625" y="1644"/>
                        <a:ext cx="198" cy="4"/>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Line 1171"/>
                      <p:cNvSpPr>
                        <a:spLocks noChangeShapeType="1"/>
                      </p:cNvSpPr>
                      <p:nvPr/>
                    </p:nvSpPr>
                    <p:spPr bwMode="auto">
                      <a:xfrm rot="467865" flipH="1" flipV="1">
                        <a:off x="3810" y="1626"/>
                        <a:ext cx="143" cy="1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Line 1172"/>
                      <p:cNvSpPr>
                        <a:spLocks noChangeShapeType="1"/>
                      </p:cNvSpPr>
                      <p:nvPr/>
                    </p:nvSpPr>
                    <p:spPr bwMode="auto">
                      <a:xfrm rot="467865" flipH="1" flipV="1">
                        <a:off x="3795" y="1437"/>
                        <a:ext cx="143" cy="93"/>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Line 1173"/>
                      <p:cNvSpPr>
                        <a:spLocks noChangeShapeType="1"/>
                      </p:cNvSpPr>
                      <p:nvPr/>
                    </p:nvSpPr>
                    <p:spPr bwMode="auto">
                      <a:xfrm rot="467865" flipH="1" flipV="1">
                        <a:off x="3981" y="1198"/>
                        <a:ext cx="74" cy="29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Line 1174"/>
                      <p:cNvSpPr>
                        <a:spLocks noChangeShapeType="1"/>
                      </p:cNvSpPr>
                      <p:nvPr/>
                    </p:nvSpPr>
                    <p:spPr bwMode="auto">
                      <a:xfrm rot="467865" flipV="1">
                        <a:off x="4122" y="1540"/>
                        <a:ext cx="151" cy="61"/>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Line 1175"/>
                      <p:cNvSpPr>
                        <a:spLocks noChangeShapeType="1"/>
                      </p:cNvSpPr>
                      <p:nvPr/>
                    </p:nvSpPr>
                    <p:spPr bwMode="auto">
                      <a:xfrm rot="467865" flipV="1">
                        <a:off x="4105" y="1645"/>
                        <a:ext cx="142" cy="10"/>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Line 1176"/>
                      <p:cNvSpPr>
                        <a:spLocks noChangeShapeType="1"/>
                      </p:cNvSpPr>
                      <p:nvPr/>
                    </p:nvSpPr>
                    <p:spPr bwMode="auto">
                      <a:xfrm rot="467865" flipH="1" flipV="1">
                        <a:off x="3937" y="1584"/>
                        <a:ext cx="78" cy="44"/>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7" name="Group 1177"/>
                    <p:cNvGrpSpPr>
                      <a:grpSpLocks/>
                    </p:cNvGrpSpPr>
                    <p:nvPr/>
                  </p:nvGrpSpPr>
                  <p:grpSpPr bwMode="auto">
                    <a:xfrm rot="467865">
                      <a:off x="3608" y="1761"/>
                      <a:ext cx="777" cy="259"/>
                      <a:chOff x="3886" y="3532"/>
                      <a:chExt cx="1125" cy="341"/>
                    </a:xfrm>
                  </p:grpSpPr>
                  <p:sp>
                    <p:nvSpPr>
                      <p:cNvPr id="218" name="Line 1178"/>
                      <p:cNvSpPr>
                        <a:spLocks noChangeShapeType="1"/>
                      </p:cNvSpPr>
                      <p:nvPr/>
                    </p:nvSpPr>
                    <p:spPr bwMode="auto">
                      <a:xfrm rot="10800000" flipV="1">
                        <a:off x="4302" y="3667"/>
                        <a:ext cx="76" cy="13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Line 1179"/>
                      <p:cNvSpPr>
                        <a:spLocks noChangeShapeType="1"/>
                      </p:cNvSpPr>
                      <p:nvPr/>
                    </p:nvSpPr>
                    <p:spPr bwMode="auto">
                      <a:xfrm rot="10800000" flipV="1">
                        <a:off x="4071" y="3718"/>
                        <a:ext cx="183" cy="15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Line 1180"/>
                      <p:cNvSpPr>
                        <a:spLocks noChangeShapeType="1"/>
                      </p:cNvSpPr>
                      <p:nvPr/>
                    </p:nvSpPr>
                    <p:spPr bwMode="auto">
                      <a:xfrm rot="10800000" flipV="1">
                        <a:off x="3886" y="3630"/>
                        <a:ext cx="287"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Line 1181"/>
                      <p:cNvSpPr>
                        <a:spLocks noChangeShapeType="1"/>
                      </p:cNvSpPr>
                      <p:nvPr/>
                    </p:nvSpPr>
                    <p:spPr bwMode="auto">
                      <a:xfrm rot="10800000" flipV="1">
                        <a:off x="3955" y="3564"/>
                        <a:ext cx="219" cy="1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Line 1182"/>
                      <p:cNvSpPr>
                        <a:spLocks noChangeShapeType="1"/>
                      </p:cNvSpPr>
                      <p:nvPr/>
                    </p:nvSpPr>
                    <p:spPr bwMode="auto">
                      <a:xfrm rot="10800000" flipH="1" flipV="1">
                        <a:off x="4599" y="3723"/>
                        <a:ext cx="298" cy="12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Line 1183"/>
                      <p:cNvSpPr>
                        <a:spLocks noChangeShapeType="1"/>
                      </p:cNvSpPr>
                      <p:nvPr/>
                    </p:nvSpPr>
                    <p:spPr bwMode="auto">
                      <a:xfrm rot="10800000" flipH="1" flipV="1">
                        <a:off x="4666" y="3617"/>
                        <a:ext cx="323"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Line 1184"/>
                      <p:cNvSpPr>
                        <a:spLocks noChangeShapeType="1"/>
                      </p:cNvSpPr>
                      <p:nvPr/>
                    </p:nvSpPr>
                    <p:spPr bwMode="auto">
                      <a:xfrm rot="10800000" flipH="1" flipV="1">
                        <a:off x="4724" y="3532"/>
                        <a:ext cx="287" cy="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Line 1185"/>
                      <p:cNvSpPr>
                        <a:spLocks noChangeShapeType="1"/>
                      </p:cNvSpPr>
                      <p:nvPr/>
                    </p:nvSpPr>
                    <p:spPr bwMode="auto">
                      <a:xfrm rot="10800000" flipH="1" flipV="1">
                        <a:off x="4542" y="3568"/>
                        <a:ext cx="206" cy="22"/>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 name="Line 1186"/>
                      <p:cNvSpPr>
                        <a:spLocks noChangeShapeType="1"/>
                      </p:cNvSpPr>
                      <p:nvPr/>
                    </p:nvSpPr>
                    <p:spPr bwMode="auto">
                      <a:xfrm rot="10800000" flipH="1" flipV="1">
                        <a:off x="4541" y="3661"/>
                        <a:ext cx="183" cy="5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Line 1187"/>
                      <p:cNvSpPr>
                        <a:spLocks noChangeShapeType="1"/>
                      </p:cNvSpPr>
                      <p:nvPr/>
                    </p:nvSpPr>
                    <p:spPr bwMode="auto">
                      <a:xfrm rot="10800000" flipH="1" flipV="1">
                        <a:off x="4474" y="3705"/>
                        <a:ext cx="68" cy="79"/>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 name="Line 1188"/>
                      <p:cNvSpPr>
                        <a:spLocks noChangeShapeType="1"/>
                      </p:cNvSpPr>
                      <p:nvPr/>
                    </p:nvSpPr>
                    <p:spPr bwMode="auto">
                      <a:xfrm rot="10800000" flipV="1">
                        <a:off x="4186" y="3679"/>
                        <a:ext cx="125" cy="4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 name="Line 1189"/>
                      <p:cNvSpPr>
                        <a:spLocks noChangeShapeType="1"/>
                      </p:cNvSpPr>
                      <p:nvPr/>
                    </p:nvSpPr>
                    <p:spPr bwMode="auto">
                      <a:xfrm rot="10800000" flipV="1">
                        <a:off x="4117" y="3603"/>
                        <a:ext cx="206" cy="13"/>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Line 1190"/>
                      <p:cNvSpPr>
                        <a:spLocks noChangeShapeType="1"/>
                      </p:cNvSpPr>
                      <p:nvPr/>
                    </p:nvSpPr>
                    <p:spPr bwMode="auto">
                      <a:xfrm rot="10800000" flipH="1" flipV="1">
                        <a:off x="4458" y="3603"/>
                        <a:ext cx="115" cy="3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8" name="Line 1191"/>
                    <p:cNvSpPr>
                      <a:spLocks noChangeShapeType="1"/>
                    </p:cNvSpPr>
                    <p:nvPr/>
                  </p:nvSpPr>
                  <p:spPr bwMode="auto">
                    <a:xfrm rot="467865">
                      <a:off x="4863" y="1420"/>
                      <a:ext cx="1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Line 1192"/>
                    <p:cNvSpPr>
                      <a:spLocks noChangeShapeType="1"/>
                    </p:cNvSpPr>
                    <p:nvPr/>
                  </p:nvSpPr>
                  <p:spPr bwMode="auto">
                    <a:xfrm rot="467865" flipH="1">
                      <a:off x="4968" y="1131"/>
                      <a:ext cx="70" cy="11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0" name="Group 1193"/>
                    <p:cNvGrpSpPr>
                      <a:grpSpLocks/>
                    </p:cNvGrpSpPr>
                    <p:nvPr/>
                  </p:nvGrpSpPr>
                  <p:grpSpPr bwMode="auto">
                    <a:xfrm rot="240000">
                      <a:off x="3360" y="1536"/>
                      <a:ext cx="124" cy="757"/>
                      <a:chOff x="3424" y="1488"/>
                      <a:chExt cx="776" cy="764"/>
                    </a:xfrm>
                  </p:grpSpPr>
                  <p:sp>
                    <p:nvSpPr>
                      <p:cNvPr id="212" name="Oval 1194"/>
                      <p:cNvSpPr>
                        <a:spLocks noChangeArrowheads="1"/>
                      </p:cNvSpPr>
                      <p:nvPr/>
                    </p:nvSpPr>
                    <p:spPr bwMode="auto">
                      <a:xfrm>
                        <a:off x="3435"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1195"/>
                      <p:cNvSpPr>
                        <a:spLocks noChangeArrowheads="1"/>
                      </p:cNvSpPr>
                      <p:nvPr/>
                    </p:nvSpPr>
                    <p:spPr bwMode="auto">
                      <a:xfrm>
                        <a:off x="3433"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Freeform 1196"/>
                      <p:cNvSpPr>
                        <a:spLocks/>
                      </p:cNvSpPr>
                      <p:nvPr/>
                    </p:nvSpPr>
                    <p:spPr bwMode="auto">
                      <a:xfrm>
                        <a:off x="3424" y="1799"/>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Freeform 1197"/>
                      <p:cNvSpPr>
                        <a:spLocks/>
                      </p:cNvSpPr>
                      <p:nvPr/>
                    </p:nvSpPr>
                    <p:spPr bwMode="auto">
                      <a:xfrm rot="10800000" flipV="1">
                        <a:off x="3992" y="1580"/>
                        <a:ext cx="193"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Freeform 1198"/>
                      <p:cNvSpPr>
                        <a:spLocks/>
                      </p:cNvSpPr>
                      <p:nvPr/>
                    </p:nvSpPr>
                    <p:spPr bwMode="auto">
                      <a:xfrm>
                        <a:off x="3974" y="1576"/>
                        <a:ext cx="87" cy="556"/>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w="38100" cap="flat"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Freeform 1199"/>
                      <p:cNvSpPr>
                        <a:spLocks/>
                      </p:cNvSpPr>
                      <p:nvPr/>
                    </p:nvSpPr>
                    <p:spPr bwMode="auto">
                      <a:xfrm>
                        <a:off x="3435" y="1872"/>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1" name="Freeform 1200"/>
                    <p:cNvSpPr>
                      <a:spLocks/>
                    </p:cNvSpPr>
                    <p:nvPr/>
                  </p:nvSpPr>
                  <p:spPr bwMode="auto">
                    <a:xfrm rot="467865">
                      <a:off x="3120" y="2064"/>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grpSp>
                <p:nvGrpSpPr>
                  <p:cNvPr id="169" name="Group 1227"/>
                  <p:cNvGrpSpPr>
                    <a:grpSpLocks/>
                  </p:cNvGrpSpPr>
                  <p:nvPr/>
                </p:nvGrpSpPr>
                <p:grpSpPr bwMode="auto">
                  <a:xfrm>
                    <a:off x="5016" y="720"/>
                    <a:ext cx="577" cy="630"/>
                    <a:chOff x="2400" y="2346"/>
                    <a:chExt cx="619" cy="676"/>
                  </a:xfrm>
                </p:grpSpPr>
                <p:sp>
                  <p:nvSpPr>
                    <p:cNvPr id="170" name="Line 1228"/>
                    <p:cNvSpPr>
                      <a:spLocks noChangeShapeType="1"/>
                    </p:cNvSpPr>
                    <p:nvPr/>
                  </p:nvSpPr>
                  <p:spPr bwMode="auto">
                    <a:xfrm rot="467865" flipV="1">
                      <a:off x="2496" y="2688"/>
                      <a:ext cx="198" cy="334"/>
                    </a:xfrm>
                    <a:prstGeom prst="line">
                      <a:avLst/>
                    </a:prstGeom>
                    <a:noFill/>
                    <a:ln w="38100">
                      <a:no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229"/>
                    <p:cNvSpPr>
                      <a:spLocks noChangeShapeType="1"/>
                    </p:cNvSpPr>
                    <p:nvPr/>
                  </p:nvSpPr>
                  <p:spPr bwMode="auto">
                    <a:xfrm rot="467865">
                      <a:off x="2683" y="2743"/>
                      <a:ext cx="336" cy="3"/>
                    </a:xfrm>
                    <a:prstGeom prst="line">
                      <a:avLst/>
                    </a:prstGeom>
                    <a:noFill/>
                    <a:ln w="381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230"/>
                    <p:cNvSpPr>
                      <a:spLocks noChangeShapeType="1"/>
                    </p:cNvSpPr>
                    <p:nvPr/>
                  </p:nvSpPr>
                  <p:spPr bwMode="auto">
                    <a:xfrm rot="16667865" flipH="1">
                      <a:off x="2520" y="2528"/>
                      <a:ext cx="384" cy="19"/>
                    </a:xfrm>
                    <a:prstGeom prst="line">
                      <a:avLst/>
                    </a:prstGeom>
                    <a:noFill/>
                    <a:ln w="38100">
                      <a:no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Text Box 1231"/>
                    <p:cNvSpPr txBox="1">
                      <a:spLocks noChangeArrowheads="1"/>
                    </p:cNvSpPr>
                    <p:nvPr/>
                  </p:nvSpPr>
                  <p:spPr bwMode="auto">
                    <a:xfrm>
                      <a:off x="272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x</a:t>
                      </a:r>
                    </a:p>
                  </p:txBody>
                </p:sp>
                <p:sp>
                  <p:nvSpPr>
                    <p:cNvPr id="174" name="Text Box 1232"/>
                    <p:cNvSpPr txBox="1">
                      <a:spLocks noChangeArrowheads="1"/>
                    </p:cNvSpPr>
                    <p:nvPr/>
                  </p:nvSpPr>
                  <p:spPr bwMode="auto">
                    <a:xfrm>
                      <a:off x="2512" y="249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y</a:t>
                      </a:r>
                    </a:p>
                  </p:txBody>
                </p:sp>
                <p:sp>
                  <p:nvSpPr>
                    <p:cNvPr id="175" name="Text Box 1233"/>
                    <p:cNvSpPr txBox="1">
                      <a:spLocks noChangeArrowheads="1"/>
                    </p:cNvSpPr>
                    <p:nvPr/>
                  </p:nvSpPr>
                  <p:spPr bwMode="auto">
                    <a:xfrm>
                      <a:off x="240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z</a:t>
                      </a:r>
                    </a:p>
                  </p:txBody>
                </p:sp>
              </p:grpSp>
            </p:grpSp>
          </p:grpSp>
          <p:sp>
            <p:nvSpPr>
              <p:cNvPr id="260" name="Rectangle 34"/>
              <p:cNvSpPr>
                <a:spLocks noChangeArrowheads="1"/>
              </p:cNvSpPr>
              <p:nvPr/>
            </p:nvSpPr>
            <p:spPr bwMode="auto">
              <a:xfrm>
                <a:off x="5534889" y="4734716"/>
                <a:ext cx="2171341" cy="1566831"/>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a:effectLst/>
            </p:spPr>
            <p:txBody>
              <a:bodyPr wrap="none" anchor="ctr">
                <a:prstTxWarp prst="textNoShape">
                  <a:avLst/>
                </a:prstTxWarp>
              </a:bodyPr>
              <a:lstStyle/>
              <a:p>
                <a:endParaRPr lang="en-US"/>
              </a:p>
            </p:txBody>
          </p:sp>
          <p:sp>
            <p:nvSpPr>
              <p:cNvPr id="261" name="Oval 61"/>
              <p:cNvSpPr>
                <a:spLocks noChangeArrowheads="1"/>
              </p:cNvSpPr>
              <p:nvPr/>
            </p:nvSpPr>
            <p:spPr bwMode="auto">
              <a:xfrm>
                <a:off x="5257800" y="4571856"/>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sp>
            <p:nvSpPr>
              <p:cNvPr id="262" name="Oval 61"/>
              <p:cNvSpPr>
                <a:spLocks noChangeArrowheads="1"/>
              </p:cNvSpPr>
              <p:nvPr/>
            </p:nvSpPr>
            <p:spPr bwMode="auto">
              <a:xfrm>
                <a:off x="7513354" y="4710583"/>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grpSp>
        <p:sp>
          <p:nvSpPr>
            <p:cNvPr id="276" name="Line 48"/>
            <p:cNvSpPr>
              <a:spLocks noChangeShapeType="1"/>
            </p:cNvSpPr>
            <p:nvPr/>
          </p:nvSpPr>
          <p:spPr bwMode="auto">
            <a:xfrm rot="251010">
              <a:off x="6892775" y="6264096"/>
              <a:ext cx="27850" cy="59570"/>
            </a:xfrm>
            <a:prstGeom prst="line">
              <a:avLst/>
            </a:prstGeom>
            <a:noFill/>
            <a:ln w="9525">
              <a:solidFill>
                <a:srgbClr val="FF9900"/>
              </a:solidFill>
              <a:round/>
              <a:headEnd/>
              <a:tailEnd type="triangle" w="med" len="med"/>
            </a:ln>
            <a:effectLst/>
          </p:spPr>
          <p:txBody>
            <a:bodyPr wrap="none" anchor="ctr">
              <a:prstTxWarp prst="textNoShape">
                <a:avLst/>
              </a:prstTxWarp>
            </a:bodyPr>
            <a:lstStyle/>
            <a:p>
              <a:endParaRPr lang="en-US"/>
            </a:p>
          </p:txBody>
        </p:sp>
      </p:grpSp>
      <p:sp>
        <p:nvSpPr>
          <p:cNvPr id="68614" name="Rectangle 4"/>
          <p:cNvSpPr>
            <a:spLocks noGrp="1" noChangeArrowheads="1"/>
          </p:cNvSpPr>
          <p:nvPr>
            <p:ph type="title"/>
          </p:nvPr>
        </p:nvSpPr>
        <p:spPr>
          <a:xfrm>
            <a:off x="457200" y="0"/>
            <a:ext cx="8229600" cy="685800"/>
          </a:xfrm>
        </p:spPr>
        <p:txBody>
          <a:bodyPr/>
          <a:lstStyle/>
          <a:p>
            <a:pPr eaLnBrk="1" hangingPunct="1"/>
            <a:r>
              <a:rPr lang="en-US" sz="3600" b="1" dirty="0" smtClean="0">
                <a:solidFill>
                  <a:srgbClr val="FF0000"/>
                </a:solidFill>
                <a:ea typeface="ＭＳ Ｐゴシック" charset="-128"/>
                <a:cs typeface="ＭＳ Ｐゴシック" charset="-128"/>
              </a:rPr>
              <a:t>Control the Size of QGP.</a:t>
            </a:r>
            <a:endParaRPr lang="en-US" sz="3600" b="1" dirty="0">
              <a:solidFill>
                <a:srgbClr val="FF0000"/>
              </a:solidFill>
              <a:ea typeface="ＭＳ Ｐゴシック" charset="-128"/>
              <a:cs typeface="ＭＳ Ｐゴシック" charset="-128"/>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17</a:t>
            </a:fld>
            <a:endParaRPr lang="en-US"/>
          </a:p>
        </p:txBody>
      </p:sp>
    </p:spTree>
    <p:extLst>
      <p:ext uri="{BB962C8B-B14F-4D97-AF65-F5344CB8AC3E}">
        <p14:creationId xmlns:p14="http://schemas.microsoft.com/office/powerpoint/2010/main" val="4199196009"/>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3950" y="685799"/>
            <a:ext cx="8701089" cy="5965954"/>
            <a:chOff x="214312" y="737753"/>
            <a:chExt cx="8701089" cy="5965954"/>
          </a:xfrm>
        </p:grpSpPr>
        <p:grpSp>
          <p:nvGrpSpPr>
            <p:cNvPr id="11" name="Group 10"/>
            <p:cNvGrpSpPr/>
            <p:nvPr/>
          </p:nvGrpSpPr>
          <p:grpSpPr>
            <a:xfrm>
              <a:off x="214312" y="737753"/>
              <a:ext cx="8701089" cy="5965954"/>
              <a:chOff x="138114" y="730118"/>
              <a:chExt cx="8701089" cy="5965954"/>
            </a:xfrm>
          </p:grpSpPr>
          <p:grpSp>
            <p:nvGrpSpPr>
              <p:cNvPr id="158" name="Group 157"/>
              <p:cNvGrpSpPr/>
              <p:nvPr/>
            </p:nvGrpSpPr>
            <p:grpSpPr>
              <a:xfrm>
                <a:off x="138114" y="730118"/>
                <a:ext cx="8701089" cy="5965954"/>
                <a:chOff x="152402" y="892046"/>
                <a:chExt cx="8701089" cy="5965954"/>
              </a:xfrm>
            </p:grpSpPr>
            <p:sp>
              <p:nvSpPr>
                <p:cNvPr id="159" name="Rectangle 14"/>
                <p:cNvSpPr>
                  <a:spLocks noChangeArrowheads="1"/>
                </p:cNvSpPr>
                <p:nvPr/>
              </p:nvSpPr>
              <p:spPr bwMode="auto">
                <a:xfrm rot="16200000">
                  <a:off x="1519970" y="-475522"/>
                  <a:ext cx="5965954" cy="8701089"/>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160" name="Picture 15" descr="screenshot_06252k_front_r1177002_t25_ev9"/>
                <p:cNvPicPr>
                  <a:picLocks noChangeAspect="1" noChangeArrowheads="1"/>
                </p:cNvPicPr>
                <p:nvPr/>
              </p:nvPicPr>
              <p:blipFill>
                <a:blip r:embed="rId3"/>
                <a:srcRect l="13312" t="3044" r="13312" b="3044"/>
                <a:stretch>
                  <a:fillRect/>
                </a:stretch>
              </p:blipFill>
              <p:spPr bwMode="auto">
                <a:xfrm>
                  <a:off x="824091" y="1004905"/>
                  <a:ext cx="3124200" cy="3087687"/>
                </a:xfrm>
                <a:prstGeom prst="rect">
                  <a:avLst/>
                </a:prstGeom>
                <a:noFill/>
                <a:ln w="9525">
                  <a:noFill/>
                  <a:miter lim="800000"/>
                  <a:headEnd/>
                  <a:tailEnd/>
                </a:ln>
              </p:spPr>
            </p:pic>
            <p:pic>
              <p:nvPicPr>
                <p:cNvPr id="161" name="Picture 16" descr="screenshot_06252k_side_r1177002_t25_ev9"/>
                <p:cNvPicPr>
                  <a:picLocks noChangeAspect="1" noChangeArrowheads="1"/>
                </p:cNvPicPr>
                <p:nvPr/>
              </p:nvPicPr>
              <p:blipFill>
                <a:blip r:embed="rId4"/>
                <a:srcRect l="6264" t="6088" r="6264" b="6088"/>
                <a:stretch>
                  <a:fillRect/>
                </a:stretch>
              </p:blipFill>
              <p:spPr bwMode="auto">
                <a:xfrm>
                  <a:off x="4639840" y="1101742"/>
                  <a:ext cx="3733800" cy="2894012"/>
                </a:xfrm>
                <a:prstGeom prst="rect">
                  <a:avLst/>
                </a:prstGeom>
                <a:noFill/>
                <a:ln w="9525">
                  <a:noFill/>
                  <a:miter lim="800000"/>
                  <a:headEnd/>
                  <a:tailEnd/>
                </a:ln>
              </p:spPr>
            </p:pic>
            <p:grpSp>
              <p:nvGrpSpPr>
                <p:cNvPr id="162" name="Group 161"/>
                <p:cNvGrpSpPr/>
                <p:nvPr/>
              </p:nvGrpSpPr>
              <p:grpSpPr>
                <a:xfrm>
                  <a:off x="4885131" y="5401463"/>
                  <a:ext cx="3488509" cy="613826"/>
                  <a:chOff x="4580330" y="5228928"/>
                  <a:chExt cx="3488509" cy="613826"/>
                </a:xfrm>
              </p:grpSpPr>
              <p:sp>
                <p:nvSpPr>
                  <p:cNvPr id="255" name="Left Arrow 254"/>
                  <p:cNvSpPr/>
                  <p:nvPr/>
                </p:nvSpPr>
                <p:spPr>
                  <a:xfrm>
                    <a:off x="4580330" y="5228928"/>
                    <a:ext cx="524637" cy="3547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ight Arrow 255"/>
                  <p:cNvSpPr/>
                  <p:nvPr/>
                </p:nvSpPr>
                <p:spPr>
                  <a:xfrm>
                    <a:off x="7607517" y="5471608"/>
                    <a:ext cx="461322" cy="371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235"/>
                <p:cNvGrpSpPr>
                  <a:grpSpLocks/>
                </p:cNvGrpSpPr>
                <p:nvPr/>
              </p:nvGrpSpPr>
              <p:grpSpPr bwMode="auto">
                <a:xfrm>
                  <a:off x="343693" y="4038600"/>
                  <a:ext cx="4230688" cy="2555875"/>
                  <a:chOff x="2928" y="720"/>
                  <a:chExt cx="2665" cy="1610"/>
                </a:xfrm>
              </p:grpSpPr>
              <p:sp>
                <p:nvSpPr>
                  <p:cNvPr id="164" name="AutoShape 1118"/>
                  <p:cNvSpPr>
                    <a:spLocks noChangeArrowheads="1"/>
                  </p:cNvSpPr>
                  <p:nvPr/>
                </p:nvSpPr>
                <p:spPr bwMode="auto">
                  <a:xfrm rot="467865">
                    <a:off x="2990" y="922"/>
                    <a:ext cx="2229" cy="1349"/>
                  </a:xfrm>
                  <a:prstGeom prst="parallelogram">
                    <a:avLst>
                      <a:gd name="adj" fmla="val 61305"/>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119"/>
                  <p:cNvSpPr>
                    <a:spLocks noChangeShapeType="1"/>
                  </p:cNvSpPr>
                  <p:nvPr/>
                </p:nvSpPr>
                <p:spPr bwMode="auto">
                  <a:xfrm rot="467865" flipH="1">
                    <a:off x="2928" y="1835"/>
                    <a:ext cx="179" cy="29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120"/>
                  <p:cNvSpPr>
                    <a:spLocks noChangeShapeType="1"/>
                  </p:cNvSpPr>
                  <p:nvPr/>
                </p:nvSpPr>
                <p:spPr bwMode="auto">
                  <a:xfrm rot="467865">
                    <a:off x="2929" y="2211"/>
                    <a:ext cx="137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121"/>
                  <p:cNvSpPr>
                    <a:spLocks noChangeShapeType="1"/>
                  </p:cNvSpPr>
                  <p:nvPr/>
                </p:nvSpPr>
                <p:spPr bwMode="auto">
                  <a:xfrm rot="467865">
                    <a:off x="3043" y="1969"/>
                    <a:ext cx="332"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8" name="Group 1122"/>
                  <p:cNvGrpSpPr>
                    <a:grpSpLocks/>
                  </p:cNvGrpSpPr>
                  <p:nvPr/>
                </p:nvGrpSpPr>
                <p:grpSpPr bwMode="auto">
                  <a:xfrm>
                    <a:off x="3137" y="778"/>
                    <a:ext cx="2062" cy="1552"/>
                    <a:chOff x="3089" y="864"/>
                    <a:chExt cx="2062" cy="1552"/>
                  </a:xfrm>
                </p:grpSpPr>
                <p:sp>
                  <p:nvSpPr>
                    <p:cNvPr id="176" name="Freeform 1123"/>
                    <p:cNvSpPr>
                      <a:spLocks/>
                    </p:cNvSpPr>
                    <p:nvPr/>
                  </p:nvSpPr>
                  <p:spPr bwMode="auto">
                    <a:xfrm rot="11267865">
                      <a:off x="4709" y="864"/>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7" name="Line 1124"/>
                    <p:cNvSpPr>
                      <a:spLocks noChangeShapeType="1"/>
                    </p:cNvSpPr>
                    <p:nvPr/>
                  </p:nvSpPr>
                  <p:spPr bwMode="auto">
                    <a:xfrm rot="467865" flipH="1">
                      <a:off x="3391" y="946"/>
                      <a:ext cx="426" cy="69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125"/>
                    <p:cNvSpPr>
                      <a:spLocks noChangeShapeType="1"/>
                    </p:cNvSpPr>
                    <p:nvPr/>
                  </p:nvSpPr>
                  <p:spPr bwMode="auto">
                    <a:xfrm rot="467865" flipH="1">
                      <a:off x="3493" y="966"/>
                      <a:ext cx="510" cy="85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Line 1126"/>
                    <p:cNvSpPr>
                      <a:spLocks noChangeShapeType="1"/>
                    </p:cNvSpPr>
                    <p:nvPr/>
                  </p:nvSpPr>
                  <p:spPr bwMode="auto">
                    <a:xfrm rot="467865">
                      <a:off x="3748" y="1206"/>
                      <a:ext cx="140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Line 1127"/>
                    <p:cNvSpPr>
                      <a:spLocks noChangeShapeType="1"/>
                    </p:cNvSpPr>
                    <p:nvPr/>
                  </p:nvSpPr>
                  <p:spPr bwMode="auto">
                    <a:xfrm rot="467865">
                      <a:off x="3618" y="1894"/>
                      <a:ext cx="987"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128"/>
                    <p:cNvSpPr>
                      <a:spLocks noChangeShapeType="1"/>
                    </p:cNvSpPr>
                    <p:nvPr/>
                  </p:nvSpPr>
                  <p:spPr bwMode="auto">
                    <a:xfrm rot="467865" flipH="1">
                      <a:off x="3682" y="993"/>
                      <a:ext cx="518" cy="84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Freeform 1129"/>
                    <p:cNvSpPr>
                      <a:spLocks/>
                    </p:cNvSpPr>
                    <p:nvPr/>
                  </p:nvSpPr>
                  <p:spPr bwMode="auto">
                    <a:xfrm rot="11267865" flipV="1">
                      <a:off x="3580" y="1724"/>
                      <a:ext cx="174" cy="541"/>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Line 1130"/>
                    <p:cNvSpPr>
                      <a:spLocks noChangeShapeType="1"/>
                    </p:cNvSpPr>
                    <p:nvPr/>
                  </p:nvSpPr>
                  <p:spPr bwMode="auto">
                    <a:xfrm rot="467865" flipH="1">
                      <a:off x="3487" y="1683"/>
                      <a:ext cx="382" cy="62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 name="Group 1131"/>
                    <p:cNvGrpSpPr>
                      <a:grpSpLocks/>
                    </p:cNvGrpSpPr>
                    <p:nvPr/>
                  </p:nvGrpSpPr>
                  <p:grpSpPr bwMode="auto">
                    <a:xfrm rot="240000">
                      <a:off x="4608" y="1008"/>
                      <a:ext cx="169" cy="756"/>
                      <a:chOff x="3157" y="3025"/>
                      <a:chExt cx="1026" cy="999"/>
                    </a:xfrm>
                  </p:grpSpPr>
                  <p:grpSp>
                    <p:nvGrpSpPr>
                      <p:cNvPr id="248" name="Group 1132"/>
                      <p:cNvGrpSpPr>
                        <a:grpSpLocks/>
                      </p:cNvGrpSpPr>
                      <p:nvPr/>
                    </p:nvGrpSpPr>
                    <p:grpSpPr bwMode="auto">
                      <a:xfrm>
                        <a:off x="3157" y="3025"/>
                        <a:ext cx="1026" cy="999"/>
                        <a:chOff x="4130" y="2180"/>
                        <a:chExt cx="1026" cy="999"/>
                      </a:xfrm>
                    </p:grpSpPr>
                    <p:sp>
                      <p:nvSpPr>
                        <p:cNvPr id="250" name="Oval 1133"/>
                        <p:cNvSpPr>
                          <a:spLocks noChangeArrowheads="1"/>
                        </p:cNvSpPr>
                        <p:nvPr/>
                      </p:nvSpPr>
                      <p:spPr bwMode="auto">
                        <a:xfrm>
                          <a:off x="4153" y="2181"/>
                          <a:ext cx="981"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1134"/>
                        <p:cNvSpPr>
                          <a:spLocks noChangeArrowheads="1"/>
                        </p:cNvSpPr>
                        <p:nvPr/>
                      </p:nvSpPr>
                      <p:spPr bwMode="auto">
                        <a:xfrm>
                          <a:off x="4153" y="2180"/>
                          <a:ext cx="981"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Freeform 1135"/>
                        <p:cNvSpPr>
                          <a:spLocks/>
                        </p:cNvSpPr>
                        <p:nvPr/>
                      </p:nvSpPr>
                      <p:spPr bwMode="auto">
                        <a:xfrm>
                          <a:off x="4130" y="2579"/>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Freeform 1136"/>
                        <p:cNvSpPr>
                          <a:spLocks/>
                        </p:cNvSpPr>
                        <p:nvPr/>
                      </p:nvSpPr>
                      <p:spPr bwMode="auto">
                        <a:xfrm>
                          <a:off x="4153" y="2604"/>
                          <a:ext cx="979" cy="257"/>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9" name="Freeform 1137"/>
                      <p:cNvSpPr>
                        <a:spLocks/>
                      </p:cNvSpPr>
                      <p:nvPr/>
                    </p:nvSpPr>
                    <p:spPr bwMode="auto">
                      <a:xfrm>
                        <a:off x="3175" y="3162"/>
                        <a:ext cx="252"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1138"/>
                    <p:cNvSpPr>
                      <a:spLocks noChangeShapeType="1"/>
                    </p:cNvSpPr>
                    <p:nvPr/>
                  </p:nvSpPr>
                  <p:spPr bwMode="auto">
                    <a:xfrm rot="467865">
                      <a:off x="3869" y="1016"/>
                      <a:ext cx="579"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Line 1139"/>
                    <p:cNvSpPr>
                      <a:spLocks noChangeShapeType="1"/>
                    </p:cNvSpPr>
                    <p:nvPr/>
                  </p:nvSpPr>
                  <p:spPr bwMode="auto">
                    <a:xfrm rot="467865">
                      <a:off x="4059" y="1181"/>
                      <a:ext cx="41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Line 1140"/>
                    <p:cNvSpPr>
                      <a:spLocks noChangeShapeType="1"/>
                    </p:cNvSpPr>
                    <p:nvPr/>
                  </p:nvSpPr>
                  <p:spPr bwMode="auto">
                    <a:xfrm rot="467865" flipV="1">
                      <a:off x="3639" y="1309"/>
                      <a:ext cx="1016"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Line 1141"/>
                    <p:cNvSpPr>
                      <a:spLocks noChangeShapeType="1"/>
                    </p:cNvSpPr>
                    <p:nvPr/>
                  </p:nvSpPr>
                  <p:spPr bwMode="auto">
                    <a:xfrm rot="467865" flipH="1">
                      <a:off x="4218" y="1281"/>
                      <a:ext cx="224" cy="3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Line 1142"/>
                    <p:cNvSpPr>
                      <a:spLocks noChangeShapeType="1"/>
                    </p:cNvSpPr>
                    <p:nvPr/>
                  </p:nvSpPr>
                  <p:spPr bwMode="auto">
                    <a:xfrm rot="467865">
                      <a:off x="3530" y="1469"/>
                      <a:ext cx="140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Line 1143"/>
                    <p:cNvSpPr>
                      <a:spLocks noChangeShapeType="1"/>
                    </p:cNvSpPr>
                    <p:nvPr/>
                  </p:nvSpPr>
                  <p:spPr bwMode="auto">
                    <a:xfrm rot="467865" flipH="1">
                      <a:off x="3537" y="993"/>
                      <a:ext cx="822" cy="134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Line 1144"/>
                    <p:cNvSpPr>
                      <a:spLocks noChangeShapeType="1"/>
                    </p:cNvSpPr>
                    <p:nvPr/>
                  </p:nvSpPr>
                  <p:spPr bwMode="auto">
                    <a:xfrm rot="467865">
                      <a:off x="3422" y="1602"/>
                      <a:ext cx="140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2" name="Group 1145"/>
                    <p:cNvGrpSpPr>
                      <a:grpSpLocks/>
                    </p:cNvGrpSpPr>
                    <p:nvPr/>
                  </p:nvGrpSpPr>
                  <p:grpSpPr bwMode="auto">
                    <a:xfrm>
                      <a:off x="3683" y="1296"/>
                      <a:ext cx="683" cy="749"/>
                      <a:chOff x="3683" y="1296"/>
                      <a:chExt cx="683" cy="749"/>
                    </a:xfrm>
                  </p:grpSpPr>
                  <p:sp>
                    <p:nvSpPr>
                      <p:cNvPr id="244" name="Oval 1146"/>
                      <p:cNvSpPr>
                        <a:spLocks noChangeArrowheads="1"/>
                      </p:cNvSpPr>
                      <p:nvPr/>
                    </p:nvSpPr>
                    <p:spPr bwMode="auto">
                      <a:xfrm rot="240000">
                        <a:off x="3696" y="1296"/>
                        <a:ext cx="670" cy="746"/>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Freeform 1147"/>
                      <p:cNvSpPr>
                        <a:spLocks/>
                      </p:cNvSpPr>
                      <p:nvPr/>
                    </p:nvSpPr>
                    <p:spPr bwMode="auto">
                      <a:xfrm rot="240000">
                        <a:off x="3683" y="1653"/>
                        <a:ext cx="671" cy="392"/>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Freeform 1148"/>
                      <p:cNvSpPr>
                        <a:spLocks/>
                      </p:cNvSpPr>
                      <p:nvPr/>
                    </p:nvSpPr>
                    <p:spPr bwMode="auto">
                      <a:xfrm rot="240000">
                        <a:off x="3694" y="1655"/>
                        <a:ext cx="668" cy="84"/>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1149"/>
                      <p:cNvSpPr>
                        <a:spLocks noChangeArrowheads="1"/>
                      </p:cNvSpPr>
                      <p:nvPr/>
                    </p:nvSpPr>
                    <p:spPr bwMode="auto">
                      <a:xfrm rot="240000">
                        <a:off x="3696" y="1296"/>
                        <a:ext cx="670" cy="746"/>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3" name="Line 1150"/>
                    <p:cNvSpPr>
                      <a:spLocks noChangeShapeType="1"/>
                    </p:cNvSpPr>
                    <p:nvPr/>
                  </p:nvSpPr>
                  <p:spPr bwMode="auto">
                    <a:xfrm rot="467865" flipH="1">
                      <a:off x="4127" y="1188"/>
                      <a:ext cx="752" cy="122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Line 1151"/>
                    <p:cNvSpPr>
                      <a:spLocks noChangeShapeType="1"/>
                    </p:cNvSpPr>
                    <p:nvPr/>
                  </p:nvSpPr>
                  <p:spPr bwMode="auto">
                    <a:xfrm rot="467865" flipH="1">
                      <a:off x="3921" y="1292"/>
                      <a:ext cx="667" cy="108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Line 1152"/>
                    <p:cNvSpPr>
                      <a:spLocks noChangeShapeType="1"/>
                    </p:cNvSpPr>
                    <p:nvPr/>
                  </p:nvSpPr>
                  <p:spPr bwMode="auto">
                    <a:xfrm rot="467865">
                      <a:off x="4068" y="1784"/>
                      <a:ext cx="64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Line 1153"/>
                    <p:cNvSpPr>
                      <a:spLocks noChangeShapeType="1"/>
                    </p:cNvSpPr>
                    <p:nvPr/>
                  </p:nvSpPr>
                  <p:spPr bwMode="auto">
                    <a:xfrm rot="467865" flipH="1">
                      <a:off x="3684" y="1699"/>
                      <a:ext cx="390" cy="63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Line 1154"/>
                    <p:cNvSpPr>
                      <a:spLocks noChangeShapeType="1"/>
                    </p:cNvSpPr>
                    <p:nvPr/>
                  </p:nvSpPr>
                  <p:spPr bwMode="auto">
                    <a:xfrm rot="467865" flipH="1">
                      <a:off x="3805" y="1704"/>
                      <a:ext cx="96" cy="15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Line 1155"/>
                    <p:cNvSpPr>
                      <a:spLocks noChangeShapeType="1"/>
                    </p:cNvSpPr>
                    <p:nvPr/>
                  </p:nvSpPr>
                  <p:spPr bwMode="auto">
                    <a:xfrm rot="467865">
                      <a:off x="3599" y="1699"/>
                      <a:ext cx="3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Line 1156"/>
                    <p:cNvSpPr>
                      <a:spLocks noChangeShapeType="1"/>
                    </p:cNvSpPr>
                    <p:nvPr/>
                  </p:nvSpPr>
                  <p:spPr bwMode="auto">
                    <a:xfrm rot="467865" flipH="1">
                      <a:off x="3422" y="1673"/>
                      <a:ext cx="264" cy="4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Line 1157"/>
                    <p:cNvSpPr>
                      <a:spLocks noChangeShapeType="1"/>
                    </p:cNvSpPr>
                    <p:nvPr/>
                  </p:nvSpPr>
                  <p:spPr bwMode="auto">
                    <a:xfrm rot="467865">
                      <a:off x="3421" y="1871"/>
                      <a:ext cx="1068" cy="2"/>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Freeform 1158"/>
                    <p:cNvSpPr>
                      <a:spLocks/>
                    </p:cNvSpPr>
                    <p:nvPr/>
                  </p:nvSpPr>
                  <p:spPr bwMode="auto">
                    <a:xfrm rot="467865">
                      <a:off x="3516" y="2163"/>
                      <a:ext cx="874" cy="2"/>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Line 1159"/>
                    <p:cNvSpPr>
                      <a:spLocks noChangeShapeType="1"/>
                    </p:cNvSpPr>
                    <p:nvPr/>
                  </p:nvSpPr>
                  <p:spPr bwMode="auto">
                    <a:xfrm rot="467865">
                      <a:off x="3402" y="2017"/>
                      <a:ext cx="1107" cy="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Line 1160"/>
                    <p:cNvSpPr>
                      <a:spLocks noChangeShapeType="1"/>
                    </p:cNvSpPr>
                    <p:nvPr/>
                  </p:nvSpPr>
                  <p:spPr bwMode="auto">
                    <a:xfrm rot="467865" flipH="1">
                      <a:off x="3477" y="1821"/>
                      <a:ext cx="294" cy="48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Line 1161"/>
                    <p:cNvSpPr>
                      <a:spLocks noChangeShapeType="1"/>
                    </p:cNvSpPr>
                    <p:nvPr/>
                  </p:nvSpPr>
                  <p:spPr bwMode="auto">
                    <a:xfrm rot="467865" flipH="1">
                      <a:off x="3267" y="2103"/>
                      <a:ext cx="96" cy="15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Line 1162"/>
                    <p:cNvSpPr>
                      <a:spLocks noChangeShapeType="1"/>
                    </p:cNvSpPr>
                    <p:nvPr/>
                  </p:nvSpPr>
                  <p:spPr bwMode="auto">
                    <a:xfrm rot="467865" flipH="1">
                      <a:off x="3089" y="1849"/>
                      <a:ext cx="228" cy="39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 name="Group 1163"/>
                    <p:cNvGrpSpPr>
                      <a:grpSpLocks/>
                    </p:cNvGrpSpPr>
                    <p:nvPr/>
                  </p:nvGrpSpPr>
                  <p:grpSpPr bwMode="auto">
                    <a:xfrm>
                      <a:off x="3625" y="1198"/>
                      <a:ext cx="807" cy="508"/>
                      <a:chOff x="3625" y="1198"/>
                      <a:chExt cx="807" cy="508"/>
                    </a:xfrm>
                  </p:grpSpPr>
                  <p:sp>
                    <p:nvSpPr>
                      <p:cNvPr id="231" name="Line 1164"/>
                      <p:cNvSpPr>
                        <a:spLocks noChangeShapeType="1"/>
                      </p:cNvSpPr>
                      <p:nvPr/>
                    </p:nvSpPr>
                    <p:spPr bwMode="auto">
                      <a:xfrm rot="467865" flipV="1">
                        <a:off x="4093" y="1251"/>
                        <a:ext cx="140" cy="322"/>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Line 1165"/>
                      <p:cNvSpPr>
                        <a:spLocks noChangeShapeType="1"/>
                      </p:cNvSpPr>
                      <p:nvPr/>
                    </p:nvSpPr>
                    <p:spPr bwMode="auto">
                      <a:xfrm rot="467865" flipV="1">
                        <a:off x="4177" y="1349"/>
                        <a:ext cx="198" cy="231"/>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Line 1166"/>
                      <p:cNvSpPr>
                        <a:spLocks noChangeShapeType="1"/>
                      </p:cNvSpPr>
                      <p:nvPr/>
                    </p:nvSpPr>
                    <p:spPr bwMode="auto">
                      <a:xfrm rot="467865" flipV="1">
                        <a:off x="4212" y="1596"/>
                        <a:ext cx="198" cy="5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Line 1167"/>
                      <p:cNvSpPr>
                        <a:spLocks noChangeShapeType="1"/>
                      </p:cNvSpPr>
                      <p:nvPr/>
                    </p:nvSpPr>
                    <p:spPr bwMode="auto">
                      <a:xfrm rot="467865" flipV="1">
                        <a:off x="4203" y="1689"/>
                        <a:ext cx="229" cy="1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Line 1168"/>
                      <p:cNvSpPr>
                        <a:spLocks noChangeShapeType="1"/>
                      </p:cNvSpPr>
                      <p:nvPr/>
                    </p:nvSpPr>
                    <p:spPr bwMode="auto">
                      <a:xfrm rot="467865" flipH="1" flipV="1">
                        <a:off x="3840" y="1296"/>
                        <a:ext cx="158" cy="23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Line 1169"/>
                      <p:cNvSpPr>
                        <a:spLocks noChangeShapeType="1"/>
                      </p:cNvSpPr>
                      <p:nvPr/>
                    </p:nvSpPr>
                    <p:spPr bwMode="auto">
                      <a:xfrm rot="467865" flipH="1" flipV="1">
                        <a:off x="3648" y="1489"/>
                        <a:ext cx="240" cy="48"/>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Line 1170"/>
                      <p:cNvSpPr>
                        <a:spLocks noChangeShapeType="1"/>
                      </p:cNvSpPr>
                      <p:nvPr/>
                    </p:nvSpPr>
                    <p:spPr bwMode="auto">
                      <a:xfrm rot="467865" flipH="1" flipV="1">
                        <a:off x="3625" y="1644"/>
                        <a:ext cx="198" cy="4"/>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Line 1171"/>
                      <p:cNvSpPr>
                        <a:spLocks noChangeShapeType="1"/>
                      </p:cNvSpPr>
                      <p:nvPr/>
                    </p:nvSpPr>
                    <p:spPr bwMode="auto">
                      <a:xfrm rot="467865" flipH="1" flipV="1">
                        <a:off x="3810" y="1626"/>
                        <a:ext cx="143" cy="1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Line 1172"/>
                      <p:cNvSpPr>
                        <a:spLocks noChangeShapeType="1"/>
                      </p:cNvSpPr>
                      <p:nvPr/>
                    </p:nvSpPr>
                    <p:spPr bwMode="auto">
                      <a:xfrm rot="467865" flipH="1" flipV="1">
                        <a:off x="3795" y="1437"/>
                        <a:ext cx="143" cy="93"/>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Line 1173"/>
                      <p:cNvSpPr>
                        <a:spLocks noChangeShapeType="1"/>
                      </p:cNvSpPr>
                      <p:nvPr/>
                    </p:nvSpPr>
                    <p:spPr bwMode="auto">
                      <a:xfrm rot="467865" flipH="1" flipV="1">
                        <a:off x="3981" y="1198"/>
                        <a:ext cx="74" cy="297"/>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Line 1174"/>
                      <p:cNvSpPr>
                        <a:spLocks noChangeShapeType="1"/>
                      </p:cNvSpPr>
                      <p:nvPr/>
                    </p:nvSpPr>
                    <p:spPr bwMode="auto">
                      <a:xfrm rot="467865" flipV="1">
                        <a:off x="4122" y="1540"/>
                        <a:ext cx="151" cy="61"/>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Line 1175"/>
                      <p:cNvSpPr>
                        <a:spLocks noChangeShapeType="1"/>
                      </p:cNvSpPr>
                      <p:nvPr/>
                    </p:nvSpPr>
                    <p:spPr bwMode="auto">
                      <a:xfrm rot="467865" flipV="1">
                        <a:off x="4105" y="1645"/>
                        <a:ext cx="142" cy="10"/>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Line 1176"/>
                      <p:cNvSpPr>
                        <a:spLocks noChangeShapeType="1"/>
                      </p:cNvSpPr>
                      <p:nvPr/>
                    </p:nvSpPr>
                    <p:spPr bwMode="auto">
                      <a:xfrm rot="467865" flipH="1" flipV="1">
                        <a:off x="3937" y="1584"/>
                        <a:ext cx="78" cy="44"/>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7" name="Group 1177"/>
                    <p:cNvGrpSpPr>
                      <a:grpSpLocks/>
                    </p:cNvGrpSpPr>
                    <p:nvPr/>
                  </p:nvGrpSpPr>
                  <p:grpSpPr bwMode="auto">
                    <a:xfrm rot="467865">
                      <a:off x="3608" y="1761"/>
                      <a:ext cx="777" cy="259"/>
                      <a:chOff x="3886" y="3532"/>
                      <a:chExt cx="1125" cy="341"/>
                    </a:xfrm>
                  </p:grpSpPr>
                  <p:sp>
                    <p:nvSpPr>
                      <p:cNvPr id="218" name="Line 1178"/>
                      <p:cNvSpPr>
                        <a:spLocks noChangeShapeType="1"/>
                      </p:cNvSpPr>
                      <p:nvPr/>
                    </p:nvSpPr>
                    <p:spPr bwMode="auto">
                      <a:xfrm rot="10800000" flipV="1">
                        <a:off x="4302" y="3667"/>
                        <a:ext cx="76" cy="13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Line 1179"/>
                      <p:cNvSpPr>
                        <a:spLocks noChangeShapeType="1"/>
                      </p:cNvSpPr>
                      <p:nvPr/>
                    </p:nvSpPr>
                    <p:spPr bwMode="auto">
                      <a:xfrm rot="10800000" flipV="1">
                        <a:off x="4071" y="3718"/>
                        <a:ext cx="183" cy="15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Line 1180"/>
                      <p:cNvSpPr>
                        <a:spLocks noChangeShapeType="1"/>
                      </p:cNvSpPr>
                      <p:nvPr/>
                    </p:nvSpPr>
                    <p:spPr bwMode="auto">
                      <a:xfrm rot="10800000" flipV="1">
                        <a:off x="3886" y="3630"/>
                        <a:ext cx="287"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Line 1181"/>
                      <p:cNvSpPr>
                        <a:spLocks noChangeShapeType="1"/>
                      </p:cNvSpPr>
                      <p:nvPr/>
                    </p:nvSpPr>
                    <p:spPr bwMode="auto">
                      <a:xfrm rot="10800000" flipV="1">
                        <a:off x="3955" y="3564"/>
                        <a:ext cx="219" cy="1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Line 1182"/>
                      <p:cNvSpPr>
                        <a:spLocks noChangeShapeType="1"/>
                      </p:cNvSpPr>
                      <p:nvPr/>
                    </p:nvSpPr>
                    <p:spPr bwMode="auto">
                      <a:xfrm rot="10800000" flipH="1" flipV="1">
                        <a:off x="4599" y="3723"/>
                        <a:ext cx="298" cy="12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Line 1183"/>
                      <p:cNvSpPr>
                        <a:spLocks noChangeShapeType="1"/>
                      </p:cNvSpPr>
                      <p:nvPr/>
                    </p:nvSpPr>
                    <p:spPr bwMode="auto">
                      <a:xfrm rot="10800000" flipH="1" flipV="1">
                        <a:off x="4666" y="3617"/>
                        <a:ext cx="323"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Line 1184"/>
                      <p:cNvSpPr>
                        <a:spLocks noChangeShapeType="1"/>
                      </p:cNvSpPr>
                      <p:nvPr/>
                    </p:nvSpPr>
                    <p:spPr bwMode="auto">
                      <a:xfrm rot="10800000" flipH="1" flipV="1">
                        <a:off x="4724" y="3532"/>
                        <a:ext cx="287" cy="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Line 1185"/>
                      <p:cNvSpPr>
                        <a:spLocks noChangeShapeType="1"/>
                      </p:cNvSpPr>
                      <p:nvPr/>
                    </p:nvSpPr>
                    <p:spPr bwMode="auto">
                      <a:xfrm rot="10800000" flipH="1" flipV="1">
                        <a:off x="4542" y="3568"/>
                        <a:ext cx="206" cy="22"/>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 name="Line 1186"/>
                      <p:cNvSpPr>
                        <a:spLocks noChangeShapeType="1"/>
                      </p:cNvSpPr>
                      <p:nvPr/>
                    </p:nvSpPr>
                    <p:spPr bwMode="auto">
                      <a:xfrm rot="10800000" flipH="1" flipV="1">
                        <a:off x="4541" y="3661"/>
                        <a:ext cx="183" cy="5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Line 1187"/>
                      <p:cNvSpPr>
                        <a:spLocks noChangeShapeType="1"/>
                      </p:cNvSpPr>
                      <p:nvPr/>
                    </p:nvSpPr>
                    <p:spPr bwMode="auto">
                      <a:xfrm rot="10800000" flipH="1" flipV="1">
                        <a:off x="4474" y="3705"/>
                        <a:ext cx="68" cy="79"/>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 name="Line 1188"/>
                      <p:cNvSpPr>
                        <a:spLocks noChangeShapeType="1"/>
                      </p:cNvSpPr>
                      <p:nvPr/>
                    </p:nvSpPr>
                    <p:spPr bwMode="auto">
                      <a:xfrm rot="10800000" flipV="1">
                        <a:off x="4186" y="3679"/>
                        <a:ext cx="125" cy="4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 name="Line 1189"/>
                      <p:cNvSpPr>
                        <a:spLocks noChangeShapeType="1"/>
                      </p:cNvSpPr>
                      <p:nvPr/>
                    </p:nvSpPr>
                    <p:spPr bwMode="auto">
                      <a:xfrm rot="10800000" flipV="1">
                        <a:off x="4117" y="3603"/>
                        <a:ext cx="206" cy="13"/>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Line 1190"/>
                      <p:cNvSpPr>
                        <a:spLocks noChangeShapeType="1"/>
                      </p:cNvSpPr>
                      <p:nvPr/>
                    </p:nvSpPr>
                    <p:spPr bwMode="auto">
                      <a:xfrm rot="10800000" flipH="1" flipV="1">
                        <a:off x="4458" y="3603"/>
                        <a:ext cx="115" cy="35"/>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8" name="Line 1191"/>
                    <p:cNvSpPr>
                      <a:spLocks noChangeShapeType="1"/>
                    </p:cNvSpPr>
                    <p:nvPr/>
                  </p:nvSpPr>
                  <p:spPr bwMode="auto">
                    <a:xfrm rot="467865">
                      <a:off x="4863" y="1420"/>
                      <a:ext cx="1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Line 1192"/>
                    <p:cNvSpPr>
                      <a:spLocks noChangeShapeType="1"/>
                    </p:cNvSpPr>
                    <p:nvPr/>
                  </p:nvSpPr>
                  <p:spPr bwMode="auto">
                    <a:xfrm rot="467865" flipH="1">
                      <a:off x="4968" y="1131"/>
                      <a:ext cx="70" cy="11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0" name="Group 1193"/>
                    <p:cNvGrpSpPr>
                      <a:grpSpLocks/>
                    </p:cNvGrpSpPr>
                    <p:nvPr/>
                  </p:nvGrpSpPr>
                  <p:grpSpPr bwMode="auto">
                    <a:xfrm rot="240000">
                      <a:off x="3360" y="1536"/>
                      <a:ext cx="124" cy="757"/>
                      <a:chOff x="3424" y="1488"/>
                      <a:chExt cx="776" cy="764"/>
                    </a:xfrm>
                  </p:grpSpPr>
                  <p:sp>
                    <p:nvSpPr>
                      <p:cNvPr id="212" name="Oval 1194"/>
                      <p:cNvSpPr>
                        <a:spLocks noChangeArrowheads="1"/>
                      </p:cNvSpPr>
                      <p:nvPr/>
                    </p:nvSpPr>
                    <p:spPr bwMode="auto">
                      <a:xfrm>
                        <a:off x="3435"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1195"/>
                      <p:cNvSpPr>
                        <a:spLocks noChangeArrowheads="1"/>
                      </p:cNvSpPr>
                      <p:nvPr/>
                    </p:nvSpPr>
                    <p:spPr bwMode="auto">
                      <a:xfrm>
                        <a:off x="3433"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Freeform 1196"/>
                      <p:cNvSpPr>
                        <a:spLocks/>
                      </p:cNvSpPr>
                      <p:nvPr/>
                    </p:nvSpPr>
                    <p:spPr bwMode="auto">
                      <a:xfrm>
                        <a:off x="3424" y="1799"/>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Freeform 1197"/>
                      <p:cNvSpPr>
                        <a:spLocks/>
                      </p:cNvSpPr>
                      <p:nvPr/>
                    </p:nvSpPr>
                    <p:spPr bwMode="auto">
                      <a:xfrm rot="10800000" flipV="1">
                        <a:off x="3992" y="1580"/>
                        <a:ext cx="193"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Freeform 1198"/>
                      <p:cNvSpPr>
                        <a:spLocks/>
                      </p:cNvSpPr>
                      <p:nvPr/>
                    </p:nvSpPr>
                    <p:spPr bwMode="auto">
                      <a:xfrm>
                        <a:off x="3974" y="1576"/>
                        <a:ext cx="87" cy="556"/>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w="38100" cap="flat"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Freeform 1199"/>
                      <p:cNvSpPr>
                        <a:spLocks/>
                      </p:cNvSpPr>
                      <p:nvPr/>
                    </p:nvSpPr>
                    <p:spPr bwMode="auto">
                      <a:xfrm>
                        <a:off x="3435" y="1872"/>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1" name="Freeform 1200"/>
                    <p:cNvSpPr>
                      <a:spLocks/>
                    </p:cNvSpPr>
                    <p:nvPr/>
                  </p:nvSpPr>
                  <p:spPr bwMode="auto">
                    <a:xfrm rot="467865">
                      <a:off x="3120" y="2064"/>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grpSp>
                <p:nvGrpSpPr>
                  <p:cNvPr id="169" name="Group 1227"/>
                  <p:cNvGrpSpPr>
                    <a:grpSpLocks/>
                  </p:cNvGrpSpPr>
                  <p:nvPr/>
                </p:nvGrpSpPr>
                <p:grpSpPr bwMode="auto">
                  <a:xfrm>
                    <a:off x="5016" y="720"/>
                    <a:ext cx="577" cy="630"/>
                    <a:chOff x="2400" y="2346"/>
                    <a:chExt cx="619" cy="676"/>
                  </a:xfrm>
                </p:grpSpPr>
                <p:sp>
                  <p:nvSpPr>
                    <p:cNvPr id="170" name="Line 1228"/>
                    <p:cNvSpPr>
                      <a:spLocks noChangeShapeType="1"/>
                    </p:cNvSpPr>
                    <p:nvPr/>
                  </p:nvSpPr>
                  <p:spPr bwMode="auto">
                    <a:xfrm rot="467865" flipV="1">
                      <a:off x="2496" y="2688"/>
                      <a:ext cx="198" cy="334"/>
                    </a:xfrm>
                    <a:prstGeom prst="line">
                      <a:avLst/>
                    </a:prstGeom>
                    <a:noFill/>
                    <a:ln w="38100">
                      <a:no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229"/>
                    <p:cNvSpPr>
                      <a:spLocks noChangeShapeType="1"/>
                    </p:cNvSpPr>
                    <p:nvPr/>
                  </p:nvSpPr>
                  <p:spPr bwMode="auto">
                    <a:xfrm rot="467865">
                      <a:off x="2683" y="2743"/>
                      <a:ext cx="336" cy="3"/>
                    </a:xfrm>
                    <a:prstGeom prst="line">
                      <a:avLst/>
                    </a:prstGeom>
                    <a:noFill/>
                    <a:ln w="381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230"/>
                    <p:cNvSpPr>
                      <a:spLocks noChangeShapeType="1"/>
                    </p:cNvSpPr>
                    <p:nvPr/>
                  </p:nvSpPr>
                  <p:spPr bwMode="auto">
                    <a:xfrm rot="16667865" flipH="1">
                      <a:off x="2520" y="2528"/>
                      <a:ext cx="384" cy="19"/>
                    </a:xfrm>
                    <a:prstGeom prst="line">
                      <a:avLst/>
                    </a:prstGeom>
                    <a:noFill/>
                    <a:ln w="38100">
                      <a:no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Text Box 1231"/>
                    <p:cNvSpPr txBox="1">
                      <a:spLocks noChangeArrowheads="1"/>
                    </p:cNvSpPr>
                    <p:nvPr/>
                  </p:nvSpPr>
                  <p:spPr bwMode="auto">
                    <a:xfrm>
                      <a:off x="272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x</a:t>
                      </a:r>
                    </a:p>
                  </p:txBody>
                </p:sp>
                <p:sp>
                  <p:nvSpPr>
                    <p:cNvPr id="174" name="Text Box 1232"/>
                    <p:cNvSpPr txBox="1">
                      <a:spLocks noChangeArrowheads="1"/>
                    </p:cNvSpPr>
                    <p:nvPr/>
                  </p:nvSpPr>
                  <p:spPr bwMode="auto">
                    <a:xfrm>
                      <a:off x="2512" y="249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y</a:t>
                      </a:r>
                    </a:p>
                  </p:txBody>
                </p:sp>
                <p:sp>
                  <p:nvSpPr>
                    <p:cNvPr id="175" name="Text Box 1233"/>
                    <p:cNvSpPr txBox="1">
                      <a:spLocks noChangeArrowheads="1"/>
                    </p:cNvSpPr>
                    <p:nvPr/>
                  </p:nvSpPr>
                  <p:spPr bwMode="auto">
                    <a:xfrm>
                      <a:off x="240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a:solidFill>
                            <a:schemeClr val="bg1"/>
                          </a:solidFill>
                        </a:rPr>
                        <a:t>z</a:t>
                      </a:r>
                    </a:p>
                  </p:txBody>
                </p:sp>
              </p:grpSp>
            </p:grpSp>
          </p:grpSp>
          <p:sp>
            <p:nvSpPr>
              <p:cNvPr id="260" name="Rectangle 34"/>
              <p:cNvSpPr>
                <a:spLocks noChangeArrowheads="1"/>
              </p:cNvSpPr>
              <p:nvPr/>
            </p:nvSpPr>
            <p:spPr bwMode="auto">
              <a:xfrm>
                <a:off x="5534889" y="4734716"/>
                <a:ext cx="2171341" cy="1566831"/>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a:effectLst/>
            </p:spPr>
            <p:txBody>
              <a:bodyPr wrap="none" anchor="ctr">
                <a:prstTxWarp prst="textNoShape">
                  <a:avLst/>
                </a:prstTxWarp>
              </a:bodyPr>
              <a:lstStyle/>
              <a:p>
                <a:endParaRPr lang="en-US"/>
              </a:p>
            </p:txBody>
          </p:sp>
          <p:sp>
            <p:nvSpPr>
              <p:cNvPr id="261" name="Oval 61"/>
              <p:cNvSpPr>
                <a:spLocks noChangeArrowheads="1"/>
              </p:cNvSpPr>
              <p:nvPr/>
            </p:nvSpPr>
            <p:spPr bwMode="auto">
              <a:xfrm>
                <a:off x="5257800" y="4571856"/>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sp>
            <p:nvSpPr>
              <p:cNvPr id="262" name="Oval 61"/>
              <p:cNvSpPr>
                <a:spLocks noChangeArrowheads="1"/>
              </p:cNvSpPr>
              <p:nvPr/>
            </p:nvSpPr>
            <p:spPr bwMode="auto">
              <a:xfrm>
                <a:off x="7513354" y="4710583"/>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grpSp>
        <p:sp>
          <p:nvSpPr>
            <p:cNvPr id="276" name="Line 48"/>
            <p:cNvSpPr>
              <a:spLocks noChangeShapeType="1"/>
            </p:cNvSpPr>
            <p:nvPr/>
          </p:nvSpPr>
          <p:spPr bwMode="auto">
            <a:xfrm rot="251010">
              <a:off x="6892775" y="6264096"/>
              <a:ext cx="27850" cy="59570"/>
            </a:xfrm>
            <a:prstGeom prst="line">
              <a:avLst/>
            </a:prstGeom>
            <a:noFill/>
            <a:ln w="9525">
              <a:solidFill>
                <a:srgbClr val="FF9900"/>
              </a:solidFill>
              <a:round/>
              <a:headEnd/>
              <a:tailEnd type="triangle" w="med" len="med"/>
            </a:ln>
            <a:effectLst/>
          </p:spPr>
          <p:txBody>
            <a:bodyPr wrap="none" anchor="ctr">
              <a:prstTxWarp prst="textNoShape">
                <a:avLst/>
              </a:prstTxWarp>
            </a:bodyPr>
            <a:lstStyle/>
            <a:p>
              <a:endParaRPr lang="en-US"/>
            </a:p>
          </p:txBody>
        </p:sp>
      </p:grpSp>
      <p:sp>
        <p:nvSpPr>
          <p:cNvPr id="78862" name="Rectangle 14"/>
          <p:cNvSpPr>
            <a:spLocks noChangeArrowheads="1"/>
          </p:cNvSpPr>
          <p:nvPr/>
        </p:nvSpPr>
        <p:spPr bwMode="auto">
          <a:xfrm rot="16200000">
            <a:off x="1587977" y="-645319"/>
            <a:ext cx="6019800" cy="8529638"/>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78889" name="Picture 41" descr="screenshot_06232k_front_r1175046_ev34"/>
          <p:cNvPicPr>
            <a:picLocks noChangeAspect="1" noChangeArrowheads="1"/>
          </p:cNvPicPr>
          <p:nvPr/>
        </p:nvPicPr>
        <p:blipFill>
          <a:blip r:embed="rId5"/>
          <a:srcRect l="12529" t="2029" r="12529" b="2029"/>
          <a:stretch>
            <a:fillRect/>
          </a:stretch>
        </p:blipFill>
        <p:spPr bwMode="auto">
          <a:xfrm>
            <a:off x="894144" y="799585"/>
            <a:ext cx="3124200" cy="3086100"/>
          </a:xfrm>
          <a:prstGeom prst="rect">
            <a:avLst/>
          </a:prstGeom>
          <a:noFill/>
          <a:ln w="9525">
            <a:noFill/>
            <a:miter lim="800000"/>
            <a:headEnd/>
            <a:tailEnd/>
          </a:ln>
        </p:spPr>
      </p:pic>
      <p:pic>
        <p:nvPicPr>
          <p:cNvPr id="78890" name="Picture 42" descr="screenshot_06232k_side_r1175046_ev34"/>
          <p:cNvPicPr>
            <a:picLocks noChangeAspect="1" noChangeArrowheads="1"/>
          </p:cNvPicPr>
          <p:nvPr/>
        </p:nvPicPr>
        <p:blipFill>
          <a:blip r:embed="rId6"/>
          <a:srcRect l="4698" t="5074" r="3915" b="5074"/>
          <a:stretch>
            <a:fillRect/>
          </a:stretch>
        </p:blipFill>
        <p:spPr bwMode="auto">
          <a:xfrm>
            <a:off x="4739014" y="862737"/>
            <a:ext cx="3810000" cy="2886075"/>
          </a:xfrm>
          <a:prstGeom prst="rect">
            <a:avLst/>
          </a:prstGeom>
          <a:noFill/>
          <a:ln w="9525">
            <a:noFill/>
            <a:miter lim="800000"/>
            <a:headEnd/>
            <a:tailEnd/>
          </a:ln>
        </p:spPr>
      </p:pic>
      <p:grpSp>
        <p:nvGrpSpPr>
          <p:cNvPr id="35" name="Group 1234"/>
          <p:cNvGrpSpPr>
            <a:grpSpLocks/>
          </p:cNvGrpSpPr>
          <p:nvPr/>
        </p:nvGrpSpPr>
        <p:grpSpPr bwMode="auto">
          <a:xfrm>
            <a:off x="409749" y="3838923"/>
            <a:ext cx="4225925" cy="2536825"/>
            <a:chOff x="427" y="720"/>
            <a:chExt cx="2662" cy="1598"/>
          </a:xfrm>
        </p:grpSpPr>
        <p:sp>
          <p:nvSpPr>
            <p:cNvPr id="36" name="Freeform 1028"/>
            <p:cNvSpPr>
              <a:spLocks/>
            </p:cNvSpPr>
            <p:nvPr/>
          </p:nvSpPr>
          <p:spPr bwMode="auto">
            <a:xfrm rot="11267865">
              <a:off x="2256" y="77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7" name="Line 1029"/>
            <p:cNvSpPr>
              <a:spLocks noChangeShapeType="1"/>
            </p:cNvSpPr>
            <p:nvPr/>
          </p:nvSpPr>
          <p:spPr bwMode="auto">
            <a:xfrm rot="467865" flipH="1">
              <a:off x="938" y="858"/>
              <a:ext cx="426" cy="69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030"/>
            <p:cNvSpPr>
              <a:spLocks noChangeShapeType="1"/>
            </p:cNvSpPr>
            <p:nvPr/>
          </p:nvSpPr>
          <p:spPr bwMode="auto">
            <a:xfrm rot="467865" flipH="1">
              <a:off x="1142" y="886"/>
              <a:ext cx="419" cy="68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1031"/>
            <p:cNvSpPr>
              <a:spLocks noChangeShapeType="1"/>
            </p:cNvSpPr>
            <p:nvPr/>
          </p:nvSpPr>
          <p:spPr bwMode="auto">
            <a:xfrm rot="467865">
              <a:off x="1295" y="1118"/>
              <a:ext cx="140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utoShape 1033"/>
            <p:cNvSpPr>
              <a:spLocks noChangeArrowheads="1"/>
            </p:cNvSpPr>
            <p:nvPr/>
          </p:nvSpPr>
          <p:spPr bwMode="auto">
            <a:xfrm rot="467865">
              <a:off x="489" y="920"/>
              <a:ext cx="2229" cy="1349"/>
            </a:xfrm>
            <a:prstGeom prst="parallelogram">
              <a:avLst>
                <a:gd name="adj" fmla="val 61305"/>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034"/>
            <p:cNvSpPr>
              <a:spLocks noChangeShapeType="1"/>
            </p:cNvSpPr>
            <p:nvPr/>
          </p:nvSpPr>
          <p:spPr bwMode="auto">
            <a:xfrm rot="467865" flipH="1">
              <a:off x="427" y="1833"/>
              <a:ext cx="179" cy="29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Freeform 1036"/>
            <p:cNvSpPr>
              <a:spLocks/>
            </p:cNvSpPr>
            <p:nvPr/>
          </p:nvSpPr>
          <p:spPr bwMode="auto">
            <a:xfrm rot="11267865" flipV="1">
              <a:off x="1127" y="1636"/>
              <a:ext cx="174" cy="541"/>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1037"/>
            <p:cNvSpPr>
              <a:spLocks noChangeShapeType="1"/>
            </p:cNvSpPr>
            <p:nvPr/>
          </p:nvSpPr>
          <p:spPr bwMode="auto">
            <a:xfrm rot="467865" flipH="1">
              <a:off x="1034" y="1595"/>
              <a:ext cx="382" cy="62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 name="Group 1038"/>
            <p:cNvGrpSpPr>
              <a:grpSpLocks/>
            </p:cNvGrpSpPr>
            <p:nvPr/>
          </p:nvGrpSpPr>
          <p:grpSpPr bwMode="auto">
            <a:xfrm rot="240000">
              <a:off x="1816" y="869"/>
              <a:ext cx="708" cy="756"/>
              <a:chOff x="3157" y="3025"/>
              <a:chExt cx="1026" cy="999"/>
            </a:xfrm>
          </p:grpSpPr>
          <p:grpSp>
            <p:nvGrpSpPr>
              <p:cNvPr id="119" name="Group 1039"/>
              <p:cNvGrpSpPr>
                <a:grpSpLocks/>
              </p:cNvGrpSpPr>
              <p:nvPr/>
            </p:nvGrpSpPr>
            <p:grpSpPr bwMode="auto">
              <a:xfrm>
                <a:off x="3157" y="3025"/>
                <a:ext cx="1026" cy="999"/>
                <a:chOff x="4130" y="2180"/>
                <a:chExt cx="1026" cy="999"/>
              </a:xfrm>
            </p:grpSpPr>
            <p:sp>
              <p:nvSpPr>
                <p:cNvPr id="121" name="Oval 1040"/>
                <p:cNvSpPr>
                  <a:spLocks noChangeArrowheads="1"/>
                </p:cNvSpPr>
                <p:nvPr/>
              </p:nvSpPr>
              <p:spPr bwMode="auto">
                <a:xfrm>
                  <a:off x="4153" y="2181"/>
                  <a:ext cx="981"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Oval 1041"/>
                <p:cNvSpPr>
                  <a:spLocks noChangeArrowheads="1"/>
                </p:cNvSpPr>
                <p:nvPr/>
              </p:nvSpPr>
              <p:spPr bwMode="auto">
                <a:xfrm>
                  <a:off x="4153" y="2180"/>
                  <a:ext cx="981"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Freeform 1042"/>
                <p:cNvSpPr>
                  <a:spLocks/>
                </p:cNvSpPr>
                <p:nvPr/>
              </p:nvSpPr>
              <p:spPr bwMode="auto">
                <a:xfrm>
                  <a:off x="4130" y="2579"/>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Freeform 1043"/>
                <p:cNvSpPr>
                  <a:spLocks/>
                </p:cNvSpPr>
                <p:nvPr/>
              </p:nvSpPr>
              <p:spPr bwMode="auto">
                <a:xfrm>
                  <a:off x="4153" y="2604"/>
                  <a:ext cx="979" cy="257"/>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0" name="Freeform 1044"/>
              <p:cNvSpPr>
                <a:spLocks/>
              </p:cNvSpPr>
              <p:nvPr/>
            </p:nvSpPr>
            <p:spPr bwMode="auto">
              <a:xfrm>
                <a:off x="3175" y="3162"/>
                <a:ext cx="252"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 name="Line 1045"/>
            <p:cNvSpPr>
              <a:spLocks noChangeShapeType="1"/>
            </p:cNvSpPr>
            <p:nvPr/>
          </p:nvSpPr>
          <p:spPr bwMode="auto">
            <a:xfrm rot="467865">
              <a:off x="1416" y="928"/>
              <a:ext cx="579"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046"/>
            <p:cNvSpPr>
              <a:spLocks noChangeShapeType="1"/>
            </p:cNvSpPr>
            <p:nvPr/>
          </p:nvSpPr>
          <p:spPr bwMode="auto">
            <a:xfrm rot="467865">
              <a:off x="1606" y="1093"/>
              <a:ext cx="41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1047"/>
            <p:cNvSpPr>
              <a:spLocks noChangeShapeType="1"/>
            </p:cNvSpPr>
            <p:nvPr/>
          </p:nvSpPr>
          <p:spPr bwMode="auto">
            <a:xfrm rot="467865">
              <a:off x="1187" y="1209"/>
              <a:ext cx="82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1048"/>
            <p:cNvSpPr>
              <a:spLocks noChangeShapeType="1"/>
            </p:cNvSpPr>
            <p:nvPr/>
          </p:nvSpPr>
          <p:spPr bwMode="auto">
            <a:xfrm rot="467865" flipH="1">
              <a:off x="1765" y="1193"/>
              <a:ext cx="224" cy="3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049"/>
            <p:cNvSpPr>
              <a:spLocks noChangeShapeType="1"/>
            </p:cNvSpPr>
            <p:nvPr/>
          </p:nvSpPr>
          <p:spPr bwMode="auto">
            <a:xfrm rot="467865">
              <a:off x="1077" y="1381"/>
              <a:ext cx="140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1050"/>
            <p:cNvSpPr>
              <a:spLocks noChangeShapeType="1"/>
            </p:cNvSpPr>
            <p:nvPr/>
          </p:nvSpPr>
          <p:spPr bwMode="auto">
            <a:xfrm rot="467865" flipH="1">
              <a:off x="1084" y="905"/>
              <a:ext cx="822" cy="134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1051"/>
            <p:cNvSpPr>
              <a:spLocks noChangeShapeType="1"/>
            </p:cNvSpPr>
            <p:nvPr/>
          </p:nvSpPr>
          <p:spPr bwMode="auto">
            <a:xfrm rot="467865">
              <a:off x="969" y="1514"/>
              <a:ext cx="140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4" name="Group 1052"/>
            <p:cNvGrpSpPr>
              <a:grpSpLocks/>
            </p:cNvGrpSpPr>
            <p:nvPr/>
          </p:nvGrpSpPr>
          <p:grpSpPr bwMode="auto">
            <a:xfrm rot="240000">
              <a:off x="1374" y="1208"/>
              <a:ext cx="363" cy="749"/>
              <a:chOff x="3811" y="2604"/>
              <a:chExt cx="489" cy="985"/>
            </a:xfrm>
          </p:grpSpPr>
          <p:sp>
            <p:nvSpPr>
              <p:cNvPr id="115" name="Oval 1053"/>
              <p:cNvSpPr>
                <a:spLocks noChangeArrowheads="1"/>
              </p:cNvSpPr>
              <p:nvPr/>
            </p:nvSpPr>
            <p:spPr bwMode="auto">
              <a:xfrm>
                <a:off x="3811" y="2605"/>
                <a:ext cx="488" cy="981"/>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Freeform 1054"/>
              <p:cNvSpPr>
                <a:spLocks/>
              </p:cNvSpPr>
              <p:nvPr/>
            </p:nvSpPr>
            <p:spPr bwMode="auto">
              <a:xfrm>
                <a:off x="3811" y="3074"/>
                <a:ext cx="489" cy="515"/>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Freeform 1055"/>
              <p:cNvSpPr>
                <a:spLocks/>
              </p:cNvSpPr>
              <p:nvPr/>
            </p:nvSpPr>
            <p:spPr bwMode="auto">
              <a:xfrm>
                <a:off x="3811" y="3076"/>
                <a:ext cx="487" cy="110"/>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Oval 1056"/>
              <p:cNvSpPr>
                <a:spLocks noChangeArrowheads="1"/>
              </p:cNvSpPr>
              <p:nvPr/>
            </p:nvSpPr>
            <p:spPr bwMode="auto">
              <a:xfrm>
                <a:off x="3811" y="2604"/>
                <a:ext cx="488"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 name="Line 1057"/>
            <p:cNvSpPr>
              <a:spLocks noChangeShapeType="1"/>
            </p:cNvSpPr>
            <p:nvPr/>
          </p:nvSpPr>
          <p:spPr bwMode="auto">
            <a:xfrm rot="467865" flipH="1">
              <a:off x="1660" y="1309"/>
              <a:ext cx="617" cy="1009"/>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1058"/>
            <p:cNvSpPr>
              <a:spLocks noChangeShapeType="1"/>
            </p:cNvSpPr>
            <p:nvPr/>
          </p:nvSpPr>
          <p:spPr bwMode="auto">
            <a:xfrm rot="467865" flipH="1">
              <a:off x="1460" y="1335"/>
              <a:ext cx="582" cy="95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1059"/>
            <p:cNvSpPr>
              <a:spLocks noChangeShapeType="1"/>
            </p:cNvSpPr>
            <p:nvPr/>
          </p:nvSpPr>
          <p:spPr bwMode="auto">
            <a:xfrm rot="467865">
              <a:off x="1615" y="1696"/>
              <a:ext cx="64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1060"/>
            <p:cNvSpPr>
              <a:spLocks noChangeShapeType="1"/>
            </p:cNvSpPr>
            <p:nvPr/>
          </p:nvSpPr>
          <p:spPr bwMode="auto">
            <a:xfrm rot="467865" flipH="1">
              <a:off x="1231" y="1611"/>
              <a:ext cx="390" cy="63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061"/>
            <p:cNvSpPr>
              <a:spLocks noChangeShapeType="1"/>
            </p:cNvSpPr>
            <p:nvPr/>
          </p:nvSpPr>
          <p:spPr bwMode="auto">
            <a:xfrm rot="467865" flipH="1">
              <a:off x="1352" y="1616"/>
              <a:ext cx="96" cy="15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062"/>
            <p:cNvSpPr>
              <a:spLocks noChangeShapeType="1"/>
            </p:cNvSpPr>
            <p:nvPr/>
          </p:nvSpPr>
          <p:spPr bwMode="auto">
            <a:xfrm rot="467865">
              <a:off x="1146" y="1611"/>
              <a:ext cx="3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 name="Group 1063"/>
            <p:cNvGrpSpPr>
              <a:grpSpLocks/>
            </p:cNvGrpSpPr>
            <p:nvPr/>
          </p:nvGrpSpPr>
          <p:grpSpPr bwMode="auto">
            <a:xfrm rot="240000">
              <a:off x="616" y="1506"/>
              <a:ext cx="700" cy="757"/>
              <a:chOff x="3424" y="1488"/>
              <a:chExt cx="776" cy="764"/>
            </a:xfrm>
          </p:grpSpPr>
          <p:sp>
            <p:nvSpPr>
              <p:cNvPr id="109" name="Oval 1064"/>
              <p:cNvSpPr>
                <a:spLocks noChangeArrowheads="1"/>
              </p:cNvSpPr>
              <p:nvPr/>
            </p:nvSpPr>
            <p:spPr bwMode="auto">
              <a:xfrm>
                <a:off x="3435"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1065"/>
              <p:cNvSpPr>
                <a:spLocks noChangeArrowheads="1"/>
              </p:cNvSpPr>
              <p:nvPr/>
            </p:nvSpPr>
            <p:spPr bwMode="auto">
              <a:xfrm>
                <a:off x="3433"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Freeform 1066"/>
              <p:cNvSpPr>
                <a:spLocks/>
              </p:cNvSpPr>
              <p:nvPr/>
            </p:nvSpPr>
            <p:spPr bwMode="auto">
              <a:xfrm>
                <a:off x="3424" y="1799"/>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Freeform 1068"/>
              <p:cNvSpPr>
                <a:spLocks/>
              </p:cNvSpPr>
              <p:nvPr/>
            </p:nvSpPr>
            <p:spPr bwMode="auto">
              <a:xfrm>
                <a:off x="3974" y="1576"/>
                <a:ext cx="87" cy="556"/>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w="38100" cap="flat"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Freeform 1069"/>
              <p:cNvSpPr>
                <a:spLocks/>
              </p:cNvSpPr>
              <p:nvPr/>
            </p:nvSpPr>
            <p:spPr bwMode="auto">
              <a:xfrm>
                <a:off x="3435" y="1872"/>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Freeform 1067"/>
              <p:cNvSpPr>
                <a:spLocks/>
              </p:cNvSpPr>
              <p:nvPr/>
            </p:nvSpPr>
            <p:spPr bwMode="auto">
              <a:xfrm rot="10800000" flipV="1">
                <a:off x="3959" y="1580"/>
                <a:ext cx="226"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 name="Line 1070"/>
            <p:cNvSpPr>
              <a:spLocks noChangeShapeType="1"/>
            </p:cNvSpPr>
            <p:nvPr/>
          </p:nvSpPr>
          <p:spPr bwMode="auto">
            <a:xfrm rot="467865" flipH="1">
              <a:off x="1197" y="1463"/>
              <a:ext cx="156" cy="25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071"/>
            <p:cNvSpPr>
              <a:spLocks noChangeShapeType="1"/>
            </p:cNvSpPr>
            <p:nvPr/>
          </p:nvSpPr>
          <p:spPr bwMode="auto">
            <a:xfrm rot="467865">
              <a:off x="1164" y="1799"/>
              <a:ext cx="8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Freeform 1072"/>
            <p:cNvSpPr>
              <a:spLocks/>
            </p:cNvSpPr>
            <p:nvPr/>
          </p:nvSpPr>
          <p:spPr bwMode="auto">
            <a:xfrm rot="467865">
              <a:off x="1063" y="2075"/>
              <a:ext cx="874" cy="2"/>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1074"/>
            <p:cNvSpPr>
              <a:spLocks noChangeShapeType="1"/>
            </p:cNvSpPr>
            <p:nvPr/>
          </p:nvSpPr>
          <p:spPr bwMode="auto">
            <a:xfrm rot="467865" flipH="1">
              <a:off x="1024" y="1733"/>
              <a:ext cx="294" cy="48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075"/>
            <p:cNvSpPr>
              <a:spLocks noChangeShapeType="1"/>
            </p:cNvSpPr>
            <p:nvPr/>
          </p:nvSpPr>
          <p:spPr bwMode="auto">
            <a:xfrm rot="467865" flipH="1">
              <a:off x="814" y="2015"/>
              <a:ext cx="96" cy="15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076"/>
            <p:cNvSpPr>
              <a:spLocks noChangeShapeType="1"/>
            </p:cNvSpPr>
            <p:nvPr/>
          </p:nvSpPr>
          <p:spPr bwMode="auto">
            <a:xfrm rot="467865" flipH="1">
              <a:off x="623" y="1956"/>
              <a:ext cx="114" cy="18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077"/>
            <p:cNvSpPr>
              <a:spLocks noChangeShapeType="1"/>
            </p:cNvSpPr>
            <p:nvPr/>
          </p:nvSpPr>
          <p:spPr bwMode="auto">
            <a:xfrm rot="467865">
              <a:off x="428" y="2209"/>
              <a:ext cx="137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Freeform 1078"/>
            <p:cNvSpPr>
              <a:spLocks/>
            </p:cNvSpPr>
            <p:nvPr/>
          </p:nvSpPr>
          <p:spPr bwMode="auto">
            <a:xfrm rot="467865">
              <a:off x="642" y="200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71" name="Group 1079"/>
            <p:cNvGrpSpPr>
              <a:grpSpLocks/>
            </p:cNvGrpSpPr>
            <p:nvPr/>
          </p:nvGrpSpPr>
          <p:grpSpPr bwMode="auto">
            <a:xfrm rot="467865">
              <a:off x="1187" y="1345"/>
              <a:ext cx="808" cy="258"/>
              <a:chOff x="4074" y="2980"/>
              <a:chExt cx="1170" cy="341"/>
            </a:xfrm>
          </p:grpSpPr>
          <p:sp>
            <p:nvSpPr>
              <p:cNvPr id="96" name="Line 1080"/>
              <p:cNvSpPr>
                <a:spLocks noChangeShapeType="1"/>
              </p:cNvSpPr>
              <p:nvPr/>
            </p:nvSpPr>
            <p:spPr bwMode="auto">
              <a:xfrm flipV="1">
                <a:off x="4703" y="3046"/>
                <a:ext cx="71" cy="10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Line 1081"/>
              <p:cNvSpPr>
                <a:spLocks noChangeShapeType="1"/>
              </p:cNvSpPr>
              <p:nvPr/>
            </p:nvSpPr>
            <p:spPr bwMode="auto">
              <a:xfrm flipV="1">
                <a:off x="4831" y="2980"/>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Line 1082"/>
              <p:cNvSpPr>
                <a:spLocks noChangeShapeType="1"/>
              </p:cNvSpPr>
              <p:nvPr/>
            </p:nvSpPr>
            <p:spPr bwMode="auto">
              <a:xfrm flipV="1">
                <a:off x="4912" y="3148"/>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1083"/>
              <p:cNvSpPr>
                <a:spLocks noChangeShapeType="1"/>
              </p:cNvSpPr>
              <p:nvPr/>
            </p:nvSpPr>
            <p:spPr bwMode="auto">
              <a:xfrm flipV="1">
                <a:off x="4912" y="3268"/>
                <a:ext cx="332"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Line 1084"/>
              <p:cNvSpPr>
                <a:spLocks noChangeShapeType="1"/>
              </p:cNvSpPr>
              <p:nvPr/>
            </p:nvSpPr>
            <p:spPr bwMode="auto">
              <a:xfrm flipH="1" flipV="1">
                <a:off x="4189" y="3007"/>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1085"/>
              <p:cNvSpPr>
                <a:spLocks noChangeShapeType="1"/>
              </p:cNvSpPr>
              <p:nvPr/>
            </p:nvSpPr>
            <p:spPr bwMode="auto">
              <a:xfrm flipH="1" flipV="1">
                <a:off x="4096" y="3161"/>
                <a:ext cx="323"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1086"/>
              <p:cNvSpPr>
                <a:spLocks noChangeShapeType="1"/>
              </p:cNvSpPr>
              <p:nvPr/>
            </p:nvSpPr>
            <p:spPr bwMode="auto">
              <a:xfrm flipH="1" flipV="1">
                <a:off x="4074" y="3316"/>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1087"/>
              <p:cNvSpPr>
                <a:spLocks noChangeShapeType="1"/>
              </p:cNvSpPr>
              <p:nvPr/>
            </p:nvSpPr>
            <p:spPr bwMode="auto">
              <a:xfrm flipH="1" flipV="1">
                <a:off x="4338" y="3264"/>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1088"/>
              <p:cNvSpPr>
                <a:spLocks noChangeShapeType="1"/>
              </p:cNvSpPr>
              <p:nvPr/>
            </p:nvSpPr>
            <p:spPr bwMode="auto">
              <a:xfrm flipH="1" flipV="1">
                <a:off x="4361" y="3139"/>
                <a:ext cx="183" cy="5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1089"/>
              <p:cNvSpPr>
                <a:spLocks noChangeShapeType="1"/>
              </p:cNvSpPr>
              <p:nvPr/>
            </p:nvSpPr>
            <p:spPr bwMode="auto">
              <a:xfrm flipH="1" flipV="1">
                <a:off x="4544" y="3069"/>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1090"/>
              <p:cNvSpPr>
                <a:spLocks noChangeShapeType="1"/>
              </p:cNvSpPr>
              <p:nvPr/>
            </p:nvSpPr>
            <p:spPr bwMode="auto">
              <a:xfrm flipV="1">
                <a:off x="4774" y="3131"/>
                <a:ext cx="125" cy="4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1091"/>
              <p:cNvSpPr>
                <a:spLocks noChangeShapeType="1"/>
              </p:cNvSpPr>
              <p:nvPr/>
            </p:nvSpPr>
            <p:spPr bwMode="auto">
              <a:xfrm flipV="1">
                <a:off x="4763" y="3237"/>
                <a:ext cx="206" cy="1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1092"/>
              <p:cNvSpPr>
                <a:spLocks noChangeShapeType="1"/>
              </p:cNvSpPr>
              <p:nvPr/>
            </p:nvSpPr>
            <p:spPr bwMode="auto">
              <a:xfrm flipH="1" flipV="1">
                <a:off x="4512" y="3215"/>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 name="Group 1093"/>
            <p:cNvGrpSpPr>
              <a:grpSpLocks/>
            </p:cNvGrpSpPr>
            <p:nvPr/>
          </p:nvGrpSpPr>
          <p:grpSpPr bwMode="auto">
            <a:xfrm rot="467865">
              <a:off x="1155" y="1673"/>
              <a:ext cx="777" cy="259"/>
              <a:chOff x="3886" y="3532"/>
              <a:chExt cx="1125" cy="341"/>
            </a:xfrm>
          </p:grpSpPr>
          <p:sp>
            <p:nvSpPr>
              <p:cNvPr id="83" name="Line 1094"/>
              <p:cNvSpPr>
                <a:spLocks noChangeShapeType="1"/>
              </p:cNvSpPr>
              <p:nvPr/>
            </p:nvSpPr>
            <p:spPr bwMode="auto">
              <a:xfrm rot="10800000" flipV="1">
                <a:off x="4302" y="3667"/>
                <a:ext cx="76" cy="13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1095"/>
              <p:cNvSpPr>
                <a:spLocks noChangeShapeType="1"/>
              </p:cNvSpPr>
              <p:nvPr/>
            </p:nvSpPr>
            <p:spPr bwMode="auto">
              <a:xfrm rot="10800000" flipV="1">
                <a:off x="4071" y="3718"/>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1096"/>
              <p:cNvSpPr>
                <a:spLocks noChangeShapeType="1"/>
              </p:cNvSpPr>
              <p:nvPr/>
            </p:nvSpPr>
            <p:spPr bwMode="auto">
              <a:xfrm rot="10800000" flipV="1">
                <a:off x="3886" y="3630"/>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1097"/>
              <p:cNvSpPr>
                <a:spLocks noChangeShapeType="1"/>
              </p:cNvSpPr>
              <p:nvPr/>
            </p:nvSpPr>
            <p:spPr bwMode="auto">
              <a:xfrm rot="10800000" flipV="1">
                <a:off x="3955" y="3564"/>
                <a:ext cx="219" cy="1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1098"/>
              <p:cNvSpPr>
                <a:spLocks noChangeShapeType="1"/>
              </p:cNvSpPr>
              <p:nvPr/>
            </p:nvSpPr>
            <p:spPr bwMode="auto">
              <a:xfrm rot="10800000" flipH="1" flipV="1">
                <a:off x="4599" y="3723"/>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1099"/>
              <p:cNvSpPr>
                <a:spLocks noChangeShapeType="1"/>
              </p:cNvSpPr>
              <p:nvPr/>
            </p:nvSpPr>
            <p:spPr bwMode="auto">
              <a:xfrm rot="10800000" flipH="1" flipV="1">
                <a:off x="4666" y="3617"/>
                <a:ext cx="323"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1100"/>
              <p:cNvSpPr>
                <a:spLocks noChangeShapeType="1"/>
              </p:cNvSpPr>
              <p:nvPr/>
            </p:nvSpPr>
            <p:spPr bwMode="auto">
              <a:xfrm rot="10800000" flipH="1" flipV="1">
                <a:off x="4724" y="3532"/>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1101"/>
              <p:cNvSpPr>
                <a:spLocks noChangeShapeType="1"/>
              </p:cNvSpPr>
              <p:nvPr/>
            </p:nvSpPr>
            <p:spPr bwMode="auto">
              <a:xfrm rot="10800000" flipH="1" flipV="1">
                <a:off x="4542" y="3568"/>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1102"/>
              <p:cNvSpPr>
                <a:spLocks noChangeShapeType="1"/>
              </p:cNvSpPr>
              <p:nvPr/>
            </p:nvSpPr>
            <p:spPr bwMode="auto">
              <a:xfrm rot="10800000" flipH="1" flipV="1">
                <a:off x="4541" y="3661"/>
                <a:ext cx="183" cy="5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1103"/>
              <p:cNvSpPr>
                <a:spLocks noChangeShapeType="1"/>
              </p:cNvSpPr>
              <p:nvPr/>
            </p:nvSpPr>
            <p:spPr bwMode="auto">
              <a:xfrm rot="10800000" flipH="1" flipV="1">
                <a:off x="4474" y="3705"/>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1104"/>
              <p:cNvSpPr>
                <a:spLocks noChangeShapeType="1"/>
              </p:cNvSpPr>
              <p:nvPr/>
            </p:nvSpPr>
            <p:spPr bwMode="auto">
              <a:xfrm rot="10800000" flipV="1">
                <a:off x="4186" y="3679"/>
                <a:ext cx="125" cy="4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1105"/>
              <p:cNvSpPr>
                <a:spLocks noChangeShapeType="1"/>
              </p:cNvSpPr>
              <p:nvPr/>
            </p:nvSpPr>
            <p:spPr bwMode="auto">
              <a:xfrm rot="10800000" flipV="1">
                <a:off x="4117" y="3603"/>
                <a:ext cx="206" cy="13"/>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1106"/>
              <p:cNvSpPr>
                <a:spLocks noChangeShapeType="1"/>
              </p:cNvSpPr>
              <p:nvPr/>
            </p:nvSpPr>
            <p:spPr bwMode="auto">
              <a:xfrm rot="10800000" flipH="1" flipV="1">
                <a:off x="4458" y="3603"/>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 name="Line 1107"/>
            <p:cNvSpPr>
              <a:spLocks noChangeShapeType="1"/>
            </p:cNvSpPr>
            <p:nvPr/>
          </p:nvSpPr>
          <p:spPr bwMode="auto">
            <a:xfrm rot="467865">
              <a:off x="544" y="1961"/>
              <a:ext cx="2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108"/>
            <p:cNvSpPr>
              <a:spLocks noChangeShapeType="1"/>
            </p:cNvSpPr>
            <p:nvPr/>
          </p:nvSpPr>
          <p:spPr bwMode="auto">
            <a:xfrm rot="467865">
              <a:off x="2410" y="1332"/>
              <a:ext cx="1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109"/>
            <p:cNvSpPr>
              <a:spLocks noChangeShapeType="1"/>
            </p:cNvSpPr>
            <p:nvPr/>
          </p:nvSpPr>
          <p:spPr bwMode="auto">
            <a:xfrm rot="467865" flipH="1">
              <a:off x="2515" y="1043"/>
              <a:ext cx="70" cy="11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 name="Group 1226"/>
            <p:cNvGrpSpPr>
              <a:grpSpLocks/>
            </p:cNvGrpSpPr>
            <p:nvPr/>
          </p:nvGrpSpPr>
          <p:grpSpPr bwMode="auto">
            <a:xfrm>
              <a:off x="2512" y="720"/>
              <a:ext cx="577" cy="630"/>
              <a:chOff x="2400" y="2346"/>
              <a:chExt cx="619" cy="676"/>
            </a:xfrm>
          </p:grpSpPr>
          <p:sp>
            <p:nvSpPr>
              <p:cNvPr id="77" name="Line 1111"/>
              <p:cNvSpPr>
                <a:spLocks noChangeShapeType="1"/>
              </p:cNvSpPr>
              <p:nvPr/>
            </p:nvSpPr>
            <p:spPr bwMode="auto">
              <a:xfrm rot="467865" flipV="1">
                <a:off x="2496" y="2688"/>
                <a:ext cx="198" cy="334"/>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1112"/>
              <p:cNvSpPr>
                <a:spLocks noChangeShapeType="1"/>
              </p:cNvSpPr>
              <p:nvPr/>
            </p:nvSpPr>
            <p:spPr bwMode="auto">
              <a:xfrm rot="467865">
                <a:off x="2683" y="2743"/>
                <a:ext cx="336" cy="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1113"/>
              <p:cNvSpPr>
                <a:spLocks noChangeShapeType="1"/>
              </p:cNvSpPr>
              <p:nvPr/>
            </p:nvSpPr>
            <p:spPr bwMode="auto">
              <a:xfrm rot="16667865" flipH="1">
                <a:off x="2520" y="2528"/>
                <a:ext cx="384" cy="19"/>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Text Box 1114"/>
              <p:cNvSpPr txBox="1">
                <a:spLocks noChangeArrowheads="1"/>
              </p:cNvSpPr>
              <p:nvPr/>
            </p:nvSpPr>
            <p:spPr bwMode="auto">
              <a:xfrm>
                <a:off x="272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x</a:t>
                </a:r>
              </a:p>
            </p:txBody>
          </p:sp>
          <p:sp>
            <p:nvSpPr>
              <p:cNvPr id="81" name="Text Box 1115"/>
              <p:cNvSpPr txBox="1">
                <a:spLocks noChangeArrowheads="1"/>
              </p:cNvSpPr>
              <p:nvPr/>
            </p:nvSpPr>
            <p:spPr bwMode="auto">
              <a:xfrm>
                <a:off x="2512" y="2496"/>
                <a:ext cx="192" cy="2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y</a:t>
                </a:r>
              </a:p>
            </p:txBody>
          </p:sp>
          <p:sp>
            <p:nvSpPr>
              <p:cNvPr id="82" name="Text Box 1116"/>
              <p:cNvSpPr txBox="1">
                <a:spLocks noChangeArrowheads="1"/>
              </p:cNvSpPr>
              <p:nvPr/>
            </p:nvSpPr>
            <p:spPr bwMode="auto">
              <a:xfrm>
                <a:off x="240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z</a:t>
                </a:r>
              </a:p>
            </p:txBody>
          </p:sp>
        </p:grpSp>
        <p:sp>
          <p:nvSpPr>
            <p:cNvPr id="65" name="Line 1073"/>
            <p:cNvSpPr>
              <a:spLocks noChangeShapeType="1"/>
            </p:cNvSpPr>
            <p:nvPr/>
          </p:nvSpPr>
          <p:spPr bwMode="auto">
            <a:xfrm rot="467865">
              <a:off x="1140" y="1938"/>
              <a:ext cx="917" cy="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1032"/>
            <p:cNvSpPr>
              <a:spLocks noChangeShapeType="1"/>
            </p:cNvSpPr>
            <p:nvPr/>
          </p:nvSpPr>
          <p:spPr bwMode="auto">
            <a:xfrm rot="467865">
              <a:off x="1165" y="1806"/>
              <a:ext cx="987"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035"/>
            <p:cNvSpPr>
              <a:spLocks noChangeShapeType="1"/>
            </p:cNvSpPr>
            <p:nvPr/>
          </p:nvSpPr>
          <p:spPr bwMode="auto">
            <a:xfrm rot="467865" flipH="1">
              <a:off x="1229" y="905"/>
              <a:ext cx="518" cy="84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9" name="Left Arrow 268"/>
          <p:cNvSpPr/>
          <p:nvPr/>
        </p:nvSpPr>
        <p:spPr>
          <a:xfrm>
            <a:off x="4943595" y="4567552"/>
            <a:ext cx="524637" cy="3547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Arrow 269"/>
          <p:cNvSpPr/>
          <p:nvPr/>
        </p:nvSpPr>
        <p:spPr>
          <a:xfrm>
            <a:off x="7970782" y="5648432"/>
            <a:ext cx="461322" cy="371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34"/>
          <p:cNvSpPr>
            <a:spLocks noChangeArrowheads="1"/>
          </p:cNvSpPr>
          <p:nvPr/>
        </p:nvSpPr>
        <p:spPr bwMode="auto">
          <a:xfrm>
            <a:off x="5607641" y="4900934"/>
            <a:ext cx="2171341" cy="772388"/>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a:effectLst/>
        </p:spPr>
        <p:txBody>
          <a:bodyPr wrap="none" anchor="ctr">
            <a:prstTxWarp prst="textNoShape">
              <a:avLst/>
            </a:prstTxWarp>
          </a:bodyPr>
          <a:lstStyle/>
          <a:p>
            <a:endParaRPr lang="en-US"/>
          </a:p>
        </p:txBody>
      </p:sp>
      <p:sp>
        <p:nvSpPr>
          <p:cNvPr id="272" name="Oval 61"/>
          <p:cNvSpPr>
            <a:spLocks noChangeArrowheads="1"/>
          </p:cNvSpPr>
          <p:nvPr/>
        </p:nvSpPr>
        <p:spPr bwMode="auto">
          <a:xfrm>
            <a:off x="5330552" y="3899873"/>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sp>
        <p:nvSpPr>
          <p:cNvPr id="273" name="Oval 61"/>
          <p:cNvSpPr>
            <a:spLocks noChangeArrowheads="1"/>
          </p:cNvSpPr>
          <p:nvPr/>
        </p:nvSpPr>
        <p:spPr bwMode="auto">
          <a:xfrm>
            <a:off x="7586106" y="4876800"/>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sp>
        <p:nvSpPr>
          <p:cNvPr id="68614" name="Rectangle 4"/>
          <p:cNvSpPr>
            <a:spLocks noGrp="1" noChangeArrowheads="1"/>
          </p:cNvSpPr>
          <p:nvPr>
            <p:ph type="title"/>
          </p:nvPr>
        </p:nvSpPr>
        <p:spPr>
          <a:xfrm>
            <a:off x="457200" y="0"/>
            <a:ext cx="8229600" cy="685800"/>
          </a:xfrm>
        </p:spPr>
        <p:txBody>
          <a:bodyPr/>
          <a:lstStyle/>
          <a:p>
            <a:pPr eaLnBrk="1" hangingPunct="1"/>
            <a:r>
              <a:rPr lang="en-US" sz="3600" b="1" dirty="0" smtClean="0">
                <a:solidFill>
                  <a:srgbClr val="FF0000"/>
                </a:solidFill>
                <a:ea typeface="ＭＳ Ｐゴシック" charset="-128"/>
                <a:cs typeface="ＭＳ Ｐゴシック" charset="-128"/>
              </a:rPr>
              <a:t>Control the Size of QGP.</a:t>
            </a:r>
            <a:endParaRPr lang="en-US" sz="3600" b="1" dirty="0">
              <a:solidFill>
                <a:srgbClr val="FF0000"/>
              </a:solidFill>
              <a:ea typeface="ＭＳ Ｐゴシック" charset="-128"/>
              <a:cs typeface="ＭＳ Ｐゴシック" charset="-128"/>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18</a:t>
            </a:fld>
            <a:endParaRPr lang="en-US"/>
          </a:p>
        </p:txBody>
      </p:sp>
    </p:spTree>
    <p:extLst>
      <p:ext uri="{BB962C8B-B14F-4D97-AF65-F5344CB8AC3E}">
        <p14:creationId xmlns:p14="http://schemas.microsoft.com/office/powerpoint/2010/main" val="2300089709"/>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2" name="Rectangle 14"/>
          <p:cNvSpPr>
            <a:spLocks noChangeArrowheads="1"/>
          </p:cNvSpPr>
          <p:nvPr/>
        </p:nvSpPr>
        <p:spPr bwMode="auto">
          <a:xfrm rot="16200000">
            <a:off x="1553918" y="-710942"/>
            <a:ext cx="6038254" cy="86868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35" name="Group 1234"/>
          <p:cNvGrpSpPr>
            <a:grpSpLocks/>
          </p:cNvGrpSpPr>
          <p:nvPr/>
        </p:nvGrpSpPr>
        <p:grpSpPr bwMode="auto">
          <a:xfrm>
            <a:off x="408140" y="3849666"/>
            <a:ext cx="4225925" cy="2536825"/>
            <a:chOff x="427" y="720"/>
            <a:chExt cx="2662" cy="1598"/>
          </a:xfrm>
        </p:grpSpPr>
        <p:sp>
          <p:nvSpPr>
            <p:cNvPr id="36" name="Freeform 1028"/>
            <p:cNvSpPr>
              <a:spLocks/>
            </p:cNvSpPr>
            <p:nvPr/>
          </p:nvSpPr>
          <p:spPr bwMode="auto">
            <a:xfrm rot="11267865">
              <a:off x="2256" y="77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7" name="Line 1029"/>
            <p:cNvSpPr>
              <a:spLocks noChangeShapeType="1"/>
            </p:cNvSpPr>
            <p:nvPr/>
          </p:nvSpPr>
          <p:spPr bwMode="auto">
            <a:xfrm rot="467865" flipH="1">
              <a:off x="938" y="858"/>
              <a:ext cx="426" cy="69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030"/>
            <p:cNvSpPr>
              <a:spLocks noChangeShapeType="1"/>
            </p:cNvSpPr>
            <p:nvPr/>
          </p:nvSpPr>
          <p:spPr bwMode="auto">
            <a:xfrm rot="467865" flipH="1">
              <a:off x="1142" y="886"/>
              <a:ext cx="419" cy="68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1031"/>
            <p:cNvSpPr>
              <a:spLocks noChangeShapeType="1"/>
            </p:cNvSpPr>
            <p:nvPr/>
          </p:nvSpPr>
          <p:spPr bwMode="auto">
            <a:xfrm rot="467865">
              <a:off x="1295" y="1118"/>
              <a:ext cx="140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1032"/>
            <p:cNvSpPr>
              <a:spLocks noChangeShapeType="1"/>
            </p:cNvSpPr>
            <p:nvPr/>
          </p:nvSpPr>
          <p:spPr bwMode="auto">
            <a:xfrm rot="467865">
              <a:off x="1165" y="1806"/>
              <a:ext cx="987"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utoShape 1033"/>
            <p:cNvSpPr>
              <a:spLocks noChangeArrowheads="1"/>
            </p:cNvSpPr>
            <p:nvPr/>
          </p:nvSpPr>
          <p:spPr bwMode="auto">
            <a:xfrm rot="467865">
              <a:off x="489" y="920"/>
              <a:ext cx="2229" cy="1349"/>
            </a:xfrm>
            <a:prstGeom prst="parallelogram">
              <a:avLst>
                <a:gd name="adj" fmla="val 61305"/>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034"/>
            <p:cNvSpPr>
              <a:spLocks noChangeShapeType="1"/>
            </p:cNvSpPr>
            <p:nvPr/>
          </p:nvSpPr>
          <p:spPr bwMode="auto">
            <a:xfrm rot="467865" flipH="1">
              <a:off x="427" y="1833"/>
              <a:ext cx="179" cy="29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035"/>
            <p:cNvSpPr>
              <a:spLocks noChangeShapeType="1"/>
            </p:cNvSpPr>
            <p:nvPr/>
          </p:nvSpPr>
          <p:spPr bwMode="auto">
            <a:xfrm rot="467865" flipH="1">
              <a:off x="1229" y="905"/>
              <a:ext cx="518" cy="84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Freeform 1036"/>
            <p:cNvSpPr>
              <a:spLocks/>
            </p:cNvSpPr>
            <p:nvPr/>
          </p:nvSpPr>
          <p:spPr bwMode="auto">
            <a:xfrm rot="11267865" flipV="1">
              <a:off x="1127" y="1636"/>
              <a:ext cx="174" cy="541"/>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1037"/>
            <p:cNvSpPr>
              <a:spLocks noChangeShapeType="1"/>
            </p:cNvSpPr>
            <p:nvPr/>
          </p:nvSpPr>
          <p:spPr bwMode="auto">
            <a:xfrm rot="467865" flipH="1">
              <a:off x="1034" y="1595"/>
              <a:ext cx="382" cy="62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 name="Group 1038"/>
            <p:cNvGrpSpPr>
              <a:grpSpLocks/>
            </p:cNvGrpSpPr>
            <p:nvPr/>
          </p:nvGrpSpPr>
          <p:grpSpPr bwMode="auto">
            <a:xfrm rot="240000">
              <a:off x="1816" y="869"/>
              <a:ext cx="708" cy="756"/>
              <a:chOff x="3157" y="3025"/>
              <a:chExt cx="1026" cy="999"/>
            </a:xfrm>
          </p:grpSpPr>
          <p:grpSp>
            <p:nvGrpSpPr>
              <p:cNvPr id="119" name="Group 1039"/>
              <p:cNvGrpSpPr>
                <a:grpSpLocks/>
              </p:cNvGrpSpPr>
              <p:nvPr/>
            </p:nvGrpSpPr>
            <p:grpSpPr bwMode="auto">
              <a:xfrm>
                <a:off x="3157" y="3025"/>
                <a:ext cx="1026" cy="999"/>
                <a:chOff x="4130" y="2180"/>
                <a:chExt cx="1026" cy="999"/>
              </a:xfrm>
            </p:grpSpPr>
            <p:sp>
              <p:nvSpPr>
                <p:cNvPr id="121" name="Oval 1040"/>
                <p:cNvSpPr>
                  <a:spLocks noChangeArrowheads="1"/>
                </p:cNvSpPr>
                <p:nvPr/>
              </p:nvSpPr>
              <p:spPr bwMode="auto">
                <a:xfrm>
                  <a:off x="4153" y="2181"/>
                  <a:ext cx="981"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Oval 1041"/>
                <p:cNvSpPr>
                  <a:spLocks noChangeArrowheads="1"/>
                </p:cNvSpPr>
                <p:nvPr/>
              </p:nvSpPr>
              <p:spPr bwMode="auto">
                <a:xfrm>
                  <a:off x="4153" y="2180"/>
                  <a:ext cx="981"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Freeform 1042"/>
                <p:cNvSpPr>
                  <a:spLocks/>
                </p:cNvSpPr>
                <p:nvPr/>
              </p:nvSpPr>
              <p:spPr bwMode="auto">
                <a:xfrm>
                  <a:off x="4130" y="2579"/>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Freeform 1043"/>
                <p:cNvSpPr>
                  <a:spLocks/>
                </p:cNvSpPr>
                <p:nvPr/>
              </p:nvSpPr>
              <p:spPr bwMode="auto">
                <a:xfrm>
                  <a:off x="4153" y="2604"/>
                  <a:ext cx="979" cy="257"/>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0" name="Freeform 1044"/>
              <p:cNvSpPr>
                <a:spLocks/>
              </p:cNvSpPr>
              <p:nvPr/>
            </p:nvSpPr>
            <p:spPr bwMode="auto">
              <a:xfrm>
                <a:off x="3175" y="3257"/>
                <a:ext cx="159" cy="579"/>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 name="Line 1045"/>
            <p:cNvSpPr>
              <a:spLocks noChangeShapeType="1"/>
            </p:cNvSpPr>
            <p:nvPr/>
          </p:nvSpPr>
          <p:spPr bwMode="auto">
            <a:xfrm rot="467865">
              <a:off x="1416" y="928"/>
              <a:ext cx="579"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046"/>
            <p:cNvSpPr>
              <a:spLocks noChangeShapeType="1"/>
            </p:cNvSpPr>
            <p:nvPr/>
          </p:nvSpPr>
          <p:spPr bwMode="auto">
            <a:xfrm rot="467865">
              <a:off x="1606" y="1093"/>
              <a:ext cx="41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1047"/>
            <p:cNvSpPr>
              <a:spLocks noChangeShapeType="1"/>
            </p:cNvSpPr>
            <p:nvPr/>
          </p:nvSpPr>
          <p:spPr bwMode="auto">
            <a:xfrm rot="467865">
              <a:off x="1187" y="1209"/>
              <a:ext cx="82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1048"/>
            <p:cNvSpPr>
              <a:spLocks noChangeShapeType="1"/>
            </p:cNvSpPr>
            <p:nvPr/>
          </p:nvSpPr>
          <p:spPr bwMode="auto">
            <a:xfrm rot="467865" flipH="1">
              <a:off x="1765" y="1193"/>
              <a:ext cx="224" cy="3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049"/>
            <p:cNvSpPr>
              <a:spLocks noChangeShapeType="1"/>
            </p:cNvSpPr>
            <p:nvPr/>
          </p:nvSpPr>
          <p:spPr bwMode="auto">
            <a:xfrm rot="467865">
              <a:off x="1077" y="1381"/>
              <a:ext cx="140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1050"/>
            <p:cNvSpPr>
              <a:spLocks noChangeShapeType="1"/>
            </p:cNvSpPr>
            <p:nvPr/>
          </p:nvSpPr>
          <p:spPr bwMode="auto">
            <a:xfrm rot="467865" flipH="1">
              <a:off x="1084" y="905"/>
              <a:ext cx="822" cy="134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1051"/>
            <p:cNvSpPr>
              <a:spLocks noChangeShapeType="1"/>
            </p:cNvSpPr>
            <p:nvPr/>
          </p:nvSpPr>
          <p:spPr bwMode="auto">
            <a:xfrm rot="467865">
              <a:off x="969" y="1514"/>
              <a:ext cx="140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4" name="Group 1052"/>
            <p:cNvGrpSpPr>
              <a:grpSpLocks/>
            </p:cNvGrpSpPr>
            <p:nvPr/>
          </p:nvGrpSpPr>
          <p:grpSpPr bwMode="auto">
            <a:xfrm rot="240000">
              <a:off x="1372" y="1208"/>
              <a:ext cx="362" cy="749"/>
              <a:chOff x="3811" y="2604"/>
              <a:chExt cx="488" cy="985"/>
            </a:xfrm>
          </p:grpSpPr>
          <p:sp>
            <p:nvSpPr>
              <p:cNvPr id="115" name="Oval 1053"/>
              <p:cNvSpPr>
                <a:spLocks noChangeArrowheads="1"/>
              </p:cNvSpPr>
              <p:nvPr/>
            </p:nvSpPr>
            <p:spPr bwMode="auto">
              <a:xfrm>
                <a:off x="3975" y="2605"/>
                <a:ext cx="191" cy="981"/>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Freeform 1054"/>
              <p:cNvSpPr>
                <a:spLocks/>
              </p:cNvSpPr>
              <p:nvPr/>
            </p:nvSpPr>
            <p:spPr bwMode="auto">
              <a:xfrm>
                <a:off x="3966" y="3156"/>
                <a:ext cx="197" cy="433"/>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Freeform 1055"/>
              <p:cNvSpPr>
                <a:spLocks/>
              </p:cNvSpPr>
              <p:nvPr/>
            </p:nvSpPr>
            <p:spPr bwMode="auto">
              <a:xfrm>
                <a:off x="3811" y="3076"/>
                <a:ext cx="487" cy="110"/>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Oval 1056"/>
              <p:cNvSpPr>
                <a:spLocks noChangeArrowheads="1"/>
              </p:cNvSpPr>
              <p:nvPr/>
            </p:nvSpPr>
            <p:spPr bwMode="auto">
              <a:xfrm>
                <a:off x="3811" y="2604"/>
                <a:ext cx="488"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 name="Line 1057"/>
            <p:cNvSpPr>
              <a:spLocks noChangeShapeType="1"/>
            </p:cNvSpPr>
            <p:nvPr/>
          </p:nvSpPr>
          <p:spPr bwMode="auto">
            <a:xfrm rot="467865" flipH="1">
              <a:off x="1660" y="1309"/>
              <a:ext cx="617" cy="1009"/>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1058"/>
            <p:cNvSpPr>
              <a:spLocks noChangeShapeType="1"/>
            </p:cNvSpPr>
            <p:nvPr/>
          </p:nvSpPr>
          <p:spPr bwMode="auto">
            <a:xfrm rot="467865" flipH="1">
              <a:off x="1460" y="1335"/>
              <a:ext cx="582" cy="95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1059"/>
            <p:cNvSpPr>
              <a:spLocks noChangeShapeType="1"/>
            </p:cNvSpPr>
            <p:nvPr/>
          </p:nvSpPr>
          <p:spPr bwMode="auto">
            <a:xfrm rot="467865">
              <a:off x="1615" y="1696"/>
              <a:ext cx="64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1060"/>
            <p:cNvSpPr>
              <a:spLocks noChangeShapeType="1"/>
            </p:cNvSpPr>
            <p:nvPr/>
          </p:nvSpPr>
          <p:spPr bwMode="auto">
            <a:xfrm rot="467865" flipH="1">
              <a:off x="1231" y="1611"/>
              <a:ext cx="390" cy="63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061"/>
            <p:cNvSpPr>
              <a:spLocks noChangeShapeType="1"/>
            </p:cNvSpPr>
            <p:nvPr/>
          </p:nvSpPr>
          <p:spPr bwMode="auto">
            <a:xfrm rot="467865" flipH="1">
              <a:off x="1352" y="1616"/>
              <a:ext cx="96" cy="15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062"/>
            <p:cNvSpPr>
              <a:spLocks noChangeShapeType="1"/>
            </p:cNvSpPr>
            <p:nvPr/>
          </p:nvSpPr>
          <p:spPr bwMode="auto">
            <a:xfrm rot="467865">
              <a:off x="1146" y="1611"/>
              <a:ext cx="3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 name="Group 1063"/>
            <p:cNvGrpSpPr>
              <a:grpSpLocks/>
            </p:cNvGrpSpPr>
            <p:nvPr/>
          </p:nvGrpSpPr>
          <p:grpSpPr bwMode="auto">
            <a:xfrm rot="240000">
              <a:off x="617" y="1506"/>
              <a:ext cx="700" cy="757"/>
              <a:chOff x="3424" y="1488"/>
              <a:chExt cx="776" cy="764"/>
            </a:xfrm>
          </p:grpSpPr>
          <p:sp>
            <p:nvSpPr>
              <p:cNvPr id="109" name="Oval 1064"/>
              <p:cNvSpPr>
                <a:spLocks noChangeArrowheads="1"/>
              </p:cNvSpPr>
              <p:nvPr/>
            </p:nvSpPr>
            <p:spPr bwMode="auto">
              <a:xfrm>
                <a:off x="3435"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1065"/>
              <p:cNvSpPr>
                <a:spLocks noChangeArrowheads="1"/>
              </p:cNvSpPr>
              <p:nvPr/>
            </p:nvSpPr>
            <p:spPr bwMode="auto">
              <a:xfrm>
                <a:off x="3433"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Freeform 1066"/>
              <p:cNvSpPr>
                <a:spLocks/>
              </p:cNvSpPr>
              <p:nvPr/>
            </p:nvSpPr>
            <p:spPr bwMode="auto">
              <a:xfrm>
                <a:off x="3424" y="1799"/>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Freeform 1069"/>
              <p:cNvSpPr>
                <a:spLocks/>
              </p:cNvSpPr>
              <p:nvPr/>
            </p:nvSpPr>
            <p:spPr bwMode="auto">
              <a:xfrm>
                <a:off x="3435" y="1872"/>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Freeform 1067"/>
              <p:cNvSpPr>
                <a:spLocks/>
              </p:cNvSpPr>
              <p:nvPr/>
            </p:nvSpPr>
            <p:spPr bwMode="auto">
              <a:xfrm rot="10800000" flipV="1">
                <a:off x="4050" y="1631"/>
                <a:ext cx="121" cy="443"/>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 name="Line 1070"/>
            <p:cNvSpPr>
              <a:spLocks noChangeShapeType="1"/>
            </p:cNvSpPr>
            <p:nvPr/>
          </p:nvSpPr>
          <p:spPr bwMode="auto">
            <a:xfrm rot="467865" flipH="1">
              <a:off x="1197" y="1463"/>
              <a:ext cx="156" cy="25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071"/>
            <p:cNvSpPr>
              <a:spLocks noChangeShapeType="1"/>
            </p:cNvSpPr>
            <p:nvPr/>
          </p:nvSpPr>
          <p:spPr bwMode="auto">
            <a:xfrm rot="467865">
              <a:off x="1164" y="1799"/>
              <a:ext cx="8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Freeform 1072"/>
            <p:cNvSpPr>
              <a:spLocks/>
            </p:cNvSpPr>
            <p:nvPr/>
          </p:nvSpPr>
          <p:spPr bwMode="auto">
            <a:xfrm rot="467865">
              <a:off x="1063" y="2075"/>
              <a:ext cx="874" cy="2"/>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073"/>
            <p:cNvSpPr>
              <a:spLocks noChangeShapeType="1"/>
            </p:cNvSpPr>
            <p:nvPr/>
          </p:nvSpPr>
          <p:spPr bwMode="auto">
            <a:xfrm rot="467865">
              <a:off x="1135" y="1943"/>
              <a:ext cx="92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1074"/>
            <p:cNvSpPr>
              <a:spLocks noChangeShapeType="1"/>
            </p:cNvSpPr>
            <p:nvPr/>
          </p:nvSpPr>
          <p:spPr bwMode="auto">
            <a:xfrm rot="467865" flipH="1">
              <a:off x="1024" y="1733"/>
              <a:ext cx="294" cy="48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075"/>
            <p:cNvSpPr>
              <a:spLocks noChangeShapeType="1"/>
            </p:cNvSpPr>
            <p:nvPr/>
          </p:nvSpPr>
          <p:spPr bwMode="auto">
            <a:xfrm rot="467865" flipH="1">
              <a:off x="814" y="2015"/>
              <a:ext cx="96" cy="15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076"/>
            <p:cNvSpPr>
              <a:spLocks noChangeShapeType="1"/>
            </p:cNvSpPr>
            <p:nvPr/>
          </p:nvSpPr>
          <p:spPr bwMode="auto">
            <a:xfrm rot="467865" flipH="1">
              <a:off x="623" y="1956"/>
              <a:ext cx="114" cy="18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077"/>
            <p:cNvSpPr>
              <a:spLocks noChangeShapeType="1"/>
            </p:cNvSpPr>
            <p:nvPr/>
          </p:nvSpPr>
          <p:spPr bwMode="auto">
            <a:xfrm rot="467865">
              <a:off x="428" y="2209"/>
              <a:ext cx="137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Freeform 1078"/>
            <p:cNvSpPr>
              <a:spLocks/>
            </p:cNvSpPr>
            <p:nvPr/>
          </p:nvSpPr>
          <p:spPr bwMode="auto">
            <a:xfrm rot="467865">
              <a:off x="642" y="200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71" name="Group 1079"/>
            <p:cNvGrpSpPr>
              <a:grpSpLocks/>
            </p:cNvGrpSpPr>
            <p:nvPr/>
          </p:nvGrpSpPr>
          <p:grpSpPr bwMode="auto">
            <a:xfrm rot="467865">
              <a:off x="1187" y="1345"/>
              <a:ext cx="808" cy="258"/>
              <a:chOff x="4074" y="2980"/>
              <a:chExt cx="1170" cy="341"/>
            </a:xfrm>
          </p:grpSpPr>
          <p:sp>
            <p:nvSpPr>
              <p:cNvPr id="96" name="Line 1080"/>
              <p:cNvSpPr>
                <a:spLocks noChangeShapeType="1"/>
              </p:cNvSpPr>
              <p:nvPr/>
            </p:nvSpPr>
            <p:spPr bwMode="auto">
              <a:xfrm flipV="1">
                <a:off x="4703" y="3046"/>
                <a:ext cx="71" cy="10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Line 1081"/>
              <p:cNvSpPr>
                <a:spLocks noChangeShapeType="1"/>
              </p:cNvSpPr>
              <p:nvPr/>
            </p:nvSpPr>
            <p:spPr bwMode="auto">
              <a:xfrm flipV="1">
                <a:off x="4831" y="2980"/>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Line 1082"/>
              <p:cNvSpPr>
                <a:spLocks noChangeShapeType="1"/>
              </p:cNvSpPr>
              <p:nvPr/>
            </p:nvSpPr>
            <p:spPr bwMode="auto">
              <a:xfrm flipV="1">
                <a:off x="4912" y="3148"/>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1083"/>
              <p:cNvSpPr>
                <a:spLocks noChangeShapeType="1"/>
              </p:cNvSpPr>
              <p:nvPr/>
            </p:nvSpPr>
            <p:spPr bwMode="auto">
              <a:xfrm flipV="1">
                <a:off x="4912" y="3268"/>
                <a:ext cx="332"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Line 1084"/>
              <p:cNvSpPr>
                <a:spLocks noChangeShapeType="1"/>
              </p:cNvSpPr>
              <p:nvPr/>
            </p:nvSpPr>
            <p:spPr bwMode="auto">
              <a:xfrm flipH="1" flipV="1">
                <a:off x="4189" y="3007"/>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1085"/>
              <p:cNvSpPr>
                <a:spLocks noChangeShapeType="1"/>
              </p:cNvSpPr>
              <p:nvPr/>
            </p:nvSpPr>
            <p:spPr bwMode="auto">
              <a:xfrm flipH="1" flipV="1">
                <a:off x="4096" y="3161"/>
                <a:ext cx="323"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1086"/>
              <p:cNvSpPr>
                <a:spLocks noChangeShapeType="1"/>
              </p:cNvSpPr>
              <p:nvPr/>
            </p:nvSpPr>
            <p:spPr bwMode="auto">
              <a:xfrm flipH="1" flipV="1">
                <a:off x="4074" y="3316"/>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1087"/>
              <p:cNvSpPr>
                <a:spLocks noChangeShapeType="1"/>
              </p:cNvSpPr>
              <p:nvPr/>
            </p:nvSpPr>
            <p:spPr bwMode="auto">
              <a:xfrm flipH="1" flipV="1">
                <a:off x="4338" y="3264"/>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1088"/>
              <p:cNvSpPr>
                <a:spLocks noChangeShapeType="1"/>
              </p:cNvSpPr>
              <p:nvPr/>
            </p:nvSpPr>
            <p:spPr bwMode="auto">
              <a:xfrm flipH="1" flipV="1">
                <a:off x="4361" y="3139"/>
                <a:ext cx="183" cy="5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1089"/>
              <p:cNvSpPr>
                <a:spLocks noChangeShapeType="1"/>
              </p:cNvSpPr>
              <p:nvPr/>
            </p:nvSpPr>
            <p:spPr bwMode="auto">
              <a:xfrm flipH="1" flipV="1">
                <a:off x="4544" y="3069"/>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1090"/>
              <p:cNvSpPr>
                <a:spLocks noChangeShapeType="1"/>
              </p:cNvSpPr>
              <p:nvPr/>
            </p:nvSpPr>
            <p:spPr bwMode="auto">
              <a:xfrm flipV="1">
                <a:off x="4774" y="3131"/>
                <a:ext cx="125" cy="4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1091"/>
              <p:cNvSpPr>
                <a:spLocks noChangeShapeType="1"/>
              </p:cNvSpPr>
              <p:nvPr/>
            </p:nvSpPr>
            <p:spPr bwMode="auto">
              <a:xfrm flipV="1">
                <a:off x="4763" y="3237"/>
                <a:ext cx="206" cy="1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1092"/>
              <p:cNvSpPr>
                <a:spLocks noChangeShapeType="1"/>
              </p:cNvSpPr>
              <p:nvPr/>
            </p:nvSpPr>
            <p:spPr bwMode="auto">
              <a:xfrm flipH="1" flipV="1">
                <a:off x="4512" y="3215"/>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 name="Group 1093"/>
            <p:cNvGrpSpPr>
              <a:grpSpLocks/>
            </p:cNvGrpSpPr>
            <p:nvPr/>
          </p:nvGrpSpPr>
          <p:grpSpPr bwMode="auto">
            <a:xfrm rot="467865">
              <a:off x="1155" y="1673"/>
              <a:ext cx="777" cy="259"/>
              <a:chOff x="3886" y="3532"/>
              <a:chExt cx="1125" cy="341"/>
            </a:xfrm>
          </p:grpSpPr>
          <p:sp>
            <p:nvSpPr>
              <p:cNvPr id="83" name="Line 1094"/>
              <p:cNvSpPr>
                <a:spLocks noChangeShapeType="1"/>
              </p:cNvSpPr>
              <p:nvPr/>
            </p:nvSpPr>
            <p:spPr bwMode="auto">
              <a:xfrm rot="10800000" flipV="1">
                <a:off x="4302" y="3667"/>
                <a:ext cx="76" cy="13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1095"/>
              <p:cNvSpPr>
                <a:spLocks noChangeShapeType="1"/>
              </p:cNvSpPr>
              <p:nvPr/>
            </p:nvSpPr>
            <p:spPr bwMode="auto">
              <a:xfrm rot="10800000" flipV="1">
                <a:off x="4071" y="3718"/>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1096"/>
              <p:cNvSpPr>
                <a:spLocks noChangeShapeType="1"/>
              </p:cNvSpPr>
              <p:nvPr/>
            </p:nvSpPr>
            <p:spPr bwMode="auto">
              <a:xfrm rot="10800000" flipV="1">
                <a:off x="3886" y="3630"/>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1097"/>
              <p:cNvSpPr>
                <a:spLocks noChangeShapeType="1"/>
              </p:cNvSpPr>
              <p:nvPr/>
            </p:nvSpPr>
            <p:spPr bwMode="auto">
              <a:xfrm rot="10800000" flipV="1">
                <a:off x="3955" y="3564"/>
                <a:ext cx="219" cy="1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1098"/>
              <p:cNvSpPr>
                <a:spLocks noChangeShapeType="1"/>
              </p:cNvSpPr>
              <p:nvPr/>
            </p:nvSpPr>
            <p:spPr bwMode="auto">
              <a:xfrm rot="10800000" flipH="1" flipV="1">
                <a:off x="4599" y="3723"/>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1099"/>
              <p:cNvSpPr>
                <a:spLocks noChangeShapeType="1"/>
              </p:cNvSpPr>
              <p:nvPr/>
            </p:nvSpPr>
            <p:spPr bwMode="auto">
              <a:xfrm rot="10800000" flipH="1" flipV="1">
                <a:off x="4666" y="3617"/>
                <a:ext cx="323"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1100"/>
              <p:cNvSpPr>
                <a:spLocks noChangeShapeType="1"/>
              </p:cNvSpPr>
              <p:nvPr/>
            </p:nvSpPr>
            <p:spPr bwMode="auto">
              <a:xfrm rot="10800000" flipH="1" flipV="1">
                <a:off x="4724" y="3532"/>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1101"/>
              <p:cNvSpPr>
                <a:spLocks noChangeShapeType="1"/>
              </p:cNvSpPr>
              <p:nvPr/>
            </p:nvSpPr>
            <p:spPr bwMode="auto">
              <a:xfrm rot="10800000" flipH="1" flipV="1">
                <a:off x="4542" y="3568"/>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1102"/>
              <p:cNvSpPr>
                <a:spLocks noChangeShapeType="1"/>
              </p:cNvSpPr>
              <p:nvPr/>
            </p:nvSpPr>
            <p:spPr bwMode="auto">
              <a:xfrm rot="10800000" flipH="1" flipV="1">
                <a:off x="4541" y="3661"/>
                <a:ext cx="183" cy="5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1103"/>
              <p:cNvSpPr>
                <a:spLocks noChangeShapeType="1"/>
              </p:cNvSpPr>
              <p:nvPr/>
            </p:nvSpPr>
            <p:spPr bwMode="auto">
              <a:xfrm rot="10800000" flipH="1" flipV="1">
                <a:off x="4474" y="3705"/>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1104"/>
              <p:cNvSpPr>
                <a:spLocks noChangeShapeType="1"/>
              </p:cNvSpPr>
              <p:nvPr/>
            </p:nvSpPr>
            <p:spPr bwMode="auto">
              <a:xfrm rot="10800000" flipV="1">
                <a:off x="4186" y="3679"/>
                <a:ext cx="125" cy="4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1105"/>
              <p:cNvSpPr>
                <a:spLocks noChangeShapeType="1"/>
              </p:cNvSpPr>
              <p:nvPr/>
            </p:nvSpPr>
            <p:spPr bwMode="auto">
              <a:xfrm rot="10800000" flipV="1">
                <a:off x="4117" y="3603"/>
                <a:ext cx="206" cy="13"/>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1106"/>
              <p:cNvSpPr>
                <a:spLocks noChangeShapeType="1"/>
              </p:cNvSpPr>
              <p:nvPr/>
            </p:nvSpPr>
            <p:spPr bwMode="auto">
              <a:xfrm rot="10800000" flipH="1" flipV="1">
                <a:off x="4458" y="3603"/>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 name="Line 1107"/>
            <p:cNvSpPr>
              <a:spLocks noChangeShapeType="1"/>
            </p:cNvSpPr>
            <p:nvPr/>
          </p:nvSpPr>
          <p:spPr bwMode="auto">
            <a:xfrm rot="467865">
              <a:off x="544" y="1961"/>
              <a:ext cx="2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108"/>
            <p:cNvSpPr>
              <a:spLocks noChangeShapeType="1"/>
            </p:cNvSpPr>
            <p:nvPr/>
          </p:nvSpPr>
          <p:spPr bwMode="auto">
            <a:xfrm rot="467865">
              <a:off x="2410" y="1332"/>
              <a:ext cx="1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109"/>
            <p:cNvSpPr>
              <a:spLocks noChangeShapeType="1"/>
            </p:cNvSpPr>
            <p:nvPr/>
          </p:nvSpPr>
          <p:spPr bwMode="auto">
            <a:xfrm rot="467865" flipH="1">
              <a:off x="2515" y="1043"/>
              <a:ext cx="70" cy="11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 name="Group 1226"/>
            <p:cNvGrpSpPr>
              <a:grpSpLocks/>
            </p:cNvGrpSpPr>
            <p:nvPr/>
          </p:nvGrpSpPr>
          <p:grpSpPr bwMode="auto">
            <a:xfrm>
              <a:off x="2512" y="720"/>
              <a:ext cx="577" cy="630"/>
              <a:chOff x="2400" y="2346"/>
              <a:chExt cx="619" cy="676"/>
            </a:xfrm>
          </p:grpSpPr>
          <p:sp>
            <p:nvSpPr>
              <p:cNvPr id="77" name="Line 1111"/>
              <p:cNvSpPr>
                <a:spLocks noChangeShapeType="1"/>
              </p:cNvSpPr>
              <p:nvPr/>
            </p:nvSpPr>
            <p:spPr bwMode="auto">
              <a:xfrm rot="467865" flipV="1">
                <a:off x="2496" y="2688"/>
                <a:ext cx="198" cy="334"/>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1112"/>
              <p:cNvSpPr>
                <a:spLocks noChangeShapeType="1"/>
              </p:cNvSpPr>
              <p:nvPr/>
            </p:nvSpPr>
            <p:spPr bwMode="auto">
              <a:xfrm rot="467865">
                <a:off x="2683" y="2743"/>
                <a:ext cx="336" cy="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1113"/>
              <p:cNvSpPr>
                <a:spLocks noChangeShapeType="1"/>
              </p:cNvSpPr>
              <p:nvPr/>
            </p:nvSpPr>
            <p:spPr bwMode="auto">
              <a:xfrm rot="16667865" flipH="1">
                <a:off x="2520" y="2528"/>
                <a:ext cx="384" cy="19"/>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Text Box 1114"/>
              <p:cNvSpPr txBox="1">
                <a:spLocks noChangeArrowheads="1"/>
              </p:cNvSpPr>
              <p:nvPr/>
            </p:nvSpPr>
            <p:spPr bwMode="auto">
              <a:xfrm>
                <a:off x="272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x</a:t>
                </a:r>
              </a:p>
            </p:txBody>
          </p:sp>
          <p:sp>
            <p:nvSpPr>
              <p:cNvPr id="81" name="Text Box 1115"/>
              <p:cNvSpPr txBox="1">
                <a:spLocks noChangeArrowheads="1"/>
              </p:cNvSpPr>
              <p:nvPr/>
            </p:nvSpPr>
            <p:spPr bwMode="auto">
              <a:xfrm>
                <a:off x="2512" y="2496"/>
                <a:ext cx="192" cy="2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y</a:t>
                </a:r>
              </a:p>
            </p:txBody>
          </p:sp>
          <p:sp>
            <p:nvSpPr>
              <p:cNvPr id="82" name="Text Box 1116"/>
              <p:cNvSpPr txBox="1">
                <a:spLocks noChangeArrowheads="1"/>
              </p:cNvSpPr>
              <p:nvPr/>
            </p:nvSpPr>
            <p:spPr bwMode="auto">
              <a:xfrm>
                <a:off x="240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z</a:t>
                </a:r>
              </a:p>
            </p:txBody>
          </p:sp>
        </p:grpSp>
      </p:grpSp>
      <p:grpSp>
        <p:nvGrpSpPr>
          <p:cNvPr id="12" name="Group 11"/>
          <p:cNvGrpSpPr/>
          <p:nvPr/>
        </p:nvGrpSpPr>
        <p:grpSpPr>
          <a:xfrm>
            <a:off x="4916607" y="3909743"/>
            <a:ext cx="3488509" cy="3340538"/>
            <a:chOff x="-1046867" y="4561919"/>
            <a:chExt cx="3488509" cy="3340538"/>
          </a:xfrm>
        </p:grpSpPr>
        <p:sp>
          <p:nvSpPr>
            <p:cNvPr id="269" name="Left Arrow 268"/>
            <p:cNvSpPr/>
            <p:nvPr/>
          </p:nvSpPr>
          <p:spPr>
            <a:xfrm>
              <a:off x="-1046867" y="5229598"/>
              <a:ext cx="524637" cy="3547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Arrow 269"/>
            <p:cNvSpPr/>
            <p:nvPr/>
          </p:nvSpPr>
          <p:spPr>
            <a:xfrm>
              <a:off x="1980320" y="6310478"/>
              <a:ext cx="461322" cy="371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34"/>
            <p:cNvSpPr>
              <a:spLocks noChangeArrowheads="1"/>
            </p:cNvSpPr>
            <p:nvPr/>
          </p:nvSpPr>
          <p:spPr bwMode="auto">
            <a:xfrm>
              <a:off x="-382821" y="6144138"/>
              <a:ext cx="2171341" cy="191230"/>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a:effectLst/>
          </p:spPr>
          <p:txBody>
            <a:bodyPr wrap="none" anchor="ctr">
              <a:prstTxWarp prst="textNoShape">
                <a:avLst/>
              </a:prstTxWarp>
            </a:bodyPr>
            <a:lstStyle/>
            <a:p>
              <a:endParaRPr lang="en-US"/>
            </a:p>
          </p:txBody>
        </p:sp>
        <p:sp>
          <p:nvSpPr>
            <p:cNvPr id="272" name="Oval 61"/>
            <p:cNvSpPr>
              <a:spLocks noChangeArrowheads="1"/>
            </p:cNvSpPr>
            <p:nvPr/>
          </p:nvSpPr>
          <p:spPr bwMode="auto">
            <a:xfrm>
              <a:off x="-647384" y="4561919"/>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sp>
          <p:nvSpPr>
            <p:cNvPr id="273" name="Oval 61"/>
            <p:cNvSpPr>
              <a:spLocks noChangeArrowheads="1"/>
            </p:cNvSpPr>
            <p:nvPr/>
          </p:nvSpPr>
          <p:spPr bwMode="auto">
            <a:xfrm>
              <a:off x="1579495" y="6149857"/>
              <a:ext cx="457200" cy="1752600"/>
            </a:xfrm>
            <a:prstGeom prst="ellipse">
              <a:avLst/>
            </a:prstGeom>
            <a:gradFill rotWithShape="1">
              <a:gsLst>
                <a:gs pos="0">
                  <a:schemeClr val="tx2"/>
                </a:gs>
                <a:gs pos="100000">
                  <a:srgbClr val="FF0000"/>
                </a:gs>
              </a:gsLst>
              <a:lin ang="0" scaled="1"/>
            </a:gradFill>
            <a:ln w="28575">
              <a:noFill/>
              <a:round/>
              <a:headEnd/>
              <a:tailEnd type="none" w="sm" len="lg"/>
            </a:ln>
            <a:effectLst/>
          </p:spPr>
          <p:txBody>
            <a:bodyPr wrap="none" anchor="ctr">
              <a:prstTxWarp prst="textNoShape">
                <a:avLst/>
              </a:prstTxWarp>
            </a:bodyPr>
            <a:lstStyle/>
            <a:p>
              <a:endParaRPr lang="en-US"/>
            </a:p>
          </p:txBody>
        </p:sp>
      </p:grpSp>
      <p:sp>
        <p:nvSpPr>
          <p:cNvPr id="68614" name="Rectangle 4"/>
          <p:cNvSpPr>
            <a:spLocks noGrp="1" noChangeArrowheads="1"/>
          </p:cNvSpPr>
          <p:nvPr>
            <p:ph type="title"/>
          </p:nvPr>
        </p:nvSpPr>
        <p:spPr>
          <a:xfrm>
            <a:off x="457200" y="0"/>
            <a:ext cx="8229600" cy="685800"/>
          </a:xfrm>
        </p:spPr>
        <p:txBody>
          <a:bodyPr/>
          <a:lstStyle/>
          <a:p>
            <a:pPr eaLnBrk="1" hangingPunct="1"/>
            <a:r>
              <a:rPr lang="en-US" sz="3600" b="1" dirty="0" smtClean="0">
                <a:solidFill>
                  <a:srgbClr val="FF0000"/>
                </a:solidFill>
                <a:ea typeface="ＭＳ Ｐゴシック" charset="-128"/>
                <a:cs typeface="ＭＳ Ｐゴシック" charset="-128"/>
              </a:rPr>
              <a:t>Control the Size of QGP.</a:t>
            </a:r>
            <a:endParaRPr lang="en-US" sz="3600" b="1" dirty="0">
              <a:solidFill>
                <a:srgbClr val="FF0000"/>
              </a:solidFill>
              <a:ea typeface="ＭＳ Ｐゴシック" charset="-128"/>
              <a:cs typeface="ＭＳ Ｐゴシック" charset="-128"/>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19</a:t>
            </a:fld>
            <a:endParaRPr lang="en-US"/>
          </a:p>
        </p:txBody>
      </p:sp>
      <p:pic>
        <p:nvPicPr>
          <p:cNvPr id="54276" name="Picture 4" descr="http://www.star.bnl.gov/public/imagelib/events/130GeV-peri-sid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60" t="10774" r="13089" b="11950"/>
          <a:stretch/>
        </p:blipFill>
        <p:spPr bwMode="auto">
          <a:xfrm>
            <a:off x="4598181" y="751695"/>
            <a:ext cx="3973797" cy="313552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19530" y="625857"/>
            <a:ext cx="3460929" cy="3338037"/>
            <a:chOff x="430824" y="811969"/>
            <a:chExt cx="3521574" cy="3376343"/>
          </a:xfrm>
        </p:grpSpPr>
        <p:pic>
          <p:nvPicPr>
            <p:cNvPr id="54278" name="Picture 6" descr="http://www.star.bnl.gov/public/imagelib/events/130GeV-peri-fron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30" t="5258" r="16603" b="7258"/>
            <a:stretch/>
          </p:blipFill>
          <p:spPr bwMode="auto">
            <a:xfrm>
              <a:off x="430824" y="811969"/>
              <a:ext cx="3379514" cy="3376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78866" y="3657600"/>
              <a:ext cx="473532" cy="53071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673491"/>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p://wxie@wxie.mail.purdue.edu:993/fetch%3EUID%3E/INBOX%3E52465?part=1.1.2&amp;filename=image001.png"/>
          <p:cNvSpPr>
            <a:spLocks noChangeAspect="1" noChangeArrowheads="1"/>
          </p:cNvSpPr>
          <p:nvPr/>
        </p:nvSpPr>
        <p:spPr bwMode="auto">
          <a:xfrm>
            <a:off x="155575" y="-1074738"/>
            <a:ext cx="4467225" cy="2238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p://wxie@wxie.mail.purdue.edu:993/fetch%3EUID%3E/INBOX%3E52465?part=1.1.2&amp;filename=image001.png"/>
          <p:cNvSpPr>
            <a:spLocks noChangeAspect="1" noChangeArrowheads="1"/>
          </p:cNvSpPr>
          <p:nvPr/>
        </p:nvSpPr>
        <p:spPr bwMode="auto">
          <a:xfrm>
            <a:off x="307975" y="-922338"/>
            <a:ext cx="4467225" cy="2238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0" y="990600"/>
            <a:ext cx="9143999" cy="1184940"/>
          </a:xfrm>
          <a:prstGeom prst="rect">
            <a:avLst/>
          </a:prstGeom>
          <a:noFill/>
        </p:spPr>
        <p:txBody>
          <a:bodyPr wrap="square" rtlCol="0">
            <a:spAutoFit/>
          </a:bodyPr>
          <a:lstStyle/>
          <a:p>
            <a:r>
              <a:rPr lang="en-US" sz="3500" b="1" dirty="0">
                <a:solidFill>
                  <a:srgbClr val="0000FF"/>
                </a:solidFill>
              </a:rPr>
              <a:t>What are the  states of </a:t>
            </a:r>
            <a:r>
              <a:rPr lang="en-US" sz="3500" b="1" dirty="0" smtClean="0">
                <a:solidFill>
                  <a:srgbClr val="FF0000"/>
                </a:solidFill>
              </a:rPr>
              <a:t>Nuclear matter </a:t>
            </a:r>
            <a:r>
              <a:rPr lang="en-US" sz="3500" b="1" dirty="0">
                <a:solidFill>
                  <a:srgbClr val="0000FF"/>
                </a:solidFill>
              </a:rPr>
              <a:t>and</a:t>
            </a:r>
            <a:r>
              <a:rPr lang="en-US" sz="3500" b="1" dirty="0" smtClean="0">
                <a:solidFill>
                  <a:srgbClr val="0000FF"/>
                </a:solidFill>
              </a:rPr>
              <a:t> what </a:t>
            </a:r>
            <a:r>
              <a:rPr lang="en-US" sz="3600" b="1" dirty="0" smtClean="0">
                <a:solidFill>
                  <a:srgbClr val="0000FF"/>
                </a:solidFill>
              </a:rPr>
              <a:t>is </a:t>
            </a:r>
            <a:r>
              <a:rPr lang="en-US" sz="3600" b="1" dirty="0">
                <a:solidFill>
                  <a:srgbClr val="0000FF"/>
                </a:solidFill>
              </a:rPr>
              <a:t>the nature of their phase transitions?</a:t>
            </a:r>
            <a:endParaRPr lang="en-US" sz="3500" b="1" dirty="0">
              <a:solidFill>
                <a:srgbClr val="0000FF"/>
              </a:solidFill>
            </a:endParaRPr>
          </a:p>
        </p:txBody>
      </p:sp>
      <p:sp>
        <p:nvSpPr>
          <p:cNvPr id="8" name="Slide Number Placeholder 7"/>
          <p:cNvSpPr>
            <a:spLocks noGrp="1"/>
          </p:cNvSpPr>
          <p:nvPr>
            <p:ph type="sldNum" sz="quarter" idx="12"/>
          </p:nvPr>
        </p:nvSpPr>
        <p:spPr/>
        <p:txBody>
          <a:bodyPr/>
          <a:lstStyle/>
          <a:p>
            <a:fld id="{464AB31E-842B-4FE6-90A0-C50890C18576}" type="slidenum">
              <a:rPr lang="en-US" smtClean="0"/>
              <a:pPr/>
              <a:t>2</a:t>
            </a:fld>
            <a:endParaRPr lang="en-US"/>
          </a:p>
        </p:txBody>
      </p:sp>
      <p:pic>
        <p:nvPicPr>
          <p:cNvPr id="52227" name="Picture 3" descr="C:\Users\wxie\Desktop\col_p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321907"/>
            <a:ext cx="6019800" cy="4232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152400"/>
            <a:ext cx="7772400" cy="707886"/>
          </a:xfrm>
          <a:prstGeom prst="rect">
            <a:avLst/>
          </a:prstGeom>
          <a:noFill/>
        </p:spPr>
        <p:txBody>
          <a:bodyPr wrap="square" rtlCol="0">
            <a:spAutoFit/>
          </a:bodyPr>
          <a:lstStyle/>
          <a:p>
            <a:pPr algn="ctr"/>
            <a:r>
              <a:rPr lang="en-US" sz="4000" b="1" dirty="0" smtClean="0">
                <a:solidFill>
                  <a:srgbClr val="FF0000"/>
                </a:solidFill>
              </a:rPr>
              <a:t>A Fundamental Question</a:t>
            </a:r>
            <a:endParaRPr lang="en-US" sz="4000" b="1" dirty="0">
              <a:solidFill>
                <a:srgbClr val="FF0000"/>
              </a:solidFill>
            </a:endParaRPr>
          </a:p>
        </p:txBody>
      </p:sp>
    </p:spTree>
    <p:extLst>
      <p:ext uri="{BB962C8B-B14F-4D97-AF65-F5344CB8AC3E}">
        <p14:creationId xmlns:p14="http://schemas.microsoft.com/office/powerpoint/2010/main" val="134452866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304800" y="698500"/>
            <a:ext cx="8458200" cy="5702300"/>
          </a:xfrm>
          <a:prstGeom prst="rect">
            <a:avLst/>
          </a:prstGeom>
          <a:solidFill>
            <a:schemeClr val="tx1"/>
          </a:solidFill>
          <a:ln w="76200" cmpd="tri">
            <a:solidFill>
              <a:srgbClr val="FFFFFF"/>
            </a:solidFill>
            <a:miter lim="800000"/>
            <a:headEnd/>
            <a:tailEnd type="none" w="sm" len="lg"/>
          </a:ln>
          <a:effectLst/>
        </p:spPr>
        <p:txBody>
          <a:bodyPr wrap="none" anchor="ctr">
            <a:prstTxWarp prst="textNoShape">
              <a:avLst/>
            </a:prstTxWarp>
          </a:bodyPr>
          <a:lstStyle/>
          <a:p>
            <a:endParaRPr lang="en-US" dirty="0">
              <a:solidFill>
                <a:schemeClr val="bg1"/>
              </a:solidFill>
            </a:endParaRPr>
          </a:p>
        </p:txBody>
      </p:sp>
      <p:sp>
        <p:nvSpPr>
          <p:cNvPr id="481283" name="Rectangle 3"/>
          <p:cNvSpPr>
            <a:spLocks noGrp="1" noChangeArrowheads="1"/>
          </p:cNvSpPr>
          <p:nvPr>
            <p:ph type="title"/>
          </p:nvPr>
        </p:nvSpPr>
        <p:spPr>
          <a:xfrm>
            <a:off x="609600" y="76200"/>
            <a:ext cx="7848600" cy="533400"/>
          </a:xfrm>
          <a:noFill/>
        </p:spPr>
        <p:txBody>
          <a:bodyPr>
            <a:normAutofit fontScale="90000"/>
          </a:bodyPr>
          <a:lstStyle/>
          <a:p>
            <a:r>
              <a:rPr lang="en-US" b="1" dirty="0" smtClean="0">
                <a:solidFill>
                  <a:srgbClr val="FF0000"/>
                </a:solidFill>
              </a:rPr>
              <a:t>Quantifying the Energy Loss in QGP</a:t>
            </a:r>
            <a:endParaRPr lang="en-US" sz="3200" b="1" i="1" dirty="0">
              <a:solidFill>
                <a:srgbClr val="FF0000"/>
              </a:solidFill>
            </a:endParaRPr>
          </a:p>
        </p:txBody>
      </p:sp>
      <p:sp>
        <p:nvSpPr>
          <p:cNvPr id="481285" name="Text Box 5"/>
          <p:cNvSpPr txBox="1">
            <a:spLocks noChangeArrowheads="1"/>
          </p:cNvSpPr>
          <p:nvPr/>
        </p:nvSpPr>
        <p:spPr bwMode="auto">
          <a:xfrm>
            <a:off x="4454924" y="3890975"/>
            <a:ext cx="3276600" cy="36671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u="sng" dirty="0">
                <a:solidFill>
                  <a:srgbClr val="FFFFFF"/>
                </a:solidFill>
              </a:rPr>
              <a:t>Nuclear</a:t>
            </a:r>
            <a:r>
              <a:rPr lang="en-US" sz="1800" b="1" u="sng" dirty="0">
                <a:solidFill>
                  <a:srgbClr val="CC0000"/>
                </a:solidFill>
              </a:rPr>
              <a:t> </a:t>
            </a:r>
            <a:r>
              <a:rPr lang="en-US" sz="1800" b="1" u="sng" dirty="0">
                <a:solidFill>
                  <a:srgbClr val="FFFFFF"/>
                </a:solidFill>
              </a:rPr>
              <a:t>Modification Factor:</a:t>
            </a:r>
          </a:p>
        </p:txBody>
      </p:sp>
      <p:sp>
        <p:nvSpPr>
          <p:cNvPr id="481344" name="Text Box 64"/>
          <p:cNvSpPr txBox="1">
            <a:spLocks noChangeArrowheads="1"/>
          </p:cNvSpPr>
          <p:nvPr/>
        </p:nvSpPr>
        <p:spPr bwMode="auto">
          <a:xfrm>
            <a:off x="1143000" y="762000"/>
            <a:ext cx="7467600" cy="369332"/>
          </a:xfrm>
          <a:prstGeom prst="rect">
            <a:avLst/>
          </a:prstGeom>
          <a:noFill/>
          <a:ln w="28575">
            <a:noFill/>
            <a:miter lim="800000"/>
            <a:headEnd/>
            <a:tailEnd type="none" w="sm" len="lg"/>
          </a:ln>
          <a:effectLst/>
        </p:spPr>
        <p:txBody>
          <a:bodyPr wrap="square">
            <a:prstTxWarp prst="textNoShape">
              <a:avLst/>
            </a:prstTxWarp>
            <a:spAutoFit/>
          </a:bodyPr>
          <a:lstStyle/>
          <a:p>
            <a:pPr eaLnBrk="1" hangingPunct="1">
              <a:spcBef>
                <a:spcPct val="50000"/>
              </a:spcBef>
            </a:pPr>
            <a:r>
              <a:rPr lang="en-US" b="1" dirty="0" smtClean="0">
                <a:solidFill>
                  <a:srgbClr val="FFFFFF"/>
                </a:solidFill>
              </a:rPr>
              <a:t> p + p                                    </a:t>
            </a:r>
            <a:r>
              <a:rPr lang="en-US" b="1" dirty="0" err="1" smtClean="0">
                <a:solidFill>
                  <a:srgbClr val="FFFFFF"/>
                </a:solidFill>
              </a:rPr>
              <a:t>Au+Au</a:t>
            </a:r>
            <a:r>
              <a:rPr lang="en-US" b="1" dirty="0" smtClean="0">
                <a:solidFill>
                  <a:srgbClr val="FFFFFF"/>
                </a:solidFill>
              </a:rPr>
              <a:t> peripheral                       Au </a:t>
            </a:r>
            <a:r>
              <a:rPr lang="en-US" b="1" dirty="0">
                <a:solidFill>
                  <a:srgbClr val="FFFFFF"/>
                </a:solidFill>
              </a:rPr>
              <a:t>+ </a:t>
            </a:r>
            <a:r>
              <a:rPr lang="en-US" b="1" dirty="0" smtClean="0">
                <a:solidFill>
                  <a:srgbClr val="FFFFFF"/>
                </a:solidFill>
              </a:rPr>
              <a:t>Au central</a:t>
            </a:r>
            <a:endParaRPr lang="en-US" b="1" dirty="0"/>
          </a:p>
        </p:txBody>
      </p:sp>
      <p:sp>
        <p:nvSpPr>
          <p:cNvPr id="9" name="Slide Number Placeholder 8"/>
          <p:cNvSpPr>
            <a:spLocks noGrp="1"/>
          </p:cNvSpPr>
          <p:nvPr>
            <p:ph type="sldNum" sz="quarter" idx="12"/>
          </p:nvPr>
        </p:nvSpPr>
        <p:spPr/>
        <p:txBody>
          <a:bodyPr/>
          <a:lstStyle/>
          <a:p>
            <a:fld id="{464AB31E-842B-4FE6-90A0-C50890C18576}" type="slidenum">
              <a:rPr lang="en-US" smtClean="0"/>
              <a:pPr/>
              <a:t>20</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4319319" y="4348175"/>
                <a:ext cx="4291281" cy="182402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500" i="1" smtClean="0">
                              <a:solidFill>
                                <a:schemeClr val="bg1"/>
                              </a:solidFill>
                              <a:latin typeface="Cambria Math"/>
                            </a:rPr>
                          </m:ctrlPr>
                        </m:sSubPr>
                        <m:e>
                          <m:r>
                            <a:rPr lang="en-US" sz="2500" i="1">
                              <a:solidFill>
                                <a:schemeClr val="bg1"/>
                              </a:solidFill>
                              <a:latin typeface="Cambria Math"/>
                            </a:rPr>
                            <m:t>𝑅</m:t>
                          </m:r>
                        </m:e>
                        <m:sub>
                          <m:r>
                            <a:rPr lang="en-US" sz="2500" i="1">
                              <a:solidFill>
                                <a:schemeClr val="bg1"/>
                              </a:solidFill>
                              <a:latin typeface="Cambria Math"/>
                            </a:rPr>
                            <m:t>𝐴𝐴</m:t>
                          </m:r>
                        </m:sub>
                      </m:sSub>
                      <m:r>
                        <a:rPr lang="en-US" sz="2500" i="1">
                          <a:solidFill>
                            <a:schemeClr val="bg1"/>
                          </a:solidFill>
                          <a:latin typeface="Cambria Math"/>
                        </a:rPr>
                        <m:t>= </m:t>
                      </m:r>
                      <m:f>
                        <m:fPr>
                          <m:ctrlPr>
                            <a:rPr lang="en-US" sz="2500" i="1">
                              <a:solidFill>
                                <a:schemeClr val="bg1"/>
                              </a:solidFill>
                              <a:latin typeface="Cambria Math"/>
                            </a:rPr>
                          </m:ctrlPr>
                        </m:fPr>
                        <m:num>
                          <m:r>
                            <a:rPr lang="en-US" sz="2500" i="1">
                              <a:solidFill>
                                <a:schemeClr val="bg1"/>
                              </a:solidFill>
                              <a:latin typeface="Cambria Math"/>
                            </a:rPr>
                            <m:t>1</m:t>
                          </m:r>
                        </m:num>
                        <m:den>
                          <m:sSub>
                            <m:sSubPr>
                              <m:ctrlPr>
                                <a:rPr lang="en-US" sz="2500" i="1">
                                  <a:solidFill>
                                    <a:schemeClr val="bg1"/>
                                  </a:solidFill>
                                  <a:latin typeface="Cambria Math"/>
                                </a:rPr>
                              </m:ctrlPr>
                            </m:sSubPr>
                            <m:e>
                              <m:r>
                                <m:rPr>
                                  <m:sty m:val="p"/>
                                </m:rPr>
                                <a:rPr lang="en-US" sz="2500" i="0">
                                  <a:solidFill>
                                    <a:schemeClr val="bg1"/>
                                  </a:solidFill>
                                  <a:latin typeface="Cambria Math"/>
                                </a:rPr>
                                <m:t>n</m:t>
                              </m:r>
                            </m:e>
                            <m:sub>
                              <m:r>
                                <m:rPr>
                                  <m:sty m:val="p"/>
                                </m:rPr>
                                <a:rPr lang="en-US" sz="2500" i="0">
                                  <a:solidFill>
                                    <a:schemeClr val="bg1"/>
                                  </a:solidFill>
                                  <a:latin typeface="Cambria Math"/>
                                </a:rPr>
                                <m:t>coll</m:t>
                              </m:r>
                            </m:sub>
                          </m:sSub>
                        </m:den>
                      </m:f>
                      <m:r>
                        <a:rPr lang="en-US" sz="2500" i="1">
                          <a:solidFill>
                            <a:schemeClr val="bg1"/>
                          </a:solidFill>
                          <a:latin typeface="Cambria Math"/>
                        </a:rPr>
                        <m:t> </m:t>
                      </m:r>
                      <m:f>
                        <m:fPr>
                          <m:ctrlPr>
                            <a:rPr lang="en-US" sz="2500" i="1">
                              <a:solidFill>
                                <a:schemeClr val="bg1"/>
                              </a:solidFill>
                              <a:latin typeface="Cambria Math"/>
                            </a:rPr>
                          </m:ctrlPr>
                        </m:fPr>
                        <m:num>
                          <m:sSup>
                            <m:sSupPr>
                              <m:ctrlPr>
                                <a:rPr lang="en-US" sz="2500" i="1">
                                  <a:solidFill>
                                    <a:schemeClr val="bg1"/>
                                  </a:solidFill>
                                  <a:latin typeface="Cambria Math"/>
                                </a:rPr>
                              </m:ctrlPr>
                            </m:sSupPr>
                            <m:e>
                              <m:r>
                                <m:rPr>
                                  <m:sty m:val="p"/>
                                </m:rPr>
                                <a:rPr lang="en-US" sz="2500" i="0">
                                  <a:solidFill>
                                    <a:schemeClr val="bg1"/>
                                  </a:solidFill>
                                  <a:latin typeface="Cambria Math"/>
                                </a:rPr>
                                <m:t>N</m:t>
                              </m:r>
                            </m:e>
                            <m:sup>
                              <m:r>
                                <m:rPr>
                                  <m:sty m:val="p"/>
                                </m:rPr>
                                <a:rPr lang="en-US" sz="2500" i="0">
                                  <a:solidFill>
                                    <a:schemeClr val="bg1"/>
                                  </a:solidFill>
                                  <a:latin typeface="Cambria Math"/>
                                </a:rPr>
                                <m:t>A</m:t>
                              </m:r>
                              <m:r>
                                <m:rPr>
                                  <m:sty m:val="p"/>
                                </m:rPr>
                                <a:rPr lang="en-US" sz="2500" b="0" i="0" smtClean="0">
                                  <a:solidFill>
                                    <a:schemeClr val="bg1"/>
                                  </a:solidFill>
                                  <a:latin typeface="Cambria Math"/>
                                </a:rPr>
                                <m:t>u</m:t>
                              </m:r>
                              <m:r>
                                <a:rPr lang="en-US" sz="2500" b="0" i="0" smtClean="0">
                                  <a:solidFill>
                                    <a:schemeClr val="bg1"/>
                                  </a:solidFill>
                                  <a:latin typeface="Cambria Math"/>
                                </a:rPr>
                                <m:t>+</m:t>
                              </m:r>
                              <m:r>
                                <m:rPr>
                                  <m:sty m:val="p"/>
                                </m:rPr>
                                <a:rPr lang="en-US" sz="2500" i="0">
                                  <a:solidFill>
                                    <a:schemeClr val="bg1"/>
                                  </a:solidFill>
                                  <a:latin typeface="Cambria Math"/>
                                </a:rPr>
                                <m:t>A</m:t>
                              </m:r>
                              <m:r>
                                <m:rPr>
                                  <m:sty m:val="p"/>
                                </m:rPr>
                                <a:rPr lang="en-US" sz="2500" b="0" i="0" smtClean="0">
                                  <a:solidFill>
                                    <a:schemeClr val="bg1"/>
                                  </a:solidFill>
                                  <a:latin typeface="Cambria Math"/>
                                </a:rPr>
                                <m:t>u</m:t>
                              </m:r>
                            </m:sup>
                          </m:sSup>
                        </m:num>
                        <m:den>
                          <m:sSup>
                            <m:sSupPr>
                              <m:ctrlPr>
                                <a:rPr lang="en-US" sz="2500" i="1">
                                  <a:solidFill>
                                    <a:schemeClr val="bg1"/>
                                  </a:solidFill>
                                  <a:latin typeface="Cambria Math"/>
                                </a:rPr>
                              </m:ctrlPr>
                            </m:sSupPr>
                            <m:e>
                              <m:r>
                                <m:rPr>
                                  <m:sty m:val="p"/>
                                </m:rPr>
                                <a:rPr lang="en-US" sz="2500" i="0">
                                  <a:solidFill>
                                    <a:schemeClr val="bg1"/>
                                  </a:solidFill>
                                  <a:latin typeface="Cambria Math"/>
                                </a:rPr>
                                <m:t>N</m:t>
                              </m:r>
                            </m:e>
                            <m:sup>
                              <m:r>
                                <m:rPr>
                                  <m:sty m:val="p"/>
                                </m:rPr>
                                <a:rPr lang="en-US" sz="2500" i="0">
                                  <a:solidFill>
                                    <a:schemeClr val="bg1"/>
                                  </a:solidFill>
                                  <a:latin typeface="Cambria Math"/>
                                </a:rPr>
                                <m:t>p</m:t>
                              </m:r>
                              <m:r>
                                <a:rPr lang="en-US" sz="2500" b="0" i="0" smtClean="0">
                                  <a:solidFill>
                                    <a:schemeClr val="bg1"/>
                                  </a:solidFill>
                                  <a:latin typeface="Cambria Math"/>
                                </a:rPr>
                                <m:t>+</m:t>
                              </m:r>
                              <m:r>
                                <m:rPr>
                                  <m:sty m:val="p"/>
                                </m:rPr>
                                <a:rPr lang="en-US" sz="2500" i="0">
                                  <a:solidFill>
                                    <a:schemeClr val="bg1"/>
                                  </a:solidFill>
                                  <a:latin typeface="Cambria Math"/>
                                </a:rPr>
                                <m:t>p</m:t>
                              </m:r>
                            </m:sup>
                          </m:sSup>
                        </m:den>
                      </m:f>
                    </m:oMath>
                  </m:oMathPara>
                </a14:m>
                <a:endParaRPr lang="en-US" sz="2500" dirty="0">
                  <a:solidFill>
                    <a:schemeClr val="bg1"/>
                  </a:solidFill>
                </a:endParaRPr>
              </a:p>
              <a:p>
                <a:endParaRPr lang="en-US" dirty="0" smtClean="0"/>
              </a:p>
              <a:p>
                <a14:m>
                  <m:oMath xmlns:m="http://schemas.openxmlformats.org/officeDocument/2006/math">
                    <m:sSub>
                      <m:sSubPr>
                        <m:ctrlPr>
                          <a:rPr lang="en-US" sz="2000" i="1" smtClean="0">
                            <a:solidFill>
                              <a:schemeClr val="bg1"/>
                            </a:solidFill>
                            <a:latin typeface="Cambria Math"/>
                          </a:rPr>
                        </m:ctrlPr>
                      </m:sSubPr>
                      <m:e>
                        <m:r>
                          <m:rPr>
                            <m:sty m:val="p"/>
                          </m:rPr>
                          <a:rPr lang="en-US" sz="2000" b="0" i="0" smtClean="0">
                            <a:solidFill>
                              <a:schemeClr val="bg1"/>
                            </a:solidFill>
                            <a:latin typeface="Cambria Math"/>
                          </a:rPr>
                          <m:t>n</m:t>
                        </m:r>
                      </m:e>
                      <m:sub>
                        <m:r>
                          <m:rPr>
                            <m:sty m:val="p"/>
                          </m:rPr>
                          <a:rPr lang="en-US" sz="2000" b="0" i="0" smtClean="0">
                            <a:solidFill>
                              <a:schemeClr val="bg1"/>
                            </a:solidFill>
                            <a:latin typeface="Cambria Math"/>
                          </a:rPr>
                          <m:t>coll</m:t>
                        </m:r>
                      </m:sub>
                    </m:sSub>
                  </m:oMath>
                </a14:m>
                <a:r>
                  <a:rPr lang="en-US" sz="2000" dirty="0" smtClean="0">
                    <a:solidFill>
                      <a:schemeClr val="bg1"/>
                    </a:solidFill>
                  </a:rPr>
                  <a:t>:   number of nucleon-nucleon collisions</a:t>
                </a:r>
                <a:endParaRPr lang="en-US" sz="20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319319" y="4348175"/>
                <a:ext cx="4291281" cy="1824025"/>
              </a:xfrm>
              <a:prstGeom prst="rect">
                <a:avLst/>
              </a:prstGeom>
              <a:blipFill rotWithShape="1">
                <a:blip r:embed="rId4"/>
                <a:stretch>
                  <a:fillRect l="-1563" b="-5333"/>
                </a:stretch>
              </a:blipFill>
            </p:spPr>
            <p:txBody>
              <a:bodyPr/>
              <a:lstStyle/>
              <a:p>
                <a:r>
                  <a:rPr lang="en-US">
                    <a:noFill/>
                  </a:rPr>
                  <a:t> </a:t>
                </a:r>
              </a:p>
            </p:txBody>
          </p:sp>
        </mc:Fallback>
      </mc:AlternateContent>
      <p:pic>
        <p:nvPicPr>
          <p:cNvPr id="53250" name="Picture 2" descr="C:\Users\wxie\Desktop\Picture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95400"/>
            <a:ext cx="1917700" cy="247682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C:\Users\wxie\Desktop\Picture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6259" y="1303339"/>
            <a:ext cx="2330365" cy="1897062"/>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C:\Users\wxie\Desktop\Picture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196975"/>
            <a:ext cx="2675482" cy="25368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62856" y="3733697"/>
            <a:ext cx="3904344" cy="2485675"/>
            <a:chOff x="362856" y="3733697"/>
            <a:chExt cx="3904344" cy="2485675"/>
          </a:xfrm>
        </p:grpSpPr>
        <p:sp>
          <p:nvSpPr>
            <p:cNvPr id="481287" name="Rectangle 7"/>
            <p:cNvSpPr>
              <a:spLocks noChangeArrowheads="1"/>
            </p:cNvSpPr>
            <p:nvPr/>
          </p:nvSpPr>
          <p:spPr bwMode="auto">
            <a:xfrm>
              <a:off x="467062" y="3733697"/>
              <a:ext cx="3723938" cy="2438503"/>
            </a:xfrm>
            <a:prstGeom prst="rect">
              <a:avLst/>
            </a:prstGeom>
            <a:solidFill>
              <a:srgbClr val="FFFFFF"/>
            </a:solidFill>
            <a:ln w="28575">
              <a:solidFill>
                <a:srgbClr val="FFFFFF"/>
              </a:solidFill>
              <a:miter lim="800000"/>
              <a:headEnd/>
              <a:tailEnd type="none" w="sm" len="lg"/>
            </a:ln>
            <a:effectLst/>
          </p:spPr>
          <p:txBody>
            <a:bodyPr wrap="none" anchor="ctr">
              <a:prstTxWarp prst="textNoShape">
                <a:avLst/>
              </a:prstTxWarp>
            </a:bodyPr>
            <a:lstStyle/>
            <a:p>
              <a:endParaRPr lang="en-US"/>
            </a:p>
          </p:txBody>
        </p:sp>
        <p:pic>
          <p:nvPicPr>
            <p:cNvPr id="481288" name="Picture 8" descr="RAA-Example"/>
            <p:cNvPicPr>
              <a:picLocks noChangeAspect="1" noChangeArrowheads="1"/>
            </p:cNvPicPr>
            <p:nvPr/>
          </p:nvPicPr>
          <p:blipFill>
            <a:blip r:embed="rId8"/>
            <a:srcRect/>
            <a:stretch>
              <a:fillRect/>
            </a:stretch>
          </p:blipFill>
          <p:spPr bwMode="auto">
            <a:xfrm>
              <a:off x="576829" y="3780868"/>
              <a:ext cx="3690371" cy="2438504"/>
            </a:xfrm>
            <a:prstGeom prst="rect">
              <a:avLst/>
            </a:prstGeom>
            <a:noFill/>
            <a:ln w="38100">
              <a:noFill/>
              <a:miter lim="800000"/>
              <a:headEnd/>
              <a:tailEnd/>
            </a:ln>
          </p:spPr>
        </p:pic>
        <p:sp>
          <p:nvSpPr>
            <p:cNvPr id="3" name="Rectangle 2"/>
            <p:cNvSpPr/>
            <p:nvPr/>
          </p:nvSpPr>
          <p:spPr>
            <a:xfrm>
              <a:off x="562428" y="3772222"/>
              <a:ext cx="142538" cy="30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362856" y="3733800"/>
                  <a:ext cx="6052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𝑅</m:t>
                            </m:r>
                          </m:e>
                          <m:sub>
                            <m:r>
                              <a:rPr lang="en-US" b="0" i="1" smtClean="0">
                                <a:latin typeface="Cambria Math"/>
                              </a:rPr>
                              <m:t>𝐴𝐴</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62856" y="3733800"/>
                  <a:ext cx="605230" cy="369332"/>
                </a:xfrm>
                <a:prstGeom prst="rect">
                  <a:avLst/>
                </a:prstGeom>
                <a:blipFill rotWithShape="1">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762379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64AB31E-842B-4FE6-90A0-C50890C18576}" type="slidenum">
              <a:rPr lang="en-US" smtClean="0"/>
              <a:pPr/>
              <a:t>21</a:t>
            </a:fld>
            <a:endParaRPr lang="en-US" dirty="0"/>
          </a:p>
        </p:txBody>
      </p:sp>
      <p:grpSp>
        <p:nvGrpSpPr>
          <p:cNvPr id="2" name="Group 1"/>
          <p:cNvGrpSpPr/>
          <p:nvPr/>
        </p:nvGrpSpPr>
        <p:grpSpPr>
          <a:xfrm>
            <a:off x="0" y="381001"/>
            <a:ext cx="7578150" cy="4941332"/>
            <a:chOff x="422850" y="838200"/>
            <a:chExt cx="7578150" cy="5146973"/>
          </a:xfrm>
        </p:grpSpPr>
        <p:pic>
          <p:nvPicPr>
            <p:cNvPr id="61442" name="Picture 2" descr="C:\Users\wxie\Desktop\ra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22" y="838200"/>
              <a:ext cx="7237878" cy="4908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14976" y="2818565"/>
              <a:ext cx="1369746" cy="553998"/>
            </a:xfrm>
            <a:prstGeom prst="rect">
              <a:avLst/>
            </a:prstGeom>
            <a:noFill/>
          </p:spPr>
          <p:txBody>
            <a:bodyPr wrap="square" rtlCol="0">
              <a:spAutoFit/>
            </a:bodyPr>
            <a:lstStyle/>
            <a:p>
              <a:r>
                <a:rPr lang="en-US" sz="3000" dirty="0" smtClean="0"/>
                <a:t>R</a:t>
              </a:r>
              <a:r>
                <a:rPr lang="en-US" sz="3000" baseline="-25000" dirty="0" smtClean="0"/>
                <a:t>AA</a:t>
              </a:r>
              <a:endParaRPr lang="en-US" sz="3000" baseline="-25000" dirty="0"/>
            </a:p>
          </p:txBody>
        </p:sp>
        <p:sp>
          <p:nvSpPr>
            <p:cNvPr id="11" name="TextBox 10"/>
            <p:cNvSpPr txBox="1"/>
            <p:nvPr/>
          </p:nvSpPr>
          <p:spPr>
            <a:xfrm>
              <a:off x="2286000" y="5508119"/>
              <a:ext cx="4550832" cy="477054"/>
            </a:xfrm>
            <a:prstGeom prst="rect">
              <a:avLst/>
            </a:prstGeom>
            <a:noFill/>
          </p:spPr>
          <p:txBody>
            <a:bodyPr wrap="square" rtlCol="0">
              <a:spAutoFit/>
            </a:bodyPr>
            <a:lstStyle/>
            <a:p>
              <a:r>
                <a:rPr lang="en-US" sz="2500" dirty="0" smtClean="0"/>
                <a:t>Transverse momentum (</a:t>
              </a:r>
              <a:r>
                <a:rPr lang="en-US" sz="2500" dirty="0" err="1" smtClean="0"/>
                <a:t>p</a:t>
              </a:r>
              <a:r>
                <a:rPr lang="en-US" sz="2500" baseline="-25000" dirty="0" err="1" smtClean="0"/>
                <a:t>T</a:t>
              </a:r>
              <a:r>
                <a:rPr lang="en-US" sz="2500" dirty="0" smtClean="0"/>
                <a:t>: </a:t>
              </a:r>
              <a:r>
                <a:rPr lang="en-US" sz="2500" dirty="0" err="1" smtClean="0"/>
                <a:t>GeV</a:t>
              </a:r>
              <a:r>
                <a:rPr lang="en-US" sz="2500" dirty="0" smtClean="0"/>
                <a:t>)</a:t>
              </a:r>
              <a:endParaRPr lang="en-US" sz="2500" baseline="-25000" dirty="0"/>
            </a:p>
          </p:txBody>
        </p:sp>
      </p:grpSp>
      <p:sp>
        <p:nvSpPr>
          <p:cNvPr id="14" name="Rectangle 2"/>
          <p:cNvSpPr>
            <a:spLocks noGrp="1" noChangeArrowheads="1"/>
          </p:cNvSpPr>
          <p:nvPr>
            <p:ph type="title"/>
          </p:nvPr>
        </p:nvSpPr>
        <p:spPr>
          <a:xfrm>
            <a:off x="1066800" y="215900"/>
            <a:ext cx="7252752" cy="393700"/>
          </a:xfrm>
        </p:spPr>
        <p:txBody>
          <a:bodyPr>
            <a:noAutofit/>
          </a:bodyPr>
          <a:lstStyle/>
          <a:p>
            <a:pPr algn="l"/>
            <a:r>
              <a:rPr lang="en-US" sz="3500" b="1" dirty="0" smtClean="0">
                <a:solidFill>
                  <a:srgbClr val="FF0000"/>
                </a:solidFill>
                <a:latin typeface="+mn-lt"/>
              </a:rPr>
              <a:t>Energy Loss of Light Hadrons in QGP</a:t>
            </a:r>
            <a:endParaRPr lang="en-US" sz="3500" b="1" dirty="0">
              <a:solidFill>
                <a:srgbClr val="FF0000"/>
              </a:solidFill>
              <a:latin typeface="+mn-lt"/>
            </a:endParaRPr>
          </a:p>
        </p:txBody>
      </p:sp>
      <mc:AlternateContent xmlns:mc="http://schemas.openxmlformats.org/markup-compatibility/2006" xmlns:a14="http://schemas.microsoft.com/office/drawing/2010/main">
        <mc:Choice Requires="a14">
          <p:sp>
            <p:nvSpPr>
              <p:cNvPr id="15" name="TextBox 14"/>
              <p:cNvSpPr txBox="1"/>
              <p:nvPr/>
            </p:nvSpPr>
            <p:spPr>
              <a:xfrm>
                <a:off x="340273" y="5399177"/>
                <a:ext cx="8674394" cy="1364284"/>
              </a:xfrm>
              <a:prstGeom prst="rect">
                <a:avLst/>
              </a:prstGeom>
              <a:noFill/>
            </p:spPr>
            <p:txBody>
              <a:bodyPr wrap="square" rtlCol="0">
                <a:spAutoFit/>
              </a:bodyPr>
              <a:lstStyle/>
              <a:p>
                <a:pPr marL="285750" indent="-285750">
                  <a:buFont typeface="Wingdings" pitchFamily="2" charset="2"/>
                  <a:buChar char="§"/>
                </a:pPr>
                <a:r>
                  <a:rPr lang="en-US" sz="2300" b="1" dirty="0" smtClean="0"/>
                  <a:t>Large suppression of high </a:t>
                </a:r>
                <a:r>
                  <a:rPr lang="en-US" sz="2300" b="1" dirty="0" err="1" smtClean="0"/>
                  <a:t>pT</a:t>
                </a:r>
                <a:r>
                  <a:rPr lang="en-US" sz="2300" b="1" dirty="0" smtClean="0"/>
                  <a:t> light hadrons in head-on collisions</a:t>
                </a:r>
              </a:p>
              <a:p>
                <a:pPr marL="742950" lvl="1" indent="-285750">
                  <a:buFont typeface="Wingdings" pitchFamily="2" charset="2"/>
                  <a:buChar char="§"/>
                </a:pPr>
                <a:r>
                  <a:rPr lang="en-US" sz="2300" b="1" dirty="0" smtClean="0">
                    <a:solidFill>
                      <a:srgbClr val="0000FF"/>
                    </a:solidFill>
                  </a:rPr>
                  <a:t>EM </a:t>
                </a:r>
                <a:r>
                  <a:rPr lang="en-US" sz="2300" b="1" dirty="0">
                    <a:solidFill>
                      <a:srgbClr val="0000FF"/>
                    </a:solidFill>
                  </a:rPr>
                  <a:t>radiation power = </a:t>
                </a:r>
                <a14:m>
                  <m:oMath xmlns:m="http://schemas.openxmlformats.org/officeDocument/2006/math">
                    <m:f>
                      <m:fPr>
                        <m:ctrlPr>
                          <a:rPr lang="en-US" sz="2300" b="1" i="1">
                            <a:solidFill>
                              <a:srgbClr val="0000FF"/>
                            </a:solidFill>
                            <a:latin typeface="Cambria Math"/>
                          </a:rPr>
                        </m:ctrlPr>
                      </m:fPr>
                      <m:num>
                        <m:r>
                          <a:rPr lang="en-US" sz="2300" b="1">
                            <a:solidFill>
                              <a:srgbClr val="0000FF"/>
                            </a:solidFill>
                            <a:latin typeface="Cambria Math"/>
                          </a:rPr>
                          <m:t>𝟐</m:t>
                        </m:r>
                      </m:num>
                      <m:den>
                        <m:r>
                          <a:rPr lang="en-US" sz="2300" b="1">
                            <a:solidFill>
                              <a:srgbClr val="0000FF"/>
                            </a:solidFill>
                            <a:latin typeface="Cambria Math"/>
                          </a:rPr>
                          <m:t>𝟑</m:t>
                        </m:r>
                      </m:den>
                    </m:f>
                    <m:r>
                      <a:rPr lang="en-US" sz="2300" b="1">
                        <a:solidFill>
                          <a:srgbClr val="0000FF"/>
                        </a:solidFill>
                        <a:latin typeface="Cambria Math"/>
                      </a:rPr>
                      <m:t> </m:t>
                    </m:r>
                    <m:f>
                      <m:fPr>
                        <m:ctrlPr>
                          <a:rPr lang="en-US" sz="2300" b="1" i="1">
                            <a:solidFill>
                              <a:srgbClr val="0000FF"/>
                            </a:solidFill>
                            <a:latin typeface="Cambria Math"/>
                          </a:rPr>
                        </m:ctrlPr>
                      </m:fPr>
                      <m:num>
                        <m:sSup>
                          <m:sSupPr>
                            <m:ctrlPr>
                              <a:rPr lang="en-US" sz="2300" b="1" i="1">
                                <a:solidFill>
                                  <a:srgbClr val="0000FF"/>
                                </a:solidFill>
                                <a:latin typeface="Cambria Math"/>
                              </a:rPr>
                            </m:ctrlPr>
                          </m:sSupPr>
                          <m:e>
                            <m:r>
                              <a:rPr lang="en-US" sz="2300" b="1">
                                <a:solidFill>
                                  <a:srgbClr val="0000FF"/>
                                </a:solidFill>
                                <a:latin typeface="Cambria Math"/>
                              </a:rPr>
                              <m:t>𝐞</m:t>
                            </m:r>
                          </m:e>
                          <m:sup>
                            <m:r>
                              <a:rPr lang="en-US" sz="2300" b="1">
                                <a:solidFill>
                                  <a:srgbClr val="0000FF"/>
                                </a:solidFill>
                                <a:latin typeface="Cambria Math"/>
                              </a:rPr>
                              <m:t>𝟐</m:t>
                            </m:r>
                          </m:sup>
                        </m:sSup>
                      </m:num>
                      <m:den>
                        <m:sSup>
                          <m:sSupPr>
                            <m:ctrlPr>
                              <a:rPr lang="en-US" sz="2300" b="1" i="1">
                                <a:solidFill>
                                  <a:srgbClr val="0000FF"/>
                                </a:solidFill>
                                <a:latin typeface="Cambria Math"/>
                              </a:rPr>
                            </m:ctrlPr>
                          </m:sSupPr>
                          <m:e>
                            <m:r>
                              <a:rPr lang="en-US" sz="2300" b="1">
                                <a:solidFill>
                                  <a:srgbClr val="0000FF"/>
                                </a:solidFill>
                                <a:latin typeface="Cambria Math"/>
                              </a:rPr>
                              <m:t>𝐜</m:t>
                            </m:r>
                          </m:e>
                          <m:sup>
                            <m:r>
                              <a:rPr lang="en-US" sz="2300" b="1">
                                <a:solidFill>
                                  <a:srgbClr val="0000FF"/>
                                </a:solidFill>
                                <a:latin typeface="Cambria Math"/>
                              </a:rPr>
                              <m:t>𝟑</m:t>
                            </m:r>
                          </m:sup>
                        </m:sSup>
                      </m:den>
                    </m:f>
                    <m:r>
                      <a:rPr lang="en-US" sz="2300" b="1">
                        <a:solidFill>
                          <a:srgbClr val="0000FF"/>
                        </a:solidFill>
                        <a:latin typeface="Cambria Math"/>
                      </a:rPr>
                      <m:t> (</m:t>
                    </m:r>
                    <m:sSup>
                      <m:sSupPr>
                        <m:ctrlPr>
                          <a:rPr lang="en-US" sz="2300" b="1" i="1">
                            <a:solidFill>
                              <a:srgbClr val="0000FF"/>
                            </a:solidFill>
                            <a:latin typeface="Cambria Math"/>
                          </a:rPr>
                        </m:ctrlPr>
                      </m:sSupPr>
                      <m:e>
                        <m:f>
                          <m:fPr>
                            <m:ctrlPr>
                              <a:rPr lang="en-US" sz="2300" b="1" i="1" smtClean="0">
                                <a:solidFill>
                                  <a:srgbClr val="0000FF"/>
                                </a:solidFill>
                                <a:latin typeface="Cambria Math"/>
                              </a:rPr>
                            </m:ctrlPr>
                          </m:fPr>
                          <m:num>
                            <m:r>
                              <a:rPr lang="en-US" sz="2300" b="1" i="0" smtClean="0">
                                <a:solidFill>
                                  <a:srgbClr val="0000FF"/>
                                </a:solidFill>
                                <a:latin typeface="Cambria Math"/>
                              </a:rPr>
                              <m:t>𝐟𝐨𝐫𝐜𝐞</m:t>
                            </m:r>
                          </m:num>
                          <m:den>
                            <m:r>
                              <a:rPr lang="en-US" sz="2300" b="1" i="1" smtClean="0">
                                <a:solidFill>
                                  <a:srgbClr val="0000FF"/>
                                </a:solidFill>
                                <a:latin typeface="Cambria Math"/>
                              </a:rPr>
                              <m:t>𝒎</m:t>
                            </m:r>
                          </m:den>
                        </m:f>
                        <m:r>
                          <a:rPr lang="en-US" sz="2300" b="1">
                            <a:solidFill>
                              <a:srgbClr val="0000FF"/>
                            </a:solidFill>
                            <a:latin typeface="Cambria Math"/>
                          </a:rPr>
                          <m:t>)</m:t>
                        </m:r>
                      </m:e>
                      <m:sup>
                        <m:r>
                          <a:rPr lang="en-US" sz="2300" b="1">
                            <a:solidFill>
                              <a:srgbClr val="0000FF"/>
                            </a:solidFill>
                            <a:latin typeface="Cambria Math"/>
                          </a:rPr>
                          <m:t>𝟐</m:t>
                        </m:r>
                      </m:sup>
                    </m:sSup>
                  </m:oMath>
                </a14:m>
                <a:r>
                  <a:rPr lang="en-US" sz="2300" b="1" dirty="0" smtClean="0"/>
                  <a:t> </a:t>
                </a:r>
              </a:p>
              <a:p>
                <a:pPr marL="285750" indent="-285750">
                  <a:buFont typeface="Wingdings" pitchFamily="2" charset="2"/>
                  <a:buChar char="§"/>
                </a:pPr>
                <a:r>
                  <a:rPr lang="en-US" sz="2300" b="1" dirty="0" smtClean="0">
                    <a:solidFill>
                      <a:srgbClr val="0000FF"/>
                    </a:solidFill>
                  </a:rPr>
                  <a:t>Heavy quarks are not expected to loose much energy: </a:t>
                </a:r>
              </a:p>
            </p:txBody>
          </p:sp>
        </mc:Choice>
        <mc:Fallback xmlns="">
          <p:sp>
            <p:nvSpPr>
              <p:cNvPr id="15" name="TextBox 14"/>
              <p:cNvSpPr txBox="1">
                <a:spLocks noRot="1" noChangeAspect="1" noMove="1" noResize="1" noEditPoints="1" noAdjustHandles="1" noChangeArrowheads="1" noChangeShapeType="1" noTextEdit="1"/>
              </p:cNvSpPr>
              <p:nvPr/>
            </p:nvSpPr>
            <p:spPr>
              <a:xfrm>
                <a:off x="340273" y="5399177"/>
                <a:ext cx="8674394" cy="1364284"/>
              </a:xfrm>
              <a:prstGeom prst="rect">
                <a:avLst/>
              </a:prstGeom>
              <a:blipFill rotWithShape="1">
                <a:blip r:embed="rId4"/>
                <a:stretch>
                  <a:fillRect l="-843" t="-3139" b="-9417"/>
                </a:stretch>
              </a:blipFill>
            </p:spPr>
            <p:txBody>
              <a:bodyPr/>
              <a:lstStyle/>
              <a:p>
                <a:r>
                  <a:rPr lang="en-US">
                    <a:noFill/>
                  </a:rPr>
                  <a:t> </a:t>
                </a:r>
              </a:p>
            </p:txBody>
          </p:sp>
        </mc:Fallback>
      </mc:AlternateContent>
      <p:grpSp>
        <p:nvGrpSpPr>
          <p:cNvPr id="10" name="Group 9"/>
          <p:cNvGrpSpPr/>
          <p:nvPr/>
        </p:nvGrpSpPr>
        <p:grpSpPr>
          <a:xfrm>
            <a:off x="6920316" y="685799"/>
            <a:ext cx="2161368" cy="4648201"/>
            <a:chOff x="6920316" y="685799"/>
            <a:chExt cx="2161368" cy="4648201"/>
          </a:xfrm>
        </p:grpSpPr>
        <p:sp>
          <p:nvSpPr>
            <p:cNvPr id="9" name="Rectangle 8"/>
            <p:cNvSpPr/>
            <p:nvPr/>
          </p:nvSpPr>
          <p:spPr>
            <a:xfrm>
              <a:off x="6920316" y="685799"/>
              <a:ext cx="2147484" cy="2562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2" descr="C:\Users\wxie\Desktop\Pict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685800"/>
              <a:ext cx="1998982" cy="189538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934200" y="3248739"/>
              <a:ext cx="2147484" cy="20852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4" descr="C:\Users\wxie\Desktop\Pict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5111" y="3256710"/>
              <a:ext cx="1900373" cy="15470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70155" y="4800600"/>
              <a:ext cx="1678345" cy="369332"/>
            </a:xfrm>
            <a:prstGeom prst="rect">
              <a:avLst/>
            </a:prstGeom>
          </p:spPr>
          <p:txBody>
            <a:bodyPr wrap="none">
              <a:spAutoFit/>
            </a:bodyPr>
            <a:lstStyle/>
            <a:p>
              <a:r>
                <a:rPr lang="en-US" b="1" dirty="0">
                  <a:solidFill>
                    <a:schemeClr val="bg1"/>
                  </a:solidFill>
                </a:rPr>
                <a:t>central collision</a:t>
              </a:r>
            </a:p>
          </p:txBody>
        </p:sp>
        <p:sp>
          <p:nvSpPr>
            <p:cNvPr id="4" name="Rectangle 3"/>
            <p:cNvSpPr/>
            <p:nvPr/>
          </p:nvSpPr>
          <p:spPr>
            <a:xfrm>
              <a:off x="7010400" y="2667000"/>
              <a:ext cx="2004267" cy="369332"/>
            </a:xfrm>
            <a:prstGeom prst="rect">
              <a:avLst/>
            </a:prstGeom>
          </p:spPr>
          <p:txBody>
            <a:bodyPr wrap="none">
              <a:spAutoFit/>
            </a:bodyPr>
            <a:lstStyle/>
            <a:p>
              <a:r>
                <a:rPr lang="en-US" b="1" dirty="0">
                  <a:solidFill>
                    <a:schemeClr val="bg1"/>
                  </a:solidFill>
                </a:rPr>
                <a:t>peripheral collision</a:t>
              </a:r>
            </a:p>
          </p:txBody>
        </p:sp>
      </p:grpSp>
    </p:spTree>
    <p:extLst>
      <p:ext uri="{BB962C8B-B14F-4D97-AF65-F5344CB8AC3E}">
        <p14:creationId xmlns:p14="http://schemas.microsoft.com/office/powerpoint/2010/main" val="17480576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title"/>
          </p:nvPr>
        </p:nvSpPr>
        <p:spPr>
          <a:xfrm>
            <a:off x="685800" y="40470"/>
            <a:ext cx="7998577" cy="492930"/>
          </a:xfrm>
        </p:spPr>
        <p:txBody>
          <a:bodyPr>
            <a:noAutofit/>
          </a:bodyPr>
          <a:lstStyle/>
          <a:p>
            <a:r>
              <a:rPr lang="en-US" altLang="zh-CN" sz="3000" b="1" dirty="0" smtClean="0">
                <a:solidFill>
                  <a:srgbClr val="FF0000"/>
                </a:solidFill>
                <a:latin typeface="Times New Roman" pitchFamily="18" charset="0"/>
                <a:cs typeface="Times New Roman" pitchFamily="18" charset="0"/>
              </a:rPr>
              <a:t>Non-photonic Electron Production</a:t>
            </a:r>
            <a:endParaRPr lang="en-US" altLang="zh-CN" sz="3000" b="1" baseline="-25000" dirty="0" smtClean="0">
              <a:solidFill>
                <a:srgbClr val="FF0000"/>
              </a:solidFill>
              <a:latin typeface="Times New Roman" pitchFamily="18" charset="0"/>
              <a:cs typeface="Times New Roman" pitchFamily="18" charset="0"/>
            </a:endParaRPr>
          </a:p>
        </p:txBody>
      </p:sp>
      <p:sp>
        <p:nvSpPr>
          <p:cNvPr id="13" name="TextBox 11"/>
          <p:cNvSpPr txBox="1">
            <a:spLocks noChangeArrowheads="1"/>
          </p:cNvSpPr>
          <p:nvPr/>
        </p:nvSpPr>
        <p:spPr bwMode="auto">
          <a:xfrm>
            <a:off x="4997970" y="842589"/>
            <a:ext cx="4244926" cy="784830"/>
          </a:xfrm>
          <a:prstGeom prst="rect">
            <a:avLst/>
          </a:prstGeom>
          <a:noFill/>
          <a:ln w="9525">
            <a:noFill/>
            <a:miter lim="800000"/>
            <a:headEnd/>
            <a:tailEnd/>
          </a:ln>
        </p:spPr>
        <p:txBody>
          <a:bodyPr wrap="square">
            <a:prstTxWarp prst="textNoShape">
              <a:avLst/>
            </a:prstTxWarp>
            <a:spAutoFit/>
          </a:bodyPr>
          <a:lstStyle/>
          <a:p>
            <a:pPr marL="342900" indent="-342900">
              <a:spcAft>
                <a:spcPts val="600"/>
              </a:spcAft>
              <a:buFont typeface="Wingdings" pitchFamily="2" charset="2"/>
              <a:buChar char="q"/>
            </a:pPr>
            <a:r>
              <a:rPr lang="en-US" sz="2000" dirty="0" smtClean="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6 billion  </a:t>
            </a:r>
            <a:r>
              <a:rPr lang="en-US" sz="2000" dirty="0" err="1" smtClean="0">
                <a:latin typeface="Times New Roman" pitchFamily="18" charset="0"/>
                <a:cs typeface="Times New Roman" pitchFamily="18" charset="0"/>
              </a:rPr>
              <a:t>Au+Au</a:t>
            </a:r>
            <a:r>
              <a:rPr lang="en-US" sz="2000" dirty="0" smtClean="0">
                <a:latin typeface="Times New Roman" pitchFamily="18" charset="0"/>
                <a:cs typeface="Times New Roman" pitchFamily="18" charset="0"/>
              </a:rPr>
              <a:t> collisions. </a:t>
            </a:r>
          </a:p>
          <a:p>
            <a:pPr marL="342900" indent="-342900">
              <a:spcAft>
                <a:spcPts val="600"/>
              </a:spcAft>
              <a:buFont typeface="Wingdings" pitchFamily="2" charset="2"/>
              <a:buChar char="q"/>
            </a:pPr>
            <a:r>
              <a:rPr lang="en-US" sz="2000" dirty="0" smtClean="0">
                <a:latin typeface="Times New Roman" pitchFamily="18" charset="0"/>
                <a:cs typeface="Times New Roman" pitchFamily="18" charset="0"/>
              </a:rPr>
              <a:t>~200 billion </a:t>
            </a:r>
            <a:r>
              <a:rPr lang="en-US" sz="2000" dirty="0" err="1" smtClean="0">
                <a:latin typeface="Times New Roman" pitchFamily="18" charset="0"/>
                <a:cs typeface="Times New Roman" pitchFamily="18" charset="0"/>
              </a:rPr>
              <a:t>p+p</a:t>
            </a:r>
            <a:r>
              <a:rPr lang="en-US" sz="2000" dirty="0" smtClean="0">
                <a:latin typeface="Times New Roman" pitchFamily="18" charset="0"/>
                <a:cs typeface="Times New Roman" pitchFamily="18" charset="0"/>
              </a:rPr>
              <a:t> collisions. </a:t>
            </a:r>
          </a:p>
        </p:txBody>
      </p:sp>
      <p:pic>
        <p:nvPicPr>
          <p:cNvPr id="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180" y="1938343"/>
            <a:ext cx="4421843" cy="299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538" y="1938343"/>
            <a:ext cx="4415755" cy="299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538" y="1940290"/>
            <a:ext cx="4410013" cy="299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7" descr="C:\Users\wxie\Desktop\run10\QM2012\plots\Raa_0_10pct_hadronRa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972" y="1949784"/>
            <a:ext cx="4398886" cy="29831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524000"/>
            <a:ext cx="1066800" cy="369332"/>
          </a:xfrm>
          <a:prstGeom prst="rect">
            <a:avLst/>
          </a:prstGeom>
          <a:noFill/>
        </p:spPr>
        <p:txBody>
          <a:bodyPr wrap="square" rtlCol="0">
            <a:spAutoFit/>
          </a:bodyPr>
          <a:lstStyle/>
          <a:p>
            <a:r>
              <a:rPr lang="en-US" b="1" dirty="0" smtClean="0">
                <a:solidFill>
                  <a:schemeClr val="bg1"/>
                </a:solidFill>
              </a:rPr>
              <a:t>X. Li</a:t>
            </a:r>
            <a:endParaRPr lang="en-US" b="1" dirty="0">
              <a:solidFill>
                <a:schemeClr val="bg1"/>
              </a:solidFill>
            </a:endParaRPr>
          </a:p>
        </p:txBody>
      </p:sp>
      <p:sp>
        <p:nvSpPr>
          <p:cNvPr id="24" name="TextBox 23"/>
          <p:cNvSpPr txBox="1"/>
          <p:nvPr/>
        </p:nvSpPr>
        <p:spPr>
          <a:xfrm>
            <a:off x="7741475" y="1219200"/>
            <a:ext cx="1402525" cy="369332"/>
          </a:xfrm>
          <a:prstGeom prst="rect">
            <a:avLst/>
          </a:prstGeom>
          <a:noFill/>
        </p:spPr>
        <p:txBody>
          <a:bodyPr wrap="square" rtlCol="0">
            <a:spAutoFit/>
          </a:bodyPr>
          <a:lstStyle/>
          <a:p>
            <a:r>
              <a:rPr lang="en-US" b="1" dirty="0" smtClean="0">
                <a:solidFill>
                  <a:schemeClr val="bg1"/>
                </a:solidFill>
              </a:rPr>
              <a:t>M. Mustafa</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464AB31E-842B-4FE6-90A0-C50890C18576}" type="slidenum">
              <a:rPr lang="en-US" smtClean="0"/>
              <a:pPr/>
              <a:t>22</a:t>
            </a:fld>
            <a:endParaRPr lang="en-US"/>
          </a:p>
        </p:txBody>
      </p:sp>
      <p:sp>
        <p:nvSpPr>
          <p:cNvPr id="3" name="TextBox 2"/>
          <p:cNvSpPr txBox="1"/>
          <p:nvPr/>
        </p:nvSpPr>
        <p:spPr>
          <a:xfrm>
            <a:off x="4876800" y="4998184"/>
            <a:ext cx="4244926" cy="1200329"/>
          </a:xfrm>
          <a:prstGeom prst="rect">
            <a:avLst/>
          </a:prstGeom>
          <a:noFill/>
        </p:spPr>
        <p:txBody>
          <a:bodyPr wrap="square" rtlCol="0">
            <a:spAutoFit/>
          </a:bodyPr>
          <a:lstStyle/>
          <a:p>
            <a:r>
              <a:rPr lang="en-US" sz="2400" b="1" dirty="0" smtClean="0">
                <a:solidFill>
                  <a:srgbClr val="0000FF"/>
                </a:solidFill>
              </a:rPr>
              <a:t>Heavy flavor probes suppressed to the level of light hadrons</a:t>
            </a:r>
          </a:p>
          <a:p>
            <a:pPr marL="285750" indent="-285750">
              <a:buFont typeface="Wingdings" pitchFamily="2" charset="2"/>
              <a:buChar char="§"/>
            </a:pPr>
            <a:r>
              <a:rPr lang="en-US" sz="2400" b="1" dirty="0">
                <a:solidFill>
                  <a:srgbClr val="FF0000"/>
                </a:solidFill>
              </a:rPr>
              <a:t>b</a:t>
            </a:r>
            <a:r>
              <a:rPr lang="en-US" sz="2400" b="1" dirty="0" smtClean="0">
                <a:solidFill>
                  <a:srgbClr val="FF0000"/>
                </a:solidFill>
              </a:rPr>
              <a:t>ig surprise </a:t>
            </a:r>
            <a:endParaRPr lang="en-US" sz="2400" b="1" dirty="0">
              <a:solidFill>
                <a:srgbClr val="FF0000"/>
              </a:solidFill>
            </a:endParaRPr>
          </a:p>
        </p:txBody>
      </p:sp>
      <p:pic>
        <p:nvPicPr>
          <p:cNvPr id="18" name="Picture 17" descr="C:\Users\wxie\Desktop\oo.gif"/>
          <p:cNvPicPr/>
          <p:nvPr/>
        </p:nvPicPr>
        <p:blipFill rotWithShape="1">
          <a:blip r:embed="rId7">
            <a:extLst>
              <a:ext uri="{28A0092B-C50C-407E-A947-70E740481C1C}">
                <a14:useLocalDpi xmlns:a14="http://schemas.microsoft.com/office/drawing/2010/main" val="0"/>
              </a:ext>
            </a:extLst>
          </a:blip>
          <a:srcRect t="7917" r="6403"/>
          <a:stretch/>
        </p:blipFill>
        <p:spPr bwMode="auto">
          <a:xfrm>
            <a:off x="97919" y="609600"/>
            <a:ext cx="4474081" cy="5209868"/>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61132" y="5830669"/>
            <a:ext cx="5425268" cy="923330"/>
          </a:xfrm>
          <a:prstGeom prst="rect">
            <a:avLst/>
          </a:prstGeom>
        </p:spPr>
        <p:txBody>
          <a:bodyPr wrap="none">
            <a:spAutoFit/>
          </a:bodyPr>
          <a:lstStyle/>
          <a:p>
            <a:pPr marL="285750" indent="-285750">
              <a:buFont typeface="Wingdings" pitchFamily="2" charset="2"/>
              <a:buChar char="§"/>
            </a:pPr>
            <a:r>
              <a:rPr lang="en-US" dirty="0" smtClean="0"/>
              <a:t>W. </a:t>
            </a:r>
            <a:r>
              <a:rPr lang="en-US" dirty="0" err="1" smtClean="0"/>
              <a:t>Xie</a:t>
            </a:r>
            <a:r>
              <a:rPr lang="en-US" dirty="0" smtClean="0"/>
              <a:t> et al., Nuclear </a:t>
            </a:r>
            <a:r>
              <a:rPr lang="en-US" dirty="0"/>
              <a:t>Physics A </a:t>
            </a:r>
            <a:r>
              <a:rPr lang="en-US" b="1" dirty="0"/>
              <a:t>855, </a:t>
            </a:r>
            <a:r>
              <a:rPr lang="en-US" dirty="0"/>
              <a:t>108 (2011</a:t>
            </a:r>
            <a:r>
              <a:rPr lang="en-US" dirty="0" smtClean="0"/>
              <a:t>)</a:t>
            </a:r>
          </a:p>
          <a:p>
            <a:pPr marL="285750" indent="-285750">
              <a:buFont typeface="Wingdings" pitchFamily="2" charset="2"/>
              <a:buChar char="§"/>
            </a:pPr>
            <a:r>
              <a:rPr lang="en-US" dirty="0" smtClean="0"/>
              <a:t>STAR collaboration</a:t>
            </a:r>
            <a:r>
              <a:rPr lang="en-US" dirty="0" smtClean="0"/>
              <a:t>, Phys</a:t>
            </a:r>
            <a:r>
              <a:rPr lang="en-US" dirty="0"/>
              <a:t>. Rev.  D </a:t>
            </a:r>
            <a:r>
              <a:rPr lang="en-US" b="1" dirty="0"/>
              <a:t>83, </a:t>
            </a:r>
            <a:r>
              <a:rPr lang="en-US" dirty="0"/>
              <a:t>052006 (2011</a:t>
            </a:r>
            <a:r>
              <a:rPr lang="en-US" dirty="0" smtClean="0"/>
              <a:t>)</a:t>
            </a:r>
          </a:p>
          <a:p>
            <a:pPr marL="285750" indent="-285750">
              <a:buFont typeface="Wingdings" pitchFamily="2" charset="2"/>
              <a:buChar char="§"/>
            </a:pPr>
            <a:r>
              <a:rPr lang="en-US" dirty="0" smtClean="0"/>
              <a:t>W. </a:t>
            </a:r>
            <a:r>
              <a:rPr lang="en-US" dirty="0" err="1" smtClean="0"/>
              <a:t>Xie</a:t>
            </a:r>
            <a:r>
              <a:rPr lang="en-US" dirty="0" smtClean="0"/>
              <a:t> et al., </a:t>
            </a:r>
            <a:r>
              <a:rPr lang="en-US" dirty="0" smtClean="0"/>
              <a:t>Quark  </a:t>
            </a:r>
            <a:r>
              <a:rPr lang="en-US" dirty="0" smtClean="0"/>
              <a:t>Matter 2012  </a:t>
            </a:r>
            <a:endParaRPr lang="en-US" dirty="0"/>
          </a:p>
        </p:txBody>
      </p:sp>
      <p:sp>
        <p:nvSpPr>
          <p:cNvPr id="6" name="Rectangle 5"/>
          <p:cNvSpPr/>
          <p:nvPr/>
        </p:nvSpPr>
        <p:spPr>
          <a:xfrm>
            <a:off x="1290864" y="4648200"/>
            <a:ext cx="4191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48228" y="4677228"/>
            <a:ext cx="609600" cy="276999"/>
          </a:xfrm>
          <a:prstGeom prst="rect">
            <a:avLst/>
          </a:prstGeom>
          <a:noFill/>
        </p:spPr>
        <p:txBody>
          <a:bodyPr wrap="square" rtlCol="0">
            <a:spAutoFit/>
          </a:bodyPr>
          <a:lstStyle/>
          <a:p>
            <a:r>
              <a:rPr lang="en-US" sz="1200" dirty="0" err="1" smtClean="0"/>
              <a:t>pQCD</a:t>
            </a:r>
            <a:endParaRPr lang="en-US" sz="1200" dirty="0"/>
          </a:p>
        </p:txBody>
      </p:sp>
      <p:sp>
        <p:nvSpPr>
          <p:cNvPr id="19" name="TextBox 18"/>
          <p:cNvSpPr txBox="1"/>
          <p:nvPr/>
        </p:nvSpPr>
        <p:spPr>
          <a:xfrm>
            <a:off x="1251858" y="4982028"/>
            <a:ext cx="609600" cy="276999"/>
          </a:xfrm>
          <a:prstGeom prst="rect">
            <a:avLst/>
          </a:prstGeom>
          <a:noFill/>
        </p:spPr>
        <p:txBody>
          <a:bodyPr wrap="square" rtlCol="0">
            <a:spAutoFit/>
          </a:bodyPr>
          <a:lstStyle/>
          <a:p>
            <a:r>
              <a:rPr lang="en-US" sz="1200" dirty="0" err="1" smtClean="0"/>
              <a:t>pQCD</a:t>
            </a:r>
            <a:endParaRPr lang="en-US" sz="1200" dirty="0"/>
          </a:p>
        </p:txBody>
      </p:sp>
    </p:spTree>
    <p:extLst>
      <p:ext uri="{BB962C8B-B14F-4D97-AF65-F5344CB8AC3E}">
        <p14:creationId xmlns:p14="http://schemas.microsoft.com/office/powerpoint/2010/main" val="28623385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randombar(horizontal)">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randombar(horizontal)">
                                      <p:cBhvr>
                                        <p:cTn id="16" dur="500"/>
                                        <p:tgtEl>
                                          <p:spTgt spid="7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randombar(horizontal)">
                                      <p:cBhvr>
                                        <p:cTn id="21" dur="500"/>
                                        <p:tgtEl>
                                          <p:spTgt spid="81"/>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a:spLocks noChangeArrowheads="1"/>
          </p:cNvSpPr>
          <p:nvPr/>
        </p:nvSpPr>
        <p:spPr bwMode="auto">
          <a:xfrm>
            <a:off x="533400" y="4839087"/>
            <a:ext cx="8610600" cy="1554272"/>
          </a:xfrm>
          <a:prstGeom prst="rect">
            <a:avLst/>
          </a:prstGeom>
          <a:noFill/>
          <a:ln w="9525">
            <a:noFill/>
            <a:miter lim="800000"/>
            <a:headEnd/>
            <a:tailEnd/>
          </a:ln>
        </p:spPr>
        <p:txBody>
          <a:bodyPr wrap="square">
            <a:prstTxWarp prst="textNoShape">
              <a:avLst/>
            </a:prstTxWarp>
            <a:spAutoFit/>
          </a:bodyPr>
          <a:lstStyle/>
          <a:p>
            <a:pPr marL="342900" indent="-342900">
              <a:spcAft>
                <a:spcPts val="600"/>
              </a:spcAft>
              <a:buFont typeface="Wingdings" pitchFamily="2" charset="2"/>
              <a:buChar char="q"/>
            </a:pPr>
            <a:r>
              <a:rPr lang="en-US" sz="2000" b="1" dirty="0" err="1">
                <a:solidFill>
                  <a:srgbClr val="0000FF"/>
                </a:solidFill>
                <a:latin typeface="Times New Roman" pitchFamily="18" charset="0"/>
                <a:cs typeface="Times New Roman" pitchFamily="18" charset="0"/>
              </a:rPr>
              <a:t>Radiative</a:t>
            </a:r>
            <a:r>
              <a:rPr lang="en-US" sz="2000" b="1" dirty="0">
                <a:solidFill>
                  <a:srgbClr val="0000FF"/>
                </a:solidFill>
                <a:latin typeface="Times New Roman" pitchFamily="18" charset="0"/>
                <a:cs typeface="Times New Roman" pitchFamily="18" charset="0"/>
              </a:rPr>
              <a:t> energy loss alone can not explain the data</a:t>
            </a:r>
          </a:p>
          <a:p>
            <a:pPr marL="342900" indent="-342900">
              <a:spcAft>
                <a:spcPts val="600"/>
              </a:spcAft>
              <a:buFont typeface="Wingdings" pitchFamily="2" charset="2"/>
              <a:buChar char="q"/>
            </a:pPr>
            <a:r>
              <a:rPr lang="en-US" sz="2000" b="1" dirty="0" smtClean="0">
                <a:solidFill>
                  <a:srgbClr val="0000FF"/>
                </a:solidFill>
                <a:latin typeface="Times New Roman" pitchFamily="18" charset="0"/>
                <a:cs typeface="Times New Roman" pitchFamily="18" charset="0"/>
              </a:rPr>
              <a:t>Need both </a:t>
            </a:r>
            <a:r>
              <a:rPr lang="en-US" sz="2000" b="1" dirty="0" err="1" smtClean="0">
                <a:solidFill>
                  <a:srgbClr val="0000FF"/>
                </a:solidFill>
                <a:latin typeface="Times New Roman" pitchFamily="18" charset="0"/>
                <a:cs typeface="Times New Roman" pitchFamily="18" charset="0"/>
              </a:rPr>
              <a:t>radiative</a:t>
            </a:r>
            <a:r>
              <a:rPr lang="en-US" sz="2000" b="1" dirty="0" smtClean="0">
                <a:solidFill>
                  <a:srgbClr val="0000FF"/>
                </a:solidFill>
                <a:latin typeface="Times New Roman" pitchFamily="18" charset="0"/>
                <a:cs typeface="Times New Roman" pitchFamily="18" charset="0"/>
              </a:rPr>
              <a:t> and elastic energy loss to describe the data.</a:t>
            </a:r>
          </a:p>
          <a:p>
            <a:pPr marL="342900" indent="-342900">
              <a:spcAft>
                <a:spcPts val="600"/>
              </a:spcAft>
              <a:buFont typeface="Wingdings" pitchFamily="2" charset="2"/>
              <a:buChar char="q"/>
            </a:pPr>
            <a:r>
              <a:rPr lang="en-US" sz="2000" b="1" dirty="0" smtClean="0">
                <a:solidFill>
                  <a:srgbClr val="0000FF"/>
                </a:solidFill>
                <a:latin typeface="Times New Roman" pitchFamily="18" charset="0"/>
                <a:cs typeface="Times New Roman" pitchFamily="18" charset="0"/>
              </a:rPr>
              <a:t>Novel mechanisms, e.g. </a:t>
            </a:r>
            <a:r>
              <a:rPr lang="en-US" sz="2000" b="1" dirty="0" err="1" smtClean="0">
                <a:solidFill>
                  <a:srgbClr val="0000FF"/>
                </a:solidFill>
                <a:latin typeface="Times New Roman" pitchFamily="18" charset="0"/>
                <a:cs typeface="Times New Roman" pitchFamily="18" charset="0"/>
              </a:rPr>
              <a:t>AdS</a:t>
            </a:r>
            <a:r>
              <a:rPr lang="en-US" sz="2000" b="1" dirty="0" smtClean="0">
                <a:solidFill>
                  <a:srgbClr val="0000FF"/>
                </a:solidFill>
                <a:latin typeface="Times New Roman" pitchFamily="18" charset="0"/>
                <a:cs typeface="Times New Roman" pitchFamily="18" charset="0"/>
              </a:rPr>
              <a:t>/CFT, try to describe the data</a:t>
            </a:r>
          </a:p>
          <a:p>
            <a:pPr marL="342900" indent="-342900">
              <a:spcAft>
                <a:spcPts val="600"/>
              </a:spcAft>
              <a:buFont typeface="Wingdings" pitchFamily="2" charset="2"/>
              <a:buChar char="q"/>
            </a:pPr>
            <a:r>
              <a:rPr lang="en-US" sz="2000" b="1" dirty="0" smtClean="0">
                <a:solidFill>
                  <a:srgbClr val="0000FF"/>
                </a:solidFill>
                <a:latin typeface="Times New Roman" pitchFamily="18" charset="0"/>
                <a:cs typeface="Times New Roman" pitchFamily="18" charset="0"/>
              </a:rPr>
              <a:t>More differential measurements, e.g. separate charm and bottom.</a:t>
            </a:r>
          </a:p>
        </p:txBody>
      </p:sp>
      <p:sp>
        <p:nvSpPr>
          <p:cNvPr id="4" name="Slide Number Placeholder 3"/>
          <p:cNvSpPr>
            <a:spLocks noGrp="1"/>
          </p:cNvSpPr>
          <p:nvPr>
            <p:ph type="sldNum" sz="quarter" idx="12"/>
          </p:nvPr>
        </p:nvSpPr>
        <p:spPr/>
        <p:txBody>
          <a:bodyPr/>
          <a:lstStyle/>
          <a:p>
            <a:fld id="{464AB31E-842B-4FE6-90A0-C50890C18576}" type="slidenum">
              <a:rPr lang="en-US" smtClean="0"/>
              <a:pPr/>
              <a:t>23</a:t>
            </a:fld>
            <a:endParaRPr lang="en-US"/>
          </a:p>
        </p:txBody>
      </p:sp>
      <p:pic>
        <p:nvPicPr>
          <p:cNvPr id="62466" name="Picture 2" descr="C:\Users\wxie\Desktop\tmp\Raa_0_10pct_w_th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6294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62467" name="Picture 3" descr="C:\Users\wxie\Desktop\tmp\Raa_0_10pct_w_th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
            <a:ext cx="6629400" cy="4495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43000" y="324465"/>
            <a:ext cx="6629400" cy="4495800"/>
            <a:chOff x="1143000" y="324465"/>
            <a:chExt cx="6629400" cy="4495800"/>
          </a:xfrm>
        </p:grpSpPr>
        <p:pic>
          <p:nvPicPr>
            <p:cNvPr id="62471" name="Picture 7" descr="C:\Users\wxie\Desktop\tmp\Raa_0_10pct_w_th12345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24465"/>
              <a:ext cx="6629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43286" y="2119086"/>
              <a:ext cx="381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5"/>
          <p:cNvSpPr>
            <a:spLocks noGrp="1" noChangeArrowheads="1"/>
          </p:cNvSpPr>
          <p:nvPr>
            <p:ph type="title"/>
          </p:nvPr>
        </p:nvSpPr>
        <p:spPr>
          <a:xfrm>
            <a:off x="320040" y="55710"/>
            <a:ext cx="8229600" cy="492930"/>
          </a:xfrm>
        </p:spPr>
        <p:txBody>
          <a:bodyPr>
            <a:noAutofit/>
          </a:bodyPr>
          <a:lstStyle/>
          <a:p>
            <a:r>
              <a:rPr lang="en-US" altLang="zh-CN" sz="2800" b="1" dirty="0" smtClean="0">
                <a:solidFill>
                  <a:srgbClr val="FF0000"/>
                </a:solidFill>
                <a:latin typeface="Times New Roman" pitchFamily="18" charset="0"/>
                <a:cs typeface="Times New Roman" pitchFamily="18" charset="0"/>
              </a:rPr>
              <a:t>More Energy Loss Mechanisms are Needed </a:t>
            </a:r>
            <a:endParaRPr lang="en-US" altLang="zh-CN" sz="2800" b="1" baseline="-250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586349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randombar(horizontal)">
                                      <p:cBhvr>
                                        <p:cTn id="7" dur="500"/>
                                        <p:tgtEl>
                                          <p:spTgt spid="6246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1"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64AB31E-842B-4FE6-90A0-C50890C18576}" type="slidenum">
              <a:rPr lang="en-US" smtClean="0"/>
              <a:pPr/>
              <a:t>24</a:t>
            </a:fld>
            <a:endParaRPr lang="en-US"/>
          </a:p>
        </p:txBody>
      </p:sp>
      <p:sp>
        <p:nvSpPr>
          <p:cNvPr id="4" name="TextBox 3"/>
          <p:cNvSpPr txBox="1"/>
          <p:nvPr/>
        </p:nvSpPr>
        <p:spPr>
          <a:xfrm>
            <a:off x="335108" y="228600"/>
            <a:ext cx="8458200" cy="2554545"/>
          </a:xfrm>
          <a:prstGeom prst="rect">
            <a:avLst/>
          </a:prstGeom>
          <a:noFill/>
        </p:spPr>
        <p:txBody>
          <a:bodyPr wrap="square" rtlCol="0">
            <a:spAutoFit/>
          </a:bodyPr>
          <a:lstStyle/>
          <a:p>
            <a:pPr marL="285750" indent="-285750">
              <a:buFont typeface="Wingdings" pitchFamily="2" charset="2"/>
              <a:buChar char="§"/>
            </a:pPr>
            <a:r>
              <a:rPr lang="en-US" sz="4000" dirty="0" smtClean="0"/>
              <a:t>Large attenuation of high </a:t>
            </a:r>
            <a:r>
              <a:rPr lang="en-US" sz="4000" dirty="0" err="1" smtClean="0"/>
              <a:t>p</a:t>
            </a:r>
            <a:r>
              <a:rPr lang="en-US" sz="4000" baseline="-25000" dirty="0" err="1" smtClean="0"/>
              <a:t>T</a:t>
            </a:r>
            <a:r>
              <a:rPr lang="en-US" sz="4000" dirty="0" smtClean="0"/>
              <a:t> hadrons</a:t>
            </a:r>
            <a:endParaRPr lang="en-US" sz="4000" dirty="0"/>
          </a:p>
          <a:p>
            <a:pPr marL="742950" lvl="1" indent="-285750">
              <a:buFont typeface="Wingdings" pitchFamily="2" charset="2"/>
              <a:buChar char="§"/>
            </a:pPr>
            <a:r>
              <a:rPr lang="en-US" sz="4000" b="1" dirty="0" smtClean="0">
                <a:solidFill>
                  <a:srgbClr val="FF0000"/>
                </a:solidFill>
              </a:rPr>
              <a:t>For both light and heavy probes</a:t>
            </a:r>
            <a:endParaRPr lang="en-US" sz="4000" b="1" dirty="0" smtClean="0">
              <a:solidFill>
                <a:srgbClr val="FF0000"/>
              </a:solidFill>
            </a:endParaRPr>
          </a:p>
          <a:p>
            <a:pPr marL="285750" indent="-285750">
              <a:buFont typeface="Wingdings" pitchFamily="2" charset="2"/>
              <a:buChar char="§"/>
            </a:pPr>
            <a:endParaRPr lang="en-US" sz="4000" b="1" dirty="0" smtClean="0">
              <a:solidFill>
                <a:srgbClr val="0000FF"/>
              </a:solidFill>
            </a:endParaRPr>
          </a:p>
          <a:p>
            <a:pPr marL="285750" indent="-285750">
              <a:buFont typeface="Wingdings" pitchFamily="2" charset="2"/>
              <a:buChar char="§"/>
            </a:pPr>
            <a:r>
              <a:rPr lang="en-US" sz="4000" b="1" dirty="0" smtClean="0">
                <a:solidFill>
                  <a:srgbClr val="0000FF"/>
                </a:solidFill>
              </a:rPr>
              <a:t>Large </a:t>
            </a:r>
            <a:r>
              <a:rPr lang="en-US" sz="4000" b="1" dirty="0" smtClean="0">
                <a:solidFill>
                  <a:srgbClr val="0000FF"/>
                </a:solidFill>
              </a:rPr>
              <a:t>collective flow </a:t>
            </a:r>
            <a:endParaRPr lang="en-US" sz="4000" b="1" dirty="0">
              <a:solidFill>
                <a:srgbClr val="0000FF"/>
              </a:solidFill>
            </a:endParaRPr>
          </a:p>
        </p:txBody>
      </p:sp>
      <p:grpSp>
        <p:nvGrpSpPr>
          <p:cNvPr id="99" name="Group 98"/>
          <p:cNvGrpSpPr/>
          <p:nvPr/>
        </p:nvGrpSpPr>
        <p:grpSpPr>
          <a:xfrm>
            <a:off x="1192386" y="3019494"/>
            <a:ext cx="6275214" cy="3505667"/>
            <a:chOff x="1192386" y="2438400"/>
            <a:chExt cx="6884814" cy="4086761"/>
          </a:xfrm>
        </p:grpSpPr>
        <p:grpSp>
          <p:nvGrpSpPr>
            <p:cNvPr id="96" name="Group 95"/>
            <p:cNvGrpSpPr/>
            <p:nvPr/>
          </p:nvGrpSpPr>
          <p:grpSpPr>
            <a:xfrm>
              <a:off x="1192386" y="2438400"/>
              <a:ext cx="6884814" cy="4086761"/>
              <a:chOff x="811386" y="2695039"/>
              <a:chExt cx="6884814" cy="4086761"/>
            </a:xfrm>
          </p:grpSpPr>
          <p:sp>
            <p:nvSpPr>
              <p:cNvPr id="95" name="Rectangle 94"/>
              <p:cNvSpPr/>
              <p:nvPr/>
            </p:nvSpPr>
            <p:spPr>
              <a:xfrm>
                <a:off x="811386" y="2695039"/>
                <a:ext cx="6884814" cy="40867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1234"/>
              <p:cNvGrpSpPr>
                <a:grpSpLocks/>
              </p:cNvGrpSpPr>
              <p:nvPr/>
            </p:nvGrpSpPr>
            <p:grpSpPr bwMode="auto">
              <a:xfrm>
                <a:off x="1143000" y="2695039"/>
                <a:ext cx="6019800" cy="3781961"/>
                <a:chOff x="427" y="720"/>
                <a:chExt cx="2662" cy="1598"/>
              </a:xfrm>
            </p:grpSpPr>
            <p:sp>
              <p:nvSpPr>
                <p:cNvPr id="6" name="Freeform 1028"/>
                <p:cNvSpPr>
                  <a:spLocks/>
                </p:cNvSpPr>
                <p:nvPr/>
              </p:nvSpPr>
              <p:spPr bwMode="auto">
                <a:xfrm rot="11267865">
                  <a:off x="2256" y="77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 name="Line 1029"/>
                <p:cNvSpPr>
                  <a:spLocks noChangeShapeType="1"/>
                </p:cNvSpPr>
                <p:nvPr/>
              </p:nvSpPr>
              <p:spPr bwMode="auto">
                <a:xfrm rot="467865" flipH="1">
                  <a:off x="938" y="858"/>
                  <a:ext cx="426" cy="69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1030"/>
                <p:cNvSpPr>
                  <a:spLocks noChangeShapeType="1"/>
                </p:cNvSpPr>
                <p:nvPr/>
              </p:nvSpPr>
              <p:spPr bwMode="auto">
                <a:xfrm rot="467865" flipH="1">
                  <a:off x="1142" y="886"/>
                  <a:ext cx="419" cy="68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031"/>
                <p:cNvSpPr>
                  <a:spLocks noChangeShapeType="1"/>
                </p:cNvSpPr>
                <p:nvPr/>
              </p:nvSpPr>
              <p:spPr bwMode="auto">
                <a:xfrm rot="467865">
                  <a:off x="1295" y="1118"/>
                  <a:ext cx="140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utoShape 1033"/>
                <p:cNvSpPr>
                  <a:spLocks noChangeArrowheads="1"/>
                </p:cNvSpPr>
                <p:nvPr/>
              </p:nvSpPr>
              <p:spPr bwMode="auto">
                <a:xfrm rot="467865">
                  <a:off x="489" y="920"/>
                  <a:ext cx="2229" cy="1349"/>
                </a:xfrm>
                <a:prstGeom prst="parallelogram">
                  <a:avLst>
                    <a:gd name="adj" fmla="val 61305"/>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034"/>
                <p:cNvSpPr>
                  <a:spLocks noChangeShapeType="1"/>
                </p:cNvSpPr>
                <p:nvPr/>
              </p:nvSpPr>
              <p:spPr bwMode="auto">
                <a:xfrm rot="467865" flipH="1">
                  <a:off x="427" y="1833"/>
                  <a:ext cx="179" cy="294"/>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36"/>
                <p:cNvSpPr>
                  <a:spLocks/>
                </p:cNvSpPr>
                <p:nvPr/>
              </p:nvSpPr>
              <p:spPr bwMode="auto">
                <a:xfrm rot="11267865" flipV="1">
                  <a:off x="1127" y="1636"/>
                  <a:ext cx="174" cy="541"/>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37"/>
                <p:cNvSpPr>
                  <a:spLocks noChangeShapeType="1"/>
                </p:cNvSpPr>
                <p:nvPr/>
              </p:nvSpPr>
              <p:spPr bwMode="auto">
                <a:xfrm rot="467865" flipH="1">
                  <a:off x="1034" y="1595"/>
                  <a:ext cx="382" cy="62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 name="Group 1038"/>
                <p:cNvGrpSpPr>
                  <a:grpSpLocks/>
                </p:cNvGrpSpPr>
                <p:nvPr/>
              </p:nvGrpSpPr>
              <p:grpSpPr bwMode="auto">
                <a:xfrm rot="240000">
                  <a:off x="1816" y="869"/>
                  <a:ext cx="708" cy="756"/>
                  <a:chOff x="3157" y="3025"/>
                  <a:chExt cx="1026" cy="999"/>
                </a:xfrm>
              </p:grpSpPr>
              <p:grpSp>
                <p:nvGrpSpPr>
                  <p:cNvPr id="89" name="Group 1039"/>
                  <p:cNvGrpSpPr>
                    <a:grpSpLocks/>
                  </p:cNvGrpSpPr>
                  <p:nvPr/>
                </p:nvGrpSpPr>
                <p:grpSpPr bwMode="auto">
                  <a:xfrm>
                    <a:off x="3157" y="3025"/>
                    <a:ext cx="1026" cy="999"/>
                    <a:chOff x="4130" y="2180"/>
                    <a:chExt cx="1026" cy="999"/>
                  </a:xfrm>
                </p:grpSpPr>
                <p:sp>
                  <p:nvSpPr>
                    <p:cNvPr id="91" name="Oval 1040"/>
                    <p:cNvSpPr>
                      <a:spLocks noChangeArrowheads="1"/>
                    </p:cNvSpPr>
                    <p:nvPr/>
                  </p:nvSpPr>
                  <p:spPr bwMode="auto">
                    <a:xfrm>
                      <a:off x="4153" y="2181"/>
                      <a:ext cx="981"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Oval 1041"/>
                    <p:cNvSpPr>
                      <a:spLocks noChangeArrowheads="1"/>
                    </p:cNvSpPr>
                    <p:nvPr/>
                  </p:nvSpPr>
                  <p:spPr bwMode="auto">
                    <a:xfrm>
                      <a:off x="4153" y="2180"/>
                      <a:ext cx="981"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Freeform 1042"/>
                    <p:cNvSpPr>
                      <a:spLocks/>
                    </p:cNvSpPr>
                    <p:nvPr/>
                  </p:nvSpPr>
                  <p:spPr bwMode="auto">
                    <a:xfrm>
                      <a:off x="4130" y="2579"/>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Freeform 1043"/>
                    <p:cNvSpPr>
                      <a:spLocks/>
                    </p:cNvSpPr>
                    <p:nvPr/>
                  </p:nvSpPr>
                  <p:spPr bwMode="auto">
                    <a:xfrm>
                      <a:off x="4153" y="2604"/>
                      <a:ext cx="979" cy="257"/>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 name="Freeform 1044"/>
                  <p:cNvSpPr>
                    <a:spLocks/>
                  </p:cNvSpPr>
                  <p:nvPr/>
                </p:nvSpPr>
                <p:spPr bwMode="auto">
                  <a:xfrm>
                    <a:off x="3175" y="3162"/>
                    <a:ext cx="252"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 name="Line 1045"/>
                <p:cNvSpPr>
                  <a:spLocks noChangeShapeType="1"/>
                </p:cNvSpPr>
                <p:nvPr/>
              </p:nvSpPr>
              <p:spPr bwMode="auto">
                <a:xfrm rot="467865">
                  <a:off x="1416" y="928"/>
                  <a:ext cx="579"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046"/>
                <p:cNvSpPr>
                  <a:spLocks noChangeShapeType="1"/>
                </p:cNvSpPr>
                <p:nvPr/>
              </p:nvSpPr>
              <p:spPr bwMode="auto">
                <a:xfrm rot="467865">
                  <a:off x="1606" y="1093"/>
                  <a:ext cx="41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047"/>
                <p:cNvSpPr>
                  <a:spLocks noChangeShapeType="1"/>
                </p:cNvSpPr>
                <p:nvPr/>
              </p:nvSpPr>
              <p:spPr bwMode="auto">
                <a:xfrm rot="467865">
                  <a:off x="1187" y="1209"/>
                  <a:ext cx="82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048"/>
                <p:cNvSpPr>
                  <a:spLocks noChangeShapeType="1"/>
                </p:cNvSpPr>
                <p:nvPr/>
              </p:nvSpPr>
              <p:spPr bwMode="auto">
                <a:xfrm rot="467865" flipH="1">
                  <a:off x="1765" y="1193"/>
                  <a:ext cx="224" cy="365"/>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049"/>
                <p:cNvSpPr>
                  <a:spLocks noChangeShapeType="1"/>
                </p:cNvSpPr>
                <p:nvPr/>
              </p:nvSpPr>
              <p:spPr bwMode="auto">
                <a:xfrm rot="467865">
                  <a:off x="1077" y="1381"/>
                  <a:ext cx="140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050"/>
                <p:cNvSpPr>
                  <a:spLocks noChangeShapeType="1"/>
                </p:cNvSpPr>
                <p:nvPr/>
              </p:nvSpPr>
              <p:spPr bwMode="auto">
                <a:xfrm rot="467865" flipH="1">
                  <a:off x="1084" y="905"/>
                  <a:ext cx="822" cy="134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051"/>
                <p:cNvSpPr>
                  <a:spLocks noChangeShapeType="1"/>
                </p:cNvSpPr>
                <p:nvPr/>
              </p:nvSpPr>
              <p:spPr bwMode="auto">
                <a:xfrm rot="467865">
                  <a:off x="969" y="1514"/>
                  <a:ext cx="140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 name="Group 1052"/>
                <p:cNvGrpSpPr>
                  <a:grpSpLocks/>
                </p:cNvGrpSpPr>
                <p:nvPr/>
              </p:nvGrpSpPr>
              <p:grpSpPr bwMode="auto">
                <a:xfrm rot="240000">
                  <a:off x="1374" y="1208"/>
                  <a:ext cx="363" cy="749"/>
                  <a:chOff x="3811" y="2604"/>
                  <a:chExt cx="489" cy="985"/>
                </a:xfrm>
              </p:grpSpPr>
              <p:sp>
                <p:nvSpPr>
                  <p:cNvPr id="85" name="Oval 1053"/>
                  <p:cNvSpPr>
                    <a:spLocks noChangeArrowheads="1"/>
                  </p:cNvSpPr>
                  <p:nvPr/>
                </p:nvSpPr>
                <p:spPr bwMode="auto">
                  <a:xfrm>
                    <a:off x="3811" y="2605"/>
                    <a:ext cx="488" cy="981"/>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Freeform 1054"/>
                  <p:cNvSpPr>
                    <a:spLocks/>
                  </p:cNvSpPr>
                  <p:nvPr/>
                </p:nvSpPr>
                <p:spPr bwMode="auto">
                  <a:xfrm>
                    <a:off x="3811" y="3074"/>
                    <a:ext cx="489" cy="515"/>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Freeform 1055"/>
                  <p:cNvSpPr>
                    <a:spLocks/>
                  </p:cNvSpPr>
                  <p:nvPr/>
                </p:nvSpPr>
                <p:spPr bwMode="auto">
                  <a:xfrm>
                    <a:off x="3811" y="3076"/>
                    <a:ext cx="487" cy="110"/>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1056"/>
                  <p:cNvSpPr>
                    <a:spLocks noChangeArrowheads="1"/>
                  </p:cNvSpPr>
                  <p:nvPr/>
                </p:nvSpPr>
                <p:spPr bwMode="auto">
                  <a:xfrm>
                    <a:off x="3811" y="2604"/>
                    <a:ext cx="488" cy="981"/>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 name="Line 1057"/>
                <p:cNvSpPr>
                  <a:spLocks noChangeShapeType="1"/>
                </p:cNvSpPr>
                <p:nvPr/>
              </p:nvSpPr>
              <p:spPr bwMode="auto">
                <a:xfrm rot="467865" flipH="1">
                  <a:off x="1660" y="1309"/>
                  <a:ext cx="617" cy="1009"/>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058"/>
                <p:cNvSpPr>
                  <a:spLocks noChangeShapeType="1"/>
                </p:cNvSpPr>
                <p:nvPr/>
              </p:nvSpPr>
              <p:spPr bwMode="auto">
                <a:xfrm rot="467865" flipH="1">
                  <a:off x="1460" y="1335"/>
                  <a:ext cx="582" cy="95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059"/>
                <p:cNvSpPr>
                  <a:spLocks noChangeShapeType="1"/>
                </p:cNvSpPr>
                <p:nvPr/>
              </p:nvSpPr>
              <p:spPr bwMode="auto">
                <a:xfrm rot="467865">
                  <a:off x="1615" y="1696"/>
                  <a:ext cx="64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060"/>
                <p:cNvSpPr>
                  <a:spLocks noChangeShapeType="1"/>
                </p:cNvSpPr>
                <p:nvPr/>
              </p:nvSpPr>
              <p:spPr bwMode="auto">
                <a:xfrm rot="467865" flipH="1">
                  <a:off x="1231" y="1611"/>
                  <a:ext cx="390" cy="63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061"/>
                <p:cNvSpPr>
                  <a:spLocks noChangeShapeType="1"/>
                </p:cNvSpPr>
                <p:nvPr/>
              </p:nvSpPr>
              <p:spPr bwMode="auto">
                <a:xfrm rot="467865" flipH="1">
                  <a:off x="1352" y="1616"/>
                  <a:ext cx="96" cy="15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062"/>
                <p:cNvSpPr>
                  <a:spLocks noChangeShapeType="1"/>
                </p:cNvSpPr>
                <p:nvPr/>
              </p:nvSpPr>
              <p:spPr bwMode="auto">
                <a:xfrm rot="467865">
                  <a:off x="1146" y="1611"/>
                  <a:ext cx="3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9" name="Group 1063"/>
                <p:cNvGrpSpPr>
                  <a:grpSpLocks/>
                </p:cNvGrpSpPr>
                <p:nvPr/>
              </p:nvGrpSpPr>
              <p:grpSpPr bwMode="auto">
                <a:xfrm rot="240000">
                  <a:off x="616" y="1506"/>
                  <a:ext cx="700" cy="757"/>
                  <a:chOff x="3424" y="1488"/>
                  <a:chExt cx="776" cy="764"/>
                </a:xfrm>
              </p:grpSpPr>
              <p:sp>
                <p:nvSpPr>
                  <p:cNvPr id="79" name="Oval 1064"/>
                  <p:cNvSpPr>
                    <a:spLocks noChangeArrowheads="1"/>
                  </p:cNvSpPr>
                  <p:nvPr/>
                </p:nvSpPr>
                <p:spPr bwMode="auto">
                  <a:xfrm>
                    <a:off x="3435"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Oval 1065"/>
                  <p:cNvSpPr>
                    <a:spLocks noChangeArrowheads="1"/>
                  </p:cNvSpPr>
                  <p:nvPr/>
                </p:nvSpPr>
                <p:spPr bwMode="auto">
                  <a:xfrm>
                    <a:off x="3433"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Freeform 1066"/>
                  <p:cNvSpPr>
                    <a:spLocks/>
                  </p:cNvSpPr>
                  <p:nvPr/>
                </p:nvSpPr>
                <p:spPr bwMode="auto">
                  <a:xfrm>
                    <a:off x="3424" y="1799"/>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Freeform 1068"/>
                  <p:cNvSpPr>
                    <a:spLocks/>
                  </p:cNvSpPr>
                  <p:nvPr/>
                </p:nvSpPr>
                <p:spPr bwMode="auto">
                  <a:xfrm>
                    <a:off x="3974" y="1576"/>
                    <a:ext cx="87" cy="556"/>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w="38100" cap="flat"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Freeform 1069"/>
                  <p:cNvSpPr>
                    <a:spLocks/>
                  </p:cNvSpPr>
                  <p:nvPr/>
                </p:nvSpPr>
                <p:spPr bwMode="auto">
                  <a:xfrm>
                    <a:off x="3435" y="1872"/>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Freeform 1067"/>
                  <p:cNvSpPr>
                    <a:spLocks/>
                  </p:cNvSpPr>
                  <p:nvPr/>
                </p:nvSpPr>
                <p:spPr bwMode="auto">
                  <a:xfrm rot="10800000" flipV="1">
                    <a:off x="3959" y="1580"/>
                    <a:ext cx="226"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 name="Line 1070"/>
                <p:cNvSpPr>
                  <a:spLocks noChangeShapeType="1"/>
                </p:cNvSpPr>
                <p:nvPr/>
              </p:nvSpPr>
              <p:spPr bwMode="auto">
                <a:xfrm rot="467865" flipH="1">
                  <a:off x="1197" y="1463"/>
                  <a:ext cx="156" cy="253"/>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1071"/>
                <p:cNvSpPr>
                  <a:spLocks noChangeShapeType="1"/>
                </p:cNvSpPr>
                <p:nvPr/>
              </p:nvSpPr>
              <p:spPr bwMode="auto">
                <a:xfrm rot="467865">
                  <a:off x="1164" y="1799"/>
                  <a:ext cx="8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Freeform 1072"/>
                <p:cNvSpPr>
                  <a:spLocks/>
                </p:cNvSpPr>
                <p:nvPr/>
              </p:nvSpPr>
              <p:spPr bwMode="auto">
                <a:xfrm rot="467865">
                  <a:off x="1063" y="2075"/>
                  <a:ext cx="874" cy="2"/>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074"/>
                <p:cNvSpPr>
                  <a:spLocks noChangeShapeType="1"/>
                </p:cNvSpPr>
                <p:nvPr/>
              </p:nvSpPr>
              <p:spPr bwMode="auto">
                <a:xfrm rot="467865" flipH="1">
                  <a:off x="1024" y="1733"/>
                  <a:ext cx="294" cy="481"/>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1075"/>
                <p:cNvSpPr>
                  <a:spLocks noChangeShapeType="1"/>
                </p:cNvSpPr>
                <p:nvPr/>
              </p:nvSpPr>
              <p:spPr bwMode="auto">
                <a:xfrm rot="467865" flipH="1">
                  <a:off x="814" y="2015"/>
                  <a:ext cx="96" cy="15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076"/>
                <p:cNvSpPr>
                  <a:spLocks noChangeShapeType="1"/>
                </p:cNvSpPr>
                <p:nvPr/>
              </p:nvSpPr>
              <p:spPr bwMode="auto">
                <a:xfrm rot="467865" flipH="1">
                  <a:off x="623" y="1956"/>
                  <a:ext cx="114" cy="18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1077"/>
                <p:cNvSpPr>
                  <a:spLocks noChangeShapeType="1"/>
                </p:cNvSpPr>
                <p:nvPr/>
              </p:nvSpPr>
              <p:spPr bwMode="auto">
                <a:xfrm rot="467865">
                  <a:off x="428" y="2209"/>
                  <a:ext cx="137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Freeform 1078"/>
                <p:cNvSpPr>
                  <a:spLocks/>
                </p:cNvSpPr>
                <p:nvPr/>
              </p:nvSpPr>
              <p:spPr bwMode="auto">
                <a:xfrm rot="467865">
                  <a:off x="642" y="2006"/>
                  <a:ext cx="246" cy="234"/>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8" name="Group 1079"/>
                <p:cNvGrpSpPr>
                  <a:grpSpLocks/>
                </p:cNvGrpSpPr>
                <p:nvPr/>
              </p:nvGrpSpPr>
              <p:grpSpPr bwMode="auto">
                <a:xfrm rot="467865">
                  <a:off x="1187" y="1345"/>
                  <a:ext cx="808" cy="258"/>
                  <a:chOff x="4074" y="2980"/>
                  <a:chExt cx="1170" cy="341"/>
                </a:xfrm>
              </p:grpSpPr>
              <p:sp>
                <p:nvSpPr>
                  <p:cNvPr id="66" name="Line 1080"/>
                  <p:cNvSpPr>
                    <a:spLocks noChangeShapeType="1"/>
                  </p:cNvSpPr>
                  <p:nvPr/>
                </p:nvSpPr>
                <p:spPr bwMode="auto">
                  <a:xfrm flipV="1">
                    <a:off x="4703" y="3046"/>
                    <a:ext cx="71" cy="10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081"/>
                  <p:cNvSpPr>
                    <a:spLocks noChangeShapeType="1"/>
                  </p:cNvSpPr>
                  <p:nvPr/>
                </p:nvSpPr>
                <p:spPr bwMode="auto">
                  <a:xfrm flipV="1">
                    <a:off x="4831" y="2980"/>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082"/>
                  <p:cNvSpPr>
                    <a:spLocks noChangeShapeType="1"/>
                  </p:cNvSpPr>
                  <p:nvPr/>
                </p:nvSpPr>
                <p:spPr bwMode="auto">
                  <a:xfrm flipV="1">
                    <a:off x="4912" y="3148"/>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083"/>
                  <p:cNvSpPr>
                    <a:spLocks noChangeShapeType="1"/>
                  </p:cNvSpPr>
                  <p:nvPr/>
                </p:nvSpPr>
                <p:spPr bwMode="auto">
                  <a:xfrm flipV="1">
                    <a:off x="4912" y="3268"/>
                    <a:ext cx="332"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084"/>
                  <p:cNvSpPr>
                    <a:spLocks noChangeShapeType="1"/>
                  </p:cNvSpPr>
                  <p:nvPr/>
                </p:nvSpPr>
                <p:spPr bwMode="auto">
                  <a:xfrm flipH="1" flipV="1">
                    <a:off x="4189" y="3007"/>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085"/>
                  <p:cNvSpPr>
                    <a:spLocks noChangeShapeType="1"/>
                  </p:cNvSpPr>
                  <p:nvPr/>
                </p:nvSpPr>
                <p:spPr bwMode="auto">
                  <a:xfrm flipH="1" flipV="1">
                    <a:off x="4096" y="3161"/>
                    <a:ext cx="323"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1086"/>
                  <p:cNvSpPr>
                    <a:spLocks noChangeShapeType="1"/>
                  </p:cNvSpPr>
                  <p:nvPr/>
                </p:nvSpPr>
                <p:spPr bwMode="auto">
                  <a:xfrm flipH="1" flipV="1">
                    <a:off x="4074" y="3316"/>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1087"/>
                  <p:cNvSpPr>
                    <a:spLocks noChangeShapeType="1"/>
                  </p:cNvSpPr>
                  <p:nvPr/>
                </p:nvSpPr>
                <p:spPr bwMode="auto">
                  <a:xfrm flipH="1" flipV="1">
                    <a:off x="4338" y="3264"/>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088"/>
                  <p:cNvSpPr>
                    <a:spLocks noChangeShapeType="1"/>
                  </p:cNvSpPr>
                  <p:nvPr/>
                </p:nvSpPr>
                <p:spPr bwMode="auto">
                  <a:xfrm flipH="1" flipV="1">
                    <a:off x="4361" y="3139"/>
                    <a:ext cx="183" cy="5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089"/>
                  <p:cNvSpPr>
                    <a:spLocks noChangeShapeType="1"/>
                  </p:cNvSpPr>
                  <p:nvPr/>
                </p:nvSpPr>
                <p:spPr bwMode="auto">
                  <a:xfrm flipH="1" flipV="1">
                    <a:off x="4544" y="3069"/>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1090"/>
                  <p:cNvSpPr>
                    <a:spLocks noChangeShapeType="1"/>
                  </p:cNvSpPr>
                  <p:nvPr/>
                </p:nvSpPr>
                <p:spPr bwMode="auto">
                  <a:xfrm flipV="1">
                    <a:off x="4774" y="3131"/>
                    <a:ext cx="125" cy="4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1091"/>
                  <p:cNvSpPr>
                    <a:spLocks noChangeShapeType="1"/>
                  </p:cNvSpPr>
                  <p:nvPr/>
                </p:nvSpPr>
                <p:spPr bwMode="auto">
                  <a:xfrm flipV="1">
                    <a:off x="4763" y="3237"/>
                    <a:ext cx="206" cy="1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1092"/>
                  <p:cNvSpPr>
                    <a:spLocks noChangeShapeType="1"/>
                  </p:cNvSpPr>
                  <p:nvPr/>
                </p:nvSpPr>
                <p:spPr bwMode="auto">
                  <a:xfrm flipH="1" flipV="1">
                    <a:off x="4512" y="3215"/>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 name="Group 1093"/>
                <p:cNvGrpSpPr>
                  <a:grpSpLocks/>
                </p:cNvGrpSpPr>
                <p:nvPr/>
              </p:nvGrpSpPr>
              <p:grpSpPr bwMode="auto">
                <a:xfrm rot="467865">
                  <a:off x="1155" y="1673"/>
                  <a:ext cx="777" cy="259"/>
                  <a:chOff x="3886" y="3532"/>
                  <a:chExt cx="1125" cy="341"/>
                </a:xfrm>
              </p:grpSpPr>
              <p:sp>
                <p:nvSpPr>
                  <p:cNvPr id="53" name="Line 1094"/>
                  <p:cNvSpPr>
                    <a:spLocks noChangeShapeType="1"/>
                  </p:cNvSpPr>
                  <p:nvPr/>
                </p:nvSpPr>
                <p:spPr bwMode="auto">
                  <a:xfrm rot="10800000" flipV="1">
                    <a:off x="4302" y="3667"/>
                    <a:ext cx="76" cy="13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1095"/>
                  <p:cNvSpPr>
                    <a:spLocks noChangeShapeType="1"/>
                  </p:cNvSpPr>
                  <p:nvPr/>
                </p:nvSpPr>
                <p:spPr bwMode="auto">
                  <a:xfrm rot="10800000" flipV="1">
                    <a:off x="4071" y="3718"/>
                    <a:ext cx="183" cy="1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1096"/>
                  <p:cNvSpPr>
                    <a:spLocks noChangeShapeType="1"/>
                  </p:cNvSpPr>
                  <p:nvPr/>
                </p:nvSpPr>
                <p:spPr bwMode="auto">
                  <a:xfrm rot="10800000" flipV="1">
                    <a:off x="3886" y="3630"/>
                    <a:ext cx="287" cy="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1097"/>
                  <p:cNvSpPr>
                    <a:spLocks noChangeShapeType="1"/>
                  </p:cNvSpPr>
                  <p:nvPr/>
                </p:nvSpPr>
                <p:spPr bwMode="auto">
                  <a:xfrm rot="10800000" flipV="1">
                    <a:off x="3955" y="3564"/>
                    <a:ext cx="219" cy="1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1098"/>
                  <p:cNvSpPr>
                    <a:spLocks noChangeShapeType="1"/>
                  </p:cNvSpPr>
                  <p:nvPr/>
                </p:nvSpPr>
                <p:spPr bwMode="auto">
                  <a:xfrm rot="10800000" flipH="1" flipV="1">
                    <a:off x="4599" y="3723"/>
                    <a:ext cx="298" cy="12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1099"/>
                  <p:cNvSpPr>
                    <a:spLocks noChangeShapeType="1"/>
                  </p:cNvSpPr>
                  <p:nvPr/>
                </p:nvSpPr>
                <p:spPr bwMode="auto">
                  <a:xfrm rot="10800000" flipH="1" flipV="1">
                    <a:off x="4666" y="3617"/>
                    <a:ext cx="323" cy="76"/>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100"/>
                  <p:cNvSpPr>
                    <a:spLocks noChangeShapeType="1"/>
                  </p:cNvSpPr>
                  <p:nvPr/>
                </p:nvSpPr>
                <p:spPr bwMode="auto">
                  <a:xfrm rot="10800000" flipH="1" flipV="1">
                    <a:off x="4724" y="3532"/>
                    <a:ext cx="287" cy="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101"/>
                  <p:cNvSpPr>
                    <a:spLocks noChangeShapeType="1"/>
                  </p:cNvSpPr>
                  <p:nvPr/>
                </p:nvSpPr>
                <p:spPr bwMode="auto">
                  <a:xfrm rot="10800000" flipH="1" flipV="1">
                    <a:off x="4542" y="3568"/>
                    <a:ext cx="206" cy="2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1102"/>
                  <p:cNvSpPr>
                    <a:spLocks noChangeShapeType="1"/>
                  </p:cNvSpPr>
                  <p:nvPr/>
                </p:nvSpPr>
                <p:spPr bwMode="auto">
                  <a:xfrm rot="10800000" flipH="1" flipV="1">
                    <a:off x="4541" y="3661"/>
                    <a:ext cx="183" cy="5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1103"/>
                  <p:cNvSpPr>
                    <a:spLocks noChangeShapeType="1"/>
                  </p:cNvSpPr>
                  <p:nvPr/>
                </p:nvSpPr>
                <p:spPr bwMode="auto">
                  <a:xfrm rot="10800000" flipH="1" flipV="1">
                    <a:off x="4474" y="3705"/>
                    <a:ext cx="68" cy="7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104"/>
                  <p:cNvSpPr>
                    <a:spLocks noChangeShapeType="1"/>
                  </p:cNvSpPr>
                  <p:nvPr/>
                </p:nvSpPr>
                <p:spPr bwMode="auto">
                  <a:xfrm rot="10800000" flipV="1">
                    <a:off x="4186" y="3679"/>
                    <a:ext cx="125" cy="44"/>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1105"/>
                  <p:cNvSpPr>
                    <a:spLocks noChangeShapeType="1"/>
                  </p:cNvSpPr>
                  <p:nvPr/>
                </p:nvSpPr>
                <p:spPr bwMode="auto">
                  <a:xfrm rot="10800000" flipV="1">
                    <a:off x="4117" y="3603"/>
                    <a:ext cx="206" cy="13"/>
                  </a:xfrm>
                  <a:prstGeom prst="line">
                    <a:avLst/>
                  </a:prstGeom>
                  <a:noFill/>
                  <a:ln w="9525">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106"/>
                  <p:cNvSpPr>
                    <a:spLocks noChangeShapeType="1"/>
                  </p:cNvSpPr>
                  <p:nvPr/>
                </p:nvSpPr>
                <p:spPr bwMode="auto">
                  <a:xfrm rot="10800000" flipH="1" flipV="1">
                    <a:off x="4458" y="3603"/>
                    <a:ext cx="115" cy="3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 name="Line 1107"/>
                <p:cNvSpPr>
                  <a:spLocks noChangeShapeType="1"/>
                </p:cNvSpPr>
                <p:nvPr/>
              </p:nvSpPr>
              <p:spPr bwMode="auto">
                <a:xfrm rot="467865">
                  <a:off x="544" y="1961"/>
                  <a:ext cx="22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1108"/>
                <p:cNvSpPr>
                  <a:spLocks noChangeShapeType="1"/>
                </p:cNvSpPr>
                <p:nvPr/>
              </p:nvSpPr>
              <p:spPr bwMode="auto">
                <a:xfrm rot="467865">
                  <a:off x="2410" y="1332"/>
                  <a:ext cx="171"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109"/>
                <p:cNvSpPr>
                  <a:spLocks noChangeShapeType="1"/>
                </p:cNvSpPr>
                <p:nvPr/>
              </p:nvSpPr>
              <p:spPr bwMode="auto">
                <a:xfrm rot="467865" flipH="1">
                  <a:off x="2515" y="1043"/>
                  <a:ext cx="70" cy="11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 name="Group 1226"/>
                <p:cNvGrpSpPr>
                  <a:grpSpLocks/>
                </p:cNvGrpSpPr>
                <p:nvPr/>
              </p:nvGrpSpPr>
              <p:grpSpPr bwMode="auto">
                <a:xfrm>
                  <a:off x="2512" y="720"/>
                  <a:ext cx="577" cy="630"/>
                  <a:chOff x="2400" y="2346"/>
                  <a:chExt cx="619" cy="676"/>
                </a:xfrm>
              </p:grpSpPr>
              <p:sp>
                <p:nvSpPr>
                  <p:cNvPr id="47" name="Line 1111"/>
                  <p:cNvSpPr>
                    <a:spLocks noChangeShapeType="1"/>
                  </p:cNvSpPr>
                  <p:nvPr/>
                </p:nvSpPr>
                <p:spPr bwMode="auto">
                  <a:xfrm rot="467865" flipV="1">
                    <a:off x="2496" y="2688"/>
                    <a:ext cx="198" cy="334"/>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112"/>
                  <p:cNvSpPr>
                    <a:spLocks noChangeShapeType="1"/>
                  </p:cNvSpPr>
                  <p:nvPr/>
                </p:nvSpPr>
                <p:spPr bwMode="auto">
                  <a:xfrm rot="467865">
                    <a:off x="2683" y="2743"/>
                    <a:ext cx="336" cy="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1113"/>
                  <p:cNvSpPr>
                    <a:spLocks noChangeShapeType="1"/>
                  </p:cNvSpPr>
                  <p:nvPr/>
                </p:nvSpPr>
                <p:spPr bwMode="auto">
                  <a:xfrm rot="16667865" flipH="1">
                    <a:off x="2520" y="2528"/>
                    <a:ext cx="384" cy="19"/>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Text Box 1114"/>
                  <p:cNvSpPr txBox="1">
                    <a:spLocks noChangeArrowheads="1"/>
                  </p:cNvSpPr>
                  <p:nvPr/>
                </p:nvSpPr>
                <p:spPr bwMode="auto">
                  <a:xfrm>
                    <a:off x="272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x</a:t>
                    </a:r>
                  </a:p>
                </p:txBody>
              </p:sp>
              <p:sp>
                <p:nvSpPr>
                  <p:cNvPr id="51" name="Text Box 1115"/>
                  <p:cNvSpPr txBox="1">
                    <a:spLocks noChangeArrowheads="1"/>
                  </p:cNvSpPr>
                  <p:nvPr/>
                </p:nvSpPr>
                <p:spPr bwMode="auto">
                  <a:xfrm>
                    <a:off x="2512" y="2496"/>
                    <a:ext cx="192" cy="2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y</a:t>
                    </a:r>
                  </a:p>
                </p:txBody>
              </p:sp>
              <p:sp>
                <p:nvSpPr>
                  <p:cNvPr id="52" name="Text Box 1116"/>
                  <p:cNvSpPr txBox="1">
                    <a:spLocks noChangeArrowheads="1"/>
                  </p:cNvSpPr>
                  <p:nvPr/>
                </p:nvSpPr>
                <p:spPr bwMode="auto">
                  <a:xfrm>
                    <a:off x="2400" y="2736"/>
                    <a:ext cx="19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sz="1600" b="1" dirty="0">
                        <a:solidFill>
                          <a:schemeClr val="bg1"/>
                        </a:solidFill>
                      </a:rPr>
                      <a:t>z</a:t>
                    </a:r>
                  </a:p>
                </p:txBody>
              </p:sp>
            </p:grpSp>
            <p:sp>
              <p:nvSpPr>
                <p:cNvPr id="44" name="Line 1073"/>
                <p:cNvSpPr>
                  <a:spLocks noChangeShapeType="1"/>
                </p:cNvSpPr>
                <p:nvPr/>
              </p:nvSpPr>
              <p:spPr bwMode="auto">
                <a:xfrm rot="467865">
                  <a:off x="1140" y="1938"/>
                  <a:ext cx="917" cy="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1032"/>
                <p:cNvSpPr>
                  <a:spLocks noChangeShapeType="1"/>
                </p:cNvSpPr>
                <p:nvPr/>
              </p:nvSpPr>
              <p:spPr bwMode="auto">
                <a:xfrm rot="467865">
                  <a:off x="1165" y="1806"/>
                  <a:ext cx="987"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035"/>
                <p:cNvSpPr>
                  <a:spLocks noChangeShapeType="1"/>
                </p:cNvSpPr>
                <p:nvPr/>
              </p:nvSpPr>
              <p:spPr bwMode="auto">
                <a:xfrm rot="467865" flipH="1">
                  <a:off x="1229" y="905"/>
                  <a:ext cx="518" cy="84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 name="Rectangular Callout 96"/>
            <p:cNvSpPr/>
            <p:nvPr/>
          </p:nvSpPr>
          <p:spPr>
            <a:xfrm>
              <a:off x="5938218" y="4796012"/>
              <a:ext cx="1602757" cy="1312184"/>
            </a:xfrm>
            <a:prstGeom prst="wedgeRectCallout">
              <a:avLst>
                <a:gd name="adj1" fmla="val -83318"/>
                <a:gd name="adj2" fmla="val -259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6010108" y="4955282"/>
              <a:ext cx="1530867" cy="861774"/>
            </a:xfrm>
            <a:prstGeom prst="rect">
              <a:avLst/>
            </a:prstGeom>
            <a:noFill/>
          </p:spPr>
          <p:txBody>
            <a:bodyPr wrap="square" rtlCol="0">
              <a:spAutoFit/>
            </a:bodyPr>
            <a:lstStyle/>
            <a:p>
              <a:r>
                <a:rPr lang="en-US" sz="2500" b="1" dirty="0" smtClean="0"/>
                <a:t>Reaction plane</a:t>
              </a:r>
              <a:endParaRPr lang="en-US" sz="2500" b="1" dirty="0"/>
            </a:p>
          </p:txBody>
        </p:sp>
      </p:grpSp>
    </p:spTree>
    <p:extLst>
      <p:ext uri="{BB962C8B-B14F-4D97-AF65-F5344CB8AC3E}">
        <p14:creationId xmlns:p14="http://schemas.microsoft.com/office/powerpoint/2010/main" val="16390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randombar(horizontal)">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5867400" y="5943600"/>
          <a:ext cx="265113" cy="457200"/>
        </p:xfrm>
        <a:graphic>
          <a:graphicData uri="http://schemas.openxmlformats.org/presentationml/2006/ole">
            <mc:AlternateContent xmlns:mc="http://schemas.openxmlformats.org/markup-compatibility/2006">
              <mc:Choice xmlns:v="urn:schemas-microsoft-com:vml" Requires="v">
                <p:oleObj spid="_x0000_s11913" name="Equation" r:id="rId4" imgW="139700" imgH="241300" progId="Equation.DSMT4">
                  <p:embed/>
                </p:oleObj>
              </mc:Choice>
              <mc:Fallback>
                <p:oleObj name="Equation" r:id="rId4" imgW="139700" imgH="241300" progId="Equation.DSMT4">
                  <p:embed/>
                  <p:pic>
                    <p:nvPicPr>
                      <p:cNvPr id="0" name="Picture 2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943600"/>
                        <a:ext cx="265113"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2711" name="Group 5"/>
          <p:cNvGrpSpPr>
            <a:grpSpLocks/>
          </p:cNvGrpSpPr>
          <p:nvPr/>
        </p:nvGrpSpPr>
        <p:grpSpPr bwMode="auto">
          <a:xfrm>
            <a:off x="2895600" y="1138527"/>
            <a:ext cx="6019800" cy="3962400"/>
            <a:chOff x="1824" y="912"/>
            <a:chExt cx="3792" cy="2496"/>
          </a:xfrm>
        </p:grpSpPr>
        <p:sp>
          <p:nvSpPr>
            <p:cNvPr id="72826" name="Oval 6"/>
            <p:cNvSpPr>
              <a:spLocks noChangeArrowheads="1"/>
            </p:cNvSpPr>
            <p:nvPr/>
          </p:nvSpPr>
          <p:spPr bwMode="auto">
            <a:xfrm>
              <a:off x="2736" y="912"/>
              <a:ext cx="1920" cy="2496"/>
            </a:xfrm>
            <a:prstGeom prst="ellipse">
              <a:avLst/>
            </a:prstGeom>
            <a:solidFill>
              <a:srgbClr val="6741BD"/>
            </a:solidFill>
            <a:ln w="9525">
              <a:noFill/>
              <a:round/>
              <a:headEnd/>
              <a:tailEnd/>
            </a:ln>
          </p:spPr>
          <p:txBody>
            <a:bodyPr wrap="none" anchor="ctr">
              <a:prstTxWarp prst="textNoShape">
                <a:avLst/>
              </a:prstTxWarp>
            </a:bodyPr>
            <a:lstStyle/>
            <a:p>
              <a:endParaRPr lang="en-US"/>
            </a:p>
          </p:txBody>
        </p:sp>
        <p:sp>
          <p:nvSpPr>
            <p:cNvPr id="72827" name="AutoShape 7"/>
            <p:cNvSpPr>
              <a:spLocks noChangeArrowheads="1"/>
            </p:cNvSpPr>
            <p:nvPr/>
          </p:nvSpPr>
          <p:spPr bwMode="auto">
            <a:xfrm>
              <a:off x="1824" y="912"/>
              <a:ext cx="1920" cy="2496"/>
            </a:xfrm>
            <a:prstGeom prst="moon">
              <a:avLst>
                <a:gd name="adj" fmla="val 52917"/>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72828" name="AutoShape 8"/>
            <p:cNvSpPr>
              <a:spLocks noChangeArrowheads="1"/>
            </p:cNvSpPr>
            <p:nvPr/>
          </p:nvSpPr>
          <p:spPr bwMode="auto">
            <a:xfrm flipH="1">
              <a:off x="3696" y="912"/>
              <a:ext cx="1920" cy="2496"/>
            </a:xfrm>
            <a:prstGeom prst="moon">
              <a:avLst>
                <a:gd name="adj" fmla="val 53227"/>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88073" name="Oval 9"/>
          <p:cNvSpPr>
            <a:spLocks noChangeAspect="1" noChangeArrowheads="1"/>
          </p:cNvSpPr>
          <p:nvPr/>
        </p:nvSpPr>
        <p:spPr bwMode="auto">
          <a:xfrm>
            <a:off x="4491038" y="1068677"/>
            <a:ext cx="4424362" cy="4184650"/>
          </a:xfrm>
          <a:prstGeom prst="ellipse">
            <a:avLst/>
          </a:prstGeom>
          <a:solidFill>
            <a:srgbClr val="FF3399"/>
          </a:solidFill>
          <a:ln w="9525">
            <a:solidFill>
              <a:schemeClr val="tx1"/>
            </a:solidFill>
            <a:round/>
            <a:headEnd/>
            <a:tailEnd/>
          </a:ln>
        </p:spPr>
        <p:txBody>
          <a:bodyPr wrap="none" anchor="ctr">
            <a:prstTxWarp prst="textNoShape">
              <a:avLst/>
            </a:prstTxWarp>
          </a:bodyPr>
          <a:lstStyle/>
          <a:p>
            <a:endParaRPr lang="en-US"/>
          </a:p>
        </p:txBody>
      </p:sp>
      <p:sp>
        <p:nvSpPr>
          <p:cNvPr id="88074" name="Oval 10"/>
          <p:cNvSpPr>
            <a:spLocks noChangeAspect="1" noChangeArrowheads="1"/>
          </p:cNvSpPr>
          <p:nvPr/>
        </p:nvSpPr>
        <p:spPr bwMode="auto">
          <a:xfrm>
            <a:off x="2809875" y="1068677"/>
            <a:ext cx="4424363" cy="4184650"/>
          </a:xfrm>
          <a:prstGeom prst="ellipse">
            <a:avLst/>
          </a:prstGeom>
          <a:solidFill>
            <a:srgbClr val="0000FF">
              <a:alpha val="52156"/>
            </a:srgbClr>
          </a:solidFill>
          <a:ln w="9525">
            <a:solidFill>
              <a:schemeClr val="tx1"/>
            </a:solidFill>
            <a:round/>
            <a:headEnd/>
            <a:tailEnd/>
          </a:ln>
        </p:spPr>
        <p:txBody>
          <a:bodyPr wrap="none" anchor="ctr">
            <a:prstTxWarp prst="textNoShape">
              <a:avLst/>
            </a:prstTxWarp>
          </a:bodyPr>
          <a:lstStyle/>
          <a:p>
            <a:endParaRPr lang="en-US"/>
          </a:p>
        </p:txBody>
      </p:sp>
      <p:sp>
        <p:nvSpPr>
          <p:cNvPr id="72714" name="Line 11"/>
          <p:cNvSpPr>
            <a:spLocks noChangeShapeType="1"/>
          </p:cNvSpPr>
          <p:nvPr/>
        </p:nvSpPr>
        <p:spPr bwMode="auto">
          <a:xfrm flipH="1">
            <a:off x="2743200" y="3195927"/>
            <a:ext cx="6324600" cy="0"/>
          </a:xfrm>
          <a:prstGeom prst="line">
            <a:avLst/>
          </a:prstGeom>
          <a:noFill/>
          <a:ln w="28575">
            <a:solidFill>
              <a:schemeClr val="tx1"/>
            </a:solidFill>
            <a:prstDash val="sysDot"/>
            <a:round/>
            <a:headEnd/>
            <a:tailEnd/>
          </a:ln>
        </p:spPr>
        <p:txBody>
          <a:bodyPr>
            <a:prstTxWarp prst="textNoShape">
              <a:avLst/>
            </a:prstTxWarp>
          </a:bodyPr>
          <a:lstStyle/>
          <a:p>
            <a:endParaRPr lang="en-US"/>
          </a:p>
        </p:txBody>
      </p:sp>
      <p:sp>
        <p:nvSpPr>
          <p:cNvPr id="88076" name="AutoShape 12"/>
          <p:cNvSpPr>
            <a:spLocks noChangeArrowheads="1"/>
          </p:cNvSpPr>
          <p:nvPr/>
        </p:nvSpPr>
        <p:spPr bwMode="auto">
          <a:xfrm>
            <a:off x="5334000" y="1671927"/>
            <a:ext cx="304800" cy="38100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3" name="Group 13"/>
          <p:cNvGrpSpPr>
            <a:grpSpLocks/>
          </p:cNvGrpSpPr>
          <p:nvPr/>
        </p:nvGrpSpPr>
        <p:grpSpPr bwMode="auto">
          <a:xfrm>
            <a:off x="5181600" y="1367127"/>
            <a:ext cx="762000" cy="685800"/>
            <a:chOff x="528" y="1248"/>
            <a:chExt cx="480" cy="432"/>
          </a:xfrm>
        </p:grpSpPr>
        <p:sp>
          <p:nvSpPr>
            <p:cNvPr id="72819" name="Line 1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0" name="Line 1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1" name="Line 1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2" name="Line 1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3" name="Line 1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4" name="Line 1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25" name="Line 2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nvGrpSpPr>
          <p:cNvPr id="4" name="Group 21"/>
          <p:cNvGrpSpPr>
            <a:grpSpLocks/>
          </p:cNvGrpSpPr>
          <p:nvPr/>
        </p:nvGrpSpPr>
        <p:grpSpPr bwMode="auto">
          <a:xfrm rot="1177405">
            <a:off x="6400800" y="1748127"/>
            <a:ext cx="685800" cy="762000"/>
            <a:chOff x="600" y="1128"/>
            <a:chExt cx="432" cy="480"/>
          </a:xfrm>
        </p:grpSpPr>
        <p:sp>
          <p:nvSpPr>
            <p:cNvPr id="72810" name="AutoShape 2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811" name="Group 23"/>
            <p:cNvGrpSpPr>
              <a:grpSpLocks/>
            </p:cNvGrpSpPr>
            <p:nvPr/>
          </p:nvGrpSpPr>
          <p:grpSpPr bwMode="auto">
            <a:xfrm rot="2846439">
              <a:off x="576" y="1152"/>
              <a:ext cx="480" cy="432"/>
              <a:chOff x="528" y="1248"/>
              <a:chExt cx="480" cy="432"/>
            </a:xfrm>
          </p:grpSpPr>
          <p:sp>
            <p:nvSpPr>
              <p:cNvPr id="72812" name="Line 2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3" name="Line 2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4" name="Line 2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5" name="Line 2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6" name="Line 2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7" name="Line 2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18" name="Line 3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6" name="Group 31"/>
          <p:cNvGrpSpPr>
            <a:grpSpLocks/>
          </p:cNvGrpSpPr>
          <p:nvPr/>
        </p:nvGrpSpPr>
        <p:grpSpPr bwMode="auto">
          <a:xfrm rot="16595502">
            <a:off x="4457700" y="1938627"/>
            <a:ext cx="685800" cy="762000"/>
            <a:chOff x="600" y="1128"/>
            <a:chExt cx="432" cy="480"/>
          </a:xfrm>
        </p:grpSpPr>
        <p:sp>
          <p:nvSpPr>
            <p:cNvPr id="72801" name="AutoShape 3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802" name="Group 33"/>
            <p:cNvGrpSpPr>
              <a:grpSpLocks/>
            </p:cNvGrpSpPr>
            <p:nvPr/>
          </p:nvGrpSpPr>
          <p:grpSpPr bwMode="auto">
            <a:xfrm rot="2846439">
              <a:off x="576" y="1152"/>
              <a:ext cx="480" cy="432"/>
              <a:chOff x="528" y="1248"/>
              <a:chExt cx="480" cy="432"/>
            </a:xfrm>
          </p:grpSpPr>
          <p:sp>
            <p:nvSpPr>
              <p:cNvPr id="72803" name="Line 3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4" name="Line 3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5" name="Line 3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6" name="Line 3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7" name="Line 3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8" name="Line 3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9" name="Line 4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8" name="Group 41"/>
          <p:cNvGrpSpPr>
            <a:grpSpLocks/>
          </p:cNvGrpSpPr>
          <p:nvPr/>
        </p:nvGrpSpPr>
        <p:grpSpPr bwMode="auto">
          <a:xfrm rot="13407697">
            <a:off x="6438900" y="2624427"/>
            <a:ext cx="685800" cy="762000"/>
            <a:chOff x="600" y="1128"/>
            <a:chExt cx="432" cy="480"/>
          </a:xfrm>
        </p:grpSpPr>
        <p:sp>
          <p:nvSpPr>
            <p:cNvPr id="72792" name="AutoShape 4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93" name="Group 43"/>
            <p:cNvGrpSpPr>
              <a:grpSpLocks/>
            </p:cNvGrpSpPr>
            <p:nvPr/>
          </p:nvGrpSpPr>
          <p:grpSpPr bwMode="auto">
            <a:xfrm rot="2846439">
              <a:off x="576" y="1152"/>
              <a:ext cx="480" cy="432"/>
              <a:chOff x="528" y="1248"/>
              <a:chExt cx="480" cy="432"/>
            </a:xfrm>
          </p:grpSpPr>
          <p:sp>
            <p:nvSpPr>
              <p:cNvPr id="72794" name="Line 4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5" name="Line 4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6" name="Line 4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7" name="Line 4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8" name="Line 4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9" name="Line 4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800" name="Line 5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0" name="Group 51"/>
          <p:cNvGrpSpPr>
            <a:grpSpLocks/>
          </p:cNvGrpSpPr>
          <p:nvPr/>
        </p:nvGrpSpPr>
        <p:grpSpPr bwMode="auto">
          <a:xfrm rot="11749544">
            <a:off x="5410200" y="2776827"/>
            <a:ext cx="685800" cy="762000"/>
            <a:chOff x="600" y="1128"/>
            <a:chExt cx="432" cy="480"/>
          </a:xfrm>
        </p:grpSpPr>
        <p:sp>
          <p:nvSpPr>
            <p:cNvPr id="72783" name="AutoShape 5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84" name="Group 53"/>
            <p:cNvGrpSpPr>
              <a:grpSpLocks/>
            </p:cNvGrpSpPr>
            <p:nvPr/>
          </p:nvGrpSpPr>
          <p:grpSpPr bwMode="auto">
            <a:xfrm rot="2846439">
              <a:off x="576" y="1152"/>
              <a:ext cx="480" cy="432"/>
              <a:chOff x="528" y="1248"/>
              <a:chExt cx="480" cy="432"/>
            </a:xfrm>
          </p:grpSpPr>
          <p:sp>
            <p:nvSpPr>
              <p:cNvPr id="72785" name="Line 5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6" name="Line 5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7" name="Line 5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8" name="Line 5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9" name="Line 5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0" name="Line 5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91" name="Line 6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2" name="Group 61"/>
          <p:cNvGrpSpPr>
            <a:grpSpLocks/>
          </p:cNvGrpSpPr>
          <p:nvPr/>
        </p:nvGrpSpPr>
        <p:grpSpPr bwMode="auto">
          <a:xfrm rot="9492195">
            <a:off x="6172200" y="3729327"/>
            <a:ext cx="685800" cy="762000"/>
            <a:chOff x="600" y="1128"/>
            <a:chExt cx="432" cy="480"/>
          </a:xfrm>
        </p:grpSpPr>
        <p:sp>
          <p:nvSpPr>
            <p:cNvPr id="72774" name="AutoShape 6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75" name="Group 63"/>
            <p:cNvGrpSpPr>
              <a:grpSpLocks/>
            </p:cNvGrpSpPr>
            <p:nvPr/>
          </p:nvGrpSpPr>
          <p:grpSpPr bwMode="auto">
            <a:xfrm rot="2846439">
              <a:off x="576" y="1152"/>
              <a:ext cx="480" cy="432"/>
              <a:chOff x="528" y="1248"/>
              <a:chExt cx="480" cy="432"/>
            </a:xfrm>
          </p:grpSpPr>
          <p:sp>
            <p:nvSpPr>
              <p:cNvPr id="72776" name="Line 6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7" name="Line 6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8" name="Line 6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9" name="Line 6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0" name="Line 6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1" name="Line 6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82" name="Line 7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4" name="Group 71"/>
          <p:cNvGrpSpPr>
            <a:grpSpLocks/>
          </p:cNvGrpSpPr>
          <p:nvPr/>
        </p:nvGrpSpPr>
        <p:grpSpPr bwMode="auto">
          <a:xfrm rot="4710469">
            <a:off x="4419600" y="2776827"/>
            <a:ext cx="685800" cy="762000"/>
            <a:chOff x="600" y="1128"/>
            <a:chExt cx="432" cy="480"/>
          </a:xfrm>
        </p:grpSpPr>
        <p:sp>
          <p:nvSpPr>
            <p:cNvPr id="72765" name="AutoShape 7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66" name="Group 73"/>
            <p:cNvGrpSpPr>
              <a:grpSpLocks/>
            </p:cNvGrpSpPr>
            <p:nvPr/>
          </p:nvGrpSpPr>
          <p:grpSpPr bwMode="auto">
            <a:xfrm rot="2846439">
              <a:off x="576" y="1152"/>
              <a:ext cx="480" cy="432"/>
              <a:chOff x="528" y="1248"/>
              <a:chExt cx="480" cy="432"/>
            </a:xfrm>
          </p:grpSpPr>
          <p:sp>
            <p:nvSpPr>
              <p:cNvPr id="72767" name="Line 7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8" name="Line 7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9" name="Line 7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0" name="Line 7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1" name="Line 7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2" name="Line 7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73" name="Line 8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6" name="Group 81"/>
          <p:cNvGrpSpPr>
            <a:grpSpLocks/>
          </p:cNvGrpSpPr>
          <p:nvPr/>
        </p:nvGrpSpPr>
        <p:grpSpPr bwMode="auto">
          <a:xfrm rot="14749808">
            <a:off x="5486400" y="1976727"/>
            <a:ext cx="685800" cy="762000"/>
            <a:chOff x="600" y="1128"/>
            <a:chExt cx="432" cy="480"/>
          </a:xfrm>
        </p:grpSpPr>
        <p:sp>
          <p:nvSpPr>
            <p:cNvPr id="72756" name="AutoShape 8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57" name="Group 83"/>
            <p:cNvGrpSpPr>
              <a:grpSpLocks/>
            </p:cNvGrpSpPr>
            <p:nvPr/>
          </p:nvGrpSpPr>
          <p:grpSpPr bwMode="auto">
            <a:xfrm rot="2846439">
              <a:off x="576" y="1152"/>
              <a:ext cx="480" cy="432"/>
              <a:chOff x="528" y="1248"/>
              <a:chExt cx="480" cy="432"/>
            </a:xfrm>
          </p:grpSpPr>
          <p:sp>
            <p:nvSpPr>
              <p:cNvPr id="72758" name="Line 8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9" name="Line 8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0" name="Line 8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1" name="Line 8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2" name="Line 8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3" name="Line 8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64" name="Line 9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8" name="Group 91"/>
          <p:cNvGrpSpPr>
            <a:grpSpLocks/>
          </p:cNvGrpSpPr>
          <p:nvPr/>
        </p:nvGrpSpPr>
        <p:grpSpPr bwMode="auto">
          <a:xfrm rot="10258818">
            <a:off x="4800600" y="3653127"/>
            <a:ext cx="685800" cy="762000"/>
            <a:chOff x="600" y="1128"/>
            <a:chExt cx="432" cy="480"/>
          </a:xfrm>
        </p:grpSpPr>
        <p:sp>
          <p:nvSpPr>
            <p:cNvPr id="72747" name="AutoShape 9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48" name="Group 93"/>
            <p:cNvGrpSpPr>
              <a:grpSpLocks/>
            </p:cNvGrpSpPr>
            <p:nvPr/>
          </p:nvGrpSpPr>
          <p:grpSpPr bwMode="auto">
            <a:xfrm rot="2846439">
              <a:off x="576" y="1152"/>
              <a:ext cx="480" cy="432"/>
              <a:chOff x="528" y="1248"/>
              <a:chExt cx="480" cy="432"/>
            </a:xfrm>
          </p:grpSpPr>
          <p:sp>
            <p:nvSpPr>
              <p:cNvPr id="72749" name="Line 9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0" name="Line 9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1" name="Line 9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2" name="Line 9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3" name="Line 9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4" name="Line 9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55" name="Line 10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20" name="Group 101"/>
          <p:cNvGrpSpPr>
            <a:grpSpLocks/>
          </p:cNvGrpSpPr>
          <p:nvPr/>
        </p:nvGrpSpPr>
        <p:grpSpPr bwMode="auto">
          <a:xfrm rot="15078551">
            <a:off x="5486400" y="3424527"/>
            <a:ext cx="685800" cy="762000"/>
            <a:chOff x="600" y="1128"/>
            <a:chExt cx="432" cy="480"/>
          </a:xfrm>
        </p:grpSpPr>
        <p:sp>
          <p:nvSpPr>
            <p:cNvPr id="72738" name="AutoShape 10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39" name="Group 103"/>
            <p:cNvGrpSpPr>
              <a:grpSpLocks/>
            </p:cNvGrpSpPr>
            <p:nvPr/>
          </p:nvGrpSpPr>
          <p:grpSpPr bwMode="auto">
            <a:xfrm rot="2846439">
              <a:off x="576" y="1152"/>
              <a:ext cx="480" cy="432"/>
              <a:chOff x="528" y="1248"/>
              <a:chExt cx="480" cy="432"/>
            </a:xfrm>
          </p:grpSpPr>
          <p:sp>
            <p:nvSpPr>
              <p:cNvPr id="72740" name="Line 10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1" name="Line 10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2" name="Line 10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3" name="Line 10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4" name="Line 10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5" name="Line 10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46" name="Line 11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22" name="Group 111"/>
          <p:cNvGrpSpPr>
            <a:grpSpLocks/>
          </p:cNvGrpSpPr>
          <p:nvPr/>
        </p:nvGrpSpPr>
        <p:grpSpPr bwMode="auto">
          <a:xfrm rot="8050846">
            <a:off x="5486400" y="4491327"/>
            <a:ext cx="685800" cy="762000"/>
            <a:chOff x="600" y="1128"/>
            <a:chExt cx="432" cy="480"/>
          </a:xfrm>
        </p:grpSpPr>
        <p:sp>
          <p:nvSpPr>
            <p:cNvPr id="72729" name="AutoShape 112"/>
            <p:cNvSpPr>
              <a:spLocks noChangeArrowheads="1"/>
            </p:cNvSpPr>
            <p:nvPr/>
          </p:nvSpPr>
          <p:spPr bwMode="auto">
            <a:xfrm rot="2842310">
              <a:off x="648" y="1272"/>
              <a:ext cx="192" cy="240"/>
            </a:xfrm>
            <a:prstGeom prst="irregularSeal1">
              <a:avLst/>
            </a:prstGeom>
            <a:solidFill>
              <a:srgbClr val="FF9933"/>
            </a:solidFill>
            <a:ln w="9525">
              <a:noFill/>
              <a:miter lim="800000"/>
              <a:headEnd/>
              <a:tailEnd/>
            </a:ln>
          </p:spPr>
          <p:txBody>
            <a:bodyPr wrap="none" anchor="ctr">
              <a:prstTxWarp prst="textNoShape">
                <a:avLst/>
              </a:prstTxWarp>
            </a:bodyPr>
            <a:lstStyle/>
            <a:p>
              <a:endParaRPr lang="en-US"/>
            </a:p>
          </p:txBody>
        </p:sp>
        <p:grpSp>
          <p:nvGrpSpPr>
            <p:cNvPr id="72730" name="Group 113"/>
            <p:cNvGrpSpPr>
              <a:grpSpLocks/>
            </p:cNvGrpSpPr>
            <p:nvPr/>
          </p:nvGrpSpPr>
          <p:grpSpPr bwMode="auto">
            <a:xfrm rot="2846439">
              <a:off x="576" y="1152"/>
              <a:ext cx="480" cy="432"/>
              <a:chOff x="528" y="1248"/>
              <a:chExt cx="480" cy="432"/>
            </a:xfrm>
          </p:grpSpPr>
          <p:sp>
            <p:nvSpPr>
              <p:cNvPr id="72731" name="Line 114"/>
              <p:cNvSpPr>
                <a:spLocks noChangeShapeType="1"/>
              </p:cNvSpPr>
              <p:nvPr/>
            </p:nvSpPr>
            <p:spPr bwMode="auto">
              <a:xfrm flipV="1">
                <a:off x="720" y="1248"/>
                <a:ext cx="288" cy="28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2" name="Line 115"/>
              <p:cNvSpPr>
                <a:spLocks noChangeShapeType="1"/>
              </p:cNvSpPr>
              <p:nvPr/>
            </p:nvSpPr>
            <p:spPr bwMode="auto">
              <a:xfrm flipV="1">
                <a:off x="720" y="1344"/>
                <a:ext cx="0"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3" name="Line 116"/>
              <p:cNvSpPr>
                <a:spLocks noChangeShapeType="1"/>
              </p:cNvSpPr>
              <p:nvPr/>
            </p:nvSpPr>
            <p:spPr bwMode="auto">
              <a:xfrm flipV="1">
                <a:off x="720" y="1488"/>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4" name="Line 117"/>
              <p:cNvSpPr>
                <a:spLocks noChangeShapeType="1"/>
              </p:cNvSpPr>
              <p:nvPr/>
            </p:nvSpPr>
            <p:spPr bwMode="auto">
              <a:xfrm flipH="1" flipV="1">
                <a:off x="528" y="1344"/>
                <a:ext cx="192" cy="192"/>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5" name="Line 118"/>
              <p:cNvSpPr>
                <a:spLocks noChangeShapeType="1"/>
              </p:cNvSpPr>
              <p:nvPr/>
            </p:nvSpPr>
            <p:spPr bwMode="auto">
              <a:xfrm flipH="1">
                <a:off x="528" y="1536"/>
                <a:ext cx="192"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6" name="Line 119"/>
              <p:cNvSpPr>
                <a:spLocks noChangeShapeType="1"/>
              </p:cNvSpPr>
              <p:nvPr/>
            </p:nvSpPr>
            <p:spPr bwMode="auto">
              <a:xfrm>
                <a:off x="720" y="1536"/>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72737" name="Line 120"/>
              <p:cNvSpPr>
                <a:spLocks noChangeShapeType="1"/>
              </p:cNvSpPr>
              <p:nvPr/>
            </p:nvSpPr>
            <p:spPr bwMode="auto">
              <a:xfrm flipH="1" flipV="1">
                <a:off x="576" y="1536"/>
                <a:ext cx="144"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grpSp>
        <p:nvGrpSpPr>
          <p:cNvPr id="139" name="Group 158"/>
          <p:cNvGrpSpPr>
            <a:grpSpLocks/>
          </p:cNvGrpSpPr>
          <p:nvPr/>
        </p:nvGrpSpPr>
        <p:grpSpPr bwMode="auto">
          <a:xfrm>
            <a:off x="-76200" y="4257675"/>
            <a:ext cx="3881438" cy="2600325"/>
            <a:chOff x="3272" y="920"/>
            <a:chExt cx="2445" cy="1638"/>
          </a:xfrm>
        </p:grpSpPr>
        <p:sp>
          <p:nvSpPr>
            <p:cNvPr id="140" name="Rectangle 144"/>
            <p:cNvSpPr>
              <a:spLocks noChangeArrowheads="1"/>
            </p:cNvSpPr>
            <p:nvPr/>
          </p:nvSpPr>
          <p:spPr bwMode="auto">
            <a:xfrm>
              <a:off x="3456" y="960"/>
              <a:ext cx="2208" cy="1248"/>
            </a:xfrm>
            <a:prstGeom prst="rect">
              <a:avLst/>
            </a:prstGeom>
            <a:solidFill>
              <a:schemeClr val="accent1"/>
            </a:solidFill>
            <a:ln w="19050">
              <a:solidFill>
                <a:schemeClr val="tx1"/>
              </a:solidFill>
              <a:miter lim="800000"/>
              <a:headEnd/>
              <a:tailEnd/>
            </a:ln>
          </p:spPr>
          <p:txBody>
            <a:bodyPr wrap="none" anchor="ctr">
              <a:prstTxWarp prst="textNoShape">
                <a:avLst/>
              </a:prstTxWarp>
            </a:bodyPr>
            <a:lstStyle/>
            <a:p>
              <a:endParaRPr lang="en-US"/>
            </a:p>
          </p:txBody>
        </p:sp>
        <p:sp>
          <p:nvSpPr>
            <p:cNvPr id="141" name="Text Box 145"/>
            <p:cNvSpPr txBox="1">
              <a:spLocks noChangeArrowheads="1"/>
            </p:cNvSpPr>
            <p:nvPr/>
          </p:nvSpPr>
          <p:spPr bwMode="auto">
            <a:xfrm>
              <a:off x="3272" y="920"/>
              <a:ext cx="220" cy="252"/>
            </a:xfrm>
            <a:prstGeom prst="rect">
              <a:avLst/>
            </a:prstGeom>
            <a:noFill/>
            <a:ln w="9525">
              <a:noFill/>
              <a:miter lim="800000"/>
              <a:headEnd/>
              <a:tailEnd/>
            </a:ln>
          </p:spPr>
          <p:txBody>
            <a:bodyPr wrap="none">
              <a:prstTxWarp prst="textNoShape">
                <a:avLst/>
              </a:prstTxWarp>
              <a:spAutoFit/>
            </a:bodyPr>
            <a:lstStyle/>
            <a:p>
              <a:r>
                <a:rPr lang="en-US" sz="2000" dirty="0">
                  <a:solidFill>
                    <a:srgbClr val="0000FF"/>
                  </a:solidFill>
                </a:rPr>
                <a:t>N</a:t>
              </a:r>
            </a:p>
          </p:txBody>
        </p:sp>
        <p:sp>
          <p:nvSpPr>
            <p:cNvPr id="142" name="Text Box 146"/>
            <p:cNvSpPr txBox="1">
              <a:spLocks noChangeArrowheads="1"/>
            </p:cNvSpPr>
            <p:nvPr/>
          </p:nvSpPr>
          <p:spPr bwMode="auto">
            <a:xfrm>
              <a:off x="4752" y="2306"/>
              <a:ext cx="590" cy="252"/>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00FF"/>
                  </a:solidFill>
                  <a:sym typeface="Symbol" charset="2"/>
                </a:rPr>
                <a:t>Φ </a:t>
              </a:r>
              <a:r>
                <a:rPr lang="en-US" sz="2000" dirty="0">
                  <a:solidFill>
                    <a:srgbClr val="0000FF"/>
                  </a:solidFill>
                  <a:sym typeface="Symbol" charset="2"/>
                </a:rPr>
                <a:t>(rad)</a:t>
              </a:r>
            </a:p>
          </p:txBody>
        </p:sp>
        <p:sp>
          <p:nvSpPr>
            <p:cNvPr id="143" name="Line 147"/>
            <p:cNvSpPr>
              <a:spLocks noChangeShapeType="1"/>
            </p:cNvSpPr>
            <p:nvPr/>
          </p:nvSpPr>
          <p:spPr bwMode="auto">
            <a:xfrm>
              <a:off x="4560" y="2112"/>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44" name="Line 148"/>
            <p:cNvSpPr>
              <a:spLocks noChangeShapeType="1"/>
            </p:cNvSpPr>
            <p:nvPr/>
          </p:nvSpPr>
          <p:spPr bwMode="auto">
            <a:xfrm>
              <a:off x="3984" y="2112"/>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45" name="Line 149"/>
            <p:cNvSpPr>
              <a:spLocks noChangeShapeType="1"/>
            </p:cNvSpPr>
            <p:nvPr/>
          </p:nvSpPr>
          <p:spPr bwMode="auto">
            <a:xfrm>
              <a:off x="5088" y="2112"/>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46" name="Text Box 150"/>
            <p:cNvSpPr txBox="1">
              <a:spLocks noChangeArrowheads="1"/>
            </p:cNvSpPr>
            <p:nvPr/>
          </p:nvSpPr>
          <p:spPr bwMode="auto">
            <a:xfrm>
              <a:off x="3356" y="2169"/>
              <a:ext cx="196" cy="231"/>
            </a:xfrm>
            <a:prstGeom prst="rect">
              <a:avLst/>
            </a:prstGeom>
            <a:noFill/>
            <a:ln w="9525">
              <a:noFill/>
              <a:miter lim="800000"/>
              <a:headEnd/>
              <a:tailEnd/>
            </a:ln>
          </p:spPr>
          <p:txBody>
            <a:bodyPr wrap="none">
              <a:prstTxWarp prst="textNoShape">
                <a:avLst/>
              </a:prstTxWarp>
              <a:spAutoFit/>
            </a:bodyPr>
            <a:lstStyle/>
            <a:p>
              <a:r>
                <a:rPr lang="en-US" sz="1800"/>
                <a:t>0</a:t>
              </a:r>
            </a:p>
          </p:txBody>
        </p:sp>
        <p:sp>
          <p:nvSpPr>
            <p:cNvPr id="147" name="Text Box 151"/>
            <p:cNvSpPr txBox="1">
              <a:spLocks noChangeArrowheads="1"/>
            </p:cNvSpPr>
            <p:nvPr/>
          </p:nvSpPr>
          <p:spPr bwMode="auto">
            <a:xfrm>
              <a:off x="4416" y="2169"/>
              <a:ext cx="327" cy="233"/>
            </a:xfrm>
            <a:prstGeom prst="rect">
              <a:avLst/>
            </a:prstGeom>
            <a:noFill/>
            <a:ln w="9525">
              <a:noFill/>
              <a:miter lim="800000"/>
              <a:headEnd/>
              <a:tailEnd/>
            </a:ln>
          </p:spPr>
          <p:txBody>
            <a:bodyPr wrap="none">
              <a:prstTxWarp prst="textNoShape">
                <a:avLst/>
              </a:prstTxWarp>
              <a:spAutoFit/>
            </a:bodyPr>
            <a:lstStyle/>
            <a:p>
              <a:r>
                <a:rPr lang="en-US" dirty="0">
                  <a:sym typeface="Symbol" charset="2"/>
                </a:rPr>
                <a:t>π/</a:t>
              </a:r>
              <a:r>
                <a:rPr lang="en-US" sz="1800" dirty="0">
                  <a:sym typeface="Symbol" charset="2"/>
                </a:rPr>
                <a:t>2</a:t>
              </a:r>
            </a:p>
          </p:txBody>
        </p:sp>
        <p:sp>
          <p:nvSpPr>
            <p:cNvPr id="148" name="Text Box 152"/>
            <p:cNvSpPr txBox="1">
              <a:spLocks noChangeArrowheads="1"/>
            </p:cNvSpPr>
            <p:nvPr/>
          </p:nvSpPr>
          <p:spPr bwMode="auto">
            <a:xfrm>
              <a:off x="5520" y="2160"/>
              <a:ext cx="197" cy="233"/>
            </a:xfrm>
            <a:prstGeom prst="rect">
              <a:avLst/>
            </a:prstGeom>
            <a:noFill/>
            <a:ln w="9525">
              <a:noFill/>
              <a:miter lim="800000"/>
              <a:headEnd/>
              <a:tailEnd/>
            </a:ln>
          </p:spPr>
          <p:txBody>
            <a:bodyPr wrap="none">
              <a:prstTxWarp prst="textNoShape">
                <a:avLst/>
              </a:prstTxWarp>
              <a:spAutoFit/>
            </a:bodyPr>
            <a:lstStyle/>
            <a:p>
              <a:r>
                <a:rPr lang="en-US" dirty="0">
                  <a:sym typeface="Symbol" charset="2"/>
                </a:rPr>
                <a:t>π</a:t>
              </a:r>
              <a:endParaRPr lang="en-US" sz="1800" dirty="0">
                <a:sym typeface="Symbol" charset="2"/>
              </a:endParaRPr>
            </a:p>
          </p:txBody>
        </p:sp>
        <p:sp>
          <p:nvSpPr>
            <p:cNvPr id="149" name="Line 153"/>
            <p:cNvSpPr>
              <a:spLocks noChangeShapeType="1"/>
            </p:cNvSpPr>
            <p:nvPr/>
          </p:nvSpPr>
          <p:spPr bwMode="auto">
            <a:xfrm rot="-5400000">
              <a:off x="3504" y="1872"/>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50" name="Line 154"/>
            <p:cNvSpPr>
              <a:spLocks noChangeShapeType="1"/>
            </p:cNvSpPr>
            <p:nvPr/>
          </p:nvSpPr>
          <p:spPr bwMode="auto">
            <a:xfrm rot="-5400000">
              <a:off x="3504" y="1584"/>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51" name="Line 155"/>
            <p:cNvSpPr>
              <a:spLocks noChangeShapeType="1"/>
            </p:cNvSpPr>
            <p:nvPr/>
          </p:nvSpPr>
          <p:spPr bwMode="auto">
            <a:xfrm rot="-5400000">
              <a:off x="3504" y="1248"/>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52" name="Text Box 156"/>
            <p:cNvSpPr txBox="1">
              <a:spLocks noChangeArrowheads="1"/>
            </p:cNvSpPr>
            <p:nvPr/>
          </p:nvSpPr>
          <p:spPr bwMode="auto">
            <a:xfrm>
              <a:off x="3840" y="2169"/>
              <a:ext cx="327" cy="233"/>
            </a:xfrm>
            <a:prstGeom prst="rect">
              <a:avLst/>
            </a:prstGeom>
            <a:noFill/>
            <a:ln w="9525">
              <a:noFill/>
              <a:miter lim="800000"/>
              <a:headEnd/>
              <a:tailEnd/>
            </a:ln>
          </p:spPr>
          <p:txBody>
            <a:bodyPr wrap="none">
              <a:prstTxWarp prst="textNoShape">
                <a:avLst/>
              </a:prstTxWarp>
              <a:spAutoFit/>
            </a:bodyPr>
            <a:lstStyle/>
            <a:p>
              <a:r>
                <a:rPr lang="en-US" sz="1800" dirty="0" smtClean="0">
                  <a:sym typeface="Symbol" charset="2"/>
                </a:rPr>
                <a:t>π/</a:t>
              </a:r>
              <a:r>
                <a:rPr lang="en-US" sz="1800" dirty="0">
                  <a:sym typeface="Symbol" charset="2"/>
                </a:rPr>
                <a:t>4</a:t>
              </a:r>
            </a:p>
          </p:txBody>
        </p:sp>
        <p:sp>
          <p:nvSpPr>
            <p:cNvPr id="153" name="Text Box 157"/>
            <p:cNvSpPr txBox="1">
              <a:spLocks noChangeArrowheads="1"/>
            </p:cNvSpPr>
            <p:nvPr/>
          </p:nvSpPr>
          <p:spPr bwMode="auto">
            <a:xfrm>
              <a:off x="4896" y="2169"/>
              <a:ext cx="400" cy="233"/>
            </a:xfrm>
            <a:prstGeom prst="rect">
              <a:avLst/>
            </a:prstGeom>
            <a:noFill/>
            <a:ln w="9525">
              <a:noFill/>
              <a:miter lim="800000"/>
              <a:headEnd/>
              <a:tailEnd/>
            </a:ln>
          </p:spPr>
          <p:txBody>
            <a:bodyPr wrap="none">
              <a:prstTxWarp prst="textNoShape">
                <a:avLst/>
              </a:prstTxWarp>
              <a:spAutoFit/>
            </a:bodyPr>
            <a:lstStyle/>
            <a:p>
              <a:r>
                <a:rPr lang="en-US" dirty="0">
                  <a:sym typeface="Symbol" charset="2"/>
                </a:rPr>
                <a:t>3π/</a:t>
              </a:r>
              <a:r>
                <a:rPr lang="en-US" sz="1800" dirty="0">
                  <a:sym typeface="Symbol" charset="2"/>
                </a:rPr>
                <a:t>4</a:t>
              </a:r>
            </a:p>
          </p:txBody>
        </p:sp>
      </p:grpSp>
      <p:sp>
        <p:nvSpPr>
          <p:cNvPr id="154" name="Line 174"/>
          <p:cNvSpPr>
            <a:spLocks noChangeShapeType="1"/>
          </p:cNvSpPr>
          <p:nvPr/>
        </p:nvSpPr>
        <p:spPr bwMode="auto">
          <a:xfrm>
            <a:off x="228600" y="4948527"/>
            <a:ext cx="3505200" cy="0"/>
          </a:xfrm>
          <a:prstGeom prst="line">
            <a:avLst/>
          </a:prstGeom>
          <a:noFill/>
          <a:ln w="38100">
            <a:solidFill>
              <a:srgbClr val="D60093"/>
            </a:solidFill>
            <a:round/>
            <a:headEnd/>
            <a:tailEnd/>
          </a:ln>
        </p:spPr>
        <p:txBody>
          <a:bodyPr>
            <a:prstTxWarp prst="textNoShape">
              <a:avLst/>
            </a:prstTxWarp>
          </a:bodyPr>
          <a:lstStyle/>
          <a:p>
            <a:endParaRPr lang="en-US"/>
          </a:p>
        </p:txBody>
      </p:sp>
      <p:sp>
        <p:nvSpPr>
          <p:cNvPr id="88186" name="Text Box 122"/>
          <p:cNvSpPr txBox="1">
            <a:spLocks noChangeArrowheads="1"/>
          </p:cNvSpPr>
          <p:nvPr/>
        </p:nvSpPr>
        <p:spPr bwMode="auto">
          <a:xfrm>
            <a:off x="0" y="3087469"/>
            <a:ext cx="3043238" cy="646331"/>
          </a:xfrm>
          <a:prstGeom prst="rect">
            <a:avLst/>
          </a:prstGeom>
          <a:noFill/>
          <a:ln w="9525">
            <a:noFill/>
            <a:miter lim="800000"/>
            <a:headEnd/>
            <a:tailEnd/>
          </a:ln>
        </p:spPr>
        <p:txBody>
          <a:bodyPr wrap="square">
            <a:prstTxWarp prst="textNoShape">
              <a:avLst/>
            </a:prstTxWarp>
            <a:spAutoFit/>
          </a:bodyPr>
          <a:lstStyle/>
          <a:p>
            <a:r>
              <a:rPr lang="en-US" sz="1800" dirty="0"/>
              <a:t>momenta pointed at random</a:t>
            </a:r>
          </a:p>
          <a:p>
            <a:r>
              <a:rPr lang="en-US" sz="1800" dirty="0"/>
              <a:t>relative to reaction plane</a:t>
            </a:r>
          </a:p>
        </p:txBody>
      </p:sp>
      <mc:AlternateContent xmlns:mc="http://schemas.openxmlformats.org/markup-compatibility/2006">
        <mc:Choice xmlns:a14="http://schemas.microsoft.com/office/drawing/2010/main" Requires="a14">
          <p:sp>
            <p:nvSpPr>
              <p:cNvPr id="156" name="TextBox 155"/>
              <p:cNvSpPr txBox="1"/>
              <p:nvPr/>
            </p:nvSpPr>
            <p:spPr>
              <a:xfrm>
                <a:off x="4191000" y="5694402"/>
                <a:ext cx="4267200" cy="553998"/>
              </a:xfrm>
              <a:prstGeom prst="rect">
                <a:avLst/>
              </a:prstGeom>
              <a:noFill/>
            </p:spPr>
            <p:txBody>
              <a:bodyPr wrap="square" rtlCol="0">
                <a:spAutoFit/>
              </a:bodyPr>
              <a:lstStyle/>
              <a:p>
                <a14:m>
                  <m:oMath xmlns:m="http://schemas.openxmlformats.org/officeDocument/2006/math">
                    <m:sSub>
                      <m:sSubPr>
                        <m:ctrlPr>
                          <a:rPr lang="en-US" sz="3000" b="1" i="1" smtClean="0">
                            <a:solidFill>
                              <a:srgbClr val="0000FF"/>
                            </a:solidFill>
                            <a:latin typeface="Cambria Math"/>
                          </a:rPr>
                        </m:ctrlPr>
                      </m:sSubPr>
                      <m:e>
                        <m:r>
                          <a:rPr lang="en-US" sz="3000" b="1" i="0" smtClean="0">
                            <a:solidFill>
                              <a:srgbClr val="0000FF"/>
                            </a:solidFill>
                            <a:latin typeface="Cambria Math"/>
                          </a:rPr>
                          <m:t>𝐯</m:t>
                        </m:r>
                      </m:e>
                      <m:sub>
                        <m:r>
                          <a:rPr lang="en-US" sz="3000" b="1" i="0" smtClean="0">
                            <a:solidFill>
                              <a:srgbClr val="0000FF"/>
                            </a:solidFill>
                            <a:latin typeface="Cambria Math"/>
                          </a:rPr>
                          <m:t>𝟐</m:t>
                        </m:r>
                      </m:sub>
                    </m:sSub>
                    <m:r>
                      <a:rPr lang="en-US" sz="3000" b="1" i="0" smtClean="0">
                        <a:solidFill>
                          <a:srgbClr val="0000FF"/>
                        </a:solidFill>
                        <a:latin typeface="Cambria Math"/>
                      </a:rPr>
                      <m:t>= &lt;</m:t>
                    </m:r>
                    <m:r>
                      <a:rPr lang="en-US" sz="3000" b="1" i="0" smtClean="0">
                        <a:solidFill>
                          <a:srgbClr val="0000FF"/>
                        </a:solidFill>
                        <a:latin typeface="Cambria Math"/>
                      </a:rPr>
                      <m:t>𝐜𝐨𝐬</m:t>
                    </m:r>
                    <m:d>
                      <m:dPr>
                        <m:ctrlPr>
                          <a:rPr lang="en-US" sz="3000" b="1" i="1" smtClean="0">
                            <a:solidFill>
                              <a:srgbClr val="0000FF"/>
                            </a:solidFill>
                            <a:latin typeface="Cambria Math"/>
                          </a:rPr>
                        </m:ctrlPr>
                      </m:dPr>
                      <m:e>
                        <m:r>
                          <a:rPr lang="en-US" sz="3000" b="1" i="1" smtClean="0">
                            <a:solidFill>
                              <a:srgbClr val="0000FF"/>
                            </a:solidFill>
                            <a:latin typeface="Cambria Math"/>
                          </a:rPr>
                          <m:t>𝟐</m:t>
                        </m:r>
                        <m:r>
                          <a:rPr lang="el-GR" sz="3000" b="1" i="0" smtClean="0">
                            <a:solidFill>
                              <a:srgbClr val="0000FF"/>
                            </a:solidFill>
                            <a:latin typeface="Cambria Math"/>
                            <a:ea typeface="Cambria Math"/>
                          </a:rPr>
                          <m:t>𝚽</m:t>
                        </m:r>
                      </m:e>
                    </m:d>
                    <m:r>
                      <a:rPr lang="en-US" sz="3000" b="1" i="0" smtClean="0">
                        <a:solidFill>
                          <a:srgbClr val="0000FF"/>
                        </a:solidFill>
                        <a:latin typeface="Cambria Math"/>
                        <a:ea typeface="Cambria Math"/>
                      </a:rPr>
                      <m:t>&gt;</m:t>
                    </m:r>
                  </m:oMath>
                </a14:m>
                <a:r>
                  <a:rPr lang="en-US" sz="3000" b="1" dirty="0" smtClean="0">
                    <a:solidFill>
                      <a:srgbClr val="0000FF"/>
                    </a:solidFill>
                  </a:rPr>
                  <a:t> </a:t>
                </a:r>
                <a14:m>
                  <m:oMath xmlns:m="http://schemas.openxmlformats.org/officeDocument/2006/math">
                    <m:r>
                      <a:rPr lang="en-US" sz="3000" b="1" i="1" dirty="0">
                        <a:solidFill>
                          <a:srgbClr val="0000FF"/>
                        </a:solidFill>
                        <a:latin typeface="Cambria Math"/>
                        <a:ea typeface="Cambria Math"/>
                      </a:rPr>
                      <m:t>=</m:t>
                    </m:r>
                    <m:r>
                      <a:rPr lang="en-US" sz="3000" b="1" i="1" dirty="0" smtClean="0">
                        <a:solidFill>
                          <a:srgbClr val="0000FF"/>
                        </a:solidFill>
                        <a:latin typeface="Cambria Math"/>
                        <a:ea typeface="Cambria Math"/>
                      </a:rPr>
                      <m:t>𝟎</m:t>
                    </m:r>
                  </m:oMath>
                </a14:m>
                <a:endParaRPr lang="en-US" sz="3000" b="1" dirty="0">
                  <a:solidFill>
                    <a:srgbClr val="0000FF"/>
                  </a:solidFill>
                </a:endParaRPr>
              </a:p>
            </p:txBody>
          </p:sp>
        </mc:Choice>
        <mc:Fallback>
          <p:sp>
            <p:nvSpPr>
              <p:cNvPr id="156" name="TextBox 155"/>
              <p:cNvSpPr txBox="1">
                <a:spLocks noRot="1" noChangeAspect="1" noMove="1" noResize="1" noEditPoints="1" noAdjustHandles="1" noChangeArrowheads="1" noChangeShapeType="1" noTextEdit="1"/>
              </p:cNvSpPr>
              <p:nvPr/>
            </p:nvSpPr>
            <p:spPr>
              <a:xfrm>
                <a:off x="4191000" y="5694402"/>
                <a:ext cx="4267200" cy="553998"/>
              </a:xfrm>
              <a:prstGeom prst="rect">
                <a:avLst/>
              </a:prstGeom>
              <a:blipFill rotWithShape="1">
                <a:blip r:embed="rId6"/>
                <a:stretch>
                  <a:fillRect/>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64AB31E-842B-4FE6-90A0-C50890C18576}" type="slidenum">
              <a:rPr lang="en-US" smtClean="0"/>
              <a:pPr/>
              <a:t>25</a:t>
            </a:fld>
            <a:endParaRPr lang="en-US"/>
          </a:p>
        </p:txBody>
      </p:sp>
      <p:sp>
        <p:nvSpPr>
          <p:cNvPr id="2" name="TextBox 1"/>
          <p:cNvSpPr txBox="1"/>
          <p:nvPr/>
        </p:nvSpPr>
        <p:spPr>
          <a:xfrm>
            <a:off x="9601200" y="1503652"/>
            <a:ext cx="184731" cy="369332"/>
          </a:xfrm>
          <a:prstGeom prst="rect">
            <a:avLst/>
          </a:prstGeom>
          <a:noFill/>
        </p:spPr>
        <p:txBody>
          <a:bodyPr wrap="none" rtlCol="0">
            <a:spAutoFit/>
          </a:bodyPr>
          <a:lstStyle/>
          <a:p>
            <a:endParaRPr lang="en-US" dirty="0"/>
          </a:p>
        </p:txBody>
      </p:sp>
      <p:grpSp>
        <p:nvGrpSpPr>
          <p:cNvPr id="15" name="Group 14"/>
          <p:cNvGrpSpPr/>
          <p:nvPr/>
        </p:nvGrpSpPr>
        <p:grpSpPr>
          <a:xfrm>
            <a:off x="5837882" y="685800"/>
            <a:ext cx="3306118" cy="2513718"/>
            <a:chOff x="5837882" y="685800"/>
            <a:chExt cx="3306118" cy="2513718"/>
          </a:xfrm>
        </p:grpSpPr>
        <p:cxnSp>
          <p:nvCxnSpPr>
            <p:cNvPr id="9" name="Straight Arrow Connector 8"/>
            <p:cNvCxnSpPr/>
            <p:nvPr/>
          </p:nvCxnSpPr>
          <p:spPr>
            <a:xfrm>
              <a:off x="5889461" y="3199516"/>
              <a:ext cx="3254539" cy="2"/>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2790" idx="0"/>
            </p:cNvCxnSpPr>
            <p:nvPr/>
          </p:nvCxnSpPr>
          <p:spPr>
            <a:xfrm flipH="1" flipV="1">
              <a:off x="5837882" y="685800"/>
              <a:ext cx="51578" cy="248866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206674" y="1358030"/>
            <a:ext cx="1282700" cy="1461370"/>
            <a:chOff x="1206674" y="1358030"/>
            <a:chExt cx="1282700" cy="1461370"/>
          </a:xfrm>
        </p:grpSpPr>
        <p:cxnSp>
          <p:nvCxnSpPr>
            <p:cNvPr id="23" name="Straight Arrow Connector 22"/>
            <p:cNvCxnSpPr/>
            <p:nvPr/>
          </p:nvCxnSpPr>
          <p:spPr>
            <a:xfrm flipV="1">
              <a:off x="1206674" y="1358030"/>
              <a:ext cx="1282700" cy="11255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1403350" y="2115167"/>
              <a:ext cx="425450" cy="704233"/>
            </a:xfrm>
            <a:prstGeom prst="arc">
              <a:avLst>
                <a:gd name="adj1" fmla="val 16200000"/>
                <a:gd name="adj2" fmla="val 37022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848024" y="1946000"/>
              <a:ext cx="533400" cy="477054"/>
            </a:xfrm>
            <a:prstGeom prst="rect">
              <a:avLst/>
            </a:prstGeom>
            <a:noFill/>
          </p:spPr>
          <p:txBody>
            <a:bodyPr wrap="square" rtlCol="0">
              <a:spAutoFit/>
            </a:bodyPr>
            <a:lstStyle/>
            <a:p>
              <a:r>
                <a:rPr lang="en-US" sz="2500" b="1" dirty="0" smtClean="0">
                  <a:sym typeface="Symbol"/>
                </a:rPr>
                <a:t></a:t>
              </a:r>
              <a:endParaRPr lang="en-US" sz="2500" b="1" dirty="0"/>
            </a:p>
          </p:txBody>
        </p:sp>
      </p:grpSp>
    </p:spTree>
    <p:extLst>
      <p:ext uri="{BB962C8B-B14F-4D97-AF65-F5344CB8AC3E}">
        <p14:creationId xmlns:p14="http://schemas.microsoft.com/office/powerpoint/2010/main" val="35725468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8074"/>
                                        </p:tgtEl>
                                      </p:cBhvr>
                                    </p:animEffect>
                                    <p:set>
                                      <p:cBhvr>
                                        <p:cTn id="7" dur="1" fill="hold">
                                          <p:stCondLst>
                                            <p:cond delay="499"/>
                                          </p:stCondLst>
                                        </p:cTn>
                                        <p:tgtEl>
                                          <p:spTgt spid="8807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8073"/>
                                        </p:tgtEl>
                                      </p:cBhvr>
                                    </p:animEffect>
                                    <p:set>
                                      <p:cBhvr>
                                        <p:cTn id="10" dur="1" fill="hold">
                                          <p:stCondLst>
                                            <p:cond delay="499"/>
                                          </p:stCondLst>
                                        </p:cTn>
                                        <p:tgtEl>
                                          <p:spTgt spid="8807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grpId="0" nodeType="clickEffect">
                                  <p:stCondLst>
                                    <p:cond delay="0"/>
                                  </p:stCondLst>
                                  <p:childTnLst>
                                    <p:set>
                                      <p:cBhvr>
                                        <p:cTn id="14" dur="1" fill="hold">
                                          <p:stCondLst>
                                            <p:cond delay="0"/>
                                          </p:stCondLst>
                                        </p:cTn>
                                        <p:tgtEl>
                                          <p:spTgt spid="88076"/>
                                        </p:tgtEl>
                                        <p:attrNameLst>
                                          <p:attrName>style.visibility</p:attrName>
                                        </p:attrNameLst>
                                      </p:cBhvr>
                                      <p:to>
                                        <p:strVal val="visible"/>
                                      </p:to>
                                    </p:set>
                                    <p:animEffect transition="in" filter="diamond(out)">
                                      <p:cBhvr>
                                        <p:cTn id="15" dur="500"/>
                                        <p:tgtEl>
                                          <p:spTgt spid="88076"/>
                                        </p:tgtEl>
                                      </p:cBhvr>
                                    </p:animEffect>
                                  </p:childTnLst>
                                </p:cTn>
                              </p:par>
                            </p:childTnLst>
                          </p:cTn>
                        </p:par>
                        <p:par>
                          <p:cTn id="16" fill="hold">
                            <p:stCondLst>
                              <p:cond delay="500"/>
                            </p:stCondLst>
                            <p:childTnLst>
                              <p:par>
                                <p:cTn id="17" presetID="8" presetClass="entr" presetSubtype="3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ou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amond(ou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out)">
                                      <p:cBhvr>
                                        <p:cTn id="29" dur="500"/>
                                        <p:tgtEl>
                                          <p:spTgt spid="6"/>
                                        </p:tgtEl>
                                      </p:cBhvr>
                                    </p:animEffect>
                                  </p:childTnLst>
                                </p:cTn>
                              </p:par>
                              <p:par>
                                <p:cTn id="30" presetID="8" presetClass="entr" presetSubtype="32"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amond(out)">
                                      <p:cBhvr>
                                        <p:cTn id="32" dur="500"/>
                                        <p:tgtEl>
                                          <p:spTgt spid="8"/>
                                        </p:tgtEl>
                                      </p:cBhvr>
                                    </p:animEffect>
                                  </p:childTnLst>
                                </p:cTn>
                              </p:par>
                              <p:par>
                                <p:cTn id="33" presetID="8" presetClass="entr" presetSubtype="3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amond(out)">
                                      <p:cBhvr>
                                        <p:cTn id="35" dur="500"/>
                                        <p:tgtEl>
                                          <p:spTgt spid="10"/>
                                        </p:tgtEl>
                                      </p:cBhvr>
                                    </p:animEffect>
                                  </p:childTnLst>
                                </p:cTn>
                              </p:par>
                              <p:par>
                                <p:cTn id="36" presetID="8"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out)">
                                      <p:cBhvr>
                                        <p:cTn id="38" dur="500"/>
                                        <p:tgtEl>
                                          <p:spTgt spid="12"/>
                                        </p:tgtEl>
                                      </p:cBhvr>
                                    </p:animEffect>
                                  </p:childTnLst>
                                </p:cTn>
                              </p:par>
                              <p:par>
                                <p:cTn id="39" presetID="8" presetClass="entr" presetSubtype="3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amond(out)">
                                      <p:cBhvr>
                                        <p:cTn id="41" dur="500"/>
                                        <p:tgtEl>
                                          <p:spTgt spid="14"/>
                                        </p:tgtEl>
                                      </p:cBhvr>
                                    </p:animEffect>
                                  </p:childTnLst>
                                </p:cTn>
                              </p:par>
                              <p:par>
                                <p:cTn id="42" presetID="8"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amond(out)">
                                      <p:cBhvr>
                                        <p:cTn id="44" dur="500"/>
                                        <p:tgtEl>
                                          <p:spTgt spid="16"/>
                                        </p:tgtEl>
                                      </p:cBhvr>
                                    </p:animEffect>
                                  </p:childTnLst>
                                </p:cTn>
                              </p:par>
                              <p:par>
                                <p:cTn id="45" presetID="8" presetClass="entr" presetSubtype="3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amond(out)">
                                      <p:cBhvr>
                                        <p:cTn id="47" dur="500"/>
                                        <p:tgtEl>
                                          <p:spTgt spid="18"/>
                                        </p:tgtEl>
                                      </p:cBhvr>
                                    </p:animEffect>
                                  </p:childTnLst>
                                </p:cTn>
                              </p:par>
                              <p:par>
                                <p:cTn id="48" presetID="8" presetClass="entr" presetSubtype="32"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amond(out)">
                                      <p:cBhvr>
                                        <p:cTn id="50" dur="500"/>
                                        <p:tgtEl>
                                          <p:spTgt spid="20"/>
                                        </p:tgtEl>
                                      </p:cBhvr>
                                    </p:animEffect>
                                  </p:childTnLst>
                                </p:cTn>
                              </p:par>
                              <p:par>
                                <p:cTn id="51" presetID="8" presetClass="entr" presetSubtype="32"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diamond(out)">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1" nodeType="clickEffect">
                                  <p:stCondLst>
                                    <p:cond delay="0"/>
                                  </p:stCondLst>
                                  <p:childTnLst>
                                    <p:animMotion origin="layout" path="M 1.11022E-16 3.33333E-6 L -0.475 0.08333 " pathEditMode="relative" rAng="0" ptsTypes="AA">
                                      <p:cBhvr>
                                        <p:cTn id="57" dur="2000" fill="hold"/>
                                        <p:tgtEl>
                                          <p:spTgt spid="88076"/>
                                        </p:tgtEl>
                                        <p:attrNameLst>
                                          <p:attrName>ppt_x</p:attrName>
                                          <p:attrName>ppt_y</p:attrName>
                                        </p:attrNameLst>
                                      </p:cBhvr>
                                      <p:rCtr x="-23700" y="4200"/>
                                    </p:animMotion>
                                  </p:childTnLst>
                                </p:cTn>
                              </p:par>
                              <p:par>
                                <p:cTn id="58" presetID="0" presetClass="path" presetSubtype="0" accel="50000" decel="50000" fill="hold" nodeType="withEffect">
                                  <p:stCondLst>
                                    <p:cond delay="0"/>
                                  </p:stCondLst>
                                  <p:childTnLst>
                                    <p:animMotion origin="layout" path="M -3.33333E-6 -4.44444E-6 L -0.48333 0.10556 " pathEditMode="relative" rAng="0" ptsTypes="AA">
                                      <p:cBhvr>
                                        <p:cTn id="59" dur="2000" fill="hold"/>
                                        <p:tgtEl>
                                          <p:spTgt spid="3"/>
                                        </p:tgtEl>
                                        <p:attrNameLst>
                                          <p:attrName>ppt_x</p:attrName>
                                          <p:attrName>ppt_y</p:attrName>
                                        </p:attrNameLst>
                                      </p:cBhvr>
                                      <p:rCtr x="-24200" y="5300"/>
                                    </p:animMotion>
                                  </p:childTnLst>
                                </p:cTn>
                              </p:par>
                              <p:par>
                                <p:cTn id="60" presetID="0" presetClass="path" presetSubtype="0" accel="50000" decel="50000" fill="hold" nodeType="withEffect">
                                  <p:stCondLst>
                                    <p:cond delay="0"/>
                                  </p:stCondLst>
                                  <p:childTnLst>
                                    <p:animMotion origin="layout" path="M 0.0 -3.33333E-6 L -0.4 0.01667 " pathEditMode="relative" rAng="0" ptsTypes="AA">
                                      <p:cBhvr>
                                        <p:cTn id="61" dur="2000" fill="hold"/>
                                        <p:tgtEl>
                                          <p:spTgt spid="6"/>
                                        </p:tgtEl>
                                        <p:attrNameLst>
                                          <p:attrName>ppt_x</p:attrName>
                                          <p:attrName>ppt_y</p:attrName>
                                        </p:attrNameLst>
                                      </p:cBhvr>
                                      <p:rCtr x="-20000" y="800"/>
                                    </p:animMotion>
                                  </p:childTnLst>
                                </p:cTn>
                              </p:par>
                              <p:par>
                                <p:cTn id="62" presetID="0" presetClass="path" presetSubtype="0" accel="50000" decel="50000" fill="hold" nodeType="withEffect">
                                  <p:stCondLst>
                                    <p:cond delay="0"/>
                                  </p:stCondLst>
                                  <p:childTnLst>
                                    <p:animMotion origin="layout" path="M 0.0 4.44444E-6 L -0.6125 0.04444 " pathEditMode="relative" rAng="0" ptsTypes="AA">
                                      <p:cBhvr>
                                        <p:cTn id="63" dur="2000" fill="hold"/>
                                        <p:tgtEl>
                                          <p:spTgt spid="4"/>
                                        </p:tgtEl>
                                        <p:attrNameLst>
                                          <p:attrName>ppt_x</p:attrName>
                                          <p:attrName>ppt_y</p:attrName>
                                        </p:attrNameLst>
                                      </p:cBhvr>
                                      <p:rCtr x="-30600" y="2200"/>
                                    </p:animMotion>
                                  </p:childTnLst>
                                </p:cTn>
                              </p:par>
                              <p:par>
                                <p:cTn id="64" presetID="0" presetClass="path" presetSubtype="0" accel="50000" decel="50000" fill="hold" nodeType="withEffect">
                                  <p:stCondLst>
                                    <p:cond delay="0"/>
                                  </p:stCondLst>
                                  <p:childTnLst>
                                    <p:animMotion origin="layout" path="M 0.0 1.11111E-6 L -0.5125 0.01111 " pathEditMode="relative" rAng="0" ptsTypes="AA">
                                      <p:cBhvr>
                                        <p:cTn id="65" dur="2000" fill="hold"/>
                                        <p:tgtEl>
                                          <p:spTgt spid="16"/>
                                        </p:tgtEl>
                                        <p:attrNameLst>
                                          <p:attrName>ppt_x</p:attrName>
                                          <p:attrName>ppt_y</p:attrName>
                                        </p:attrNameLst>
                                      </p:cBhvr>
                                      <p:rCtr x="-25600" y="600"/>
                                    </p:animMotion>
                                  </p:childTnLst>
                                </p:cTn>
                              </p:par>
                              <p:par>
                                <p:cTn id="66" presetID="0" presetClass="path" presetSubtype="0" accel="50000" decel="50000" fill="hold" nodeType="withEffect">
                                  <p:stCondLst>
                                    <p:cond delay="0"/>
                                  </p:stCondLst>
                                  <p:childTnLst>
                                    <p:animMotion origin="layout" path="M -3.33333E-6 4.44444E-6 L -0.39583 -0.10556 " pathEditMode="relative" rAng="0" ptsTypes="AA">
                                      <p:cBhvr>
                                        <p:cTn id="67" dur="2000" fill="hold"/>
                                        <p:tgtEl>
                                          <p:spTgt spid="14"/>
                                        </p:tgtEl>
                                        <p:attrNameLst>
                                          <p:attrName>ppt_x</p:attrName>
                                          <p:attrName>ppt_y</p:attrName>
                                        </p:attrNameLst>
                                      </p:cBhvr>
                                      <p:rCtr x="-19800" y="-5300"/>
                                    </p:animMotion>
                                  </p:childTnLst>
                                </p:cTn>
                              </p:par>
                              <p:par>
                                <p:cTn id="68" presetID="0" presetClass="path" presetSubtype="0" accel="50000" decel="50000" fill="hold" nodeType="withEffect">
                                  <p:stCondLst>
                                    <p:cond delay="0"/>
                                  </p:stCondLst>
                                  <p:childTnLst>
                                    <p:animMotion origin="layout" path="M 3.33333E-6 4.44444E-6 L -0.50417 -0.10556 " pathEditMode="relative" rAng="0" ptsTypes="AA">
                                      <p:cBhvr>
                                        <p:cTn id="69" dur="2000" fill="hold"/>
                                        <p:tgtEl>
                                          <p:spTgt spid="10"/>
                                        </p:tgtEl>
                                        <p:attrNameLst>
                                          <p:attrName>ppt_x</p:attrName>
                                          <p:attrName>ppt_y</p:attrName>
                                        </p:attrNameLst>
                                      </p:cBhvr>
                                      <p:rCtr x="-25200" y="-5300"/>
                                    </p:animMotion>
                                  </p:childTnLst>
                                </p:cTn>
                              </p:par>
                              <p:par>
                                <p:cTn id="70" presetID="0" presetClass="path" presetSubtype="0" accel="50000" decel="50000" fill="hold" nodeType="withEffect">
                                  <p:stCondLst>
                                    <p:cond delay="0"/>
                                  </p:stCondLst>
                                  <p:childTnLst>
                                    <p:animMotion origin="layout" path="M 3.33333E-6 -3.33333E-6 L -0.61667 -0.08333 " pathEditMode="relative" rAng="0" ptsTypes="AA">
                                      <p:cBhvr>
                                        <p:cTn id="71" dur="2000" fill="hold"/>
                                        <p:tgtEl>
                                          <p:spTgt spid="8"/>
                                        </p:tgtEl>
                                        <p:attrNameLst>
                                          <p:attrName>ppt_x</p:attrName>
                                          <p:attrName>ppt_y</p:attrName>
                                        </p:attrNameLst>
                                      </p:cBhvr>
                                      <p:rCtr x="-30800" y="-4200"/>
                                    </p:animMotion>
                                  </p:childTnLst>
                                </p:cTn>
                              </p:par>
                              <p:par>
                                <p:cTn id="72" presetID="0" presetClass="path" presetSubtype="0" accel="50000" decel="50000" fill="hold" nodeType="withEffect">
                                  <p:stCondLst>
                                    <p:cond delay="0"/>
                                  </p:stCondLst>
                                  <p:childTnLst>
                                    <p:animMotion origin="layout" path="M 0.0 -3.33333E-6 L -0.4375 -0.23333 " pathEditMode="relative" rAng="0" ptsTypes="AA">
                                      <p:cBhvr>
                                        <p:cTn id="73" dur="2000" fill="hold"/>
                                        <p:tgtEl>
                                          <p:spTgt spid="18"/>
                                        </p:tgtEl>
                                        <p:attrNameLst>
                                          <p:attrName>ppt_x</p:attrName>
                                          <p:attrName>ppt_y</p:attrName>
                                        </p:attrNameLst>
                                      </p:cBhvr>
                                      <p:rCtr x="-21900" y="-11700"/>
                                    </p:animMotion>
                                  </p:childTnLst>
                                </p:cTn>
                              </p:par>
                              <p:par>
                                <p:cTn id="74" presetID="0" presetClass="path" presetSubtype="0" accel="50000" decel="50000" fill="hold" nodeType="withEffect">
                                  <p:stCondLst>
                                    <p:cond delay="0"/>
                                  </p:stCondLst>
                                  <p:childTnLst>
                                    <p:animMotion origin="layout" path="M 0.0 1.11022E-16 L -0.5125 -0.2 " pathEditMode="relative" rAng="0" ptsTypes="AA">
                                      <p:cBhvr>
                                        <p:cTn id="75" dur="2000" fill="hold"/>
                                        <p:tgtEl>
                                          <p:spTgt spid="20"/>
                                        </p:tgtEl>
                                        <p:attrNameLst>
                                          <p:attrName>ppt_x</p:attrName>
                                          <p:attrName>ppt_y</p:attrName>
                                        </p:attrNameLst>
                                      </p:cBhvr>
                                      <p:rCtr x="-25600" y="-10000"/>
                                    </p:animMotion>
                                  </p:childTnLst>
                                </p:cTn>
                              </p:par>
                              <p:par>
                                <p:cTn id="76" presetID="0" presetClass="path" presetSubtype="0" accel="50000" decel="50000" fill="hold" nodeType="withEffect">
                                  <p:stCondLst>
                                    <p:cond delay="0"/>
                                  </p:stCondLst>
                                  <p:childTnLst>
                                    <p:animMotion origin="layout" path="M 0.0 -4.44444E-6 L -0.5875 -0.24444 " pathEditMode="relative" rAng="0" ptsTypes="AA">
                                      <p:cBhvr>
                                        <p:cTn id="77" dur="2000" fill="hold"/>
                                        <p:tgtEl>
                                          <p:spTgt spid="12"/>
                                        </p:tgtEl>
                                        <p:attrNameLst>
                                          <p:attrName>ppt_x</p:attrName>
                                          <p:attrName>ppt_y</p:attrName>
                                        </p:attrNameLst>
                                      </p:cBhvr>
                                      <p:rCtr x="-29400" y="-12200"/>
                                    </p:animMotion>
                                  </p:childTnLst>
                                </p:cTn>
                              </p:par>
                              <p:par>
                                <p:cTn id="78" presetID="0" presetClass="path" presetSubtype="0" accel="50000" decel="50000" fill="hold" nodeType="withEffect">
                                  <p:stCondLst>
                                    <p:cond delay="0"/>
                                  </p:stCondLst>
                                  <p:childTnLst>
                                    <p:animMotion origin="layout" path="M 0.0 4.44444E-6 L -0.5125 -0.35556 " pathEditMode="relative" rAng="0" ptsTypes="AA">
                                      <p:cBhvr>
                                        <p:cTn id="79" dur="2000" fill="hold"/>
                                        <p:tgtEl>
                                          <p:spTgt spid="22"/>
                                        </p:tgtEl>
                                        <p:attrNameLst>
                                          <p:attrName>ppt_x</p:attrName>
                                          <p:attrName>ppt_y</p:attrName>
                                        </p:attrNameLst>
                                      </p:cBhvr>
                                      <p:rCtr x="-25600" y="-17800"/>
                                    </p:animMotion>
                                  </p:childTnLst>
                                </p:cTn>
                              </p:par>
                              <p:par>
                                <p:cTn id="80" presetID="42" presetClass="path" presetSubtype="0" accel="50000" decel="50000" fill="hold" nodeType="withEffect">
                                  <p:stCondLst>
                                    <p:cond delay="0"/>
                                  </p:stCondLst>
                                  <p:childTnLst>
                                    <p:animMotion origin="layout" path="M 2.77778E-6 3.70028E-8 L -0.51077 -0.10523 " pathEditMode="relative" rAng="0" ptsTypes="AA">
                                      <p:cBhvr>
                                        <p:cTn id="81" dur="2000" fill="hold"/>
                                        <p:tgtEl>
                                          <p:spTgt spid="15"/>
                                        </p:tgtEl>
                                        <p:attrNameLst>
                                          <p:attrName>ppt_x</p:attrName>
                                          <p:attrName>ppt_y</p:attrName>
                                        </p:attrNameLst>
                                      </p:cBhvr>
                                      <p:rCtr x="-25538" y="-5273"/>
                                    </p:animMotion>
                                  </p:childTnLst>
                                </p:cTn>
                              </p:par>
                            </p:childTnLst>
                          </p:cTn>
                        </p:par>
                        <p:par>
                          <p:cTn id="82" fill="hold">
                            <p:stCondLst>
                              <p:cond delay="2000"/>
                            </p:stCondLst>
                            <p:childTnLst>
                              <p:par>
                                <p:cTn id="83" presetID="9" presetClass="entr" presetSubtype="0" fill="hold" grpId="0" nodeType="afterEffect">
                                  <p:stCondLst>
                                    <p:cond delay="0"/>
                                  </p:stCondLst>
                                  <p:childTnLst>
                                    <p:set>
                                      <p:cBhvr>
                                        <p:cTn id="84" dur="1" fill="hold">
                                          <p:stCondLst>
                                            <p:cond delay="0"/>
                                          </p:stCondLst>
                                        </p:cTn>
                                        <p:tgtEl>
                                          <p:spTgt spid="88186"/>
                                        </p:tgtEl>
                                        <p:attrNameLst>
                                          <p:attrName>style.visibility</p:attrName>
                                        </p:attrNameLst>
                                      </p:cBhvr>
                                      <p:to>
                                        <p:strVal val="visible"/>
                                      </p:to>
                                    </p:set>
                                    <p:animEffect transition="in" filter="dissolve">
                                      <p:cBhvr>
                                        <p:cTn id="85" dur="500"/>
                                        <p:tgtEl>
                                          <p:spTgt spid="88186"/>
                                        </p:tgtEl>
                                      </p:cBhvr>
                                    </p:animEffect>
                                  </p:childTnLst>
                                </p:cTn>
                              </p:par>
                            </p:childTnLst>
                          </p:cTn>
                        </p:par>
                        <p:par>
                          <p:cTn id="86" fill="hold">
                            <p:stCondLst>
                              <p:cond delay="2500"/>
                            </p:stCondLst>
                            <p:childTnLst>
                              <p:par>
                                <p:cTn id="87" presetID="1" presetClass="entr" presetSubtype="0"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139"/>
                                        </p:tgtEl>
                                        <p:attrNameLst>
                                          <p:attrName>style.visibility</p:attrName>
                                        </p:attrNameLst>
                                      </p:cBhvr>
                                      <p:to>
                                        <p:strVal val="visible"/>
                                      </p:to>
                                    </p:set>
                                    <p:animEffect transition="in" filter="randombar(horizontal)">
                                      <p:cBhvr>
                                        <p:cTn id="93" dur="500"/>
                                        <p:tgtEl>
                                          <p:spTgt spid="139"/>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wipe(left)">
                                      <p:cBhvr>
                                        <p:cTn id="97" dur="1000"/>
                                        <p:tgtEl>
                                          <p:spTgt spid="154"/>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156"/>
                                        </p:tgtEl>
                                        <p:attrNameLst>
                                          <p:attrName>style.visibility</p:attrName>
                                        </p:attrNameLst>
                                      </p:cBhvr>
                                      <p:to>
                                        <p:strVal val="visible"/>
                                      </p:to>
                                    </p:set>
                                    <p:animEffect transition="in" filter="randombar(horizontal)">
                                      <p:cBhvr>
                                        <p:cTn id="100"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animBg="1"/>
      <p:bldP spid="88074" grpId="0" animBg="1"/>
      <p:bldP spid="88076" grpId="0" animBg="1"/>
      <p:bldP spid="88076" grpId="1" animBg="1"/>
      <p:bldP spid="154" grpId="0" animBg="1"/>
      <p:bldP spid="88186" grpId="0"/>
      <p:bldP spid="1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5867400" y="5943600"/>
          <a:ext cx="265113" cy="457200"/>
        </p:xfrm>
        <a:graphic>
          <a:graphicData uri="http://schemas.openxmlformats.org/presentationml/2006/ole">
            <mc:AlternateContent xmlns:mc="http://schemas.openxmlformats.org/markup-compatibility/2006">
              <mc:Choice xmlns:v="urn:schemas-microsoft-com:vml" Requires="v">
                <p:oleObj spid="_x0000_s12939" name="Equation" r:id="rId4" imgW="139700" imgH="241300" progId="Equation.DSMT4">
                  <p:embed/>
                </p:oleObj>
              </mc:Choice>
              <mc:Fallback>
                <p:oleObj name="Equation" r:id="rId4" imgW="139700" imgH="241300" progId="Equation.DSMT4">
                  <p:embed/>
                  <p:pic>
                    <p:nvPicPr>
                      <p:cNvPr id="0" name="Picture 2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943600"/>
                        <a:ext cx="265113"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3" name="Text Box 124"/>
          <p:cNvSpPr txBox="1">
            <a:spLocks noChangeArrowheads="1"/>
          </p:cNvSpPr>
          <p:nvPr/>
        </p:nvSpPr>
        <p:spPr bwMode="auto">
          <a:xfrm>
            <a:off x="134937" y="685800"/>
            <a:ext cx="4080348"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FF"/>
                </a:solidFill>
              </a:rPr>
              <a:t>Strong  </a:t>
            </a:r>
            <a:r>
              <a:rPr lang="en-US" b="1" dirty="0">
                <a:solidFill>
                  <a:srgbClr val="0000FF"/>
                </a:solidFill>
              </a:rPr>
              <a:t>interaction between constituents</a:t>
            </a:r>
            <a:endParaRPr lang="en-US" b="1" u="sng" dirty="0">
              <a:solidFill>
                <a:srgbClr val="D60093"/>
              </a:solidFill>
            </a:endParaRPr>
          </a:p>
        </p:txBody>
      </p:sp>
      <p:sp>
        <p:nvSpPr>
          <p:cNvPr id="149" name="Rectangle 2"/>
          <p:cNvSpPr txBox="1">
            <a:spLocks noChangeArrowheads="1"/>
          </p:cNvSpPr>
          <p:nvPr/>
        </p:nvSpPr>
        <p:spPr>
          <a:xfrm>
            <a:off x="533400" y="0"/>
            <a:ext cx="83058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smtClean="0">
                <a:solidFill>
                  <a:srgbClr val="FF0000"/>
                </a:solidFill>
                <a:ea typeface="ＭＳ Ｐゴシック" charset="-128"/>
                <a:cs typeface="ＭＳ Ｐゴシック" charset="-128"/>
              </a:rPr>
              <a:t>Elliptic Flow: the Collective Behavior of QGP </a:t>
            </a:r>
            <a:endParaRPr lang="en-US" sz="3500" b="1" dirty="0">
              <a:solidFill>
                <a:srgbClr val="FF0000"/>
              </a:solidFill>
              <a:ea typeface="ＭＳ Ｐゴシック" charset="-128"/>
              <a:cs typeface="ＭＳ Ｐゴシック" charset="-128"/>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26</a:t>
            </a:fld>
            <a:endParaRPr lang="en-US"/>
          </a:p>
        </p:txBody>
      </p:sp>
      <p:pic>
        <p:nvPicPr>
          <p:cNvPr id="12777" name="Picture 489" descr="C:\Users\wxie\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605856"/>
            <a:ext cx="3145245" cy="32356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NewStripRGB_LargeP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903123"/>
            <a:ext cx="1935264" cy="464111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9"/>
          <p:cNvSpPr>
            <a:spLocks noChangeArrowheads="1"/>
          </p:cNvSpPr>
          <p:nvPr/>
        </p:nvSpPr>
        <p:spPr bwMode="auto">
          <a:xfrm>
            <a:off x="5622166" y="5525272"/>
            <a:ext cx="3445634" cy="14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2000" dirty="0" smtClean="0">
                <a:latin typeface="+mj-lt"/>
              </a:rPr>
              <a:t>“</a:t>
            </a:r>
            <a:r>
              <a:rPr lang="en-US" sz="2000" dirty="0" smtClean="0">
                <a:solidFill>
                  <a:srgbClr val="0000FF"/>
                </a:solidFill>
                <a:latin typeface="+mj-lt"/>
              </a:rPr>
              <a:t>Observation of a strongly interacting degenerate Fermi gas of atoms</a:t>
            </a:r>
            <a:r>
              <a:rPr lang="en-US" sz="2000" dirty="0" smtClean="0">
                <a:latin typeface="+mj-lt"/>
              </a:rPr>
              <a:t>”, </a:t>
            </a:r>
            <a:r>
              <a:rPr lang="en-US" sz="2000" b="1" i="1" dirty="0" smtClean="0">
                <a:latin typeface="+mj-lt"/>
              </a:rPr>
              <a:t>Science</a:t>
            </a:r>
            <a:r>
              <a:rPr lang="en-US" sz="2000" dirty="0">
                <a:latin typeface="+mj-lt"/>
              </a:rPr>
              <a:t>. </a:t>
            </a:r>
            <a:r>
              <a:rPr lang="en-US" sz="2000" dirty="0" smtClean="0">
                <a:latin typeface="+mj-lt"/>
              </a:rPr>
              <a:t>2002</a:t>
            </a:r>
            <a:endParaRPr lang="en-US" sz="2000" dirty="0">
              <a:latin typeface="+mj-lt"/>
            </a:endParaRPr>
          </a:p>
        </p:txBody>
      </p:sp>
      <p:pic>
        <p:nvPicPr>
          <p:cNvPr id="12810" name="Picture 522" descr="C:\Users\wxie\Desktop\Picture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423" y="1397515"/>
            <a:ext cx="3595258" cy="485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481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3500" b="1" dirty="0">
                <a:solidFill>
                  <a:srgbClr val="FF0000"/>
                </a:solidFill>
                <a:ea typeface="ＭＳ Ｐゴシック" charset="-128"/>
                <a:cs typeface="ＭＳ Ｐゴシック" charset="-128"/>
              </a:rPr>
              <a:t>Elliptic </a:t>
            </a:r>
            <a:r>
              <a:rPr lang="en-US" sz="3500" b="1" dirty="0" smtClean="0">
                <a:solidFill>
                  <a:srgbClr val="FF0000"/>
                </a:solidFill>
                <a:ea typeface="ＭＳ Ｐゴシック" charset="-128"/>
                <a:cs typeface="ＭＳ Ｐゴシック" charset="-128"/>
              </a:rPr>
              <a:t>Flow Measurements</a:t>
            </a:r>
            <a:endParaRPr lang="en-US" sz="3500" dirty="0"/>
          </a:p>
        </p:txBody>
      </p:sp>
      <mc:AlternateContent xmlns:mc="http://schemas.openxmlformats.org/markup-compatibility/2006" xmlns:a14="http://schemas.microsoft.com/office/drawing/2010/main">
        <mc:Choice Requires="a14">
          <p:sp>
            <p:nvSpPr>
              <p:cNvPr id="4" name="TextBox 3"/>
              <p:cNvSpPr txBox="1"/>
              <p:nvPr/>
            </p:nvSpPr>
            <p:spPr>
              <a:xfrm>
                <a:off x="304800" y="5562600"/>
                <a:ext cx="8610600" cy="1084784"/>
              </a:xfrm>
              <a:prstGeom prst="rect">
                <a:avLst/>
              </a:prstGeom>
              <a:noFill/>
            </p:spPr>
            <p:txBody>
              <a:bodyPr wrap="square" rtlCol="0">
                <a:spAutoFit/>
              </a:bodyPr>
              <a:lstStyle/>
              <a:p>
                <a:pPr marL="285750" indent="-285750">
                  <a:buFont typeface="Wingdings" pitchFamily="2" charset="2"/>
                  <a:buChar char="q"/>
                </a:pPr>
                <a:r>
                  <a:rPr lang="en-US" sz="2500" dirty="0" smtClean="0"/>
                  <a:t>Large elliptic flow discovered for light hadrons.</a:t>
                </a:r>
              </a:p>
              <a:p>
                <a:pPr marL="285750" indent="-285750">
                  <a:buFont typeface="Wingdings" pitchFamily="2" charset="2"/>
                  <a:buChar char="q"/>
                </a:pPr>
                <a:r>
                  <a:rPr lang="en-US" sz="2500" dirty="0" smtClean="0">
                    <a:latin typeface="+mj-lt"/>
                  </a:rPr>
                  <a:t> </a:t>
                </a:r>
                <a:r>
                  <a:rPr lang="en-US" sz="2500" dirty="0">
                    <a:latin typeface="+mj-lt"/>
                  </a:rPr>
                  <a:t>D</a:t>
                </a:r>
                <a:r>
                  <a:rPr lang="en-US" sz="2500" dirty="0" smtClean="0">
                    <a:latin typeface="+mj-lt"/>
                  </a:rPr>
                  <a:t>ata indicate: </a:t>
                </a:r>
                <a14:m>
                  <m:oMath xmlns:m="http://schemas.openxmlformats.org/officeDocument/2006/math">
                    <m:f>
                      <m:fPr>
                        <m:ctrlPr>
                          <a:rPr lang="en-US" sz="2500" i="1" smtClean="0">
                            <a:latin typeface="Cambria Math"/>
                          </a:rPr>
                        </m:ctrlPr>
                      </m:fPr>
                      <m:num>
                        <m:r>
                          <m:rPr>
                            <m:sty m:val="p"/>
                          </m:rPr>
                          <a:rPr lang="en-US" sz="2500" b="0" i="0" smtClean="0">
                            <a:latin typeface="Cambria Math"/>
                          </a:rPr>
                          <m:t>viscosity</m:t>
                        </m:r>
                      </m:num>
                      <m:den>
                        <m:r>
                          <m:rPr>
                            <m:sty m:val="p"/>
                          </m:rPr>
                          <a:rPr lang="en-US" sz="2500" b="0" i="0" smtClean="0">
                            <a:latin typeface="Cambria Math"/>
                          </a:rPr>
                          <m:t>entropy</m:t>
                        </m:r>
                        <m:r>
                          <a:rPr lang="en-US" sz="2500" b="0" i="0" smtClean="0">
                            <a:latin typeface="Cambria Math"/>
                          </a:rPr>
                          <m:t> </m:t>
                        </m:r>
                        <m:r>
                          <m:rPr>
                            <m:sty m:val="p"/>
                          </m:rPr>
                          <a:rPr lang="en-US" sz="2500" b="0" i="0" smtClean="0">
                            <a:latin typeface="Cambria Math"/>
                          </a:rPr>
                          <m:t>density</m:t>
                        </m:r>
                      </m:den>
                    </m:f>
                    <m:r>
                      <a:rPr lang="en-US" sz="2500" i="0" smtClean="0">
                        <a:latin typeface="Cambria Math"/>
                        <a:ea typeface="Cambria Math"/>
                      </a:rPr>
                      <m:t>≈</m:t>
                    </m:r>
                    <m:r>
                      <m:rPr>
                        <m:sty m:val="p"/>
                      </m:rPr>
                      <a:rPr lang="en-US" sz="2500" b="0" i="0" smtClean="0">
                        <a:latin typeface="Cambria Math"/>
                        <a:ea typeface="Cambria Math"/>
                      </a:rPr>
                      <m:t>quantum</m:t>
                    </m:r>
                    <m:r>
                      <a:rPr lang="en-US" sz="2500" b="0" i="0" smtClean="0">
                        <a:latin typeface="Cambria Math"/>
                        <a:ea typeface="Cambria Math"/>
                      </a:rPr>
                      <m:t> </m:t>
                    </m:r>
                    <m:r>
                      <m:rPr>
                        <m:sty m:val="p"/>
                      </m:rPr>
                      <a:rPr lang="en-US" sz="2500" b="0" i="0" smtClean="0">
                        <a:latin typeface="Cambria Math"/>
                        <a:ea typeface="Cambria Math"/>
                      </a:rPr>
                      <m:t>limit</m:t>
                    </m:r>
                  </m:oMath>
                </a14:m>
                <a:r>
                  <a:rPr lang="en-US" sz="2500" dirty="0" smtClean="0">
                    <a:latin typeface="+mj-lt"/>
                  </a:rPr>
                  <a:t>:   </a:t>
                </a:r>
                <a:r>
                  <a:rPr lang="en-US" sz="2500" b="1" dirty="0" smtClean="0">
                    <a:solidFill>
                      <a:srgbClr val="0000FF"/>
                    </a:solidFill>
                    <a:latin typeface="+mj-lt"/>
                  </a:rPr>
                  <a:t>Perfect fluid</a:t>
                </a:r>
                <a:r>
                  <a:rPr lang="en-US" sz="2500" dirty="0" smtClean="0">
                    <a:latin typeface="+mj-lt"/>
                  </a:rPr>
                  <a:t>. </a:t>
                </a:r>
                <a:endParaRPr lang="en-US" sz="2500" dirty="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04800" y="5562600"/>
                <a:ext cx="8610600" cy="1084784"/>
              </a:xfrm>
              <a:prstGeom prst="rect">
                <a:avLst/>
              </a:prstGeom>
              <a:blipFill rotWithShape="1">
                <a:blip r:embed="rId3"/>
                <a:stretch>
                  <a:fillRect l="-991" t="-3955" r="-495" b="-113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64AB31E-842B-4FE6-90A0-C50890C18576}" type="slidenum">
              <a:rPr lang="en-US" smtClean="0"/>
              <a:pPr/>
              <a:t>27</a:t>
            </a:fld>
            <a:endParaRPr lang="en-US"/>
          </a:p>
        </p:txBody>
      </p:sp>
      <p:pic>
        <p:nvPicPr>
          <p:cNvPr id="6" name="Picture 5" descr="plot1_v2_2april09.pdf"/>
          <p:cNvPicPr>
            <a:picLocks noChangeAspect="1"/>
          </p:cNvPicPr>
          <p:nvPr/>
        </p:nvPicPr>
        <p:blipFill rotWithShape="1">
          <a:blip r:embed="rId4"/>
          <a:srcRect t="12930" r="45001" b="20891"/>
          <a:stretch/>
        </p:blipFill>
        <p:spPr>
          <a:xfrm>
            <a:off x="609600" y="762000"/>
            <a:ext cx="6211214" cy="4419600"/>
          </a:xfrm>
          <a:prstGeom prst="rect">
            <a:avLst/>
          </a:prstGeom>
        </p:spPr>
      </p:pic>
      <p:sp>
        <p:nvSpPr>
          <p:cNvPr id="7" name="TextBox 6"/>
          <p:cNvSpPr txBox="1"/>
          <p:nvPr/>
        </p:nvSpPr>
        <p:spPr>
          <a:xfrm>
            <a:off x="2230968" y="5029200"/>
            <a:ext cx="4550832" cy="477054"/>
          </a:xfrm>
          <a:prstGeom prst="rect">
            <a:avLst/>
          </a:prstGeom>
          <a:noFill/>
        </p:spPr>
        <p:txBody>
          <a:bodyPr wrap="square" rtlCol="0">
            <a:spAutoFit/>
          </a:bodyPr>
          <a:lstStyle/>
          <a:p>
            <a:r>
              <a:rPr lang="en-US" sz="2500" dirty="0" smtClean="0"/>
              <a:t>Transverse momentum (</a:t>
            </a:r>
            <a:r>
              <a:rPr lang="en-US" sz="2500" dirty="0" err="1" smtClean="0"/>
              <a:t>p</a:t>
            </a:r>
            <a:r>
              <a:rPr lang="en-US" sz="2500" baseline="-25000" dirty="0" err="1" smtClean="0"/>
              <a:t>T</a:t>
            </a:r>
            <a:r>
              <a:rPr lang="en-US" sz="2500" dirty="0" smtClean="0"/>
              <a:t>: </a:t>
            </a:r>
            <a:r>
              <a:rPr lang="en-US" sz="2500" dirty="0" err="1" smtClean="0"/>
              <a:t>GeV</a:t>
            </a:r>
            <a:r>
              <a:rPr lang="en-US" sz="2500" dirty="0" smtClean="0"/>
              <a:t>)</a:t>
            </a:r>
            <a:endParaRPr lang="en-US" sz="2500" baseline="-25000" dirty="0"/>
          </a:p>
        </p:txBody>
      </p:sp>
      <p:pic>
        <p:nvPicPr>
          <p:cNvPr id="66" name="Picture 522" descr="C:\Users\wxie\Desktop\Picture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647752"/>
            <a:ext cx="3595258" cy="485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9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43" name="Text Box 115"/>
          <p:cNvSpPr txBox="1">
            <a:spLocks noChangeArrowheads="1"/>
          </p:cNvSpPr>
          <p:nvPr/>
        </p:nvSpPr>
        <p:spPr bwMode="auto">
          <a:xfrm>
            <a:off x="76200" y="732972"/>
            <a:ext cx="800100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spcBef>
                <a:spcPct val="50000"/>
              </a:spcBef>
              <a:buFont typeface="Wingdings" pitchFamily="2" charset="2"/>
              <a:buChar char="q"/>
            </a:pPr>
            <a:r>
              <a:rPr lang="en-US" dirty="0"/>
              <a:t> </a:t>
            </a:r>
            <a:r>
              <a:rPr lang="en-US" sz="2500" dirty="0">
                <a:latin typeface="Times New Roman" pitchFamily="18" charset="0"/>
              </a:rPr>
              <a:t>Heavy Quark is </a:t>
            </a:r>
            <a:r>
              <a:rPr lang="en-US" sz="2500" dirty="0">
                <a:latin typeface="Times New Roman" pitchFamily="18" charset="0"/>
              </a:rPr>
              <a:t>1</a:t>
            </a:r>
            <a:r>
              <a:rPr lang="en-US" sz="2500" dirty="0" smtClean="0">
                <a:latin typeface="Times New Roman" pitchFamily="18" charset="0"/>
              </a:rPr>
              <a:t>00~1000 </a:t>
            </a:r>
            <a:r>
              <a:rPr lang="en-US" sz="2500" dirty="0">
                <a:latin typeface="Times New Roman" pitchFamily="18" charset="0"/>
              </a:rPr>
              <a:t>times heavier than light </a:t>
            </a:r>
            <a:r>
              <a:rPr lang="en-US" sz="2500" dirty="0" smtClean="0">
                <a:latin typeface="Times New Roman" pitchFamily="18" charset="0"/>
              </a:rPr>
              <a:t>quark</a:t>
            </a:r>
          </a:p>
          <a:p>
            <a:pPr marL="342900" indent="-342900">
              <a:spcBef>
                <a:spcPct val="50000"/>
              </a:spcBef>
              <a:buFont typeface="Wingdings" pitchFamily="2" charset="2"/>
              <a:buChar char="§"/>
            </a:pPr>
            <a:r>
              <a:rPr lang="en-US" sz="2500" dirty="0" smtClean="0">
                <a:latin typeface="Times New Roman" pitchFamily="18" charset="0"/>
              </a:rPr>
              <a:t>Expect much less or zero flow </a:t>
            </a:r>
          </a:p>
          <a:p>
            <a:pPr marL="800100" lvl="1" indent="-342900">
              <a:spcBef>
                <a:spcPct val="50000"/>
              </a:spcBef>
              <a:buFont typeface="Wingdings" pitchFamily="2" charset="2"/>
              <a:buChar char="§"/>
            </a:pPr>
            <a:endParaRPr lang="en-US" sz="2500" dirty="0">
              <a:latin typeface="Times New Roman" pitchFamily="18" charset="0"/>
            </a:endParaRPr>
          </a:p>
          <a:p>
            <a:pPr marL="800100" lvl="1" indent="-342900">
              <a:spcBef>
                <a:spcPct val="50000"/>
              </a:spcBef>
              <a:buFont typeface="Wingdings" pitchFamily="2" charset="2"/>
              <a:buChar char="q"/>
            </a:pPr>
            <a:endParaRPr lang="en-US" sz="2500" dirty="0">
              <a:latin typeface="Times New Roman" pitchFamily="18" charset="0"/>
            </a:endParaRPr>
          </a:p>
          <a:p>
            <a:pPr>
              <a:spcBef>
                <a:spcPct val="50000"/>
              </a:spcBef>
              <a:buFontTx/>
              <a:buChar char="•"/>
            </a:pPr>
            <a:endParaRPr lang="en-US" sz="2500" dirty="0">
              <a:latin typeface="Times New Roman" pitchFamily="18" charset="0"/>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t>28</a:t>
            </a:fld>
            <a:endParaRPr lang="en-US"/>
          </a:p>
        </p:txBody>
      </p:sp>
      <p:sp>
        <p:nvSpPr>
          <p:cNvPr id="15" name="Title 1"/>
          <p:cNvSpPr>
            <a:spLocks noGrp="1"/>
          </p:cNvSpPr>
          <p:nvPr>
            <p:ph type="title"/>
          </p:nvPr>
        </p:nvSpPr>
        <p:spPr>
          <a:xfrm>
            <a:off x="457200" y="76200"/>
            <a:ext cx="8229600" cy="762000"/>
          </a:xfrm>
        </p:spPr>
        <p:txBody>
          <a:bodyPr>
            <a:normAutofit/>
          </a:bodyPr>
          <a:lstStyle/>
          <a:p>
            <a:r>
              <a:rPr lang="en-US" sz="3500" b="1" dirty="0" smtClean="0">
                <a:solidFill>
                  <a:srgbClr val="FF0000"/>
                </a:solidFill>
                <a:ea typeface="ＭＳ Ｐゴシック" charset="-128"/>
                <a:cs typeface="ＭＳ Ｐゴシック" charset="-128"/>
              </a:rPr>
              <a:t>Heavy Quark Flow</a:t>
            </a:r>
            <a:endParaRPr lang="en-US" sz="3500" dirty="0"/>
          </a:p>
        </p:txBody>
      </p:sp>
      <p:pic>
        <p:nvPicPr>
          <p:cNvPr id="60458"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9" y="1981200"/>
            <a:ext cx="4018352" cy="465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648200" y="1219200"/>
            <a:ext cx="4191000" cy="5486401"/>
            <a:chOff x="4648200" y="1219200"/>
            <a:chExt cx="4191000" cy="5486401"/>
          </a:xfrm>
        </p:grpSpPr>
        <p:pic>
          <p:nvPicPr>
            <p:cNvPr id="60462" name="Picture 46" descr="2012 - Washington 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191000" cy="5486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259707">
              <a:off x="5679338" y="3506916"/>
              <a:ext cx="2128724" cy="369332"/>
            </a:xfrm>
            <a:prstGeom prst="rect">
              <a:avLst/>
            </a:prstGeom>
          </p:spPr>
          <p:txBody>
            <a:bodyPr wrap="none">
              <a:spAutoFit/>
            </a:bodyPr>
            <a:lstStyle/>
            <a:p>
              <a:r>
                <a:rPr lang="en-US" b="1" dirty="0">
                  <a:solidFill>
                    <a:schemeClr val="bg1"/>
                  </a:solidFill>
                </a:rPr>
                <a:t>USS </a:t>
              </a:r>
              <a:r>
                <a:rPr lang="en-US" b="1" i="1" dirty="0">
                  <a:solidFill>
                    <a:schemeClr val="bg1"/>
                  </a:solidFill>
                </a:rPr>
                <a:t>John F. Kennedy</a:t>
              </a:r>
              <a:endParaRPr lang="en-US" b="1" dirty="0">
                <a:solidFill>
                  <a:schemeClr val="bg1"/>
                </a:solidFill>
              </a:endParaRPr>
            </a:p>
          </p:txBody>
        </p:sp>
      </p:grpSp>
    </p:spTree>
    <p:extLst>
      <p:ext uri="{BB962C8B-B14F-4D97-AF65-F5344CB8AC3E}">
        <p14:creationId xmlns:p14="http://schemas.microsoft.com/office/powerpoint/2010/main" val="1211573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55196" y="76200"/>
            <a:ext cx="86602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zh-CN" sz="3000" b="1" dirty="0" smtClean="0">
                <a:solidFill>
                  <a:srgbClr val="FF0000"/>
                </a:solidFill>
                <a:cs typeface="Times New Roman" pitchFamily="18" charset="0"/>
              </a:rPr>
              <a:t>Is the flow Strong Enough to Move Heavy Quarks</a:t>
            </a:r>
            <a:endParaRPr lang="en-US" sz="3000" dirty="0">
              <a:solidFill>
                <a:srgbClr val="FF0000"/>
              </a:solidFill>
              <a:cs typeface="Times New Roman" pitchFamily="18" charset="0"/>
            </a:endParaRPr>
          </a:p>
        </p:txBody>
      </p:sp>
      <p:sp>
        <p:nvSpPr>
          <p:cNvPr id="4" name="Slide Number Placeholder 3"/>
          <p:cNvSpPr>
            <a:spLocks noGrp="1"/>
          </p:cNvSpPr>
          <p:nvPr>
            <p:ph type="sldNum" sz="quarter" idx="12"/>
          </p:nvPr>
        </p:nvSpPr>
        <p:spPr/>
        <p:txBody>
          <a:bodyPr/>
          <a:lstStyle/>
          <a:p>
            <a:fld id="{464AB31E-842B-4FE6-90A0-C50890C18576}" type="slidenum">
              <a:rPr lang="en-US" smtClean="0"/>
              <a:pPr/>
              <a:t>29</a:t>
            </a:fld>
            <a:endParaRPr lang="en-US"/>
          </a:p>
        </p:txBody>
      </p:sp>
      <p:pic>
        <p:nvPicPr>
          <p:cNvPr id="51202" name="Picture 2" descr="C:\Users\wxie\Desktop\NpeV2_Phenix0_Phi0_Jpsi0_D0Star0_D0Alice0_V2_4part0_V2_2part0_EP0_Hadron1_39GeV0_62GeV0_Models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 y="647700"/>
            <a:ext cx="9486901"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439" y="647700"/>
            <a:ext cx="9486900" cy="5448300"/>
            <a:chOff x="10439" y="647700"/>
            <a:chExt cx="9486900" cy="5448300"/>
          </a:xfrm>
        </p:grpSpPr>
        <p:pic>
          <p:nvPicPr>
            <p:cNvPr id="51203" name="Picture 3" descr="C:\Users\wxie\Desktop\NpeV2_Phenix0_Phi0_Jpsi0_D0Star0_D0Alice0_V2_4part0_V2_2part1_EP0_Hadron1_39GeV0_62GeV0_Models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 y="647700"/>
              <a:ext cx="9486900" cy="5448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10400" y="1752600"/>
              <a:ext cx="1524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1905000"/>
              <a:ext cx="2209800" cy="1502976"/>
            </a:xfrm>
            <a:prstGeom prst="rect">
              <a:avLst/>
            </a:prstGeom>
            <a:noFill/>
          </p:spPr>
          <p:txBody>
            <a:bodyPr wrap="square" rtlCol="0">
              <a:spAutoFit/>
            </a:bodyPr>
            <a:lstStyle/>
            <a:p>
              <a:r>
                <a:rPr lang="en-US" sz="2500" dirty="0" smtClean="0"/>
                <a:t>Non-photonic electron v</a:t>
              </a:r>
              <a:r>
                <a:rPr lang="en-US" sz="2500" baseline="-25000" dirty="0" smtClean="0"/>
                <a:t>2</a:t>
              </a:r>
            </a:p>
            <a:p>
              <a:endParaRPr lang="en-US" sz="2500" baseline="-25000" dirty="0"/>
            </a:p>
            <a:p>
              <a:r>
                <a:rPr lang="en-US" sz="2500" dirty="0" err="1" smtClean="0"/>
                <a:t>Au+Au</a:t>
              </a:r>
              <a:r>
                <a:rPr lang="en-US" sz="2500" dirty="0" smtClean="0"/>
                <a:t> 200 </a:t>
              </a:r>
              <a:r>
                <a:rPr lang="en-US" sz="2500" dirty="0" err="1" smtClean="0"/>
                <a:t>GeV</a:t>
              </a:r>
              <a:endParaRPr lang="en-US" sz="2500" baseline="-25000" dirty="0" smtClean="0"/>
            </a:p>
          </p:txBody>
        </p:sp>
        <p:sp>
          <p:nvSpPr>
            <p:cNvPr id="7" name="Rectangle 6"/>
            <p:cNvSpPr/>
            <p:nvPr/>
          </p:nvSpPr>
          <p:spPr>
            <a:xfrm>
              <a:off x="7010400" y="1143000"/>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10400" y="1219200"/>
              <a:ext cx="2057400" cy="477054"/>
            </a:xfrm>
            <a:prstGeom prst="rect">
              <a:avLst/>
            </a:prstGeom>
            <a:noFill/>
          </p:spPr>
          <p:txBody>
            <a:bodyPr wrap="square" rtlCol="0">
              <a:spAutoFit/>
            </a:bodyPr>
            <a:lstStyle/>
            <a:p>
              <a:r>
                <a:rPr lang="en-US" sz="2500" dirty="0" smtClean="0"/>
                <a:t>Light hadrons</a:t>
              </a:r>
              <a:endParaRPr lang="en-US" sz="2500" dirty="0"/>
            </a:p>
          </p:txBody>
        </p:sp>
      </p:grpSp>
      <p:sp>
        <p:nvSpPr>
          <p:cNvPr id="10" name="TextBox 9"/>
          <p:cNvSpPr txBox="1"/>
          <p:nvPr/>
        </p:nvSpPr>
        <p:spPr>
          <a:xfrm>
            <a:off x="838200" y="5916680"/>
            <a:ext cx="7391400" cy="861774"/>
          </a:xfrm>
          <a:prstGeom prst="rect">
            <a:avLst/>
          </a:prstGeom>
          <a:noFill/>
        </p:spPr>
        <p:txBody>
          <a:bodyPr wrap="square" rtlCol="0">
            <a:spAutoFit/>
          </a:bodyPr>
          <a:lstStyle/>
          <a:p>
            <a:pPr marL="285750" indent="-285750">
              <a:buFont typeface="Wingdings" pitchFamily="2" charset="2"/>
              <a:buChar char="q"/>
            </a:pPr>
            <a:r>
              <a:rPr lang="en-US" sz="2500" b="1" dirty="0" smtClean="0">
                <a:solidFill>
                  <a:srgbClr val="0000FF"/>
                </a:solidFill>
                <a:latin typeface="Times New Roman" pitchFamily="18" charset="0"/>
                <a:cs typeface="Times New Roman" pitchFamily="18" charset="0"/>
              </a:rPr>
              <a:t>Large non-photonic electron v</a:t>
            </a:r>
            <a:r>
              <a:rPr lang="en-US" sz="2500" b="1" baseline="-25000" dirty="0" smtClean="0">
                <a:solidFill>
                  <a:srgbClr val="0000FF"/>
                </a:solidFill>
                <a:latin typeface="Times New Roman" pitchFamily="18" charset="0"/>
                <a:cs typeface="Times New Roman" pitchFamily="18" charset="0"/>
              </a:rPr>
              <a:t>2</a:t>
            </a:r>
            <a:r>
              <a:rPr lang="en-US" sz="2500" b="1" dirty="0" smtClean="0">
                <a:solidFill>
                  <a:srgbClr val="0000FF"/>
                </a:solidFill>
                <a:latin typeface="Times New Roman" pitchFamily="18" charset="0"/>
                <a:cs typeface="Times New Roman" pitchFamily="18" charset="0"/>
              </a:rPr>
              <a:t> observed at low </a:t>
            </a:r>
            <a:r>
              <a:rPr lang="en-US" sz="2500" b="1" dirty="0" err="1" smtClean="0">
                <a:solidFill>
                  <a:srgbClr val="0000FF"/>
                </a:solidFill>
                <a:latin typeface="Times New Roman" pitchFamily="18" charset="0"/>
                <a:cs typeface="Times New Roman" pitchFamily="18" charset="0"/>
              </a:rPr>
              <a:t>p</a:t>
            </a:r>
            <a:r>
              <a:rPr lang="en-US" sz="2500" b="1" baseline="-25000" dirty="0" err="1" smtClean="0">
                <a:solidFill>
                  <a:srgbClr val="0000FF"/>
                </a:solidFill>
                <a:latin typeface="Times New Roman" pitchFamily="18" charset="0"/>
                <a:cs typeface="Times New Roman" pitchFamily="18" charset="0"/>
              </a:rPr>
              <a:t>T</a:t>
            </a:r>
            <a:r>
              <a:rPr lang="en-US" sz="2500" b="1" dirty="0" err="1" smtClean="0">
                <a:solidFill>
                  <a:srgbClr val="0000FF"/>
                </a:solidFill>
                <a:latin typeface="Times New Roman" pitchFamily="18" charset="0"/>
                <a:cs typeface="Times New Roman" pitchFamily="18" charset="0"/>
                <a:sym typeface="Wingdings" pitchFamily="2" charset="2"/>
              </a:rPr>
              <a:t>strong</a:t>
            </a:r>
            <a:r>
              <a:rPr lang="en-US" sz="2500" b="1" dirty="0" smtClean="0">
                <a:solidFill>
                  <a:srgbClr val="0000FF"/>
                </a:solidFill>
                <a:latin typeface="Times New Roman" pitchFamily="18" charset="0"/>
                <a:cs typeface="Times New Roman" pitchFamily="18" charset="0"/>
                <a:sym typeface="Wingdings" pitchFamily="2" charset="2"/>
              </a:rPr>
              <a:t> charm-medium interaction</a:t>
            </a:r>
            <a:endParaRPr lang="en-US" sz="2500"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8280777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64AB31E-842B-4FE6-90A0-C50890C18576}" type="slidenum">
              <a:rPr lang="en-US" smtClean="0"/>
              <a:pPr/>
              <a:t>3</a:t>
            </a:fld>
            <a:endParaRPr lang="en-US"/>
          </a:p>
        </p:txBody>
      </p:sp>
      <p:sp>
        <p:nvSpPr>
          <p:cNvPr id="5" name="TextBox 4"/>
          <p:cNvSpPr txBox="1"/>
          <p:nvPr/>
        </p:nvSpPr>
        <p:spPr>
          <a:xfrm>
            <a:off x="685800" y="152400"/>
            <a:ext cx="7772400" cy="707886"/>
          </a:xfrm>
          <a:prstGeom prst="rect">
            <a:avLst/>
          </a:prstGeom>
          <a:noFill/>
        </p:spPr>
        <p:txBody>
          <a:bodyPr wrap="square" rtlCol="0">
            <a:spAutoFit/>
          </a:bodyPr>
          <a:lstStyle/>
          <a:p>
            <a:pPr algn="ctr"/>
            <a:r>
              <a:rPr lang="en-US" sz="4000" b="1" dirty="0" smtClean="0">
                <a:solidFill>
                  <a:srgbClr val="FF0000"/>
                </a:solidFill>
              </a:rPr>
              <a:t>Acknowledgement</a:t>
            </a:r>
            <a:endParaRPr lang="en-US" sz="4000" b="1" dirty="0">
              <a:solidFill>
                <a:srgbClr val="FF0000"/>
              </a:solidFill>
            </a:endParaRPr>
          </a:p>
        </p:txBody>
      </p:sp>
      <p:sp>
        <p:nvSpPr>
          <p:cNvPr id="6" name="TextBox 5"/>
          <p:cNvSpPr txBox="1"/>
          <p:nvPr/>
        </p:nvSpPr>
        <p:spPr>
          <a:xfrm>
            <a:off x="381000" y="914400"/>
            <a:ext cx="3429000" cy="5863144"/>
          </a:xfrm>
          <a:prstGeom prst="rect">
            <a:avLst/>
          </a:prstGeom>
          <a:noFill/>
        </p:spPr>
        <p:txBody>
          <a:bodyPr wrap="square" rtlCol="0">
            <a:spAutoFit/>
          </a:bodyPr>
          <a:lstStyle/>
          <a:p>
            <a:r>
              <a:rPr lang="en-US" sz="2500" b="1" dirty="0" smtClean="0"/>
              <a:t>Postdoc: </a:t>
            </a:r>
          </a:p>
          <a:p>
            <a:pPr marL="457200" indent="-274320">
              <a:buFont typeface="Arial" pitchFamily="34" charset="0"/>
              <a:buChar char="•"/>
            </a:pPr>
            <a:r>
              <a:rPr lang="en-US" sz="2500" b="1" dirty="0" smtClean="0">
                <a:solidFill>
                  <a:srgbClr val="0000FF"/>
                </a:solidFill>
              </a:rPr>
              <a:t>Daniel </a:t>
            </a:r>
            <a:r>
              <a:rPr lang="en-US" sz="2500" b="1" dirty="0" err="1" smtClean="0">
                <a:solidFill>
                  <a:srgbClr val="0000FF"/>
                </a:solidFill>
              </a:rPr>
              <a:t>Kikola</a:t>
            </a:r>
            <a:r>
              <a:rPr lang="en-US" sz="2500" b="1" dirty="0" smtClean="0">
                <a:solidFill>
                  <a:srgbClr val="0000FF"/>
                </a:solidFill>
              </a:rPr>
              <a:t> </a:t>
            </a:r>
            <a:endParaRPr lang="en-US" sz="2500" b="1" dirty="0" smtClean="0"/>
          </a:p>
          <a:p>
            <a:endParaRPr lang="en-US" sz="2500" b="1" dirty="0" smtClean="0"/>
          </a:p>
          <a:p>
            <a:r>
              <a:rPr lang="en-US" sz="2500" b="1" dirty="0" smtClean="0"/>
              <a:t>Graduate Student</a:t>
            </a:r>
          </a:p>
          <a:p>
            <a:pPr marL="457200" indent="-274320">
              <a:buFont typeface="Arial" pitchFamily="34" charset="0"/>
              <a:buChar char="•"/>
            </a:pPr>
            <a:r>
              <a:rPr lang="en-US" sz="2500" b="1" dirty="0" err="1" smtClean="0">
                <a:solidFill>
                  <a:srgbClr val="0000FF"/>
                </a:solidFill>
              </a:rPr>
              <a:t>Xin</a:t>
            </a:r>
            <a:r>
              <a:rPr lang="en-US" sz="2500" b="1" dirty="0" smtClean="0">
                <a:solidFill>
                  <a:srgbClr val="0000FF"/>
                </a:solidFill>
              </a:rPr>
              <a:t> Li </a:t>
            </a:r>
          </a:p>
          <a:p>
            <a:pPr marL="457200" indent="-274320">
              <a:buFont typeface="Arial" pitchFamily="34" charset="0"/>
              <a:buChar char="•"/>
            </a:pPr>
            <a:r>
              <a:rPr lang="en-US" sz="2500" b="1" dirty="0" smtClean="0">
                <a:solidFill>
                  <a:srgbClr val="0000FF"/>
                </a:solidFill>
              </a:rPr>
              <a:t>Mustafa </a:t>
            </a:r>
            <a:r>
              <a:rPr lang="en-US" sz="2500" b="1" dirty="0" err="1" smtClean="0">
                <a:solidFill>
                  <a:srgbClr val="0000FF"/>
                </a:solidFill>
              </a:rPr>
              <a:t>Mustafa</a:t>
            </a:r>
            <a:r>
              <a:rPr lang="en-US" sz="2500" b="1" dirty="0" smtClean="0">
                <a:solidFill>
                  <a:srgbClr val="0000FF"/>
                </a:solidFill>
              </a:rPr>
              <a:t> </a:t>
            </a:r>
          </a:p>
          <a:p>
            <a:pPr marL="457200" indent="-274320">
              <a:buFont typeface="Arial" pitchFamily="34" charset="0"/>
              <a:buChar char="•"/>
            </a:pPr>
            <a:r>
              <a:rPr lang="en-US" sz="2500" b="1" dirty="0" smtClean="0">
                <a:solidFill>
                  <a:srgbClr val="0000FF"/>
                </a:solidFill>
              </a:rPr>
              <a:t>Kurt Jung </a:t>
            </a:r>
            <a:endParaRPr lang="en-US" sz="2500" b="1" dirty="0"/>
          </a:p>
          <a:p>
            <a:endParaRPr lang="en-US" sz="2500" b="1" dirty="0" smtClean="0"/>
          </a:p>
          <a:p>
            <a:r>
              <a:rPr lang="en-US" sz="2500" b="1" dirty="0" smtClean="0"/>
              <a:t>REU Students</a:t>
            </a:r>
          </a:p>
          <a:p>
            <a:pPr marL="457200" indent="-274320">
              <a:buFont typeface="Arial" pitchFamily="34" charset="0"/>
              <a:buChar char="•"/>
            </a:pPr>
            <a:r>
              <a:rPr lang="en-US" sz="2500" b="1" dirty="0" smtClean="0">
                <a:solidFill>
                  <a:srgbClr val="0000FF"/>
                </a:solidFill>
              </a:rPr>
              <a:t>Elizabeth </a:t>
            </a:r>
            <a:r>
              <a:rPr lang="en-US" sz="2500" b="1" dirty="0" err="1" smtClean="0">
                <a:solidFill>
                  <a:srgbClr val="0000FF"/>
                </a:solidFill>
              </a:rPr>
              <a:t>Brost</a:t>
            </a:r>
            <a:endParaRPr lang="en-US" sz="2500" b="1" dirty="0" smtClean="0">
              <a:solidFill>
                <a:srgbClr val="0000FF"/>
              </a:solidFill>
            </a:endParaRPr>
          </a:p>
          <a:p>
            <a:pPr marL="914400" lvl="1" indent="-274320">
              <a:buFont typeface="Arial" pitchFamily="34" charset="0"/>
              <a:buChar char="•"/>
            </a:pPr>
            <a:r>
              <a:rPr lang="en-US" sz="2000" b="1" dirty="0" smtClean="0"/>
              <a:t>grad. Of U. of Oregon for ILC 	</a:t>
            </a:r>
          </a:p>
          <a:p>
            <a:pPr marL="457200" indent="-274320">
              <a:buFont typeface="Arial" pitchFamily="34" charset="0"/>
              <a:buChar char="•"/>
            </a:pPr>
            <a:r>
              <a:rPr lang="en-US" sz="2500" b="1" dirty="0" smtClean="0">
                <a:solidFill>
                  <a:srgbClr val="0000FF"/>
                </a:solidFill>
              </a:rPr>
              <a:t>Alex </a:t>
            </a:r>
            <a:r>
              <a:rPr lang="en-US" sz="2500" b="1" dirty="0" err="1" smtClean="0">
                <a:solidFill>
                  <a:srgbClr val="0000FF"/>
                </a:solidFill>
              </a:rPr>
              <a:t>Cimroli</a:t>
            </a:r>
            <a:r>
              <a:rPr lang="en-US" sz="2500" b="1" dirty="0" smtClean="0">
                <a:solidFill>
                  <a:srgbClr val="0000FF"/>
                </a:solidFill>
              </a:rPr>
              <a:t>  </a:t>
            </a:r>
          </a:p>
          <a:p>
            <a:pPr marL="914400" lvl="1" indent="-457200">
              <a:buFont typeface="Arial" pitchFamily="34" charset="0"/>
              <a:buChar char="•"/>
            </a:pPr>
            <a:r>
              <a:rPr lang="en-US" sz="2000" b="1" dirty="0"/>
              <a:t>grad. Of U. of </a:t>
            </a:r>
            <a:r>
              <a:rPr lang="en-US" sz="2000" b="1" dirty="0" smtClean="0"/>
              <a:t>Toledo for </a:t>
            </a:r>
            <a:r>
              <a:rPr lang="en-US" sz="2000" b="1" dirty="0" err="1" smtClean="0"/>
              <a:t>photovoltaics</a:t>
            </a:r>
            <a:r>
              <a:rPr lang="en-US" sz="2000" b="1" dirty="0" smtClean="0"/>
              <a:t> </a:t>
            </a:r>
            <a:r>
              <a:rPr lang="en-US" sz="2000" b="1" dirty="0"/>
              <a:t>	</a:t>
            </a:r>
          </a:p>
        </p:txBody>
      </p:sp>
      <p:sp>
        <p:nvSpPr>
          <p:cNvPr id="7" name="TextBox 6"/>
          <p:cNvSpPr txBox="1"/>
          <p:nvPr/>
        </p:nvSpPr>
        <p:spPr>
          <a:xfrm>
            <a:off x="5058228" y="1087176"/>
            <a:ext cx="2866572" cy="1015663"/>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sz="3000" b="1" dirty="0" smtClean="0"/>
              <a:t>Heavy Flavor Collective Flow </a:t>
            </a:r>
            <a:endParaRPr lang="en-US" sz="3000" b="1" dirty="0"/>
          </a:p>
        </p:txBody>
      </p:sp>
      <p:sp>
        <p:nvSpPr>
          <p:cNvPr id="8" name="TextBox 7"/>
          <p:cNvSpPr txBox="1"/>
          <p:nvPr/>
        </p:nvSpPr>
        <p:spPr>
          <a:xfrm>
            <a:off x="4876800" y="4191000"/>
            <a:ext cx="3733800" cy="1938992"/>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sz="3000" b="1" dirty="0" smtClean="0"/>
              <a:t>Detector simulation and performance evaluation for Heavy Flavor Tracker </a:t>
            </a:r>
          </a:p>
        </p:txBody>
      </p:sp>
      <p:sp>
        <p:nvSpPr>
          <p:cNvPr id="9" name="TextBox 8"/>
          <p:cNvSpPr txBox="1"/>
          <p:nvPr/>
        </p:nvSpPr>
        <p:spPr>
          <a:xfrm>
            <a:off x="5105400" y="2590800"/>
            <a:ext cx="2735943" cy="1015663"/>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sz="3000" b="1" dirty="0" smtClean="0"/>
              <a:t>Heavy flavor production</a:t>
            </a:r>
          </a:p>
        </p:txBody>
      </p:sp>
      <p:sp>
        <p:nvSpPr>
          <p:cNvPr id="10" name="Right Arrow 9"/>
          <p:cNvSpPr/>
          <p:nvPr/>
        </p:nvSpPr>
        <p:spPr>
          <a:xfrm>
            <a:off x="3505200" y="1371600"/>
            <a:ext cx="1371600" cy="457200"/>
          </a:xfrm>
          <a:prstGeom prst="righ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534228" y="2819400"/>
            <a:ext cx="1524000" cy="457200"/>
          </a:xfrm>
          <a:prstGeom prst="righ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810000" y="4931896"/>
            <a:ext cx="990600" cy="457200"/>
          </a:xfrm>
          <a:prstGeom prst="righ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3" name="Right Arrow 12"/>
          <p:cNvSpPr/>
          <p:nvPr/>
        </p:nvSpPr>
        <p:spPr>
          <a:xfrm rot="1848711">
            <a:off x="3421393" y="3472730"/>
            <a:ext cx="1487506" cy="457200"/>
          </a:xfrm>
          <a:prstGeom prst="righ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574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7" name="Rectangle 29"/>
          <p:cNvSpPr>
            <a:spLocks noGrp="1" noRot="1" noChangeArrowheads="1"/>
          </p:cNvSpPr>
          <p:nvPr>
            <p:ph type="title"/>
          </p:nvPr>
        </p:nvSpPr>
        <p:spPr>
          <a:xfrm>
            <a:off x="510381" y="213360"/>
            <a:ext cx="8229600" cy="548640"/>
          </a:xfrm>
        </p:spPr>
        <p:txBody>
          <a:bodyPr>
            <a:noAutofit/>
          </a:bodyPr>
          <a:lstStyle/>
          <a:p>
            <a:r>
              <a:rPr lang="en-US" sz="3300" b="1" dirty="0" smtClean="0">
                <a:solidFill>
                  <a:srgbClr val="FF0000"/>
                </a:solidFill>
              </a:rPr>
              <a:t>Upgrade Project: Heavy </a:t>
            </a:r>
            <a:r>
              <a:rPr lang="en-US" sz="3300" b="1" dirty="0">
                <a:solidFill>
                  <a:srgbClr val="FF0000"/>
                </a:solidFill>
              </a:rPr>
              <a:t>Flavor </a:t>
            </a:r>
            <a:r>
              <a:rPr lang="en-US" sz="3300" b="1" dirty="0" smtClean="0">
                <a:solidFill>
                  <a:srgbClr val="FF0000"/>
                </a:solidFill>
              </a:rPr>
              <a:t>Tracker (HFT)</a:t>
            </a:r>
            <a:endParaRPr lang="en-US" sz="3300" b="1" dirty="0">
              <a:solidFill>
                <a:srgbClr val="FF0000"/>
              </a:solidFill>
            </a:endParaRPr>
          </a:p>
        </p:txBody>
      </p:sp>
      <p:sp>
        <p:nvSpPr>
          <p:cNvPr id="7" name="Slide Number Placeholder 6"/>
          <p:cNvSpPr>
            <a:spLocks noGrp="1"/>
          </p:cNvSpPr>
          <p:nvPr>
            <p:ph type="sldNum" sz="quarter" idx="12"/>
          </p:nvPr>
        </p:nvSpPr>
        <p:spPr/>
        <p:txBody>
          <a:bodyPr/>
          <a:lstStyle/>
          <a:p>
            <a:fld id="{464AB31E-842B-4FE6-90A0-C50890C18576}" type="slidenum">
              <a:rPr lang="en-US" smtClean="0"/>
              <a:pPr/>
              <a:t>30</a:t>
            </a:fld>
            <a:endParaRPr lang="en-US"/>
          </a:p>
        </p:txBody>
      </p:sp>
      <p:pic>
        <p:nvPicPr>
          <p:cNvPr id="74" name="Picture 73" descr="CharmMeasurement.eps"/>
          <p:cNvPicPr>
            <a:picLocks noChangeAspect="1"/>
          </p:cNvPicPr>
          <p:nvPr/>
        </p:nvPicPr>
        <p:blipFill>
          <a:blip r:embed="rId3"/>
          <a:srcRect/>
          <a:stretch>
            <a:fillRect/>
          </a:stretch>
        </p:blipFill>
        <p:spPr bwMode="auto">
          <a:xfrm>
            <a:off x="5181600" y="838200"/>
            <a:ext cx="3834353" cy="4962799"/>
          </a:xfrm>
          <a:prstGeom prst="rect">
            <a:avLst/>
          </a:prstGeom>
          <a:noFill/>
          <a:ln w="9525">
            <a:noFill/>
            <a:miter lim="800000"/>
            <a:headEnd/>
            <a:tailEnd/>
          </a:ln>
        </p:spPr>
      </p:pic>
      <p:pic>
        <p:nvPicPr>
          <p:cNvPr id="75" name="Picture 16" descr="C:\Documents and Settings\wxie\Desktop\HF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20" y="874866"/>
            <a:ext cx="4792280" cy="291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76"/>
          <p:cNvSpPr/>
          <p:nvPr/>
        </p:nvSpPr>
        <p:spPr>
          <a:xfrm>
            <a:off x="6019800" y="4267200"/>
            <a:ext cx="838200" cy="1143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8001000" y="2514600"/>
            <a:ext cx="0" cy="15240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858000" y="4953000"/>
            <a:ext cx="609600"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492182" y="4267200"/>
            <a:ext cx="1066801" cy="923330"/>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dirty="0" smtClean="0"/>
              <a:t>A few hundred microns</a:t>
            </a:r>
            <a:endParaRPr lang="en-US" b="1" dirty="0"/>
          </a:p>
        </p:txBody>
      </p:sp>
      <p:sp>
        <p:nvSpPr>
          <p:cNvPr id="59" name="TextBox 58"/>
          <p:cNvSpPr txBox="1"/>
          <p:nvPr/>
        </p:nvSpPr>
        <p:spPr>
          <a:xfrm>
            <a:off x="347532" y="4114800"/>
            <a:ext cx="4376867" cy="2554545"/>
          </a:xfrm>
          <a:prstGeom prst="rect">
            <a:avLst/>
          </a:prstGeom>
          <a:noFill/>
        </p:spPr>
        <p:txBody>
          <a:bodyPr wrap="square" rtlCol="0">
            <a:spAutoFit/>
          </a:bodyPr>
          <a:lstStyle/>
          <a:p>
            <a:pPr marL="342900" indent="-342900">
              <a:buFont typeface="Wingdings" pitchFamily="2" charset="2"/>
              <a:buChar char="q"/>
            </a:pPr>
            <a:r>
              <a:rPr lang="en-US" sz="2000" dirty="0" smtClean="0"/>
              <a:t>HFT dramatically reduce background </a:t>
            </a:r>
          </a:p>
          <a:p>
            <a:pPr marL="742950" lvl="1" indent="-285750">
              <a:buFont typeface="Wingdings" pitchFamily="2" charset="2"/>
              <a:buChar char="§"/>
            </a:pPr>
            <a:r>
              <a:rPr lang="en-US" sz="2000" b="1" dirty="0" smtClean="0">
                <a:solidFill>
                  <a:srgbClr val="0000FF"/>
                </a:solidFill>
              </a:rPr>
              <a:t>Precision measurements</a:t>
            </a:r>
          </a:p>
          <a:p>
            <a:pPr marL="742950" lvl="1" indent="-285750">
              <a:buFont typeface="Wingdings" pitchFamily="2" charset="2"/>
              <a:buChar char="§"/>
            </a:pPr>
            <a:endParaRPr lang="en-US" sz="2000" dirty="0" smtClean="0"/>
          </a:p>
          <a:p>
            <a:pPr marL="342900" indent="-342900">
              <a:buFont typeface="Wingdings" pitchFamily="2" charset="2"/>
              <a:buChar char="q"/>
            </a:pPr>
            <a:r>
              <a:rPr lang="en-US" sz="2000" dirty="0" smtClean="0"/>
              <a:t>Bottom meson lives longer than charm meson</a:t>
            </a:r>
          </a:p>
          <a:p>
            <a:pPr marL="742950" lvl="1" indent="-285750">
              <a:buFont typeface="Wingdings" pitchFamily="2" charset="2"/>
              <a:buChar char="§"/>
            </a:pPr>
            <a:r>
              <a:rPr lang="en-US" sz="2000" b="1" dirty="0" smtClean="0">
                <a:solidFill>
                  <a:srgbClr val="0000FF"/>
                </a:solidFill>
              </a:rPr>
              <a:t>Disentangle charm and bottom </a:t>
            </a:r>
            <a:endParaRPr lang="en-US" sz="2000" b="1" dirty="0">
              <a:solidFill>
                <a:srgbClr val="0000FF"/>
              </a:solidFill>
            </a:endParaRPr>
          </a:p>
        </p:txBody>
      </p:sp>
      <p:grpSp>
        <p:nvGrpSpPr>
          <p:cNvPr id="12" name="Group 11"/>
          <p:cNvGrpSpPr/>
          <p:nvPr/>
        </p:nvGrpSpPr>
        <p:grpSpPr>
          <a:xfrm>
            <a:off x="7587342" y="838200"/>
            <a:ext cx="489858" cy="653142"/>
            <a:chOff x="5029200" y="947058"/>
            <a:chExt cx="489858" cy="653142"/>
          </a:xfrm>
        </p:grpSpPr>
        <p:sp>
          <p:nvSpPr>
            <p:cNvPr id="13" name="Rectangle 12"/>
            <p:cNvSpPr/>
            <p:nvPr/>
          </p:nvSpPr>
          <p:spPr>
            <a:xfrm>
              <a:off x="5029200" y="1066800"/>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5061858" y="947058"/>
                  <a:ext cx="45720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500" b="1" i="1" smtClean="0">
                                <a:solidFill>
                                  <a:srgbClr val="0000FF"/>
                                </a:solidFill>
                                <a:latin typeface="Cambria Math"/>
                              </a:rPr>
                            </m:ctrlPr>
                          </m:sSupPr>
                          <m:e>
                            <m:r>
                              <a:rPr lang="en-US" sz="2500" b="1" i="1" smtClean="0">
                                <a:solidFill>
                                  <a:srgbClr val="0000FF"/>
                                </a:solidFill>
                                <a:latin typeface="Cambria Math"/>
                              </a:rPr>
                              <m:t>𝒆</m:t>
                            </m:r>
                          </m:e>
                          <m:sup>
                            <m:r>
                              <a:rPr lang="en-US" sz="2500" b="1" i="1" smtClean="0">
                                <a:solidFill>
                                  <a:srgbClr val="0000FF"/>
                                </a:solidFill>
                                <a:latin typeface="Cambria Math"/>
                              </a:rPr>
                              <m:t>−</m:t>
                            </m:r>
                          </m:sup>
                        </m:sSup>
                      </m:oMath>
                    </m:oMathPara>
                  </a14:m>
                  <a:endParaRPr lang="en-US" sz="2500" b="1" i="1" dirty="0"/>
                </a:p>
              </p:txBody>
            </p:sp>
          </mc:Choice>
          <mc:Fallback xmlns="">
            <p:sp>
              <p:nvSpPr>
                <p:cNvPr id="14" name="TextBox 13"/>
                <p:cNvSpPr txBox="1">
                  <a:spLocks noRot="1" noChangeAspect="1" noMove="1" noResize="1" noEditPoints="1" noAdjustHandles="1" noChangeArrowheads="1" noChangeShapeType="1" noTextEdit="1"/>
                </p:cNvSpPr>
                <p:nvPr/>
              </p:nvSpPr>
              <p:spPr>
                <a:xfrm>
                  <a:off x="5061858" y="947058"/>
                  <a:ext cx="457200" cy="477054"/>
                </a:xfrm>
                <a:prstGeom prst="rect">
                  <a:avLst/>
                </a:prstGeom>
                <a:blipFill rotWithShape="1">
                  <a:blip r:embed="rId5"/>
                  <a:stretch>
                    <a:fillRect r="-4000"/>
                  </a:stretch>
                </a:blipFill>
              </p:spPr>
              <p:txBody>
                <a:bodyPr/>
                <a:lstStyle/>
                <a:p>
                  <a:r>
                    <a:rPr lang="en-US">
                      <a:noFill/>
                    </a:rPr>
                    <a:t> </a:t>
                  </a:r>
                </a:p>
              </p:txBody>
            </p:sp>
          </mc:Fallback>
        </mc:AlternateContent>
      </p:grpSp>
      <p:sp>
        <p:nvSpPr>
          <p:cNvPr id="24" name="Oval 23"/>
          <p:cNvSpPr/>
          <p:nvPr/>
        </p:nvSpPr>
        <p:spPr>
          <a:xfrm>
            <a:off x="7467600" y="1371600"/>
            <a:ext cx="838200" cy="1143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83687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1000"/>
                                        <p:tgtEl>
                                          <p:spTgt spid="7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1000"/>
                                        <p:tgtEl>
                                          <p:spTgt spid="24"/>
                                        </p:tgtEl>
                                      </p:cBhvr>
                                    </p:animEffect>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strips(downLeft)">
                                      <p:cBhvr>
                                        <p:cTn id="14" dur="500"/>
                                        <p:tgtEl>
                                          <p:spTgt spid="32"/>
                                        </p:tgtEl>
                                      </p:cBhvr>
                                    </p:animEffect>
                                  </p:childTnLst>
                                </p:cTn>
                              </p:par>
                              <p:par>
                                <p:cTn id="15" presetID="18" presetClass="entr" presetSubtype="12"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strips(downLeft)">
                                      <p:cBhvr>
                                        <p:cTn id="17" dur="500"/>
                                        <p:tgtEl>
                                          <p:spTgt spid="56"/>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randombar(horizontal)">
                                      <p:cBhvr>
                                        <p:cTn id="21" dur="500"/>
                                        <p:tgtEl>
                                          <p:spTgt spid="58"/>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8" grpId="0" animBg="1"/>
      <p:bldP spid="59"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972569172"/>
              </p:ext>
            </p:extLst>
          </p:nvPr>
        </p:nvGraphicFramePr>
        <p:xfrm>
          <a:off x="4940300" y="3263900"/>
          <a:ext cx="114300" cy="165100"/>
        </p:xfrm>
        <a:graphic>
          <a:graphicData uri="http://schemas.openxmlformats.org/presentationml/2006/ole">
            <mc:AlternateContent xmlns:mc="http://schemas.openxmlformats.org/markup-compatibility/2006">
              <mc:Choice xmlns:v="urn:schemas-microsoft-com:vml" Requires="v">
                <p:oleObj spid="_x0000_s50657" name="Equation" r:id="rId4" imgW="114300" imgH="165100" progId="Equation.DSMT4">
                  <p:embed/>
                </p:oleObj>
              </mc:Choice>
              <mc:Fallback>
                <p:oleObj name="Equation" r:id="rId4" imgW="114300" imgH="165100" progId="Equation.DSMT4">
                  <p:embed/>
                  <p:pic>
                    <p:nvPicPr>
                      <p:cNvPr id="0" name="Picture 1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300" y="32639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p:cNvPicPr>
          <p:nvPr/>
        </p:nvPicPr>
        <p:blipFill>
          <a:blip r:embed="rId6"/>
          <a:stretch>
            <a:fillRect/>
          </a:stretch>
        </p:blipFill>
        <p:spPr>
          <a:xfrm>
            <a:off x="0" y="20638"/>
            <a:ext cx="9144000" cy="6858000"/>
          </a:xfrm>
          <a:prstGeom prst="rect">
            <a:avLst/>
          </a:prstGeom>
        </p:spPr>
      </p:pic>
      <p:sp>
        <p:nvSpPr>
          <p:cNvPr id="2" name="Title 1"/>
          <p:cNvSpPr>
            <a:spLocks noGrp="1"/>
          </p:cNvSpPr>
          <p:nvPr>
            <p:ph type="title"/>
          </p:nvPr>
        </p:nvSpPr>
        <p:spPr>
          <a:xfrm>
            <a:off x="457200" y="76058"/>
            <a:ext cx="8229600" cy="424017"/>
          </a:xfrm>
        </p:spPr>
        <p:txBody>
          <a:bodyPr>
            <a:normAutofit fontScale="90000"/>
          </a:bodyPr>
          <a:lstStyle/>
          <a:p>
            <a:r>
              <a:rPr lang="en-US" b="1" dirty="0" smtClean="0">
                <a:solidFill>
                  <a:srgbClr val="FF0000"/>
                </a:solidFill>
                <a:ea typeface="ＭＳ Ｐゴシック" charset="-128"/>
                <a:cs typeface="ＭＳ Ｐゴシック" charset="-128"/>
              </a:rPr>
              <a:t>Study QGP at Higher Temperature</a:t>
            </a:r>
            <a:endParaRPr lang="en-US" b="1" dirty="0">
              <a:solidFill>
                <a:srgbClr val="FF0000"/>
              </a:solidFill>
              <a:ea typeface="ＭＳ Ｐゴシック" charset="-128"/>
              <a:cs typeface="ＭＳ Ｐゴシック" charset="-128"/>
            </a:endParaRPr>
          </a:p>
        </p:txBody>
      </p:sp>
      <p:sp>
        <p:nvSpPr>
          <p:cNvPr id="3" name="Oval 2"/>
          <p:cNvSpPr/>
          <p:nvPr/>
        </p:nvSpPr>
        <p:spPr>
          <a:xfrm>
            <a:off x="381000" y="3200400"/>
            <a:ext cx="1676400" cy="1066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761" name="Picture 113" descr="http://www.uslhc.us/images/events/cms_firstleadcoll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869851"/>
            <a:ext cx="9172576" cy="515957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47900" y="1752600"/>
            <a:ext cx="4610100" cy="3707219"/>
            <a:chOff x="1028700" y="1752600"/>
            <a:chExt cx="4610100" cy="3707219"/>
          </a:xfrm>
        </p:grpSpPr>
        <p:sp>
          <p:nvSpPr>
            <p:cNvPr id="5" name="Rectangle 4"/>
            <p:cNvSpPr/>
            <p:nvPr/>
          </p:nvSpPr>
          <p:spPr>
            <a:xfrm>
              <a:off x="1028700" y="1752600"/>
              <a:ext cx="4610100" cy="3505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1447800" y="1905000"/>
                  <a:ext cx="3810000" cy="3554819"/>
                </a:xfrm>
                <a:prstGeom prst="rect">
                  <a:avLst/>
                </a:prstGeom>
                <a:noFill/>
              </p:spPr>
              <p:txBody>
                <a:bodyPr wrap="square" rtlCol="0">
                  <a:spAutoFit/>
                </a:bodyPr>
                <a:lstStyle/>
                <a:p>
                  <a:r>
                    <a:rPr lang="en-US" sz="2500" b="1" u="sng" dirty="0" smtClean="0">
                      <a:effectLst>
                        <a:innerShdw blurRad="63500" dist="50800" dir="16200000">
                          <a:prstClr val="black">
                            <a:alpha val="50000"/>
                          </a:prstClr>
                        </a:innerShdw>
                      </a:effectLst>
                      <a:latin typeface="+mj-lt"/>
                    </a:rPr>
                    <a:t>Temperature of QGP :</a:t>
                  </a:r>
                </a:p>
                <a:p>
                  <a:r>
                    <a:rPr lang="en-US" sz="2500" dirty="0" smtClean="0">
                      <a:solidFill>
                        <a:srgbClr val="0000FF"/>
                      </a:solidFill>
                      <a:effectLst>
                        <a:innerShdw blurRad="63500" dist="50800" dir="16200000">
                          <a:prstClr val="black">
                            <a:alpha val="50000"/>
                          </a:prstClr>
                        </a:innerShdw>
                      </a:effectLst>
                      <a:latin typeface="+mj-lt"/>
                    </a:rPr>
                    <a:t>  T(LHC) </a:t>
                  </a:r>
                  <a14:m>
                    <m:oMath xmlns:m="http://schemas.openxmlformats.org/officeDocument/2006/math">
                      <m:r>
                        <a:rPr lang="en-US" sz="2500" i="1" smtClean="0">
                          <a:solidFill>
                            <a:srgbClr val="0000FF"/>
                          </a:solidFill>
                          <a:effectLst>
                            <a:innerShdw blurRad="63500" dist="50800" dir="16200000">
                              <a:prstClr val="black">
                                <a:alpha val="50000"/>
                              </a:prstClr>
                            </a:innerShdw>
                          </a:effectLst>
                          <a:latin typeface="Cambria Math"/>
                          <a:ea typeface="Cambria Math"/>
                        </a:rPr>
                        <m:t>≈</m:t>
                      </m:r>
                    </m:oMath>
                  </a14:m>
                  <a:r>
                    <a:rPr lang="en-US" sz="2500" dirty="0" smtClean="0">
                      <a:solidFill>
                        <a:srgbClr val="0000FF"/>
                      </a:solidFill>
                      <a:effectLst>
                        <a:innerShdw blurRad="63500" dist="50800" dir="16200000">
                          <a:prstClr val="black">
                            <a:alpha val="50000"/>
                          </a:prstClr>
                        </a:innerShdw>
                      </a:effectLst>
                      <a:latin typeface="+mj-lt"/>
                    </a:rPr>
                    <a:t>  </a:t>
                  </a:r>
                  <a:r>
                    <a:rPr lang="en-US" sz="2500" dirty="0" smtClean="0">
                      <a:solidFill>
                        <a:srgbClr val="FF0000"/>
                      </a:solidFill>
                      <a:effectLst>
                        <a:innerShdw blurRad="63500" dist="50800" dir="16200000">
                          <a:prstClr val="black">
                            <a:alpha val="50000"/>
                          </a:prstClr>
                        </a:innerShdw>
                      </a:effectLst>
                      <a:latin typeface="+mj-lt"/>
                    </a:rPr>
                    <a:t>1.3</a:t>
                  </a:r>
                  <a14:m>
                    <m:oMath xmlns:m="http://schemas.openxmlformats.org/officeDocument/2006/math">
                      <m:r>
                        <a:rPr lang="en-US" sz="2500" i="1" dirty="0" smtClean="0">
                          <a:solidFill>
                            <a:srgbClr val="FF0000"/>
                          </a:solidFill>
                          <a:effectLst>
                            <a:innerShdw blurRad="63500" dist="50800" dir="16200000">
                              <a:prstClr val="black">
                                <a:alpha val="50000"/>
                              </a:prstClr>
                            </a:innerShdw>
                          </a:effectLst>
                          <a:latin typeface="Cambria Math"/>
                          <a:ea typeface="Cambria Math"/>
                        </a:rPr>
                        <m:t>~</m:t>
                      </m:r>
                    </m:oMath>
                  </a14:m>
                  <a:r>
                    <a:rPr lang="en-US" sz="2500" dirty="0" smtClean="0">
                      <a:solidFill>
                        <a:srgbClr val="FF0000"/>
                      </a:solidFill>
                      <a:effectLst>
                        <a:innerShdw blurRad="63500" dist="50800" dir="16200000">
                          <a:prstClr val="black">
                            <a:alpha val="50000"/>
                          </a:prstClr>
                        </a:innerShdw>
                      </a:effectLst>
                      <a:latin typeface="+mj-lt"/>
                    </a:rPr>
                    <a:t>2x</a:t>
                  </a:r>
                  <a:r>
                    <a:rPr lang="en-US" sz="2500" dirty="0" smtClean="0">
                      <a:solidFill>
                        <a:srgbClr val="0000FF"/>
                      </a:solidFill>
                      <a:effectLst>
                        <a:innerShdw blurRad="63500" dist="50800" dir="16200000">
                          <a:prstClr val="black">
                            <a:alpha val="50000"/>
                          </a:prstClr>
                        </a:innerShdw>
                      </a:effectLst>
                      <a:latin typeface="+mj-lt"/>
                    </a:rPr>
                    <a:t>T(RHIC) </a:t>
                  </a:r>
                </a:p>
                <a:p>
                  <a:endParaRPr lang="en-US" sz="2500" dirty="0">
                    <a:effectLst>
                      <a:innerShdw blurRad="63500" dist="50800" dir="16200000">
                        <a:prstClr val="black">
                          <a:alpha val="50000"/>
                        </a:prstClr>
                      </a:innerShdw>
                    </a:effectLst>
                    <a:latin typeface="+mj-lt"/>
                  </a:endParaRPr>
                </a:p>
                <a:p>
                  <a:r>
                    <a:rPr lang="en-US" sz="2500" b="1" u="sng" dirty="0" smtClean="0">
                      <a:effectLst>
                        <a:innerShdw blurRad="63500" dist="50800" dir="16200000">
                          <a:prstClr val="black">
                            <a:alpha val="50000"/>
                          </a:prstClr>
                        </a:innerShdw>
                      </a:effectLst>
                      <a:latin typeface="+mj-lt"/>
                    </a:rPr>
                    <a:t>Number of charm quarks</a:t>
                  </a:r>
                </a:p>
                <a:p>
                  <a:r>
                    <a:rPr lang="en-US" sz="2500" dirty="0" smtClean="0">
                      <a:solidFill>
                        <a:srgbClr val="0000FF"/>
                      </a:solidFill>
                      <a:effectLst>
                        <a:innerShdw blurRad="63500" dist="50800" dir="16200000">
                          <a:prstClr val="black">
                            <a:alpha val="50000"/>
                          </a:prstClr>
                        </a:innerShdw>
                      </a:effectLst>
                      <a:latin typeface="+mj-lt"/>
                    </a:rPr>
                    <a:t>N(LHC) </a:t>
                  </a:r>
                  <a14:m>
                    <m:oMath xmlns:m="http://schemas.openxmlformats.org/officeDocument/2006/math">
                      <m:r>
                        <a:rPr lang="en-US" sz="2500" i="1">
                          <a:solidFill>
                            <a:srgbClr val="0000FF"/>
                          </a:solidFill>
                          <a:effectLst>
                            <a:innerShdw blurRad="63500" dist="50800" dir="16200000">
                              <a:prstClr val="black">
                                <a:alpha val="50000"/>
                              </a:prstClr>
                            </a:innerShdw>
                          </a:effectLst>
                          <a:latin typeface="Cambria Math"/>
                          <a:ea typeface="Cambria Math"/>
                        </a:rPr>
                        <m:t>≈</m:t>
                      </m:r>
                    </m:oMath>
                  </a14:m>
                  <a:r>
                    <a:rPr lang="en-US" sz="2500" dirty="0" smtClean="0">
                      <a:solidFill>
                        <a:srgbClr val="0000FF"/>
                      </a:solidFill>
                      <a:effectLst>
                        <a:innerShdw blurRad="63500" dist="50800" dir="16200000">
                          <a:prstClr val="black">
                            <a:alpha val="50000"/>
                          </a:prstClr>
                        </a:innerShdw>
                      </a:effectLst>
                      <a:latin typeface="+mj-lt"/>
                    </a:rPr>
                    <a:t> </a:t>
                  </a:r>
                  <a:r>
                    <a:rPr lang="en-US" sz="2500" dirty="0" smtClean="0">
                      <a:solidFill>
                        <a:srgbClr val="FF0000"/>
                      </a:solidFill>
                      <a:effectLst>
                        <a:innerShdw blurRad="63500" dist="50800" dir="16200000">
                          <a:prstClr val="black">
                            <a:alpha val="50000"/>
                          </a:prstClr>
                        </a:innerShdw>
                      </a:effectLst>
                      <a:latin typeface="+mj-lt"/>
                    </a:rPr>
                    <a:t>10 x</a:t>
                  </a:r>
                  <a:r>
                    <a:rPr lang="en-US" sz="2500" dirty="0" smtClean="0">
                      <a:solidFill>
                        <a:srgbClr val="0000FF"/>
                      </a:solidFill>
                      <a:effectLst>
                        <a:innerShdw blurRad="63500" dist="50800" dir="16200000">
                          <a:prstClr val="black">
                            <a:alpha val="50000"/>
                          </a:prstClr>
                        </a:innerShdw>
                      </a:effectLst>
                      <a:latin typeface="+mj-lt"/>
                    </a:rPr>
                    <a:t> N(RHIC)</a:t>
                  </a:r>
                  <a:endParaRPr lang="en-US" sz="2500" dirty="0">
                    <a:solidFill>
                      <a:srgbClr val="0000FF"/>
                    </a:solidFill>
                    <a:effectLst>
                      <a:innerShdw blurRad="63500" dist="50800" dir="16200000">
                        <a:prstClr val="black">
                          <a:alpha val="50000"/>
                        </a:prstClr>
                      </a:innerShdw>
                    </a:effectLst>
                    <a:latin typeface="+mj-lt"/>
                  </a:endParaRPr>
                </a:p>
                <a:p>
                  <a:endParaRPr lang="en-US" sz="2500" dirty="0" smtClean="0">
                    <a:effectLst>
                      <a:innerShdw blurRad="63500" dist="50800" dir="16200000">
                        <a:prstClr val="black">
                          <a:alpha val="50000"/>
                        </a:prstClr>
                      </a:innerShdw>
                    </a:effectLst>
                    <a:latin typeface="+mj-lt"/>
                  </a:endParaRPr>
                </a:p>
                <a:p>
                  <a:r>
                    <a:rPr lang="en-US" sz="2500" b="1" u="sng" dirty="0" smtClean="0">
                      <a:effectLst>
                        <a:innerShdw blurRad="63500" dist="50800" dir="16200000">
                          <a:prstClr val="black">
                            <a:alpha val="50000"/>
                          </a:prstClr>
                        </a:innerShdw>
                      </a:effectLst>
                      <a:latin typeface="+mj-lt"/>
                    </a:rPr>
                    <a:t>Number of bottom quarks</a:t>
                  </a:r>
                </a:p>
                <a:p>
                  <a:r>
                    <a:rPr lang="en-US" sz="2500" dirty="0" smtClean="0">
                      <a:solidFill>
                        <a:srgbClr val="0000FF"/>
                      </a:solidFill>
                      <a:effectLst>
                        <a:innerShdw blurRad="63500" dist="50800" dir="16200000">
                          <a:prstClr val="black">
                            <a:alpha val="50000"/>
                          </a:prstClr>
                        </a:innerShdw>
                      </a:effectLst>
                      <a:latin typeface="+mj-lt"/>
                    </a:rPr>
                    <a:t>N(LHC) </a:t>
                  </a:r>
                  <a14:m>
                    <m:oMath xmlns:m="http://schemas.openxmlformats.org/officeDocument/2006/math">
                      <m:r>
                        <a:rPr lang="en-US" sz="2500" i="1">
                          <a:solidFill>
                            <a:srgbClr val="0000FF"/>
                          </a:solidFill>
                          <a:effectLst>
                            <a:innerShdw blurRad="63500" dist="50800" dir="16200000">
                              <a:prstClr val="black">
                                <a:alpha val="50000"/>
                              </a:prstClr>
                            </a:innerShdw>
                          </a:effectLst>
                          <a:latin typeface="Cambria Math"/>
                          <a:ea typeface="Cambria Math"/>
                        </a:rPr>
                        <m:t>≈</m:t>
                      </m:r>
                    </m:oMath>
                  </a14:m>
                  <a:r>
                    <a:rPr lang="en-US" sz="2500" dirty="0">
                      <a:solidFill>
                        <a:srgbClr val="0000FF"/>
                      </a:solidFill>
                      <a:effectLst>
                        <a:innerShdw blurRad="63500" dist="50800" dir="16200000">
                          <a:prstClr val="black">
                            <a:alpha val="50000"/>
                          </a:prstClr>
                        </a:innerShdw>
                      </a:effectLst>
                      <a:latin typeface="+mj-lt"/>
                    </a:rPr>
                    <a:t> </a:t>
                  </a:r>
                  <a:r>
                    <a:rPr lang="en-US" sz="2500" dirty="0" smtClean="0">
                      <a:solidFill>
                        <a:srgbClr val="FF0000"/>
                      </a:solidFill>
                      <a:effectLst>
                        <a:innerShdw blurRad="63500" dist="50800" dir="16200000">
                          <a:prstClr val="black">
                            <a:alpha val="50000"/>
                          </a:prstClr>
                        </a:innerShdw>
                      </a:effectLst>
                      <a:latin typeface="+mj-lt"/>
                    </a:rPr>
                    <a:t>100 </a:t>
                  </a:r>
                  <a:r>
                    <a:rPr lang="en-US" sz="2500" dirty="0">
                      <a:solidFill>
                        <a:srgbClr val="FF0000"/>
                      </a:solidFill>
                      <a:effectLst>
                        <a:innerShdw blurRad="63500" dist="50800" dir="16200000">
                          <a:prstClr val="black">
                            <a:alpha val="50000"/>
                          </a:prstClr>
                        </a:innerShdw>
                      </a:effectLst>
                      <a:latin typeface="+mj-lt"/>
                    </a:rPr>
                    <a:t>x </a:t>
                  </a:r>
                  <a:r>
                    <a:rPr lang="en-US" sz="2500" dirty="0">
                      <a:solidFill>
                        <a:srgbClr val="0000FF"/>
                      </a:solidFill>
                      <a:effectLst>
                        <a:innerShdw blurRad="63500" dist="50800" dir="16200000">
                          <a:prstClr val="black">
                            <a:alpha val="50000"/>
                          </a:prstClr>
                        </a:innerShdw>
                      </a:effectLst>
                      <a:latin typeface="+mj-lt"/>
                    </a:rPr>
                    <a:t>N(RHIC)</a:t>
                  </a:r>
                </a:p>
                <a:p>
                  <a:endParaRPr lang="en-US" sz="2500" dirty="0" smtClean="0">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47800" y="1905000"/>
                  <a:ext cx="3810000" cy="3554819"/>
                </a:xfrm>
                <a:prstGeom prst="rect">
                  <a:avLst/>
                </a:prstGeom>
                <a:blipFill rotWithShape="1">
                  <a:blip r:embed="rId8"/>
                  <a:stretch>
                    <a:fillRect l="-2720" t="-1201"/>
                  </a:stretch>
                </a:blipFill>
              </p:spPr>
              <p:txBody>
                <a:bodyPr/>
                <a:lstStyle/>
                <a:p>
                  <a:r>
                    <a:rPr lang="en-US">
                      <a:noFill/>
                    </a:rPr>
                    <a:t> </a:t>
                  </a:r>
                </a:p>
              </p:txBody>
            </p:sp>
          </mc:Fallback>
        </mc:AlternateContent>
      </p:grpSp>
      <p:sp>
        <p:nvSpPr>
          <p:cNvPr id="9" name="Slide Number Placeholder 8"/>
          <p:cNvSpPr>
            <a:spLocks noGrp="1"/>
          </p:cNvSpPr>
          <p:nvPr>
            <p:ph type="sldNum" sz="quarter" idx="12"/>
          </p:nvPr>
        </p:nvSpPr>
        <p:spPr/>
        <p:txBody>
          <a:bodyPr/>
          <a:lstStyle/>
          <a:p>
            <a:fld id="{464AB31E-842B-4FE6-90A0-C50890C18576}" type="slidenum">
              <a:rPr lang="en-US" smtClean="0"/>
              <a:pPr/>
              <a:t>31</a:t>
            </a:fld>
            <a:endParaRPr lang="en-US"/>
          </a:p>
        </p:txBody>
      </p:sp>
    </p:spTree>
    <p:extLst>
      <p:ext uri="{BB962C8B-B14F-4D97-AF65-F5344CB8AC3E}">
        <p14:creationId xmlns:p14="http://schemas.microsoft.com/office/powerpoint/2010/main" val="18687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7761"/>
                                        </p:tgtEl>
                                        <p:attrNameLst>
                                          <p:attrName>style.visibility</p:attrName>
                                        </p:attrNameLst>
                                      </p:cBhvr>
                                      <p:to>
                                        <p:strVal val="visible"/>
                                      </p:to>
                                    </p:set>
                                    <p:anim calcmode="lin" valueType="num">
                                      <p:cBhvr>
                                        <p:cTn id="11" dur="2000" fill="hold"/>
                                        <p:tgtEl>
                                          <p:spTgt spid="27761"/>
                                        </p:tgtEl>
                                        <p:attrNameLst>
                                          <p:attrName>ppt_w</p:attrName>
                                        </p:attrNameLst>
                                      </p:cBhvr>
                                      <p:tavLst>
                                        <p:tav tm="0">
                                          <p:val>
                                            <p:fltVal val="0"/>
                                          </p:val>
                                        </p:tav>
                                        <p:tav tm="100000">
                                          <p:val>
                                            <p:strVal val="#ppt_w"/>
                                          </p:val>
                                        </p:tav>
                                      </p:tavLst>
                                    </p:anim>
                                    <p:anim calcmode="lin" valueType="num">
                                      <p:cBhvr>
                                        <p:cTn id="12" dur="2000" fill="hold"/>
                                        <p:tgtEl>
                                          <p:spTgt spid="27761"/>
                                        </p:tgtEl>
                                        <p:attrNameLst>
                                          <p:attrName>ppt_h</p:attrName>
                                        </p:attrNameLst>
                                      </p:cBhvr>
                                      <p:tavLst>
                                        <p:tav tm="0">
                                          <p:val>
                                            <p:fltVal val="0"/>
                                          </p:val>
                                        </p:tav>
                                        <p:tav tm="100000">
                                          <p:val>
                                            <p:strVal val="#ppt_h"/>
                                          </p:val>
                                        </p:tav>
                                      </p:tavLst>
                                    </p:anim>
                                    <p:animEffect transition="in" filter="fade">
                                      <p:cBhvr>
                                        <p:cTn id="13" dur="2000"/>
                                        <p:tgtEl>
                                          <p:spTgt spid="27761"/>
                                        </p:tgtEl>
                                      </p:cBhvr>
                                    </p:animEffect>
                                  </p:childTnLst>
                                </p:cTn>
                              </p:par>
                              <p:par>
                                <p:cTn id="14" presetID="42" presetClass="path" presetSubtype="0" accel="50000" decel="50000" fill="hold" nodeType="withEffect">
                                  <p:stCondLst>
                                    <p:cond delay="0"/>
                                  </p:stCondLst>
                                  <p:childTnLst>
                                    <p:animMotion origin="layout" path="M -0.33177 0.01921 L 2.5E-6 7.40741E-7 " pathEditMode="relative" rAng="0" ptsTypes="AA">
                                      <p:cBhvr>
                                        <p:cTn id="15" dur="500" fill="hold"/>
                                        <p:tgtEl>
                                          <p:spTgt spid="27761"/>
                                        </p:tgtEl>
                                        <p:attrNameLst>
                                          <p:attrName>ppt_x</p:attrName>
                                          <p:attrName>ppt_y</p:attrName>
                                        </p:attrNameLst>
                                      </p:cBhvr>
                                      <p:rCtr x="16580" y="-972"/>
                                    </p:animMotion>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229600" cy="707886"/>
          </a:xfrm>
          <a:prstGeom prst="rect">
            <a:avLst/>
          </a:prstGeom>
          <a:noFill/>
        </p:spPr>
        <p:txBody>
          <a:bodyPr wrap="square" rtlCol="0">
            <a:spAutoFit/>
          </a:bodyPr>
          <a:lstStyle/>
          <a:p>
            <a:pPr algn="ctr"/>
            <a:r>
              <a:rPr lang="en-US" sz="4000" b="1" dirty="0" smtClean="0">
                <a:solidFill>
                  <a:srgbClr val="FF0000"/>
                </a:solidFill>
              </a:rPr>
              <a:t>Conclusions</a:t>
            </a:r>
            <a:endParaRPr lang="en-US" sz="4000" b="1" dirty="0">
              <a:solidFill>
                <a:srgbClr val="FF0000"/>
              </a:solidFill>
            </a:endParaRPr>
          </a:p>
        </p:txBody>
      </p:sp>
      <p:sp>
        <p:nvSpPr>
          <p:cNvPr id="2" name="Slide Number Placeholder 1"/>
          <p:cNvSpPr>
            <a:spLocks noGrp="1"/>
          </p:cNvSpPr>
          <p:nvPr>
            <p:ph type="sldNum" sz="quarter" idx="12"/>
          </p:nvPr>
        </p:nvSpPr>
        <p:spPr/>
        <p:txBody>
          <a:bodyPr/>
          <a:lstStyle/>
          <a:p>
            <a:fld id="{464AB31E-842B-4FE6-90A0-C50890C18576}" type="slidenum">
              <a:rPr lang="en-US" smtClean="0"/>
              <a:pPr/>
              <a:t>32</a:t>
            </a:fld>
            <a:endParaRPr lang="en-US"/>
          </a:p>
        </p:txBody>
      </p:sp>
      <p:sp>
        <p:nvSpPr>
          <p:cNvPr id="4" name="TextBox 3"/>
          <p:cNvSpPr txBox="1"/>
          <p:nvPr/>
        </p:nvSpPr>
        <p:spPr>
          <a:xfrm>
            <a:off x="381000" y="1143000"/>
            <a:ext cx="8458200" cy="4247317"/>
          </a:xfrm>
          <a:prstGeom prst="rect">
            <a:avLst/>
          </a:prstGeom>
          <a:noFill/>
        </p:spPr>
        <p:txBody>
          <a:bodyPr wrap="square" rtlCol="0">
            <a:spAutoFit/>
          </a:bodyPr>
          <a:lstStyle/>
          <a:p>
            <a:pPr marL="457200" indent="-457200">
              <a:buFont typeface="Wingdings" pitchFamily="2" charset="2"/>
              <a:buChar char="q"/>
            </a:pPr>
            <a:r>
              <a:rPr lang="en-US" sz="3000" b="1" dirty="0" smtClean="0">
                <a:solidFill>
                  <a:srgbClr val="0000FF"/>
                </a:solidFill>
              </a:rPr>
              <a:t>Heavy-ion </a:t>
            </a:r>
            <a:r>
              <a:rPr lang="en-US" sz="3000" b="1" dirty="0">
                <a:solidFill>
                  <a:srgbClr val="0000FF"/>
                </a:solidFill>
              </a:rPr>
              <a:t>collisions explore the </a:t>
            </a:r>
            <a:r>
              <a:rPr lang="en-US" sz="3000" b="1" dirty="0" err="1">
                <a:solidFill>
                  <a:srgbClr val="0000FF"/>
                </a:solidFill>
              </a:rPr>
              <a:t>deconfined</a:t>
            </a:r>
            <a:r>
              <a:rPr lang="en-US" sz="3000" b="1" dirty="0">
                <a:solidFill>
                  <a:srgbClr val="0000FF"/>
                </a:solidFill>
              </a:rPr>
              <a:t> state of quarks and </a:t>
            </a:r>
            <a:r>
              <a:rPr lang="en-US" sz="3000" b="1" dirty="0" smtClean="0">
                <a:solidFill>
                  <a:srgbClr val="0000FF"/>
                </a:solidFill>
              </a:rPr>
              <a:t>gluons.</a:t>
            </a:r>
          </a:p>
          <a:p>
            <a:pPr marL="457200" indent="-457200">
              <a:buFont typeface="Wingdings" pitchFamily="2" charset="2"/>
              <a:buChar char="q"/>
            </a:pPr>
            <a:endParaRPr lang="en-US" sz="3000" b="1" dirty="0" smtClean="0">
              <a:solidFill>
                <a:srgbClr val="0000FF"/>
              </a:solidFill>
            </a:endParaRPr>
          </a:p>
          <a:p>
            <a:pPr marL="457200" indent="-457200">
              <a:buFont typeface="Wingdings" pitchFamily="2" charset="2"/>
              <a:buChar char="q"/>
            </a:pPr>
            <a:r>
              <a:rPr lang="en-US" sz="3000" b="1" dirty="0" smtClean="0">
                <a:solidFill>
                  <a:srgbClr val="0000FF"/>
                </a:solidFill>
              </a:rPr>
              <a:t>Heavy flavor: unique probe to QGP</a:t>
            </a:r>
          </a:p>
          <a:p>
            <a:pPr marL="914400" lvl="1" indent="-457200">
              <a:buFont typeface="Wingdings" pitchFamily="2" charset="2"/>
              <a:buChar char="§"/>
            </a:pPr>
            <a:r>
              <a:rPr lang="en-US" sz="3000" b="1" dirty="0" smtClean="0"/>
              <a:t>Challenge </a:t>
            </a:r>
            <a:r>
              <a:rPr lang="en-US" sz="3000" b="1" dirty="0"/>
              <a:t>theory/model to do </a:t>
            </a:r>
            <a:r>
              <a:rPr lang="en-US" sz="3000" b="1" dirty="0" smtClean="0"/>
              <a:t>better </a:t>
            </a:r>
          </a:p>
          <a:p>
            <a:pPr marL="914400" lvl="1" indent="-457200">
              <a:buFont typeface="Wingdings" pitchFamily="2" charset="2"/>
              <a:buChar char="§"/>
            </a:pPr>
            <a:r>
              <a:rPr lang="en-US" sz="3000" b="1" dirty="0" smtClean="0"/>
              <a:t>further </a:t>
            </a:r>
            <a:r>
              <a:rPr lang="en-US" sz="3000" b="1" dirty="0"/>
              <a:t>our understanding of </a:t>
            </a:r>
            <a:r>
              <a:rPr lang="en-US" sz="3000" b="1" dirty="0" smtClean="0"/>
              <a:t>QCD.</a:t>
            </a:r>
          </a:p>
          <a:p>
            <a:pPr marL="457200" indent="-457200">
              <a:buFont typeface="Wingdings" pitchFamily="2" charset="2"/>
              <a:buChar char="q"/>
            </a:pPr>
            <a:endParaRPr lang="en-US" sz="3000" b="1" dirty="0" smtClean="0">
              <a:solidFill>
                <a:srgbClr val="0000FF"/>
              </a:solidFill>
            </a:endParaRPr>
          </a:p>
          <a:p>
            <a:pPr marL="457200" indent="-457200">
              <a:buFont typeface="Wingdings" pitchFamily="2" charset="2"/>
              <a:buChar char="q"/>
            </a:pPr>
            <a:r>
              <a:rPr lang="en-US" sz="3000" b="1" dirty="0" smtClean="0">
                <a:solidFill>
                  <a:srgbClr val="0000FF"/>
                </a:solidFill>
              </a:rPr>
              <a:t>More </a:t>
            </a:r>
            <a:r>
              <a:rPr lang="en-US" sz="3000" b="1" dirty="0">
                <a:solidFill>
                  <a:srgbClr val="0000FF"/>
                </a:solidFill>
              </a:rPr>
              <a:t>exciting results to come in near future from RHIC and LHC.</a:t>
            </a:r>
          </a:p>
        </p:txBody>
      </p:sp>
    </p:spTree>
    <p:extLst>
      <p:ext uri="{BB962C8B-B14F-4D97-AF65-F5344CB8AC3E}">
        <p14:creationId xmlns:p14="http://schemas.microsoft.com/office/powerpoint/2010/main" val="179124619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64AB31E-842B-4FE6-90A0-C50890C18576}" type="slidenum">
              <a:rPr lang="en-US" smtClean="0"/>
              <a:pPr/>
              <a:t>33</a:t>
            </a:fld>
            <a:endParaRPr lang="en-US"/>
          </a:p>
        </p:txBody>
      </p:sp>
      <p:sp>
        <p:nvSpPr>
          <p:cNvPr id="3" name="TextBox 2"/>
          <p:cNvSpPr txBox="1"/>
          <p:nvPr/>
        </p:nvSpPr>
        <p:spPr>
          <a:xfrm>
            <a:off x="1371600" y="3124200"/>
            <a:ext cx="6553200" cy="861774"/>
          </a:xfrm>
          <a:prstGeom prst="rect">
            <a:avLst/>
          </a:prstGeom>
          <a:noFill/>
        </p:spPr>
        <p:txBody>
          <a:bodyPr wrap="square" rtlCol="0">
            <a:spAutoFit/>
          </a:bodyPr>
          <a:lstStyle/>
          <a:p>
            <a:pPr algn="ctr"/>
            <a:r>
              <a:rPr lang="en-US" sz="5000" dirty="0" smtClean="0"/>
              <a:t>Backups</a:t>
            </a:r>
            <a:endParaRPr lang="en-US" sz="5000" dirty="0"/>
          </a:p>
        </p:txBody>
      </p:sp>
    </p:spTree>
    <p:extLst>
      <p:ext uri="{BB962C8B-B14F-4D97-AF65-F5344CB8AC3E}">
        <p14:creationId xmlns:p14="http://schemas.microsoft.com/office/powerpoint/2010/main" val="1388442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smtClean="0"/>
              <a:t>LBNL November 17, 2011</a:t>
            </a:r>
            <a:endParaRPr lang="en-US"/>
          </a:p>
        </p:txBody>
      </p:sp>
      <p:sp>
        <p:nvSpPr>
          <p:cNvPr id="10" name="Slide Number Placeholder 5"/>
          <p:cNvSpPr>
            <a:spLocks noGrp="1"/>
          </p:cNvSpPr>
          <p:nvPr>
            <p:ph type="sldNum" sz="quarter" idx="12"/>
          </p:nvPr>
        </p:nvSpPr>
        <p:spPr/>
        <p:txBody>
          <a:bodyPr/>
          <a:lstStyle/>
          <a:p>
            <a:pPr>
              <a:defRPr/>
            </a:pPr>
            <a:fld id="{EFD09B5D-C595-684A-83BC-F9BFDF5E68D7}" type="slidenum">
              <a:rPr lang="en-US"/>
              <a:pPr>
                <a:defRPr/>
              </a:pPr>
              <a:t>34</a:t>
            </a:fld>
            <a:endParaRPr lang="en-US"/>
          </a:p>
        </p:txBody>
      </p:sp>
      <p:sp>
        <p:nvSpPr>
          <p:cNvPr id="31748" name="Rectangle 2"/>
          <p:cNvSpPr>
            <a:spLocks noGrp="1" noChangeArrowheads="1"/>
          </p:cNvSpPr>
          <p:nvPr>
            <p:ph type="title"/>
          </p:nvPr>
        </p:nvSpPr>
        <p:spPr/>
        <p:txBody>
          <a:bodyPr/>
          <a:lstStyle/>
          <a:p>
            <a:pPr eaLnBrk="1" hangingPunct="1"/>
            <a:r>
              <a:rPr lang="en-US" dirty="0">
                <a:latin typeface="Calibri" charset="0"/>
                <a:ea typeface="ＭＳ Ｐゴシック" charset="0"/>
                <a:cs typeface="ＭＳ Ｐゴシック" charset="0"/>
              </a:rPr>
              <a:t>Pointing resolution in </a:t>
            </a:r>
            <a:r>
              <a:rPr lang="en-US" dirty="0" smtClean="0">
                <a:latin typeface="Calibri" charset="0"/>
                <a:ea typeface="ＭＳ Ｐゴシック" charset="0"/>
                <a:cs typeface="ＭＳ Ｐゴシック" charset="0"/>
              </a:rPr>
              <a:t>r-</a:t>
            </a:r>
            <a:r>
              <a:rPr lang="en-US" dirty="0" smtClean="0">
                <a:latin typeface="Calibri" charset="0"/>
                <a:ea typeface="ＭＳ Ｐゴシック" charset="0"/>
                <a:cs typeface="ＭＳ Ｐゴシック" charset="0"/>
                <a:sym typeface="Symbol" charset="0"/>
              </a:rPr>
              <a:t></a:t>
            </a:r>
            <a:endParaRPr lang="en-US" dirty="0">
              <a:latin typeface="Calibri" charset="0"/>
              <a:ea typeface="ＭＳ Ｐゴシック" charset="0"/>
              <a:cs typeface="ＭＳ Ｐゴシック" charset="0"/>
            </a:endParaRPr>
          </a:p>
        </p:txBody>
      </p:sp>
      <p:pic>
        <p:nvPicPr>
          <p:cNvPr id="31749" name="Picture 3" descr="comparison_simu_handCalculation_rph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21788" y="1285728"/>
            <a:ext cx="5979211" cy="3756171"/>
          </a:xfrm>
        </p:spPr>
      </p:pic>
      <p:sp>
        <p:nvSpPr>
          <p:cNvPr id="31750" name="Text Box 4"/>
          <p:cNvSpPr txBox="1">
            <a:spLocks noChangeArrowheads="1"/>
          </p:cNvSpPr>
          <p:nvPr/>
        </p:nvSpPr>
        <p:spPr bwMode="auto">
          <a:xfrm>
            <a:off x="533400" y="5729712"/>
            <a:ext cx="7772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latin typeface="Calibri" charset="0"/>
                <a:sym typeface="Wingdings" charset="0"/>
              </a:rPr>
              <a:t></a:t>
            </a:r>
            <a:r>
              <a:rPr lang="en-US" sz="2000" dirty="0">
                <a:latin typeface="Calibri" charset="0"/>
              </a:rPr>
              <a:t>Pointing resolution is crucial to distinguish/measure displaced vertex</a:t>
            </a:r>
          </a:p>
        </p:txBody>
      </p:sp>
      <p:sp>
        <p:nvSpPr>
          <p:cNvPr id="31751" name="Rectangle 5"/>
          <p:cNvSpPr>
            <a:spLocks noChangeArrowheads="1"/>
          </p:cNvSpPr>
          <p:nvPr/>
        </p:nvSpPr>
        <p:spPr bwMode="auto">
          <a:xfrm>
            <a:off x="914400" y="5029200"/>
            <a:ext cx="7239000" cy="70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dirty="0">
                <a:latin typeface="Calibri" charset="0"/>
              </a:rPr>
              <a:t>Points : full GEANT simulation : detector geometry+ STAR tracking</a:t>
            </a:r>
          </a:p>
          <a:p>
            <a:pPr>
              <a:spcBef>
                <a:spcPct val="50000"/>
              </a:spcBef>
            </a:pPr>
            <a:r>
              <a:rPr lang="en-US" sz="1600" dirty="0">
                <a:latin typeface="Calibri" charset="0"/>
              </a:rPr>
              <a:t>Line     : hand calculation : MCS + hit resolution</a:t>
            </a:r>
          </a:p>
        </p:txBody>
      </p:sp>
      <p:sp>
        <p:nvSpPr>
          <p:cNvPr id="31752" name="Line 6"/>
          <p:cNvSpPr>
            <a:spLocks noChangeShapeType="1"/>
          </p:cNvSpPr>
          <p:nvPr/>
        </p:nvSpPr>
        <p:spPr bwMode="auto">
          <a:xfrm flipV="1">
            <a:off x="4953000" y="3810000"/>
            <a:ext cx="0" cy="762000"/>
          </a:xfrm>
          <a:prstGeom prst="line">
            <a:avLst/>
          </a:prstGeom>
          <a:noFill/>
          <a:ln w="19050">
            <a:solidFill>
              <a:srgbClr val="007F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3" name="Line 7"/>
          <p:cNvSpPr>
            <a:spLocks noChangeShapeType="1"/>
          </p:cNvSpPr>
          <p:nvPr/>
        </p:nvSpPr>
        <p:spPr bwMode="auto">
          <a:xfrm flipH="1" flipV="1">
            <a:off x="1600200" y="3810000"/>
            <a:ext cx="3276600" cy="0"/>
          </a:xfrm>
          <a:prstGeom prst="line">
            <a:avLst/>
          </a:prstGeom>
          <a:noFill/>
          <a:ln w="19050">
            <a:solidFill>
              <a:srgbClr val="007F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574857" y="3596112"/>
            <a:ext cx="1018165" cy="369332"/>
          </a:xfrm>
          <a:prstGeom prst="rect">
            <a:avLst/>
          </a:prstGeom>
          <a:noFill/>
        </p:spPr>
        <p:txBody>
          <a:bodyPr wrap="none" rtlCol="0">
            <a:spAutoFit/>
          </a:bodyPr>
          <a:lstStyle/>
          <a:p>
            <a:r>
              <a:rPr lang="en-US" dirty="0" smtClean="0"/>
              <a:t>&lt;~40 </a:t>
            </a:r>
            <a:r>
              <a:rPr lang="en-US" dirty="0" smtClean="0">
                <a:latin typeface="Symbol"/>
              </a:rPr>
              <a:t>m</a:t>
            </a:r>
            <a:r>
              <a:rPr lang="en-US" dirty="0" smtClean="0"/>
              <a:t>m</a:t>
            </a:r>
            <a:endParaRPr lang="en-US" dirty="0"/>
          </a:p>
        </p:txBody>
      </p:sp>
      <p:sp>
        <p:nvSpPr>
          <p:cNvPr id="3" name="TextBox 2"/>
          <p:cNvSpPr txBox="1"/>
          <p:nvPr/>
        </p:nvSpPr>
        <p:spPr>
          <a:xfrm>
            <a:off x="7577264" y="1847181"/>
            <a:ext cx="761747" cy="369332"/>
          </a:xfrm>
          <a:prstGeom prst="rect">
            <a:avLst/>
          </a:prstGeom>
          <a:noFill/>
        </p:spPr>
        <p:txBody>
          <a:bodyPr wrap="none" rtlCol="0">
            <a:spAutoFit/>
          </a:bodyPr>
          <a:lstStyle/>
          <a:p>
            <a:r>
              <a:rPr lang="en-US" dirty="0" smtClean="0"/>
              <a:t>0.52%</a:t>
            </a:r>
            <a:endParaRPr lang="en-US" dirty="0"/>
          </a:p>
        </p:txBody>
      </p:sp>
      <p:sp>
        <p:nvSpPr>
          <p:cNvPr id="12" name="TextBox 11"/>
          <p:cNvSpPr txBox="1"/>
          <p:nvPr/>
        </p:nvSpPr>
        <p:spPr>
          <a:xfrm>
            <a:off x="7562887" y="1576257"/>
            <a:ext cx="761747" cy="369332"/>
          </a:xfrm>
          <a:prstGeom prst="rect">
            <a:avLst/>
          </a:prstGeom>
          <a:noFill/>
        </p:spPr>
        <p:txBody>
          <a:bodyPr wrap="none" rtlCol="0">
            <a:spAutoFit/>
          </a:bodyPr>
          <a:lstStyle/>
          <a:p>
            <a:r>
              <a:rPr lang="en-US" dirty="0" smtClean="0"/>
              <a:t>0.37%</a:t>
            </a:r>
            <a:endParaRPr lang="en-US" dirty="0"/>
          </a:p>
        </p:txBody>
      </p:sp>
    </p:spTree>
    <p:extLst>
      <p:ext uri="{BB962C8B-B14F-4D97-AF65-F5344CB8AC3E}">
        <p14:creationId xmlns:p14="http://schemas.microsoft.com/office/powerpoint/2010/main" val="2648398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7" name="Rectangle 29"/>
          <p:cNvSpPr>
            <a:spLocks noGrp="1" noRot="1" noChangeArrowheads="1"/>
          </p:cNvSpPr>
          <p:nvPr>
            <p:ph type="title"/>
          </p:nvPr>
        </p:nvSpPr>
        <p:spPr>
          <a:xfrm>
            <a:off x="510381" y="0"/>
            <a:ext cx="8229600" cy="548640"/>
          </a:xfrm>
        </p:spPr>
        <p:txBody>
          <a:bodyPr>
            <a:normAutofit fontScale="90000"/>
          </a:bodyPr>
          <a:lstStyle/>
          <a:p>
            <a:r>
              <a:rPr lang="en-US" b="1" dirty="0">
                <a:solidFill>
                  <a:srgbClr val="FF0000"/>
                </a:solidFill>
              </a:rPr>
              <a:t>Heavy Flavor Tracker (HFT)</a:t>
            </a:r>
          </a:p>
        </p:txBody>
      </p:sp>
      <p:sp>
        <p:nvSpPr>
          <p:cNvPr id="27" name="Oval 5"/>
          <p:cNvSpPr/>
          <p:nvPr/>
        </p:nvSpPr>
        <p:spPr>
          <a:xfrm>
            <a:off x="3488531" y="3009899"/>
            <a:ext cx="1649413" cy="982663"/>
          </a:xfrm>
          <a:prstGeom prst="ellipse">
            <a:avLst/>
          </a:prstGeom>
          <a:noFill/>
          <a:ln w="38100" cap="flat" cmpd="sng" algn="ctr">
            <a:solidFill>
              <a:srgbClr val="FF0000"/>
            </a:solidFill>
            <a:prstDash val="solid"/>
          </a:ln>
          <a:effectLst/>
        </p:spPr>
        <p:txBody>
          <a:bodyPr anchor="ctr"/>
          <a:lstStyle/>
          <a:p>
            <a:pPr algn="ctr" fontAlgn="auto">
              <a:spcBef>
                <a:spcPts val="0"/>
              </a:spcBef>
              <a:spcAft>
                <a:spcPts val="0"/>
              </a:spcAft>
              <a:defRPr/>
            </a:pPr>
            <a:endParaRPr lang="en-US" sz="1800" kern="0" dirty="0">
              <a:ln>
                <a:solidFill>
                  <a:srgbClr val="FF0000"/>
                </a:solidFill>
              </a:ln>
              <a:noFill/>
              <a:latin typeface="+mn-lt"/>
              <a:ea typeface="+mn-ea"/>
            </a:endParaRPr>
          </a:p>
        </p:txBody>
      </p:sp>
      <p:grpSp>
        <p:nvGrpSpPr>
          <p:cNvPr id="6" name="Group 5"/>
          <p:cNvGrpSpPr/>
          <p:nvPr/>
        </p:nvGrpSpPr>
        <p:grpSpPr>
          <a:xfrm>
            <a:off x="-91440" y="640081"/>
            <a:ext cx="5148714" cy="4028085"/>
            <a:chOff x="-91440" y="640081"/>
            <a:chExt cx="5148714" cy="4028085"/>
          </a:xfrm>
        </p:grpSpPr>
        <p:sp>
          <p:nvSpPr>
            <p:cNvPr id="97" name="Oval 4"/>
            <p:cNvSpPr/>
            <p:nvPr/>
          </p:nvSpPr>
          <p:spPr>
            <a:xfrm>
              <a:off x="-91440" y="640081"/>
              <a:ext cx="5148714" cy="4028085"/>
            </a:xfrm>
            <a:prstGeom prst="ellipse">
              <a:avLst/>
            </a:prstGeom>
            <a:blipFill>
              <a:blip r:embed="rId3" cstate="screen"/>
              <a:stretch>
                <a:fillRect/>
              </a:stretch>
            </a:blipFill>
            <a:ln w="25400" cap="flat" cmpd="sng" algn="ctr">
              <a:solidFill>
                <a:srgbClr val="FF0000"/>
              </a:solidFill>
              <a:prstDash val="solid"/>
            </a:ln>
            <a:effectLst/>
          </p:spPr>
          <p:txBody>
            <a:bodyPr anchor="ctr"/>
            <a:lstStyle/>
            <a:p>
              <a:pPr algn="ctr" fontAlgn="auto">
                <a:spcBef>
                  <a:spcPts val="0"/>
                </a:spcBef>
                <a:spcAft>
                  <a:spcPts val="0"/>
                </a:spcAft>
                <a:defRPr/>
              </a:pPr>
              <a:endParaRPr lang="en-US" sz="1800" kern="0" dirty="0">
                <a:ln>
                  <a:solidFill>
                    <a:srgbClr val="FF0000"/>
                  </a:solidFill>
                </a:ln>
                <a:noFill/>
                <a:latin typeface="+mn-lt"/>
                <a:ea typeface="+mn-ea"/>
              </a:endParaRPr>
            </a:p>
          </p:txBody>
        </p:sp>
        <p:sp>
          <p:nvSpPr>
            <p:cNvPr id="80" name="TextBox 79"/>
            <p:cNvSpPr txBox="1"/>
            <p:nvPr/>
          </p:nvSpPr>
          <p:spPr>
            <a:xfrm>
              <a:off x="4160520" y="1652960"/>
              <a:ext cx="846815" cy="1502394"/>
            </a:xfrm>
            <a:prstGeom prst="rect">
              <a:avLst/>
            </a:prstGeom>
            <a:solidFill>
              <a:srgbClr val="FFFFFF">
                <a:alpha val="58824"/>
              </a:srgbClr>
            </a:solidFill>
          </p:spPr>
          <p:txBody>
            <a:bodyPr wrap="none">
              <a:spAutoFit/>
            </a:bodyPr>
            <a:lstStyle/>
            <a:p>
              <a:pPr fontAlgn="auto">
                <a:spcBef>
                  <a:spcPts val="0"/>
                </a:spcBef>
                <a:spcAft>
                  <a:spcPts val="0"/>
                </a:spcAft>
                <a:defRPr/>
              </a:pPr>
              <a:r>
                <a:rPr lang="en-US" sz="1800" kern="0" dirty="0">
                  <a:solidFill>
                    <a:sysClr val="windowText" lastClr="000000"/>
                  </a:solidFill>
                  <a:latin typeface="Arial" pitchFamily="34" charset="0"/>
                </a:rPr>
                <a:t>SSD</a:t>
              </a:r>
            </a:p>
            <a:p>
              <a:pPr fontAlgn="auto">
                <a:spcBef>
                  <a:spcPts val="0"/>
                </a:spcBef>
                <a:spcAft>
                  <a:spcPts val="0"/>
                </a:spcAft>
                <a:defRPr/>
              </a:pPr>
              <a:r>
                <a:rPr lang="en-US" sz="1800" kern="0" dirty="0">
                  <a:solidFill>
                    <a:sysClr val="windowText" lastClr="000000"/>
                  </a:solidFill>
                  <a:latin typeface="Arial" pitchFamily="34" charset="0"/>
                </a:rPr>
                <a:t>IST</a:t>
              </a:r>
            </a:p>
            <a:p>
              <a:pPr fontAlgn="auto">
                <a:spcBef>
                  <a:spcPts val="0"/>
                </a:spcBef>
                <a:spcAft>
                  <a:spcPts val="0"/>
                </a:spcAft>
                <a:defRPr/>
              </a:pPr>
              <a:r>
                <a:rPr lang="en-US" sz="1800" kern="0" dirty="0">
                  <a:solidFill>
                    <a:sysClr val="windowText" lastClr="000000"/>
                  </a:solidFill>
                  <a:latin typeface="Arial" pitchFamily="34" charset="0"/>
                </a:rPr>
                <a:t>PXL</a:t>
              </a:r>
            </a:p>
          </p:txBody>
        </p:sp>
        <p:cxnSp>
          <p:nvCxnSpPr>
            <p:cNvPr id="17417" name="Straight Arrow Connector 44"/>
            <p:cNvCxnSpPr>
              <a:cxnSpLocks noChangeShapeType="1"/>
            </p:cNvCxnSpPr>
            <p:nvPr/>
          </p:nvCxnSpPr>
          <p:spPr bwMode="auto">
            <a:xfrm rot="10800000" flipV="1">
              <a:off x="3528076" y="1882095"/>
              <a:ext cx="970137" cy="231738"/>
            </a:xfrm>
            <a:prstGeom prst="straightConnector1">
              <a:avLst/>
            </a:prstGeom>
            <a:noFill/>
            <a:ln w="9525" algn="ctr">
              <a:solidFill>
                <a:srgbClr val="FFFF00"/>
              </a:solidFill>
              <a:round/>
              <a:headEnd/>
              <a:tailEnd type="oval" w="med" len="med"/>
            </a:ln>
            <a:extLst>
              <a:ext uri="{909E8E84-426E-40DD-AFC4-6F175D3DCCD1}">
                <a14:hiddenFill xmlns:a14="http://schemas.microsoft.com/office/drawing/2010/main">
                  <a:noFill/>
                </a14:hiddenFill>
              </a:ext>
            </a:extLst>
          </p:spPr>
        </p:cxnSp>
        <p:cxnSp>
          <p:nvCxnSpPr>
            <p:cNvPr id="17418" name="Straight Arrow Connector 46"/>
            <p:cNvCxnSpPr>
              <a:cxnSpLocks noChangeShapeType="1"/>
              <a:stCxn id="80" idx="1"/>
            </p:cNvCxnSpPr>
            <p:nvPr/>
          </p:nvCxnSpPr>
          <p:spPr bwMode="auto">
            <a:xfrm rot="10800000" flipV="1">
              <a:off x="2995121" y="2405459"/>
              <a:ext cx="1165398" cy="221324"/>
            </a:xfrm>
            <a:prstGeom prst="straightConnector1">
              <a:avLst/>
            </a:prstGeom>
            <a:noFill/>
            <a:ln w="9525" algn="ctr">
              <a:solidFill>
                <a:srgbClr val="FFFF00"/>
              </a:solidFill>
              <a:round/>
              <a:headEnd/>
              <a:tailEnd type="oval" w="med" len="med"/>
            </a:ln>
            <a:extLst>
              <a:ext uri="{909E8E84-426E-40DD-AFC4-6F175D3DCCD1}">
                <a14:hiddenFill xmlns:a14="http://schemas.microsoft.com/office/drawing/2010/main">
                  <a:noFill/>
                </a14:hiddenFill>
              </a:ext>
            </a:extLst>
          </p:spPr>
        </p:cxnSp>
        <p:cxnSp>
          <p:nvCxnSpPr>
            <p:cNvPr id="17419" name="Straight Arrow Connector 49"/>
            <p:cNvCxnSpPr>
              <a:cxnSpLocks noChangeShapeType="1"/>
            </p:cNvCxnSpPr>
            <p:nvPr/>
          </p:nvCxnSpPr>
          <p:spPr bwMode="auto">
            <a:xfrm rot="10800000" flipV="1">
              <a:off x="3043008" y="2803842"/>
              <a:ext cx="1455206" cy="229135"/>
            </a:xfrm>
            <a:prstGeom prst="straightConnector1">
              <a:avLst/>
            </a:prstGeom>
            <a:noFill/>
            <a:ln w="9525" algn="ctr">
              <a:solidFill>
                <a:srgbClr val="FFFF00"/>
              </a:solidFill>
              <a:round/>
              <a:headEnd/>
              <a:tailEnd type="oval" w="med" len="med"/>
            </a:ln>
            <a:extLst>
              <a:ext uri="{909E8E84-426E-40DD-AFC4-6F175D3DCCD1}">
                <a14:hiddenFill xmlns:a14="http://schemas.microsoft.com/office/drawing/2010/main">
                  <a:noFill/>
                </a14:hiddenFill>
              </a:ext>
            </a:extLst>
          </p:spPr>
        </p:cxnSp>
        <p:sp>
          <p:nvSpPr>
            <p:cNvPr id="87" name="TextBox 86"/>
            <p:cNvSpPr txBox="1"/>
            <p:nvPr/>
          </p:nvSpPr>
          <p:spPr>
            <a:xfrm>
              <a:off x="2459281" y="845782"/>
              <a:ext cx="1358602" cy="575440"/>
            </a:xfrm>
            <a:prstGeom prst="ellipse">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p:spPr>
          <p:txBody>
            <a:bodyPr anchor="ctr" anchorCtr="1"/>
            <a:lstStyle/>
            <a:p>
              <a:pPr algn="ctr" fontAlgn="auto">
                <a:spcBef>
                  <a:spcPts val="0"/>
                </a:spcBef>
                <a:spcAft>
                  <a:spcPts val="0"/>
                </a:spcAft>
                <a:defRPr/>
              </a:pPr>
              <a:r>
                <a:rPr lang="en-US" sz="1800" kern="0" dirty="0">
                  <a:solidFill>
                    <a:sysClr val="windowText" lastClr="000000"/>
                  </a:solidFill>
                  <a:latin typeface="Arial" pitchFamily="34" charset="0"/>
                </a:rPr>
                <a:t>HFT</a:t>
              </a:r>
            </a:p>
          </p:txBody>
        </p:sp>
      </p:grpSp>
      <p:graphicFrame>
        <p:nvGraphicFramePr>
          <p:cNvPr id="28" name="Group 77"/>
          <p:cNvGraphicFramePr>
            <a:graphicFrameLocks noGrp="1"/>
          </p:cNvGraphicFramePr>
          <p:nvPr>
            <p:extLst>
              <p:ext uri="{D42A27DB-BD31-4B8C-83A1-F6EECF244321}">
                <p14:modId xmlns:p14="http://schemas.microsoft.com/office/powerpoint/2010/main" val="4287371882"/>
              </p:ext>
            </p:extLst>
          </p:nvPr>
        </p:nvGraphicFramePr>
        <p:xfrm>
          <a:off x="5222240" y="868680"/>
          <a:ext cx="3784600" cy="2001624"/>
        </p:xfrm>
        <a:graphic>
          <a:graphicData uri="http://schemas.openxmlformats.org/drawingml/2006/table">
            <a:tbl>
              <a:tblPr/>
              <a:tblGrid>
                <a:gridCol w="744208"/>
                <a:gridCol w="638271"/>
                <a:gridCol w="1440743"/>
                <a:gridCol w="961378"/>
              </a:tblGrid>
              <a:tr h="633544">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Detector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Radius</a:t>
                      </a:r>
                    </a:p>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(cm)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Hit Resolution </a:t>
                      </a:r>
                    </a:p>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R/</a:t>
                      </a:r>
                      <a:r>
                        <a:rPr kumimoji="0" lang="en-US" altLang="zh-CN" sz="1500" b="0" i="0" u="none" strike="noStrike" cap="none" normalizeH="0" baseline="0" dirty="0" smtClean="0">
                          <a:ln>
                            <a:noFill/>
                          </a:ln>
                          <a:solidFill>
                            <a:schemeClr val="tx1"/>
                          </a:solidFill>
                          <a:effectLst/>
                          <a:latin typeface="Arial" charset="0"/>
                          <a:ea typeface="宋体" pitchFamily="2" charset="-122"/>
                          <a:sym typeface="Symbol" pitchFamily="18" charset="2"/>
                        </a:rPr>
                        <a:t> - Z (m - m)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sym typeface="Symbol" pitchFamily="18" charset="2"/>
                        </a:rPr>
                        <a:t>Radiation length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r>
              <a:tr h="361206">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SSD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22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30  / 860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1% X</a:t>
                      </a:r>
                      <a:r>
                        <a:rPr kumimoji="0" lang="en-US" altLang="zh-CN" sz="1500" b="0" i="0" u="none" strike="noStrike" cap="none" normalizeH="0" baseline="-25000" dirty="0" smtClean="0">
                          <a:ln>
                            <a:noFill/>
                          </a:ln>
                          <a:solidFill>
                            <a:schemeClr val="tx1"/>
                          </a:solidFill>
                          <a:effectLst/>
                          <a:latin typeface="Arial" charset="0"/>
                          <a:ea typeface="宋体" pitchFamily="2" charset="-122"/>
                        </a:rPr>
                        <a:t>0</a:t>
                      </a:r>
                      <a:endParaRPr kumimoji="0" lang="en-US" altLang="zh-CN" sz="1500" b="0" i="0" u="none" strike="noStrike" cap="none" normalizeH="0" baseline="0" dirty="0" smtClean="0">
                        <a:ln>
                          <a:noFill/>
                        </a:ln>
                        <a:solidFill>
                          <a:schemeClr val="tx1"/>
                        </a:solidFill>
                        <a:effectLst/>
                        <a:latin typeface="Arial" charset="0"/>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r>
              <a:tr h="318206">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IST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170 / 1800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1.32 %X</a:t>
                      </a:r>
                      <a:r>
                        <a:rPr kumimoji="0" lang="en-US" altLang="zh-CN" sz="1500" b="0" i="0" u="none" strike="noStrike" cap="none" normalizeH="0" baseline="-25000" dirty="0" smtClean="0">
                          <a:ln>
                            <a:noFill/>
                          </a:ln>
                          <a:solidFill>
                            <a:schemeClr val="tx1"/>
                          </a:solidFill>
                          <a:effectLst/>
                          <a:latin typeface="Arial" charset="0"/>
                          <a:ea typeface="宋体" pitchFamily="2" charset="-122"/>
                        </a:rPr>
                        <a:t>0</a:t>
                      </a:r>
                      <a:endParaRPr kumimoji="0" lang="en-US" altLang="zh-CN" sz="1500" b="0" i="0" u="none" strike="noStrike" cap="none" normalizeH="0" baseline="0" dirty="0" smtClean="0">
                        <a:ln>
                          <a:noFill/>
                        </a:ln>
                        <a:solidFill>
                          <a:schemeClr val="tx1"/>
                        </a:solidFill>
                        <a:effectLst/>
                        <a:latin typeface="Arial" charset="0"/>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r>
              <a:tr h="316773">
                <a:tc rowSpan="2">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PIXEL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8 / 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~0.37 %X</a:t>
                      </a:r>
                      <a:r>
                        <a:rPr kumimoji="0" lang="en-US" altLang="zh-CN" sz="1500" b="0" i="0" u="none" strike="noStrike" cap="none" normalizeH="0" baseline="-25000" dirty="0" smtClean="0">
                          <a:ln>
                            <a:noFill/>
                          </a:ln>
                          <a:solidFill>
                            <a:schemeClr val="tx1"/>
                          </a:solidFill>
                          <a:effectLst/>
                          <a:latin typeface="Arial" charset="0"/>
                          <a:ea typeface="宋体" pitchFamily="2" charset="-122"/>
                        </a:rPr>
                        <a:t>0</a:t>
                      </a:r>
                      <a:endParaRPr kumimoji="0" lang="en-US" altLang="zh-CN" sz="1500" b="0" i="0" u="none" strike="noStrike" cap="none" normalizeH="0" baseline="0" dirty="0" smtClean="0">
                        <a:ln>
                          <a:noFill/>
                        </a:ln>
                        <a:solidFill>
                          <a:schemeClr val="tx1"/>
                        </a:solidFill>
                        <a:effectLst/>
                        <a:latin typeface="Arial" charset="0"/>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r>
              <a:tr h="319639">
                <a:tc vMerge="1">
                  <a:txBody>
                    <a:bodyPr/>
                    <a:lstStyle/>
                    <a:p>
                      <a:endParaRPr lang="en-US"/>
                    </a:p>
                  </a:txBody>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Arial" charset="0"/>
                          <a:ea typeface="宋体" pitchFamily="2" charset="-122"/>
                        </a:rPr>
                        <a:t>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8 / 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chemeClr val="tx1"/>
                          </a:solidFill>
                          <a:effectLst/>
                          <a:latin typeface="Arial" charset="0"/>
                          <a:ea typeface="宋体" pitchFamily="2" charset="-122"/>
                        </a:rPr>
                        <a:t>~0.37% X</a:t>
                      </a:r>
                      <a:r>
                        <a:rPr kumimoji="0" lang="en-US" altLang="zh-CN" sz="1500" b="0" i="0" u="none" strike="noStrike" cap="none" normalizeH="0" baseline="-25000" dirty="0" smtClean="0">
                          <a:ln>
                            <a:noFill/>
                          </a:ln>
                          <a:solidFill>
                            <a:schemeClr val="tx1"/>
                          </a:solidFill>
                          <a:effectLst/>
                          <a:latin typeface="Arial" charset="0"/>
                          <a:ea typeface="宋体" pitchFamily="2" charset="-122"/>
                        </a:rPr>
                        <a:t>0</a:t>
                      </a:r>
                      <a:endParaRPr kumimoji="0" lang="en-US" altLang="zh-CN" sz="1500" b="0" i="0" u="none" strike="noStrike" cap="none" normalizeH="0" baseline="0" dirty="0" smtClean="0">
                        <a:ln>
                          <a:noFill/>
                        </a:ln>
                        <a:solidFill>
                          <a:schemeClr val="tx1"/>
                        </a:solidFill>
                        <a:effectLst/>
                        <a:latin typeface="Arial" charset="0"/>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EF79">
                        <a:alpha val="50195"/>
                      </a:srgbClr>
                    </a:solidFill>
                  </a:tcPr>
                </a:tc>
              </a:tr>
            </a:tbl>
          </a:graphicData>
        </a:graphic>
      </p:graphicFrame>
      <p:sp>
        <p:nvSpPr>
          <p:cNvPr id="29" name="Text Box 38"/>
          <p:cNvSpPr txBox="1">
            <a:spLocks noChangeArrowheads="1"/>
          </p:cNvSpPr>
          <p:nvPr/>
        </p:nvSpPr>
        <p:spPr bwMode="auto">
          <a:xfrm>
            <a:off x="228600" y="4556373"/>
            <a:ext cx="8743950"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0066FF"/>
              </a:buClr>
            </a:pPr>
            <a:r>
              <a:rPr lang="en-US" altLang="zh-CN" sz="1800" b="1" u="sng" dirty="0" smtClean="0"/>
              <a:t>SSD</a:t>
            </a:r>
            <a:endParaRPr lang="en-US" altLang="zh-CN" b="1" u="sng" dirty="0"/>
          </a:p>
          <a:p>
            <a:pPr marL="285750" indent="-285750">
              <a:spcBef>
                <a:spcPts val="0"/>
              </a:spcBef>
              <a:buClr>
                <a:srgbClr val="0066FF"/>
              </a:buClr>
              <a:buFont typeface="Arial" pitchFamily="34" charset="0"/>
              <a:buChar char="•"/>
            </a:pPr>
            <a:r>
              <a:rPr lang="en-US" altLang="zh-CN" sz="1800" dirty="0" smtClean="0"/>
              <a:t>existing </a:t>
            </a:r>
            <a:r>
              <a:rPr lang="en-US" altLang="zh-CN" sz="1800" dirty="0"/>
              <a:t>single layer detector, double side strips </a:t>
            </a:r>
            <a:r>
              <a:rPr lang="en-US" altLang="zh-CN" sz="1800" dirty="0" smtClean="0"/>
              <a:t>(</a:t>
            </a:r>
            <a:r>
              <a:rPr lang="en-US" altLang="zh-CN" sz="1800" dirty="0"/>
              <a:t>electronic upgrade)</a:t>
            </a:r>
          </a:p>
          <a:p>
            <a:pPr>
              <a:spcBef>
                <a:spcPct val="50000"/>
              </a:spcBef>
              <a:buClr>
                <a:srgbClr val="0066FF"/>
              </a:buClr>
            </a:pPr>
            <a:r>
              <a:rPr lang="en-US" altLang="zh-CN" sz="1800" b="1" u="sng" dirty="0" smtClean="0"/>
              <a:t>IST</a:t>
            </a:r>
            <a:r>
              <a:rPr lang="en-US" altLang="zh-CN" sz="1800" u="sng" dirty="0" smtClean="0"/>
              <a:t>    </a:t>
            </a:r>
          </a:p>
          <a:p>
            <a:pPr marL="285750" indent="-285750">
              <a:spcBef>
                <a:spcPts val="0"/>
              </a:spcBef>
              <a:buClr>
                <a:srgbClr val="0066FF"/>
              </a:buClr>
              <a:buFont typeface="Arial" pitchFamily="34" charset="0"/>
              <a:buChar char="•"/>
            </a:pPr>
            <a:r>
              <a:rPr lang="en-US" altLang="zh-CN" sz="1800" dirty="0" smtClean="0"/>
              <a:t>one </a:t>
            </a:r>
            <a:r>
              <a:rPr lang="en-US" altLang="zh-CN" sz="1800" dirty="0"/>
              <a:t>layer of silicon strips along beam direction, guiding tracks from the SSD through PIXEL detector.   </a:t>
            </a:r>
            <a:r>
              <a:rPr lang="en-US" altLang="zh-CN" sz="1800" dirty="0">
                <a:solidFill>
                  <a:srgbClr val="0033CC"/>
                </a:solidFill>
              </a:rPr>
              <a:t>- </a:t>
            </a:r>
            <a:r>
              <a:rPr lang="en-US" altLang="zh-CN" sz="1800" b="1" dirty="0">
                <a:solidFill>
                  <a:srgbClr val="0033CC"/>
                </a:solidFill>
              </a:rPr>
              <a:t>proven strip </a:t>
            </a:r>
            <a:r>
              <a:rPr lang="en-US" altLang="zh-CN" sz="1800" b="1" dirty="0" smtClean="0">
                <a:solidFill>
                  <a:srgbClr val="0033CC"/>
                </a:solidFill>
              </a:rPr>
              <a:t>technology</a:t>
            </a:r>
          </a:p>
          <a:p>
            <a:pPr>
              <a:spcBef>
                <a:spcPts val="0"/>
              </a:spcBef>
              <a:buClr>
                <a:srgbClr val="0066FF"/>
              </a:buClr>
            </a:pPr>
            <a:endParaRPr lang="en-US" altLang="zh-CN" b="1" dirty="0" smtClean="0">
              <a:solidFill>
                <a:srgbClr val="0033CC"/>
              </a:solidFill>
            </a:endParaRPr>
          </a:p>
          <a:p>
            <a:pPr>
              <a:spcBef>
                <a:spcPts val="0"/>
              </a:spcBef>
              <a:buClr>
                <a:srgbClr val="0066FF"/>
              </a:buClr>
            </a:pPr>
            <a:r>
              <a:rPr lang="en-US" altLang="zh-CN" sz="2300" b="1" dirty="0">
                <a:solidFill>
                  <a:srgbClr val="FF0000"/>
                </a:solidFill>
              </a:rPr>
              <a:t> </a:t>
            </a:r>
            <a:r>
              <a:rPr lang="en-US" altLang="zh-CN" sz="2300" b="1" dirty="0" smtClean="0">
                <a:solidFill>
                  <a:srgbClr val="FF0000"/>
                </a:solidFill>
              </a:rPr>
              <a:t>   Prototype for run2013 and complete for run2014</a:t>
            </a:r>
            <a:endParaRPr lang="en-US" altLang="zh-CN" sz="2300" dirty="0">
              <a:solidFill>
                <a:srgbClr val="FF0000"/>
              </a:solidFill>
            </a:endParaRPr>
          </a:p>
        </p:txBody>
      </p:sp>
      <p:sp>
        <p:nvSpPr>
          <p:cNvPr id="5" name="TextBox 4"/>
          <p:cNvSpPr txBox="1"/>
          <p:nvPr/>
        </p:nvSpPr>
        <p:spPr>
          <a:xfrm>
            <a:off x="5222240" y="3032978"/>
            <a:ext cx="3685794" cy="2123658"/>
          </a:xfrm>
          <a:prstGeom prst="rect">
            <a:avLst/>
          </a:prstGeom>
          <a:noFill/>
        </p:spPr>
        <p:txBody>
          <a:bodyPr wrap="square" rtlCol="0">
            <a:spAutoFit/>
          </a:bodyPr>
          <a:lstStyle/>
          <a:p>
            <a:pPr algn="just"/>
            <a:r>
              <a:rPr lang="en-US" altLang="zh-CN" b="1" u="sng" dirty="0"/>
              <a:t>PIXEL</a:t>
            </a:r>
            <a:r>
              <a:rPr lang="en-US" altLang="zh-CN" u="sng" dirty="0"/>
              <a:t> </a:t>
            </a:r>
            <a:endParaRPr lang="en-US" altLang="zh-CN" u="sng" dirty="0" smtClean="0"/>
          </a:p>
          <a:p>
            <a:pPr marL="285750" indent="-285750" algn="just">
              <a:buFont typeface="Arial" pitchFamily="34" charset="0"/>
              <a:buChar char="•"/>
            </a:pPr>
            <a:r>
              <a:rPr lang="en-US" altLang="zh-CN" sz="1600" dirty="0" smtClean="0"/>
              <a:t>double layers</a:t>
            </a:r>
          </a:p>
          <a:p>
            <a:pPr marL="285750" indent="-285750" algn="just">
              <a:buFont typeface="Arial" pitchFamily="34" charset="0"/>
              <a:buChar char="•"/>
            </a:pPr>
            <a:r>
              <a:rPr lang="en-US" altLang="zh-CN" sz="1600" dirty="0" smtClean="0"/>
              <a:t>18.4x18.4 </a:t>
            </a:r>
            <a:r>
              <a:rPr lang="en-US" altLang="zh-CN" sz="1600" dirty="0">
                <a:latin typeface="Symbol" pitchFamily="18" charset="2"/>
                <a:sym typeface="Symbol" pitchFamily="18" charset="2"/>
              </a:rPr>
              <a:t></a:t>
            </a:r>
            <a:r>
              <a:rPr lang="en-US" altLang="zh-CN" sz="1600" dirty="0"/>
              <a:t>m pixel </a:t>
            </a:r>
            <a:r>
              <a:rPr lang="en-US" altLang="zh-CN" sz="1600" dirty="0" smtClean="0"/>
              <a:t>pitch </a:t>
            </a:r>
          </a:p>
          <a:p>
            <a:pPr marL="285750" indent="-285750" algn="just">
              <a:buFont typeface="Arial" pitchFamily="34" charset="0"/>
              <a:buChar char="•"/>
            </a:pPr>
            <a:r>
              <a:rPr lang="en-US" altLang="zh-CN" sz="1600" dirty="0" smtClean="0"/>
              <a:t>2 </a:t>
            </a:r>
            <a:r>
              <a:rPr lang="en-US" altLang="zh-CN" sz="1600" dirty="0"/>
              <a:t>cm x 20 cm each </a:t>
            </a:r>
            <a:r>
              <a:rPr lang="en-US" altLang="zh-CN" sz="1600" dirty="0" smtClean="0"/>
              <a:t>ladder </a:t>
            </a:r>
          </a:p>
          <a:p>
            <a:pPr marL="285750" indent="-285750">
              <a:buFont typeface="Arial" pitchFamily="34" charset="0"/>
              <a:buChar char="•"/>
            </a:pPr>
            <a:r>
              <a:rPr lang="en-US" altLang="zh-CN" sz="1600" dirty="0" smtClean="0"/>
              <a:t>10 ladders</a:t>
            </a:r>
            <a:r>
              <a:rPr lang="en-US" altLang="zh-CN" sz="1600" dirty="0"/>
              <a:t>, delivering ultimate pointing resolution.   </a:t>
            </a:r>
            <a:endParaRPr lang="en-US" altLang="zh-CN" sz="1600" b="1" dirty="0">
              <a:solidFill>
                <a:srgbClr val="0033CC"/>
              </a:solidFill>
            </a:endParaRPr>
          </a:p>
          <a:p>
            <a:pPr marL="285750" indent="-285750">
              <a:buFont typeface="Arial" pitchFamily="34" charset="0"/>
              <a:buChar char="•"/>
            </a:pPr>
            <a:r>
              <a:rPr lang="en-US" altLang="zh-CN" sz="1600" b="1" dirty="0" smtClean="0">
                <a:solidFill>
                  <a:srgbClr val="0033CC"/>
                </a:solidFill>
              </a:rPr>
              <a:t>new </a:t>
            </a:r>
            <a:r>
              <a:rPr lang="en-US" altLang="zh-CN" sz="1600" b="1" dirty="0">
                <a:solidFill>
                  <a:srgbClr val="0033CC"/>
                </a:solidFill>
              </a:rPr>
              <a:t>active pixel technology</a:t>
            </a:r>
            <a:endParaRPr lang="en-US" sz="1600" dirty="0"/>
          </a:p>
          <a:p>
            <a:endParaRPr lang="en-US" dirty="0"/>
          </a:p>
        </p:txBody>
      </p:sp>
      <p:sp>
        <p:nvSpPr>
          <p:cNvPr id="7" name="Slide Number Placeholder 6"/>
          <p:cNvSpPr>
            <a:spLocks noGrp="1"/>
          </p:cNvSpPr>
          <p:nvPr>
            <p:ph type="sldNum" sz="quarter" idx="12"/>
          </p:nvPr>
        </p:nvSpPr>
        <p:spPr/>
        <p:txBody>
          <a:bodyPr/>
          <a:lstStyle/>
          <a:p>
            <a:fld id="{464AB31E-842B-4FE6-90A0-C50890C18576}" type="slidenum">
              <a:rPr lang="en-US" smtClean="0"/>
              <a:pPr/>
              <a:t>35</a:t>
            </a:fld>
            <a:endParaRPr lang="en-US"/>
          </a:p>
        </p:txBody>
      </p:sp>
    </p:spTree>
    <p:extLst>
      <p:ext uri="{BB962C8B-B14F-4D97-AF65-F5344CB8AC3E}">
        <p14:creationId xmlns:p14="http://schemas.microsoft.com/office/powerpoint/2010/main" val="8732065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7391400" cy="488950"/>
          </a:xfrm>
        </p:spPr>
        <p:txBody>
          <a:bodyPr>
            <a:noAutofit/>
          </a:bodyPr>
          <a:lstStyle/>
          <a:p>
            <a:r>
              <a:rPr lang="en-US" sz="3500" b="1" dirty="0" smtClean="0">
                <a:solidFill>
                  <a:srgbClr val="FF0000"/>
                </a:solidFill>
              </a:rPr>
              <a:t>Comparison with Model Results</a:t>
            </a:r>
            <a:endParaRPr lang="en-US" sz="3500" b="1" dirty="0">
              <a:solidFill>
                <a:srgbClr val="FF0000"/>
              </a:solidFill>
            </a:endParaRPr>
          </a:p>
        </p:txBody>
      </p:sp>
      <p:pic>
        <p:nvPicPr>
          <p:cNvPr id="4" name="Picture 3"/>
          <p:cNvPicPr>
            <a:picLocks noChangeAspect="1"/>
          </p:cNvPicPr>
          <p:nvPr/>
        </p:nvPicPr>
        <p:blipFill>
          <a:blip r:embed="rId2"/>
          <a:stretch>
            <a:fillRect/>
          </a:stretch>
        </p:blipFill>
        <p:spPr>
          <a:xfrm>
            <a:off x="145175" y="1045590"/>
            <a:ext cx="8846425" cy="3526410"/>
          </a:xfrm>
          <a:prstGeom prst="rect">
            <a:avLst/>
          </a:prstGeom>
        </p:spPr>
      </p:pic>
      <p:sp>
        <p:nvSpPr>
          <p:cNvPr id="5" name="TextBox 4"/>
          <p:cNvSpPr txBox="1"/>
          <p:nvPr/>
        </p:nvSpPr>
        <p:spPr>
          <a:xfrm>
            <a:off x="762000" y="4759404"/>
            <a:ext cx="7943200" cy="1384995"/>
          </a:xfrm>
          <a:prstGeom prst="rect">
            <a:avLst/>
          </a:prstGeom>
          <a:noFill/>
        </p:spPr>
        <p:txBody>
          <a:bodyPr wrap="none" rtlCol="0">
            <a:spAutoFit/>
          </a:bodyPr>
          <a:lstStyle/>
          <a:p>
            <a:r>
              <a:rPr lang="en-US" sz="2400" dirty="0" err="1" smtClean="0">
                <a:latin typeface="Wingdings"/>
                <a:ea typeface="Wingdings"/>
                <a:cs typeface="Wingdings"/>
              </a:rPr>
              <a:t></a:t>
            </a:r>
            <a:r>
              <a:rPr lang="en-US" sz="2400" dirty="0" smtClean="0"/>
              <a:t> </a:t>
            </a:r>
            <a:r>
              <a:rPr lang="en-US" sz="2400" b="1" i="1" dirty="0" smtClean="0"/>
              <a:t>Small value </a:t>
            </a:r>
            <a:r>
              <a:rPr lang="en-US" sz="2400" dirty="0" smtClean="0"/>
              <a:t>of specific viscosity over entropy </a:t>
            </a:r>
            <a:r>
              <a:rPr lang="en-US" sz="2400" b="1" i="1" dirty="0" err="1" smtClean="0"/>
              <a:t>η/s</a:t>
            </a:r>
            <a:endParaRPr lang="en-US" sz="2400" b="1" i="1" dirty="0" smtClean="0"/>
          </a:p>
          <a:p>
            <a:r>
              <a:rPr lang="en-US" sz="2400" dirty="0" err="1" smtClean="0">
                <a:latin typeface="Wingdings"/>
                <a:ea typeface="Wingdings"/>
                <a:cs typeface="Wingdings"/>
              </a:rPr>
              <a:t></a:t>
            </a:r>
            <a:r>
              <a:rPr lang="en-US" sz="2400" dirty="0" smtClean="0"/>
              <a:t> Model uncertainty dominated by </a:t>
            </a:r>
            <a:r>
              <a:rPr lang="en-US" sz="2400" b="1" i="1" dirty="0" smtClean="0"/>
              <a:t>initial eccentricity </a:t>
            </a:r>
            <a:r>
              <a:rPr lang="en-US" sz="2400" b="1" i="1" dirty="0" err="1" smtClean="0"/>
              <a:t>ε</a:t>
            </a:r>
            <a:endParaRPr lang="en-US" sz="2400" b="1" i="1" dirty="0" smtClean="0"/>
          </a:p>
          <a:p>
            <a:endParaRPr lang="en-US" dirty="0" smtClean="0"/>
          </a:p>
          <a:p>
            <a:r>
              <a:rPr lang="en-US" dirty="0" smtClean="0"/>
              <a:t>                                                                 Model: Song </a:t>
            </a:r>
            <a:r>
              <a:rPr lang="en-US" i="1" dirty="0" smtClean="0"/>
              <a:t>et al. arXiv:1011.2783</a:t>
            </a:r>
            <a:endParaRPr lang="en-US" dirty="0"/>
          </a:p>
        </p:txBody>
      </p:sp>
    </p:spTree>
    <p:extLst>
      <p:ext uri="{BB962C8B-B14F-4D97-AF65-F5344CB8AC3E}">
        <p14:creationId xmlns:p14="http://schemas.microsoft.com/office/powerpoint/2010/main" val="37859077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3"/>
          <p:cNvSpPr>
            <a:spLocks noGrp="1"/>
          </p:cNvSpPr>
          <p:nvPr>
            <p:ph type="dt" sz="quarter" idx="10"/>
          </p:nvPr>
        </p:nvSpPr>
        <p:spPr/>
        <p:txBody>
          <a:bodyPr/>
          <a:lstStyle/>
          <a:p>
            <a:pPr>
              <a:defRPr/>
            </a:pPr>
            <a:r>
              <a:rPr lang="en-US" smtClean="0"/>
              <a:t>03-Jul-09</a:t>
            </a:r>
          </a:p>
        </p:txBody>
      </p:sp>
      <p:sp>
        <p:nvSpPr>
          <p:cNvPr id="4100" name="Footer Placeholder 4"/>
          <p:cNvSpPr>
            <a:spLocks noGrp="1"/>
          </p:cNvSpPr>
          <p:nvPr>
            <p:ph type="ftr" sz="quarter" idx="11"/>
          </p:nvPr>
        </p:nvSpPr>
        <p:spPr/>
        <p:txBody>
          <a:bodyPr/>
          <a:lstStyle/>
          <a:p>
            <a:pPr>
              <a:defRPr/>
            </a:pPr>
            <a:r>
              <a:rPr lang="en-US" smtClean="0"/>
              <a:t>W.A. Zajc</a:t>
            </a:r>
          </a:p>
        </p:txBody>
      </p:sp>
      <p:sp>
        <p:nvSpPr>
          <p:cNvPr id="4101"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0000FF"/>
                </a:solidFill>
              </a:rPr>
              <a:t>KSS Bound from String Theory</a:t>
            </a:r>
          </a:p>
        </p:txBody>
      </p:sp>
      <p:sp>
        <p:nvSpPr>
          <p:cNvPr id="12" name="Slide Number Placeholder 11"/>
          <p:cNvSpPr>
            <a:spLocks noGrp="1"/>
          </p:cNvSpPr>
          <p:nvPr>
            <p:ph type="sldNum" sz="quarter" idx="12"/>
          </p:nvPr>
        </p:nvSpPr>
        <p:spPr/>
        <p:txBody>
          <a:bodyPr/>
          <a:lstStyle/>
          <a:p>
            <a:fld id="{689A8784-831D-4422-858D-EAE38F96585F}" type="slidenum">
              <a:rPr lang="en-US" smtClean="0"/>
              <a:pPr/>
              <a:t>37</a:t>
            </a:fld>
            <a:endParaRPr lang="en-US"/>
          </a:p>
        </p:txBody>
      </p:sp>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8" y="1959431"/>
            <a:ext cx="4542971" cy="96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914400"/>
            <a:ext cx="8382000" cy="1015663"/>
          </a:xfrm>
          <a:prstGeom prst="rect">
            <a:avLst/>
          </a:prstGeom>
        </p:spPr>
        <p:txBody>
          <a:bodyPr wrap="square">
            <a:spAutoFit/>
          </a:bodyPr>
          <a:lstStyle/>
          <a:p>
            <a:r>
              <a:rPr lang="en-US" sz="3000" dirty="0"/>
              <a:t> “</a:t>
            </a:r>
            <a:r>
              <a:rPr lang="en-US" sz="3000" i="1" dirty="0"/>
              <a:t>A Viscosity Bound Conjecture</a:t>
            </a:r>
            <a:r>
              <a:rPr lang="en-US" sz="3000" dirty="0"/>
              <a:t>”,  </a:t>
            </a:r>
            <a:br>
              <a:rPr lang="en-US" sz="3000" dirty="0"/>
            </a:br>
            <a:r>
              <a:rPr lang="en-US" sz="3000" dirty="0">
                <a:hlinkClick r:id="rId5"/>
              </a:rPr>
              <a:t>P. </a:t>
            </a:r>
            <a:r>
              <a:rPr lang="en-US" sz="3000" dirty="0" err="1">
                <a:hlinkClick r:id="rId5"/>
              </a:rPr>
              <a:t>Kovtun</a:t>
            </a:r>
            <a:r>
              <a:rPr lang="en-US" sz="3000" dirty="0"/>
              <a:t>, </a:t>
            </a:r>
            <a:r>
              <a:rPr lang="en-US" sz="3000" dirty="0">
                <a:hlinkClick r:id="rId6"/>
              </a:rPr>
              <a:t>D.T. Son</a:t>
            </a:r>
            <a:r>
              <a:rPr lang="en-US" sz="3000" dirty="0"/>
              <a:t>, </a:t>
            </a:r>
            <a:r>
              <a:rPr lang="en-US" sz="3000" dirty="0">
                <a:hlinkClick r:id="rId7"/>
              </a:rPr>
              <a:t>A.O. </a:t>
            </a:r>
            <a:r>
              <a:rPr lang="en-US" sz="3000" dirty="0" err="1">
                <a:hlinkClick r:id="rId7"/>
              </a:rPr>
              <a:t>Starinets</a:t>
            </a:r>
            <a:r>
              <a:rPr lang="en-US" sz="3000" dirty="0"/>
              <a:t>, </a:t>
            </a:r>
            <a:r>
              <a:rPr lang="en-US" sz="3000" dirty="0" err="1">
                <a:hlinkClick r:id="rId8"/>
              </a:rPr>
              <a:t>hep-th</a:t>
            </a:r>
            <a:r>
              <a:rPr lang="en-US" sz="3000" dirty="0">
                <a:hlinkClick r:id="rId8"/>
              </a:rPr>
              <a:t>/0405231</a:t>
            </a:r>
            <a:r>
              <a:rPr lang="en-US" sz="3000" dirty="0"/>
              <a:t> </a:t>
            </a:r>
          </a:p>
        </p:txBody>
      </p:sp>
      <p:pic>
        <p:nvPicPr>
          <p:cNvPr id="532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922715"/>
            <a:ext cx="8942206" cy="279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0468" name="Picture 4" descr="p23fig1">
            <a:hlinkClick r:id="rId10"/>
          </p:cNvPr>
          <p:cNvPicPr>
            <a:picLocks noChangeAspect="1" noChangeArrowheads="1"/>
          </p:cNvPicPr>
          <p:nvPr/>
        </p:nvPicPr>
        <p:blipFill>
          <a:blip r:embed="rId11"/>
          <a:srcRect/>
          <a:stretch>
            <a:fillRect/>
          </a:stretch>
        </p:blipFill>
        <p:spPr bwMode="auto">
          <a:xfrm>
            <a:off x="1676400" y="2438400"/>
            <a:ext cx="5943600" cy="397668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2947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0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Date Placeholder 3"/>
          <p:cNvSpPr>
            <a:spLocks noGrp="1"/>
          </p:cNvSpPr>
          <p:nvPr>
            <p:ph type="dt" sz="quarter" idx="10"/>
          </p:nvPr>
        </p:nvSpPr>
        <p:spPr/>
        <p:txBody>
          <a:bodyPr/>
          <a:lstStyle/>
          <a:p>
            <a:pPr>
              <a:defRPr/>
            </a:pPr>
            <a:r>
              <a:rPr lang="en-US" smtClean="0"/>
              <a:t>02-Jul-09</a:t>
            </a:r>
          </a:p>
        </p:txBody>
      </p:sp>
      <p:sp>
        <p:nvSpPr>
          <p:cNvPr id="1029" name="Footer Placeholder 4"/>
          <p:cNvSpPr>
            <a:spLocks noGrp="1"/>
          </p:cNvSpPr>
          <p:nvPr>
            <p:ph type="ftr" sz="quarter" idx="11"/>
          </p:nvPr>
        </p:nvSpPr>
        <p:spPr/>
        <p:txBody>
          <a:bodyPr/>
          <a:lstStyle/>
          <a:p>
            <a:pPr>
              <a:defRPr/>
            </a:pPr>
            <a:r>
              <a:rPr lang="en-US" smtClean="0"/>
              <a:t>W.A. Zajc</a:t>
            </a:r>
          </a:p>
        </p:txBody>
      </p:sp>
      <p:sp>
        <p:nvSpPr>
          <p:cNvPr id="2182147" name="Rectangle 3"/>
          <p:cNvSpPr>
            <a:spLocks noGrp="1" noChangeArrowheads="1"/>
          </p:cNvSpPr>
          <p:nvPr>
            <p:ph type="body" idx="1"/>
          </p:nvPr>
        </p:nvSpPr>
        <p:spPr>
          <a:xfrm>
            <a:off x="152400" y="1143000"/>
            <a:ext cx="8763000" cy="5257800"/>
          </a:xfrm>
        </p:spPr>
        <p:txBody>
          <a:bodyPr>
            <a:normAutofit lnSpcReduction="10000"/>
          </a:bodyPr>
          <a:lstStyle/>
          <a:p>
            <a:pPr marL="0" indent="0" eaLnBrk="1" hangingPunct="1">
              <a:buNone/>
            </a:pPr>
            <a:endParaRPr lang="en-US" sz="2400" dirty="0">
              <a:sym typeface="Wingdings" pitchFamily="2" charset="2"/>
            </a:endParaRPr>
          </a:p>
          <a:p>
            <a:pPr marL="0" indent="0" eaLnBrk="1" hangingPunct="1">
              <a:buNone/>
            </a:pPr>
            <a:r>
              <a:rPr lang="en-US" sz="2400" dirty="0" smtClean="0">
                <a:sym typeface="Wingdings" pitchFamily="2" charset="2"/>
              </a:rPr>
              <a:t>Viscosity  ~ mean free path</a:t>
            </a:r>
          </a:p>
          <a:p>
            <a:pPr lvl="1" eaLnBrk="1" hangingPunct="1"/>
            <a:r>
              <a:rPr lang="en-US" sz="2400" dirty="0" smtClean="0">
                <a:sym typeface="Wingdings" pitchFamily="2" charset="2"/>
              </a:rPr>
              <a:t>Small viscosity  Small  </a:t>
            </a:r>
            <a:r>
              <a:rPr lang="en-US" sz="2800" b="1" dirty="0" err="1" smtClean="0">
                <a:solidFill>
                  <a:srgbClr val="0000FF"/>
                </a:solidFill>
                <a:latin typeface="Symbol" pitchFamily="18" charset="2"/>
                <a:sym typeface="Wingdings" pitchFamily="2" charset="2"/>
              </a:rPr>
              <a:t>l</a:t>
            </a:r>
            <a:r>
              <a:rPr lang="en-US" sz="2800" b="1" baseline="-25000" dirty="0" err="1" smtClean="0">
                <a:solidFill>
                  <a:srgbClr val="0000FF"/>
                </a:solidFill>
                <a:sym typeface="Wingdings" pitchFamily="2" charset="2"/>
              </a:rPr>
              <a:t>mfp</a:t>
            </a:r>
            <a:r>
              <a:rPr lang="en-US" sz="2800" b="1" dirty="0" smtClean="0">
                <a:solidFill>
                  <a:srgbClr val="0000FF"/>
                </a:solidFill>
                <a:sym typeface="Wingdings" pitchFamily="2" charset="2"/>
              </a:rPr>
              <a:t> </a:t>
            </a:r>
          </a:p>
          <a:p>
            <a:pPr lvl="1" eaLnBrk="1" hangingPunct="1"/>
            <a:r>
              <a:rPr lang="en-US" sz="2400" i="1" dirty="0" smtClean="0">
                <a:solidFill>
                  <a:srgbClr val="0000FF"/>
                </a:solidFill>
                <a:sym typeface="Wingdings" pitchFamily="2" charset="2"/>
              </a:rPr>
              <a:t>Zero</a:t>
            </a:r>
            <a:r>
              <a:rPr lang="en-US" sz="2400" dirty="0" smtClean="0">
                <a:solidFill>
                  <a:srgbClr val="0000FF"/>
                </a:solidFill>
                <a:sym typeface="Wingdings" pitchFamily="2" charset="2"/>
              </a:rPr>
              <a:t>   </a:t>
            </a:r>
            <a:r>
              <a:rPr lang="en-US" sz="2400" dirty="0" smtClean="0">
                <a:sym typeface="Wingdings" pitchFamily="2" charset="2"/>
              </a:rPr>
              <a:t>viscosity             </a:t>
            </a:r>
            <a:r>
              <a:rPr lang="en-US" sz="2800" b="1" dirty="0" err="1" smtClean="0">
                <a:solidFill>
                  <a:srgbClr val="0000FF"/>
                </a:solidFill>
                <a:latin typeface="Symbol" pitchFamily="18" charset="2"/>
                <a:sym typeface="Wingdings" pitchFamily="2" charset="2"/>
              </a:rPr>
              <a:t>l</a:t>
            </a:r>
            <a:r>
              <a:rPr lang="en-US" sz="2800" b="1" baseline="-25000" dirty="0" err="1" smtClean="0">
                <a:solidFill>
                  <a:srgbClr val="0000FF"/>
                </a:solidFill>
                <a:sym typeface="Wingdings" pitchFamily="2" charset="2"/>
              </a:rPr>
              <a:t>mfp</a:t>
            </a:r>
            <a:r>
              <a:rPr lang="en-US" sz="2400" dirty="0" smtClean="0">
                <a:solidFill>
                  <a:srgbClr val="0000FF"/>
                </a:solidFill>
                <a:sym typeface="Wingdings" pitchFamily="2" charset="2"/>
              </a:rPr>
              <a:t> = 0 </a:t>
            </a:r>
            <a:r>
              <a:rPr lang="en-US" sz="2400" dirty="0" smtClean="0">
                <a:sym typeface="Wingdings" pitchFamily="2" charset="2"/>
              </a:rPr>
              <a:t>(!)</a:t>
            </a:r>
          </a:p>
          <a:p>
            <a:pPr lvl="1" eaLnBrk="1" hangingPunct="1"/>
            <a:endParaRPr lang="en-US" sz="2400" dirty="0">
              <a:sym typeface="Wingdings" pitchFamily="2" charset="2"/>
            </a:endParaRPr>
          </a:p>
          <a:p>
            <a:pPr lvl="1"/>
            <a:r>
              <a:rPr lang="en-US" sz="2400" i="1" dirty="0">
                <a:solidFill>
                  <a:srgbClr val="0000FF"/>
                </a:solidFill>
                <a:latin typeface="Arial" charset="0"/>
                <a:cs typeface="Arial" charset="0"/>
              </a:rPr>
              <a:t>Kinematic</a:t>
            </a:r>
            <a:r>
              <a:rPr lang="en-US" sz="2400" dirty="0">
                <a:latin typeface="Arial" charset="0"/>
                <a:cs typeface="Arial" charset="0"/>
              </a:rPr>
              <a:t> viscosity </a:t>
            </a:r>
            <a:r>
              <a:rPr lang="en-US" sz="2400" dirty="0">
                <a:latin typeface="Symbol" pitchFamily="18" charset="2"/>
                <a:cs typeface="Arial" charset="0"/>
              </a:rPr>
              <a:t>h </a:t>
            </a:r>
            <a:r>
              <a:rPr lang="en-US" sz="2400" dirty="0">
                <a:latin typeface="Arial" charset="0"/>
                <a:cs typeface="Arial" charset="0"/>
              </a:rPr>
              <a:t>/ </a:t>
            </a:r>
            <a:r>
              <a:rPr lang="en-US" sz="2400" dirty="0">
                <a:latin typeface="Symbol" pitchFamily="18" charset="2"/>
                <a:cs typeface="Arial" charset="0"/>
              </a:rPr>
              <a:t>r</a:t>
            </a:r>
            <a:r>
              <a:rPr lang="en-US" sz="2400" b="1" dirty="0">
                <a:latin typeface="Arial" charset="0"/>
                <a:cs typeface="Arial" charset="0"/>
              </a:rPr>
              <a:t/>
            </a:r>
            <a:br>
              <a:rPr lang="en-US" sz="2400" b="1" dirty="0">
                <a:latin typeface="Arial" charset="0"/>
                <a:cs typeface="Arial" charset="0"/>
              </a:rPr>
            </a:br>
            <a:r>
              <a:rPr lang="en-US" sz="2400" dirty="0">
                <a:latin typeface="Arial" charset="0"/>
                <a:cs typeface="Arial" charset="0"/>
              </a:rPr>
              <a:t>is what matters</a:t>
            </a:r>
          </a:p>
          <a:p>
            <a:endParaRPr lang="en-US" sz="2400" dirty="0">
              <a:latin typeface="Arial" charset="0"/>
              <a:cs typeface="Arial" charset="0"/>
            </a:endParaRPr>
          </a:p>
          <a:p>
            <a:r>
              <a:rPr lang="en-US" sz="2400" dirty="0">
                <a:latin typeface="Arial" charset="0"/>
                <a:cs typeface="Arial" charset="0"/>
              </a:rPr>
              <a:t>For a relativistic system: </a:t>
            </a:r>
          </a:p>
          <a:p>
            <a:pPr lvl="8"/>
            <a:endParaRPr lang="en-US" sz="2400" b="1" dirty="0">
              <a:latin typeface="Arial" charset="0"/>
              <a:cs typeface="Arial" charset="0"/>
            </a:endParaRPr>
          </a:p>
          <a:p>
            <a:pPr marL="0" indent="0">
              <a:buNone/>
            </a:pPr>
            <a:r>
              <a:rPr lang="en-US" sz="2400" dirty="0">
                <a:latin typeface="Arial" charset="0"/>
                <a:cs typeface="Arial" charset="0"/>
              </a:rPr>
              <a:t>     </a:t>
            </a:r>
            <a:r>
              <a:rPr lang="en-US" sz="2400" dirty="0">
                <a:solidFill>
                  <a:srgbClr val="FF0000"/>
                </a:solidFill>
                <a:latin typeface="Symbol" pitchFamily="18" charset="2"/>
                <a:cs typeface="Arial" charset="0"/>
              </a:rPr>
              <a:t>h</a:t>
            </a:r>
            <a:r>
              <a:rPr lang="en-US" sz="2400" dirty="0">
                <a:solidFill>
                  <a:srgbClr val="FF0000"/>
                </a:solidFill>
                <a:latin typeface="Arial" charset="0"/>
                <a:cs typeface="Arial" charset="0"/>
              </a:rPr>
              <a:t>/</a:t>
            </a:r>
            <a:r>
              <a:rPr lang="en-US" sz="2400" dirty="0">
                <a:solidFill>
                  <a:srgbClr val="FF0000"/>
                </a:solidFill>
                <a:latin typeface="Symbol" pitchFamily="18" charset="2"/>
                <a:cs typeface="Arial" charset="0"/>
              </a:rPr>
              <a:t>r </a:t>
            </a:r>
            <a:r>
              <a:rPr lang="en-US" sz="2400" dirty="0">
                <a:solidFill>
                  <a:srgbClr val="FF0000"/>
                </a:solidFill>
                <a:latin typeface="Arial" charset="0"/>
                <a:cs typeface="Arial" charset="0"/>
                <a:sym typeface="Symbol" pitchFamily="18" charset="2"/>
              </a:rPr>
              <a:t> </a:t>
            </a:r>
            <a:r>
              <a:rPr lang="en-US" sz="2400" dirty="0">
                <a:solidFill>
                  <a:srgbClr val="FF0000"/>
                </a:solidFill>
                <a:latin typeface="Symbol" pitchFamily="18" charset="2"/>
                <a:cs typeface="Arial" charset="0"/>
              </a:rPr>
              <a:t>h</a:t>
            </a:r>
            <a:r>
              <a:rPr lang="en-US" sz="2400" dirty="0">
                <a:solidFill>
                  <a:srgbClr val="FF0000"/>
                </a:solidFill>
                <a:latin typeface="Arial" charset="0"/>
                <a:cs typeface="Arial" charset="0"/>
              </a:rPr>
              <a:t>/</a:t>
            </a:r>
            <a:r>
              <a:rPr lang="en-US" sz="2400" dirty="0">
                <a:solidFill>
                  <a:srgbClr val="FF0000"/>
                </a:solidFill>
                <a:latin typeface="Symbol" pitchFamily="18" charset="2"/>
                <a:cs typeface="Arial" charset="0"/>
              </a:rPr>
              <a:t>(e</a:t>
            </a:r>
            <a:r>
              <a:rPr lang="en-US" sz="2400" dirty="0">
                <a:solidFill>
                  <a:srgbClr val="FF0000"/>
                </a:solidFill>
                <a:latin typeface="Arial" charset="0"/>
                <a:cs typeface="Arial" charset="0"/>
              </a:rPr>
              <a:t> + p </a:t>
            </a:r>
            <a:r>
              <a:rPr lang="en-US" sz="2400" dirty="0">
                <a:solidFill>
                  <a:srgbClr val="FF0000"/>
                </a:solidFill>
                <a:latin typeface="Symbol" pitchFamily="18" charset="2"/>
                <a:cs typeface="Arial" charset="0"/>
              </a:rPr>
              <a:t>) </a:t>
            </a:r>
            <a:r>
              <a:rPr lang="en-US" sz="2400" dirty="0">
                <a:solidFill>
                  <a:srgbClr val="FF0000"/>
                </a:solidFill>
                <a:latin typeface="Arial" charset="0"/>
                <a:cs typeface="Arial" charset="0"/>
                <a:sym typeface="Symbol" pitchFamily="18" charset="2"/>
              </a:rPr>
              <a:t> (</a:t>
            </a:r>
            <a:r>
              <a:rPr lang="en-US" sz="2400" dirty="0">
                <a:solidFill>
                  <a:srgbClr val="FF0000"/>
                </a:solidFill>
                <a:latin typeface="Symbol" pitchFamily="18" charset="2"/>
                <a:cs typeface="Arial" charset="0"/>
              </a:rPr>
              <a:t>h</a:t>
            </a:r>
            <a:r>
              <a:rPr lang="en-US" sz="2400" dirty="0">
                <a:solidFill>
                  <a:srgbClr val="FF0000"/>
                </a:solidFill>
                <a:latin typeface="Arial" charset="0"/>
                <a:cs typeface="Arial" charset="0"/>
              </a:rPr>
              <a:t>/</a:t>
            </a:r>
            <a:r>
              <a:rPr lang="en-US" sz="2400" dirty="0" err="1">
                <a:solidFill>
                  <a:srgbClr val="FF0000"/>
                </a:solidFill>
                <a:latin typeface="Arial" charset="0"/>
                <a:cs typeface="Arial" charset="0"/>
              </a:rPr>
              <a:t>sT</a:t>
            </a:r>
            <a:r>
              <a:rPr lang="en-US" sz="2400" dirty="0">
                <a:solidFill>
                  <a:srgbClr val="FF0000"/>
                </a:solidFill>
                <a:latin typeface="Arial" charset="0"/>
                <a:cs typeface="Arial" charset="0"/>
                <a:sym typeface="Symbol" pitchFamily="18" charset="2"/>
              </a:rPr>
              <a:t>)  =  (</a:t>
            </a:r>
            <a:r>
              <a:rPr lang="en-US" sz="2400" dirty="0">
                <a:solidFill>
                  <a:srgbClr val="FF0000"/>
                </a:solidFill>
                <a:latin typeface="Symbol" pitchFamily="18" charset="2"/>
                <a:cs typeface="Arial" charset="0"/>
              </a:rPr>
              <a:t>h</a:t>
            </a:r>
            <a:r>
              <a:rPr lang="en-US" sz="2400" dirty="0">
                <a:solidFill>
                  <a:srgbClr val="FF0000"/>
                </a:solidFill>
                <a:latin typeface="Arial" charset="0"/>
                <a:cs typeface="Arial" charset="0"/>
              </a:rPr>
              <a:t>/s</a:t>
            </a:r>
            <a:r>
              <a:rPr lang="en-US" sz="2400" dirty="0">
                <a:solidFill>
                  <a:srgbClr val="FF0000"/>
                </a:solidFill>
                <a:latin typeface="Arial" charset="0"/>
                <a:cs typeface="Arial" charset="0"/>
                <a:sym typeface="Symbol" pitchFamily="18" charset="2"/>
              </a:rPr>
              <a:t>) (1/T)</a:t>
            </a:r>
          </a:p>
          <a:p>
            <a:pPr marL="457200" lvl="1" indent="0" eaLnBrk="1" hangingPunct="1">
              <a:buNone/>
            </a:pPr>
            <a:r>
              <a:rPr lang="en-US" sz="2400" dirty="0" smtClean="0">
                <a:sym typeface="Wingdings" pitchFamily="2" charset="2"/>
              </a:rPr>
              <a:t> </a:t>
            </a:r>
          </a:p>
          <a:p>
            <a:pPr eaLnBrk="1" hangingPunct="1"/>
            <a:endParaRPr lang="en-US" sz="2800" dirty="0" smtClean="0"/>
          </a:p>
        </p:txBody>
      </p:sp>
      <p:pic>
        <p:nvPicPr>
          <p:cNvPr id="1033" name="Picture 5" descr="figure265">
            <a:hlinkClick r:id="rId4"/>
          </p:cNvPr>
          <p:cNvPicPr>
            <a:picLocks noChangeAspect="1" noChangeArrowheads="1"/>
          </p:cNvPicPr>
          <p:nvPr/>
        </p:nvPicPr>
        <p:blipFill>
          <a:blip r:embed="rId5"/>
          <a:srcRect/>
          <a:stretch>
            <a:fillRect/>
          </a:stretch>
        </p:blipFill>
        <p:spPr bwMode="auto">
          <a:xfrm>
            <a:off x="5414962" y="349250"/>
            <a:ext cx="3652838" cy="2698750"/>
          </a:xfrm>
          <a:prstGeom prst="rect">
            <a:avLst/>
          </a:prstGeom>
          <a:noFill/>
          <a:ln w="9525">
            <a:noFill/>
            <a:miter lim="800000"/>
            <a:headEnd/>
            <a:tailEnd/>
          </a:ln>
        </p:spPr>
      </p:pic>
      <p:graphicFrame>
        <p:nvGraphicFramePr>
          <p:cNvPr id="1027" name="Object 7"/>
          <p:cNvGraphicFramePr>
            <a:graphicFrameLocks noChangeAspect="1"/>
          </p:cNvGraphicFramePr>
          <p:nvPr>
            <p:extLst>
              <p:ext uri="{D42A27DB-BD31-4B8C-83A1-F6EECF244321}">
                <p14:modId xmlns:p14="http://schemas.microsoft.com/office/powerpoint/2010/main" val="244712678"/>
              </p:ext>
            </p:extLst>
          </p:nvPr>
        </p:nvGraphicFramePr>
        <p:xfrm>
          <a:off x="4424362" y="367352"/>
          <a:ext cx="2351088" cy="1157287"/>
        </p:xfrm>
        <a:graphic>
          <a:graphicData uri="http://schemas.openxmlformats.org/presentationml/2006/ole">
            <mc:AlternateContent xmlns:mc="http://schemas.openxmlformats.org/markup-compatibility/2006">
              <mc:Choice xmlns:v="urn:schemas-microsoft-com:vml" Requires="v">
                <p:oleObj spid="_x0000_s52298" name="Equation" r:id="rId6" imgW="850680" imgH="419040" progId="Equation.3">
                  <p:embed/>
                </p:oleObj>
              </mc:Choice>
              <mc:Fallback>
                <p:oleObj name="Equation" r:id="rId6" imgW="85068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4362" y="367352"/>
                        <a:ext cx="2351088" cy="1157287"/>
                      </a:xfrm>
                      <a:prstGeom prst="rect">
                        <a:avLst/>
                      </a:prstGeom>
                      <a:solidFill>
                        <a:srgbClr val="CFCFCF"/>
                      </a:solidFill>
                    </p:spPr>
                  </p:pic>
                </p:oleObj>
              </mc:Fallback>
            </mc:AlternateContent>
          </a:graphicData>
        </a:graphic>
      </p:graphicFrame>
      <p:sp>
        <p:nvSpPr>
          <p:cNvPr id="11" name="Slide Number Placeholder 10"/>
          <p:cNvSpPr>
            <a:spLocks noGrp="1"/>
          </p:cNvSpPr>
          <p:nvPr>
            <p:ph type="sldNum" sz="quarter" idx="12"/>
          </p:nvPr>
        </p:nvSpPr>
        <p:spPr/>
        <p:txBody>
          <a:bodyPr/>
          <a:lstStyle/>
          <a:p>
            <a:fld id="{689A8784-831D-4422-858D-EAE38F96585F}" type="slidenum">
              <a:rPr lang="en-US" smtClean="0"/>
              <a:pPr/>
              <a:t>38</a:t>
            </a:fld>
            <a:endParaRPr lang="en-US"/>
          </a:p>
        </p:txBody>
      </p:sp>
    </p:spTree>
    <p:extLst>
      <p:ext uri="{BB962C8B-B14F-4D97-AF65-F5344CB8AC3E}">
        <p14:creationId xmlns:p14="http://schemas.microsoft.com/office/powerpoint/2010/main" val="77830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water_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90" y="373856"/>
            <a:ext cx="8305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188421" name="Freeform 5"/>
          <p:cNvSpPr>
            <a:spLocks/>
          </p:cNvSpPr>
          <p:nvPr/>
        </p:nvSpPr>
        <p:spPr bwMode="auto">
          <a:xfrm>
            <a:off x="5048452" y="911701"/>
            <a:ext cx="2721774" cy="2114709"/>
          </a:xfrm>
          <a:custGeom>
            <a:avLst/>
            <a:gdLst>
              <a:gd name="T0" fmla="*/ 352 w 1240"/>
              <a:gd name="T1" fmla="*/ 1088 h 1384"/>
              <a:gd name="T2" fmla="*/ 1072 w 1240"/>
              <a:gd name="T3" fmla="*/ 1232 h 1384"/>
              <a:gd name="T4" fmla="*/ 1072 w 1240"/>
              <a:gd name="T5" fmla="*/ 176 h 1384"/>
              <a:gd name="T6" fmla="*/ 64 w 1240"/>
              <a:gd name="T7" fmla="*/ 176 h 1384"/>
              <a:gd name="T8" fmla="*/ 688 w 1240"/>
              <a:gd name="T9" fmla="*/ 848 h 1384"/>
              <a:gd name="T10" fmla="*/ 352 w 1240"/>
              <a:gd name="T11" fmla="*/ 1088 h 1384"/>
            </a:gdLst>
            <a:ahLst/>
            <a:cxnLst>
              <a:cxn ang="0">
                <a:pos x="T0" y="T1"/>
              </a:cxn>
              <a:cxn ang="0">
                <a:pos x="T2" y="T3"/>
              </a:cxn>
              <a:cxn ang="0">
                <a:pos x="T4" y="T5"/>
              </a:cxn>
              <a:cxn ang="0">
                <a:pos x="T6" y="T7"/>
              </a:cxn>
              <a:cxn ang="0">
                <a:pos x="T8" y="T9"/>
              </a:cxn>
              <a:cxn ang="0">
                <a:pos x="T10" y="T11"/>
              </a:cxn>
            </a:cxnLst>
            <a:rect l="0" t="0" r="r" b="b"/>
            <a:pathLst>
              <a:path w="1240" h="1384">
                <a:moveTo>
                  <a:pt x="352" y="1088"/>
                </a:moveTo>
                <a:cubicBezTo>
                  <a:pt x="416" y="1152"/>
                  <a:pt x="952" y="1384"/>
                  <a:pt x="1072" y="1232"/>
                </a:cubicBezTo>
                <a:cubicBezTo>
                  <a:pt x="1192" y="1080"/>
                  <a:pt x="1240" y="352"/>
                  <a:pt x="1072" y="176"/>
                </a:cubicBezTo>
                <a:cubicBezTo>
                  <a:pt x="904" y="0"/>
                  <a:pt x="128" y="64"/>
                  <a:pt x="64" y="176"/>
                </a:cubicBezTo>
                <a:cubicBezTo>
                  <a:pt x="0" y="288"/>
                  <a:pt x="632" y="696"/>
                  <a:pt x="688" y="848"/>
                </a:cubicBezTo>
                <a:cubicBezTo>
                  <a:pt x="744" y="1000"/>
                  <a:pt x="288" y="1024"/>
                  <a:pt x="352" y="1088"/>
                </a:cubicBezTo>
                <a:close/>
              </a:path>
            </a:pathLst>
          </a:custGeom>
          <a:gradFill rotWithShape="1">
            <a:gsLst>
              <a:gs pos="0">
                <a:srgbClr val="FFFF00">
                  <a:alpha val="53000"/>
                </a:srgbClr>
              </a:gs>
              <a:gs pos="100000">
                <a:srgbClr val="00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8615" name="Line 199"/>
          <p:cNvSpPr>
            <a:spLocks noChangeShapeType="1"/>
          </p:cNvSpPr>
          <p:nvPr/>
        </p:nvSpPr>
        <p:spPr bwMode="auto">
          <a:xfrm flipV="1">
            <a:off x="838200" y="2514600"/>
            <a:ext cx="1295400" cy="990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Date Placeholder 1"/>
          <p:cNvSpPr>
            <a:spLocks noGrp="1"/>
          </p:cNvSpPr>
          <p:nvPr>
            <p:ph type="dt" sz="half" idx="10"/>
          </p:nvPr>
        </p:nvSpPr>
        <p:spPr/>
        <p:txBody>
          <a:bodyPr/>
          <a:lstStyle/>
          <a:p>
            <a:fld id="{2F7AD6F3-5F4E-454A-BD69-2A171CB0C6E6}" type="datetime1">
              <a:rPr lang="en-US" smtClean="0"/>
              <a:t>9/6/2012</a:t>
            </a:fld>
            <a:endParaRPr lang="en-US"/>
          </a:p>
        </p:txBody>
      </p:sp>
    </p:spTree>
    <p:extLst>
      <p:ext uri="{BB962C8B-B14F-4D97-AF65-F5344CB8AC3E}">
        <p14:creationId xmlns:p14="http://schemas.microsoft.com/office/powerpoint/2010/main" val="315395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wxie\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8850312" cy="5303838"/>
          </a:xfrm>
          <a:prstGeom prst="rect">
            <a:avLst/>
          </a:prstGeom>
          <a:noFill/>
          <a:extLst>
            <a:ext uri="{909E8E84-426E-40DD-AFC4-6F175D3DCCD1}">
              <a14:hiddenFill xmlns:a14="http://schemas.microsoft.com/office/drawing/2010/main">
                <a:solidFill>
                  <a:srgbClr val="FFFFFF"/>
                </a:solidFill>
              </a14:hiddenFill>
            </a:ext>
          </a:extLst>
        </p:spPr>
      </p:pic>
      <p:sp>
        <p:nvSpPr>
          <p:cNvPr id="188418" name="Rectangle 2"/>
          <p:cNvSpPr>
            <a:spLocks noGrp="1" noChangeArrowheads="1"/>
          </p:cNvSpPr>
          <p:nvPr>
            <p:ph type="title"/>
          </p:nvPr>
        </p:nvSpPr>
        <p:spPr>
          <a:xfrm>
            <a:off x="457200" y="0"/>
            <a:ext cx="8229600" cy="698500"/>
          </a:xfrm>
        </p:spPr>
        <p:txBody>
          <a:bodyPr/>
          <a:lstStyle/>
          <a:p>
            <a:pPr algn="ctr"/>
            <a:r>
              <a:rPr lang="en-US" sz="3000" b="1" dirty="0" smtClean="0">
                <a:solidFill>
                  <a:srgbClr val="FF0000"/>
                </a:solidFill>
                <a:latin typeface="+mn-lt"/>
              </a:rPr>
              <a:t>Nuclear Matter Phase Diagram Schematics </a:t>
            </a:r>
            <a:endParaRPr lang="en-US" sz="3000" b="1" dirty="0">
              <a:solidFill>
                <a:srgbClr val="FF0000"/>
              </a:solidFill>
              <a:latin typeface="+mn-lt"/>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5</a:t>
            </a:fld>
            <a:endParaRPr lang="en-US"/>
          </a:p>
        </p:txBody>
      </p:sp>
      <p:grpSp>
        <p:nvGrpSpPr>
          <p:cNvPr id="12" name="Group 11"/>
          <p:cNvGrpSpPr/>
          <p:nvPr/>
        </p:nvGrpSpPr>
        <p:grpSpPr>
          <a:xfrm>
            <a:off x="5562600" y="1981200"/>
            <a:ext cx="3581400" cy="1938620"/>
            <a:chOff x="3429000" y="3886200"/>
            <a:chExt cx="2590801" cy="1329020"/>
          </a:xfrm>
        </p:grpSpPr>
        <p:pic>
          <p:nvPicPr>
            <p:cNvPr id="13" name="Picture 2" descr="http://www.scidacreview.org/0704/images/unedf04.jpg"/>
            <p:cNvPicPr>
              <a:picLocks noChangeAspect="1" noChangeArrowheads="1"/>
            </p:cNvPicPr>
            <p:nvPr/>
          </p:nvPicPr>
          <p:blipFill rotWithShape="1">
            <a:blip r:embed="rId4">
              <a:extLst>
                <a:ext uri="{28A0092B-C50C-407E-A947-70E740481C1C}">
                  <a14:useLocalDpi xmlns:a14="http://schemas.microsoft.com/office/drawing/2010/main" val="0"/>
                </a:ext>
              </a:extLst>
            </a:blip>
            <a:srcRect l="8630" t="44924" r="43130" b="38579"/>
            <a:stretch/>
          </p:blipFill>
          <p:spPr bwMode="auto">
            <a:xfrm>
              <a:off x="3429001" y="3886200"/>
              <a:ext cx="2590800" cy="1329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ular Callout 13"/>
            <p:cNvSpPr/>
            <p:nvPr/>
          </p:nvSpPr>
          <p:spPr>
            <a:xfrm>
              <a:off x="3429000" y="3886200"/>
              <a:ext cx="2590801" cy="1329020"/>
            </a:xfrm>
            <a:prstGeom prst="wedgeRectCallout">
              <a:avLst>
                <a:gd name="adj1" fmla="val -129624"/>
                <a:gd name="adj2" fmla="val 1114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93843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wxie\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8850312" cy="5303838"/>
          </a:xfrm>
          <a:prstGeom prst="rect">
            <a:avLst/>
          </a:prstGeom>
          <a:noFill/>
          <a:extLst>
            <a:ext uri="{909E8E84-426E-40DD-AFC4-6F175D3DCCD1}">
              <a14:hiddenFill xmlns:a14="http://schemas.microsoft.com/office/drawing/2010/main">
                <a:solidFill>
                  <a:srgbClr val="FFFFFF"/>
                </a:solidFill>
              </a14:hiddenFill>
            </a:ext>
          </a:extLst>
        </p:spPr>
      </p:pic>
      <p:sp>
        <p:nvSpPr>
          <p:cNvPr id="188418" name="Rectangle 2"/>
          <p:cNvSpPr>
            <a:spLocks noGrp="1" noChangeArrowheads="1"/>
          </p:cNvSpPr>
          <p:nvPr>
            <p:ph type="title"/>
          </p:nvPr>
        </p:nvSpPr>
        <p:spPr>
          <a:xfrm>
            <a:off x="457200" y="0"/>
            <a:ext cx="8229600" cy="698500"/>
          </a:xfrm>
        </p:spPr>
        <p:txBody>
          <a:bodyPr/>
          <a:lstStyle/>
          <a:p>
            <a:r>
              <a:rPr lang="en-US" sz="3000" b="1" dirty="0">
                <a:solidFill>
                  <a:srgbClr val="FF0000"/>
                </a:solidFill>
              </a:rPr>
              <a:t>Nuclear Matter </a:t>
            </a:r>
            <a:r>
              <a:rPr lang="en-US" sz="3000" b="1" dirty="0" smtClean="0">
                <a:solidFill>
                  <a:srgbClr val="FF0000"/>
                </a:solidFill>
                <a:latin typeface="+mn-lt"/>
              </a:rPr>
              <a:t>Phase Diagram </a:t>
            </a:r>
            <a:r>
              <a:rPr lang="en-US" sz="3000" b="1" dirty="0">
                <a:solidFill>
                  <a:srgbClr val="FF0000"/>
                </a:solidFill>
              </a:rPr>
              <a:t>Schematics </a:t>
            </a:r>
            <a:endParaRPr lang="en-US" sz="3000" b="1" dirty="0">
              <a:solidFill>
                <a:srgbClr val="FF0000"/>
              </a:solidFill>
              <a:latin typeface="+mn-lt"/>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6</a:t>
            </a:fld>
            <a:endParaRPr lang="en-US"/>
          </a:p>
        </p:txBody>
      </p:sp>
      <p:grpSp>
        <p:nvGrpSpPr>
          <p:cNvPr id="7" name="Group 6"/>
          <p:cNvGrpSpPr/>
          <p:nvPr/>
        </p:nvGrpSpPr>
        <p:grpSpPr>
          <a:xfrm>
            <a:off x="4876800" y="652801"/>
            <a:ext cx="4114800" cy="3309599"/>
            <a:chOff x="5410200" y="544415"/>
            <a:chExt cx="4114800" cy="3309599"/>
          </a:xfrm>
        </p:grpSpPr>
        <p:sp>
          <p:nvSpPr>
            <p:cNvPr id="6" name="Rectangular Callout 5"/>
            <p:cNvSpPr/>
            <p:nvPr/>
          </p:nvSpPr>
          <p:spPr>
            <a:xfrm>
              <a:off x="5410200" y="544415"/>
              <a:ext cx="4095674" cy="2793304"/>
            </a:xfrm>
            <a:prstGeom prst="wedgeRectCallout">
              <a:avLst>
                <a:gd name="adj1" fmla="val -90564"/>
                <a:gd name="adj2" fmla="val 436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10200" y="544415"/>
              <a:ext cx="4114800" cy="3309599"/>
              <a:chOff x="5410200" y="544415"/>
              <a:chExt cx="4114800" cy="3309599"/>
            </a:xfrm>
          </p:grpSpPr>
          <p:sp>
            <p:nvSpPr>
              <p:cNvPr id="2" name="Rectangle 1"/>
              <p:cNvSpPr/>
              <p:nvPr/>
            </p:nvSpPr>
            <p:spPr>
              <a:xfrm>
                <a:off x="5410200" y="544415"/>
                <a:ext cx="4095674" cy="279330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5429326" y="609600"/>
                    <a:ext cx="4095674" cy="3244414"/>
                  </a:xfrm>
                  <a:prstGeom prst="rect">
                    <a:avLst/>
                  </a:prstGeom>
                  <a:noFill/>
                  <a:ln w="28575">
                    <a:noFill/>
                    <a:prstDash val="sysDot"/>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000" b="1" u="sng" dirty="0" smtClean="0"/>
                      <a:t>Hadron: </a:t>
                    </a:r>
                  </a:p>
                  <a:p>
                    <a:pPr marL="342900" indent="-342900">
                      <a:buFont typeface="Wingdings" pitchFamily="2" charset="2"/>
                      <a:buChar char="§"/>
                    </a:pPr>
                    <a:r>
                      <a:rPr lang="en-US" sz="2000" b="1" dirty="0" smtClean="0"/>
                      <a:t>Baryon</a:t>
                    </a:r>
                  </a:p>
                  <a:p>
                    <a:pPr marL="800100" lvl="1" indent="-342900">
                      <a:buFont typeface="Wingdings" pitchFamily="2" charset="2"/>
                      <a:buChar char="§"/>
                    </a:pPr>
                    <a:r>
                      <a:rPr lang="en-US" sz="2000" b="1" dirty="0" smtClean="0"/>
                      <a:t>3 quarks</a:t>
                    </a:r>
                  </a:p>
                  <a:p>
                    <a:pPr marL="800100" lvl="1" indent="-342900">
                      <a:buFont typeface="Wingdings" pitchFamily="2" charset="2"/>
                      <a:buChar char="§"/>
                    </a:pPr>
                    <a:r>
                      <a:rPr lang="en-US" sz="2000" b="1" dirty="0" smtClean="0"/>
                      <a:t>Proton (</a:t>
                    </a:r>
                    <a:r>
                      <a:rPr lang="en-US" sz="2000" b="1" dirty="0" err="1" smtClean="0"/>
                      <a:t>uud</a:t>
                    </a:r>
                    <a:r>
                      <a:rPr lang="en-US" sz="2000" b="1" dirty="0" smtClean="0"/>
                      <a:t>), neutron (</a:t>
                    </a:r>
                    <a:r>
                      <a:rPr lang="en-US" sz="2000" b="1" dirty="0" err="1" smtClean="0"/>
                      <a:t>udd</a:t>
                    </a:r>
                    <a:r>
                      <a:rPr lang="en-US" sz="2000" b="1" dirty="0" smtClean="0"/>
                      <a:t>)</a:t>
                    </a:r>
                  </a:p>
                  <a:p>
                    <a:pPr marL="800100" lvl="1" indent="-342900">
                      <a:buFont typeface="Wingdings" pitchFamily="2" charset="2"/>
                      <a:buChar char="§"/>
                    </a:pPr>
                    <a:endParaRPr lang="en-US" sz="2000" b="1" dirty="0" smtClean="0"/>
                  </a:p>
                  <a:p>
                    <a:pPr marL="342900" indent="-342900">
                      <a:buFont typeface="Wingdings" pitchFamily="2" charset="2"/>
                      <a:buChar char="§"/>
                    </a:pPr>
                    <a:r>
                      <a:rPr lang="en-US" sz="2000" b="1" u="sng" dirty="0" smtClean="0"/>
                      <a:t>meson</a:t>
                    </a:r>
                    <a:r>
                      <a:rPr lang="en-US" sz="2000" b="1" dirty="0" smtClean="0"/>
                      <a:t>	</a:t>
                    </a:r>
                  </a:p>
                  <a:p>
                    <a:pPr marL="800100" lvl="1" indent="-342900">
                      <a:buFont typeface="Wingdings" pitchFamily="2" charset="2"/>
                      <a:buChar char="§"/>
                    </a:pPr>
                    <a:r>
                      <a:rPr lang="en-US" sz="2000" b="1" dirty="0"/>
                      <a:t>1</a:t>
                    </a:r>
                    <a:r>
                      <a:rPr lang="en-US" sz="2000" b="1" dirty="0" smtClean="0"/>
                      <a:t> quark and 1 antiquark</a:t>
                    </a:r>
                  </a:p>
                  <a:p>
                    <a:pPr marL="800100" lvl="1" indent="-342900">
                      <a:buFont typeface="Wingdings" pitchFamily="2" charset="2"/>
                      <a:buChar char="§"/>
                    </a:pPr>
                    <a14:m>
                      <m:oMath xmlns:m="http://schemas.openxmlformats.org/officeDocument/2006/math">
                        <m:sSup>
                          <m:sSupPr>
                            <m:ctrlPr>
                              <a:rPr lang="en-US" sz="2000" b="1" i="1" smtClean="0">
                                <a:latin typeface="Cambria Math"/>
                                <a:ea typeface="Cambria Math"/>
                              </a:rPr>
                            </m:ctrlPr>
                          </m:sSupPr>
                          <m:e>
                            <m:r>
                              <a:rPr lang="en-US" sz="2000" b="1" i="1">
                                <a:latin typeface="Cambria Math"/>
                                <a:ea typeface="Cambria Math"/>
                              </a:rPr>
                              <m:t>𝝅</m:t>
                            </m:r>
                          </m:e>
                          <m:sup>
                            <m:r>
                              <a:rPr lang="en-US" sz="2000" b="1" i="1" smtClean="0">
                                <a:latin typeface="Cambria Math"/>
                                <a:ea typeface="Cambria Math"/>
                              </a:rPr>
                              <m:t>+</m:t>
                            </m:r>
                          </m:sup>
                        </m:sSup>
                        <m:d>
                          <m:dPr>
                            <m:ctrlPr>
                              <a:rPr lang="en-US" sz="2000" b="1" i="1" smtClean="0">
                                <a:latin typeface="Cambria Math"/>
                                <a:ea typeface="Cambria Math"/>
                              </a:rPr>
                            </m:ctrlPr>
                          </m:dPr>
                          <m:e>
                            <m:r>
                              <a:rPr lang="en-US" sz="2000" b="1" i="1" smtClean="0">
                                <a:latin typeface="Cambria Math"/>
                                <a:ea typeface="Cambria Math"/>
                              </a:rPr>
                              <m:t>𝒖</m:t>
                            </m:r>
                            <m:acc>
                              <m:accPr>
                                <m:chr m:val="̅"/>
                                <m:ctrlPr>
                                  <a:rPr lang="en-US" sz="2000" b="1" i="1" smtClean="0">
                                    <a:latin typeface="Cambria Math"/>
                                    <a:ea typeface="Cambria Math"/>
                                  </a:rPr>
                                </m:ctrlPr>
                              </m:accPr>
                              <m:e>
                                <m:r>
                                  <a:rPr lang="en-US" sz="2000" b="1" i="1" smtClean="0">
                                    <a:latin typeface="Cambria Math"/>
                                    <a:ea typeface="Cambria Math"/>
                                  </a:rPr>
                                  <m:t>𝒅</m:t>
                                </m:r>
                              </m:e>
                            </m:acc>
                          </m:e>
                        </m:d>
                        <m:r>
                          <a:rPr lang="en-US" sz="2000" b="1" i="0" smtClean="0">
                            <a:latin typeface="Cambria Math"/>
                            <a:ea typeface="Cambria Math"/>
                          </a:rPr>
                          <m:t>,  </m:t>
                        </m:r>
                        <m:sSup>
                          <m:sSupPr>
                            <m:ctrlPr>
                              <a:rPr lang="en-US" sz="2000" b="1" i="1" smtClean="0">
                                <a:solidFill>
                                  <a:srgbClr val="0000FF"/>
                                </a:solidFill>
                                <a:latin typeface="Cambria Math"/>
                                <a:ea typeface="Cambria Math"/>
                              </a:rPr>
                            </m:ctrlPr>
                          </m:sSupPr>
                          <m:e>
                            <m:r>
                              <a:rPr lang="en-US" sz="2000" b="1" i="1" smtClean="0">
                                <a:solidFill>
                                  <a:srgbClr val="0000FF"/>
                                </a:solidFill>
                                <a:latin typeface="Cambria Math"/>
                                <a:ea typeface="Cambria Math"/>
                              </a:rPr>
                              <m:t>𝑫</m:t>
                            </m:r>
                          </m:e>
                          <m:sup>
                            <m:r>
                              <a:rPr lang="en-US" sz="2000" b="1" i="1" smtClean="0">
                                <a:solidFill>
                                  <a:srgbClr val="0000FF"/>
                                </a:solidFill>
                                <a:latin typeface="Cambria Math"/>
                                <a:ea typeface="Cambria Math"/>
                              </a:rPr>
                              <m:t>𝟎</m:t>
                            </m:r>
                          </m:sup>
                        </m:sSup>
                        <m:r>
                          <a:rPr lang="en-US" sz="2000" b="1" i="1" smtClean="0">
                            <a:solidFill>
                              <a:srgbClr val="0000FF"/>
                            </a:solidFill>
                            <a:latin typeface="Cambria Math"/>
                            <a:ea typeface="Cambria Math"/>
                          </a:rPr>
                          <m:t> </m:t>
                        </m:r>
                        <m:d>
                          <m:dPr>
                            <m:ctrlPr>
                              <a:rPr lang="en-US" sz="2000" b="1" i="1" smtClean="0">
                                <a:solidFill>
                                  <a:srgbClr val="0000FF"/>
                                </a:solidFill>
                                <a:latin typeface="Cambria Math"/>
                                <a:ea typeface="Cambria Math"/>
                              </a:rPr>
                            </m:ctrlPr>
                          </m:dPr>
                          <m:e>
                            <m:r>
                              <a:rPr lang="en-US" sz="2000" b="1" i="1" smtClean="0">
                                <a:solidFill>
                                  <a:srgbClr val="0000FF"/>
                                </a:solidFill>
                                <a:latin typeface="Cambria Math"/>
                                <a:ea typeface="Cambria Math"/>
                              </a:rPr>
                              <m:t>𝒄</m:t>
                            </m:r>
                            <m:acc>
                              <m:accPr>
                                <m:chr m:val="̅"/>
                                <m:ctrlPr>
                                  <a:rPr lang="en-US" sz="2000" b="1" i="1" smtClean="0">
                                    <a:solidFill>
                                      <a:srgbClr val="0000FF"/>
                                    </a:solidFill>
                                    <a:latin typeface="Cambria Math"/>
                                    <a:ea typeface="Cambria Math"/>
                                  </a:rPr>
                                </m:ctrlPr>
                              </m:accPr>
                              <m:e>
                                <m:r>
                                  <a:rPr lang="en-US" sz="2000" b="1" i="1" smtClean="0">
                                    <a:solidFill>
                                      <a:srgbClr val="0000FF"/>
                                    </a:solidFill>
                                    <a:latin typeface="Cambria Math"/>
                                    <a:ea typeface="Cambria Math"/>
                                  </a:rPr>
                                  <m:t>𝒖</m:t>
                                </m:r>
                              </m:e>
                            </m:acc>
                          </m:e>
                        </m:d>
                        <m:r>
                          <a:rPr lang="en-US" sz="2000" b="1" i="0" smtClean="0">
                            <a:solidFill>
                              <a:srgbClr val="0000FF"/>
                            </a:solidFill>
                            <a:latin typeface="Cambria Math"/>
                            <a:ea typeface="Cambria Math"/>
                          </a:rPr>
                          <m:t>,  </m:t>
                        </m:r>
                        <m:sSup>
                          <m:sSupPr>
                            <m:ctrlPr>
                              <a:rPr lang="en-US" sz="2000" b="1" i="1" smtClean="0">
                                <a:solidFill>
                                  <a:srgbClr val="0000FF"/>
                                </a:solidFill>
                                <a:latin typeface="Cambria Math"/>
                                <a:ea typeface="Cambria Math"/>
                              </a:rPr>
                            </m:ctrlPr>
                          </m:sSupPr>
                          <m:e>
                            <m:r>
                              <a:rPr lang="en-US" sz="2000" b="1" i="1" smtClean="0">
                                <a:solidFill>
                                  <a:srgbClr val="0000FF"/>
                                </a:solidFill>
                                <a:latin typeface="Cambria Math"/>
                                <a:ea typeface="Cambria Math"/>
                              </a:rPr>
                              <m:t>𝑩</m:t>
                            </m:r>
                          </m:e>
                          <m:sup>
                            <m:r>
                              <a:rPr lang="en-US" sz="2000" b="1" i="1" smtClean="0">
                                <a:solidFill>
                                  <a:srgbClr val="0000FF"/>
                                </a:solidFill>
                                <a:latin typeface="Cambria Math"/>
                                <a:ea typeface="Cambria Math"/>
                              </a:rPr>
                              <m:t>+</m:t>
                            </m:r>
                          </m:sup>
                        </m:sSup>
                        <m:r>
                          <a:rPr lang="en-US" sz="2000" b="1" i="1" smtClean="0">
                            <a:solidFill>
                              <a:srgbClr val="0000FF"/>
                            </a:solidFill>
                            <a:latin typeface="Cambria Math"/>
                            <a:ea typeface="Cambria Math"/>
                          </a:rPr>
                          <m:t>(</m:t>
                        </m:r>
                        <m:r>
                          <a:rPr lang="en-US" sz="2000" b="1" i="1" smtClean="0">
                            <a:solidFill>
                              <a:srgbClr val="0000FF"/>
                            </a:solidFill>
                            <a:latin typeface="Cambria Math"/>
                            <a:ea typeface="Cambria Math"/>
                          </a:rPr>
                          <m:t>𝒖</m:t>
                        </m:r>
                        <m:acc>
                          <m:accPr>
                            <m:chr m:val="̅"/>
                            <m:ctrlPr>
                              <a:rPr lang="en-US" sz="2000" b="1" i="1" smtClean="0">
                                <a:solidFill>
                                  <a:srgbClr val="0000FF"/>
                                </a:solidFill>
                                <a:latin typeface="Cambria Math"/>
                                <a:ea typeface="Cambria Math"/>
                              </a:rPr>
                            </m:ctrlPr>
                          </m:accPr>
                          <m:e>
                            <m:r>
                              <a:rPr lang="en-US" sz="2000" b="1" i="1" smtClean="0">
                                <a:solidFill>
                                  <a:srgbClr val="0000FF"/>
                                </a:solidFill>
                                <a:latin typeface="Cambria Math"/>
                                <a:ea typeface="Cambria Math"/>
                              </a:rPr>
                              <m:t>𝒃</m:t>
                            </m:r>
                          </m:e>
                        </m:acc>
                        <m:r>
                          <a:rPr lang="en-US" sz="2000" b="1" i="1" smtClean="0">
                            <a:solidFill>
                              <a:srgbClr val="0000FF"/>
                            </a:solidFill>
                            <a:latin typeface="Cambria Math"/>
                            <a:ea typeface="Cambria Math"/>
                          </a:rPr>
                          <m:t>)</m:t>
                        </m:r>
                      </m:oMath>
                    </a14:m>
                    <a:r>
                      <a:rPr lang="en-US" sz="2000" b="1" dirty="0" smtClean="0">
                        <a:solidFill>
                          <a:srgbClr val="0000FF"/>
                        </a:solidFill>
                      </a:rPr>
                      <a:t>   </a:t>
                    </a:r>
                    <a:endParaRPr lang="en-US" sz="2000" b="1" dirty="0" smtClean="0"/>
                  </a:p>
                  <a:p>
                    <a:pPr marL="800100" lvl="1" indent="-342900">
                      <a:buFont typeface="Wingdings" pitchFamily="2" charset="2"/>
                      <a:buChar char="§"/>
                    </a:pPr>
                    <a:endParaRPr lang="en-US" sz="2000" b="1" dirty="0" smtClean="0"/>
                  </a:p>
                  <a:p>
                    <a:pPr marL="800100" lvl="1" indent="-342900">
                      <a:buFont typeface="Wingdings" pitchFamily="2" charset="2"/>
                      <a:buChar char="§"/>
                    </a:pPr>
                    <a:endParaRPr lang="en-US" sz="20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5429326" y="609600"/>
                    <a:ext cx="4095674" cy="3244414"/>
                  </a:xfrm>
                  <a:prstGeom prst="rect">
                    <a:avLst/>
                  </a:prstGeom>
                  <a:blipFill rotWithShape="1">
                    <a:blip r:embed="rId4"/>
                    <a:stretch>
                      <a:fillRect/>
                    </a:stretch>
                  </a:blipFill>
                  <a:ln w="28575">
                    <a:noFill/>
                    <a:prstDash val="sysDot"/>
                  </a:ln>
                  <a:effectLst>
                    <a:outerShdw blurRad="57785" dist="33020" dir="3180000" algn="ctr">
                      <a:srgbClr val="000000">
                        <a:alpha val="30000"/>
                      </a:srgbClr>
                    </a:outerShdw>
                  </a:effectLst>
                </p:spPr>
                <p:txBody>
                  <a:bodyPr/>
                  <a:lstStyle/>
                  <a:p>
                    <a:r>
                      <a:rPr lang="en-US">
                        <a:noFill/>
                      </a:rPr>
                      <a:t> </a:t>
                    </a:r>
                  </a:p>
                </p:txBody>
              </p:sp>
            </mc:Fallback>
          </mc:AlternateContent>
        </p:grpSp>
      </p:grpSp>
      <p:grpSp>
        <p:nvGrpSpPr>
          <p:cNvPr id="10" name="Group 9"/>
          <p:cNvGrpSpPr/>
          <p:nvPr/>
        </p:nvGrpSpPr>
        <p:grpSpPr>
          <a:xfrm>
            <a:off x="4881412" y="3421179"/>
            <a:ext cx="4286696" cy="3554819"/>
            <a:chOff x="5029200" y="762000"/>
            <a:chExt cx="4286696" cy="3554819"/>
          </a:xfrm>
        </p:grpSpPr>
        <p:sp>
          <p:nvSpPr>
            <p:cNvPr id="12" name="Rectangle 11"/>
            <p:cNvSpPr/>
            <p:nvPr/>
          </p:nvSpPr>
          <p:spPr>
            <a:xfrm>
              <a:off x="5029200" y="773015"/>
              <a:ext cx="4095674" cy="319720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67822" y="762000"/>
              <a:ext cx="4248074" cy="3554819"/>
            </a:xfrm>
            <a:prstGeom prst="rect">
              <a:avLst/>
            </a:prstGeom>
            <a:noFill/>
            <a:ln w="28575">
              <a:noFill/>
              <a:prstDash val="sysDot"/>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000" b="1" u="sng" dirty="0" smtClean="0"/>
                <a:t>Quarks: </a:t>
              </a:r>
            </a:p>
            <a:p>
              <a:pPr marL="342900" indent="-342900">
                <a:buFont typeface="Wingdings" pitchFamily="2" charset="2"/>
                <a:buChar char="§"/>
              </a:pPr>
              <a:r>
                <a:rPr lang="en-US" sz="2000" b="1" dirty="0"/>
                <a:t>u</a:t>
              </a:r>
              <a:r>
                <a:rPr lang="en-US" sz="2000" b="1" dirty="0" smtClean="0"/>
                <a:t>p, down, strange,  </a:t>
              </a:r>
            </a:p>
            <a:p>
              <a:pPr marL="342900" indent="-342900">
                <a:buFont typeface="Wingdings" pitchFamily="2" charset="2"/>
                <a:buChar char="§"/>
              </a:pPr>
              <a:r>
                <a:rPr lang="en-US" sz="2000" b="1" dirty="0" smtClean="0">
                  <a:solidFill>
                    <a:srgbClr val="0000FF"/>
                  </a:solidFill>
                </a:rPr>
                <a:t>charm, bottom</a:t>
              </a:r>
              <a:r>
                <a:rPr lang="en-US" sz="2000" b="1" dirty="0" smtClean="0"/>
                <a:t>, </a:t>
              </a:r>
              <a:r>
                <a:rPr lang="en-US" sz="2000" b="1" dirty="0" smtClean="0">
                  <a:solidFill>
                    <a:srgbClr val="0000FF"/>
                  </a:solidFill>
                </a:rPr>
                <a:t>top </a:t>
              </a:r>
            </a:p>
            <a:p>
              <a:pPr marL="800100" lvl="1" indent="-342900">
                <a:buFont typeface="Wingdings" pitchFamily="2" charset="2"/>
                <a:buChar char="§"/>
              </a:pPr>
              <a:r>
                <a:rPr lang="en-US" sz="2000" b="1" dirty="0" smtClean="0">
                  <a:solidFill>
                    <a:srgbClr val="0000FF"/>
                  </a:solidFill>
                </a:rPr>
                <a:t>Heavy flavor</a:t>
              </a:r>
              <a:r>
                <a:rPr lang="en-US" sz="2000" b="1" dirty="0" smtClean="0"/>
                <a:t>	</a:t>
              </a:r>
              <a:endParaRPr lang="en-US" sz="2000" b="1" dirty="0"/>
            </a:p>
            <a:p>
              <a:r>
                <a:rPr lang="en-US" sz="2000" b="1" u="sng" dirty="0" smtClean="0"/>
                <a:t>Gluons:</a:t>
              </a:r>
            </a:p>
            <a:p>
              <a:pPr marL="342900" indent="-342900">
                <a:buFont typeface="Wingdings" pitchFamily="2" charset="2"/>
                <a:buChar char="§"/>
              </a:pPr>
              <a:r>
                <a:rPr lang="en-US" sz="2000" b="1" dirty="0" smtClean="0"/>
                <a:t>Force carrier of strong interaction.</a:t>
              </a:r>
            </a:p>
            <a:p>
              <a:pPr marL="342900" indent="-342900">
                <a:buFont typeface="Wingdings" pitchFamily="2" charset="2"/>
                <a:buChar char="§"/>
              </a:pPr>
              <a:r>
                <a:rPr lang="en-US" sz="2000" b="1" dirty="0" smtClean="0"/>
                <a:t>Self-interacting</a:t>
              </a:r>
            </a:p>
            <a:p>
              <a:r>
                <a:rPr lang="en-US" sz="2000" b="1" dirty="0" smtClean="0"/>
                <a:t> </a:t>
              </a:r>
              <a:endParaRPr lang="en-US" sz="2000" b="1" dirty="0"/>
            </a:p>
            <a:p>
              <a:r>
                <a:rPr lang="en-US" sz="2000" b="1" u="sng" dirty="0" smtClean="0">
                  <a:solidFill>
                    <a:srgbClr val="0000FF"/>
                  </a:solidFill>
                </a:rPr>
                <a:t>Quantum Chromo-dynamics (QCD). </a:t>
              </a:r>
            </a:p>
            <a:p>
              <a:pPr marL="342900" indent="-342900">
                <a:buFont typeface="Wingdings" pitchFamily="2" charset="2"/>
                <a:buChar char="§"/>
              </a:pPr>
              <a:r>
                <a:rPr lang="en-US" sz="2000" b="1" dirty="0" smtClean="0">
                  <a:solidFill>
                    <a:srgbClr val="0000FF"/>
                  </a:solidFill>
                </a:rPr>
                <a:t>The theory of strong interactions. </a:t>
              </a:r>
            </a:p>
            <a:p>
              <a:endParaRPr lang="en-US" sz="2500" dirty="0"/>
            </a:p>
          </p:txBody>
        </p:sp>
      </p:grpSp>
    </p:spTree>
    <p:extLst>
      <p:ext uri="{BB962C8B-B14F-4D97-AF65-F5344CB8AC3E}">
        <p14:creationId xmlns:p14="http://schemas.microsoft.com/office/powerpoint/2010/main" val="4509053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title"/>
          </p:nvPr>
        </p:nvSpPr>
        <p:spPr>
          <a:xfrm>
            <a:off x="457200" y="228600"/>
            <a:ext cx="8229600" cy="317500"/>
          </a:xfrm>
        </p:spPr>
        <p:txBody>
          <a:bodyPr>
            <a:noAutofit/>
          </a:bodyPr>
          <a:lstStyle/>
          <a:p>
            <a:pPr algn="ctr"/>
            <a:r>
              <a:rPr lang="en-US" sz="4000" b="1" dirty="0">
                <a:solidFill>
                  <a:srgbClr val="FF0000"/>
                </a:solidFill>
                <a:latin typeface="+mn-lt"/>
              </a:rPr>
              <a:t>Quarks are Confined inside </a:t>
            </a:r>
            <a:r>
              <a:rPr lang="en-US" sz="4000" b="1" dirty="0" smtClean="0">
                <a:solidFill>
                  <a:srgbClr val="FF0000"/>
                </a:solidFill>
                <a:latin typeface="+mn-lt"/>
              </a:rPr>
              <a:t>Hadrons</a:t>
            </a:r>
            <a:endParaRPr lang="en-US" sz="4000" b="1" dirty="0">
              <a:solidFill>
                <a:srgbClr val="FF0000"/>
              </a:solidFill>
              <a:latin typeface="+mn-lt"/>
            </a:endParaRPr>
          </a:p>
        </p:txBody>
      </p:sp>
      <p:pic>
        <p:nvPicPr>
          <p:cNvPr id="14" name="Picture 18" descr="dzierbafig7">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9" r="96" b="51974"/>
          <a:stretch/>
        </p:blipFill>
        <p:spPr bwMode="auto">
          <a:xfrm>
            <a:off x="304800" y="774561"/>
            <a:ext cx="8369710" cy="2915661"/>
          </a:xfrm>
          <a:prstGeom prst="rect">
            <a:avLst/>
          </a:prstGeom>
          <a:noFill/>
          <a:extLst>
            <a:ext uri="{909E8E84-426E-40DD-AFC4-6F175D3DCCD1}">
              <a14:hiddenFill xmlns:a14="http://schemas.microsoft.com/office/drawing/2010/main">
                <a:solidFill>
                  <a:srgbClr val="FFFFFF"/>
                </a:solidFill>
              </a14:hiddenFill>
            </a:ext>
          </a:extLst>
        </p:spPr>
      </p:pic>
      <p:sp>
        <p:nvSpPr>
          <p:cNvPr id="196627" name="Text Box 19"/>
          <p:cNvSpPr txBox="1">
            <a:spLocks noChangeArrowheads="1"/>
          </p:cNvSpPr>
          <p:nvPr/>
        </p:nvSpPr>
        <p:spPr bwMode="auto">
          <a:xfrm>
            <a:off x="5415116" y="992501"/>
            <a:ext cx="3733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500" b="1" dirty="0" smtClean="0">
                <a:solidFill>
                  <a:schemeClr val="bg1"/>
                </a:solidFill>
              </a:rPr>
              <a:t>charges </a:t>
            </a:r>
            <a:r>
              <a:rPr lang="en-US" sz="2500" b="1" dirty="0">
                <a:solidFill>
                  <a:schemeClr val="bg1"/>
                </a:solidFill>
              </a:rPr>
              <a:t>can be </a:t>
            </a:r>
            <a:r>
              <a:rPr lang="en-US" sz="2500" b="1" dirty="0" smtClean="0">
                <a:solidFill>
                  <a:schemeClr val="bg1"/>
                </a:solidFill>
              </a:rPr>
              <a:t>free</a:t>
            </a:r>
            <a:endParaRPr lang="en-US" sz="2500" b="1" dirty="0">
              <a:solidFill>
                <a:schemeClr val="bg1"/>
              </a:solidFill>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7</a:t>
            </a:fld>
            <a:endParaRPr lang="en-US"/>
          </a:p>
        </p:txBody>
      </p:sp>
      <p:grpSp>
        <p:nvGrpSpPr>
          <p:cNvPr id="4" name="Group 3"/>
          <p:cNvGrpSpPr/>
          <p:nvPr/>
        </p:nvGrpSpPr>
        <p:grpSpPr>
          <a:xfrm>
            <a:off x="317090" y="3677932"/>
            <a:ext cx="8369710" cy="3049079"/>
            <a:chOff x="317090" y="3677932"/>
            <a:chExt cx="8369710" cy="3049079"/>
          </a:xfrm>
        </p:grpSpPr>
        <p:pic>
          <p:nvPicPr>
            <p:cNvPr id="196626" name="Picture 18" descr="dzierbafig7">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16" r="96" b="-2662"/>
            <a:stretch/>
          </p:blipFill>
          <p:spPr bwMode="auto">
            <a:xfrm>
              <a:off x="317090" y="3677932"/>
              <a:ext cx="8369710" cy="3049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495800"/>
              <a:ext cx="914400" cy="400110"/>
            </a:xfrm>
            <a:prstGeom prst="rect">
              <a:avLst/>
            </a:prstGeom>
            <a:noFill/>
          </p:spPr>
          <p:txBody>
            <a:bodyPr wrap="square" rtlCol="0">
              <a:spAutoFit/>
            </a:bodyPr>
            <a:lstStyle/>
            <a:p>
              <a:r>
                <a:rPr lang="en-US" sz="2000" dirty="0" smtClean="0">
                  <a:solidFill>
                    <a:schemeClr val="bg1"/>
                  </a:solidFill>
                </a:rPr>
                <a:t>quark</a:t>
              </a:r>
              <a:endParaRPr lang="en-US" sz="2000" dirty="0">
                <a:solidFill>
                  <a:schemeClr val="bg1"/>
                </a:solidFill>
              </a:endParaRPr>
            </a:p>
          </p:txBody>
        </p:sp>
        <p:sp>
          <p:nvSpPr>
            <p:cNvPr id="8" name="TextBox 7"/>
            <p:cNvSpPr txBox="1"/>
            <p:nvPr/>
          </p:nvSpPr>
          <p:spPr>
            <a:xfrm>
              <a:off x="3282745" y="4507468"/>
              <a:ext cx="1289255" cy="400110"/>
            </a:xfrm>
            <a:prstGeom prst="rect">
              <a:avLst/>
            </a:prstGeom>
            <a:noFill/>
          </p:spPr>
          <p:txBody>
            <a:bodyPr wrap="square" rtlCol="0">
              <a:spAutoFit/>
            </a:bodyPr>
            <a:lstStyle/>
            <a:p>
              <a:r>
                <a:rPr lang="en-US" sz="2000" dirty="0">
                  <a:solidFill>
                    <a:schemeClr val="bg1"/>
                  </a:solidFill>
                </a:rPr>
                <a:t>a</a:t>
              </a:r>
              <a:r>
                <a:rPr lang="en-US" sz="2000" dirty="0" smtClean="0">
                  <a:solidFill>
                    <a:schemeClr val="bg1"/>
                  </a:solidFill>
                </a:rPr>
                <a:t>nti-quark</a:t>
              </a:r>
              <a:endParaRPr lang="en-US" sz="2000" dirty="0">
                <a:solidFill>
                  <a:schemeClr val="bg1"/>
                </a:solidFill>
              </a:endParaRPr>
            </a:p>
          </p:txBody>
        </p:sp>
      </p:grpSp>
      <p:sp>
        <p:nvSpPr>
          <p:cNvPr id="5" name="TextBox 4"/>
          <p:cNvSpPr txBox="1"/>
          <p:nvPr/>
        </p:nvSpPr>
        <p:spPr>
          <a:xfrm>
            <a:off x="495300" y="954029"/>
            <a:ext cx="1143000" cy="553998"/>
          </a:xfrm>
          <a:prstGeom prst="rect">
            <a:avLst/>
          </a:prstGeom>
          <a:noFill/>
        </p:spPr>
        <p:txBody>
          <a:bodyPr wrap="square" rtlCol="0">
            <a:spAutoFit/>
          </a:bodyPr>
          <a:lstStyle/>
          <a:p>
            <a:r>
              <a:rPr lang="en-US" sz="3000" b="1" dirty="0" smtClean="0">
                <a:solidFill>
                  <a:schemeClr val="bg1"/>
                </a:solidFill>
              </a:rPr>
              <a:t>QED</a:t>
            </a:r>
            <a:endParaRPr lang="en-US" sz="3000" b="1" dirty="0">
              <a:solidFill>
                <a:schemeClr val="bg1"/>
              </a:solidFill>
            </a:endParaRPr>
          </a:p>
        </p:txBody>
      </p:sp>
      <p:sp>
        <p:nvSpPr>
          <p:cNvPr id="11" name="TextBox 10"/>
          <p:cNvSpPr txBox="1"/>
          <p:nvPr/>
        </p:nvSpPr>
        <p:spPr>
          <a:xfrm>
            <a:off x="533400" y="3865602"/>
            <a:ext cx="1143000" cy="553998"/>
          </a:xfrm>
          <a:prstGeom prst="rect">
            <a:avLst/>
          </a:prstGeom>
          <a:noFill/>
        </p:spPr>
        <p:txBody>
          <a:bodyPr wrap="square" rtlCol="0">
            <a:spAutoFit/>
          </a:bodyPr>
          <a:lstStyle/>
          <a:p>
            <a:r>
              <a:rPr lang="en-US" sz="3000" b="1" dirty="0" smtClean="0">
                <a:solidFill>
                  <a:schemeClr val="bg1"/>
                </a:solidFill>
              </a:rPr>
              <a:t>QCD</a:t>
            </a:r>
            <a:endParaRPr lang="en-US" sz="3000" b="1" dirty="0">
              <a:solidFill>
                <a:schemeClr val="bg1"/>
              </a:solidFill>
            </a:endParaRPr>
          </a:p>
        </p:txBody>
      </p:sp>
    </p:spTree>
    <p:extLst>
      <p:ext uri="{BB962C8B-B14F-4D97-AF65-F5344CB8AC3E}">
        <p14:creationId xmlns:p14="http://schemas.microsoft.com/office/powerpoint/2010/main" val="153941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43000" y="1143000"/>
            <a:ext cx="6705600" cy="289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18" descr="dzierbafig7">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7" t="70430" r="54870" b="16106"/>
          <a:stretch/>
        </p:blipFill>
        <p:spPr bwMode="auto">
          <a:xfrm>
            <a:off x="2174298" y="2745130"/>
            <a:ext cx="2145723" cy="5176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dzierbafig7">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7" t="70430" r="54870" b="16106"/>
          <a:stretch/>
        </p:blipFill>
        <p:spPr bwMode="auto">
          <a:xfrm>
            <a:off x="4253346" y="2745130"/>
            <a:ext cx="2145723" cy="517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dzierbafig7">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7" t="70430" r="54870" b="16106"/>
          <a:stretch/>
        </p:blipFill>
        <p:spPr bwMode="auto">
          <a:xfrm>
            <a:off x="3247159" y="1836964"/>
            <a:ext cx="2145723" cy="517665"/>
          </a:xfrm>
          <a:prstGeom prst="rect">
            <a:avLst/>
          </a:prstGeom>
          <a:noFill/>
          <a:extLst>
            <a:ext uri="{909E8E84-426E-40DD-AFC4-6F175D3DCCD1}">
              <a14:hiddenFill xmlns:a14="http://schemas.microsoft.com/office/drawing/2010/main">
                <a:solidFill>
                  <a:srgbClr val="FFFFFF"/>
                </a:solidFill>
              </a14:hiddenFill>
            </a:ext>
          </a:extLst>
        </p:spPr>
      </p:pic>
      <p:sp>
        <p:nvSpPr>
          <p:cNvPr id="17" name="Down Arrow 16"/>
          <p:cNvSpPr/>
          <p:nvPr/>
        </p:nvSpPr>
        <p:spPr>
          <a:xfrm>
            <a:off x="4218709" y="2354629"/>
            <a:ext cx="234662" cy="23617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23"/>
          <p:cNvSpPr txBox="1">
            <a:spLocks noChangeArrowheads="1"/>
          </p:cNvSpPr>
          <p:nvPr/>
        </p:nvSpPr>
        <p:spPr bwMode="auto">
          <a:xfrm>
            <a:off x="111690" y="4572000"/>
            <a:ext cx="9067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000" dirty="0" smtClean="0"/>
              <a:t>It takes ever more energy to increase the separation between quarks. </a:t>
            </a:r>
            <a:r>
              <a:rPr lang="en-US" sz="3000" dirty="0"/>
              <a:t>Color </a:t>
            </a:r>
            <a:r>
              <a:rPr lang="en-US" sz="3000" dirty="0" smtClean="0"/>
              <a:t>strings </a:t>
            </a:r>
            <a:r>
              <a:rPr lang="en-US" sz="3000" dirty="0"/>
              <a:t>fragment into new pairs of </a:t>
            </a:r>
            <a:r>
              <a:rPr lang="en-US" sz="3000" dirty="0" smtClean="0"/>
              <a:t>quarks.</a:t>
            </a:r>
            <a:r>
              <a:rPr lang="en-US" sz="3000" dirty="0" smtClean="0">
                <a:sym typeface="Wingdings" pitchFamily="2" charset="2"/>
              </a:rPr>
              <a:t> </a:t>
            </a:r>
            <a:r>
              <a:rPr lang="en-US" sz="3000" dirty="0" smtClean="0"/>
              <a:t> </a:t>
            </a:r>
            <a:r>
              <a:rPr lang="en-US" sz="3000" dirty="0"/>
              <a:t>Single quarks are </a:t>
            </a:r>
            <a:r>
              <a:rPr lang="en-US" sz="3000" b="1" dirty="0">
                <a:solidFill>
                  <a:srgbClr val="FF3300"/>
                </a:solidFill>
              </a:rPr>
              <a:t>confined</a:t>
            </a:r>
            <a:r>
              <a:rPr lang="en-US" sz="3000" dirty="0"/>
              <a:t> inside </a:t>
            </a:r>
            <a:r>
              <a:rPr lang="en-US" sz="3000" dirty="0" smtClean="0"/>
              <a:t>hadrons.</a:t>
            </a:r>
            <a:endParaRPr lang="en-US" sz="3000" dirty="0"/>
          </a:p>
        </p:txBody>
      </p:sp>
      <p:sp>
        <p:nvSpPr>
          <p:cNvPr id="27" name="Slide Number Placeholder 26"/>
          <p:cNvSpPr>
            <a:spLocks noGrp="1"/>
          </p:cNvSpPr>
          <p:nvPr>
            <p:ph type="sldNum" sz="quarter" idx="12"/>
          </p:nvPr>
        </p:nvSpPr>
        <p:spPr/>
        <p:txBody>
          <a:bodyPr/>
          <a:lstStyle/>
          <a:p>
            <a:fld id="{464AB31E-842B-4FE6-90A0-C50890C18576}" type="slidenum">
              <a:rPr lang="en-US" smtClean="0"/>
              <a:pPr/>
              <a:t>8</a:t>
            </a:fld>
            <a:endParaRPr lang="en-US"/>
          </a:p>
        </p:txBody>
      </p:sp>
      <p:sp>
        <p:nvSpPr>
          <p:cNvPr id="20" name="Rectangle 3"/>
          <p:cNvSpPr>
            <a:spLocks noGrp="1" noChangeArrowheads="1"/>
          </p:cNvSpPr>
          <p:nvPr>
            <p:ph type="title"/>
          </p:nvPr>
        </p:nvSpPr>
        <p:spPr>
          <a:xfrm>
            <a:off x="457200" y="228600"/>
            <a:ext cx="8229600" cy="317500"/>
          </a:xfrm>
        </p:spPr>
        <p:txBody>
          <a:bodyPr>
            <a:noAutofit/>
          </a:bodyPr>
          <a:lstStyle/>
          <a:p>
            <a:pPr algn="ctr"/>
            <a:r>
              <a:rPr lang="en-US" sz="4000" b="1" dirty="0">
                <a:solidFill>
                  <a:srgbClr val="FF0000"/>
                </a:solidFill>
                <a:latin typeface="+mn-lt"/>
              </a:rPr>
              <a:t>Quarks are Confined inside </a:t>
            </a:r>
            <a:r>
              <a:rPr lang="en-US" sz="4000" b="1" dirty="0" smtClean="0">
                <a:solidFill>
                  <a:srgbClr val="FF0000"/>
                </a:solidFill>
                <a:latin typeface="+mn-lt"/>
              </a:rPr>
              <a:t>Hadrons</a:t>
            </a:r>
            <a:endParaRPr lang="en-US" sz="4000" b="1" dirty="0">
              <a:solidFill>
                <a:srgbClr val="FF0000"/>
              </a:solidFill>
              <a:latin typeface="+mn-lt"/>
            </a:endParaRPr>
          </a:p>
        </p:txBody>
      </p:sp>
      <p:sp>
        <p:nvSpPr>
          <p:cNvPr id="2" name="Oval 1"/>
          <p:cNvSpPr/>
          <p:nvPr/>
        </p:nvSpPr>
        <p:spPr>
          <a:xfrm>
            <a:off x="3124200" y="1676400"/>
            <a:ext cx="2362200" cy="796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62400" y="1299811"/>
            <a:ext cx="1143000" cy="369332"/>
          </a:xfrm>
          <a:prstGeom prst="rect">
            <a:avLst/>
          </a:prstGeom>
          <a:noFill/>
        </p:spPr>
        <p:txBody>
          <a:bodyPr wrap="square" rtlCol="0">
            <a:spAutoFit/>
          </a:bodyPr>
          <a:lstStyle/>
          <a:p>
            <a:r>
              <a:rPr lang="en-US" dirty="0" smtClean="0">
                <a:solidFill>
                  <a:schemeClr val="bg1"/>
                </a:solidFill>
              </a:rPr>
              <a:t>meson</a:t>
            </a:r>
            <a:endParaRPr lang="en-US" dirty="0">
              <a:solidFill>
                <a:schemeClr val="bg1"/>
              </a:solidFill>
            </a:endParaRPr>
          </a:p>
        </p:txBody>
      </p:sp>
      <p:grpSp>
        <p:nvGrpSpPr>
          <p:cNvPr id="4" name="Group 3"/>
          <p:cNvGrpSpPr/>
          <p:nvPr/>
        </p:nvGrpSpPr>
        <p:grpSpPr>
          <a:xfrm>
            <a:off x="1602798" y="2207736"/>
            <a:ext cx="5367771" cy="1179378"/>
            <a:chOff x="1602798" y="2207736"/>
            <a:chExt cx="5367771" cy="1179378"/>
          </a:xfrm>
        </p:grpSpPr>
        <p:sp>
          <p:nvSpPr>
            <p:cNvPr id="11" name="Oval 10"/>
            <p:cNvSpPr/>
            <p:nvPr/>
          </p:nvSpPr>
          <p:spPr>
            <a:xfrm>
              <a:off x="4191000" y="2590800"/>
              <a:ext cx="2362200" cy="796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81200" y="2590800"/>
              <a:ext cx="2362200" cy="796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827569" y="2207736"/>
              <a:ext cx="1143000" cy="369332"/>
            </a:xfrm>
            <a:prstGeom prst="rect">
              <a:avLst/>
            </a:prstGeom>
            <a:noFill/>
          </p:spPr>
          <p:txBody>
            <a:bodyPr wrap="square" rtlCol="0">
              <a:spAutoFit/>
            </a:bodyPr>
            <a:lstStyle/>
            <a:p>
              <a:r>
                <a:rPr lang="en-US" dirty="0" smtClean="0">
                  <a:solidFill>
                    <a:schemeClr val="bg1"/>
                  </a:solidFill>
                </a:rPr>
                <a:t>meson</a:t>
              </a:r>
              <a:endParaRPr lang="en-US" dirty="0">
                <a:solidFill>
                  <a:schemeClr val="bg1"/>
                </a:solidFill>
              </a:endParaRPr>
            </a:p>
          </p:txBody>
        </p:sp>
        <p:sp>
          <p:nvSpPr>
            <p:cNvPr id="15" name="TextBox 14"/>
            <p:cNvSpPr txBox="1"/>
            <p:nvPr/>
          </p:nvSpPr>
          <p:spPr>
            <a:xfrm>
              <a:off x="1602798" y="2288048"/>
              <a:ext cx="1143000" cy="369332"/>
            </a:xfrm>
            <a:prstGeom prst="rect">
              <a:avLst/>
            </a:prstGeom>
            <a:noFill/>
          </p:spPr>
          <p:txBody>
            <a:bodyPr wrap="square" rtlCol="0">
              <a:spAutoFit/>
            </a:bodyPr>
            <a:lstStyle/>
            <a:p>
              <a:r>
                <a:rPr lang="en-US" dirty="0" smtClean="0">
                  <a:solidFill>
                    <a:schemeClr val="bg1"/>
                  </a:solidFill>
                </a:rPr>
                <a:t>meson</a:t>
              </a:r>
              <a:endParaRPr lang="en-US" dirty="0">
                <a:solidFill>
                  <a:schemeClr val="bg1"/>
                </a:solidFill>
              </a:endParaRPr>
            </a:p>
          </p:txBody>
        </p:sp>
      </p:grpSp>
    </p:spTree>
    <p:extLst>
      <p:ext uri="{BB962C8B-B14F-4D97-AF65-F5344CB8AC3E}">
        <p14:creationId xmlns:p14="http://schemas.microsoft.com/office/powerpoint/2010/main" val="39860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wxie\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8850312" cy="5303838"/>
          </a:xfrm>
          <a:prstGeom prst="rect">
            <a:avLst/>
          </a:prstGeom>
          <a:noFill/>
          <a:extLst>
            <a:ext uri="{909E8E84-426E-40DD-AFC4-6F175D3DCCD1}">
              <a14:hiddenFill xmlns:a14="http://schemas.microsoft.com/office/drawing/2010/main">
                <a:solidFill>
                  <a:srgbClr val="FFFFFF"/>
                </a:solidFill>
              </a14:hiddenFill>
            </a:ext>
          </a:extLst>
        </p:spPr>
      </p:pic>
      <p:sp>
        <p:nvSpPr>
          <p:cNvPr id="188418" name="Rectangle 2"/>
          <p:cNvSpPr>
            <a:spLocks noGrp="1" noChangeArrowheads="1"/>
          </p:cNvSpPr>
          <p:nvPr>
            <p:ph type="title"/>
          </p:nvPr>
        </p:nvSpPr>
        <p:spPr>
          <a:xfrm>
            <a:off x="457200" y="0"/>
            <a:ext cx="8229600" cy="698500"/>
          </a:xfrm>
        </p:spPr>
        <p:txBody>
          <a:bodyPr/>
          <a:lstStyle/>
          <a:p>
            <a:r>
              <a:rPr lang="en-US" sz="3000" b="1" dirty="0">
                <a:solidFill>
                  <a:srgbClr val="FF0000"/>
                </a:solidFill>
              </a:rPr>
              <a:t>Nuclear Matter </a:t>
            </a:r>
            <a:r>
              <a:rPr lang="en-US" sz="3000" b="1" dirty="0" smtClean="0">
                <a:solidFill>
                  <a:srgbClr val="FF0000"/>
                </a:solidFill>
                <a:latin typeface="+mn-lt"/>
              </a:rPr>
              <a:t>Phase Diagram </a:t>
            </a:r>
            <a:r>
              <a:rPr lang="en-US" sz="3000" b="1" dirty="0">
                <a:solidFill>
                  <a:srgbClr val="FF0000"/>
                </a:solidFill>
              </a:rPr>
              <a:t>Schematics</a:t>
            </a:r>
            <a:r>
              <a:rPr lang="en-US" sz="3000" b="1" dirty="0" smtClean="0">
                <a:solidFill>
                  <a:srgbClr val="FF0000"/>
                </a:solidFill>
                <a:latin typeface="+mn-lt"/>
              </a:rPr>
              <a:t> </a:t>
            </a:r>
            <a:endParaRPr lang="en-US" sz="3000" b="1" dirty="0">
              <a:solidFill>
                <a:srgbClr val="FF0000"/>
              </a:solidFill>
              <a:latin typeface="+mn-lt"/>
            </a:endParaRPr>
          </a:p>
        </p:txBody>
      </p:sp>
      <p:sp>
        <p:nvSpPr>
          <p:cNvPr id="3" name="Slide Number Placeholder 2"/>
          <p:cNvSpPr>
            <a:spLocks noGrp="1"/>
          </p:cNvSpPr>
          <p:nvPr>
            <p:ph type="sldNum" sz="quarter" idx="12"/>
          </p:nvPr>
        </p:nvSpPr>
        <p:spPr/>
        <p:txBody>
          <a:bodyPr/>
          <a:lstStyle/>
          <a:p>
            <a:fld id="{464AB31E-842B-4FE6-90A0-C50890C18576}" type="slidenum">
              <a:rPr lang="en-US" smtClean="0"/>
              <a:pPr/>
              <a:t>9</a:t>
            </a:fld>
            <a:endParaRPr lang="en-US"/>
          </a:p>
        </p:txBody>
      </p:sp>
    </p:spTree>
    <p:extLst>
      <p:ext uri="{BB962C8B-B14F-4D97-AF65-F5344CB8AC3E}">
        <p14:creationId xmlns:p14="http://schemas.microsoft.com/office/powerpoint/2010/main" val="29730064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6|34.6|35.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5083</TotalTime>
  <Words>2449</Words>
  <Application>Microsoft Office PowerPoint</Application>
  <PresentationFormat>On-screen Show (4:3)</PresentationFormat>
  <Paragraphs>473</Paragraphs>
  <Slides>38</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Equation</vt:lpstr>
      <vt:lpstr>Exploring the Properties of the  Quark Gluon Plasma  with  Heavy Flavor Probes</vt:lpstr>
      <vt:lpstr>PowerPoint Presentation</vt:lpstr>
      <vt:lpstr>PowerPoint Presentation</vt:lpstr>
      <vt:lpstr>PowerPoint Presentation</vt:lpstr>
      <vt:lpstr>Nuclear Matter Phase Diagram Schematics </vt:lpstr>
      <vt:lpstr>Nuclear Matter Phase Diagram Schematics </vt:lpstr>
      <vt:lpstr>Quarks are Confined inside Hadrons</vt:lpstr>
      <vt:lpstr>Quarks are Confined inside Hadrons</vt:lpstr>
      <vt:lpstr>Nuclear Matter Phase Diagram Schematics </vt:lpstr>
      <vt:lpstr>PowerPoint Presentation</vt:lpstr>
      <vt:lpstr>One Way to Increase Temperature or Pressure</vt:lpstr>
      <vt:lpstr>Relativistic Heavy Ion Collider Brookhaven National Laboratory (BNL), Upton, NY</vt:lpstr>
      <vt:lpstr>PowerPoint Presentation</vt:lpstr>
      <vt:lpstr>PowerPoint Presentation</vt:lpstr>
      <vt:lpstr>PowerPoint Presentation</vt:lpstr>
      <vt:lpstr>Attenuation of High pT Light Hadrons in QGP</vt:lpstr>
      <vt:lpstr>Control the Size of QGP.</vt:lpstr>
      <vt:lpstr>Control the Size of QGP.</vt:lpstr>
      <vt:lpstr>Control the Size of QGP.</vt:lpstr>
      <vt:lpstr>Quantifying the Energy Loss in QGP</vt:lpstr>
      <vt:lpstr>Energy Loss of Light Hadrons in QGP</vt:lpstr>
      <vt:lpstr>Non-photonic Electron Production</vt:lpstr>
      <vt:lpstr>More Energy Loss Mechanisms are Needed </vt:lpstr>
      <vt:lpstr>PowerPoint Presentation</vt:lpstr>
      <vt:lpstr>PowerPoint Presentation</vt:lpstr>
      <vt:lpstr>PowerPoint Presentation</vt:lpstr>
      <vt:lpstr>Elliptic Flow Measurements</vt:lpstr>
      <vt:lpstr>Heavy Quark Flow</vt:lpstr>
      <vt:lpstr>PowerPoint Presentation</vt:lpstr>
      <vt:lpstr>Upgrade Project: Heavy Flavor Tracker (HFT)</vt:lpstr>
      <vt:lpstr>Study QGP at Higher Temperature</vt:lpstr>
      <vt:lpstr>PowerPoint Presentation</vt:lpstr>
      <vt:lpstr>PowerPoint Presentation</vt:lpstr>
      <vt:lpstr>Pointing resolution in r-</vt:lpstr>
      <vt:lpstr>Heavy Flavor Tracker (HFT)</vt:lpstr>
      <vt:lpstr>Comparison with Model Results</vt:lpstr>
      <vt:lpstr>KSS Bound from String Theory</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wxie</dc:creator>
  <cp:lastModifiedBy>wxie</cp:lastModifiedBy>
  <cp:revision>666</cp:revision>
  <dcterms:created xsi:type="dcterms:W3CDTF">2012-09-03T13:30:33Z</dcterms:created>
  <dcterms:modified xsi:type="dcterms:W3CDTF">2012-09-06T19:38:25Z</dcterms:modified>
</cp:coreProperties>
</file>