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631" r:id="rId2"/>
    <p:sldId id="632" r:id="rId3"/>
    <p:sldId id="627" r:id="rId4"/>
    <p:sldId id="624" r:id="rId5"/>
    <p:sldId id="623" r:id="rId6"/>
    <p:sldId id="605" r:id="rId7"/>
    <p:sldId id="629" r:id="rId8"/>
    <p:sldId id="606" r:id="rId9"/>
    <p:sldId id="594" r:id="rId10"/>
    <p:sldId id="579" r:id="rId11"/>
    <p:sldId id="615" r:id="rId12"/>
    <p:sldId id="581" r:id="rId13"/>
    <p:sldId id="628" r:id="rId14"/>
    <p:sldId id="583" r:id="rId15"/>
    <p:sldId id="582" r:id="rId16"/>
    <p:sldId id="568" r:id="rId17"/>
    <p:sldId id="578" r:id="rId18"/>
    <p:sldId id="588" r:id="rId19"/>
    <p:sldId id="597" r:id="rId20"/>
    <p:sldId id="598" r:id="rId21"/>
    <p:sldId id="599" r:id="rId22"/>
    <p:sldId id="600" r:id="rId23"/>
    <p:sldId id="601" r:id="rId24"/>
    <p:sldId id="602" r:id="rId25"/>
    <p:sldId id="603" r:id="rId26"/>
    <p:sldId id="607" r:id="rId27"/>
    <p:sldId id="608" r:id="rId28"/>
    <p:sldId id="609" r:id="rId29"/>
    <p:sldId id="610" r:id="rId30"/>
    <p:sldId id="611" r:id="rId31"/>
    <p:sldId id="612" r:id="rId32"/>
    <p:sldId id="633" r:id="rId33"/>
    <p:sldId id="634" r:id="rId34"/>
    <p:sldId id="613" r:id="rId35"/>
    <p:sldId id="614" r:id="rId36"/>
    <p:sldId id="604" r:id="rId3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1168">
          <p15:clr>
            <a:srgbClr val="A4A3A4"/>
          </p15:clr>
        </p15:guide>
        <p15:guide id="2" pos="2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C69"/>
    <a:srgbClr val="570000"/>
    <a:srgbClr val="CC0000"/>
    <a:srgbClr val="1F58FF"/>
    <a:srgbClr val="B50000"/>
    <a:srgbClr val="CC045F"/>
    <a:srgbClr val="CC029A"/>
    <a:srgbClr val="FF8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42" autoAdjust="0"/>
  </p:normalViewPr>
  <p:slideViewPr>
    <p:cSldViewPr>
      <p:cViewPr varScale="1">
        <p:scale>
          <a:sx n="51" d="100"/>
          <a:sy n="51" d="100"/>
        </p:scale>
        <p:origin x="1206" y="66"/>
      </p:cViewPr>
      <p:guideLst>
        <p:guide orient="horz" pos="1168"/>
        <p:guide pos="2800"/>
      </p:guideLst>
    </p:cSldViewPr>
  </p:slideViewPr>
  <p:outlineViewPr>
    <p:cViewPr>
      <p:scale>
        <a:sx n="33" d="100"/>
        <a:sy n="33" d="100"/>
      </p:scale>
      <p:origin x="0" y="0"/>
    </p:cViewPr>
    <p:sldLst>
      <p:sld r:id="rId1" collapse="1"/>
      <p:sld r:id="rId2" collapse="1"/>
      <p:sld r:id="rId3" collapse="1"/>
    </p:sldLst>
  </p:outlin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19.xml"/><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emf"/><Relationship Id="rId1" Type="http://schemas.openxmlformats.org/officeDocument/2006/relationships/image" Target="../media/image6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41.wmf"/><Relationship Id="rId5" Type="http://schemas.openxmlformats.org/officeDocument/2006/relationships/image" Target="../media/image54.wmf"/><Relationship Id="rId4"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AB721732-AFBE-4387-AAB1-64B14CEC90E9}" type="slidenum">
              <a:rPr lang="en-US" altLang="en-US"/>
              <a:pPr/>
              <a:t>‹#›</a:t>
            </a:fld>
            <a:endParaRPr lang="en-US" altLang="en-US"/>
          </a:p>
        </p:txBody>
      </p:sp>
    </p:spTree>
    <p:extLst>
      <p:ext uri="{BB962C8B-B14F-4D97-AF65-F5344CB8AC3E}">
        <p14:creationId xmlns:p14="http://schemas.microsoft.com/office/powerpoint/2010/main" val="2180788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513D16B-B14A-440E-A6AE-F1C71C67EC7F}" type="slidenum">
              <a:rPr lang="en-US" altLang="en-US"/>
              <a:pPr/>
              <a:t>‹#›</a:t>
            </a:fld>
            <a:endParaRPr lang="en-US" altLang="en-US"/>
          </a:p>
        </p:txBody>
      </p:sp>
    </p:spTree>
    <p:extLst>
      <p:ext uri="{BB962C8B-B14F-4D97-AF65-F5344CB8AC3E}">
        <p14:creationId xmlns:p14="http://schemas.microsoft.com/office/powerpoint/2010/main" val="387224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ＭＳ Ｐゴシック" pitchFamily="10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0"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96B8FB2-CC4A-4D36-9022-3EC71C1C6DCD}" type="slidenum">
              <a:rPr lang="en-US" altLang="en-US" sz="1300"/>
              <a:pPr eaLnBrk="1" hangingPunct="1"/>
              <a:t>3</a:t>
            </a:fld>
            <a:endParaRPr lang="en-US" altLang="en-US" sz="130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ヒラギノ角ゴ Pro W3" charset="-128"/>
              </a:rPr>
              <a:t>Derivation is too complex for this course</a:t>
            </a:r>
          </a:p>
          <a:p>
            <a:pPr eaLnBrk="1" hangingPunct="1"/>
            <a:r>
              <a:rPr lang="en-US" altLang="en-US" dirty="0" smtClean="0">
                <a:latin typeface="Times New Roman" charset="0"/>
                <a:ea typeface="ヒラギノ角ゴ Pro W3" charset="-128"/>
              </a:rPr>
              <a:t>Kink in the electric field</a:t>
            </a:r>
          </a:p>
          <a:p>
            <a:pPr eaLnBrk="1" hangingPunct="1"/>
            <a:r>
              <a:rPr lang="en-US" altLang="en-US" dirty="0" smtClean="0">
                <a:latin typeface="Times New Roman" charset="0"/>
                <a:ea typeface="ヒラギノ角ゴ Pro W3" charset="-128"/>
              </a:rPr>
              <a:t>Much slower than 1/r</a:t>
            </a:r>
            <a:r>
              <a:rPr lang="en-US" altLang="en-US" baseline="30000" dirty="0" smtClean="0">
                <a:latin typeface="Times New Roman" charset="0"/>
                <a:ea typeface="ヒラギノ角ゴ Pro W3" charset="-128"/>
              </a:rPr>
              <a:t>2</a:t>
            </a:r>
            <a:r>
              <a:rPr lang="en-US" altLang="en-US" dirty="0" smtClean="0">
                <a:latin typeface="Times New Roman" charset="0"/>
                <a:ea typeface="ヒラギノ角ゴ Pro W3" charset="-128"/>
              </a:rPr>
              <a:t> – makes it possible to affect matter that is very far from the accelerated charges – that is why we see very distant stars.</a:t>
            </a:r>
          </a:p>
          <a:p>
            <a:pPr eaLnBrk="1" hangingPunct="1"/>
            <a:r>
              <a:rPr lang="en-US" altLang="en-US" dirty="0" err="1" smtClean="0">
                <a:latin typeface="Times New Roman" charset="0"/>
                <a:ea typeface="ヒラギノ角ゴ Pro W3" charset="-128"/>
              </a:rPr>
              <a:t>Quali</a:t>
            </a:r>
            <a:endParaRPr lang="en-US" altLang="en-US" dirty="0" smtClean="0">
              <a:latin typeface="Times New Roman" charset="0"/>
              <a:ea typeface="ヒラギノ角ゴ Pro W3" charset="-128"/>
            </a:endParaRPr>
          </a:p>
        </p:txBody>
      </p:sp>
    </p:spTree>
    <p:extLst>
      <p:ext uri="{BB962C8B-B14F-4D97-AF65-F5344CB8AC3E}">
        <p14:creationId xmlns:p14="http://schemas.microsoft.com/office/powerpoint/2010/main" val="268790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7">
              <a:defRPr sz="2300" i="1">
                <a:solidFill>
                  <a:srgbClr val="0000CC"/>
                </a:solidFill>
                <a:latin typeface="Times New Roman" pitchFamily="18" charset="0"/>
              </a:defRPr>
            </a:lvl1pPr>
            <a:lvl2pPr marL="724977" indent="-278838" defTabSz="966637">
              <a:defRPr sz="2300" i="1">
                <a:solidFill>
                  <a:srgbClr val="0000CC"/>
                </a:solidFill>
                <a:latin typeface="Times New Roman" pitchFamily="18" charset="0"/>
              </a:defRPr>
            </a:lvl2pPr>
            <a:lvl3pPr marL="1115349" indent="-223070" defTabSz="966637">
              <a:defRPr sz="2300" i="1">
                <a:solidFill>
                  <a:srgbClr val="0000CC"/>
                </a:solidFill>
                <a:latin typeface="Times New Roman" pitchFamily="18" charset="0"/>
              </a:defRPr>
            </a:lvl3pPr>
            <a:lvl4pPr marL="1561490" indent="-223070" defTabSz="966637">
              <a:defRPr sz="2300" i="1">
                <a:solidFill>
                  <a:srgbClr val="0000CC"/>
                </a:solidFill>
                <a:latin typeface="Times New Roman" pitchFamily="18" charset="0"/>
              </a:defRPr>
            </a:lvl4pPr>
            <a:lvl5pPr marL="2007630" indent="-223070" defTabSz="966637">
              <a:defRPr sz="2300" i="1">
                <a:solidFill>
                  <a:srgbClr val="0000CC"/>
                </a:solidFill>
                <a:latin typeface="Times New Roman" pitchFamily="18" charset="0"/>
              </a:defRPr>
            </a:lvl5pPr>
            <a:lvl6pPr marL="2453769" indent="-223070" defTabSz="966637" eaLnBrk="0" fontAlgn="base" hangingPunct="0">
              <a:spcBef>
                <a:spcPct val="0"/>
              </a:spcBef>
              <a:spcAft>
                <a:spcPct val="0"/>
              </a:spcAft>
              <a:defRPr sz="2300" i="1">
                <a:solidFill>
                  <a:srgbClr val="0000CC"/>
                </a:solidFill>
                <a:latin typeface="Times New Roman" pitchFamily="18" charset="0"/>
              </a:defRPr>
            </a:lvl6pPr>
            <a:lvl7pPr marL="2899910" indent="-223070" defTabSz="966637" eaLnBrk="0" fontAlgn="base" hangingPunct="0">
              <a:spcBef>
                <a:spcPct val="0"/>
              </a:spcBef>
              <a:spcAft>
                <a:spcPct val="0"/>
              </a:spcAft>
              <a:defRPr sz="2300" i="1">
                <a:solidFill>
                  <a:srgbClr val="0000CC"/>
                </a:solidFill>
                <a:latin typeface="Times New Roman" pitchFamily="18" charset="0"/>
              </a:defRPr>
            </a:lvl7pPr>
            <a:lvl8pPr marL="3346049" indent="-223070" defTabSz="966637" eaLnBrk="0" fontAlgn="base" hangingPunct="0">
              <a:spcBef>
                <a:spcPct val="0"/>
              </a:spcBef>
              <a:spcAft>
                <a:spcPct val="0"/>
              </a:spcAft>
              <a:defRPr sz="2300" i="1">
                <a:solidFill>
                  <a:srgbClr val="0000CC"/>
                </a:solidFill>
                <a:latin typeface="Times New Roman" pitchFamily="18" charset="0"/>
              </a:defRPr>
            </a:lvl8pPr>
            <a:lvl9pPr marL="3792189" indent="-223070" defTabSz="966637" eaLnBrk="0" fontAlgn="base" hangingPunct="0">
              <a:spcBef>
                <a:spcPct val="0"/>
              </a:spcBef>
              <a:spcAft>
                <a:spcPct val="0"/>
              </a:spcAft>
              <a:defRPr sz="2300" i="1">
                <a:solidFill>
                  <a:srgbClr val="0000CC"/>
                </a:solidFill>
                <a:latin typeface="Times New Roman" pitchFamily="18" charset="0"/>
              </a:defRPr>
            </a:lvl9pPr>
          </a:lstStyle>
          <a:p>
            <a:fld id="{1D70EA58-2F4A-4802-B7B0-136F720142F5}" type="slidenum">
              <a:rPr lang="ja-JP" altLang="en-US" sz="1300" i="0">
                <a:solidFill>
                  <a:schemeClr val="tx1"/>
                </a:solidFill>
              </a:rPr>
              <a:pPr/>
              <a:t>12</a:t>
            </a:fld>
            <a:endParaRPr lang="en-US" altLang="ja-JP" sz="1300" i="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8129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E07AC99-6A17-4A32-AA5B-D68383DA0D0C}" type="slidenum">
              <a:rPr lang="en-US" altLang="en-US" sz="1300"/>
              <a:pPr eaLnBrk="1" hangingPunct="1"/>
              <a:t>13</a:t>
            </a:fld>
            <a:endParaRPr lang="en-US" altLang="en-US" sz="130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Show trick with three polarizers – two crossed ones, add one at 45 degrees in the middle</a:t>
            </a:r>
          </a:p>
          <a:p>
            <a:pPr eaLnBrk="1" hangingPunct="1"/>
            <a:r>
              <a:rPr lang="en-US" altLang="en-US" smtClean="0">
                <a:latin typeface="Times New Roman" charset="0"/>
                <a:ea typeface="ＭＳ Ｐゴシック" charset="-128"/>
              </a:rPr>
              <a:t>Sheet of special plastic whose long molecules are aligned with each other</a:t>
            </a:r>
          </a:p>
          <a:p>
            <a:pPr eaLnBrk="1" hangingPunct="1"/>
            <a:r>
              <a:rPr lang="en-US" altLang="en-US" smtClean="0">
                <a:latin typeface="Times New Roman" charset="0"/>
                <a:ea typeface="ＭＳ Ｐゴシック" charset="-128"/>
              </a:rPr>
              <a:t>Sunglasses</a:t>
            </a:r>
          </a:p>
        </p:txBody>
      </p:sp>
    </p:spTree>
    <p:extLst>
      <p:ext uri="{BB962C8B-B14F-4D97-AF65-F5344CB8AC3E}">
        <p14:creationId xmlns:p14="http://schemas.microsoft.com/office/powerpoint/2010/main" val="259861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F151E18-9D61-496C-A661-F9F193425868}" type="slidenum">
              <a:rPr lang="ja-JP" altLang="en-US" sz="1300" i="0" smtClean="0">
                <a:solidFill>
                  <a:schemeClr val="tx1"/>
                </a:solidFill>
              </a:rPr>
              <a:pPr/>
              <a:t>14</a:t>
            </a:fld>
            <a:endParaRPr lang="en-US" altLang="ja-JP" sz="1300" i="0" smtClean="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358147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C560472-BA34-41BE-BD9C-E5C16916E14E}" type="slidenum">
              <a:rPr lang="en-US" altLang="en-US" sz="1300"/>
              <a:pPr eaLnBrk="1" hangingPunct="1"/>
              <a:t>16</a:t>
            </a:fld>
            <a:endParaRPr lang="en-US" altLang="en-US" sz="13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At every single time E is of course in just one direction, but it changes randomly and rapidly over time</a:t>
            </a:r>
          </a:p>
          <a:p>
            <a:pPr eaLnBrk="1" hangingPunct="1"/>
            <a:r>
              <a:rPr lang="en-US" altLang="en-US" smtClean="0">
                <a:latin typeface="Times New Roman" charset="0"/>
                <a:ea typeface="ＭＳ Ｐゴシック" charset="-128"/>
              </a:rPr>
              <a:t>Light from the sun is not polarized!</a:t>
            </a:r>
          </a:p>
        </p:txBody>
      </p:sp>
    </p:spTree>
    <p:extLst>
      <p:ext uri="{BB962C8B-B14F-4D97-AF65-F5344CB8AC3E}">
        <p14:creationId xmlns:p14="http://schemas.microsoft.com/office/powerpoint/2010/main" val="171832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sz="1300" b="1" dirty="0">
                <a:latin typeface="Times New Roman" pitchFamily="18" charset="0"/>
                <a:ea typeface="+mn-ea"/>
                <a:cs typeface="+mn-cs"/>
              </a:rPr>
              <a:t>Directions for doing the demo: </a:t>
            </a:r>
            <a:r>
              <a:rPr lang="en-US" sz="1300" dirty="0">
                <a:latin typeface="Times New Roman" pitchFamily="18" charset="0"/>
                <a:ea typeface="+mn-ea"/>
                <a:cs typeface="+mn-cs"/>
              </a:rPr>
              <a:t>Before powering the transmitter select the operating mode with the mode switch (preferably CW – continuous wave). Turn on the power to the transmitter. Move the receiver dipole close to the transmitter. The intensity of the lamp indicates the field strength of the signal. Move the receiver farther away and the light intensity diminishes. Rotate the receiver 90 degrees and the light goes out completely. Connect the receiver antenna to a voltmeter and you will get numerical readings indicating field strength of the signal.</a:t>
            </a:r>
          </a:p>
          <a:p>
            <a:endParaRPr lang="en-US" dirty="0"/>
          </a:p>
        </p:txBody>
      </p:sp>
      <p:sp>
        <p:nvSpPr>
          <p:cNvPr id="4" name="Slide Number Placeholder 3"/>
          <p:cNvSpPr>
            <a:spLocks noGrp="1"/>
          </p:cNvSpPr>
          <p:nvPr>
            <p:ph type="sldNum" sz="quarter" idx="10"/>
          </p:nvPr>
        </p:nvSpPr>
        <p:spPr/>
        <p:txBody>
          <a:bodyPr/>
          <a:lstStyle/>
          <a:p>
            <a:fld id="{D752EC98-5AA5-4841-BE63-E2B7351D97D0}" type="slidenum">
              <a:rPr lang="en-US" smtClean="0"/>
              <a:pPr/>
              <a:t>17</a:t>
            </a:fld>
            <a:endParaRPr lang="en-US"/>
          </a:p>
        </p:txBody>
      </p:sp>
    </p:spTree>
    <p:extLst>
      <p:ext uri="{BB962C8B-B14F-4D97-AF65-F5344CB8AC3E}">
        <p14:creationId xmlns:p14="http://schemas.microsoft.com/office/powerpoint/2010/main" val="216602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ＭＳ Ｐゴシック" pitchFamily="64" charset="-128"/>
              </a:defRPr>
            </a:lvl1pPr>
            <a:lvl2pPr marL="37931725" indent="-37474525" defTabSz="966788"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fld id="{66C52E44-59DD-4248-A460-F0B3A64A32EC}" type="slidenum">
              <a:rPr lang="en-US" altLang="en-US" sz="1300"/>
              <a:pPr eaLnBrk="1" hangingPunct="1"/>
              <a:t>18</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64" charset="-128"/>
              </a:rPr>
              <a:t>A</a:t>
            </a:r>
          </a:p>
        </p:txBody>
      </p:sp>
    </p:spTree>
    <p:extLst>
      <p:ext uri="{BB962C8B-B14F-4D97-AF65-F5344CB8AC3E}">
        <p14:creationId xmlns:p14="http://schemas.microsoft.com/office/powerpoint/2010/main" val="67505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1AC99A96-3BCD-4CA6-8436-BF91F6DBC5A6}" type="slidenum">
              <a:rPr lang="ja-JP" altLang="en-US" sz="1300" i="0" smtClean="0">
                <a:solidFill>
                  <a:schemeClr val="tx1"/>
                </a:solidFill>
              </a:rPr>
              <a:pPr/>
              <a:t>19</a:t>
            </a:fld>
            <a:endParaRPr lang="en-US" altLang="ja-JP" sz="1300" i="0" smtClean="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64" charset="0"/>
            </a:endParaRPr>
          </a:p>
        </p:txBody>
      </p:sp>
    </p:spTree>
    <p:extLst>
      <p:ext uri="{BB962C8B-B14F-4D97-AF65-F5344CB8AC3E}">
        <p14:creationId xmlns:p14="http://schemas.microsoft.com/office/powerpoint/2010/main" val="3525414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27837A3C-7416-4824-AEC9-ECE4C97DA7AA}" type="slidenum">
              <a:rPr lang="ja-JP" altLang="en-US" sz="1300" i="0" smtClean="0">
                <a:solidFill>
                  <a:schemeClr val="tx1"/>
                </a:solidFill>
              </a:rPr>
              <a:pPr/>
              <a:t>20</a:t>
            </a:fld>
            <a:endParaRPr lang="en-US" altLang="ja-JP" sz="1300" i="0" smtClean="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64" charset="0"/>
            </a:endParaRPr>
          </a:p>
        </p:txBody>
      </p:sp>
    </p:spTree>
    <p:extLst>
      <p:ext uri="{BB962C8B-B14F-4D97-AF65-F5344CB8AC3E}">
        <p14:creationId xmlns:p14="http://schemas.microsoft.com/office/powerpoint/2010/main" val="956264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0CE33D36-FBDA-42AE-AE42-D212B5257351}" type="slidenum">
              <a:rPr lang="ja-JP" altLang="en-US" sz="1300" i="0" smtClean="0">
                <a:solidFill>
                  <a:schemeClr val="tx1"/>
                </a:solidFill>
              </a:rPr>
              <a:pPr/>
              <a:t>21</a:t>
            </a:fld>
            <a:endParaRPr lang="en-US" altLang="ja-JP" sz="1300" i="0" smtClean="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64" charset="0"/>
            </a:endParaRPr>
          </a:p>
        </p:txBody>
      </p:sp>
    </p:spTree>
    <p:extLst>
      <p:ext uri="{BB962C8B-B14F-4D97-AF65-F5344CB8AC3E}">
        <p14:creationId xmlns:p14="http://schemas.microsoft.com/office/powerpoint/2010/main" val="259869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8B85816E-71D3-4723-A379-9A3A7F1E6F0E}" type="slidenum">
              <a:rPr lang="ja-JP" altLang="en-US" sz="1300" i="0" smtClean="0">
                <a:solidFill>
                  <a:schemeClr val="tx1"/>
                </a:solidFill>
              </a:rPr>
              <a:pPr/>
              <a:t>22</a:t>
            </a:fld>
            <a:endParaRPr lang="en-US" altLang="ja-JP" sz="1300" i="0" smtClean="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64" charset="0"/>
            </a:endParaRPr>
          </a:p>
        </p:txBody>
      </p:sp>
    </p:spTree>
    <p:extLst>
      <p:ext uri="{BB962C8B-B14F-4D97-AF65-F5344CB8AC3E}">
        <p14:creationId xmlns:p14="http://schemas.microsoft.com/office/powerpoint/2010/main" val="243234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4237876-D9C5-4C0F-996E-8255A9DD0E87}" type="slidenum">
              <a:rPr lang="en-US" altLang="en-US" sz="1300"/>
              <a:pPr eaLnBrk="1" hangingPunct="1"/>
              <a:t>4</a:t>
            </a:fld>
            <a:endParaRPr lang="en-US" altLang="en-US" sz="13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ヒラギノ角ゴ Pro W3" charset="-128"/>
            </a:endParaRPr>
          </a:p>
        </p:txBody>
      </p:sp>
    </p:spTree>
    <p:extLst>
      <p:ext uri="{BB962C8B-B14F-4D97-AF65-F5344CB8AC3E}">
        <p14:creationId xmlns:p14="http://schemas.microsoft.com/office/powerpoint/2010/main" val="1656430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0E51E76C-99A6-4060-AD49-8F1DCF50ABC6}" type="slidenum">
              <a:rPr lang="ja-JP" altLang="en-US" sz="1300" i="0" smtClean="0">
                <a:solidFill>
                  <a:schemeClr val="tx1"/>
                </a:solidFill>
              </a:rPr>
              <a:pPr/>
              <a:t>23</a:t>
            </a:fld>
            <a:endParaRPr lang="en-US" altLang="ja-JP" sz="1300" i="0" smtClean="0">
              <a:solidFill>
                <a:schemeClr val="tx1"/>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64" charset="0"/>
              </a:rPr>
              <a:t>A</a:t>
            </a:r>
          </a:p>
        </p:txBody>
      </p:sp>
    </p:spTree>
    <p:extLst>
      <p:ext uri="{BB962C8B-B14F-4D97-AF65-F5344CB8AC3E}">
        <p14:creationId xmlns:p14="http://schemas.microsoft.com/office/powerpoint/2010/main" val="1121602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3DDEA6B8-E147-4554-B228-D49FD7F70A9D}" type="slidenum">
              <a:rPr lang="ja-JP" altLang="en-US" sz="1300" i="0" smtClean="0">
                <a:solidFill>
                  <a:schemeClr val="tx1"/>
                </a:solidFill>
              </a:rPr>
              <a:pPr/>
              <a:t>24</a:t>
            </a:fld>
            <a:endParaRPr lang="en-US" altLang="ja-JP" sz="1300" i="0" smtClean="0">
              <a:solidFill>
                <a:schemeClr val="tx1"/>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64" charset="0"/>
            </a:endParaRPr>
          </a:p>
        </p:txBody>
      </p:sp>
    </p:spTree>
    <p:extLst>
      <p:ext uri="{BB962C8B-B14F-4D97-AF65-F5344CB8AC3E}">
        <p14:creationId xmlns:p14="http://schemas.microsoft.com/office/powerpoint/2010/main" val="2612770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608175B9-788F-48B0-8AB1-FA339E2BC170}" type="slidenum">
              <a:rPr lang="ja-JP" altLang="en-US" sz="1300" i="0" smtClean="0">
                <a:solidFill>
                  <a:schemeClr val="tx1"/>
                </a:solidFill>
              </a:rPr>
              <a:pPr/>
              <a:t>25</a:t>
            </a:fld>
            <a:endParaRPr lang="en-US" altLang="ja-JP" sz="1300" i="0" smtClean="0">
              <a:solidFill>
                <a:schemeClr val="tx1"/>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64" charset="0"/>
            </a:endParaRPr>
          </a:p>
        </p:txBody>
      </p:sp>
    </p:spTree>
    <p:extLst>
      <p:ext uri="{BB962C8B-B14F-4D97-AF65-F5344CB8AC3E}">
        <p14:creationId xmlns:p14="http://schemas.microsoft.com/office/powerpoint/2010/main" val="633228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898B1AB1-B6BF-4CE9-900A-2272A20768FB}" type="slidenum">
              <a:rPr lang="ja-JP" altLang="en-US" sz="1300" i="0" smtClean="0">
                <a:solidFill>
                  <a:schemeClr val="tx1"/>
                </a:solidFill>
              </a:rPr>
              <a:pPr/>
              <a:t>26</a:t>
            </a:fld>
            <a:endParaRPr lang="en-US" altLang="ja-JP" sz="1300" i="0" smtClean="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819029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p>
          <a:p>
            <a:r>
              <a:rPr lang="en-US" smtClean="0"/>
              <a:t>B</a:t>
            </a:r>
            <a:endParaRPr lang="en-US" dirty="0"/>
          </a:p>
        </p:txBody>
      </p:sp>
      <p:sp>
        <p:nvSpPr>
          <p:cNvPr id="4" name="Slide Number Placeholder 3"/>
          <p:cNvSpPr>
            <a:spLocks noGrp="1"/>
          </p:cNvSpPr>
          <p:nvPr>
            <p:ph type="sldNum" sz="quarter" idx="10"/>
          </p:nvPr>
        </p:nvSpPr>
        <p:spPr/>
        <p:txBody>
          <a:bodyPr/>
          <a:lstStyle/>
          <a:p>
            <a:fld id="{8513D16B-B14A-440E-A6AE-F1C71C67EC7F}" type="slidenum">
              <a:rPr lang="en-US" altLang="en-US" smtClean="0"/>
              <a:pPr/>
              <a:t>27</a:t>
            </a:fld>
            <a:endParaRPr lang="en-US" altLang="en-US"/>
          </a:p>
        </p:txBody>
      </p:sp>
    </p:spTree>
    <p:extLst>
      <p:ext uri="{BB962C8B-B14F-4D97-AF65-F5344CB8AC3E}">
        <p14:creationId xmlns:p14="http://schemas.microsoft.com/office/powerpoint/2010/main" val="687127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D20F7F1-3557-444E-83DF-39FCD89262E0}" type="slidenum">
              <a:rPr lang="ja-JP" altLang="en-US" sz="1300" i="0" smtClean="0">
                <a:solidFill>
                  <a:schemeClr val="tx1"/>
                </a:solidFill>
              </a:rPr>
              <a:pPr/>
              <a:t>28</a:t>
            </a:fld>
            <a:endParaRPr lang="en-US" altLang="ja-JP" sz="1300" i="0" smtClean="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Field of vision</a:t>
            </a:r>
          </a:p>
        </p:txBody>
      </p:sp>
    </p:spTree>
    <p:extLst>
      <p:ext uri="{BB962C8B-B14F-4D97-AF65-F5344CB8AC3E}">
        <p14:creationId xmlns:p14="http://schemas.microsoft.com/office/powerpoint/2010/main" val="2745990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A5EC288-3D12-40CF-BE22-4F6041D94AB4}" type="slidenum">
              <a:rPr lang="ja-JP" altLang="en-US" sz="1300" i="0" smtClean="0">
                <a:solidFill>
                  <a:schemeClr val="tx1"/>
                </a:solidFill>
              </a:rPr>
              <a:pPr/>
              <a:t>29</a:t>
            </a:fld>
            <a:endParaRPr lang="en-US" altLang="ja-JP" sz="1300" i="0" smtClean="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230311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large Plexiglas prism is mounted on the lens board. A narrow beam of light is directed toward one side of the prism causing the light to be refracted. In addition to ordinary refraction, dispersion and minimum angle of deviation can also be shown.</a:t>
            </a:r>
            <a:endParaRPr lang="en-US" dirty="0"/>
          </a:p>
        </p:txBody>
      </p:sp>
      <p:sp>
        <p:nvSpPr>
          <p:cNvPr id="4" name="Slide Number Placeholder 3"/>
          <p:cNvSpPr>
            <a:spLocks noGrp="1"/>
          </p:cNvSpPr>
          <p:nvPr>
            <p:ph type="sldNum" sz="quarter" idx="10"/>
          </p:nvPr>
        </p:nvSpPr>
        <p:spPr/>
        <p:txBody>
          <a:bodyPr/>
          <a:lstStyle/>
          <a:p>
            <a:pPr>
              <a:defRPr/>
            </a:pPr>
            <a:fld id="{CF5A32AC-EB6A-4251-BBFA-33B0C0A700C0}" type="slidenum">
              <a:rPr lang="ja-JP" altLang="en-US" smtClean="0"/>
              <a:pPr>
                <a:defRPr/>
              </a:pPr>
              <a:t>31</a:t>
            </a:fld>
            <a:endParaRPr lang="en-US" altLang="ja-JP"/>
          </a:p>
        </p:txBody>
      </p:sp>
    </p:spTree>
    <p:extLst>
      <p:ext uri="{BB962C8B-B14F-4D97-AF65-F5344CB8AC3E}">
        <p14:creationId xmlns:p14="http://schemas.microsoft.com/office/powerpoint/2010/main" val="2321188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89A31-6E0B-40FE-B614-2AE912F8B215}" type="slidenum">
              <a:rPr lang="en-US"/>
              <a:pPr/>
              <a:t>32</a:t>
            </a:fld>
            <a:endParaRPr lang="en-US"/>
          </a:p>
        </p:txBody>
      </p:sp>
      <p:sp>
        <p:nvSpPr>
          <p:cNvPr id="2069506" name="Rectangle 2"/>
          <p:cNvSpPr>
            <a:spLocks noGrp="1" noRot="1" noChangeAspect="1" noChangeArrowheads="1" noTextEdit="1"/>
          </p:cNvSpPr>
          <p:nvPr>
            <p:ph type="sldImg"/>
          </p:nvPr>
        </p:nvSpPr>
        <p:spPr>
          <a:ln/>
        </p:spPr>
      </p:sp>
      <p:sp>
        <p:nvSpPr>
          <p:cNvPr id="206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5165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4B52906-CD43-43EF-AE91-1E8E90995ADC}" type="slidenum">
              <a:rPr lang="ja-JP" altLang="en-US" sz="1300" i="0" smtClean="0">
                <a:solidFill>
                  <a:schemeClr val="tx1"/>
                </a:solidFill>
              </a:rPr>
              <a:pPr/>
              <a:t>34</a:t>
            </a:fld>
            <a:endParaRPr lang="en-US" altLang="ja-JP" sz="1300" i="0" smtClean="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Ripples,</a:t>
            </a:r>
          </a:p>
          <a:p>
            <a:endParaRPr lang="en-US"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Using a cylindrical lens, a laser beam is spread into a horizontal line. The spread beam passes over a glowing hot wire. As the wire is heated to red hot, the beam, projected onto the wall, shows strong distortions resulting from the varying index of refraction of the turbulent air. </a:t>
            </a:r>
            <a:br>
              <a:rPr lang="en-US" dirty="0" smtClean="0"/>
            </a:br>
            <a:r>
              <a:rPr lang="en-US" dirty="0" smtClean="0"/>
              <a:t/>
            </a:r>
            <a:br>
              <a:rPr lang="en-US" dirty="0" smtClean="0"/>
            </a:br>
            <a:r>
              <a:rPr lang="en-US" b="1" dirty="0" smtClean="0"/>
              <a:t>Directions:</a:t>
            </a:r>
            <a:r>
              <a:rPr lang="en-US" dirty="0" smtClean="0"/>
              <a:t> Turn on the laser to project the horizontal line on the far wall. (You might need to adjust the cylindrical lens up or down a bit.) The beam should be passing just above the wire coil. </a:t>
            </a:r>
            <a:r>
              <a:rPr lang="en-US" b="1" dirty="0" smtClean="0"/>
              <a:t>Slowly</a:t>
            </a:r>
            <a:r>
              <a:rPr lang="en-US" dirty="0" smtClean="0"/>
              <a:t> turn up the rheostat until the wire starts to glow red. (Do not go beyond this point significantly or you will likely burn out the wire.) Waving a card or fan over the wire will cause further disturbances in the air and create an undulating line on the wall.</a:t>
            </a:r>
            <a:br>
              <a:rPr lang="en-US" dirty="0" smtClean="0"/>
            </a:br>
            <a:r>
              <a:rPr lang="en-US" dirty="0" smtClean="0"/>
              <a:t/>
            </a:r>
            <a:br>
              <a:rPr lang="en-US" dirty="0" smtClean="0"/>
            </a:br>
            <a:r>
              <a:rPr lang="en-US" b="1" dirty="0" smtClean="0"/>
              <a:t>Suggestions for Presentation:</a:t>
            </a:r>
            <a:r>
              <a:rPr lang="en-US" dirty="0" smtClean="0"/>
              <a:t> Ask the students if they have ever observed the distortions associated with the air over a hot pavement or above the desert sands, etc. Discuss what causes a light ray to change direction, other than reflection. (There must be a </a:t>
            </a:r>
            <a:r>
              <a:rPr lang="en-US" b="1" dirty="0" smtClean="0"/>
              <a:t>change</a:t>
            </a:r>
            <a:r>
              <a:rPr lang="en-US" dirty="0" smtClean="0"/>
              <a:t> in the index of refraction.) The heated air causes turbulence that is sufficient to create considerable changes in the index of refraction locally. The air outside this area is fairly stable and does not undergo index changes of a magnitude to be readily observable.</a:t>
            </a:r>
            <a:r>
              <a:rPr lang="en-US" baseline="0" dirty="0" smtClean="0"/>
              <a:t> </a:t>
            </a:r>
            <a:endParaRPr lang="en-US" dirty="0" smtClean="0"/>
          </a:p>
          <a:p>
            <a:r>
              <a:rPr lang="en-US" dirty="0" err="1" smtClean="0">
                <a:latin typeface="Times New Roman" pitchFamily="18" charset="0"/>
              </a:rPr>
              <a:t>tch</a:t>
            </a:r>
            <a:r>
              <a:rPr lang="en-US" dirty="0" smtClean="0">
                <a:latin typeface="Times New Roman" pitchFamily="18" charset="0"/>
              </a:rPr>
              <a:t> the rainbow. </a:t>
            </a:r>
          </a:p>
        </p:txBody>
      </p:sp>
    </p:spTree>
    <p:extLst>
      <p:ext uri="{BB962C8B-B14F-4D97-AF65-F5344CB8AC3E}">
        <p14:creationId xmlns:p14="http://schemas.microsoft.com/office/powerpoint/2010/main" val="147681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3202391-E6C7-4EB2-AED9-055F0F4C2B96}" type="slidenum">
              <a:rPr lang="en-US" altLang="en-US" sz="1300"/>
              <a:pPr eaLnBrk="1" hangingPunct="1"/>
              <a:t>5</a:t>
            </a:fld>
            <a:endParaRPr lang="en-US" altLang="en-US" sz="13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ヒラギノ角ゴ Pro W3" charset="-128"/>
              </a:rPr>
              <a:t>N/m</a:t>
            </a:r>
            <a:r>
              <a:rPr lang="en-US" altLang="en-US" baseline="30000" smtClean="0">
                <a:latin typeface="Times New Roman" charset="0"/>
                <a:ea typeface="ヒラギノ角ゴ Pro W3" charset="-128"/>
              </a:rPr>
              <a:t>2</a:t>
            </a:r>
            <a:r>
              <a:rPr lang="en-US" altLang="en-US" smtClean="0">
                <a:latin typeface="Times New Roman" charset="0"/>
                <a:ea typeface="ヒラギノ角ゴ Pro W3" charset="-128"/>
              </a:rPr>
              <a:t> – units of pressure</a:t>
            </a:r>
          </a:p>
          <a:p>
            <a:pPr eaLnBrk="1" hangingPunct="1"/>
            <a:r>
              <a:rPr lang="en-US" altLang="en-US" smtClean="0">
                <a:latin typeface="Times New Roman" charset="0"/>
                <a:ea typeface="ヒラギノ角ゴ Pro W3" charset="-128"/>
              </a:rPr>
              <a:t>S =[J/s/m^2}, so S/c = [N*m/(m^3)]=N/m^2</a:t>
            </a:r>
          </a:p>
        </p:txBody>
      </p:sp>
    </p:spTree>
    <p:extLst>
      <p:ext uri="{BB962C8B-B14F-4D97-AF65-F5344CB8AC3E}">
        <p14:creationId xmlns:p14="http://schemas.microsoft.com/office/powerpoint/2010/main" val="977855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4B52906-CD43-43EF-AE91-1E8E90995ADC}" type="slidenum">
              <a:rPr lang="ja-JP" altLang="en-US" sz="1300" i="0" smtClean="0">
                <a:solidFill>
                  <a:schemeClr val="tx1"/>
                </a:solidFill>
              </a:rPr>
              <a:pPr/>
              <a:t>35</a:t>
            </a:fld>
            <a:endParaRPr lang="en-US" altLang="ja-JP" sz="1300" i="0" smtClean="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Ripples, you can never catch the rainbow. </a:t>
            </a:r>
          </a:p>
        </p:txBody>
      </p:sp>
    </p:spTree>
    <p:extLst>
      <p:ext uri="{BB962C8B-B14F-4D97-AF65-F5344CB8AC3E}">
        <p14:creationId xmlns:p14="http://schemas.microsoft.com/office/powerpoint/2010/main" val="2874559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D4331983-2AF5-4E60-8D81-032DA135AC98}" type="slidenum">
              <a:rPr lang="ja-JP" altLang="en-US" sz="1300" i="0" smtClean="0">
                <a:solidFill>
                  <a:schemeClr val="tx1"/>
                </a:solidFill>
              </a:rPr>
              <a:pPr/>
              <a:t>36</a:t>
            </a:fld>
            <a:endParaRPr lang="en-US" altLang="ja-JP" sz="1300" i="0" smtClean="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64" charset="0"/>
            </a:endParaRPr>
          </a:p>
        </p:txBody>
      </p:sp>
    </p:spTree>
    <p:extLst>
      <p:ext uri="{BB962C8B-B14F-4D97-AF65-F5344CB8AC3E}">
        <p14:creationId xmlns:p14="http://schemas.microsoft.com/office/powerpoint/2010/main" val="121563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30AA21E-668E-4A2D-8B7F-D691D7A1EEBC}" type="slidenum">
              <a:rPr lang="en-US" altLang="en-US" sz="1300"/>
              <a:pPr eaLnBrk="1" hangingPunct="1"/>
              <a:t>6</a:t>
            </a:fld>
            <a:endParaRPr lang="en-US" altLang="en-US" sz="130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Microwave: not because it is used in microwave, but because it has ~micron wavelength</a:t>
            </a:r>
          </a:p>
          <a:p>
            <a:pPr eaLnBrk="1" hangingPunct="1"/>
            <a:r>
              <a:rPr lang="en-US" altLang="en-US" smtClean="0">
                <a:latin typeface="Times New Roman" charset="0"/>
                <a:ea typeface="ＭＳ Ｐゴシック" charset="-128"/>
              </a:rPr>
              <a:t>Visible – the whole spectrum from blue to red – the frequency barely changes twice!</a:t>
            </a:r>
          </a:p>
        </p:txBody>
      </p:sp>
    </p:spTree>
    <p:extLst>
      <p:ext uri="{BB962C8B-B14F-4D97-AF65-F5344CB8AC3E}">
        <p14:creationId xmlns:p14="http://schemas.microsoft.com/office/powerpoint/2010/main" val="126815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ＭＳ Ｐゴシック" pitchFamily="64" charset="-128"/>
              </a:defRPr>
            </a:lvl1pPr>
            <a:lvl2pPr marL="37931725" indent="-37474525" defTabSz="966788"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fld id="{3887DCE4-B5A2-4B16-AD04-36255BF3295B}" type="slidenum">
              <a:rPr lang="en-US" altLang="en-US" sz="1300"/>
              <a:pPr eaLnBrk="1" hangingPunct="1"/>
              <a:t>7</a:t>
            </a:fld>
            <a:endParaRPr lang="en-US" altLang="en-US" sz="13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ea typeface="ＭＳ Ｐゴシック" pitchFamily="64" charset="-128"/>
              </a:rPr>
              <a:t>Organic molecules – electronic system is in resonance with E/M frequencies corresponding to ‘visible’ light</a:t>
            </a:r>
          </a:p>
        </p:txBody>
      </p:sp>
    </p:spTree>
    <p:extLst>
      <p:ext uri="{BB962C8B-B14F-4D97-AF65-F5344CB8AC3E}">
        <p14:creationId xmlns:p14="http://schemas.microsoft.com/office/powerpoint/2010/main" val="35224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358C186-4484-4F05-A869-8B07BE744343}" type="slidenum">
              <a:rPr lang="en-US" altLang="en-US" sz="1300"/>
              <a:pPr eaLnBrk="1" hangingPunct="1"/>
              <a:t>8</a:t>
            </a:fld>
            <a:endParaRPr lang="en-US" altLang="en-US" sz="130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Microwave: not because it is used in microwave, but because it has ~micron wavelength</a:t>
            </a:r>
          </a:p>
          <a:p>
            <a:pPr eaLnBrk="1" hangingPunct="1"/>
            <a:r>
              <a:rPr lang="en-US" altLang="en-US" dirty="0" smtClean="0">
                <a:latin typeface="Times New Roman" charset="0"/>
                <a:ea typeface="ＭＳ Ｐゴシック" charset="-128"/>
              </a:rPr>
              <a:t>Visible – the whole spectrum from blue to red – the frequency barely changes twice!</a:t>
            </a:r>
          </a:p>
          <a:p>
            <a:pPr eaLnBrk="1" hangingPunct="1"/>
            <a:r>
              <a:rPr lang="en-US" altLang="en-US" dirty="0" smtClean="0">
                <a:latin typeface="Times New Roman" charset="0"/>
                <a:ea typeface="ＭＳ Ｐゴシック" charset="-128"/>
              </a:rPr>
              <a:t>Three types of rhodopsin receptors contain three different opsin molecules (red, green, blue)</a:t>
            </a:r>
          </a:p>
          <a:p>
            <a:pPr eaLnBrk="1" hangingPunct="1"/>
            <a:r>
              <a:rPr lang="en-US" altLang="en-US" dirty="0" smtClean="0">
                <a:latin typeface="Times New Roman" charset="0"/>
                <a:ea typeface="ＭＳ Ｐゴシック" charset="-128"/>
                <a:cs typeface="Times New Roman" charset="0"/>
              </a:rPr>
              <a:t>Cone absorption spectra: peaks at 440, 540, 560 nm (Short, Medium and Long – type cones, three types of opsin in rhodopsin)</a:t>
            </a:r>
          </a:p>
          <a:p>
            <a:pPr eaLnBrk="1" hangingPunct="1"/>
            <a:r>
              <a:rPr lang="en-US" altLang="en-US" dirty="0" smtClean="0">
                <a:latin typeface="Times New Roman" charset="0"/>
                <a:ea typeface="ＭＳ Ｐゴシック" charset="-128"/>
                <a:cs typeface="Times New Roman" charset="0"/>
              </a:rPr>
              <a:t>http://psychlops.psy.uconn.edu/swadlow/Senpart2.htm</a:t>
            </a:r>
          </a:p>
          <a:p>
            <a:pPr eaLnBrk="1" hangingPunct="1"/>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264256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BAD185E6-D28F-49FD-8D62-DDD8DE110BFD}" type="slidenum">
              <a:rPr lang="ja-JP" altLang="en-US" sz="1300" i="0" smtClean="0">
                <a:solidFill>
                  <a:schemeClr val="tx1"/>
                </a:solidFill>
              </a:rPr>
              <a:pPr/>
              <a:t>9</a:t>
            </a:fld>
            <a:endParaRPr lang="en-US" altLang="ja-JP" sz="1300" i="0" smtClean="0">
              <a:solidFill>
                <a:schemeClr val="tx1"/>
              </a:solidFill>
            </a:endParaRPr>
          </a:p>
        </p:txBody>
      </p:sp>
      <p:sp>
        <p:nvSpPr>
          <p:cNvPr id="25603" name="Rectangle 2"/>
          <p:cNvSpPr>
            <a:spLocks noGrp="1" noRot="1" noChangeAspect="1" noChangeArrowheads="1" noTextEdit="1"/>
          </p:cNvSpPr>
          <p:nvPr>
            <p:ph type="sldImg"/>
          </p:nvPr>
        </p:nvSpPr>
        <p:spPr>
          <a:xfrm>
            <a:off x="1258888" y="720725"/>
            <a:ext cx="4797425" cy="3598863"/>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45282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7">
              <a:defRPr sz="2300" i="1">
                <a:solidFill>
                  <a:srgbClr val="0000CC"/>
                </a:solidFill>
                <a:latin typeface="Times New Roman" pitchFamily="18" charset="0"/>
              </a:defRPr>
            </a:lvl1pPr>
            <a:lvl2pPr marL="724977" indent="-278838" defTabSz="966637">
              <a:defRPr sz="2300" i="1">
                <a:solidFill>
                  <a:srgbClr val="0000CC"/>
                </a:solidFill>
                <a:latin typeface="Times New Roman" pitchFamily="18" charset="0"/>
              </a:defRPr>
            </a:lvl2pPr>
            <a:lvl3pPr marL="1115349" indent="-223070" defTabSz="966637">
              <a:defRPr sz="2300" i="1">
                <a:solidFill>
                  <a:srgbClr val="0000CC"/>
                </a:solidFill>
                <a:latin typeface="Times New Roman" pitchFamily="18" charset="0"/>
              </a:defRPr>
            </a:lvl3pPr>
            <a:lvl4pPr marL="1561490" indent="-223070" defTabSz="966637">
              <a:defRPr sz="2300" i="1">
                <a:solidFill>
                  <a:srgbClr val="0000CC"/>
                </a:solidFill>
                <a:latin typeface="Times New Roman" pitchFamily="18" charset="0"/>
              </a:defRPr>
            </a:lvl4pPr>
            <a:lvl5pPr marL="2007630" indent="-223070" defTabSz="966637">
              <a:defRPr sz="2300" i="1">
                <a:solidFill>
                  <a:srgbClr val="0000CC"/>
                </a:solidFill>
                <a:latin typeface="Times New Roman" pitchFamily="18" charset="0"/>
              </a:defRPr>
            </a:lvl5pPr>
            <a:lvl6pPr marL="2453769" indent="-223070" defTabSz="966637" eaLnBrk="0" fontAlgn="base" hangingPunct="0">
              <a:spcBef>
                <a:spcPct val="0"/>
              </a:spcBef>
              <a:spcAft>
                <a:spcPct val="0"/>
              </a:spcAft>
              <a:defRPr sz="2300" i="1">
                <a:solidFill>
                  <a:srgbClr val="0000CC"/>
                </a:solidFill>
                <a:latin typeface="Times New Roman" pitchFamily="18" charset="0"/>
              </a:defRPr>
            </a:lvl6pPr>
            <a:lvl7pPr marL="2899910" indent="-223070" defTabSz="966637" eaLnBrk="0" fontAlgn="base" hangingPunct="0">
              <a:spcBef>
                <a:spcPct val="0"/>
              </a:spcBef>
              <a:spcAft>
                <a:spcPct val="0"/>
              </a:spcAft>
              <a:defRPr sz="2300" i="1">
                <a:solidFill>
                  <a:srgbClr val="0000CC"/>
                </a:solidFill>
                <a:latin typeface="Times New Roman" pitchFamily="18" charset="0"/>
              </a:defRPr>
            </a:lvl7pPr>
            <a:lvl8pPr marL="3346049" indent="-223070" defTabSz="966637" eaLnBrk="0" fontAlgn="base" hangingPunct="0">
              <a:spcBef>
                <a:spcPct val="0"/>
              </a:spcBef>
              <a:spcAft>
                <a:spcPct val="0"/>
              </a:spcAft>
              <a:defRPr sz="2300" i="1">
                <a:solidFill>
                  <a:srgbClr val="0000CC"/>
                </a:solidFill>
                <a:latin typeface="Times New Roman" pitchFamily="18" charset="0"/>
              </a:defRPr>
            </a:lvl8pPr>
            <a:lvl9pPr marL="3792189" indent="-223070" defTabSz="966637" eaLnBrk="0" fontAlgn="base" hangingPunct="0">
              <a:spcBef>
                <a:spcPct val="0"/>
              </a:spcBef>
              <a:spcAft>
                <a:spcPct val="0"/>
              </a:spcAft>
              <a:defRPr sz="2300" i="1">
                <a:solidFill>
                  <a:srgbClr val="0000CC"/>
                </a:solidFill>
                <a:latin typeface="Times New Roman" pitchFamily="18" charset="0"/>
              </a:defRPr>
            </a:lvl9pPr>
          </a:lstStyle>
          <a:p>
            <a:fld id="{2B897782-6B7F-438B-B493-EDE7AD664CEE}" type="slidenum">
              <a:rPr lang="ja-JP" altLang="en-US" sz="1300" i="0">
                <a:solidFill>
                  <a:schemeClr val="tx1"/>
                </a:solidFill>
              </a:rPr>
              <a:pPr/>
              <a:t>10</a:t>
            </a:fld>
            <a:endParaRPr lang="en-US" altLang="ja-JP" sz="1300" i="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92031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F151E18-9D61-496C-A661-F9F193425868}" type="slidenum">
              <a:rPr lang="ja-JP" altLang="en-US" sz="1300" i="0" smtClean="0">
                <a:solidFill>
                  <a:schemeClr val="tx1"/>
                </a:solidFill>
              </a:rPr>
              <a:pPr/>
              <a:t>11</a:t>
            </a:fld>
            <a:endParaRPr lang="en-US" altLang="ja-JP" sz="1300" i="0" smtClean="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403593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0B34274-1904-4522-8293-F1B59B0B36D9}" type="slidenum">
              <a:rPr lang="en-US" altLang="en-US"/>
              <a:pPr/>
              <a:t>‹#›</a:t>
            </a:fld>
            <a:endParaRPr lang="en-US" altLang="en-US"/>
          </a:p>
        </p:txBody>
      </p:sp>
    </p:spTree>
    <p:extLst>
      <p:ext uri="{BB962C8B-B14F-4D97-AF65-F5344CB8AC3E}">
        <p14:creationId xmlns:p14="http://schemas.microsoft.com/office/powerpoint/2010/main" val="228270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D226DFD-3E49-4325-BB61-C7D7DB2931C0}" type="slidenum">
              <a:rPr lang="en-US" altLang="en-US"/>
              <a:pPr/>
              <a:t>‹#›</a:t>
            </a:fld>
            <a:endParaRPr lang="en-US" altLang="en-US"/>
          </a:p>
        </p:txBody>
      </p:sp>
    </p:spTree>
    <p:extLst>
      <p:ext uri="{BB962C8B-B14F-4D97-AF65-F5344CB8AC3E}">
        <p14:creationId xmlns:p14="http://schemas.microsoft.com/office/powerpoint/2010/main" val="36793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6623F19-3F04-4959-B1A1-6218962EA6CE}" type="slidenum">
              <a:rPr lang="en-US" altLang="en-US"/>
              <a:pPr/>
              <a:t>‹#›</a:t>
            </a:fld>
            <a:endParaRPr lang="en-US" altLang="en-US"/>
          </a:p>
        </p:txBody>
      </p:sp>
    </p:spTree>
    <p:extLst>
      <p:ext uri="{BB962C8B-B14F-4D97-AF65-F5344CB8AC3E}">
        <p14:creationId xmlns:p14="http://schemas.microsoft.com/office/powerpoint/2010/main" val="359180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489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B1DC412-43C0-400D-8CA7-AA670E5A4519}" type="slidenum">
              <a:rPr lang="en-US" altLang="en-US"/>
              <a:pPr/>
              <a:t>‹#›</a:t>
            </a:fld>
            <a:endParaRPr lang="en-US" altLang="en-US"/>
          </a:p>
        </p:txBody>
      </p:sp>
    </p:spTree>
    <p:extLst>
      <p:ext uri="{BB962C8B-B14F-4D97-AF65-F5344CB8AC3E}">
        <p14:creationId xmlns:p14="http://schemas.microsoft.com/office/powerpoint/2010/main" val="4438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1E9BA6B-D763-46B5-A3DF-A39187F7B272}" type="slidenum">
              <a:rPr lang="en-US" altLang="en-US"/>
              <a:pPr/>
              <a:t>‹#›</a:t>
            </a:fld>
            <a:endParaRPr lang="en-US" altLang="en-US"/>
          </a:p>
        </p:txBody>
      </p:sp>
    </p:spTree>
    <p:extLst>
      <p:ext uri="{BB962C8B-B14F-4D97-AF65-F5344CB8AC3E}">
        <p14:creationId xmlns:p14="http://schemas.microsoft.com/office/powerpoint/2010/main" val="245549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FE78F1D-61EB-4B5D-8104-C9E7A5247847}" type="slidenum">
              <a:rPr lang="en-US" altLang="en-US"/>
              <a:pPr/>
              <a:t>‹#›</a:t>
            </a:fld>
            <a:endParaRPr lang="en-US" altLang="en-US"/>
          </a:p>
        </p:txBody>
      </p:sp>
    </p:spTree>
    <p:extLst>
      <p:ext uri="{BB962C8B-B14F-4D97-AF65-F5344CB8AC3E}">
        <p14:creationId xmlns:p14="http://schemas.microsoft.com/office/powerpoint/2010/main" val="230385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2E3987B-4D32-42E0-9D7F-0785333EE7F9}" type="slidenum">
              <a:rPr lang="en-US" altLang="en-US"/>
              <a:pPr/>
              <a:t>‹#›</a:t>
            </a:fld>
            <a:endParaRPr lang="en-US" altLang="en-US"/>
          </a:p>
        </p:txBody>
      </p:sp>
    </p:spTree>
    <p:extLst>
      <p:ext uri="{BB962C8B-B14F-4D97-AF65-F5344CB8AC3E}">
        <p14:creationId xmlns:p14="http://schemas.microsoft.com/office/powerpoint/2010/main" val="376865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A559325-542E-47E3-A5C6-D01BC01DD6AC}" type="slidenum">
              <a:rPr lang="en-US" altLang="en-US"/>
              <a:pPr/>
              <a:t>‹#›</a:t>
            </a:fld>
            <a:endParaRPr lang="en-US" altLang="en-US"/>
          </a:p>
        </p:txBody>
      </p:sp>
    </p:spTree>
    <p:extLst>
      <p:ext uri="{BB962C8B-B14F-4D97-AF65-F5344CB8AC3E}">
        <p14:creationId xmlns:p14="http://schemas.microsoft.com/office/powerpoint/2010/main" val="305799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367AE62-59D9-4CBA-B505-2CA76C41BBD2}" type="slidenum">
              <a:rPr lang="en-US" altLang="en-US"/>
              <a:pPr/>
              <a:t>‹#›</a:t>
            </a:fld>
            <a:endParaRPr lang="en-US" altLang="en-US"/>
          </a:p>
        </p:txBody>
      </p:sp>
    </p:spTree>
    <p:extLst>
      <p:ext uri="{BB962C8B-B14F-4D97-AF65-F5344CB8AC3E}">
        <p14:creationId xmlns:p14="http://schemas.microsoft.com/office/powerpoint/2010/main" val="266617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AC123E7-8A4D-40AE-8E57-A160735BC143}" type="slidenum">
              <a:rPr lang="en-US" altLang="en-US"/>
              <a:pPr/>
              <a:t>‹#›</a:t>
            </a:fld>
            <a:endParaRPr lang="en-US" altLang="en-US"/>
          </a:p>
        </p:txBody>
      </p:sp>
    </p:spTree>
    <p:extLst>
      <p:ext uri="{BB962C8B-B14F-4D97-AF65-F5344CB8AC3E}">
        <p14:creationId xmlns:p14="http://schemas.microsoft.com/office/powerpoint/2010/main" val="157130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450A314-0E1C-4956-99C8-26E72FDCAAFE}" type="slidenum">
              <a:rPr lang="en-US" altLang="en-US"/>
              <a:pPr/>
              <a:t>‹#›</a:t>
            </a:fld>
            <a:endParaRPr lang="en-US" altLang="en-US"/>
          </a:p>
        </p:txBody>
      </p:sp>
    </p:spTree>
    <p:extLst>
      <p:ext uri="{BB962C8B-B14F-4D97-AF65-F5344CB8AC3E}">
        <p14:creationId xmlns:p14="http://schemas.microsoft.com/office/powerpoint/2010/main" val="255533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 id="2147484480" r:id="rId12"/>
  </p:sldLayoutIdLst>
  <p:hf hdr="0" ftr="0" dt="0"/>
  <p:txStyles>
    <p:titleStyle>
      <a:lvl1pPr algn="ctr" rtl="0" eaLnBrk="0" fontAlgn="base" hangingPunct="0">
        <a:spcBef>
          <a:spcPct val="0"/>
        </a:spcBef>
        <a:spcAft>
          <a:spcPct val="0"/>
        </a:spcAft>
        <a:defRPr sz="3600" b="1">
          <a:solidFill>
            <a:srgbClr val="CC0000"/>
          </a:solidFill>
          <a:latin typeface="+mj-lt"/>
          <a:ea typeface="ＭＳ Ｐゴシック" pitchFamily="76"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ＭＳ Ｐゴシック" pitchFamily="100"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defRPr>
      </a:lvl4pPr>
      <a:lvl5pPr marL="2057400" indent="-228600" algn="l" rtl="0" eaLnBrk="0" fontAlgn="base" hangingPunct="0">
        <a:spcBef>
          <a:spcPct val="20000"/>
        </a:spcBef>
        <a:spcAft>
          <a:spcPct val="0"/>
        </a:spcAft>
        <a:buChar char="»"/>
        <a:defRPr sz="2000">
          <a:solidFill>
            <a:srgbClr val="0033CC"/>
          </a:solidFill>
          <a:latin typeface="+mj-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22.wmf"/><Relationship Id="rId10" Type="http://schemas.openxmlformats.org/officeDocument/2006/relationships/image" Target="../media/image25.jpeg"/><Relationship Id="rId4" Type="http://schemas.openxmlformats.org/officeDocument/2006/relationships/oleObject" Target="../embeddings/oleObject9.bin"/><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0.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26.wmf"/><Relationship Id="rId10" Type="http://schemas.openxmlformats.org/officeDocument/2006/relationships/image" Target="../media/image29.png"/><Relationship Id="rId4" Type="http://schemas.openxmlformats.org/officeDocument/2006/relationships/oleObject" Target="../embeddings/oleObject12.bin"/><Relationship Id="rId9"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6.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jpeg"/><Relationship Id="rId5" Type="http://schemas.openxmlformats.org/officeDocument/2006/relationships/image" Target="../media/image40.wmf"/><Relationship Id="rId4" Type="http://schemas.openxmlformats.org/officeDocument/2006/relationships/oleObject" Target="../embeddings/oleObject15.bin"/><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8.xml"/><Relationship Id="rId7" Type="http://schemas.openxmlformats.org/officeDocument/2006/relationships/image" Target="../media/image46.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7.wmf"/></Relationships>
</file>

<file path=ppt/slides/_rels/slide22.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23.bin"/><Relationship Id="rId3" Type="http://schemas.openxmlformats.org/officeDocument/2006/relationships/notesSlide" Target="../notesSlides/notesSlide19.xml"/><Relationship Id="rId7" Type="http://schemas.openxmlformats.org/officeDocument/2006/relationships/oleObject" Target="../embeddings/oleObject20.bin"/><Relationship Id="rId12" Type="http://schemas.openxmlformats.org/officeDocument/2006/relationships/image" Target="../media/image53.wmf"/><Relationship Id="rId2" Type="http://schemas.openxmlformats.org/officeDocument/2006/relationships/slideLayout" Target="../slideLayouts/slideLayout6.xml"/><Relationship Id="rId16" Type="http://schemas.openxmlformats.org/officeDocument/2006/relationships/image" Target="../media/image41.wmf"/><Relationship Id="rId1" Type="http://schemas.openxmlformats.org/officeDocument/2006/relationships/vmlDrawing" Target="../drawings/vmlDrawing8.vml"/><Relationship Id="rId6" Type="http://schemas.openxmlformats.org/officeDocument/2006/relationships/image" Target="../media/image50.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52.wmf"/><Relationship Id="rId4" Type="http://schemas.openxmlformats.org/officeDocument/2006/relationships/image" Target="../media/image55.png"/><Relationship Id="rId9" Type="http://schemas.openxmlformats.org/officeDocument/2006/relationships/oleObject" Target="../embeddings/oleObject21.bin"/><Relationship Id="rId14" Type="http://schemas.openxmlformats.org/officeDocument/2006/relationships/image" Target="../media/image54.wmf"/></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22.xml"/><Relationship Id="rId7" Type="http://schemas.openxmlformats.org/officeDocument/2006/relationships/oleObject" Target="../embeddings/oleObject26.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8.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60.wmf"/><Relationship Id="rId4" Type="http://schemas.openxmlformats.org/officeDocument/2006/relationships/image" Target="../media/image42.jpeg"/><Relationship Id="rId9"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23.xml"/><Relationship Id="rId7" Type="http://schemas.openxmlformats.org/officeDocument/2006/relationships/image" Target="../media/image63.e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30.bin"/><Relationship Id="rId5" Type="http://schemas.openxmlformats.org/officeDocument/2006/relationships/image" Target="../media/image62.emf"/><Relationship Id="rId10" Type="http://schemas.openxmlformats.org/officeDocument/2006/relationships/image" Target="../media/image65.png"/><Relationship Id="rId4" Type="http://schemas.openxmlformats.org/officeDocument/2006/relationships/oleObject" Target="../embeddings/oleObject29.bin"/><Relationship Id="rId9" Type="http://schemas.openxmlformats.org/officeDocument/2006/relationships/image" Target="../media/image64.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66.wmf"/><Relationship Id="rId4"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notesSlide" Target="../notesSlides/notesSlide25.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29.xml"/><Relationship Id="rId7" Type="http://schemas.openxmlformats.org/officeDocument/2006/relationships/image" Target="../media/image77.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image" Target="../media/image79.pn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31.xml"/><Relationship Id="rId7" Type="http://schemas.openxmlformats.org/officeDocument/2006/relationships/image" Target="../media/image86.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36.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87.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3.xml"/><Relationship Id="rId7" Type="http://schemas.openxmlformats.org/officeDocument/2006/relationships/oleObject" Target="../embeddings/oleObject6.bin"/><Relationship Id="rId12"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12.jpeg"/><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smtClean="0"/>
              <a:t>Please Fill the online Course evaluation. </a:t>
            </a:r>
            <a:endParaRPr lang="en-US" dirty="0"/>
          </a:p>
        </p:txBody>
      </p:sp>
      <p:sp>
        <p:nvSpPr>
          <p:cNvPr id="3" name="Subtitle 2"/>
          <p:cNvSpPr>
            <a:spLocks noGrp="1"/>
          </p:cNvSpPr>
          <p:nvPr>
            <p:ph type="subTitle" idx="1"/>
          </p:nvPr>
        </p:nvSpPr>
        <p:spPr>
          <a:xfrm>
            <a:off x="228600" y="2438400"/>
            <a:ext cx="8915400" cy="4038600"/>
          </a:xfrm>
        </p:spPr>
        <p:txBody>
          <a:bodyPr/>
          <a:lstStyle/>
          <a:p>
            <a:r>
              <a:rPr lang="en-US" dirty="0" smtClean="0"/>
              <a:t>http</a:t>
            </a:r>
            <a:r>
              <a:rPr lang="en-US" dirty="0"/>
              <a:t>://</a:t>
            </a:r>
            <a:r>
              <a:rPr lang="en-US" dirty="0" smtClean="0"/>
              <a:t>www.purdue.edu/eval/</a:t>
            </a:r>
          </a:p>
          <a:p>
            <a:endParaRPr lang="en-US" dirty="0" smtClean="0"/>
          </a:p>
          <a:p>
            <a:r>
              <a:rPr lang="en-US" b="1" dirty="0" smtClean="0">
                <a:solidFill>
                  <a:srgbClr val="FF0000"/>
                </a:solidFill>
              </a:rPr>
              <a:t>We now have </a:t>
            </a:r>
            <a:r>
              <a:rPr lang="en-US" b="1" dirty="0" smtClean="0">
                <a:solidFill>
                  <a:srgbClr val="FF0000"/>
                </a:solidFill>
              </a:rPr>
              <a:t>73</a:t>
            </a:r>
            <a:r>
              <a:rPr lang="en-US" b="1" dirty="0" smtClean="0">
                <a:solidFill>
                  <a:srgbClr val="FF0000"/>
                </a:solidFill>
              </a:rPr>
              <a:t> </a:t>
            </a:r>
            <a:r>
              <a:rPr lang="en-US" b="1" dirty="0" smtClean="0">
                <a:solidFill>
                  <a:srgbClr val="FF0000"/>
                </a:solidFill>
              </a:rPr>
              <a:t>responses </a:t>
            </a:r>
          </a:p>
          <a:p>
            <a:endParaRPr lang="en-US" dirty="0" smtClean="0"/>
          </a:p>
          <a:p>
            <a:r>
              <a:rPr lang="en-US" dirty="0" smtClean="0"/>
              <a:t>Survey close on 04/30</a:t>
            </a:r>
          </a:p>
          <a:p>
            <a:endParaRPr lang="en-US" dirty="0" smtClean="0"/>
          </a:p>
          <a:p>
            <a:r>
              <a:rPr lang="en-US" dirty="0" smtClean="0"/>
              <a:t>This is the official survey requested by university</a:t>
            </a:r>
            <a:endParaRPr lang="en-US" dirty="0"/>
          </a:p>
        </p:txBody>
      </p:sp>
      <p:sp>
        <p:nvSpPr>
          <p:cNvPr id="4" name="Slide Number Placeholder 3"/>
          <p:cNvSpPr>
            <a:spLocks noGrp="1"/>
          </p:cNvSpPr>
          <p:nvPr>
            <p:ph type="sldNum" sz="quarter" idx="12"/>
          </p:nvPr>
        </p:nvSpPr>
        <p:spPr/>
        <p:txBody>
          <a:bodyPr/>
          <a:lstStyle/>
          <a:p>
            <a:fld id="{E0B34274-1904-4522-8293-F1B59B0B36D9}" type="slidenum">
              <a:rPr lang="en-US" altLang="en-US" smtClean="0"/>
              <a:pPr/>
              <a:t>1</a:t>
            </a:fld>
            <a:endParaRPr lang="en-US" altLang="en-US"/>
          </a:p>
        </p:txBody>
      </p:sp>
    </p:spTree>
    <p:extLst>
      <p:ext uri="{BB962C8B-B14F-4D97-AF65-F5344CB8AC3E}">
        <p14:creationId xmlns:p14="http://schemas.microsoft.com/office/powerpoint/2010/main" val="1090350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762000" y="228600"/>
            <a:ext cx="7772400" cy="553998"/>
          </a:xfrm>
        </p:spPr>
        <p:txBody>
          <a:bodyPr/>
          <a:lstStyle/>
          <a:p>
            <a:r>
              <a:rPr lang="en-US" altLang="ja-JP" sz="3000" dirty="0" smtClean="0">
                <a:ea typeface="ＭＳ Ｐゴシック" pitchFamily="64" charset="-128"/>
              </a:rPr>
              <a:t>Polarizer: polarization by absorption</a:t>
            </a:r>
          </a:p>
        </p:txBody>
      </p:sp>
      <p:sp>
        <p:nvSpPr>
          <p:cNvPr id="6150" name="Text Box 3"/>
          <p:cNvSpPr txBox="1">
            <a:spLocks noChangeArrowheads="1"/>
          </p:cNvSpPr>
          <p:nvPr/>
        </p:nvSpPr>
        <p:spPr bwMode="auto">
          <a:xfrm>
            <a:off x="457200" y="914400"/>
            <a:ext cx="510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tx1"/>
                </a:solidFill>
                <a:ea typeface="ＭＳ Ｐゴシック" pitchFamily="64" charset="-128"/>
              </a:rPr>
              <a:t>An electric field component parallel to the </a:t>
            </a:r>
            <a:r>
              <a:rPr lang="en-US" altLang="ja-JP" sz="2000" b="1" dirty="0">
                <a:solidFill>
                  <a:schemeClr val="tx1"/>
                </a:solidFill>
                <a:ea typeface="ＭＳ Ｐゴシック" pitchFamily="64" charset="-128"/>
              </a:rPr>
              <a:t>transmission axis</a:t>
            </a:r>
            <a:r>
              <a:rPr lang="en-US" altLang="ja-JP" sz="2000" b="1" i="0" dirty="0">
                <a:solidFill>
                  <a:schemeClr val="tx1"/>
                </a:solidFill>
                <a:ea typeface="ＭＳ Ｐゴシック" pitchFamily="64" charset="-128"/>
              </a:rPr>
              <a:t> is passed by a polarizer; a component perpendicular to it is absorbed.</a:t>
            </a:r>
          </a:p>
        </p:txBody>
      </p:sp>
      <p:grpSp>
        <p:nvGrpSpPr>
          <p:cNvPr id="6151" name="Group 4"/>
          <p:cNvGrpSpPr>
            <a:grpSpLocks/>
          </p:cNvGrpSpPr>
          <p:nvPr/>
        </p:nvGrpSpPr>
        <p:grpSpPr bwMode="auto">
          <a:xfrm>
            <a:off x="457200" y="2667000"/>
            <a:ext cx="5029200" cy="1543050"/>
            <a:chOff x="288" y="1680"/>
            <a:chExt cx="3168" cy="972"/>
          </a:xfrm>
        </p:grpSpPr>
        <p:grpSp>
          <p:nvGrpSpPr>
            <p:cNvPr id="6162" name="Group 5"/>
            <p:cNvGrpSpPr>
              <a:grpSpLocks/>
            </p:cNvGrpSpPr>
            <p:nvPr/>
          </p:nvGrpSpPr>
          <p:grpSpPr bwMode="auto">
            <a:xfrm>
              <a:off x="384" y="2256"/>
              <a:ext cx="3072" cy="396"/>
              <a:chOff x="384" y="1872"/>
              <a:chExt cx="3072" cy="396"/>
            </a:xfrm>
          </p:grpSpPr>
          <p:graphicFrame>
            <p:nvGraphicFramePr>
              <p:cNvPr id="6147" name="Object 6"/>
              <p:cNvGraphicFramePr>
                <a:graphicFrameLocks noChangeAspect="1"/>
              </p:cNvGraphicFramePr>
              <p:nvPr>
                <p:extLst>
                  <p:ext uri="{D42A27DB-BD31-4B8C-83A1-F6EECF244321}">
                    <p14:modId xmlns:p14="http://schemas.microsoft.com/office/powerpoint/2010/main" val="1463005604"/>
                  </p:ext>
                </p:extLst>
              </p:nvPr>
            </p:nvGraphicFramePr>
            <p:xfrm>
              <a:off x="2208" y="1872"/>
              <a:ext cx="1248" cy="383"/>
            </p:xfrm>
            <a:graphic>
              <a:graphicData uri="http://schemas.openxmlformats.org/presentationml/2006/ole">
                <mc:AlternateContent xmlns:mc="http://schemas.openxmlformats.org/markup-compatibility/2006">
                  <mc:Choice xmlns:v="urn:schemas-microsoft-com:vml" Requires="v">
                    <p:oleObj spid="_x0000_s58793" name="Equation" r:id="rId4" imgW="787320" imgH="241200" progId="Equation.DSMT4">
                      <p:embed/>
                    </p:oleObj>
                  </mc:Choice>
                  <mc:Fallback>
                    <p:oleObj name="Equation" r:id="rId4" imgW="787320" imgH="241200" progId="Equation.DSMT4">
                      <p:embed/>
                      <p:pic>
                        <p:nvPicPr>
                          <p:cNvPr id="0" name=""/>
                          <p:cNvPicPr>
                            <a:picLocks noChangeAspect="1" noChangeArrowheads="1"/>
                          </p:cNvPicPr>
                          <p:nvPr/>
                        </p:nvPicPr>
                        <p:blipFill>
                          <a:blip r:embed="rId5"/>
                          <a:srcRect/>
                          <a:stretch>
                            <a:fillRect/>
                          </a:stretch>
                        </p:blipFill>
                        <p:spPr bwMode="auto">
                          <a:xfrm>
                            <a:off x="2208" y="1872"/>
                            <a:ext cx="1248" cy="38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7"/>
              <p:cNvGraphicFramePr>
                <a:graphicFrameLocks noChangeAspect="1"/>
              </p:cNvGraphicFramePr>
              <p:nvPr>
                <p:extLst>
                  <p:ext uri="{D42A27DB-BD31-4B8C-83A1-F6EECF244321}">
                    <p14:modId xmlns:p14="http://schemas.microsoft.com/office/powerpoint/2010/main" val="99062024"/>
                  </p:ext>
                </p:extLst>
              </p:nvPr>
            </p:nvGraphicFramePr>
            <p:xfrm>
              <a:off x="384" y="1920"/>
              <a:ext cx="1152" cy="348"/>
            </p:xfrm>
            <a:graphic>
              <a:graphicData uri="http://schemas.openxmlformats.org/presentationml/2006/ole">
                <mc:AlternateContent xmlns:mc="http://schemas.openxmlformats.org/markup-compatibility/2006">
                  <mc:Choice xmlns:v="urn:schemas-microsoft-com:vml" Requires="v">
                    <p:oleObj spid="_x0000_s58794" name="Equation" r:id="rId6" imgW="799920" imgH="241200" progId="Equation.DSMT4">
                      <p:embed/>
                    </p:oleObj>
                  </mc:Choice>
                  <mc:Fallback>
                    <p:oleObj name="Equation" r:id="rId6" imgW="799920" imgH="241200" progId="Equation.DSMT4">
                      <p:embed/>
                      <p:pic>
                        <p:nvPicPr>
                          <p:cNvPr id="0" name=""/>
                          <p:cNvPicPr>
                            <a:picLocks noChangeAspect="1" noChangeArrowheads="1"/>
                          </p:cNvPicPr>
                          <p:nvPr/>
                        </p:nvPicPr>
                        <p:blipFill>
                          <a:blip r:embed="rId7"/>
                          <a:srcRect/>
                          <a:stretch>
                            <a:fillRect/>
                          </a:stretch>
                        </p:blipFill>
                        <p:spPr bwMode="auto">
                          <a:xfrm>
                            <a:off x="384" y="1920"/>
                            <a:ext cx="1152"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4" name="AutoShape 8"/>
              <p:cNvSpPr>
                <a:spLocks noChangeArrowheads="1"/>
              </p:cNvSpPr>
              <p:nvPr/>
            </p:nvSpPr>
            <p:spPr bwMode="auto">
              <a:xfrm>
                <a:off x="1680" y="201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
          <p:nvSpPr>
            <p:cNvPr id="6163" name="Text Box 9"/>
            <p:cNvSpPr txBox="1">
              <a:spLocks noChangeArrowheads="1"/>
            </p:cNvSpPr>
            <p:nvPr/>
          </p:nvSpPr>
          <p:spPr bwMode="auto">
            <a:xfrm>
              <a:off x="288" y="1680"/>
              <a:ext cx="31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solidFill>
                    <a:srgbClr val="FF0000"/>
                  </a:solidFill>
                  <a:ea typeface="ＭＳ Ｐゴシック" pitchFamily="64" charset="-128"/>
                </a:rPr>
                <a:t>So if linearly polarized beam with </a:t>
              </a:r>
              <a:r>
                <a:rPr lang="en-US" altLang="ja-JP" sz="2000" b="1" dirty="0">
                  <a:solidFill>
                    <a:srgbClr val="FF0000"/>
                  </a:solidFill>
                  <a:ea typeface="ＭＳ Ｐゴシック" pitchFamily="64" charset="-128"/>
                </a:rPr>
                <a:t>E</a:t>
              </a:r>
              <a:r>
                <a:rPr lang="en-US" altLang="ja-JP" sz="2000" b="1" i="0" dirty="0">
                  <a:solidFill>
                    <a:srgbClr val="FF0000"/>
                  </a:solidFill>
                  <a:ea typeface="ＭＳ Ｐゴシック" pitchFamily="64" charset="-128"/>
                </a:rPr>
                <a:t> is incident on a polarizer as shown,</a:t>
              </a:r>
            </a:p>
          </p:txBody>
        </p:sp>
      </p:grpSp>
      <p:sp>
        <p:nvSpPr>
          <p:cNvPr id="6152" name="Text Box 10"/>
          <p:cNvSpPr txBox="1">
            <a:spLocks noChangeArrowheads="1"/>
          </p:cNvSpPr>
          <p:nvPr/>
        </p:nvSpPr>
        <p:spPr bwMode="auto">
          <a:xfrm>
            <a:off x="3429000" y="43434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a:solidFill>
                  <a:schemeClr val="tx1"/>
                </a:solidFill>
                <a:ea typeface="ＭＳ Ｐゴシック" pitchFamily="64" charset="-128"/>
              </a:rPr>
              <a:t>Zero if </a:t>
            </a:r>
            <a:r>
              <a:rPr lang="en-US" altLang="ja-JP" sz="2000" b="1" dirty="0">
                <a:solidFill>
                  <a:schemeClr val="tx1"/>
                </a:solidFill>
                <a:ea typeface="ＭＳ Ｐゴシック" pitchFamily="64" charset="-128"/>
                <a:sym typeface="Symbol" pitchFamily="18" charset="2"/>
              </a:rPr>
              <a:t>=/2, I</a:t>
            </a:r>
            <a:r>
              <a:rPr lang="en-US" altLang="ja-JP" sz="2000" b="1" baseline="-10000" dirty="0">
                <a:solidFill>
                  <a:schemeClr val="tx1"/>
                </a:solidFill>
                <a:ea typeface="ＭＳ Ｐゴシック" pitchFamily="64" charset="-128"/>
                <a:sym typeface="Symbol" pitchFamily="18" charset="2"/>
              </a:rPr>
              <a:t>0</a:t>
            </a:r>
            <a:r>
              <a:rPr lang="en-US" altLang="ja-JP" sz="2000" b="1" dirty="0">
                <a:solidFill>
                  <a:schemeClr val="tx1"/>
                </a:solidFill>
                <a:ea typeface="ＭＳ Ｐゴシック" pitchFamily="64" charset="-128"/>
                <a:sym typeface="Symbol" pitchFamily="18" charset="2"/>
              </a:rPr>
              <a:t> if =0</a:t>
            </a:r>
          </a:p>
        </p:txBody>
      </p:sp>
      <p:grpSp>
        <p:nvGrpSpPr>
          <p:cNvPr id="6153" name="Group 11"/>
          <p:cNvGrpSpPr>
            <a:grpSpLocks/>
          </p:cNvGrpSpPr>
          <p:nvPr/>
        </p:nvGrpSpPr>
        <p:grpSpPr bwMode="auto">
          <a:xfrm>
            <a:off x="609600" y="4876800"/>
            <a:ext cx="7772400" cy="1784350"/>
            <a:chOff x="384" y="2736"/>
            <a:chExt cx="3072" cy="1124"/>
          </a:xfrm>
        </p:grpSpPr>
        <p:sp>
          <p:nvSpPr>
            <p:cNvPr id="6161" name="Text Box 12"/>
            <p:cNvSpPr txBox="1">
              <a:spLocks noChangeArrowheads="1"/>
            </p:cNvSpPr>
            <p:nvPr/>
          </p:nvSpPr>
          <p:spPr bwMode="auto">
            <a:xfrm>
              <a:off x="384" y="2736"/>
              <a:ext cx="3072"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solidFill>
                    <a:schemeClr val="tx1"/>
                  </a:solidFill>
                  <a:ea typeface="ＭＳ Ｐゴシック" pitchFamily="64" charset="-128"/>
                </a:rPr>
                <a:t>If </a:t>
              </a:r>
              <a:r>
                <a:rPr lang="en-US" altLang="ja-JP" sz="2000" b="1" i="0" dirty="0" err="1">
                  <a:solidFill>
                    <a:schemeClr val="tx1"/>
                  </a:solidFill>
                  <a:ea typeface="ＭＳ Ｐゴシック" pitchFamily="64" charset="-128"/>
                </a:rPr>
                <a:t>unpolarized</a:t>
              </a:r>
              <a:r>
                <a:rPr lang="en-US" altLang="ja-JP" sz="2000" b="1" i="0" dirty="0">
                  <a:solidFill>
                    <a:schemeClr val="tx1"/>
                  </a:solidFill>
                  <a:ea typeface="ＭＳ Ｐゴシック" pitchFamily="64" charset="-128"/>
                </a:rPr>
                <a:t> beam is incident instead, </a:t>
              </a:r>
              <a:endParaRPr lang="en-US" altLang="ja-JP" sz="2000" b="1" i="0" dirty="0" smtClean="0">
                <a:solidFill>
                  <a:schemeClr val="tx1"/>
                </a:solidFill>
                <a:ea typeface="ＭＳ Ｐゴシック" pitchFamily="64" charset="-128"/>
              </a:endParaRPr>
            </a:p>
            <a:p>
              <a:pPr>
                <a:spcBef>
                  <a:spcPct val="50000"/>
                </a:spcBef>
              </a:pPr>
              <a:r>
                <a:rPr lang="en-US" altLang="ja-JP" sz="2000" b="1" i="0" dirty="0" smtClean="0">
                  <a:solidFill>
                    <a:schemeClr val="tx1"/>
                  </a:solidFill>
                  <a:ea typeface="ＭＳ Ｐゴシック" pitchFamily="64" charset="-128"/>
                </a:rPr>
                <a:t>           The intensity will reduce by a factor of two.</a:t>
              </a:r>
            </a:p>
            <a:p>
              <a:pPr>
                <a:spcBef>
                  <a:spcPct val="50000"/>
                </a:spcBef>
              </a:pPr>
              <a:endParaRPr lang="en-US" altLang="ja-JP" sz="2000" b="1" i="0" dirty="0">
                <a:solidFill>
                  <a:schemeClr val="tx1"/>
                </a:solidFill>
                <a:ea typeface="ＭＳ Ｐゴシック" pitchFamily="64" charset="-128"/>
              </a:endParaRPr>
            </a:p>
            <a:p>
              <a:pPr>
                <a:spcBef>
                  <a:spcPct val="50000"/>
                </a:spcBef>
              </a:pPr>
              <a:r>
                <a:rPr lang="en-US" altLang="ja-JP" sz="2000" b="1" i="0" dirty="0" smtClean="0">
                  <a:solidFill>
                    <a:schemeClr val="tx1"/>
                  </a:solidFill>
                  <a:ea typeface="ＭＳ Ｐゴシック" pitchFamily="64" charset="-128"/>
                </a:rPr>
                <a:t>            The light will become polarized along the transmission axis </a:t>
              </a:r>
              <a:endParaRPr lang="en-US" altLang="ja-JP" sz="2000" b="1" i="0" dirty="0">
                <a:solidFill>
                  <a:schemeClr val="tx1"/>
                </a:solidFill>
                <a:ea typeface="ＭＳ Ｐゴシック" pitchFamily="64" charset="-128"/>
              </a:endParaRPr>
            </a:p>
          </p:txBody>
        </p:sp>
        <p:graphicFrame>
          <p:nvGraphicFramePr>
            <p:cNvPr id="6146" name="Object 13"/>
            <p:cNvGraphicFramePr>
              <a:graphicFrameLocks noChangeAspect="1"/>
            </p:cNvGraphicFramePr>
            <p:nvPr>
              <p:extLst>
                <p:ext uri="{D42A27DB-BD31-4B8C-83A1-F6EECF244321}">
                  <p14:modId xmlns:p14="http://schemas.microsoft.com/office/powerpoint/2010/main" val="423599369"/>
                </p:ext>
              </p:extLst>
            </p:nvPr>
          </p:nvGraphicFramePr>
          <p:xfrm>
            <a:off x="1248" y="3322"/>
            <a:ext cx="1351" cy="278"/>
          </p:xfrm>
          <a:graphic>
            <a:graphicData uri="http://schemas.openxmlformats.org/presentationml/2006/ole">
              <mc:AlternateContent xmlns:mc="http://schemas.openxmlformats.org/markup-compatibility/2006">
                <mc:Choice xmlns:v="urn:schemas-microsoft-com:vml" Requires="v">
                  <p:oleObj spid="_x0000_s58795" name="Equation" r:id="rId8" imgW="1358640" imgH="279360" progId="Equation.DSMT4">
                    <p:embed/>
                  </p:oleObj>
                </mc:Choice>
                <mc:Fallback>
                  <p:oleObj name="Equation" r:id="rId8" imgW="1358640" imgH="279360" progId="Equation.DSMT4">
                    <p:embed/>
                    <p:pic>
                      <p:nvPicPr>
                        <p:cNvPr id="0" name=""/>
                        <p:cNvPicPr>
                          <a:picLocks noChangeAspect="1" noChangeArrowheads="1"/>
                        </p:cNvPicPr>
                        <p:nvPr/>
                      </p:nvPicPr>
                      <p:blipFill>
                        <a:blip r:embed="rId9"/>
                        <a:srcRect/>
                        <a:stretch>
                          <a:fillRect/>
                        </a:stretch>
                      </p:blipFill>
                      <p:spPr bwMode="auto">
                        <a:xfrm>
                          <a:off x="1248" y="3322"/>
                          <a:ext cx="1351" cy="278"/>
                        </a:xfrm>
                        <a:prstGeom prst="rect">
                          <a:avLst/>
                        </a:prstGeom>
                        <a:noFill/>
                        <a:ln>
                          <a:noFill/>
                        </a:ln>
                        <a:effectLst/>
                        <a:extLst/>
                      </p:spPr>
                    </p:pic>
                  </p:oleObj>
                </mc:Fallback>
              </mc:AlternateContent>
            </a:graphicData>
          </a:graphic>
        </p:graphicFrame>
      </p:grpSp>
      <p:grpSp>
        <p:nvGrpSpPr>
          <p:cNvPr id="6155" name="Group 15"/>
          <p:cNvGrpSpPr>
            <a:grpSpLocks/>
          </p:cNvGrpSpPr>
          <p:nvPr/>
        </p:nvGrpSpPr>
        <p:grpSpPr bwMode="auto">
          <a:xfrm>
            <a:off x="5943600" y="1066800"/>
            <a:ext cx="3200400" cy="3657600"/>
            <a:chOff x="3744" y="672"/>
            <a:chExt cx="2016" cy="2304"/>
          </a:xfrm>
        </p:grpSpPr>
        <p:pic>
          <p:nvPicPr>
            <p:cNvPr id="6157" name="Picture 16" descr="F34_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4" y="1008"/>
              <a:ext cx="1807"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8" name="Group 17"/>
            <p:cNvGrpSpPr>
              <a:grpSpLocks/>
            </p:cNvGrpSpPr>
            <p:nvPr/>
          </p:nvGrpSpPr>
          <p:grpSpPr bwMode="auto">
            <a:xfrm>
              <a:off x="4608" y="672"/>
              <a:ext cx="1152" cy="576"/>
              <a:chOff x="4608" y="336"/>
              <a:chExt cx="1152" cy="576"/>
            </a:xfrm>
          </p:grpSpPr>
          <p:sp>
            <p:nvSpPr>
              <p:cNvPr id="6159" name="Line 18"/>
              <p:cNvSpPr>
                <a:spLocks noChangeShapeType="1"/>
              </p:cNvSpPr>
              <p:nvPr/>
            </p:nvSpPr>
            <p:spPr bwMode="auto">
              <a:xfrm flipH="1">
                <a:off x="4608" y="720"/>
                <a:ext cx="288" cy="192"/>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Text Box 19"/>
              <p:cNvSpPr txBox="1">
                <a:spLocks noChangeArrowheads="1"/>
              </p:cNvSpPr>
              <p:nvPr/>
            </p:nvSpPr>
            <p:spPr bwMode="auto">
              <a:xfrm>
                <a:off x="4800" y="336"/>
                <a:ext cx="9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dirty="0">
                    <a:solidFill>
                      <a:schemeClr val="tx1"/>
                    </a:solidFill>
                    <a:ea typeface="ＭＳ Ｐゴシック" pitchFamily="64" charset="-128"/>
                  </a:rPr>
                  <a:t>transmission axis</a:t>
                </a:r>
              </a:p>
            </p:txBody>
          </p:sp>
        </p:grpSp>
      </p:grpSp>
      <p:sp>
        <p:nvSpPr>
          <p:cNvPr id="6156" name="Text Box 20"/>
          <p:cNvSpPr txBox="1">
            <a:spLocks noChangeArrowheads="1"/>
          </p:cNvSpPr>
          <p:nvPr/>
        </p:nvSpPr>
        <p:spPr bwMode="auto">
          <a:xfrm>
            <a:off x="990600" y="19812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err="1">
                <a:solidFill>
                  <a:srgbClr val="FF0000"/>
                </a:solidFill>
                <a:ea typeface="ＭＳ Ｐゴシック" pitchFamily="64" charset="-128"/>
              </a:rPr>
              <a:t>dichroism</a:t>
            </a:r>
            <a:r>
              <a:rPr lang="en-US" altLang="ja-JP" sz="2000" b="1" dirty="0">
                <a:solidFill>
                  <a:srgbClr val="FF0000"/>
                </a:solidFill>
                <a:ea typeface="ＭＳ Ｐゴシック" pitchFamily="64" charset="-128"/>
              </a:rPr>
              <a:t> </a:t>
            </a:r>
            <a:r>
              <a:rPr lang="en-US" altLang="ja-JP" sz="2000" i="0" dirty="0">
                <a:solidFill>
                  <a:srgbClr val="FF0000"/>
                </a:solidFill>
                <a:ea typeface="ＭＳ Ｐゴシック" pitchFamily="64" charset="-128"/>
              </a:rPr>
              <a:t>(tourmaline, polaroid,…)</a:t>
            </a:r>
            <a:endParaRPr lang="en-US" altLang="ja-JP" sz="2000" b="1" dirty="0">
              <a:solidFill>
                <a:srgbClr val="FF0000"/>
              </a:solidFill>
              <a:ea typeface="ＭＳ Ｐゴシック" pitchFamily="64" charset="-128"/>
            </a:endParaRPr>
          </a:p>
        </p:txBody>
      </p:sp>
      <p:sp>
        <p:nvSpPr>
          <p:cNvPr id="2" name="Slide Number Placeholder 1"/>
          <p:cNvSpPr>
            <a:spLocks noGrp="1"/>
          </p:cNvSpPr>
          <p:nvPr>
            <p:ph type="sldNum" sz="quarter" idx="12"/>
          </p:nvPr>
        </p:nvSpPr>
        <p:spPr/>
        <p:txBody>
          <a:bodyPr/>
          <a:lstStyle/>
          <a:p>
            <a:fld id="{ECECDD16-1EF2-44DE-981F-7F0AAAE779D5}" type="slidenum">
              <a:rPr lang="en-US" smtClean="0"/>
              <a:pPr/>
              <a:t>10</a:t>
            </a:fld>
            <a:endParaRPr lang="en-US"/>
          </a:p>
        </p:txBody>
      </p:sp>
    </p:spTree>
    <p:extLst>
      <p:ext uri="{BB962C8B-B14F-4D97-AF65-F5344CB8AC3E}">
        <p14:creationId xmlns:p14="http://schemas.microsoft.com/office/powerpoint/2010/main" val="32553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err="1" smtClean="0"/>
              <a:t>iClicker</a:t>
            </a:r>
            <a:r>
              <a:rPr lang="en-US" altLang="en-US" dirty="0" smtClean="0"/>
              <a:t> Questions</a:t>
            </a:r>
          </a:p>
        </p:txBody>
      </p:sp>
      <p:sp>
        <p:nvSpPr>
          <p:cNvPr id="13315" name="Rectangle 3"/>
          <p:cNvSpPr>
            <a:spLocks noGrp="1" noChangeArrowheads="1"/>
          </p:cNvSpPr>
          <p:nvPr>
            <p:ph type="body" idx="1"/>
          </p:nvPr>
        </p:nvSpPr>
        <p:spPr bwMode="auto">
          <a:xfrm>
            <a:off x="533400" y="1219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nSpc>
                <a:spcPct val="90000"/>
              </a:lnSpc>
            </a:pPr>
            <a:r>
              <a:rPr lang="en-US" altLang="en-US" smtClean="0"/>
              <a:t>A beam of un-polarized lights with intensity I is sent through two  polarizers with transmission axis perpendicular to each other.    What’s the outgoing light intensity?</a:t>
            </a:r>
          </a:p>
          <a:p>
            <a:pPr marL="609600" indent="-609600">
              <a:lnSpc>
                <a:spcPct val="90000"/>
              </a:lnSpc>
              <a:buFontTx/>
              <a:buNone/>
            </a:pPr>
            <a:r>
              <a:rPr lang="en-US" altLang="en-US" smtClean="0"/>
              <a:t> </a:t>
            </a:r>
          </a:p>
          <a:p>
            <a:pPr marL="609600" indent="-609600">
              <a:lnSpc>
                <a:spcPct val="90000"/>
              </a:lnSpc>
              <a:buFontTx/>
              <a:buAutoNum type="alphaLcParenR"/>
            </a:pPr>
            <a:r>
              <a:rPr lang="en-US" altLang="en-US" smtClean="0"/>
              <a:t>½ I </a:t>
            </a:r>
          </a:p>
          <a:p>
            <a:pPr marL="609600" indent="-609600">
              <a:lnSpc>
                <a:spcPct val="90000"/>
              </a:lnSpc>
              <a:buFontTx/>
              <a:buAutoNum type="alphaLcParenR"/>
            </a:pPr>
            <a:r>
              <a:rPr lang="en-US" altLang="en-US" smtClean="0"/>
              <a:t>2 I</a:t>
            </a:r>
          </a:p>
          <a:p>
            <a:pPr marL="609600" indent="-609600">
              <a:lnSpc>
                <a:spcPct val="90000"/>
              </a:lnSpc>
              <a:buFontTx/>
              <a:buAutoNum type="alphaLcParenR"/>
            </a:pPr>
            <a:r>
              <a:rPr lang="en-US" altLang="en-US" smtClean="0"/>
              <a:t>0</a:t>
            </a:r>
          </a:p>
          <a:p>
            <a:pPr marL="609600" indent="-609600">
              <a:lnSpc>
                <a:spcPct val="90000"/>
              </a:lnSpc>
              <a:buFontTx/>
              <a:buAutoNum type="alphaLcParenR"/>
            </a:pPr>
            <a:r>
              <a:rPr lang="en-US" altLang="en-US" smtClean="0"/>
              <a:t>1.5 I </a:t>
            </a:r>
          </a:p>
        </p:txBody>
      </p:sp>
      <p:sp>
        <p:nvSpPr>
          <p:cNvPr id="2" name="Slide Number Placeholder 1"/>
          <p:cNvSpPr>
            <a:spLocks noGrp="1"/>
          </p:cNvSpPr>
          <p:nvPr>
            <p:ph type="sldNum" sz="quarter" idx="12"/>
          </p:nvPr>
        </p:nvSpPr>
        <p:spPr/>
        <p:txBody>
          <a:bodyPr/>
          <a:lstStyle/>
          <a:p>
            <a:fld id="{CB1DC412-43C0-400D-8CA7-AA670E5A4519}" type="slidenum">
              <a:rPr lang="en-US" altLang="en-US" smtClean="0"/>
              <a:pPr/>
              <a:t>11</a:t>
            </a:fld>
            <a:endParaRPr lang="en-US" altLang="en-US"/>
          </a:p>
        </p:txBody>
      </p:sp>
    </p:spTree>
    <p:extLst>
      <p:ext uri="{BB962C8B-B14F-4D97-AF65-F5344CB8AC3E}">
        <p14:creationId xmlns:p14="http://schemas.microsoft.com/office/powerpoint/2010/main" val="2267224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85800" y="381000"/>
            <a:ext cx="7772400" cy="533400"/>
          </a:xfrm>
        </p:spPr>
        <p:txBody>
          <a:bodyPr/>
          <a:lstStyle/>
          <a:p>
            <a:r>
              <a:rPr lang="en-US" altLang="ja-JP" smtClean="0">
                <a:ea typeface="ＭＳ Ｐゴシック" pitchFamily="64" charset="-128"/>
              </a:rPr>
              <a:t>Example: two polarizers</a:t>
            </a:r>
          </a:p>
        </p:txBody>
      </p:sp>
      <p:sp>
        <p:nvSpPr>
          <p:cNvPr id="7174" name="Rectangle 3"/>
          <p:cNvSpPr>
            <a:spLocks noGrp="1" noChangeArrowheads="1"/>
          </p:cNvSpPr>
          <p:nvPr>
            <p:ph type="body" idx="1"/>
          </p:nvPr>
        </p:nvSpPr>
        <p:spPr bwMode="auto">
          <a:xfrm>
            <a:off x="381000" y="1143000"/>
            <a:ext cx="34290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nSpc>
                <a:spcPct val="90000"/>
              </a:lnSpc>
              <a:buFontTx/>
              <a:buNone/>
            </a:pPr>
            <a:r>
              <a:rPr lang="ja-JP" altLang="en-US" sz="2000" b="1" smtClean="0">
                <a:ea typeface="ＭＳ Ｐゴシック" pitchFamily="64" charset="-128"/>
              </a:rPr>
              <a:t>     </a:t>
            </a:r>
            <a:r>
              <a:rPr lang="en-US" altLang="ja-JP" sz="2000" b="1" smtClean="0">
                <a:ea typeface="ＭＳ Ｐゴシック" pitchFamily="64" charset="-128"/>
              </a:rPr>
              <a:t>This set of two linear polarizers produces LP (linearly polarized) light.  What is the final intensity?</a:t>
            </a:r>
          </a:p>
          <a:p>
            <a:pPr>
              <a:lnSpc>
                <a:spcPct val="90000"/>
              </a:lnSpc>
              <a:buFontTx/>
              <a:buNone/>
            </a:pPr>
            <a:endParaRPr lang="en-US" altLang="ja-JP" sz="2000" b="1" smtClean="0">
              <a:ea typeface="ＭＳ Ｐゴシック" pitchFamily="64" charset="-128"/>
            </a:endParaRPr>
          </a:p>
          <a:p>
            <a:pPr lvl="1">
              <a:lnSpc>
                <a:spcPct val="90000"/>
              </a:lnSpc>
            </a:pPr>
            <a:r>
              <a:rPr lang="en-US" altLang="ja-JP" sz="2000" b="1" smtClean="0">
                <a:ea typeface="ＭＳ Ｐゴシック" pitchFamily="64" charset="-128"/>
              </a:rPr>
              <a:t>P</a:t>
            </a:r>
            <a:r>
              <a:rPr lang="en-US" altLang="ja-JP" sz="2000" b="1" baseline="-22000" smtClean="0">
                <a:ea typeface="ＭＳ Ｐゴシック" pitchFamily="64" charset="-128"/>
              </a:rPr>
              <a:t>1</a:t>
            </a:r>
            <a:r>
              <a:rPr lang="en-US" altLang="ja-JP" sz="2000" b="1" smtClean="0">
                <a:ea typeface="ＭＳ Ｐゴシック" pitchFamily="64" charset="-128"/>
              </a:rPr>
              <a:t> transmits 1/2 of the unpolarized light:   </a:t>
            </a:r>
          </a:p>
          <a:p>
            <a:pPr lvl="1">
              <a:lnSpc>
                <a:spcPct val="90000"/>
              </a:lnSpc>
              <a:buFontTx/>
              <a:buNone/>
            </a:pPr>
            <a:r>
              <a:rPr lang="en-US" altLang="ja-JP" sz="2000" b="1" smtClean="0">
                <a:ea typeface="ＭＳ Ｐゴシック" pitchFamily="64" charset="-128"/>
              </a:rPr>
              <a:t>       I</a:t>
            </a:r>
            <a:r>
              <a:rPr lang="en-US" altLang="ja-JP" sz="2000" b="1" baseline="-25000" smtClean="0">
                <a:ea typeface="ＭＳ Ｐゴシック" pitchFamily="64" charset="-128"/>
              </a:rPr>
              <a:t>1</a:t>
            </a:r>
            <a:r>
              <a:rPr lang="en-US" altLang="ja-JP" sz="2000" b="1" smtClean="0">
                <a:ea typeface="ＭＳ Ｐゴシック" pitchFamily="64" charset="-128"/>
              </a:rPr>
              <a:t> = 1/2 I</a:t>
            </a:r>
            <a:r>
              <a:rPr lang="en-US" altLang="ja-JP" sz="2000" b="1" baseline="-22000" smtClean="0">
                <a:ea typeface="ＭＳ Ｐゴシック" pitchFamily="64" charset="-128"/>
              </a:rPr>
              <a:t>0</a:t>
            </a:r>
          </a:p>
          <a:p>
            <a:pPr lvl="1">
              <a:lnSpc>
                <a:spcPct val="90000"/>
              </a:lnSpc>
            </a:pPr>
            <a:r>
              <a:rPr lang="en-US" altLang="ja-JP" sz="2000" b="1" smtClean="0">
                <a:ea typeface="ＭＳ Ｐゴシック" pitchFamily="64" charset="-128"/>
              </a:rPr>
              <a:t>P</a:t>
            </a:r>
            <a:r>
              <a:rPr lang="en-US" altLang="ja-JP" sz="2000" b="1" baseline="-22000" smtClean="0">
                <a:ea typeface="ＭＳ Ｐゴシック" pitchFamily="64" charset="-128"/>
              </a:rPr>
              <a:t>2</a:t>
            </a:r>
            <a:r>
              <a:rPr lang="en-US" altLang="ja-JP" sz="2000" b="1" smtClean="0">
                <a:ea typeface="ＭＳ Ｐゴシック" pitchFamily="64" charset="-128"/>
              </a:rPr>
              <a:t> projects out the </a:t>
            </a:r>
            <a:r>
              <a:rPr lang="en-US" altLang="ja-JP" sz="2000" b="1" i="1" smtClean="0">
                <a:ea typeface="ＭＳ Ｐゴシック" pitchFamily="64" charset="-128"/>
              </a:rPr>
              <a:t>E</a:t>
            </a:r>
            <a:r>
              <a:rPr lang="en-US" altLang="ja-JP" sz="2000" b="1" smtClean="0">
                <a:ea typeface="ＭＳ Ｐゴシック" pitchFamily="64" charset="-128"/>
              </a:rPr>
              <a:t>-field component parallel to x’ axis:</a:t>
            </a:r>
          </a:p>
        </p:txBody>
      </p:sp>
      <p:grpSp>
        <p:nvGrpSpPr>
          <p:cNvPr id="7175" name="Group 4"/>
          <p:cNvGrpSpPr>
            <a:grpSpLocks/>
          </p:cNvGrpSpPr>
          <p:nvPr/>
        </p:nvGrpSpPr>
        <p:grpSpPr bwMode="auto">
          <a:xfrm>
            <a:off x="1309688" y="5165725"/>
            <a:ext cx="1874838" cy="1082675"/>
            <a:chOff x="825" y="3254"/>
            <a:chExt cx="1181" cy="682"/>
          </a:xfrm>
        </p:grpSpPr>
        <p:graphicFrame>
          <p:nvGraphicFramePr>
            <p:cNvPr id="7171" name="Object 5"/>
            <p:cNvGraphicFramePr>
              <a:graphicFrameLocks/>
            </p:cNvGraphicFramePr>
            <p:nvPr>
              <p:extLst>
                <p:ext uri="{D42A27DB-BD31-4B8C-83A1-F6EECF244321}">
                  <p14:modId xmlns:p14="http://schemas.microsoft.com/office/powerpoint/2010/main" val="371524109"/>
                </p:ext>
              </p:extLst>
            </p:nvPr>
          </p:nvGraphicFramePr>
          <p:xfrm>
            <a:off x="825" y="3254"/>
            <a:ext cx="1181" cy="356"/>
          </p:xfrm>
          <a:graphic>
            <a:graphicData uri="http://schemas.openxmlformats.org/presentationml/2006/ole">
              <mc:AlternateContent xmlns:mc="http://schemas.openxmlformats.org/markup-compatibility/2006">
                <mc:Choice xmlns:v="urn:schemas-microsoft-com:vml" Requires="v">
                  <p:oleObj spid="_x0000_s59817" name="Equation" r:id="rId4" imgW="825480" imgH="228600" progId="Equation.DSMT4">
                    <p:embed/>
                  </p:oleObj>
                </mc:Choice>
                <mc:Fallback>
                  <p:oleObj name="Equation" r:id="rId4" imgW="825480" imgH="228600" progId="Equation.DSMT4">
                    <p:embed/>
                    <p:pic>
                      <p:nvPicPr>
                        <p:cNvPr id="0" name=""/>
                        <p:cNvPicPr>
                          <a:picLocks noChangeArrowheads="1"/>
                        </p:cNvPicPr>
                        <p:nvPr/>
                      </p:nvPicPr>
                      <p:blipFill>
                        <a:blip r:embed="rId5"/>
                        <a:srcRect/>
                        <a:stretch>
                          <a:fillRect/>
                        </a:stretch>
                      </p:blipFill>
                      <p:spPr bwMode="black">
                        <a:xfrm>
                          <a:off x="825" y="3254"/>
                          <a:ext cx="1181"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6"/>
            <p:cNvGraphicFramePr>
              <a:graphicFrameLocks/>
            </p:cNvGraphicFramePr>
            <p:nvPr>
              <p:extLst>
                <p:ext uri="{D42A27DB-BD31-4B8C-83A1-F6EECF244321}">
                  <p14:modId xmlns:p14="http://schemas.microsoft.com/office/powerpoint/2010/main" val="2584063112"/>
                </p:ext>
              </p:extLst>
            </p:nvPr>
          </p:nvGraphicFramePr>
          <p:xfrm>
            <a:off x="876" y="3648"/>
            <a:ext cx="887" cy="288"/>
          </p:xfrm>
          <a:graphic>
            <a:graphicData uri="http://schemas.openxmlformats.org/presentationml/2006/ole">
              <mc:AlternateContent xmlns:mc="http://schemas.openxmlformats.org/markup-compatibility/2006">
                <mc:Choice xmlns:v="urn:schemas-microsoft-com:vml" Requires="v">
                  <p:oleObj spid="_x0000_s59818" name="Equation" r:id="rId6" imgW="444240" imgH="190440" progId="Equation.DSMT4">
                    <p:embed/>
                  </p:oleObj>
                </mc:Choice>
                <mc:Fallback>
                  <p:oleObj name="Equation" r:id="rId6" imgW="444240" imgH="190440" progId="Equation.DSMT4">
                    <p:embed/>
                    <p:pic>
                      <p:nvPicPr>
                        <p:cNvPr id="0" name=""/>
                        <p:cNvPicPr>
                          <a:picLocks noChangeArrowheads="1"/>
                        </p:cNvPicPr>
                        <p:nvPr/>
                      </p:nvPicPr>
                      <p:blipFill>
                        <a:blip r:embed="rId7"/>
                        <a:srcRect/>
                        <a:stretch>
                          <a:fillRect/>
                        </a:stretch>
                      </p:blipFill>
                      <p:spPr bwMode="black">
                        <a:xfrm>
                          <a:off x="876" y="3648"/>
                          <a:ext cx="8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76" name="Group 7"/>
          <p:cNvGrpSpPr>
            <a:grpSpLocks/>
          </p:cNvGrpSpPr>
          <p:nvPr/>
        </p:nvGrpSpPr>
        <p:grpSpPr bwMode="auto">
          <a:xfrm>
            <a:off x="3352800" y="5486400"/>
            <a:ext cx="3917950" cy="839788"/>
            <a:chOff x="2112" y="3456"/>
            <a:chExt cx="2468" cy="529"/>
          </a:xfrm>
        </p:grpSpPr>
        <p:graphicFrame>
          <p:nvGraphicFramePr>
            <p:cNvPr id="7170" name="Object 8"/>
            <p:cNvGraphicFramePr>
              <a:graphicFrameLocks/>
            </p:cNvGraphicFramePr>
            <p:nvPr>
              <p:extLst>
                <p:ext uri="{D42A27DB-BD31-4B8C-83A1-F6EECF244321}">
                  <p14:modId xmlns:p14="http://schemas.microsoft.com/office/powerpoint/2010/main" val="4057130702"/>
                </p:ext>
              </p:extLst>
            </p:nvPr>
          </p:nvGraphicFramePr>
          <p:xfrm>
            <a:off x="2496" y="3456"/>
            <a:ext cx="2084" cy="529"/>
          </p:xfrm>
          <a:graphic>
            <a:graphicData uri="http://schemas.openxmlformats.org/presentationml/2006/ole">
              <mc:AlternateContent xmlns:mc="http://schemas.openxmlformats.org/markup-compatibility/2006">
                <mc:Choice xmlns:v="urn:schemas-microsoft-com:vml" Requires="v">
                  <p:oleObj spid="_x0000_s59819" name="Equation" r:id="rId8" imgW="1612800" imgH="393480" progId="Equation.DSMT4">
                    <p:embed/>
                  </p:oleObj>
                </mc:Choice>
                <mc:Fallback>
                  <p:oleObj name="Equation" r:id="rId8" imgW="1612800" imgH="393480" progId="Equation.DSMT4">
                    <p:embed/>
                    <p:pic>
                      <p:nvPicPr>
                        <p:cNvPr id="0" name=""/>
                        <p:cNvPicPr>
                          <a:picLocks noChangeArrowheads="1"/>
                        </p:cNvPicPr>
                        <p:nvPr/>
                      </p:nvPicPr>
                      <p:blipFill>
                        <a:blip r:embed="rId9"/>
                        <a:srcRect/>
                        <a:stretch>
                          <a:fillRect/>
                        </a:stretch>
                      </p:blipFill>
                      <p:spPr bwMode="invGray">
                        <a:xfrm>
                          <a:off x="2496" y="3456"/>
                          <a:ext cx="2084" cy="529"/>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1" name="AutoShape 9"/>
            <p:cNvSpPr>
              <a:spLocks noChangeArrowheads="1"/>
            </p:cNvSpPr>
            <p:nvPr/>
          </p:nvSpPr>
          <p:spPr bwMode="auto">
            <a:xfrm>
              <a:off x="2112" y="3648"/>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pic>
        <p:nvPicPr>
          <p:cNvPr id="7177" name="Picture 10" descr="figure-31-38"/>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1447800"/>
            <a:ext cx="49911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11"/>
          <p:cNvGrpSpPr>
            <a:grpSpLocks/>
          </p:cNvGrpSpPr>
          <p:nvPr/>
        </p:nvGrpSpPr>
        <p:grpSpPr bwMode="auto">
          <a:xfrm>
            <a:off x="7391400" y="5715000"/>
            <a:ext cx="1600200" cy="701675"/>
            <a:chOff x="4656" y="3600"/>
            <a:chExt cx="1008" cy="442"/>
          </a:xfrm>
        </p:grpSpPr>
        <p:sp>
          <p:nvSpPr>
            <p:cNvPr id="7179" name="Text Box 12"/>
            <p:cNvSpPr txBox="1">
              <a:spLocks noChangeArrowheads="1"/>
            </p:cNvSpPr>
            <p:nvPr/>
          </p:nvSpPr>
          <p:spPr bwMode="auto">
            <a:xfrm>
              <a:off x="4656" y="3600"/>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a:solidFill>
                    <a:schemeClr val="tx1"/>
                  </a:solidFill>
                  <a:ea typeface="ＭＳ Ｐゴシック" pitchFamily="64" charset="-128"/>
                </a:rPr>
                <a:t>= 0 if </a:t>
              </a:r>
              <a:r>
                <a:rPr lang="en-US" altLang="ja-JP" sz="2000" b="1" dirty="0">
                  <a:solidFill>
                    <a:schemeClr val="tx1"/>
                  </a:solidFill>
                  <a:ea typeface="ＭＳ Ｐゴシック" pitchFamily="64" charset="-128"/>
                  <a:sym typeface="Symbol" pitchFamily="18" charset="2"/>
                </a:rPr>
                <a:t> = /2</a:t>
              </a:r>
            </a:p>
          </p:txBody>
        </p:sp>
        <p:sp>
          <p:nvSpPr>
            <p:cNvPr id="7180" name="Text Box 13"/>
            <p:cNvSpPr txBox="1">
              <a:spLocks noChangeArrowheads="1"/>
            </p:cNvSpPr>
            <p:nvPr/>
          </p:nvSpPr>
          <p:spPr bwMode="auto">
            <a:xfrm>
              <a:off x="4656" y="3792"/>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dirty="0">
                  <a:solidFill>
                    <a:srgbClr val="FF0000"/>
                  </a:solidFill>
                  <a:ea typeface="ＭＳ Ｐゴシック" pitchFamily="64" charset="-128"/>
                </a:rPr>
                <a:t>(i.e., crossed)</a:t>
              </a:r>
            </a:p>
          </p:txBody>
        </p:sp>
      </p:grpSp>
      <p:sp>
        <p:nvSpPr>
          <p:cNvPr id="2" name="Slide Number Placeholder 1"/>
          <p:cNvSpPr>
            <a:spLocks noGrp="1"/>
          </p:cNvSpPr>
          <p:nvPr>
            <p:ph type="sldNum" sz="quarter" idx="12"/>
          </p:nvPr>
        </p:nvSpPr>
        <p:spPr/>
        <p:txBody>
          <a:bodyPr/>
          <a:lstStyle/>
          <a:p>
            <a:fld id="{ECECDD16-1EF2-44DE-981F-7F0AAAE779D5}" type="slidenum">
              <a:rPr lang="en-US" smtClean="0"/>
              <a:pPr/>
              <a:t>12</a:t>
            </a:fld>
            <a:endParaRPr lang="en-US"/>
          </a:p>
        </p:txBody>
      </p:sp>
    </p:spTree>
    <p:extLst>
      <p:ext uri="{BB962C8B-B14F-4D97-AF65-F5344CB8AC3E}">
        <p14:creationId xmlns:p14="http://schemas.microsoft.com/office/powerpoint/2010/main" val="81249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8"/>
          <p:cNvSpPr txBox="1">
            <a:spLocks noChangeArrowheads="1"/>
          </p:cNvSpPr>
          <p:nvPr/>
        </p:nvSpPr>
        <p:spPr bwMode="auto">
          <a:xfrm>
            <a:off x="593725" y="4495800"/>
            <a:ext cx="491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Polaroid sunglasses and camera filters:</a:t>
            </a:r>
            <a:endParaRPr lang="en-US" altLang="en-US"/>
          </a:p>
        </p:txBody>
      </p:sp>
      <p:sp>
        <p:nvSpPr>
          <p:cNvPr id="55301" name="Text Box 9"/>
          <p:cNvSpPr txBox="1">
            <a:spLocks noChangeArrowheads="1"/>
          </p:cNvSpPr>
          <p:nvPr/>
        </p:nvSpPr>
        <p:spPr bwMode="auto">
          <a:xfrm>
            <a:off x="1203325" y="5334000"/>
            <a:ext cx="580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5C00"/>
                </a:solidFill>
              </a:rPr>
              <a:t>reflected light is highly polarized:</a:t>
            </a:r>
            <a:r>
              <a:rPr lang="en-US" altLang="en-US"/>
              <a:t> can block it</a:t>
            </a:r>
          </a:p>
        </p:txBody>
      </p:sp>
      <p:sp>
        <p:nvSpPr>
          <p:cNvPr id="55302" name="Text Box 10"/>
          <p:cNvSpPr txBox="1">
            <a:spLocks noChangeArrowheads="1"/>
          </p:cNvSpPr>
          <p:nvPr/>
        </p:nvSpPr>
        <p:spPr bwMode="auto">
          <a:xfrm>
            <a:off x="517525" y="5943600"/>
            <a:ext cx="815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Considered:</a:t>
            </a:r>
            <a:r>
              <a:rPr lang="en-US" altLang="en-US"/>
              <a:t> using polarized car lights and polarizers-windshields</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13</a:t>
            </a:fld>
            <a:endParaRPr lang="en-US" altLang="en-US"/>
          </a:p>
        </p:txBody>
      </p:sp>
      <p:pic>
        <p:nvPicPr>
          <p:cNvPr id="13" name="Picture 3" descr="sun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2159"/>
            <a:ext cx="4724400" cy="27073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0" name="Picture 2" descr="http://www.dickssportinggoods.com/graphics/info/shared/BG_Fishing_Polarized_fi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9" y="437067"/>
            <a:ext cx="9176489" cy="3967741"/>
          </a:xfrm>
          <a:prstGeom prst="rect">
            <a:avLst/>
          </a:prstGeom>
          <a:noFill/>
          <a:extLst>
            <a:ext uri="{909E8E84-426E-40DD-AFC4-6F175D3DCCD1}">
              <a14:hiddenFill xmlns:a14="http://schemas.microsoft.com/office/drawing/2010/main">
                <a:solidFill>
                  <a:srgbClr val="FFFFFF"/>
                </a:solidFill>
              </a14:hiddenFill>
            </a:ext>
          </a:extLst>
        </p:spPr>
      </p:pic>
      <p:pic>
        <p:nvPicPr>
          <p:cNvPr id="63490" name="Picture 2" descr="http://4.bp.blogspot.com/-a3mh-ct3UvY/UE4oaaDrvWI/AAAAAAAAHPU/DT-GN7PG-bM/s1600/hd-dog-wallpaper-with-a-dog-with-sunglasses-dogs-backgrounds-anim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450" y="631162"/>
            <a:ext cx="7571750" cy="4732344"/>
          </a:xfrm>
          <a:prstGeom prst="rect">
            <a:avLst/>
          </a:prstGeom>
          <a:noFill/>
          <a:extLst>
            <a:ext uri="{909E8E84-426E-40DD-AFC4-6F175D3DCCD1}">
              <a14:hiddenFill xmlns:a14="http://schemas.microsoft.com/office/drawing/2010/main">
                <a:solidFill>
                  <a:srgbClr val="FFFFFF"/>
                </a:solidFill>
              </a14:hiddenFill>
            </a:ext>
          </a:extLst>
        </p:spPr>
      </p:pic>
      <p:sp>
        <p:nvSpPr>
          <p:cNvPr id="55303" name="Rectangle 11"/>
          <p:cNvSpPr>
            <a:spLocks noGrp="1" noChangeArrowheads="1"/>
          </p:cNvSpPr>
          <p:nvPr>
            <p:ph type="title"/>
          </p:nvPr>
        </p:nvSpPr>
        <p:spPr/>
        <p:txBody>
          <a:bodyPr/>
          <a:lstStyle/>
          <a:p>
            <a:pPr eaLnBrk="1" hangingPunct="1"/>
            <a:r>
              <a:rPr lang="en-US" altLang="en-US" dirty="0" smtClean="0">
                <a:ea typeface="ＭＳ Ｐゴシック" charset="-128"/>
              </a:rPr>
              <a:t>Polarized Light</a:t>
            </a:r>
          </a:p>
        </p:txBody>
      </p:sp>
    </p:spTree>
    <p:extLst>
      <p:ext uri="{BB962C8B-B14F-4D97-AF65-F5344CB8AC3E}">
        <p14:creationId xmlns:p14="http://schemas.microsoft.com/office/powerpoint/2010/main" val="346684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randombar(horizontal)">
                                      <p:cBhvr>
                                        <p:cTn id="7" dur="500"/>
                                        <p:tgtEl>
                                          <p:spTgt spid="788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wheel(1)">
                                      <p:cBhvr>
                                        <p:cTn id="12" dur="2000"/>
                                        <p:tgtEl>
                                          <p:spTgt spid="63490"/>
                                        </p:tgtEl>
                                      </p:cBhvr>
                                    </p:animEffect>
                                  </p:childTnLst>
                                </p:cTn>
                              </p:par>
                            </p:childTnLst>
                          </p:cTn>
                        </p:par>
                        <p:par>
                          <p:cTn id="13" fill="hold">
                            <p:stCondLst>
                              <p:cond delay="2000"/>
                            </p:stCondLst>
                            <p:childTnLst>
                              <p:par>
                                <p:cTn id="14" presetID="16" presetClass="exit" presetSubtype="21" fill="hold" nodeType="afterEffect">
                                  <p:stCondLst>
                                    <p:cond delay="0"/>
                                  </p:stCondLst>
                                  <p:childTnLst>
                                    <p:animEffect transition="out" filter="barn(inVertical)">
                                      <p:cBhvr>
                                        <p:cTn id="15" dur="500"/>
                                        <p:tgtEl>
                                          <p:spTgt spid="63490"/>
                                        </p:tgtEl>
                                      </p:cBhvr>
                                    </p:animEffect>
                                    <p:set>
                                      <p:cBhvr>
                                        <p:cTn id="16" dur="1" fill="hold">
                                          <p:stCondLst>
                                            <p:cond delay="499"/>
                                          </p:stCondLst>
                                        </p:cTn>
                                        <p:tgtEl>
                                          <p:spTgt spid="634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err="1" smtClean="0"/>
              <a:t>iClicker</a:t>
            </a:r>
            <a:r>
              <a:rPr lang="en-US" altLang="en-US" dirty="0" smtClean="0"/>
              <a:t> Questions</a:t>
            </a:r>
          </a:p>
        </p:txBody>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bwMode="auto">
              <a:xfrm>
                <a:off x="533400" y="1219200"/>
                <a:ext cx="8229600" cy="4525963"/>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nSpc>
                    <a:spcPct val="90000"/>
                  </a:lnSpc>
                </a:pPr>
                <a:r>
                  <a:rPr lang="en-US" altLang="en-US" dirty="0" smtClean="0"/>
                  <a:t>A beam of un-polarized lights with intensity I is sent through two  polarizers with transmission axis perpendicular to each other. Then insert a third polarizer with </a:t>
                </a:r>
                <a:r>
                  <a:rPr lang="el-GR" altLang="en-US" dirty="0" smtClean="0"/>
                  <a:t>ϴ</a:t>
                </a:r>
                <a14:m>
                  <m:oMath xmlns:m="http://schemas.openxmlformats.org/officeDocument/2006/math">
                    <m:r>
                      <a:rPr lang="el-GR" altLang="en-US" i="1" smtClean="0">
                        <a:latin typeface="Cambria Math"/>
                        <a:ea typeface="Cambria Math"/>
                      </a:rPr>
                      <m:t>≠</m:t>
                    </m:r>
                    <m:r>
                      <a:rPr lang="en-US" altLang="en-US" b="0" i="1" smtClean="0">
                        <a:latin typeface="Cambria Math"/>
                        <a:ea typeface="Cambria Math"/>
                      </a:rPr>
                      <m:t>0 </m:t>
                    </m:r>
                    <m:r>
                      <a:rPr lang="en-US" altLang="en-US" b="0" i="1" smtClean="0">
                        <a:latin typeface="Cambria Math"/>
                        <a:ea typeface="Cambria Math"/>
                      </a:rPr>
                      <m:t>𝑜𝑟</m:t>
                    </m:r>
                    <m:r>
                      <a:rPr lang="en-US" altLang="en-US" b="0" i="1" smtClean="0">
                        <a:latin typeface="Cambria Math"/>
                        <a:ea typeface="Cambria Math"/>
                      </a:rPr>
                      <m:t> 90</m:t>
                    </m:r>
                    <m:r>
                      <a:rPr lang="en-US" altLang="en-US" b="0" i="1" baseline="30000" smtClean="0">
                        <a:latin typeface="Cambria Math"/>
                        <a:ea typeface="Cambria Math"/>
                      </a:rPr>
                      <m:t>𝑜</m:t>
                    </m:r>
                  </m:oMath>
                </a14:m>
                <a:r>
                  <a:rPr lang="en-US" altLang="en-US" dirty="0" smtClean="0"/>
                  <a:t>    What’s the outgoing light intensity?</a:t>
                </a:r>
              </a:p>
              <a:p>
                <a:pPr marL="609600" indent="-609600">
                  <a:lnSpc>
                    <a:spcPct val="90000"/>
                  </a:lnSpc>
                  <a:buFontTx/>
                  <a:buNone/>
                </a:pPr>
                <a:r>
                  <a:rPr lang="en-US" altLang="en-US" dirty="0" smtClean="0"/>
                  <a:t> </a:t>
                </a:r>
              </a:p>
              <a:p>
                <a:pPr marL="609600" indent="-609600">
                  <a:lnSpc>
                    <a:spcPct val="90000"/>
                  </a:lnSpc>
                  <a:buFontTx/>
                  <a:buAutoNum type="alphaLcParenR"/>
                </a:pPr>
                <a:r>
                  <a:rPr lang="en-US" altLang="en-US" dirty="0" smtClean="0"/>
                  <a:t>Zero</a:t>
                </a:r>
              </a:p>
              <a:p>
                <a:pPr marL="609600" indent="-609600">
                  <a:lnSpc>
                    <a:spcPct val="90000"/>
                  </a:lnSpc>
                  <a:buFontTx/>
                  <a:buAutoNum type="alphaLcParenR"/>
                </a:pPr>
                <a:r>
                  <a:rPr lang="en-US" altLang="en-US" dirty="0" smtClean="0"/>
                  <a:t>Not zero</a:t>
                </a:r>
              </a:p>
            </p:txBody>
          </p:sp>
        </mc:Choice>
        <mc:Fallback xmlns="">
          <p:sp>
            <p:nvSpPr>
              <p:cNvPr id="13315" name="Rectangle 3"/>
              <p:cNvSpPr>
                <a:spLocks noGrp="1" noRot="1" noChangeAspect="1" noMove="1" noResize="1" noEditPoints="1" noAdjustHandles="1" noChangeArrowheads="1" noChangeShapeType="1" noTextEdit="1"/>
              </p:cNvSpPr>
              <p:nvPr>
                <p:ph type="body" idx="1"/>
              </p:nvPr>
            </p:nvSpPr>
            <p:spPr bwMode="auto">
              <a:xfrm>
                <a:off x="533400" y="1219200"/>
                <a:ext cx="8229600" cy="4525963"/>
              </a:xfrm>
              <a:blipFill rotWithShape="1">
                <a:blip r:embed="rId3"/>
                <a:stretch>
                  <a:fillRect l="-1704" t="-2830" r="-519" b="-270"/>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CB1DC412-43C0-400D-8CA7-AA670E5A4519}" type="slidenum">
              <a:rPr lang="en-US" altLang="en-US" smtClean="0"/>
              <a:pPr/>
              <a:t>14</a:t>
            </a:fld>
            <a:endParaRPr lang="en-US" altLang="en-US"/>
          </a:p>
        </p:txBody>
      </p:sp>
    </p:spTree>
    <p:extLst>
      <p:ext uri="{BB962C8B-B14F-4D97-AF65-F5344CB8AC3E}">
        <p14:creationId xmlns:p14="http://schemas.microsoft.com/office/powerpoint/2010/main" val="3591485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63471"/>
            <a:ext cx="7117588" cy="55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90871" y="383232"/>
            <a:ext cx="3152658" cy="461665"/>
          </a:xfrm>
          <a:prstGeom prst="rect">
            <a:avLst/>
          </a:prstGeom>
        </p:spPr>
        <p:txBody>
          <a:bodyPr wrap="none">
            <a:spAutoFit/>
          </a:bodyPr>
          <a:lstStyle/>
          <a:p>
            <a:r>
              <a:rPr lang="en-US" b="1" dirty="0"/>
              <a:t>7B-22 Polarizer Effects</a:t>
            </a:r>
          </a:p>
        </p:txBody>
      </p:sp>
      <p:sp>
        <p:nvSpPr>
          <p:cNvPr id="2" name="Slide Number Placeholder 1"/>
          <p:cNvSpPr>
            <a:spLocks noGrp="1"/>
          </p:cNvSpPr>
          <p:nvPr>
            <p:ph type="sldNum" sz="quarter" idx="12"/>
          </p:nvPr>
        </p:nvSpPr>
        <p:spPr/>
        <p:txBody>
          <a:bodyPr/>
          <a:lstStyle/>
          <a:p>
            <a:fld id="{ECECDD16-1EF2-44DE-981F-7F0AAAE779D5}" type="slidenum">
              <a:rPr lang="en-US" smtClean="0"/>
              <a:pPr/>
              <a:t>15</a:t>
            </a:fld>
            <a:endParaRPr lang="en-US"/>
          </a:p>
        </p:txBody>
      </p:sp>
    </p:spTree>
    <p:extLst>
      <p:ext uri="{BB962C8B-B14F-4D97-AF65-F5344CB8AC3E}">
        <p14:creationId xmlns:p14="http://schemas.microsoft.com/office/powerpoint/2010/main" val="4098482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g23"/>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4419600" y="1066800"/>
            <a:ext cx="41576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2727325" y="1260475"/>
            <a:ext cx="1712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AC voltage</a:t>
            </a:r>
          </a:p>
          <a:p>
            <a:pPr eaLnBrk="1" hangingPunct="1"/>
            <a:r>
              <a:rPr lang="en-US" altLang="en-US"/>
              <a:t>(~300 MHz)</a:t>
            </a:r>
          </a:p>
        </p:txBody>
      </p:sp>
      <p:pic>
        <p:nvPicPr>
          <p:cNvPr id="53252" name="Picture 4" descr="Fig2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419600" y="1081088"/>
            <a:ext cx="41910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822325" y="2555875"/>
            <a:ext cx="605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will happen if distance is increased twice?</a:t>
            </a:r>
            <a:endParaRPr lang="en-US" altLang="en-US"/>
          </a:p>
        </p:txBody>
      </p:sp>
      <p:grpSp>
        <p:nvGrpSpPr>
          <p:cNvPr id="53254" name="Group 6"/>
          <p:cNvGrpSpPr>
            <a:grpSpLocks/>
          </p:cNvGrpSpPr>
          <p:nvPr/>
        </p:nvGrpSpPr>
        <p:grpSpPr bwMode="auto">
          <a:xfrm>
            <a:off x="457200" y="3200400"/>
            <a:ext cx="2667000" cy="1695450"/>
            <a:chOff x="288" y="2016"/>
            <a:chExt cx="1680" cy="1068"/>
          </a:xfrm>
        </p:grpSpPr>
        <p:pic>
          <p:nvPicPr>
            <p:cNvPr id="53261" name="Picture 7" descr="Fig23"/>
            <p:cNvPicPr>
              <a:picLocks noChangeAspect="1" noChangeArrowheads="1"/>
            </p:cNvPicPr>
            <p:nvPr/>
          </p:nvPicPr>
          <p:blipFill>
            <a:blip r:embed="rId5">
              <a:lum bright="-24000" contrast="42000"/>
              <a:extLst>
                <a:ext uri="{28A0092B-C50C-407E-A947-70E740481C1C}">
                  <a14:useLocalDpi xmlns:a14="http://schemas.microsoft.com/office/drawing/2010/main" val="0"/>
                </a:ext>
              </a:extLst>
            </a:blip>
            <a:srcRect/>
            <a:stretch>
              <a:fillRect/>
            </a:stretch>
          </p:blipFill>
          <p:spPr bwMode="auto">
            <a:xfrm>
              <a:off x="288" y="2016"/>
              <a:ext cx="1680"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Rectangle 8"/>
            <p:cNvSpPr>
              <a:spLocks noChangeArrowheads="1"/>
            </p:cNvSpPr>
            <p:nvPr/>
          </p:nvSpPr>
          <p:spPr bwMode="auto">
            <a:xfrm>
              <a:off x="1584" y="2592"/>
              <a:ext cx="24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sp>
        <p:nvSpPr>
          <p:cNvPr id="53255" name="Text Box 9"/>
          <p:cNvSpPr txBox="1">
            <a:spLocks noChangeArrowheads="1"/>
          </p:cNvSpPr>
          <p:nvPr/>
        </p:nvSpPr>
        <p:spPr bwMode="auto">
          <a:xfrm>
            <a:off x="2574925" y="4079875"/>
            <a:ext cx="741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no</a:t>
            </a:r>
          </a:p>
          <a:p>
            <a:pPr eaLnBrk="1" hangingPunct="1"/>
            <a:r>
              <a:rPr lang="en-US" altLang="en-US">
                <a:solidFill>
                  <a:srgbClr val="FF0000"/>
                </a:solidFill>
              </a:rPr>
              <a:t>light</a:t>
            </a:r>
            <a:endParaRPr lang="en-US" altLang="en-US"/>
          </a:p>
        </p:txBody>
      </p:sp>
      <p:sp>
        <p:nvSpPr>
          <p:cNvPr id="53256" name="Line 10"/>
          <p:cNvSpPr>
            <a:spLocks noChangeShapeType="1"/>
          </p:cNvSpPr>
          <p:nvPr/>
        </p:nvSpPr>
        <p:spPr bwMode="auto">
          <a:xfrm flipH="1">
            <a:off x="3505200" y="3810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7" name="Text Box 11"/>
          <p:cNvSpPr txBox="1">
            <a:spLocks noChangeArrowheads="1"/>
          </p:cNvSpPr>
          <p:nvPr/>
        </p:nvSpPr>
        <p:spPr bwMode="auto">
          <a:xfrm>
            <a:off x="4251325" y="3394075"/>
            <a:ext cx="4587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E/M radiation can be </a:t>
            </a:r>
            <a:r>
              <a:rPr lang="en-US" altLang="en-US">
                <a:solidFill>
                  <a:srgbClr val="FF0000"/>
                </a:solidFill>
              </a:rPr>
              <a:t>polarized</a:t>
            </a:r>
            <a:r>
              <a:rPr lang="en-US" altLang="en-US">
                <a:solidFill>
                  <a:srgbClr val="FF0000"/>
                </a:solidFill>
                <a:latin typeface="Monotype Corsiva" charset="0"/>
              </a:rPr>
              <a:t> </a:t>
            </a:r>
            <a:r>
              <a:rPr lang="en-US" altLang="en-US"/>
              <a:t>along one axis…</a:t>
            </a:r>
          </a:p>
        </p:txBody>
      </p:sp>
      <p:pic>
        <p:nvPicPr>
          <p:cNvPr id="53258" name="Picture 12" descr="Fig23"/>
          <p:cNvPicPr>
            <a:picLocks noChangeAspect="1" noChangeArrowheads="1"/>
          </p:cNvPicPr>
          <p:nvPr/>
        </p:nvPicPr>
        <p:blipFill>
          <a:blip r:embed="rId6">
            <a:lum bright="-18000" contrast="36000"/>
            <a:extLst>
              <a:ext uri="{28A0092B-C50C-407E-A947-70E740481C1C}">
                <a14:useLocalDpi xmlns:a14="http://schemas.microsoft.com/office/drawing/2010/main" val="0"/>
              </a:ext>
            </a:extLst>
          </a:blip>
          <a:srcRect l="4256" t="9213" r="8511" b="7869"/>
          <a:stretch>
            <a:fillRect/>
          </a:stretch>
        </p:blipFill>
        <p:spPr bwMode="auto">
          <a:xfrm>
            <a:off x="4572000" y="5029200"/>
            <a:ext cx="38862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13"/>
          <p:cNvSpPr txBox="1">
            <a:spLocks noChangeArrowheads="1"/>
          </p:cNvSpPr>
          <p:nvPr/>
        </p:nvSpPr>
        <p:spPr bwMode="auto">
          <a:xfrm>
            <a:off x="4632325" y="4613275"/>
            <a:ext cx="363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…and it can be </a:t>
            </a:r>
            <a:r>
              <a:rPr lang="en-US" altLang="en-US">
                <a:solidFill>
                  <a:srgbClr val="FF0000"/>
                </a:solidFill>
              </a:rPr>
              <a:t>unpolarized</a:t>
            </a:r>
            <a:r>
              <a:rPr lang="en-US" altLang="en-US"/>
              <a:t>:</a:t>
            </a:r>
          </a:p>
        </p:txBody>
      </p:sp>
      <p:sp>
        <p:nvSpPr>
          <p:cNvPr id="53260" name="Rectangle 14"/>
          <p:cNvSpPr>
            <a:spLocks noGrp="1" noChangeArrowheads="1"/>
          </p:cNvSpPr>
          <p:nvPr>
            <p:ph type="title"/>
          </p:nvPr>
        </p:nvSpPr>
        <p:spPr/>
        <p:txBody>
          <a:bodyPr/>
          <a:lstStyle/>
          <a:p>
            <a:pPr eaLnBrk="1" hangingPunct="1"/>
            <a:r>
              <a:rPr lang="en-US" altLang="en-US" smtClean="0">
                <a:ea typeface="ＭＳ Ｐゴシック" charset="-128"/>
              </a:rPr>
              <a:t>Polarized E/M Radiation</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446550"/>
          </a:xfrm>
        </p:spPr>
        <p:txBody>
          <a:bodyPr/>
          <a:lstStyle/>
          <a:p>
            <a:r>
              <a:rPr lang="en-US" b="1" dirty="0"/>
              <a:t>UHF Transmitter and Dipole Receiver (6D-17)</a:t>
            </a:r>
            <a:endParaRPr lang="en-US" dirty="0"/>
          </a:p>
        </p:txBody>
      </p:sp>
      <p:pic>
        <p:nvPicPr>
          <p:cNvPr id="4" name="Picture 3" descr="D:\Users\hudsong\Pictures\2012-11-20 Demos\Demos 3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752600"/>
            <a:ext cx="5943600" cy="4455795"/>
          </a:xfrm>
          <a:prstGeom prst="rect">
            <a:avLst/>
          </a:prstGeom>
          <a:noFill/>
          <a:ln>
            <a:noFill/>
          </a:ln>
        </p:spPr>
      </p:pic>
      <p:sp>
        <p:nvSpPr>
          <p:cNvPr id="5" name="Slide Number Placeholder 4"/>
          <p:cNvSpPr>
            <a:spLocks noGrp="1"/>
          </p:cNvSpPr>
          <p:nvPr>
            <p:ph type="sldNum" sz="quarter" idx="12"/>
          </p:nvPr>
        </p:nvSpPr>
        <p:spPr/>
        <p:txBody>
          <a:bodyPr/>
          <a:lstStyle/>
          <a:p>
            <a:fld id="{53500040-8738-4FE8-8D54-7DC6F9DFC4C1}" type="slidenum">
              <a:rPr lang="en-US" smtClean="0"/>
              <a:pPr/>
              <a:t>17</a:t>
            </a:fld>
            <a:endParaRPr lang="en-US"/>
          </a:p>
        </p:txBody>
      </p:sp>
    </p:spTree>
    <p:extLst>
      <p:ext uri="{BB962C8B-B14F-4D97-AF65-F5344CB8AC3E}">
        <p14:creationId xmlns:p14="http://schemas.microsoft.com/office/powerpoint/2010/main" val="397771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4056099" y="1787525"/>
            <a:ext cx="49069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dirty="0"/>
              <a:t>In which of these situations will the bulb light?</a:t>
            </a:r>
          </a:p>
          <a:p>
            <a:pPr eaLnBrk="1" hangingPunct="1"/>
            <a:endParaRPr lang="en-US" altLang="en-US" dirty="0"/>
          </a:p>
          <a:p>
            <a:pPr eaLnBrk="1" hangingPunct="1">
              <a:buFont typeface="Arial" charset="0"/>
              <a:buAutoNum type="alphaUcParenR"/>
            </a:pPr>
            <a:r>
              <a:rPr lang="en-US" altLang="en-US" dirty="0"/>
              <a:t>A</a:t>
            </a:r>
          </a:p>
          <a:p>
            <a:pPr eaLnBrk="1" hangingPunct="1">
              <a:buFont typeface="Arial" charset="0"/>
              <a:buAutoNum type="alphaUcParenR"/>
            </a:pPr>
            <a:r>
              <a:rPr lang="en-US" altLang="en-US" dirty="0"/>
              <a:t>B</a:t>
            </a:r>
          </a:p>
          <a:p>
            <a:pPr eaLnBrk="1" hangingPunct="1">
              <a:buFont typeface="Arial" charset="0"/>
              <a:buAutoNum type="alphaUcParenR"/>
            </a:pPr>
            <a:r>
              <a:rPr lang="en-US" altLang="en-US" dirty="0"/>
              <a:t>C</a:t>
            </a:r>
          </a:p>
          <a:p>
            <a:pPr eaLnBrk="1" hangingPunct="1">
              <a:buFont typeface="Arial" charset="0"/>
              <a:buAutoNum type="alphaUcParenR"/>
            </a:pPr>
            <a:r>
              <a:rPr lang="en-US" altLang="en-US" dirty="0"/>
              <a:t>None</a:t>
            </a:r>
          </a:p>
          <a:p>
            <a:pPr eaLnBrk="1" hangingPunct="1">
              <a:buFont typeface="Arial" charset="0"/>
              <a:buAutoNum type="alphaUcParenR"/>
            </a:pPr>
            <a:r>
              <a:rPr lang="en-US" altLang="en-US" dirty="0"/>
              <a:t>B and C</a:t>
            </a:r>
          </a:p>
        </p:txBody>
      </p:sp>
      <p:pic>
        <p:nvPicPr>
          <p:cNvPr id="54275" name="Picture 6" descr="Ch23-page8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293813"/>
            <a:ext cx="38608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304800"/>
            <a:ext cx="60960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err="1" smtClean="0">
                <a:solidFill>
                  <a:srgbClr val="CC0000"/>
                </a:solidFill>
                <a:latin typeface="+mj-lt"/>
              </a:rPr>
              <a:t>iClicker</a:t>
            </a:r>
            <a:r>
              <a:rPr lang="en-US" sz="2000" dirty="0" smtClean="0">
                <a:solidFill>
                  <a:srgbClr val="CC0000"/>
                </a:solidFill>
                <a:latin typeface="+mj-lt"/>
              </a:rPr>
              <a:t> question</a:t>
            </a:r>
            <a:endParaRPr lang="en-US" sz="2000" dirty="0">
              <a:solidFill>
                <a:srgbClr val="CC0000"/>
              </a:solidFill>
              <a:latin typeface="+mj-lt"/>
            </a:endParaRPr>
          </a:p>
        </p:txBody>
      </p:sp>
      <p:sp>
        <p:nvSpPr>
          <p:cNvPr id="3" name="Slide Number Placeholder 2"/>
          <p:cNvSpPr>
            <a:spLocks noGrp="1"/>
          </p:cNvSpPr>
          <p:nvPr>
            <p:ph type="sldNum" sz="quarter" idx="12"/>
          </p:nvPr>
        </p:nvSpPr>
        <p:spPr/>
        <p:txBody>
          <a:bodyPr/>
          <a:lstStyle/>
          <a:p>
            <a:fld id="{E367AE62-59D9-4CBA-B505-2CA76C41BBD2}" type="slidenum">
              <a:rPr lang="en-US" altLang="en-US" smtClean="0"/>
              <a:pPr/>
              <a:t>18</a:t>
            </a:fld>
            <a:endParaRPr lang="en-US" altLang="en-US"/>
          </a:p>
        </p:txBody>
      </p:sp>
    </p:spTree>
    <p:extLst>
      <p:ext uri="{BB962C8B-B14F-4D97-AF65-F5344CB8AC3E}">
        <p14:creationId xmlns:p14="http://schemas.microsoft.com/office/powerpoint/2010/main" val="2301101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62000" y="228600"/>
            <a:ext cx="7772400" cy="304800"/>
          </a:xfrm>
        </p:spPr>
        <p:txBody>
          <a:bodyPr/>
          <a:lstStyle/>
          <a:p>
            <a:r>
              <a:rPr lang="en-US" altLang="ja-JP" sz="2800" smtClean="0">
                <a:ea typeface="ＭＳ Ｐゴシック" pitchFamily="64" charset="-128"/>
              </a:rPr>
              <a:t>Speed of light in medium </a:t>
            </a:r>
          </a:p>
        </p:txBody>
      </p:sp>
      <p:sp>
        <p:nvSpPr>
          <p:cNvPr id="3076" name="Text Box 14"/>
          <p:cNvSpPr txBox="1">
            <a:spLocks noChangeArrowheads="1"/>
          </p:cNvSpPr>
          <p:nvPr/>
        </p:nvSpPr>
        <p:spPr bwMode="auto">
          <a:xfrm>
            <a:off x="381000" y="35052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buClr>
                <a:schemeClr val="tx1"/>
              </a:buClr>
            </a:pPr>
            <a:r>
              <a:rPr lang="en-US" altLang="ja-JP" i="0" dirty="0">
                <a:solidFill>
                  <a:schemeClr val="tx1"/>
                </a:solidFill>
                <a:ea typeface="ＭＳ Ｐゴシック" pitchFamily="64" charset="-128"/>
              </a:rPr>
              <a:t>When light encounters an </a:t>
            </a:r>
            <a:r>
              <a:rPr lang="en-US" altLang="ja-JP" b="1" dirty="0">
                <a:ea typeface="ＭＳ Ｐゴシック" pitchFamily="64" charset="-128"/>
              </a:rPr>
              <a:t>interface</a:t>
            </a:r>
            <a:r>
              <a:rPr lang="en-US" altLang="ja-JP" i="0" dirty="0">
                <a:solidFill>
                  <a:schemeClr val="tx1"/>
                </a:solidFill>
                <a:ea typeface="ＭＳ Ｐゴシック" pitchFamily="64" charset="-128"/>
              </a:rPr>
              <a:t> between different media, it can generally both </a:t>
            </a:r>
            <a:r>
              <a:rPr lang="en-US" altLang="ja-JP" b="1" dirty="0">
                <a:ea typeface="ＭＳ Ｐゴシック" pitchFamily="64" charset="-128"/>
              </a:rPr>
              <a:t>reflect</a:t>
            </a:r>
            <a:r>
              <a:rPr lang="en-US" altLang="ja-JP" i="0" dirty="0">
                <a:solidFill>
                  <a:schemeClr val="tx1"/>
                </a:solidFill>
                <a:ea typeface="ＭＳ Ｐゴシック" pitchFamily="64" charset="-128"/>
              </a:rPr>
              <a:t> and </a:t>
            </a:r>
            <a:r>
              <a:rPr lang="en-US" altLang="ja-JP" b="1" dirty="0">
                <a:ea typeface="ＭＳ Ｐゴシック" pitchFamily="64" charset="-128"/>
              </a:rPr>
              <a:t>refract</a:t>
            </a:r>
            <a:r>
              <a:rPr lang="en-US" altLang="ja-JP" dirty="0">
                <a:ea typeface="ＭＳ Ｐゴシック" pitchFamily="64" charset="-128"/>
              </a:rPr>
              <a:t>.</a:t>
            </a:r>
          </a:p>
        </p:txBody>
      </p:sp>
      <p:sp>
        <p:nvSpPr>
          <p:cNvPr id="3077" name="Text Box 16"/>
          <p:cNvSpPr txBox="1">
            <a:spLocks noChangeArrowheads="1"/>
          </p:cNvSpPr>
          <p:nvPr/>
        </p:nvSpPr>
        <p:spPr bwMode="auto">
          <a:xfrm>
            <a:off x="838200" y="914400"/>
            <a:ext cx="723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buClr>
                <a:schemeClr val="tx1"/>
              </a:buClr>
            </a:pPr>
            <a:r>
              <a:rPr lang="en-US" altLang="ja-JP" i="0">
                <a:solidFill>
                  <a:schemeClr val="tx1"/>
                </a:solidFill>
                <a:ea typeface="ＭＳ Ｐゴシック" pitchFamily="64" charset="-128"/>
              </a:rPr>
              <a:t>Light can travel through matter </a:t>
            </a:r>
            <a:r>
              <a:rPr lang="en-US" altLang="ja-JP" b="1">
                <a:ea typeface="ＭＳ Ｐゴシック" pitchFamily="64" charset="-128"/>
              </a:rPr>
              <a:t>medium</a:t>
            </a:r>
            <a:r>
              <a:rPr lang="en-US" altLang="ja-JP" i="0">
                <a:solidFill>
                  <a:schemeClr val="tx1"/>
                </a:solidFill>
                <a:ea typeface="ＭＳ Ｐゴシック" pitchFamily="64" charset="-128"/>
              </a:rPr>
              <a:t> as well as free space (vacuum). Inside matter, the speed of light </a:t>
            </a:r>
            <a:r>
              <a:rPr lang="en-US" altLang="ja-JP" b="1">
                <a:ea typeface="ＭＳ Ｐゴシック" pitchFamily="64" charset="-128"/>
              </a:rPr>
              <a:t>v</a:t>
            </a:r>
            <a:r>
              <a:rPr lang="en-US" altLang="ja-JP" i="0">
                <a:solidFill>
                  <a:schemeClr val="tx1"/>
                </a:solidFill>
                <a:ea typeface="ＭＳ Ｐゴシック" pitchFamily="64" charset="-128"/>
              </a:rPr>
              <a:t> is generally</a:t>
            </a:r>
            <a:r>
              <a:rPr lang="en-US" altLang="ja-JP" b="1" i="0">
                <a:solidFill>
                  <a:schemeClr val="tx1"/>
                </a:solidFill>
                <a:ea typeface="ＭＳ Ｐゴシック" pitchFamily="64" charset="-128"/>
              </a:rPr>
              <a:t> </a:t>
            </a:r>
            <a:r>
              <a:rPr lang="en-US" altLang="ja-JP" b="1">
                <a:ea typeface="ＭＳ Ｐゴシック" pitchFamily="64" charset="-128"/>
              </a:rPr>
              <a:t>less than  c</a:t>
            </a:r>
            <a:r>
              <a:rPr lang="en-US" altLang="ja-JP" b="1" i="0">
                <a:solidFill>
                  <a:schemeClr val="tx1"/>
                </a:solidFill>
                <a:ea typeface="ＭＳ Ｐゴシック" pitchFamily="64" charset="-128"/>
              </a:rPr>
              <a:t>.</a:t>
            </a:r>
            <a:endParaRPr lang="en-US" altLang="ja-JP" b="1" i="0">
              <a:ea typeface="ＭＳ Ｐゴシック" pitchFamily="64" charset="-128"/>
            </a:endParaRPr>
          </a:p>
        </p:txBody>
      </p:sp>
      <p:graphicFrame>
        <p:nvGraphicFramePr>
          <p:cNvPr id="3074" name="Object 17"/>
          <p:cNvGraphicFramePr>
            <a:graphicFrameLocks noChangeAspect="1"/>
          </p:cNvGraphicFramePr>
          <p:nvPr/>
        </p:nvGraphicFramePr>
        <p:xfrm>
          <a:off x="685800" y="2249488"/>
          <a:ext cx="2409825" cy="871537"/>
        </p:xfrm>
        <a:graphic>
          <a:graphicData uri="http://schemas.openxmlformats.org/presentationml/2006/ole">
            <mc:AlternateContent xmlns:mc="http://schemas.openxmlformats.org/markup-compatibility/2006">
              <mc:Choice xmlns:v="urn:schemas-microsoft-com:vml" Requires="v">
                <p:oleObj spid="_x0000_s64621" name="Equation" r:id="rId4" imgW="1066680" imgH="393480" progId="Equation.DSMT4">
                  <p:embed/>
                </p:oleObj>
              </mc:Choice>
              <mc:Fallback>
                <p:oleObj name="Equation" r:id="rId4" imgW="106668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49488"/>
                        <a:ext cx="2409825"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8" name="Picture 3" descr="F34_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981200"/>
            <a:ext cx="41910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8"/>
          <p:cNvGrpSpPr>
            <a:grpSpLocks/>
          </p:cNvGrpSpPr>
          <p:nvPr/>
        </p:nvGrpSpPr>
        <p:grpSpPr bwMode="auto">
          <a:xfrm>
            <a:off x="1524000" y="2438400"/>
            <a:ext cx="3886200" cy="930275"/>
            <a:chOff x="1200" y="1584"/>
            <a:chExt cx="2448" cy="586"/>
          </a:xfrm>
        </p:grpSpPr>
        <p:sp>
          <p:nvSpPr>
            <p:cNvPr id="3080" name="Oval 19"/>
            <p:cNvSpPr>
              <a:spLocks noChangeArrowheads="1"/>
            </p:cNvSpPr>
            <p:nvPr/>
          </p:nvSpPr>
          <p:spPr bwMode="auto">
            <a:xfrm>
              <a:off x="1200" y="1584"/>
              <a:ext cx="192" cy="336"/>
            </a:xfrm>
            <a:prstGeom prst="ellipse">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endParaRPr lang="en-US" altLang="en-US"/>
            </a:p>
          </p:txBody>
        </p:sp>
        <p:sp>
          <p:nvSpPr>
            <p:cNvPr id="3081" name="Line 20"/>
            <p:cNvSpPr>
              <a:spLocks noChangeShapeType="1"/>
            </p:cNvSpPr>
            <p:nvPr/>
          </p:nvSpPr>
          <p:spPr bwMode="auto">
            <a:xfrm flipH="1" flipV="1">
              <a:off x="1392" y="1872"/>
              <a:ext cx="768" cy="192"/>
            </a:xfrm>
            <a:prstGeom prst="line">
              <a:avLst/>
            </a:prstGeom>
            <a:noFill/>
            <a:ln w="254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 name="Text Box 21"/>
            <p:cNvSpPr txBox="1">
              <a:spLocks noChangeArrowheads="1"/>
            </p:cNvSpPr>
            <p:nvPr/>
          </p:nvSpPr>
          <p:spPr bwMode="auto">
            <a:xfrm>
              <a:off x="2208" y="1920"/>
              <a:ext cx="1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a:solidFill>
                    <a:schemeClr val="folHlink"/>
                  </a:solidFill>
                  <a:ea typeface="ＭＳ Ｐゴシック" pitchFamily="64" charset="-128"/>
                </a:rPr>
                <a:t>index of refraction</a:t>
              </a:r>
            </a:p>
          </p:txBody>
        </p:sp>
      </p:grpSp>
      <p:sp>
        <p:nvSpPr>
          <p:cNvPr id="2" name="Slide Number Placeholder 1"/>
          <p:cNvSpPr>
            <a:spLocks noGrp="1"/>
          </p:cNvSpPr>
          <p:nvPr>
            <p:ph type="sldNum" sz="quarter" idx="12"/>
          </p:nvPr>
        </p:nvSpPr>
        <p:spPr/>
        <p:txBody>
          <a:bodyPr/>
          <a:lstStyle/>
          <a:p>
            <a:fld id="{CB1DC412-43C0-400D-8CA7-AA670E5A4519}" type="slidenum">
              <a:rPr lang="en-US" altLang="en-US" smtClean="0"/>
              <a:pPr/>
              <a:t>19</a:t>
            </a:fld>
            <a:endParaRPr lang="en-US" altLang="en-US"/>
          </a:p>
        </p:txBody>
      </p:sp>
      <p:graphicFrame>
        <p:nvGraphicFramePr>
          <p:cNvPr id="18" name="Object 11"/>
          <p:cNvGraphicFramePr>
            <a:graphicFrameLocks noChangeAspect="1"/>
          </p:cNvGraphicFramePr>
          <p:nvPr/>
        </p:nvGraphicFramePr>
        <p:xfrm>
          <a:off x="2590802" y="5257803"/>
          <a:ext cx="1509713" cy="915988"/>
        </p:xfrm>
        <a:graphic>
          <a:graphicData uri="http://schemas.openxmlformats.org/presentationml/2006/ole">
            <mc:AlternateContent xmlns:mc="http://schemas.openxmlformats.org/markup-compatibility/2006">
              <mc:Choice xmlns:v="urn:schemas-microsoft-com:vml" Requires="v">
                <p:oleObj spid="_x0000_s64622" name="Equation" r:id="rId7" imgW="711000" imgH="431640" progId="Equation.DSMT4">
                  <p:embed/>
                </p:oleObj>
              </mc:Choice>
              <mc:Fallback>
                <p:oleObj name="Equation" r:id="rId7" imgW="71100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2" y="5257803"/>
                        <a:ext cx="1509713"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4" name="TextBox 3"/>
              <p:cNvSpPr txBox="1"/>
              <p:nvPr/>
            </p:nvSpPr>
            <p:spPr>
              <a:xfrm>
                <a:off x="335760" y="5484964"/>
                <a:ext cx="1828800" cy="461665"/>
              </a:xfrm>
              <a:prstGeom prst="rect">
                <a:avLst/>
              </a:prstGeom>
              <a:noFill/>
              <a:ln w="28575" cap="flat" cmpd="sng" algn="ctr">
                <a:noFill/>
                <a:prstDash val="solid"/>
                <a:round/>
                <a:headEnd type="none" w="med" len="med"/>
                <a:tailEnd type="none" w="med" len="med"/>
              </a:ln>
            </p:spPr>
            <p:txBody>
              <a:bodyPr wrap="square" lIns="0" tIns="0" rIns="0" bIns="0" rtlCol="0">
                <a:spAutoFit/>
              </a:bodyPr>
              <a:lstStyle/>
              <a:p>
                <a:pPr indent="228600"/>
                <a14:m>
                  <m:oMathPara xmlns:m="http://schemas.openxmlformats.org/officeDocument/2006/math">
                    <m:oMathParaPr>
                      <m:jc m:val="centerGroup"/>
                    </m:oMathParaPr>
                    <m:oMath xmlns:m="http://schemas.openxmlformats.org/officeDocument/2006/math">
                      <m:sSub>
                        <m:sSubPr>
                          <m:ctrlPr>
                            <a:rPr lang="en-US" sz="3000" i="1" smtClean="0">
                              <a:solidFill>
                                <a:srgbClr val="CC0000"/>
                              </a:solidFill>
                              <a:latin typeface="Cambria Math" panose="02040503050406030204" pitchFamily="18" charset="0"/>
                            </a:rPr>
                          </m:ctrlPr>
                        </m:sSubPr>
                        <m:e>
                          <m:r>
                            <a:rPr lang="en-US" sz="3000" i="1" smtClean="0">
                              <a:solidFill>
                                <a:srgbClr val="CC0000"/>
                              </a:solidFill>
                              <a:latin typeface="Cambria Math" panose="02040503050406030204" pitchFamily="18" charset="0"/>
                              <a:ea typeface="Cambria Math" panose="02040503050406030204" pitchFamily="18" charset="0"/>
                            </a:rPr>
                            <m:t>𝜃</m:t>
                          </m:r>
                        </m:e>
                        <m:sub>
                          <m:r>
                            <a:rPr lang="en-US" sz="3000" b="0" i="1" smtClean="0">
                              <a:solidFill>
                                <a:srgbClr val="CC0000"/>
                              </a:solidFill>
                              <a:latin typeface="Cambria Math" panose="02040503050406030204" pitchFamily="18" charset="0"/>
                            </a:rPr>
                            <m:t>1</m:t>
                          </m:r>
                        </m:sub>
                      </m:sSub>
                      <m:r>
                        <a:rPr lang="en-US" sz="3000" b="0" i="1" smtClean="0">
                          <a:solidFill>
                            <a:srgbClr val="CC0000"/>
                          </a:solidFill>
                          <a:latin typeface="Cambria Math" panose="02040503050406030204" pitchFamily="18" charset="0"/>
                        </a:rPr>
                        <m:t>= </m:t>
                      </m:r>
                      <m:sSubSup>
                        <m:sSubSupPr>
                          <m:ctrlPr>
                            <a:rPr lang="en-US" sz="3000" b="0" i="1" smtClean="0">
                              <a:solidFill>
                                <a:srgbClr val="CC0000"/>
                              </a:solidFill>
                              <a:latin typeface="Cambria Math" panose="02040503050406030204" pitchFamily="18" charset="0"/>
                            </a:rPr>
                          </m:ctrlPr>
                        </m:sSubSupPr>
                        <m:e>
                          <m:r>
                            <a:rPr lang="en-US" sz="3000" b="0" i="1" smtClean="0">
                              <a:solidFill>
                                <a:srgbClr val="CC0000"/>
                              </a:solidFill>
                              <a:latin typeface="Cambria Math" panose="02040503050406030204" pitchFamily="18" charset="0"/>
                              <a:ea typeface="Cambria Math" panose="02040503050406030204" pitchFamily="18" charset="0"/>
                            </a:rPr>
                            <m:t>𝜃</m:t>
                          </m:r>
                        </m:e>
                        <m:sub>
                          <m:r>
                            <a:rPr lang="en-US" sz="3000" b="0" i="1" smtClean="0">
                              <a:solidFill>
                                <a:srgbClr val="CC0000"/>
                              </a:solidFill>
                              <a:latin typeface="Cambria Math" panose="02040503050406030204" pitchFamily="18" charset="0"/>
                            </a:rPr>
                            <m:t>1</m:t>
                          </m:r>
                        </m:sub>
                        <m:sup>
                          <m:r>
                            <a:rPr lang="en-US" sz="3000" b="0" i="1" smtClean="0">
                              <a:solidFill>
                                <a:srgbClr val="CC0000"/>
                              </a:solidFill>
                              <a:latin typeface="Cambria Math" panose="02040503050406030204" pitchFamily="18" charset="0"/>
                            </a:rPr>
                            <m:t>′</m:t>
                          </m:r>
                        </m:sup>
                      </m:sSubSup>
                    </m:oMath>
                  </m:oMathPara>
                </a14:m>
                <a:endParaRPr lang="en-US" sz="3000" dirty="0">
                  <a:solidFill>
                    <a:srgbClr val="CC0000"/>
                  </a:solidFill>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35760" y="5484964"/>
                <a:ext cx="1828800" cy="461665"/>
              </a:xfrm>
              <a:prstGeom prst="rect">
                <a:avLst/>
              </a:prstGeom>
              <a:blipFill rotWithShape="0">
                <a:blip r:embed="rId9"/>
                <a:stretch>
                  <a:fillRect/>
                </a:stretch>
              </a:blipFill>
              <a:ln w="28575" cap="flat" cmpd="sng" algn="ctr">
                <a:no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570849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9144000" cy="914400"/>
          </a:xfrm>
        </p:spPr>
        <p:txBody>
          <a:bodyPr/>
          <a:lstStyle/>
          <a:p>
            <a:r>
              <a:rPr lang="en-US" sz="3500" dirty="0" smtClean="0"/>
              <a:t>Final Exam</a:t>
            </a:r>
            <a:endParaRPr lang="en-US" sz="3500" dirty="0"/>
          </a:p>
        </p:txBody>
      </p:sp>
      <p:sp>
        <p:nvSpPr>
          <p:cNvPr id="3" name="TextBox 2"/>
          <p:cNvSpPr txBox="1"/>
          <p:nvPr/>
        </p:nvSpPr>
        <p:spPr>
          <a:xfrm>
            <a:off x="381000" y="533400"/>
            <a:ext cx="8458200" cy="6247864"/>
          </a:xfrm>
          <a:prstGeom prst="rect">
            <a:avLst/>
          </a:prstGeom>
          <a:noFill/>
        </p:spPr>
        <p:txBody>
          <a:bodyPr wrap="square" rtlCol="0">
            <a:spAutoFit/>
          </a:bodyPr>
          <a:lstStyle/>
          <a:p>
            <a:r>
              <a:rPr lang="en-US" sz="2000" dirty="0" smtClean="0"/>
              <a:t>* </a:t>
            </a:r>
            <a:r>
              <a:rPr lang="en-US" sz="2000" b="1" dirty="0" smtClean="0"/>
              <a:t>Friday: </a:t>
            </a:r>
            <a:r>
              <a:rPr lang="en-US" sz="2000" dirty="0" smtClean="0"/>
              <a:t>05/05 </a:t>
            </a:r>
            <a:r>
              <a:rPr lang="en-US" sz="2000" dirty="0"/>
              <a:t>in </a:t>
            </a:r>
            <a:r>
              <a:rPr lang="en-US" sz="2000" dirty="0" smtClean="0"/>
              <a:t>7:00pm </a:t>
            </a:r>
            <a:r>
              <a:rPr lang="en-US" sz="2000" dirty="0"/>
              <a:t>- </a:t>
            </a:r>
            <a:r>
              <a:rPr lang="en-US" sz="2000" dirty="0" smtClean="0"/>
              <a:t>9:00pm </a:t>
            </a:r>
            <a:r>
              <a:rPr lang="en-US" sz="2000" dirty="0"/>
              <a:t>in </a:t>
            </a:r>
            <a:r>
              <a:rPr lang="en-US" sz="2000" dirty="0" smtClean="0"/>
              <a:t>WTHR 200</a:t>
            </a:r>
            <a:endParaRPr lang="en-US" sz="2000" dirty="0"/>
          </a:p>
          <a:p>
            <a:r>
              <a:rPr lang="en-US" sz="2000" b="1" dirty="0" smtClean="0"/>
              <a:t>* Chapters</a:t>
            </a:r>
            <a:r>
              <a:rPr lang="en-US" sz="2000" dirty="0" smtClean="0"/>
              <a:t>:  all </a:t>
            </a:r>
            <a:r>
              <a:rPr lang="en-US" sz="2000" dirty="0"/>
              <a:t>chapters but focus on </a:t>
            </a:r>
            <a:r>
              <a:rPr lang="en-US" sz="2000" dirty="0" smtClean="0"/>
              <a:t>19, 20, 21, 22, 23 (4</a:t>
            </a:r>
            <a:r>
              <a:rPr lang="en-US" sz="2000" baseline="30000" dirty="0" smtClean="0"/>
              <a:t>th</a:t>
            </a:r>
            <a:r>
              <a:rPr lang="en-US" sz="2000" dirty="0" smtClean="0"/>
              <a:t> edition) </a:t>
            </a:r>
            <a:endParaRPr lang="en-US" sz="2000" b="1" dirty="0" smtClean="0"/>
          </a:p>
          <a:p>
            <a:r>
              <a:rPr lang="en-US" sz="2000" dirty="0" smtClean="0"/>
              <a:t>* </a:t>
            </a:r>
            <a:r>
              <a:rPr lang="en-US" sz="2000" b="1" dirty="0"/>
              <a:t>Makeup exam</a:t>
            </a:r>
            <a:r>
              <a:rPr lang="en-US" sz="2000" dirty="0"/>
              <a:t>.</a:t>
            </a:r>
          </a:p>
          <a:p>
            <a:r>
              <a:rPr lang="en-US" sz="2000" dirty="0"/>
              <a:t> </a:t>
            </a:r>
            <a:r>
              <a:rPr lang="en-US" sz="2000" dirty="0" smtClean="0"/>
              <a:t>  .approve only </a:t>
            </a:r>
            <a:r>
              <a:rPr lang="en-US" sz="2000" dirty="0"/>
              <a:t>for valid </a:t>
            </a:r>
            <a:r>
              <a:rPr lang="en-US" sz="2000" dirty="0" smtClean="0"/>
              <a:t>reasons.</a:t>
            </a:r>
            <a:endParaRPr lang="en-US" sz="2000" dirty="0"/>
          </a:p>
          <a:p>
            <a:r>
              <a:rPr lang="en-US" sz="2000" dirty="0"/>
              <a:t>  . If you need a makeup, please send me a request together </a:t>
            </a:r>
            <a:r>
              <a:rPr lang="en-US" sz="2000" dirty="0" smtClean="0"/>
              <a:t>with supporting </a:t>
            </a:r>
          </a:p>
          <a:p>
            <a:r>
              <a:rPr lang="en-US" sz="2000" dirty="0"/>
              <a:t> </a:t>
            </a:r>
            <a:r>
              <a:rPr lang="en-US" sz="2000" dirty="0" smtClean="0"/>
              <a:t>   documents by </a:t>
            </a:r>
            <a:r>
              <a:rPr lang="en-US" sz="2000" b="1" dirty="0" smtClean="0"/>
              <a:t>04/24</a:t>
            </a:r>
            <a:r>
              <a:rPr lang="en-US" sz="2000" dirty="0" smtClean="0"/>
              <a:t> (Monday). </a:t>
            </a:r>
            <a:endParaRPr lang="en-US" sz="2000" dirty="0"/>
          </a:p>
          <a:p>
            <a:r>
              <a:rPr lang="en-US" sz="2000" dirty="0"/>
              <a:t>  . Any </a:t>
            </a:r>
            <a:r>
              <a:rPr lang="en-US" sz="2000" dirty="0" smtClean="0"/>
              <a:t>requests </a:t>
            </a:r>
            <a:r>
              <a:rPr lang="en-US" sz="2000" dirty="0"/>
              <a:t>after that will not be </a:t>
            </a:r>
            <a:r>
              <a:rPr lang="en-US" sz="2000" dirty="0" smtClean="0"/>
              <a:t>approved.</a:t>
            </a:r>
            <a:endParaRPr lang="en-US" sz="2000" dirty="0"/>
          </a:p>
          <a:p>
            <a:r>
              <a:rPr lang="en-US" sz="2000" dirty="0" smtClean="0"/>
              <a:t>* </a:t>
            </a:r>
            <a:r>
              <a:rPr lang="en-US" sz="2000" b="1" dirty="0"/>
              <a:t>Special needs</a:t>
            </a:r>
          </a:p>
          <a:p>
            <a:r>
              <a:rPr lang="en-US" sz="2000" dirty="0"/>
              <a:t>  . If you has not contact me before, please bring me the letter from </a:t>
            </a:r>
            <a:r>
              <a:rPr lang="en-US" sz="2000" dirty="0" smtClean="0"/>
              <a:t>the </a:t>
            </a:r>
            <a:r>
              <a:rPr lang="en-US" sz="2000" dirty="0"/>
              <a:t>Office </a:t>
            </a:r>
            <a:endParaRPr lang="en-US" sz="2000" dirty="0" smtClean="0"/>
          </a:p>
          <a:p>
            <a:r>
              <a:rPr lang="en-US" sz="2000" dirty="0"/>
              <a:t> </a:t>
            </a:r>
            <a:r>
              <a:rPr lang="en-US" sz="2000" dirty="0" smtClean="0"/>
              <a:t>   of </a:t>
            </a:r>
            <a:r>
              <a:rPr lang="en-US" sz="2000" dirty="0"/>
              <a:t>the Dean of Students by </a:t>
            </a:r>
            <a:r>
              <a:rPr lang="en-US" sz="2000" dirty="0" smtClean="0"/>
              <a:t>04/24 (Monday).</a:t>
            </a:r>
            <a:endParaRPr lang="en-US" sz="2000" dirty="0"/>
          </a:p>
          <a:p>
            <a:r>
              <a:rPr lang="en-US" sz="2000" dirty="0"/>
              <a:t>  . Any request after that will not be </a:t>
            </a:r>
            <a:r>
              <a:rPr lang="en-US" sz="2000" dirty="0" smtClean="0"/>
              <a:t>approved.</a:t>
            </a:r>
            <a:endParaRPr lang="en-US" sz="2000" dirty="0"/>
          </a:p>
          <a:p>
            <a:r>
              <a:rPr lang="en-US" sz="2000" dirty="0" smtClean="0"/>
              <a:t>* </a:t>
            </a:r>
            <a:r>
              <a:rPr lang="en-US" sz="2000" b="1" dirty="0"/>
              <a:t>AOB</a:t>
            </a:r>
          </a:p>
          <a:p>
            <a:r>
              <a:rPr lang="en-US" sz="2000" dirty="0"/>
              <a:t>  . multiple choice.</a:t>
            </a:r>
          </a:p>
          <a:p>
            <a:r>
              <a:rPr lang="en-US" sz="2000" dirty="0"/>
              <a:t>  . Prepare your own scratch paper, pens, pencils, erasers, etc.</a:t>
            </a:r>
          </a:p>
          <a:p>
            <a:r>
              <a:rPr lang="en-US" sz="2000" dirty="0"/>
              <a:t>  . Use only pencil for the answer sheet</a:t>
            </a:r>
          </a:p>
          <a:p>
            <a:r>
              <a:rPr lang="en-US" sz="2000" dirty="0"/>
              <a:t>  . Bring your own </a:t>
            </a:r>
            <a:r>
              <a:rPr lang="en-US" sz="2000" dirty="0" smtClean="0"/>
              <a:t>calculators: graphic or scientific</a:t>
            </a:r>
            <a:endParaRPr lang="en-US" sz="2000" dirty="0"/>
          </a:p>
          <a:p>
            <a:r>
              <a:rPr lang="en-US" sz="2000" dirty="0"/>
              <a:t>  . No cell phones, no text messaging which is considered cheating.</a:t>
            </a:r>
          </a:p>
          <a:p>
            <a:r>
              <a:rPr lang="en-US" sz="2000" dirty="0"/>
              <a:t>  . No crib sheet of any kind is allowed. Equation sheet will be provided.</a:t>
            </a:r>
          </a:p>
          <a:p>
            <a:r>
              <a:rPr lang="en-US" sz="2000" dirty="0"/>
              <a:t>  . 20 problems in total.</a:t>
            </a:r>
          </a:p>
          <a:p>
            <a:endParaRPr lang="en-US" sz="2000" dirty="0"/>
          </a:p>
        </p:txBody>
      </p:sp>
    </p:spTree>
    <p:extLst>
      <p:ext uri="{BB962C8B-B14F-4D97-AF65-F5344CB8AC3E}">
        <p14:creationId xmlns:p14="http://schemas.microsoft.com/office/powerpoint/2010/main" val="3946351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533400"/>
          </a:xfrm>
        </p:spPr>
        <p:txBody>
          <a:bodyPr/>
          <a:lstStyle/>
          <a:p>
            <a:r>
              <a:rPr lang="en-US" altLang="ja-JP" sz="2800" smtClean="0">
                <a:ea typeface="ＭＳ Ｐゴシック" pitchFamily="64" charset="-128"/>
              </a:rPr>
              <a:t>Huygens’s Principle</a:t>
            </a:r>
          </a:p>
        </p:txBody>
      </p:sp>
      <p:sp>
        <p:nvSpPr>
          <p:cNvPr id="12291" name="Text Box 3"/>
          <p:cNvSpPr txBox="1">
            <a:spLocks noChangeArrowheads="1"/>
          </p:cNvSpPr>
          <p:nvPr/>
        </p:nvSpPr>
        <p:spPr bwMode="auto">
          <a:xfrm>
            <a:off x="609600" y="762000"/>
            <a:ext cx="8229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i="0">
                <a:solidFill>
                  <a:schemeClr val="tx1"/>
                </a:solidFill>
                <a:ea typeface="ＭＳ Ｐゴシック" pitchFamily="64" charset="-128"/>
              </a:rPr>
              <a:t>Each point on a primary wavefront serves as the source of spherical secondary </a:t>
            </a:r>
            <a:r>
              <a:rPr lang="en-US" altLang="ja-JP" b="1">
                <a:ea typeface="ＭＳ Ｐゴシック" pitchFamily="64" charset="-128"/>
              </a:rPr>
              <a:t>wavelets</a:t>
            </a:r>
            <a:r>
              <a:rPr lang="en-US" altLang="ja-JP" i="0">
                <a:solidFill>
                  <a:schemeClr val="tx1"/>
                </a:solidFill>
                <a:ea typeface="ＭＳ Ｐゴシック" pitchFamily="64" charset="-128"/>
              </a:rPr>
              <a:t> that advance with a speed and frequency equal to  those of the primary wave. </a:t>
            </a:r>
            <a:r>
              <a:rPr lang="en-US" altLang="ja-JP" b="1" i="0">
                <a:ea typeface="ＭＳ Ｐゴシック" pitchFamily="64" charset="-128"/>
              </a:rPr>
              <a:t>The primary wavefront at some later time is the envelope of these wavelets.</a:t>
            </a:r>
          </a:p>
        </p:txBody>
      </p:sp>
      <p:pic>
        <p:nvPicPr>
          <p:cNvPr id="12292" name="Picture 4" descr="figure-3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3535363"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figure-31-1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19400"/>
            <a:ext cx="155575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figure-31-17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590800"/>
            <a:ext cx="16891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7"/>
          <p:cNvGrpSpPr>
            <a:grpSpLocks/>
          </p:cNvGrpSpPr>
          <p:nvPr/>
        </p:nvGrpSpPr>
        <p:grpSpPr bwMode="auto">
          <a:xfrm>
            <a:off x="4724400" y="5791200"/>
            <a:ext cx="1524000" cy="457200"/>
            <a:chOff x="2976" y="3648"/>
            <a:chExt cx="960" cy="288"/>
          </a:xfrm>
        </p:grpSpPr>
        <p:sp>
          <p:nvSpPr>
            <p:cNvPr id="12306" name="Text Box 8"/>
            <p:cNvSpPr txBox="1">
              <a:spLocks noChangeArrowheads="1"/>
            </p:cNvSpPr>
            <p:nvPr/>
          </p:nvSpPr>
          <p:spPr bwMode="auto">
            <a:xfrm>
              <a:off x="2976" y="364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b="1">
                  <a:ea typeface="ＭＳ Ｐゴシック" pitchFamily="64" charset="-128"/>
                </a:rPr>
                <a:t>t</a:t>
              </a:r>
              <a:r>
                <a:rPr lang="en-US" altLang="ja-JP" b="1" baseline="-22000">
                  <a:ea typeface="ＭＳ Ｐゴシック" pitchFamily="64" charset="-128"/>
                </a:rPr>
                <a:t>1</a:t>
              </a:r>
            </a:p>
          </p:txBody>
        </p:sp>
        <p:sp>
          <p:nvSpPr>
            <p:cNvPr id="12307" name="Text Box 9"/>
            <p:cNvSpPr txBox="1">
              <a:spLocks noChangeArrowheads="1"/>
            </p:cNvSpPr>
            <p:nvPr/>
          </p:nvSpPr>
          <p:spPr bwMode="auto">
            <a:xfrm>
              <a:off x="3360" y="364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b="1">
                  <a:ea typeface="ＭＳ Ｐゴシック" pitchFamily="64" charset="-128"/>
                </a:rPr>
                <a:t>t</a:t>
              </a:r>
              <a:r>
                <a:rPr lang="en-US" altLang="ja-JP" b="1" baseline="-22000">
                  <a:ea typeface="ＭＳ Ｐゴシック" pitchFamily="64" charset="-128"/>
                </a:rPr>
                <a:t>2</a:t>
              </a:r>
            </a:p>
          </p:txBody>
        </p:sp>
        <p:sp>
          <p:nvSpPr>
            <p:cNvPr id="12308" name="Text Box 10"/>
            <p:cNvSpPr txBox="1">
              <a:spLocks noChangeArrowheads="1"/>
            </p:cNvSpPr>
            <p:nvPr/>
          </p:nvSpPr>
          <p:spPr bwMode="auto">
            <a:xfrm>
              <a:off x="3696" y="364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b="1">
                  <a:ea typeface="ＭＳ Ｐゴシック" pitchFamily="64" charset="-128"/>
                </a:rPr>
                <a:t>t</a:t>
              </a:r>
              <a:r>
                <a:rPr lang="en-US" altLang="ja-JP" b="1" baseline="-22000">
                  <a:ea typeface="ＭＳ Ｐゴシック" pitchFamily="64" charset="-128"/>
                </a:rPr>
                <a:t>3</a:t>
              </a:r>
            </a:p>
          </p:txBody>
        </p:sp>
      </p:grpSp>
      <p:grpSp>
        <p:nvGrpSpPr>
          <p:cNvPr id="12296" name="Group 11"/>
          <p:cNvGrpSpPr>
            <a:grpSpLocks/>
          </p:cNvGrpSpPr>
          <p:nvPr/>
        </p:nvGrpSpPr>
        <p:grpSpPr bwMode="auto">
          <a:xfrm>
            <a:off x="6477000" y="2362200"/>
            <a:ext cx="685800" cy="1295400"/>
            <a:chOff x="4080" y="1488"/>
            <a:chExt cx="432" cy="816"/>
          </a:xfrm>
        </p:grpSpPr>
        <p:sp>
          <p:nvSpPr>
            <p:cNvPr id="12303" name="Text Box 12"/>
            <p:cNvSpPr txBox="1">
              <a:spLocks noChangeArrowheads="1"/>
            </p:cNvSpPr>
            <p:nvPr/>
          </p:nvSpPr>
          <p:spPr bwMode="auto">
            <a:xfrm>
              <a:off x="4080" y="201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b="1">
                  <a:ea typeface="ＭＳ Ｐゴシック" pitchFamily="64" charset="-128"/>
                </a:rPr>
                <a:t>t</a:t>
              </a:r>
              <a:r>
                <a:rPr lang="en-US" altLang="ja-JP" b="1" baseline="-22000">
                  <a:ea typeface="ＭＳ Ｐゴシック" pitchFamily="64" charset="-128"/>
                </a:rPr>
                <a:t>1</a:t>
              </a:r>
            </a:p>
          </p:txBody>
        </p:sp>
        <p:sp>
          <p:nvSpPr>
            <p:cNvPr id="12304" name="Text Box 13"/>
            <p:cNvSpPr txBox="1">
              <a:spLocks noChangeArrowheads="1"/>
            </p:cNvSpPr>
            <p:nvPr/>
          </p:nvSpPr>
          <p:spPr bwMode="auto">
            <a:xfrm>
              <a:off x="4176" y="172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b="1">
                  <a:ea typeface="ＭＳ Ｐゴシック" pitchFamily="64" charset="-128"/>
                </a:rPr>
                <a:t>t</a:t>
              </a:r>
              <a:r>
                <a:rPr lang="en-US" altLang="ja-JP" b="1" baseline="-22000">
                  <a:ea typeface="ＭＳ Ｐゴシック" pitchFamily="64" charset="-128"/>
                </a:rPr>
                <a:t>2</a:t>
              </a:r>
            </a:p>
          </p:txBody>
        </p:sp>
        <p:sp>
          <p:nvSpPr>
            <p:cNvPr id="12305" name="Text Box 14"/>
            <p:cNvSpPr txBox="1">
              <a:spLocks noChangeArrowheads="1"/>
            </p:cNvSpPr>
            <p:nvPr/>
          </p:nvSpPr>
          <p:spPr bwMode="auto">
            <a:xfrm>
              <a:off x="4272" y="148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b="1">
                  <a:ea typeface="ＭＳ Ｐゴシック" pitchFamily="64" charset="-128"/>
                </a:rPr>
                <a:t>t</a:t>
              </a:r>
              <a:r>
                <a:rPr lang="en-US" altLang="ja-JP" b="1" baseline="-22000">
                  <a:ea typeface="ＭＳ Ｐゴシック" pitchFamily="64" charset="-128"/>
                </a:rPr>
                <a:t>3</a:t>
              </a:r>
            </a:p>
          </p:txBody>
        </p:sp>
      </p:grpSp>
      <p:grpSp>
        <p:nvGrpSpPr>
          <p:cNvPr id="12297" name="Group 15"/>
          <p:cNvGrpSpPr>
            <a:grpSpLocks/>
          </p:cNvGrpSpPr>
          <p:nvPr/>
        </p:nvGrpSpPr>
        <p:grpSpPr bwMode="auto">
          <a:xfrm>
            <a:off x="609600" y="4267200"/>
            <a:ext cx="2133600" cy="2049463"/>
            <a:chOff x="576" y="2688"/>
            <a:chExt cx="1056" cy="1167"/>
          </a:xfrm>
        </p:grpSpPr>
        <p:sp>
          <p:nvSpPr>
            <p:cNvPr id="12301" name="Line 16"/>
            <p:cNvSpPr>
              <a:spLocks noChangeShapeType="1"/>
            </p:cNvSpPr>
            <p:nvPr/>
          </p:nvSpPr>
          <p:spPr bwMode="auto">
            <a:xfrm flipV="1">
              <a:off x="960" y="2688"/>
              <a:ext cx="672" cy="816"/>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2" name="Text Box 17"/>
            <p:cNvSpPr txBox="1">
              <a:spLocks noChangeArrowheads="1"/>
            </p:cNvSpPr>
            <p:nvPr/>
          </p:nvSpPr>
          <p:spPr bwMode="auto">
            <a:xfrm>
              <a:off x="576" y="3456"/>
              <a:ext cx="81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a:ea typeface="ＭＳ Ｐゴシック" pitchFamily="64" charset="-128"/>
                </a:rPr>
                <a:t>points of given phase</a:t>
              </a:r>
            </a:p>
          </p:txBody>
        </p:sp>
      </p:grpSp>
      <p:grpSp>
        <p:nvGrpSpPr>
          <p:cNvPr id="12298" name="Group 18"/>
          <p:cNvGrpSpPr>
            <a:grpSpLocks/>
          </p:cNvGrpSpPr>
          <p:nvPr/>
        </p:nvGrpSpPr>
        <p:grpSpPr bwMode="auto">
          <a:xfrm>
            <a:off x="3886200" y="3276600"/>
            <a:ext cx="1447800" cy="1082675"/>
            <a:chOff x="2448" y="2064"/>
            <a:chExt cx="912" cy="682"/>
          </a:xfrm>
        </p:grpSpPr>
        <p:sp>
          <p:nvSpPr>
            <p:cNvPr id="12299" name="Line 19"/>
            <p:cNvSpPr>
              <a:spLocks noChangeShapeType="1"/>
            </p:cNvSpPr>
            <p:nvPr/>
          </p:nvSpPr>
          <p:spPr bwMode="auto">
            <a:xfrm flipV="1">
              <a:off x="2784" y="2064"/>
              <a:ext cx="576" cy="48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0" name="Text Box 20"/>
            <p:cNvSpPr txBox="1">
              <a:spLocks noChangeArrowheads="1"/>
            </p:cNvSpPr>
            <p:nvPr/>
          </p:nvSpPr>
          <p:spPr bwMode="auto">
            <a:xfrm>
              <a:off x="2448" y="2496"/>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a:ea typeface="ＭＳ Ｐゴシック" pitchFamily="64" charset="-128"/>
                </a:rPr>
                <a:t>wavelet</a:t>
              </a:r>
            </a:p>
          </p:txBody>
        </p:sp>
      </p:grpSp>
      <p:sp>
        <p:nvSpPr>
          <p:cNvPr id="2" name="Slide Number Placeholder 1"/>
          <p:cNvSpPr>
            <a:spLocks noGrp="1"/>
          </p:cNvSpPr>
          <p:nvPr>
            <p:ph type="sldNum" sz="quarter" idx="12"/>
          </p:nvPr>
        </p:nvSpPr>
        <p:spPr/>
        <p:txBody>
          <a:bodyPr/>
          <a:lstStyle/>
          <a:p>
            <a:fld id="{5A559325-542E-47E3-A5C6-D01BC01DD6AC}" type="slidenum">
              <a:rPr lang="en-US" altLang="en-US" smtClean="0"/>
              <a:pPr/>
              <a:t>20</a:t>
            </a:fld>
            <a:endParaRPr lang="en-US" altLang="en-US"/>
          </a:p>
        </p:txBody>
      </p:sp>
    </p:spTree>
    <p:extLst>
      <p:ext uri="{BB962C8B-B14F-4D97-AF65-F5344CB8AC3E}">
        <p14:creationId xmlns:p14="http://schemas.microsoft.com/office/powerpoint/2010/main" val="413271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685800" y="228600"/>
            <a:ext cx="7772400" cy="457200"/>
          </a:xfrm>
        </p:spPr>
        <p:txBody>
          <a:bodyPr/>
          <a:lstStyle/>
          <a:p>
            <a:r>
              <a:rPr lang="en-US" altLang="ja-JP" smtClean="0">
                <a:ea typeface="ＭＳ Ｐゴシック" pitchFamily="64" charset="-128"/>
              </a:rPr>
              <a:t>Reflection from Huygens’s Principle</a:t>
            </a:r>
          </a:p>
        </p:txBody>
      </p:sp>
      <p:pic>
        <p:nvPicPr>
          <p:cNvPr id="4101" name="Picture 3" descr="figure-3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4449763"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figure-31-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33800"/>
            <a:ext cx="406876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65605" name="Object 5"/>
          <p:cNvGraphicFramePr>
            <a:graphicFrameLocks noChangeAspect="1"/>
          </p:cNvGraphicFramePr>
          <p:nvPr/>
        </p:nvGraphicFramePr>
        <p:xfrm>
          <a:off x="1295400" y="4724400"/>
          <a:ext cx="2590800" cy="415925"/>
        </p:xfrm>
        <a:graphic>
          <a:graphicData uri="http://schemas.openxmlformats.org/presentationml/2006/ole">
            <mc:AlternateContent xmlns:mc="http://schemas.openxmlformats.org/markup-compatibility/2006">
              <mc:Choice xmlns:v="urn:schemas-microsoft-com:vml" Requires="v">
                <p:oleObj spid="_x0000_s65724" name="Equation" r:id="rId6" imgW="1028520" imgH="164880" progId="Equation.DSMT4">
                  <p:embed/>
                </p:oleObj>
              </mc:Choice>
              <mc:Fallback>
                <p:oleObj name="Equation" r:id="rId6" imgW="10285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724400"/>
                        <a:ext cx="25908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606" name="Object 6"/>
          <p:cNvGraphicFramePr>
            <a:graphicFrameLocks noChangeAspect="1"/>
          </p:cNvGraphicFramePr>
          <p:nvPr/>
        </p:nvGraphicFramePr>
        <p:xfrm>
          <a:off x="1676400" y="5334000"/>
          <a:ext cx="1143000" cy="541338"/>
        </p:xfrm>
        <a:graphic>
          <a:graphicData uri="http://schemas.openxmlformats.org/presentationml/2006/ole">
            <mc:AlternateContent xmlns:mc="http://schemas.openxmlformats.org/markup-compatibility/2006">
              <mc:Choice xmlns:v="urn:schemas-microsoft-com:vml" Requires="v">
                <p:oleObj spid="_x0000_s65725" name="Equation" r:id="rId8" imgW="482400" imgH="228600" progId="Equation.DSMT4">
                  <p:embed/>
                </p:oleObj>
              </mc:Choice>
              <mc:Fallback>
                <p:oleObj name="Equation" r:id="rId8" imgW="4824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334000"/>
                        <a:ext cx="114300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3" name="Group 15"/>
          <p:cNvGrpSpPr>
            <a:grpSpLocks/>
          </p:cNvGrpSpPr>
          <p:nvPr/>
        </p:nvGrpSpPr>
        <p:grpSpPr bwMode="auto">
          <a:xfrm>
            <a:off x="1295400" y="2209800"/>
            <a:ext cx="3657600" cy="2286000"/>
            <a:chOff x="816" y="1392"/>
            <a:chExt cx="2304" cy="1440"/>
          </a:xfrm>
        </p:grpSpPr>
        <p:sp>
          <p:nvSpPr>
            <p:cNvPr id="4104" name="AutoShape 16"/>
            <p:cNvSpPr>
              <a:spLocks noChangeArrowheads="1"/>
            </p:cNvSpPr>
            <p:nvPr/>
          </p:nvSpPr>
          <p:spPr bwMode="auto">
            <a:xfrm>
              <a:off x="816" y="1392"/>
              <a:ext cx="768" cy="576"/>
            </a:xfrm>
            <a:prstGeom prst="roundRect">
              <a:avLst>
                <a:gd name="adj" fmla="val 16667"/>
              </a:avLst>
            </a:pr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endParaRPr lang="en-US" altLang="en-US"/>
            </a:p>
          </p:txBody>
        </p:sp>
        <p:sp>
          <p:nvSpPr>
            <p:cNvPr id="4105" name="Line 17"/>
            <p:cNvSpPr>
              <a:spLocks noChangeShapeType="1"/>
            </p:cNvSpPr>
            <p:nvPr/>
          </p:nvSpPr>
          <p:spPr bwMode="auto">
            <a:xfrm>
              <a:off x="1584" y="1872"/>
              <a:ext cx="1536" cy="960"/>
            </a:xfrm>
            <a:prstGeom prst="line">
              <a:avLst/>
            </a:prstGeom>
            <a:noFill/>
            <a:ln w="254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5A559325-542E-47E3-A5C6-D01BC01DD6AC}" type="slidenum">
              <a:rPr lang="en-US" altLang="en-US" smtClean="0"/>
              <a:pPr/>
              <a:t>21</a:t>
            </a:fld>
            <a:endParaRPr lang="en-US" altLang="en-US"/>
          </a:p>
        </p:txBody>
      </p:sp>
    </p:spTree>
    <p:extLst>
      <p:ext uri="{BB962C8B-B14F-4D97-AF65-F5344CB8AC3E}">
        <p14:creationId xmlns:p14="http://schemas.microsoft.com/office/powerpoint/2010/main" val="386161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8" name="Rectangle 2"/>
          <p:cNvSpPr>
            <a:spLocks noGrp="1" noChangeArrowheads="1"/>
          </p:cNvSpPr>
          <p:nvPr>
            <p:ph type="title"/>
          </p:nvPr>
        </p:nvSpPr>
        <p:spPr>
          <a:xfrm>
            <a:off x="685800" y="228600"/>
            <a:ext cx="7772400" cy="457200"/>
          </a:xfrm>
        </p:spPr>
        <p:txBody>
          <a:bodyPr/>
          <a:lstStyle/>
          <a:p>
            <a:r>
              <a:rPr lang="en-US" altLang="ja-JP" smtClean="0">
                <a:ea typeface="ＭＳ Ｐゴシック" pitchFamily="64" charset="-128"/>
              </a:rPr>
              <a:t>Refraction from Huygens’s Principle</a:t>
            </a:r>
          </a:p>
        </p:txBody>
      </p:sp>
      <p:pic>
        <p:nvPicPr>
          <p:cNvPr id="5129" name="Picture 3" descr="figure-3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37338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0724" name="Object 4"/>
          <p:cNvGraphicFramePr>
            <a:graphicFrameLocks noChangeAspect="1"/>
          </p:cNvGraphicFramePr>
          <p:nvPr/>
        </p:nvGraphicFramePr>
        <p:xfrm>
          <a:off x="5638800" y="1524000"/>
          <a:ext cx="914400" cy="498475"/>
        </p:xfrm>
        <a:graphic>
          <a:graphicData uri="http://schemas.openxmlformats.org/presentationml/2006/ole">
            <mc:AlternateContent xmlns:mc="http://schemas.openxmlformats.org/markup-compatibility/2006">
              <mc:Choice xmlns:v="urn:schemas-microsoft-com:vml" Requires="v">
                <p:oleObj spid="_x0000_s67120" name="Equation" r:id="rId5" imgW="419040" imgH="228600" progId="Equation.DSMT4">
                  <p:embed/>
                </p:oleObj>
              </mc:Choice>
              <mc:Fallback>
                <p:oleObj name="Equation" r:id="rId5" imgW="4190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524000"/>
                        <a:ext cx="9144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0725" name="Object 5"/>
          <p:cNvGraphicFramePr>
            <a:graphicFrameLocks noChangeAspect="1"/>
          </p:cNvGraphicFramePr>
          <p:nvPr/>
        </p:nvGraphicFramePr>
        <p:xfrm>
          <a:off x="7086600" y="1524000"/>
          <a:ext cx="998538" cy="498475"/>
        </p:xfrm>
        <a:graphic>
          <a:graphicData uri="http://schemas.openxmlformats.org/presentationml/2006/ole">
            <mc:AlternateContent xmlns:mc="http://schemas.openxmlformats.org/markup-compatibility/2006">
              <mc:Choice xmlns:v="urn:schemas-microsoft-com:vml" Requires="v">
                <p:oleObj spid="_x0000_s67121" name="Equation" r:id="rId7" imgW="457200" imgH="228600" progId="Equation.DSMT4">
                  <p:embed/>
                </p:oleObj>
              </mc:Choice>
              <mc:Fallback>
                <p:oleObj name="Equation" r:id="rId7" imgW="4572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1524000"/>
                        <a:ext cx="998538"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0726" name="Object 6"/>
          <p:cNvGraphicFramePr>
            <a:graphicFrameLocks noChangeAspect="1"/>
          </p:cNvGraphicFramePr>
          <p:nvPr/>
        </p:nvGraphicFramePr>
        <p:xfrm>
          <a:off x="5486400" y="2209800"/>
          <a:ext cx="2773363" cy="963613"/>
        </p:xfrm>
        <a:graphic>
          <a:graphicData uri="http://schemas.openxmlformats.org/presentationml/2006/ole">
            <mc:AlternateContent xmlns:mc="http://schemas.openxmlformats.org/markup-compatibility/2006">
              <mc:Choice xmlns:v="urn:schemas-microsoft-com:vml" Requires="v">
                <p:oleObj spid="_x0000_s67122" name="Equation" r:id="rId9" imgW="1244520" imgH="431640" progId="Equation.DSMT4">
                  <p:embed/>
                </p:oleObj>
              </mc:Choice>
              <mc:Fallback>
                <p:oleObj name="Equation" r:id="rId9" imgW="124452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2209800"/>
                        <a:ext cx="2773363" cy="96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0727" name="Object 7"/>
          <p:cNvGraphicFramePr>
            <a:graphicFrameLocks noChangeAspect="1"/>
          </p:cNvGraphicFramePr>
          <p:nvPr/>
        </p:nvGraphicFramePr>
        <p:xfrm>
          <a:off x="5715000" y="3465513"/>
          <a:ext cx="1752600" cy="915987"/>
        </p:xfrm>
        <a:graphic>
          <a:graphicData uri="http://schemas.openxmlformats.org/presentationml/2006/ole">
            <mc:AlternateContent xmlns:mc="http://schemas.openxmlformats.org/markup-compatibility/2006">
              <mc:Choice xmlns:v="urn:schemas-microsoft-com:vml" Requires="v">
                <p:oleObj spid="_x0000_s67123" name="Equation" r:id="rId11" imgW="825480" imgH="431640" progId="Equation.DSMT4">
                  <p:embed/>
                </p:oleObj>
              </mc:Choice>
              <mc:Fallback>
                <p:oleObj name="Equation" r:id="rId11" imgW="825480" imgH="4316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3465513"/>
                        <a:ext cx="175260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30" name="Group 42"/>
          <p:cNvGrpSpPr>
            <a:grpSpLocks/>
          </p:cNvGrpSpPr>
          <p:nvPr/>
        </p:nvGrpSpPr>
        <p:grpSpPr bwMode="auto">
          <a:xfrm>
            <a:off x="5715000" y="4038600"/>
            <a:ext cx="3429000" cy="990600"/>
            <a:chOff x="3600" y="2544"/>
            <a:chExt cx="2160" cy="624"/>
          </a:xfrm>
        </p:grpSpPr>
        <p:graphicFrame>
          <p:nvGraphicFramePr>
            <p:cNvPr id="5127" name="Object 8"/>
            <p:cNvGraphicFramePr>
              <a:graphicFrameLocks noChangeAspect="1"/>
            </p:cNvGraphicFramePr>
            <p:nvPr/>
          </p:nvGraphicFramePr>
          <p:xfrm>
            <a:off x="3600" y="2832"/>
            <a:ext cx="912" cy="318"/>
          </p:xfrm>
          <a:graphic>
            <a:graphicData uri="http://schemas.openxmlformats.org/presentationml/2006/ole">
              <mc:AlternateContent xmlns:mc="http://schemas.openxmlformats.org/markup-compatibility/2006">
                <mc:Choice xmlns:v="urn:schemas-microsoft-com:vml" Requires="v">
                  <p:oleObj spid="_x0000_s67124" name="Equation" r:id="rId13" imgW="507960" imgH="177480" progId="Equation.DSMT4">
                    <p:embed/>
                  </p:oleObj>
                </mc:Choice>
                <mc:Fallback>
                  <p:oleObj name="Equation" r:id="rId13" imgW="50796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0" y="2832"/>
                          <a:ext cx="912"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59" name="Group 12"/>
            <p:cNvGrpSpPr>
              <a:grpSpLocks/>
            </p:cNvGrpSpPr>
            <p:nvPr/>
          </p:nvGrpSpPr>
          <p:grpSpPr bwMode="auto">
            <a:xfrm>
              <a:off x="4320" y="2544"/>
              <a:ext cx="1440" cy="624"/>
              <a:chOff x="4320" y="2544"/>
              <a:chExt cx="1440" cy="624"/>
            </a:xfrm>
          </p:grpSpPr>
          <p:sp>
            <p:nvSpPr>
              <p:cNvPr id="5160" name="AutoShape 13"/>
              <p:cNvSpPr>
                <a:spLocks noChangeArrowheads="1"/>
              </p:cNvSpPr>
              <p:nvPr/>
            </p:nvSpPr>
            <p:spPr bwMode="auto">
              <a:xfrm>
                <a:off x="4320" y="2832"/>
                <a:ext cx="192" cy="336"/>
              </a:xfrm>
              <a:prstGeom prst="roundRect">
                <a:avLst>
                  <a:gd name="adj" fmla="val 16667"/>
                </a:avLst>
              </a:prstGeom>
              <a:noFill/>
              <a:ln w="254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endParaRPr lang="en-US" altLang="en-US"/>
              </a:p>
            </p:txBody>
          </p:sp>
          <p:sp>
            <p:nvSpPr>
              <p:cNvPr id="5161" name="Line 14"/>
              <p:cNvSpPr>
                <a:spLocks noChangeShapeType="1"/>
              </p:cNvSpPr>
              <p:nvPr/>
            </p:nvSpPr>
            <p:spPr bwMode="auto">
              <a:xfrm flipH="1">
                <a:off x="4512" y="2784"/>
                <a:ext cx="336" cy="144"/>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2" name="Text Box 15"/>
              <p:cNvSpPr txBox="1">
                <a:spLocks noChangeArrowheads="1"/>
              </p:cNvSpPr>
              <p:nvPr/>
            </p:nvSpPr>
            <p:spPr bwMode="auto">
              <a:xfrm>
                <a:off x="4896" y="2544"/>
                <a:ext cx="8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a:solidFill>
                      <a:srgbClr val="663300"/>
                    </a:solidFill>
                    <a:ea typeface="ＭＳ Ｐゴシック" pitchFamily="64" charset="-128"/>
                  </a:rPr>
                  <a:t>index of refraction</a:t>
                </a:r>
              </a:p>
            </p:txBody>
          </p:sp>
        </p:grpSp>
      </p:grpSp>
      <p:graphicFrame>
        <p:nvGraphicFramePr>
          <p:cNvPr id="670737" name="Group 17"/>
          <p:cNvGraphicFramePr>
            <a:graphicFrameLocks noGrp="1"/>
          </p:cNvGraphicFramePr>
          <p:nvPr/>
        </p:nvGraphicFramePr>
        <p:xfrm>
          <a:off x="1371600" y="4419600"/>
          <a:ext cx="2514600" cy="1981200"/>
        </p:xfrm>
        <a:graphic>
          <a:graphicData uri="http://schemas.openxmlformats.org/drawingml/2006/table">
            <a:tbl>
              <a:tblPr/>
              <a:tblGrid>
                <a:gridCol w="1257300"/>
                <a:gridCol w="1257300"/>
              </a:tblGrid>
              <a:tr h="365125">
                <a:tc>
                  <a:txBody>
                    <a:bodyPr/>
                    <a:lstStyle>
                      <a:lvl1pPr>
                        <a:spcBef>
                          <a:spcPct val="20000"/>
                        </a:spcBef>
                        <a:defRPr sz="2800">
                          <a:solidFill>
                            <a:schemeClr val="tx1"/>
                          </a:solidFill>
                          <a:latin typeface="Times New Roman" pitchFamily="64" charset="0"/>
                        </a:defRPr>
                      </a:lvl1pPr>
                      <a:lvl2pPr marL="742950" indent="-285750">
                        <a:spcBef>
                          <a:spcPct val="20000"/>
                        </a:spcBef>
                        <a:defRPr sz="2400">
                          <a:solidFill>
                            <a:schemeClr val="tx1"/>
                          </a:solidFill>
                          <a:latin typeface="Times New Roman" pitchFamily="64" charset="0"/>
                        </a:defRPr>
                      </a:lvl2pPr>
                      <a:lvl3pPr marL="1143000" indent="-228600">
                        <a:spcBef>
                          <a:spcPct val="20000"/>
                        </a:spcBef>
                        <a:defRPr sz="2000">
                          <a:solidFill>
                            <a:schemeClr val="tx1"/>
                          </a:solidFill>
                          <a:latin typeface="Times New Roman" pitchFamily="64" charset="0"/>
                        </a:defRPr>
                      </a:lvl3pPr>
                      <a:lvl4pPr marL="1600200" indent="-228600">
                        <a:spcBef>
                          <a:spcPct val="20000"/>
                        </a:spcBef>
                        <a:defRPr>
                          <a:solidFill>
                            <a:schemeClr val="tx1"/>
                          </a:solidFill>
                          <a:latin typeface="Times New Roman" pitchFamily="64" charset="0"/>
                        </a:defRPr>
                      </a:lvl4pPr>
                      <a:lvl5pPr marL="2057400" indent="-228600">
                        <a:spcBef>
                          <a:spcPct val="20000"/>
                        </a:spcBef>
                        <a:defRPr>
                          <a:solidFill>
                            <a:schemeClr val="tx1"/>
                          </a:solidFill>
                          <a:latin typeface="Times New Roman" pitchFamily="64" charset="0"/>
                        </a:defRPr>
                      </a:lvl5pPr>
                      <a:lvl6pPr marL="2514600" indent="-228600" eaLnBrk="0" fontAlgn="base" hangingPunct="0">
                        <a:spcBef>
                          <a:spcPct val="20000"/>
                        </a:spcBef>
                        <a:spcAft>
                          <a:spcPct val="0"/>
                        </a:spcAft>
                        <a:defRPr>
                          <a:solidFill>
                            <a:schemeClr val="tx1"/>
                          </a:solidFill>
                          <a:latin typeface="Times New Roman" pitchFamily="64" charset="0"/>
                        </a:defRPr>
                      </a:lvl6pPr>
                      <a:lvl7pPr marL="2971800" indent="-228600" eaLnBrk="0" fontAlgn="base" hangingPunct="0">
                        <a:spcBef>
                          <a:spcPct val="20000"/>
                        </a:spcBef>
                        <a:spcAft>
                          <a:spcPct val="0"/>
                        </a:spcAft>
                        <a:defRPr>
                          <a:solidFill>
                            <a:schemeClr val="tx1"/>
                          </a:solidFill>
                          <a:latin typeface="Times New Roman" pitchFamily="64" charset="0"/>
                        </a:defRPr>
                      </a:lvl7pPr>
                      <a:lvl8pPr marL="3429000" indent="-228600" eaLnBrk="0" fontAlgn="base" hangingPunct="0">
                        <a:spcBef>
                          <a:spcPct val="20000"/>
                        </a:spcBef>
                        <a:spcAft>
                          <a:spcPct val="0"/>
                        </a:spcAft>
                        <a:defRPr>
                          <a:solidFill>
                            <a:schemeClr val="tx1"/>
                          </a:solidFill>
                          <a:latin typeface="Times New Roman" pitchFamily="64" charset="0"/>
                        </a:defRPr>
                      </a:lvl8pPr>
                      <a:lvl9pPr marL="3886200" indent="-228600" eaLnBrk="0" fontAlgn="base" hangingPunct="0">
                        <a:spcBef>
                          <a:spcPct val="20000"/>
                        </a:spcBef>
                        <a:spcAft>
                          <a:spcPct val="0"/>
                        </a:spcAft>
                        <a:defRPr>
                          <a:solidFill>
                            <a:schemeClr val="tx1"/>
                          </a:solidFill>
                          <a:latin typeface="Times New Roman" pitchFamily="6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smtClean="0">
                          <a:ln>
                            <a:noFill/>
                          </a:ln>
                          <a:solidFill>
                            <a:schemeClr val="tx1"/>
                          </a:solidFill>
                          <a:effectLst/>
                          <a:latin typeface="Times New Roman" pitchFamily="64" charset="0"/>
                          <a:ea typeface="ＭＳ Ｐゴシック" pitchFamily="64" charset="-128"/>
                        </a:rPr>
                        <a:t>medium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64" charset="0"/>
                        </a:defRPr>
                      </a:lvl1pPr>
                      <a:lvl2pPr marL="742950" indent="-285750">
                        <a:spcBef>
                          <a:spcPct val="20000"/>
                        </a:spcBef>
                        <a:defRPr sz="2400">
                          <a:solidFill>
                            <a:schemeClr val="tx1"/>
                          </a:solidFill>
                          <a:latin typeface="Times New Roman" pitchFamily="64" charset="0"/>
                        </a:defRPr>
                      </a:lvl2pPr>
                      <a:lvl3pPr marL="1143000" indent="-228600">
                        <a:spcBef>
                          <a:spcPct val="20000"/>
                        </a:spcBef>
                        <a:defRPr sz="2000">
                          <a:solidFill>
                            <a:schemeClr val="tx1"/>
                          </a:solidFill>
                          <a:latin typeface="Times New Roman" pitchFamily="64" charset="0"/>
                        </a:defRPr>
                      </a:lvl3pPr>
                      <a:lvl4pPr marL="1600200" indent="-228600">
                        <a:spcBef>
                          <a:spcPct val="20000"/>
                        </a:spcBef>
                        <a:defRPr>
                          <a:solidFill>
                            <a:schemeClr val="tx1"/>
                          </a:solidFill>
                          <a:latin typeface="Times New Roman" pitchFamily="64" charset="0"/>
                        </a:defRPr>
                      </a:lvl4pPr>
                      <a:lvl5pPr marL="2057400" indent="-228600">
                        <a:spcBef>
                          <a:spcPct val="20000"/>
                        </a:spcBef>
                        <a:defRPr>
                          <a:solidFill>
                            <a:schemeClr val="tx1"/>
                          </a:solidFill>
                          <a:latin typeface="Times New Roman" pitchFamily="64" charset="0"/>
                        </a:defRPr>
                      </a:lvl5pPr>
                      <a:lvl6pPr marL="2514600" indent="-228600" eaLnBrk="0" fontAlgn="base" hangingPunct="0">
                        <a:spcBef>
                          <a:spcPct val="20000"/>
                        </a:spcBef>
                        <a:spcAft>
                          <a:spcPct val="0"/>
                        </a:spcAft>
                        <a:defRPr>
                          <a:solidFill>
                            <a:schemeClr val="tx1"/>
                          </a:solidFill>
                          <a:latin typeface="Times New Roman" pitchFamily="64" charset="0"/>
                        </a:defRPr>
                      </a:lvl6pPr>
                      <a:lvl7pPr marL="2971800" indent="-228600" eaLnBrk="0" fontAlgn="base" hangingPunct="0">
                        <a:spcBef>
                          <a:spcPct val="20000"/>
                        </a:spcBef>
                        <a:spcAft>
                          <a:spcPct val="0"/>
                        </a:spcAft>
                        <a:defRPr>
                          <a:solidFill>
                            <a:schemeClr val="tx1"/>
                          </a:solidFill>
                          <a:latin typeface="Times New Roman" pitchFamily="64" charset="0"/>
                        </a:defRPr>
                      </a:lvl7pPr>
                      <a:lvl8pPr marL="3429000" indent="-228600" eaLnBrk="0" fontAlgn="base" hangingPunct="0">
                        <a:spcBef>
                          <a:spcPct val="20000"/>
                        </a:spcBef>
                        <a:spcAft>
                          <a:spcPct val="0"/>
                        </a:spcAft>
                        <a:defRPr>
                          <a:solidFill>
                            <a:schemeClr val="tx1"/>
                          </a:solidFill>
                          <a:latin typeface="Times New Roman" pitchFamily="64" charset="0"/>
                        </a:defRPr>
                      </a:lvl8pPr>
                      <a:lvl9pPr marL="3886200" indent="-228600" eaLnBrk="0" fontAlgn="base" hangingPunct="0">
                        <a:spcBef>
                          <a:spcPct val="20000"/>
                        </a:spcBef>
                        <a:spcAft>
                          <a:spcPct val="0"/>
                        </a:spcAft>
                        <a:defRPr>
                          <a:solidFill>
                            <a:schemeClr val="tx1"/>
                          </a:solidFill>
                          <a:latin typeface="Times New Roman" pitchFamily="6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smtClean="0">
                          <a:ln>
                            <a:noFill/>
                          </a:ln>
                          <a:solidFill>
                            <a:schemeClr val="tx1"/>
                          </a:solidFill>
                          <a:effectLst/>
                          <a:latin typeface="Times New Roman" pitchFamily="64" charset="0"/>
                          <a:ea typeface="ＭＳ Ｐゴシック" pitchFamily="64" charset="-128"/>
                        </a:rPr>
                        <a:t>n</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accent1"/>
                    </a:solidFill>
                  </a:tcPr>
                </a:tc>
              </a:tr>
              <a:tr h="365125">
                <a:tc>
                  <a:txBody>
                    <a:bodyPr/>
                    <a:lstStyle>
                      <a:lvl1pPr>
                        <a:spcBef>
                          <a:spcPct val="20000"/>
                        </a:spcBef>
                        <a:defRPr sz="2800">
                          <a:solidFill>
                            <a:schemeClr val="tx1"/>
                          </a:solidFill>
                          <a:latin typeface="Times New Roman" pitchFamily="64" charset="0"/>
                        </a:defRPr>
                      </a:lvl1pPr>
                      <a:lvl2pPr marL="742950" indent="-285750">
                        <a:spcBef>
                          <a:spcPct val="20000"/>
                        </a:spcBef>
                        <a:defRPr sz="2400">
                          <a:solidFill>
                            <a:schemeClr val="tx1"/>
                          </a:solidFill>
                          <a:latin typeface="Times New Roman" pitchFamily="64" charset="0"/>
                        </a:defRPr>
                      </a:lvl2pPr>
                      <a:lvl3pPr marL="1143000" indent="-228600">
                        <a:spcBef>
                          <a:spcPct val="20000"/>
                        </a:spcBef>
                        <a:defRPr sz="2000">
                          <a:solidFill>
                            <a:schemeClr val="tx1"/>
                          </a:solidFill>
                          <a:latin typeface="Times New Roman" pitchFamily="64" charset="0"/>
                        </a:defRPr>
                      </a:lvl3pPr>
                      <a:lvl4pPr marL="1600200" indent="-228600">
                        <a:spcBef>
                          <a:spcPct val="20000"/>
                        </a:spcBef>
                        <a:defRPr>
                          <a:solidFill>
                            <a:schemeClr val="tx1"/>
                          </a:solidFill>
                          <a:latin typeface="Times New Roman" pitchFamily="64" charset="0"/>
                        </a:defRPr>
                      </a:lvl4pPr>
                      <a:lvl5pPr marL="2057400" indent="-228600">
                        <a:spcBef>
                          <a:spcPct val="20000"/>
                        </a:spcBef>
                        <a:defRPr>
                          <a:solidFill>
                            <a:schemeClr val="tx1"/>
                          </a:solidFill>
                          <a:latin typeface="Times New Roman" pitchFamily="64" charset="0"/>
                        </a:defRPr>
                      </a:lvl5pPr>
                      <a:lvl6pPr marL="2514600" indent="-228600" eaLnBrk="0" fontAlgn="base" hangingPunct="0">
                        <a:spcBef>
                          <a:spcPct val="20000"/>
                        </a:spcBef>
                        <a:spcAft>
                          <a:spcPct val="0"/>
                        </a:spcAft>
                        <a:defRPr>
                          <a:solidFill>
                            <a:schemeClr val="tx1"/>
                          </a:solidFill>
                          <a:latin typeface="Times New Roman" pitchFamily="64" charset="0"/>
                        </a:defRPr>
                      </a:lvl6pPr>
                      <a:lvl7pPr marL="2971800" indent="-228600" eaLnBrk="0" fontAlgn="base" hangingPunct="0">
                        <a:spcBef>
                          <a:spcPct val="20000"/>
                        </a:spcBef>
                        <a:spcAft>
                          <a:spcPct val="0"/>
                        </a:spcAft>
                        <a:defRPr>
                          <a:solidFill>
                            <a:schemeClr val="tx1"/>
                          </a:solidFill>
                          <a:latin typeface="Times New Roman" pitchFamily="64" charset="0"/>
                        </a:defRPr>
                      </a:lvl7pPr>
                      <a:lvl8pPr marL="3429000" indent="-228600" eaLnBrk="0" fontAlgn="base" hangingPunct="0">
                        <a:spcBef>
                          <a:spcPct val="20000"/>
                        </a:spcBef>
                        <a:spcAft>
                          <a:spcPct val="0"/>
                        </a:spcAft>
                        <a:defRPr>
                          <a:solidFill>
                            <a:schemeClr val="tx1"/>
                          </a:solidFill>
                          <a:latin typeface="Times New Roman" pitchFamily="64" charset="0"/>
                        </a:defRPr>
                      </a:lvl8pPr>
                      <a:lvl9pPr marL="3886200" indent="-228600" eaLnBrk="0" fontAlgn="base" hangingPunct="0">
                        <a:spcBef>
                          <a:spcPct val="20000"/>
                        </a:spcBef>
                        <a:spcAft>
                          <a:spcPct val="0"/>
                        </a:spcAft>
                        <a:defRPr>
                          <a:solidFill>
                            <a:schemeClr val="tx1"/>
                          </a:solidFill>
                          <a:latin typeface="Times New Roman" pitchFamily="6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smtClean="0">
                          <a:ln>
                            <a:noFill/>
                          </a:ln>
                          <a:solidFill>
                            <a:schemeClr val="tx1"/>
                          </a:solidFill>
                          <a:effectLst/>
                          <a:latin typeface="Times New Roman" pitchFamily="64" charset="0"/>
                          <a:ea typeface="ＭＳ Ｐゴシック" pitchFamily="64" charset="-128"/>
                        </a:rPr>
                        <a:t>vacuum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64" charset="0"/>
                        </a:defRPr>
                      </a:lvl1pPr>
                      <a:lvl2pPr marL="742950" indent="-285750">
                        <a:spcBef>
                          <a:spcPct val="20000"/>
                        </a:spcBef>
                        <a:defRPr sz="2400">
                          <a:solidFill>
                            <a:schemeClr val="tx1"/>
                          </a:solidFill>
                          <a:latin typeface="Times New Roman" pitchFamily="64" charset="0"/>
                        </a:defRPr>
                      </a:lvl2pPr>
                      <a:lvl3pPr marL="1143000" indent="-228600">
                        <a:spcBef>
                          <a:spcPct val="20000"/>
                        </a:spcBef>
                        <a:defRPr sz="2000">
                          <a:solidFill>
                            <a:schemeClr val="tx1"/>
                          </a:solidFill>
                          <a:latin typeface="Times New Roman" pitchFamily="64" charset="0"/>
                        </a:defRPr>
                      </a:lvl3pPr>
                      <a:lvl4pPr marL="1600200" indent="-228600">
                        <a:spcBef>
                          <a:spcPct val="20000"/>
                        </a:spcBef>
                        <a:defRPr>
                          <a:solidFill>
                            <a:schemeClr val="tx1"/>
                          </a:solidFill>
                          <a:latin typeface="Times New Roman" pitchFamily="64" charset="0"/>
                        </a:defRPr>
                      </a:lvl4pPr>
                      <a:lvl5pPr marL="2057400" indent="-228600">
                        <a:spcBef>
                          <a:spcPct val="20000"/>
                        </a:spcBef>
                        <a:defRPr>
                          <a:solidFill>
                            <a:schemeClr val="tx1"/>
                          </a:solidFill>
                          <a:latin typeface="Times New Roman" pitchFamily="64" charset="0"/>
                        </a:defRPr>
                      </a:lvl5pPr>
                      <a:lvl6pPr marL="2514600" indent="-228600" eaLnBrk="0" fontAlgn="base" hangingPunct="0">
                        <a:spcBef>
                          <a:spcPct val="20000"/>
                        </a:spcBef>
                        <a:spcAft>
                          <a:spcPct val="0"/>
                        </a:spcAft>
                        <a:defRPr>
                          <a:solidFill>
                            <a:schemeClr val="tx1"/>
                          </a:solidFill>
                          <a:latin typeface="Times New Roman" pitchFamily="64" charset="0"/>
                        </a:defRPr>
                      </a:lvl6pPr>
                      <a:lvl7pPr marL="2971800" indent="-228600" eaLnBrk="0" fontAlgn="base" hangingPunct="0">
                        <a:spcBef>
                          <a:spcPct val="20000"/>
                        </a:spcBef>
                        <a:spcAft>
                          <a:spcPct val="0"/>
                        </a:spcAft>
                        <a:defRPr>
                          <a:solidFill>
                            <a:schemeClr val="tx1"/>
                          </a:solidFill>
                          <a:latin typeface="Times New Roman" pitchFamily="64" charset="0"/>
                        </a:defRPr>
                      </a:lvl7pPr>
                      <a:lvl8pPr marL="3429000" indent="-228600" eaLnBrk="0" fontAlgn="base" hangingPunct="0">
                        <a:spcBef>
                          <a:spcPct val="20000"/>
                        </a:spcBef>
                        <a:spcAft>
                          <a:spcPct val="0"/>
                        </a:spcAft>
                        <a:defRPr>
                          <a:solidFill>
                            <a:schemeClr val="tx1"/>
                          </a:solidFill>
                          <a:latin typeface="Times New Roman" pitchFamily="64" charset="0"/>
                        </a:defRPr>
                      </a:lvl8pPr>
                      <a:lvl9pPr marL="3886200" indent="-228600" eaLnBrk="0" fontAlgn="base" hangingPunct="0">
                        <a:spcBef>
                          <a:spcPct val="20000"/>
                        </a:spcBef>
                        <a:spcAft>
                          <a:spcPct val="0"/>
                        </a:spcAft>
                        <a:defRPr>
                          <a:solidFill>
                            <a:schemeClr val="tx1"/>
                          </a:solidFill>
                          <a:latin typeface="Times New Roman" pitchFamily="6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smtClean="0">
                          <a:ln>
                            <a:noFill/>
                          </a:ln>
                          <a:solidFill>
                            <a:schemeClr val="tx1"/>
                          </a:solidFill>
                          <a:effectLst/>
                          <a:latin typeface="Times New Roman" pitchFamily="64" charset="0"/>
                          <a:ea typeface="ＭＳ Ｐゴシック" pitchFamily="64" charset="-128"/>
                        </a:rPr>
                        <a:t>1</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r>
              <a:tr h="365125">
                <a:tc>
                  <a:txBody>
                    <a:bodyPr/>
                    <a:lstStyle>
                      <a:lvl1pPr>
                        <a:spcBef>
                          <a:spcPct val="20000"/>
                        </a:spcBef>
                        <a:defRPr sz="2800">
                          <a:solidFill>
                            <a:schemeClr val="tx1"/>
                          </a:solidFill>
                          <a:latin typeface="Times New Roman" pitchFamily="64" charset="0"/>
                        </a:defRPr>
                      </a:lvl1pPr>
                      <a:lvl2pPr marL="742950" indent="-285750">
                        <a:spcBef>
                          <a:spcPct val="20000"/>
                        </a:spcBef>
                        <a:defRPr sz="2400">
                          <a:solidFill>
                            <a:schemeClr val="tx1"/>
                          </a:solidFill>
                          <a:latin typeface="Times New Roman" pitchFamily="64" charset="0"/>
                        </a:defRPr>
                      </a:lvl2pPr>
                      <a:lvl3pPr marL="1143000" indent="-228600">
                        <a:spcBef>
                          <a:spcPct val="20000"/>
                        </a:spcBef>
                        <a:defRPr sz="2000">
                          <a:solidFill>
                            <a:schemeClr val="tx1"/>
                          </a:solidFill>
                          <a:latin typeface="Times New Roman" pitchFamily="64" charset="0"/>
                        </a:defRPr>
                      </a:lvl3pPr>
                      <a:lvl4pPr marL="1600200" indent="-228600">
                        <a:spcBef>
                          <a:spcPct val="20000"/>
                        </a:spcBef>
                        <a:defRPr>
                          <a:solidFill>
                            <a:schemeClr val="tx1"/>
                          </a:solidFill>
                          <a:latin typeface="Times New Roman" pitchFamily="64" charset="0"/>
                        </a:defRPr>
                      </a:lvl4pPr>
                      <a:lvl5pPr marL="2057400" indent="-228600">
                        <a:spcBef>
                          <a:spcPct val="20000"/>
                        </a:spcBef>
                        <a:defRPr>
                          <a:solidFill>
                            <a:schemeClr val="tx1"/>
                          </a:solidFill>
                          <a:latin typeface="Times New Roman" pitchFamily="64" charset="0"/>
                        </a:defRPr>
                      </a:lvl5pPr>
                      <a:lvl6pPr marL="2514600" indent="-228600" eaLnBrk="0" fontAlgn="base" hangingPunct="0">
                        <a:spcBef>
                          <a:spcPct val="20000"/>
                        </a:spcBef>
                        <a:spcAft>
                          <a:spcPct val="0"/>
                        </a:spcAft>
                        <a:defRPr>
                          <a:solidFill>
                            <a:schemeClr val="tx1"/>
                          </a:solidFill>
                          <a:latin typeface="Times New Roman" pitchFamily="64" charset="0"/>
                        </a:defRPr>
                      </a:lvl6pPr>
                      <a:lvl7pPr marL="2971800" indent="-228600" eaLnBrk="0" fontAlgn="base" hangingPunct="0">
                        <a:spcBef>
                          <a:spcPct val="20000"/>
                        </a:spcBef>
                        <a:spcAft>
                          <a:spcPct val="0"/>
                        </a:spcAft>
                        <a:defRPr>
                          <a:solidFill>
                            <a:schemeClr val="tx1"/>
                          </a:solidFill>
                          <a:latin typeface="Times New Roman" pitchFamily="64" charset="0"/>
                        </a:defRPr>
                      </a:lvl7pPr>
                      <a:lvl8pPr marL="3429000" indent="-228600" eaLnBrk="0" fontAlgn="base" hangingPunct="0">
                        <a:spcBef>
                          <a:spcPct val="20000"/>
                        </a:spcBef>
                        <a:spcAft>
                          <a:spcPct val="0"/>
                        </a:spcAft>
                        <a:defRPr>
                          <a:solidFill>
                            <a:schemeClr val="tx1"/>
                          </a:solidFill>
                          <a:latin typeface="Times New Roman" pitchFamily="64" charset="0"/>
                        </a:defRPr>
                      </a:lvl8pPr>
                      <a:lvl9pPr marL="3886200" indent="-228600" eaLnBrk="0" fontAlgn="base" hangingPunct="0">
                        <a:spcBef>
                          <a:spcPct val="20000"/>
                        </a:spcBef>
                        <a:spcAft>
                          <a:spcPct val="0"/>
                        </a:spcAft>
                        <a:defRPr>
                          <a:solidFill>
                            <a:schemeClr val="tx1"/>
                          </a:solidFill>
                          <a:latin typeface="Times New Roman" pitchFamily="6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smtClean="0">
                          <a:ln>
                            <a:noFill/>
                          </a:ln>
                          <a:solidFill>
                            <a:schemeClr val="tx1"/>
                          </a:solidFill>
                          <a:effectLst/>
                          <a:latin typeface="Times New Roman" pitchFamily="64" charset="0"/>
                          <a:ea typeface="ＭＳ Ｐゴシック" pitchFamily="64" charset="-128"/>
                        </a:rPr>
                        <a:t>air</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64" charset="0"/>
                        </a:defRPr>
                      </a:lvl1pPr>
                      <a:lvl2pPr marL="742950" indent="-285750">
                        <a:spcBef>
                          <a:spcPct val="20000"/>
                        </a:spcBef>
                        <a:defRPr sz="2400">
                          <a:solidFill>
                            <a:schemeClr val="tx1"/>
                          </a:solidFill>
                          <a:latin typeface="Times New Roman" pitchFamily="64" charset="0"/>
                        </a:defRPr>
                      </a:lvl2pPr>
                      <a:lvl3pPr marL="1143000" indent="-228600">
                        <a:spcBef>
                          <a:spcPct val="20000"/>
                        </a:spcBef>
                        <a:defRPr sz="2000">
                          <a:solidFill>
                            <a:schemeClr val="tx1"/>
                          </a:solidFill>
                          <a:latin typeface="Times New Roman" pitchFamily="64" charset="0"/>
                        </a:defRPr>
                      </a:lvl3pPr>
                      <a:lvl4pPr marL="1600200" indent="-228600">
                        <a:spcBef>
                          <a:spcPct val="20000"/>
                        </a:spcBef>
                        <a:defRPr>
                          <a:solidFill>
                            <a:schemeClr val="tx1"/>
                          </a:solidFill>
                          <a:latin typeface="Times New Roman" pitchFamily="64" charset="0"/>
                        </a:defRPr>
                      </a:lvl4pPr>
                      <a:lvl5pPr marL="2057400" indent="-228600">
                        <a:spcBef>
                          <a:spcPct val="20000"/>
                        </a:spcBef>
                        <a:defRPr>
                          <a:solidFill>
                            <a:schemeClr val="tx1"/>
                          </a:solidFill>
                          <a:latin typeface="Times New Roman" pitchFamily="64" charset="0"/>
                        </a:defRPr>
                      </a:lvl5pPr>
                      <a:lvl6pPr marL="2514600" indent="-228600" eaLnBrk="0" fontAlgn="base" hangingPunct="0">
                        <a:spcBef>
                          <a:spcPct val="20000"/>
                        </a:spcBef>
                        <a:spcAft>
                          <a:spcPct val="0"/>
                        </a:spcAft>
                        <a:defRPr>
                          <a:solidFill>
                            <a:schemeClr val="tx1"/>
                          </a:solidFill>
                          <a:latin typeface="Times New Roman" pitchFamily="64" charset="0"/>
                        </a:defRPr>
                      </a:lvl6pPr>
                      <a:lvl7pPr marL="2971800" indent="-228600" eaLnBrk="0" fontAlgn="base" hangingPunct="0">
                        <a:spcBef>
                          <a:spcPct val="20000"/>
                        </a:spcBef>
                        <a:spcAft>
                          <a:spcPct val="0"/>
                        </a:spcAft>
                        <a:defRPr>
                          <a:solidFill>
                            <a:schemeClr val="tx1"/>
                          </a:solidFill>
                          <a:latin typeface="Times New Roman" pitchFamily="64" charset="0"/>
                        </a:defRPr>
                      </a:lvl7pPr>
                      <a:lvl8pPr marL="3429000" indent="-228600" eaLnBrk="0" fontAlgn="base" hangingPunct="0">
                        <a:spcBef>
                          <a:spcPct val="20000"/>
                        </a:spcBef>
                        <a:spcAft>
                          <a:spcPct val="0"/>
                        </a:spcAft>
                        <a:defRPr>
                          <a:solidFill>
                            <a:schemeClr val="tx1"/>
                          </a:solidFill>
                          <a:latin typeface="Times New Roman" pitchFamily="64" charset="0"/>
                        </a:defRPr>
                      </a:lvl8pPr>
                      <a:lvl9pPr marL="3886200" indent="-228600" eaLnBrk="0" fontAlgn="base" hangingPunct="0">
                        <a:spcBef>
                          <a:spcPct val="20000"/>
                        </a:spcBef>
                        <a:spcAft>
                          <a:spcPct val="0"/>
                        </a:spcAft>
                        <a:defRPr>
                          <a:solidFill>
                            <a:schemeClr val="tx1"/>
                          </a:solidFill>
                          <a:latin typeface="Times New Roman" pitchFamily="6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smtClean="0">
                          <a:ln>
                            <a:noFill/>
                          </a:ln>
                          <a:solidFill>
                            <a:schemeClr val="tx1"/>
                          </a:solidFill>
                          <a:effectLst/>
                          <a:latin typeface="Times New Roman" pitchFamily="64" charset="0"/>
                          <a:ea typeface="ＭＳ Ｐゴシック" pitchFamily="64" charset="-128"/>
                        </a:rPr>
                        <a:t>1.0003</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r>
              <a:tr h="365125">
                <a:tc>
                  <a:txBody>
                    <a:bodyPr/>
                    <a:lstStyle>
                      <a:lvl1pPr>
                        <a:spcBef>
                          <a:spcPct val="20000"/>
                        </a:spcBef>
                        <a:defRPr sz="2800">
                          <a:solidFill>
                            <a:schemeClr val="tx1"/>
                          </a:solidFill>
                          <a:latin typeface="Times New Roman" pitchFamily="64" charset="0"/>
                        </a:defRPr>
                      </a:lvl1pPr>
                      <a:lvl2pPr marL="742950" indent="-285750">
                        <a:spcBef>
                          <a:spcPct val="20000"/>
                        </a:spcBef>
                        <a:defRPr sz="2400">
                          <a:solidFill>
                            <a:schemeClr val="tx1"/>
                          </a:solidFill>
                          <a:latin typeface="Times New Roman" pitchFamily="64" charset="0"/>
                        </a:defRPr>
                      </a:lvl2pPr>
                      <a:lvl3pPr marL="1143000" indent="-228600">
                        <a:spcBef>
                          <a:spcPct val="20000"/>
                        </a:spcBef>
                        <a:defRPr sz="2000">
                          <a:solidFill>
                            <a:schemeClr val="tx1"/>
                          </a:solidFill>
                          <a:latin typeface="Times New Roman" pitchFamily="64" charset="0"/>
                        </a:defRPr>
                      </a:lvl3pPr>
                      <a:lvl4pPr marL="1600200" indent="-228600">
                        <a:spcBef>
                          <a:spcPct val="20000"/>
                        </a:spcBef>
                        <a:defRPr>
                          <a:solidFill>
                            <a:schemeClr val="tx1"/>
                          </a:solidFill>
                          <a:latin typeface="Times New Roman" pitchFamily="64" charset="0"/>
                        </a:defRPr>
                      </a:lvl4pPr>
                      <a:lvl5pPr marL="2057400" indent="-228600">
                        <a:spcBef>
                          <a:spcPct val="20000"/>
                        </a:spcBef>
                        <a:defRPr>
                          <a:solidFill>
                            <a:schemeClr val="tx1"/>
                          </a:solidFill>
                          <a:latin typeface="Times New Roman" pitchFamily="64" charset="0"/>
                        </a:defRPr>
                      </a:lvl5pPr>
                      <a:lvl6pPr marL="2514600" indent="-228600" eaLnBrk="0" fontAlgn="base" hangingPunct="0">
                        <a:spcBef>
                          <a:spcPct val="20000"/>
                        </a:spcBef>
                        <a:spcAft>
                          <a:spcPct val="0"/>
                        </a:spcAft>
                        <a:defRPr>
                          <a:solidFill>
                            <a:schemeClr val="tx1"/>
                          </a:solidFill>
                          <a:latin typeface="Times New Roman" pitchFamily="64" charset="0"/>
                        </a:defRPr>
                      </a:lvl6pPr>
                      <a:lvl7pPr marL="2971800" indent="-228600" eaLnBrk="0" fontAlgn="base" hangingPunct="0">
                        <a:spcBef>
                          <a:spcPct val="20000"/>
                        </a:spcBef>
                        <a:spcAft>
                          <a:spcPct val="0"/>
                        </a:spcAft>
                        <a:defRPr>
                          <a:solidFill>
                            <a:schemeClr val="tx1"/>
                          </a:solidFill>
                          <a:latin typeface="Times New Roman" pitchFamily="64" charset="0"/>
                        </a:defRPr>
                      </a:lvl7pPr>
                      <a:lvl8pPr marL="3429000" indent="-228600" eaLnBrk="0" fontAlgn="base" hangingPunct="0">
                        <a:spcBef>
                          <a:spcPct val="20000"/>
                        </a:spcBef>
                        <a:spcAft>
                          <a:spcPct val="0"/>
                        </a:spcAft>
                        <a:defRPr>
                          <a:solidFill>
                            <a:schemeClr val="tx1"/>
                          </a:solidFill>
                          <a:latin typeface="Times New Roman" pitchFamily="64" charset="0"/>
                        </a:defRPr>
                      </a:lvl8pPr>
                      <a:lvl9pPr marL="3886200" indent="-228600" eaLnBrk="0" fontAlgn="base" hangingPunct="0">
                        <a:spcBef>
                          <a:spcPct val="20000"/>
                        </a:spcBef>
                        <a:spcAft>
                          <a:spcPct val="0"/>
                        </a:spcAft>
                        <a:defRPr>
                          <a:solidFill>
                            <a:schemeClr val="tx1"/>
                          </a:solidFill>
                          <a:latin typeface="Times New Roman" pitchFamily="6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smtClean="0">
                          <a:ln>
                            <a:noFill/>
                          </a:ln>
                          <a:solidFill>
                            <a:schemeClr val="tx1"/>
                          </a:solidFill>
                          <a:effectLst/>
                          <a:latin typeface="Times New Roman" pitchFamily="64" charset="0"/>
                          <a:ea typeface="ＭＳ Ｐゴシック" pitchFamily="64" charset="-128"/>
                        </a:rPr>
                        <a:t>water</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64" charset="0"/>
                        </a:defRPr>
                      </a:lvl1pPr>
                      <a:lvl2pPr marL="742950" indent="-285750">
                        <a:spcBef>
                          <a:spcPct val="20000"/>
                        </a:spcBef>
                        <a:defRPr sz="2400">
                          <a:solidFill>
                            <a:schemeClr val="tx1"/>
                          </a:solidFill>
                          <a:latin typeface="Times New Roman" pitchFamily="64" charset="0"/>
                        </a:defRPr>
                      </a:lvl2pPr>
                      <a:lvl3pPr marL="1143000" indent="-228600">
                        <a:spcBef>
                          <a:spcPct val="20000"/>
                        </a:spcBef>
                        <a:defRPr sz="2000">
                          <a:solidFill>
                            <a:schemeClr val="tx1"/>
                          </a:solidFill>
                          <a:latin typeface="Times New Roman" pitchFamily="64" charset="0"/>
                        </a:defRPr>
                      </a:lvl3pPr>
                      <a:lvl4pPr marL="1600200" indent="-228600">
                        <a:spcBef>
                          <a:spcPct val="20000"/>
                        </a:spcBef>
                        <a:defRPr>
                          <a:solidFill>
                            <a:schemeClr val="tx1"/>
                          </a:solidFill>
                          <a:latin typeface="Times New Roman" pitchFamily="64" charset="0"/>
                        </a:defRPr>
                      </a:lvl4pPr>
                      <a:lvl5pPr marL="2057400" indent="-228600">
                        <a:spcBef>
                          <a:spcPct val="20000"/>
                        </a:spcBef>
                        <a:defRPr>
                          <a:solidFill>
                            <a:schemeClr val="tx1"/>
                          </a:solidFill>
                          <a:latin typeface="Times New Roman" pitchFamily="64" charset="0"/>
                        </a:defRPr>
                      </a:lvl5pPr>
                      <a:lvl6pPr marL="2514600" indent="-228600" eaLnBrk="0" fontAlgn="base" hangingPunct="0">
                        <a:spcBef>
                          <a:spcPct val="20000"/>
                        </a:spcBef>
                        <a:spcAft>
                          <a:spcPct val="0"/>
                        </a:spcAft>
                        <a:defRPr>
                          <a:solidFill>
                            <a:schemeClr val="tx1"/>
                          </a:solidFill>
                          <a:latin typeface="Times New Roman" pitchFamily="64" charset="0"/>
                        </a:defRPr>
                      </a:lvl6pPr>
                      <a:lvl7pPr marL="2971800" indent="-228600" eaLnBrk="0" fontAlgn="base" hangingPunct="0">
                        <a:spcBef>
                          <a:spcPct val="20000"/>
                        </a:spcBef>
                        <a:spcAft>
                          <a:spcPct val="0"/>
                        </a:spcAft>
                        <a:defRPr>
                          <a:solidFill>
                            <a:schemeClr val="tx1"/>
                          </a:solidFill>
                          <a:latin typeface="Times New Roman" pitchFamily="64" charset="0"/>
                        </a:defRPr>
                      </a:lvl7pPr>
                      <a:lvl8pPr marL="3429000" indent="-228600" eaLnBrk="0" fontAlgn="base" hangingPunct="0">
                        <a:spcBef>
                          <a:spcPct val="20000"/>
                        </a:spcBef>
                        <a:spcAft>
                          <a:spcPct val="0"/>
                        </a:spcAft>
                        <a:defRPr>
                          <a:solidFill>
                            <a:schemeClr val="tx1"/>
                          </a:solidFill>
                          <a:latin typeface="Times New Roman" pitchFamily="64" charset="0"/>
                        </a:defRPr>
                      </a:lvl8pPr>
                      <a:lvl9pPr marL="3886200" indent="-228600" eaLnBrk="0" fontAlgn="base" hangingPunct="0">
                        <a:spcBef>
                          <a:spcPct val="20000"/>
                        </a:spcBef>
                        <a:spcAft>
                          <a:spcPct val="0"/>
                        </a:spcAft>
                        <a:defRPr>
                          <a:solidFill>
                            <a:schemeClr val="tx1"/>
                          </a:solidFill>
                          <a:latin typeface="Times New Roman" pitchFamily="6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smtClean="0">
                          <a:ln>
                            <a:noFill/>
                          </a:ln>
                          <a:solidFill>
                            <a:schemeClr val="tx1"/>
                          </a:solidFill>
                          <a:effectLst/>
                          <a:latin typeface="Times New Roman" pitchFamily="64" charset="0"/>
                          <a:ea typeface="ＭＳ Ｐゴシック" pitchFamily="64" charset="-128"/>
                        </a:rPr>
                        <a:t>1.33</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r>
              <a:tr h="365125">
                <a:tc>
                  <a:txBody>
                    <a:bodyPr/>
                    <a:lstStyle>
                      <a:lvl1pPr>
                        <a:spcBef>
                          <a:spcPct val="20000"/>
                        </a:spcBef>
                        <a:defRPr sz="2800">
                          <a:solidFill>
                            <a:schemeClr val="tx1"/>
                          </a:solidFill>
                          <a:latin typeface="Times New Roman" pitchFamily="64" charset="0"/>
                        </a:defRPr>
                      </a:lvl1pPr>
                      <a:lvl2pPr marL="742950" indent="-285750">
                        <a:spcBef>
                          <a:spcPct val="20000"/>
                        </a:spcBef>
                        <a:defRPr sz="2400">
                          <a:solidFill>
                            <a:schemeClr val="tx1"/>
                          </a:solidFill>
                          <a:latin typeface="Times New Roman" pitchFamily="64" charset="0"/>
                        </a:defRPr>
                      </a:lvl2pPr>
                      <a:lvl3pPr marL="1143000" indent="-228600">
                        <a:spcBef>
                          <a:spcPct val="20000"/>
                        </a:spcBef>
                        <a:defRPr sz="2000">
                          <a:solidFill>
                            <a:schemeClr val="tx1"/>
                          </a:solidFill>
                          <a:latin typeface="Times New Roman" pitchFamily="64" charset="0"/>
                        </a:defRPr>
                      </a:lvl3pPr>
                      <a:lvl4pPr marL="1600200" indent="-228600">
                        <a:spcBef>
                          <a:spcPct val="20000"/>
                        </a:spcBef>
                        <a:defRPr>
                          <a:solidFill>
                            <a:schemeClr val="tx1"/>
                          </a:solidFill>
                          <a:latin typeface="Times New Roman" pitchFamily="64" charset="0"/>
                        </a:defRPr>
                      </a:lvl4pPr>
                      <a:lvl5pPr marL="2057400" indent="-228600">
                        <a:spcBef>
                          <a:spcPct val="20000"/>
                        </a:spcBef>
                        <a:defRPr>
                          <a:solidFill>
                            <a:schemeClr val="tx1"/>
                          </a:solidFill>
                          <a:latin typeface="Times New Roman" pitchFamily="64" charset="0"/>
                        </a:defRPr>
                      </a:lvl5pPr>
                      <a:lvl6pPr marL="2514600" indent="-228600" eaLnBrk="0" fontAlgn="base" hangingPunct="0">
                        <a:spcBef>
                          <a:spcPct val="20000"/>
                        </a:spcBef>
                        <a:spcAft>
                          <a:spcPct val="0"/>
                        </a:spcAft>
                        <a:defRPr>
                          <a:solidFill>
                            <a:schemeClr val="tx1"/>
                          </a:solidFill>
                          <a:latin typeface="Times New Roman" pitchFamily="64" charset="0"/>
                        </a:defRPr>
                      </a:lvl6pPr>
                      <a:lvl7pPr marL="2971800" indent="-228600" eaLnBrk="0" fontAlgn="base" hangingPunct="0">
                        <a:spcBef>
                          <a:spcPct val="20000"/>
                        </a:spcBef>
                        <a:spcAft>
                          <a:spcPct val="0"/>
                        </a:spcAft>
                        <a:defRPr>
                          <a:solidFill>
                            <a:schemeClr val="tx1"/>
                          </a:solidFill>
                          <a:latin typeface="Times New Roman" pitchFamily="64" charset="0"/>
                        </a:defRPr>
                      </a:lvl7pPr>
                      <a:lvl8pPr marL="3429000" indent="-228600" eaLnBrk="0" fontAlgn="base" hangingPunct="0">
                        <a:spcBef>
                          <a:spcPct val="20000"/>
                        </a:spcBef>
                        <a:spcAft>
                          <a:spcPct val="0"/>
                        </a:spcAft>
                        <a:defRPr>
                          <a:solidFill>
                            <a:schemeClr val="tx1"/>
                          </a:solidFill>
                          <a:latin typeface="Times New Roman" pitchFamily="64" charset="0"/>
                        </a:defRPr>
                      </a:lvl8pPr>
                      <a:lvl9pPr marL="3886200" indent="-228600" eaLnBrk="0" fontAlgn="base" hangingPunct="0">
                        <a:spcBef>
                          <a:spcPct val="20000"/>
                        </a:spcBef>
                        <a:spcAft>
                          <a:spcPct val="0"/>
                        </a:spcAft>
                        <a:defRPr>
                          <a:solidFill>
                            <a:schemeClr val="tx1"/>
                          </a:solidFill>
                          <a:latin typeface="Times New Roman" pitchFamily="6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smtClean="0">
                          <a:ln>
                            <a:noFill/>
                          </a:ln>
                          <a:solidFill>
                            <a:schemeClr val="tx1"/>
                          </a:solidFill>
                          <a:effectLst/>
                          <a:latin typeface="Times New Roman" pitchFamily="64" charset="0"/>
                          <a:ea typeface="ＭＳ Ｐゴシック" pitchFamily="64" charset="-128"/>
                        </a:rPr>
                        <a:t>glass</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64" charset="0"/>
                        </a:defRPr>
                      </a:lvl1pPr>
                      <a:lvl2pPr marL="742950" indent="-285750">
                        <a:spcBef>
                          <a:spcPct val="20000"/>
                        </a:spcBef>
                        <a:defRPr sz="2400">
                          <a:solidFill>
                            <a:schemeClr val="tx1"/>
                          </a:solidFill>
                          <a:latin typeface="Times New Roman" pitchFamily="64" charset="0"/>
                        </a:defRPr>
                      </a:lvl2pPr>
                      <a:lvl3pPr marL="1143000" indent="-228600">
                        <a:spcBef>
                          <a:spcPct val="20000"/>
                        </a:spcBef>
                        <a:defRPr sz="2000">
                          <a:solidFill>
                            <a:schemeClr val="tx1"/>
                          </a:solidFill>
                          <a:latin typeface="Times New Roman" pitchFamily="64" charset="0"/>
                        </a:defRPr>
                      </a:lvl3pPr>
                      <a:lvl4pPr marL="1600200" indent="-228600">
                        <a:spcBef>
                          <a:spcPct val="20000"/>
                        </a:spcBef>
                        <a:defRPr>
                          <a:solidFill>
                            <a:schemeClr val="tx1"/>
                          </a:solidFill>
                          <a:latin typeface="Times New Roman" pitchFamily="64" charset="0"/>
                        </a:defRPr>
                      </a:lvl4pPr>
                      <a:lvl5pPr marL="2057400" indent="-228600">
                        <a:spcBef>
                          <a:spcPct val="20000"/>
                        </a:spcBef>
                        <a:defRPr>
                          <a:solidFill>
                            <a:schemeClr val="tx1"/>
                          </a:solidFill>
                          <a:latin typeface="Times New Roman" pitchFamily="64" charset="0"/>
                        </a:defRPr>
                      </a:lvl5pPr>
                      <a:lvl6pPr marL="2514600" indent="-228600" eaLnBrk="0" fontAlgn="base" hangingPunct="0">
                        <a:spcBef>
                          <a:spcPct val="20000"/>
                        </a:spcBef>
                        <a:spcAft>
                          <a:spcPct val="0"/>
                        </a:spcAft>
                        <a:defRPr>
                          <a:solidFill>
                            <a:schemeClr val="tx1"/>
                          </a:solidFill>
                          <a:latin typeface="Times New Roman" pitchFamily="64" charset="0"/>
                        </a:defRPr>
                      </a:lvl6pPr>
                      <a:lvl7pPr marL="2971800" indent="-228600" eaLnBrk="0" fontAlgn="base" hangingPunct="0">
                        <a:spcBef>
                          <a:spcPct val="20000"/>
                        </a:spcBef>
                        <a:spcAft>
                          <a:spcPct val="0"/>
                        </a:spcAft>
                        <a:defRPr>
                          <a:solidFill>
                            <a:schemeClr val="tx1"/>
                          </a:solidFill>
                          <a:latin typeface="Times New Roman" pitchFamily="64" charset="0"/>
                        </a:defRPr>
                      </a:lvl7pPr>
                      <a:lvl8pPr marL="3429000" indent="-228600" eaLnBrk="0" fontAlgn="base" hangingPunct="0">
                        <a:spcBef>
                          <a:spcPct val="20000"/>
                        </a:spcBef>
                        <a:spcAft>
                          <a:spcPct val="0"/>
                        </a:spcAft>
                        <a:defRPr>
                          <a:solidFill>
                            <a:schemeClr val="tx1"/>
                          </a:solidFill>
                          <a:latin typeface="Times New Roman" pitchFamily="64" charset="0"/>
                        </a:defRPr>
                      </a:lvl8pPr>
                      <a:lvl9pPr marL="3886200" indent="-228600" eaLnBrk="0" fontAlgn="base" hangingPunct="0">
                        <a:spcBef>
                          <a:spcPct val="20000"/>
                        </a:spcBef>
                        <a:spcAft>
                          <a:spcPct val="0"/>
                        </a:spcAft>
                        <a:defRPr>
                          <a:solidFill>
                            <a:schemeClr val="tx1"/>
                          </a:solidFill>
                          <a:latin typeface="Times New Roman" pitchFamily="6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smtClean="0">
                          <a:ln>
                            <a:noFill/>
                          </a:ln>
                          <a:solidFill>
                            <a:schemeClr val="tx1"/>
                          </a:solidFill>
                          <a:effectLst/>
                          <a:latin typeface="Times New Roman" pitchFamily="64" charset="0"/>
                          <a:ea typeface="ＭＳ Ｐゴシック" pitchFamily="64" charset="-128"/>
                        </a:rPr>
                        <a:t>1.5 – 1.66</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r>
            </a:tbl>
          </a:graphicData>
        </a:graphic>
      </p:graphicFrame>
      <p:sp>
        <p:nvSpPr>
          <p:cNvPr id="5151" name="AutoShape 37"/>
          <p:cNvSpPr>
            <a:spLocks noChangeArrowheads="1"/>
          </p:cNvSpPr>
          <p:nvPr/>
        </p:nvSpPr>
        <p:spPr bwMode="auto">
          <a:xfrm rot="3311714">
            <a:off x="2019300" y="1562100"/>
            <a:ext cx="533400" cy="304800"/>
          </a:xfrm>
          <a:prstGeom prst="rightArrow">
            <a:avLst>
              <a:gd name="adj1" fmla="val 50000"/>
              <a:gd name="adj2" fmla="val 43750"/>
            </a:avLst>
          </a:prstGeom>
          <a:solidFill>
            <a:schemeClr val="hlink"/>
          </a:solidFill>
          <a:ln w="9525">
            <a:solidFill>
              <a:schemeClr val="hlink"/>
            </a:solidFill>
            <a:miter lim="800000"/>
            <a:headEnd/>
            <a:tailEnd/>
          </a:ln>
        </p:spPr>
        <p:txBody>
          <a:bodyPr wrap="none" anchor="ct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endParaRPr lang="en-US" altLang="en-US"/>
          </a:p>
        </p:txBody>
      </p:sp>
      <p:sp>
        <p:nvSpPr>
          <p:cNvPr id="5152" name="AutoShape 38"/>
          <p:cNvSpPr>
            <a:spLocks noChangeArrowheads="1"/>
          </p:cNvSpPr>
          <p:nvPr/>
        </p:nvSpPr>
        <p:spPr bwMode="auto">
          <a:xfrm rot="4332292">
            <a:off x="2705100" y="3238500"/>
            <a:ext cx="533400" cy="304800"/>
          </a:xfrm>
          <a:prstGeom prst="rightArrow">
            <a:avLst>
              <a:gd name="adj1" fmla="val 50000"/>
              <a:gd name="adj2" fmla="val 43750"/>
            </a:avLst>
          </a:prstGeom>
          <a:solidFill>
            <a:srgbClr val="000080"/>
          </a:solidFill>
          <a:ln w="9525">
            <a:solidFill>
              <a:srgbClr val="000080"/>
            </a:solidFill>
            <a:miter lim="800000"/>
            <a:headEnd/>
            <a:tailEnd/>
          </a:ln>
        </p:spPr>
        <p:txBody>
          <a:bodyPr wrap="none" anchor="ct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endParaRPr lang="en-US" altLang="en-US"/>
          </a:p>
        </p:txBody>
      </p:sp>
      <p:grpSp>
        <p:nvGrpSpPr>
          <p:cNvPr id="5153" name="Group 41"/>
          <p:cNvGrpSpPr>
            <a:grpSpLocks/>
          </p:cNvGrpSpPr>
          <p:nvPr/>
        </p:nvGrpSpPr>
        <p:grpSpPr bwMode="auto">
          <a:xfrm>
            <a:off x="6248400" y="5029200"/>
            <a:ext cx="2590800" cy="1600200"/>
            <a:chOff x="3936" y="3168"/>
            <a:chExt cx="1632" cy="1008"/>
          </a:xfrm>
        </p:grpSpPr>
        <p:grpSp>
          <p:nvGrpSpPr>
            <p:cNvPr id="5154" name="Group 9"/>
            <p:cNvGrpSpPr>
              <a:grpSpLocks/>
            </p:cNvGrpSpPr>
            <p:nvPr/>
          </p:nvGrpSpPr>
          <p:grpSpPr bwMode="auto">
            <a:xfrm>
              <a:off x="3936" y="3168"/>
              <a:ext cx="1287" cy="577"/>
              <a:chOff x="3936" y="3168"/>
              <a:chExt cx="1287" cy="577"/>
            </a:xfrm>
          </p:grpSpPr>
          <p:sp>
            <p:nvSpPr>
              <p:cNvPr id="5158" name="AutoShape 10"/>
              <p:cNvSpPr>
                <a:spLocks noChangeArrowheads="1"/>
              </p:cNvSpPr>
              <p:nvPr/>
            </p:nvSpPr>
            <p:spPr bwMode="auto">
              <a:xfrm>
                <a:off x="3936" y="3360"/>
                <a:ext cx="240" cy="96"/>
              </a:xfrm>
              <a:prstGeom prst="rightArrow">
                <a:avLst>
                  <a:gd name="adj1" fmla="val 50000"/>
                  <a:gd name="adj2" fmla="val 62500"/>
                </a:avLst>
              </a:prstGeom>
              <a:solidFill>
                <a:schemeClr val="hlink"/>
              </a:solidFill>
              <a:ln w="9525">
                <a:solidFill>
                  <a:schemeClr val="hlink"/>
                </a:solidFill>
                <a:miter lim="800000"/>
                <a:headEnd/>
                <a:tailEnd/>
              </a:ln>
            </p:spPr>
            <p:txBody>
              <a:bodyPr wrap="none" anchor="ct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endParaRPr lang="en-US" altLang="en-US">
                  <a:ln>
                    <a:solidFill>
                      <a:sysClr val="windowText" lastClr="000000"/>
                    </a:solidFill>
                  </a:ln>
                </a:endParaRPr>
              </a:p>
            </p:txBody>
          </p:sp>
          <p:graphicFrame>
            <p:nvGraphicFramePr>
              <p:cNvPr id="5126" name="Object 11"/>
              <p:cNvGraphicFramePr>
                <a:graphicFrameLocks noChangeAspect="1"/>
              </p:cNvGraphicFramePr>
              <p:nvPr/>
            </p:nvGraphicFramePr>
            <p:xfrm>
              <a:off x="4272" y="3168"/>
              <a:ext cx="951" cy="577"/>
            </p:xfrm>
            <a:graphic>
              <a:graphicData uri="http://schemas.openxmlformats.org/presentationml/2006/ole">
                <mc:AlternateContent xmlns:mc="http://schemas.openxmlformats.org/markup-compatibility/2006">
                  <mc:Choice xmlns:v="urn:schemas-microsoft-com:vml" Requires="v">
                    <p:oleObj spid="_x0000_s67125" name="Equation" r:id="rId15" imgW="711000" imgH="431640" progId="Equation.DSMT4">
                      <p:embed/>
                    </p:oleObj>
                  </mc:Choice>
                  <mc:Fallback>
                    <p:oleObj name="Equation" r:id="rId15" imgW="71100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2" y="3168"/>
                            <a:ext cx="951"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55" name="Group 40"/>
            <p:cNvGrpSpPr>
              <a:grpSpLocks/>
            </p:cNvGrpSpPr>
            <p:nvPr/>
          </p:nvGrpSpPr>
          <p:grpSpPr bwMode="auto">
            <a:xfrm>
              <a:off x="4080" y="3792"/>
              <a:ext cx="1488" cy="384"/>
              <a:chOff x="4080" y="3792"/>
              <a:chExt cx="1488" cy="384"/>
            </a:xfrm>
          </p:grpSpPr>
          <p:sp>
            <p:nvSpPr>
              <p:cNvPr id="5156" name="Text Box 16"/>
              <p:cNvSpPr txBox="1">
                <a:spLocks noChangeArrowheads="1"/>
              </p:cNvSpPr>
              <p:nvPr/>
            </p:nvSpPr>
            <p:spPr bwMode="auto">
              <a:xfrm>
                <a:off x="4080" y="3840"/>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b="1" i="0" dirty="0">
                    <a:solidFill>
                      <a:schemeClr val="tx1"/>
                    </a:solidFill>
                    <a:ea typeface="ＭＳ Ｐゴシック" pitchFamily="64" charset="-128"/>
                  </a:rPr>
                  <a:t>Snell’s Law</a:t>
                </a:r>
              </a:p>
            </p:txBody>
          </p:sp>
          <p:sp>
            <p:nvSpPr>
              <p:cNvPr id="5157" name="AutoShape 39"/>
              <p:cNvSpPr>
                <a:spLocks noChangeArrowheads="1"/>
              </p:cNvSpPr>
              <p:nvPr/>
            </p:nvSpPr>
            <p:spPr bwMode="auto">
              <a:xfrm>
                <a:off x="4080" y="3792"/>
                <a:ext cx="1104" cy="384"/>
              </a:xfrm>
              <a:prstGeom prst="roundRect">
                <a:avLst>
                  <a:gd name="adj" fmla="val 16667"/>
                </a:avLst>
              </a:pr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endParaRPr lang="en-US" altLang="en-US"/>
              </a:p>
            </p:txBody>
          </p:sp>
        </p:grpSp>
      </p:grpSp>
      <p:sp>
        <p:nvSpPr>
          <p:cNvPr id="2" name="Slide Number Placeholder 1"/>
          <p:cNvSpPr>
            <a:spLocks noGrp="1"/>
          </p:cNvSpPr>
          <p:nvPr>
            <p:ph type="sldNum" sz="quarter" idx="12"/>
          </p:nvPr>
        </p:nvSpPr>
        <p:spPr/>
        <p:txBody>
          <a:bodyPr/>
          <a:lstStyle/>
          <a:p>
            <a:fld id="{5A559325-542E-47E3-A5C6-D01BC01DD6AC}" type="slidenum">
              <a:rPr lang="en-US" altLang="en-US" smtClean="0"/>
              <a:pPr/>
              <a:t>22</a:t>
            </a:fld>
            <a:endParaRPr lang="en-US" altLang="en-US"/>
          </a:p>
        </p:txBody>
      </p:sp>
    </p:spTree>
    <p:extLst>
      <p:ext uri="{BB962C8B-B14F-4D97-AF65-F5344CB8AC3E}">
        <p14:creationId xmlns:p14="http://schemas.microsoft.com/office/powerpoint/2010/main" val="1467530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7"/>
          <p:cNvSpPr txBox="1">
            <a:spLocks noChangeArrowheads="1"/>
          </p:cNvSpPr>
          <p:nvPr/>
        </p:nvSpPr>
        <p:spPr bwMode="auto">
          <a:xfrm>
            <a:off x="304800" y="762000"/>
            <a:ext cx="84582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r>
              <a:rPr lang="en-US" altLang="en-US" i="0"/>
              <a:t>The refraction index for air and glass are 1.0 and 1.5, respectively.  The incident angle </a:t>
            </a:r>
            <a:r>
              <a:rPr lang="el-GR" altLang="en-US" i="0"/>
              <a:t>θ</a:t>
            </a:r>
            <a:r>
              <a:rPr lang="en-US" altLang="en-US" i="0" baseline="-25000"/>
              <a:t>1</a:t>
            </a:r>
            <a:r>
              <a:rPr lang="en-US" altLang="en-US" i="0"/>
              <a:t> is 30</a:t>
            </a:r>
            <a:r>
              <a:rPr lang="en-US" altLang="en-US" i="0" baseline="30000"/>
              <a:t>o</a:t>
            </a:r>
            <a:r>
              <a:rPr lang="en-US" altLang="en-US" i="0"/>
              <a:t>, what are the reflection angle </a:t>
            </a:r>
            <a:r>
              <a:rPr lang="el-GR" altLang="en-US" i="0"/>
              <a:t>θ</a:t>
            </a:r>
            <a:r>
              <a:rPr lang="en-US" altLang="en-US" i="0"/>
              <a:t>’</a:t>
            </a:r>
            <a:r>
              <a:rPr lang="en-US" altLang="en-US" i="0" baseline="-25000"/>
              <a:t>1 </a:t>
            </a:r>
            <a:r>
              <a:rPr lang="en-US" altLang="en-US" i="0"/>
              <a:t>and refraction angle </a:t>
            </a:r>
            <a:r>
              <a:rPr lang="el-GR" altLang="en-US" i="0"/>
              <a:t>θ</a:t>
            </a:r>
            <a:r>
              <a:rPr lang="en-US" altLang="en-US" i="0" baseline="-25000"/>
              <a:t>2</a:t>
            </a:r>
            <a:r>
              <a:rPr lang="en-US" altLang="en-US" i="0"/>
              <a:t> ?</a:t>
            </a:r>
          </a:p>
          <a:p>
            <a:endParaRPr lang="en-US" altLang="en-US" i="0"/>
          </a:p>
          <a:p>
            <a:r>
              <a:rPr lang="en-US" altLang="en-US" i="0"/>
              <a:t>A). </a:t>
            </a:r>
            <a:r>
              <a:rPr lang="el-GR" altLang="en-US" i="0"/>
              <a:t>θ</a:t>
            </a:r>
            <a:r>
              <a:rPr lang="en-US" altLang="en-US" i="0"/>
              <a:t>’</a:t>
            </a:r>
            <a:r>
              <a:rPr lang="en-US" altLang="en-US" i="0" baseline="-25000"/>
              <a:t>1 </a:t>
            </a:r>
            <a:r>
              <a:rPr lang="en-US" altLang="en-US" i="0"/>
              <a:t>=30</a:t>
            </a:r>
            <a:r>
              <a:rPr lang="en-US" altLang="en-US" i="0" baseline="30000"/>
              <a:t>o</a:t>
            </a:r>
            <a:r>
              <a:rPr lang="en-US" altLang="en-US" i="0"/>
              <a:t> and </a:t>
            </a:r>
            <a:r>
              <a:rPr lang="el-GR" altLang="en-US" i="0"/>
              <a:t>θ</a:t>
            </a:r>
            <a:r>
              <a:rPr lang="en-US" altLang="en-US" i="0" baseline="-25000"/>
              <a:t>2</a:t>
            </a:r>
            <a:r>
              <a:rPr lang="en-US" altLang="en-US" i="0"/>
              <a:t>=19.5</a:t>
            </a:r>
            <a:r>
              <a:rPr lang="en-US" altLang="en-US" i="0" baseline="30000"/>
              <a:t>o</a:t>
            </a:r>
          </a:p>
          <a:p>
            <a:endParaRPr lang="en-US" altLang="en-US" i="0" baseline="30000"/>
          </a:p>
          <a:p>
            <a:r>
              <a:rPr lang="en-US" altLang="en-US" i="0"/>
              <a:t>B). </a:t>
            </a:r>
            <a:r>
              <a:rPr lang="el-GR" altLang="en-US" i="0"/>
              <a:t>θ</a:t>
            </a:r>
            <a:r>
              <a:rPr lang="en-US" altLang="en-US" i="0"/>
              <a:t>’</a:t>
            </a:r>
            <a:r>
              <a:rPr lang="en-US" altLang="en-US" i="0" baseline="-25000"/>
              <a:t>1 </a:t>
            </a:r>
            <a:r>
              <a:rPr lang="en-US" altLang="en-US" i="0"/>
              <a:t>=30</a:t>
            </a:r>
            <a:r>
              <a:rPr lang="en-US" altLang="en-US" i="0" baseline="30000"/>
              <a:t>o</a:t>
            </a:r>
            <a:r>
              <a:rPr lang="en-US" altLang="en-US" i="0"/>
              <a:t> and </a:t>
            </a:r>
            <a:r>
              <a:rPr lang="el-GR" altLang="en-US" i="0"/>
              <a:t>θ</a:t>
            </a:r>
            <a:r>
              <a:rPr lang="en-US" altLang="en-US" i="0" baseline="-25000"/>
              <a:t>2</a:t>
            </a:r>
            <a:r>
              <a:rPr lang="en-US" altLang="en-US" i="0"/>
              <a:t>=15</a:t>
            </a:r>
            <a:r>
              <a:rPr lang="en-US" altLang="en-US" i="0" baseline="30000"/>
              <a:t>o</a:t>
            </a:r>
            <a:endParaRPr lang="en-US" altLang="en-US" i="0"/>
          </a:p>
          <a:p>
            <a:endParaRPr lang="en-US" altLang="en-US" i="0"/>
          </a:p>
          <a:p>
            <a:r>
              <a:rPr lang="en-US" altLang="en-US" i="0"/>
              <a:t>C). </a:t>
            </a:r>
            <a:r>
              <a:rPr lang="el-GR" altLang="en-US" i="0"/>
              <a:t>θ</a:t>
            </a:r>
            <a:r>
              <a:rPr lang="en-US" altLang="en-US" i="0"/>
              <a:t>’</a:t>
            </a:r>
            <a:r>
              <a:rPr lang="en-US" altLang="en-US" i="0" baseline="-25000"/>
              <a:t>1 </a:t>
            </a:r>
            <a:r>
              <a:rPr lang="en-US" altLang="en-US" i="0"/>
              <a:t>=19.5</a:t>
            </a:r>
            <a:r>
              <a:rPr lang="en-US" altLang="en-US" i="0" baseline="30000"/>
              <a:t>o</a:t>
            </a:r>
            <a:r>
              <a:rPr lang="en-US" altLang="en-US" i="0"/>
              <a:t> and </a:t>
            </a:r>
            <a:r>
              <a:rPr lang="el-GR" altLang="en-US" i="0"/>
              <a:t>θ</a:t>
            </a:r>
            <a:r>
              <a:rPr lang="en-US" altLang="en-US" i="0" baseline="-25000"/>
              <a:t>2</a:t>
            </a:r>
            <a:r>
              <a:rPr lang="en-US" altLang="en-US" i="0"/>
              <a:t>=30</a:t>
            </a:r>
            <a:r>
              <a:rPr lang="en-US" altLang="en-US" i="0" baseline="30000"/>
              <a:t>o</a:t>
            </a:r>
            <a:endParaRPr lang="en-US" altLang="en-US" i="0"/>
          </a:p>
          <a:p>
            <a:endParaRPr lang="en-US" altLang="en-US" i="0"/>
          </a:p>
          <a:p>
            <a:r>
              <a:rPr lang="en-US" altLang="en-US" i="0"/>
              <a:t>D). </a:t>
            </a:r>
            <a:r>
              <a:rPr lang="el-GR" altLang="en-US" i="0"/>
              <a:t>θ</a:t>
            </a:r>
            <a:r>
              <a:rPr lang="en-US" altLang="en-US" i="0"/>
              <a:t>’</a:t>
            </a:r>
            <a:r>
              <a:rPr lang="en-US" altLang="en-US" i="0" baseline="-25000"/>
              <a:t>1 </a:t>
            </a:r>
            <a:r>
              <a:rPr lang="en-US" altLang="en-US" i="0"/>
              <a:t>=15</a:t>
            </a:r>
            <a:r>
              <a:rPr lang="en-US" altLang="en-US" i="0" baseline="30000"/>
              <a:t>o</a:t>
            </a:r>
            <a:r>
              <a:rPr lang="en-US" altLang="en-US" i="0"/>
              <a:t> and </a:t>
            </a:r>
            <a:r>
              <a:rPr lang="el-GR" altLang="en-US" i="0"/>
              <a:t>θ</a:t>
            </a:r>
            <a:r>
              <a:rPr lang="en-US" altLang="en-US" i="0" baseline="-25000"/>
              <a:t>2</a:t>
            </a:r>
            <a:r>
              <a:rPr lang="en-US" altLang="en-US" i="0"/>
              <a:t>=19.5</a:t>
            </a:r>
            <a:r>
              <a:rPr lang="en-US" altLang="en-US" i="0" baseline="30000"/>
              <a:t>o</a:t>
            </a:r>
            <a:endParaRPr lang="en-US" altLang="en-US" i="0"/>
          </a:p>
          <a:p>
            <a:endParaRPr lang="en-US" altLang="en-US" i="0"/>
          </a:p>
          <a:p>
            <a:r>
              <a:rPr lang="en-US" altLang="en-US" i="0"/>
              <a:t>E). </a:t>
            </a:r>
            <a:r>
              <a:rPr lang="el-GR" altLang="en-US" i="0"/>
              <a:t>θ</a:t>
            </a:r>
            <a:r>
              <a:rPr lang="en-US" altLang="en-US" i="0"/>
              <a:t>’</a:t>
            </a:r>
            <a:r>
              <a:rPr lang="en-US" altLang="en-US" i="0" baseline="-25000"/>
              <a:t>1 </a:t>
            </a:r>
            <a:r>
              <a:rPr lang="en-US" altLang="en-US" i="0"/>
              <a:t>=30</a:t>
            </a:r>
            <a:r>
              <a:rPr lang="en-US" altLang="en-US" i="0" baseline="30000"/>
              <a:t>o</a:t>
            </a:r>
            <a:r>
              <a:rPr lang="en-US" altLang="en-US" i="0"/>
              <a:t> and </a:t>
            </a:r>
            <a:r>
              <a:rPr lang="el-GR" altLang="en-US" i="0"/>
              <a:t>θ</a:t>
            </a:r>
            <a:r>
              <a:rPr lang="en-US" altLang="en-US" i="0" baseline="-25000"/>
              <a:t>2</a:t>
            </a:r>
            <a:r>
              <a:rPr lang="en-US" altLang="en-US" i="0"/>
              <a:t>=22.5</a:t>
            </a:r>
            <a:r>
              <a:rPr lang="en-US" altLang="en-US" i="0" baseline="30000"/>
              <a:t>o</a:t>
            </a:r>
            <a:endParaRPr lang="en-US" altLang="en-US" i="0"/>
          </a:p>
        </p:txBody>
      </p:sp>
      <p:sp>
        <p:nvSpPr>
          <p:cNvPr id="13315" name="Rectangle 2"/>
          <p:cNvSpPr>
            <a:spLocks noGrp="1" noChangeArrowheads="1"/>
          </p:cNvSpPr>
          <p:nvPr>
            <p:ph type="title"/>
          </p:nvPr>
        </p:nvSpPr>
        <p:spPr>
          <a:xfrm>
            <a:off x="609600" y="228600"/>
            <a:ext cx="7772400" cy="381000"/>
          </a:xfrm>
        </p:spPr>
        <p:txBody>
          <a:bodyPr/>
          <a:lstStyle/>
          <a:p>
            <a:r>
              <a:rPr lang="en-US" altLang="ja-JP" dirty="0" err="1" smtClean="0">
                <a:ea typeface="ＭＳ Ｐゴシック" pitchFamily="64" charset="-128"/>
              </a:rPr>
              <a:t>iClicker</a:t>
            </a:r>
            <a:r>
              <a:rPr lang="en-US" altLang="ja-JP" dirty="0" smtClean="0">
                <a:ea typeface="ＭＳ Ｐゴシック" pitchFamily="64" charset="-128"/>
              </a:rPr>
              <a:t> Question</a:t>
            </a:r>
          </a:p>
        </p:txBody>
      </p:sp>
      <p:pic>
        <p:nvPicPr>
          <p:cNvPr id="13316" name="Picture 3" descr="F34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81200"/>
            <a:ext cx="3051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CB1DC412-43C0-400D-8CA7-AA670E5A4519}" type="slidenum">
              <a:rPr lang="en-US" altLang="en-US" smtClean="0"/>
              <a:pPr/>
              <a:t>23</a:t>
            </a:fld>
            <a:endParaRPr lang="en-US" altLang="en-US"/>
          </a:p>
        </p:txBody>
      </p:sp>
    </p:spTree>
    <p:extLst>
      <p:ext uri="{BB962C8B-B14F-4D97-AF65-F5344CB8AC3E}">
        <p14:creationId xmlns:p14="http://schemas.microsoft.com/office/powerpoint/2010/main" val="3196710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457200"/>
          </a:xfrm>
        </p:spPr>
        <p:txBody>
          <a:bodyPr/>
          <a:lstStyle/>
          <a:p>
            <a:r>
              <a:rPr lang="en-US" altLang="ja-JP" smtClean="0">
                <a:ea typeface="ＭＳ Ｐゴシック" pitchFamily="64" charset="-128"/>
              </a:rPr>
              <a:t>Fermat’s Principle</a:t>
            </a:r>
          </a:p>
        </p:txBody>
      </p:sp>
      <p:sp>
        <p:nvSpPr>
          <p:cNvPr id="14339" name="Text Box 3"/>
          <p:cNvSpPr txBox="1">
            <a:spLocks noChangeArrowheads="1"/>
          </p:cNvSpPr>
          <p:nvPr/>
        </p:nvSpPr>
        <p:spPr bwMode="auto">
          <a:xfrm>
            <a:off x="1676400" y="914400"/>
            <a:ext cx="609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i="0" dirty="0">
                <a:solidFill>
                  <a:schemeClr val="tx1"/>
                </a:solidFill>
                <a:ea typeface="ＭＳ Ｐゴシック" pitchFamily="64" charset="-128"/>
              </a:rPr>
              <a:t>The </a:t>
            </a:r>
            <a:r>
              <a:rPr lang="en-US" altLang="ja-JP" sz="2000" b="1" dirty="0">
                <a:ea typeface="ＭＳ Ｐゴシック" pitchFamily="64" charset="-128"/>
              </a:rPr>
              <a:t>path</a:t>
            </a:r>
            <a:r>
              <a:rPr lang="en-US" altLang="ja-JP" sz="2000" b="1" i="0" dirty="0">
                <a:solidFill>
                  <a:schemeClr val="tx1"/>
                </a:solidFill>
                <a:ea typeface="ＭＳ Ｐゴシック" pitchFamily="64" charset="-128"/>
              </a:rPr>
              <a:t> taken by light traveling from one point to another is such that </a:t>
            </a:r>
            <a:r>
              <a:rPr lang="en-US" altLang="ja-JP" sz="2000" b="1" i="0" dirty="0">
                <a:ea typeface="ＭＳ Ｐゴシック" pitchFamily="64" charset="-128"/>
              </a:rPr>
              <a:t>the </a:t>
            </a:r>
            <a:r>
              <a:rPr lang="en-US" altLang="ja-JP" sz="2000" b="1" i="0" dirty="0">
                <a:solidFill>
                  <a:schemeClr val="tx1"/>
                </a:solidFill>
                <a:ea typeface="ＭＳ Ｐゴシック" pitchFamily="64" charset="-128"/>
              </a:rPr>
              <a:t>time </a:t>
            </a:r>
            <a:r>
              <a:rPr lang="en-US" altLang="ja-JP" sz="2000" b="1" i="0" dirty="0">
                <a:ea typeface="ＭＳ Ｐゴシック" pitchFamily="64" charset="-128"/>
              </a:rPr>
              <a:t>of travel is a minimum</a:t>
            </a:r>
            <a:r>
              <a:rPr lang="en-US" altLang="ja-JP" sz="2000" b="1" i="0" dirty="0">
                <a:solidFill>
                  <a:schemeClr val="tx1"/>
                </a:solidFill>
                <a:ea typeface="ＭＳ Ｐゴシック" pitchFamily="64" charset="-128"/>
              </a:rPr>
              <a:t>.</a:t>
            </a:r>
          </a:p>
        </p:txBody>
      </p:sp>
      <p:pic>
        <p:nvPicPr>
          <p:cNvPr id="14340" name="Picture 4" descr="figure-3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3541713"/>
            <a:ext cx="33226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figure-3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352800"/>
            <a:ext cx="291782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752600" y="19050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buFont typeface="Wingdings" pitchFamily="2" charset="2"/>
              <a:buChar char="Ø"/>
            </a:pPr>
            <a:r>
              <a:rPr lang="ja-JP" altLang="en-US" sz="2000" b="1" i="0">
                <a:ea typeface="ＭＳ Ｐゴシック" pitchFamily="64" charset="-128"/>
              </a:rPr>
              <a:t> </a:t>
            </a:r>
            <a:r>
              <a:rPr lang="en-US" altLang="ja-JP" sz="2000" b="1" i="0">
                <a:ea typeface="ＭＳ Ｐゴシック" pitchFamily="64" charset="-128"/>
              </a:rPr>
              <a:t>path: </a:t>
            </a:r>
            <a:r>
              <a:rPr lang="en-US" altLang="ja-JP" sz="2000" b="1" i="0">
                <a:solidFill>
                  <a:schemeClr val="tx1"/>
                </a:solidFill>
                <a:ea typeface="ＭＳ Ｐゴシック" pitchFamily="64" charset="-128"/>
              </a:rPr>
              <a:t>geometric </a:t>
            </a:r>
            <a:r>
              <a:rPr lang="en-US" altLang="ja-JP" sz="2000" b="1">
                <a:solidFill>
                  <a:schemeClr val="tx1"/>
                </a:solidFill>
                <a:ea typeface="ＭＳ Ｐゴシック" pitchFamily="64" charset="-128"/>
              </a:rPr>
              <a:t>ray</a:t>
            </a:r>
            <a:r>
              <a:rPr lang="en-US" altLang="ja-JP" sz="2000" b="1" i="0">
                <a:solidFill>
                  <a:schemeClr val="tx1"/>
                </a:solidFill>
                <a:ea typeface="ＭＳ Ｐゴシック" pitchFamily="64" charset="-128"/>
              </a:rPr>
              <a:t> is assumed for light.</a:t>
            </a:r>
            <a:endParaRPr lang="en-US" altLang="ja-JP" sz="2000" b="1" i="0">
              <a:ea typeface="ＭＳ Ｐゴシック" pitchFamily="64" charset="-128"/>
            </a:endParaRPr>
          </a:p>
        </p:txBody>
      </p:sp>
      <p:sp>
        <p:nvSpPr>
          <p:cNvPr id="14343" name="Text Box 7"/>
          <p:cNvSpPr txBox="1">
            <a:spLocks noChangeArrowheads="1"/>
          </p:cNvSpPr>
          <p:nvPr/>
        </p:nvSpPr>
        <p:spPr bwMode="auto">
          <a:xfrm>
            <a:off x="1752600" y="2362200"/>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buFont typeface="Wingdings" pitchFamily="2" charset="2"/>
              <a:buChar char="Ø"/>
            </a:pPr>
            <a:r>
              <a:rPr lang="ja-JP" altLang="en-US" sz="2000" b="1" i="0">
                <a:ea typeface="ＭＳ Ｐゴシック" pitchFamily="64" charset="-128"/>
              </a:rPr>
              <a:t> </a:t>
            </a:r>
            <a:r>
              <a:rPr lang="en-US" altLang="ja-JP" sz="2000" b="1" i="0">
                <a:solidFill>
                  <a:schemeClr val="tx1"/>
                </a:solidFill>
                <a:ea typeface="ＭＳ Ｐゴシック" pitchFamily="64" charset="-128"/>
              </a:rPr>
              <a:t>minimum </a:t>
            </a:r>
            <a:r>
              <a:rPr lang="en-US" altLang="ja-JP" sz="2000" b="1">
                <a:ea typeface="ＭＳ Ｐゴシック" pitchFamily="64" charset="-128"/>
              </a:rPr>
              <a:t>time</a:t>
            </a:r>
            <a:r>
              <a:rPr lang="en-US" altLang="ja-JP" sz="2000" b="1" i="0">
                <a:solidFill>
                  <a:schemeClr val="tx1"/>
                </a:solidFill>
                <a:ea typeface="ＭＳ Ｐゴシック" pitchFamily="64" charset="-128"/>
              </a:rPr>
              <a:t> </a:t>
            </a:r>
            <a:r>
              <a:rPr lang="en-US" altLang="ja-JP" sz="2000" b="1" i="0">
                <a:solidFill>
                  <a:schemeClr val="tx1"/>
                </a:solidFill>
                <a:ea typeface="ＭＳ Ｐゴシック" pitchFamily="64" charset="-128"/>
                <a:sym typeface="Symbol" pitchFamily="18" charset="2"/>
              </a:rPr>
              <a:t> shortest path length</a:t>
            </a:r>
            <a:endParaRPr lang="en-US" altLang="ja-JP" sz="2000" b="1" i="0">
              <a:solidFill>
                <a:schemeClr val="tx1"/>
              </a:solidFill>
              <a:ea typeface="ＭＳ Ｐゴシック" pitchFamily="64" charset="-128"/>
            </a:endParaRPr>
          </a:p>
        </p:txBody>
      </p:sp>
      <p:sp>
        <p:nvSpPr>
          <p:cNvPr id="14344" name="Text Box 8"/>
          <p:cNvSpPr txBox="1">
            <a:spLocks noChangeArrowheads="1"/>
          </p:cNvSpPr>
          <p:nvPr/>
        </p:nvSpPr>
        <p:spPr bwMode="auto">
          <a:xfrm>
            <a:off x="2209800" y="61722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i="0">
                <a:solidFill>
                  <a:schemeClr val="tx1"/>
                </a:solidFill>
                <a:ea typeface="ＭＳ Ｐゴシック" pitchFamily="64" charset="-128"/>
              </a:rPr>
              <a:t>reflection</a:t>
            </a:r>
          </a:p>
        </p:txBody>
      </p:sp>
      <p:sp>
        <p:nvSpPr>
          <p:cNvPr id="14345" name="Text Box 9"/>
          <p:cNvSpPr txBox="1">
            <a:spLocks noChangeArrowheads="1"/>
          </p:cNvSpPr>
          <p:nvPr/>
        </p:nvSpPr>
        <p:spPr bwMode="auto">
          <a:xfrm>
            <a:off x="5943600" y="62484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i="0">
                <a:solidFill>
                  <a:schemeClr val="tx1"/>
                </a:solidFill>
                <a:ea typeface="ＭＳ Ｐゴシック" pitchFamily="64" charset="-128"/>
              </a:rPr>
              <a:t>refraction</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24</a:t>
            </a:fld>
            <a:endParaRPr lang="en-US" altLang="en-US"/>
          </a:p>
        </p:txBody>
      </p:sp>
    </p:spTree>
    <p:extLst>
      <p:ext uri="{BB962C8B-B14F-4D97-AF65-F5344CB8AC3E}">
        <p14:creationId xmlns:p14="http://schemas.microsoft.com/office/powerpoint/2010/main" val="314018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a:xfrm>
            <a:off x="609600" y="304800"/>
            <a:ext cx="7772400" cy="381000"/>
          </a:xfrm>
        </p:spPr>
        <p:txBody>
          <a:bodyPr/>
          <a:lstStyle/>
          <a:p>
            <a:r>
              <a:rPr lang="en-US" altLang="ja-JP" smtClean="0">
                <a:ea typeface="ＭＳ Ｐゴシック" pitchFamily="64" charset="-128"/>
              </a:rPr>
              <a:t>Summary: Laws of Reflection and Refraction</a:t>
            </a:r>
          </a:p>
        </p:txBody>
      </p:sp>
      <p:pic>
        <p:nvPicPr>
          <p:cNvPr id="6151" name="Picture 3" descr="F34_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538" y="2286000"/>
            <a:ext cx="3051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4"/>
          <p:cNvSpPr txBox="1">
            <a:spLocks noChangeArrowheads="1"/>
          </p:cNvSpPr>
          <p:nvPr/>
        </p:nvSpPr>
        <p:spPr bwMode="auto">
          <a:xfrm>
            <a:off x="457200" y="914400"/>
            <a:ext cx="51054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r>
              <a:rPr lang="en-US" altLang="ja-JP" b="1">
                <a:ea typeface="ＭＳ Ｐゴシック" pitchFamily="64" charset="-128"/>
              </a:rPr>
              <a:t>Law of Reflection</a:t>
            </a:r>
            <a:r>
              <a:rPr lang="en-US" altLang="ja-JP" b="1" i="0">
                <a:solidFill>
                  <a:schemeClr val="tx1"/>
                </a:solidFill>
                <a:ea typeface="ＭＳ Ｐゴシック" pitchFamily="64" charset="-128"/>
              </a:rPr>
              <a:t> </a:t>
            </a:r>
          </a:p>
          <a:p>
            <a:pPr>
              <a:buFontTx/>
              <a:buChar char="•"/>
            </a:pPr>
            <a:r>
              <a:rPr lang="en-US" altLang="ja-JP" i="0">
                <a:solidFill>
                  <a:schemeClr val="tx1"/>
                </a:solidFill>
                <a:ea typeface="ＭＳ Ｐゴシック" pitchFamily="64" charset="-128"/>
              </a:rPr>
              <a:t> </a:t>
            </a:r>
            <a:r>
              <a:rPr lang="en-US" altLang="ja-JP" sz="2000" b="1" i="0">
                <a:solidFill>
                  <a:schemeClr val="tx1"/>
                </a:solidFill>
                <a:ea typeface="ＭＳ Ｐゴシック" pitchFamily="64" charset="-128"/>
              </a:rPr>
              <a:t>A reflected ray lies in the plane of incidence</a:t>
            </a:r>
          </a:p>
          <a:p>
            <a:pPr>
              <a:buFontTx/>
              <a:buChar char="•"/>
            </a:pPr>
            <a:r>
              <a:rPr lang="en-US" altLang="ja-JP" i="0">
                <a:solidFill>
                  <a:schemeClr val="tx1"/>
                </a:solidFill>
                <a:ea typeface="ＭＳ Ｐゴシック" pitchFamily="64" charset="-128"/>
              </a:rPr>
              <a:t> </a:t>
            </a:r>
            <a:r>
              <a:rPr lang="en-US" altLang="ja-JP" sz="2000" b="1" i="0">
                <a:solidFill>
                  <a:schemeClr val="tx1"/>
                </a:solidFill>
                <a:ea typeface="ＭＳ Ｐゴシック" pitchFamily="64" charset="-128"/>
              </a:rPr>
              <a:t>The angle of reflection is equal to the angle of incidence</a:t>
            </a:r>
          </a:p>
        </p:txBody>
      </p:sp>
      <p:graphicFrame>
        <p:nvGraphicFramePr>
          <p:cNvPr id="6146" name="Object 5"/>
          <p:cNvGraphicFramePr>
            <a:graphicFrameLocks noChangeAspect="1"/>
          </p:cNvGraphicFramePr>
          <p:nvPr/>
        </p:nvGraphicFramePr>
        <p:xfrm>
          <a:off x="2362200" y="2290763"/>
          <a:ext cx="914400" cy="484187"/>
        </p:xfrm>
        <a:graphic>
          <a:graphicData uri="http://schemas.openxmlformats.org/presentationml/2006/ole">
            <mc:AlternateContent xmlns:mc="http://schemas.openxmlformats.org/markup-compatibility/2006">
              <mc:Choice xmlns:v="urn:schemas-microsoft-com:vml" Requires="v">
                <p:oleObj spid="_x0000_s67958" name="Equation" r:id="rId5" imgW="431640" imgH="228600" progId="Equation.DSMT4">
                  <p:embed/>
                </p:oleObj>
              </mc:Choice>
              <mc:Fallback>
                <p:oleObj name="Equation" r:id="rId5" imgW="4316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290763"/>
                        <a:ext cx="914400" cy="484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3" name="Text Box 6"/>
          <p:cNvSpPr txBox="1">
            <a:spLocks noChangeArrowheads="1"/>
          </p:cNvSpPr>
          <p:nvPr/>
        </p:nvSpPr>
        <p:spPr bwMode="auto">
          <a:xfrm>
            <a:off x="457200" y="3276600"/>
            <a:ext cx="51816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r>
              <a:rPr lang="en-US" altLang="ja-JP" b="1">
                <a:ea typeface="ＭＳ Ｐゴシック" pitchFamily="64" charset="-128"/>
              </a:rPr>
              <a:t>Law of refraction </a:t>
            </a:r>
          </a:p>
          <a:p>
            <a:pPr>
              <a:buFontTx/>
              <a:buChar char="•"/>
            </a:pPr>
            <a:r>
              <a:rPr lang="en-US" altLang="ja-JP" i="0">
                <a:solidFill>
                  <a:schemeClr val="tx1"/>
                </a:solidFill>
                <a:ea typeface="ＭＳ Ｐゴシック" pitchFamily="64" charset="-128"/>
              </a:rPr>
              <a:t> </a:t>
            </a:r>
            <a:r>
              <a:rPr lang="en-US" altLang="ja-JP" sz="2000" b="1" i="0">
                <a:solidFill>
                  <a:schemeClr val="tx1"/>
                </a:solidFill>
                <a:ea typeface="ＭＳ Ｐゴシック" pitchFamily="64" charset="-128"/>
              </a:rPr>
              <a:t>A refracted ray lies in the plane of incidence</a:t>
            </a:r>
          </a:p>
          <a:p>
            <a:pPr>
              <a:buFontTx/>
              <a:buChar char="•"/>
            </a:pPr>
            <a:r>
              <a:rPr lang="en-US" altLang="ja-JP" i="0">
                <a:solidFill>
                  <a:schemeClr val="tx1"/>
                </a:solidFill>
                <a:ea typeface="ＭＳ Ｐゴシック" pitchFamily="64" charset="-128"/>
              </a:rPr>
              <a:t> </a:t>
            </a:r>
            <a:r>
              <a:rPr lang="en-US" altLang="ja-JP" sz="2000" b="1" i="0">
                <a:solidFill>
                  <a:schemeClr val="tx1"/>
                </a:solidFill>
                <a:ea typeface="ＭＳ Ｐゴシック" pitchFamily="64" charset="-128"/>
              </a:rPr>
              <a:t>The angle of refraction is related to the angle of incidence by</a:t>
            </a:r>
          </a:p>
        </p:txBody>
      </p:sp>
      <p:graphicFrame>
        <p:nvGraphicFramePr>
          <p:cNvPr id="6147" name="Object 7"/>
          <p:cNvGraphicFramePr>
            <a:graphicFrameLocks noChangeAspect="1"/>
          </p:cNvGraphicFramePr>
          <p:nvPr/>
        </p:nvGraphicFramePr>
        <p:xfrm>
          <a:off x="838200" y="4876800"/>
          <a:ext cx="2438400" cy="496888"/>
        </p:xfrm>
        <a:graphic>
          <a:graphicData uri="http://schemas.openxmlformats.org/presentationml/2006/ole">
            <mc:AlternateContent xmlns:mc="http://schemas.openxmlformats.org/markup-compatibility/2006">
              <mc:Choice xmlns:v="urn:schemas-microsoft-com:vml" Requires="v">
                <p:oleObj spid="_x0000_s67959" name="Equation" r:id="rId7" imgW="1117440" imgH="228600" progId="Equation.DSMT4">
                  <p:embed/>
                </p:oleObj>
              </mc:Choice>
              <mc:Fallback>
                <p:oleObj name="Equation" r:id="rId7" imgW="111744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876800"/>
                        <a:ext cx="2438400" cy="496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4" name="Text Box 8"/>
          <p:cNvSpPr txBox="1">
            <a:spLocks noChangeArrowheads="1"/>
          </p:cNvSpPr>
          <p:nvPr/>
        </p:nvSpPr>
        <p:spPr bwMode="auto">
          <a:xfrm>
            <a:off x="3505200" y="4876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dirty="0">
                <a:solidFill>
                  <a:schemeClr val="tx1"/>
                </a:solidFill>
                <a:ea typeface="ＭＳ Ｐゴシック" pitchFamily="64" charset="-128"/>
              </a:rPr>
              <a:t>Snell’s Law</a:t>
            </a:r>
          </a:p>
        </p:txBody>
      </p:sp>
      <p:sp>
        <p:nvSpPr>
          <p:cNvPr id="6155" name="Text Box 9"/>
          <p:cNvSpPr txBox="1">
            <a:spLocks noChangeArrowheads="1"/>
          </p:cNvSpPr>
          <p:nvPr/>
        </p:nvSpPr>
        <p:spPr bwMode="auto">
          <a:xfrm>
            <a:off x="6629400" y="1752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1800" b="1">
                <a:ea typeface="ＭＳ Ｐゴシック" pitchFamily="64" charset="-128"/>
              </a:rPr>
              <a:t>Medium 1</a:t>
            </a:r>
          </a:p>
        </p:txBody>
      </p:sp>
      <p:sp>
        <p:nvSpPr>
          <p:cNvPr id="6156" name="Text Box 10"/>
          <p:cNvSpPr txBox="1">
            <a:spLocks noChangeArrowheads="1"/>
          </p:cNvSpPr>
          <p:nvPr/>
        </p:nvSpPr>
        <p:spPr bwMode="auto">
          <a:xfrm>
            <a:off x="6781800" y="5791200"/>
            <a:ext cx="13716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a:ea typeface="ＭＳ Ｐゴシック" pitchFamily="64" charset="-128"/>
              </a:rPr>
              <a:t>Medium 2</a:t>
            </a:r>
          </a:p>
        </p:txBody>
      </p:sp>
      <p:graphicFrame>
        <p:nvGraphicFramePr>
          <p:cNvPr id="6148" name="Object 11"/>
          <p:cNvGraphicFramePr>
            <a:graphicFrameLocks noChangeAspect="1"/>
          </p:cNvGraphicFramePr>
          <p:nvPr/>
        </p:nvGraphicFramePr>
        <p:xfrm>
          <a:off x="6934200" y="6248400"/>
          <a:ext cx="1143000" cy="468313"/>
        </p:xfrm>
        <a:graphic>
          <a:graphicData uri="http://schemas.openxmlformats.org/presentationml/2006/ole">
            <mc:AlternateContent xmlns:mc="http://schemas.openxmlformats.org/markup-compatibility/2006">
              <mc:Choice xmlns:v="urn:schemas-microsoft-com:vml" Requires="v">
                <p:oleObj spid="_x0000_s67960" name="Equation" r:id="rId9" imgW="558720" imgH="228600" progId="Equation.DSMT4">
                  <p:embed/>
                </p:oleObj>
              </mc:Choice>
              <mc:Fallback>
                <p:oleObj name="Equation" r:id="rId9" imgW="55872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6248400"/>
                        <a:ext cx="11430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57" name="Group 17"/>
          <p:cNvGrpSpPr>
            <a:grpSpLocks/>
          </p:cNvGrpSpPr>
          <p:nvPr/>
        </p:nvGrpSpPr>
        <p:grpSpPr bwMode="auto">
          <a:xfrm>
            <a:off x="685800" y="5486400"/>
            <a:ext cx="5486400" cy="1000125"/>
            <a:chOff x="432" y="3456"/>
            <a:chExt cx="3456" cy="630"/>
          </a:xfrm>
        </p:grpSpPr>
        <p:grpSp>
          <p:nvGrpSpPr>
            <p:cNvPr id="6158" name="Group 12"/>
            <p:cNvGrpSpPr>
              <a:grpSpLocks/>
            </p:cNvGrpSpPr>
            <p:nvPr/>
          </p:nvGrpSpPr>
          <p:grpSpPr bwMode="auto">
            <a:xfrm>
              <a:off x="480" y="3456"/>
              <a:ext cx="3408" cy="630"/>
              <a:chOff x="480" y="3456"/>
              <a:chExt cx="3360" cy="630"/>
            </a:xfrm>
          </p:grpSpPr>
          <p:graphicFrame>
            <p:nvGraphicFramePr>
              <p:cNvPr id="6149" name="Object 13"/>
              <p:cNvGraphicFramePr>
                <a:graphicFrameLocks noChangeAspect="1"/>
              </p:cNvGraphicFramePr>
              <p:nvPr/>
            </p:nvGraphicFramePr>
            <p:xfrm>
              <a:off x="480" y="3504"/>
              <a:ext cx="1920" cy="582"/>
            </p:xfrm>
            <a:graphic>
              <a:graphicData uri="http://schemas.openxmlformats.org/presentationml/2006/ole">
                <mc:AlternateContent xmlns:mc="http://schemas.openxmlformats.org/markup-compatibility/2006">
                  <mc:Choice xmlns:v="urn:schemas-microsoft-com:vml" Requires="v">
                    <p:oleObj spid="_x0000_s67961" name="Equation" r:id="rId11" imgW="1422360" imgH="431640" progId="Equation.DSMT4">
                      <p:embed/>
                    </p:oleObj>
                  </mc:Choice>
                  <mc:Fallback>
                    <p:oleObj name="Equation" r:id="rId11" imgW="1422360" imgH="4316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 y="3504"/>
                            <a:ext cx="1920"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1" name="Text Box 14"/>
              <p:cNvSpPr txBox="1">
                <a:spLocks noChangeArrowheads="1"/>
              </p:cNvSpPr>
              <p:nvPr/>
            </p:nvSpPr>
            <p:spPr bwMode="auto">
              <a:xfrm>
                <a:off x="2640" y="3456"/>
                <a:ext cx="120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1800" b="1" i="0">
                    <a:solidFill>
                      <a:schemeClr val="tx1"/>
                    </a:solidFill>
                    <a:ea typeface="ＭＳ Ｐゴシック" pitchFamily="64" charset="-128"/>
                  </a:rPr>
                  <a:t>where </a:t>
                </a:r>
                <a:r>
                  <a:rPr lang="en-US" altLang="ja-JP" sz="1800" b="1" i="0">
                    <a:solidFill>
                      <a:schemeClr val="tx1"/>
                    </a:solidFill>
                    <a:ea typeface="ＭＳ Ｐゴシック" pitchFamily="64" charset="-128"/>
                    <a:sym typeface="Symbol" pitchFamily="18" charset="2"/>
                  </a:rPr>
                  <a:t> is the wavelength in vacuum</a:t>
                </a:r>
                <a:endParaRPr lang="en-US" altLang="ja-JP" sz="1800" b="1" i="0">
                  <a:solidFill>
                    <a:schemeClr val="tx1"/>
                  </a:solidFill>
                  <a:ea typeface="ＭＳ Ｐゴシック" pitchFamily="64" charset="-128"/>
                </a:endParaRPr>
              </a:p>
            </p:txBody>
          </p:sp>
        </p:grpSp>
        <p:sp>
          <p:nvSpPr>
            <p:cNvPr id="6159" name="AutoShape 15"/>
            <p:cNvSpPr>
              <a:spLocks/>
            </p:cNvSpPr>
            <p:nvPr/>
          </p:nvSpPr>
          <p:spPr bwMode="auto">
            <a:xfrm>
              <a:off x="432" y="3552"/>
              <a:ext cx="240" cy="528"/>
            </a:xfrm>
            <a:prstGeom prst="leftBracket">
              <a:avLst>
                <a:gd name="adj" fmla="val 18333"/>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endParaRPr lang="en-US" altLang="en-US"/>
            </a:p>
          </p:txBody>
        </p:sp>
        <p:sp>
          <p:nvSpPr>
            <p:cNvPr id="6160" name="AutoShape 16"/>
            <p:cNvSpPr>
              <a:spLocks/>
            </p:cNvSpPr>
            <p:nvPr/>
          </p:nvSpPr>
          <p:spPr bwMode="auto">
            <a:xfrm>
              <a:off x="2016" y="3504"/>
              <a:ext cx="480" cy="576"/>
            </a:xfrm>
            <a:prstGeom prst="rightBracket">
              <a:avLst>
                <a:gd name="adj" fmla="val 10000"/>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endParaRPr lang="en-US" altLang="en-US"/>
            </a:p>
          </p:txBody>
        </p:sp>
      </p:grpSp>
      <p:sp>
        <p:nvSpPr>
          <p:cNvPr id="2" name="Slide Number Placeholder 1"/>
          <p:cNvSpPr>
            <a:spLocks noGrp="1"/>
          </p:cNvSpPr>
          <p:nvPr>
            <p:ph type="sldNum" sz="quarter" idx="12"/>
          </p:nvPr>
        </p:nvSpPr>
        <p:spPr/>
        <p:txBody>
          <a:bodyPr/>
          <a:lstStyle/>
          <a:p>
            <a:fld id="{CB1DC412-43C0-400D-8CA7-AA670E5A4519}" type="slidenum">
              <a:rPr lang="en-US" altLang="en-US" smtClean="0"/>
              <a:pPr/>
              <a:t>25</a:t>
            </a:fld>
            <a:endParaRPr lang="en-US" altLang="en-US"/>
          </a:p>
        </p:txBody>
      </p:sp>
    </p:spTree>
    <p:extLst>
      <p:ext uri="{BB962C8B-B14F-4D97-AF65-F5344CB8AC3E}">
        <p14:creationId xmlns:p14="http://schemas.microsoft.com/office/powerpoint/2010/main" val="100088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altLang="ja-JP" smtClean="0">
                <a:ea typeface="ＭＳ Ｐゴシック" pitchFamily="64" charset="-128"/>
              </a:rPr>
              <a:t>Total Internal Reflection</a:t>
            </a:r>
          </a:p>
        </p:txBody>
      </p:sp>
      <p:grpSp>
        <p:nvGrpSpPr>
          <p:cNvPr id="2054" name="Group 3"/>
          <p:cNvGrpSpPr>
            <a:grpSpLocks/>
          </p:cNvGrpSpPr>
          <p:nvPr/>
        </p:nvGrpSpPr>
        <p:grpSpPr bwMode="auto">
          <a:xfrm>
            <a:off x="609600" y="4953000"/>
            <a:ext cx="6708775" cy="742950"/>
            <a:chOff x="248" y="2468"/>
            <a:chExt cx="4226" cy="468"/>
          </a:xfrm>
        </p:grpSpPr>
        <p:sp>
          <p:nvSpPr>
            <p:cNvPr id="2066" name="Rectangle 4"/>
            <p:cNvSpPr>
              <a:spLocks noChangeArrowheads="1"/>
            </p:cNvSpPr>
            <p:nvPr/>
          </p:nvSpPr>
          <p:spPr bwMode="auto">
            <a:xfrm>
              <a:off x="304" y="2490"/>
              <a:ext cx="409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altLang="ja-JP" sz="2000" b="1" i="0" dirty="0">
                  <a:solidFill>
                    <a:schemeClr val="tx1"/>
                  </a:solidFill>
                  <a:ea typeface="ＭＳ Ｐゴシック" pitchFamily="64" charset="-128"/>
                </a:rPr>
                <a:t>In general, if  sin </a:t>
              </a:r>
              <a:r>
                <a:rPr lang="en-US" altLang="ja-JP" sz="1800" b="1" dirty="0">
                  <a:solidFill>
                    <a:schemeClr val="tx1"/>
                  </a:solidFill>
                  <a:ea typeface="ＭＳ Ｐゴシック" pitchFamily="64" charset="-128"/>
                  <a:sym typeface="Symbol" pitchFamily="18" charset="2"/>
                </a:rPr>
                <a:t></a:t>
              </a:r>
              <a:r>
                <a:rPr lang="en-US" altLang="ja-JP" sz="1800" b="1" i="0" baseline="-25000" dirty="0">
                  <a:solidFill>
                    <a:schemeClr val="tx1"/>
                  </a:solidFill>
                  <a:ea typeface="ＭＳ Ｐゴシック" pitchFamily="64" charset="-128"/>
                </a:rPr>
                <a:t>1</a:t>
              </a:r>
              <a:r>
                <a:rPr lang="en-US" altLang="ja-JP" sz="2000" b="1" i="0" dirty="0">
                  <a:solidFill>
                    <a:schemeClr val="tx1"/>
                  </a:solidFill>
                  <a:ea typeface="ＭＳ Ｐゴシック" pitchFamily="64" charset="-128"/>
                </a:rPr>
                <a:t> &gt; (</a:t>
              </a:r>
              <a:r>
                <a:rPr lang="en-US" altLang="ja-JP" sz="2000" b="1" dirty="0">
                  <a:solidFill>
                    <a:schemeClr val="tx1"/>
                  </a:solidFill>
                  <a:ea typeface="ＭＳ Ｐゴシック" pitchFamily="64" charset="-128"/>
                </a:rPr>
                <a:t>n</a:t>
              </a:r>
              <a:r>
                <a:rPr lang="en-US" altLang="ja-JP" sz="2000" b="1" i="0" baseline="-25000" dirty="0">
                  <a:solidFill>
                    <a:schemeClr val="tx1"/>
                  </a:solidFill>
                  <a:ea typeface="ＭＳ Ｐゴシック" pitchFamily="64" charset="-128"/>
                </a:rPr>
                <a:t>2</a:t>
              </a:r>
              <a:r>
                <a:rPr lang="en-US" altLang="ja-JP" sz="2000" b="1" i="0" dirty="0">
                  <a:solidFill>
                    <a:schemeClr val="tx1"/>
                  </a:solidFill>
                  <a:ea typeface="ＭＳ Ｐゴシック" pitchFamily="64" charset="-128"/>
                </a:rPr>
                <a:t> / </a:t>
              </a:r>
              <a:r>
                <a:rPr lang="en-US" altLang="ja-JP" sz="2000" b="1" dirty="0">
                  <a:solidFill>
                    <a:schemeClr val="tx1"/>
                  </a:solidFill>
                  <a:ea typeface="ＭＳ Ｐゴシック" pitchFamily="64" charset="-128"/>
                </a:rPr>
                <a:t>n</a:t>
              </a:r>
              <a:r>
                <a:rPr lang="en-US" altLang="ja-JP" sz="2000" b="1" i="0" baseline="-25000" dirty="0">
                  <a:solidFill>
                    <a:schemeClr val="tx1"/>
                  </a:solidFill>
                  <a:ea typeface="ＭＳ Ｐゴシック" pitchFamily="64" charset="-128"/>
                </a:rPr>
                <a:t>1</a:t>
              </a:r>
              <a:r>
                <a:rPr lang="en-US" altLang="ja-JP" sz="2000" b="1" i="0" dirty="0">
                  <a:solidFill>
                    <a:schemeClr val="tx1"/>
                  </a:solidFill>
                  <a:ea typeface="ＭＳ Ｐゴシック" pitchFamily="64" charset="-128"/>
                </a:rPr>
                <a:t>), we have NO refracted ray; </a:t>
              </a:r>
            </a:p>
            <a:p>
              <a:pPr algn="ctr"/>
              <a:r>
                <a:rPr lang="en-US" altLang="ja-JP" sz="2000" b="1" i="0" dirty="0">
                  <a:ea typeface="ＭＳ Ｐゴシック" pitchFamily="64" charset="-128"/>
                </a:rPr>
                <a:t>we have </a:t>
              </a:r>
              <a:r>
                <a:rPr lang="en-US" altLang="ja-JP" sz="2000" b="1" dirty="0">
                  <a:ea typeface="ＭＳ Ｐゴシック" pitchFamily="64" charset="-128"/>
                </a:rPr>
                <a:t>TOTAL INTERNAL REFLECTION</a:t>
              </a:r>
              <a:r>
                <a:rPr lang="en-US" altLang="ja-JP" sz="2000" b="1" i="0" dirty="0">
                  <a:ea typeface="ＭＳ Ｐゴシック" pitchFamily="64" charset="-128"/>
                </a:rPr>
                <a:t>.</a:t>
              </a:r>
            </a:p>
          </p:txBody>
        </p:sp>
        <p:sp>
          <p:nvSpPr>
            <p:cNvPr id="2067" name="AutoShape 5"/>
            <p:cNvSpPr>
              <a:spLocks noChangeArrowheads="1"/>
            </p:cNvSpPr>
            <p:nvPr/>
          </p:nvSpPr>
          <p:spPr bwMode="auto">
            <a:xfrm>
              <a:off x="248" y="2468"/>
              <a:ext cx="4226" cy="444"/>
            </a:xfrm>
            <a:prstGeom prst="roundRect">
              <a:avLst>
                <a:gd name="adj" fmla="val 124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grpSp>
      <p:sp>
        <p:nvSpPr>
          <p:cNvPr id="2055" name="Text Box 6"/>
          <p:cNvSpPr txBox="1">
            <a:spLocks noChangeArrowheads="1"/>
          </p:cNvSpPr>
          <p:nvPr/>
        </p:nvSpPr>
        <p:spPr bwMode="auto">
          <a:xfrm>
            <a:off x="762000" y="914400"/>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solidFill>
                  <a:schemeClr val="tx1"/>
                </a:solidFill>
                <a:ea typeface="ＭＳ Ｐゴシック" pitchFamily="64" charset="-128"/>
              </a:rPr>
              <a:t>All light can be reflected, none refracting, when light travels from a medium of </a:t>
            </a:r>
            <a:r>
              <a:rPr lang="en-US" altLang="ja-JP" sz="2000" b="1">
                <a:solidFill>
                  <a:schemeClr val="tx1"/>
                </a:solidFill>
                <a:ea typeface="ＭＳ Ｐゴシック" pitchFamily="64" charset="-128"/>
              </a:rPr>
              <a:t>higher to lower</a:t>
            </a:r>
            <a:r>
              <a:rPr lang="en-US" altLang="ja-JP" sz="2000" b="1" i="0">
                <a:solidFill>
                  <a:schemeClr val="tx1"/>
                </a:solidFill>
                <a:ea typeface="ＭＳ Ｐゴシック" pitchFamily="64" charset="-128"/>
              </a:rPr>
              <a:t> indices of refraction.</a:t>
            </a:r>
          </a:p>
        </p:txBody>
      </p:sp>
      <p:sp>
        <p:nvSpPr>
          <p:cNvPr id="2056" name="Text Box 7"/>
          <p:cNvSpPr txBox="1">
            <a:spLocks noChangeArrowheads="1"/>
          </p:cNvSpPr>
          <p:nvPr/>
        </p:nvSpPr>
        <p:spPr bwMode="auto">
          <a:xfrm>
            <a:off x="609600" y="17526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e.g., glass (n=1.5) to air (n=1.0)</a:t>
            </a:r>
          </a:p>
        </p:txBody>
      </p:sp>
      <p:grpSp>
        <p:nvGrpSpPr>
          <p:cNvPr id="2057" name="Group 8"/>
          <p:cNvGrpSpPr>
            <a:grpSpLocks/>
          </p:cNvGrpSpPr>
          <p:nvPr/>
        </p:nvGrpSpPr>
        <p:grpSpPr bwMode="auto">
          <a:xfrm>
            <a:off x="1219200" y="2438400"/>
            <a:ext cx="1981200" cy="1508125"/>
            <a:chOff x="768" y="1536"/>
            <a:chExt cx="1248" cy="950"/>
          </a:xfrm>
        </p:grpSpPr>
        <p:graphicFrame>
          <p:nvGraphicFramePr>
            <p:cNvPr id="2051" name="Object 9"/>
            <p:cNvGraphicFramePr>
              <a:graphicFrameLocks noChangeAspect="1"/>
            </p:cNvGraphicFramePr>
            <p:nvPr/>
          </p:nvGraphicFramePr>
          <p:xfrm>
            <a:off x="768" y="1536"/>
            <a:ext cx="1248" cy="579"/>
          </p:xfrm>
          <a:graphic>
            <a:graphicData uri="http://schemas.openxmlformats.org/presentationml/2006/ole">
              <mc:AlternateContent xmlns:mc="http://schemas.openxmlformats.org/markup-compatibility/2006">
                <mc:Choice xmlns:v="urn:schemas-microsoft-com:vml" Requires="v">
                  <p:oleObj spid="_x0000_s69898" name="Equation" r:id="rId4" imgW="927000" imgH="431640" progId="Equation.3">
                    <p:embed/>
                  </p:oleObj>
                </mc:Choice>
                <mc:Fallback>
                  <p:oleObj name="Equation" r:id="rId4" imgW="9270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768" y="1536"/>
                          <a:ext cx="1248" cy="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10"/>
            <p:cNvGraphicFramePr>
              <a:graphicFrameLocks noChangeAspect="1"/>
            </p:cNvGraphicFramePr>
            <p:nvPr/>
          </p:nvGraphicFramePr>
          <p:xfrm>
            <a:off x="1266" y="2168"/>
            <a:ext cx="621" cy="318"/>
          </p:xfrm>
          <a:graphic>
            <a:graphicData uri="http://schemas.openxmlformats.org/presentationml/2006/ole">
              <mc:AlternateContent xmlns:mc="http://schemas.openxmlformats.org/markup-compatibility/2006">
                <mc:Choice xmlns:v="urn:schemas-microsoft-com:vml" Requires="v">
                  <p:oleObj spid="_x0000_s69899" name="Equation" r:id="rId6" imgW="444240" imgH="228600" progId="Equation.DSMT4">
                    <p:embed/>
                  </p:oleObj>
                </mc:Choice>
                <mc:Fallback>
                  <p:oleObj name="Equation" r:id="rId6" imgW="44424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1266" y="2168"/>
                          <a:ext cx="621"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AutoShape 11"/>
            <p:cNvSpPr>
              <a:spLocks noChangeArrowheads="1"/>
            </p:cNvSpPr>
            <p:nvPr/>
          </p:nvSpPr>
          <p:spPr bwMode="auto">
            <a:xfrm>
              <a:off x="864" y="225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
        <p:nvSpPr>
          <p:cNvPr id="2058" name="Text Box 12"/>
          <p:cNvSpPr txBox="1">
            <a:spLocks noChangeArrowheads="1"/>
          </p:cNvSpPr>
          <p:nvPr/>
        </p:nvSpPr>
        <p:spPr bwMode="auto">
          <a:xfrm>
            <a:off x="990600" y="4038600"/>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But </a:t>
            </a:r>
            <a:r>
              <a:rPr lang="en-US" altLang="ja-JP" sz="2000" b="1" i="0">
                <a:ea typeface="ＭＳ Ｐゴシック" pitchFamily="64" charset="-128"/>
                <a:sym typeface="Symbol" pitchFamily="18" charset="2"/>
              </a:rPr>
              <a:t> cannot be greater than 90</a:t>
            </a:r>
            <a:r>
              <a:rPr lang="en-US" altLang="ja-JP" sz="2000" b="1" i="0">
                <a:ea typeface="ＭＳ Ｐゴシック" pitchFamily="64" charset="-128"/>
                <a:cs typeface="Times New Roman" pitchFamily="18" charset="0"/>
                <a:sym typeface="Symbol" pitchFamily="18" charset="2"/>
              </a:rPr>
              <a:t> !</a:t>
            </a:r>
          </a:p>
        </p:txBody>
      </p:sp>
      <p:grpSp>
        <p:nvGrpSpPr>
          <p:cNvPr id="2059" name="Group 13"/>
          <p:cNvGrpSpPr>
            <a:grpSpLocks/>
          </p:cNvGrpSpPr>
          <p:nvPr/>
        </p:nvGrpSpPr>
        <p:grpSpPr bwMode="auto">
          <a:xfrm>
            <a:off x="838200" y="5791200"/>
            <a:ext cx="7239000" cy="622300"/>
            <a:chOff x="528" y="3648"/>
            <a:chExt cx="4560" cy="392"/>
          </a:xfrm>
        </p:grpSpPr>
        <p:graphicFrame>
          <p:nvGraphicFramePr>
            <p:cNvPr id="2050" name="Object 14"/>
            <p:cNvGraphicFramePr>
              <a:graphicFrameLocks noChangeAspect="1"/>
            </p:cNvGraphicFramePr>
            <p:nvPr/>
          </p:nvGraphicFramePr>
          <p:xfrm>
            <a:off x="528" y="3648"/>
            <a:ext cx="1680" cy="392"/>
          </p:xfrm>
          <a:graphic>
            <a:graphicData uri="http://schemas.openxmlformats.org/presentationml/2006/ole">
              <mc:AlternateContent xmlns:mc="http://schemas.openxmlformats.org/markup-compatibility/2006">
                <mc:Choice xmlns:v="urn:schemas-microsoft-com:vml" Requires="v">
                  <p:oleObj spid="_x0000_s69900" name="Equation" r:id="rId8" imgW="1091880" imgH="253800" progId="Equation.DSMT4">
                    <p:embed/>
                  </p:oleObj>
                </mc:Choice>
                <mc:Fallback>
                  <p:oleObj name="Equation" r:id="rId8" imgW="109188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 y="3648"/>
                          <a:ext cx="1680" cy="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4" name="Text Box 15"/>
            <p:cNvSpPr txBox="1">
              <a:spLocks noChangeArrowheads="1"/>
            </p:cNvSpPr>
            <p:nvPr/>
          </p:nvSpPr>
          <p:spPr bwMode="auto">
            <a:xfrm>
              <a:off x="2256" y="3744"/>
              <a:ext cx="28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Critical angle above which this occurs.</a:t>
              </a:r>
            </a:p>
          </p:txBody>
        </p:sp>
      </p:grpSp>
      <p:grpSp>
        <p:nvGrpSpPr>
          <p:cNvPr id="2060" name="Group 16"/>
          <p:cNvGrpSpPr>
            <a:grpSpLocks/>
          </p:cNvGrpSpPr>
          <p:nvPr/>
        </p:nvGrpSpPr>
        <p:grpSpPr bwMode="auto">
          <a:xfrm>
            <a:off x="5029200" y="1600200"/>
            <a:ext cx="3962400" cy="2989263"/>
            <a:chOff x="3168" y="1008"/>
            <a:chExt cx="2496" cy="1883"/>
          </a:xfrm>
        </p:grpSpPr>
        <p:pic>
          <p:nvPicPr>
            <p:cNvPr id="2061" name="Picture 17" descr="figure-31-23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8" y="1056"/>
              <a:ext cx="2372"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8"/>
            <p:cNvSpPr txBox="1">
              <a:spLocks noChangeArrowheads="1"/>
            </p:cNvSpPr>
            <p:nvPr/>
          </p:nvSpPr>
          <p:spPr bwMode="auto">
            <a:xfrm>
              <a:off x="4752" y="1008"/>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medium 2</a:t>
              </a:r>
            </a:p>
          </p:txBody>
        </p:sp>
        <p:sp>
          <p:nvSpPr>
            <p:cNvPr id="2063" name="Text Box 19"/>
            <p:cNvSpPr txBox="1">
              <a:spLocks noChangeArrowheads="1"/>
            </p:cNvSpPr>
            <p:nvPr/>
          </p:nvSpPr>
          <p:spPr bwMode="auto">
            <a:xfrm>
              <a:off x="3216" y="2592"/>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medium 1</a:t>
              </a:r>
            </a:p>
          </p:txBody>
        </p:sp>
      </p:grpSp>
    </p:spTree>
    <p:extLst>
      <p:ext uri="{BB962C8B-B14F-4D97-AF65-F5344CB8AC3E}">
        <p14:creationId xmlns:p14="http://schemas.microsoft.com/office/powerpoint/2010/main" val="2794417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iClicker</a:t>
            </a:r>
            <a:r>
              <a:rPr lang="en-US" dirty="0" smtClean="0">
                <a:solidFill>
                  <a:srgbClr val="FF0000"/>
                </a:solidFill>
              </a:rPr>
              <a:t> Question</a:t>
            </a:r>
            <a:endParaRPr lang="en-US" dirty="0">
              <a:solidFill>
                <a:srgbClr val="FF0000"/>
              </a:solidFill>
            </a:endParaRPr>
          </a:p>
        </p:txBody>
      </p:sp>
      <p:sp>
        <p:nvSpPr>
          <p:cNvPr id="3" name="TextBox 2"/>
          <p:cNvSpPr txBox="1"/>
          <p:nvPr/>
        </p:nvSpPr>
        <p:spPr>
          <a:xfrm>
            <a:off x="381000" y="1066800"/>
            <a:ext cx="8305800" cy="2677656"/>
          </a:xfrm>
          <a:prstGeom prst="rect">
            <a:avLst/>
          </a:prstGeom>
          <a:noFill/>
        </p:spPr>
        <p:txBody>
          <a:bodyPr wrap="square" rtlCol="0">
            <a:spAutoFit/>
          </a:bodyPr>
          <a:lstStyle/>
          <a:p>
            <a:r>
              <a:rPr lang="en-US" dirty="0" smtClean="0"/>
              <a:t>The refraction index of water and glass are 1.33 and 1.5 respectively.  The refraction index of air is ~1.0.  When light incident from air to the glass. What’s the critical angle. </a:t>
            </a:r>
          </a:p>
          <a:p>
            <a:endParaRPr lang="en-US" dirty="0"/>
          </a:p>
          <a:p>
            <a:pPr marL="457200" indent="-457200">
              <a:buAutoNum type="alphaUcPeriod"/>
            </a:pPr>
            <a:r>
              <a:rPr lang="en-US" dirty="0" smtClean="0"/>
              <a:t>41.8 degree</a:t>
            </a:r>
          </a:p>
          <a:p>
            <a:pPr marL="457200" indent="-457200">
              <a:buAutoNum type="alphaUcPeriod"/>
            </a:pPr>
            <a:r>
              <a:rPr lang="en-US" dirty="0" smtClean="0"/>
              <a:t>62.5 degree</a:t>
            </a:r>
          </a:p>
          <a:p>
            <a:pPr marL="457200" indent="-457200">
              <a:buAutoNum type="alphaUcPeriod"/>
            </a:pPr>
            <a:r>
              <a:rPr lang="en-US" dirty="0" smtClean="0"/>
              <a:t>There’s no critical angle in this case. </a:t>
            </a:r>
            <a:endParaRPr lang="en-US" dirty="0"/>
          </a:p>
        </p:txBody>
      </p:sp>
      <p:sp>
        <p:nvSpPr>
          <p:cNvPr id="4" name="Title 1"/>
          <p:cNvSpPr txBox="1">
            <a:spLocks/>
          </p:cNvSpPr>
          <p:nvPr/>
        </p:nvSpPr>
        <p:spPr bwMode="auto">
          <a:xfrm>
            <a:off x="647700" y="396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Times New Roman" pitchFamily="18" charset="0"/>
              </a:defRPr>
            </a:lvl2pPr>
            <a:lvl3pPr algn="ctr" rtl="0" eaLnBrk="0" fontAlgn="base" hangingPunct="0">
              <a:spcBef>
                <a:spcPct val="0"/>
              </a:spcBef>
              <a:spcAft>
                <a:spcPct val="0"/>
              </a:spcAft>
              <a:defRPr sz="2400" b="1">
                <a:solidFill>
                  <a:schemeClr val="tx1"/>
                </a:solidFill>
                <a:latin typeface="Times New Roman" pitchFamily="18" charset="0"/>
              </a:defRPr>
            </a:lvl3pPr>
            <a:lvl4pPr algn="ctr" rtl="0" eaLnBrk="0" fontAlgn="base" hangingPunct="0">
              <a:spcBef>
                <a:spcPct val="0"/>
              </a:spcBef>
              <a:spcAft>
                <a:spcPct val="0"/>
              </a:spcAft>
              <a:defRPr sz="2400" b="1">
                <a:solidFill>
                  <a:schemeClr val="tx1"/>
                </a:solidFill>
                <a:latin typeface="Times New Roman" pitchFamily="18" charset="0"/>
              </a:defRPr>
            </a:lvl4pPr>
            <a:lvl5pPr algn="ctr" rtl="0" eaLnBrk="0" fontAlgn="base" hangingPunct="0">
              <a:spcBef>
                <a:spcPct val="0"/>
              </a:spcBef>
              <a:spcAft>
                <a:spcPct val="0"/>
              </a:spcAft>
              <a:defRPr sz="2400" b="1">
                <a:solidFill>
                  <a:schemeClr val="tx1"/>
                </a:solidFill>
                <a:latin typeface="Times New Roman" pitchFamily="18" charset="0"/>
              </a:defRPr>
            </a:lvl5pPr>
            <a:lvl6pPr marL="457200" algn="ctr" rtl="0" eaLnBrk="0" fontAlgn="base" hangingPunct="0">
              <a:spcBef>
                <a:spcPct val="0"/>
              </a:spcBef>
              <a:spcAft>
                <a:spcPct val="0"/>
              </a:spcAft>
              <a:defRPr sz="2400" b="1">
                <a:solidFill>
                  <a:schemeClr val="tx1"/>
                </a:solidFill>
                <a:latin typeface="Times New Roman" pitchFamily="18" charset="0"/>
              </a:defRPr>
            </a:lvl6pPr>
            <a:lvl7pPr marL="914400" algn="ctr" rtl="0" eaLnBrk="0" fontAlgn="base" hangingPunct="0">
              <a:spcBef>
                <a:spcPct val="0"/>
              </a:spcBef>
              <a:spcAft>
                <a:spcPct val="0"/>
              </a:spcAft>
              <a:defRPr sz="2400" b="1">
                <a:solidFill>
                  <a:schemeClr val="tx1"/>
                </a:solidFill>
                <a:latin typeface="Times New Roman" pitchFamily="18" charset="0"/>
              </a:defRPr>
            </a:lvl7pPr>
            <a:lvl8pPr marL="1371600" algn="ctr" rtl="0" eaLnBrk="0" fontAlgn="base" hangingPunct="0">
              <a:spcBef>
                <a:spcPct val="0"/>
              </a:spcBef>
              <a:spcAft>
                <a:spcPct val="0"/>
              </a:spcAft>
              <a:defRPr sz="2400" b="1">
                <a:solidFill>
                  <a:schemeClr val="tx1"/>
                </a:solidFill>
                <a:latin typeface="Times New Roman" pitchFamily="18" charset="0"/>
              </a:defRPr>
            </a:lvl8pPr>
            <a:lvl9pPr marL="1828800" algn="ctr" rtl="0" eaLnBrk="0" fontAlgn="base" hangingPunct="0">
              <a:spcBef>
                <a:spcPct val="0"/>
              </a:spcBef>
              <a:spcAft>
                <a:spcPct val="0"/>
              </a:spcAft>
              <a:defRPr sz="2400" b="1">
                <a:solidFill>
                  <a:schemeClr val="tx1"/>
                </a:solidFill>
                <a:latin typeface="Times New Roman" pitchFamily="18" charset="0"/>
              </a:defRPr>
            </a:lvl9pPr>
          </a:lstStyle>
          <a:p>
            <a:r>
              <a:rPr lang="en-US" dirty="0" err="1">
                <a:solidFill>
                  <a:srgbClr val="FF0000"/>
                </a:solidFill>
              </a:rPr>
              <a:t>iClicker</a:t>
            </a:r>
            <a:r>
              <a:rPr lang="en-US" dirty="0">
                <a:solidFill>
                  <a:srgbClr val="FF0000"/>
                </a:solidFill>
              </a:rPr>
              <a:t> Question</a:t>
            </a:r>
          </a:p>
        </p:txBody>
      </p:sp>
      <p:sp>
        <p:nvSpPr>
          <p:cNvPr id="5" name="Rectangle 4"/>
          <p:cNvSpPr/>
          <p:nvPr/>
        </p:nvSpPr>
        <p:spPr>
          <a:xfrm>
            <a:off x="381000" y="4524802"/>
            <a:ext cx="8305800" cy="1938992"/>
          </a:xfrm>
          <a:prstGeom prst="rect">
            <a:avLst/>
          </a:prstGeom>
        </p:spPr>
        <p:txBody>
          <a:bodyPr wrap="square">
            <a:spAutoFit/>
          </a:bodyPr>
          <a:lstStyle/>
          <a:p>
            <a:r>
              <a:rPr lang="en-US" dirty="0"/>
              <a:t>When light incident from </a:t>
            </a:r>
            <a:r>
              <a:rPr lang="en-US" dirty="0" smtClean="0"/>
              <a:t>glass to water. </a:t>
            </a:r>
            <a:r>
              <a:rPr lang="en-US" dirty="0"/>
              <a:t>What’s the critical angle. </a:t>
            </a:r>
            <a:endParaRPr lang="en-US" dirty="0" smtClean="0"/>
          </a:p>
          <a:p>
            <a:pPr marL="457200" indent="-457200">
              <a:buAutoNum type="alphaUcPeriod"/>
            </a:pPr>
            <a:r>
              <a:rPr lang="en-US" dirty="0" smtClean="0"/>
              <a:t>41.8 degree </a:t>
            </a:r>
          </a:p>
          <a:p>
            <a:pPr marL="457200" indent="-457200">
              <a:buAutoNum type="alphaUcPeriod"/>
            </a:pPr>
            <a:r>
              <a:rPr lang="en-US" dirty="0" smtClean="0"/>
              <a:t>62.5 degree</a:t>
            </a:r>
          </a:p>
          <a:p>
            <a:pPr marL="457200" indent="-457200">
              <a:buFontTx/>
              <a:buAutoNum type="alphaUcPeriod"/>
            </a:pPr>
            <a:r>
              <a:rPr lang="en-US" dirty="0"/>
              <a:t>There’s no critical angle in this case. </a:t>
            </a:r>
          </a:p>
          <a:p>
            <a:endParaRPr lang="en-US" dirty="0"/>
          </a:p>
        </p:txBody>
      </p:sp>
      <p:graphicFrame>
        <p:nvGraphicFramePr>
          <p:cNvPr id="7" name="Object 13"/>
          <p:cNvGraphicFramePr>
            <a:graphicFrameLocks noChangeAspect="1"/>
          </p:cNvGraphicFramePr>
          <p:nvPr>
            <p:extLst>
              <p:ext uri="{D42A27DB-BD31-4B8C-83A1-F6EECF244321}">
                <p14:modId xmlns:p14="http://schemas.microsoft.com/office/powerpoint/2010/main" val="1125279024"/>
              </p:ext>
            </p:extLst>
          </p:nvPr>
        </p:nvGraphicFramePr>
        <p:xfrm>
          <a:off x="6248400" y="5822444"/>
          <a:ext cx="2281238" cy="641350"/>
        </p:xfrm>
        <a:graphic>
          <a:graphicData uri="http://schemas.openxmlformats.org/presentationml/2006/ole">
            <mc:AlternateContent xmlns:mc="http://schemas.openxmlformats.org/markup-compatibility/2006">
              <mc:Choice xmlns:v="urn:schemas-microsoft-com:vml" Requires="v">
                <p:oleObj spid="_x0000_s70746" name="Equation" r:id="rId4" imgW="1536480" imgH="431640" progId="Equation.DSMT4">
                  <p:embed/>
                </p:oleObj>
              </mc:Choice>
              <mc:Fallback>
                <p:oleObj name="Equation" r:id="rId4" imgW="15364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822444"/>
                        <a:ext cx="22812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5A559325-542E-47E3-A5C6-D01BC01DD6AC}" type="slidenum">
              <a:rPr lang="en-US" altLang="en-US" smtClean="0"/>
              <a:pPr/>
              <a:t>27</a:t>
            </a:fld>
            <a:endParaRPr lang="en-US" altLang="en-US"/>
          </a:p>
        </p:txBody>
      </p:sp>
      <p:sp>
        <p:nvSpPr>
          <p:cNvPr id="8" name="Rectangle 7"/>
          <p:cNvSpPr/>
          <p:nvPr/>
        </p:nvSpPr>
        <p:spPr>
          <a:xfrm>
            <a:off x="0" y="762000"/>
            <a:ext cx="9144000" cy="5943600"/>
          </a:xfrm>
          <a:prstGeom prst="rect">
            <a:avLst/>
          </a:prstGeom>
          <a:solidFill>
            <a:schemeClr val="bg1"/>
          </a:solidFill>
          <a:ln>
            <a:solidFill>
              <a:schemeClr val="bg1"/>
            </a:solidFill>
            <a:tailEnd type="arrow"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328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42"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80399" y="934801"/>
            <a:ext cx="316500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Rectangle 2"/>
          <p:cNvSpPr>
            <a:spLocks noGrp="1" noChangeArrowheads="1"/>
          </p:cNvSpPr>
          <p:nvPr>
            <p:ph type="title"/>
          </p:nvPr>
        </p:nvSpPr>
        <p:spPr>
          <a:xfrm>
            <a:off x="685800" y="152400"/>
            <a:ext cx="7772400" cy="381000"/>
          </a:xfrm>
        </p:spPr>
        <p:txBody>
          <a:bodyPr/>
          <a:lstStyle/>
          <a:p>
            <a:r>
              <a:rPr lang="en-US" altLang="ja-JP" smtClean="0">
                <a:ea typeface="ＭＳ Ｐゴシック" pitchFamily="64" charset="-128"/>
              </a:rPr>
              <a:t>Examples</a:t>
            </a:r>
          </a:p>
        </p:txBody>
      </p:sp>
      <p:pic>
        <p:nvPicPr>
          <p:cNvPr id="675846" name="Picture 6" descr="figure-3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32905"/>
            <a:ext cx="33528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47" name="Text Box 7"/>
          <p:cNvSpPr txBox="1">
            <a:spLocks noChangeArrowheads="1"/>
          </p:cNvSpPr>
          <p:nvPr/>
        </p:nvSpPr>
        <p:spPr bwMode="auto">
          <a:xfrm>
            <a:off x="4343400" y="1609105"/>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a:ea typeface="ＭＳ Ｐゴシック" pitchFamily="64" charset="-128"/>
              </a:rPr>
              <a:t>Prism used as reflectors</a:t>
            </a:r>
          </a:p>
        </p:txBody>
      </p:sp>
      <p:pic>
        <p:nvPicPr>
          <p:cNvPr id="3092" name="Picture 9" descr="figure-31-27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4114800"/>
            <a:ext cx="2209800" cy="234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9"/>
          <p:cNvGrpSpPr>
            <a:grpSpLocks/>
          </p:cNvGrpSpPr>
          <p:nvPr/>
        </p:nvGrpSpPr>
        <p:grpSpPr bwMode="auto">
          <a:xfrm>
            <a:off x="4505325" y="2218705"/>
            <a:ext cx="2387600" cy="1282700"/>
            <a:chOff x="2838" y="2160"/>
            <a:chExt cx="1504" cy="808"/>
          </a:xfrm>
        </p:grpSpPr>
        <p:graphicFrame>
          <p:nvGraphicFramePr>
            <p:cNvPr id="3075" name="Object 20"/>
            <p:cNvGraphicFramePr>
              <a:graphicFrameLocks noChangeAspect="1"/>
            </p:cNvGraphicFramePr>
            <p:nvPr/>
          </p:nvGraphicFramePr>
          <p:xfrm>
            <a:off x="2928" y="2160"/>
            <a:ext cx="1414" cy="418"/>
          </p:xfrm>
          <a:graphic>
            <a:graphicData uri="http://schemas.openxmlformats.org/presentationml/2006/ole">
              <mc:AlternateContent xmlns:mc="http://schemas.openxmlformats.org/markup-compatibility/2006">
                <mc:Choice xmlns:v="urn:schemas-microsoft-com:vml" Requires="v">
                  <p:oleObj spid="_x0000_s72003" name="Equation" r:id="rId7" imgW="1460160" imgH="431640" progId="Equation.DSMT4">
                    <p:embed/>
                  </p:oleObj>
                </mc:Choice>
                <mc:Fallback>
                  <p:oleObj name="Equation" r:id="rId7" imgW="146016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2160"/>
                          <a:ext cx="1414" cy="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8" name="Text Box 21"/>
            <p:cNvSpPr txBox="1">
              <a:spLocks noChangeArrowheads="1"/>
            </p:cNvSpPr>
            <p:nvPr/>
          </p:nvSpPr>
          <p:spPr bwMode="auto">
            <a:xfrm>
              <a:off x="2838" y="2564"/>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i="0" dirty="0">
                  <a:solidFill>
                    <a:schemeClr val="tx1"/>
                  </a:solidFill>
                  <a:ea typeface="ＭＳ Ｐゴシック" pitchFamily="64" charset="-128"/>
                </a:rPr>
                <a:t>(e.g., glass with n=1.5)</a:t>
              </a:r>
            </a:p>
          </p:txBody>
        </p:sp>
      </p:grpSp>
      <p:sp>
        <p:nvSpPr>
          <p:cNvPr id="6" name="Slide Number Placeholder 5"/>
          <p:cNvSpPr>
            <a:spLocks noGrp="1"/>
          </p:cNvSpPr>
          <p:nvPr>
            <p:ph type="sldNum" sz="quarter" idx="12"/>
          </p:nvPr>
        </p:nvSpPr>
        <p:spPr/>
        <p:txBody>
          <a:bodyPr/>
          <a:lstStyle/>
          <a:p>
            <a:fld id="{CB1DC412-43C0-400D-8CA7-AA670E5A4519}" type="slidenum">
              <a:rPr lang="en-US" altLang="en-US" smtClean="0"/>
              <a:pPr/>
              <a:t>28</a:t>
            </a:fld>
            <a:endParaRPr lang="en-US" altLang="en-US"/>
          </a:p>
        </p:txBody>
      </p:sp>
      <p:pic>
        <p:nvPicPr>
          <p:cNvPr id="71991" name="Picture 311" descr="http://69.195.74.225/eb/pictures/fiber/PSFBXG0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5355" y="3805585"/>
            <a:ext cx="4155690" cy="290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60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71991"/>
                                        </p:tgtEl>
                                        <p:attrNameLst>
                                          <p:attrName>style.visibility</p:attrName>
                                        </p:attrNameLst>
                                      </p:cBhvr>
                                      <p:to>
                                        <p:strVal val="visible"/>
                                      </p:to>
                                    </p:set>
                                    <p:animEffect transition="in" filter="randombar(horizontal)">
                                      <p:cBhvr>
                                        <p:cTn id="9" dur="500"/>
                                        <p:tgtEl>
                                          <p:spTgt spid="7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ja-JP" smtClean="0">
                <a:ea typeface="ＭＳ Ｐゴシック" pitchFamily="64" charset="-128"/>
              </a:rPr>
              <a:t>Chromatic Dispersion</a:t>
            </a:r>
          </a:p>
        </p:txBody>
      </p:sp>
      <p:sp>
        <p:nvSpPr>
          <p:cNvPr id="10243" name="Text Box 3"/>
          <p:cNvSpPr txBox="1">
            <a:spLocks noChangeArrowheads="1"/>
          </p:cNvSpPr>
          <p:nvPr/>
        </p:nvSpPr>
        <p:spPr bwMode="auto">
          <a:xfrm>
            <a:off x="3276600" y="1143000"/>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1"/>
                </a:solidFill>
                <a:ea typeface="ＭＳ Ｐゴシック" pitchFamily="64" charset="-128"/>
              </a:rPr>
              <a:t>The index of refraction of a medium is usually a function of the wavelength of the light. It is </a:t>
            </a:r>
            <a:r>
              <a:rPr lang="en-US" altLang="ja-JP" sz="2000" b="1">
                <a:ea typeface="ＭＳ Ｐゴシック" pitchFamily="64" charset="-128"/>
              </a:rPr>
              <a:t>larger at shorter wavelengths</a:t>
            </a:r>
            <a:r>
              <a:rPr lang="en-US" altLang="ja-JP" sz="2000" b="1" i="0">
                <a:solidFill>
                  <a:schemeClr val="tx1"/>
                </a:solidFill>
                <a:ea typeface="ＭＳ Ｐゴシック" pitchFamily="64" charset="-128"/>
              </a:rPr>
              <a:t>.</a:t>
            </a:r>
          </a:p>
        </p:txBody>
      </p:sp>
      <p:pic>
        <p:nvPicPr>
          <p:cNvPr id="10244" name="Picture 4" descr="F34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685800"/>
            <a:ext cx="2403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352800" y="2438400"/>
            <a:ext cx="52673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tx1"/>
                </a:solidFill>
                <a:ea typeface="ＭＳ Ｐゴシック" pitchFamily="64" charset="-128"/>
              </a:rPr>
              <a:t>Consequently, a light beam consisting of rays of different wavelength (e.g., sun light) will be </a:t>
            </a:r>
          </a:p>
          <a:p>
            <a:r>
              <a:rPr lang="en-US" altLang="ja-JP" sz="2000" b="1" i="0" dirty="0">
                <a:solidFill>
                  <a:schemeClr val="tx1"/>
                </a:solidFill>
                <a:ea typeface="ＭＳ Ｐゴシック" pitchFamily="64" charset="-128"/>
              </a:rPr>
              <a:t>refracted at different angles at the interface of </a:t>
            </a:r>
          </a:p>
          <a:p>
            <a:r>
              <a:rPr lang="en-US" altLang="ja-JP" sz="2000" b="1" i="0" dirty="0">
                <a:solidFill>
                  <a:schemeClr val="tx1"/>
                </a:solidFill>
                <a:ea typeface="ＭＳ Ｐゴシック" pitchFamily="64" charset="-128"/>
              </a:rPr>
              <a:t>two different media. This spreading of light is </a:t>
            </a:r>
          </a:p>
          <a:p>
            <a:r>
              <a:rPr lang="en-US" altLang="ja-JP" sz="2000" b="1" i="0" dirty="0">
                <a:solidFill>
                  <a:schemeClr val="tx1"/>
                </a:solidFill>
                <a:ea typeface="ＭＳ Ｐゴシック" pitchFamily="64" charset="-128"/>
              </a:rPr>
              <a:t>called </a:t>
            </a:r>
            <a:r>
              <a:rPr lang="en-US" altLang="ja-JP" sz="2000" b="1" dirty="0">
                <a:solidFill>
                  <a:schemeClr val="tx1"/>
                </a:solidFill>
                <a:ea typeface="ＭＳ Ｐゴシック" pitchFamily="64" charset="-128"/>
              </a:rPr>
              <a:t>chromatic dispersion</a:t>
            </a:r>
            <a:r>
              <a:rPr lang="en-US" altLang="ja-JP" sz="2000" b="1" i="0" dirty="0">
                <a:solidFill>
                  <a:schemeClr val="tx1"/>
                </a:solidFill>
                <a:ea typeface="ＭＳ Ｐゴシック" pitchFamily="64" charset="-128"/>
              </a:rPr>
              <a:t>. </a:t>
            </a:r>
          </a:p>
        </p:txBody>
      </p:sp>
      <p:sp>
        <p:nvSpPr>
          <p:cNvPr id="10246" name="Text Box 6"/>
          <p:cNvSpPr txBox="1">
            <a:spLocks noChangeArrowheads="1"/>
          </p:cNvSpPr>
          <p:nvPr/>
        </p:nvSpPr>
        <p:spPr bwMode="auto">
          <a:xfrm>
            <a:off x="3429000" y="4267200"/>
            <a:ext cx="495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a:ea typeface="ＭＳ Ｐゴシック" pitchFamily="64" charset="-128"/>
              </a:rPr>
              <a:t>White light</a:t>
            </a:r>
            <a:r>
              <a:rPr lang="en-US" altLang="ja-JP" sz="2000" b="1" i="0">
                <a:solidFill>
                  <a:schemeClr val="tx1"/>
                </a:solidFill>
                <a:ea typeface="ＭＳ Ｐゴシック" pitchFamily="64" charset="-128"/>
              </a:rPr>
              <a:t>: It consists of components of nearly all the colors in the visible spectrum with approximately uniform intensities.</a:t>
            </a:r>
          </a:p>
        </p:txBody>
      </p:sp>
      <p:sp>
        <p:nvSpPr>
          <p:cNvPr id="10247" name="Text Box 7"/>
          <p:cNvSpPr txBox="1">
            <a:spLocks noChangeArrowheads="1"/>
          </p:cNvSpPr>
          <p:nvPr/>
        </p:nvSpPr>
        <p:spPr bwMode="auto">
          <a:xfrm>
            <a:off x="3429000" y="54102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2"/>
                </a:solidFill>
                <a:ea typeface="ＭＳ Ｐゴシック" pitchFamily="64" charset="-128"/>
              </a:rPr>
              <a:t>The component of a beam of white light with shorter wavelength tends to be bent more.</a:t>
            </a:r>
          </a:p>
        </p:txBody>
      </p:sp>
      <p:grpSp>
        <p:nvGrpSpPr>
          <p:cNvPr id="10248" name="Group 8"/>
          <p:cNvGrpSpPr>
            <a:grpSpLocks/>
          </p:cNvGrpSpPr>
          <p:nvPr/>
        </p:nvGrpSpPr>
        <p:grpSpPr bwMode="auto">
          <a:xfrm>
            <a:off x="3581400" y="6248400"/>
            <a:ext cx="4343400" cy="396875"/>
            <a:chOff x="2256" y="3936"/>
            <a:chExt cx="2736" cy="250"/>
          </a:xfrm>
        </p:grpSpPr>
        <p:sp>
          <p:nvSpPr>
            <p:cNvPr id="10249" name="AutoShape 9"/>
            <p:cNvSpPr>
              <a:spLocks noChangeArrowheads="1"/>
            </p:cNvSpPr>
            <p:nvPr/>
          </p:nvSpPr>
          <p:spPr bwMode="auto">
            <a:xfrm>
              <a:off x="2256" y="4032"/>
              <a:ext cx="336" cy="96"/>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a:p>
          </p:txBody>
        </p:sp>
        <p:sp>
          <p:nvSpPr>
            <p:cNvPr id="10250" name="Text Box 10"/>
            <p:cNvSpPr txBox="1">
              <a:spLocks noChangeArrowheads="1"/>
            </p:cNvSpPr>
            <p:nvPr/>
          </p:nvSpPr>
          <p:spPr bwMode="auto">
            <a:xfrm>
              <a:off x="2736" y="3936"/>
              <a:ext cx="22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Spectrometer (such as a prism)</a:t>
              </a:r>
            </a:p>
          </p:txBody>
        </p:sp>
      </p:grpSp>
      <p:sp>
        <p:nvSpPr>
          <p:cNvPr id="2" name="Slide Number Placeholder 1"/>
          <p:cNvSpPr>
            <a:spLocks noGrp="1"/>
          </p:cNvSpPr>
          <p:nvPr>
            <p:ph type="sldNum" sz="quarter" idx="12"/>
          </p:nvPr>
        </p:nvSpPr>
        <p:spPr/>
        <p:txBody>
          <a:bodyPr/>
          <a:lstStyle/>
          <a:p>
            <a:fld id="{CB1DC412-43C0-400D-8CA7-AA670E5A4519}" type="slidenum">
              <a:rPr lang="en-US" altLang="en-US" smtClean="0"/>
              <a:pPr/>
              <a:t>29</a:t>
            </a:fld>
            <a:endParaRPr lang="en-US" altLang="en-US"/>
          </a:p>
        </p:txBody>
      </p:sp>
    </p:spTree>
    <p:extLst>
      <p:ext uri="{BB962C8B-B14F-4D97-AF65-F5344CB8AC3E}">
        <p14:creationId xmlns:p14="http://schemas.microsoft.com/office/powerpoint/2010/main" val="2394318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609600" y="990600"/>
            <a:ext cx="2757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We got the direction. </a:t>
            </a:r>
            <a:endParaRPr lang="en-US" altLang="en-US"/>
          </a:p>
        </p:txBody>
      </p:sp>
      <p:pic>
        <p:nvPicPr>
          <p:cNvPr id="22532" name="Picture 3" descr="Fig23"/>
          <p:cNvPicPr>
            <a:picLocks noChangeAspect="1" noChangeArrowheads="1"/>
          </p:cNvPicPr>
          <p:nvPr/>
        </p:nvPicPr>
        <p:blipFill>
          <a:blip r:embed="rId4">
            <a:lum bright="-12000" contrast="48000"/>
            <a:extLst>
              <a:ext uri="{28A0092B-C50C-407E-A947-70E740481C1C}">
                <a14:useLocalDpi xmlns:a14="http://schemas.microsoft.com/office/drawing/2010/main" val="0"/>
              </a:ext>
            </a:extLst>
          </a:blip>
          <a:srcRect/>
          <a:stretch>
            <a:fillRect/>
          </a:stretch>
        </p:blipFill>
        <p:spPr bwMode="auto">
          <a:xfrm>
            <a:off x="4876800" y="862013"/>
            <a:ext cx="41275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4"/>
          <p:cNvSpPr txBox="1">
            <a:spLocks noChangeArrowheads="1"/>
          </p:cNvSpPr>
          <p:nvPr/>
        </p:nvSpPr>
        <p:spPr bwMode="auto">
          <a:xfrm>
            <a:off x="593725" y="1447800"/>
            <a:ext cx="390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Magnitude can be derived from Gauss’s law</a:t>
            </a:r>
            <a:r>
              <a:rPr lang="en-US" altLang="en-US">
                <a:solidFill>
                  <a:srgbClr val="B50000"/>
                </a:solidFill>
              </a:rPr>
              <a:t>*</a:t>
            </a:r>
          </a:p>
        </p:txBody>
      </p:sp>
      <p:pic>
        <p:nvPicPr>
          <p:cNvPr id="22534" name="Picture 5" descr="Fig23"/>
          <p:cNvPicPr>
            <a:picLocks noChangeAspect="1" noChangeArrowheads="1"/>
          </p:cNvPicPr>
          <p:nvPr/>
        </p:nvPicPr>
        <p:blipFill>
          <a:blip r:embed="rId5">
            <a:lum bright="-24000" contrast="48000"/>
            <a:extLst>
              <a:ext uri="{28A0092B-C50C-407E-A947-70E740481C1C}">
                <a14:useLocalDpi xmlns:a14="http://schemas.microsoft.com/office/drawing/2010/main" val="0"/>
              </a:ext>
            </a:extLst>
          </a:blip>
          <a:srcRect/>
          <a:stretch>
            <a:fillRect/>
          </a:stretch>
        </p:blipFill>
        <p:spPr bwMode="auto">
          <a:xfrm>
            <a:off x="4876800" y="609600"/>
            <a:ext cx="40386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Fig23"/>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508000" y="2538413"/>
            <a:ext cx="1866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6" name="Group 7"/>
          <p:cNvGrpSpPr>
            <a:grpSpLocks/>
          </p:cNvGrpSpPr>
          <p:nvPr/>
        </p:nvGrpSpPr>
        <p:grpSpPr bwMode="auto">
          <a:xfrm>
            <a:off x="2438400" y="2462213"/>
            <a:ext cx="1668463" cy="457200"/>
            <a:chOff x="1536" y="2112"/>
            <a:chExt cx="1051" cy="288"/>
          </a:xfrm>
        </p:grpSpPr>
        <p:sp>
          <p:nvSpPr>
            <p:cNvPr id="22544" name="Text Box 8"/>
            <p:cNvSpPr txBox="1">
              <a:spLocks noChangeArrowheads="1"/>
            </p:cNvSpPr>
            <p:nvPr/>
          </p:nvSpPr>
          <p:spPr bwMode="auto">
            <a:xfrm>
              <a:off x="1536" y="2112"/>
              <a:ext cx="10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Field ~ -</a:t>
              </a:r>
              <a:r>
                <a:rPr lang="en-US" altLang="en-US" i="1"/>
                <a:t>qa</a:t>
              </a:r>
              <a:r>
                <a:rPr lang="en-US" altLang="en-US" baseline="-25000">
                  <a:sym typeface="Symbol" charset="2"/>
                </a:rPr>
                <a:t></a:t>
              </a:r>
              <a:endParaRPr lang="en-US" altLang="en-US"/>
            </a:p>
          </p:txBody>
        </p:sp>
        <p:sp>
          <p:nvSpPr>
            <p:cNvPr id="22545" name="Line 9"/>
            <p:cNvSpPr>
              <a:spLocks noChangeShapeType="1"/>
            </p:cNvSpPr>
            <p:nvPr/>
          </p:nvSpPr>
          <p:spPr bwMode="auto">
            <a:xfrm>
              <a:off x="2352" y="2208"/>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2002954" name="Object 2"/>
          <p:cNvGraphicFramePr>
            <a:graphicFrameLocks noChangeAspect="1"/>
          </p:cNvGraphicFramePr>
          <p:nvPr/>
        </p:nvGraphicFramePr>
        <p:xfrm>
          <a:off x="2514600" y="3300413"/>
          <a:ext cx="2708275" cy="873125"/>
        </p:xfrm>
        <a:graphic>
          <a:graphicData uri="http://schemas.openxmlformats.org/presentationml/2006/ole">
            <mc:AlternateContent xmlns:mc="http://schemas.openxmlformats.org/markup-compatibility/2006">
              <mc:Choice xmlns:v="urn:schemas-microsoft-com:vml" Requires="v">
                <p:oleObj spid="_x0000_s76838" name="Equation" r:id="rId7" imgW="1346040" imgH="431640" progId="Equation.DSMT4">
                  <p:embed/>
                </p:oleObj>
              </mc:Choice>
              <mc:Fallback>
                <p:oleObj name="Equation" r:id="rId7" imgW="134604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300413"/>
                        <a:ext cx="2708275" cy="8731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37" name="Group 11"/>
          <p:cNvGrpSpPr>
            <a:grpSpLocks/>
          </p:cNvGrpSpPr>
          <p:nvPr/>
        </p:nvGrpSpPr>
        <p:grpSpPr bwMode="auto">
          <a:xfrm>
            <a:off x="2498725" y="4332288"/>
            <a:ext cx="4246563" cy="830262"/>
            <a:chOff x="1574" y="3290"/>
            <a:chExt cx="2675" cy="523"/>
          </a:xfrm>
        </p:grpSpPr>
        <p:sp>
          <p:nvSpPr>
            <p:cNvPr id="22542" name="Text Box 12"/>
            <p:cNvSpPr txBox="1">
              <a:spLocks noChangeArrowheads="1"/>
            </p:cNvSpPr>
            <p:nvPr/>
          </p:nvSpPr>
          <p:spPr bwMode="auto">
            <a:xfrm>
              <a:off x="1574" y="3290"/>
              <a:ext cx="267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1.</a:t>
              </a:r>
              <a:r>
                <a:rPr lang="en-US" altLang="en-US"/>
                <a:t> </a:t>
              </a:r>
              <a:r>
                <a:rPr lang="en-US" altLang="en-US">
                  <a:solidFill>
                    <a:schemeClr val="accent2"/>
                  </a:solidFill>
                </a:rPr>
                <a:t>The direction of the transverse </a:t>
              </a:r>
            </a:p>
            <a:p>
              <a:pPr eaLnBrk="1" hangingPunct="1"/>
              <a:r>
                <a:rPr lang="en-US" altLang="en-US">
                  <a:solidFill>
                    <a:schemeClr val="accent2"/>
                  </a:solidFill>
                </a:rPr>
                <a:t>     field is opposite to</a:t>
              </a:r>
              <a:r>
                <a:rPr lang="en-US" altLang="en-US"/>
                <a:t> </a:t>
              </a:r>
              <a:r>
                <a:rPr lang="en-US" altLang="en-US" i="1"/>
                <a:t>qa</a:t>
              </a:r>
              <a:r>
                <a:rPr lang="en-US" altLang="en-US" baseline="-25000">
                  <a:sym typeface="Symbol" charset="2"/>
                </a:rPr>
                <a:t></a:t>
              </a:r>
              <a:r>
                <a:rPr lang="en-US" altLang="en-US"/>
                <a:t> </a:t>
              </a:r>
            </a:p>
          </p:txBody>
        </p:sp>
        <p:sp>
          <p:nvSpPr>
            <p:cNvPr id="22543" name="Line 13"/>
            <p:cNvSpPr>
              <a:spLocks noChangeShapeType="1"/>
            </p:cNvSpPr>
            <p:nvPr/>
          </p:nvSpPr>
          <p:spPr bwMode="auto">
            <a:xfrm>
              <a:off x="3456" y="3633"/>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2538" name="Text Box 14"/>
          <p:cNvSpPr txBox="1">
            <a:spLocks noChangeArrowheads="1"/>
          </p:cNvSpPr>
          <p:nvPr/>
        </p:nvSpPr>
        <p:spPr bwMode="auto">
          <a:xfrm>
            <a:off x="2498725" y="5257800"/>
            <a:ext cx="507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2. The electric field falls off at a rate</a:t>
            </a:r>
            <a:r>
              <a:rPr lang="en-US" altLang="en-US"/>
              <a:t> 1/</a:t>
            </a:r>
            <a:r>
              <a:rPr lang="en-US" altLang="en-US" i="1"/>
              <a:t>r</a:t>
            </a:r>
            <a:endParaRPr lang="en-US" altLang="en-US"/>
          </a:p>
        </p:txBody>
      </p:sp>
      <p:sp>
        <p:nvSpPr>
          <p:cNvPr id="22539" name="Rectangle 16"/>
          <p:cNvSpPr>
            <a:spLocks noGrp="1" noChangeArrowheads="1"/>
          </p:cNvSpPr>
          <p:nvPr>
            <p:ph type="title"/>
          </p:nvPr>
        </p:nvSpPr>
        <p:spPr>
          <a:xfrm>
            <a:off x="-457200" y="-76200"/>
            <a:ext cx="9982200" cy="914400"/>
          </a:xfrm>
        </p:spPr>
        <p:txBody>
          <a:bodyPr/>
          <a:lstStyle/>
          <a:p>
            <a:pPr eaLnBrk="1" hangingPunct="1"/>
            <a:r>
              <a:rPr lang="en-US" altLang="en-US" sz="3200" smtClean="0">
                <a:ea typeface="ヒラギノ角ゴ Pro W3" charset="-128"/>
              </a:rPr>
              <a:t>Magnitude of the Transverse Electric Field</a:t>
            </a:r>
          </a:p>
        </p:txBody>
      </p:sp>
      <p:sp>
        <p:nvSpPr>
          <p:cNvPr id="22540" name="Line 17"/>
          <p:cNvSpPr>
            <a:spLocks noChangeShapeType="1"/>
          </p:cNvSpPr>
          <p:nvPr/>
        </p:nvSpPr>
        <p:spPr bwMode="auto">
          <a:xfrm>
            <a:off x="7115175" y="2559050"/>
            <a:ext cx="11113" cy="295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extBox 17"/>
          <p:cNvSpPr txBox="1"/>
          <p:nvPr/>
        </p:nvSpPr>
        <p:spPr>
          <a:xfrm>
            <a:off x="200025" y="6172200"/>
            <a:ext cx="856297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j-lt"/>
                <a:ea typeface="+mn-ea"/>
              </a:rPr>
              <a:t>* This was first shown by Edward Purcell, BSEE Purdue, Nobeal Laureate!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3</a:t>
            </a:fld>
            <a:endParaRPr lang="en-US" altLang="en-US"/>
          </a:p>
        </p:txBody>
      </p:sp>
    </p:spTree>
    <p:extLst>
      <p:ext uri="{BB962C8B-B14F-4D97-AF65-F5344CB8AC3E}">
        <p14:creationId xmlns:p14="http://schemas.microsoft.com/office/powerpoint/2010/main" val="931534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929743" y="3352800"/>
            <a:ext cx="4876800" cy="2362200"/>
          </a:xfrm>
          <a:prstGeom prst="rect">
            <a:avLst/>
          </a:prstGeom>
          <a:noFill/>
          <a:ln>
            <a:noFill/>
          </a:ln>
        </p:spPr>
      </p:pic>
      <p:sp>
        <p:nvSpPr>
          <p:cNvPr id="2" name="Title 1"/>
          <p:cNvSpPr>
            <a:spLocks noGrp="1"/>
          </p:cNvSpPr>
          <p:nvPr>
            <p:ph type="title"/>
          </p:nvPr>
        </p:nvSpPr>
        <p:spPr/>
        <p:txBody>
          <a:bodyPr/>
          <a:lstStyle/>
          <a:p>
            <a:r>
              <a:rPr lang="en-US" dirty="0" err="1" smtClean="0">
                <a:solidFill>
                  <a:srgbClr val="FF0000"/>
                </a:solidFill>
              </a:rPr>
              <a:t>iClicker</a:t>
            </a:r>
            <a:r>
              <a:rPr lang="en-US" dirty="0" smtClean="0">
                <a:solidFill>
                  <a:srgbClr val="FF0000"/>
                </a:solidFill>
              </a:rPr>
              <a:t> Question</a:t>
            </a:r>
            <a:endParaRPr lang="en-US" dirty="0">
              <a:solidFill>
                <a:srgbClr val="FF0000"/>
              </a:solidFill>
            </a:endParaRPr>
          </a:p>
        </p:txBody>
      </p:sp>
      <p:pic>
        <p:nvPicPr>
          <p:cNvPr id="4"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52800"/>
            <a:ext cx="4876800" cy="2362200"/>
          </a:xfrm>
          <a:prstGeom prst="rect">
            <a:avLst/>
          </a:prstGeom>
          <a:noFill/>
          <a:ln>
            <a:noFill/>
          </a:ln>
        </p:spPr>
      </p:pic>
      <p:sp>
        <p:nvSpPr>
          <p:cNvPr id="6" name="TextBox 5"/>
          <p:cNvSpPr txBox="1"/>
          <p:nvPr/>
        </p:nvSpPr>
        <p:spPr>
          <a:xfrm>
            <a:off x="5715000" y="4872335"/>
            <a:ext cx="1524000" cy="461665"/>
          </a:xfrm>
          <a:prstGeom prst="rect">
            <a:avLst/>
          </a:prstGeom>
          <a:noFill/>
        </p:spPr>
        <p:txBody>
          <a:bodyPr wrap="square" rtlCol="0">
            <a:spAutoFit/>
          </a:bodyPr>
          <a:lstStyle/>
          <a:p>
            <a:r>
              <a:rPr lang="en-US" dirty="0" smtClean="0"/>
              <a:t>Glass</a:t>
            </a:r>
            <a:endParaRPr lang="en-US" dirty="0"/>
          </a:p>
        </p:txBody>
      </p:sp>
      <p:sp>
        <p:nvSpPr>
          <p:cNvPr id="7" name="TextBox 6"/>
          <p:cNvSpPr txBox="1"/>
          <p:nvPr/>
        </p:nvSpPr>
        <p:spPr>
          <a:xfrm>
            <a:off x="1066800" y="3657600"/>
            <a:ext cx="1524000" cy="461665"/>
          </a:xfrm>
          <a:prstGeom prst="rect">
            <a:avLst/>
          </a:prstGeom>
          <a:noFill/>
        </p:spPr>
        <p:txBody>
          <a:bodyPr wrap="square" rtlCol="0">
            <a:spAutoFit/>
          </a:bodyPr>
          <a:lstStyle/>
          <a:p>
            <a:r>
              <a:rPr lang="en-US" dirty="0" smtClean="0"/>
              <a:t>air</a:t>
            </a:r>
            <a:endParaRPr lang="en-US" dirty="0"/>
          </a:p>
        </p:txBody>
      </p:sp>
      <p:sp>
        <p:nvSpPr>
          <p:cNvPr id="8" name="TextBox 7"/>
          <p:cNvSpPr txBox="1"/>
          <p:nvPr/>
        </p:nvSpPr>
        <p:spPr>
          <a:xfrm>
            <a:off x="609600" y="1066800"/>
            <a:ext cx="7848600" cy="830997"/>
          </a:xfrm>
          <a:prstGeom prst="rect">
            <a:avLst/>
          </a:prstGeom>
          <a:noFill/>
        </p:spPr>
        <p:txBody>
          <a:bodyPr wrap="square" rtlCol="0">
            <a:spAutoFit/>
          </a:bodyPr>
          <a:lstStyle/>
          <a:p>
            <a:r>
              <a:rPr lang="en-US" dirty="0" smtClean="0"/>
              <a:t>Which of the following diagrams correctly demonstrates </a:t>
            </a:r>
            <a:r>
              <a:rPr lang="en-US" altLang="ja-JP" b="1" dirty="0" smtClean="0">
                <a:ea typeface="ＭＳ Ｐゴシック" pitchFamily="64" charset="-128"/>
              </a:rPr>
              <a:t>chromatic </a:t>
            </a:r>
            <a:r>
              <a:rPr lang="en-US" altLang="ja-JP" b="1" dirty="0">
                <a:ea typeface="ＭＳ Ｐゴシック" pitchFamily="64" charset="-128"/>
              </a:rPr>
              <a:t>dispersion</a:t>
            </a:r>
            <a:r>
              <a:rPr lang="en-US" dirty="0" smtClean="0"/>
              <a:t> </a:t>
            </a:r>
            <a:endParaRPr lang="en-US" dirty="0"/>
          </a:p>
        </p:txBody>
      </p:sp>
      <p:sp>
        <p:nvSpPr>
          <p:cNvPr id="10" name="Rectangle 9"/>
          <p:cNvSpPr/>
          <p:nvPr/>
        </p:nvSpPr>
        <p:spPr bwMode="auto">
          <a:xfrm>
            <a:off x="8305800" y="4343400"/>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0000CC"/>
              </a:solidFill>
              <a:effectLst/>
              <a:latin typeface="Times New Roman" pitchFamily="18" charset="0"/>
            </a:endParaRPr>
          </a:p>
        </p:txBody>
      </p:sp>
      <p:sp>
        <p:nvSpPr>
          <p:cNvPr id="11" name="Rectangle 10"/>
          <p:cNvSpPr/>
          <p:nvPr/>
        </p:nvSpPr>
        <p:spPr bwMode="auto">
          <a:xfrm>
            <a:off x="8153400" y="4872335"/>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0000CC"/>
              </a:solidFill>
              <a:effectLst/>
              <a:latin typeface="Times New Roman" pitchFamily="18" charset="0"/>
            </a:endParaRPr>
          </a:p>
        </p:txBody>
      </p:sp>
      <p:sp>
        <p:nvSpPr>
          <p:cNvPr id="12" name="Rectangle 11"/>
          <p:cNvSpPr/>
          <p:nvPr/>
        </p:nvSpPr>
        <p:spPr bwMode="auto">
          <a:xfrm>
            <a:off x="4223658" y="5000172"/>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0000CC"/>
              </a:solidFill>
              <a:effectLst/>
              <a:latin typeface="Times New Roman" pitchFamily="18" charset="0"/>
            </a:endParaRPr>
          </a:p>
        </p:txBody>
      </p:sp>
      <p:sp>
        <p:nvSpPr>
          <p:cNvPr id="13" name="Rectangle 12"/>
          <p:cNvSpPr/>
          <p:nvPr/>
        </p:nvSpPr>
        <p:spPr bwMode="auto">
          <a:xfrm>
            <a:off x="4423230" y="4241802"/>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0000CC"/>
              </a:solidFill>
              <a:effectLst/>
              <a:latin typeface="Times New Roman" pitchFamily="18" charset="0"/>
            </a:endParaRPr>
          </a:p>
        </p:txBody>
      </p:sp>
      <p:sp>
        <p:nvSpPr>
          <p:cNvPr id="14" name="TextBox 13"/>
          <p:cNvSpPr txBox="1"/>
          <p:nvPr/>
        </p:nvSpPr>
        <p:spPr>
          <a:xfrm>
            <a:off x="2057400" y="4957465"/>
            <a:ext cx="1524000" cy="461665"/>
          </a:xfrm>
          <a:prstGeom prst="rect">
            <a:avLst/>
          </a:prstGeom>
          <a:noFill/>
        </p:spPr>
        <p:txBody>
          <a:bodyPr wrap="square" rtlCol="0">
            <a:spAutoFit/>
          </a:bodyPr>
          <a:lstStyle/>
          <a:p>
            <a:r>
              <a:rPr lang="en-US" dirty="0" smtClean="0"/>
              <a:t>Glass</a:t>
            </a:r>
            <a:endParaRPr lang="en-US" dirty="0"/>
          </a:p>
        </p:txBody>
      </p:sp>
      <p:sp>
        <p:nvSpPr>
          <p:cNvPr id="15" name="TextBox 14"/>
          <p:cNvSpPr txBox="1"/>
          <p:nvPr/>
        </p:nvSpPr>
        <p:spPr>
          <a:xfrm>
            <a:off x="4129314" y="4167835"/>
            <a:ext cx="809172" cy="461665"/>
          </a:xfrm>
          <a:prstGeom prst="rect">
            <a:avLst/>
          </a:prstGeom>
          <a:noFill/>
        </p:spPr>
        <p:txBody>
          <a:bodyPr wrap="square" rtlCol="0">
            <a:spAutoFit/>
          </a:bodyPr>
          <a:lstStyle/>
          <a:p>
            <a:r>
              <a:rPr lang="en-US" i="0" dirty="0" smtClean="0"/>
              <a:t>blue</a:t>
            </a:r>
            <a:endParaRPr lang="en-US" i="0" dirty="0"/>
          </a:p>
        </p:txBody>
      </p:sp>
      <p:sp>
        <p:nvSpPr>
          <p:cNvPr id="16" name="TextBox 15"/>
          <p:cNvSpPr txBox="1"/>
          <p:nvPr/>
        </p:nvSpPr>
        <p:spPr>
          <a:xfrm>
            <a:off x="3900714" y="5104565"/>
            <a:ext cx="809172" cy="461665"/>
          </a:xfrm>
          <a:prstGeom prst="rect">
            <a:avLst/>
          </a:prstGeom>
          <a:noFill/>
        </p:spPr>
        <p:txBody>
          <a:bodyPr wrap="square" rtlCol="0">
            <a:spAutoFit/>
          </a:bodyPr>
          <a:lstStyle/>
          <a:p>
            <a:r>
              <a:rPr lang="en-US" i="0" dirty="0" smtClean="0"/>
              <a:t>red</a:t>
            </a:r>
            <a:endParaRPr lang="en-US" i="0" dirty="0"/>
          </a:p>
        </p:txBody>
      </p:sp>
      <p:sp>
        <p:nvSpPr>
          <p:cNvPr id="17" name="TextBox 16"/>
          <p:cNvSpPr txBox="1"/>
          <p:nvPr/>
        </p:nvSpPr>
        <p:spPr>
          <a:xfrm>
            <a:off x="8305800" y="4114800"/>
            <a:ext cx="809172" cy="461665"/>
          </a:xfrm>
          <a:prstGeom prst="rect">
            <a:avLst/>
          </a:prstGeom>
          <a:noFill/>
        </p:spPr>
        <p:txBody>
          <a:bodyPr wrap="square" rtlCol="0">
            <a:spAutoFit/>
          </a:bodyPr>
          <a:lstStyle/>
          <a:p>
            <a:r>
              <a:rPr lang="en-US" i="0" dirty="0" smtClean="0"/>
              <a:t>red</a:t>
            </a:r>
            <a:endParaRPr lang="en-US" i="0" dirty="0"/>
          </a:p>
        </p:txBody>
      </p:sp>
      <p:sp>
        <p:nvSpPr>
          <p:cNvPr id="18" name="TextBox 17"/>
          <p:cNvSpPr txBox="1"/>
          <p:nvPr/>
        </p:nvSpPr>
        <p:spPr>
          <a:xfrm>
            <a:off x="8077200" y="5051530"/>
            <a:ext cx="809172" cy="461665"/>
          </a:xfrm>
          <a:prstGeom prst="rect">
            <a:avLst/>
          </a:prstGeom>
          <a:noFill/>
        </p:spPr>
        <p:txBody>
          <a:bodyPr wrap="square" rtlCol="0">
            <a:spAutoFit/>
          </a:bodyPr>
          <a:lstStyle/>
          <a:p>
            <a:r>
              <a:rPr lang="en-US" i="0" dirty="0" smtClean="0"/>
              <a:t>blue</a:t>
            </a:r>
            <a:endParaRPr lang="en-US" i="0" dirty="0"/>
          </a:p>
        </p:txBody>
      </p:sp>
      <p:sp>
        <p:nvSpPr>
          <p:cNvPr id="19" name="TextBox 18"/>
          <p:cNvSpPr txBox="1"/>
          <p:nvPr/>
        </p:nvSpPr>
        <p:spPr>
          <a:xfrm>
            <a:off x="1219200" y="2064603"/>
            <a:ext cx="6324600" cy="830997"/>
          </a:xfrm>
          <a:prstGeom prst="rect">
            <a:avLst/>
          </a:prstGeom>
          <a:noFill/>
        </p:spPr>
        <p:txBody>
          <a:bodyPr wrap="square" rtlCol="0">
            <a:spAutoFit/>
          </a:bodyPr>
          <a:lstStyle/>
          <a:p>
            <a:pPr marL="457200" indent="-457200">
              <a:buAutoNum type="alphaUcPeriod"/>
            </a:pPr>
            <a:r>
              <a:rPr lang="en-US" dirty="0" smtClean="0"/>
              <a:t>Left </a:t>
            </a:r>
          </a:p>
          <a:p>
            <a:pPr marL="457200" indent="-457200">
              <a:buAutoNum type="alphaUcPeriod"/>
            </a:pPr>
            <a:r>
              <a:rPr lang="en-US" dirty="0" smtClean="0"/>
              <a:t>right</a:t>
            </a:r>
            <a:endParaRPr lang="en-US" dirty="0"/>
          </a:p>
        </p:txBody>
      </p:sp>
      <p:cxnSp>
        <p:nvCxnSpPr>
          <p:cNvPr id="21" name="Straight Connector 20"/>
          <p:cNvCxnSpPr/>
          <p:nvPr/>
        </p:nvCxnSpPr>
        <p:spPr bwMode="auto">
          <a:xfrm>
            <a:off x="685800" y="3352800"/>
            <a:ext cx="2362200" cy="145226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flipV="1">
            <a:off x="914400" y="3352800"/>
            <a:ext cx="3390900" cy="151953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0" name="Straight Connector 29"/>
          <p:cNvCxnSpPr/>
          <p:nvPr/>
        </p:nvCxnSpPr>
        <p:spPr bwMode="auto">
          <a:xfrm>
            <a:off x="4648200" y="3433465"/>
            <a:ext cx="2362200" cy="145226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1" name="Straight Connector 30"/>
          <p:cNvCxnSpPr/>
          <p:nvPr/>
        </p:nvCxnSpPr>
        <p:spPr bwMode="auto">
          <a:xfrm flipV="1">
            <a:off x="4876800" y="3433465"/>
            <a:ext cx="3390900" cy="1519535"/>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 name="Slide Number Placeholder 2"/>
          <p:cNvSpPr>
            <a:spLocks noGrp="1"/>
          </p:cNvSpPr>
          <p:nvPr>
            <p:ph type="sldNum" sz="quarter" idx="12"/>
          </p:nvPr>
        </p:nvSpPr>
        <p:spPr/>
        <p:txBody>
          <a:bodyPr/>
          <a:lstStyle/>
          <a:p>
            <a:fld id="{CB1DC412-43C0-400D-8CA7-AA670E5A4519}" type="slidenum">
              <a:rPr lang="en-US" altLang="en-US" smtClean="0"/>
              <a:pPr/>
              <a:t>30</a:t>
            </a:fld>
            <a:endParaRPr lang="en-US" altLang="en-US"/>
          </a:p>
        </p:txBody>
      </p:sp>
    </p:spTree>
    <p:extLst>
      <p:ext uri="{BB962C8B-B14F-4D97-AF65-F5344CB8AC3E}">
        <p14:creationId xmlns:p14="http://schemas.microsoft.com/office/powerpoint/2010/main" val="3036575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14800"/>
            <a:ext cx="4876800" cy="2362200"/>
          </a:xfrm>
          <a:prstGeom prst="rect">
            <a:avLst/>
          </a:prstGeom>
          <a:noFill/>
          <a:ln>
            <a:noFill/>
          </a:ln>
        </p:spPr>
      </p:pic>
      <p:sp>
        <p:nvSpPr>
          <p:cNvPr id="2" name="Title 1"/>
          <p:cNvSpPr>
            <a:spLocks noGrp="1"/>
          </p:cNvSpPr>
          <p:nvPr>
            <p:ph type="title"/>
          </p:nvPr>
        </p:nvSpPr>
        <p:spPr>
          <a:xfrm>
            <a:off x="685800" y="457200"/>
            <a:ext cx="7772400" cy="533400"/>
          </a:xfrm>
        </p:spPr>
        <p:txBody>
          <a:bodyPr/>
          <a:lstStyle/>
          <a:p>
            <a:r>
              <a:rPr lang="en-US" dirty="0"/>
              <a:t>7A-22 Refraction by Prisms</a:t>
            </a:r>
            <a:br>
              <a:rPr lang="en-US" dirty="0"/>
            </a:br>
            <a:endParaRPr lang="en-US" dirty="0"/>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72735"/>
            <a:ext cx="5102215" cy="383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5634335"/>
            <a:ext cx="1524000" cy="461665"/>
          </a:xfrm>
          <a:prstGeom prst="rect">
            <a:avLst/>
          </a:prstGeom>
          <a:noFill/>
        </p:spPr>
        <p:txBody>
          <a:bodyPr wrap="square" rtlCol="0">
            <a:spAutoFit/>
          </a:bodyPr>
          <a:lstStyle/>
          <a:p>
            <a:r>
              <a:rPr lang="en-US" dirty="0" smtClean="0"/>
              <a:t>Glass</a:t>
            </a:r>
            <a:endParaRPr lang="en-US" dirty="0"/>
          </a:p>
        </p:txBody>
      </p:sp>
      <p:sp>
        <p:nvSpPr>
          <p:cNvPr id="8" name="Rectangle 7"/>
          <p:cNvSpPr/>
          <p:nvPr/>
        </p:nvSpPr>
        <p:spPr bwMode="auto">
          <a:xfrm>
            <a:off x="8305800" y="5105400"/>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0000CC"/>
              </a:solidFill>
              <a:effectLst/>
              <a:latin typeface="Times New Roman" pitchFamily="18" charset="0"/>
            </a:endParaRPr>
          </a:p>
        </p:txBody>
      </p:sp>
      <p:sp>
        <p:nvSpPr>
          <p:cNvPr id="9" name="Rectangle 8"/>
          <p:cNvSpPr/>
          <p:nvPr/>
        </p:nvSpPr>
        <p:spPr bwMode="auto">
          <a:xfrm>
            <a:off x="8153400" y="5634335"/>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0000CC"/>
              </a:solidFill>
              <a:effectLst/>
              <a:latin typeface="Times New Roman" pitchFamily="18" charset="0"/>
            </a:endParaRPr>
          </a:p>
        </p:txBody>
      </p:sp>
      <p:sp>
        <p:nvSpPr>
          <p:cNvPr id="10" name="TextBox 9"/>
          <p:cNvSpPr txBox="1"/>
          <p:nvPr/>
        </p:nvSpPr>
        <p:spPr>
          <a:xfrm>
            <a:off x="8305800" y="4876800"/>
            <a:ext cx="809172" cy="461665"/>
          </a:xfrm>
          <a:prstGeom prst="rect">
            <a:avLst/>
          </a:prstGeom>
          <a:noFill/>
        </p:spPr>
        <p:txBody>
          <a:bodyPr wrap="square" rtlCol="0">
            <a:spAutoFit/>
          </a:bodyPr>
          <a:lstStyle/>
          <a:p>
            <a:r>
              <a:rPr lang="en-US" i="0" dirty="0" smtClean="0"/>
              <a:t>red</a:t>
            </a:r>
            <a:endParaRPr lang="en-US" i="0" dirty="0"/>
          </a:p>
        </p:txBody>
      </p:sp>
      <p:sp>
        <p:nvSpPr>
          <p:cNvPr id="11" name="TextBox 10"/>
          <p:cNvSpPr txBox="1"/>
          <p:nvPr/>
        </p:nvSpPr>
        <p:spPr>
          <a:xfrm>
            <a:off x="8077200" y="5813530"/>
            <a:ext cx="809172" cy="461665"/>
          </a:xfrm>
          <a:prstGeom prst="rect">
            <a:avLst/>
          </a:prstGeom>
          <a:noFill/>
        </p:spPr>
        <p:txBody>
          <a:bodyPr wrap="square" rtlCol="0">
            <a:spAutoFit/>
          </a:bodyPr>
          <a:lstStyle/>
          <a:p>
            <a:r>
              <a:rPr lang="en-US" i="0" dirty="0" smtClean="0"/>
              <a:t>blue</a:t>
            </a:r>
            <a:endParaRPr lang="en-US" i="0" dirty="0"/>
          </a:p>
        </p:txBody>
      </p:sp>
      <p:sp>
        <p:nvSpPr>
          <p:cNvPr id="3" name="Slide Number Placeholder 2"/>
          <p:cNvSpPr>
            <a:spLocks noGrp="1"/>
          </p:cNvSpPr>
          <p:nvPr>
            <p:ph type="sldNum" sz="quarter" idx="12"/>
          </p:nvPr>
        </p:nvSpPr>
        <p:spPr/>
        <p:txBody>
          <a:bodyPr/>
          <a:lstStyle/>
          <a:p>
            <a:fld id="{CB1DC412-43C0-400D-8CA7-AA670E5A4519}" type="slidenum">
              <a:rPr lang="en-US" altLang="en-US" smtClean="0"/>
              <a:pPr/>
              <a:t>31</a:t>
            </a:fld>
            <a:endParaRPr lang="en-US" altLang="en-US"/>
          </a:p>
        </p:txBody>
      </p:sp>
    </p:spTree>
    <p:extLst>
      <p:ext uri="{BB962C8B-B14F-4D97-AF65-F5344CB8AC3E}">
        <p14:creationId xmlns:p14="http://schemas.microsoft.com/office/powerpoint/2010/main" val="2395576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546" name="Rectangle 2"/>
          <p:cNvSpPr>
            <a:spLocks noGrp="1" noChangeArrowheads="1"/>
          </p:cNvSpPr>
          <p:nvPr>
            <p:ph type="title"/>
          </p:nvPr>
        </p:nvSpPr>
        <p:spPr>
          <a:xfrm>
            <a:off x="1143000" y="533400"/>
            <a:ext cx="7772400" cy="762000"/>
          </a:xfrm>
        </p:spPr>
        <p:txBody>
          <a:bodyPr/>
          <a:lstStyle/>
          <a:p>
            <a:r>
              <a:rPr lang="en-US" b="1" dirty="0">
                <a:solidFill>
                  <a:srgbClr val="FF0000"/>
                </a:solidFill>
                <a:latin typeface="Comic Sans MS" pitchFamily="66" charset="0"/>
              </a:rPr>
              <a:t>Why is the sunset red?</a:t>
            </a:r>
            <a:endParaRPr lang="en-US" dirty="0">
              <a:solidFill>
                <a:srgbClr val="FF0000"/>
              </a:solidFill>
            </a:endParaRPr>
          </a:p>
        </p:txBody>
      </p:sp>
      <p:pic>
        <p:nvPicPr>
          <p:cNvPr id="2028550" name="Picture 6" descr="epb16_01b"/>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2133600"/>
            <a:ext cx="3886200" cy="3401821"/>
          </a:xfrm>
          <a:noFill/>
          <a:ln/>
        </p:spPr>
      </p:pic>
      <p:sp>
        <p:nvSpPr>
          <p:cNvPr id="5" name="Rectangle 3"/>
          <p:cNvSpPr>
            <a:spLocks noChangeArrowheads="1"/>
          </p:cNvSpPr>
          <p:nvPr/>
        </p:nvSpPr>
        <p:spPr bwMode="auto">
          <a:xfrm>
            <a:off x="4125686" y="1688842"/>
            <a:ext cx="5029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2" charset="2"/>
              <a:buChar char="§"/>
            </a:pPr>
            <a:r>
              <a:rPr lang="en-US" sz="2000" dirty="0">
                <a:solidFill>
                  <a:srgbClr val="EFFF5D"/>
                </a:solidFill>
                <a:latin typeface="Comic Sans MS" pitchFamily="66" charset="0"/>
              </a:rPr>
              <a:t>T</a:t>
            </a:r>
            <a:r>
              <a:rPr lang="en-US" sz="2000" dirty="0">
                <a:latin typeface="Comic Sans MS" pitchFamily="66" charset="0"/>
              </a:rPr>
              <a:t>he shorter wavelengths of blue light are scattered by gas molecules in the atmosphere more than </a:t>
            </a:r>
            <a:r>
              <a:rPr lang="en-US" sz="2000" dirty="0" smtClean="0">
                <a:latin typeface="Comic Sans MS" pitchFamily="66" charset="0"/>
              </a:rPr>
              <a:t>longer wavelengths </a:t>
            </a:r>
            <a:r>
              <a:rPr lang="en-US" sz="2000" dirty="0">
                <a:latin typeface="Comic Sans MS" pitchFamily="66" charset="0"/>
              </a:rPr>
              <a:t>such as red light</a:t>
            </a:r>
            <a:r>
              <a:rPr lang="en-US" sz="2000" dirty="0" smtClean="0">
                <a:latin typeface="Comic Sans MS" pitchFamily="66" charset="0"/>
              </a:rPr>
              <a:t>.</a:t>
            </a:r>
          </a:p>
          <a:p>
            <a:pPr>
              <a:buClr>
                <a:schemeClr val="tx2"/>
              </a:buClr>
              <a:buFont typeface="Wingdings" pitchFamily="2" charset="2"/>
              <a:buChar char="§"/>
            </a:pPr>
            <a:endParaRPr lang="en-US" sz="2000" dirty="0">
              <a:latin typeface="Comic Sans MS" pitchFamily="66" charset="0"/>
            </a:endParaRPr>
          </a:p>
          <a:p>
            <a:pPr>
              <a:buClr>
                <a:schemeClr val="tx2"/>
              </a:buClr>
              <a:buFont typeface="Wingdings" pitchFamily="2" charset="2"/>
              <a:buChar char="§"/>
            </a:pPr>
            <a:r>
              <a:rPr lang="en-US" sz="2000" dirty="0">
                <a:latin typeface="Comic Sans MS" pitchFamily="66" charset="0"/>
              </a:rPr>
              <a:t>When the sun is low on the horizon, the </a:t>
            </a:r>
            <a:r>
              <a:rPr lang="en-US" sz="2000" dirty="0" smtClean="0">
                <a:latin typeface="Comic Sans MS" pitchFamily="66" charset="0"/>
              </a:rPr>
              <a:t>light </a:t>
            </a:r>
            <a:r>
              <a:rPr lang="en-US" sz="2000" dirty="0">
                <a:latin typeface="Comic Sans MS" pitchFamily="66" charset="0"/>
              </a:rPr>
              <a:t>must pass through more atmosphere than when the sun is directly above</a:t>
            </a:r>
            <a:r>
              <a:rPr lang="en-US" sz="2000" dirty="0" smtClean="0">
                <a:latin typeface="Comic Sans MS" pitchFamily="66" charset="0"/>
              </a:rPr>
              <a:t>.</a:t>
            </a:r>
          </a:p>
          <a:p>
            <a:pPr>
              <a:buClr>
                <a:schemeClr val="tx2"/>
              </a:buClr>
              <a:buFont typeface="Wingdings" pitchFamily="2" charset="2"/>
              <a:buChar char="§"/>
            </a:pPr>
            <a:endParaRPr lang="en-US" sz="2000" dirty="0">
              <a:latin typeface="Comic Sans MS" pitchFamily="66" charset="0"/>
            </a:endParaRPr>
          </a:p>
          <a:p>
            <a:pPr>
              <a:buClr>
                <a:schemeClr val="tx2"/>
              </a:buClr>
              <a:buFont typeface="Wingdings" pitchFamily="2" charset="2"/>
              <a:buChar char="§"/>
            </a:pPr>
            <a:r>
              <a:rPr lang="en-US" sz="2000" dirty="0">
                <a:latin typeface="Comic Sans MS" pitchFamily="66" charset="0"/>
              </a:rPr>
              <a:t>By the time the sun’s light reaches our eyes, the shorter wavelengths such as blue and yellow have been removed by scattering, leaving only orange and red light coming straight from the sun.</a:t>
            </a:r>
          </a:p>
          <a:p>
            <a:pPr>
              <a:buClr>
                <a:schemeClr val="tx2"/>
              </a:buClr>
              <a:buFont typeface="Wingdings" pitchFamily="2" charset="2"/>
              <a:buChar char="§"/>
            </a:pPr>
            <a:endParaRPr lang="en-US" sz="2000" dirty="0">
              <a:solidFill>
                <a:srgbClr val="EFFF5D"/>
              </a:solidFill>
              <a:latin typeface="Comic Sans MS" pitchFamily="66" charset="0"/>
            </a:endParaRPr>
          </a:p>
        </p:txBody>
      </p:sp>
      <p:sp>
        <p:nvSpPr>
          <p:cNvPr id="2" name="Slide Number Placeholder 1"/>
          <p:cNvSpPr>
            <a:spLocks noGrp="1"/>
          </p:cNvSpPr>
          <p:nvPr>
            <p:ph type="sldNum" sz="quarter" idx="12"/>
          </p:nvPr>
        </p:nvSpPr>
        <p:spPr/>
        <p:txBody>
          <a:bodyPr/>
          <a:lstStyle/>
          <a:p>
            <a:fld id="{CB1DC412-43C0-400D-8CA7-AA670E5A4519}" type="slidenum">
              <a:rPr lang="en-US" altLang="en-US" smtClean="0"/>
              <a:pPr/>
              <a:t>32</a:t>
            </a:fld>
            <a:endParaRPr lang="en-US" altLang="en-US"/>
          </a:p>
        </p:txBody>
      </p:sp>
      <p:sp>
        <p:nvSpPr>
          <p:cNvPr id="6" name="Rectangle 13"/>
          <p:cNvSpPr txBox="1">
            <a:spLocks noChangeArrowheads="1"/>
          </p:cNvSpPr>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C0000"/>
                </a:solidFill>
                <a:latin typeface="+mj-lt"/>
                <a:ea typeface="ＭＳ Ｐゴシック" pitchFamily="76"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a:lstStyle>
          <a:p>
            <a:pPr eaLnBrk="1" hangingPunct="1"/>
            <a:r>
              <a:rPr lang="en-US" altLang="en-US" kern="0" smtClean="0">
                <a:ea typeface="ＭＳ Ｐゴシック" charset="-128"/>
              </a:rPr>
              <a:t>Why the Sky is Blue</a:t>
            </a:r>
            <a:endParaRPr lang="en-US" altLang="en-US" kern="0" dirty="0" smtClean="0">
              <a:ea typeface="ＭＳ Ｐゴシック" charset="-128"/>
            </a:endParaRPr>
          </a:p>
        </p:txBody>
      </p:sp>
    </p:spTree>
    <p:extLst>
      <p:ext uri="{BB962C8B-B14F-4D97-AF65-F5344CB8AC3E}">
        <p14:creationId xmlns:p14="http://schemas.microsoft.com/office/powerpoint/2010/main" val="75086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182"/>
            <a:ext cx="9144000" cy="914400"/>
          </a:xfrm>
        </p:spPr>
        <p:txBody>
          <a:bodyPr/>
          <a:lstStyle/>
          <a:p>
            <a:r>
              <a:rPr lang="en-US" dirty="0" err="1" smtClean="0"/>
              <a:t>iClicker</a:t>
            </a:r>
            <a:r>
              <a:rPr lang="en-US" dirty="0" smtClean="0"/>
              <a:t> question: What’s the color of sky on the moon?</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Blue </a:t>
            </a:r>
          </a:p>
          <a:p>
            <a:pPr marL="514350" indent="-514350">
              <a:buFont typeface="+mj-lt"/>
              <a:buAutoNum type="alphaUcPeriod"/>
            </a:pPr>
            <a:r>
              <a:rPr lang="en-US" dirty="0" smtClean="0"/>
              <a:t>White</a:t>
            </a:r>
          </a:p>
          <a:p>
            <a:pPr marL="514350" indent="-514350">
              <a:buFont typeface="+mj-lt"/>
              <a:buAutoNum type="alphaUcPeriod"/>
            </a:pPr>
            <a:r>
              <a:rPr lang="en-US" dirty="0" smtClean="0"/>
              <a:t>Red</a:t>
            </a:r>
          </a:p>
          <a:p>
            <a:pPr marL="514350" indent="-514350">
              <a:buFont typeface="+mj-lt"/>
              <a:buAutoNum type="alphaUcPeriod"/>
            </a:pPr>
            <a:r>
              <a:rPr lang="en-US" dirty="0" smtClean="0"/>
              <a:t>Yellow</a:t>
            </a:r>
          </a:p>
          <a:p>
            <a:pPr marL="514350" indent="-514350">
              <a:buFont typeface="+mj-lt"/>
              <a:buAutoNum type="alphaUcPeriod"/>
            </a:pPr>
            <a:r>
              <a:rPr lang="en-US" dirty="0" smtClean="0"/>
              <a:t>Black</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CB1DC412-43C0-400D-8CA7-AA670E5A4519}" type="slidenum">
              <a:rPr lang="en-US" altLang="en-US" smtClean="0"/>
              <a:pPr/>
              <a:t>33</a:t>
            </a:fld>
            <a:endParaRPr lang="en-US" altLang="en-US"/>
          </a:p>
        </p:txBody>
      </p:sp>
      <p:pic>
        <p:nvPicPr>
          <p:cNvPr id="77826" name="Picture 2" descr="http://optics.kulgun.net/Blue-Sky/GPN-2000-001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80683"/>
            <a:ext cx="3959116" cy="39509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78317" y="5924490"/>
            <a:ext cx="53340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latin typeface="+mj-lt"/>
              </a:rPr>
              <a:t>Shadow indicate daylight time</a:t>
            </a:r>
            <a:endParaRPr lang="en-US" sz="2000" dirty="0">
              <a:latin typeface="+mj-lt"/>
            </a:endParaRPr>
          </a:p>
        </p:txBody>
      </p:sp>
    </p:spTree>
    <p:extLst>
      <p:ext uri="{BB962C8B-B14F-4D97-AF65-F5344CB8AC3E}">
        <p14:creationId xmlns:p14="http://schemas.microsoft.com/office/powerpoint/2010/main" val="350308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randombar(horizontal)">
                                      <p:cBhvr>
                                        <p:cTn id="7" dur="3000"/>
                                        <p:tgtEl>
                                          <p:spTgt spid="778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228600"/>
            <a:ext cx="7772400" cy="381000"/>
          </a:xfrm>
        </p:spPr>
        <p:txBody>
          <a:bodyPr/>
          <a:lstStyle/>
          <a:p>
            <a:r>
              <a:rPr lang="en-US" altLang="ja-JP" dirty="0" smtClean="0">
                <a:ea typeface="ＭＳ Ｐゴシック" pitchFamily="64" charset="-128"/>
              </a:rPr>
              <a:t>Mirage and Rainbow</a:t>
            </a:r>
          </a:p>
        </p:txBody>
      </p:sp>
      <p:pic>
        <p:nvPicPr>
          <p:cNvPr id="4100" name="Picture 3" descr="figure-31-2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37639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figure-31-28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838200"/>
            <a:ext cx="1908175"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5"/>
          <p:cNvSpPr txBox="1">
            <a:spLocks noChangeArrowheads="1"/>
          </p:cNvSpPr>
          <p:nvPr/>
        </p:nvSpPr>
        <p:spPr bwMode="auto">
          <a:xfrm>
            <a:off x="6705600" y="1066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Mirage</a:t>
            </a:r>
          </a:p>
        </p:txBody>
      </p:sp>
      <p:graphicFrame>
        <p:nvGraphicFramePr>
          <p:cNvPr id="678918" name="Object 6"/>
          <p:cNvGraphicFramePr>
            <a:graphicFrameLocks noChangeAspect="1"/>
          </p:cNvGraphicFramePr>
          <p:nvPr/>
        </p:nvGraphicFramePr>
        <p:xfrm>
          <a:off x="6858000" y="1676400"/>
          <a:ext cx="1905000" cy="523875"/>
        </p:xfrm>
        <a:graphic>
          <a:graphicData uri="http://schemas.openxmlformats.org/presentationml/2006/ole">
            <mc:AlternateContent xmlns:mc="http://schemas.openxmlformats.org/markup-compatibility/2006">
              <mc:Choice xmlns:v="urn:schemas-microsoft-com:vml" Requires="v">
                <p:oleObj spid="_x0000_s72794" name="Equation" r:id="rId6" imgW="876240" imgH="241200" progId="Equation.DSMT4">
                  <p:embed/>
                </p:oleObj>
              </mc:Choice>
              <mc:Fallback>
                <p:oleObj name="Equation" r:id="rId6" imgW="87624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676400"/>
                        <a:ext cx="1905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19"/>
          <p:cNvGrpSpPr>
            <a:grpSpLocks/>
          </p:cNvGrpSpPr>
          <p:nvPr/>
        </p:nvGrpSpPr>
        <p:grpSpPr bwMode="auto">
          <a:xfrm>
            <a:off x="1676400" y="1717675"/>
            <a:ext cx="2382838" cy="263525"/>
            <a:chOff x="1676400" y="1654030"/>
            <a:chExt cx="2382982" cy="262949"/>
          </a:xfrm>
        </p:grpSpPr>
        <p:cxnSp>
          <p:nvCxnSpPr>
            <p:cNvPr id="4106" name="Straight Connector 15"/>
            <p:cNvCxnSpPr>
              <a:cxnSpLocks noChangeShapeType="1"/>
            </p:cNvCxnSpPr>
            <p:nvPr/>
          </p:nvCxnSpPr>
          <p:spPr bwMode="auto">
            <a:xfrm>
              <a:off x="1676400" y="1654030"/>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16"/>
            <p:cNvCxnSpPr>
              <a:cxnSpLocks noChangeShapeType="1"/>
            </p:cNvCxnSpPr>
            <p:nvPr/>
          </p:nvCxnSpPr>
          <p:spPr bwMode="auto">
            <a:xfrm>
              <a:off x="1697182" y="1731818"/>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17"/>
            <p:cNvCxnSpPr>
              <a:cxnSpLocks noChangeShapeType="1"/>
            </p:cNvCxnSpPr>
            <p:nvPr/>
          </p:nvCxnSpPr>
          <p:spPr bwMode="auto">
            <a:xfrm>
              <a:off x="1676400" y="1828800"/>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18"/>
            <p:cNvCxnSpPr>
              <a:cxnSpLocks noChangeShapeType="1"/>
            </p:cNvCxnSpPr>
            <p:nvPr/>
          </p:nvCxnSpPr>
          <p:spPr bwMode="auto">
            <a:xfrm>
              <a:off x="1686791" y="1915391"/>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08" y="3329895"/>
            <a:ext cx="4587240" cy="344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81600" y="4800600"/>
            <a:ext cx="3048000" cy="1200329"/>
          </a:xfrm>
          <a:prstGeom prst="rect">
            <a:avLst/>
          </a:prstGeom>
        </p:spPr>
        <p:txBody>
          <a:bodyPr wrap="square">
            <a:spAutoFit/>
          </a:bodyPr>
          <a:lstStyle/>
          <a:p>
            <a:r>
              <a:rPr lang="en-US" dirty="0"/>
              <a:t>7A-20 Hot Air Refraction</a:t>
            </a:r>
            <a:br>
              <a:rPr lang="en-US" dirty="0"/>
            </a:br>
            <a:endParaRPr lang="en-US" dirty="0"/>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34</a:t>
            </a:fld>
            <a:endParaRPr lang="en-US" altLang="en-US"/>
          </a:p>
        </p:txBody>
      </p:sp>
    </p:spTree>
    <p:extLst>
      <p:ext uri="{BB962C8B-B14F-4D97-AF65-F5344CB8AC3E}">
        <p14:creationId xmlns:p14="http://schemas.microsoft.com/office/powerpoint/2010/main" val="1210383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228600"/>
            <a:ext cx="7772400" cy="381000"/>
          </a:xfrm>
        </p:spPr>
        <p:txBody>
          <a:bodyPr/>
          <a:lstStyle/>
          <a:p>
            <a:r>
              <a:rPr lang="en-US" altLang="ja-JP" dirty="0" smtClean="0">
                <a:ea typeface="ＭＳ Ｐゴシック" pitchFamily="64" charset="-128"/>
              </a:rPr>
              <a:t>Mirage and Rainbow</a:t>
            </a:r>
          </a:p>
        </p:txBody>
      </p:sp>
      <p:grpSp>
        <p:nvGrpSpPr>
          <p:cNvPr id="2" name="Group 7"/>
          <p:cNvGrpSpPr>
            <a:grpSpLocks/>
          </p:cNvGrpSpPr>
          <p:nvPr/>
        </p:nvGrpSpPr>
        <p:grpSpPr bwMode="auto">
          <a:xfrm>
            <a:off x="304800" y="762000"/>
            <a:ext cx="3505200" cy="3017838"/>
            <a:chOff x="672" y="2208"/>
            <a:chExt cx="2208" cy="1901"/>
          </a:xfrm>
        </p:grpSpPr>
        <p:pic>
          <p:nvPicPr>
            <p:cNvPr id="4114" name="Picture 8" descr="figure-3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2208"/>
              <a:ext cx="1668" cy="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Text Box 9"/>
            <p:cNvSpPr txBox="1">
              <a:spLocks noChangeArrowheads="1"/>
            </p:cNvSpPr>
            <p:nvPr/>
          </p:nvSpPr>
          <p:spPr bwMode="auto">
            <a:xfrm>
              <a:off x="1968" y="2208"/>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water droplet</a:t>
              </a:r>
            </a:p>
          </p:txBody>
        </p:sp>
      </p:grpSp>
      <p:grpSp>
        <p:nvGrpSpPr>
          <p:cNvPr id="3" name="Group 10"/>
          <p:cNvGrpSpPr>
            <a:grpSpLocks/>
          </p:cNvGrpSpPr>
          <p:nvPr/>
        </p:nvGrpSpPr>
        <p:grpSpPr bwMode="auto">
          <a:xfrm>
            <a:off x="3810000" y="904194"/>
            <a:ext cx="5105400" cy="2344738"/>
            <a:chOff x="2448" y="2592"/>
            <a:chExt cx="3216" cy="1477"/>
          </a:xfrm>
        </p:grpSpPr>
        <p:pic>
          <p:nvPicPr>
            <p:cNvPr id="4110" name="Picture 11" descr="figure-3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2640"/>
              <a:ext cx="2275" cy="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2"/>
            <p:cNvSpPr txBox="1">
              <a:spLocks noChangeArrowheads="1"/>
            </p:cNvSpPr>
            <p:nvPr/>
          </p:nvSpPr>
          <p:spPr bwMode="auto">
            <a:xfrm>
              <a:off x="4272" y="350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rainbow</a:t>
              </a:r>
            </a:p>
          </p:txBody>
        </p:sp>
        <p:sp>
          <p:nvSpPr>
            <p:cNvPr id="4112" name="Text Box 13"/>
            <p:cNvSpPr txBox="1">
              <a:spLocks noChangeArrowheads="1"/>
            </p:cNvSpPr>
            <p:nvPr/>
          </p:nvSpPr>
          <p:spPr bwMode="auto">
            <a:xfrm>
              <a:off x="4560" y="2592"/>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v"/>
              </a:pPr>
              <a:r>
                <a:rPr lang="ja-JP" altLang="en-US" sz="1800">
                  <a:ea typeface="ＭＳ Ｐゴシック" pitchFamily="64" charset="-128"/>
                </a:rPr>
                <a:t> </a:t>
              </a:r>
              <a:r>
                <a:rPr lang="en-US" altLang="ja-JP" sz="1800">
                  <a:ea typeface="ＭＳ Ｐゴシック" pitchFamily="64" charset="-128"/>
                </a:rPr>
                <a:t>red is outside.</a:t>
              </a:r>
            </a:p>
          </p:txBody>
        </p:sp>
        <p:sp>
          <p:nvSpPr>
            <p:cNvPr id="4113" name="Text Box 14"/>
            <p:cNvSpPr txBox="1">
              <a:spLocks noChangeArrowheads="1"/>
            </p:cNvSpPr>
            <p:nvPr/>
          </p:nvSpPr>
          <p:spPr bwMode="auto">
            <a:xfrm>
              <a:off x="4656" y="2880"/>
              <a:ext cx="9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v"/>
              </a:pPr>
              <a:r>
                <a:rPr lang="ja-JP" altLang="en-US" sz="1800">
                  <a:ea typeface="ＭＳ Ｐゴシック" pitchFamily="64" charset="-128"/>
                </a:rPr>
                <a:t> </a:t>
              </a:r>
              <a:r>
                <a:rPr lang="en-US" altLang="ja-JP" sz="1800">
                  <a:ea typeface="ＭＳ Ｐゴシック" pitchFamily="64" charset="-128"/>
                </a:rPr>
                <a:t>intensity max at 42</a:t>
              </a:r>
              <a:r>
                <a:rPr lang="en-US" altLang="ja-JP" sz="1800">
                  <a:ea typeface="ＭＳ Ｐゴシック" pitchFamily="64" charset="-128"/>
                  <a:sym typeface="Symbol" pitchFamily="18" charset="2"/>
                </a:rPr>
                <a:t></a:t>
              </a:r>
              <a:endParaRPr lang="en-US" altLang="ja-JP" sz="1800">
                <a:ea typeface="ＭＳ Ｐゴシック" pitchFamily="64" charset="-128"/>
              </a:endParaRPr>
            </a:p>
          </p:txBody>
        </p:sp>
      </p:grpSp>
      <p:pic>
        <p:nvPicPr>
          <p:cNvPr id="20" name="Picture 4" descr="DoubleRainb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964" y="4127694"/>
            <a:ext cx="2980007" cy="223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secondary"/>
          <p:cNvPicPr>
            <a:picLocks noChangeAspect="1" noChangeArrowheads="1"/>
          </p:cNvPicPr>
          <p:nvPr/>
        </p:nvPicPr>
        <p:blipFill>
          <a:blip r:embed="rId6">
            <a:extLst>
              <a:ext uri="{28A0092B-C50C-407E-A947-70E740481C1C}">
                <a14:useLocalDpi xmlns:a14="http://schemas.microsoft.com/office/drawing/2010/main" val="0"/>
              </a:ext>
            </a:extLst>
          </a:blip>
          <a:srcRect l="21208" r="24068"/>
          <a:stretch>
            <a:fillRect/>
          </a:stretch>
        </p:blipFill>
        <p:spPr bwMode="auto">
          <a:xfrm>
            <a:off x="6315237" y="3657600"/>
            <a:ext cx="1999925" cy="29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5A559325-542E-47E3-A5C6-D01BC01DD6AC}" type="slidenum">
              <a:rPr lang="en-US" altLang="en-US" smtClean="0"/>
              <a:pPr/>
              <a:t>35</a:t>
            </a:fld>
            <a:endParaRPr lang="en-US" altLang="en-US"/>
          </a:p>
        </p:txBody>
      </p:sp>
    </p:spTree>
    <p:extLst>
      <p:ext uri="{BB962C8B-B14F-4D97-AF65-F5344CB8AC3E}">
        <p14:creationId xmlns:p14="http://schemas.microsoft.com/office/powerpoint/2010/main" val="22789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a:xfrm>
            <a:off x="685800" y="228600"/>
            <a:ext cx="7772400" cy="381000"/>
          </a:xfrm>
        </p:spPr>
        <p:txBody>
          <a:bodyPr/>
          <a:lstStyle/>
          <a:p>
            <a:r>
              <a:rPr lang="en-US" altLang="ja-JP" sz="3000" dirty="0" smtClean="0">
                <a:ea typeface="ＭＳ Ｐゴシック" pitchFamily="64" charset="-128"/>
              </a:rPr>
              <a:t>Intensity of Reflected and Refracted Light</a:t>
            </a:r>
          </a:p>
        </p:txBody>
      </p:sp>
      <p:sp>
        <p:nvSpPr>
          <p:cNvPr id="7175" name="Text Box 3"/>
          <p:cNvSpPr txBox="1">
            <a:spLocks noChangeArrowheads="1"/>
          </p:cNvSpPr>
          <p:nvPr/>
        </p:nvSpPr>
        <p:spPr bwMode="auto">
          <a:xfrm>
            <a:off x="1219200" y="914400"/>
            <a:ext cx="624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buClr>
                <a:schemeClr val="tx1"/>
              </a:buClr>
              <a:buFont typeface="Wingdings" pitchFamily="2" charset="2"/>
              <a:buChar char="Ø"/>
            </a:pPr>
            <a:r>
              <a:rPr lang="ja-JP" altLang="en-US" sz="2000" i="0">
                <a:ea typeface="ＭＳ Ｐゴシック" pitchFamily="64" charset="-128"/>
              </a:rPr>
              <a:t> </a:t>
            </a:r>
            <a:r>
              <a:rPr lang="en-US" altLang="ja-JP" sz="2000" i="0">
                <a:solidFill>
                  <a:schemeClr val="tx1"/>
                </a:solidFill>
                <a:ea typeface="ＭＳ Ｐゴシック" pitchFamily="64" charset="-128"/>
              </a:rPr>
              <a:t>Maxwell’s Equations with proper boundary conditions lead to solutions for </a:t>
            </a:r>
            <a:r>
              <a:rPr lang="en-US" altLang="ja-JP" sz="2000" b="1">
                <a:solidFill>
                  <a:schemeClr val="tx1"/>
                </a:solidFill>
                <a:ea typeface="ＭＳ Ｐゴシック" pitchFamily="64" charset="-128"/>
              </a:rPr>
              <a:t>E</a:t>
            </a:r>
            <a:r>
              <a:rPr lang="en-US" altLang="ja-JP" sz="2000" i="0">
                <a:solidFill>
                  <a:schemeClr val="tx1"/>
                </a:solidFill>
                <a:ea typeface="ＭＳ Ｐゴシック" pitchFamily="64" charset="-128"/>
              </a:rPr>
              <a:t> and </a:t>
            </a:r>
            <a:r>
              <a:rPr lang="en-US" altLang="ja-JP" sz="2000" b="1">
                <a:solidFill>
                  <a:schemeClr val="tx1"/>
                </a:solidFill>
                <a:ea typeface="ＭＳ Ｐゴシック" pitchFamily="64" charset="-128"/>
              </a:rPr>
              <a:t>B</a:t>
            </a:r>
            <a:r>
              <a:rPr lang="en-US" altLang="ja-JP" sz="2000" i="0">
                <a:solidFill>
                  <a:schemeClr val="tx1"/>
                </a:solidFill>
                <a:ea typeface="ＭＳ Ｐゴシック" pitchFamily="64" charset="-128"/>
              </a:rPr>
              <a:t> for reflected and refracted light in terms of </a:t>
            </a:r>
            <a:r>
              <a:rPr lang="en-US" altLang="ja-JP" sz="2000" b="1">
                <a:solidFill>
                  <a:schemeClr val="tx1"/>
                </a:solidFill>
                <a:ea typeface="ＭＳ Ｐゴシック" pitchFamily="64" charset="-128"/>
              </a:rPr>
              <a:t>E</a:t>
            </a:r>
            <a:r>
              <a:rPr lang="en-US" altLang="ja-JP" sz="2000" i="0">
                <a:solidFill>
                  <a:schemeClr val="tx1"/>
                </a:solidFill>
                <a:ea typeface="ＭＳ Ｐゴシック" pitchFamily="64" charset="-128"/>
              </a:rPr>
              <a:t> and </a:t>
            </a:r>
            <a:r>
              <a:rPr lang="en-US" altLang="ja-JP" sz="2000" b="1">
                <a:solidFill>
                  <a:schemeClr val="tx1"/>
                </a:solidFill>
                <a:ea typeface="ＭＳ Ｐゴシック" pitchFamily="64" charset="-128"/>
              </a:rPr>
              <a:t>B</a:t>
            </a:r>
            <a:r>
              <a:rPr lang="en-US" altLang="ja-JP" sz="2000" i="0">
                <a:solidFill>
                  <a:schemeClr val="tx1"/>
                </a:solidFill>
                <a:ea typeface="ＭＳ Ｐゴシック" pitchFamily="64" charset="-128"/>
              </a:rPr>
              <a:t> for the incident light and the properties of the media involved.</a:t>
            </a:r>
            <a:endParaRPr lang="en-US" altLang="ja-JP" sz="2000" i="0">
              <a:ea typeface="ＭＳ Ｐゴシック" pitchFamily="64" charset="-128"/>
            </a:endParaRPr>
          </a:p>
        </p:txBody>
      </p:sp>
      <p:grpSp>
        <p:nvGrpSpPr>
          <p:cNvPr id="7176" name="Group 4"/>
          <p:cNvGrpSpPr>
            <a:grpSpLocks/>
          </p:cNvGrpSpPr>
          <p:nvPr/>
        </p:nvGrpSpPr>
        <p:grpSpPr bwMode="auto">
          <a:xfrm>
            <a:off x="1219200" y="2286000"/>
            <a:ext cx="6858000" cy="1006475"/>
            <a:chOff x="768" y="1440"/>
            <a:chExt cx="4320" cy="634"/>
          </a:xfrm>
        </p:grpSpPr>
        <p:sp>
          <p:nvSpPr>
            <p:cNvPr id="7183" name="Text Box 5"/>
            <p:cNvSpPr txBox="1">
              <a:spLocks noChangeArrowheads="1"/>
            </p:cNvSpPr>
            <p:nvPr/>
          </p:nvSpPr>
          <p:spPr bwMode="auto">
            <a:xfrm>
              <a:off x="768" y="1536"/>
              <a:ext cx="18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buFont typeface="Wingdings" pitchFamily="2" charset="2"/>
                <a:buChar char="Ø"/>
              </a:pPr>
              <a:r>
                <a:rPr lang="ja-JP" altLang="en-US" sz="2000" i="0">
                  <a:solidFill>
                    <a:schemeClr val="tx1"/>
                  </a:solidFill>
                  <a:ea typeface="ＭＳ Ｐゴシック" pitchFamily="64" charset="-128"/>
                </a:rPr>
                <a:t> </a:t>
              </a:r>
              <a:r>
                <a:rPr lang="en-US" altLang="ja-JP" sz="2000" i="0">
                  <a:solidFill>
                    <a:schemeClr val="tx1"/>
                  </a:solidFill>
                  <a:ea typeface="ＭＳ Ｐゴシック" pitchFamily="64" charset="-128"/>
                </a:rPr>
                <a:t>The relative intensities </a:t>
              </a:r>
            </a:p>
          </p:txBody>
        </p:sp>
        <p:graphicFrame>
          <p:nvGraphicFramePr>
            <p:cNvPr id="7172" name="Object 6"/>
            <p:cNvGraphicFramePr>
              <a:graphicFrameLocks noChangeAspect="1"/>
            </p:cNvGraphicFramePr>
            <p:nvPr/>
          </p:nvGraphicFramePr>
          <p:xfrm>
            <a:off x="2496" y="1440"/>
            <a:ext cx="625" cy="486"/>
          </p:xfrm>
          <a:graphic>
            <a:graphicData uri="http://schemas.openxmlformats.org/presentationml/2006/ole">
              <mc:AlternateContent xmlns:mc="http://schemas.openxmlformats.org/markup-compatibility/2006">
                <mc:Choice xmlns:v="urn:schemas-microsoft-com:vml" Requires="v">
                  <p:oleObj spid="_x0000_s68982" name="Equation" r:id="rId4" imgW="571320" imgH="444240" progId="Equation.DSMT4">
                    <p:embed/>
                  </p:oleObj>
                </mc:Choice>
                <mc:Fallback>
                  <p:oleObj name="Equation" r:id="rId4" imgW="571320" imgH="444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 y="1440"/>
                          <a:ext cx="625"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7"/>
            <p:cNvGraphicFramePr>
              <a:graphicFrameLocks noChangeAspect="1"/>
            </p:cNvGraphicFramePr>
            <p:nvPr/>
          </p:nvGraphicFramePr>
          <p:xfrm>
            <a:off x="3127" y="1440"/>
            <a:ext cx="514" cy="486"/>
          </p:xfrm>
          <a:graphic>
            <a:graphicData uri="http://schemas.openxmlformats.org/presentationml/2006/ole">
              <mc:AlternateContent xmlns:mc="http://schemas.openxmlformats.org/markup-compatibility/2006">
                <mc:Choice xmlns:v="urn:schemas-microsoft-com:vml" Requires="v">
                  <p:oleObj spid="_x0000_s68983" name="Equation" r:id="rId6" imgW="469800" imgH="444240" progId="Equation.DSMT4">
                    <p:embed/>
                  </p:oleObj>
                </mc:Choice>
                <mc:Fallback>
                  <p:oleObj name="Equation" r:id="rId6" imgW="46980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7" y="1440"/>
                          <a:ext cx="514"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4" name="Text Box 8"/>
            <p:cNvSpPr txBox="1">
              <a:spLocks noChangeArrowheads="1"/>
            </p:cNvSpPr>
            <p:nvPr/>
          </p:nvSpPr>
          <p:spPr bwMode="auto">
            <a:xfrm>
              <a:off x="3648" y="1536"/>
              <a:ext cx="11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i="0">
                  <a:solidFill>
                    <a:schemeClr val="tx1"/>
                  </a:solidFill>
                  <a:ea typeface="ＭＳ Ｐゴシック" pitchFamily="64" charset="-128"/>
                </a:rPr>
                <a:t>depend on</a:t>
              </a:r>
            </a:p>
          </p:txBody>
        </p:sp>
        <p:sp>
          <p:nvSpPr>
            <p:cNvPr id="7185" name="Text Box 9"/>
            <p:cNvSpPr txBox="1">
              <a:spLocks noChangeArrowheads="1"/>
            </p:cNvSpPr>
            <p:nvPr/>
          </p:nvSpPr>
          <p:spPr bwMode="auto">
            <a:xfrm>
              <a:off x="864" y="1824"/>
              <a:ext cx="42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i="0">
                  <a:solidFill>
                    <a:schemeClr val="tx1"/>
                  </a:solidFill>
                  <a:ea typeface="ＭＳ Ｐゴシック" pitchFamily="64" charset="-128"/>
                </a:rPr>
                <a:t>the </a:t>
              </a:r>
              <a:r>
                <a:rPr lang="en-US" altLang="ja-JP" sz="2000" b="1">
                  <a:ea typeface="ＭＳ Ｐゴシック" pitchFamily="64" charset="-128"/>
                </a:rPr>
                <a:t>direction of E</a:t>
              </a:r>
              <a:r>
                <a:rPr lang="en-US" altLang="ja-JP" sz="2000" i="0">
                  <a:solidFill>
                    <a:schemeClr val="tx1"/>
                  </a:solidFill>
                  <a:ea typeface="ＭＳ Ｐゴシック" pitchFamily="64" charset="-128"/>
                </a:rPr>
                <a:t> (and </a:t>
              </a:r>
              <a:r>
                <a:rPr lang="en-US" altLang="ja-JP" sz="2000" b="1">
                  <a:solidFill>
                    <a:schemeClr val="tx1"/>
                  </a:solidFill>
                  <a:ea typeface="ＭＳ Ｐゴシック" pitchFamily="64" charset="-128"/>
                </a:rPr>
                <a:t>B</a:t>
              </a:r>
              <a:r>
                <a:rPr lang="en-US" altLang="ja-JP" sz="2000" i="0">
                  <a:solidFill>
                    <a:schemeClr val="tx1"/>
                  </a:solidFill>
                  <a:ea typeface="ＭＳ Ｐゴシック" pitchFamily="64" charset="-128"/>
                </a:rPr>
                <a:t>) </a:t>
              </a:r>
              <a:r>
                <a:rPr lang="en-US" altLang="ja-JP" sz="2000" b="1">
                  <a:ea typeface="ＭＳ Ｐゴシック" pitchFamily="64" charset="-128"/>
                </a:rPr>
                <a:t>relative to the plane of incidence</a:t>
              </a:r>
              <a:r>
                <a:rPr lang="en-US" altLang="ja-JP" sz="2000" i="0">
                  <a:solidFill>
                    <a:schemeClr val="tx1"/>
                  </a:solidFill>
                  <a:ea typeface="ＭＳ Ｐゴシック" pitchFamily="64" charset="-128"/>
                </a:rPr>
                <a:t>.</a:t>
              </a:r>
            </a:p>
          </p:txBody>
        </p:sp>
      </p:grpSp>
      <p:grpSp>
        <p:nvGrpSpPr>
          <p:cNvPr id="7177" name="Group 10"/>
          <p:cNvGrpSpPr>
            <a:grpSpLocks/>
          </p:cNvGrpSpPr>
          <p:nvPr/>
        </p:nvGrpSpPr>
        <p:grpSpPr bwMode="auto">
          <a:xfrm>
            <a:off x="6858000" y="1828800"/>
            <a:ext cx="1905000" cy="1066800"/>
            <a:chOff x="4320" y="1152"/>
            <a:chExt cx="1200" cy="672"/>
          </a:xfrm>
        </p:grpSpPr>
        <p:sp>
          <p:nvSpPr>
            <p:cNvPr id="7181" name="Line 11"/>
            <p:cNvSpPr>
              <a:spLocks noChangeShapeType="1"/>
            </p:cNvSpPr>
            <p:nvPr/>
          </p:nvSpPr>
          <p:spPr bwMode="auto">
            <a:xfrm flipH="1">
              <a:off x="4320" y="1392"/>
              <a:ext cx="480" cy="432"/>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2" name="Text Box 12"/>
            <p:cNvSpPr txBox="1">
              <a:spLocks noChangeArrowheads="1"/>
            </p:cNvSpPr>
            <p:nvPr/>
          </p:nvSpPr>
          <p:spPr bwMode="auto">
            <a:xfrm>
              <a:off x="4512" y="1152"/>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dirty="0">
                  <a:solidFill>
                    <a:schemeClr val="tx1"/>
                  </a:solidFill>
                  <a:ea typeface="ＭＳ Ｐゴシック" pitchFamily="64" charset="-128"/>
                </a:rPr>
                <a:t>polarization</a:t>
              </a:r>
            </a:p>
          </p:txBody>
        </p:sp>
      </p:grpSp>
      <p:sp>
        <p:nvSpPr>
          <p:cNvPr id="7178" name="Text Box 13"/>
          <p:cNvSpPr txBox="1">
            <a:spLocks noChangeArrowheads="1"/>
          </p:cNvSpPr>
          <p:nvPr/>
        </p:nvSpPr>
        <p:spPr bwMode="auto">
          <a:xfrm>
            <a:off x="1295400" y="4114800"/>
            <a:ext cx="662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buFont typeface="Wingdings" pitchFamily="2" charset="2"/>
              <a:buChar char="Ø"/>
            </a:pPr>
            <a:r>
              <a:rPr lang="ja-JP" altLang="en-US" sz="2000" i="0">
                <a:solidFill>
                  <a:schemeClr val="tx1"/>
                </a:solidFill>
                <a:ea typeface="ＭＳ Ｐゴシック" pitchFamily="64" charset="-128"/>
              </a:rPr>
              <a:t> </a:t>
            </a:r>
            <a:r>
              <a:rPr lang="en-US" altLang="ja-JP" sz="2000" i="0">
                <a:solidFill>
                  <a:schemeClr val="tx1"/>
                </a:solidFill>
                <a:ea typeface="ＭＳ Ｐゴシック" pitchFamily="64" charset="-128"/>
              </a:rPr>
              <a:t>For </a:t>
            </a:r>
            <a:r>
              <a:rPr lang="en-US" altLang="ja-JP" sz="2000" b="1">
                <a:ea typeface="ＭＳ Ｐゴシック" pitchFamily="64" charset="-128"/>
              </a:rPr>
              <a:t>normal incidence</a:t>
            </a:r>
            <a:r>
              <a:rPr lang="en-US" altLang="ja-JP" sz="2000" i="0">
                <a:solidFill>
                  <a:schemeClr val="tx1"/>
                </a:solidFill>
                <a:ea typeface="ＭＳ Ｐゴシック" pitchFamily="64" charset="-128"/>
              </a:rPr>
              <a:t>, all directions are the equivalent, and</a:t>
            </a:r>
          </a:p>
        </p:txBody>
      </p:sp>
      <p:sp>
        <p:nvSpPr>
          <p:cNvPr id="7179" name="Text Box 14"/>
          <p:cNvSpPr txBox="1">
            <a:spLocks noChangeArrowheads="1"/>
          </p:cNvSpPr>
          <p:nvPr/>
        </p:nvSpPr>
        <p:spPr bwMode="auto">
          <a:xfrm>
            <a:off x="1371600" y="3200400"/>
            <a:ext cx="640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i="0">
                <a:solidFill>
                  <a:schemeClr val="tx1"/>
                </a:solidFill>
                <a:ea typeface="ＭＳ Ｐゴシック" pitchFamily="64" charset="-128"/>
              </a:rPr>
              <a:t>as well as the incident angle and the media properties.</a:t>
            </a:r>
          </a:p>
        </p:txBody>
      </p:sp>
      <p:grpSp>
        <p:nvGrpSpPr>
          <p:cNvPr id="7180" name="Group 15"/>
          <p:cNvGrpSpPr>
            <a:grpSpLocks/>
          </p:cNvGrpSpPr>
          <p:nvPr/>
        </p:nvGrpSpPr>
        <p:grpSpPr bwMode="auto">
          <a:xfrm>
            <a:off x="1600200" y="4800600"/>
            <a:ext cx="6364288" cy="1027113"/>
            <a:chOff x="1008" y="3024"/>
            <a:chExt cx="4009" cy="647"/>
          </a:xfrm>
        </p:grpSpPr>
        <p:graphicFrame>
          <p:nvGraphicFramePr>
            <p:cNvPr id="7170" name="Object 16"/>
            <p:cNvGraphicFramePr>
              <a:graphicFrameLocks noChangeAspect="1"/>
            </p:cNvGraphicFramePr>
            <p:nvPr/>
          </p:nvGraphicFramePr>
          <p:xfrm>
            <a:off x="1008" y="3024"/>
            <a:ext cx="1584" cy="647"/>
          </p:xfrm>
          <a:graphic>
            <a:graphicData uri="http://schemas.openxmlformats.org/presentationml/2006/ole">
              <mc:AlternateContent xmlns:mc="http://schemas.openxmlformats.org/markup-compatibility/2006">
                <mc:Choice xmlns:v="urn:schemas-microsoft-com:vml" Requires="v">
                  <p:oleObj spid="_x0000_s68984" name="Equation" r:id="rId8" imgW="1244520" imgH="507960" progId="Equation.DSMT4">
                    <p:embed/>
                  </p:oleObj>
                </mc:Choice>
                <mc:Fallback>
                  <p:oleObj name="Equation" r:id="rId8" imgW="1244520" imgH="5079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 y="3024"/>
                          <a:ext cx="1584" cy="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17"/>
            <p:cNvGraphicFramePr>
              <a:graphicFrameLocks noChangeAspect="1"/>
            </p:cNvGraphicFramePr>
            <p:nvPr/>
          </p:nvGraphicFramePr>
          <p:xfrm>
            <a:off x="3191" y="3024"/>
            <a:ext cx="1826" cy="647"/>
          </p:xfrm>
          <a:graphic>
            <a:graphicData uri="http://schemas.openxmlformats.org/presentationml/2006/ole">
              <mc:AlternateContent xmlns:mc="http://schemas.openxmlformats.org/markup-compatibility/2006">
                <mc:Choice xmlns:v="urn:schemas-microsoft-com:vml" Requires="v">
                  <p:oleObj spid="_x0000_s68985" name="Equation" r:id="rId10" imgW="1434960" imgH="507960" progId="Equation.DSMT4">
                    <p:embed/>
                  </p:oleObj>
                </mc:Choice>
                <mc:Fallback>
                  <p:oleObj name="Equation" r:id="rId10" imgW="1434960" imgH="5079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1" y="3024"/>
                          <a:ext cx="1826" cy="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fld id="{5A559325-542E-47E3-A5C6-D01BC01DD6AC}" type="slidenum">
              <a:rPr lang="en-US" altLang="en-US" smtClean="0"/>
              <a:pPr/>
              <a:t>36</a:t>
            </a:fld>
            <a:endParaRPr lang="en-US" altLang="en-US"/>
          </a:p>
        </p:txBody>
      </p:sp>
    </p:spTree>
    <p:extLst>
      <p:ext uri="{BB962C8B-B14F-4D97-AF65-F5344CB8AC3E}">
        <p14:creationId xmlns:p14="http://schemas.microsoft.com/office/powerpoint/2010/main" val="397075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143000" y="685800"/>
          <a:ext cx="1738313" cy="869950"/>
        </p:xfrm>
        <a:graphic>
          <a:graphicData uri="http://schemas.openxmlformats.org/presentationml/2006/ole">
            <mc:AlternateContent xmlns:mc="http://schemas.openxmlformats.org/markup-compatibility/2006">
              <mc:Choice xmlns:v="urn:schemas-microsoft-com:vml" Requires="v">
                <p:oleObj spid="_x0000_s75922" name="Equation" r:id="rId4" imgW="863280" imgH="431640" progId="Equation.3">
                  <p:embed/>
                </p:oleObj>
              </mc:Choice>
              <mc:Fallback>
                <p:oleObj name="Equation" r:id="rId4" imgW="8632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1738313" cy="8699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4821" name="Group 3"/>
          <p:cNvGrpSpPr>
            <a:grpSpLocks/>
          </p:cNvGrpSpPr>
          <p:nvPr/>
        </p:nvGrpSpPr>
        <p:grpSpPr bwMode="auto">
          <a:xfrm>
            <a:off x="990600" y="1600200"/>
            <a:ext cx="6751638" cy="498475"/>
            <a:chOff x="710" y="1440"/>
            <a:chExt cx="4253" cy="314"/>
          </a:xfrm>
        </p:grpSpPr>
        <p:sp>
          <p:nvSpPr>
            <p:cNvPr id="34829" name="Text Box 4"/>
            <p:cNvSpPr txBox="1">
              <a:spLocks noChangeArrowheads="1"/>
            </p:cNvSpPr>
            <p:nvPr/>
          </p:nvSpPr>
          <p:spPr bwMode="auto">
            <a:xfrm>
              <a:off x="710" y="1466"/>
              <a:ext cx="38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The direction of the E/M radiation was given by</a:t>
              </a:r>
              <a:r>
                <a:rPr lang="en-US" altLang="en-US"/>
                <a:t> </a:t>
              </a:r>
            </a:p>
          </p:txBody>
        </p:sp>
        <p:graphicFrame>
          <p:nvGraphicFramePr>
            <p:cNvPr id="34820" name="Object 4"/>
            <p:cNvGraphicFramePr>
              <a:graphicFrameLocks noChangeAspect="1"/>
            </p:cNvGraphicFramePr>
            <p:nvPr/>
          </p:nvGraphicFramePr>
          <p:xfrm>
            <a:off x="4464" y="1440"/>
            <a:ext cx="499" cy="259"/>
          </p:xfrm>
          <a:graphic>
            <a:graphicData uri="http://schemas.openxmlformats.org/presentationml/2006/ole">
              <mc:AlternateContent xmlns:mc="http://schemas.openxmlformats.org/markup-compatibility/2006">
                <mc:Choice xmlns:v="urn:schemas-microsoft-com:vml" Requires="v">
                  <p:oleObj spid="_x0000_s75923" name="Equation" r:id="rId6" imgW="393480" imgH="203040" progId="Equation.3">
                    <p:embed/>
                  </p:oleObj>
                </mc:Choice>
                <mc:Fallback>
                  <p:oleObj name="Equation" r:id="rId6" imgW="3934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 y="1440"/>
                          <a:ext cx="499" cy="25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4822" name="Group 6"/>
          <p:cNvGrpSpPr>
            <a:grpSpLocks/>
          </p:cNvGrpSpPr>
          <p:nvPr/>
        </p:nvGrpSpPr>
        <p:grpSpPr bwMode="auto">
          <a:xfrm>
            <a:off x="1981200" y="2362200"/>
            <a:ext cx="4724400" cy="1752600"/>
            <a:chOff x="960" y="1824"/>
            <a:chExt cx="2976" cy="1104"/>
          </a:xfrm>
        </p:grpSpPr>
        <p:sp>
          <p:nvSpPr>
            <p:cNvPr id="34827" name="Rectangle 7"/>
            <p:cNvSpPr>
              <a:spLocks noChangeArrowheads="1"/>
            </p:cNvSpPr>
            <p:nvPr/>
          </p:nvSpPr>
          <p:spPr bwMode="auto">
            <a:xfrm>
              <a:off x="960" y="1824"/>
              <a:ext cx="2976" cy="1104"/>
            </a:xfrm>
            <a:prstGeom prst="rect">
              <a:avLst/>
            </a:prstGeom>
            <a:solidFill>
              <a:srgbClr val="F6F63F"/>
            </a:solidFill>
            <a:ln w="9525">
              <a:solidFill>
                <a:schemeClr val="accent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828" name="Text Box 8"/>
            <p:cNvSpPr txBox="1">
              <a:spLocks noChangeArrowheads="1"/>
            </p:cNvSpPr>
            <p:nvPr/>
          </p:nvSpPr>
          <p:spPr bwMode="auto">
            <a:xfrm>
              <a:off x="1046" y="1850"/>
              <a:ext cx="2848"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Energy flux, the “Poynting vector”:</a:t>
              </a:r>
            </a:p>
          </p:txBody>
        </p:sp>
        <p:graphicFrame>
          <p:nvGraphicFramePr>
            <p:cNvPr id="34819" name="Object 3"/>
            <p:cNvGraphicFramePr>
              <a:graphicFrameLocks noChangeAspect="1"/>
            </p:cNvGraphicFramePr>
            <p:nvPr/>
          </p:nvGraphicFramePr>
          <p:xfrm>
            <a:off x="1488" y="2256"/>
            <a:ext cx="2109" cy="548"/>
          </p:xfrm>
          <a:graphic>
            <a:graphicData uri="http://schemas.openxmlformats.org/presentationml/2006/ole">
              <mc:AlternateContent xmlns:mc="http://schemas.openxmlformats.org/markup-compatibility/2006">
                <mc:Choice xmlns:v="urn:schemas-microsoft-com:vml" Requires="v">
                  <p:oleObj spid="_x0000_s75924" name="Equation" r:id="rId8" imgW="1663560" imgH="431640" progId="Equation.3">
                    <p:embed/>
                  </p:oleObj>
                </mc:Choice>
                <mc:Fallback>
                  <p:oleObj name="Equation" r:id="rId8" imgW="166356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8" y="2256"/>
                          <a:ext cx="2109" cy="548"/>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4823" name="Text Box 10"/>
          <p:cNvSpPr txBox="1">
            <a:spLocks noChangeArrowheads="1"/>
          </p:cNvSpPr>
          <p:nvPr/>
        </p:nvSpPr>
        <p:spPr bwMode="auto">
          <a:xfrm>
            <a:off x="746125" y="4384675"/>
            <a:ext cx="6721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i="1">
                <a:solidFill>
                  <a:schemeClr val="accent2"/>
                </a:solidFill>
              </a:rPr>
              <a:t> S</a:t>
            </a:r>
            <a:r>
              <a:rPr lang="en-US" altLang="en-US">
                <a:solidFill>
                  <a:schemeClr val="accent2"/>
                </a:solidFill>
              </a:rPr>
              <a:t> is the rate of energy flux in E/M radiation</a:t>
            </a:r>
          </a:p>
          <a:p>
            <a:pPr eaLnBrk="1" hangingPunct="1">
              <a:buFontTx/>
              <a:buChar char="•"/>
            </a:pPr>
            <a:r>
              <a:rPr lang="en-US" altLang="en-US">
                <a:solidFill>
                  <a:schemeClr val="accent2"/>
                </a:solidFill>
              </a:rPr>
              <a:t> It points in the direction of the E/M radiation</a:t>
            </a:r>
            <a:endParaRPr lang="en-US" altLang="en-US" i="1"/>
          </a:p>
        </p:txBody>
      </p:sp>
      <p:sp>
        <p:nvSpPr>
          <p:cNvPr id="34824" name="Text Box 11"/>
          <p:cNvSpPr txBox="1">
            <a:spLocks noChangeArrowheads="1"/>
          </p:cNvSpPr>
          <p:nvPr/>
        </p:nvSpPr>
        <p:spPr bwMode="auto">
          <a:xfrm>
            <a:off x="7313613" y="2806700"/>
            <a:ext cx="1452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t>John Henry</a:t>
            </a:r>
          </a:p>
          <a:p>
            <a:pPr eaLnBrk="1" hangingPunct="1"/>
            <a:r>
              <a:rPr lang="en-US" altLang="en-US" sz="2000"/>
              <a:t>Poynting</a:t>
            </a:r>
          </a:p>
          <a:p>
            <a:pPr eaLnBrk="1" hangingPunct="1"/>
            <a:r>
              <a:rPr lang="en-US" altLang="en-US" sz="2000"/>
              <a:t>(1852-1914)</a:t>
            </a:r>
          </a:p>
        </p:txBody>
      </p:sp>
      <p:sp>
        <p:nvSpPr>
          <p:cNvPr id="34825" name="Rectangle 12"/>
          <p:cNvSpPr>
            <a:spLocks noGrp="1" noChangeArrowheads="1"/>
          </p:cNvSpPr>
          <p:nvPr>
            <p:ph type="title"/>
          </p:nvPr>
        </p:nvSpPr>
        <p:spPr/>
        <p:txBody>
          <a:bodyPr/>
          <a:lstStyle/>
          <a:p>
            <a:pPr eaLnBrk="1" hangingPunct="1"/>
            <a:r>
              <a:rPr lang="en-US" altLang="en-US" smtClean="0">
                <a:ea typeface="ヒラギノ角ゴ Pro W3" charset="-128"/>
              </a:rPr>
              <a:t>Energy Flux: The Poynting Vector</a:t>
            </a:r>
          </a:p>
        </p:txBody>
      </p:sp>
      <p:sp>
        <p:nvSpPr>
          <p:cNvPr id="13" name="TextBox 12"/>
          <p:cNvSpPr txBox="1"/>
          <p:nvPr/>
        </p:nvSpPr>
        <p:spPr>
          <a:xfrm>
            <a:off x="863600" y="5464175"/>
            <a:ext cx="6651625"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j-lt"/>
                <a:ea typeface="+mn-ea"/>
              </a:rPr>
              <a:t>Note energy flux = [Energy/(time * Area)] </a:t>
            </a:r>
          </a:p>
          <a:p>
            <a:pPr indent="228600">
              <a:defRPr/>
            </a:pPr>
            <a:r>
              <a:rPr lang="en-US" sz="2000">
                <a:solidFill>
                  <a:srgbClr val="CC0000"/>
                </a:solidFill>
                <a:latin typeface="+mj-lt"/>
                <a:ea typeface="+mn-ea"/>
              </a:rPr>
              <a:t>Energy flux = Intensity = [Power/Area]          Same Thing!</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4</a:t>
            </a:fld>
            <a:endParaRPr lang="en-US" altLang="en-US"/>
          </a:p>
        </p:txBody>
      </p:sp>
    </p:spTree>
    <p:extLst>
      <p:ext uri="{BB962C8B-B14F-4D97-AF65-F5344CB8AC3E}">
        <p14:creationId xmlns:p14="http://schemas.microsoft.com/office/powerpoint/2010/main" val="2490143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2" descr="Fig23"/>
          <p:cNvPicPr>
            <a:picLocks noChangeAspect="1" noChangeArrowheads="1"/>
          </p:cNvPicPr>
          <p:nvPr/>
        </p:nvPicPr>
        <p:blipFill>
          <a:blip r:embed="rId4">
            <a:lum contrast="30000"/>
            <a:extLst>
              <a:ext uri="{28A0092B-C50C-407E-A947-70E740481C1C}">
                <a14:useLocalDpi xmlns:a14="http://schemas.microsoft.com/office/drawing/2010/main" val="0"/>
              </a:ext>
            </a:extLst>
          </a:blip>
          <a:srcRect t="5434" r="4034" b="7640"/>
          <a:stretch>
            <a:fillRect/>
          </a:stretch>
        </p:blipFill>
        <p:spPr bwMode="auto">
          <a:xfrm>
            <a:off x="4572000" y="990600"/>
            <a:ext cx="44196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3"/>
          <p:cNvSpPr txBox="1">
            <a:spLocks noChangeArrowheads="1"/>
          </p:cNvSpPr>
          <p:nvPr/>
        </p:nvSpPr>
        <p:spPr bwMode="auto">
          <a:xfrm>
            <a:off x="304800" y="1143000"/>
            <a:ext cx="381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Net momentum:</a:t>
            </a:r>
            <a:endParaRPr lang="en-US" altLang="en-US"/>
          </a:p>
          <a:p>
            <a:pPr eaLnBrk="1" hangingPunct="1"/>
            <a:r>
              <a:rPr lang="en-US" altLang="en-US"/>
              <a:t>  in transverse direction: 0</a:t>
            </a:r>
          </a:p>
          <a:p>
            <a:pPr eaLnBrk="1" hangingPunct="1"/>
            <a:r>
              <a:rPr lang="en-US" altLang="en-US"/>
              <a:t>  in longitudinal direction: &gt;0</a:t>
            </a:r>
          </a:p>
        </p:txBody>
      </p:sp>
      <p:sp>
        <p:nvSpPr>
          <p:cNvPr id="40968" name="Text Box 4"/>
          <p:cNvSpPr txBox="1">
            <a:spLocks noChangeArrowheads="1"/>
          </p:cNvSpPr>
          <p:nvPr/>
        </p:nvSpPr>
        <p:spPr bwMode="auto">
          <a:xfrm>
            <a:off x="304800" y="2438400"/>
            <a:ext cx="255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Relativistic energy:</a:t>
            </a:r>
            <a:endParaRPr lang="en-US" altLang="en-US"/>
          </a:p>
        </p:txBody>
      </p:sp>
      <p:graphicFrame>
        <p:nvGraphicFramePr>
          <p:cNvPr id="2048005" name="Object 2"/>
          <p:cNvGraphicFramePr>
            <a:graphicFrameLocks noChangeAspect="1"/>
          </p:cNvGraphicFramePr>
          <p:nvPr/>
        </p:nvGraphicFramePr>
        <p:xfrm>
          <a:off x="787400" y="2868613"/>
          <a:ext cx="2532063" cy="590550"/>
        </p:xfrm>
        <a:graphic>
          <a:graphicData uri="http://schemas.openxmlformats.org/presentationml/2006/ole">
            <mc:AlternateContent xmlns:mc="http://schemas.openxmlformats.org/markup-compatibility/2006">
              <mc:Choice xmlns:v="urn:schemas-microsoft-com:vml" Requires="v">
                <p:oleObj spid="_x0000_s74950" name="Equation" r:id="rId5" imgW="1257300" imgH="292100" progId="Equation.DSMT4">
                  <p:embed/>
                </p:oleObj>
              </mc:Choice>
              <mc:Fallback>
                <p:oleObj name="Equation" r:id="rId5" imgW="12573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00" y="2868613"/>
                        <a:ext cx="2532063" cy="5905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9" name="Text Box 6"/>
          <p:cNvSpPr txBox="1">
            <a:spLocks noChangeArrowheads="1"/>
          </p:cNvSpPr>
          <p:nvPr/>
        </p:nvSpPr>
        <p:spPr bwMode="auto">
          <a:xfrm>
            <a:off x="365125" y="3622675"/>
            <a:ext cx="710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Quantum view: light consists of photons with zero mass:</a:t>
            </a:r>
            <a:endParaRPr lang="en-US" altLang="en-US"/>
          </a:p>
        </p:txBody>
      </p:sp>
      <p:graphicFrame>
        <p:nvGraphicFramePr>
          <p:cNvPr id="2048007" name="Object 3"/>
          <p:cNvGraphicFramePr>
            <a:graphicFrameLocks noChangeAspect="1"/>
          </p:cNvGraphicFramePr>
          <p:nvPr/>
        </p:nvGraphicFramePr>
        <p:xfrm>
          <a:off x="7467600" y="3635375"/>
          <a:ext cx="1381125" cy="485775"/>
        </p:xfrm>
        <a:graphic>
          <a:graphicData uri="http://schemas.openxmlformats.org/presentationml/2006/ole">
            <mc:AlternateContent xmlns:mc="http://schemas.openxmlformats.org/markup-compatibility/2006">
              <mc:Choice xmlns:v="urn:schemas-microsoft-com:vml" Requires="v">
                <p:oleObj spid="_x0000_s74951" name="Equation" r:id="rId7" imgW="685800" imgH="241200" progId="Equation.3">
                  <p:embed/>
                </p:oleObj>
              </mc:Choice>
              <mc:Fallback>
                <p:oleObj name="Equation" r:id="rId7" imgW="68580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3635375"/>
                        <a:ext cx="1381125" cy="4857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0" name="Text Box 8"/>
          <p:cNvSpPr txBox="1">
            <a:spLocks noChangeArrowheads="1"/>
          </p:cNvSpPr>
          <p:nvPr/>
        </p:nvSpPr>
        <p:spPr bwMode="auto">
          <a:xfrm>
            <a:off x="365125" y="4232275"/>
            <a:ext cx="842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Classical (Maxwell): it is also valid, i.e. momentum = energy/speed</a:t>
            </a:r>
            <a:endParaRPr lang="en-US" altLang="en-US"/>
          </a:p>
        </p:txBody>
      </p:sp>
      <p:graphicFrame>
        <p:nvGraphicFramePr>
          <p:cNvPr id="2048009" name="Object 4"/>
          <p:cNvGraphicFramePr>
            <a:graphicFrameLocks noChangeAspect="1"/>
          </p:cNvGraphicFramePr>
          <p:nvPr/>
        </p:nvGraphicFramePr>
        <p:xfrm>
          <a:off x="838200" y="5181600"/>
          <a:ext cx="1685925" cy="869950"/>
        </p:xfrm>
        <a:graphic>
          <a:graphicData uri="http://schemas.openxmlformats.org/presentationml/2006/ole">
            <mc:AlternateContent xmlns:mc="http://schemas.openxmlformats.org/markup-compatibility/2006">
              <mc:Choice xmlns:v="urn:schemas-microsoft-com:vml" Requires="v">
                <p:oleObj spid="_x0000_s74952" name="Equation" r:id="rId9" imgW="838080" imgH="431640" progId="Equation.3">
                  <p:embed/>
                </p:oleObj>
              </mc:Choice>
              <mc:Fallback>
                <p:oleObj name="Equation" r:id="rId9" imgW="8380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5181600"/>
                        <a:ext cx="1685925" cy="869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1" name="Line 10"/>
          <p:cNvSpPr>
            <a:spLocks noChangeShapeType="1"/>
          </p:cNvSpPr>
          <p:nvPr/>
        </p:nvSpPr>
        <p:spPr bwMode="auto">
          <a:xfrm>
            <a:off x="2667000" y="5562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0972" name="Group 11"/>
          <p:cNvGrpSpPr>
            <a:grpSpLocks/>
          </p:cNvGrpSpPr>
          <p:nvPr/>
        </p:nvGrpSpPr>
        <p:grpSpPr bwMode="auto">
          <a:xfrm>
            <a:off x="3581400" y="4876800"/>
            <a:ext cx="3886200" cy="1752600"/>
            <a:chOff x="2256" y="3072"/>
            <a:chExt cx="2448" cy="1104"/>
          </a:xfrm>
        </p:grpSpPr>
        <p:sp>
          <p:nvSpPr>
            <p:cNvPr id="40975" name="Rectangle 12"/>
            <p:cNvSpPr>
              <a:spLocks noChangeArrowheads="1"/>
            </p:cNvSpPr>
            <p:nvPr/>
          </p:nvSpPr>
          <p:spPr bwMode="auto">
            <a:xfrm>
              <a:off x="2256" y="3072"/>
              <a:ext cx="2448" cy="1104"/>
            </a:xfrm>
            <a:prstGeom prst="rect">
              <a:avLst/>
            </a:prstGeom>
            <a:solidFill>
              <a:srgbClr val="F6F63F"/>
            </a:solidFill>
            <a:ln w="9525">
              <a:solidFill>
                <a:schemeClr val="accent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40965" name="Object 5"/>
            <p:cNvGraphicFramePr>
              <a:graphicFrameLocks noChangeAspect="1"/>
            </p:cNvGraphicFramePr>
            <p:nvPr/>
          </p:nvGraphicFramePr>
          <p:xfrm>
            <a:off x="2496" y="3456"/>
            <a:ext cx="2043" cy="581"/>
          </p:xfrm>
          <a:graphic>
            <a:graphicData uri="http://schemas.openxmlformats.org/presentationml/2006/ole">
              <mc:AlternateContent xmlns:mc="http://schemas.openxmlformats.org/markup-compatibility/2006">
                <mc:Choice xmlns:v="urn:schemas-microsoft-com:vml" Requires="v">
                  <p:oleObj spid="_x0000_s74953" name="Equation" r:id="rId11" imgW="1612800" imgH="457200" progId="Equation.3">
                    <p:embed/>
                  </p:oleObj>
                </mc:Choice>
                <mc:Fallback>
                  <p:oleObj name="Equation" r:id="rId11" imgW="161280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6" y="3456"/>
                          <a:ext cx="2043" cy="581"/>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6" name="Text Box 14"/>
            <p:cNvSpPr txBox="1">
              <a:spLocks noChangeArrowheads="1"/>
            </p:cNvSpPr>
            <p:nvPr/>
          </p:nvSpPr>
          <p:spPr bwMode="auto">
            <a:xfrm>
              <a:off x="2784" y="3120"/>
              <a:ext cx="1421"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Momentum flux:</a:t>
              </a:r>
            </a:p>
          </p:txBody>
        </p:sp>
      </p:grpSp>
      <p:sp>
        <p:nvSpPr>
          <p:cNvPr id="40973" name="Rectangle 15"/>
          <p:cNvSpPr>
            <a:spLocks noGrp="1" noChangeArrowheads="1"/>
          </p:cNvSpPr>
          <p:nvPr>
            <p:ph type="title"/>
          </p:nvPr>
        </p:nvSpPr>
        <p:spPr/>
        <p:txBody>
          <a:bodyPr/>
          <a:lstStyle/>
          <a:p>
            <a:pPr eaLnBrk="1" hangingPunct="1"/>
            <a:r>
              <a:rPr lang="en-US" altLang="en-US" smtClean="0">
                <a:ea typeface="ヒラギノ角ゴ Pro W3" charset="-128"/>
              </a:rPr>
              <a:t>Momentum Flux</a:t>
            </a:r>
          </a:p>
        </p:txBody>
      </p:sp>
      <p:sp>
        <p:nvSpPr>
          <p:cNvPr id="40974" name="TextBox 15"/>
          <p:cNvSpPr txBox="1">
            <a:spLocks noChangeArrowheads="1"/>
          </p:cNvSpPr>
          <p:nvPr/>
        </p:nvSpPr>
        <p:spPr bwMode="auto">
          <a:xfrm>
            <a:off x="5133975" y="6142038"/>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Units of Pressure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5</a:t>
            </a:fld>
            <a:endParaRPr lang="en-US" altLang="en-US"/>
          </a:p>
        </p:txBody>
      </p:sp>
    </p:spTree>
    <p:extLst>
      <p:ext uri="{BB962C8B-B14F-4D97-AF65-F5344CB8AC3E}">
        <p14:creationId xmlns:p14="http://schemas.microsoft.com/office/powerpoint/2010/main" val="2073473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ystem:Users:neumeist:Purdue:Teaching:PHYSICS 271:Fall 2005:Lectures:"/>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152400" y="1219200"/>
            <a:ext cx="88392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System:Users:neumeist:Purdue:Teaching:PHYSICS 271:Fall 2005:Le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425950"/>
            <a:ext cx="7162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Grp="1" noChangeArrowheads="1"/>
          </p:cNvSpPr>
          <p:nvPr>
            <p:ph type="title"/>
          </p:nvPr>
        </p:nvSpPr>
        <p:spPr/>
        <p:txBody>
          <a:bodyPr/>
          <a:lstStyle/>
          <a:p>
            <a:pPr eaLnBrk="1" hangingPunct="1"/>
            <a:r>
              <a:rPr lang="en-US" altLang="en-US" smtClean="0">
                <a:ea typeface="ＭＳ Ｐゴシック" charset="-128"/>
              </a:rPr>
              <a:t>Electromagnetic Spectrum</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6</a:t>
            </a:fld>
            <a:endParaRPr lang="en-US" altLang="en-US"/>
          </a:p>
        </p:txBody>
      </p:sp>
    </p:spTree>
    <p:extLst>
      <p:ext uri="{BB962C8B-B14F-4D97-AF65-F5344CB8AC3E}">
        <p14:creationId xmlns:p14="http://schemas.microsoft.com/office/powerpoint/2010/main" val="3277159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Text Box 2"/>
          <p:cNvSpPr txBox="1">
            <a:spLocks noChangeArrowheads="1"/>
          </p:cNvSpPr>
          <p:nvPr/>
        </p:nvSpPr>
        <p:spPr bwMode="auto">
          <a:xfrm>
            <a:off x="381000" y="12954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a:solidFill>
                  <a:schemeClr val="accent2"/>
                </a:solidFill>
              </a:rPr>
              <a:t>E/M radiation waves with frequency ~10</a:t>
            </a:r>
            <a:r>
              <a:rPr lang="en-US" altLang="en-US" baseline="30000">
                <a:solidFill>
                  <a:schemeClr val="accent2"/>
                </a:solidFill>
              </a:rPr>
              <a:t>6</a:t>
            </a:r>
            <a:r>
              <a:rPr lang="en-US" altLang="en-US">
                <a:solidFill>
                  <a:schemeClr val="accent2"/>
                </a:solidFill>
              </a:rPr>
              <a:t> Hz has big effect on mobile electrons in the metal of radio antenna:</a:t>
            </a:r>
            <a:endParaRPr lang="en-US" altLang="en-US"/>
          </a:p>
          <a:p>
            <a:pPr eaLnBrk="1" hangingPunct="1"/>
            <a:r>
              <a:rPr lang="en-US" altLang="en-US">
                <a:solidFill>
                  <a:srgbClr val="FF0000"/>
                </a:solidFill>
              </a:rPr>
              <a:t>  can tune radio to a single frequency</a:t>
            </a:r>
            <a:endParaRPr lang="en-US" altLang="en-US"/>
          </a:p>
        </p:txBody>
      </p:sp>
      <p:sp>
        <p:nvSpPr>
          <p:cNvPr id="2062339" name="Text Box 3"/>
          <p:cNvSpPr txBox="1">
            <a:spLocks noChangeArrowheads="1"/>
          </p:cNvSpPr>
          <p:nvPr/>
        </p:nvSpPr>
        <p:spPr bwMode="auto">
          <a:xfrm>
            <a:off x="381000" y="3124200"/>
            <a:ext cx="845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a:solidFill>
                  <a:schemeClr val="accent2"/>
                </a:solidFill>
              </a:rPr>
              <a:t>E/M radiation with frequency ~ 10</a:t>
            </a:r>
            <a:r>
              <a:rPr lang="en-US" altLang="en-US" baseline="30000">
                <a:solidFill>
                  <a:schemeClr val="accent2"/>
                </a:solidFill>
              </a:rPr>
              <a:t>15</a:t>
            </a:r>
            <a:r>
              <a:rPr lang="en-US" altLang="en-US">
                <a:solidFill>
                  <a:schemeClr val="accent2"/>
                </a:solidFill>
              </a:rPr>
              <a:t> Hz has big effect on organic molecules:</a:t>
            </a:r>
            <a:endParaRPr lang="en-US" altLang="en-US"/>
          </a:p>
          <a:p>
            <a:pPr eaLnBrk="1" hangingPunct="1"/>
            <a:r>
              <a:rPr lang="en-US" altLang="en-US">
                <a:solidFill>
                  <a:srgbClr val="FF0000"/>
                </a:solidFill>
              </a:rPr>
              <a:t>   retina in your eye responds to visible light but not radio waves</a:t>
            </a:r>
            <a:endParaRPr lang="en-US" altLang="en-US"/>
          </a:p>
        </p:txBody>
      </p:sp>
      <p:sp>
        <p:nvSpPr>
          <p:cNvPr id="2062340" name="Text Box 4"/>
          <p:cNvSpPr txBox="1">
            <a:spLocks noChangeArrowheads="1"/>
          </p:cNvSpPr>
          <p:nvPr/>
        </p:nvSpPr>
        <p:spPr bwMode="auto">
          <a:xfrm>
            <a:off x="381000" y="48768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a:solidFill>
                  <a:schemeClr val="accent2"/>
                </a:solidFill>
              </a:rPr>
              <a:t>Very high frequency (X-rays) has little effect on atoms and can pass through matter (your body):</a:t>
            </a:r>
            <a:endParaRPr lang="en-US" altLang="en-US"/>
          </a:p>
          <a:p>
            <a:pPr eaLnBrk="1" hangingPunct="1"/>
            <a:r>
              <a:rPr lang="en-US" altLang="en-US">
                <a:solidFill>
                  <a:srgbClr val="FF0000"/>
                </a:solidFill>
              </a:rPr>
              <a:t>   X-ray imaging</a:t>
            </a:r>
            <a:endParaRPr lang="en-US" altLang="en-US"/>
          </a:p>
        </p:txBody>
      </p:sp>
      <p:sp>
        <p:nvSpPr>
          <p:cNvPr id="37893" name="Rectangle 5"/>
          <p:cNvSpPr>
            <a:spLocks noGrp="1" noChangeArrowheads="1"/>
          </p:cNvSpPr>
          <p:nvPr>
            <p:ph type="title"/>
          </p:nvPr>
        </p:nvSpPr>
        <p:spPr/>
        <p:txBody>
          <a:bodyPr/>
          <a:lstStyle/>
          <a:p>
            <a:pPr eaLnBrk="1" hangingPunct="1"/>
            <a:r>
              <a:rPr lang="en-US" altLang="en-US" smtClean="0">
                <a:ea typeface="ＭＳ Ｐゴシック" pitchFamily="64" charset="-128"/>
              </a:rPr>
              <a:t>Importance of Resonance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7</a:t>
            </a:fld>
            <a:endParaRPr lang="en-US" altLang="en-US"/>
          </a:p>
        </p:txBody>
      </p:sp>
    </p:spTree>
    <p:extLst>
      <p:ext uri="{BB962C8B-B14F-4D97-AF65-F5344CB8AC3E}">
        <p14:creationId xmlns:p14="http://schemas.microsoft.com/office/powerpoint/2010/main" val="3367273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990600"/>
            <a:ext cx="5486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Three types of receptors (cones) in retina  which incorporate three different organic molecules which are in resonance with </a:t>
            </a:r>
            <a:r>
              <a:rPr lang="en-US" altLang="en-US">
                <a:solidFill>
                  <a:srgbClr val="FF0000"/>
                </a:solidFill>
              </a:rPr>
              <a:t>red</a:t>
            </a:r>
            <a:r>
              <a:rPr lang="en-US" altLang="en-US"/>
              <a:t>, </a:t>
            </a:r>
            <a:r>
              <a:rPr lang="en-US" altLang="en-US">
                <a:solidFill>
                  <a:srgbClr val="005C00"/>
                </a:solidFill>
              </a:rPr>
              <a:t>green</a:t>
            </a:r>
            <a:r>
              <a:rPr lang="en-US" altLang="en-US"/>
              <a:t> and</a:t>
            </a:r>
            <a:r>
              <a:rPr lang="en-US" altLang="en-US">
                <a:solidFill>
                  <a:schemeClr val="accent2"/>
                </a:solidFill>
              </a:rPr>
              <a:t> blue</a:t>
            </a:r>
            <a:r>
              <a:rPr lang="en-US" altLang="en-US"/>
              <a:t> light frequencies (</a:t>
            </a:r>
            <a:r>
              <a:rPr lang="en-US" altLang="en-US">
                <a:solidFill>
                  <a:srgbClr val="FF0000"/>
                </a:solidFill>
              </a:rPr>
              <a:t>R</a:t>
            </a:r>
            <a:r>
              <a:rPr lang="en-US" altLang="en-US">
                <a:solidFill>
                  <a:srgbClr val="005C00"/>
                </a:solidFill>
              </a:rPr>
              <a:t>G</a:t>
            </a:r>
            <a:r>
              <a:rPr lang="en-US" altLang="en-US">
                <a:solidFill>
                  <a:schemeClr val="accent2"/>
                </a:solidFill>
              </a:rPr>
              <a:t>B</a:t>
            </a:r>
            <a:r>
              <a:rPr lang="en-US" altLang="en-US"/>
              <a:t>-vision):</a:t>
            </a:r>
          </a:p>
        </p:txBody>
      </p:sp>
      <p:pic>
        <p:nvPicPr>
          <p:cNvPr id="51203" name="Picture 3"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90512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5334000" y="3394075"/>
            <a:ext cx="358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Response spectra for three types of receptors</a:t>
            </a:r>
            <a:endParaRPr lang="en-US" altLang="en-US"/>
          </a:p>
          <a:p>
            <a:pPr eaLnBrk="1" hangingPunct="1"/>
            <a:endParaRPr lang="en-US" altLang="en-US"/>
          </a:p>
          <a:p>
            <a:pPr eaLnBrk="1" hangingPunct="1"/>
            <a:r>
              <a:rPr lang="en-US" altLang="en-US">
                <a:solidFill>
                  <a:schemeClr val="accent2"/>
                </a:solidFill>
              </a:rPr>
              <a:t>Max response wavelengths</a:t>
            </a:r>
            <a:r>
              <a:rPr lang="en-US" altLang="en-US"/>
              <a:t>:</a:t>
            </a:r>
          </a:p>
          <a:p>
            <a:pPr eaLnBrk="1" hangingPunct="1"/>
            <a:r>
              <a:rPr lang="en-US" altLang="en-US"/>
              <a:t>S – 440 nm (6.81</a:t>
            </a:r>
            <a:r>
              <a:rPr lang="en-US" altLang="en-US" baseline="30000"/>
              <a:t>.</a:t>
            </a:r>
            <a:r>
              <a:rPr lang="en-US" altLang="en-US"/>
              <a:t>10</a:t>
            </a:r>
            <a:r>
              <a:rPr lang="en-US" altLang="en-US" baseline="30000"/>
              <a:t>14 </a:t>
            </a:r>
            <a:r>
              <a:rPr lang="en-US" altLang="en-US"/>
              <a:t>Hz)</a:t>
            </a:r>
          </a:p>
          <a:p>
            <a:pPr eaLnBrk="1" hangingPunct="1"/>
            <a:r>
              <a:rPr lang="en-US" altLang="en-US"/>
              <a:t>M – 540 nm (5.56</a:t>
            </a:r>
            <a:r>
              <a:rPr lang="en-US" altLang="en-US" baseline="30000"/>
              <a:t>.</a:t>
            </a:r>
            <a:r>
              <a:rPr lang="en-US" altLang="en-US"/>
              <a:t>10</a:t>
            </a:r>
            <a:r>
              <a:rPr lang="en-US" altLang="en-US" baseline="30000"/>
              <a:t>14 </a:t>
            </a:r>
            <a:r>
              <a:rPr lang="en-US" altLang="en-US"/>
              <a:t>Hz)</a:t>
            </a:r>
          </a:p>
          <a:p>
            <a:pPr eaLnBrk="1" hangingPunct="1"/>
            <a:r>
              <a:rPr lang="en-US" altLang="en-US"/>
              <a:t>L – 560 nm (5.36</a:t>
            </a:r>
            <a:r>
              <a:rPr lang="en-US" altLang="en-US" baseline="30000"/>
              <a:t>.</a:t>
            </a:r>
            <a:r>
              <a:rPr lang="en-US" altLang="en-US"/>
              <a:t>10</a:t>
            </a:r>
            <a:r>
              <a:rPr lang="en-US" altLang="en-US" baseline="30000"/>
              <a:t>14 </a:t>
            </a:r>
            <a:r>
              <a:rPr lang="en-US" altLang="en-US"/>
              <a:t>Hz)</a:t>
            </a:r>
          </a:p>
        </p:txBody>
      </p:sp>
      <p:grpSp>
        <p:nvGrpSpPr>
          <p:cNvPr id="51205" name="Group 5"/>
          <p:cNvGrpSpPr>
            <a:grpSpLocks/>
          </p:cNvGrpSpPr>
          <p:nvPr/>
        </p:nvGrpSpPr>
        <p:grpSpPr bwMode="auto">
          <a:xfrm>
            <a:off x="533400" y="2895600"/>
            <a:ext cx="4572000" cy="3695700"/>
            <a:chOff x="336" y="1824"/>
            <a:chExt cx="2880" cy="2328"/>
          </a:xfrm>
        </p:grpSpPr>
        <p:pic>
          <p:nvPicPr>
            <p:cNvPr id="51210" name="Picture 6" descr="Eye-three-types-of-c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824"/>
              <a:ext cx="2880"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7" descr="spec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1824"/>
              <a:ext cx="192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400"/>
              <a:ext cx="576"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6" name="Rectangle 9"/>
          <p:cNvSpPr>
            <a:spLocks noGrp="1" noChangeArrowheads="1"/>
          </p:cNvSpPr>
          <p:nvPr>
            <p:ph type="title"/>
          </p:nvPr>
        </p:nvSpPr>
        <p:spPr/>
        <p:txBody>
          <a:bodyPr/>
          <a:lstStyle/>
          <a:p>
            <a:pPr eaLnBrk="1" hangingPunct="1"/>
            <a:r>
              <a:rPr lang="en-US" altLang="en-US" smtClean="0">
                <a:ea typeface="ＭＳ Ｐゴシック" charset="-128"/>
              </a:rPr>
              <a:t>Color Vision</a:t>
            </a:r>
          </a:p>
        </p:txBody>
      </p:sp>
      <p:sp>
        <p:nvSpPr>
          <p:cNvPr id="51207" name="Text Box 10"/>
          <p:cNvSpPr txBox="1">
            <a:spLocks noChangeArrowheads="1"/>
          </p:cNvSpPr>
          <p:nvPr/>
        </p:nvSpPr>
        <p:spPr bwMode="auto">
          <a:xfrm>
            <a:off x="6034088" y="6172200"/>
            <a:ext cx="3109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Refers to length of cone</a:t>
            </a:r>
          </a:p>
        </p:txBody>
      </p:sp>
      <p:sp>
        <p:nvSpPr>
          <p:cNvPr id="51208" name="Line 12"/>
          <p:cNvSpPr>
            <a:spLocks noChangeShapeType="1"/>
          </p:cNvSpPr>
          <p:nvPr/>
        </p:nvSpPr>
        <p:spPr bwMode="auto">
          <a:xfrm flipV="1">
            <a:off x="5486400" y="609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9" name="Line 13"/>
          <p:cNvSpPr>
            <a:spLocks noChangeShapeType="1"/>
          </p:cNvSpPr>
          <p:nvPr/>
        </p:nvSpPr>
        <p:spPr bwMode="auto">
          <a:xfrm>
            <a:off x="5486400" y="64008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8</a:t>
            </a:fld>
            <a:endParaRPr lang="en-US" altLang="en-US"/>
          </a:p>
        </p:txBody>
      </p:sp>
    </p:spTree>
    <p:extLst>
      <p:ext uri="{BB962C8B-B14F-4D97-AF65-F5344CB8AC3E}">
        <p14:creationId xmlns:p14="http://schemas.microsoft.com/office/powerpoint/2010/main" val="245917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ja-JP" smtClean="0">
                <a:ea typeface="ＭＳ Ｐゴシック" pitchFamily="64" charset="-128"/>
              </a:rPr>
              <a:t>Polarization of Electromagnetic Waves</a:t>
            </a:r>
          </a:p>
        </p:txBody>
      </p:sp>
      <p:sp>
        <p:nvSpPr>
          <p:cNvPr id="12291" name="Text Box 3"/>
          <p:cNvSpPr txBox="1">
            <a:spLocks noChangeArrowheads="1"/>
          </p:cNvSpPr>
          <p:nvPr/>
        </p:nvSpPr>
        <p:spPr bwMode="auto">
          <a:xfrm>
            <a:off x="533400" y="7620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r>
              <a:rPr lang="en-US" altLang="ja-JP" sz="2000" b="1" i="0">
                <a:solidFill>
                  <a:schemeClr val="tx1"/>
                </a:solidFill>
                <a:ea typeface="ＭＳ Ｐゴシック" pitchFamily="64" charset="-128"/>
              </a:rPr>
              <a:t>Polarization is a measure of the degree to which the electric field (or the magnetic field) of an electromagnetic wave oscillates preferentially along a particular direction.</a:t>
            </a:r>
          </a:p>
        </p:txBody>
      </p:sp>
      <p:pic>
        <p:nvPicPr>
          <p:cNvPr id="679940" name="Picture 4" descr="F34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2685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2362200" y="3505200"/>
            <a:ext cx="1295400" cy="1752600"/>
            <a:chOff x="1488" y="2208"/>
            <a:chExt cx="816" cy="1104"/>
          </a:xfrm>
        </p:grpSpPr>
        <p:sp>
          <p:nvSpPr>
            <p:cNvPr id="12306" name="Text Box 6"/>
            <p:cNvSpPr txBox="1">
              <a:spLocks noChangeArrowheads="1"/>
            </p:cNvSpPr>
            <p:nvPr/>
          </p:nvSpPr>
          <p:spPr bwMode="auto">
            <a:xfrm>
              <a:off x="1536" y="2544"/>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dirty="0">
                  <a:solidFill>
                    <a:schemeClr val="tx1"/>
                  </a:solidFill>
                  <a:ea typeface="ＭＳ Ｐゴシック" pitchFamily="64" charset="-128"/>
                </a:rPr>
                <a:t>linearly polarized</a:t>
              </a:r>
            </a:p>
          </p:txBody>
        </p:sp>
        <p:sp>
          <p:nvSpPr>
            <p:cNvPr id="12307" name="Line 7"/>
            <p:cNvSpPr>
              <a:spLocks noChangeShapeType="1"/>
            </p:cNvSpPr>
            <p:nvPr/>
          </p:nvSpPr>
          <p:spPr bwMode="auto">
            <a:xfrm flipH="1" flipV="1">
              <a:off x="1488" y="2208"/>
              <a:ext cx="240" cy="288"/>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8" name="Line 8"/>
            <p:cNvSpPr>
              <a:spLocks noChangeShapeType="1"/>
            </p:cNvSpPr>
            <p:nvPr/>
          </p:nvSpPr>
          <p:spPr bwMode="auto">
            <a:xfrm flipH="1">
              <a:off x="1536" y="3024"/>
              <a:ext cx="288" cy="288"/>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79945" name="Text Box 9"/>
          <p:cNvSpPr txBox="1">
            <a:spLocks noChangeArrowheads="1"/>
          </p:cNvSpPr>
          <p:nvPr/>
        </p:nvSpPr>
        <p:spPr bwMode="auto">
          <a:xfrm>
            <a:off x="5334000" y="3505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dirty="0" err="1">
                <a:solidFill>
                  <a:schemeClr val="tx1"/>
                </a:solidFill>
                <a:ea typeface="ＭＳ Ｐゴシック" pitchFamily="64" charset="-128"/>
              </a:rPr>
              <a:t>unpolarized</a:t>
            </a:r>
            <a:endParaRPr lang="en-US" altLang="ja-JP" sz="2000" b="1" dirty="0">
              <a:solidFill>
                <a:schemeClr val="tx1"/>
              </a:solidFill>
              <a:ea typeface="ＭＳ Ｐゴシック" pitchFamily="64" charset="-128"/>
            </a:endParaRPr>
          </a:p>
        </p:txBody>
      </p:sp>
      <p:pic>
        <p:nvPicPr>
          <p:cNvPr id="679946" name="Picture 10" descr="F34_1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43491" b="3862"/>
          <a:stretch>
            <a:fillRect/>
          </a:stretch>
        </p:blipFill>
        <p:spPr bwMode="auto">
          <a:xfrm>
            <a:off x="7239000" y="3124200"/>
            <a:ext cx="15875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9947" name="Text Box 11"/>
          <p:cNvSpPr txBox="1">
            <a:spLocks noChangeArrowheads="1"/>
          </p:cNvSpPr>
          <p:nvPr/>
        </p:nvSpPr>
        <p:spPr bwMode="auto">
          <a:xfrm>
            <a:off x="7239000" y="1981200"/>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dirty="0">
                <a:solidFill>
                  <a:schemeClr val="tx1"/>
                </a:solidFill>
                <a:ea typeface="ＭＳ Ｐゴシック" pitchFamily="64" charset="-128"/>
              </a:rPr>
              <a:t>partially polarized</a:t>
            </a:r>
          </a:p>
        </p:txBody>
      </p:sp>
      <p:sp>
        <p:nvSpPr>
          <p:cNvPr id="679948" name="Text Box 12"/>
          <p:cNvSpPr txBox="1">
            <a:spLocks noChangeArrowheads="1"/>
          </p:cNvSpPr>
          <p:nvPr/>
        </p:nvSpPr>
        <p:spPr bwMode="auto">
          <a:xfrm>
            <a:off x="2286000" y="59436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a:ea typeface="ＭＳ Ｐゴシック" pitchFamily="64" charset="-128"/>
              </a:rPr>
              <a:t>Looking at </a:t>
            </a:r>
            <a:r>
              <a:rPr lang="en-US" altLang="ja-JP" sz="2000" b="1">
                <a:ea typeface="ＭＳ Ｐゴシック" pitchFamily="64" charset="-128"/>
              </a:rPr>
              <a:t>E</a:t>
            </a:r>
            <a:r>
              <a:rPr lang="en-US" altLang="ja-JP" sz="2000">
                <a:ea typeface="ＭＳ Ｐゴシック" pitchFamily="64" charset="-128"/>
              </a:rPr>
              <a:t> head-on</a:t>
            </a:r>
          </a:p>
        </p:txBody>
      </p:sp>
      <p:grpSp>
        <p:nvGrpSpPr>
          <p:cNvPr id="3" name="Group 13"/>
          <p:cNvGrpSpPr>
            <a:grpSpLocks/>
          </p:cNvGrpSpPr>
          <p:nvPr/>
        </p:nvGrpSpPr>
        <p:grpSpPr bwMode="auto">
          <a:xfrm>
            <a:off x="3352800" y="1676400"/>
            <a:ext cx="2895600" cy="5181600"/>
            <a:chOff x="2112" y="1056"/>
            <a:chExt cx="1824" cy="3264"/>
          </a:xfrm>
        </p:grpSpPr>
        <p:pic>
          <p:nvPicPr>
            <p:cNvPr id="12301" name="Picture 14" descr="F34_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 y="1872"/>
              <a:ext cx="1168"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5"/>
            <p:cNvSpPr txBox="1">
              <a:spLocks noChangeArrowheads="1"/>
            </p:cNvSpPr>
            <p:nvPr/>
          </p:nvSpPr>
          <p:spPr bwMode="auto">
            <a:xfrm>
              <a:off x="2112" y="1056"/>
              <a:ext cx="158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a:ea typeface="ＭＳ Ｐゴシック" pitchFamily="64" charset="-128"/>
                </a:rPr>
                <a:t>Linear combination of many linearly polarized rays of random orientations</a:t>
              </a:r>
            </a:p>
          </p:txBody>
        </p:sp>
        <p:grpSp>
          <p:nvGrpSpPr>
            <p:cNvPr id="12303" name="Group 16"/>
            <p:cNvGrpSpPr>
              <a:grpSpLocks/>
            </p:cNvGrpSpPr>
            <p:nvPr/>
          </p:nvGrpSpPr>
          <p:grpSpPr bwMode="auto">
            <a:xfrm>
              <a:off x="2976" y="2784"/>
              <a:ext cx="960" cy="432"/>
              <a:chOff x="2976" y="2784"/>
              <a:chExt cx="960" cy="432"/>
            </a:xfrm>
          </p:grpSpPr>
          <p:sp>
            <p:nvSpPr>
              <p:cNvPr id="12304" name="Line 17"/>
              <p:cNvSpPr>
                <a:spLocks noChangeShapeType="1"/>
              </p:cNvSpPr>
              <p:nvPr/>
            </p:nvSpPr>
            <p:spPr bwMode="auto">
              <a:xfrm flipH="1">
                <a:off x="2976" y="2784"/>
                <a:ext cx="144" cy="432"/>
              </a:xfrm>
              <a:prstGeom prst="line">
                <a:avLst/>
              </a:prstGeom>
              <a:noFill/>
              <a:ln w="254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5" name="Text Box 18"/>
              <p:cNvSpPr txBox="1">
                <a:spLocks noChangeArrowheads="1"/>
              </p:cNvSpPr>
              <p:nvPr/>
            </p:nvSpPr>
            <p:spPr bwMode="auto">
              <a:xfrm>
                <a:off x="3024" y="2880"/>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1800" b="1">
                    <a:ea typeface="ＭＳ Ｐゴシック" pitchFamily="64" charset="-128"/>
                  </a:rPr>
                  <a:t>components</a:t>
                </a:r>
              </a:p>
            </p:txBody>
          </p:sp>
        </p:grpSp>
      </p:grpSp>
      <p:sp>
        <p:nvSpPr>
          <p:cNvPr id="679955" name="Text Box 19"/>
          <p:cNvSpPr txBox="1">
            <a:spLocks noChangeArrowheads="1"/>
          </p:cNvSpPr>
          <p:nvPr/>
        </p:nvSpPr>
        <p:spPr bwMode="auto">
          <a:xfrm>
            <a:off x="4800600" y="6096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1800" b="1">
                <a:ea typeface="ＭＳ Ｐゴシック" pitchFamily="64" charset="-128"/>
              </a:rPr>
              <a:t>equal y- and z-amplitudes</a:t>
            </a:r>
          </a:p>
        </p:txBody>
      </p:sp>
      <p:sp>
        <p:nvSpPr>
          <p:cNvPr id="679956" name="Text Box 20"/>
          <p:cNvSpPr txBox="1">
            <a:spLocks noChangeArrowheads="1"/>
          </p:cNvSpPr>
          <p:nvPr/>
        </p:nvSpPr>
        <p:spPr bwMode="auto">
          <a:xfrm>
            <a:off x="7162800" y="60198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1800" b="1">
                <a:ea typeface="ＭＳ Ｐゴシック" pitchFamily="64" charset="-128"/>
              </a:rPr>
              <a:t>unequal y- and z-amplitudes</a:t>
            </a:r>
          </a:p>
        </p:txBody>
      </p:sp>
      <p:sp>
        <p:nvSpPr>
          <p:cNvPr id="4" name="Slide Number Placeholder 3"/>
          <p:cNvSpPr>
            <a:spLocks noGrp="1"/>
          </p:cNvSpPr>
          <p:nvPr>
            <p:ph type="sldNum" sz="quarter" idx="12"/>
          </p:nvPr>
        </p:nvSpPr>
        <p:spPr/>
        <p:txBody>
          <a:bodyPr/>
          <a:lstStyle/>
          <a:p>
            <a:fld id="{CB1DC412-43C0-400D-8CA7-AA670E5A4519}" type="slidenum">
              <a:rPr lang="en-US" altLang="en-US" smtClean="0"/>
              <a:pPr/>
              <a:t>9</a:t>
            </a:fld>
            <a:endParaRPr lang="en-US" altLang="en-US"/>
          </a:p>
        </p:txBody>
      </p:sp>
    </p:spTree>
    <p:extLst>
      <p:ext uri="{BB962C8B-B14F-4D97-AF65-F5344CB8AC3E}">
        <p14:creationId xmlns:p14="http://schemas.microsoft.com/office/powerpoint/2010/main" val="2366888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9940"/>
                                        </p:tgtEl>
                                        <p:attrNameLst>
                                          <p:attrName>style.visibility</p:attrName>
                                        </p:attrNameLst>
                                      </p:cBhvr>
                                      <p:to>
                                        <p:strVal val="visible"/>
                                      </p:to>
                                    </p:set>
                                    <p:animEffect transition="in" filter="blinds(horizontal)">
                                      <p:cBhvr>
                                        <p:cTn id="7" dur="500"/>
                                        <p:tgtEl>
                                          <p:spTgt spid="67994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79948"/>
                                        </p:tgtEl>
                                        <p:attrNameLst>
                                          <p:attrName>style.visibility</p:attrName>
                                        </p:attrNameLst>
                                      </p:cBhvr>
                                      <p:to>
                                        <p:strVal val="visible"/>
                                      </p:to>
                                    </p:set>
                                    <p:animEffect transition="in" filter="box(in)">
                                      <p:cBhvr>
                                        <p:cTn id="10" dur="500"/>
                                        <p:tgtEl>
                                          <p:spTgt spid="679948"/>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79945"/>
                                        </p:tgtEl>
                                        <p:attrNameLst>
                                          <p:attrName>style.visibility</p:attrName>
                                        </p:attrNameLst>
                                      </p:cBhvr>
                                      <p:to>
                                        <p:strVal val="visible"/>
                                      </p:to>
                                    </p:set>
                                    <p:anim calcmode="lin" valueType="num">
                                      <p:cBhvr additive="base">
                                        <p:cTn id="18" dur="500" fill="hold"/>
                                        <p:tgtEl>
                                          <p:spTgt spid="679945"/>
                                        </p:tgtEl>
                                        <p:attrNameLst>
                                          <p:attrName>ppt_x</p:attrName>
                                        </p:attrNameLst>
                                      </p:cBhvr>
                                      <p:tavLst>
                                        <p:tav tm="0">
                                          <p:val>
                                            <p:strVal val="#ppt_x"/>
                                          </p:val>
                                        </p:tav>
                                        <p:tav tm="100000">
                                          <p:val>
                                            <p:strVal val="#ppt_x"/>
                                          </p:val>
                                        </p:tav>
                                      </p:tavLst>
                                    </p:anim>
                                    <p:anim calcmode="lin" valueType="num">
                                      <p:cBhvr additive="base">
                                        <p:cTn id="19" dur="500" fill="hold"/>
                                        <p:tgtEl>
                                          <p:spTgt spid="679945"/>
                                        </p:tgtEl>
                                        <p:attrNameLst>
                                          <p:attrName>ppt_y</p:attrName>
                                        </p:attrNameLst>
                                      </p:cBhvr>
                                      <p:tavLst>
                                        <p:tav tm="0">
                                          <p:val>
                                            <p:strVal val="1+#ppt_h/2"/>
                                          </p:val>
                                        </p:tav>
                                        <p:tav tm="100000">
                                          <p:val>
                                            <p:strVal val="#ppt_y"/>
                                          </p:val>
                                        </p:tav>
                                      </p:tavLst>
                                    </p:anim>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679955"/>
                                        </p:tgtEl>
                                        <p:attrNameLst>
                                          <p:attrName>style.visibility</p:attrName>
                                        </p:attrNameLst>
                                      </p:cBhvr>
                                      <p:to>
                                        <p:strVal val="visible"/>
                                      </p:to>
                                    </p:set>
                                    <p:anim calcmode="lin" valueType="num">
                                      <p:cBhvr additive="base">
                                        <p:cTn id="25" dur="500" fill="hold"/>
                                        <p:tgtEl>
                                          <p:spTgt spid="679955"/>
                                        </p:tgtEl>
                                        <p:attrNameLst>
                                          <p:attrName>ppt_x</p:attrName>
                                        </p:attrNameLst>
                                      </p:cBhvr>
                                      <p:tavLst>
                                        <p:tav tm="0">
                                          <p:val>
                                            <p:strVal val="#ppt_x"/>
                                          </p:val>
                                        </p:tav>
                                        <p:tav tm="100000">
                                          <p:val>
                                            <p:strVal val="#ppt_x"/>
                                          </p:val>
                                        </p:tav>
                                      </p:tavLst>
                                    </p:anim>
                                    <p:anim calcmode="lin" valueType="num">
                                      <p:cBhvr additive="base">
                                        <p:cTn id="26" dur="500" fill="hold"/>
                                        <p:tgtEl>
                                          <p:spTgt spid="67995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9947"/>
                                        </p:tgtEl>
                                        <p:attrNameLst>
                                          <p:attrName>style.visibility</p:attrName>
                                        </p:attrNameLst>
                                      </p:cBhvr>
                                      <p:to>
                                        <p:strVal val="visible"/>
                                      </p:to>
                                    </p:set>
                                    <p:anim calcmode="lin" valueType="num">
                                      <p:cBhvr additive="base">
                                        <p:cTn id="31" dur="500" fill="hold"/>
                                        <p:tgtEl>
                                          <p:spTgt spid="679947"/>
                                        </p:tgtEl>
                                        <p:attrNameLst>
                                          <p:attrName>ppt_x</p:attrName>
                                        </p:attrNameLst>
                                      </p:cBhvr>
                                      <p:tavLst>
                                        <p:tav tm="0">
                                          <p:val>
                                            <p:strVal val="#ppt_x"/>
                                          </p:val>
                                        </p:tav>
                                        <p:tav tm="100000">
                                          <p:val>
                                            <p:strVal val="#ppt_x"/>
                                          </p:val>
                                        </p:tav>
                                      </p:tavLst>
                                    </p:anim>
                                    <p:anim calcmode="lin" valueType="num">
                                      <p:cBhvr additive="base">
                                        <p:cTn id="32" dur="500" fill="hold"/>
                                        <p:tgtEl>
                                          <p:spTgt spid="679947"/>
                                        </p:tgtEl>
                                        <p:attrNameLst>
                                          <p:attrName>ppt_y</p:attrName>
                                        </p:attrNameLst>
                                      </p:cBhvr>
                                      <p:tavLst>
                                        <p:tav tm="0">
                                          <p:val>
                                            <p:strVal val="1+#ppt_h/2"/>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679946"/>
                                        </p:tgtEl>
                                        <p:attrNameLst>
                                          <p:attrName>style.visibility</p:attrName>
                                        </p:attrNameLst>
                                      </p:cBhvr>
                                      <p:to>
                                        <p:strVal val="visible"/>
                                      </p:to>
                                    </p:set>
                                    <p:animEffect transition="in" filter="blinds(horizontal)">
                                      <p:cBhvr>
                                        <p:cTn id="35" dur="500"/>
                                        <p:tgtEl>
                                          <p:spTgt spid="67994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79956"/>
                                        </p:tgtEl>
                                        <p:attrNameLst>
                                          <p:attrName>style.visibility</p:attrName>
                                        </p:attrNameLst>
                                      </p:cBhvr>
                                      <p:to>
                                        <p:strVal val="visible"/>
                                      </p:to>
                                    </p:set>
                                    <p:animEffect transition="in" filter="box(in)">
                                      <p:cBhvr>
                                        <p:cTn id="38" dur="500"/>
                                        <p:tgtEl>
                                          <p:spTgt spid="67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5" grpId="0"/>
      <p:bldP spid="679947" grpId="0"/>
      <p:bldP spid="679948" grpId="0"/>
      <p:bldP spid="679955" grpId="0"/>
      <p:bldP spid="679956"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CC0000"/>
          </a:solidFill>
          <a:tailEnd type="arrow" w="lg" len="lg"/>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2000">
            <a:solidFill>
              <a:srgbClr val="CC0000"/>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9311</TotalTime>
  <Words>2370</Words>
  <Application>Microsoft Office PowerPoint</Application>
  <PresentationFormat>On-screen Show (4:3)</PresentationFormat>
  <Paragraphs>365</Paragraphs>
  <Slides>36</Slides>
  <Notes>31</Notes>
  <HiddenSlides>7</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ＭＳ Ｐゴシック</vt:lpstr>
      <vt:lpstr>ヒラギノ角ゴ Pro W3</vt:lpstr>
      <vt:lpstr>Arial</vt:lpstr>
      <vt:lpstr>Cambria Math</vt:lpstr>
      <vt:lpstr>Comic Sans MS</vt:lpstr>
      <vt:lpstr>Monotype Corsiva</vt:lpstr>
      <vt:lpstr>Symbol</vt:lpstr>
      <vt:lpstr>Times New Roman</vt:lpstr>
      <vt:lpstr>Wingdings</vt:lpstr>
      <vt:lpstr>Default Design</vt:lpstr>
      <vt:lpstr>Equation</vt:lpstr>
      <vt:lpstr>Please Fill the online Course evaluation. </vt:lpstr>
      <vt:lpstr>Final Exam</vt:lpstr>
      <vt:lpstr>Magnitude of the Transverse Electric Field</vt:lpstr>
      <vt:lpstr>Energy Flux: The Poynting Vector</vt:lpstr>
      <vt:lpstr>Momentum Flux</vt:lpstr>
      <vt:lpstr>Electromagnetic Spectrum</vt:lpstr>
      <vt:lpstr>Importance of Resonance</vt:lpstr>
      <vt:lpstr>Color Vision</vt:lpstr>
      <vt:lpstr>Polarization of Electromagnetic Waves</vt:lpstr>
      <vt:lpstr>Polarizer: polarization by absorption</vt:lpstr>
      <vt:lpstr>iClicker Questions</vt:lpstr>
      <vt:lpstr>Example: two polarizers</vt:lpstr>
      <vt:lpstr>Polarized Light</vt:lpstr>
      <vt:lpstr>iClicker Questions</vt:lpstr>
      <vt:lpstr>PowerPoint Presentation</vt:lpstr>
      <vt:lpstr>Polarized E/M Radiation</vt:lpstr>
      <vt:lpstr>UHF Transmitter and Dipole Receiver (6D-17)</vt:lpstr>
      <vt:lpstr>PowerPoint Presentation</vt:lpstr>
      <vt:lpstr>Speed of light in medium </vt:lpstr>
      <vt:lpstr>Huygens’s Principle</vt:lpstr>
      <vt:lpstr>Reflection from Huygens’s Principle</vt:lpstr>
      <vt:lpstr>Refraction from Huygens’s Principle</vt:lpstr>
      <vt:lpstr>iClicker Question</vt:lpstr>
      <vt:lpstr>Fermat’s Principle</vt:lpstr>
      <vt:lpstr>Summary: Laws of Reflection and Refraction</vt:lpstr>
      <vt:lpstr>Total Internal Reflection</vt:lpstr>
      <vt:lpstr>iClicker Question</vt:lpstr>
      <vt:lpstr>Examples</vt:lpstr>
      <vt:lpstr>Chromatic Dispersion</vt:lpstr>
      <vt:lpstr>iClicker Question</vt:lpstr>
      <vt:lpstr>7A-22 Refraction by Prisms </vt:lpstr>
      <vt:lpstr>Why is the sunset red?</vt:lpstr>
      <vt:lpstr>iClicker question: What’s the color of sky on the moon?</vt:lpstr>
      <vt:lpstr>Mirage and Rainbow</vt:lpstr>
      <vt:lpstr>Mirage and Rainbow</vt:lpstr>
      <vt:lpstr>Intensity of Reflected and Refracted Light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979</cp:revision>
  <cp:lastPrinted>2012-12-05T01:39:07Z</cp:lastPrinted>
  <dcterms:created xsi:type="dcterms:W3CDTF">2012-12-05T00:30:38Z</dcterms:created>
  <dcterms:modified xsi:type="dcterms:W3CDTF">2017-04-25T19:14:02Z</dcterms:modified>
</cp:coreProperties>
</file>