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handoutMasterIdLst>
    <p:handoutMasterId r:id="rId31"/>
  </p:handoutMasterIdLst>
  <p:sldIdLst>
    <p:sldId id="632" r:id="rId2"/>
    <p:sldId id="633" r:id="rId3"/>
    <p:sldId id="627" r:id="rId4"/>
    <p:sldId id="624" r:id="rId5"/>
    <p:sldId id="623" r:id="rId6"/>
    <p:sldId id="605" r:id="rId7"/>
    <p:sldId id="618" r:id="rId8"/>
    <p:sldId id="629" r:id="rId9"/>
    <p:sldId id="606" r:id="rId10"/>
    <p:sldId id="594" r:id="rId11"/>
    <p:sldId id="579" r:id="rId12"/>
    <p:sldId id="615" r:id="rId13"/>
    <p:sldId id="581" r:id="rId14"/>
    <p:sldId id="628" r:id="rId15"/>
    <p:sldId id="583" r:id="rId16"/>
    <p:sldId id="582" r:id="rId17"/>
    <p:sldId id="568" r:id="rId18"/>
    <p:sldId id="578" r:id="rId19"/>
    <p:sldId id="588" r:id="rId20"/>
    <p:sldId id="597" r:id="rId21"/>
    <p:sldId id="631" r:id="rId22"/>
    <p:sldId id="607" r:id="rId23"/>
    <p:sldId id="609" r:id="rId24"/>
    <p:sldId id="610" r:id="rId25"/>
    <p:sldId id="636" r:id="rId26"/>
    <p:sldId id="634" r:id="rId27"/>
    <p:sldId id="635" r:id="rId28"/>
    <p:sldId id="614" r:id="rId29"/>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charset="0"/>
        <a:ea typeface="ＭＳ Ｐゴシック" charset="-128"/>
        <a:cs typeface="+mn-cs"/>
      </a:defRPr>
    </a:lvl1pPr>
    <a:lvl2pPr marL="457200" algn="l" rtl="0" fontAlgn="base">
      <a:spcBef>
        <a:spcPct val="0"/>
      </a:spcBef>
      <a:spcAft>
        <a:spcPct val="0"/>
      </a:spcAft>
      <a:defRPr sz="2400" kern="1200">
        <a:solidFill>
          <a:schemeClr val="tx1"/>
        </a:solidFill>
        <a:latin typeface="Times New Roman" charset="0"/>
        <a:ea typeface="ＭＳ Ｐゴシック" charset="-128"/>
        <a:cs typeface="+mn-cs"/>
      </a:defRPr>
    </a:lvl2pPr>
    <a:lvl3pPr marL="914400" algn="l" rtl="0" fontAlgn="base">
      <a:spcBef>
        <a:spcPct val="0"/>
      </a:spcBef>
      <a:spcAft>
        <a:spcPct val="0"/>
      </a:spcAft>
      <a:defRPr sz="2400" kern="1200">
        <a:solidFill>
          <a:schemeClr val="tx1"/>
        </a:solidFill>
        <a:latin typeface="Times New Roman" charset="0"/>
        <a:ea typeface="ＭＳ Ｐゴシック" charset="-128"/>
        <a:cs typeface="+mn-cs"/>
      </a:defRPr>
    </a:lvl3pPr>
    <a:lvl4pPr marL="1371600" algn="l" rtl="0" fontAlgn="base">
      <a:spcBef>
        <a:spcPct val="0"/>
      </a:spcBef>
      <a:spcAft>
        <a:spcPct val="0"/>
      </a:spcAft>
      <a:defRPr sz="2400" kern="1200">
        <a:solidFill>
          <a:schemeClr val="tx1"/>
        </a:solidFill>
        <a:latin typeface="Times New Roman" charset="0"/>
        <a:ea typeface="ＭＳ Ｐゴシック" charset="-128"/>
        <a:cs typeface="+mn-cs"/>
      </a:defRPr>
    </a:lvl4pPr>
    <a:lvl5pPr marL="1828800" algn="l" rtl="0" fontAlgn="base">
      <a:spcBef>
        <a:spcPct val="0"/>
      </a:spcBef>
      <a:spcAft>
        <a:spcPct val="0"/>
      </a:spcAft>
      <a:defRPr sz="2400" kern="1200">
        <a:solidFill>
          <a:schemeClr val="tx1"/>
        </a:solidFill>
        <a:latin typeface="Times New Roman" charset="0"/>
        <a:ea typeface="ＭＳ Ｐゴシック" charset="-128"/>
        <a:cs typeface="+mn-cs"/>
      </a:defRPr>
    </a:lvl5pPr>
    <a:lvl6pPr marL="2286000" algn="l" defTabSz="914400" rtl="0" eaLnBrk="1" latinLnBrk="0" hangingPunct="1">
      <a:defRPr sz="2400" kern="1200">
        <a:solidFill>
          <a:schemeClr val="tx1"/>
        </a:solidFill>
        <a:latin typeface="Times New Roman" charset="0"/>
        <a:ea typeface="ＭＳ Ｐゴシック" charset="-128"/>
        <a:cs typeface="+mn-cs"/>
      </a:defRPr>
    </a:lvl6pPr>
    <a:lvl7pPr marL="2743200" algn="l" defTabSz="914400" rtl="0" eaLnBrk="1" latinLnBrk="0" hangingPunct="1">
      <a:defRPr sz="2400" kern="1200">
        <a:solidFill>
          <a:schemeClr val="tx1"/>
        </a:solidFill>
        <a:latin typeface="Times New Roman" charset="0"/>
        <a:ea typeface="ＭＳ Ｐゴシック" charset="-128"/>
        <a:cs typeface="+mn-cs"/>
      </a:defRPr>
    </a:lvl7pPr>
    <a:lvl8pPr marL="3200400" algn="l" defTabSz="914400" rtl="0" eaLnBrk="1" latinLnBrk="0" hangingPunct="1">
      <a:defRPr sz="2400" kern="1200">
        <a:solidFill>
          <a:schemeClr val="tx1"/>
        </a:solidFill>
        <a:latin typeface="Times New Roman" charset="0"/>
        <a:ea typeface="ＭＳ Ｐゴシック" charset="-128"/>
        <a:cs typeface="+mn-cs"/>
      </a:defRPr>
    </a:lvl8pPr>
    <a:lvl9pPr marL="3657600" algn="l" defTabSz="914400" rtl="0" eaLnBrk="1" latinLnBrk="0" hangingPunct="1">
      <a:defRPr sz="2400" kern="1200">
        <a:solidFill>
          <a:schemeClr val="tx1"/>
        </a:solidFill>
        <a:latin typeface="Times New Roman" charset="0"/>
        <a:ea typeface="ＭＳ Ｐゴシック" charset="-128"/>
        <a:cs typeface="+mn-cs"/>
      </a:defRPr>
    </a:lvl9pPr>
  </p:defaultTextStyle>
  <p:extLst>
    <p:ext uri="{EFAFB233-063F-42B5-8137-9DF3F51BA10A}">
      <p15:sldGuideLst xmlns:p15="http://schemas.microsoft.com/office/powerpoint/2012/main">
        <p15:guide id="1" orient="horz" pos="1168">
          <p15:clr>
            <a:srgbClr val="A4A3A4"/>
          </p15:clr>
        </p15:guide>
        <p15:guide id="2" pos="280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8C69"/>
    <a:srgbClr val="570000"/>
    <a:srgbClr val="CC0000"/>
    <a:srgbClr val="1F58FF"/>
    <a:srgbClr val="B50000"/>
    <a:srgbClr val="CC045F"/>
    <a:srgbClr val="CC029A"/>
    <a:srgbClr val="FF8F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642" autoAdjust="0"/>
  </p:normalViewPr>
  <p:slideViewPr>
    <p:cSldViewPr>
      <p:cViewPr varScale="1">
        <p:scale>
          <a:sx n="51" d="100"/>
          <a:sy n="51" d="100"/>
        </p:scale>
        <p:origin x="1206" y="84"/>
      </p:cViewPr>
      <p:guideLst>
        <p:guide orient="horz" pos="1168"/>
        <p:guide pos="2800"/>
      </p:guideLst>
    </p:cSldViewPr>
  </p:slideViewPr>
  <p:outlineViewPr>
    <p:cViewPr>
      <p:scale>
        <a:sx n="33" d="100"/>
        <a:sy n="33" d="100"/>
      </p:scale>
      <p:origin x="0" y="0"/>
    </p:cViewPr>
    <p:sldLst>
      <p:sld r:id="rId1" collapse="1"/>
      <p:sld r:id="rId2" collapse="1"/>
      <p:sld r:id="rId3" collapse="1"/>
    </p:sldLst>
  </p:outlineViewPr>
  <p:notesTextViewPr>
    <p:cViewPr>
      <p:scale>
        <a:sx n="200" d="100"/>
        <a:sy n="200" d="100"/>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_rels/viewProps.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slide" Target="slides/slide20.xml"/><Relationship Id="rId1"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 Id="rId4"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image" Target="../media/image45.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emf"/><Relationship Id="rId1" Type="http://schemas.openxmlformats.org/officeDocument/2006/relationships/image" Target="../media/image5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endParaRPr lang="en-US" altLang="en-US"/>
          </a:p>
        </p:txBody>
      </p:sp>
      <p:sp>
        <p:nvSpPr>
          <p:cNvPr id="29699"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vl1pPr>
          </a:lstStyle>
          <a:p>
            <a:endParaRPr lang="en-US" altLang="en-US"/>
          </a:p>
        </p:txBody>
      </p:sp>
      <p:sp>
        <p:nvSpPr>
          <p:cNvPr id="29700"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vl1pPr>
          </a:lstStyle>
          <a:p>
            <a:endParaRPr lang="en-US" altLang="en-US"/>
          </a:p>
        </p:txBody>
      </p:sp>
      <p:sp>
        <p:nvSpPr>
          <p:cNvPr id="29701"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fld id="{AB721732-AFBE-4387-AAB1-64B14CEC90E9}" type="slidenum">
              <a:rPr lang="en-US" altLang="en-US"/>
              <a:pPr/>
              <a:t>‹#›</a:t>
            </a:fld>
            <a:endParaRPr lang="en-US" altLang="en-US"/>
          </a:p>
        </p:txBody>
      </p:sp>
    </p:spTree>
    <p:extLst>
      <p:ext uri="{BB962C8B-B14F-4D97-AF65-F5344CB8AC3E}">
        <p14:creationId xmlns:p14="http://schemas.microsoft.com/office/powerpoint/2010/main" val="21807884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endParaRPr lang="en-US" altLang="en-US"/>
          </a:p>
        </p:txBody>
      </p:sp>
      <p:sp>
        <p:nvSpPr>
          <p:cNvPr id="3075" name="Rectangle 3"/>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vl1pPr>
          </a:lstStyle>
          <a:p>
            <a:endParaRPr lang="en-US" altLang="en-US"/>
          </a:p>
        </p:txBody>
      </p:sp>
      <p:sp>
        <p:nvSpPr>
          <p:cNvPr id="14340"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vl1pPr>
          </a:lstStyle>
          <a:p>
            <a:endParaRPr lang="en-US" altLang="en-US"/>
          </a:p>
        </p:txBody>
      </p:sp>
      <p:sp>
        <p:nvSpPr>
          <p:cNvPr id="3079"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fld id="{8513D16B-B14A-440E-A6AE-F1C71C67EC7F}" type="slidenum">
              <a:rPr lang="en-US" altLang="en-US"/>
              <a:pPr/>
              <a:t>‹#›</a:t>
            </a:fld>
            <a:endParaRPr lang="en-US" altLang="en-US"/>
          </a:p>
        </p:txBody>
      </p:sp>
    </p:spTree>
    <p:extLst>
      <p:ext uri="{BB962C8B-B14F-4D97-AF65-F5344CB8AC3E}">
        <p14:creationId xmlns:p14="http://schemas.microsoft.com/office/powerpoint/2010/main" val="3872241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00" charset="0"/>
        <a:ea typeface="ＭＳ Ｐゴシック" pitchFamily="76" charset="-128"/>
        <a:cs typeface="ＭＳ Ｐゴシック" pitchFamily="76" charset="-128"/>
      </a:defRPr>
    </a:lvl1pPr>
    <a:lvl2pPr marL="457200" algn="l" rtl="0" eaLnBrk="0" fontAlgn="base" hangingPunct="0">
      <a:spcBef>
        <a:spcPct val="30000"/>
      </a:spcBef>
      <a:spcAft>
        <a:spcPct val="0"/>
      </a:spcAft>
      <a:defRPr sz="1200" kern="1200">
        <a:solidFill>
          <a:schemeClr val="tx1"/>
        </a:solidFill>
        <a:latin typeface="Times New Roman" pitchFamily="100" charset="0"/>
        <a:ea typeface="ＭＳ Ｐゴシック" pitchFamily="100"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0" charset="0"/>
        <a:ea typeface="ヒラギノ角ゴ Pro W3" charset="-128"/>
        <a:cs typeface="ヒラギノ角ゴ Pro W3" charset="-128"/>
      </a:defRPr>
    </a:lvl3pPr>
    <a:lvl4pPr marL="1371600" algn="l" rtl="0" eaLnBrk="0" fontAlgn="base" hangingPunct="0">
      <a:spcBef>
        <a:spcPct val="30000"/>
      </a:spcBef>
      <a:spcAft>
        <a:spcPct val="0"/>
      </a:spcAft>
      <a:defRPr sz="1200" kern="1200">
        <a:solidFill>
          <a:schemeClr val="tx1"/>
        </a:solidFill>
        <a:latin typeface="Times New Roman" pitchFamily="100" charset="0"/>
        <a:ea typeface="ヒラギノ角ゴ Pro W3"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0" charset="0"/>
        <a:ea typeface="ＭＳ Ｐゴシック" charset="-128"/>
        <a:cs typeface="ＭＳ Ｐゴシック"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37931725" indent="-37474525" defTabSz="966788"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096B8FB2-CC4A-4D36-9022-3EC71C1C6DCD}" type="slidenum">
              <a:rPr lang="en-US" altLang="en-US" sz="1300"/>
              <a:pPr eaLnBrk="1" hangingPunct="1"/>
              <a:t>3</a:t>
            </a:fld>
            <a:endParaRPr lang="en-US" altLang="en-US" sz="1300"/>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dirty="0" smtClean="0">
                <a:latin typeface="Times New Roman" charset="0"/>
                <a:ea typeface="ヒラギノ角ゴ Pro W3" charset="-128"/>
              </a:rPr>
              <a:t>Derivation is too complex for this course</a:t>
            </a:r>
          </a:p>
          <a:p>
            <a:pPr eaLnBrk="1" hangingPunct="1"/>
            <a:r>
              <a:rPr lang="en-US" altLang="en-US" dirty="0" smtClean="0">
                <a:latin typeface="Times New Roman" charset="0"/>
                <a:ea typeface="ヒラギノ角ゴ Pro W3" charset="-128"/>
              </a:rPr>
              <a:t>Kink in the electric field</a:t>
            </a:r>
          </a:p>
          <a:p>
            <a:pPr eaLnBrk="1" hangingPunct="1"/>
            <a:r>
              <a:rPr lang="en-US" altLang="en-US" dirty="0" smtClean="0">
                <a:latin typeface="Times New Roman" charset="0"/>
                <a:ea typeface="ヒラギノ角ゴ Pro W3" charset="-128"/>
              </a:rPr>
              <a:t>Much slower than 1/r</a:t>
            </a:r>
            <a:r>
              <a:rPr lang="en-US" altLang="en-US" baseline="30000" dirty="0" smtClean="0">
                <a:latin typeface="Times New Roman" charset="0"/>
                <a:ea typeface="ヒラギノ角ゴ Pro W3" charset="-128"/>
              </a:rPr>
              <a:t>2</a:t>
            </a:r>
            <a:r>
              <a:rPr lang="en-US" altLang="en-US" dirty="0" smtClean="0">
                <a:latin typeface="Times New Roman" charset="0"/>
                <a:ea typeface="ヒラギノ角ゴ Pro W3" charset="-128"/>
              </a:rPr>
              <a:t> – makes it possible to affect matter that is very far from the accelerated charges – that is why we see very distant stars.</a:t>
            </a:r>
          </a:p>
          <a:p>
            <a:pPr eaLnBrk="1" hangingPunct="1"/>
            <a:r>
              <a:rPr lang="en-US" altLang="en-US" dirty="0" err="1" smtClean="0">
                <a:latin typeface="Times New Roman" charset="0"/>
                <a:ea typeface="ヒラギノ角ゴ Pro W3" charset="-128"/>
              </a:rPr>
              <a:t>Quali</a:t>
            </a:r>
            <a:endParaRPr lang="en-US" altLang="en-US" dirty="0" smtClean="0">
              <a:latin typeface="Times New Roman" charset="0"/>
              <a:ea typeface="ヒラギノ角ゴ Pro W3" charset="-128"/>
            </a:endParaRPr>
          </a:p>
        </p:txBody>
      </p:sp>
    </p:spTree>
    <p:extLst>
      <p:ext uri="{BB962C8B-B14F-4D97-AF65-F5344CB8AC3E}">
        <p14:creationId xmlns:p14="http://schemas.microsoft.com/office/powerpoint/2010/main" val="26879074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i="1">
                <a:solidFill>
                  <a:srgbClr val="0000CC"/>
                </a:solidFill>
                <a:latin typeface="Times New Roman" pitchFamily="18" charset="0"/>
              </a:defRPr>
            </a:lvl1pPr>
            <a:lvl2pPr marL="742950" indent="-285750" defTabSz="990600">
              <a:defRPr sz="2400" i="1">
                <a:solidFill>
                  <a:srgbClr val="0000CC"/>
                </a:solidFill>
                <a:latin typeface="Times New Roman" pitchFamily="18" charset="0"/>
              </a:defRPr>
            </a:lvl2pPr>
            <a:lvl3pPr marL="1143000" indent="-228600" defTabSz="990600">
              <a:defRPr sz="2400" i="1">
                <a:solidFill>
                  <a:srgbClr val="0000CC"/>
                </a:solidFill>
                <a:latin typeface="Times New Roman" pitchFamily="18" charset="0"/>
              </a:defRPr>
            </a:lvl3pPr>
            <a:lvl4pPr marL="1600200" indent="-228600" defTabSz="990600">
              <a:defRPr sz="2400" i="1">
                <a:solidFill>
                  <a:srgbClr val="0000CC"/>
                </a:solidFill>
                <a:latin typeface="Times New Roman" pitchFamily="18" charset="0"/>
              </a:defRPr>
            </a:lvl4pPr>
            <a:lvl5pPr marL="2057400" indent="-228600" defTabSz="990600">
              <a:defRPr sz="2400" i="1">
                <a:solidFill>
                  <a:srgbClr val="0000CC"/>
                </a:solidFill>
                <a:latin typeface="Times New Roman" pitchFamily="18" charset="0"/>
              </a:defRPr>
            </a:lvl5pPr>
            <a:lvl6pPr marL="2514600" indent="-228600" defTabSz="990600" eaLnBrk="0" fontAlgn="base" hangingPunct="0">
              <a:spcBef>
                <a:spcPct val="0"/>
              </a:spcBef>
              <a:spcAft>
                <a:spcPct val="0"/>
              </a:spcAft>
              <a:defRPr sz="2400" i="1">
                <a:solidFill>
                  <a:srgbClr val="0000CC"/>
                </a:solidFill>
                <a:latin typeface="Times New Roman" pitchFamily="18" charset="0"/>
              </a:defRPr>
            </a:lvl6pPr>
            <a:lvl7pPr marL="2971800" indent="-228600" defTabSz="990600" eaLnBrk="0" fontAlgn="base" hangingPunct="0">
              <a:spcBef>
                <a:spcPct val="0"/>
              </a:spcBef>
              <a:spcAft>
                <a:spcPct val="0"/>
              </a:spcAft>
              <a:defRPr sz="2400" i="1">
                <a:solidFill>
                  <a:srgbClr val="0000CC"/>
                </a:solidFill>
                <a:latin typeface="Times New Roman" pitchFamily="18" charset="0"/>
              </a:defRPr>
            </a:lvl7pPr>
            <a:lvl8pPr marL="3429000" indent="-228600" defTabSz="990600" eaLnBrk="0" fontAlgn="base" hangingPunct="0">
              <a:spcBef>
                <a:spcPct val="0"/>
              </a:spcBef>
              <a:spcAft>
                <a:spcPct val="0"/>
              </a:spcAft>
              <a:defRPr sz="2400" i="1">
                <a:solidFill>
                  <a:srgbClr val="0000CC"/>
                </a:solidFill>
                <a:latin typeface="Times New Roman" pitchFamily="18" charset="0"/>
              </a:defRPr>
            </a:lvl8pPr>
            <a:lvl9pPr marL="3886200" indent="-228600" defTabSz="990600" eaLnBrk="0" fontAlgn="base" hangingPunct="0">
              <a:spcBef>
                <a:spcPct val="0"/>
              </a:spcBef>
              <a:spcAft>
                <a:spcPct val="0"/>
              </a:spcAft>
              <a:defRPr sz="2400" i="1">
                <a:solidFill>
                  <a:srgbClr val="0000CC"/>
                </a:solidFill>
                <a:latin typeface="Times New Roman" pitchFamily="18" charset="0"/>
              </a:defRPr>
            </a:lvl9pPr>
          </a:lstStyle>
          <a:p>
            <a:fld id="{DF151E18-9D61-496C-A661-F9F193425868}" type="slidenum">
              <a:rPr lang="ja-JP" altLang="en-US" sz="1300" i="0" smtClean="0">
                <a:solidFill>
                  <a:schemeClr val="tx1"/>
                </a:solidFill>
              </a:rPr>
              <a:pPr/>
              <a:t>12</a:t>
            </a:fld>
            <a:endParaRPr lang="en-US" altLang="ja-JP" sz="1300" i="0" smtClean="0">
              <a:solidFill>
                <a:schemeClr val="tx1"/>
              </a:solidFill>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18" charset="0"/>
            </a:endParaRPr>
          </a:p>
        </p:txBody>
      </p:sp>
    </p:spTree>
    <p:extLst>
      <p:ext uri="{BB962C8B-B14F-4D97-AF65-F5344CB8AC3E}">
        <p14:creationId xmlns:p14="http://schemas.microsoft.com/office/powerpoint/2010/main" val="40359371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637">
              <a:defRPr sz="2300" i="1">
                <a:solidFill>
                  <a:srgbClr val="0000CC"/>
                </a:solidFill>
                <a:latin typeface="Times New Roman" pitchFamily="18" charset="0"/>
              </a:defRPr>
            </a:lvl1pPr>
            <a:lvl2pPr marL="724977" indent="-278838" defTabSz="966637">
              <a:defRPr sz="2300" i="1">
                <a:solidFill>
                  <a:srgbClr val="0000CC"/>
                </a:solidFill>
                <a:latin typeface="Times New Roman" pitchFamily="18" charset="0"/>
              </a:defRPr>
            </a:lvl2pPr>
            <a:lvl3pPr marL="1115349" indent="-223070" defTabSz="966637">
              <a:defRPr sz="2300" i="1">
                <a:solidFill>
                  <a:srgbClr val="0000CC"/>
                </a:solidFill>
                <a:latin typeface="Times New Roman" pitchFamily="18" charset="0"/>
              </a:defRPr>
            </a:lvl3pPr>
            <a:lvl4pPr marL="1561490" indent="-223070" defTabSz="966637">
              <a:defRPr sz="2300" i="1">
                <a:solidFill>
                  <a:srgbClr val="0000CC"/>
                </a:solidFill>
                <a:latin typeface="Times New Roman" pitchFamily="18" charset="0"/>
              </a:defRPr>
            </a:lvl4pPr>
            <a:lvl5pPr marL="2007630" indent="-223070" defTabSz="966637">
              <a:defRPr sz="2300" i="1">
                <a:solidFill>
                  <a:srgbClr val="0000CC"/>
                </a:solidFill>
                <a:latin typeface="Times New Roman" pitchFamily="18" charset="0"/>
              </a:defRPr>
            </a:lvl5pPr>
            <a:lvl6pPr marL="2453769" indent="-223070" defTabSz="966637" eaLnBrk="0" fontAlgn="base" hangingPunct="0">
              <a:spcBef>
                <a:spcPct val="0"/>
              </a:spcBef>
              <a:spcAft>
                <a:spcPct val="0"/>
              </a:spcAft>
              <a:defRPr sz="2300" i="1">
                <a:solidFill>
                  <a:srgbClr val="0000CC"/>
                </a:solidFill>
                <a:latin typeface="Times New Roman" pitchFamily="18" charset="0"/>
              </a:defRPr>
            </a:lvl6pPr>
            <a:lvl7pPr marL="2899910" indent="-223070" defTabSz="966637" eaLnBrk="0" fontAlgn="base" hangingPunct="0">
              <a:spcBef>
                <a:spcPct val="0"/>
              </a:spcBef>
              <a:spcAft>
                <a:spcPct val="0"/>
              </a:spcAft>
              <a:defRPr sz="2300" i="1">
                <a:solidFill>
                  <a:srgbClr val="0000CC"/>
                </a:solidFill>
                <a:latin typeface="Times New Roman" pitchFamily="18" charset="0"/>
              </a:defRPr>
            </a:lvl7pPr>
            <a:lvl8pPr marL="3346049" indent="-223070" defTabSz="966637" eaLnBrk="0" fontAlgn="base" hangingPunct="0">
              <a:spcBef>
                <a:spcPct val="0"/>
              </a:spcBef>
              <a:spcAft>
                <a:spcPct val="0"/>
              </a:spcAft>
              <a:defRPr sz="2300" i="1">
                <a:solidFill>
                  <a:srgbClr val="0000CC"/>
                </a:solidFill>
                <a:latin typeface="Times New Roman" pitchFamily="18" charset="0"/>
              </a:defRPr>
            </a:lvl8pPr>
            <a:lvl9pPr marL="3792189" indent="-223070" defTabSz="966637" eaLnBrk="0" fontAlgn="base" hangingPunct="0">
              <a:spcBef>
                <a:spcPct val="0"/>
              </a:spcBef>
              <a:spcAft>
                <a:spcPct val="0"/>
              </a:spcAft>
              <a:defRPr sz="2300" i="1">
                <a:solidFill>
                  <a:srgbClr val="0000CC"/>
                </a:solidFill>
                <a:latin typeface="Times New Roman" pitchFamily="18" charset="0"/>
              </a:defRPr>
            </a:lvl9pPr>
          </a:lstStyle>
          <a:p>
            <a:fld id="{1D70EA58-2F4A-4802-B7B0-136F720142F5}" type="slidenum">
              <a:rPr lang="ja-JP" altLang="en-US" sz="1300" i="0">
                <a:solidFill>
                  <a:schemeClr val="tx1"/>
                </a:solidFill>
              </a:rPr>
              <a:pPr/>
              <a:t>13</a:t>
            </a:fld>
            <a:endParaRPr lang="en-US" altLang="ja-JP" sz="1300" i="0">
              <a:solidFill>
                <a:schemeClr val="tx1"/>
              </a:solidFill>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extLst>
      <p:ext uri="{BB962C8B-B14F-4D97-AF65-F5344CB8AC3E}">
        <p14:creationId xmlns:p14="http://schemas.microsoft.com/office/powerpoint/2010/main" val="2812952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37931725" indent="-37474525" defTabSz="966788"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0E07AC99-6A17-4A32-AA5B-D68383DA0D0C}" type="slidenum">
              <a:rPr lang="en-US" altLang="en-US" sz="1300"/>
              <a:pPr eaLnBrk="1" hangingPunct="1"/>
              <a:t>14</a:t>
            </a:fld>
            <a:endParaRPr lang="en-US" altLang="en-US" sz="1300"/>
          </a:p>
        </p:txBody>
      </p:sp>
      <p:sp>
        <p:nvSpPr>
          <p:cNvPr id="56323" name="Rectangle 2"/>
          <p:cNvSpPr>
            <a:spLocks noGrp="1" noRot="1" noChangeAspect="1" noChangeArrowheads="1" noTextEdit="1"/>
          </p:cNvSpPr>
          <p:nvPr>
            <p:ph type="sldImg"/>
          </p:nvPr>
        </p:nvSpPr>
        <p:spPr>
          <a:solidFill>
            <a:srgbClr val="FFFFFF"/>
          </a:solidFill>
          <a:ln/>
        </p:spPr>
      </p:sp>
      <p:sp>
        <p:nvSpPr>
          <p:cNvPr id="5632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smtClean="0">
                <a:latin typeface="Times New Roman" charset="0"/>
                <a:ea typeface="ＭＳ Ｐゴシック" charset="-128"/>
              </a:rPr>
              <a:t>Show trick with three polarizers – two crossed ones, add one at 45 degrees in the middle</a:t>
            </a:r>
          </a:p>
          <a:p>
            <a:pPr eaLnBrk="1" hangingPunct="1"/>
            <a:r>
              <a:rPr lang="en-US" altLang="en-US" smtClean="0">
                <a:latin typeface="Times New Roman" charset="0"/>
                <a:ea typeface="ＭＳ Ｐゴシック" charset="-128"/>
              </a:rPr>
              <a:t>Sheet of special plastic whose long molecules are aligned with each other</a:t>
            </a:r>
          </a:p>
          <a:p>
            <a:pPr eaLnBrk="1" hangingPunct="1"/>
            <a:r>
              <a:rPr lang="en-US" altLang="en-US" smtClean="0">
                <a:latin typeface="Times New Roman" charset="0"/>
                <a:ea typeface="ＭＳ Ｐゴシック" charset="-128"/>
              </a:rPr>
              <a:t>Sunglasses</a:t>
            </a:r>
          </a:p>
        </p:txBody>
      </p:sp>
    </p:spTree>
    <p:extLst>
      <p:ext uri="{BB962C8B-B14F-4D97-AF65-F5344CB8AC3E}">
        <p14:creationId xmlns:p14="http://schemas.microsoft.com/office/powerpoint/2010/main" val="25986196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i="1">
                <a:solidFill>
                  <a:srgbClr val="0000CC"/>
                </a:solidFill>
                <a:latin typeface="Times New Roman" pitchFamily="18" charset="0"/>
              </a:defRPr>
            </a:lvl1pPr>
            <a:lvl2pPr marL="742950" indent="-285750" defTabSz="990600">
              <a:defRPr sz="2400" i="1">
                <a:solidFill>
                  <a:srgbClr val="0000CC"/>
                </a:solidFill>
                <a:latin typeface="Times New Roman" pitchFamily="18" charset="0"/>
              </a:defRPr>
            </a:lvl2pPr>
            <a:lvl3pPr marL="1143000" indent="-228600" defTabSz="990600">
              <a:defRPr sz="2400" i="1">
                <a:solidFill>
                  <a:srgbClr val="0000CC"/>
                </a:solidFill>
                <a:latin typeface="Times New Roman" pitchFamily="18" charset="0"/>
              </a:defRPr>
            </a:lvl3pPr>
            <a:lvl4pPr marL="1600200" indent="-228600" defTabSz="990600">
              <a:defRPr sz="2400" i="1">
                <a:solidFill>
                  <a:srgbClr val="0000CC"/>
                </a:solidFill>
                <a:latin typeface="Times New Roman" pitchFamily="18" charset="0"/>
              </a:defRPr>
            </a:lvl4pPr>
            <a:lvl5pPr marL="2057400" indent="-228600" defTabSz="990600">
              <a:defRPr sz="2400" i="1">
                <a:solidFill>
                  <a:srgbClr val="0000CC"/>
                </a:solidFill>
                <a:latin typeface="Times New Roman" pitchFamily="18" charset="0"/>
              </a:defRPr>
            </a:lvl5pPr>
            <a:lvl6pPr marL="2514600" indent="-228600" defTabSz="990600" eaLnBrk="0" fontAlgn="base" hangingPunct="0">
              <a:spcBef>
                <a:spcPct val="0"/>
              </a:spcBef>
              <a:spcAft>
                <a:spcPct val="0"/>
              </a:spcAft>
              <a:defRPr sz="2400" i="1">
                <a:solidFill>
                  <a:srgbClr val="0000CC"/>
                </a:solidFill>
                <a:latin typeface="Times New Roman" pitchFamily="18" charset="0"/>
              </a:defRPr>
            </a:lvl6pPr>
            <a:lvl7pPr marL="2971800" indent="-228600" defTabSz="990600" eaLnBrk="0" fontAlgn="base" hangingPunct="0">
              <a:spcBef>
                <a:spcPct val="0"/>
              </a:spcBef>
              <a:spcAft>
                <a:spcPct val="0"/>
              </a:spcAft>
              <a:defRPr sz="2400" i="1">
                <a:solidFill>
                  <a:srgbClr val="0000CC"/>
                </a:solidFill>
                <a:latin typeface="Times New Roman" pitchFamily="18" charset="0"/>
              </a:defRPr>
            </a:lvl7pPr>
            <a:lvl8pPr marL="3429000" indent="-228600" defTabSz="990600" eaLnBrk="0" fontAlgn="base" hangingPunct="0">
              <a:spcBef>
                <a:spcPct val="0"/>
              </a:spcBef>
              <a:spcAft>
                <a:spcPct val="0"/>
              </a:spcAft>
              <a:defRPr sz="2400" i="1">
                <a:solidFill>
                  <a:srgbClr val="0000CC"/>
                </a:solidFill>
                <a:latin typeface="Times New Roman" pitchFamily="18" charset="0"/>
              </a:defRPr>
            </a:lvl8pPr>
            <a:lvl9pPr marL="3886200" indent="-228600" defTabSz="990600" eaLnBrk="0" fontAlgn="base" hangingPunct="0">
              <a:spcBef>
                <a:spcPct val="0"/>
              </a:spcBef>
              <a:spcAft>
                <a:spcPct val="0"/>
              </a:spcAft>
              <a:defRPr sz="2400" i="1">
                <a:solidFill>
                  <a:srgbClr val="0000CC"/>
                </a:solidFill>
                <a:latin typeface="Times New Roman" pitchFamily="18" charset="0"/>
              </a:defRPr>
            </a:lvl9pPr>
          </a:lstStyle>
          <a:p>
            <a:fld id="{DF151E18-9D61-496C-A661-F9F193425868}" type="slidenum">
              <a:rPr lang="ja-JP" altLang="en-US" sz="1300" i="0" smtClean="0">
                <a:solidFill>
                  <a:schemeClr val="tx1"/>
                </a:solidFill>
              </a:rPr>
              <a:pPr/>
              <a:t>15</a:t>
            </a:fld>
            <a:endParaRPr lang="en-US" altLang="ja-JP" sz="1300" i="0" smtClean="0">
              <a:solidFill>
                <a:schemeClr val="tx1"/>
              </a:solidFill>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18" charset="0"/>
            </a:endParaRPr>
          </a:p>
        </p:txBody>
      </p:sp>
    </p:spTree>
    <p:extLst>
      <p:ext uri="{BB962C8B-B14F-4D97-AF65-F5344CB8AC3E}">
        <p14:creationId xmlns:p14="http://schemas.microsoft.com/office/powerpoint/2010/main" val="35814708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37931725" indent="-37474525" defTabSz="966788"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1C560472-BA34-41BE-BD9C-E5C16916E14E}" type="slidenum">
              <a:rPr lang="en-US" altLang="en-US" sz="1300"/>
              <a:pPr eaLnBrk="1" hangingPunct="1"/>
              <a:t>17</a:t>
            </a:fld>
            <a:endParaRPr lang="en-US" altLang="en-US" sz="1300"/>
          </a:p>
        </p:txBody>
      </p:sp>
      <p:sp>
        <p:nvSpPr>
          <p:cNvPr id="54275" name="Rectangle 2"/>
          <p:cNvSpPr>
            <a:spLocks noGrp="1" noRot="1" noChangeAspect="1" noChangeArrowheads="1" noTextEdit="1"/>
          </p:cNvSpPr>
          <p:nvPr>
            <p:ph type="sldImg"/>
          </p:nvPr>
        </p:nvSpPr>
        <p:spPr>
          <a:solidFill>
            <a:srgbClr val="FFFFFF"/>
          </a:solidFill>
          <a:ln/>
        </p:spPr>
      </p:sp>
      <p:sp>
        <p:nvSpPr>
          <p:cNvPr id="5427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smtClean="0">
                <a:latin typeface="Times New Roman" charset="0"/>
                <a:ea typeface="ＭＳ Ｐゴシック" charset="-128"/>
              </a:rPr>
              <a:t>At every single time E is of course in just one direction, but it changes randomly and rapidly over time</a:t>
            </a:r>
          </a:p>
          <a:p>
            <a:pPr eaLnBrk="1" hangingPunct="1"/>
            <a:r>
              <a:rPr lang="en-US" altLang="en-US" smtClean="0">
                <a:latin typeface="Times New Roman" charset="0"/>
                <a:ea typeface="ＭＳ Ｐゴシック" charset="-128"/>
              </a:rPr>
              <a:t>Light from the sun is not polarized!</a:t>
            </a:r>
          </a:p>
        </p:txBody>
      </p:sp>
    </p:spTree>
    <p:extLst>
      <p:ext uri="{BB962C8B-B14F-4D97-AF65-F5344CB8AC3E}">
        <p14:creationId xmlns:p14="http://schemas.microsoft.com/office/powerpoint/2010/main" val="17183223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eaLnBrk="1" hangingPunct="1">
              <a:defRPr/>
            </a:pPr>
            <a:r>
              <a:rPr lang="en-US" sz="1300" b="1" dirty="0">
                <a:latin typeface="Times New Roman" pitchFamily="18" charset="0"/>
                <a:ea typeface="+mn-ea"/>
                <a:cs typeface="+mn-cs"/>
              </a:rPr>
              <a:t>Directions for doing the demo: </a:t>
            </a:r>
            <a:r>
              <a:rPr lang="en-US" sz="1300" dirty="0">
                <a:latin typeface="Times New Roman" pitchFamily="18" charset="0"/>
                <a:ea typeface="+mn-ea"/>
                <a:cs typeface="+mn-cs"/>
              </a:rPr>
              <a:t>Before powering the transmitter select the operating mode with the mode switch (preferably CW – continuous wave). Turn on the power to the transmitter. Move the receiver dipole close to the transmitter. The intensity of the lamp indicates the field strength of the signal. Move the receiver farther away and the light intensity diminishes. Rotate the receiver 90 degrees and the light goes out completely. Connect the receiver antenna to a voltmeter and you will get numerical readings indicating field strength of the signal.</a:t>
            </a:r>
          </a:p>
          <a:p>
            <a:endParaRPr lang="en-US" dirty="0"/>
          </a:p>
        </p:txBody>
      </p:sp>
      <p:sp>
        <p:nvSpPr>
          <p:cNvPr id="4" name="Slide Number Placeholder 3"/>
          <p:cNvSpPr>
            <a:spLocks noGrp="1"/>
          </p:cNvSpPr>
          <p:nvPr>
            <p:ph type="sldNum" sz="quarter" idx="10"/>
          </p:nvPr>
        </p:nvSpPr>
        <p:spPr/>
        <p:txBody>
          <a:bodyPr/>
          <a:lstStyle/>
          <a:p>
            <a:fld id="{D752EC98-5AA5-4841-BE63-E2B7351D97D0}" type="slidenum">
              <a:rPr lang="en-US" smtClean="0"/>
              <a:pPr/>
              <a:t>18</a:t>
            </a:fld>
            <a:endParaRPr lang="en-US"/>
          </a:p>
        </p:txBody>
      </p:sp>
    </p:spTree>
    <p:extLst>
      <p:ext uri="{BB962C8B-B14F-4D97-AF65-F5344CB8AC3E}">
        <p14:creationId xmlns:p14="http://schemas.microsoft.com/office/powerpoint/2010/main" val="21660252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ＭＳ Ｐゴシック" pitchFamily="64" charset="-128"/>
              </a:defRPr>
            </a:lvl1pPr>
            <a:lvl2pPr marL="37931725" indent="-37474525" defTabSz="966788" eaLnBrk="0" hangingPunct="0">
              <a:defRPr sz="2400">
                <a:solidFill>
                  <a:schemeClr val="tx1"/>
                </a:solidFill>
                <a:latin typeface="Times New Roman" pitchFamily="18" charset="0"/>
                <a:ea typeface="ＭＳ Ｐゴシック" pitchFamily="64" charset="-128"/>
              </a:defRPr>
            </a:lvl2pPr>
            <a:lvl3pPr eaLnBrk="0" hangingPunct="0">
              <a:defRPr sz="2400">
                <a:solidFill>
                  <a:schemeClr val="tx1"/>
                </a:solidFill>
                <a:latin typeface="Times New Roman" pitchFamily="18" charset="0"/>
                <a:ea typeface="ＭＳ Ｐゴシック" pitchFamily="64" charset="-128"/>
              </a:defRPr>
            </a:lvl3pPr>
            <a:lvl4pPr eaLnBrk="0" hangingPunct="0">
              <a:defRPr sz="2400">
                <a:solidFill>
                  <a:schemeClr val="tx1"/>
                </a:solidFill>
                <a:latin typeface="Times New Roman" pitchFamily="18" charset="0"/>
                <a:ea typeface="ＭＳ Ｐゴシック" pitchFamily="64" charset="-128"/>
              </a:defRPr>
            </a:lvl4pPr>
            <a:lvl5pPr eaLnBrk="0" hangingPunct="0">
              <a:defRPr sz="2400">
                <a:solidFill>
                  <a:schemeClr val="tx1"/>
                </a:solidFill>
                <a:latin typeface="Times New Roman" pitchFamily="18" charset="0"/>
                <a:ea typeface="ＭＳ Ｐゴシック" pitchFamily="64"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pitchFamily="64"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pitchFamily="64"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pitchFamily="64"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pitchFamily="64" charset="-128"/>
              </a:defRPr>
            </a:lvl9pPr>
          </a:lstStyle>
          <a:p>
            <a:pPr eaLnBrk="1" hangingPunct="1"/>
            <a:fld id="{66C52E44-59DD-4248-A460-F0B3A64A32EC}" type="slidenum">
              <a:rPr lang="en-US" altLang="en-US" sz="1300"/>
              <a:pPr eaLnBrk="1" hangingPunct="1"/>
              <a:t>19</a:t>
            </a:fld>
            <a:endParaRPr lang="en-US" altLang="en-US" sz="130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itchFamily="18" charset="0"/>
                <a:ea typeface="ＭＳ Ｐゴシック" pitchFamily="64" charset="-128"/>
              </a:rPr>
              <a:t>A</a:t>
            </a:r>
          </a:p>
        </p:txBody>
      </p:sp>
    </p:spTree>
    <p:extLst>
      <p:ext uri="{BB962C8B-B14F-4D97-AF65-F5344CB8AC3E}">
        <p14:creationId xmlns:p14="http://schemas.microsoft.com/office/powerpoint/2010/main" val="6750556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i="1">
                <a:solidFill>
                  <a:srgbClr val="0000CC"/>
                </a:solidFill>
                <a:latin typeface="Times New Roman" pitchFamily="64" charset="0"/>
              </a:defRPr>
            </a:lvl1pPr>
            <a:lvl2pPr marL="742950" indent="-285750" defTabSz="990600">
              <a:defRPr sz="2400" i="1">
                <a:solidFill>
                  <a:srgbClr val="0000CC"/>
                </a:solidFill>
                <a:latin typeface="Times New Roman" pitchFamily="64" charset="0"/>
              </a:defRPr>
            </a:lvl2pPr>
            <a:lvl3pPr marL="1143000" indent="-228600" defTabSz="990600">
              <a:defRPr sz="2400" i="1">
                <a:solidFill>
                  <a:srgbClr val="0000CC"/>
                </a:solidFill>
                <a:latin typeface="Times New Roman" pitchFamily="64" charset="0"/>
              </a:defRPr>
            </a:lvl3pPr>
            <a:lvl4pPr marL="1600200" indent="-228600" defTabSz="990600">
              <a:defRPr sz="2400" i="1">
                <a:solidFill>
                  <a:srgbClr val="0000CC"/>
                </a:solidFill>
                <a:latin typeface="Times New Roman" pitchFamily="64" charset="0"/>
              </a:defRPr>
            </a:lvl4pPr>
            <a:lvl5pPr marL="2057400" indent="-228600" defTabSz="990600">
              <a:defRPr sz="2400" i="1">
                <a:solidFill>
                  <a:srgbClr val="0000CC"/>
                </a:solidFill>
                <a:latin typeface="Times New Roman" pitchFamily="64" charset="0"/>
              </a:defRPr>
            </a:lvl5pPr>
            <a:lvl6pPr marL="2514600" indent="-228600" defTabSz="990600" eaLnBrk="0" fontAlgn="base" hangingPunct="0">
              <a:spcBef>
                <a:spcPct val="0"/>
              </a:spcBef>
              <a:spcAft>
                <a:spcPct val="0"/>
              </a:spcAft>
              <a:defRPr sz="2400" i="1">
                <a:solidFill>
                  <a:srgbClr val="0000CC"/>
                </a:solidFill>
                <a:latin typeface="Times New Roman" pitchFamily="64" charset="0"/>
              </a:defRPr>
            </a:lvl6pPr>
            <a:lvl7pPr marL="2971800" indent="-228600" defTabSz="990600" eaLnBrk="0" fontAlgn="base" hangingPunct="0">
              <a:spcBef>
                <a:spcPct val="0"/>
              </a:spcBef>
              <a:spcAft>
                <a:spcPct val="0"/>
              </a:spcAft>
              <a:defRPr sz="2400" i="1">
                <a:solidFill>
                  <a:srgbClr val="0000CC"/>
                </a:solidFill>
                <a:latin typeface="Times New Roman" pitchFamily="64" charset="0"/>
              </a:defRPr>
            </a:lvl7pPr>
            <a:lvl8pPr marL="3429000" indent="-228600" defTabSz="990600" eaLnBrk="0" fontAlgn="base" hangingPunct="0">
              <a:spcBef>
                <a:spcPct val="0"/>
              </a:spcBef>
              <a:spcAft>
                <a:spcPct val="0"/>
              </a:spcAft>
              <a:defRPr sz="2400" i="1">
                <a:solidFill>
                  <a:srgbClr val="0000CC"/>
                </a:solidFill>
                <a:latin typeface="Times New Roman" pitchFamily="64" charset="0"/>
              </a:defRPr>
            </a:lvl8pPr>
            <a:lvl9pPr marL="3886200" indent="-228600" defTabSz="990600" eaLnBrk="0" fontAlgn="base" hangingPunct="0">
              <a:spcBef>
                <a:spcPct val="0"/>
              </a:spcBef>
              <a:spcAft>
                <a:spcPct val="0"/>
              </a:spcAft>
              <a:defRPr sz="2400" i="1">
                <a:solidFill>
                  <a:srgbClr val="0000CC"/>
                </a:solidFill>
                <a:latin typeface="Times New Roman" pitchFamily="64" charset="0"/>
              </a:defRPr>
            </a:lvl9pPr>
          </a:lstStyle>
          <a:p>
            <a:fld id="{1AC99A96-3BCD-4CA6-8436-BF91F6DBC5A6}" type="slidenum">
              <a:rPr lang="ja-JP" altLang="en-US" sz="1300" i="0" smtClean="0">
                <a:solidFill>
                  <a:schemeClr val="tx1"/>
                </a:solidFill>
              </a:rPr>
              <a:pPr/>
              <a:t>20</a:t>
            </a:fld>
            <a:endParaRPr lang="en-US" altLang="ja-JP" sz="1300" i="0" smtClean="0">
              <a:solidFill>
                <a:schemeClr val="tx1"/>
              </a:solidFill>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64" charset="0"/>
            </a:endParaRPr>
          </a:p>
        </p:txBody>
      </p:sp>
    </p:spTree>
    <p:extLst>
      <p:ext uri="{BB962C8B-B14F-4D97-AF65-F5344CB8AC3E}">
        <p14:creationId xmlns:p14="http://schemas.microsoft.com/office/powerpoint/2010/main" val="35254148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i="1">
                <a:solidFill>
                  <a:srgbClr val="0000CC"/>
                </a:solidFill>
                <a:latin typeface="Times New Roman" pitchFamily="18" charset="0"/>
              </a:defRPr>
            </a:lvl1pPr>
            <a:lvl2pPr marL="742950" indent="-285750" defTabSz="990600">
              <a:defRPr sz="2400" i="1">
                <a:solidFill>
                  <a:srgbClr val="0000CC"/>
                </a:solidFill>
                <a:latin typeface="Times New Roman" pitchFamily="18" charset="0"/>
              </a:defRPr>
            </a:lvl2pPr>
            <a:lvl3pPr marL="1143000" indent="-228600" defTabSz="990600">
              <a:defRPr sz="2400" i="1">
                <a:solidFill>
                  <a:srgbClr val="0000CC"/>
                </a:solidFill>
                <a:latin typeface="Times New Roman" pitchFamily="18" charset="0"/>
              </a:defRPr>
            </a:lvl3pPr>
            <a:lvl4pPr marL="1600200" indent="-228600" defTabSz="990600">
              <a:defRPr sz="2400" i="1">
                <a:solidFill>
                  <a:srgbClr val="0000CC"/>
                </a:solidFill>
                <a:latin typeface="Times New Roman" pitchFamily="18" charset="0"/>
              </a:defRPr>
            </a:lvl4pPr>
            <a:lvl5pPr marL="2057400" indent="-228600" defTabSz="990600">
              <a:defRPr sz="2400" i="1">
                <a:solidFill>
                  <a:srgbClr val="0000CC"/>
                </a:solidFill>
                <a:latin typeface="Times New Roman" pitchFamily="18" charset="0"/>
              </a:defRPr>
            </a:lvl5pPr>
            <a:lvl6pPr marL="2514600" indent="-228600" defTabSz="990600" eaLnBrk="0" fontAlgn="base" hangingPunct="0">
              <a:spcBef>
                <a:spcPct val="0"/>
              </a:spcBef>
              <a:spcAft>
                <a:spcPct val="0"/>
              </a:spcAft>
              <a:defRPr sz="2400" i="1">
                <a:solidFill>
                  <a:srgbClr val="0000CC"/>
                </a:solidFill>
                <a:latin typeface="Times New Roman" pitchFamily="18" charset="0"/>
              </a:defRPr>
            </a:lvl6pPr>
            <a:lvl7pPr marL="2971800" indent="-228600" defTabSz="990600" eaLnBrk="0" fontAlgn="base" hangingPunct="0">
              <a:spcBef>
                <a:spcPct val="0"/>
              </a:spcBef>
              <a:spcAft>
                <a:spcPct val="0"/>
              </a:spcAft>
              <a:defRPr sz="2400" i="1">
                <a:solidFill>
                  <a:srgbClr val="0000CC"/>
                </a:solidFill>
                <a:latin typeface="Times New Roman" pitchFamily="18" charset="0"/>
              </a:defRPr>
            </a:lvl7pPr>
            <a:lvl8pPr marL="3429000" indent="-228600" defTabSz="990600" eaLnBrk="0" fontAlgn="base" hangingPunct="0">
              <a:spcBef>
                <a:spcPct val="0"/>
              </a:spcBef>
              <a:spcAft>
                <a:spcPct val="0"/>
              </a:spcAft>
              <a:defRPr sz="2400" i="1">
                <a:solidFill>
                  <a:srgbClr val="0000CC"/>
                </a:solidFill>
                <a:latin typeface="Times New Roman" pitchFamily="18" charset="0"/>
              </a:defRPr>
            </a:lvl8pPr>
            <a:lvl9pPr marL="3886200" indent="-228600" defTabSz="990600" eaLnBrk="0" fontAlgn="base" hangingPunct="0">
              <a:spcBef>
                <a:spcPct val="0"/>
              </a:spcBef>
              <a:spcAft>
                <a:spcPct val="0"/>
              </a:spcAft>
              <a:defRPr sz="2400" i="1">
                <a:solidFill>
                  <a:srgbClr val="0000CC"/>
                </a:solidFill>
                <a:latin typeface="Times New Roman" pitchFamily="18" charset="0"/>
              </a:defRPr>
            </a:lvl9pPr>
          </a:lstStyle>
          <a:p>
            <a:fld id="{898B1AB1-B6BF-4CE9-900A-2272A20768FB}" type="slidenum">
              <a:rPr lang="ja-JP" altLang="en-US" sz="1300" i="0" smtClean="0">
                <a:solidFill>
                  <a:schemeClr val="tx1"/>
                </a:solidFill>
              </a:rPr>
              <a:pPr/>
              <a:t>22</a:t>
            </a:fld>
            <a:endParaRPr lang="en-US" altLang="ja-JP" sz="1300" i="0" smtClean="0">
              <a:solidFill>
                <a:schemeClr val="tx1"/>
              </a:solidFill>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extLst>
      <p:ext uri="{BB962C8B-B14F-4D97-AF65-F5344CB8AC3E}">
        <p14:creationId xmlns:p14="http://schemas.microsoft.com/office/powerpoint/2010/main" val="28190295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i="1">
                <a:solidFill>
                  <a:srgbClr val="0000CC"/>
                </a:solidFill>
                <a:latin typeface="Times New Roman" pitchFamily="18" charset="0"/>
              </a:defRPr>
            </a:lvl1pPr>
            <a:lvl2pPr marL="742950" indent="-285750" defTabSz="990600">
              <a:defRPr sz="2400" i="1">
                <a:solidFill>
                  <a:srgbClr val="0000CC"/>
                </a:solidFill>
                <a:latin typeface="Times New Roman" pitchFamily="18" charset="0"/>
              </a:defRPr>
            </a:lvl2pPr>
            <a:lvl3pPr marL="1143000" indent="-228600" defTabSz="990600">
              <a:defRPr sz="2400" i="1">
                <a:solidFill>
                  <a:srgbClr val="0000CC"/>
                </a:solidFill>
                <a:latin typeface="Times New Roman" pitchFamily="18" charset="0"/>
              </a:defRPr>
            </a:lvl3pPr>
            <a:lvl4pPr marL="1600200" indent="-228600" defTabSz="990600">
              <a:defRPr sz="2400" i="1">
                <a:solidFill>
                  <a:srgbClr val="0000CC"/>
                </a:solidFill>
                <a:latin typeface="Times New Roman" pitchFamily="18" charset="0"/>
              </a:defRPr>
            </a:lvl4pPr>
            <a:lvl5pPr marL="2057400" indent="-228600" defTabSz="990600">
              <a:defRPr sz="2400" i="1">
                <a:solidFill>
                  <a:srgbClr val="0000CC"/>
                </a:solidFill>
                <a:latin typeface="Times New Roman" pitchFamily="18" charset="0"/>
              </a:defRPr>
            </a:lvl5pPr>
            <a:lvl6pPr marL="2514600" indent="-228600" defTabSz="990600" eaLnBrk="0" fontAlgn="base" hangingPunct="0">
              <a:spcBef>
                <a:spcPct val="0"/>
              </a:spcBef>
              <a:spcAft>
                <a:spcPct val="0"/>
              </a:spcAft>
              <a:defRPr sz="2400" i="1">
                <a:solidFill>
                  <a:srgbClr val="0000CC"/>
                </a:solidFill>
                <a:latin typeface="Times New Roman" pitchFamily="18" charset="0"/>
              </a:defRPr>
            </a:lvl6pPr>
            <a:lvl7pPr marL="2971800" indent="-228600" defTabSz="990600" eaLnBrk="0" fontAlgn="base" hangingPunct="0">
              <a:spcBef>
                <a:spcPct val="0"/>
              </a:spcBef>
              <a:spcAft>
                <a:spcPct val="0"/>
              </a:spcAft>
              <a:defRPr sz="2400" i="1">
                <a:solidFill>
                  <a:srgbClr val="0000CC"/>
                </a:solidFill>
                <a:latin typeface="Times New Roman" pitchFamily="18" charset="0"/>
              </a:defRPr>
            </a:lvl7pPr>
            <a:lvl8pPr marL="3429000" indent="-228600" defTabSz="990600" eaLnBrk="0" fontAlgn="base" hangingPunct="0">
              <a:spcBef>
                <a:spcPct val="0"/>
              </a:spcBef>
              <a:spcAft>
                <a:spcPct val="0"/>
              </a:spcAft>
              <a:defRPr sz="2400" i="1">
                <a:solidFill>
                  <a:srgbClr val="0000CC"/>
                </a:solidFill>
                <a:latin typeface="Times New Roman" pitchFamily="18" charset="0"/>
              </a:defRPr>
            </a:lvl8pPr>
            <a:lvl9pPr marL="3886200" indent="-228600" defTabSz="990600" eaLnBrk="0" fontAlgn="base" hangingPunct="0">
              <a:spcBef>
                <a:spcPct val="0"/>
              </a:spcBef>
              <a:spcAft>
                <a:spcPct val="0"/>
              </a:spcAft>
              <a:defRPr sz="2400" i="1">
                <a:solidFill>
                  <a:srgbClr val="0000CC"/>
                </a:solidFill>
                <a:latin typeface="Times New Roman" pitchFamily="18" charset="0"/>
              </a:defRPr>
            </a:lvl9pPr>
          </a:lstStyle>
          <a:p>
            <a:fld id="{CD20F7F1-3557-444E-83DF-39FCD89262E0}" type="slidenum">
              <a:rPr lang="ja-JP" altLang="en-US" sz="1300" i="0" smtClean="0">
                <a:solidFill>
                  <a:schemeClr val="tx1"/>
                </a:solidFill>
              </a:rPr>
              <a:pPr/>
              <a:t>23</a:t>
            </a:fld>
            <a:endParaRPr lang="en-US" altLang="ja-JP" sz="1300" i="0" smtClean="0">
              <a:solidFill>
                <a:schemeClr val="tx1"/>
              </a:solidFill>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rPr>
              <a:t>Field of vision</a:t>
            </a:r>
          </a:p>
        </p:txBody>
      </p:sp>
    </p:spTree>
    <p:extLst>
      <p:ext uri="{BB962C8B-B14F-4D97-AF65-F5344CB8AC3E}">
        <p14:creationId xmlns:p14="http://schemas.microsoft.com/office/powerpoint/2010/main" val="2745990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37931725" indent="-37474525" defTabSz="966788"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74237876-D9C5-4C0F-996E-8255A9DD0E87}" type="slidenum">
              <a:rPr lang="en-US" altLang="en-US" sz="1300"/>
              <a:pPr eaLnBrk="1" hangingPunct="1"/>
              <a:t>4</a:t>
            </a:fld>
            <a:endParaRPr lang="en-US" altLang="en-US" sz="1300"/>
          </a:p>
        </p:txBody>
      </p:sp>
      <p:sp>
        <p:nvSpPr>
          <p:cNvPr id="35843" name="Rectangle 2"/>
          <p:cNvSpPr>
            <a:spLocks noGrp="1" noRot="1" noChangeAspect="1" noChangeArrowheads="1" noTextEdit="1"/>
          </p:cNvSpPr>
          <p:nvPr>
            <p:ph type="sldImg"/>
          </p:nvPr>
        </p:nvSpPr>
        <p:spPr>
          <a:solidFill>
            <a:srgbClr val="FFFFFF"/>
          </a:solidFill>
          <a:ln/>
        </p:spPr>
      </p:sp>
      <p:sp>
        <p:nvSpPr>
          <p:cNvPr id="3584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Times New Roman" charset="0"/>
              <a:ea typeface="ヒラギノ角ゴ Pro W3" charset="-128"/>
            </a:endParaRPr>
          </a:p>
        </p:txBody>
      </p:sp>
    </p:spTree>
    <p:extLst>
      <p:ext uri="{BB962C8B-B14F-4D97-AF65-F5344CB8AC3E}">
        <p14:creationId xmlns:p14="http://schemas.microsoft.com/office/powerpoint/2010/main" val="16564309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i="1">
                <a:solidFill>
                  <a:srgbClr val="0000CC"/>
                </a:solidFill>
                <a:latin typeface="Times New Roman" pitchFamily="18" charset="0"/>
              </a:defRPr>
            </a:lvl1pPr>
            <a:lvl2pPr marL="742950" indent="-285750" defTabSz="990600">
              <a:defRPr sz="2400" i="1">
                <a:solidFill>
                  <a:srgbClr val="0000CC"/>
                </a:solidFill>
                <a:latin typeface="Times New Roman" pitchFamily="18" charset="0"/>
              </a:defRPr>
            </a:lvl2pPr>
            <a:lvl3pPr marL="1143000" indent="-228600" defTabSz="990600">
              <a:defRPr sz="2400" i="1">
                <a:solidFill>
                  <a:srgbClr val="0000CC"/>
                </a:solidFill>
                <a:latin typeface="Times New Roman" pitchFamily="18" charset="0"/>
              </a:defRPr>
            </a:lvl3pPr>
            <a:lvl4pPr marL="1600200" indent="-228600" defTabSz="990600">
              <a:defRPr sz="2400" i="1">
                <a:solidFill>
                  <a:srgbClr val="0000CC"/>
                </a:solidFill>
                <a:latin typeface="Times New Roman" pitchFamily="18" charset="0"/>
              </a:defRPr>
            </a:lvl4pPr>
            <a:lvl5pPr marL="2057400" indent="-228600" defTabSz="990600">
              <a:defRPr sz="2400" i="1">
                <a:solidFill>
                  <a:srgbClr val="0000CC"/>
                </a:solidFill>
                <a:latin typeface="Times New Roman" pitchFamily="18" charset="0"/>
              </a:defRPr>
            </a:lvl5pPr>
            <a:lvl6pPr marL="2514600" indent="-228600" defTabSz="990600" eaLnBrk="0" fontAlgn="base" hangingPunct="0">
              <a:spcBef>
                <a:spcPct val="0"/>
              </a:spcBef>
              <a:spcAft>
                <a:spcPct val="0"/>
              </a:spcAft>
              <a:defRPr sz="2400" i="1">
                <a:solidFill>
                  <a:srgbClr val="0000CC"/>
                </a:solidFill>
                <a:latin typeface="Times New Roman" pitchFamily="18" charset="0"/>
              </a:defRPr>
            </a:lvl6pPr>
            <a:lvl7pPr marL="2971800" indent="-228600" defTabSz="990600" eaLnBrk="0" fontAlgn="base" hangingPunct="0">
              <a:spcBef>
                <a:spcPct val="0"/>
              </a:spcBef>
              <a:spcAft>
                <a:spcPct val="0"/>
              </a:spcAft>
              <a:defRPr sz="2400" i="1">
                <a:solidFill>
                  <a:srgbClr val="0000CC"/>
                </a:solidFill>
                <a:latin typeface="Times New Roman" pitchFamily="18" charset="0"/>
              </a:defRPr>
            </a:lvl7pPr>
            <a:lvl8pPr marL="3429000" indent="-228600" defTabSz="990600" eaLnBrk="0" fontAlgn="base" hangingPunct="0">
              <a:spcBef>
                <a:spcPct val="0"/>
              </a:spcBef>
              <a:spcAft>
                <a:spcPct val="0"/>
              </a:spcAft>
              <a:defRPr sz="2400" i="1">
                <a:solidFill>
                  <a:srgbClr val="0000CC"/>
                </a:solidFill>
                <a:latin typeface="Times New Roman" pitchFamily="18" charset="0"/>
              </a:defRPr>
            </a:lvl8pPr>
            <a:lvl9pPr marL="3886200" indent="-228600" defTabSz="990600" eaLnBrk="0" fontAlgn="base" hangingPunct="0">
              <a:spcBef>
                <a:spcPct val="0"/>
              </a:spcBef>
              <a:spcAft>
                <a:spcPct val="0"/>
              </a:spcAft>
              <a:defRPr sz="2400" i="1">
                <a:solidFill>
                  <a:srgbClr val="0000CC"/>
                </a:solidFill>
                <a:latin typeface="Times New Roman" pitchFamily="18" charset="0"/>
              </a:defRPr>
            </a:lvl9pPr>
          </a:lstStyle>
          <a:p>
            <a:fld id="{DA5EC288-3D12-40CF-BE22-4F6041D94AB4}" type="slidenum">
              <a:rPr lang="ja-JP" altLang="en-US" sz="1300" i="0" smtClean="0">
                <a:solidFill>
                  <a:schemeClr val="tx1"/>
                </a:solidFill>
              </a:rPr>
              <a:pPr/>
              <a:t>24</a:t>
            </a:fld>
            <a:endParaRPr lang="en-US" altLang="ja-JP" sz="1300" i="0" smtClean="0">
              <a:solidFill>
                <a:schemeClr val="tx1"/>
              </a:solidFill>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extLst>
      <p:ext uri="{BB962C8B-B14F-4D97-AF65-F5344CB8AC3E}">
        <p14:creationId xmlns:p14="http://schemas.microsoft.com/office/powerpoint/2010/main" val="12303110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large Plexiglas prism is mounted on the lens board. A narrow beam of light is directed toward one side of the prism causing the light to be refracted. In addition to ordinary refraction, dispersion and minimum angle of deviation can also be shown.</a:t>
            </a:r>
            <a:endParaRPr lang="en-US" dirty="0"/>
          </a:p>
        </p:txBody>
      </p:sp>
      <p:sp>
        <p:nvSpPr>
          <p:cNvPr id="4" name="Slide Number Placeholder 3"/>
          <p:cNvSpPr>
            <a:spLocks noGrp="1"/>
          </p:cNvSpPr>
          <p:nvPr>
            <p:ph type="sldNum" sz="quarter" idx="10"/>
          </p:nvPr>
        </p:nvSpPr>
        <p:spPr/>
        <p:txBody>
          <a:bodyPr/>
          <a:lstStyle/>
          <a:p>
            <a:pPr>
              <a:defRPr/>
            </a:pPr>
            <a:fld id="{CF5A32AC-EB6A-4251-BBFA-33B0C0A700C0}" type="slidenum">
              <a:rPr lang="ja-JP" altLang="en-US" smtClean="0"/>
              <a:pPr>
                <a:defRPr/>
              </a:pPr>
              <a:t>25</a:t>
            </a:fld>
            <a:endParaRPr lang="en-US" altLang="ja-JP"/>
          </a:p>
        </p:txBody>
      </p:sp>
    </p:spTree>
    <p:extLst>
      <p:ext uri="{BB962C8B-B14F-4D97-AF65-F5344CB8AC3E}">
        <p14:creationId xmlns:p14="http://schemas.microsoft.com/office/powerpoint/2010/main" val="402101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989A31-6E0B-40FE-B614-2AE912F8B215}" type="slidenum">
              <a:rPr lang="en-US"/>
              <a:pPr/>
              <a:t>26</a:t>
            </a:fld>
            <a:endParaRPr lang="en-US"/>
          </a:p>
        </p:txBody>
      </p:sp>
      <p:sp>
        <p:nvSpPr>
          <p:cNvPr id="2069506" name="Rectangle 2"/>
          <p:cNvSpPr>
            <a:spLocks noGrp="1" noRot="1" noChangeAspect="1" noChangeArrowheads="1" noTextEdit="1"/>
          </p:cNvSpPr>
          <p:nvPr>
            <p:ph type="sldImg"/>
          </p:nvPr>
        </p:nvSpPr>
        <p:spPr>
          <a:ln/>
        </p:spPr>
      </p:sp>
      <p:sp>
        <p:nvSpPr>
          <p:cNvPr id="20695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576187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i="1">
                <a:solidFill>
                  <a:srgbClr val="0000CC"/>
                </a:solidFill>
                <a:latin typeface="Times New Roman" pitchFamily="18" charset="0"/>
              </a:defRPr>
            </a:lvl1pPr>
            <a:lvl2pPr marL="742950" indent="-285750" defTabSz="990600">
              <a:defRPr sz="2400" i="1">
                <a:solidFill>
                  <a:srgbClr val="0000CC"/>
                </a:solidFill>
                <a:latin typeface="Times New Roman" pitchFamily="18" charset="0"/>
              </a:defRPr>
            </a:lvl2pPr>
            <a:lvl3pPr marL="1143000" indent="-228600" defTabSz="990600">
              <a:defRPr sz="2400" i="1">
                <a:solidFill>
                  <a:srgbClr val="0000CC"/>
                </a:solidFill>
                <a:latin typeface="Times New Roman" pitchFamily="18" charset="0"/>
              </a:defRPr>
            </a:lvl3pPr>
            <a:lvl4pPr marL="1600200" indent="-228600" defTabSz="990600">
              <a:defRPr sz="2400" i="1">
                <a:solidFill>
                  <a:srgbClr val="0000CC"/>
                </a:solidFill>
                <a:latin typeface="Times New Roman" pitchFamily="18" charset="0"/>
              </a:defRPr>
            </a:lvl4pPr>
            <a:lvl5pPr marL="2057400" indent="-228600" defTabSz="990600">
              <a:defRPr sz="2400" i="1">
                <a:solidFill>
                  <a:srgbClr val="0000CC"/>
                </a:solidFill>
                <a:latin typeface="Times New Roman" pitchFamily="18" charset="0"/>
              </a:defRPr>
            </a:lvl5pPr>
            <a:lvl6pPr marL="2514600" indent="-228600" defTabSz="990600" eaLnBrk="0" fontAlgn="base" hangingPunct="0">
              <a:spcBef>
                <a:spcPct val="0"/>
              </a:spcBef>
              <a:spcAft>
                <a:spcPct val="0"/>
              </a:spcAft>
              <a:defRPr sz="2400" i="1">
                <a:solidFill>
                  <a:srgbClr val="0000CC"/>
                </a:solidFill>
                <a:latin typeface="Times New Roman" pitchFamily="18" charset="0"/>
              </a:defRPr>
            </a:lvl6pPr>
            <a:lvl7pPr marL="2971800" indent="-228600" defTabSz="990600" eaLnBrk="0" fontAlgn="base" hangingPunct="0">
              <a:spcBef>
                <a:spcPct val="0"/>
              </a:spcBef>
              <a:spcAft>
                <a:spcPct val="0"/>
              </a:spcAft>
              <a:defRPr sz="2400" i="1">
                <a:solidFill>
                  <a:srgbClr val="0000CC"/>
                </a:solidFill>
                <a:latin typeface="Times New Roman" pitchFamily="18" charset="0"/>
              </a:defRPr>
            </a:lvl7pPr>
            <a:lvl8pPr marL="3429000" indent="-228600" defTabSz="990600" eaLnBrk="0" fontAlgn="base" hangingPunct="0">
              <a:spcBef>
                <a:spcPct val="0"/>
              </a:spcBef>
              <a:spcAft>
                <a:spcPct val="0"/>
              </a:spcAft>
              <a:defRPr sz="2400" i="1">
                <a:solidFill>
                  <a:srgbClr val="0000CC"/>
                </a:solidFill>
                <a:latin typeface="Times New Roman" pitchFamily="18" charset="0"/>
              </a:defRPr>
            </a:lvl8pPr>
            <a:lvl9pPr marL="3886200" indent="-228600" defTabSz="990600" eaLnBrk="0" fontAlgn="base" hangingPunct="0">
              <a:spcBef>
                <a:spcPct val="0"/>
              </a:spcBef>
              <a:spcAft>
                <a:spcPct val="0"/>
              </a:spcAft>
              <a:defRPr sz="2400" i="1">
                <a:solidFill>
                  <a:srgbClr val="0000CC"/>
                </a:solidFill>
                <a:latin typeface="Times New Roman" pitchFamily="18" charset="0"/>
              </a:defRPr>
            </a:lvl9pPr>
          </a:lstStyle>
          <a:p>
            <a:fld id="{C4B52906-CD43-43EF-AE91-1E8E90995ADC}" type="slidenum">
              <a:rPr lang="ja-JP" altLang="en-US" sz="1300" i="0" smtClean="0">
                <a:solidFill>
                  <a:schemeClr val="tx1"/>
                </a:solidFill>
              </a:rPr>
              <a:pPr/>
              <a:t>28</a:t>
            </a:fld>
            <a:endParaRPr lang="en-US" altLang="ja-JP" sz="1300" i="0" smtClean="0">
              <a:solidFill>
                <a:schemeClr val="tx1"/>
              </a:solidFill>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rPr>
              <a:t>Ripples, you can never catch the rainbow. </a:t>
            </a:r>
          </a:p>
        </p:txBody>
      </p:sp>
    </p:spTree>
    <p:extLst>
      <p:ext uri="{BB962C8B-B14F-4D97-AF65-F5344CB8AC3E}">
        <p14:creationId xmlns:p14="http://schemas.microsoft.com/office/powerpoint/2010/main" val="2874559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37931725" indent="-37474525" defTabSz="966788"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63202391-E6C7-4EB2-AED9-055F0F4C2B96}" type="slidenum">
              <a:rPr lang="en-US" altLang="en-US" sz="1300"/>
              <a:pPr eaLnBrk="1" hangingPunct="1"/>
              <a:t>5</a:t>
            </a:fld>
            <a:endParaRPr lang="en-US" altLang="en-US" sz="1300"/>
          </a:p>
        </p:txBody>
      </p:sp>
      <p:sp>
        <p:nvSpPr>
          <p:cNvPr id="41987" name="Rectangle 2"/>
          <p:cNvSpPr>
            <a:spLocks noGrp="1" noRot="1" noChangeAspect="1" noChangeArrowheads="1" noTextEdit="1"/>
          </p:cNvSpPr>
          <p:nvPr>
            <p:ph type="sldImg"/>
          </p:nvPr>
        </p:nvSpPr>
        <p:spPr>
          <a:solidFill>
            <a:srgbClr val="FFFFFF"/>
          </a:solidFill>
          <a:ln/>
        </p:spPr>
      </p:sp>
      <p:sp>
        <p:nvSpPr>
          <p:cNvPr id="4198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smtClean="0">
                <a:latin typeface="Times New Roman" charset="0"/>
                <a:ea typeface="ヒラギノ角ゴ Pro W3" charset="-128"/>
              </a:rPr>
              <a:t>N/m</a:t>
            </a:r>
            <a:r>
              <a:rPr lang="en-US" altLang="en-US" baseline="30000" smtClean="0">
                <a:latin typeface="Times New Roman" charset="0"/>
                <a:ea typeface="ヒラギノ角ゴ Pro W3" charset="-128"/>
              </a:rPr>
              <a:t>2</a:t>
            </a:r>
            <a:r>
              <a:rPr lang="en-US" altLang="en-US" smtClean="0">
                <a:latin typeface="Times New Roman" charset="0"/>
                <a:ea typeface="ヒラギノ角ゴ Pro W3" charset="-128"/>
              </a:rPr>
              <a:t> – units of pressure</a:t>
            </a:r>
          </a:p>
          <a:p>
            <a:pPr eaLnBrk="1" hangingPunct="1"/>
            <a:r>
              <a:rPr lang="en-US" altLang="en-US" smtClean="0">
                <a:latin typeface="Times New Roman" charset="0"/>
                <a:ea typeface="ヒラギノ角ゴ Pro W3" charset="-128"/>
              </a:rPr>
              <a:t>S =[J/s/m^2}, so S/c = [N*m/(m^3)]=N/m^2</a:t>
            </a:r>
          </a:p>
        </p:txBody>
      </p:sp>
    </p:spTree>
    <p:extLst>
      <p:ext uri="{BB962C8B-B14F-4D97-AF65-F5344CB8AC3E}">
        <p14:creationId xmlns:p14="http://schemas.microsoft.com/office/powerpoint/2010/main" val="977855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37931725" indent="-37474525" defTabSz="966788"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030AA21E-668E-4A2D-8B7F-D691D7A1EEBC}" type="slidenum">
              <a:rPr lang="en-US" altLang="en-US" sz="1300"/>
              <a:pPr eaLnBrk="1" hangingPunct="1"/>
              <a:t>6</a:t>
            </a:fld>
            <a:endParaRPr lang="en-US" altLang="en-US" sz="1300"/>
          </a:p>
        </p:txBody>
      </p:sp>
      <p:sp>
        <p:nvSpPr>
          <p:cNvPr id="50179" name="Rectangle 2"/>
          <p:cNvSpPr>
            <a:spLocks noGrp="1" noRot="1" noChangeAspect="1" noChangeArrowheads="1" noTextEdit="1"/>
          </p:cNvSpPr>
          <p:nvPr>
            <p:ph type="sldImg"/>
          </p:nvPr>
        </p:nvSpPr>
        <p:spPr>
          <a:solidFill>
            <a:srgbClr val="FFFFFF"/>
          </a:solidFill>
          <a:ln/>
        </p:spPr>
      </p:sp>
      <p:sp>
        <p:nvSpPr>
          <p:cNvPr id="5018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smtClean="0">
                <a:latin typeface="Times New Roman" charset="0"/>
                <a:ea typeface="ＭＳ Ｐゴシック" charset="-128"/>
              </a:rPr>
              <a:t>Microwave: not because it is used in microwave, but because it has ~micron wavelength</a:t>
            </a:r>
          </a:p>
          <a:p>
            <a:pPr eaLnBrk="1" hangingPunct="1"/>
            <a:r>
              <a:rPr lang="en-US" altLang="en-US" smtClean="0">
                <a:latin typeface="Times New Roman" charset="0"/>
                <a:ea typeface="ＭＳ Ｐゴシック" charset="-128"/>
              </a:rPr>
              <a:t>Visible – the whole spectrum from blue to red – the frequency barely changes twice!</a:t>
            </a:r>
          </a:p>
        </p:txBody>
      </p:sp>
    </p:spTree>
    <p:extLst>
      <p:ext uri="{BB962C8B-B14F-4D97-AF65-F5344CB8AC3E}">
        <p14:creationId xmlns:p14="http://schemas.microsoft.com/office/powerpoint/2010/main" val="12681547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37931725" indent="-37474525" defTabSz="966788"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976CB459-28EB-4341-9A01-DE403E1E6383}" type="slidenum">
              <a:rPr lang="en-US" altLang="en-US" sz="1300"/>
              <a:pPr eaLnBrk="1" hangingPunct="1"/>
              <a:t>7</a:t>
            </a:fld>
            <a:endParaRPr lang="en-US" altLang="en-US" sz="1300"/>
          </a:p>
        </p:txBody>
      </p:sp>
      <p:sp>
        <p:nvSpPr>
          <p:cNvPr id="48131" name="Rectangle 2"/>
          <p:cNvSpPr>
            <a:spLocks noGrp="1" noRot="1" noChangeAspect="1" noChangeArrowheads="1" noTextEdit="1"/>
          </p:cNvSpPr>
          <p:nvPr>
            <p:ph type="sldImg"/>
          </p:nvPr>
        </p:nvSpPr>
        <p:spPr>
          <a:solidFill>
            <a:srgbClr val="FFFFFF"/>
          </a:solidFill>
          <a:ln/>
        </p:spPr>
      </p:sp>
      <p:sp>
        <p:nvSpPr>
          <p:cNvPr id="4813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smtClean="0">
                <a:latin typeface="Times New Roman" charset="0"/>
                <a:ea typeface="ＭＳ Ｐゴシック" charset="-128"/>
              </a:rPr>
              <a:t>Organic molecules – electronic system is in resonance with E/M frequencies corresponding to ‘visible’ light</a:t>
            </a:r>
          </a:p>
        </p:txBody>
      </p:sp>
    </p:spTree>
    <p:extLst>
      <p:ext uri="{BB962C8B-B14F-4D97-AF65-F5344CB8AC3E}">
        <p14:creationId xmlns:p14="http://schemas.microsoft.com/office/powerpoint/2010/main" val="25675308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18" charset="0"/>
                <a:ea typeface="ＭＳ Ｐゴシック" pitchFamily="64" charset="-128"/>
              </a:defRPr>
            </a:lvl1pPr>
            <a:lvl2pPr marL="37931725" indent="-37474525" defTabSz="966788" eaLnBrk="0" hangingPunct="0">
              <a:defRPr sz="2400">
                <a:solidFill>
                  <a:schemeClr val="tx1"/>
                </a:solidFill>
                <a:latin typeface="Times New Roman" pitchFamily="18" charset="0"/>
                <a:ea typeface="ＭＳ Ｐゴシック" pitchFamily="64" charset="-128"/>
              </a:defRPr>
            </a:lvl2pPr>
            <a:lvl3pPr eaLnBrk="0" hangingPunct="0">
              <a:defRPr sz="2400">
                <a:solidFill>
                  <a:schemeClr val="tx1"/>
                </a:solidFill>
                <a:latin typeface="Times New Roman" pitchFamily="18" charset="0"/>
                <a:ea typeface="ＭＳ Ｐゴシック" pitchFamily="64" charset="-128"/>
              </a:defRPr>
            </a:lvl3pPr>
            <a:lvl4pPr eaLnBrk="0" hangingPunct="0">
              <a:defRPr sz="2400">
                <a:solidFill>
                  <a:schemeClr val="tx1"/>
                </a:solidFill>
                <a:latin typeface="Times New Roman" pitchFamily="18" charset="0"/>
                <a:ea typeface="ＭＳ Ｐゴシック" pitchFamily="64" charset="-128"/>
              </a:defRPr>
            </a:lvl4pPr>
            <a:lvl5pPr eaLnBrk="0" hangingPunct="0">
              <a:defRPr sz="2400">
                <a:solidFill>
                  <a:schemeClr val="tx1"/>
                </a:solidFill>
                <a:latin typeface="Times New Roman" pitchFamily="18" charset="0"/>
                <a:ea typeface="ＭＳ Ｐゴシック" pitchFamily="64"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pitchFamily="64"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pitchFamily="64"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pitchFamily="64"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pitchFamily="64" charset="-128"/>
              </a:defRPr>
            </a:lvl9pPr>
          </a:lstStyle>
          <a:p>
            <a:pPr eaLnBrk="1" hangingPunct="1"/>
            <a:fld id="{3887DCE4-B5A2-4B16-AD04-36255BF3295B}" type="slidenum">
              <a:rPr lang="en-US" altLang="en-US" sz="1300"/>
              <a:pPr eaLnBrk="1" hangingPunct="1"/>
              <a:t>8</a:t>
            </a:fld>
            <a:endParaRPr lang="en-US" altLang="en-US" sz="1300"/>
          </a:p>
        </p:txBody>
      </p:sp>
      <p:sp>
        <p:nvSpPr>
          <p:cNvPr id="38915" name="Rectangle 2"/>
          <p:cNvSpPr>
            <a:spLocks noGrp="1" noRot="1" noChangeAspect="1" noChangeArrowheads="1" noTextEdit="1"/>
          </p:cNvSpPr>
          <p:nvPr>
            <p:ph type="sldImg"/>
          </p:nvPr>
        </p:nvSpPr>
        <p:spPr>
          <a:solidFill>
            <a:srgbClr val="FFFFFF"/>
          </a:solidFill>
          <a:ln/>
        </p:spPr>
      </p:sp>
      <p:sp>
        <p:nvSpPr>
          <p:cNvPr id="3891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smtClean="0">
                <a:latin typeface="Times New Roman" pitchFamily="18" charset="0"/>
                <a:ea typeface="ＭＳ Ｐゴシック" pitchFamily="64" charset="-128"/>
              </a:rPr>
              <a:t>Organic molecules – electronic system is in resonance with E/M frequencies corresponding to ‘visible’ light</a:t>
            </a:r>
          </a:p>
        </p:txBody>
      </p:sp>
    </p:spTree>
    <p:extLst>
      <p:ext uri="{BB962C8B-B14F-4D97-AF65-F5344CB8AC3E}">
        <p14:creationId xmlns:p14="http://schemas.microsoft.com/office/powerpoint/2010/main" val="3522446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37931725" indent="-37474525" defTabSz="966788"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6358C186-4484-4F05-A869-8B07BE744343}" type="slidenum">
              <a:rPr lang="en-US" altLang="en-US" sz="1300"/>
              <a:pPr eaLnBrk="1" hangingPunct="1"/>
              <a:t>9</a:t>
            </a:fld>
            <a:endParaRPr lang="en-US" altLang="en-US" sz="1300"/>
          </a:p>
        </p:txBody>
      </p:sp>
      <p:sp>
        <p:nvSpPr>
          <p:cNvPr id="52227" name="Rectangle 2"/>
          <p:cNvSpPr>
            <a:spLocks noGrp="1" noRot="1" noChangeAspect="1" noChangeArrowheads="1" noTextEdit="1"/>
          </p:cNvSpPr>
          <p:nvPr>
            <p:ph type="sldImg"/>
          </p:nvPr>
        </p:nvSpPr>
        <p:spPr>
          <a:solidFill>
            <a:srgbClr val="FFFFFF"/>
          </a:solidFill>
          <a:ln/>
        </p:spPr>
      </p:sp>
      <p:sp>
        <p:nvSpPr>
          <p:cNvPr id="5222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dirty="0" smtClean="0">
                <a:latin typeface="Times New Roman" charset="0"/>
                <a:ea typeface="ＭＳ Ｐゴシック" charset="-128"/>
              </a:rPr>
              <a:t>Microwave: not because it is used in microwave, but because it has ~micron wavelength</a:t>
            </a:r>
          </a:p>
          <a:p>
            <a:pPr eaLnBrk="1" hangingPunct="1"/>
            <a:r>
              <a:rPr lang="en-US" altLang="en-US" dirty="0" smtClean="0">
                <a:latin typeface="Times New Roman" charset="0"/>
                <a:ea typeface="ＭＳ Ｐゴシック" charset="-128"/>
              </a:rPr>
              <a:t>Visible – the whole spectrum from blue to red – the frequency barely changes twice!</a:t>
            </a:r>
          </a:p>
          <a:p>
            <a:pPr eaLnBrk="1" hangingPunct="1"/>
            <a:r>
              <a:rPr lang="en-US" altLang="en-US" dirty="0" smtClean="0">
                <a:latin typeface="Times New Roman" charset="0"/>
                <a:ea typeface="ＭＳ Ｐゴシック" charset="-128"/>
              </a:rPr>
              <a:t>Three types of rhodopsin receptors contain three different opsin molecules (red, green, blue)</a:t>
            </a:r>
          </a:p>
          <a:p>
            <a:pPr eaLnBrk="1" hangingPunct="1"/>
            <a:r>
              <a:rPr lang="en-US" altLang="en-US" dirty="0" smtClean="0">
                <a:latin typeface="Times New Roman" charset="0"/>
                <a:ea typeface="ＭＳ Ｐゴシック" charset="-128"/>
                <a:cs typeface="Times New Roman" charset="0"/>
              </a:rPr>
              <a:t>Cone absorption spectra: peaks at 440, 540, 560 nm (Short, Medium and Long – type cones, three types of opsin in rhodopsin)</a:t>
            </a:r>
          </a:p>
          <a:p>
            <a:pPr eaLnBrk="1" hangingPunct="1"/>
            <a:r>
              <a:rPr lang="en-US" altLang="en-US" dirty="0" smtClean="0">
                <a:latin typeface="Times New Roman" charset="0"/>
                <a:ea typeface="ＭＳ Ｐゴシック" charset="-128"/>
                <a:cs typeface="Times New Roman" charset="0"/>
              </a:rPr>
              <a:t>http://psychlops.psy.uconn.edu/swadlow/Senpart2.htm</a:t>
            </a:r>
          </a:p>
          <a:p>
            <a:pPr eaLnBrk="1" hangingPunct="1"/>
            <a:endParaRPr lang="en-US" altLang="en-US" dirty="0" smtClean="0">
              <a:latin typeface="Times New Roman" charset="0"/>
              <a:ea typeface="ＭＳ Ｐゴシック" charset="-128"/>
            </a:endParaRPr>
          </a:p>
        </p:txBody>
      </p:sp>
    </p:spTree>
    <p:extLst>
      <p:ext uri="{BB962C8B-B14F-4D97-AF65-F5344CB8AC3E}">
        <p14:creationId xmlns:p14="http://schemas.microsoft.com/office/powerpoint/2010/main" val="26425659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i="1">
                <a:solidFill>
                  <a:srgbClr val="0000CC"/>
                </a:solidFill>
                <a:latin typeface="Times New Roman" pitchFamily="64" charset="0"/>
              </a:defRPr>
            </a:lvl1pPr>
            <a:lvl2pPr marL="742950" indent="-285750" defTabSz="990600">
              <a:defRPr sz="2400" i="1">
                <a:solidFill>
                  <a:srgbClr val="0000CC"/>
                </a:solidFill>
                <a:latin typeface="Times New Roman" pitchFamily="64" charset="0"/>
              </a:defRPr>
            </a:lvl2pPr>
            <a:lvl3pPr marL="1143000" indent="-228600" defTabSz="990600">
              <a:defRPr sz="2400" i="1">
                <a:solidFill>
                  <a:srgbClr val="0000CC"/>
                </a:solidFill>
                <a:latin typeface="Times New Roman" pitchFamily="64" charset="0"/>
              </a:defRPr>
            </a:lvl3pPr>
            <a:lvl4pPr marL="1600200" indent="-228600" defTabSz="990600">
              <a:defRPr sz="2400" i="1">
                <a:solidFill>
                  <a:srgbClr val="0000CC"/>
                </a:solidFill>
                <a:latin typeface="Times New Roman" pitchFamily="64" charset="0"/>
              </a:defRPr>
            </a:lvl4pPr>
            <a:lvl5pPr marL="2057400" indent="-228600" defTabSz="990600">
              <a:defRPr sz="2400" i="1">
                <a:solidFill>
                  <a:srgbClr val="0000CC"/>
                </a:solidFill>
                <a:latin typeface="Times New Roman" pitchFamily="64" charset="0"/>
              </a:defRPr>
            </a:lvl5pPr>
            <a:lvl6pPr marL="2514600" indent="-228600" defTabSz="990600" eaLnBrk="0" fontAlgn="base" hangingPunct="0">
              <a:spcBef>
                <a:spcPct val="0"/>
              </a:spcBef>
              <a:spcAft>
                <a:spcPct val="0"/>
              </a:spcAft>
              <a:defRPr sz="2400" i="1">
                <a:solidFill>
                  <a:srgbClr val="0000CC"/>
                </a:solidFill>
                <a:latin typeface="Times New Roman" pitchFamily="64" charset="0"/>
              </a:defRPr>
            </a:lvl6pPr>
            <a:lvl7pPr marL="2971800" indent="-228600" defTabSz="990600" eaLnBrk="0" fontAlgn="base" hangingPunct="0">
              <a:spcBef>
                <a:spcPct val="0"/>
              </a:spcBef>
              <a:spcAft>
                <a:spcPct val="0"/>
              </a:spcAft>
              <a:defRPr sz="2400" i="1">
                <a:solidFill>
                  <a:srgbClr val="0000CC"/>
                </a:solidFill>
                <a:latin typeface="Times New Roman" pitchFamily="64" charset="0"/>
              </a:defRPr>
            </a:lvl7pPr>
            <a:lvl8pPr marL="3429000" indent="-228600" defTabSz="990600" eaLnBrk="0" fontAlgn="base" hangingPunct="0">
              <a:spcBef>
                <a:spcPct val="0"/>
              </a:spcBef>
              <a:spcAft>
                <a:spcPct val="0"/>
              </a:spcAft>
              <a:defRPr sz="2400" i="1">
                <a:solidFill>
                  <a:srgbClr val="0000CC"/>
                </a:solidFill>
                <a:latin typeface="Times New Roman" pitchFamily="64" charset="0"/>
              </a:defRPr>
            </a:lvl8pPr>
            <a:lvl9pPr marL="3886200" indent="-228600" defTabSz="990600" eaLnBrk="0" fontAlgn="base" hangingPunct="0">
              <a:spcBef>
                <a:spcPct val="0"/>
              </a:spcBef>
              <a:spcAft>
                <a:spcPct val="0"/>
              </a:spcAft>
              <a:defRPr sz="2400" i="1">
                <a:solidFill>
                  <a:srgbClr val="0000CC"/>
                </a:solidFill>
                <a:latin typeface="Times New Roman" pitchFamily="64" charset="0"/>
              </a:defRPr>
            </a:lvl9pPr>
          </a:lstStyle>
          <a:p>
            <a:fld id="{BAD185E6-D28F-49FD-8D62-DDD8DE110BFD}" type="slidenum">
              <a:rPr lang="ja-JP" altLang="en-US" sz="1300" i="0" smtClean="0">
                <a:solidFill>
                  <a:schemeClr val="tx1"/>
                </a:solidFill>
              </a:rPr>
              <a:pPr/>
              <a:t>10</a:t>
            </a:fld>
            <a:endParaRPr lang="en-US" altLang="ja-JP" sz="1300" i="0" smtClean="0">
              <a:solidFill>
                <a:schemeClr val="tx1"/>
              </a:solidFill>
            </a:endParaRPr>
          </a:p>
        </p:txBody>
      </p:sp>
      <p:sp>
        <p:nvSpPr>
          <p:cNvPr id="25603" name="Rectangle 2"/>
          <p:cNvSpPr>
            <a:spLocks noGrp="1" noRot="1" noChangeAspect="1" noChangeArrowheads="1" noTextEdit="1"/>
          </p:cNvSpPr>
          <p:nvPr>
            <p:ph type="sldImg"/>
          </p:nvPr>
        </p:nvSpPr>
        <p:spPr>
          <a:xfrm>
            <a:off x="1258888" y="720725"/>
            <a:ext cx="4797425" cy="3598863"/>
          </a:xfrm>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Tree>
    <p:extLst>
      <p:ext uri="{BB962C8B-B14F-4D97-AF65-F5344CB8AC3E}">
        <p14:creationId xmlns:p14="http://schemas.microsoft.com/office/powerpoint/2010/main" val="34528212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637">
              <a:defRPr sz="2300" i="1">
                <a:solidFill>
                  <a:srgbClr val="0000CC"/>
                </a:solidFill>
                <a:latin typeface="Times New Roman" pitchFamily="18" charset="0"/>
              </a:defRPr>
            </a:lvl1pPr>
            <a:lvl2pPr marL="724977" indent="-278838" defTabSz="966637">
              <a:defRPr sz="2300" i="1">
                <a:solidFill>
                  <a:srgbClr val="0000CC"/>
                </a:solidFill>
                <a:latin typeface="Times New Roman" pitchFamily="18" charset="0"/>
              </a:defRPr>
            </a:lvl2pPr>
            <a:lvl3pPr marL="1115349" indent="-223070" defTabSz="966637">
              <a:defRPr sz="2300" i="1">
                <a:solidFill>
                  <a:srgbClr val="0000CC"/>
                </a:solidFill>
                <a:latin typeface="Times New Roman" pitchFamily="18" charset="0"/>
              </a:defRPr>
            </a:lvl3pPr>
            <a:lvl4pPr marL="1561490" indent="-223070" defTabSz="966637">
              <a:defRPr sz="2300" i="1">
                <a:solidFill>
                  <a:srgbClr val="0000CC"/>
                </a:solidFill>
                <a:latin typeface="Times New Roman" pitchFamily="18" charset="0"/>
              </a:defRPr>
            </a:lvl4pPr>
            <a:lvl5pPr marL="2007630" indent="-223070" defTabSz="966637">
              <a:defRPr sz="2300" i="1">
                <a:solidFill>
                  <a:srgbClr val="0000CC"/>
                </a:solidFill>
                <a:latin typeface="Times New Roman" pitchFamily="18" charset="0"/>
              </a:defRPr>
            </a:lvl5pPr>
            <a:lvl6pPr marL="2453769" indent="-223070" defTabSz="966637" eaLnBrk="0" fontAlgn="base" hangingPunct="0">
              <a:spcBef>
                <a:spcPct val="0"/>
              </a:spcBef>
              <a:spcAft>
                <a:spcPct val="0"/>
              </a:spcAft>
              <a:defRPr sz="2300" i="1">
                <a:solidFill>
                  <a:srgbClr val="0000CC"/>
                </a:solidFill>
                <a:latin typeface="Times New Roman" pitchFamily="18" charset="0"/>
              </a:defRPr>
            </a:lvl6pPr>
            <a:lvl7pPr marL="2899910" indent="-223070" defTabSz="966637" eaLnBrk="0" fontAlgn="base" hangingPunct="0">
              <a:spcBef>
                <a:spcPct val="0"/>
              </a:spcBef>
              <a:spcAft>
                <a:spcPct val="0"/>
              </a:spcAft>
              <a:defRPr sz="2300" i="1">
                <a:solidFill>
                  <a:srgbClr val="0000CC"/>
                </a:solidFill>
                <a:latin typeface="Times New Roman" pitchFamily="18" charset="0"/>
              </a:defRPr>
            </a:lvl7pPr>
            <a:lvl8pPr marL="3346049" indent="-223070" defTabSz="966637" eaLnBrk="0" fontAlgn="base" hangingPunct="0">
              <a:spcBef>
                <a:spcPct val="0"/>
              </a:spcBef>
              <a:spcAft>
                <a:spcPct val="0"/>
              </a:spcAft>
              <a:defRPr sz="2300" i="1">
                <a:solidFill>
                  <a:srgbClr val="0000CC"/>
                </a:solidFill>
                <a:latin typeface="Times New Roman" pitchFamily="18" charset="0"/>
              </a:defRPr>
            </a:lvl8pPr>
            <a:lvl9pPr marL="3792189" indent="-223070" defTabSz="966637" eaLnBrk="0" fontAlgn="base" hangingPunct="0">
              <a:spcBef>
                <a:spcPct val="0"/>
              </a:spcBef>
              <a:spcAft>
                <a:spcPct val="0"/>
              </a:spcAft>
              <a:defRPr sz="2300" i="1">
                <a:solidFill>
                  <a:srgbClr val="0000CC"/>
                </a:solidFill>
                <a:latin typeface="Times New Roman" pitchFamily="18" charset="0"/>
              </a:defRPr>
            </a:lvl9pPr>
          </a:lstStyle>
          <a:p>
            <a:fld id="{2B897782-6B7F-438B-B493-EDE7AD664CEE}" type="slidenum">
              <a:rPr lang="ja-JP" altLang="en-US" sz="1300" i="0">
                <a:solidFill>
                  <a:schemeClr val="tx1"/>
                </a:solidFill>
              </a:rPr>
              <a:pPr/>
              <a:t>11</a:t>
            </a:fld>
            <a:endParaRPr lang="en-US" altLang="ja-JP" sz="1300" i="0">
              <a:solidFill>
                <a:schemeClr val="tx1"/>
              </a:solidFill>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extLst>
      <p:ext uri="{BB962C8B-B14F-4D97-AF65-F5344CB8AC3E}">
        <p14:creationId xmlns:p14="http://schemas.microsoft.com/office/powerpoint/2010/main" val="19203175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E0B34274-1904-4522-8293-F1B59B0B36D9}" type="slidenum">
              <a:rPr lang="en-US" altLang="en-US"/>
              <a:pPr/>
              <a:t>‹#›</a:t>
            </a:fld>
            <a:endParaRPr lang="en-US" altLang="en-US"/>
          </a:p>
        </p:txBody>
      </p:sp>
    </p:spTree>
    <p:extLst>
      <p:ext uri="{BB962C8B-B14F-4D97-AF65-F5344CB8AC3E}">
        <p14:creationId xmlns:p14="http://schemas.microsoft.com/office/powerpoint/2010/main" val="2282707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FD226DFD-3E49-4325-BB61-C7D7DB2931C0}" type="slidenum">
              <a:rPr lang="en-US" altLang="en-US"/>
              <a:pPr/>
              <a:t>‹#›</a:t>
            </a:fld>
            <a:endParaRPr lang="en-US" altLang="en-US"/>
          </a:p>
        </p:txBody>
      </p:sp>
    </p:spTree>
    <p:extLst>
      <p:ext uri="{BB962C8B-B14F-4D97-AF65-F5344CB8AC3E}">
        <p14:creationId xmlns:p14="http://schemas.microsoft.com/office/powerpoint/2010/main" val="367930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76623F19-3F04-4959-B1A1-6218962EA6CE}" type="slidenum">
              <a:rPr lang="en-US" altLang="en-US"/>
              <a:pPr/>
              <a:t>‹#›</a:t>
            </a:fld>
            <a:endParaRPr lang="en-US" altLang="en-US"/>
          </a:p>
        </p:txBody>
      </p:sp>
    </p:spTree>
    <p:extLst>
      <p:ext uri="{BB962C8B-B14F-4D97-AF65-F5344CB8AC3E}">
        <p14:creationId xmlns:p14="http://schemas.microsoft.com/office/powerpoint/2010/main" val="35918047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74895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CB1DC412-43C0-400D-8CA7-AA670E5A4519}" type="slidenum">
              <a:rPr lang="en-US" altLang="en-US"/>
              <a:pPr/>
              <a:t>‹#›</a:t>
            </a:fld>
            <a:endParaRPr lang="en-US" altLang="en-US"/>
          </a:p>
        </p:txBody>
      </p:sp>
    </p:spTree>
    <p:extLst>
      <p:ext uri="{BB962C8B-B14F-4D97-AF65-F5344CB8AC3E}">
        <p14:creationId xmlns:p14="http://schemas.microsoft.com/office/powerpoint/2010/main" val="44383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61E9BA6B-D763-46B5-A3DF-A39187F7B272}" type="slidenum">
              <a:rPr lang="en-US" altLang="en-US"/>
              <a:pPr/>
              <a:t>‹#›</a:t>
            </a:fld>
            <a:endParaRPr lang="en-US" altLang="en-US"/>
          </a:p>
        </p:txBody>
      </p:sp>
    </p:spTree>
    <p:extLst>
      <p:ext uri="{BB962C8B-B14F-4D97-AF65-F5344CB8AC3E}">
        <p14:creationId xmlns:p14="http://schemas.microsoft.com/office/powerpoint/2010/main" val="2455499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066800"/>
            <a:ext cx="38100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66800"/>
            <a:ext cx="38100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7" name="Slide Number Placeholder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AFE78F1D-61EB-4B5D-8104-C9E7A5247847}" type="slidenum">
              <a:rPr lang="en-US" altLang="en-US"/>
              <a:pPr/>
              <a:t>‹#›</a:t>
            </a:fld>
            <a:endParaRPr lang="en-US" altLang="en-US"/>
          </a:p>
        </p:txBody>
      </p:sp>
    </p:spTree>
    <p:extLst>
      <p:ext uri="{BB962C8B-B14F-4D97-AF65-F5344CB8AC3E}">
        <p14:creationId xmlns:p14="http://schemas.microsoft.com/office/powerpoint/2010/main" val="2303857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8"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9" name="Rectangle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12E3987B-4D32-42E0-9D7F-0785333EE7F9}" type="slidenum">
              <a:rPr lang="en-US" altLang="en-US"/>
              <a:pPr/>
              <a:t>‹#›</a:t>
            </a:fld>
            <a:endParaRPr lang="en-US" altLang="en-US"/>
          </a:p>
        </p:txBody>
      </p:sp>
    </p:spTree>
    <p:extLst>
      <p:ext uri="{BB962C8B-B14F-4D97-AF65-F5344CB8AC3E}">
        <p14:creationId xmlns:p14="http://schemas.microsoft.com/office/powerpoint/2010/main" val="3768655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4"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5" name="Rectangle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5A559325-542E-47E3-A5C6-D01BC01DD6AC}" type="slidenum">
              <a:rPr lang="en-US" altLang="en-US"/>
              <a:pPr/>
              <a:t>‹#›</a:t>
            </a:fld>
            <a:endParaRPr lang="en-US" altLang="en-US"/>
          </a:p>
        </p:txBody>
      </p:sp>
    </p:spTree>
    <p:extLst>
      <p:ext uri="{BB962C8B-B14F-4D97-AF65-F5344CB8AC3E}">
        <p14:creationId xmlns:p14="http://schemas.microsoft.com/office/powerpoint/2010/main" val="3057991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3" name="Rectangle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4" name="Rectangle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E367AE62-59D9-4CBA-B505-2CA76C41BBD2}" type="slidenum">
              <a:rPr lang="en-US" altLang="en-US"/>
              <a:pPr/>
              <a:t>‹#›</a:t>
            </a:fld>
            <a:endParaRPr lang="en-US" altLang="en-US"/>
          </a:p>
        </p:txBody>
      </p:sp>
    </p:spTree>
    <p:extLst>
      <p:ext uri="{BB962C8B-B14F-4D97-AF65-F5344CB8AC3E}">
        <p14:creationId xmlns:p14="http://schemas.microsoft.com/office/powerpoint/2010/main" val="2666176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7" name="Slide Number Placeholder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8AC123E7-8A4D-40AE-8E57-A160735BC143}" type="slidenum">
              <a:rPr lang="en-US" altLang="en-US"/>
              <a:pPr/>
              <a:t>‹#›</a:t>
            </a:fld>
            <a:endParaRPr lang="en-US" altLang="en-US"/>
          </a:p>
        </p:txBody>
      </p:sp>
    </p:spTree>
    <p:extLst>
      <p:ext uri="{BB962C8B-B14F-4D97-AF65-F5344CB8AC3E}">
        <p14:creationId xmlns:p14="http://schemas.microsoft.com/office/powerpoint/2010/main" val="1571300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ltLang="en-US"/>
          </a:p>
        </p:txBody>
      </p:sp>
      <p:sp>
        <p:nvSpPr>
          <p:cNvPr id="7" name="Slide Number Placeholder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4450A314-0E1C-4956-99C8-26E72FDCAAFE}" type="slidenum">
              <a:rPr lang="en-US" altLang="en-US"/>
              <a:pPr/>
              <a:t>‹#›</a:t>
            </a:fld>
            <a:endParaRPr lang="en-US" altLang="en-US"/>
          </a:p>
        </p:txBody>
      </p:sp>
    </p:spTree>
    <p:extLst>
      <p:ext uri="{BB962C8B-B14F-4D97-AF65-F5344CB8AC3E}">
        <p14:creationId xmlns:p14="http://schemas.microsoft.com/office/powerpoint/2010/main" val="2555335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15240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600200"/>
            <a:ext cx="77724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4469" r:id="rId1"/>
    <p:sldLayoutId id="2147484470" r:id="rId2"/>
    <p:sldLayoutId id="2147484471" r:id="rId3"/>
    <p:sldLayoutId id="2147484472" r:id="rId4"/>
    <p:sldLayoutId id="2147484473" r:id="rId5"/>
    <p:sldLayoutId id="2147484474" r:id="rId6"/>
    <p:sldLayoutId id="2147484475" r:id="rId7"/>
    <p:sldLayoutId id="2147484476" r:id="rId8"/>
    <p:sldLayoutId id="2147484477" r:id="rId9"/>
    <p:sldLayoutId id="2147484478" r:id="rId10"/>
    <p:sldLayoutId id="2147484479" r:id="rId11"/>
    <p:sldLayoutId id="2147484480" r:id="rId12"/>
  </p:sldLayoutIdLst>
  <p:hf hdr="0" ftr="0" dt="0"/>
  <p:txStyles>
    <p:titleStyle>
      <a:lvl1pPr algn="ctr" rtl="0" eaLnBrk="0" fontAlgn="base" hangingPunct="0">
        <a:spcBef>
          <a:spcPct val="0"/>
        </a:spcBef>
        <a:spcAft>
          <a:spcPct val="0"/>
        </a:spcAft>
        <a:defRPr sz="3600" b="1">
          <a:solidFill>
            <a:srgbClr val="CC0000"/>
          </a:solidFill>
          <a:latin typeface="+mj-lt"/>
          <a:ea typeface="ＭＳ Ｐゴシック" pitchFamily="76" charset="-128"/>
          <a:cs typeface="ＭＳ Ｐゴシック" pitchFamily="76" charset="-128"/>
        </a:defRPr>
      </a:lvl1pPr>
      <a:lvl2pPr algn="ctr" rtl="0" eaLnBrk="0" fontAlgn="base" hangingPunct="0">
        <a:spcBef>
          <a:spcPct val="0"/>
        </a:spcBef>
        <a:spcAft>
          <a:spcPct val="0"/>
        </a:spcAft>
        <a:defRPr sz="3600" b="1">
          <a:solidFill>
            <a:srgbClr val="CC0000"/>
          </a:solidFill>
          <a:latin typeface="Arial" pitchFamily="100" charset="0"/>
          <a:ea typeface="ＭＳ Ｐゴシック" pitchFamily="76" charset="-128"/>
          <a:cs typeface="ＭＳ Ｐゴシック" pitchFamily="76" charset="-128"/>
        </a:defRPr>
      </a:lvl2pPr>
      <a:lvl3pPr algn="ctr" rtl="0" eaLnBrk="0" fontAlgn="base" hangingPunct="0">
        <a:spcBef>
          <a:spcPct val="0"/>
        </a:spcBef>
        <a:spcAft>
          <a:spcPct val="0"/>
        </a:spcAft>
        <a:defRPr sz="3600" b="1">
          <a:solidFill>
            <a:srgbClr val="CC0000"/>
          </a:solidFill>
          <a:latin typeface="Arial" pitchFamily="100" charset="0"/>
          <a:ea typeface="ＭＳ Ｐゴシック" pitchFamily="76" charset="-128"/>
          <a:cs typeface="ＭＳ Ｐゴシック" pitchFamily="76" charset="-128"/>
        </a:defRPr>
      </a:lvl3pPr>
      <a:lvl4pPr algn="ctr" rtl="0" eaLnBrk="0" fontAlgn="base" hangingPunct="0">
        <a:spcBef>
          <a:spcPct val="0"/>
        </a:spcBef>
        <a:spcAft>
          <a:spcPct val="0"/>
        </a:spcAft>
        <a:defRPr sz="3600" b="1">
          <a:solidFill>
            <a:srgbClr val="CC0000"/>
          </a:solidFill>
          <a:latin typeface="Arial" pitchFamily="100" charset="0"/>
          <a:ea typeface="ＭＳ Ｐゴシック" pitchFamily="76" charset="-128"/>
          <a:cs typeface="ＭＳ Ｐゴシック" pitchFamily="76" charset="-128"/>
        </a:defRPr>
      </a:lvl4pPr>
      <a:lvl5pPr algn="ctr" rtl="0" eaLnBrk="0" fontAlgn="base" hangingPunct="0">
        <a:spcBef>
          <a:spcPct val="0"/>
        </a:spcBef>
        <a:spcAft>
          <a:spcPct val="0"/>
        </a:spcAft>
        <a:defRPr sz="3600" b="1">
          <a:solidFill>
            <a:srgbClr val="CC0000"/>
          </a:solidFill>
          <a:latin typeface="Arial" pitchFamily="100" charset="0"/>
          <a:ea typeface="ＭＳ Ｐゴシック" pitchFamily="76" charset="-128"/>
          <a:cs typeface="ＭＳ Ｐゴシック" pitchFamily="76" charset="-128"/>
        </a:defRPr>
      </a:lvl5pPr>
      <a:lvl6pPr marL="457200" algn="ctr" rtl="0" fontAlgn="base">
        <a:spcBef>
          <a:spcPct val="0"/>
        </a:spcBef>
        <a:spcAft>
          <a:spcPct val="0"/>
        </a:spcAft>
        <a:defRPr sz="4400">
          <a:solidFill>
            <a:srgbClr val="10169D"/>
          </a:solidFill>
          <a:latin typeface="Arial" pitchFamily="100" charset="0"/>
        </a:defRPr>
      </a:lvl6pPr>
      <a:lvl7pPr marL="914400" algn="ctr" rtl="0" fontAlgn="base">
        <a:spcBef>
          <a:spcPct val="0"/>
        </a:spcBef>
        <a:spcAft>
          <a:spcPct val="0"/>
        </a:spcAft>
        <a:defRPr sz="4400">
          <a:solidFill>
            <a:srgbClr val="10169D"/>
          </a:solidFill>
          <a:latin typeface="Arial" pitchFamily="100" charset="0"/>
        </a:defRPr>
      </a:lvl7pPr>
      <a:lvl8pPr marL="1371600" algn="ctr" rtl="0" fontAlgn="base">
        <a:spcBef>
          <a:spcPct val="0"/>
        </a:spcBef>
        <a:spcAft>
          <a:spcPct val="0"/>
        </a:spcAft>
        <a:defRPr sz="4400">
          <a:solidFill>
            <a:srgbClr val="10169D"/>
          </a:solidFill>
          <a:latin typeface="Arial" pitchFamily="100" charset="0"/>
        </a:defRPr>
      </a:lvl8pPr>
      <a:lvl9pPr marL="1828800" algn="ctr" rtl="0" fontAlgn="base">
        <a:spcBef>
          <a:spcPct val="0"/>
        </a:spcBef>
        <a:spcAft>
          <a:spcPct val="0"/>
        </a:spcAft>
        <a:defRPr sz="4400">
          <a:solidFill>
            <a:srgbClr val="10169D"/>
          </a:solidFill>
          <a:latin typeface="Arial" pitchFamily="100" charset="0"/>
        </a:defRPr>
      </a:lvl9pPr>
    </p:titleStyle>
    <p:bodyStyle>
      <a:lvl1pPr marL="342900" indent="-342900" algn="l" rtl="0" eaLnBrk="0" fontAlgn="base" hangingPunct="0">
        <a:spcBef>
          <a:spcPct val="20000"/>
        </a:spcBef>
        <a:spcAft>
          <a:spcPct val="0"/>
        </a:spcAft>
        <a:buChar char="•"/>
        <a:defRPr sz="3200">
          <a:solidFill>
            <a:srgbClr val="0033CC"/>
          </a:solidFill>
          <a:latin typeface="+mj-lt"/>
          <a:ea typeface="ＭＳ Ｐゴシック" pitchFamily="76" charset="-128"/>
          <a:cs typeface="ＭＳ Ｐゴシック" pitchFamily="76" charset="-128"/>
        </a:defRPr>
      </a:lvl1pPr>
      <a:lvl2pPr marL="742950" indent="-285750" algn="l" rtl="0" eaLnBrk="0" fontAlgn="base" hangingPunct="0">
        <a:spcBef>
          <a:spcPct val="20000"/>
        </a:spcBef>
        <a:spcAft>
          <a:spcPct val="0"/>
        </a:spcAft>
        <a:buChar char="–"/>
        <a:defRPr sz="2800">
          <a:solidFill>
            <a:srgbClr val="0033CC"/>
          </a:solidFill>
          <a:latin typeface="+mj-lt"/>
          <a:ea typeface="ＭＳ Ｐゴシック" pitchFamily="100" charset="-128"/>
        </a:defRPr>
      </a:lvl2pPr>
      <a:lvl3pPr marL="1143000" indent="-228600" algn="l" rtl="0" eaLnBrk="0" fontAlgn="base" hangingPunct="0">
        <a:spcBef>
          <a:spcPct val="20000"/>
        </a:spcBef>
        <a:spcAft>
          <a:spcPct val="0"/>
        </a:spcAft>
        <a:buChar char="•"/>
        <a:defRPr sz="2400">
          <a:solidFill>
            <a:srgbClr val="0033CC"/>
          </a:solidFill>
          <a:latin typeface="+mj-lt"/>
          <a:ea typeface="ヒラギノ角ゴ Pro W3" charset="-128"/>
          <a:cs typeface="ヒラギノ角ゴ Pro W3" charset="-128"/>
        </a:defRPr>
      </a:lvl3pPr>
      <a:lvl4pPr marL="1600200" indent="-228600" algn="l" rtl="0" eaLnBrk="0" fontAlgn="base" hangingPunct="0">
        <a:spcBef>
          <a:spcPct val="20000"/>
        </a:spcBef>
        <a:spcAft>
          <a:spcPct val="0"/>
        </a:spcAft>
        <a:buChar char="–"/>
        <a:defRPr sz="2000">
          <a:solidFill>
            <a:srgbClr val="0033CC"/>
          </a:solidFill>
          <a:latin typeface="+mj-lt"/>
          <a:ea typeface="ヒラギノ角ゴ Pro W3" charset="-128"/>
        </a:defRPr>
      </a:lvl4pPr>
      <a:lvl5pPr marL="2057400" indent="-228600" algn="l" rtl="0" eaLnBrk="0" fontAlgn="base" hangingPunct="0">
        <a:spcBef>
          <a:spcPct val="20000"/>
        </a:spcBef>
        <a:spcAft>
          <a:spcPct val="0"/>
        </a:spcAft>
        <a:buChar char="»"/>
        <a:defRPr sz="2000">
          <a:solidFill>
            <a:srgbClr val="0033CC"/>
          </a:solidFill>
          <a:latin typeface="+mj-lt"/>
          <a:ea typeface="ＭＳ Ｐゴシック" charset="-128"/>
          <a:cs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0"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0"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0"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notesSlide" Target="../notesSlides/notesSlide9.xml"/><Relationship Id="rId7" Type="http://schemas.openxmlformats.org/officeDocument/2006/relationships/image" Target="../media/image28.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2.bin"/><Relationship Id="rId5" Type="http://schemas.openxmlformats.org/officeDocument/2006/relationships/image" Target="../media/image27.wmf"/><Relationship Id="rId10" Type="http://schemas.openxmlformats.org/officeDocument/2006/relationships/image" Target="../media/image30.jpeg"/><Relationship Id="rId4" Type="http://schemas.openxmlformats.org/officeDocument/2006/relationships/oleObject" Target="../embeddings/oleObject11.bin"/><Relationship Id="rId9" Type="http://schemas.openxmlformats.org/officeDocument/2006/relationships/image" Target="../media/image29.w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notesSlide" Target="../notesSlides/notesSlide11.xml"/><Relationship Id="rId7" Type="http://schemas.openxmlformats.org/officeDocument/2006/relationships/image" Target="../media/image32.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5.bin"/><Relationship Id="rId5" Type="http://schemas.openxmlformats.org/officeDocument/2006/relationships/image" Target="../media/image31.wmf"/><Relationship Id="rId10" Type="http://schemas.openxmlformats.org/officeDocument/2006/relationships/image" Target="../media/image34.png"/><Relationship Id="rId4" Type="http://schemas.openxmlformats.org/officeDocument/2006/relationships/oleObject" Target="../embeddings/oleObject14.bin"/><Relationship Id="rId9" Type="http://schemas.openxmlformats.org/officeDocument/2006/relationships/image" Target="../media/image33.wmf"/></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37.jpeg"/><Relationship Id="rId4" Type="http://schemas.openxmlformats.org/officeDocument/2006/relationships/image" Target="../media/image36.jpeg"/></Relationships>
</file>

<file path=ppt/slides/_rels/slide15.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1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image" Target="../media/image46.wmf"/><Relationship Id="rId3" Type="http://schemas.openxmlformats.org/officeDocument/2006/relationships/notesSlide" Target="../notesSlides/notesSlide17.xml"/><Relationship Id="rId7"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47.jpeg"/><Relationship Id="rId5" Type="http://schemas.openxmlformats.org/officeDocument/2006/relationships/image" Target="../media/image45.wmf"/><Relationship Id="rId4" Type="http://schemas.openxmlformats.org/officeDocument/2006/relationships/oleObject" Target="../embeddings/oleObject17.bin"/><Relationship Id="rId9" Type="http://schemas.openxmlformats.org/officeDocument/2006/relationships/image" Target="../media/image50.png"/></Relationships>
</file>

<file path=ppt/slides/_rels/slide2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21.bin"/><Relationship Id="rId3" Type="http://schemas.openxmlformats.org/officeDocument/2006/relationships/notesSlide" Target="../notesSlides/notesSlide18.xml"/><Relationship Id="rId7" Type="http://schemas.openxmlformats.org/officeDocument/2006/relationships/image" Target="../media/image51.emf"/><Relationship Id="rId2" Type="http://schemas.openxmlformats.org/officeDocument/2006/relationships/slideLayout" Target="../slideLayouts/slideLayout12.xml"/><Relationship Id="rId1" Type="http://schemas.openxmlformats.org/officeDocument/2006/relationships/vmlDrawing" Target="../drawings/vmlDrawing8.vml"/><Relationship Id="rId6" Type="http://schemas.openxmlformats.org/officeDocument/2006/relationships/oleObject" Target="../embeddings/oleObject20.bin"/><Relationship Id="rId5" Type="http://schemas.openxmlformats.org/officeDocument/2006/relationships/image" Target="../media/image50.emf"/><Relationship Id="rId10" Type="http://schemas.openxmlformats.org/officeDocument/2006/relationships/image" Target="../media/image53.png"/><Relationship Id="rId4" Type="http://schemas.openxmlformats.org/officeDocument/2006/relationships/oleObject" Target="../embeddings/oleObject19.bin"/><Relationship Id="rId9" Type="http://schemas.openxmlformats.org/officeDocument/2006/relationships/image" Target="../media/image52.wmf"/></Relationships>
</file>

<file path=ppt/slides/_rels/slide23.xml.rels><?xml version="1.0" encoding="UTF-8" standalone="yes"?>
<Relationships xmlns="http://schemas.openxmlformats.org/package/2006/relationships"><Relationship Id="rId8" Type="http://schemas.openxmlformats.org/officeDocument/2006/relationships/image" Target="../media/image54.wmf"/><Relationship Id="rId3" Type="http://schemas.openxmlformats.org/officeDocument/2006/relationships/notesSlide" Target="../notesSlides/notesSlide19.xml"/><Relationship Id="rId7"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 Id="rId9" Type="http://schemas.openxmlformats.org/officeDocument/2006/relationships/image" Target="../media/image58.jpeg"/></Relationships>
</file>

<file path=ppt/slides/_rels/slide2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26.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67.png"/><Relationship Id="rId5" Type="http://schemas.openxmlformats.org/officeDocument/2006/relationships/image" Target="../media/image66.jpeg"/><Relationship Id="rId4" Type="http://schemas.openxmlformats.org/officeDocument/2006/relationships/image" Target="../media/image65.png"/></Relationships>
</file>

<file path=ppt/slides/_rels/slide3.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notesSlide" Target="../notesSlides/notesSlide1.xml"/><Relationship Id="rId7"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2.xml"/><Relationship Id="rId7" Type="http://schemas.openxmlformats.org/officeDocument/2006/relationships/image" Target="../media/image6.wmf"/><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5.wmf"/><Relationship Id="rId4" Type="http://schemas.openxmlformats.org/officeDocument/2006/relationships/oleObject" Target="../embeddings/oleObject2.bin"/><Relationship Id="rId9" Type="http://schemas.openxmlformats.org/officeDocument/2006/relationships/image" Target="../media/image7.wmf"/></Relationships>
</file>

<file path=ppt/slides/_rels/slide5.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notesSlide" Target="../notesSlides/notesSlide3.xml"/><Relationship Id="rId7" Type="http://schemas.openxmlformats.org/officeDocument/2006/relationships/oleObject" Target="../embeddings/oleObject6.bin"/><Relationship Id="rId12" Type="http://schemas.openxmlformats.org/officeDocument/2006/relationships/image" Target="../media/image11.wmf"/><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8.wmf"/><Relationship Id="rId11" Type="http://schemas.openxmlformats.org/officeDocument/2006/relationships/oleObject" Target="../embeddings/oleObject8.bin"/><Relationship Id="rId5" Type="http://schemas.openxmlformats.org/officeDocument/2006/relationships/oleObject" Target="../embeddings/oleObject5.bin"/><Relationship Id="rId10" Type="http://schemas.openxmlformats.org/officeDocument/2006/relationships/image" Target="../media/image10.wmf"/><Relationship Id="rId4" Type="http://schemas.openxmlformats.org/officeDocument/2006/relationships/image" Target="../media/image12.jpeg"/><Relationship Id="rId9" Type="http://schemas.openxmlformats.org/officeDocument/2006/relationships/oleObject" Target="../embeddings/oleObject7.bin"/></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notesSlide" Target="../notesSlides/notesSlide5.xml"/><Relationship Id="rId7" Type="http://schemas.openxmlformats.org/officeDocument/2006/relationships/oleObject" Target="../embeddings/oleObject10.bin"/><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15.wmf"/><Relationship Id="rId5" Type="http://schemas.openxmlformats.org/officeDocument/2006/relationships/oleObject" Target="../embeddings/oleObject9.bin"/><Relationship Id="rId10" Type="http://schemas.openxmlformats.org/officeDocument/2006/relationships/image" Target="../media/image19.png"/><Relationship Id="rId4" Type="http://schemas.openxmlformats.org/officeDocument/2006/relationships/image" Target="../media/image17.jpeg"/><Relationship Id="rId9" Type="http://schemas.openxmlformats.org/officeDocument/2006/relationships/image" Target="../media/image18.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914400"/>
            <a:ext cx="7772400" cy="1470025"/>
          </a:xfrm>
        </p:spPr>
        <p:txBody>
          <a:bodyPr/>
          <a:lstStyle/>
          <a:p>
            <a:r>
              <a:rPr lang="en-US" dirty="0" smtClean="0"/>
              <a:t>Please Fill the online Course evaluation. </a:t>
            </a:r>
            <a:endParaRPr lang="en-US" dirty="0"/>
          </a:p>
        </p:txBody>
      </p:sp>
      <p:sp>
        <p:nvSpPr>
          <p:cNvPr id="3" name="Subtitle 2"/>
          <p:cNvSpPr>
            <a:spLocks noGrp="1"/>
          </p:cNvSpPr>
          <p:nvPr>
            <p:ph type="subTitle" idx="1"/>
          </p:nvPr>
        </p:nvSpPr>
        <p:spPr>
          <a:xfrm>
            <a:off x="228600" y="2438400"/>
            <a:ext cx="8915400" cy="4038600"/>
          </a:xfrm>
        </p:spPr>
        <p:txBody>
          <a:bodyPr/>
          <a:lstStyle/>
          <a:p>
            <a:r>
              <a:rPr lang="en-US" dirty="0" smtClean="0"/>
              <a:t>http</a:t>
            </a:r>
            <a:r>
              <a:rPr lang="en-US" dirty="0"/>
              <a:t>://</a:t>
            </a:r>
            <a:r>
              <a:rPr lang="en-US" dirty="0" smtClean="0"/>
              <a:t>www.purdue.edu/eval/</a:t>
            </a:r>
          </a:p>
          <a:p>
            <a:endParaRPr lang="en-US" dirty="0" smtClean="0"/>
          </a:p>
          <a:p>
            <a:r>
              <a:rPr lang="en-US" b="1" dirty="0" smtClean="0">
                <a:solidFill>
                  <a:srgbClr val="FF0000"/>
                </a:solidFill>
              </a:rPr>
              <a:t>We now have </a:t>
            </a:r>
            <a:r>
              <a:rPr lang="en-US" b="1" dirty="0" smtClean="0">
                <a:solidFill>
                  <a:srgbClr val="FF0000"/>
                </a:solidFill>
              </a:rPr>
              <a:t>73</a:t>
            </a:r>
            <a:r>
              <a:rPr lang="en-US" b="1" dirty="0" smtClean="0">
                <a:solidFill>
                  <a:srgbClr val="FF0000"/>
                </a:solidFill>
              </a:rPr>
              <a:t> </a:t>
            </a:r>
            <a:r>
              <a:rPr lang="en-US" b="1" dirty="0" smtClean="0">
                <a:solidFill>
                  <a:srgbClr val="FF0000"/>
                </a:solidFill>
              </a:rPr>
              <a:t>responses </a:t>
            </a:r>
          </a:p>
          <a:p>
            <a:endParaRPr lang="en-US" dirty="0" smtClean="0"/>
          </a:p>
          <a:p>
            <a:r>
              <a:rPr lang="en-US" dirty="0" smtClean="0"/>
              <a:t>Survey close on 04/30</a:t>
            </a:r>
          </a:p>
          <a:p>
            <a:endParaRPr lang="en-US" dirty="0" smtClean="0"/>
          </a:p>
          <a:p>
            <a:r>
              <a:rPr lang="en-US" dirty="0" smtClean="0"/>
              <a:t>This is the official survey requested by university</a:t>
            </a:r>
            <a:endParaRPr lang="en-US" dirty="0"/>
          </a:p>
        </p:txBody>
      </p:sp>
      <p:sp>
        <p:nvSpPr>
          <p:cNvPr id="4" name="Slide Number Placeholder 3"/>
          <p:cNvSpPr>
            <a:spLocks noGrp="1"/>
          </p:cNvSpPr>
          <p:nvPr>
            <p:ph type="sldNum" sz="quarter" idx="12"/>
          </p:nvPr>
        </p:nvSpPr>
        <p:spPr/>
        <p:txBody>
          <a:bodyPr/>
          <a:lstStyle/>
          <a:p>
            <a:fld id="{E0B34274-1904-4522-8293-F1B59B0B36D9}" type="slidenum">
              <a:rPr lang="en-US" altLang="en-US" smtClean="0"/>
              <a:pPr/>
              <a:t>1</a:t>
            </a:fld>
            <a:endParaRPr lang="en-US" altLang="en-US"/>
          </a:p>
        </p:txBody>
      </p:sp>
    </p:spTree>
    <p:extLst>
      <p:ext uri="{BB962C8B-B14F-4D97-AF65-F5344CB8AC3E}">
        <p14:creationId xmlns:p14="http://schemas.microsoft.com/office/powerpoint/2010/main" val="23759876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ja-JP" smtClean="0">
                <a:ea typeface="ＭＳ Ｐゴシック" pitchFamily="64" charset="-128"/>
              </a:rPr>
              <a:t>Polarization of Electromagnetic Waves</a:t>
            </a:r>
          </a:p>
        </p:txBody>
      </p:sp>
      <p:sp>
        <p:nvSpPr>
          <p:cNvPr id="12291" name="Text Box 3"/>
          <p:cNvSpPr txBox="1">
            <a:spLocks noChangeArrowheads="1"/>
          </p:cNvSpPr>
          <p:nvPr/>
        </p:nvSpPr>
        <p:spPr bwMode="auto">
          <a:xfrm>
            <a:off x="533400" y="762000"/>
            <a:ext cx="8153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64" charset="0"/>
              </a:defRPr>
            </a:lvl1pPr>
            <a:lvl2pPr marL="742950" indent="-285750">
              <a:defRPr sz="2400" i="1">
                <a:solidFill>
                  <a:srgbClr val="0000CC"/>
                </a:solidFill>
                <a:latin typeface="Times New Roman" pitchFamily="64" charset="0"/>
              </a:defRPr>
            </a:lvl2pPr>
            <a:lvl3pPr marL="1143000" indent="-228600">
              <a:defRPr sz="2400" i="1">
                <a:solidFill>
                  <a:srgbClr val="0000CC"/>
                </a:solidFill>
                <a:latin typeface="Times New Roman" pitchFamily="64" charset="0"/>
              </a:defRPr>
            </a:lvl3pPr>
            <a:lvl4pPr marL="1600200" indent="-228600">
              <a:defRPr sz="2400" i="1">
                <a:solidFill>
                  <a:srgbClr val="0000CC"/>
                </a:solidFill>
                <a:latin typeface="Times New Roman" pitchFamily="64" charset="0"/>
              </a:defRPr>
            </a:lvl4pPr>
            <a:lvl5pPr marL="2057400" indent="-228600">
              <a:defRPr sz="2400" i="1">
                <a:solidFill>
                  <a:srgbClr val="0000CC"/>
                </a:solidFill>
                <a:latin typeface="Times New Roman" pitchFamily="64" charset="0"/>
              </a:defRPr>
            </a:lvl5pPr>
            <a:lvl6pPr marL="2514600" indent="-228600" eaLnBrk="0" fontAlgn="base" hangingPunct="0">
              <a:spcBef>
                <a:spcPct val="0"/>
              </a:spcBef>
              <a:spcAft>
                <a:spcPct val="0"/>
              </a:spcAft>
              <a:defRPr sz="2400" i="1">
                <a:solidFill>
                  <a:srgbClr val="0000CC"/>
                </a:solidFill>
                <a:latin typeface="Times New Roman" pitchFamily="64" charset="0"/>
              </a:defRPr>
            </a:lvl6pPr>
            <a:lvl7pPr marL="2971800" indent="-228600" eaLnBrk="0" fontAlgn="base" hangingPunct="0">
              <a:spcBef>
                <a:spcPct val="0"/>
              </a:spcBef>
              <a:spcAft>
                <a:spcPct val="0"/>
              </a:spcAft>
              <a:defRPr sz="2400" i="1">
                <a:solidFill>
                  <a:srgbClr val="0000CC"/>
                </a:solidFill>
                <a:latin typeface="Times New Roman" pitchFamily="64" charset="0"/>
              </a:defRPr>
            </a:lvl7pPr>
            <a:lvl8pPr marL="3429000" indent="-228600" eaLnBrk="0" fontAlgn="base" hangingPunct="0">
              <a:spcBef>
                <a:spcPct val="0"/>
              </a:spcBef>
              <a:spcAft>
                <a:spcPct val="0"/>
              </a:spcAft>
              <a:defRPr sz="2400" i="1">
                <a:solidFill>
                  <a:srgbClr val="0000CC"/>
                </a:solidFill>
                <a:latin typeface="Times New Roman" pitchFamily="64" charset="0"/>
              </a:defRPr>
            </a:lvl8pPr>
            <a:lvl9pPr marL="3886200" indent="-228600" eaLnBrk="0" fontAlgn="base" hangingPunct="0">
              <a:spcBef>
                <a:spcPct val="0"/>
              </a:spcBef>
              <a:spcAft>
                <a:spcPct val="0"/>
              </a:spcAft>
              <a:defRPr sz="2400" i="1">
                <a:solidFill>
                  <a:srgbClr val="0000CC"/>
                </a:solidFill>
                <a:latin typeface="Times New Roman" pitchFamily="64" charset="0"/>
              </a:defRPr>
            </a:lvl9pPr>
          </a:lstStyle>
          <a:p>
            <a:r>
              <a:rPr lang="en-US" altLang="ja-JP" sz="2000" b="1" i="0">
                <a:solidFill>
                  <a:schemeClr val="tx1"/>
                </a:solidFill>
                <a:ea typeface="ＭＳ Ｐゴシック" pitchFamily="64" charset="-128"/>
              </a:rPr>
              <a:t>Polarization is a measure of the degree to which the electric field (or the magnetic field) of an electromagnetic wave oscillates preferentially along a particular direction.</a:t>
            </a:r>
          </a:p>
        </p:txBody>
      </p:sp>
      <p:pic>
        <p:nvPicPr>
          <p:cNvPr id="679940" name="Picture 4" descr="F34_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057400"/>
            <a:ext cx="2268538"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5"/>
          <p:cNvGrpSpPr>
            <a:grpSpLocks/>
          </p:cNvGrpSpPr>
          <p:nvPr/>
        </p:nvGrpSpPr>
        <p:grpSpPr bwMode="auto">
          <a:xfrm>
            <a:off x="2362200" y="3505200"/>
            <a:ext cx="1295400" cy="1752600"/>
            <a:chOff x="1488" y="2208"/>
            <a:chExt cx="816" cy="1104"/>
          </a:xfrm>
        </p:grpSpPr>
        <p:sp>
          <p:nvSpPr>
            <p:cNvPr id="12306" name="Text Box 6"/>
            <p:cNvSpPr txBox="1">
              <a:spLocks noChangeArrowheads="1"/>
            </p:cNvSpPr>
            <p:nvPr/>
          </p:nvSpPr>
          <p:spPr bwMode="auto">
            <a:xfrm>
              <a:off x="1536" y="2544"/>
              <a:ext cx="768"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64" charset="0"/>
                </a:defRPr>
              </a:lvl1pPr>
              <a:lvl2pPr marL="742950" indent="-285750">
                <a:defRPr sz="2400" i="1">
                  <a:solidFill>
                    <a:srgbClr val="0000CC"/>
                  </a:solidFill>
                  <a:latin typeface="Times New Roman" pitchFamily="64" charset="0"/>
                </a:defRPr>
              </a:lvl2pPr>
              <a:lvl3pPr marL="1143000" indent="-228600">
                <a:defRPr sz="2400" i="1">
                  <a:solidFill>
                    <a:srgbClr val="0000CC"/>
                  </a:solidFill>
                  <a:latin typeface="Times New Roman" pitchFamily="64" charset="0"/>
                </a:defRPr>
              </a:lvl3pPr>
              <a:lvl4pPr marL="1600200" indent="-228600">
                <a:defRPr sz="2400" i="1">
                  <a:solidFill>
                    <a:srgbClr val="0000CC"/>
                  </a:solidFill>
                  <a:latin typeface="Times New Roman" pitchFamily="64" charset="0"/>
                </a:defRPr>
              </a:lvl4pPr>
              <a:lvl5pPr marL="2057400" indent="-228600">
                <a:defRPr sz="2400" i="1">
                  <a:solidFill>
                    <a:srgbClr val="0000CC"/>
                  </a:solidFill>
                  <a:latin typeface="Times New Roman" pitchFamily="64" charset="0"/>
                </a:defRPr>
              </a:lvl5pPr>
              <a:lvl6pPr marL="2514600" indent="-228600" eaLnBrk="0" fontAlgn="base" hangingPunct="0">
                <a:spcBef>
                  <a:spcPct val="0"/>
                </a:spcBef>
                <a:spcAft>
                  <a:spcPct val="0"/>
                </a:spcAft>
                <a:defRPr sz="2400" i="1">
                  <a:solidFill>
                    <a:srgbClr val="0000CC"/>
                  </a:solidFill>
                  <a:latin typeface="Times New Roman" pitchFamily="64" charset="0"/>
                </a:defRPr>
              </a:lvl6pPr>
              <a:lvl7pPr marL="2971800" indent="-228600" eaLnBrk="0" fontAlgn="base" hangingPunct="0">
                <a:spcBef>
                  <a:spcPct val="0"/>
                </a:spcBef>
                <a:spcAft>
                  <a:spcPct val="0"/>
                </a:spcAft>
                <a:defRPr sz="2400" i="1">
                  <a:solidFill>
                    <a:srgbClr val="0000CC"/>
                  </a:solidFill>
                  <a:latin typeface="Times New Roman" pitchFamily="64" charset="0"/>
                </a:defRPr>
              </a:lvl7pPr>
              <a:lvl8pPr marL="3429000" indent="-228600" eaLnBrk="0" fontAlgn="base" hangingPunct="0">
                <a:spcBef>
                  <a:spcPct val="0"/>
                </a:spcBef>
                <a:spcAft>
                  <a:spcPct val="0"/>
                </a:spcAft>
                <a:defRPr sz="2400" i="1">
                  <a:solidFill>
                    <a:srgbClr val="0000CC"/>
                  </a:solidFill>
                  <a:latin typeface="Times New Roman" pitchFamily="64" charset="0"/>
                </a:defRPr>
              </a:lvl8pPr>
              <a:lvl9pPr marL="3886200" indent="-228600" eaLnBrk="0" fontAlgn="base" hangingPunct="0">
                <a:spcBef>
                  <a:spcPct val="0"/>
                </a:spcBef>
                <a:spcAft>
                  <a:spcPct val="0"/>
                </a:spcAft>
                <a:defRPr sz="2400" i="1">
                  <a:solidFill>
                    <a:srgbClr val="0000CC"/>
                  </a:solidFill>
                  <a:latin typeface="Times New Roman" pitchFamily="64" charset="0"/>
                </a:defRPr>
              </a:lvl9pPr>
            </a:lstStyle>
            <a:p>
              <a:pPr>
                <a:spcBef>
                  <a:spcPct val="50000"/>
                </a:spcBef>
              </a:pPr>
              <a:r>
                <a:rPr lang="en-US" altLang="ja-JP" sz="2000" b="1" dirty="0">
                  <a:solidFill>
                    <a:schemeClr val="tx1"/>
                  </a:solidFill>
                  <a:ea typeface="ＭＳ Ｐゴシック" pitchFamily="64" charset="-128"/>
                </a:rPr>
                <a:t>linearly polarized</a:t>
              </a:r>
            </a:p>
          </p:txBody>
        </p:sp>
        <p:sp>
          <p:nvSpPr>
            <p:cNvPr id="12307" name="Line 7"/>
            <p:cNvSpPr>
              <a:spLocks noChangeShapeType="1"/>
            </p:cNvSpPr>
            <p:nvPr/>
          </p:nvSpPr>
          <p:spPr bwMode="auto">
            <a:xfrm flipH="1" flipV="1">
              <a:off x="1488" y="2208"/>
              <a:ext cx="240" cy="288"/>
            </a:xfrm>
            <a:prstGeom prst="line">
              <a:avLst/>
            </a:prstGeom>
            <a:noFill/>
            <a:ln w="254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308" name="Line 8"/>
            <p:cNvSpPr>
              <a:spLocks noChangeShapeType="1"/>
            </p:cNvSpPr>
            <p:nvPr/>
          </p:nvSpPr>
          <p:spPr bwMode="auto">
            <a:xfrm flipH="1">
              <a:off x="1536" y="3024"/>
              <a:ext cx="288" cy="288"/>
            </a:xfrm>
            <a:prstGeom prst="line">
              <a:avLst/>
            </a:prstGeom>
            <a:noFill/>
            <a:ln w="254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679945" name="Text Box 9"/>
          <p:cNvSpPr txBox="1">
            <a:spLocks noChangeArrowheads="1"/>
          </p:cNvSpPr>
          <p:nvPr/>
        </p:nvSpPr>
        <p:spPr bwMode="auto">
          <a:xfrm>
            <a:off x="5334000" y="3505200"/>
            <a:ext cx="152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64" charset="0"/>
              </a:defRPr>
            </a:lvl1pPr>
            <a:lvl2pPr marL="742950" indent="-285750">
              <a:defRPr sz="2400" i="1">
                <a:solidFill>
                  <a:srgbClr val="0000CC"/>
                </a:solidFill>
                <a:latin typeface="Times New Roman" pitchFamily="64" charset="0"/>
              </a:defRPr>
            </a:lvl2pPr>
            <a:lvl3pPr marL="1143000" indent="-228600">
              <a:defRPr sz="2400" i="1">
                <a:solidFill>
                  <a:srgbClr val="0000CC"/>
                </a:solidFill>
                <a:latin typeface="Times New Roman" pitchFamily="64" charset="0"/>
              </a:defRPr>
            </a:lvl3pPr>
            <a:lvl4pPr marL="1600200" indent="-228600">
              <a:defRPr sz="2400" i="1">
                <a:solidFill>
                  <a:srgbClr val="0000CC"/>
                </a:solidFill>
                <a:latin typeface="Times New Roman" pitchFamily="64" charset="0"/>
              </a:defRPr>
            </a:lvl4pPr>
            <a:lvl5pPr marL="2057400" indent="-228600">
              <a:defRPr sz="2400" i="1">
                <a:solidFill>
                  <a:srgbClr val="0000CC"/>
                </a:solidFill>
                <a:latin typeface="Times New Roman" pitchFamily="64" charset="0"/>
              </a:defRPr>
            </a:lvl5pPr>
            <a:lvl6pPr marL="2514600" indent="-228600" eaLnBrk="0" fontAlgn="base" hangingPunct="0">
              <a:spcBef>
                <a:spcPct val="0"/>
              </a:spcBef>
              <a:spcAft>
                <a:spcPct val="0"/>
              </a:spcAft>
              <a:defRPr sz="2400" i="1">
                <a:solidFill>
                  <a:srgbClr val="0000CC"/>
                </a:solidFill>
                <a:latin typeface="Times New Roman" pitchFamily="64" charset="0"/>
              </a:defRPr>
            </a:lvl6pPr>
            <a:lvl7pPr marL="2971800" indent="-228600" eaLnBrk="0" fontAlgn="base" hangingPunct="0">
              <a:spcBef>
                <a:spcPct val="0"/>
              </a:spcBef>
              <a:spcAft>
                <a:spcPct val="0"/>
              </a:spcAft>
              <a:defRPr sz="2400" i="1">
                <a:solidFill>
                  <a:srgbClr val="0000CC"/>
                </a:solidFill>
                <a:latin typeface="Times New Roman" pitchFamily="64" charset="0"/>
              </a:defRPr>
            </a:lvl7pPr>
            <a:lvl8pPr marL="3429000" indent="-228600" eaLnBrk="0" fontAlgn="base" hangingPunct="0">
              <a:spcBef>
                <a:spcPct val="0"/>
              </a:spcBef>
              <a:spcAft>
                <a:spcPct val="0"/>
              </a:spcAft>
              <a:defRPr sz="2400" i="1">
                <a:solidFill>
                  <a:srgbClr val="0000CC"/>
                </a:solidFill>
                <a:latin typeface="Times New Roman" pitchFamily="64" charset="0"/>
              </a:defRPr>
            </a:lvl8pPr>
            <a:lvl9pPr marL="3886200" indent="-228600" eaLnBrk="0" fontAlgn="base" hangingPunct="0">
              <a:spcBef>
                <a:spcPct val="0"/>
              </a:spcBef>
              <a:spcAft>
                <a:spcPct val="0"/>
              </a:spcAft>
              <a:defRPr sz="2400" i="1">
                <a:solidFill>
                  <a:srgbClr val="0000CC"/>
                </a:solidFill>
                <a:latin typeface="Times New Roman" pitchFamily="64" charset="0"/>
              </a:defRPr>
            </a:lvl9pPr>
          </a:lstStyle>
          <a:p>
            <a:pPr>
              <a:spcBef>
                <a:spcPct val="50000"/>
              </a:spcBef>
            </a:pPr>
            <a:r>
              <a:rPr lang="en-US" altLang="ja-JP" sz="2000" b="1" dirty="0" err="1">
                <a:solidFill>
                  <a:schemeClr val="tx1"/>
                </a:solidFill>
                <a:ea typeface="ＭＳ Ｐゴシック" pitchFamily="64" charset="-128"/>
              </a:rPr>
              <a:t>unpolarized</a:t>
            </a:r>
            <a:endParaRPr lang="en-US" altLang="ja-JP" sz="2000" b="1" dirty="0">
              <a:solidFill>
                <a:schemeClr val="tx1"/>
              </a:solidFill>
              <a:ea typeface="ＭＳ Ｐゴシック" pitchFamily="64" charset="-128"/>
            </a:endParaRPr>
          </a:p>
        </p:txBody>
      </p:sp>
      <p:pic>
        <p:nvPicPr>
          <p:cNvPr id="679946" name="Picture 10" descr="F34_11"/>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t="43491" b="3862"/>
          <a:stretch>
            <a:fillRect/>
          </a:stretch>
        </p:blipFill>
        <p:spPr bwMode="auto">
          <a:xfrm>
            <a:off x="7239000" y="3124200"/>
            <a:ext cx="1587500" cy="2743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9947" name="Text Box 11"/>
          <p:cNvSpPr txBox="1">
            <a:spLocks noChangeArrowheads="1"/>
          </p:cNvSpPr>
          <p:nvPr/>
        </p:nvSpPr>
        <p:spPr bwMode="auto">
          <a:xfrm>
            <a:off x="7239000" y="1981200"/>
            <a:ext cx="1447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64" charset="0"/>
              </a:defRPr>
            </a:lvl1pPr>
            <a:lvl2pPr marL="742950" indent="-285750">
              <a:defRPr sz="2400" i="1">
                <a:solidFill>
                  <a:srgbClr val="0000CC"/>
                </a:solidFill>
                <a:latin typeface="Times New Roman" pitchFamily="64" charset="0"/>
              </a:defRPr>
            </a:lvl2pPr>
            <a:lvl3pPr marL="1143000" indent="-228600">
              <a:defRPr sz="2400" i="1">
                <a:solidFill>
                  <a:srgbClr val="0000CC"/>
                </a:solidFill>
                <a:latin typeface="Times New Roman" pitchFamily="64" charset="0"/>
              </a:defRPr>
            </a:lvl3pPr>
            <a:lvl4pPr marL="1600200" indent="-228600">
              <a:defRPr sz="2400" i="1">
                <a:solidFill>
                  <a:srgbClr val="0000CC"/>
                </a:solidFill>
                <a:latin typeface="Times New Roman" pitchFamily="64" charset="0"/>
              </a:defRPr>
            </a:lvl4pPr>
            <a:lvl5pPr marL="2057400" indent="-228600">
              <a:defRPr sz="2400" i="1">
                <a:solidFill>
                  <a:srgbClr val="0000CC"/>
                </a:solidFill>
                <a:latin typeface="Times New Roman" pitchFamily="64" charset="0"/>
              </a:defRPr>
            </a:lvl5pPr>
            <a:lvl6pPr marL="2514600" indent="-228600" eaLnBrk="0" fontAlgn="base" hangingPunct="0">
              <a:spcBef>
                <a:spcPct val="0"/>
              </a:spcBef>
              <a:spcAft>
                <a:spcPct val="0"/>
              </a:spcAft>
              <a:defRPr sz="2400" i="1">
                <a:solidFill>
                  <a:srgbClr val="0000CC"/>
                </a:solidFill>
                <a:latin typeface="Times New Roman" pitchFamily="64" charset="0"/>
              </a:defRPr>
            </a:lvl6pPr>
            <a:lvl7pPr marL="2971800" indent="-228600" eaLnBrk="0" fontAlgn="base" hangingPunct="0">
              <a:spcBef>
                <a:spcPct val="0"/>
              </a:spcBef>
              <a:spcAft>
                <a:spcPct val="0"/>
              </a:spcAft>
              <a:defRPr sz="2400" i="1">
                <a:solidFill>
                  <a:srgbClr val="0000CC"/>
                </a:solidFill>
                <a:latin typeface="Times New Roman" pitchFamily="64" charset="0"/>
              </a:defRPr>
            </a:lvl7pPr>
            <a:lvl8pPr marL="3429000" indent="-228600" eaLnBrk="0" fontAlgn="base" hangingPunct="0">
              <a:spcBef>
                <a:spcPct val="0"/>
              </a:spcBef>
              <a:spcAft>
                <a:spcPct val="0"/>
              </a:spcAft>
              <a:defRPr sz="2400" i="1">
                <a:solidFill>
                  <a:srgbClr val="0000CC"/>
                </a:solidFill>
                <a:latin typeface="Times New Roman" pitchFamily="64" charset="0"/>
              </a:defRPr>
            </a:lvl8pPr>
            <a:lvl9pPr marL="3886200" indent="-228600" eaLnBrk="0" fontAlgn="base" hangingPunct="0">
              <a:spcBef>
                <a:spcPct val="0"/>
              </a:spcBef>
              <a:spcAft>
                <a:spcPct val="0"/>
              </a:spcAft>
              <a:defRPr sz="2400" i="1">
                <a:solidFill>
                  <a:srgbClr val="0000CC"/>
                </a:solidFill>
                <a:latin typeface="Times New Roman" pitchFamily="64" charset="0"/>
              </a:defRPr>
            </a:lvl9pPr>
          </a:lstStyle>
          <a:p>
            <a:pPr>
              <a:spcBef>
                <a:spcPct val="50000"/>
              </a:spcBef>
            </a:pPr>
            <a:r>
              <a:rPr lang="en-US" altLang="ja-JP" sz="2000" b="1" dirty="0">
                <a:solidFill>
                  <a:schemeClr val="tx1"/>
                </a:solidFill>
                <a:ea typeface="ＭＳ Ｐゴシック" pitchFamily="64" charset="-128"/>
              </a:rPr>
              <a:t>partially polarized</a:t>
            </a:r>
          </a:p>
        </p:txBody>
      </p:sp>
      <p:sp>
        <p:nvSpPr>
          <p:cNvPr id="679948" name="Text Box 12"/>
          <p:cNvSpPr txBox="1">
            <a:spLocks noChangeArrowheads="1"/>
          </p:cNvSpPr>
          <p:nvPr/>
        </p:nvSpPr>
        <p:spPr bwMode="auto">
          <a:xfrm>
            <a:off x="2286000" y="5943600"/>
            <a:ext cx="1524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64" charset="0"/>
              </a:defRPr>
            </a:lvl1pPr>
            <a:lvl2pPr marL="742950" indent="-285750">
              <a:defRPr sz="2400" i="1">
                <a:solidFill>
                  <a:srgbClr val="0000CC"/>
                </a:solidFill>
                <a:latin typeface="Times New Roman" pitchFamily="64" charset="0"/>
              </a:defRPr>
            </a:lvl2pPr>
            <a:lvl3pPr marL="1143000" indent="-228600">
              <a:defRPr sz="2400" i="1">
                <a:solidFill>
                  <a:srgbClr val="0000CC"/>
                </a:solidFill>
                <a:latin typeface="Times New Roman" pitchFamily="64" charset="0"/>
              </a:defRPr>
            </a:lvl3pPr>
            <a:lvl4pPr marL="1600200" indent="-228600">
              <a:defRPr sz="2400" i="1">
                <a:solidFill>
                  <a:srgbClr val="0000CC"/>
                </a:solidFill>
                <a:latin typeface="Times New Roman" pitchFamily="64" charset="0"/>
              </a:defRPr>
            </a:lvl4pPr>
            <a:lvl5pPr marL="2057400" indent="-228600">
              <a:defRPr sz="2400" i="1">
                <a:solidFill>
                  <a:srgbClr val="0000CC"/>
                </a:solidFill>
                <a:latin typeface="Times New Roman" pitchFamily="64" charset="0"/>
              </a:defRPr>
            </a:lvl5pPr>
            <a:lvl6pPr marL="2514600" indent="-228600" eaLnBrk="0" fontAlgn="base" hangingPunct="0">
              <a:spcBef>
                <a:spcPct val="0"/>
              </a:spcBef>
              <a:spcAft>
                <a:spcPct val="0"/>
              </a:spcAft>
              <a:defRPr sz="2400" i="1">
                <a:solidFill>
                  <a:srgbClr val="0000CC"/>
                </a:solidFill>
                <a:latin typeface="Times New Roman" pitchFamily="64" charset="0"/>
              </a:defRPr>
            </a:lvl6pPr>
            <a:lvl7pPr marL="2971800" indent="-228600" eaLnBrk="0" fontAlgn="base" hangingPunct="0">
              <a:spcBef>
                <a:spcPct val="0"/>
              </a:spcBef>
              <a:spcAft>
                <a:spcPct val="0"/>
              </a:spcAft>
              <a:defRPr sz="2400" i="1">
                <a:solidFill>
                  <a:srgbClr val="0000CC"/>
                </a:solidFill>
                <a:latin typeface="Times New Roman" pitchFamily="64" charset="0"/>
              </a:defRPr>
            </a:lvl7pPr>
            <a:lvl8pPr marL="3429000" indent="-228600" eaLnBrk="0" fontAlgn="base" hangingPunct="0">
              <a:spcBef>
                <a:spcPct val="0"/>
              </a:spcBef>
              <a:spcAft>
                <a:spcPct val="0"/>
              </a:spcAft>
              <a:defRPr sz="2400" i="1">
                <a:solidFill>
                  <a:srgbClr val="0000CC"/>
                </a:solidFill>
                <a:latin typeface="Times New Roman" pitchFamily="64" charset="0"/>
              </a:defRPr>
            </a:lvl8pPr>
            <a:lvl9pPr marL="3886200" indent="-228600" eaLnBrk="0" fontAlgn="base" hangingPunct="0">
              <a:spcBef>
                <a:spcPct val="0"/>
              </a:spcBef>
              <a:spcAft>
                <a:spcPct val="0"/>
              </a:spcAft>
              <a:defRPr sz="2400" i="1">
                <a:solidFill>
                  <a:srgbClr val="0000CC"/>
                </a:solidFill>
                <a:latin typeface="Times New Roman" pitchFamily="64" charset="0"/>
              </a:defRPr>
            </a:lvl9pPr>
          </a:lstStyle>
          <a:p>
            <a:pPr>
              <a:spcBef>
                <a:spcPct val="50000"/>
              </a:spcBef>
            </a:pPr>
            <a:r>
              <a:rPr lang="en-US" altLang="ja-JP" sz="2000">
                <a:ea typeface="ＭＳ Ｐゴシック" pitchFamily="64" charset="-128"/>
              </a:rPr>
              <a:t>Looking at </a:t>
            </a:r>
            <a:r>
              <a:rPr lang="en-US" altLang="ja-JP" sz="2000" b="1">
                <a:ea typeface="ＭＳ Ｐゴシック" pitchFamily="64" charset="-128"/>
              </a:rPr>
              <a:t>E</a:t>
            </a:r>
            <a:r>
              <a:rPr lang="en-US" altLang="ja-JP" sz="2000">
                <a:ea typeface="ＭＳ Ｐゴシック" pitchFamily="64" charset="-128"/>
              </a:rPr>
              <a:t> head-on</a:t>
            </a:r>
          </a:p>
        </p:txBody>
      </p:sp>
      <p:grpSp>
        <p:nvGrpSpPr>
          <p:cNvPr id="3" name="Group 13"/>
          <p:cNvGrpSpPr>
            <a:grpSpLocks/>
          </p:cNvGrpSpPr>
          <p:nvPr/>
        </p:nvGrpSpPr>
        <p:grpSpPr bwMode="auto">
          <a:xfrm>
            <a:off x="3352800" y="1676400"/>
            <a:ext cx="2895600" cy="5181600"/>
            <a:chOff x="2112" y="1056"/>
            <a:chExt cx="1824" cy="3264"/>
          </a:xfrm>
        </p:grpSpPr>
        <p:pic>
          <p:nvPicPr>
            <p:cNvPr id="12301" name="Picture 14" descr="F34_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35" y="1872"/>
              <a:ext cx="1168" cy="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2" name="Text Box 15"/>
            <p:cNvSpPr txBox="1">
              <a:spLocks noChangeArrowheads="1"/>
            </p:cNvSpPr>
            <p:nvPr/>
          </p:nvSpPr>
          <p:spPr bwMode="auto">
            <a:xfrm>
              <a:off x="2112" y="1056"/>
              <a:ext cx="1584" cy="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64" charset="0"/>
                </a:defRPr>
              </a:lvl1pPr>
              <a:lvl2pPr marL="742950" indent="-285750">
                <a:defRPr sz="2400" i="1">
                  <a:solidFill>
                    <a:srgbClr val="0000CC"/>
                  </a:solidFill>
                  <a:latin typeface="Times New Roman" pitchFamily="64" charset="0"/>
                </a:defRPr>
              </a:lvl2pPr>
              <a:lvl3pPr marL="1143000" indent="-228600">
                <a:defRPr sz="2400" i="1">
                  <a:solidFill>
                    <a:srgbClr val="0000CC"/>
                  </a:solidFill>
                  <a:latin typeface="Times New Roman" pitchFamily="64" charset="0"/>
                </a:defRPr>
              </a:lvl3pPr>
              <a:lvl4pPr marL="1600200" indent="-228600">
                <a:defRPr sz="2400" i="1">
                  <a:solidFill>
                    <a:srgbClr val="0000CC"/>
                  </a:solidFill>
                  <a:latin typeface="Times New Roman" pitchFamily="64" charset="0"/>
                </a:defRPr>
              </a:lvl4pPr>
              <a:lvl5pPr marL="2057400" indent="-228600">
                <a:defRPr sz="2400" i="1">
                  <a:solidFill>
                    <a:srgbClr val="0000CC"/>
                  </a:solidFill>
                  <a:latin typeface="Times New Roman" pitchFamily="64" charset="0"/>
                </a:defRPr>
              </a:lvl5pPr>
              <a:lvl6pPr marL="2514600" indent="-228600" eaLnBrk="0" fontAlgn="base" hangingPunct="0">
                <a:spcBef>
                  <a:spcPct val="0"/>
                </a:spcBef>
                <a:spcAft>
                  <a:spcPct val="0"/>
                </a:spcAft>
                <a:defRPr sz="2400" i="1">
                  <a:solidFill>
                    <a:srgbClr val="0000CC"/>
                  </a:solidFill>
                  <a:latin typeface="Times New Roman" pitchFamily="64" charset="0"/>
                </a:defRPr>
              </a:lvl6pPr>
              <a:lvl7pPr marL="2971800" indent="-228600" eaLnBrk="0" fontAlgn="base" hangingPunct="0">
                <a:spcBef>
                  <a:spcPct val="0"/>
                </a:spcBef>
                <a:spcAft>
                  <a:spcPct val="0"/>
                </a:spcAft>
                <a:defRPr sz="2400" i="1">
                  <a:solidFill>
                    <a:srgbClr val="0000CC"/>
                  </a:solidFill>
                  <a:latin typeface="Times New Roman" pitchFamily="64" charset="0"/>
                </a:defRPr>
              </a:lvl7pPr>
              <a:lvl8pPr marL="3429000" indent="-228600" eaLnBrk="0" fontAlgn="base" hangingPunct="0">
                <a:spcBef>
                  <a:spcPct val="0"/>
                </a:spcBef>
                <a:spcAft>
                  <a:spcPct val="0"/>
                </a:spcAft>
                <a:defRPr sz="2400" i="1">
                  <a:solidFill>
                    <a:srgbClr val="0000CC"/>
                  </a:solidFill>
                  <a:latin typeface="Times New Roman" pitchFamily="64" charset="0"/>
                </a:defRPr>
              </a:lvl8pPr>
              <a:lvl9pPr marL="3886200" indent="-228600" eaLnBrk="0" fontAlgn="base" hangingPunct="0">
                <a:spcBef>
                  <a:spcPct val="0"/>
                </a:spcBef>
                <a:spcAft>
                  <a:spcPct val="0"/>
                </a:spcAft>
                <a:defRPr sz="2400" i="1">
                  <a:solidFill>
                    <a:srgbClr val="0000CC"/>
                  </a:solidFill>
                  <a:latin typeface="Times New Roman" pitchFamily="64" charset="0"/>
                </a:defRPr>
              </a:lvl9pPr>
            </a:lstStyle>
            <a:p>
              <a:pPr>
                <a:spcBef>
                  <a:spcPct val="50000"/>
                </a:spcBef>
              </a:pPr>
              <a:r>
                <a:rPr lang="en-US" altLang="ja-JP" sz="2000" b="1">
                  <a:ea typeface="ＭＳ Ｐゴシック" pitchFamily="64" charset="-128"/>
                </a:rPr>
                <a:t>Linear combination of many linearly polarized rays of random orientations</a:t>
              </a:r>
            </a:p>
          </p:txBody>
        </p:sp>
        <p:grpSp>
          <p:nvGrpSpPr>
            <p:cNvPr id="12303" name="Group 16"/>
            <p:cNvGrpSpPr>
              <a:grpSpLocks/>
            </p:cNvGrpSpPr>
            <p:nvPr/>
          </p:nvGrpSpPr>
          <p:grpSpPr bwMode="auto">
            <a:xfrm>
              <a:off x="2976" y="2784"/>
              <a:ext cx="960" cy="432"/>
              <a:chOff x="2976" y="2784"/>
              <a:chExt cx="960" cy="432"/>
            </a:xfrm>
          </p:grpSpPr>
          <p:sp>
            <p:nvSpPr>
              <p:cNvPr id="12304" name="Line 17"/>
              <p:cNvSpPr>
                <a:spLocks noChangeShapeType="1"/>
              </p:cNvSpPr>
              <p:nvPr/>
            </p:nvSpPr>
            <p:spPr bwMode="auto">
              <a:xfrm flipH="1">
                <a:off x="2976" y="2784"/>
                <a:ext cx="144" cy="432"/>
              </a:xfrm>
              <a:prstGeom prst="line">
                <a:avLst/>
              </a:prstGeom>
              <a:noFill/>
              <a:ln w="25400">
                <a:solidFill>
                  <a:srgbClr val="00008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305" name="Text Box 18"/>
              <p:cNvSpPr txBox="1">
                <a:spLocks noChangeArrowheads="1"/>
              </p:cNvSpPr>
              <p:nvPr/>
            </p:nvSpPr>
            <p:spPr bwMode="auto">
              <a:xfrm>
                <a:off x="3024" y="2880"/>
                <a:ext cx="9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64" charset="0"/>
                  </a:defRPr>
                </a:lvl1pPr>
                <a:lvl2pPr marL="742950" indent="-285750">
                  <a:defRPr sz="2400" i="1">
                    <a:solidFill>
                      <a:srgbClr val="0000CC"/>
                    </a:solidFill>
                    <a:latin typeface="Times New Roman" pitchFamily="64" charset="0"/>
                  </a:defRPr>
                </a:lvl2pPr>
                <a:lvl3pPr marL="1143000" indent="-228600">
                  <a:defRPr sz="2400" i="1">
                    <a:solidFill>
                      <a:srgbClr val="0000CC"/>
                    </a:solidFill>
                    <a:latin typeface="Times New Roman" pitchFamily="64" charset="0"/>
                  </a:defRPr>
                </a:lvl3pPr>
                <a:lvl4pPr marL="1600200" indent="-228600">
                  <a:defRPr sz="2400" i="1">
                    <a:solidFill>
                      <a:srgbClr val="0000CC"/>
                    </a:solidFill>
                    <a:latin typeface="Times New Roman" pitchFamily="64" charset="0"/>
                  </a:defRPr>
                </a:lvl4pPr>
                <a:lvl5pPr marL="2057400" indent="-228600">
                  <a:defRPr sz="2400" i="1">
                    <a:solidFill>
                      <a:srgbClr val="0000CC"/>
                    </a:solidFill>
                    <a:latin typeface="Times New Roman" pitchFamily="64" charset="0"/>
                  </a:defRPr>
                </a:lvl5pPr>
                <a:lvl6pPr marL="2514600" indent="-228600" eaLnBrk="0" fontAlgn="base" hangingPunct="0">
                  <a:spcBef>
                    <a:spcPct val="0"/>
                  </a:spcBef>
                  <a:spcAft>
                    <a:spcPct val="0"/>
                  </a:spcAft>
                  <a:defRPr sz="2400" i="1">
                    <a:solidFill>
                      <a:srgbClr val="0000CC"/>
                    </a:solidFill>
                    <a:latin typeface="Times New Roman" pitchFamily="64" charset="0"/>
                  </a:defRPr>
                </a:lvl6pPr>
                <a:lvl7pPr marL="2971800" indent="-228600" eaLnBrk="0" fontAlgn="base" hangingPunct="0">
                  <a:spcBef>
                    <a:spcPct val="0"/>
                  </a:spcBef>
                  <a:spcAft>
                    <a:spcPct val="0"/>
                  </a:spcAft>
                  <a:defRPr sz="2400" i="1">
                    <a:solidFill>
                      <a:srgbClr val="0000CC"/>
                    </a:solidFill>
                    <a:latin typeface="Times New Roman" pitchFamily="64" charset="0"/>
                  </a:defRPr>
                </a:lvl7pPr>
                <a:lvl8pPr marL="3429000" indent="-228600" eaLnBrk="0" fontAlgn="base" hangingPunct="0">
                  <a:spcBef>
                    <a:spcPct val="0"/>
                  </a:spcBef>
                  <a:spcAft>
                    <a:spcPct val="0"/>
                  </a:spcAft>
                  <a:defRPr sz="2400" i="1">
                    <a:solidFill>
                      <a:srgbClr val="0000CC"/>
                    </a:solidFill>
                    <a:latin typeface="Times New Roman" pitchFamily="64" charset="0"/>
                  </a:defRPr>
                </a:lvl8pPr>
                <a:lvl9pPr marL="3886200" indent="-228600" eaLnBrk="0" fontAlgn="base" hangingPunct="0">
                  <a:spcBef>
                    <a:spcPct val="0"/>
                  </a:spcBef>
                  <a:spcAft>
                    <a:spcPct val="0"/>
                  </a:spcAft>
                  <a:defRPr sz="2400" i="1">
                    <a:solidFill>
                      <a:srgbClr val="0000CC"/>
                    </a:solidFill>
                    <a:latin typeface="Times New Roman" pitchFamily="64" charset="0"/>
                  </a:defRPr>
                </a:lvl9pPr>
              </a:lstStyle>
              <a:p>
                <a:pPr>
                  <a:spcBef>
                    <a:spcPct val="50000"/>
                  </a:spcBef>
                </a:pPr>
                <a:r>
                  <a:rPr lang="en-US" altLang="ja-JP" sz="1800" b="1">
                    <a:ea typeface="ＭＳ Ｐゴシック" pitchFamily="64" charset="-128"/>
                  </a:rPr>
                  <a:t>components</a:t>
                </a:r>
              </a:p>
            </p:txBody>
          </p:sp>
        </p:grpSp>
      </p:grpSp>
      <p:sp>
        <p:nvSpPr>
          <p:cNvPr id="679955" name="Text Box 19"/>
          <p:cNvSpPr txBox="1">
            <a:spLocks noChangeArrowheads="1"/>
          </p:cNvSpPr>
          <p:nvPr/>
        </p:nvSpPr>
        <p:spPr bwMode="auto">
          <a:xfrm>
            <a:off x="4800600" y="6096000"/>
            <a:ext cx="1600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64" charset="0"/>
              </a:defRPr>
            </a:lvl1pPr>
            <a:lvl2pPr marL="742950" indent="-285750">
              <a:defRPr sz="2400" i="1">
                <a:solidFill>
                  <a:srgbClr val="0000CC"/>
                </a:solidFill>
                <a:latin typeface="Times New Roman" pitchFamily="64" charset="0"/>
              </a:defRPr>
            </a:lvl2pPr>
            <a:lvl3pPr marL="1143000" indent="-228600">
              <a:defRPr sz="2400" i="1">
                <a:solidFill>
                  <a:srgbClr val="0000CC"/>
                </a:solidFill>
                <a:latin typeface="Times New Roman" pitchFamily="64" charset="0"/>
              </a:defRPr>
            </a:lvl3pPr>
            <a:lvl4pPr marL="1600200" indent="-228600">
              <a:defRPr sz="2400" i="1">
                <a:solidFill>
                  <a:srgbClr val="0000CC"/>
                </a:solidFill>
                <a:latin typeface="Times New Roman" pitchFamily="64" charset="0"/>
              </a:defRPr>
            </a:lvl4pPr>
            <a:lvl5pPr marL="2057400" indent="-228600">
              <a:defRPr sz="2400" i="1">
                <a:solidFill>
                  <a:srgbClr val="0000CC"/>
                </a:solidFill>
                <a:latin typeface="Times New Roman" pitchFamily="64" charset="0"/>
              </a:defRPr>
            </a:lvl5pPr>
            <a:lvl6pPr marL="2514600" indent="-228600" eaLnBrk="0" fontAlgn="base" hangingPunct="0">
              <a:spcBef>
                <a:spcPct val="0"/>
              </a:spcBef>
              <a:spcAft>
                <a:spcPct val="0"/>
              </a:spcAft>
              <a:defRPr sz="2400" i="1">
                <a:solidFill>
                  <a:srgbClr val="0000CC"/>
                </a:solidFill>
                <a:latin typeface="Times New Roman" pitchFamily="64" charset="0"/>
              </a:defRPr>
            </a:lvl6pPr>
            <a:lvl7pPr marL="2971800" indent="-228600" eaLnBrk="0" fontAlgn="base" hangingPunct="0">
              <a:spcBef>
                <a:spcPct val="0"/>
              </a:spcBef>
              <a:spcAft>
                <a:spcPct val="0"/>
              </a:spcAft>
              <a:defRPr sz="2400" i="1">
                <a:solidFill>
                  <a:srgbClr val="0000CC"/>
                </a:solidFill>
                <a:latin typeface="Times New Roman" pitchFamily="64" charset="0"/>
              </a:defRPr>
            </a:lvl7pPr>
            <a:lvl8pPr marL="3429000" indent="-228600" eaLnBrk="0" fontAlgn="base" hangingPunct="0">
              <a:spcBef>
                <a:spcPct val="0"/>
              </a:spcBef>
              <a:spcAft>
                <a:spcPct val="0"/>
              </a:spcAft>
              <a:defRPr sz="2400" i="1">
                <a:solidFill>
                  <a:srgbClr val="0000CC"/>
                </a:solidFill>
                <a:latin typeface="Times New Roman" pitchFamily="64" charset="0"/>
              </a:defRPr>
            </a:lvl8pPr>
            <a:lvl9pPr marL="3886200" indent="-228600" eaLnBrk="0" fontAlgn="base" hangingPunct="0">
              <a:spcBef>
                <a:spcPct val="0"/>
              </a:spcBef>
              <a:spcAft>
                <a:spcPct val="0"/>
              </a:spcAft>
              <a:defRPr sz="2400" i="1">
                <a:solidFill>
                  <a:srgbClr val="0000CC"/>
                </a:solidFill>
                <a:latin typeface="Times New Roman" pitchFamily="64" charset="0"/>
              </a:defRPr>
            </a:lvl9pPr>
          </a:lstStyle>
          <a:p>
            <a:pPr>
              <a:spcBef>
                <a:spcPct val="50000"/>
              </a:spcBef>
            </a:pPr>
            <a:r>
              <a:rPr lang="en-US" altLang="ja-JP" sz="1800" b="1">
                <a:ea typeface="ＭＳ Ｐゴシック" pitchFamily="64" charset="-128"/>
              </a:rPr>
              <a:t>equal y- and z-amplitudes</a:t>
            </a:r>
          </a:p>
        </p:txBody>
      </p:sp>
      <p:sp>
        <p:nvSpPr>
          <p:cNvPr id="679956" name="Text Box 20"/>
          <p:cNvSpPr txBox="1">
            <a:spLocks noChangeArrowheads="1"/>
          </p:cNvSpPr>
          <p:nvPr/>
        </p:nvSpPr>
        <p:spPr bwMode="auto">
          <a:xfrm>
            <a:off x="7162800" y="6019800"/>
            <a:ext cx="1828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64" charset="0"/>
              </a:defRPr>
            </a:lvl1pPr>
            <a:lvl2pPr marL="742950" indent="-285750">
              <a:defRPr sz="2400" i="1">
                <a:solidFill>
                  <a:srgbClr val="0000CC"/>
                </a:solidFill>
                <a:latin typeface="Times New Roman" pitchFamily="64" charset="0"/>
              </a:defRPr>
            </a:lvl2pPr>
            <a:lvl3pPr marL="1143000" indent="-228600">
              <a:defRPr sz="2400" i="1">
                <a:solidFill>
                  <a:srgbClr val="0000CC"/>
                </a:solidFill>
                <a:latin typeface="Times New Roman" pitchFamily="64" charset="0"/>
              </a:defRPr>
            </a:lvl3pPr>
            <a:lvl4pPr marL="1600200" indent="-228600">
              <a:defRPr sz="2400" i="1">
                <a:solidFill>
                  <a:srgbClr val="0000CC"/>
                </a:solidFill>
                <a:latin typeface="Times New Roman" pitchFamily="64" charset="0"/>
              </a:defRPr>
            </a:lvl4pPr>
            <a:lvl5pPr marL="2057400" indent="-228600">
              <a:defRPr sz="2400" i="1">
                <a:solidFill>
                  <a:srgbClr val="0000CC"/>
                </a:solidFill>
                <a:latin typeface="Times New Roman" pitchFamily="64" charset="0"/>
              </a:defRPr>
            </a:lvl5pPr>
            <a:lvl6pPr marL="2514600" indent="-228600" eaLnBrk="0" fontAlgn="base" hangingPunct="0">
              <a:spcBef>
                <a:spcPct val="0"/>
              </a:spcBef>
              <a:spcAft>
                <a:spcPct val="0"/>
              </a:spcAft>
              <a:defRPr sz="2400" i="1">
                <a:solidFill>
                  <a:srgbClr val="0000CC"/>
                </a:solidFill>
                <a:latin typeface="Times New Roman" pitchFamily="64" charset="0"/>
              </a:defRPr>
            </a:lvl6pPr>
            <a:lvl7pPr marL="2971800" indent="-228600" eaLnBrk="0" fontAlgn="base" hangingPunct="0">
              <a:spcBef>
                <a:spcPct val="0"/>
              </a:spcBef>
              <a:spcAft>
                <a:spcPct val="0"/>
              </a:spcAft>
              <a:defRPr sz="2400" i="1">
                <a:solidFill>
                  <a:srgbClr val="0000CC"/>
                </a:solidFill>
                <a:latin typeface="Times New Roman" pitchFamily="64" charset="0"/>
              </a:defRPr>
            </a:lvl7pPr>
            <a:lvl8pPr marL="3429000" indent="-228600" eaLnBrk="0" fontAlgn="base" hangingPunct="0">
              <a:spcBef>
                <a:spcPct val="0"/>
              </a:spcBef>
              <a:spcAft>
                <a:spcPct val="0"/>
              </a:spcAft>
              <a:defRPr sz="2400" i="1">
                <a:solidFill>
                  <a:srgbClr val="0000CC"/>
                </a:solidFill>
                <a:latin typeface="Times New Roman" pitchFamily="64" charset="0"/>
              </a:defRPr>
            </a:lvl8pPr>
            <a:lvl9pPr marL="3886200" indent="-228600" eaLnBrk="0" fontAlgn="base" hangingPunct="0">
              <a:spcBef>
                <a:spcPct val="0"/>
              </a:spcBef>
              <a:spcAft>
                <a:spcPct val="0"/>
              </a:spcAft>
              <a:defRPr sz="2400" i="1">
                <a:solidFill>
                  <a:srgbClr val="0000CC"/>
                </a:solidFill>
                <a:latin typeface="Times New Roman" pitchFamily="64" charset="0"/>
              </a:defRPr>
            </a:lvl9pPr>
          </a:lstStyle>
          <a:p>
            <a:pPr>
              <a:spcBef>
                <a:spcPct val="50000"/>
              </a:spcBef>
            </a:pPr>
            <a:r>
              <a:rPr lang="en-US" altLang="ja-JP" sz="1800" b="1">
                <a:ea typeface="ＭＳ Ｐゴシック" pitchFamily="64" charset="-128"/>
              </a:rPr>
              <a:t>unequal y- and z-amplitudes</a:t>
            </a:r>
          </a:p>
        </p:txBody>
      </p:sp>
      <p:sp>
        <p:nvSpPr>
          <p:cNvPr id="4" name="Slide Number Placeholder 3"/>
          <p:cNvSpPr>
            <a:spLocks noGrp="1"/>
          </p:cNvSpPr>
          <p:nvPr>
            <p:ph type="sldNum" sz="quarter" idx="12"/>
          </p:nvPr>
        </p:nvSpPr>
        <p:spPr/>
        <p:txBody>
          <a:bodyPr/>
          <a:lstStyle/>
          <a:p>
            <a:fld id="{CB1DC412-43C0-400D-8CA7-AA670E5A4519}" type="slidenum">
              <a:rPr lang="en-US" altLang="en-US" smtClean="0"/>
              <a:pPr/>
              <a:t>10</a:t>
            </a:fld>
            <a:endParaRPr lang="en-US" altLang="en-US"/>
          </a:p>
        </p:txBody>
      </p:sp>
    </p:spTree>
    <p:extLst>
      <p:ext uri="{BB962C8B-B14F-4D97-AF65-F5344CB8AC3E}">
        <p14:creationId xmlns:p14="http://schemas.microsoft.com/office/powerpoint/2010/main" val="23668887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79940"/>
                                        </p:tgtEl>
                                        <p:attrNameLst>
                                          <p:attrName>style.visibility</p:attrName>
                                        </p:attrNameLst>
                                      </p:cBhvr>
                                      <p:to>
                                        <p:strVal val="visible"/>
                                      </p:to>
                                    </p:set>
                                    <p:animEffect transition="in" filter="blinds(horizontal)">
                                      <p:cBhvr>
                                        <p:cTn id="7" dur="500"/>
                                        <p:tgtEl>
                                          <p:spTgt spid="679940"/>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679948"/>
                                        </p:tgtEl>
                                        <p:attrNameLst>
                                          <p:attrName>style.visibility</p:attrName>
                                        </p:attrNameLst>
                                      </p:cBhvr>
                                      <p:to>
                                        <p:strVal val="visible"/>
                                      </p:to>
                                    </p:set>
                                    <p:animEffect transition="in" filter="box(in)">
                                      <p:cBhvr>
                                        <p:cTn id="10" dur="500"/>
                                        <p:tgtEl>
                                          <p:spTgt spid="679948"/>
                                        </p:tgtEl>
                                      </p:cBhvr>
                                    </p:animEffect>
                                  </p:childTnLst>
                                </p:cTn>
                              </p:par>
                              <p:par>
                                <p:cTn id="11" presetID="4" presetClass="entr" presetSubtype="16"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500"/>
                                        <p:tgtEl>
                                          <p:spTgt spid="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79945"/>
                                        </p:tgtEl>
                                        <p:attrNameLst>
                                          <p:attrName>style.visibility</p:attrName>
                                        </p:attrNameLst>
                                      </p:cBhvr>
                                      <p:to>
                                        <p:strVal val="visible"/>
                                      </p:to>
                                    </p:set>
                                    <p:anim calcmode="lin" valueType="num">
                                      <p:cBhvr additive="base">
                                        <p:cTn id="18" dur="500" fill="hold"/>
                                        <p:tgtEl>
                                          <p:spTgt spid="679945"/>
                                        </p:tgtEl>
                                        <p:attrNameLst>
                                          <p:attrName>ppt_x</p:attrName>
                                        </p:attrNameLst>
                                      </p:cBhvr>
                                      <p:tavLst>
                                        <p:tav tm="0">
                                          <p:val>
                                            <p:strVal val="#ppt_x"/>
                                          </p:val>
                                        </p:tav>
                                        <p:tav tm="100000">
                                          <p:val>
                                            <p:strVal val="#ppt_x"/>
                                          </p:val>
                                        </p:tav>
                                      </p:tavLst>
                                    </p:anim>
                                    <p:anim calcmode="lin" valueType="num">
                                      <p:cBhvr additive="base">
                                        <p:cTn id="19" dur="500" fill="hold"/>
                                        <p:tgtEl>
                                          <p:spTgt spid="679945"/>
                                        </p:tgtEl>
                                        <p:attrNameLst>
                                          <p:attrName>ppt_y</p:attrName>
                                        </p:attrNameLst>
                                      </p:cBhvr>
                                      <p:tavLst>
                                        <p:tav tm="0">
                                          <p:val>
                                            <p:strVal val="1+#ppt_h/2"/>
                                          </p:val>
                                        </p:tav>
                                        <p:tav tm="100000">
                                          <p:val>
                                            <p:strVal val="#ppt_y"/>
                                          </p:val>
                                        </p:tav>
                                      </p:tavLst>
                                    </p:anim>
                                  </p:childTnLst>
                                </p:cTn>
                              </p:par>
                              <p:par>
                                <p:cTn id="20" presetID="3" presetClass="entr" presetSubtype="1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linds(horizontal)">
                                      <p:cBhvr>
                                        <p:cTn id="22" dur="500"/>
                                        <p:tgtEl>
                                          <p:spTgt spid="3"/>
                                        </p:tgtEl>
                                      </p:cBhvr>
                                    </p:animEffect>
                                  </p:childTnLst>
                                </p:cTn>
                              </p:par>
                              <p:par>
                                <p:cTn id="23" presetID="2" presetClass="entr" presetSubtype="4" fill="hold" grpId="0" nodeType="withEffect">
                                  <p:stCondLst>
                                    <p:cond delay="0"/>
                                  </p:stCondLst>
                                  <p:childTnLst>
                                    <p:set>
                                      <p:cBhvr>
                                        <p:cTn id="24" dur="1" fill="hold">
                                          <p:stCondLst>
                                            <p:cond delay="0"/>
                                          </p:stCondLst>
                                        </p:cTn>
                                        <p:tgtEl>
                                          <p:spTgt spid="679955"/>
                                        </p:tgtEl>
                                        <p:attrNameLst>
                                          <p:attrName>style.visibility</p:attrName>
                                        </p:attrNameLst>
                                      </p:cBhvr>
                                      <p:to>
                                        <p:strVal val="visible"/>
                                      </p:to>
                                    </p:set>
                                    <p:anim calcmode="lin" valueType="num">
                                      <p:cBhvr additive="base">
                                        <p:cTn id="25" dur="500" fill="hold"/>
                                        <p:tgtEl>
                                          <p:spTgt spid="679955"/>
                                        </p:tgtEl>
                                        <p:attrNameLst>
                                          <p:attrName>ppt_x</p:attrName>
                                        </p:attrNameLst>
                                      </p:cBhvr>
                                      <p:tavLst>
                                        <p:tav tm="0">
                                          <p:val>
                                            <p:strVal val="#ppt_x"/>
                                          </p:val>
                                        </p:tav>
                                        <p:tav tm="100000">
                                          <p:val>
                                            <p:strVal val="#ppt_x"/>
                                          </p:val>
                                        </p:tav>
                                      </p:tavLst>
                                    </p:anim>
                                    <p:anim calcmode="lin" valueType="num">
                                      <p:cBhvr additive="base">
                                        <p:cTn id="26" dur="500" fill="hold"/>
                                        <p:tgtEl>
                                          <p:spTgt spid="679955"/>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79947"/>
                                        </p:tgtEl>
                                        <p:attrNameLst>
                                          <p:attrName>style.visibility</p:attrName>
                                        </p:attrNameLst>
                                      </p:cBhvr>
                                      <p:to>
                                        <p:strVal val="visible"/>
                                      </p:to>
                                    </p:set>
                                    <p:anim calcmode="lin" valueType="num">
                                      <p:cBhvr additive="base">
                                        <p:cTn id="31" dur="500" fill="hold"/>
                                        <p:tgtEl>
                                          <p:spTgt spid="679947"/>
                                        </p:tgtEl>
                                        <p:attrNameLst>
                                          <p:attrName>ppt_x</p:attrName>
                                        </p:attrNameLst>
                                      </p:cBhvr>
                                      <p:tavLst>
                                        <p:tav tm="0">
                                          <p:val>
                                            <p:strVal val="#ppt_x"/>
                                          </p:val>
                                        </p:tav>
                                        <p:tav tm="100000">
                                          <p:val>
                                            <p:strVal val="#ppt_x"/>
                                          </p:val>
                                        </p:tav>
                                      </p:tavLst>
                                    </p:anim>
                                    <p:anim calcmode="lin" valueType="num">
                                      <p:cBhvr additive="base">
                                        <p:cTn id="32" dur="500" fill="hold"/>
                                        <p:tgtEl>
                                          <p:spTgt spid="679947"/>
                                        </p:tgtEl>
                                        <p:attrNameLst>
                                          <p:attrName>ppt_y</p:attrName>
                                        </p:attrNameLst>
                                      </p:cBhvr>
                                      <p:tavLst>
                                        <p:tav tm="0">
                                          <p:val>
                                            <p:strVal val="1+#ppt_h/2"/>
                                          </p:val>
                                        </p:tav>
                                        <p:tav tm="100000">
                                          <p:val>
                                            <p:strVal val="#ppt_y"/>
                                          </p:val>
                                        </p:tav>
                                      </p:tavLst>
                                    </p:anim>
                                  </p:childTnLst>
                                </p:cTn>
                              </p:par>
                              <p:par>
                                <p:cTn id="33" presetID="3" presetClass="entr" presetSubtype="10" fill="hold" nodeType="withEffect">
                                  <p:stCondLst>
                                    <p:cond delay="0"/>
                                  </p:stCondLst>
                                  <p:childTnLst>
                                    <p:set>
                                      <p:cBhvr>
                                        <p:cTn id="34" dur="1" fill="hold">
                                          <p:stCondLst>
                                            <p:cond delay="0"/>
                                          </p:stCondLst>
                                        </p:cTn>
                                        <p:tgtEl>
                                          <p:spTgt spid="679946"/>
                                        </p:tgtEl>
                                        <p:attrNameLst>
                                          <p:attrName>style.visibility</p:attrName>
                                        </p:attrNameLst>
                                      </p:cBhvr>
                                      <p:to>
                                        <p:strVal val="visible"/>
                                      </p:to>
                                    </p:set>
                                    <p:animEffect transition="in" filter="blinds(horizontal)">
                                      <p:cBhvr>
                                        <p:cTn id="35" dur="500"/>
                                        <p:tgtEl>
                                          <p:spTgt spid="679946"/>
                                        </p:tgtEl>
                                      </p:cBhvr>
                                    </p:animEffect>
                                  </p:childTnLst>
                                </p:cTn>
                              </p:par>
                              <p:par>
                                <p:cTn id="36" presetID="4" presetClass="entr" presetSubtype="16" fill="hold" grpId="0" nodeType="withEffect">
                                  <p:stCondLst>
                                    <p:cond delay="0"/>
                                  </p:stCondLst>
                                  <p:childTnLst>
                                    <p:set>
                                      <p:cBhvr>
                                        <p:cTn id="37" dur="1" fill="hold">
                                          <p:stCondLst>
                                            <p:cond delay="0"/>
                                          </p:stCondLst>
                                        </p:cTn>
                                        <p:tgtEl>
                                          <p:spTgt spid="679956"/>
                                        </p:tgtEl>
                                        <p:attrNameLst>
                                          <p:attrName>style.visibility</p:attrName>
                                        </p:attrNameLst>
                                      </p:cBhvr>
                                      <p:to>
                                        <p:strVal val="visible"/>
                                      </p:to>
                                    </p:set>
                                    <p:animEffect transition="in" filter="box(in)">
                                      <p:cBhvr>
                                        <p:cTn id="38" dur="500"/>
                                        <p:tgtEl>
                                          <p:spTgt spid="6799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9945" grpId="0"/>
      <p:bldP spid="679947" grpId="0"/>
      <p:bldP spid="679948" grpId="0"/>
      <p:bldP spid="679955" grpId="0"/>
      <p:bldP spid="67995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2"/>
          <p:cNvSpPr>
            <a:spLocks noGrp="1" noChangeArrowheads="1"/>
          </p:cNvSpPr>
          <p:nvPr>
            <p:ph type="title"/>
          </p:nvPr>
        </p:nvSpPr>
        <p:spPr>
          <a:xfrm>
            <a:off x="762000" y="228600"/>
            <a:ext cx="7772400" cy="553998"/>
          </a:xfrm>
        </p:spPr>
        <p:txBody>
          <a:bodyPr/>
          <a:lstStyle/>
          <a:p>
            <a:r>
              <a:rPr lang="en-US" altLang="ja-JP" sz="3000" dirty="0" smtClean="0">
                <a:ea typeface="ＭＳ Ｐゴシック" pitchFamily="64" charset="-128"/>
              </a:rPr>
              <a:t>Polarizer: polarization by absorption</a:t>
            </a:r>
          </a:p>
        </p:txBody>
      </p:sp>
      <p:sp>
        <p:nvSpPr>
          <p:cNvPr id="6150" name="Text Box 3"/>
          <p:cNvSpPr txBox="1">
            <a:spLocks noChangeArrowheads="1"/>
          </p:cNvSpPr>
          <p:nvPr/>
        </p:nvSpPr>
        <p:spPr bwMode="auto">
          <a:xfrm>
            <a:off x="457200" y="914400"/>
            <a:ext cx="5105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r>
              <a:rPr lang="en-US" altLang="ja-JP" sz="2000" b="1" i="0" dirty="0">
                <a:solidFill>
                  <a:schemeClr val="tx1"/>
                </a:solidFill>
                <a:ea typeface="ＭＳ Ｐゴシック" pitchFamily="64" charset="-128"/>
              </a:rPr>
              <a:t>An electric field component parallel to the </a:t>
            </a:r>
            <a:r>
              <a:rPr lang="en-US" altLang="ja-JP" sz="2000" b="1" dirty="0">
                <a:solidFill>
                  <a:schemeClr val="tx1"/>
                </a:solidFill>
                <a:ea typeface="ＭＳ Ｐゴシック" pitchFamily="64" charset="-128"/>
              </a:rPr>
              <a:t>transmission axis</a:t>
            </a:r>
            <a:r>
              <a:rPr lang="en-US" altLang="ja-JP" sz="2000" b="1" i="0" dirty="0">
                <a:solidFill>
                  <a:schemeClr val="tx1"/>
                </a:solidFill>
                <a:ea typeface="ＭＳ Ｐゴシック" pitchFamily="64" charset="-128"/>
              </a:rPr>
              <a:t> is passed by a polarizer; a component perpendicular to it is absorbed.</a:t>
            </a:r>
          </a:p>
        </p:txBody>
      </p:sp>
      <p:grpSp>
        <p:nvGrpSpPr>
          <p:cNvPr id="6151" name="Group 4"/>
          <p:cNvGrpSpPr>
            <a:grpSpLocks/>
          </p:cNvGrpSpPr>
          <p:nvPr/>
        </p:nvGrpSpPr>
        <p:grpSpPr bwMode="auto">
          <a:xfrm>
            <a:off x="457200" y="2667000"/>
            <a:ext cx="5029200" cy="1543050"/>
            <a:chOff x="288" y="1680"/>
            <a:chExt cx="3168" cy="972"/>
          </a:xfrm>
        </p:grpSpPr>
        <p:grpSp>
          <p:nvGrpSpPr>
            <p:cNvPr id="6162" name="Group 5"/>
            <p:cNvGrpSpPr>
              <a:grpSpLocks/>
            </p:cNvGrpSpPr>
            <p:nvPr/>
          </p:nvGrpSpPr>
          <p:grpSpPr bwMode="auto">
            <a:xfrm>
              <a:off x="384" y="2256"/>
              <a:ext cx="3072" cy="396"/>
              <a:chOff x="384" y="1872"/>
              <a:chExt cx="3072" cy="396"/>
            </a:xfrm>
          </p:grpSpPr>
          <p:graphicFrame>
            <p:nvGraphicFramePr>
              <p:cNvPr id="6147" name="Object 6"/>
              <p:cNvGraphicFramePr>
                <a:graphicFrameLocks noChangeAspect="1"/>
              </p:cNvGraphicFramePr>
              <p:nvPr>
                <p:extLst>
                  <p:ext uri="{D42A27DB-BD31-4B8C-83A1-F6EECF244321}">
                    <p14:modId xmlns:p14="http://schemas.microsoft.com/office/powerpoint/2010/main" val="1463005604"/>
                  </p:ext>
                </p:extLst>
              </p:nvPr>
            </p:nvGraphicFramePr>
            <p:xfrm>
              <a:off x="2208" y="1872"/>
              <a:ext cx="1248" cy="383"/>
            </p:xfrm>
            <a:graphic>
              <a:graphicData uri="http://schemas.openxmlformats.org/presentationml/2006/ole">
                <mc:AlternateContent xmlns:mc="http://schemas.openxmlformats.org/markup-compatibility/2006">
                  <mc:Choice xmlns:v="urn:schemas-microsoft-com:vml" Requires="v">
                    <p:oleObj spid="_x0000_s58817" name="Equation" r:id="rId4" imgW="787320" imgH="241200" progId="Equation.DSMT4">
                      <p:embed/>
                    </p:oleObj>
                  </mc:Choice>
                  <mc:Fallback>
                    <p:oleObj name="Equation" r:id="rId4" imgW="787320" imgH="241200" progId="Equation.DSMT4">
                      <p:embed/>
                      <p:pic>
                        <p:nvPicPr>
                          <p:cNvPr id="0" name=""/>
                          <p:cNvPicPr>
                            <a:picLocks noChangeAspect="1" noChangeArrowheads="1"/>
                          </p:cNvPicPr>
                          <p:nvPr/>
                        </p:nvPicPr>
                        <p:blipFill>
                          <a:blip r:embed="rId5"/>
                          <a:srcRect/>
                          <a:stretch>
                            <a:fillRect/>
                          </a:stretch>
                        </p:blipFill>
                        <p:spPr bwMode="auto">
                          <a:xfrm>
                            <a:off x="2208" y="1872"/>
                            <a:ext cx="1248" cy="383"/>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148" name="Object 7"/>
              <p:cNvGraphicFramePr>
                <a:graphicFrameLocks noChangeAspect="1"/>
              </p:cNvGraphicFramePr>
              <p:nvPr>
                <p:extLst>
                  <p:ext uri="{D42A27DB-BD31-4B8C-83A1-F6EECF244321}">
                    <p14:modId xmlns:p14="http://schemas.microsoft.com/office/powerpoint/2010/main" val="99062024"/>
                  </p:ext>
                </p:extLst>
              </p:nvPr>
            </p:nvGraphicFramePr>
            <p:xfrm>
              <a:off x="384" y="1920"/>
              <a:ext cx="1152" cy="348"/>
            </p:xfrm>
            <a:graphic>
              <a:graphicData uri="http://schemas.openxmlformats.org/presentationml/2006/ole">
                <mc:AlternateContent xmlns:mc="http://schemas.openxmlformats.org/markup-compatibility/2006">
                  <mc:Choice xmlns:v="urn:schemas-microsoft-com:vml" Requires="v">
                    <p:oleObj spid="_x0000_s58818" name="Equation" r:id="rId6" imgW="799920" imgH="241200" progId="Equation.DSMT4">
                      <p:embed/>
                    </p:oleObj>
                  </mc:Choice>
                  <mc:Fallback>
                    <p:oleObj name="Equation" r:id="rId6" imgW="799920" imgH="241200" progId="Equation.DSMT4">
                      <p:embed/>
                      <p:pic>
                        <p:nvPicPr>
                          <p:cNvPr id="0" name=""/>
                          <p:cNvPicPr>
                            <a:picLocks noChangeAspect="1" noChangeArrowheads="1"/>
                          </p:cNvPicPr>
                          <p:nvPr/>
                        </p:nvPicPr>
                        <p:blipFill>
                          <a:blip r:embed="rId7"/>
                          <a:srcRect/>
                          <a:stretch>
                            <a:fillRect/>
                          </a:stretch>
                        </p:blipFill>
                        <p:spPr bwMode="auto">
                          <a:xfrm>
                            <a:off x="384" y="1920"/>
                            <a:ext cx="1152" cy="3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164" name="AutoShape 8"/>
              <p:cNvSpPr>
                <a:spLocks noChangeArrowheads="1"/>
              </p:cNvSpPr>
              <p:nvPr/>
            </p:nvSpPr>
            <p:spPr bwMode="auto">
              <a:xfrm>
                <a:off x="1680" y="2016"/>
                <a:ext cx="288" cy="96"/>
              </a:xfrm>
              <a:prstGeom prst="rightArrow">
                <a:avLst>
                  <a:gd name="adj1" fmla="val 50000"/>
                  <a:gd name="adj2" fmla="val 75000"/>
                </a:avLst>
              </a:prstGeom>
              <a:solidFill>
                <a:schemeClr val="accent1"/>
              </a:solidFill>
              <a:ln w="9525">
                <a:solidFill>
                  <a:schemeClr val="tx1"/>
                </a:solidFill>
                <a:miter lim="800000"/>
                <a:headEnd/>
                <a:tailEnd/>
              </a:ln>
            </p:spPr>
            <p:txBody>
              <a:bodyPr wrap="none" anchor="ctr"/>
              <a:lstStyle/>
              <a:p>
                <a:endParaRPr lang="en-US"/>
              </a:p>
            </p:txBody>
          </p:sp>
        </p:grpSp>
        <p:sp>
          <p:nvSpPr>
            <p:cNvPr id="6163" name="Text Box 9"/>
            <p:cNvSpPr txBox="1">
              <a:spLocks noChangeArrowheads="1"/>
            </p:cNvSpPr>
            <p:nvPr/>
          </p:nvSpPr>
          <p:spPr bwMode="auto">
            <a:xfrm>
              <a:off x="288" y="1680"/>
              <a:ext cx="3168"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a:spcBef>
                  <a:spcPct val="50000"/>
                </a:spcBef>
              </a:pPr>
              <a:r>
                <a:rPr lang="en-US" altLang="ja-JP" sz="2000" b="1" i="0" dirty="0">
                  <a:solidFill>
                    <a:srgbClr val="FF0000"/>
                  </a:solidFill>
                  <a:ea typeface="ＭＳ Ｐゴシック" pitchFamily="64" charset="-128"/>
                </a:rPr>
                <a:t>So if linearly polarized beam with </a:t>
              </a:r>
              <a:r>
                <a:rPr lang="en-US" altLang="ja-JP" sz="2000" b="1" dirty="0">
                  <a:solidFill>
                    <a:srgbClr val="FF0000"/>
                  </a:solidFill>
                  <a:ea typeface="ＭＳ Ｐゴシック" pitchFamily="64" charset="-128"/>
                </a:rPr>
                <a:t>E</a:t>
              </a:r>
              <a:r>
                <a:rPr lang="en-US" altLang="ja-JP" sz="2000" b="1" i="0" dirty="0">
                  <a:solidFill>
                    <a:srgbClr val="FF0000"/>
                  </a:solidFill>
                  <a:ea typeface="ＭＳ Ｐゴシック" pitchFamily="64" charset="-128"/>
                </a:rPr>
                <a:t> is incident on a polarizer as shown,</a:t>
              </a:r>
            </a:p>
          </p:txBody>
        </p:sp>
      </p:grpSp>
      <p:sp>
        <p:nvSpPr>
          <p:cNvPr id="6152" name="Text Box 10"/>
          <p:cNvSpPr txBox="1">
            <a:spLocks noChangeArrowheads="1"/>
          </p:cNvSpPr>
          <p:nvPr/>
        </p:nvSpPr>
        <p:spPr bwMode="auto">
          <a:xfrm>
            <a:off x="3429000" y="4343400"/>
            <a:ext cx="2743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a:spcBef>
                <a:spcPct val="50000"/>
              </a:spcBef>
            </a:pPr>
            <a:r>
              <a:rPr lang="en-US" altLang="ja-JP" sz="2000" b="1" dirty="0">
                <a:solidFill>
                  <a:schemeClr val="tx1"/>
                </a:solidFill>
                <a:ea typeface="ＭＳ Ｐゴシック" pitchFamily="64" charset="-128"/>
              </a:rPr>
              <a:t>Zero if </a:t>
            </a:r>
            <a:r>
              <a:rPr lang="en-US" altLang="ja-JP" sz="2000" b="1" dirty="0">
                <a:solidFill>
                  <a:schemeClr val="tx1"/>
                </a:solidFill>
                <a:ea typeface="ＭＳ Ｐゴシック" pitchFamily="64" charset="-128"/>
                <a:sym typeface="Symbol" pitchFamily="18" charset="2"/>
              </a:rPr>
              <a:t>=/2, I</a:t>
            </a:r>
            <a:r>
              <a:rPr lang="en-US" altLang="ja-JP" sz="2000" b="1" baseline="-10000" dirty="0">
                <a:solidFill>
                  <a:schemeClr val="tx1"/>
                </a:solidFill>
                <a:ea typeface="ＭＳ Ｐゴシック" pitchFamily="64" charset="-128"/>
                <a:sym typeface="Symbol" pitchFamily="18" charset="2"/>
              </a:rPr>
              <a:t>0</a:t>
            </a:r>
            <a:r>
              <a:rPr lang="en-US" altLang="ja-JP" sz="2000" b="1" dirty="0">
                <a:solidFill>
                  <a:schemeClr val="tx1"/>
                </a:solidFill>
                <a:ea typeface="ＭＳ Ｐゴシック" pitchFamily="64" charset="-128"/>
                <a:sym typeface="Symbol" pitchFamily="18" charset="2"/>
              </a:rPr>
              <a:t> if =0</a:t>
            </a:r>
          </a:p>
        </p:txBody>
      </p:sp>
      <p:grpSp>
        <p:nvGrpSpPr>
          <p:cNvPr id="6153" name="Group 11"/>
          <p:cNvGrpSpPr>
            <a:grpSpLocks/>
          </p:cNvGrpSpPr>
          <p:nvPr/>
        </p:nvGrpSpPr>
        <p:grpSpPr bwMode="auto">
          <a:xfrm>
            <a:off x="609600" y="4876800"/>
            <a:ext cx="7772400" cy="1784350"/>
            <a:chOff x="384" y="2736"/>
            <a:chExt cx="3072" cy="1124"/>
          </a:xfrm>
        </p:grpSpPr>
        <p:sp>
          <p:nvSpPr>
            <p:cNvPr id="6161" name="Text Box 12"/>
            <p:cNvSpPr txBox="1">
              <a:spLocks noChangeArrowheads="1"/>
            </p:cNvSpPr>
            <p:nvPr/>
          </p:nvSpPr>
          <p:spPr bwMode="auto">
            <a:xfrm>
              <a:off x="384" y="2736"/>
              <a:ext cx="3072" cy="1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a:spcBef>
                  <a:spcPct val="50000"/>
                </a:spcBef>
              </a:pPr>
              <a:r>
                <a:rPr lang="en-US" altLang="ja-JP" sz="2000" b="1" i="0" dirty="0">
                  <a:solidFill>
                    <a:schemeClr val="tx1"/>
                  </a:solidFill>
                  <a:ea typeface="ＭＳ Ｐゴシック" pitchFamily="64" charset="-128"/>
                </a:rPr>
                <a:t>If </a:t>
              </a:r>
              <a:r>
                <a:rPr lang="en-US" altLang="ja-JP" sz="2000" b="1" i="0" dirty="0" err="1">
                  <a:solidFill>
                    <a:schemeClr val="tx1"/>
                  </a:solidFill>
                  <a:ea typeface="ＭＳ Ｐゴシック" pitchFamily="64" charset="-128"/>
                </a:rPr>
                <a:t>unpolarized</a:t>
              </a:r>
              <a:r>
                <a:rPr lang="en-US" altLang="ja-JP" sz="2000" b="1" i="0" dirty="0">
                  <a:solidFill>
                    <a:schemeClr val="tx1"/>
                  </a:solidFill>
                  <a:ea typeface="ＭＳ Ｐゴシック" pitchFamily="64" charset="-128"/>
                </a:rPr>
                <a:t> beam is incident instead, </a:t>
              </a:r>
              <a:endParaRPr lang="en-US" altLang="ja-JP" sz="2000" b="1" i="0" dirty="0" smtClean="0">
                <a:solidFill>
                  <a:schemeClr val="tx1"/>
                </a:solidFill>
                <a:ea typeface="ＭＳ Ｐゴシック" pitchFamily="64" charset="-128"/>
              </a:endParaRPr>
            </a:p>
            <a:p>
              <a:pPr>
                <a:spcBef>
                  <a:spcPct val="50000"/>
                </a:spcBef>
              </a:pPr>
              <a:r>
                <a:rPr lang="en-US" altLang="ja-JP" sz="2000" b="1" i="0" dirty="0" smtClean="0">
                  <a:solidFill>
                    <a:schemeClr val="tx1"/>
                  </a:solidFill>
                  <a:ea typeface="ＭＳ Ｐゴシック" pitchFamily="64" charset="-128"/>
                </a:rPr>
                <a:t>           The intensity will reduce by a factor of two.</a:t>
              </a:r>
            </a:p>
            <a:p>
              <a:pPr>
                <a:spcBef>
                  <a:spcPct val="50000"/>
                </a:spcBef>
              </a:pPr>
              <a:endParaRPr lang="en-US" altLang="ja-JP" sz="2000" b="1" i="0" dirty="0">
                <a:solidFill>
                  <a:schemeClr val="tx1"/>
                </a:solidFill>
                <a:ea typeface="ＭＳ Ｐゴシック" pitchFamily="64" charset="-128"/>
              </a:endParaRPr>
            </a:p>
            <a:p>
              <a:pPr>
                <a:spcBef>
                  <a:spcPct val="50000"/>
                </a:spcBef>
              </a:pPr>
              <a:r>
                <a:rPr lang="en-US" altLang="ja-JP" sz="2000" b="1" i="0" dirty="0" smtClean="0">
                  <a:solidFill>
                    <a:schemeClr val="tx1"/>
                  </a:solidFill>
                  <a:ea typeface="ＭＳ Ｐゴシック" pitchFamily="64" charset="-128"/>
                </a:rPr>
                <a:t>            The light will become polarized along the transmission axis </a:t>
              </a:r>
              <a:endParaRPr lang="en-US" altLang="ja-JP" sz="2000" b="1" i="0" dirty="0">
                <a:solidFill>
                  <a:schemeClr val="tx1"/>
                </a:solidFill>
                <a:ea typeface="ＭＳ Ｐゴシック" pitchFamily="64" charset="-128"/>
              </a:endParaRPr>
            </a:p>
          </p:txBody>
        </p:sp>
        <p:graphicFrame>
          <p:nvGraphicFramePr>
            <p:cNvPr id="6146" name="Object 13"/>
            <p:cNvGraphicFramePr>
              <a:graphicFrameLocks noChangeAspect="1"/>
            </p:cNvGraphicFramePr>
            <p:nvPr>
              <p:extLst>
                <p:ext uri="{D42A27DB-BD31-4B8C-83A1-F6EECF244321}">
                  <p14:modId xmlns:p14="http://schemas.microsoft.com/office/powerpoint/2010/main" val="423599369"/>
                </p:ext>
              </p:extLst>
            </p:nvPr>
          </p:nvGraphicFramePr>
          <p:xfrm>
            <a:off x="1248" y="3322"/>
            <a:ext cx="1351" cy="278"/>
          </p:xfrm>
          <a:graphic>
            <a:graphicData uri="http://schemas.openxmlformats.org/presentationml/2006/ole">
              <mc:AlternateContent xmlns:mc="http://schemas.openxmlformats.org/markup-compatibility/2006">
                <mc:Choice xmlns:v="urn:schemas-microsoft-com:vml" Requires="v">
                  <p:oleObj spid="_x0000_s58819" name="Equation" r:id="rId8" imgW="1358640" imgH="279360" progId="Equation.DSMT4">
                    <p:embed/>
                  </p:oleObj>
                </mc:Choice>
                <mc:Fallback>
                  <p:oleObj name="Equation" r:id="rId8" imgW="1358640" imgH="279360" progId="Equation.DSMT4">
                    <p:embed/>
                    <p:pic>
                      <p:nvPicPr>
                        <p:cNvPr id="0" name=""/>
                        <p:cNvPicPr>
                          <a:picLocks noChangeAspect="1" noChangeArrowheads="1"/>
                        </p:cNvPicPr>
                        <p:nvPr/>
                      </p:nvPicPr>
                      <p:blipFill>
                        <a:blip r:embed="rId9"/>
                        <a:srcRect/>
                        <a:stretch>
                          <a:fillRect/>
                        </a:stretch>
                      </p:blipFill>
                      <p:spPr bwMode="auto">
                        <a:xfrm>
                          <a:off x="1248" y="3322"/>
                          <a:ext cx="1351" cy="278"/>
                        </a:xfrm>
                        <a:prstGeom prst="rect">
                          <a:avLst/>
                        </a:prstGeom>
                        <a:noFill/>
                        <a:ln>
                          <a:noFill/>
                        </a:ln>
                        <a:effectLst/>
                        <a:extLst/>
                      </p:spPr>
                    </p:pic>
                  </p:oleObj>
                </mc:Fallback>
              </mc:AlternateContent>
            </a:graphicData>
          </a:graphic>
        </p:graphicFrame>
      </p:grpSp>
      <p:grpSp>
        <p:nvGrpSpPr>
          <p:cNvPr id="6155" name="Group 15"/>
          <p:cNvGrpSpPr>
            <a:grpSpLocks/>
          </p:cNvGrpSpPr>
          <p:nvPr/>
        </p:nvGrpSpPr>
        <p:grpSpPr bwMode="auto">
          <a:xfrm>
            <a:off x="5943600" y="1066800"/>
            <a:ext cx="3200400" cy="3657600"/>
            <a:chOff x="3744" y="672"/>
            <a:chExt cx="2016" cy="2304"/>
          </a:xfrm>
        </p:grpSpPr>
        <p:pic>
          <p:nvPicPr>
            <p:cNvPr id="6157" name="Picture 16" descr="F34_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44" y="1008"/>
              <a:ext cx="1807" cy="1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58" name="Group 17"/>
            <p:cNvGrpSpPr>
              <a:grpSpLocks/>
            </p:cNvGrpSpPr>
            <p:nvPr/>
          </p:nvGrpSpPr>
          <p:grpSpPr bwMode="auto">
            <a:xfrm>
              <a:off x="4608" y="672"/>
              <a:ext cx="1152" cy="576"/>
              <a:chOff x="4608" y="336"/>
              <a:chExt cx="1152" cy="576"/>
            </a:xfrm>
          </p:grpSpPr>
          <p:sp>
            <p:nvSpPr>
              <p:cNvPr id="6159" name="Line 18"/>
              <p:cNvSpPr>
                <a:spLocks noChangeShapeType="1"/>
              </p:cNvSpPr>
              <p:nvPr/>
            </p:nvSpPr>
            <p:spPr bwMode="auto">
              <a:xfrm flipH="1">
                <a:off x="4608" y="720"/>
                <a:ext cx="288" cy="192"/>
              </a:xfrm>
              <a:prstGeom prst="line">
                <a:avLst/>
              </a:prstGeom>
              <a:noFill/>
              <a:ln w="254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60" name="Text Box 19"/>
              <p:cNvSpPr txBox="1">
                <a:spLocks noChangeArrowheads="1"/>
              </p:cNvSpPr>
              <p:nvPr/>
            </p:nvSpPr>
            <p:spPr bwMode="auto">
              <a:xfrm>
                <a:off x="4800" y="336"/>
                <a:ext cx="960"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a:spcBef>
                    <a:spcPct val="50000"/>
                  </a:spcBef>
                </a:pPr>
                <a:r>
                  <a:rPr lang="en-US" altLang="ja-JP" sz="1800" b="1" dirty="0">
                    <a:solidFill>
                      <a:schemeClr val="tx1"/>
                    </a:solidFill>
                    <a:ea typeface="ＭＳ Ｐゴシック" pitchFamily="64" charset="-128"/>
                  </a:rPr>
                  <a:t>transmission axis</a:t>
                </a:r>
              </a:p>
            </p:txBody>
          </p:sp>
        </p:grpSp>
      </p:grpSp>
      <p:sp>
        <p:nvSpPr>
          <p:cNvPr id="6156" name="Text Box 20"/>
          <p:cNvSpPr txBox="1">
            <a:spLocks noChangeArrowheads="1"/>
          </p:cNvSpPr>
          <p:nvPr/>
        </p:nvSpPr>
        <p:spPr bwMode="auto">
          <a:xfrm>
            <a:off x="990600" y="1981200"/>
            <a:ext cx="4038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a:spcBef>
                <a:spcPct val="50000"/>
              </a:spcBef>
            </a:pPr>
            <a:r>
              <a:rPr lang="en-US" altLang="ja-JP" sz="2000" b="1" dirty="0" err="1">
                <a:solidFill>
                  <a:srgbClr val="FF0000"/>
                </a:solidFill>
                <a:ea typeface="ＭＳ Ｐゴシック" pitchFamily="64" charset="-128"/>
              </a:rPr>
              <a:t>dichroism</a:t>
            </a:r>
            <a:r>
              <a:rPr lang="en-US" altLang="ja-JP" sz="2000" b="1" dirty="0">
                <a:solidFill>
                  <a:srgbClr val="FF0000"/>
                </a:solidFill>
                <a:ea typeface="ＭＳ Ｐゴシック" pitchFamily="64" charset="-128"/>
              </a:rPr>
              <a:t> </a:t>
            </a:r>
            <a:r>
              <a:rPr lang="en-US" altLang="ja-JP" sz="2000" i="0" dirty="0">
                <a:solidFill>
                  <a:srgbClr val="FF0000"/>
                </a:solidFill>
                <a:ea typeface="ＭＳ Ｐゴシック" pitchFamily="64" charset="-128"/>
              </a:rPr>
              <a:t>(tourmaline, polaroid,…)</a:t>
            </a:r>
            <a:endParaRPr lang="en-US" altLang="ja-JP" sz="2000" b="1" dirty="0">
              <a:solidFill>
                <a:srgbClr val="FF0000"/>
              </a:solidFill>
              <a:ea typeface="ＭＳ Ｐゴシック" pitchFamily="64" charset="-128"/>
            </a:endParaRPr>
          </a:p>
        </p:txBody>
      </p:sp>
      <p:sp>
        <p:nvSpPr>
          <p:cNvPr id="2" name="Slide Number Placeholder 1"/>
          <p:cNvSpPr>
            <a:spLocks noGrp="1"/>
          </p:cNvSpPr>
          <p:nvPr>
            <p:ph type="sldNum" sz="quarter" idx="12"/>
          </p:nvPr>
        </p:nvSpPr>
        <p:spPr/>
        <p:txBody>
          <a:bodyPr/>
          <a:lstStyle/>
          <a:p>
            <a:fld id="{ECECDD16-1EF2-44DE-981F-7F0AAAE779D5}" type="slidenum">
              <a:rPr lang="en-US" smtClean="0"/>
              <a:pPr/>
              <a:t>11</a:t>
            </a:fld>
            <a:endParaRPr lang="en-US"/>
          </a:p>
        </p:txBody>
      </p:sp>
    </p:spTree>
    <p:extLst>
      <p:ext uri="{BB962C8B-B14F-4D97-AF65-F5344CB8AC3E}">
        <p14:creationId xmlns:p14="http://schemas.microsoft.com/office/powerpoint/2010/main" val="3255322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dirty="0" err="1" smtClean="0"/>
              <a:t>iClicker</a:t>
            </a:r>
            <a:r>
              <a:rPr lang="en-US" altLang="en-US" dirty="0" smtClean="0"/>
              <a:t> Questions</a:t>
            </a:r>
          </a:p>
        </p:txBody>
      </p:sp>
      <p:sp>
        <p:nvSpPr>
          <p:cNvPr id="13315" name="Rectangle 3"/>
          <p:cNvSpPr>
            <a:spLocks noGrp="1" noChangeArrowheads="1"/>
          </p:cNvSpPr>
          <p:nvPr>
            <p:ph type="body" idx="1"/>
          </p:nvPr>
        </p:nvSpPr>
        <p:spPr bwMode="auto">
          <a:xfrm>
            <a:off x="533400" y="1219200"/>
            <a:ext cx="8229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609600" indent="-609600">
              <a:lnSpc>
                <a:spcPct val="90000"/>
              </a:lnSpc>
            </a:pPr>
            <a:r>
              <a:rPr lang="en-US" altLang="en-US" smtClean="0"/>
              <a:t>A beam of un-polarized lights with intensity I is sent through two  polarizers with transmission axis perpendicular to each other.    What’s the outgoing light intensity?</a:t>
            </a:r>
          </a:p>
          <a:p>
            <a:pPr marL="609600" indent="-609600">
              <a:lnSpc>
                <a:spcPct val="90000"/>
              </a:lnSpc>
              <a:buFontTx/>
              <a:buNone/>
            </a:pPr>
            <a:r>
              <a:rPr lang="en-US" altLang="en-US" smtClean="0"/>
              <a:t> </a:t>
            </a:r>
          </a:p>
          <a:p>
            <a:pPr marL="609600" indent="-609600">
              <a:lnSpc>
                <a:spcPct val="90000"/>
              </a:lnSpc>
              <a:buFontTx/>
              <a:buAutoNum type="alphaLcParenR"/>
            </a:pPr>
            <a:r>
              <a:rPr lang="en-US" altLang="en-US" smtClean="0"/>
              <a:t>½ I </a:t>
            </a:r>
          </a:p>
          <a:p>
            <a:pPr marL="609600" indent="-609600">
              <a:lnSpc>
                <a:spcPct val="90000"/>
              </a:lnSpc>
              <a:buFontTx/>
              <a:buAutoNum type="alphaLcParenR"/>
            </a:pPr>
            <a:r>
              <a:rPr lang="en-US" altLang="en-US" smtClean="0"/>
              <a:t>2 I</a:t>
            </a:r>
          </a:p>
          <a:p>
            <a:pPr marL="609600" indent="-609600">
              <a:lnSpc>
                <a:spcPct val="90000"/>
              </a:lnSpc>
              <a:buFontTx/>
              <a:buAutoNum type="alphaLcParenR"/>
            </a:pPr>
            <a:r>
              <a:rPr lang="en-US" altLang="en-US" smtClean="0"/>
              <a:t>0</a:t>
            </a:r>
          </a:p>
          <a:p>
            <a:pPr marL="609600" indent="-609600">
              <a:lnSpc>
                <a:spcPct val="90000"/>
              </a:lnSpc>
              <a:buFontTx/>
              <a:buAutoNum type="alphaLcParenR"/>
            </a:pPr>
            <a:r>
              <a:rPr lang="en-US" altLang="en-US" smtClean="0"/>
              <a:t>1.5 I </a:t>
            </a:r>
          </a:p>
        </p:txBody>
      </p:sp>
      <p:sp>
        <p:nvSpPr>
          <p:cNvPr id="2" name="Slide Number Placeholder 1"/>
          <p:cNvSpPr>
            <a:spLocks noGrp="1"/>
          </p:cNvSpPr>
          <p:nvPr>
            <p:ph type="sldNum" sz="quarter" idx="12"/>
          </p:nvPr>
        </p:nvSpPr>
        <p:spPr/>
        <p:txBody>
          <a:bodyPr/>
          <a:lstStyle/>
          <a:p>
            <a:fld id="{CB1DC412-43C0-400D-8CA7-AA670E5A4519}" type="slidenum">
              <a:rPr lang="en-US" altLang="en-US" smtClean="0"/>
              <a:pPr/>
              <a:t>12</a:t>
            </a:fld>
            <a:endParaRPr lang="en-US" altLang="en-US"/>
          </a:p>
        </p:txBody>
      </p:sp>
    </p:spTree>
    <p:extLst>
      <p:ext uri="{BB962C8B-B14F-4D97-AF65-F5344CB8AC3E}">
        <p14:creationId xmlns:p14="http://schemas.microsoft.com/office/powerpoint/2010/main" val="22672245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3" name="Rectangle 2"/>
          <p:cNvSpPr>
            <a:spLocks noGrp="1" noChangeArrowheads="1"/>
          </p:cNvSpPr>
          <p:nvPr>
            <p:ph type="title"/>
          </p:nvPr>
        </p:nvSpPr>
        <p:spPr>
          <a:xfrm>
            <a:off x="685800" y="381000"/>
            <a:ext cx="7772400" cy="533400"/>
          </a:xfrm>
        </p:spPr>
        <p:txBody>
          <a:bodyPr/>
          <a:lstStyle/>
          <a:p>
            <a:r>
              <a:rPr lang="en-US" altLang="ja-JP" smtClean="0">
                <a:ea typeface="ＭＳ Ｐゴシック" pitchFamily="64" charset="-128"/>
              </a:rPr>
              <a:t>Example: two polarizers</a:t>
            </a:r>
          </a:p>
        </p:txBody>
      </p:sp>
      <p:sp>
        <p:nvSpPr>
          <p:cNvPr id="7174" name="Rectangle 3"/>
          <p:cNvSpPr>
            <a:spLocks noGrp="1" noChangeArrowheads="1"/>
          </p:cNvSpPr>
          <p:nvPr>
            <p:ph type="body" idx="1"/>
          </p:nvPr>
        </p:nvSpPr>
        <p:spPr bwMode="auto">
          <a:xfrm>
            <a:off x="381000" y="1143000"/>
            <a:ext cx="3429000" cy="3962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a:lnSpc>
                <a:spcPct val="90000"/>
              </a:lnSpc>
              <a:buFontTx/>
              <a:buNone/>
            </a:pPr>
            <a:r>
              <a:rPr lang="ja-JP" altLang="en-US" sz="2000" b="1" smtClean="0">
                <a:ea typeface="ＭＳ Ｐゴシック" pitchFamily="64" charset="-128"/>
              </a:rPr>
              <a:t>     </a:t>
            </a:r>
            <a:r>
              <a:rPr lang="en-US" altLang="ja-JP" sz="2000" b="1" smtClean="0">
                <a:ea typeface="ＭＳ Ｐゴシック" pitchFamily="64" charset="-128"/>
              </a:rPr>
              <a:t>This set of two linear polarizers produces LP (linearly polarized) light.  What is the final intensity?</a:t>
            </a:r>
          </a:p>
          <a:p>
            <a:pPr>
              <a:lnSpc>
                <a:spcPct val="90000"/>
              </a:lnSpc>
              <a:buFontTx/>
              <a:buNone/>
            </a:pPr>
            <a:endParaRPr lang="en-US" altLang="ja-JP" sz="2000" b="1" smtClean="0">
              <a:ea typeface="ＭＳ Ｐゴシック" pitchFamily="64" charset="-128"/>
            </a:endParaRPr>
          </a:p>
          <a:p>
            <a:pPr lvl="1">
              <a:lnSpc>
                <a:spcPct val="90000"/>
              </a:lnSpc>
            </a:pPr>
            <a:r>
              <a:rPr lang="en-US" altLang="ja-JP" sz="2000" b="1" smtClean="0">
                <a:ea typeface="ＭＳ Ｐゴシック" pitchFamily="64" charset="-128"/>
              </a:rPr>
              <a:t>P</a:t>
            </a:r>
            <a:r>
              <a:rPr lang="en-US" altLang="ja-JP" sz="2000" b="1" baseline="-22000" smtClean="0">
                <a:ea typeface="ＭＳ Ｐゴシック" pitchFamily="64" charset="-128"/>
              </a:rPr>
              <a:t>1</a:t>
            </a:r>
            <a:r>
              <a:rPr lang="en-US" altLang="ja-JP" sz="2000" b="1" smtClean="0">
                <a:ea typeface="ＭＳ Ｐゴシック" pitchFamily="64" charset="-128"/>
              </a:rPr>
              <a:t> transmits 1/2 of the unpolarized light:   </a:t>
            </a:r>
          </a:p>
          <a:p>
            <a:pPr lvl="1">
              <a:lnSpc>
                <a:spcPct val="90000"/>
              </a:lnSpc>
              <a:buFontTx/>
              <a:buNone/>
            </a:pPr>
            <a:r>
              <a:rPr lang="en-US" altLang="ja-JP" sz="2000" b="1" smtClean="0">
                <a:ea typeface="ＭＳ Ｐゴシック" pitchFamily="64" charset="-128"/>
              </a:rPr>
              <a:t>       I</a:t>
            </a:r>
            <a:r>
              <a:rPr lang="en-US" altLang="ja-JP" sz="2000" b="1" baseline="-25000" smtClean="0">
                <a:ea typeface="ＭＳ Ｐゴシック" pitchFamily="64" charset="-128"/>
              </a:rPr>
              <a:t>1</a:t>
            </a:r>
            <a:r>
              <a:rPr lang="en-US" altLang="ja-JP" sz="2000" b="1" smtClean="0">
                <a:ea typeface="ＭＳ Ｐゴシック" pitchFamily="64" charset="-128"/>
              </a:rPr>
              <a:t> = 1/2 I</a:t>
            </a:r>
            <a:r>
              <a:rPr lang="en-US" altLang="ja-JP" sz="2000" b="1" baseline="-22000" smtClean="0">
                <a:ea typeface="ＭＳ Ｐゴシック" pitchFamily="64" charset="-128"/>
              </a:rPr>
              <a:t>0</a:t>
            </a:r>
          </a:p>
          <a:p>
            <a:pPr lvl="1">
              <a:lnSpc>
                <a:spcPct val="90000"/>
              </a:lnSpc>
            </a:pPr>
            <a:r>
              <a:rPr lang="en-US" altLang="ja-JP" sz="2000" b="1" smtClean="0">
                <a:ea typeface="ＭＳ Ｐゴシック" pitchFamily="64" charset="-128"/>
              </a:rPr>
              <a:t>P</a:t>
            </a:r>
            <a:r>
              <a:rPr lang="en-US" altLang="ja-JP" sz="2000" b="1" baseline="-22000" smtClean="0">
                <a:ea typeface="ＭＳ Ｐゴシック" pitchFamily="64" charset="-128"/>
              </a:rPr>
              <a:t>2</a:t>
            </a:r>
            <a:r>
              <a:rPr lang="en-US" altLang="ja-JP" sz="2000" b="1" smtClean="0">
                <a:ea typeface="ＭＳ Ｐゴシック" pitchFamily="64" charset="-128"/>
              </a:rPr>
              <a:t> projects out the </a:t>
            </a:r>
            <a:r>
              <a:rPr lang="en-US" altLang="ja-JP" sz="2000" b="1" i="1" smtClean="0">
                <a:ea typeface="ＭＳ Ｐゴシック" pitchFamily="64" charset="-128"/>
              </a:rPr>
              <a:t>E</a:t>
            </a:r>
            <a:r>
              <a:rPr lang="en-US" altLang="ja-JP" sz="2000" b="1" smtClean="0">
                <a:ea typeface="ＭＳ Ｐゴシック" pitchFamily="64" charset="-128"/>
              </a:rPr>
              <a:t>-field component parallel to x’ axis:</a:t>
            </a:r>
          </a:p>
        </p:txBody>
      </p:sp>
      <p:grpSp>
        <p:nvGrpSpPr>
          <p:cNvPr id="7175" name="Group 4"/>
          <p:cNvGrpSpPr>
            <a:grpSpLocks/>
          </p:cNvGrpSpPr>
          <p:nvPr/>
        </p:nvGrpSpPr>
        <p:grpSpPr bwMode="auto">
          <a:xfrm>
            <a:off x="1309688" y="5165725"/>
            <a:ext cx="1874838" cy="1082675"/>
            <a:chOff x="825" y="3254"/>
            <a:chExt cx="1181" cy="682"/>
          </a:xfrm>
        </p:grpSpPr>
        <p:graphicFrame>
          <p:nvGraphicFramePr>
            <p:cNvPr id="7171" name="Object 5"/>
            <p:cNvGraphicFramePr>
              <a:graphicFrameLocks/>
            </p:cNvGraphicFramePr>
            <p:nvPr>
              <p:extLst>
                <p:ext uri="{D42A27DB-BD31-4B8C-83A1-F6EECF244321}">
                  <p14:modId xmlns:p14="http://schemas.microsoft.com/office/powerpoint/2010/main" val="371524109"/>
                </p:ext>
              </p:extLst>
            </p:nvPr>
          </p:nvGraphicFramePr>
          <p:xfrm>
            <a:off x="825" y="3254"/>
            <a:ext cx="1181" cy="356"/>
          </p:xfrm>
          <a:graphic>
            <a:graphicData uri="http://schemas.openxmlformats.org/presentationml/2006/ole">
              <mc:AlternateContent xmlns:mc="http://schemas.openxmlformats.org/markup-compatibility/2006">
                <mc:Choice xmlns:v="urn:schemas-microsoft-com:vml" Requires="v">
                  <p:oleObj spid="_x0000_s59841" name="Equation" r:id="rId4" imgW="825480" imgH="228600" progId="Equation.DSMT4">
                    <p:embed/>
                  </p:oleObj>
                </mc:Choice>
                <mc:Fallback>
                  <p:oleObj name="Equation" r:id="rId4" imgW="825480" imgH="228600" progId="Equation.DSMT4">
                    <p:embed/>
                    <p:pic>
                      <p:nvPicPr>
                        <p:cNvPr id="0" name=""/>
                        <p:cNvPicPr>
                          <a:picLocks noChangeArrowheads="1"/>
                        </p:cNvPicPr>
                        <p:nvPr/>
                      </p:nvPicPr>
                      <p:blipFill>
                        <a:blip r:embed="rId5"/>
                        <a:srcRect/>
                        <a:stretch>
                          <a:fillRect/>
                        </a:stretch>
                      </p:blipFill>
                      <p:spPr bwMode="black">
                        <a:xfrm>
                          <a:off x="825" y="3254"/>
                          <a:ext cx="1181" cy="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2" name="Object 6"/>
            <p:cNvGraphicFramePr>
              <a:graphicFrameLocks/>
            </p:cNvGraphicFramePr>
            <p:nvPr>
              <p:extLst>
                <p:ext uri="{D42A27DB-BD31-4B8C-83A1-F6EECF244321}">
                  <p14:modId xmlns:p14="http://schemas.microsoft.com/office/powerpoint/2010/main" val="2584063112"/>
                </p:ext>
              </p:extLst>
            </p:nvPr>
          </p:nvGraphicFramePr>
          <p:xfrm>
            <a:off x="876" y="3648"/>
            <a:ext cx="887" cy="288"/>
          </p:xfrm>
          <a:graphic>
            <a:graphicData uri="http://schemas.openxmlformats.org/presentationml/2006/ole">
              <mc:AlternateContent xmlns:mc="http://schemas.openxmlformats.org/markup-compatibility/2006">
                <mc:Choice xmlns:v="urn:schemas-microsoft-com:vml" Requires="v">
                  <p:oleObj spid="_x0000_s59842" name="Equation" r:id="rId6" imgW="444240" imgH="190440" progId="Equation.DSMT4">
                    <p:embed/>
                  </p:oleObj>
                </mc:Choice>
                <mc:Fallback>
                  <p:oleObj name="Equation" r:id="rId6" imgW="444240" imgH="190440" progId="Equation.DSMT4">
                    <p:embed/>
                    <p:pic>
                      <p:nvPicPr>
                        <p:cNvPr id="0" name=""/>
                        <p:cNvPicPr>
                          <a:picLocks noChangeArrowheads="1"/>
                        </p:cNvPicPr>
                        <p:nvPr/>
                      </p:nvPicPr>
                      <p:blipFill>
                        <a:blip r:embed="rId7"/>
                        <a:srcRect/>
                        <a:stretch>
                          <a:fillRect/>
                        </a:stretch>
                      </p:blipFill>
                      <p:spPr bwMode="black">
                        <a:xfrm>
                          <a:off x="876" y="3648"/>
                          <a:ext cx="88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7176" name="Group 7"/>
          <p:cNvGrpSpPr>
            <a:grpSpLocks/>
          </p:cNvGrpSpPr>
          <p:nvPr/>
        </p:nvGrpSpPr>
        <p:grpSpPr bwMode="auto">
          <a:xfrm>
            <a:off x="3352800" y="5486400"/>
            <a:ext cx="3917950" cy="839788"/>
            <a:chOff x="2112" y="3456"/>
            <a:chExt cx="2468" cy="529"/>
          </a:xfrm>
        </p:grpSpPr>
        <p:graphicFrame>
          <p:nvGraphicFramePr>
            <p:cNvPr id="7170" name="Object 8"/>
            <p:cNvGraphicFramePr>
              <a:graphicFrameLocks/>
            </p:cNvGraphicFramePr>
            <p:nvPr>
              <p:extLst>
                <p:ext uri="{D42A27DB-BD31-4B8C-83A1-F6EECF244321}">
                  <p14:modId xmlns:p14="http://schemas.microsoft.com/office/powerpoint/2010/main" val="4057130702"/>
                </p:ext>
              </p:extLst>
            </p:nvPr>
          </p:nvGraphicFramePr>
          <p:xfrm>
            <a:off x="2496" y="3456"/>
            <a:ext cx="2084" cy="529"/>
          </p:xfrm>
          <a:graphic>
            <a:graphicData uri="http://schemas.openxmlformats.org/presentationml/2006/ole">
              <mc:AlternateContent xmlns:mc="http://schemas.openxmlformats.org/markup-compatibility/2006">
                <mc:Choice xmlns:v="urn:schemas-microsoft-com:vml" Requires="v">
                  <p:oleObj spid="_x0000_s59843" name="Equation" r:id="rId8" imgW="1612800" imgH="393480" progId="Equation.DSMT4">
                    <p:embed/>
                  </p:oleObj>
                </mc:Choice>
                <mc:Fallback>
                  <p:oleObj name="Equation" r:id="rId8" imgW="1612800" imgH="393480" progId="Equation.DSMT4">
                    <p:embed/>
                    <p:pic>
                      <p:nvPicPr>
                        <p:cNvPr id="0" name=""/>
                        <p:cNvPicPr>
                          <a:picLocks noChangeArrowheads="1"/>
                        </p:cNvPicPr>
                        <p:nvPr/>
                      </p:nvPicPr>
                      <p:blipFill>
                        <a:blip r:embed="rId9"/>
                        <a:srcRect/>
                        <a:stretch>
                          <a:fillRect/>
                        </a:stretch>
                      </p:blipFill>
                      <p:spPr bwMode="invGray">
                        <a:xfrm>
                          <a:off x="2496" y="3456"/>
                          <a:ext cx="2084" cy="529"/>
                        </a:xfrm>
                        <a:prstGeom prst="rect">
                          <a:avLst/>
                        </a:prstGeom>
                        <a:noFill/>
                        <a:ln>
                          <a:noFill/>
                        </a:ln>
                        <a:effectLst/>
                        <a:extLst>
                          <a:ext uri="{909E8E84-426E-40DD-AFC4-6F175D3DCCD1}">
                            <a14:hiddenFill xmlns:a14="http://schemas.microsoft.com/office/drawing/2010/main">
                              <a:solidFill>
                                <a:srgbClr val="FDA4B5"/>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81" name="AutoShape 9"/>
            <p:cNvSpPr>
              <a:spLocks noChangeArrowheads="1"/>
            </p:cNvSpPr>
            <p:nvPr/>
          </p:nvSpPr>
          <p:spPr bwMode="auto">
            <a:xfrm>
              <a:off x="2112" y="3648"/>
              <a:ext cx="288" cy="96"/>
            </a:xfrm>
            <a:prstGeom prst="rightArrow">
              <a:avLst>
                <a:gd name="adj1" fmla="val 50000"/>
                <a:gd name="adj2" fmla="val 75000"/>
              </a:avLst>
            </a:prstGeom>
            <a:solidFill>
              <a:schemeClr val="accent1"/>
            </a:solidFill>
            <a:ln w="9525">
              <a:solidFill>
                <a:schemeClr val="tx1"/>
              </a:solidFill>
              <a:miter lim="800000"/>
              <a:headEnd/>
              <a:tailEnd/>
            </a:ln>
          </p:spPr>
          <p:txBody>
            <a:bodyPr wrap="none" anchor="ctr"/>
            <a:lstStyle/>
            <a:p>
              <a:endParaRPr lang="en-US"/>
            </a:p>
          </p:txBody>
        </p:sp>
      </p:grpSp>
      <p:pic>
        <p:nvPicPr>
          <p:cNvPr id="7177" name="Picture 10" descr="figure-31-38"/>
          <p:cNvPicPr>
            <a:picLocks noGrp="1"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62400" y="1447800"/>
            <a:ext cx="4991100" cy="307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178" name="Group 11"/>
          <p:cNvGrpSpPr>
            <a:grpSpLocks/>
          </p:cNvGrpSpPr>
          <p:nvPr/>
        </p:nvGrpSpPr>
        <p:grpSpPr bwMode="auto">
          <a:xfrm>
            <a:off x="7391400" y="5715000"/>
            <a:ext cx="1600200" cy="701675"/>
            <a:chOff x="4656" y="3600"/>
            <a:chExt cx="1008" cy="442"/>
          </a:xfrm>
        </p:grpSpPr>
        <p:sp>
          <p:nvSpPr>
            <p:cNvPr id="7179" name="Text Box 12"/>
            <p:cNvSpPr txBox="1">
              <a:spLocks noChangeArrowheads="1"/>
            </p:cNvSpPr>
            <p:nvPr/>
          </p:nvSpPr>
          <p:spPr bwMode="auto">
            <a:xfrm>
              <a:off x="4656" y="3600"/>
              <a:ext cx="100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a:spcBef>
                  <a:spcPct val="50000"/>
                </a:spcBef>
              </a:pPr>
              <a:r>
                <a:rPr lang="en-US" altLang="ja-JP" sz="2000" b="1" dirty="0">
                  <a:solidFill>
                    <a:schemeClr val="tx1"/>
                  </a:solidFill>
                  <a:ea typeface="ＭＳ Ｐゴシック" pitchFamily="64" charset="-128"/>
                </a:rPr>
                <a:t>= 0 if </a:t>
              </a:r>
              <a:r>
                <a:rPr lang="en-US" altLang="ja-JP" sz="2000" b="1" dirty="0">
                  <a:solidFill>
                    <a:schemeClr val="tx1"/>
                  </a:solidFill>
                  <a:ea typeface="ＭＳ Ｐゴシック" pitchFamily="64" charset="-128"/>
                  <a:sym typeface="Symbol" pitchFamily="18" charset="2"/>
                </a:rPr>
                <a:t> = /2</a:t>
              </a:r>
            </a:p>
          </p:txBody>
        </p:sp>
        <p:sp>
          <p:nvSpPr>
            <p:cNvPr id="7180" name="Text Box 13"/>
            <p:cNvSpPr txBox="1">
              <a:spLocks noChangeArrowheads="1"/>
            </p:cNvSpPr>
            <p:nvPr/>
          </p:nvSpPr>
          <p:spPr bwMode="auto">
            <a:xfrm>
              <a:off x="4656" y="3792"/>
              <a:ext cx="100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a:spcBef>
                  <a:spcPct val="50000"/>
                </a:spcBef>
              </a:pPr>
              <a:r>
                <a:rPr lang="en-US" altLang="ja-JP" sz="2000" dirty="0">
                  <a:solidFill>
                    <a:srgbClr val="FF0000"/>
                  </a:solidFill>
                  <a:ea typeface="ＭＳ Ｐゴシック" pitchFamily="64" charset="-128"/>
                </a:rPr>
                <a:t>(i.e., crossed)</a:t>
              </a:r>
            </a:p>
          </p:txBody>
        </p:sp>
      </p:grpSp>
      <p:sp>
        <p:nvSpPr>
          <p:cNvPr id="2" name="Slide Number Placeholder 1"/>
          <p:cNvSpPr>
            <a:spLocks noGrp="1"/>
          </p:cNvSpPr>
          <p:nvPr>
            <p:ph type="sldNum" sz="quarter" idx="12"/>
          </p:nvPr>
        </p:nvSpPr>
        <p:spPr/>
        <p:txBody>
          <a:bodyPr/>
          <a:lstStyle/>
          <a:p>
            <a:fld id="{ECECDD16-1EF2-44DE-981F-7F0AAAE779D5}" type="slidenum">
              <a:rPr lang="en-US" smtClean="0"/>
              <a:pPr/>
              <a:t>13</a:t>
            </a:fld>
            <a:endParaRPr lang="en-US"/>
          </a:p>
        </p:txBody>
      </p:sp>
    </p:spTree>
    <p:extLst>
      <p:ext uri="{BB962C8B-B14F-4D97-AF65-F5344CB8AC3E}">
        <p14:creationId xmlns:p14="http://schemas.microsoft.com/office/powerpoint/2010/main" val="8124984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Text Box 8"/>
          <p:cNvSpPr txBox="1">
            <a:spLocks noChangeArrowheads="1"/>
          </p:cNvSpPr>
          <p:nvPr/>
        </p:nvSpPr>
        <p:spPr bwMode="auto">
          <a:xfrm>
            <a:off x="593725" y="4495800"/>
            <a:ext cx="49196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chemeClr val="accent2"/>
                </a:solidFill>
              </a:rPr>
              <a:t>Polaroid sunglasses and camera filters:</a:t>
            </a:r>
            <a:endParaRPr lang="en-US" altLang="en-US"/>
          </a:p>
        </p:txBody>
      </p:sp>
      <p:sp>
        <p:nvSpPr>
          <p:cNvPr id="55301" name="Text Box 9"/>
          <p:cNvSpPr txBox="1">
            <a:spLocks noChangeArrowheads="1"/>
          </p:cNvSpPr>
          <p:nvPr/>
        </p:nvSpPr>
        <p:spPr bwMode="auto">
          <a:xfrm>
            <a:off x="1203325" y="5334000"/>
            <a:ext cx="58023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rgbClr val="005C00"/>
                </a:solidFill>
              </a:rPr>
              <a:t>reflected light is highly polarized:</a:t>
            </a:r>
            <a:r>
              <a:rPr lang="en-US" altLang="en-US"/>
              <a:t> can block it</a:t>
            </a:r>
          </a:p>
        </p:txBody>
      </p:sp>
      <p:sp>
        <p:nvSpPr>
          <p:cNvPr id="55302" name="Text Box 10"/>
          <p:cNvSpPr txBox="1">
            <a:spLocks noChangeArrowheads="1"/>
          </p:cNvSpPr>
          <p:nvPr/>
        </p:nvSpPr>
        <p:spPr bwMode="auto">
          <a:xfrm>
            <a:off x="517525" y="5943600"/>
            <a:ext cx="8150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dirty="0">
                <a:solidFill>
                  <a:schemeClr val="accent2"/>
                </a:solidFill>
              </a:rPr>
              <a:t>Considered:</a:t>
            </a:r>
            <a:r>
              <a:rPr lang="en-US" altLang="en-US" dirty="0"/>
              <a:t> using polarized car lights and polarizers-windshields</a:t>
            </a:r>
          </a:p>
        </p:txBody>
      </p:sp>
      <p:sp>
        <p:nvSpPr>
          <p:cNvPr id="2" name="Slide Number Placeholder 1"/>
          <p:cNvSpPr>
            <a:spLocks noGrp="1"/>
          </p:cNvSpPr>
          <p:nvPr>
            <p:ph type="sldNum" sz="quarter" idx="12"/>
          </p:nvPr>
        </p:nvSpPr>
        <p:spPr/>
        <p:txBody>
          <a:bodyPr/>
          <a:lstStyle/>
          <a:p>
            <a:fld id="{5A559325-542E-47E3-A5C6-D01BC01DD6AC}" type="slidenum">
              <a:rPr lang="en-US" altLang="en-US" smtClean="0"/>
              <a:pPr/>
              <a:t>14</a:t>
            </a:fld>
            <a:endParaRPr lang="en-US" altLang="en-US"/>
          </a:p>
        </p:txBody>
      </p:sp>
      <p:pic>
        <p:nvPicPr>
          <p:cNvPr id="13" name="Picture 3" descr="sunglass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912159"/>
            <a:ext cx="4724400" cy="270732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0" name="Picture 2" descr="http://www.dickssportinggoods.com/graphics/info/shared/BG_Fishing_Polarized_fis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459" y="437067"/>
            <a:ext cx="9176489" cy="3967741"/>
          </a:xfrm>
          <a:prstGeom prst="rect">
            <a:avLst/>
          </a:prstGeom>
          <a:noFill/>
          <a:extLst>
            <a:ext uri="{909E8E84-426E-40DD-AFC4-6F175D3DCCD1}">
              <a14:hiddenFill xmlns:a14="http://schemas.microsoft.com/office/drawing/2010/main">
                <a:solidFill>
                  <a:srgbClr val="FFFFFF"/>
                </a:solidFill>
              </a14:hiddenFill>
            </a:ext>
          </a:extLst>
        </p:spPr>
      </p:pic>
      <p:pic>
        <p:nvPicPr>
          <p:cNvPr id="63490" name="Picture 2" descr="http://4.bp.blogspot.com/-a3mh-ct3UvY/UE4oaaDrvWI/AAAAAAAAHPU/DT-GN7PG-bM/s1600/hd-dog-wallpaper-with-a-dog-with-sunglasses-dogs-backgrounds-anima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6450" y="631162"/>
            <a:ext cx="7571750" cy="4732344"/>
          </a:xfrm>
          <a:prstGeom prst="rect">
            <a:avLst/>
          </a:prstGeom>
          <a:noFill/>
          <a:extLst>
            <a:ext uri="{909E8E84-426E-40DD-AFC4-6F175D3DCCD1}">
              <a14:hiddenFill xmlns:a14="http://schemas.microsoft.com/office/drawing/2010/main">
                <a:solidFill>
                  <a:srgbClr val="FFFFFF"/>
                </a:solidFill>
              </a14:hiddenFill>
            </a:ext>
          </a:extLst>
        </p:spPr>
      </p:pic>
      <p:sp>
        <p:nvSpPr>
          <p:cNvPr id="55303" name="Rectangle 11"/>
          <p:cNvSpPr>
            <a:spLocks noGrp="1" noChangeArrowheads="1"/>
          </p:cNvSpPr>
          <p:nvPr>
            <p:ph type="title"/>
          </p:nvPr>
        </p:nvSpPr>
        <p:spPr/>
        <p:txBody>
          <a:bodyPr/>
          <a:lstStyle/>
          <a:p>
            <a:pPr eaLnBrk="1" hangingPunct="1"/>
            <a:r>
              <a:rPr lang="en-US" altLang="en-US" dirty="0" smtClean="0">
                <a:ea typeface="ＭＳ Ｐゴシック" charset="-128"/>
              </a:rPr>
              <a:t>Polarized Light</a:t>
            </a:r>
          </a:p>
        </p:txBody>
      </p:sp>
    </p:spTree>
    <p:extLst>
      <p:ext uri="{BB962C8B-B14F-4D97-AF65-F5344CB8AC3E}">
        <p14:creationId xmlns:p14="http://schemas.microsoft.com/office/powerpoint/2010/main" val="3466846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8850"/>
                                        </p:tgtEl>
                                        <p:attrNameLst>
                                          <p:attrName>style.visibility</p:attrName>
                                        </p:attrNameLst>
                                      </p:cBhvr>
                                      <p:to>
                                        <p:strVal val="visible"/>
                                      </p:to>
                                    </p:set>
                                    <p:animEffect transition="in" filter="randombar(horizontal)">
                                      <p:cBhvr>
                                        <p:cTn id="7" dur="500"/>
                                        <p:tgtEl>
                                          <p:spTgt spid="7885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63490"/>
                                        </p:tgtEl>
                                        <p:attrNameLst>
                                          <p:attrName>style.visibility</p:attrName>
                                        </p:attrNameLst>
                                      </p:cBhvr>
                                      <p:to>
                                        <p:strVal val="visible"/>
                                      </p:to>
                                    </p:set>
                                    <p:animEffect transition="in" filter="wheel(1)">
                                      <p:cBhvr>
                                        <p:cTn id="12" dur="2000"/>
                                        <p:tgtEl>
                                          <p:spTgt spid="63490"/>
                                        </p:tgtEl>
                                      </p:cBhvr>
                                    </p:animEffect>
                                  </p:childTnLst>
                                </p:cTn>
                              </p:par>
                            </p:childTnLst>
                          </p:cTn>
                        </p:par>
                        <p:par>
                          <p:cTn id="13" fill="hold">
                            <p:stCondLst>
                              <p:cond delay="2000"/>
                            </p:stCondLst>
                            <p:childTnLst>
                              <p:par>
                                <p:cTn id="14" presetID="16" presetClass="exit" presetSubtype="21" fill="hold" nodeType="afterEffect">
                                  <p:stCondLst>
                                    <p:cond delay="0"/>
                                  </p:stCondLst>
                                  <p:childTnLst>
                                    <p:animEffect transition="out" filter="barn(inVertical)">
                                      <p:cBhvr>
                                        <p:cTn id="15" dur="500"/>
                                        <p:tgtEl>
                                          <p:spTgt spid="63490"/>
                                        </p:tgtEl>
                                      </p:cBhvr>
                                    </p:animEffect>
                                    <p:set>
                                      <p:cBhvr>
                                        <p:cTn id="16" dur="1" fill="hold">
                                          <p:stCondLst>
                                            <p:cond delay="499"/>
                                          </p:stCondLst>
                                        </p:cTn>
                                        <p:tgtEl>
                                          <p:spTgt spid="63490"/>
                                        </p:tgtEl>
                                        <p:attrNameLst>
                                          <p:attrName>style.visibility</p:attrName>
                                        </p:attrNameLst>
                                      </p:cBhvr>
                                      <p:to>
                                        <p:strVal val="hidden"/>
                                      </p:to>
                                    </p:set>
                                  </p:childTnLst>
                                </p:cTn>
                              </p:par>
                              <p:par>
                                <p:cTn id="17" presetID="14" presetClass="entr" presetSubtype="10" fill="hold" nodeType="withEffect">
                                  <p:stCondLst>
                                    <p:cond delay="0"/>
                                  </p:stCondLst>
                                  <p:childTnLst>
                                    <p:set>
                                      <p:cBhvr>
                                        <p:cTn id="18" dur="1" fill="hold">
                                          <p:stCondLst>
                                            <p:cond delay="0"/>
                                          </p:stCondLst>
                                        </p:cTn>
                                        <p:tgtEl>
                                          <p:spTgt spid="55302">
                                            <p:txEl>
                                              <p:pRg st="0" end="0"/>
                                            </p:txEl>
                                          </p:spTgt>
                                        </p:tgtEl>
                                        <p:attrNameLst>
                                          <p:attrName>style.visibility</p:attrName>
                                        </p:attrNameLst>
                                      </p:cBhvr>
                                      <p:to>
                                        <p:strVal val="visible"/>
                                      </p:to>
                                    </p:set>
                                    <p:animEffect transition="in" filter="randombar(horizontal)">
                                      <p:cBhvr>
                                        <p:cTn id="19" dur="500"/>
                                        <p:tgtEl>
                                          <p:spTgt spid="5530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dirty="0" err="1" smtClean="0"/>
              <a:t>iClicker</a:t>
            </a:r>
            <a:r>
              <a:rPr lang="en-US" altLang="en-US" dirty="0" smtClean="0"/>
              <a:t> Questions</a:t>
            </a:r>
          </a:p>
        </p:txBody>
      </p:sp>
      <mc:AlternateContent xmlns:mc="http://schemas.openxmlformats.org/markup-compatibility/2006" xmlns:a14="http://schemas.microsoft.com/office/drawing/2010/main">
        <mc:Choice Requires="a14">
          <p:sp>
            <p:nvSpPr>
              <p:cNvPr id="13315" name="Rectangle 3"/>
              <p:cNvSpPr>
                <a:spLocks noGrp="1" noChangeArrowheads="1"/>
              </p:cNvSpPr>
              <p:nvPr>
                <p:ph type="body" idx="1"/>
              </p:nvPr>
            </p:nvSpPr>
            <p:spPr bwMode="auto">
              <a:xfrm>
                <a:off x="533400" y="1219200"/>
                <a:ext cx="8229600" cy="4525963"/>
              </a:xfrm>
              <a:noFill/>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609600" indent="-609600">
                  <a:lnSpc>
                    <a:spcPct val="90000"/>
                  </a:lnSpc>
                </a:pPr>
                <a:r>
                  <a:rPr lang="en-US" altLang="en-US" dirty="0" smtClean="0"/>
                  <a:t>A beam of un-polarized lights with intensity I is sent through two  polarizers with transmission axis perpendicular to each other. Then insert a third polarizer with </a:t>
                </a:r>
                <a:r>
                  <a:rPr lang="el-GR" altLang="en-US" dirty="0" smtClean="0"/>
                  <a:t>ϴ</a:t>
                </a:r>
                <a14:m>
                  <m:oMath xmlns:m="http://schemas.openxmlformats.org/officeDocument/2006/math">
                    <m:r>
                      <a:rPr lang="el-GR" altLang="en-US" i="1" smtClean="0">
                        <a:latin typeface="Cambria Math"/>
                        <a:ea typeface="Cambria Math"/>
                      </a:rPr>
                      <m:t>≠</m:t>
                    </m:r>
                    <m:r>
                      <a:rPr lang="en-US" altLang="en-US" b="0" i="1" smtClean="0">
                        <a:latin typeface="Cambria Math"/>
                        <a:ea typeface="Cambria Math"/>
                      </a:rPr>
                      <m:t>0 </m:t>
                    </m:r>
                    <m:r>
                      <a:rPr lang="en-US" altLang="en-US" b="0" i="1" smtClean="0">
                        <a:latin typeface="Cambria Math"/>
                        <a:ea typeface="Cambria Math"/>
                      </a:rPr>
                      <m:t>𝑜𝑟</m:t>
                    </m:r>
                    <m:r>
                      <a:rPr lang="en-US" altLang="en-US" b="0" i="1" smtClean="0">
                        <a:latin typeface="Cambria Math"/>
                        <a:ea typeface="Cambria Math"/>
                      </a:rPr>
                      <m:t> 90</m:t>
                    </m:r>
                    <m:r>
                      <a:rPr lang="en-US" altLang="en-US" b="0" i="1" baseline="30000" smtClean="0">
                        <a:latin typeface="Cambria Math"/>
                        <a:ea typeface="Cambria Math"/>
                      </a:rPr>
                      <m:t>𝑜</m:t>
                    </m:r>
                  </m:oMath>
                </a14:m>
                <a:r>
                  <a:rPr lang="en-US" altLang="en-US" dirty="0" smtClean="0"/>
                  <a:t>    What’s the outgoing light intensity?</a:t>
                </a:r>
              </a:p>
              <a:p>
                <a:pPr marL="609600" indent="-609600">
                  <a:lnSpc>
                    <a:spcPct val="90000"/>
                  </a:lnSpc>
                  <a:buFontTx/>
                  <a:buNone/>
                </a:pPr>
                <a:r>
                  <a:rPr lang="en-US" altLang="en-US" dirty="0" smtClean="0"/>
                  <a:t> </a:t>
                </a:r>
              </a:p>
              <a:p>
                <a:pPr marL="609600" indent="-609600">
                  <a:lnSpc>
                    <a:spcPct val="90000"/>
                  </a:lnSpc>
                  <a:buFontTx/>
                  <a:buAutoNum type="alphaLcParenR"/>
                </a:pPr>
                <a:r>
                  <a:rPr lang="en-US" altLang="en-US" dirty="0" smtClean="0"/>
                  <a:t>Zero</a:t>
                </a:r>
              </a:p>
              <a:p>
                <a:pPr marL="609600" indent="-609600">
                  <a:lnSpc>
                    <a:spcPct val="90000"/>
                  </a:lnSpc>
                  <a:buFontTx/>
                  <a:buAutoNum type="alphaLcParenR"/>
                </a:pPr>
                <a:r>
                  <a:rPr lang="en-US" altLang="en-US" dirty="0" smtClean="0"/>
                  <a:t>Not zero</a:t>
                </a:r>
              </a:p>
            </p:txBody>
          </p:sp>
        </mc:Choice>
        <mc:Fallback xmlns="">
          <p:sp>
            <p:nvSpPr>
              <p:cNvPr id="13315" name="Rectangle 3"/>
              <p:cNvSpPr>
                <a:spLocks noGrp="1" noRot="1" noChangeAspect="1" noMove="1" noResize="1" noEditPoints="1" noAdjustHandles="1" noChangeArrowheads="1" noChangeShapeType="1" noTextEdit="1"/>
              </p:cNvSpPr>
              <p:nvPr>
                <p:ph type="body" idx="1"/>
              </p:nvPr>
            </p:nvSpPr>
            <p:spPr bwMode="auto">
              <a:xfrm>
                <a:off x="533400" y="1219200"/>
                <a:ext cx="8229600" cy="4525963"/>
              </a:xfrm>
              <a:blipFill rotWithShape="1">
                <a:blip r:embed="rId3"/>
                <a:stretch>
                  <a:fillRect l="-1704" t="-2830" r="-519" b="-270"/>
                </a:stretch>
              </a:blip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fld id="{CB1DC412-43C0-400D-8CA7-AA670E5A4519}" type="slidenum">
              <a:rPr lang="en-US" altLang="en-US" smtClean="0"/>
              <a:pPr/>
              <a:t>15</a:t>
            </a:fld>
            <a:endParaRPr lang="en-US" altLang="en-US"/>
          </a:p>
        </p:txBody>
      </p:sp>
    </p:spTree>
    <p:extLst>
      <p:ext uri="{BB962C8B-B14F-4D97-AF65-F5344CB8AC3E}">
        <p14:creationId xmlns:p14="http://schemas.microsoft.com/office/powerpoint/2010/main" val="35914858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963471"/>
            <a:ext cx="7117588" cy="5589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690871" y="383232"/>
            <a:ext cx="3152658" cy="461665"/>
          </a:xfrm>
          <a:prstGeom prst="rect">
            <a:avLst/>
          </a:prstGeom>
        </p:spPr>
        <p:txBody>
          <a:bodyPr wrap="none">
            <a:spAutoFit/>
          </a:bodyPr>
          <a:lstStyle/>
          <a:p>
            <a:r>
              <a:rPr lang="en-US" b="1" dirty="0"/>
              <a:t>7B-22 Polarizer Effects</a:t>
            </a:r>
          </a:p>
        </p:txBody>
      </p:sp>
      <p:sp>
        <p:nvSpPr>
          <p:cNvPr id="2" name="Slide Number Placeholder 1"/>
          <p:cNvSpPr>
            <a:spLocks noGrp="1"/>
          </p:cNvSpPr>
          <p:nvPr>
            <p:ph type="sldNum" sz="quarter" idx="12"/>
          </p:nvPr>
        </p:nvSpPr>
        <p:spPr/>
        <p:txBody>
          <a:bodyPr/>
          <a:lstStyle/>
          <a:p>
            <a:fld id="{ECECDD16-1EF2-44DE-981F-7F0AAAE779D5}" type="slidenum">
              <a:rPr lang="en-US" smtClean="0"/>
              <a:pPr/>
              <a:t>16</a:t>
            </a:fld>
            <a:endParaRPr lang="en-US"/>
          </a:p>
        </p:txBody>
      </p:sp>
    </p:spTree>
    <p:extLst>
      <p:ext uri="{BB962C8B-B14F-4D97-AF65-F5344CB8AC3E}">
        <p14:creationId xmlns:p14="http://schemas.microsoft.com/office/powerpoint/2010/main" val="40984828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Fig23"/>
          <p:cNvPicPr>
            <a:picLocks noChangeAspect="1" noChangeArrowheads="1"/>
          </p:cNvPicPr>
          <p:nvPr/>
        </p:nvPicPr>
        <p:blipFill>
          <a:blip r:embed="rId3">
            <a:lum bright="-18000" contrast="42000"/>
            <a:extLst>
              <a:ext uri="{28A0092B-C50C-407E-A947-70E740481C1C}">
                <a14:useLocalDpi xmlns:a14="http://schemas.microsoft.com/office/drawing/2010/main" val="0"/>
              </a:ext>
            </a:extLst>
          </a:blip>
          <a:srcRect/>
          <a:stretch>
            <a:fillRect/>
          </a:stretch>
        </p:blipFill>
        <p:spPr bwMode="auto">
          <a:xfrm>
            <a:off x="4419600" y="1066800"/>
            <a:ext cx="4157663"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Text Box 3"/>
          <p:cNvSpPr txBox="1">
            <a:spLocks noChangeArrowheads="1"/>
          </p:cNvSpPr>
          <p:nvPr/>
        </p:nvSpPr>
        <p:spPr bwMode="auto">
          <a:xfrm>
            <a:off x="2727325" y="1260475"/>
            <a:ext cx="17129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t>AC voltage</a:t>
            </a:r>
          </a:p>
          <a:p>
            <a:pPr eaLnBrk="1" hangingPunct="1"/>
            <a:r>
              <a:rPr lang="en-US" altLang="en-US"/>
              <a:t>(~300 MHz)</a:t>
            </a:r>
          </a:p>
        </p:txBody>
      </p:sp>
      <p:pic>
        <p:nvPicPr>
          <p:cNvPr id="53252" name="Picture 4" descr="Fig23"/>
          <p:cNvPicPr>
            <a:picLocks noChangeAspect="1" noChangeArrowheads="1"/>
          </p:cNvPicPr>
          <p:nvPr/>
        </p:nvPicPr>
        <p:blipFill>
          <a:blip r:embed="rId4">
            <a:lum bright="-12000" contrast="30000"/>
            <a:extLst>
              <a:ext uri="{28A0092B-C50C-407E-A947-70E740481C1C}">
                <a14:useLocalDpi xmlns:a14="http://schemas.microsoft.com/office/drawing/2010/main" val="0"/>
              </a:ext>
            </a:extLst>
          </a:blip>
          <a:srcRect/>
          <a:stretch>
            <a:fillRect/>
          </a:stretch>
        </p:blipFill>
        <p:spPr bwMode="auto">
          <a:xfrm>
            <a:off x="4419600" y="1081088"/>
            <a:ext cx="4191000"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3" name="Text Box 5"/>
          <p:cNvSpPr txBox="1">
            <a:spLocks noChangeArrowheads="1"/>
          </p:cNvSpPr>
          <p:nvPr/>
        </p:nvSpPr>
        <p:spPr bwMode="auto">
          <a:xfrm>
            <a:off x="822325" y="2555875"/>
            <a:ext cx="6057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chemeClr val="accent2"/>
                </a:solidFill>
              </a:rPr>
              <a:t>What will happen if distance is increased twice?</a:t>
            </a:r>
            <a:endParaRPr lang="en-US" altLang="en-US"/>
          </a:p>
        </p:txBody>
      </p:sp>
      <p:grpSp>
        <p:nvGrpSpPr>
          <p:cNvPr id="53254" name="Group 6"/>
          <p:cNvGrpSpPr>
            <a:grpSpLocks/>
          </p:cNvGrpSpPr>
          <p:nvPr/>
        </p:nvGrpSpPr>
        <p:grpSpPr bwMode="auto">
          <a:xfrm>
            <a:off x="457200" y="3200400"/>
            <a:ext cx="2667000" cy="1695450"/>
            <a:chOff x="288" y="2016"/>
            <a:chExt cx="1680" cy="1068"/>
          </a:xfrm>
        </p:grpSpPr>
        <p:pic>
          <p:nvPicPr>
            <p:cNvPr id="53261" name="Picture 7" descr="Fig23"/>
            <p:cNvPicPr>
              <a:picLocks noChangeAspect="1" noChangeArrowheads="1"/>
            </p:cNvPicPr>
            <p:nvPr/>
          </p:nvPicPr>
          <p:blipFill>
            <a:blip r:embed="rId5">
              <a:lum bright="-24000" contrast="42000"/>
              <a:extLst>
                <a:ext uri="{28A0092B-C50C-407E-A947-70E740481C1C}">
                  <a14:useLocalDpi xmlns:a14="http://schemas.microsoft.com/office/drawing/2010/main" val="0"/>
                </a:ext>
              </a:extLst>
            </a:blip>
            <a:srcRect/>
            <a:stretch>
              <a:fillRect/>
            </a:stretch>
          </p:blipFill>
          <p:spPr bwMode="auto">
            <a:xfrm>
              <a:off x="288" y="2016"/>
              <a:ext cx="1680" cy="1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62" name="Rectangle 8"/>
            <p:cNvSpPr>
              <a:spLocks noChangeArrowheads="1"/>
            </p:cNvSpPr>
            <p:nvPr/>
          </p:nvSpPr>
          <p:spPr bwMode="auto">
            <a:xfrm>
              <a:off x="1584" y="2592"/>
              <a:ext cx="240" cy="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sp>
        <p:nvSpPr>
          <p:cNvPr id="53255" name="Text Box 9"/>
          <p:cNvSpPr txBox="1">
            <a:spLocks noChangeArrowheads="1"/>
          </p:cNvSpPr>
          <p:nvPr/>
        </p:nvSpPr>
        <p:spPr bwMode="auto">
          <a:xfrm>
            <a:off x="2574925" y="4079875"/>
            <a:ext cx="7413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rgbClr val="FF0000"/>
                </a:solidFill>
              </a:rPr>
              <a:t>no</a:t>
            </a:r>
          </a:p>
          <a:p>
            <a:pPr eaLnBrk="1" hangingPunct="1"/>
            <a:r>
              <a:rPr lang="en-US" altLang="en-US">
                <a:solidFill>
                  <a:srgbClr val="FF0000"/>
                </a:solidFill>
              </a:rPr>
              <a:t>light</a:t>
            </a:r>
            <a:endParaRPr lang="en-US" altLang="en-US"/>
          </a:p>
        </p:txBody>
      </p:sp>
      <p:sp>
        <p:nvSpPr>
          <p:cNvPr id="53256" name="Line 10"/>
          <p:cNvSpPr>
            <a:spLocks noChangeShapeType="1"/>
          </p:cNvSpPr>
          <p:nvPr/>
        </p:nvSpPr>
        <p:spPr bwMode="auto">
          <a:xfrm flipH="1">
            <a:off x="3505200" y="3810000"/>
            <a:ext cx="685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3257" name="Text Box 11"/>
          <p:cNvSpPr txBox="1">
            <a:spLocks noChangeArrowheads="1"/>
          </p:cNvSpPr>
          <p:nvPr/>
        </p:nvSpPr>
        <p:spPr bwMode="auto">
          <a:xfrm>
            <a:off x="4251325" y="3394075"/>
            <a:ext cx="45878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t>E/M radiation can be </a:t>
            </a:r>
            <a:r>
              <a:rPr lang="en-US" altLang="en-US">
                <a:solidFill>
                  <a:srgbClr val="FF0000"/>
                </a:solidFill>
              </a:rPr>
              <a:t>polarized</a:t>
            </a:r>
            <a:r>
              <a:rPr lang="en-US" altLang="en-US">
                <a:solidFill>
                  <a:srgbClr val="FF0000"/>
                </a:solidFill>
                <a:latin typeface="Monotype Corsiva" charset="0"/>
              </a:rPr>
              <a:t> </a:t>
            </a:r>
            <a:r>
              <a:rPr lang="en-US" altLang="en-US"/>
              <a:t>along one axis…</a:t>
            </a:r>
          </a:p>
        </p:txBody>
      </p:sp>
      <p:pic>
        <p:nvPicPr>
          <p:cNvPr id="53258" name="Picture 12" descr="Fig23"/>
          <p:cNvPicPr>
            <a:picLocks noChangeAspect="1" noChangeArrowheads="1"/>
          </p:cNvPicPr>
          <p:nvPr/>
        </p:nvPicPr>
        <p:blipFill>
          <a:blip r:embed="rId6">
            <a:lum bright="-18000" contrast="36000"/>
            <a:extLst>
              <a:ext uri="{28A0092B-C50C-407E-A947-70E740481C1C}">
                <a14:useLocalDpi xmlns:a14="http://schemas.microsoft.com/office/drawing/2010/main" val="0"/>
              </a:ext>
            </a:extLst>
          </a:blip>
          <a:srcRect l="4256" t="9213" r="8511" b="7869"/>
          <a:stretch>
            <a:fillRect/>
          </a:stretch>
        </p:blipFill>
        <p:spPr bwMode="auto">
          <a:xfrm>
            <a:off x="4572000" y="5029200"/>
            <a:ext cx="3886200" cy="170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9" name="Text Box 13"/>
          <p:cNvSpPr txBox="1">
            <a:spLocks noChangeArrowheads="1"/>
          </p:cNvSpPr>
          <p:nvPr/>
        </p:nvSpPr>
        <p:spPr bwMode="auto">
          <a:xfrm>
            <a:off x="4632325" y="4613275"/>
            <a:ext cx="363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t>…and it can be </a:t>
            </a:r>
            <a:r>
              <a:rPr lang="en-US" altLang="en-US">
                <a:solidFill>
                  <a:srgbClr val="FF0000"/>
                </a:solidFill>
              </a:rPr>
              <a:t>unpolarized</a:t>
            </a:r>
            <a:r>
              <a:rPr lang="en-US" altLang="en-US"/>
              <a:t>:</a:t>
            </a:r>
          </a:p>
        </p:txBody>
      </p:sp>
      <p:sp>
        <p:nvSpPr>
          <p:cNvPr id="53260" name="Rectangle 14"/>
          <p:cNvSpPr>
            <a:spLocks noGrp="1" noChangeArrowheads="1"/>
          </p:cNvSpPr>
          <p:nvPr>
            <p:ph type="title"/>
          </p:nvPr>
        </p:nvSpPr>
        <p:spPr/>
        <p:txBody>
          <a:bodyPr/>
          <a:lstStyle/>
          <a:p>
            <a:pPr eaLnBrk="1" hangingPunct="1"/>
            <a:r>
              <a:rPr lang="en-US" altLang="en-US" smtClean="0">
                <a:ea typeface="ＭＳ Ｐゴシック" charset="-128"/>
              </a:rPr>
              <a:t>Polarized E/M Radiation</a:t>
            </a:r>
          </a:p>
        </p:txBody>
      </p:sp>
      <p:sp>
        <p:nvSpPr>
          <p:cNvPr id="2" name="Slide Number Placeholder 1"/>
          <p:cNvSpPr>
            <a:spLocks noGrp="1"/>
          </p:cNvSpPr>
          <p:nvPr>
            <p:ph type="sldNum" sz="quarter" idx="12"/>
          </p:nvPr>
        </p:nvSpPr>
        <p:spPr/>
        <p:txBody>
          <a:bodyPr/>
          <a:lstStyle/>
          <a:p>
            <a:fld id="{5A559325-542E-47E3-A5C6-D01BC01DD6AC}" type="slidenum">
              <a:rPr lang="en-US" altLang="en-US" smtClean="0"/>
              <a:pPr/>
              <a:t>17</a:t>
            </a:fld>
            <a:endParaRPr lang="en-US" alt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446550"/>
          </a:xfrm>
        </p:spPr>
        <p:txBody>
          <a:bodyPr/>
          <a:lstStyle/>
          <a:p>
            <a:r>
              <a:rPr lang="en-US" b="1" dirty="0"/>
              <a:t>UHF Transmitter and Dipole Receiver (6D-17)</a:t>
            </a:r>
            <a:endParaRPr lang="en-US" dirty="0"/>
          </a:p>
        </p:txBody>
      </p:sp>
      <p:pic>
        <p:nvPicPr>
          <p:cNvPr id="4" name="Picture 3" descr="D:\Users\hudsong\Pictures\2012-11-20 Demos\Demos 33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1752600"/>
            <a:ext cx="5943600" cy="4455795"/>
          </a:xfrm>
          <a:prstGeom prst="rect">
            <a:avLst/>
          </a:prstGeom>
          <a:noFill/>
          <a:ln>
            <a:noFill/>
          </a:ln>
        </p:spPr>
      </p:pic>
      <p:sp>
        <p:nvSpPr>
          <p:cNvPr id="5" name="Slide Number Placeholder 4"/>
          <p:cNvSpPr>
            <a:spLocks noGrp="1"/>
          </p:cNvSpPr>
          <p:nvPr>
            <p:ph type="sldNum" sz="quarter" idx="12"/>
          </p:nvPr>
        </p:nvSpPr>
        <p:spPr/>
        <p:txBody>
          <a:bodyPr/>
          <a:lstStyle/>
          <a:p>
            <a:fld id="{53500040-8738-4FE8-8D54-7DC6F9DFC4C1}" type="slidenum">
              <a:rPr lang="en-US" smtClean="0"/>
              <a:pPr/>
              <a:t>18</a:t>
            </a:fld>
            <a:endParaRPr lang="en-US"/>
          </a:p>
        </p:txBody>
      </p:sp>
    </p:spTree>
    <p:extLst>
      <p:ext uri="{BB962C8B-B14F-4D97-AF65-F5344CB8AC3E}">
        <p14:creationId xmlns:p14="http://schemas.microsoft.com/office/powerpoint/2010/main" val="39777166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5"/>
          <p:cNvSpPr txBox="1">
            <a:spLocks noChangeArrowheads="1"/>
          </p:cNvSpPr>
          <p:nvPr/>
        </p:nvSpPr>
        <p:spPr bwMode="auto">
          <a:xfrm>
            <a:off x="4056099" y="1787525"/>
            <a:ext cx="4906962"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Times New Roman" pitchFamily="18" charset="0"/>
                <a:ea typeface="ＭＳ Ｐゴシック" pitchFamily="64" charset="-128"/>
              </a:defRPr>
            </a:lvl1pPr>
            <a:lvl2pPr marL="37931725" indent="-37474525" eaLnBrk="0" hangingPunct="0">
              <a:defRPr sz="2400">
                <a:solidFill>
                  <a:schemeClr val="tx1"/>
                </a:solidFill>
                <a:latin typeface="Times New Roman" pitchFamily="18" charset="0"/>
                <a:ea typeface="ＭＳ Ｐゴシック" pitchFamily="64" charset="-128"/>
              </a:defRPr>
            </a:lvl2pPr>
            <a:lvl3pPr eaLnBrk="0" hangingPunct="0">
              <a:defRPr sz="2400">
                <a:solidFill>
                  <a:schemeClr val="tx1"/>
                </a:solidFill>
                <a:latin typeface="Times New Roman" pitchFamily="18" charset="0"/>
                <a:ea typeface="ＭＳ Ｐゴシック" pitchFamily="64" charset="-128"/>
              </a:defRPr>
            </a:lvl3pPr>
            <a:lvl4pPr eaLnBrk="0" hangingPunct="0">
              <a:defRPr sz="2400">
                <a:solidFill>
                  <a:schemeClr val="tx1"/>
                </a:solidFill>
                <a:latin typeface="Times New Roman" pitchFamily="18" charset="0"/>
                <a:ea typeface="ＭＳ Ｐゴシック" pitchFamily="64" charset="-128"/>
              </a:defRPr>
            </a:lvl4pPr>
            <a:lvl5pPr eaLnBrk="0" hangingPunct="0">
              <a:defRPr sz="2400">
                <a:solidFill>
                  <a:schemeClr val="tx1"/>
                </a:solidFill>
                <a:latin typeface="Times New Roman" pitchFamily="18" charset="0"/>
                <a:ea typeface="ＭＳ Ｐゴシック" pitchFamily="64"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pitchFamily="64"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pitchFamily="64"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pitchFamily="64"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pitchFamily="64" charset="-128"/>
              </a:defRPr>
            </a:lvl9pPr>
          </a:lstStyle>
          <a:p>
            <a:pPr eaLnBrk="1" hangingPunct="1"/>
            <a:r>
              <a:rPr lang="en-US" altLang="en-US" dirty="0"/>
              <a:t>In which of these situations will the bulb light?</a:t>
            </a:r>
          </a:p>
          <a:p>
            <a:pPr eaLnBrk="1" hangingPunct="1"/>
            <a:endParaRPr lang="en-US" altLang="en-US" dirty="0"/>
          </a:p>
          <a:p>
            <a:pPr eaLnBrk="1" hangingPunct="1">
              <a:buFont typeface="Arial" charset="0"/>
              <a:buAutoNum type="alphaUcParenR"/>
            </a:pPr>
            <a:r>
              <a:rPr lang="en-US" altLang="en-US" dirty="0"/>
              <a:t>A</a:t>
            </a:r>
          </a:p>
          <a:p>
            <a:pPr eaLnBrk="1" hangingPunct="1">
              <a:buFont typeface="Arial" charset="0"/>
              <a:buAutoNum type="alphaUcParenR"/>
            </a:pPr>
            <a:r>
              <a:rPr lang="en-US" altLang="en-US" dirty="0"/>
              <a:t>B</a:t>
            </a:r>
          </a:p>
          <a:p>
            <a:pPr eaLnBrk="1" hangingPunct="1">
              <a:buFont typeface="Arial" charset="0"/>
              <a:buAutoNum type="alphaUcParenR"/>
            </a:pPr>
            <a:r>
              <a:rPr lang="en-US" altLang="en-US" dirty="0"/>
              <a:t>C</a:t>
            </a:r>
          </a:p>
          <a:p>
            <a:pPr eaLnBrk="1" hangingPunct="1">
              <a:buFont typeface="Arial" charset="0"/>
              <a:buAutoNum type="alphaUcParenR"/>
            </a:pPr>
            <a:r>
              <a:rPr lang="en-US" altLang="en-US" dirty="0"/>
              <a:t>None</a:t>
            </a:r>
          </a:p>
          <a:p>
            <a:pPr eaLnBrk="1" hangingPunct="1">
              <a:buFont typeface="Arial" charset="0"/>
              <a:buAutoNum type="alphaUcParenR"/>
            </a:pPr>
            <a:r>
              <a:rPr lang="en-US" altLang="en-US" dirty="0"/>
              <a:t>B and C</a:t>
            </a:r>
          </a:p>
        </p:txBody>
      </p:sp>
      <p:pic>
        <p:nvPicPr>
          <p:cNvPr id="54275" name="Picture 6" descr="Ch23-page83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425" y="1293813"/>
            <a:ext cx="38608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600200" y="304800"/>
            <a:ext cx="6096000" cy="400110"/>
          </a:xfrm>
          <a:prstGeom prst="rect">
            <a:avLst/>
          </a:prstGeom>
          <a:noFill/>
          <a:ln w="28575" cap="flat" cmpd="sng" algn="ctr">
            <a:noFill/>
            <a:prstDash val="solid"/>
            <a:round/>
            <a:headEnd type="none" w="med" len="med"/>
            <a:tailEnd type="none" w="med" len="med"/>
          </a:ln>
        </p:spPr>
        <p:txBody>
          <a:bodyPr wrap="square" rtlCol="0">
            <a:spAutoFit/>
          </a:bodyPr>
          <a:lstStyle/>
          <a:p>
            <a:pPr indent="228600"/>
            <a:r>
              <a:rPr lang="en-US" sz="2000" dirty="0" err="1" smtClean="0">
                <a:solidFill>
                  <a:srgbClr val="CC0000"/>
                </a:solidFill>
                <a:latin typeface="+mj-lt"/>
              </a:rPr>
              <a:t>iClicker</a:t>
            </a:r>
            <a:r>
              <a:rPr lang="en-US" sz="2000" dirty="0" smtClean="0">
                <a:solidFill>
                  <a:srgbClr val="CC0000"/>
                </a:solidFill>
                <a:latin typeface="+mj-lt"/>
              </a:rPr>
              <a:t> question</a:t>
            </a:r>
            <a:endParaRPr lang="en-US" sz="2000" dirty="0">
              <a:solidFill>
                <a:srgbClr val="CC0000"/>
              </a:solidFill>
              <a:latin typeface="+mj-lt"/>
            </a:endParaRPr>
          </a:p>
        </p:txBody>
      </p:sp>
      <p:sp>
        <p:nvSpPr>
          <p:cNvPr id="3" name="Slide Number Placeholder 2"/>
          <p:cNvSpPr>
            <a:spLocks noGrp="1"/>
          </p:cNvSpPr>
          <p:nvPr>
            <p:ph type="sldNum" sz="quarter" idx="12"/>
          </p:nvPr>
        </p:nvSpPr>
        <p:spPr/>
        <p:txBody>
          <a:bodyPr/>
          <a:lstStyle/>
          <a:p>
            <a:fld id="{E367AE62-59D9-4CBA-B505-2CA76C41BBD2}" type="slidenum">
              <a:rPr lang="en-US" altLang="en-US" smtClean="0"/>
              <a:pPr/>
              <a:t>19</a:t>
            </a:fld>
            <a:endParaRPr lang="en-US" altLang="en-US"/>
          </a:p>
        </p:txBody>
      </p:sp>
    </p:spTree>
    <p:extLst>
      <p:ext uri="{BB962C8B-B14F-4D97-AF65-F5344CB8AC3E}">
        <p14:creationId xmlns:p14="http://schemas.microsoft.com/office/powerpoint/2010/main" val="23011012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 y="-152400"/>
            <a:ext cx="9144000" cy="914400"/>
          </a:xfrm>
        </p:spPr>
        <p:txBody>
          <a:bodyPr/>
          <a:lstStyle/>
          <a:p>
            <a:r>
              <a:rPr lang="en-US" sz="3500" dirty="0" smtClean="0"/>
              <a:t>Final Exam</a:t>
            </a:r>
            <a:endParaRPr lang="en-US" sz="3500" dirty="0"/>
          </a:p>
        </p:txBody>
      </p:sp>
      <p:sp>
        <p:nvSpPr>
          <p:cNvPr id="3" name="TextBox 2"/>
          <p:cNvSpPr txBox="1"/>
          <p:nvPr/>
        </p:nvSpPr>
        <p:spPr>
          <a:xfrm>
            <a:off x="381000" y="533400"/>
            <a:ext cx="8458200" cy="6247864"/>
          </a:xfrm>
          <a:prstGeom prst="rect">
            <a:avLst/>
          </a:prstGeom>
          <a:noFill/>
        </p:spPr>
        <p:txBody>
          <a:bodyPr wrap="square" rtlCol="0">
            <a:spAutoFit/>
          </a:bodyPr>
          <a:lstStyle/>
          <a:p>
            <a:r>
              <a:rPr lang="en-US" sz="2000" dirty="0" smtClean="0"/>
              <a:t>* </a:t>
            </a:r>
            <a:r>
              <a:rPr lang="en-US" sz="2000" b="1" dirty="0" smtClean="0"/>
              <a:t>Friday: </a:t>
            </a:r>
            <a:r>
              <a:rPr lang="en-US" sz="2000" dirty="0" smtClean="0"/>
              <a:t>05/05 </a:t>
            </a:r>
            <a:r>
              <a:rPr lang="en-US" sz="2000" dirty="0"/>
              <a:t>in </a:t>
            </a:r>
            <a:r>
              <a:rPr lang="en-US" sz="2000" dirty="0" smtClean="0"/>
              <a:t>7:00pm </a:t>
            </a:r>
            <a:r>
              <a:rPr lang="en-US" sz="2000" dirty="0"/>
              <a:t>- </a:t>
            </a:r>
            <a:r>
              <a:rPr lang="en-US" sz="2000" dirty="0" smtClean="0"/>
              <a:t>9:00pm </a:t>
            </a:r>
            <a:r>
              <a:rPr lang="en-US" sz="2000" dirty="0"/>
              <a:t>in </a:t>
            </a:r>
            <a:r>
              <a:rPr lang="en-US" sz="2000" dirty="0" smtClean="0"/>
              <a:t>WTHR 200</a:t>
            </a:r>
            <a:endParaRPr lang="en-US" sz="2000" dirty="0"/>
          </a:p>
          <a:p>
            <a:r>
              <a:rPr lang="en-US" sz="2000" b="1" dirty="0" smtClean="0"/>
              <a:t>* Chapters</a:t>
            </a:r>
            <a:r>
              <a:rPr lang="en-US" sz="2000" dirty="0" smtClean="0"/>
              <a:t>:  all </a:t>
            </a:r>
            <a:r>
              <a:rPr lang="en-US" sz="2000" dirty="0"/>
              <a:t>chapters but focus on </a:t>
            </a:r>
            <a:r>
              <a:rPr lang="en-US" sz="2000" dirty="0" smtClean="0"/>
              <a:t>19, 20, 21, 22, 23 (4</a:t>
            </a:r>
            <a:r>
              <a:rPr lang="en-US" sz="2000" baseline="30000" dirty="0" smtClean="0"/>
              <a:t>th</a:t>
            </a:r>
            <a:r>
              <a:rPr lang="en-US" sz="2000" dirty="0" smtClean="0"/>
              <a:t> edition) </a:t>
            </a:r>
            <a:endParaRPr lang="en-US" sz="2000" b="1" dirty="0" smtClean="0"/>
          </a:p>
          <a:p>
            <a:r>
              <a:rPr lang="en-US" sz="2000" dirty="0" smtClean="0"/>
              <a:t>* </a:t>
            </a:r>
            <a:r>
              <a:rPr lang="en-US" sz="2000" b="1" dirty="0"/>
              <a:t>Makeup exam</a:t>
            </a:r>
            <a:r>
              <a:rPr lang="en-US" sz="2000" dirty="0"/>
              <a:t>.</a:t>
            </a:r>
          </a:p>
          <a:p>
            <a:r>
              <a:rPr lang="en-US" sz="2000" dirty="0"/>
              <a:t> </a:t>
            </a:r>
            <a:r>
              <a:rPr lang="en-US" sz="2000" dirty="0" smtClean="0"/>
              <a:t>  .approve only </a:t>
            </a:r>
            <a:r>
              <a:rPr lang="en-US" sz="2000" dirty="0"/>
              <a:t>for valid </a:t>
            </a:r>
            <a:r>
              <a:rPr lang="en-US" sz="2000" dirty="0" smtClean="0"/>
              <a:t>reasons.</a:t>
            </a:r>
            <a:endParaRPr lang="en-US" sz="2000" dirty="0"/>
          </a:p>
          <a:p>
            <a:r>
              <a:rPr lang="en-US" sz="2000" dirty="0"/>
              <a:t>  . If you need a makeup, please send me a request together </a:t>
            </a:r>
            <a:r>
              <a:rPr lang="en-US" sz="2000" dirty="0" smtClean="0"/>
              <a:t>with supporting </a:t>
            </a:r>
          </a:p>
          <a:p>
            <a:r>
              <a:rPr lang="en-US" sz="2000" dirty="0"/>
              <a:t> </a:t>
            </a:r>
            <a:r>
              <a:rPr lang="en-US" sz="2000" dirty="0" smtClean="0"/>
              <a:t>   documents by </a:t>
            </a:r>
            <a:r>
              <a:rPr lang="en-US" sz="2000" b="1" dirty="0" smtClean="0"/>
              <a:t>04/24</a:t>
            </a:r>
            <a:r>
              <a:rPr lang="en-US" sz="2000" dirty="0" smtClean="0"/>
              <a:t> (Monday). </a:t>
            </a:r>
            <a:endParaRPr lang="en-US" sz="2000" dirty="0"/>
          </a:p>
          <a:p>
            <a:r>
              <a:rPr lang="en-US" sz="2000" dirty="0"/>
              <a:t>  . Any </a:t>
            </a:r>
            <a:r>
              <a:rPr lang="en-US" sz="2000" dirty="0" smtClean="0"/>
              <a:t>requests </a:t>
            </a:r>
            <a:r>
              <a:rPr lang="en-US" sz="2000" dirty="0"/>
              <a:t>after that will not be </a:t>
            </a:r>
            <a:r>
              <a:rPr lang="en-US" sz="2000" dirty="0" smtClean="0"/>
              <a:t>approved.</a:t>
            </a:r>
            <a:endParaRPr lang="en-US" sz="2000" dirty="0"/>
          </a:p>
          <a:p>
            <a:r>
              <a:rPr lang="en-US" sz="2000" dirty="0" smtClean="0"/>
              <a:t>* </a:t>
            </a:r>
            <a:r>
              <a:rPr lang="en-US" sz="2000" b="1" dirty="0"/>
              <a:t>Special needs</a:t>
            </a:r>
          </a:p>
          <a:p>
            <a:r>
              <a:rPr lang="en-US" sz="2000" dirty="0"/>
              <a:t>  . If you has not contact me before, please bring me the letter from </a:t>
            </a:r>
            <a:r>
              <a:rPr lang="en-US" sz="2000" dirty="0" smtClean="0"/>
              <a:t>the </a:t>
            </a:r>
            <a:r>
              <a:rPr lang="en-US" sz="2000" dirty="0"/>
              <a:t>Office </a:t>
            </a:r>
            <a:endParaRPr lang="en-US" sz="2000" dirty="0" smtClean="0"/>
          </a:p>
          <a:p>
            <a:r>
              <a:rPr lang="en-US" sz="2000" dirty="0"/>
              <a:t> </a:t>
            </a:r>
            <a:r>
              <a:rPr lang="en-US" sz="2000" dirty="0" smtClean="0"/>
              <a:t>   of </a:t>
            </a:r>
            <a:r>
              <a:rPr lang="en-US" sz="2000" dirty="0"/>
              <a:t>the Dean of Students by </a:t>
            </a:r>
            <a:r>
              <a:rPr lang="en-US" sz="2000" dirty="0" smtClean="0"/>
              <a:t>04/24 (Monday).</a:t>
            </a:r>
            <a:endParaRPr lang="en-US" sz="2000" dirty="0"/>
          </a:p>
          <a:p>
            <a:r>
              <a:rPr lang="en-US" sz="2000" dirty="0"/>
              <a:t>  . Any request after that will not be </a:t>
            </a:r>
            <a:r>
              <a:rPr lang="en-US" sz="2000" dirty="0" smtClean="0"/>
              <a:t>approved.</a:t>
            </a:r>
            <a:endParaRPr lang="en-US" sz="2000" dirty="0"/>
          </a:p>
          <a:p>
            <a:r>
              <a:rPr lang="en-US" sz="2000" dirty="0" smtClean="0"/>
              <a:t>* </a:t>
            </a:r>
            <a:r>
              <a:rPr lang="en-US" sz="2000" b="1" dirty="0"/>
              <a:t>AOB</a:t>
            </a:r>
          </a:p>
          <a:p>
            <a:r>
              <a:rPr lang="en-US" sz="2000" dirty="0"/>
              <a:t>  . multiple choice.</a:t>
            </a:r>
          </a:p>
          <a:p>
            <a:r>
              <a:rPr lang="en-US" sz="2000" dirty="0"/>
              <a:t>  . Prepare your own scratch paper, pens, pencils, erasers, etc.</a:t>
            </a:r>
          </a:p>
          <a:p>
            <a:r>
              <a:rPr lang="en-US" sz="2000" dirty="0"/>
              <a:t>  . Use only pencil for the answer sheet</a:t>
            </a:r>
          </a:p>
          <a:p>
            <a:r>
              <a:rPr lang="en-US" sz="2000" dirty="0"/>
              <a:t>  . Bring your own </a:t>
            </a:r>
            <a:r>
              <a:rPr lang="en-US" sz="2000" dirty="0" smtClean="0"/>
              <a:t>calculators: graphic or scientific</a:t>
            </a:r>
            <a:endParaRPr lang="en-US" sz="2000" dirty="0"/>
          </a:p>
          <a:p>
            <a:r>
              <a:rPr lang="en-US" sz="2000" dirty="0"/>
              <a:t>  . No cell phones, no text messaging which is considered cheating.</a:t>
            </a:r>
          </a:p>
          <a:p>
            <a:r>
              <a:rPr lang="en-US" sz="2000" dirty="0"/>
              <a:t>  . No crib sheet of any kind is allowed. Equation sheet will be provided.</a:t>
            </a:r>
          </a:p>
          <a:p>
            <a:r>
              <a:rPr lang="en-US" sz="2000" dirty="0"/>
              <a:t>  . 20 problems in total.</a:t>
            </a:r>
          </a:p>
          <a:p>
            <a:endParaRPr lang="en-US" sz="2000" dirty="0"/>
          </a:p>
        </p:txBody>
      </p:sp>
    </p:spTree>
    <p:extLst>
      <p:ext uri="{BB962C8B-B14F-4D97-AF65-F5344CB8AC3E}">
        <p14:creationId xmlns:p14="http://schemas.microsoft.com/office/powerpoint/2010/main" val="40401828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762000" y="228600"/>
            <a:ext cx="7772400" cy="304800"/>
          </a:xfrm>
        </p:spPr>
        <p:txBody>
          <a:bodyPr/>
          <a:lstStyle/>
          <a:p>
            <a:r>
              <a:rPr lang="en-US" altLang="ja-JP" sz="2800" smtClean="0">
                <a:ea typeface="ＭＳ Ｐゴシック" pitchFamily="64" charset="-128"/>
              </a:rPr>
              <a:t>Speed of light in medium </a:t>
            </a:r>
          </a:p>
        </p:txBody>
      </p:sp>
      <p:sp>
        <p:nvSpPr>
          <p:cNvPr id="3076" name="Text Box 14"/>
          <p:cNvSpPr txBox="1">
            <a:spLocks noChangeArrowheads="1"/>
          </p:cNvSpPr>
          <p:nvPr/>
        </p:nvSpPr>
        <p:spPr bwMode="auto">
          <a:xfrm>
            <a:off x="381000" y="3505200"/>
            <a:ext cx="4114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64" charset="0"/>
              </a:defRPr>
            </a:lvl1pPr>
            <a:lvl2pPr marL="742950" indent="-285750">
              <a:defRPr sz="2400" i="1">
                <a:solidFill>
                  <a:srgbClr val="0000CC"/>
                </a:solidFill>
                <a:latin typeface="Times New Roman" pitchFamily="64" charset="0"/>
              </a:defRPr>
            </a:lvl2pPr>
            <a:lvl3pPr marL="1143000" indent="-228600">
              <a:defRPr sz="2400" i="1">
                <a:solidFill>
                  <a:srgbClr val="0000CC"/>
                </a:solidFill>
                <a:latin typeface="Times New Roman" pitchFamily="64" charset="0"/>
              </a:defRPr>
            </a:lvl3pPr>
            <a:lvl4pPr marL="1600200" indent="-228600">
              <a:defRPr sz="2400" i="1">
                <a:solidFill>
                  <a:srgbClr val="0000CC"/>
                </a:solidFill>
                <a:latin typeface="Times New Roman" pitchFamily="64" charset="0"/>
              </a:defRPr>
            </a:lvl4pPr>
            <a:lvl5pPr marL="2057400" indent="-228600">
              <a:defRPr sz="2400" i="1">
                <a:solidFill>
                  <a:srgbClr val="0000CC"/>
                </a:solidFill>
                <a:latin typeface="Times New Roman" pitchFamily="64" charset="0"/>
              </a:defRPr>
            </a:lvl5pPr>
            <a:lvl6pPr marL="2514600" indent="-228600" eaLnBrk="0" fontAlgn="base" hangingPunct="0">
              <a:spcBef>
                <a:spcPct val="0"/>
              </a:spcBef>
              <a:spcAft>
                <a:spcPct val="0"/>
              </a:spcAft>
              <a:defRPr sz="2400" i="1">
                <a:solidFill>
                  <a:srgbClr val="0000CC"/>
                </a:solidFill>
                <a:latin typeface="Times New Roman" pitchFamily="64" charset="0"/>
              </a:defRPr>
            </a:lvl6pPr>
            <a:lvl7pPr marL="2971800" indent="-228600" eaLnBrk="0" fontAlgn="base" hangingPunct="0">
              <a:spcBef>
                <a:spcPct val="0"/>
              </a:spcBef>
              <a:spcAft>
                <a:spcPct val="0"/>
              </a:spcAft>
              <a:defRPr sz="2400" i="1">
                <a:solidFill>
                  <a:srgbClr val="0000CC"/>
                </a:solidFill>
                <a:latin typeface="Times New Roman" pitchFamily="64" charset="0"/>
              </a:defRPr>
            </a:lvl7pPr>
            <a:lvl8pPr marL="3429000" indent="-228600" eaLnBrk="0" fontAlgn="base" hangingPunct="0">
              <a:spcBef>
                <a:spcPct val="0"/>
              </a:spcBef>
              <a:spcAft>
                <a:spcPct val="0"/>
              </a:spcAft>
              <a:defRPr sz="2400" i="1">
                <a:solidFill>
                  <a:srgbClr val="0000CC"/>
                </a:solidFill>
                <a:latin typeface="Times New Roman" pitchFamily="64" charset="0"/>
              </a:defRPr>
            </a:lvl8pPr>
            <a:lvl9pPr marL="3886200" indent="-228600" eaLnBrk="0" fontAlgn="base" hangingPunct="0">
              <a:spcBef>
                <a:spcPct val="0"/>
              </a:spcBef>
              <a:spcAft>
                <a:spcPct val="0"/>
              </a:spcAft>
              <a:defRPr sz="2400" i="1">
                <a:solidFill>
                  <a:srgbClr val="0000CC"/>
                </a:solidFill>
                <a:latin typeface="Times New Roman" pitchFamily="64" charset="0"/>
              </a:defRPr>
            </a:lvl9pPr>
          </a:lstStyle>
          <a:p>
            <a:pPr>
              <a:spcBef>
                <a:spcPct val="50000"/>
              </a:spcBef>
              <a:buClr>
                <a:schemeClr val="tx1"/>
              </a:buClr>
            </a:pPr>
            <a:r>
              <a:rPr lang="en-US" altLang="ja-JP" i="0" dirty="0">
                <a:solidFill>
                  <a:schemeClr val="tx1"/>
                </a:solidFill>
                <a:ea typeface="ＭＳ Ｐゴシック" pitchFamily="64" charset="-128"/>
              </a:rPr>
              <a:t>When light encounters an </a:t>
            </a:r>
            <a:r>
              <a:rPr lang="en-US" altLang="ja-JP" b="1" dirty="0">
                <a:ea typeface="ＭＳ Ｐゴシック" pitchFamily="64" charset="-128"/>
              </a:rPr>
              <a:t>interface</a:t>
            </a:r>
            <a:r>
              <a:rPr lang="en-US" altLang="ja-JP" i="0" dirty="0">
                <a:solidFill>
                  <a:schemeClr val="tx1"/>
                </a:solidFill>
                <a:ea typeface="ＭＳ Ｐゴシック" pitchFamily="64" charset="-128"/>
              </a:rPr>
              <a:t> between different media, it can generally both </a:t>
            </a:r>
            <a:r>
              <a:rPr lang="en-US" altLang="ja-JP" b="1" dirty="0">
                <a:ea typeface="ＭＳ Ｐゴシック" pitchFamily="64" charset="-128"/>
              </a:rPr>
              <a:t>reflect</a:t>
            </a:r>
            <a:r>
              <a:rPr lang="en-US" altLang="ja-JP" i="0" dirty="0">
                <a:solidFill>
                  <a:schemeClr val="tx1"/>
                </a:solidFill>
                <a:ea typeface="ＭＳ Ｐゴシック" pitchFamily="64" charset="-128"/>
              </a:rPr>
              <a:t> and </a:t>
            </a:r>
            <a:r>
              <a:rPr lang="en-US" altLang="ja-JP" b="1" dirty="0">
                <a:ea typeface="ＭＳ Ｐゴシック" pitchFamily="64" charset="-128"/>
              </a:rPr>
              <a:t>refract</a:t>
            </a:r>
            <a:r>
              <a:rPr lang="en-US" altLang="ja-JP" dirty="0">
                <a:ea typeface="ＭＳ Ｐゴシック" pitchFamily="64" charset="-128"/>
              </a:rPr>
              <a:t>.</a:t>
            </a:r>
          </a:p>
        </p:txBody>
      </p:sp>
      <p:sp>
        <p:nvSpPr>
          <p:cNvPr id="3077" name="Text Box 16"/>
          <p:cNvSpPr txBox="1">
            <a:spLocks noChangeArrowheads="1"/>
          </p:cNvSpPr>
          <p:nvPr/>
        </p:nvSpPr>
        <p:spPr bwMode="auto">
          <a:xfrm>
            <a:off x="838200" y="914400"/>
            <a:ext cx="72390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64" charset="0"/>
              </a:defRPr>
            </a:lvl1pPr>
            <a:lvl2pPr marL="742950" indent="-285750">
              <a:defRPr sz="2400" i="1">
                <a:solidFill>
                  <a:srgbClr val="0000CC"/>
                </a:solidFill>
                <a:latin typeface="Times New Roman" pitchFamily="64" charset="0"/>
              </a:defRPr>
            </a:lvl2pPr>
            <a:lvl3pPr marL="1143000" indent="-228600">
              <a:defRPr sz="2400" i="1">
                <a:solidFill>
                  <a:srgbClr val="0000CC"/>
                </a:solidFill>
                <a:latin typeface="Times New Roman" pitchFamily="64" charset="0"/>
              </a:defRPr>
            </a:lvl3pPr>
            <a:lvl4pPr marL="1600200" indent="-228600">
              <a:defRPr sz="2400" i="1">
                <a:solidFill>
                  <a:srgbClr val="0000CC"/>
                </a:solidFill>
                <a:latin typeface="Times New Roman" pitchFamily="64" charset="0"/>
              </a:defRPr>
            </a:lvl4pPr>
            <a:lvl5pPr marL="2057400" indent="-228600">
              <a:defRPr sz="2400" i="1">
                <a:solidFill>
                  <a:srgbClr val="0000CC"/>
                </a:solidFill>
                <a:latin typeface="Times New Roman" pitchFamily="64" charset="0"/>
              </a:defRPr>
            </a:lvl5pPr>
            <a:lvl6pPr marL="2514600" indent="-228600" eaLnBrk="0" fontAlgn="base" hangingPunct="0">
              <a:spcBef>
                <a:spcPct val="0"/>
              </a:spcBef>
              <a:spcAft>
                <a:spcPct val="0"/>
              </a:spcAft>
              <a:defRPr sz="2400" i="1">
                <a:solidFill>
                  <a:srgbClr val="0000CC"/>
                </a:solidFill>
                <a:latin typeface="Times New Roman" pitchFamily="64" charset="0"/>
              </a:defRPr>
            </a:lvl6pPr>
            <a:lvl7pPr marL="2971800" indent="-228600" eaLnBrk="0" fontAlgn="base" hangingPunct="0">
              <a:spcBef>
                <a:spcPct val="0"/>
              </a:spcBef>
              <a:spcAft>
                <a:spcPct val="0"/>
              </a:spcAft>
              <a:defRPr sz="2400" i="1">
                <a:solidFill>
                  <a:srgbClr val="0000CC"/>
                </a:solidFill>
                <a:latin typeface="Times New Roman" pitchFamily="64" charset="0"/>
              </a:defRPr>
            </a:lvl7pPr>
            <a:lvl8pPr marL="3429000" indent="-228600" eaLnBrk="0" fontAlgn="base" hangingPunct="0">
              <a:spcBef>
                <a:spcPct val="0"/>
              </a:spcBef>
              <a:spcAft>
                <a:spcPct val="0"/>
              </a:spcAft>
              <a:defRPr sz="2400" i="1">
                <a:solidFill>
                  <a:srgbClr val="0000CC"/>
                </a:solidFill>
                <a:latin typeface="Times New Roman" pitchFamily="64" charset="0"/>
              </a:defRPr>
            </a:lvl8pPr>
            <a:lvl9pPr marL="3886200" indent="-228600" eaLnBrk="0" fontAlgn="base" hangingPunct="0">
              <a:spcBef>
                <a:spcPct val="0"/>
              </a:spcBef>
              <a:spcAft>
                <a:spcPct val="0"/>
              </a:spcAft>
              <a:defRPr sz="2400" i="1">
                <a:solidFill>
                  <a:srgbClr val="0000CC"/>
                </a:solidFill>
                <a:latin typeface="Times New Roman" pitchFamily="64" charset="0"/>
              </a:defRPr>
            </a:lvl9pPr>
          </a:lstStyle>
          <a:p>
            <a:pPr>
              <a:spcBef>
                <a:spcPct val="50000"/>
              </a:spcBef>
              <a:buClr>
                <a:schemeClr val="tx1"/>
              </a:buClr>
            </a:pPr>
            <a:r>
              <a:rPr lang="en-US" altLang="ja-JP" i="0">
                <a:solidFill>
                  <a:schemeClr val="tx1"/>
                </a:solidFill>
                <a:ea typeface="ＭＳ Ｐゴシック" pitchFamily="64" charset="-128"/>
              </a:rPr>
              <a:t>Light can travel through matter </a:t>
            </a:r>
            <a:r>
              <a:rPr lang="en-US" altLang="ja-JP" b="1">
                <a:ea typeface="ＭＳ Ｐゴシック" pitchFamily="64" charset="-128"/>
              </a:rPr>
              <a:t>medium</a:t>
            </a:r>
            <a:r>
              <a:rPr lang="en-US" altLang="ja-JP" i="0">
                <a:solidFill>
                  <a:schemeClr val="tx1"/>
                </a:solidFill>
                <a:ea typeface="ＭＳ Ｐゴシック" pitchFamily="64" charset="-128"/>
              </a:rPr>
              <a:t> as well as free space (vacuum). Inside matter, the speed of light </a:t>
            </a:r>
            <a:r>
              <a:rPr lang="en-US" altLang="ja-JP" b="1">
                <a:ea typeface="ＭＳ Ｐゴシック" pitchFamily="64" charset="-128"/>
              </a:rPr>
              <a:t>v</a:t>
            </a:r>
            <a:r>
              <a:rPr lang="en-US" altLang="ja-JP" i="0">
                <a:solidFill>
                  <a:schemeClr val="tx1"/>
                </a:solidFill>
                <a:ea typeface="ＭＳ Ｐゴシック" pitchFamily="64" charset="-128"/>
              </a:rPr>
              <a:t> is generally</a:t>
            </a:r>
            <a:r>
              <a:rPr lang="en-US" altLang="ja-JP" b="1" i="0">
                <a:solidFill>
                  <a:schemeClr val="tx1"/>
                </a:solidFill>
                <a:ea typeface="ＭＳ Ｐゴシック" pitchFamily="64" charset="-128"/>
              </a:rPr>
              <a:t> </a:t>
            </a:r>
            <a:r>
              <a:rPr lang="en-US" altLang="ja-JP" b="1">
                <a:ea typeface="ＭＳ Ｐゴシック" pitchFamily="64" charset="-128"/>
              </a:rPr>
              <a:t>less than  c</a:t>
            </a:r>
            <a:r>
              <a:rPr lang="en-US" altLang="ja-JP" b="1" i="0">
                <a:solidFill>
                  <a:schemeClr val="tx1"/>
                </a:solidFill>
                <a:ea typeface="ＭＳ Ｐゴシック" pitchFamily="64" charset="-128"/>
              </a:rPr>
              <a:t>.</a:t>
            </a:r>
            <a:endParaRPr lang="en-US" altLang="ja-JP" b="1" i="0">
              <a:ea typeface="ＭＳ Ｐゴシック" pitchFamily="64" charset="-128"/>
            </a:endParaRPr>
          </a:p>
        </p:txBody>
      </p:sp>
      <p:graphicFrame>
        <p:nvGraphicFramePr>
          <p:cNvPr id="3074" name="Object 17"/>
          <p:cNvGraphicFramePr>
            <a:graphicFrameLocks noChangeAspect="1"/>
          </p:cNvGraphicFramePr>
          <p:nvPr/>
        </p:nvGraphicFramePr>
        <p:xfrm>
          <a:off x="685800" y="2249488"/>
          <a:ext cx="2409825" cy="871537"/>
        </p:xfrm>
        <a:graphic>
          <a:graphicData uri="http://schemas.openxmlformats.org/presentationml/2006/ole">
            <mc:AlternateContent xmlns:mc="http://schemas.openxmlformats.org/markup-compatibility/2006">
              <mc:Choice xmlns:v="urn:schemas-microsoft-com:vml" Requires="v">
                <p:oleObj spid="_x0000_s64637" name="Equation" r:id="rId4" imgW="1066680" imgH="393480" progId="Equation.DSMT4">
                  <p:embed/>
                </p:oleObj>
              </mc:Choice>
              <mc:Fallback>
                <p:oleObj name="Equation" r:id="rId4" imgW="1066680" imgH="3934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2249488"/>
                        <a:ext cx="2409825" cy="871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3078" name="Picture 3" descr="F34_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3000" y="1981200"/>
            <a:ext cx="4191000" cy="471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9" name="Group 18"/>
          <p:cNvGrpSpPr>
            <a:grpSpLocks/>
          </p:cNvGrpSpPr>
          <p:nvPr/>
        </p:nvGrpSpPr>
        <p:grpSpPr bwMode="auto">
          <a:xfrm>
            <a:off x="1524000" y="2438400"/>
            <a:ext cx="3886200" cy="930275"/>
            <a:chOff x="1200" y="1584"/>
            <a:chExt cx="2448" cy="586"/>
          </a:xfrm>
        </p:grpSpPr>
        <p:sp>
          <p:nvSpPr>
            <p:cNvPr id="3080" name="Oval 19"/>
            <p:cNvSpPr>
              <a:spLocks noChangeArrowheads="1"/>
            </p:cNvSpPr>
            <p:nvPr/>
          </p:nvSpPr>
          <p:spPr bwMode="auto">
            <a:xfrm>
              <a:off x="1200" y="1584"/>
              <a:ext cx="192" cy="336"/>
            </a:xfrm>
            <a:prstGeom prst="ellipse">
              <a:avLst/>
            </a:prstGeom>
            <a:noFill/>
            <a:ln w="25400">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i="1">
                  <a:solidFill>
                    <a:srgbClr val="0000CC"/>
                  </a:solidFill>
                  <a:latin typeface="Times New Roman" pitchFamily="64" charset="0"/>
                </a:defRPr>
              </a:lvl1pPr>
              <a:lvl2pPr marL="742950" indent="-285750">
                <a:defRPr sz="2400" i="1">
                  <a:solidFill>
                    <a:srgbClr val="0000CC"/>
                  </a:solidFill>
                  <a:latin typeface="Times New Roman" pitchFamily="64" charset="0"/>
                </a:defRPr>
              </a:lvl2pPr>
              <a:lvl3pPr marL="1143000" indent="-228600">
                <a:defRPr sz="2400" i="1">
                  <a:solidFill>
                    <a:srgbClr val="0000CC"/>
                  </a:solidFill>
                  <a:latin typeface="Times New Roman" pitchFamily="64" charset="0"/>
                </a:defRPr>
              </a:lvl3pPr>
              <a:lvl4pPr marL="1600200" indent="-228600">
                <a:defRPr sz="2400" i="1">
                  <a:solidFill>
                    <a:srgbClr val="0000CC"/>
                  </a:solidFill>
                  <a:latin typeface="Times New Roman" pitchFamily="64" charset="0"/>
                </a:defRPr>
              </a:lvl4pPr>
              <a:lvl5pPr marL="2057400" indent="-228600">
                <a:defRPr sz="2400" i="1">
                  <a:solidFill>
                    <a:srgbClr val="0000CC"/>
                  </a:solidFill>
                  <a:latin typeface="Times New Roman" pitchFamily="64" charset="0"/>
                </a:defRPr>
              </a:lvl5pPr>
              <a:lvl6pPr marL="2514600" indent="-228600" eaLnBrk="0" fontAlgn="base" hangingPunct="0">
                <a:spcBef>
                  <a:spcPct val="0"/>
                </a:spcBef>
                <a:spcAft>
                  <a:spcPct val="0"/>
                </a:spcAft>
                <a:defRPr sz="2400" i="1">
                  <a:solidFill>
                    <a:srgbClr val="0000CC"/>
                  </a:solidFill>
                  <a:latin typeface="Times New Roman" pitchFamily="64" charset="0"/>
                </a:defRPr>
              </a:lvl6pPr>
              <a:lvl7pPr marL="2971800" indent="-228600" eaLnBrk="0" fontAlgn="base" hangingPunct="0">
                <a:spcBef>
                  <a:spcPct val="0"/>
                </a:spcBef>
                <a:spcAft>
                  <a:spcPct val="0"/>
                </a:spcAft>
                <a:defRPr sz="2400" i="1">
                  <a:solidFill>
                    <a:srgbClr val="0000CC"/>
                  </a:solidFill>
                  <a:latin typeface="Times New Roman" pitchFamily="64" charset="0"/>
                </a:defRPr>
              </a:lvl7pPr>
              <a:lvl8pPr marL="3429000" indent="-228600" eaLnBrk="0" fontAlgn="base" hangingPunct="0">
                <a:spcBef>
                  <a:spcPct val="0"/>
                </a:spcBef>
                <a:spcAft>
                  <a:spcPct val="0"/>
                </a:spcAft>
                <a:defRPr sz="2400" i="1">
                  <a:solidFill>
                    <a:srgbClr val="0000CC"/>
                  </a:solidFill>
                  <a:latin typeface="Times New Roman" pitchFamily="64" charset="0"/>
                </a:defRPr>
              </a:lvl8pPr>
              <a:lvl9pPr marL="3886200" indent="-228600" eaLnBrk="0" fontAlgn="base" hangingPunct="0">
                <a:spcBef>
                  <a:spcPct val="0"/>
                </a:spcBef>
                <a:spcAft>
                  <a:spcPct val="0"/>
                </a:spcAft>
                <a:defRPr sz="2400" i="1">
                  <a:solidFill>
                    <a:srgbClr val="0000CC"/>
                  </a:solidFill>
                  <a:latin typeface="Times New Roman" pitchFamily="64" charset="0"/>
                </a:defRPr>
              </a:lvl9pPr>
            </a:lstStyle>
            <a:p>
              <a:endParaRPr lang="en-US" altLang="en-US"/>
            </a:p>
          </p:txBody>
        </p:sp>
        <p:sp>
          <p:nvSpPr>
            <p:cNvPr id="3081" name="Line 20"/>
            <p:cNvSpPr>
              <a:spLocks noChangeShapeType="1"/>
            </p:cNvSpPr>
            <p:nvPr/>
          </p:nvSpPr>
          <p:spPr bwMode="auto">
            <a:xfrm flipH="1" flipV="1">
              <a:off x="1392" y="1872"/>
              <a:ext cx="768" cy="192"/>
            </a:xfrm>
            <a:prstGeom prst="line">
              <a:avLst/>
            </a:prstGeom>
            <a:noFill/>
            <a:ln w="2540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82" name="Text Box 21"/>
            <p:cNvSpPr txBox="1">
              <a:spLocks noChangeArrowheads="1"/>
            </p:cNvSpPr>
            <p:nvPr/>
          </p:nvSpPr>
          <p:spPr bwMode="auto">
            <a:xfrm>
              <a:off x="2208" y="1920"/>
              <a:ext cx="144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64" charset="0"/>
                </a:defRPr>
              </a:lvl1pPr>
              <a:lvl2pPr marL="742950" indent="-285750">
                <a:defRPr sz="2400" i="1">
                  <a:solidFill>
                    <a:srgbClr val="0000CC"/>
                  </a:solidFill>
                  <a:latin typeface="Times New Roman" pitchFamily="64" charset="0"/>
                </a:defRPr>
              </a:lvl2pPr>
              <a:lvl3pPr marL="1143000" indent="-228600">
                <a:defRPr sz="2400" i="1">
                  <a:solidFill>
                    <a:srgbClr val="0000CC"/>
                  </a:solidFill>
                  <a:latin typeface="Times New Roman" pitchFamily="64" charset="0"/>
                </a:defRPr>
              </a:lvl3pPr>
              <a:lvl4pPr marL="1600200" indent="-228600">
                <a:defRPr sz="2400" i="1">
                  <a:solidFill>
                    <a:srgbClr val="0000CC"/>
                  </a:solidFill>
                  <a:latin typeface="Times New Roman" pitchFamily="64" charset="0"/>
                </a:defRPr>
              </a:lvl4pPr>
              <a:lvl5pPr marL="2057400" indent="-228600">
                <a:defRPr sz="2400" i="1">
                  <a:solidFill>
                    <a:srgbClr val="0000CC"/>
                  </a:solidFill>
                  <a:latin typeface="Times New Roman" pitchFamily="64" charset="0"/>
                </a:defRPr>
              </a:lvl5pPr>
              <a:lvl6pPr marL="2514600" indent="-228600" eaLnBrk="0" fontAlgn="base" hangingPunct="0">
                <a:spcBef>
                  <a:spcPct val="0"/>
                </a:spcBef>
                <a:spcAft>
                  <a:spcPct val="0"/>
                </a:spcAft>
                <a:defRPr sz="2400" i="1">
                  <a:solidFill>
                    <a:srgbClr val="0000CC"/>
                  </a:solidFill>
                  <a:latin typeface="Times New Roman" pitchFamily="64" charset="0"/>
                </a:defRPr>
              </a:lvl6pPr>
              <a:lvl7pPr marL="2971800" indent="-228600" eaLnBrk="0" fontAlgn="base" hangingPunct="0">
                <a:spcBef>
                  <a:spcPct val="0"/>
                </a:spcBef>
                <a:spcAft>
                  <a:spcPct val="0"/>
                </a:spcAft>
                <a:defRPr sz="2400" i="1">
                  <a:solidFill>
                    <a:srgbClr val="0000CC"/>
                  </a:solidFill>
                  <a:latin typeface="Times New Roman" pitchFamily="64" charset="0"/>
                </a:defRPr>
              </a:lvl7pPr>
              <a:lvl8pPr marL="3429000" indent="-228600" eaLnBrk="0" fontAlgn="base" hangingPunct="0">
                <a:spcBef>
                  <a:spcPct val="0"/>
                </a:spcBef>
                <a:spcAft>
                  <a:spcPct val="0"/>
                </a:spcAft>
                <a:defRPr sz="2400" i="1">
                  <a:solidFill>
                    <a:srgbClr val="0000CC"/>
                  </a:solidFill>
                  <a:latin typeface="Times New Roman" pitchFamily="64" charset="0"/>
                </a:defRPr>
              </a:lvl8pPr>
              <a:lvl9pPr marL="3886200" indent="-228600" eaLnBrk="0" fontAlgn="base" hangingPunct="0">
                <a:spcBef>
                  <a:spcPct val="0"/>
                </a:spcBef>
                <a:spcAft>
                  <a:spcPct val="0"/>
                </a:spcAft>
                <a:defRPr sz="2400" i="1">
                  <a:solidFill>
                    <a:srgbClr val="0000CC"/>
                  </a:solidFill>
                  <a:latin typeface="Times New Roman" pitchFamily="64" charset="0"/>
                </a:defRPr>
              </a:lvl9pPr>
            </a:lstStyle>
            <a:p>
              <a:pPr>
                <a:spcBef>
                  <a:spcPct val="50000"/>
                </a:spcBef>
              </a:pPr>
              <a:r>
                <a:rPr lang="en-US" altLang="ja-JP" sz="2000" b="1">
                  <a:solidFill>
                    <a:schemeClr val="folHlink"/>
                  </a:solidFill>
                  <a:ea typeface="ＭＳ Ｐゴシック" pitchFamily="64" charset="-128"/>
                </a:rPr>
                <a:t>index of refraction</a:t>
              </a:r>
            </a:p>
          </p:txBody>
        </p:sp>
      </p:grpSp>
      <p:sp>
        <p:nvSpPr>
          <p:cNvPr id="2" name="Slide Number Placeholder 1"/>
          <p:cNvSpPr>
            <a:spLocks noGrp="1"/>
          </p:cNvSpPr>
          <p:nvPr>
            <p:ph type="sldNum" sz="quarter" idx="12"/>
          </p:nvPr>
        </p:nvSpPr>
        <p:spPr/>
        <p:txBody>
          <a:bodyPr/>
          <a:lstStyle/>
          <a:p>
            <a:fld id="{CB1DC412-43C0-400D-8CA7-AA670E5A4519}" type="slidenum">
              <a:rPr lang="en-US" altLang="en-US" smtClean="0"/>
              <a:pPr/>
              <a:t>20</a:t>
            </a:fld>
            <a:endParaRPr lang="en-US" altLang="en-US"/>
          </a:p>
        </p:txBody>
      </p:sp>
      <p:graphicFrame>
        <p:nvGraphicFramePr>
          <p:cNvPr id="18" name="Object 11"/>
          <p:cNvGraphicFramePr>
            <a:graphicFrameLocks noChangeAspect="1"/>
          </p:cNvGraphicFramePr>
          <p:nvPr/>
        </p:nvGraphicFramePr>
        <p:xfrm>
          <a:off x="2590802" y="5257803"/>
          <a:ext cx="1509713" cy="915988"/>
        </p:xfrm>
        <a:graphic>
          <a:graphicData uri="http://schemas.openxmlformats.org/presentationml/2006/ole">
            <mc:AlternateContent xmlns:mc="http://schemas.openxmlformats.org/markup-compatibility/2006">
              <mc:Choice xmlns:v="urn:schemas-microsoft-com:vml" Requires="v">
                <p:oleObj spid="_x0000_s64638" name="Equation" r:id="rId7" imgW="711000" imgH="431640" progId="Equation.DSMT4">
                  <p:embed/>
                </p:oleObj>
              </mc:Choice>
              <mc:Fallback>
                <p:oleObj name="Equation" r:id="rId7" imgW="711000" imgH="4316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90802" y="5257803"/>
                        <a:ext cx="1509713" cy="915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AlternateContent xmlns:mc="http://schemas.openxmlformats.org/markup-compatibility/2006" xmlns:a14="http://schemas.microsoft.com/office/drawing/2010/main">
        <mc:Choice Requires="a14">
          <p:sp>
            <p:nvSpPr>
              <p:cNvPr id="4" name="TextBox 3"/>
              <p:cNvSpPr txBox="1"/>
              <p:nvPr/>
            </p:nvSpPr>
            <p:spPr>
              <a:xfrm>
                <a:off x="335760" y="5484964"/>
                <a:ext cx="1828800" cy="461665"/>
              </a:xfrm>
              <a:prstGeom prst="rect">
                <a:avLst/>
              </a:prstGeom>
              <a:noFill/>
              <a:ln w="28575" cap="flat" cmpd="sng" algn="ctr">
                <a:noFill/>
                <a:prstDash val="solid"/>
                <a:round/>
                <a:headEnd type="none" w="med" len="med"/>
                <a:tailEnd type="none" w="med" len="med"/>
              </a:ln>
            </p:spPr>
            <p:txBody>
              <a:bodyPr wrap="square" lIns="0" tIns="0" rIns="0" bIns="0" rtlCol="0">
                <a:spAutoFit/>
              </a:bodyPr>
              <a:lstStyle/>
              <a:p>
                <a:pPr indent="228600"/>
                <a14:m>
                  <m:oMathPara xmlns:m="http://schemas.openxmlformats.org/officeDocument/2006/math">
                    <m:oMathParaPr>
                      <m:jc m:val="centerGroup"/>
                    </m:oMathParaPr>
                    <m:oMath xmlns:m="http://schemas.openxmlformats.org/officeDocument/2006/math">
                      <m:sSub>
                        <m:sSubPr>
                          <m:ctrlPr>
                            <a:rPr lang="en-US" sz="3000" i="1" smtClean="0">
                              <a:solidFill>
                                <a:srgbClr val="CC0000"/>
                              </a:solidFill>
                              <a:latin typeface="Cambria Math" panose="02040503050406030204" pitchFamily="18" charset="0"/>
                            </a:rPr>
                          </m:ctrlPr>
                        </m:sSubPr>
                        <m:e>
                          <m:r>
                            <a:rPr lang="en-US" sz="3000" i="1" smtClean="0">
                              <a:solidFill>
                                <a:srgbClr val="CC0000"/>
                              </a:solidFill>
                              <a:latin typeface="Cambria Math" panose="02040503050406030204" pitchFamily="18" charset="0"/>
                              <a:ea typeface="Cambria Math" panose="02040503050406030204" pitchFamily="18" charset="0"/>
                            </a:rPr>
                            <m:t>𝜃</m:t>
                          </m:r>
                        </m:e>
                        <m:sub>
                          <m:r>
                            <a:rPr lang="en-US" sz="3000" b="0" i="1" smtClean="0">
                              <a:solidFill>
                                <a:srgbClr val="CC0000"/>
                              </a:solidFill>
                              <a:latin typeface="Cambria Math" panose="02040503050406030204" pitchFamily="18" charset="0"/>
                            </a:rPr>
                            <m:t>1</m:t>
                          </m:r>
                        </m:sub>
                      </m:sSub>
                      <m:r>
                        <a:rPr lang="en-US" sz="3000" b="0" i="1" smtClean="0">
                          <a:solidFill>
                            <a:srgbClr val="CC0000"/>
                          </a:solidFill>
                          <a:latin typeface="Cambria Math" panose="02040503050406030204" pitchFamily="18" charset="0"/>
                        </a:rPr>
                        <m:t>= </m:t>
                      </m:r>
                      <m:sSubSup>
                        <m:sSubSupPr>
                          <m:ctrlPr>
                            <a:rPr lang="en-US" sz="3000" b="0" i="1" smtClean="0">
                              <a:solidFill>
                                <a:srgbClr val="CC0000"/>
                              </a:solidFill>
                              <a:latin typeface="Cambria Math" panose="02040503050406030204" pitchFamily="18" charset="0"/>
                            </a:rPr>
                          </m:ctrlPr>
                        </m:sSubSupPr>
                        <m:e>
                          <m:r>
                            <a:rPr lang="en-US" sz="3000" b="0" i="1" smtClean="0">
                              <a:solidFill>
                                <a:srgbClr val="CC0000"/>
                              </a:solidFill>
                              <a:latin typeface="Cambria Math" panose="02040503050406030204" pitchFamily="18" charset="0"/>
                              <a:ea typeface="Cambria Math" panose="02040503050406030204" pitchFamily="18" charset="0"/>
                            </a:rPr>
                            <m:t>𝜃</m:t>
                          </m:r>
                        </m:e>
                        <m:sub>
                          <m:r>
                            <a:rPr lang="en-US" sz="3000" b="0" i="1" smtClean="0">
                              <a:solidFill>
                                <a:srgbClr val="CC0000"/>
                              </a:solidFill>
                              <a:latin typeface="Cambria Math" panose="02040503050406030204" pitchFamily="18" charset="0"/>
                            </a:rPr>
                            <m:t>1</m:t>
                          </m:r>
                        </m:sub>
                        <m:sup>
                          <m:r>
                            <a:rPr lang="en-US" sz="3000" b="0" i="1" smtClean="0">
                              <a:solidFill>
                                <a:srgbClr val="CC0000"/>
                              </a:solidFill>
                              <a:latin typeface="Cambria Math" panose="02040503050406030204" pitchFamily="18" charset="0"/>
                            </a:rPr>
                            <m:t>′</m:t>
                          </m:r>
                        </m:sup>
                      </m:sSubSup>
                    </m:oMath>
                  </m:oMathPara>
                </a14:m>
                <a:endParaRPr lang="en-US" sz="3000" dirty="0">
                  <a:solidFill>
                    <a:srgbClr val="CC0000"/>
                  </a:solidFill>
                  <a:latin typeface="+mj-lt"/>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335760" y="5484964"/>
                <a:ext cx="1828800" cy="461665"/>
              </a:xfrm>
              <a:prstGeom prst="rect">
                <a:avLst/>
              </a:prstGeom>
              <a:blipFill rotWithShape="0">
                <a:blip r:embed="rId9"/>
                <a:stretch>
                  <a:fillRect/>
                </a:stretch>
              </a:blipFill>
              <a:ln w="28575" cap="flat" cmpd="sng" algn="ctr">
                <a:noFill/>
                <a:prstDash val="solid"/>
                <a:round/>
                <a:headEnd type="none" w="med" len="med"/>
                <a:tailEnd type="none" w="med" len="med"/>
              </a:ln>
            </p:spPr>
            <p:txBody>
              <a:bodyPr/>
              <a:lstStyle/>
              <a:p>
                <a:r>
                  <a:rPr lang="en-US">
                    <a:noFill/>
                  </a:rPr>
                  <a:t> </a:t>
                </a:r>
              </a:p>
            </p:txBody>
          </p:sp>
        </mc:Fallback>
      </mc:AlternateContent>
    </p:spTree>
    <p:extLst>
      <p:ext uri="{BB962C8B-B14F-4D97-AF65-F5344CB8AC3E}">
        <p14:creationId xmlns:p14="http://schemas.microsoft.com/office/powerpoint/2010/main" val="15708496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B1DC412-43C0-400D-8CA7-AA670E5A4519}" type="slidenum">
              <a:rPr lang="en-US" altLang="en-US" smtClean="0"/>
              <a:pPr/>
              <a:t>21</a:t>
            </a:fld>
            <a:endParaRPr lang="en-US" altLang="en-US"/>
          </a:p>
        </p:txBody>
      </p:sp>
      <p:pic>
        <p:nvPicPr>
          <p:cNvPr id="6" name="Picture 5"/>
          <p:cNvPicPr>
            <a:picLocks noChangeAspect="1"/>
          </p:cNvPicPr>
          <p:nvPr/>
        </p:nvPicPr>
        <p:blipFill>
          <a:blip r:embed="rId2"/>
          <a:stretch>
            <a:fillRect/>
          </a:stretch>
        </p:blipFill>
        <p:spPr>
          <a:xfrm>
            <a:off x="338737" y="762000"/>
            <a:ext cx="8805263" cy="4749304"/>
          </a:xfrm>
          <a:prstGeom prst="rect">
            <a:avLst/>
          </a:prstGeom>
        </p:spPr>
      </p:pic>
      <p:pic>
        <p:nvPicPr>
          <p:cNvPr id="80900" name="Picture 4" descr="http://vignette3.wikia.nocookie.net/harrypotter/images/a/ad/Invisiblebody.JPG/revision/latest?cb=201008030304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478627"/>
            <a:ext cx="5334000" cy="4032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6699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0900"/>
                                        </p:tgtEl>
                                        <p:attrNameLst>
                                          <p:attrName>style.visibility</p:attrName>
                                        </p:attrNameLst>
                                      </p:cBhvr>
                                      <p:to>
                                        <p:strVal val="visible"/>
                                      </p:to>
                                    </p:set>
                                    <p:animEffect transition="in" filter="randombar(horizontal)">
                                      <p:cBhvr>
                                        <p:cTn id="7" dur="500"/>
                                        <p:tgtEl>
                                          <p:spTgt spid="8090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nodeType="clickEffect">
                                  <p:stCondLst>
                                    <p:cond delay="0"/>
                                  </p:stCondLst>
                                  <p:childTnLst>
                                    <p:animEffect transition="out" filter="randombar(horizontal)">
                                      <p:cBhvr>
                                        <p:cTn id="11" dur="1000"/>
                                        <p:tgtEl>
                                          <p:spTgt spid="80900"/>
                                        </p:tgtEl>
                                      </p:cBhvr>
                                    </p:animEffect>
                                    <p:set>
                                      <p:cBhvr>
                                        <p:cTn id="12" dur="1" fill="hold">
                                          <p:stCondLst>
                                            <p:cond delay="999"/>
                                          </p:stCondLst>
                                        </p:cTn>
                                        <p:tgtEl>
                                          <p:spTgt spid="8090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Grp="1" noChangeArrowheads="1"/>
          </p:cNvSpPr>
          <p:nvPr>
            <p:ph type="title"/>
          </p:nvPr>
        </p:nvSpPr>
        <p:spPr/>
        <p:txBody>
          <a:bodyPr/>
          <a:lstStyle/>
          <a:p>
            <a:r>
              <a:rPr lang="en-US" altLang="ja-JP" smtClean="0">
                <a:ea typeface="ＭＳ Ｐゴシック" pitchFamily="64" charset="-128"/>
              </a:rPr>
              <a:t>Total Internal Reflection</a:t>
            </a:r>
          </a:p>
        </p:txBody>
      </p:sp>
      <p:grpSp>
        <p:nvGrpSpPr>
          <p:cNvPr id="2054" name="Group 3"/>
          <p:cNvGrpSpPr>
            <a:grpSpLocks/>
          </p:cNvGrpSpPr>
          <p:nvPr/>
        </p:nvGrpSpPr>
        <p:grpSpPr bwMode="auto">
          <a:xfrm>
            <a:off x="609600" y="4953000"/>
            <a:ext cx="6708775" cy="742950"/>
            <a:chOff x="248" y="2468"/>
            <a:chExt cx="4226" cy="468"/>
          </a:xfrm>
        </p:grpSpPr>
        <p:sp>
          <p:nvSpPr>
            <p:cNvPr id="2066" name="Rectangle 4"/>
            <p:cNvSpPr>
              <a:spLocks noChangeArrowheads="1"/>
            </p:cNvSpPr>
            <p:nvPr/>
          </p:nvSpPr>
          <p:spPr bwMode="auto">
            <a:xfrm>
              <a:off x="304" y="2490"/>
              <a:ext cx="4091"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a:r>
                <a:rPr lang="en-US" altLang="ja-JP" sz="2000" b="1" i="0" dirty="0">
                  <a:solidFill>
                    <a:schemeClr val="tx1"/>
                  </a:solidFill>
                  <a:ea typeface="ＭＳ Ｐゴシック" pitchFamily="64" charset="-128"/>
                </a:rPr>
                <a:t>In general, if  sin </a:t>
              </a:r>
              <a:r>
                <a:rPr lang="en-US" altLang="ja-JP" sz="1800" b="1" dirty="0">
                  <a:solidFill>
                    <a:schemeClr val="tx1"/>
                  </a:solidFill>
                  <a:ea typeface="ＭＳ Ｐゴシック" pitchFamily="64" charset="-128"/>
                  <a:sym typeface="Symbol" pitchFamily="18" charset="2"/>
                </a:rPr>
                <a:t></a:t>
              </a:r>
              <a:r>
                <a:rPr lang="en-US" altLang="ja-JP" sz="1800" b="1" i="0" baseline="-25000" dirty="0">
                  <a:solidFill>
                    <a:schemeClr val="tx1"/>
                  </a:solidFill>
                  <a:ea typeface="ＭＳ Ｐゴシック" pitchFamily="64" charset="-128"/>
                </a:rPr>
                <a:t>1</a:t>
              </a:r>
              <a:r>
                <a:rPr lang="en-US" altLang="ja-JP" sz="2000" b="1" i="0" dirty="0">
                  <a:solidFill>
                    <a:schemeClr val="tx1"/>
                  </a:solidFill>
                  <a:ea typeface="ＭＳ Ｐゴシック" pitchFamily="64" charset="-128"/>
                </a:rPr>
                <a:t> &gt; (</a:t>
              </a:r>
              <a:r>
                <a:rPr lang="en-US" altLang="ja-JP" sz="2000" b="1" dirty="0">
                  <a:solidFill>
                    <a:schemeClr val="tx1"/>
                  </a:solidFill>
                  <a:ea typeface="ＭＳ Ｐゴシック" pitchFamily="64" charset="-128"/>
                </a:rPr>
                <a:t>n</a:t>
              </a:r>
              <a:r>
                <a:rPr lang="en-US" altLang="ja-JP" sz="2000" b="1" i="0" baseline="-25000" dirty="0">
                  <a:solidFill>
                    <a:schemeClr val="tx1"/>
                  </a:solidFill>
                  <a:ea typeface="ＭＳ Ｐゴシック" pitchFamily="64" charset="-128"/>
                </a:rPr>
                <a:t>2</a:t>
              </a:r>
              <a:r>
                <a:rPr lang="en-US" altLang="ja-JP" sz="2000" b="1" i="0" dirty="0">
                  <a:solidFill>
                    <a:schemeClr val="tx1"/>
                  </a:solidFill>
                  <a:ea typeface="ＭＳ Ｐゴシック" pitchFamily="64" charset="-128"/>
                </a:rPr>
                <a:t> / </a:t>
              </a:r>
              <a:r>
                <a:rPr lang="en-US" altLang="ja-JP" sz="2000" b="1" dirty="0">
                  <a:solidFill>
                    <a:schemeClr val="tx1"/>
                  </a:solidFill>
                  <a:ea typeface="ＭＳ Ｐゴシック" pitchFamily="64" charset="-128"/>
                </a:rPr>
                <a:t>n</a:t>
              </a:r>
              <a:r>
                <a:rPr lang="en-US" altLang="ja-JP" sz="2000" b="1" i="0" baseline="-25000" dirty="0">
                  <a:solidFill>
                    <a:schemeClr val="tx1"/>
                  </a:solidFill>
                  <a:ea typeface="ＭＳ Ｐゴシック" pitchFamily="64" charset="-128"/>
                </a:rPr>
                <a:t>1</a:t>
              </a:r>
              <a:r>
                <a:rPr lang="en-US" altLang="ja-JP" sz="2000" b="1" i="0" dirty="0">
                  <a:solidFill>
                    <a:schemeClr val="tx1"/>
                  </a:solidFill>
                  <a:ea typeface="ＭＳ Ｐゴシック" pitchFamily="64" charset="-128"/>
                </a:rPr>
                <a:t>), we have NO refracted ray; </a:t>
              </a:r>
            </a:p>
            <a:p>
              <a:pPr algn="ctr"/>
              <a:r>
                <a:rPr lang="en-US" altLang="ja-JP" sz="2000" b="1" i="0" dirty="0">
                  <a:ea typeface="ＭＳ Ｐゴシック" pitchFamily="64" charset="-128"/>
                </a:rPr>
                <a:t>we have </a:t>
              </a:r>
              <a:r>
                <a:rPr lang="en-US" altLang="ja-JP" sz="2000" b="1" dirty="0">
                  <a:ea typeface="ＭＳ Ｐゴシック" pitchFamily="64" charset="-128"/>
                </a:rPr>
                <a:t>TOTAL INTERNAL REFLECTION</a:t>
              </a:r>
              <a:r>
                <a:rPr lang="en-US" altLang="ja-JP" sz="2000" b="1" i="0" dirty="0">
                  <a:ea typeface="ＭＳ Ｐゴシック" pitchFamily="64" charset="-128"/>
                </a:rPr>
                <a:t>.</a:t>
              </a:r>
            </a:p>
          </p:txBody>
        </p:sp>
        <p:sp>
          <p:nvSpPr>
            <p:cNvPr id="2067" name="AutoShape 5"/>
            <p:cNvSpPr>
              <a:spLocks noChangeArrowheads="1"/>
            </p:cNvSpPr>
            <p:nvPr/>
          </p:nvSpPr>
          <p:spPr bwMode="auto">
            <a:xfrm>
              <a:off x="248" y="2468"/>
              <a:ext cx="4226" cy="444"/>
            </a:xfrm>
            <a:prstGeom prst="roundRect">
              <a:avLst>
                <a:gd name="adj" fmla="val 12495"/>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wrap="none" anchor="ctr"/>
            <a:lstStyle/>
            <a:p>
              <a:endParaRPr lang="en-US"/>
            </a:p>
          </p:txBody>
        </p:sp>
      </p:grpSp>
      <p:sp>
        <p:nvSpPr>
          <p:cNvPr id="2055" name="Text Box 6"/>
          <p:cNvSpPr txBox="1">
            <a:spLocks noChangeArrowheads="1"/>
          </p:cNvSpPr>
          <p:nvPr/>
        </p:nvSpPr>
        <p:spPr bwMode="auto">
          <a:xfrm>
            <a:off x="762000" y="914400"/>
            <a:ext cx="7848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a:spcBef>
                <a:spcPct val="50000"/>
              </a:spcBef>
            </a:pPr>
            <a:r>
              <a:rPr lang="en-US" altLang="ja-JP" sz="2000" b="1" i="0">
                <a:solidFill>
                  <a:schemeClr val="tx1"/>
                </a:solidFill>
                <a:ea typeface="ＭＳ Ｐゴシック" pitchFamily="64" charset="-128"/>
              </a:rPr>
              <a:t>All light can be reflected, none refracting, when light travels from a medium of </a:t>
            </a:r>
            <a:r>
              <a:rPr lang="en-US" altLang="ja-JP" sz="2000" b="1">
                <a:solidFill>
                  <a:schemeClr val="tx1"/>
                </a:solidFill>
                <a:ea typeface="ＭＳ Ｐゴシック" pitchFamily="64" charset="-128"/>
              </a:rPr>
              <a:t>higher to lower</a:t>
            </a:r>
            <a:r>
              <a:rPr lang="en-US" altLang="ja-JP" sz="2000" b="1" i="0">
                <a:solidFill>
                  <a:schemeClr val="tx1"/>
                </a:solidFill>
                <a:ea typeface="ＭＳ Ｐゴシック" pitchFamily="64" charset="-128"/>
              </a:rPr>
              <a:t> indices of refraction.</a:t>
            </a:r>
          </a:p>
        </p:txBody>
      </p:sp>
      <p:sp>
        <p:nvSpPr>
          <p:cNvPr id="2056" name="Text Box 7"/>
          <p:cNvSpPr txBox="1">
            <a:spLocks noChangeArrowheads="1"/>
          </p:cNvSpPr>
          <p:nvPr/>
        </p:nvSpPr>
        <p:spPr bwMode="auto">
          <a:xfrm>
            <a:off x="609600" y="1752600"/>
            <a:ext cx="3505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a:spcBef>
                <a:spcPct val="50000"/>
              </a:spcBef>
            </a:pPr>
            <a:r>
              <a:rPr lang="en-US" altLang="ja-JP" sz="2000" b="1">
                <a:ea typeface="ＭＳ Ｐゴシック" pitchFamily="64" charset="-128"/>
              </a:rPr>
              <a:t>e.g., glass (n=1.5) to air (n=1.0)</a:t>
            </a:r>
          </a:p>
        </p:txBody>
      </p:sp>
      <p:grpSp>
        <p:nvGrpSpPr>
          <p:cNvPr id="2057" name="Group 8"/>
          <p:cNvGrpSpPr>
            <a:grpSpLocks/>
          </p:cNvGrpSpPr>
          <p:nvPr/>
        </p:nvGrpSpPr>
        <p:grpSpPr bwMode="auto">
          <a:xfrm>
            <a:off x="1219200" y="2438400"/>
            <a:ext cx="1981200" cy="1508125"/>
            <a:chOff x="768" y="1536"/>
            <a:chExt cx="1248" cy="950"/>
          </a:xfrm>
        </p:grpSpPr>
        <p:graphicFrame>
          <p:nvGraphicFramePr>
            <p:cNvPr id="2051" name="Object 9"/>
            <p:cNvGraphicFramePr>
              <a:graphicFrameLocks noChangeAspect="1"/>
            </p:cNvGraphicFramePr>
            <p:nvPr/>
          </p:nvGraphicFramePr>
          <p:xfrm>
            <a:off x="768" y="1536"/>
            <a:ext cx="1248" cy="579"/>
          </p:xfrm>
          <a:graphic>
            <a:graphicData uri="http://schemas.openxmlformats.org/presentationml/2006/ole">
              <mc:AlternateContent xmlns:mc="http://schemas.openxmlformats.org/markup-compatibility/2006">
                <mc:Choice xmlns:v="urn:schemas-microsoft-com:vml" Requires="v">
                  <p:oleObj spid="_x0000_s69922" name="Equation" r:id="rId4" imgW="927000" imgH="431640" progId="Equation.3">
                    <p:embed/>
                  </p:oleObj>
                </mc:Choice>
                <mc:Fallback>
                  <p:oleObj name="Equation" r:id="rId4" imgW="927000" imgH="4316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black">
                        <a:xfrm>
                          <a:off x="768" y="1536"/>
                          <a:ext cx="1248" cy="5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2" name="Object 10"/>
            <p:cNvGraphicFramePr>
              <a:graphicFrameLocks noChangeAspect="1"/>
            </p:cNvGraphicFramePr>
            <p:nvPr/>
          </p:nvGraphicFramePr>
          <p:xfrm>
            <a:off x="1266" y="2168"/>
            <a:ext cx="621" cy="318"/>
          </p:xfrm>
          <a:graphic>
            <a:graphicData uri="http://schemas.openxmlformats.org/presentationml/2006/ole">
              <mc:AlternateContent xmlns:mc="http://schemas.openxmlformats.org/markup-compatibility/2006">
                <mc:Choice xmlns:v="urn:schemas-microsoft-com:vml" Requires="v">
                  <p:oleObj spid="_x0000_s69923" name="Equation" r:id="rId6" imgW="444240" imgH="228600" progId="Equation.DSMT4">
                    <p:embed/>
                  </p:oleObj>
                </mc:Choice>
                <mc:Fallback>
                  <p:oleObj name="Equation" r:id="rId6" imgW="444240" imgH="2286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black">
                        <a:xfrm>
                          <a:off x="1266" y="2168"/>
                          <a:ext cx="621" cy="3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65" name="AutoShape 11"/>
            <p:cNvSpPr>
              <a:spLocks noChangeArrowheads="1"/>
            </p:cNvSpPr>
            <p:nvPr/>
          </p:nvSpPr>
          <p:spPr bwMode="auto">
            <a:xfrm>
              <a:off x="864" y="2256"/>
              <a:ext cx="288" cy="96"/>
            </a:xfrm>
            <a:prstGeom prst="rightArrow">
              <a:avLst>
                <a:gd name="adj1" fmla="val 50000"/>
                <a:gd name="adj2" fmla="val 75000"/>
              </a:avLst>
            </a:prstGeom>
            <a:solidFill>
              <a:schemeClr val="accent1"/>
            </a:solidFill>
            <a:ln w="9525">
              <a:solidFill>
                <a:schemeClr val="tx1"/>
              </a:solidFill>
              <a:miter lim="800000"/>
              <a:headEnd/>
              <a:tailEnd/>
            </a:ln>
          </p:spPr>
          <p:txBody>
            <a:bodyPr wrap="none" anchor="ctr"/>
            <a:lstStyle/>
            <a:p>
              <a:endParaRPr lang="en-US"/>
            </a:p>
          </p:txBody>
        </p:sp>
      </p:grpSp>
      <p:sp>
        <p:nvSpPr>
          <p:cNvPr id="2058" name="Text Box 12"/>
          <p:cNvSpPr txBox="1">
            <a:spLocks noChangeArrowheads="1"/>
          </p:cNvSpPr>
          <p:nvPr/>
        </p:nvSpPr>
        <p:spPr bwMode="auto">
          <a:xfrm>
            <a:off x="990600" y="4038600"/>
            <a:ext cx="2819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a:spcBef>
                <a:spcPct val="50000"/>
              </a:spcBef>
            </a:pPr>
            <a:r>
              <a:rPr lang="en-US" altLang="ja-JP" sz="2000" b="1" i="0">
                <a:ea typeface="ＭＳ Ｐゴシック" pitchFamily="64" charset="-128"/>
              </a:rPr>
              <a:t>But </a:t>
            </a:r>
            <a:r>
              <a:rPr lang="en-US" altLang="ja-JP" sz="2000" b="1" i="0">
                <a:ea typeface="ＭＳ Ｐゴシック" pitchFamily="64" charset="-128"/>
                <a:sym typeface="Symbol" pitchFamily="18" charset="2"/>
              </a:rPr>
              <a:t> cannot be greater than 90</a:t>
            </a:r>
            <a:r>
              <a:rPr lang="en-US" altLang="ja-JP" sz="2000" b="1" i="0">
                <a:ea typeface="ＭＳ Ｐゴシック" pitchFamily="64" charset="-128"/>
                <a:cs typeface="Times New Roman" pitchFamily="18" charset="0"/>
                <a:sym typeface="Symbol" pitchFamily="18" charset="2"/>
              </a:rPr>
              <a:t> !</a:t>
            </a:r>
          </a:p>
        </p:txBody>
      </p:sp>
      <p:grpSp>
        <p:nvGrpSpPr>
          <p:cNvPr id="2059" name="Group 13"/>
          <p:cNvGrpSpPr>
            <a:grpSpLocks/>
          </p:cNvGrpSpPr>
          <p:nvPr/>
        </p:nvGrpSpPr>
        <p:grpSpPr bwMode="auto">
          <a:xfrm>
            <a:off x="838200" y="5791200"/>
            <a:ext cx="7239000" cy="622300"/>
            <a:chOff x="528" y="3648"/>
            <a:chExt cx="4560" cy="392"/>
          </a:xfrm>
        </p:grpSpPr>
        <p:graphicFrame>
          <p:nvGraphicFramePr>
            <p:cNvPr id="2050" name="Object 14"/>
            <p:cNvGraphicFramePr>
              <a:graphicFrameLocks noChangeAspect="1"/>
            </p:cNvGraphicFramePr>
            <p:nvPr/>
          </p:nvGraphicFramePr>
          <p:xfrm>
            <a:off x="528" y="3648"/>
            <a:ext cx="1680" cy="392"/>
          </p:xfrm>
          <a:graphic>
            <a:graphicData uri="http://schemas.openxmlformats.org/presentationml/2006/ole">
              <mc:AlternateContent xmlns:mc="http://schemas.openxmlformats.org/markup-compatibility/2006">
                <mc:Choice xmlns:v="urn:schemas-microsoft-com:vml" Requires="v">
                  <p:oleObj spid="_x0000_s69924" name="Equation" r:id="rId8" imgW="1091880" imgH="253800" progId="Equation.DSMT4">
                    <p:embed/>
                  </p:oleObj>
                </mc:Choice>
                <mc:Fallback>
                  <p:oleObj name="Equation" r:id="rId8" imgW="1091880" imgH="2538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8" y="3648"/>
                          <a:ext cx="1680" cy="3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64" name="Text Box 15"/>
            <p:cNvSpPr txBox="1">
              <a:spLocks noChangeArrowheads="1"/>
            </p:cNvSpPr>
            <p:nvPr/>
          </p:nvSpPr>
          <p:spPr bwMode="auto">
            <a:xfrm>
              <a:off x="2256" y="3744"/>
              <a:ext cx="283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a:spcBef>
                  <a:spcPct val="50000"/>
                </a:spcBef>
              </a:pPr>
              <a:r>
                <a:rPr lang="en-US" altLang="ja-JP" sz="2000" b="1">
                  <a:ea typeface="ＭＳ Ｐゴシック" pitchFamily="64" charset="-128"/>
                </a:rPr>
                <a:t>Critical angle above which this occurs.</a:t>
              </a:r>
            </a:p>
          </p:txBody>
        </p:sp>
      </p:grpSp>
      <p:grpSp>
        <p:nvGrpSpPr>
          <p:cNvPr id="2060" name="Group 16"/>
          <p:cNvGrpSpPr>
            <a:grpSpLocks/>
          </p:cNvGrpSpPr>
          <p:nvPr/>
        </p:nvGrpSpPr>
        <p:grpSpPr bwMode="auto">
          <a:xfrm>
            <a:off x="5029200" y="1600200"/>
            <a:ext cx="3962400" cy="2989263"/>
            <a:chOff x="3168" y="1008"/>
            <a:chExt cx="2496" cy="1883"/>
          </a:xfrm>
        </p:grpSpPr>
        <p:pic>
          <p:nvPicPr>
            <p:cNvPr id="2061" name="Picture 17" descr="figure-31-23a"/>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68" y="1056"/>
              <a:ext cx="2372" cy="1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2" name="Text Box 18"/>
            <p:cNvSpPr txBox="1">
              <a:spLocks noChangeArrowheads="1"/>
            </p:cNvSpPr>
            <p:nvPr/>
          </p:nvSpPr>
          <p:spPr bwMode="auto">
            <a:xfrm>
              <a:off x="4752" y="1008"/>
              <a:ext cx="9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a:spcBef>
                  <a:spcPct val="50000"/>
                </a:spcBef>
              </a:pPr>
              <a:r>
                <a:rPr lang="en-US" altLang="ja-JP" sz="2000" b="1">
                  <a:ea typeface="ＭＳ Ｐゴシック" pitchFamily="64" charset="-128"/>
                </a:rPr>
                <a:t>medium 2</a:t>
              </a:r>
            </a:p>
          </p:txBody>
        </p:sp>
        <p:sp>
          <p:nvSpPr>
            <p:cNvPr id="2063" name="Text Box 19"/>
            <p:cNvSpPr txBox="1">
              <a:spLocks noChangeArrowheads="1"/>
            </p:cNvSpPr>
            <p:nvPr/>
          </p:nvSpPr>
          <p:spPr bwMode="auto">
            <a:xfrm>
              <a:off x="3216" y="2592"/>
              <a:ext cx="81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a:spcBef>
                  <a:spcPct val="50000"/>
                </a:spcBef>
              </a:pPr>
              <a:r>
                <a:rPr lang="en-US" altLang="ja-JP" sz="2000" b="1">
                  <a:ea typeface="ＭＳ Ｐゴシック" pitchFamily="64" charset="-128"/>
                </a:rPr>
                <a:t>medium 1</a:t>
              </a:r>
            </a:p>
          </p:txBody>
        </p:sp>
      </p:grpSp>
    </p:spTree>
    <p:extLst>
      <p:ext uri="{BB962C8B-B14F-4D97-AF65-F5344CB8AC3E}">
        <p14:creationId xmlns:p14="http://schemas.microsoft.com/office/powerpoint/2010/main" val="27944172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42" name="Picture 15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6380399" y="934801"/>
            <a:ext cx="3165002"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8" name="Rectangle 2"/>
          <p:cNvSpPr>
            <a:spLocks noGrp="1" noChangeArrowheads="1"/>
          </p:cNvSpPr>
          <p:nvPr>
            <p:ph type="title"/>
          </p:nvPr>
        </p:nvSpPr>
        <p:spPr>
          <a:xfrm>
            <a:off x="685800" y="152400"/>
            <a:ext cx="7772400" cy="381000"/>
          </a:xfrm>
        </p:spPr>
        <p:txBody>
          <a:bodyPr/>
          <a:lstStyle/>
          <a:p>
            <a:r>
              <a:rPr lang="en-US" altLang="ja-JP" smtClean="0">
                <a:ea typeface="ＭＳ Ｐゴシック" pitchFamily="64" charset="-128"/>
              </a:rPr>
              <a:t>Examples</a:t>
            </a:r>
          </a:p>
        </p:txBody>
      </p:sp>
      <p:pic>
        <p:nvPicPr>
          <p:cNvPr id="675846" name="Picture 6" descr="figure-31-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532905"/>
            <a:ext cx="3352800" cy="192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47" name="Text Box 7"/>
          <p:cNvSpPr txBox="1">
            <a:spLocks noChangeArrowheads="1"/>
          </p:cNvSpPr>
          <p:nvPr/>
        </p:nvSpPr>
        <p:spPr bwMode="auto">
          <a:xfrm>
            <a:off x="4343400" y="1609105"/>
            <a:ext cx="2819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a:spcBef>
                <a:spcPct val="50000"/>
              </a:spcBef>
            </a:pPr>
            <a:r>
              <a:rPr lang="en-US" altLang="ja-JP" sz="2000" b="1" dirty="0">
                <a:ea typeface="ＭＳ Ｐゴシック" pitchFamily="64" charset="-128"/>
              </a:rPr>
              <a:t>Prism used as reflectors</a:t>
            </a:r>
          </a:p>
        </p:txBody>
      </p:sp>
      <p:pic>
        <p:nvPicPr>
          <p:cNvPr id="3092" name="Picture 9" descr="figure-31-27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43000" y="4114800"/>
            <a:ext cx="2209800" cy="2345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9"/>
          <p:cNvGrpSpPr>
            <a:grpSpLocks/>
          </p:cNvGrpSpPr>
          <p:nvPr/>
        </p:nvGrpSpPr>
        <p:grpSpPr bwMode="auto">
          <a:xfrm>
            <a:off x="4505325" y="2218705"/>
            <a:ext cx="2387600" cy="1282700"/>
            <a:chOff x="2838" y="2160"/>
            <a:chExt cx="1504" cy="808"/>
          </a:xfrm>
        </p:grpSpPr>
        <p:graphicFrame>
          <p:nvGraphicFramePr>
            <p:cNvPr id="3075" name="Object 20"/>
            <p:cNvGraphicFramePr>
              <a:graphicFrameLocks noChangeAspect="1"/>
            </p:cNvGraphicFramePr>
            <p:nvPr/>
          </p:nvGraphicFramePr>
          <p:xfrm>
            <a:off x="2928" y="2160"/>
            <a:ext cx="1414" cy="418"/>
          </p:xfrm>
          <a:graphic>
            <a:graphicData uri="http://schemas.openxmlformats.org/presentationml/2006/ole">
              <mc:AlternateContent xmlns:mc="http://schemas.openxmlformats.org/markup-compatibility/2006">
                <mc:Choice xmlns:v="urn:schemas-microsoft-com:vml" Requires="v">
                  <p:oleObj spid="_x0000_s72011" name="Equation" r:id="rId7" imgW="1460160" imgH="431640" progId="Equation.DSMT4">
                    <p:embed/>
                  </p:oleObj>
                </mc:Choice>
                <mc:Fallback>
                  <p:oleObj name="Equation" r:id="rId7" imgW="1460160" imgH="4316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28" y="2160"/>
                          <a:ext cx="1414" cy="4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88" name="Text Box 21"/>
            <p:cNvSpPr txBox="1">
              <a:spLocks noChangeArrowheads="1"/>
            </p:cNvSpPr>
            <p:nvPr/>
          </p:nvSpPr>
          <p:spPr bwMode="auto">
            <a:xfrm>
              <a:off x="2838" y="2564"/>
              <a:ext cx="816"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a:spcBef>
                  <a:spcPct val="50000"/>
                </a:spcBef>
              </a:pPr>
              <a:r>
                <a:rPr lang="en-US" altLang="ja-JP" sz="1800" i="0" dirty="0">
                  <a:solidFill>
                    <a:schemeClr val="tx1"/>
                  </a:solidFill>
                  <a:ea typeface="ＭＳ Ｐゴシック" pitchFamily="64" charset="-128"/>
                </a:rPr>
                <a:t>(e.g., glass with n=1.5)</a:t>
              </a:r>
            </a:p>
          </p:txBody>
        </p:sp>
      </p:grpSp>
      <p:sp>
        <p:nvSpPr>
          <p:cNvPr id="6" name="Slide Number Placeholder 5"/>
          <p:cNvSpPr>
            <a:spLocks noGrp="1"/>
          </p:cNvSpPr>
          <p:nvPr>
            <p:ph type="sldNum" sz="quarter" idx="12"/>
          </p:nvPr>
        </p:nvSpPr>
        <p:spPr/>
        <p:txBody>
          <a:bodyPr/>
          <a:lstStyle/>
          <a:p>
            <a:fld id="{CB1DC412-43C0-400D-8CA7-AA670E5A4519}" type="slidenum">
              <a:rPr lang="en-US" altLang="en-US" smtClean="0"/>
              <a:pPr/>
              <a:t>23</a:t>
            </a:fld>
            <a:endParaRPr lang="en-US" altLang="en-US"/>
          </a:p>
        </p:txBody>
      </p:sp>
      <p:pic>
        <p:nvPicPr>
          <p:cNvPr id="71991" name="Picture 311" descr="http://69.195.74.225/eb/pictures/fiber/PSFBXG05.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75355" y="3805585"/>
            <a:ext cx="4155690" cy="2900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43600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92"/>
                                        </p:tgtEl>
                                        <p:attrNameLst>
                                          <p:attrName>style.visibility</p:attrName>
                                        </p:attrNameLst>
                                      </p:cBhvr>
                                      <p:to>
                                        <p:strVal val="visible"/>
                                      </p:to>
                                    </p:set>
                                  </p:childTnLst>
                                </p:cTn>
                              </p:par>
                              <p:par>
                                <p:cTn id="7" presetID="14" presetClass="entr" presetSubtype="10" fill="hold" nodeType="withEffect">
                                  <p:stCondLst>
                                    <p:cond delay="0"/>
                                  </p:stCondLst>
                                  <p:childTnLst>
                                    <p:set>
                                      <p:cBhvr>
                                        <p:cTn id="8" dur="1" fill="hold">
                                          <p:stCondLst>
                                            <p:cond delay="0"/>
                                          </p:stCondLst>
                                        </p:cTn>
                                        <p:tgtEl>
                                          <p:spTgt spid="71991"/>
                                        </p:tgtEl>
                                        <p:attrNameLst>
                                          <p:attrName>style.visibility</p:attrName>
                                        </p:attrNameLst>
                                      </p:cBhvr>
                                      <p:to>
                                        <p:strVal val="visible"/>
                                      </p:to>
                                    </p:set>
                                    <p:animEffect transition="in" filter="randombar(horizontal)">
                                      <p:cBhvr>
                                        <p:cTn id="9" dur="500"/>
                                        <p:tgtEl>
                                          <p:spTgt spid="719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ja-JP" smtClean="0">
                <a:ea typeface="ＭＳ Ｐゴシック" pitchFamily="64" charset="-128"/>
              </a:rPr>
              <a:t>Chromatic Dispersion</a:t>
            </a:r>
          </a:p>
        </p:txBody>
      </p:sp>
      <p:sp>
        <p:nvSpPr>
          <p:cNvPr id="10243" name="Text Box 3"/>
          <p:cNvSpPr txBox="1">
            <a:spLocks noChangeArrowheads="1"/>
          </p:cNvSpPr>
          <p:nvPr/>
        </p:nvSpPr>
        <p:spPr bwMode="auto">
          <a:xfrm>
            <a:off x="3276600" y="1143000"/>
            <a:ext cx="5334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r>
              <a:rPr lang="en-US" altLang="ja-JP" sz="2000" b="1" i="0">
                <a:solidFill>
                  <a:schemeClr val="tx1"/>
                </a:solidFill>
                <a:ea typeface="ＭＳ Ｐゴシック" pitchFamily="64" charset="-128"/>
              </a:rPr>
              <a:t>The index of refraction of a medium is usually a function of the wavelength of the light. It is </a:t>
            </a:r>
            <a:r>
              <a:rPr lang="en-US" altLang="ja-JP" sz="2000" b="1">
                <a:ea typeface="ＭＳ Ｐゴシック" pitchFamily="64" charset="-128"/>
              </a:rPr>
              <a:t>larger at shorter wavelengths</a:t>
            </a:r>
            <a:r>
              <a:rPr lang="en-US" altLang="ja-JP" sz="2000" b="1" i="0">
                <a:solidFill>
                  <a:schemeClr val="tx1"/>
                </a:solidFill>
                <a:ea typeface="ＭＳ Ｐゴシック" pitchFamily="64" charset="-128"/>
              </a:rPr>
              <a:t>.</a:t>
            </a:r>
          </a:p>
        </p:txBody>
      </p:sp>
      <p:pic>
        <p:nvPicPr>
          <p:cNvPr id="10244" name="Picture 4" descr="F34_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925" y="685800"/>
            <a:ext cx="2403475"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 Box 5"/>
          <p:cNvSpPr txBox="1">
            <a:spLocks noChangeArrowheads="1"/>
          </p:cNvSpPr>
          <p:nvPr/>
        </p:nvSpPr>
        <p:spPr bwMode="auto">
          <a:xfrm>
            <a:off x="3352800" y="2438400"/>
            <a:ext cx="5267325"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r>
              <a:rPr lang="en-US" altLang="ja-JP" sz="2000" b="1" i="0" dirty="0">
                <a:solidFill>
                  <a:schemeClr val="tx1"/>
                </a:solidFill>
                <a:ea typeface="ＭＳ Ｐゴシック" pitchFamily="64" charset="-128"/>
              </a:rPr>
              <a:t>Consequently, a light beam consisting of rays of different wavelength (e.g., sun light) will be </a:t>
            </a:r>
          </a:p>
          <a:p>
            <a:r>
              <a:rPr lang="en-US" altLang="ja-JP" sz="2000" b="1" i="0" dirty="0">
                <a:solidFill>
                  <a:schemeClr val="tx1"/>
                </a:solidFill>
                <a:ea typeface="ＭＳ Ｐゴシック" pitchFamily="64" charset="-128"/>
              </a:rPr>
              <a:t>refracted at different angles at the interface of </a:t>
            </a:r>
          </a:p>
          <a:p>
            <a:r>
              <a:rPr lang="en-US" altLang="ja-JP" sz="2000" b="1" i="0" dirty="0">
                <a:solidFill>
                  <a:schemeClr val="tx1"/>
                </a:solidFill>
                <a:ea typeface="ＭＳ Ｐゴシック" pitchFamily="64" charset="-128"/>
              </a:rPr>
              <a:t>two different media. This spreading of light is </a:t>
            </a:r>
          </a:p>
          <a:p>
            <a:r>
              <a:rPr lang="en-US" altLang="ja-JP" sz="2000" b="1" i="0" dirty="0">
                <a:solidFill>
                  <a:schemeClr val="tx1"/>
                </a:solidFill>
                <a:ea typeface="ＭＳ Ｐゴシック" pitchFamily="64" charset="-128"/>
              </a:rPr>
              <a:t>called </a:t>
            </a:r>
            <a:r>
              <a:rPr lang="en-US" altLang="ja-JP" sz="2000" b="1" dirty="0">
                <a:solidFill>
                  <a:schemeClr val="tx1"/>
                </a:solidFill>
                <a:ea typeface="ＭＳ Ｐゴシック" pitchFamily="64" charset="-128"/>
              </a:rPr>
              <a:t>chromatic dispersion</a:t>
            </a:r>
            <a:r>
              <a:rPr lang="en-US" altLang="ja-JP" sz="2000" b="1" i="0" dirty="0">
                <a:solidFill>
                  <a:schemeClr val="tx1"/>
                </a:solidFill>
                <a:ea typeface="ＭＳ Ｐゴシック" pitchFamily="64" charset="-128"/>
              </a:rPr>
              <a:t>. </a:t>
            </a:r>
          </a:p>
        </p:txBody>
      </p:sp>
      <p:sp>
        <p:nvSpPr>
          <p:cNvPr id="10246" name="Text Box 6"/>
          <p:cNvSpPr txBox="1">
            <a:spLocks noChangeArrowheads="1"/>
          </p:cNvSpPr>
          <p:nvPr/>
        </p:nvSpPr>
        <p:spPr bwMode="auto">
          <a:xfrm>
            <a:off x="3429000" y="4267200"/>
            <a:ext cx="4953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r>
              <a:rPr lang="en-US" altLang="ja-JP" sz="2000" b="1">
                <a:ea typeface="ＭＳ Ｐゴシック" pitchFamily="64" charset="-128"/>
              </a:rPr>
              <a:t>White light</a:t>
            </a:r>
            <a:r>
              <a:rPr lang="en-US" altLang="ja-JP" sz="2000" b="1" i="0">
                <a:solidFill>
                  <a:schemeClr val="tx1"/>
                </a:solidFill>
                <a:ea typeface="ＭＳ Ｐゴシック" pitchFamily="64" charset="-128"/>
              </a:rPr>
              <a:t>: It consists of components of nearly all the colors in the visible spectrum with approximately uniform intensities.</a:t>
            </a:r>
          </a:p>
        </p:txBody>
      </p:sp>
      <p:sp>
        <p:nvSpPr>
          <p:cNvPr id="10247" name="Text Box 7"/>
          <p:cNvSpPr txBox="1">
            <a:spLocks noChangeArrowheads="1"/>
          </p:cNvSpPr>
          <p:nvPr/>
        </p:nvSpPr>
        <p:spPr bwMode="auto">
          <a:xfrm>
            <a:off x="3429000" y="5410200"/>
            <a:ext cx="5105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r>
              <a:rPr lang="en-US" altLang="ja-JP" sz="2000" b="1" i="0">
                <a:solidFill>
                  <a:schemeClr val="tx2"/>
                </a:solidFill>
                <a:ea typeface="ＭＳ Ｐゴシック" pitchFamily="64" charset="-128"/>
              </a:rPr>
              <a:t>The component of a beam of white light with shorter wavelength tends to be bent more.</a:t>
            </a:r>
          </a:p>
        </p:txBody>
      </p:sp>
      <p:grpSp>
        <p:nvGrpSpPr>
          <p:cNvPr id="10248" name="Group 8"/>
          <p:cNvGrpSpPr>
            <a:grpSpLocks/>
          </p:cNvGrpSpPr>
          <p:nvPr/>
        </p:nvGrpSpPr>
        <p:grpSpPr bwMode="auto">
          <a:xfrm>
            <a:off x="3581400" y="6248400"/>
            <a:ext cx="4343400" cy="396875"/>
            <a:chOff x="2256" y="3936"/>
            <a:chExt cx="2736" cy="250"/>
          </a:xfrm>
        </p:grpSpPr>
        <p:sp>
          <p:nvSpPr>
            <p:cNvPr id="10249" name="AutoShape 9"/>
            <p:cNvSpPr>
              <a:spLocks noChangeArrowheads="1"/>
            </p:cNvSpPr>
            <p:nvPr/>
          </p:nvSpPr>
          <p:spPr bwMode="auto">
            <a:xfrm>
              <a:off x="2256" y="4032"/>
              <a:ext cx="336" cy="96"/>
            </a:xfrm>
            <a:prstGeom prst="rightArrow">
              <a:avLst>
                <a:gd name="adj1" fmla="val 50000"/>
                <a:gd name="adj2" fmla="val 87500"/>
              </a:avLst>
            </a:prstGeom>
            <a:solidFill>
              <a:schemeClr val="accent1"/>
            </a:solidFill>
            <a:ln w="9525">
              <a:solidFill>
                <a:schemeClr val="tx1"/>
              </a:solidFill>
              <a:miter lim="800000"/>
              <a:headEnd/>
              <a:tailEnd/>
            </a:ln>
          </p:spPr>
          <p:txBody>
            <a:bodyPr wrap="none" anchor="ctr"/>
            <a:lstStyle/>
            <a:p>
              <a:endParaRPr lang="en-US"/>
            </a:p>
          </p:txBody>
        </p:sp>
        <p:sp>
          <p:nvSpPr>
            <p:cNvPr id="10250" name="Text Box 10"/>
            <p:cNvSpPr txBox="1">
              <a:spLocks noChangeArrowheads="1"/>
            </p:cNvSpPr>
            <p:nvPr/>
          </p:nvSpPr>
          <p:spPr bwMode="auto">
            <a:xfrm>
              <a:off x="2736" y="3936"/>
              <a:ext cx="225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a:spcBef>
                  <a:spcPct val="50000"/>
                </a:spcBef>
              </a:pPr>
              <a:r>
                <a:rPr lang="en-US" altLang="ja-JP" sz="2000" b="1" i="0">
                  <a:ea typeface="ＭＳ Ｐゴシック" pitchFamily="64" charset="-128"/>
                </a:rPr>
                <a:t>Spectrometer (such as a prism)</a:t>
              </a:r>
            </a:p>
          </p:txBody>
        </p:sp>
      </p:grpSp>
      <p:sp>
        <p:nvSpPr>
          <p:cNvPr id="2" name="Slide Number Placeholder 1"/>
          <p:cNvSpPr>
            <a:spLocks noGrp="1"/>
          </p:cNvSpPr>
          <p:nvPr>
            <p:ph type="sldNum" sz="quarter" idx="12"/>
          </p:nvPr>
        </p:nvSpPr>
        <p:spPr/>
        <p:txBody>
          <a:bodyPr/>
          <a:lstStyle/>
          <a:p>
            <a:fld id="{CB1DC412-43C0-400D-8CA7-AA670E5A4519}" type="slidenum">
              <a:rPr lang="en-US" altLang="en-US" smtClean="0"/>
              <a:pPr/>
              <a:t>24</a:t>
            </a:fld>
            <a:endParaRPr lang="en-US" altLang="en-US"/>
          </a:p>
        </p:txBody>
      </p:sp>
    </p:spTree>
    <p:extLst>
      <p:ext uri="{BB962C8B-B14F-4D97-AF65-F5344CB8AC3E}">
        <p14:creationId xmlns:p14="http://schemas.microsoft.com/office/powerpoint/2010/main" val="23943181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4"/>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3962400" y="4114800"/>
            <a:ext cx="4876800" cy="2362200"/>
          </a:xfrm>
          <a:prstGeom prst="rect">
            <a:avLst/>
          </a:prstGeom>
          <a:noFill/>
          <a:ln>
            <a:noFill/>
          </a:ln>
        </p:spPr>
      </p:pic>
      <p:sp>
        <p:nvSpPr>
          <p:cNvPr id="2" name="Title 1"/>
          <p:cNvSpPr>
            <a:spLocks noGrp="1"/>
          </p:cNvSpPr>
          <p:nvPr>
            <p:ph type="title"/>
          </p:nvPr>
        </p:nvSpPr>
        <p:spPr>
          <a:xfrm>
            <a:off x="685800" y="457200"/>
            <a:ext cx="7772400" cy="533400"/>
          </a:xfrm>
        </p:spPr>
        <p:txBody>
          <a:bodyPr/>
          <a:lstStyle/>
          <a:p>
            <a:r>
              <a:rPr lang="en-US" dirty="0"/>
              <a:t>7A-22 Refraction by Prisms</a:t>
            </a:r>
            <a:br>
              <a:rPr lang="en-US" dirty="0"/>
            </a:br>
            <a:endParaRPr lang="en-US" dirty="0"/>
          </a:p>
        </p:txBody>
      </p:sp>
      <p:pic>
        <p:nvPicPr>
          <p:cNvPr id="409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972735"/>
            <a:ext cx="5102215" cy="3832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715000" y="5634335"/>
            <a:ext cx="1524000" cy="461665"/>
          </a:xfrm>
          <a:prstGeom prst="rect">
            <a:avLst/>
          </a:prstGeom>
          <a:noFill/>
        </p:spPr>
        <p:txBody>
          <a:bodyPr wrap="square" rtlCol="0">
            <a:spAutoFit/>
          </a:bodyPr>
          <a:lstStyle/>
          <a:p>
            <a:r>
              <a:rPr lang="en-US" dirty="0" smtClean="0"/>
              <a:t>Glass</a:t>
            </a:r>
            <a:endParaRPr lang="en-US" dirty="0"/>
          </a:p>
        </p:txBody>
      </p:sp>
      <p:sp>
        <p:nvSpPr>
          <p:cNvPr id="8" name="Rectangle 7"/>
          <p:cNvSpPr/>
          <p:nvPr/>
        </p:nvSpPr>
        <p:spPr bwMode="auto">
          <a:xfrm>
            <a:off x="8305800" y="5105400"/>
            <a:ext cx="609600" cy="461665"/>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smtClean="0">
              <a:ln>
                <a:noFill/>
              </a:ln>
              <a:solidFill>
                <a:srgbClr val="0000CC"/>
              </a:solidFill>
              <a:effectLst/>
              <a:latin typeface="Times New Roman" pitchFamily="18" charset="0"/>
            </a:endParaRPr>
          </a:p>
        </p:txBody>
      </p:sp>
      <p:sp>
        <p:nvSpPr>
          <p:cNvPr id="9" name="Rectangle 8"/>
          <p:cNvSpPr/>
          <p:nvPr/>
        </p:nvSpPr>
        <p:spPr bwMode="auto">
          <a:xfrm>
            <a:off x="8153400" y="5634335"/>
            <a:ext cx="609600" cy="461665"/>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smtClean="0">
              <a:ln>
                <a:noFill/>
              </a:ln>
              <a:solidFill>
                <a:srgbClr val="0000CC"/>
              </a:solidFill>
              <a:effectLst/>
              <a:latin typeface="Times New Roman" pitchFamily="18" charset="0"/>
            </a:endParaRPr>
          </a:p>
        </p:txBody>
      </p:sp>
      <p:sp>
        <p:nvSpPr>
          <p:cNvPr id="10" name="TextBox 9"/>
          <p:cNvSpPr txBox="1"/>
          <p:nvPr/>
        </p:nvSpPr>
        <p:spPr>
          <a:xfrm>
            <a:off x="8305800" y="4876800"/>
            <a:ext cx="809172" cy="461665"/>
          </a:xfrm>
          <a:prstGeom prst="rect">
            <a:avLst/>
          </a:prstGeom>
          <a:noFill/>
        </p:spPr>
        <p:txBody>
          <a:bodyPr wrap="square" rtlCol="0">
            <a:spAutoFit/>
          </a:bodyPr>
          <a:lstStyle/>
          <a:p>
            <a:r>
              <a:rPr lang="en-US" i="0" dirty="0" smtClean="0"/>
              <a:t>red</a:t>
            </a:r>
            <a:endParaRPr lang="en-US" i="0" dirty="0"/>
          </a:p>
        </p:txBody>
      </p:sp>
      <p:sp>
        <p:nvSpPr>
          <p:cNvPr id="11" name="TextBox 10"/>
          <p:cNvSpPr txBox="1"/>
          <p:nvPr/>
        </p:nvSpPr>
        <p:spPr>
          <a:xfrm>
            <a:off x="8077200" y="5813530"/>
            <a:ext cx="809172" cy="461665"/>
          </a:xfrm>
          <a:prstGeom prst="rect">
            <a:avLst/>
          </a:prstGeom>
          <a:noFill/>
        </p:spPr>
        <p:txBody>
          <a:bodyPr wrap="square" rtlCol="0">
            <a:spAutoFit/>
          </a:bodyPr>
          <a:lstStyle/>
          <a:p>
            <a:r>
              <a:rPr lang="en-US" i="0" dirty="0" smtClean="0"/>
              <a:t>blue</a:t>
            </a:r>
            <a:endParaRPr lang="en-US" i="0" dirty="0"/>
          </a:p>
        </p:txBody>
      </p:sp>
      <p:sp>
        <p:nvSpPr>
          <p:cNvPr id="3" name="Slide Number Placeholder 2"/>
          <p:cNvSpPr>
            <a:spLocks noGrp="1"/>
          </p:cNvSpPr>
          <p:nvPr>
            <p:ph type="sldNum" sz="quarter" idx="12"/>
          </p:nvPr>
        </p:nvSpPr>
        <p:spPr/>
        <p:txBody>
          <a:bodyPr/>
          <a:lstStyle/>
          <a:p>
            <a:fld id="{CB1DC412-43C0-400D-8CA7-AA670E5A4519}" type="slidenum">
              <a:rPr lang="en-US" altLang="en-US" smtClean="0"/>
              <a:pPr/>
              <a:t>25</a:t>
            </a:fld>
            <a:endParaRPr lang="en-US" altLang="en-US"/>
          </a:p>
        </p:txBody>
      </p:sp>
    </p:spTree>
    <p:extLst>
      <p:ext uri="{BB962C8B-B14F-4D97-AF65-F5344CB8AC3E}">
        <p14:creationId xmlns:p14="http://schemas.microsoft.com/office/powerpoint/2010/main" val="30802578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8546" name="Rectangle 2"/>
          <p:cNvSpPr>
            <a:spLocks noGrp="1" noChangeArrowheads="1"/>
          </p:cNvSpPr>
          <p:nvPr>
            <p:ph type="title"/>
          </p:nvPr>
        </p:nvSpPr>
        <p:spPr>
          <a:xfrm>
            <a:off x="1143000" y="533400"/>
            <a:ext cx="7772400" cy="762000"/>
          </a:xfrm>
        </p:spPr>
        <p:txBody>
          <a:bodyPr/>
          <a:lstStyle/>
          <a:p>
            <a:r>
              <a:rPr lang="en-US" b="1" dirty="0">
                <a:solidFill>
                  <a:srgbClr val="FF0000"/>
                </a:solidFill>
                <a:latin typeface="Comic Sans MS" pitchFamily="66" charset="0"/>
              </a:rPr>
              <a:t>Why is the sunset red?</a:t>
            </a:r>
            <a:endParaRPr lang="en-US" dirty="0">
              <a:solidFill>
                <a:srgbClr val="FF0000"/>
              </a:solidFill>
            </a:endParaRPr>
          </a:p>
        </p:txBody>
      </p:sp>
      <p:pic>
        <p:nvPicPr>
          <p:cNvPr id="2028550" name="Picture 6" descr="epb16_01b"/>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0" y="2133600"/>
            <a:ext cx="3886200" cy="3401821"/>
          </a:xfrm>
          <a:noFill/>
          <a:ln/>
        </p:spPr>
      </p:pic>
      <p:sp>
        <p:nvSpPr>
          <p:cNvPr id="5" name="Rectangle 3"/>
          <p:cNvSpPr>
            <a:spLocks noChangeArrowheads="1"/>
          </p:cNvSpPr>
          <p:nvPr/>
        </p:nvSpPr>
        <p:spPr bwMode="auto">
          <a:xfrm>
            <a:off x="4125686" y="1688842"/>
            <a:ext cx="502920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Clr>
                <a:schemeClr val="tx2"/>
              </a:buClr>
              <a:buFont typeface="Wingdings" pitchFamily="2" charset="2"/>
              <a:buChar char="§"/>
            </a:pPr>
            <a:r>
              <a:rPr lang="en-US" sz="2000" dirty="0">
                <a:solidFill>
                  <a:srgbClr val="EFFF5D"/>
                </a:solidFill>
                <a:latin typeface="Comic Sans MS" pitchFamily="66" charset="0"/>
              </a:rPr>
              <a:t>T</a:t>
            </a:r>
            <a:r>
              <a:rPr lang="en-US" sz="2000" dirty="0">
                <a:latin typeface="Comic Sans MS" pitchFamily="66" charset="0"/>
              </a:rPr>
              <a:t>he shorter wavelengths of blue light are scattered by gas molecules in the atmosphere more than </a:t>
            </a:r>
            <a:r>
              <a:rPr lang="en-US" sz="2000" dirty="0" smtClean="0">
                <a:latin typeface="Comic Sans MS" pitchFamily="66" charset="0"/>
              </a:rPr>
              <a:t>longer wavelengths </a:t>
            </a:r>
            <a:r>
              <a:rPr lang="en-US" sz="2000" dirty="0">
                <a:latin typeface="Comic Sans MS" pitchFamily="66" charset="0"/>
              </a:rPr>
              <a:t>such as red light</a:t>
            </a:r>
            <a:r>
              <a:rPr lang="en-US" sz="2000" dirty="0" smtClean="0">
                <a:latin typeface="Comic Sans MS" pitchFamily="66" charset="0"/>
              </a:rPr>
              <a:t>.</a:t>
            </a:r>
          </a:p>
          <a:p>
            <a:pPr>
              <a:buClr>
                <a:schemeClr val="tx2"/>
              </a:buClr>
              <a:buFont typeface="Wingdings" pitchFamily="2" charset="2"/>
              <a:buChar char="§"/>
            </a:pPr>
            <a:endParaRPr lang="en-US" sz="2000" dirty="0">
              <a:latin typeface="Comic Sans MS" pitchFamily="66" charset="0"/>
            </a:endParaRPr>
          </a:p>
          <a:p>
            <a:pPr>
              <a:buClr>
                <a:schemeClr val="tx2"/>
              </a:buClr>
              <a:buFont typeface="Wingdings" pitchFamily="2" charset="2"/>
              <a:buChar char="§"/>
            </a:pPr>
            <a:r>
              <a:rPr lang="en-US" sz="2000" dirty="0">
                <a:latin typeface="Comic Sans MS" pitchFamily="66" charset="0"/>
              </a:rPr>
              <a:t>When the sun is low on the horizon, the </a:t>
            </a:r>
            <a:r>
              <a:rPr lang="en-US" sz="2000" dirty="0" smtClean="0">
                <a:latin typeface="Comic Sans MS" pitchFamily="66" charset="0"/>
              </a:rPr>
              <a:t>light </a:t>
            </a:r>
            <a:r>
              <a:rPr lang="en-US" sz="2000" dirty="0">
                <a:latin typeface="Comic Sans MS" pitchFamily="66" charset="0"/>
              </a:rPr>
              <a:t>must pass through more atmosphere than when the sun is directly above</a:t>
            </a:r>
            <a:r>
              <a:rPr lang="en-US" sz="2000" dirty="0" smtClean="0">
                <a:latin typeface="Comic Sans MS" pitchFamily="66" charset="0"/>
              </a:rPr>
              <a:t>.</a:t>
            </a:r>
          </a:p>
          <a:p>
            <a:pPr>
              <a:buClr>
                <a:schemeClr val="tx2"/>
              </a:buClr>
              <a:buFont typeface="Wingdings" pitchFamily="2" charset="2"/>
              <a:buChar char="§"/>
            </a:pPr>
            <a:endParaRPr lang="en-US" sz="2000" dirty="0">
              <a:latin typeface="Comic Sans MS" pitchFamily="66" charset="0"/>
            </a:endParaRPr>
          </a:p>
          <a:p>
            <a:pPr>
              <a:buClr>
                <a:schemeClr val="tx2"/>
              </a:buClr>
              <a:buFont typeface="Wingdings" pitchFamily="2" charset="2"/>
              <a:buChar char="§"/>
            </a:pPr>
            <a:r>
              <a:rPr lang="en-US" sz="2000" dirty="0">
                <a:latin typeface="Comic Sans MS" pitchFamily="66" charset="0"/>
              </a:rPr>
              <a:t>By the time the sun’s light reaches our eyes, the shorter wavelengths such as blue and yellow have been removed by scattering, leaving only orange and red light coming straight from the sun.</a:t>
            </a:r>
          </a:p>
          <a:p>
            <a:pPr>
              <a:buClr>
                <a:schemeClr val="tx2"/>
              </a:buClr>
              <a:buFont typeface="Wingdings" pitchFamily="2" charset="2"/>
              <a:buChar char="§"/>
            </a:pPr>
            <a:endParaRPr lang="en-US" sz="2000" dirty="0">
              <a:solidFill>
                <a:srgbClr val="EFFF5D"/>
              </a:solidFill>
              <a:latin typeface="Comic Sans MS" pitchFamily="66" charset="0"/>
            </a:endParaRPr>
          </a:p>
        </p:txBody>
      </p:sp>
      <p:sp>
        <p:nvSpPr>
          <p:cNvPr id="2" name="Slide Number Placeholder 1"/>
          <p:cNvSpPr>
            <a:spLocks noGrp="1"/>
          </p:cNvSpPr>
          <p:nvPr>
            <p:ph type="sldNum" sz="quarter" idx="12"/>
          </p:nvPr>
        </p:nvSpPr>
        <p:spPr/>
        <p:txBody>
          <a:bodyPr/>
          <a:lstStyle/>
          <a:p>
            <a:fld id="{CB1DC412-43C0-400D-8CA7-AA670E5A4519}" type="slidenum">
              <a:rPr lang="en-US" altLang="en-US" smtClean="0"/>
              <a:pPr/>
              <a:t>26</a:t>
            </a:fld>
            <a:endParaRPr lang="en-US" altLang="en-US"/>
          </a:p>
        </p:txBody>
      </p:sp>
      <p:sp>
        <p:nvSpPr>
          <p:cNvPr id="6" name="Rectangle 13"/>
          <p:cNvSpPr txBox="1">
            <a:spLocks noChangeArrowheads="1"/>
          </p:cNvSpPr>
          <p:nvPr/>
        </p:nvSpPr>
        <p:spPr bwMode="auto">
          <a:xfrm>
            <a:off x="0" y="-15240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rgbClr val="CC0000"/>
                </a:solidFill>
                <a:latin typeface="+mj-lt"/>
                <a:ea typeface="ＭＳ Ｐゴシック" pitchFamily="76" charset="-128"/>
                <a:cs typeface="ＭＳ Ｐゴシック" pitchFamily="76" charset="-128"/>
              </a:defRPr>
            </a:lvl1pPr>
            <a:lvl2pPr algn="ctr" rtl="0" eaLnBrk="0" fontAlgn="base" hangingPunct="0">
              <a:spcBef>
                <a:spcPct val="0"/>
              </a:spcBef>
              <a:spcAft>
                <a:spcPct val="0"/>
              </a:spcAft>
              <a:defRPr sz="3600" b="1">
                <a:solidFill>
                  <a:srgbClr val="CC0000"/>
                </a:solidFill>
                <a:latin typeface="Arial" pitchFamily="100" charset="0"/>
                <a:ea typeface="ＭＳ Ｐゴシック" pitchFamily="76" charset="-128"/>
                <a:cs typeface="ＭＳ Ｐゴシック" pitchFamily="76" charset="-128"/>
              </a:defRPr>
            </a:lvl2pPr>
            <a:lvl3pPr algn="ctr" rtl="0" eaLnBrk="0" fontAlgn="base" hangingPunct="0">
              <a:spcBef>
                <a:spcPct val="0"/>
              </a:spcBef>
              <a:spcAft>
                <a:spcPct val="0"/>
              </a:spcAft>
              <a:defRPr sz="3600" b="1">
                <a:solidFill>
                  <a:srgbClr val="CC0000"/>
                </a:solidFill>
                <a:latin typeface="Arial" pitchFamily="100" charset="0"/>
                <a:ea typeface="ＭＳ Ｐゴシック" pitchFamily="76" charset="-128"/>
                <a:cs typeface="ＭＳ Ｐゴシック" pitchFamily="76" charset="-128"/>
              </a:defRPr>
            </a:lvl3pPr>
            <a:lvl4pPr algn="ctr" rtl="0" eaLnBrk="0" fontAlgn="base" hangingPunct="0">
              <a:spcBef>
                <a:spcPct val="0"/>
              </a:spcBef>
              <a:spcAft>
                <a:spcPct val="0"/>
              </a:spcAft>
              <a:defRPr sz="3600" b="1">
                <a:solidFill>
                  <a:srgbClr val="CC0000"/>
                </a:solidFill>
                <a:latin typeface="Arial" pitchFamily="100" charset="0"/>
                <a:ea typeface="ＭＳ Ｐゴシック" pitchFamily="76" charset="-128"/>
                <a:cs typeface="ＭＳ Ｐゴシック" pitchFamily="76" charset="-128"/>
              </a:defRPr>
            </a:lvl4pPr>
            <a:lvl5pPr algn="ctr" rtl="0" eaLnBrk="0" fontAlgn="base" hangingPunct="0">
              <a:spcBef>
                <a:spcPct val="0"/>
              </a:spcBef>
              <a:spcAft>
                <a:spcPct val="0"/>
              </a:spcAft>
              <a:defRPr sz="3600" b="1">
                <a:solidFill>
                  <a:srgbClr val="CC0000"/>
                </a:solidFill>
                <a:latin typeface="Arial" pitchFamily="100" charset="0"/>
                <a:ea typeface="ＭＳ Ｐゴシック" pitchFamily="76" charset="-128"/>
                <a:cs typeface="ＭＳ Ｐゴシック" pitchFamily="76" charset="-128"/>
              </a:defRPr>
            </a:lvl5pPr>
            <a:lvl6pPr marL="457200" algn="ctr" rtl="0" fontAlgn="base">
              <a:spcBef>
                <a:spcPct val="0"/>
              </a:spcBef>
              <a:spcAft>
                <a:spcPct val="0"/>
              </a:spcAft>
              <a:defRPr sz="4400">
                <a:solidFill>
                  <a:srgbClr val="10169D"/>
                </a:solidFill>
                <a:latin typeface="Arial" pitchFamily="100" charset="0"/>
              </a:defRPr>
            </a:lvl6pPr>
            <a:lvl7pPr marL="914400" algn="ctr" rtl="0" fontAlgn="base">
              <a:spcBef>
                <a:spcPct val="0"/>
              </a:spcBef>
              <a:spcAft>
                <a:spcPct val="0"/>
              </a:spcAft>
              <a:defRPr sz="4400">
                <a:solidFill>
                  <a:srgbClr val="10169D"/>
                </a:solidFill>
                <a:latin typeface="Arial" pitchFamily="100" charset="0"/>
              </a:defRPr>
            </a:lvl7pPr>
            <a:lvl8pPr marL="1371600" algn="ctr" rtl="0" fontAlgn="base">
              <a:spcBef>
                <a:spcPct val="0"/>
              </a:spcBef>
              <a:spcAft>
                <a:spcPct val="0"/>
              </a:spcAft>
              <a:defRPr sz="4400">
                <a:solidFill>
                  <a:srgbClr val="10169D"/>
                </a:solidFill>
                <a:latin typeface="Arial" pitchFamily="100" charset="0"/>
              </a:defRPr>
            </a:lvl8pPr>
            <a:lvl9pPr marL="1828800" algn="ctr" rtl="0" fontAlgn="base">
              <a:spcBef>
                <a:spcPct val="0"/>
              </a:spcBef>
              <a:spcAft>
                <a:spcPct val="0"/>
              </a:spcAft>
              <a:defRPr sz="4400">
                <a:solidFill>
                  <a:srgbClr val="10169D"/>
                </a:solidFill>
                <a:latin typeface="Arial" pitchFamily="100" charset="0"/>
              </a:defRPr>
            </a:lvl9pPr>
          </a:lstStyle>
          <a:p>
            <a:pPr eaLnBrk="1" hangingPunct="1"/>
            <a:r>
              <a:rPr lang="en-US" altLang="en-US" kern="0" smtClean="0">
                <a:ea typeface="ＭＳ Ｐゴシック" charset="-128"/>
              </a:rPr>
              <a:t>Why the Sky is Blue</a:t>
            </a:r>
            <a:endParaRPr lang="en-US" altLang="en-US" kern="0" dirty="0" smtClean="0">
              <a:ea typeface="ＭＳ Ｐゴシック" charset="-128"/>
            </a:endParaRPr>
          </a:p>
        </p:txBody>
      </p:sp>
    </p:spTree>
    <p:extLst>
      <p:ext uri="{BB962C8B-B14F-4D97-AF65-F5344CB8AC3E}">
        <p14:creationId xmlns:p14="http://schemas.microsoft.com/office/powerpoint/2010/main" val="36820825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2182"/>
            <a:ext cx="9144000" cy="914400"/>
          </a:xfrm>
        </p:spPr>
        <p:txBody>
          <a:bodyPr/>
          <a:lstStyle/>
          <a:p>
            <a:r>
              <a:rPr lang="en-US" dirty="0" err="1" smtClean="0"/>
              <a:t>iClicker</a:t>
            </a:r>
            <a:r>
              <a:rPr lang="en-US" dirty="0" smtClean="0"/>
              <a:t> question: What’s the color of sky on the moon?</a:t>
            </a:r>
            <a:endParaRPr lang="en-US" dirty="0"/>
          </a:p>
        </p:txBody>
      </p:sp>
      <p:sp>
        <p:nvSpPr>
          <p:cNvPr id="3" name="Content Placeholder 2"/>
          <p:cNvSpPr>
            <a:spLocks noGrp="1"/>
          </p:cNvSpPr>
          <p:nvPr>
            <p:ph idx="1"/>
          </p:nvPr>
        </p:nvSpPr>
        <p:spPr/>
        <p:txBody>
          <a:bodyPr/>
          <a:lstStyle/>
          <a:p>
            <a:pPr marL="514350" indent="-514350">
              <a:buFont typeface="+mj-lt"/>
              <a:buAutoNum type="alphaUcPeriod"/>
            </a:pPr>
            <a:r>
              <a:rPr lang="en-US" dirty="0" smtClean="0"/>
              <a:t>Blue </a:t>
            </a:r>
          </a:p>
          <a:p>
            <a:pPr marL="514350" indent="-514350">
              <a:buFont typeface="+mj-lt"/>
              <a:buAutoNum type="alphaUcPeriod"/>
            </a:pPr>
            <a:r>
              <a:rPr lang="en-US" dirty="0" smtClean="0"/>
              <a:t>White</a:t>
            </a:r>
          </a:p>
          <a:p>
            <a:pPr marL="514350" indent="-514350">
              <a:buFont typeface="+mj-lt"/>
              <a:buAutoNum type="alphaUcPeriod"/>
            </a:pPr>
            <a:r>
              <a:rPr lang="en-US" dirty="0" smtClean="0"/>
              <a:t>Red</a:t>
            </a:r>
          </a:p>
          <a:p>
            <a:pPr marL="514350" indent="-514350">
              <a:buFont typeface="+mj-lt"/>
              <a:buAutoNum type="alphaUcPeriod"/>
            </a:pPr>
            <a:r>
              <a:rPr lang="en-US" dirty="0" smtClean="0"/>
              <a:t>Yellow</a:t>
            </a:r>
          </a:p>
          <a:p>
            <a:pPr marL="514350" indent="-514350">
              <a:buFont typeface="+mj-lt"/>
              <a:buAutoNum type="alphaUcPeriod"/>
            </a:pPr>
            <a:r>
              <a:rPr lang="en-US" dirty="0" smtClean="0"/>
              <a:t>Black</a:t>
            </a:r>
          </a:p>
          <a:p>
            <a:pPr marL="0" indent="0">
              <a:buNone/>
            </a:pPr>
            <a:endParaRPr lang="en-US" dirty="0" smtClean="0"/>
          </a:p>
          <a:p>
            <a:pPr marL="0" indent="0">
              <a:buNone/>
            </a:pPr>
            <a:endParaRPr lang="en-US" dirty="0" smtClean="0"/>
          </a:p>
        </p:txBody>
      </p:sp>
      <p:sp>
        <p:nvSpPr>
          <p:cNvPr id="4" name="Slide Number Placeholder 3"/>
          <p:cNvSpPr>
            <a:spLocks noGrp="1"/>
          </p:cNvSpPr>
          <p:nvPr>
            <p:ph type="sldNum" sz="quarter" idx="12"/>
          </p:nvPr>
        </p:nvSpPr>
        <p:spPr/>
        <p:txBody>
          <a:bodyPr/>
          <a:lstStyle/>
          <a:p>
            <a:fld id="{CB1DC412-43C0-400D-8CA7-AA670E5A4519}" type="slidenum">
              <a:rPr lang="en-US" altLang="en-US" smtClean="0"/>
              <a:pPr/>
              <a:t>27</a:t>
            </a:fld>
            <a:endParaRPr lang="en-US" altLang="en-US"/>
          </a:p>
        </p:txBody>
      </p:sp>
      <p:pic>
        <p:nvPicPr>
          <p:cNvPr id="77826" name="Picture 2" descr="http://optics.kulgun.net/Blue-Sky/GPN-2000-0011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1780683"/>
            <a:ext cx="3959116" cy="395097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878317" y="5924490"/>
            <a:ext cx="5334000" cy="400110"/>
          </a:xfrm>
          <a:prstGeom prst="rect">
            <a:avLst/>
          </a:prstGeom>
          <a:noFill/>
          <a:ln w="28575" cap="flat" cmpd="sng" algn="ctr">
            <a:noFill/>
            <a:prstDash val="solid"/>
            <a:round/>
            <a:headEnd type="none" w="med" len="med"/>
            <a:tailEnd type="none" w="med" len="med"/>
          </a:ln>
        </p:spPr>
        <p:txBody>
          <a:bodyPr wrap="square" rtlCol="0">
            <a:spAutoFit/>
          </a:bodyPr>
          <a:lstStyle/>
          <a:p>
            <a:pPr indent="228600"/>
            <a:r>
              <a:rPr lang="en-US" sz="2000" dirty="0" smtClean="0">
                <a:latin typeface="+mj-lt"/>
              </a:rPr>
              <a:t>Shadow indicate daylight time</a:t>
            </a:r>
            <a:endParaRPr lang="en-US" sz="2000" dirty="0">
              <a:latin typeface="+mj-lt"/>
            </a:endParaRPr>
          </a:p>
        </p:txBody>
      </p:sp>
    </p:spTree>
    <p:extLst>
      <p:ext uri="{BB962C8B-B14F-4D97-AF65-F5344CB8AC3E}">
        <p14:creationId xmlns:p14="http://schemas.microsoft.com/office/powerpoint/2010/main" val="39624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7826"/>
                                        </p:tgtEl>
                                        <p:attrNameLst>
                                          <p:attrName>style.visibility</p:attrName>
                                        </p:attrNameLst>
                                      </p:cBhvr>
                                      <p:to>
                                        <p:strVal val="visible"/>
                                      </p:to>
                                    </p:set>
                                    <p:animEffect transition="in" filter="randombar(horizontal)">
                                      <p:cBhvr>
                                        <p:cTn id="7" dur="3000"/>
                                        <p:tgtEl>
                                          <p:spTgt spid="7782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685800" y="228600"/>
            <a:ext cx="7772400" cy="381000"/>
          </a:xfrm>
        </p:spPr>
        <p:txBody>
          <a:bodyPr/>
          <a:lstStyle/>
          <a:p>
            <a:r>
              <a:rPr lang="en-US" altLang="ja-JP" dirty="0" smtClean="0">
                <a:ea typeface="ＭＳ Ｐゴシック" pitchFamily="64" charset="-128"/>
              </a:rPr>
              <a:t>Mirage and Rainbow</a:t>
            </a:r>
          </a:p>
        </p:txBody>
      </p:sp>
      <p:grpSp>
        <p:nvGrpSpPr>
          <p:cNvPr id="2" name="Group 7"/>
          <p:cNvGrpSpPr>
            <a:grpSpLocks/>
          </p:cNvGrpSpPr>
          <p:nvPr/>
        </p:nvGrpSpPr>
        <p:grpSpPr bwMode="auto">
          <a:xfrm>
            <a:off x="304800" y="762000"/>
            <a:ext cx="3505200" cy="3017838"/>
            <a:chOff x="672" y="2208"/>
            <a:chExt cx="2208" cy="1901"/>
          </a:xfrm>
        </p:grpSpPr>
        <p:pic>
          <p:nvPicPr>
            <p:cNvPr id="4114" name="Picture 8" descr="figure-31-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 y="2208"/>
              <a:ext cx="1668" cy="1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5" name="Text Box 9"/>
            <p:cNvSpPr txBox="1">
              <a:spLocks noChangeArrowheads="1"/>
            </p:cNvSpPr>
            <p:nvPr/>
          </p:nvSpPr>
          <p:spPr bwMode="auto">
            <a:xfrm>
              <a:off x="1968" y="2208"/>
              <a:ext cx="9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a:spcBef>
                  <a:spcPct val="50000"/>
                </a:spcBef>
              </a:pPr>
              <a:r>
                <a:rPr lang="en-US" altLang="ja-JP" sz="1800" b="1">
                  <a:ea typeface="ＭＳ Ｐゴシック" pitchFamily="64" charset="-128"/>
                </a:rPr>
                <a:t>water droplet</a:t>
              </a:r>
            </a:p>
          </p:txBody>
        </p:sp>
      </p:grpSp>
      <p:grpSp>
        <p:nvGrpSpPr>
          <p:cNvPr id="3" name="Group 10"/>
          <p:cNvGrpSpPr>
            <a:grpSpLocks/>
          </p:cNvGrpSpPr>
          <p:nvPr/>
        </p:nvGrpSpPr>
        <p:grpSpPr bwMode="auto">
          <a:xfrm>
            <a:off x="3810000" y="904194"/>
            <a:ext cx="5105400" cy="2344738"/>
            <a:chOff x="2448" y="2592"/>
            <a:chExt cx="3216" cy="1477"/>
          </a:xfrm>
        </p:grpSpPr>
        <p:pic>
          <p:nvPicPr>
            <p:cNvPr id="4110" name="Picture 11" descr="figure-31-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8" y="2640"/>
              <a:ext cx="2275" cy="1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1" name="Text Box 12"/>
            <p:cNvSpPr txBox="1">
              <a:spLocks noChangeArrowheads="1"/>
            </p:cNvSpPr>
            <p:nvPr/>
          </p:nvSpPr>
          <p:spPr bwMode="auto">
            <a:xfrm>
              <a:off x="4272" y="3504"/>
              <a:ext cx="96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a:spcBef>
                  <a:spcPct val="50000"/>
                </a:spcBef>
              </a:pPr>
              <a:r>
                <a:rPr lang="en-US" altLang="ja-JP" sz="2000" b="1">
                  <a:ea typeface="ＭＳ Ｐゴシック" pitchFamily="64" charset="-128"/>
                </a:rPr>
                <a:t>rainbow</a:t>
              </a:r>
            </a:p>
          </p:txBody>
        </p:sp>
        <p:sp>
          <p:nvSpPr>
            <p:cNvPr id="4112" name="Text Box 13"/>
            <p:cNvSpPr txBox="1">
              <a:spLocks noChangeArrowheads="1"/>
            </p:cNvSpPr>
            <p:nvPr/>
          </p:nvSpPr>
          <p:spPr bwMode="auto">
            <a:xfrm>
              <a:off x="4560" y="2592"/>
              <a:ext cx="11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a:spcBef>
                  <a:spcPct val="50000"/>
                </a:spcBef>
                <a:buFont typeface="Wingdings" pitchFamily="2" charset="2"/>
                <a:buChar char="v"/>
              </a:pPr>
              <a:r>
                <a:rPr lang="ja-JP" altLang="en-US" sz="1800">
                  <a:ea typeface="ＭＳ Ｐゴシック" pitchFamily="64" charset="-128"/>
                </a:rPr>
                <a:t> </a:t>
              </a:r>
              <a:r>
                <a:rPr lang="en-US" altLang="ja-JP" sz="1800">
                  <a:ea typeface="ＭＳ Ｐゴシック" pitchFamily="64" charset="-128"/>
                </a:rPr>
                <a:t>red is outside.</a:t>
              </a:r>
            </a:p>
          </p:txBody>
        </p:sp>
        <p:sp>
          <p:nvSpPr>
            <p:cNvPr id="4113" name="Text Box 14"/>
            <p:cNvSpPr txBox="1">
              <a:spLocks noChangeArrowheads="1"/>
            </p:cNvSpPr>
            <p:nvPr/>
          </p:nvSpPr>
          <p:spPr bwMode="auto">
            <a:xfrm>
              <a:off x="4656" y="2880"/>
              <a:ext cx="960"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a:spcBef>
                  <a:spcPct val="50000"/>
                </a:spcBef>
                <a:buFont typeface="Wingdings" pitchFamily="2" charset="2"/>
                <a:buChar char="v"/>
              </a:pPr>
              <a:r>
                <a:rPr lang="ja-JP" altLang="en-US" sz="1800">
                  <a:ea typeface="ＭＳ Ｐゴシック" pitchFamily="64" charset="-128"/>
                </a:rPr>
                <a:t> </a:t>
              </a:r>
              <a:r>
                <a:rPr lang="en-US" altLang="ja-JP" sz="1800">
                  <a:ea typeface="ＭＳ Ｐゴシック" pitchFamily="64" charset="-128"/>
                </a:rPr>
                <a:t>intensity max at 42</a:t>
              </a:r>
              <a:r>
                <a:rPr lang="en-US" altLang="ja-JP" sz="1800">
                  <a:ea typeface="ＭＳ Ｐゴシック" pitchFamily="64" charset="-128"/>
                  <a:sym typeface="Symbol" pitchFamily="18" charset="2"/>
                </a:rPr>
                <a:t></a:t>
              </a:r>
              <a:endParaRPr lang="en-US" altLang="ja-JP" sz="1800">
                <a:ea typeface="ＭＳ Ｐゴシック" pitchFamily="64" charset="-128"/>
              </a:endParaRPr>
            </a:p>
          </p:txBody>
        </p:sp>
      </p:grpSp>
      <p:pic>
        <p:nvPicPr>
          <p:cNvPr id="20" name="Picture 4" descr="DoubleRainb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9964" y="4127694"/>
            <a:ext cx="2980007" cy="2235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 descr="secondary"/>
          <p:cNvPicPr>
            <a:picLocks noChangeAspect="1" noChangeArrowheads="1"/>
          </p:cNvPicPr>
          <p:nvPr/>
        </p:nvPicPr>
        <p:blipFill>
          <a:blip r:embed="rId6">
            <a:extLst>
              <a:ext uri="{28A0092B-C50C-407E-A947-70E740481C1C}">
                <a14:useLocalDpi xmlns:a14="http://schemas.microsoft.com/office/drawing/2010/main" val="0"/>
              </a:ext>
            </a:extLst>
          </a:blip>
          <a:srcRect l="21208" r="24068"/>
          <a:stretch>
            <a:fillRect/>
          </a:stretch>
        </p:blipFill>
        <p:spPr bwMode="auto">
          <a:xfrm>
            <a:off x="6315237" y="3657600"/>
            <a:ext cx="1999925" cy="2997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fld id="{5A559325-542E-47E3-A5C6-D01BC01DD6AC}" type="slidenum">
              <a:rPr lang="en-US" altLang="en-US" smtClean="0"/>
              <a:pPr/>
              <a:t>28</a:t>
            </a:fld>
            <a:endParaRPr lang="en-US" altLang="en-US"/>
          </a:p>
        </p:txBody>
      </p:sp>
    </p:spTree>
    <p:extLst>
      <p:ext uri="{BB962C8B-B14F-4D97-AF65-F5344CB8AC3E}">
        <p14:creationId xmlns:p14="http://schemas.microsoft.com/office/powerpoint/2010/main" val="2278914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53" presetClass="entr" presetSubtype="16" fill="hold"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 Box 2"/>
          <p:cNvSpPr txBox="1">
            <a:spLocks noChangeArrowheads="1"/>
          </p:cNvSpPr>
          <p:nvPr/>
        </p:nvSpPr>
        <p:spPr bwMode="auto">
          <a:xfrm>
            <a:off x="609600" y="990600"/>
            <a:ext cx="27574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chemeClr val="accent2"/>
                </a:solidFill>
              </a:rPr>
              <a:t>We got the direction. </a:t>
            </a:r>
            <a:endParaRPr lang="en-US" altLang="en-US"/>
          </a:p>
        </p:txBody>
      </p:sp>
      <p:pic>
        <p:nvPicPr>
          <p:cNvPr id="22532" name="Picture 3" descr="Fig23"/>
          <p:cNvPicPr>
            <a:picLocks noChangeAspect="1" noChangeArrowheads="1"/>
          </p:cNvPicPr>
          <p:nvPr/>
        </p:nvPicPr>
        <p:blipFill>
          <a:blip r:embed="rId4">
            <a:lum bright="-12000" contrast="48000"/>
            <a:extLst>
              <a:ext uri="{28A0092B-C50C-407E-A947-70E740481C1C}">
                <a14:useLocalDpi xmlns:a14="http://schemas.microsoft.com/office/drawing/2010/main" val="0"/>
              </a:ext>
            </a:extLst>
          </a:blip>
          <a:srcRect/>
          <a:stretch>
            <a:fillRect/>
          </a:stretch>
        </p:blipFill>
        <p:spPr bwMode="auto">
          <a:xfrm>
            <a:off x="4876800" y="862013"/>
            <a:ext cx="4127500" cy="267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 Box 4"/>
          <p:cNvSpPr txBox="1">
            <a:spLocks noChangeArrowheads="1"/>
          </p:cNvSpPr>
          <p:nvPr/>
        </p:nvSpPr>
        <p:spPr bwMode="auto">
          <a:xfrm>
            <a:off x="593725" y="1447800"/>
            <a:ext cx="39020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chemeClr val="accent2"/>
                </a:solidFill>
              </a:rPr>
              <a:t>Magnitude can be derived from Gauss’s law</a:t>
            </a:r>
            <a:r>
              <a:rPr lang="en-US" altLang="en-US">
                <a:solidFill>
                  <a:srgbClr val="B50000"/>
                </a:solidFill>
              </a:rPr>
              <a:t>*</a:t>
            </a:r>
          </a:p>
        </p:txBody>
      </p:sp>
      <p:pic>
        <p:nvPicPr>
          <p:cNvPr id="22534" name="Picture 5" descr="Fig23"/>
          <p:cNvPicPr>
            <a:picLocks noChangeAspect="1" noChangeArrowheads="1"/>
          </p:cNvPicPr>
          <p:nvPr/>
        </p:nvPicPr>
        <p:blipFill>
          <a:blip r:embed="rId5">
            <a:lum bright="-24000" contrast="48000"/>
            <a:extLst>
              <a:ext uri="{28A0092B-C50C-407E-A947-70E740481C1C}">
                <a14:useLocalDpi xmlns:a14="http://schemas.microsoft.com/office/drawing/2010/main" val="0"/>
              </a:ext>
            </a:extLst>
          </a:blip>
          <a:srcRect/>
          <a:stretch>
            <a:fillRect/>
          </a:stretch>
        </p:blipFill>
        <p:spPr bwMode="auto">
          <a:xfrm>
            <a:off x="4876800" y="609600"/>
            <a:ext cx="4038600" cy="345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6" descr="Fig23"/>
          <p:cNvPicPr>
            <a:picLocks noChangeAspect="1" noChangeArrowheads="1"/>
          </p:cNvPicPr>
          <p:nvPr/>
        </p:nvPicPr>
        <p:blipFill>
          <a:blip r:embed="rId6">
            <a:lum contrast="18000"/>
            <a:extLst>
              <a:ext uri="{28A0092B-C50C-407E-A947-70E740481C1C}">
                <a14:useLocalDpi xmlns:a14="http://schemas.microsoft.com/office/drawing/2010/main" val="0"/>
              </a:ext>
            </a:extLst>
          </a:blip>
          <a:srcRect/>
          <a:stretch>
            <a:fillRect/>
          </a:stretch>
        </p:blipFill>
        <p:spPr bwMode="auto">
          <a:xfrm>
            <a:off x="508000" y="2538413"/>
            <a:ext cx="18669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536" name="Group 7"/>
          <p:cNvGrpSpPr>
            <a:grpSpLocks/>
          </p:cNvGrpSpPr>
          <p:nvPr/>
        </p:nvGrpSpPr>
        <p:grpSpPr bwMode="auto">
          <a:xfrm>
            <a:off x="2438400" y="2462213"/>
            <a:ext cx="1668463" cy="457200"/>
            <a:chOff x="1536" y="2112"/>
            <a:chExt cx="1051" cy="288"/>
          </a:xfrm>
        </p:grpSpPr>
        <p:sp>
          <p:nvSpPr>
            <p:cNvPr id="22544" name="Text Box 8"/>
            <p:cNvSpPr txBox="1">
              <a:spLocks noChangeArrowheads="1"/>
            </p:cNvSpPr>
            <p:nvPr/>
          </p:nvSpPr>
          <p:spPr bwMode="auto">
            <a:xfrm>
              <a:off x="1536" y="2112"/>
              <a:ext cx="105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t>Field ~ -</a:t>
              </a:r>
              <a:r>
                <a:rPr lang="en-US" altLang="en-US" i="1"/>
                <a:t>qa</a:t>
              </a:r>
              <a:r>
                <a:rPr lang="en-US" altLang="en-US" baseline="-25000">
                  <a:sym typeface="Symbol" charset="2"/>
                </a:rPr>
                <a:t></a:t>
              </a:r>
              <a:endParaRPr lang="en-US" altLang="en-US"/>
            </a:p>
          </p:txBody>
        </p:sp>
        <p:sp>
          <p:nvSpPr>
            <p:cNvPr id="22545" name="Line 9"/>
            <p:cNvSpPr>
              <a:spLocks noChangeShapeType="1"/>
            </p:cNvSpPr>
            <p:nvPr/>
          </p:nvSpPr>
          <p:spPr bwMode="auto">
            <a:xfrm>
              <a:off x="2352" y="2208"/>
              <a:ext cx="96"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aphicFrame>
        <p:nvGraphicFramePr>
          <p:cNvPr id="2002954" name="Object 2"/>
          <p:cNvGraphicFramePr>
            <a:graphicFrameLocks noChangeAspect="1"/>
          </p:cNvGraphicFramePr>
          <p:nvPr/>
        </p:nvGraphicFramePr>
        <p:xfrm>
          <a:off x="2514600" y="3300413"/>
          <a:ext cx="2708275" cy="873125"/>
        </p:xfrm>
        <a:graphic>
          <a:graphicData uri="http://schemas.openxmlformats.org/presentationml/2006/ole">
            <mc:AlternateContent xmlns:mc="http://schemas.openxmlformats.org/markup-compatibility/2006">
              <mc:Choice xmlns:v="urn:schemas-microsoft-com:vml" Requires="v">
                <p:oleObj spid="_x0000_s76846" name="Equation" r:id="rId7" imgW="1346040" imgH="431640" progId="Equation.DSMT4">
                  <p:embed/>
                </p:oleObj>
              </mc:Choice>
              <mc:Fallback>
                <p:oleObj name="Equation" r:id="rId7" imgW="1346040" imgH="4316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4600" y="3300413"/>
                        <a:ext cx="2708275" cy="873125"/>
                      </a:xfrm>
                      <a:prstGeom prst="rect">
                        <a:avLst/>
                      </a:prstGeom>
                      <a:solidFill>
                        <a:srgbClr val="F6F63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2537" name="Group 11"/>
          <p:cNvGrpSpPr>
            <a:grpSpLocks/>
          </p:cNvGrpSpPr>
          <p:nvPr/>
        </p:nvGrpSpPr>
        <p:grpSpPr bwMode="auto">
          <a:xfrm>
            <a:off x="2498725" y="4332288"/>
            <a:ext cx="4246563" cy="830262"/>
            <a:chOff x="1574" y="3290"/>
            <a:chExt cx="2675" cy="523"/>
          </a:xfrm>
        </p:grpSpPr>
        <p:sp>
          <p:nvSpPr>
            <p:cNvPr id="22542" name="Text Box 12"/>
            <p:cNvSpPr txBox="1">
              <a:spLocks noChangeArrowheads="1"/>
            </p:cNvSpPr>
            <p:nvPr/>
          </p:nvSpPr>
          <p:spPr bwMode="auto">
            <a:xfrm>
              <a:off x="1574" y="3290"/>
              <a:ext cx="2675"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chemeClr val="accent2"/>
                  </a:solidFill>
                </a:rPr>
                <a:t>1.</a:t>
              </a:r>
              <a:r>
                <a:rPr lang="en-US" altLang="en-US"/>
                <a:t> </a:t>
              </a:r>
              <a:r>
                <a:rPr lang="en-US" altLang="en-US">
                  <a:solidFill>
                    <a:schemeClr val="accent2"/>
                  </a:solidFill>
                </a:rPr>
                <a:t>The direction of the transverse </a:t>
              </a:r>
            </a:p>
            <a:p>
              <a:pPr eaLnBrk="1" hangingPunct="1"/>
              <a:r>
                <a:rPr lang="en-US" altLang="en-US">
                  <a:solidFill>
                    <a:schemeClr val="accent2"/>
                  </a:solidFill>
                </a:rPr>
                <a:t>     field is opposite to</a:t>
              </a:r>
              <a:r>
                <a:rPr lang="en-US" altLang="en-US"/>
                <a:t> </a:t>
              </a:r>
              <a:r>
                <a:rPr lang="en-US" altLang="en-US" i="1"/>
                <a:t>qa</a:t>
              </a:r>
              <a:r>
                <a:rPr lang="en-US" altLang="en-US" baseline="-25000">
                  <a:sym typeface="Symbol" charset="2"/>
                </a:rPr>
                <a:t></a:t>
              </a:r>
              <a:r>
                <a:rPr lang="en-US" altLang="en-US"/>
                <a:t> </a:t>
              </a:r>
            </a:p>
          </p:txBody>
        </p:sp>
        <p:sp>
          <p:nvSpPr>
            <p:cNvPr id="22543" name="Line 13"/>
            <p:cNvSpPr>
              <a:spLocks noChangeShapeType="1"/>
            </p:cNvSpPr>
            <p:nvPr/>
          </p:nvSpPr>
          <p:spPr bwMode="auto">
            <a:xfrm>
              <a:off x="3456" y="3633"/>
              <a:ext cx="96"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22538" name="Text Box 14"/>
          <p:cNvSpPr txBox="1">
            <a:spLocks noChangeArrowheads="1"/>
          </p:cNvSpPr>
          <p:nvPr/>
        </p:nvSpPr>
        <p:spPr bwMode="auto">
          <a:xfrm>
            <a:off x="2498725" y="5257800"/>
            <a:ext cx="50752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chemeClr val="accent2"/>
                </a:solidFill>
              </a:rPr>
              <a:t>2. The electric field falls off at a rate</a:t>
            </a:r>
            <a:r>
              <a:rPr lang="en-US" altLang="en-US"/>
              <a:t> 1/</a:t>
            </a:r>
            <a:r>
              <a:rPr lang="en-US" altLang="en-US" i="1"/>
              <a:t>r</a:t>
            </a:r>
            <a:endParaRPr lang="en-US" altLang="en-US"/>
          </a:p>
        </p:txBody>
      </p:sp>
      <p:sp>
        <p:nvSpPr>
          <p:cNvPr id="22539" name="Rectangle 16"/>
          <p:cNvSpPr>
            <a:spLocks noGrp="1" noChangeArrowheads="1"/>
          </p:cNvSpPr>
          <p:nvPr>
            <p:ph type="title"/>
          </p:nvPr>
        </p:nvSpPr>
        <p:spPr>
          <a:xfrm>
            <a:off x="-457200" y="-76200"/>
            <a:ext cx="9982200" cy="914400"/>
          </a:xfrm>
        </p:spPr>
        <p:txBody>
          <a:bodyPr/>
          <a:lstStyle/>
          <a:p>
            <a:pPr eaLnBrk="1" hangingPunct="1"/>
            <a:r>
              <a:rPr lang="en-US" altLang="en-US" sz="3200" smtClean="0">
                <a:ea typeface="ヒラギノ角ゴ Pro W3" charset="-128"/>
              </a:rPr>
              <a:t>Magnitude of the Transverse Electric Field</a:t>
            </a:r>
          </a:p>
        </p:txBody>
      </p:sp>
      <p:sp>
        <p:nvSpPr>
          <p:cNvPr id="22540" name="Line 17"/>
          <p:cNvSpPr>
            <a:spLocks noChangeShapeType="1"/>
          </p:cNvSpPr>
          <p:nvPr/>
        </p:nvSpPr>
        <p:spPr bwMode="auto">
          <a:xfrm>
            <a:off x="7115175" y="2559050"/>
            <a:ext cx="11113" cy="2952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 name="TextBox 17"/>
          <p:cNvSpPr txBox="1"/>
          <p:nvPr/>
        </p:nvSpPr>
        <p:spPr>
          <a:xfrm>
            <a:off x="200025" y="6172200"/>
            <a:ext cx="8562975" cy="400050"/>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2000">
                <a:solidFill>
                  <a:srgbClr val="CC0000"/>
                </a:solidFill>
                <a:latin typeface="+mj-lt"/>
                <a:ea typeface="+mn-ea"/>
              </a:rPr>
              <a:t>* This was first shown by Edward Purcell, BSEE Purdue, Nobeal Laureate!</a:t>
            </a:r>
          </a:p>
        </p:txBody>
      </p:sp>
      <p:sp>
        <p:nvSpPr>
          <p:cNvPr id="2" name="Slide Number Placeholder 1"/>
          <p:cNvSpPr>
            <a:spLocks noGrp="1"/>
          </p:cNvSpPr>
          <p:nvPr>
            <p:ph type="sldNum" sz="quarter" idx="12"/>
          </p:nvPr>
        </p:nvSpPr>
        <p:spPr/>
        <p:txBody>
          <a:bodyPr/>
          <a:lstStyle/>
          <a:p>
            <a:fld id="{5A559325-542E-47E3-A5C6-D01BC01DD6AC}" type="slidenum">
              <a:rPr lang="en-US" altLang="en-US" smtClean="0"/>
              <a:pPr/>
              <a:t>3</a:t>
            </a:fld>
            <a:endParaRPr lang="en-US" altLang="en-US"/>
          </a:p>
        </p:txBody>
      </p:sp>
    </p:spTree>
    <p:extLst>
      <p:ext uri="{BB962C8B-B14F-4D97-AF65-F5344CB8AC3E}">
        <p14:creationId xmlns:p14="http://schemas.microsoft.com/office/powerpoint/2010/main" val="9315346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818" name="Object 2"/>
          <p:cNvGraphicFramePr>
            <a:graphicFrameLocks noChangeAspect="1"/>
          </p:cNvGraphicFramePr>
          <p:nvPr/>
        </p:nvGraphicFramePr>
        <p:xfrm>
          <a:off x="1143000" y="685800"/>
          <a:ext cx="1738313" cy="869950"/>
        </p:xfrm>
        <a:graphic>
          <a:graphicData uri="http://schemas.openxmlformats.org/presentationml/2006/ole">
            <mc:AlternateContent xmlns:mc="http://schemas.openxmlformats.org/markup-compatibility/2006">
              <mc:Choice xmlns:v="urn:schemas-microsoft-com:vml" Requires="v">
                <p:oleObj spid="_x0000_s75946" name="Equation" r:id="rId4" imgW="863280" imgH="431640" progId="Equation.3">
                  <p:embed/>
                </p:oleObj>
              </mc:Choice>
              <mc:Fallback>
                <p:oleObj name="Equation" r:id="rId4" imgW="863280" imgH="4316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685800"/>
                        <a:ext cx="1738313" cy="869950"/>
                      </a:xfrm>
                      <a:prstGeom prst="rect">
                        <a:avLst/>
                      </a:prstGeom>
                      <a:solidFill>
                        <a:schemeClr val="bg1"/>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34821" name="Group 3"/>
          <p:cNvGrpSpPr>
            <a:grpSpLocks/>
          </p:cNvGrpSpPr>
          <p:nvPr/>
        </p:nvGrpSpPr>
        <p:grpSpPr bwMode="auto">
          <a:xfrm>
            <a:off x="990600" y="1600200"/>
            <a:ext cx="6751638" cy="498475"/>
            <a:chOff x="710" y="1440"/>
            <a:chExt cx="4253" cy="314"/>
          </a:xfrm>
        </p:grpSpPr>
        <p:sp>
          <p:nvSpPr>
            <p:cNvPr id="34829" name="Text Box 4"/>
            <p:cNvSpPr txBox="1">
              <a:spLocks noChangeArrowheads="1"/>
            </p:cNvSpPr>
            <p:nvPr/>
          </p:nvSpPr>
          <p:spPr bwMode="auto">
            <a:xfrm>
              <a:off x="710" y="1466"/>
              <a:ext cx="386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chemeClr val="accent2"/>
                  </a:solidFill>
                </a:rPr>
                <a:t>The direction of the E/M radiation was given by</a:t>
              </a:r>
              <a:r>
                <a:rPr lang="en-US" altLang="en-US"/>
                <a:t> </a:t>
              </a:r>
            </a:p>
          </p:txBody>
        </p:sp>
        <p:graphicFrame>
          <p:nvGraphicFramePr>
            <p:cNvPr id="34820" name="Object 4"/>
            <p:cNvGraphicFramePr>
              <a:graphicFrameLocks noChangeAspect="1"/>
            </p:cNvGraphicFramePr>
            <p:nvPr/>
          </p:nvGraphicFramePr>
          <p:xfrm>
            <a:off x="4464" y="1440"/>
            <a:ext cx="499" cy="259"/>
          </p:xfrm>
          <a:graphic>
            <a:graphicData uri="http://schemas.openxmlformats.org/presentationml/2006/ole">
              <mc:AlternateContent xmlns:mc="http://schemas.openxmlformats.org/markup-compatibility/2006">
                <mc:Choice xmlns:v="urn:schemas-microsoft-com:vml" Requires="v">
                  <p:oleObj spid="_x0000_s75947" name="Equation" r:id="rId6" imgW="393480" imgH="203040" progId="Equation.3">
                    <p:embed/>
                  </p:oleObj>
                </mc:Choice>
                <mc:Fallback>
                  <p:oleObj name="Equation" r:id="rId6" imgW="393480" imgH="2030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64" y="1440"/>
                          <a:ext cx="499" cy="259"/>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34822" name="Group 6"/>
          <p:cNvGrpSpPr>
            <a:grpSpLocks/>
          </p:cNvGrpSpPr>
          <p:nvPr/>
        </p:nvGrpSpPr>
        <p:grpSpPr bwMode="auto">
          <a:xfrm>
            <a:off x="1981200" y="2362200"/>
            <a:ext cx="4724400" cy="1752600"/>
            <a:chOff x="960" y="1824"/>
            <a:chExt cx="2976" cy="1104"/>
          </a:xfrm>
        </p:grpSpPr>
        <p:sp>
          <p:nvSpPr>
            <p:cNvPr id="34827" name="Rectangle 7"/>
            <p:cNvSpPr>
              <a:spLocks noChangeArrowheads="1"/>
            </p:cNvSpPr>
            <p:nvPr/>
          </p:nvSpPr>
          <p:spPr bwMode="auto">
            <a:xfrm>
              <a:off x="960" y="1824"/>
              <a:ext cx="2976" cy="1104"/>
            </a:xfrm>
            <a:prstGeom prst="rect">
              <a:avLst/>
            </a:prstGeom>
            <a:solidFill>
              <a:srgbClr val="F6F63F"/>
            </a:solidFill>
            <a:ln w="9525">
              <a:solidFill>
                <a:schemeClr val="accent2"/>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34828" name="Text Box 8"/>
            <p:cNvSpPr txBox="1">
              <a:spLocks noChangeArrowheads="1"/>
            </p:cNvSpPr>
            <p:nvPr/>
          </p:nvSpPr>
          <p:spPr bwMode="auto">
            <a:xfrm>
              <a:off x="1046" y="1850"/>
              <a:ext cx="2848" cy="288"/>
            </a:xfrm>
            <a:prstGeom prst="rect">
              <a:avLst/>
            </a:prstGeom>
            <a:solidFill>
              <a:srgbClr val="F6F63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t>Energy flux, the “Poynting vector”:</a:t>
              </a:r>
            </a:p>
          </p:txBody>
        </p:sp>
        <p:graphicFrame>
          <p:nvGraphicFramePr>
            <p:cNvPr id="34819" name="Object 3"/>
            <p:cNvGraphicFramePr>
              <a:graphicFrameLocks noChangeAspect="1"/>
            </p:cNvGraphicFramePr>
            <p:nvPr/>
          </p:nvGraphicFramePr>
          <p:xfrm>
            <a:off x="1488" y="2256"/>
            <a:ext cx="2109" cy="548"/>
          </p:xfrm>
          <a:graphic>
            <a:graphicData uri="http://schemas.openxmlformats.org/presentationml/2006/ole">
              <mc:AlternateContent xmlns:mc="http://schemas.openxmlformats.org/markup-compatibility/2006">
                <mc:Choice xmlns:v="urn:schemas-microsoft-com:vml" Requires="v">
                  <p:oleObj spid="_x0000_s75948" name="Equation" r:id="rId8" imgW="1663560" imgH="431640" progId="Equation.3">
                    <p:embed/>
                  </p:oleObj>
                </mc:Choice>
                <mc:Fallback>
                  <p:oleObj name="Equation" r:id="rId8" imgW="1663560" imgH="43164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88" y="2256"/>
                          <a:ext cx="2109" cy="548"/>
                        </a:xfrm>
                        <a:prstGeom prst="rect">
                          <a:avLst/>
                        </a:prstGeom>
                        <a:solidFill>
                          <a:srgbClr val="F6F63F"/>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34823" name="Text Box 10"/>
          <p:cNvSpPr txBox="1">
            <a:spLocks noChangeArrowheads="1"/>
          </p:cNvSpPr>
          <p:nvPr/>
        </p:nvSpPr>
        <p:spPr bwMode="auto">
          <a:xfrm>
            <a:off x="746125" y="4384675"/>
            <a:ext cx="67214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buFontTx/>
              <a:buChar char="•"/>
            </a:pPr>
            <a:r>
              <a:rPr lang="en-US" altLang="en-US" i="1">
                <a:solidFill>
                  <a:schemeClr val="accent2"/>
                </a:solidFill>
              </a:rPr>
              <a:t> S</a:t>
            </a:r>
            <a:r>
              <a:rPr lang="en-US" altLang="en-US">
                <a:solidFill>
                  <a:schemeClr val="accent2"/>
                </a:solidFill>
              </a:rPr>
              <a:t> is the rate of energy flux in E/M radiation</a:t>
            </a:r>
          </a:p>
          <a:p>
            <a:pPr eaLnBrk="1" hangingPunct="1">
              <a:buFontTx/>
              <a:buChar char="•"/>
            </a:pPr>
            <a:r>
              <a:rPr lang="en-US" altLang="en-US">
                <a:solidFill>
                  <a:schemeClr val="accent2"/>
                </a:solidFill>
              </a:rPr>
              <a:t> It points in the direction of the E/M radiation</a:t>
            </a:r>
            <a:endParaRPr lang="en-US" altLang="en-US" i="1"/>
          </a:p>
        </p:txBody>
      </p:sp>
      <p:sp>
        <p:nvSpPr>
          <p:cNvPr id="34824" name="Text Box 11"/>
          <p:cNvSpPr txBox="1">
            <a:spLocks noChangeArrowheads="1"/>
          </p:cNvSpPr>
          <p:nvPr/>
        </p:nvSpPr>
        <p:spPr bwMode="auto">
          <a:xfrm>
            <a:off x="7313613" y="2806700"/>
            <a:ext cx="1452562"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a:t>John Henry</a:t>
            </a:r>
          </a:p>
          <a:p>
            <a:pPr eaLnBrk="1" hangingPunct="1"/>
            <a:r>
              <a:rPr lang="en-US" altLang="en-US" sz="2000"/>
              <a:t>Poynting</a:t>
            </a:r>
          </a:p>
          <a:p>
            <a:pPr eaLnBrk="1" hangingPunct="1"/>
            <a:r>
              <a:rPr lang="en-US" altLang="en-US" sz="2000"/>
              <a:t>(1852-1914)</a:t>
            </a:r>
          </a:p>
        </p:txBody>
      </p:sp>
      <p:sp>
        <p:nvSpPr>
          <p:cNvPr id="34825" name="Rectangle 12"/>
          <p:cNvSpPr>
            <a:spLocks noGrp="1" noChangeArrowheads="1"/>
          </p:cNvSpPr>
          <p:nvPr>
            <p:ph type="title"/>
          </p:nvPr>
        </p:nvSpPr>
        <p:spPr/>
        <p:txBody>
          <a:bodyPr/>
          <a:lstStyle/>
          <a:p>
            <a:pPr eaLnBrk="1" hangingPunct="1"/>
            <a:r>
              <a:rPr lang="en-US" altLang="en-US" smtClean="0">
                <a:ea typeface="ヒラギノ角ゴ Pro W3" charset="-128"/>
              </a:rPr>
              <a:t>Energy Flux: The Poynting Vector</a:t>
            </a:r>
          </a:p>
        </p:txBody>
      </p:sp>
      <p:sp>
        <p:nvSpPr>
          <p:cNvPr id="13" name="TextBox 12"/>
          <p:cNvSpPr txBox="1"/>
          <p:nvPr/>
        </p:nvSpPr>
        <p:spPr>
          <a:xfrm>
            <a:off x="863600" y="5464175"/>
            <a:ext cx="6651625" cy="708025"/>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2000">
                <a:solidFill>
                  <a:srgbClr val="CC0000"/>
                </a:solidFill>
                <a:latin typeface="+mj-lt"/>
                <a:ea typeface="+mn-ea"/>
              </a:rPr>
              <a:t>Note energy flux = [Energy/(time * Area)] </a:t>
            </a:r>
          </a:p>
          <a:p>
            <a:pPr indent="228600">
              <a:defRPr/>
            </a:pPr>
            <a:r>
              <a:rPr lang="en-US" sz="2000">
                <a:solidFill>
                  <a:srgbClr val="CC0000"/>
                </a:solidFill>
                <a:latin typeface="+mj-lt"/>
                <a:ea typeface="+mn-ea"/>
              </a:rPr>
              <a:t>Energy flux = Intensity = [Power/Area]          Same Thing!</a:t>
            </a:r>
          </a:p>
        </p:txBody>
      </p:sp>
      <p:sp>
        <p:nvSpPr>
          <p:cNvPr id="2" name="Slide Number Placeholder 1"/>
          <p:cNvSpPr>
            <a:spLocks noGrp="1"/>
          </p:cNvSpPr>
          <p:nvPr>
            <p:ph type="sldNum" sz="quarter" idx="12"/>
          </p:nvPr>
        </p:nvSpPr>
        <p:spPr/>
        <p:txBody>
          <a:bodyPr/>
          <a:lstStyle/>
          <a:p>
            <a:fld id="{5A559325-542E-47E3-A5C6-D01BC01DD6AC}" type="slidenum">
              <a:rPr lang="en-US" altLang="en-US" smtClean="0"/>
              <a:pPr/>
              <a:t>4</a:t>
            </a:fld>
            <a:endParaRPr lang="en-US" altLang="en-US"/>
          </a:p>
        </p:txBody>
      </p:sp>
    </p:spTree>
    <p:extLst>
      <p:ext uri="{BB962C8B-B14F-4D97-AF65-F5344CB8AC3E}">
        <p14:creationId xmlns:p14="http://schemas.microsoft.com/office/powerpoint/2010/main" val="24901434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6" name="Picture 2" descr="Fig23"/>
          <p:cNvPicPr>
            <a:picLocks noChangeAspect="1" noChangeArrowheads="1"/>
          </p:cNvPicPr>
          <p:nvPr/>
        </p:nvPicPr>
        <p:blipFill>
          <a:blip r:embed="rId4">
            <a:lum contrast="30000"/>
            <a:extLst>
              <a:ext uri="{28A0092B-C50C-407E-A947-70E740481C1C}">
                <a14:useLocalDpi xmlns:a14="http://schemas.microsoft.com/office/drawing/2010/main" val="0"/>
              </a:ext>
            </a:extLst>
          </a:blip>
          <a:srcRect t="5434" r="4034" b="7640"/>
          <a:stretch>
            <a:fillRect/>
          </a:stretch>
        </p:blipFill>
        <p:spPr bwMode="auto">
          <a:xfrm>
            <a:off x="4572000" y="990600"/>
            <a:ext cx="4419600" cy="252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7" name="Text Box 3"/>
          <p:cNvSpPr txBox="1">
            <a:spLocks noChangeArrowheads="1"/>
          </p:cNvSpPr>
          <p:nvPr/>
        </p:nvSpPr>
        <p:spPr bwMode="auto">
          <a:xfrm>
            <a:off x="304800" y="1143000"/>
            <a:ext cx="38100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rgbClr val="FF0000"/>
                </a:solidFill>
              </a:rPr>
              <a:t>Net momentum:</a:t>
            </a:r>
            <a:endParaRPr lang="en-US" altLang="en-US"/>
          </a:p>
          <a:p>
            <a:pPr eaLnBrk="1" hangingPunct="1"/>
            <a:r>
              <a:rPr lang="en-US" altLang="en-US"/>
              <a:t>  in transverse direction: 0</a:t>
            </a:r>
          </a:p>
          <a:p>
            <a:pPr eaLnBrk="1" hangingPunct="1"/>
            <a:r>
              <a:rPr lang="en-US" altLang="en-US"/>
              <a:t>  in longitudinal direction: &gt;0</a:t>
            </a:r>
          </a:p>
        </p:txBody>
      </p:sp>
      <p:sp>
        <p:nvSpPr>
          <p:cNvPr id="40968" name="Text Box 4"/>
          <p:cNvSpPr txBox="1">
            <a:spLocks noChangeArrowheads="1"/>
          </p:cNvSpPr>
          <p:nvPr/>
        </p:nvSpPr>
        <p:spPr bwMode="auto">
          <a:xfrm>
            <a:off x="304800" y="2438400"/>
            <a:ext cx="25574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rgbClr val="FF0000"/>
                </a:solidFill>
              </a:rPr>
              <a:t>Relativistic energy:</a:t>
            </a:r>
            <a:endParaRPr lang="en-US" altLang="en-US"/>
          </a:p>
        </p:txBody>
      </p:sp>
      <p:graphicFrame>
        <p:nvGraphicFramePr>
          <p:cNvPr id="2048005" name="Object 2"/>
          <p:cNvGraphicFramePr>
            <a:graphicFrameLocks noChangeAspect="1"/>
          </p:cNvGraphicFramePr>
          <p:nvPr/>
        </p:nvGraphicFramePr>
        <p:xfrm>
          <a:off x="787400" y="2868613"/>
          <a:ext cx="2532063" cy="590550"/>
        </p:xfrm>
        <a:graphic>
          <a:graphicData uri="http://schemas.openxmlformats.org/presentationml/2006/ole">
            <mc:AlternateContent xmlns:mc="http://schemas.openxmlformats.org/markup-compatibility/2006">
              <mc:Choice xmlns:v="urn:schemas-microsoft-com:vml" Requires="v">
                <p:oleObj spid="_x0000_s74982" name="Equation" r:id="rId5" imgW="1257300" imgH="292100" progId="Equation.DSMT4">
                  <p:embed/>
                </p:oleObj>
              </mc:Choice>
              <mc:Fallback>
                <p:oleObj name="Equation" r:id="rId5" imgW="1257300" imgH="2921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7400" y="2868613"/>
                        <a:ext cx="2532063" cy="590550"/>
                      </a:xfrm>
                      <a:prstGeom prst="rect">
                        <a:avLst/>
                      </a:prstGeom>
                      <a:solidFill>
                        <a:schemeClr val="bg1"/>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0969" name="Text Box 6"/>
          <p:cNvSpPr txBox="1">
            <a:spLocks noChangeArrowheads="1"/>
          </p:cNvSpPr>
          <p:nvPr/>
        </p:nvSpPr>
        <p:spPr bwMode="auto">
          <a:xfrm>
            <a:off x="365125" y="3622675"/>
            <a:ext cx="7104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chemeClr val="accent2"/>
                </a:solidFill>
              </a:rPr>
              <a:t>Quantum view: light consists of photons with zero mass:</a:t>
            </a:r>
            <a:endParaRPr lang="en-US" altLang="en-US"/>
          </a:p>
        </p:txBody>
      </p:sp>
      <p:graphicFrame>
        <p:nvGraphicFramePr>
          <p:cNvPr id="2048007" name="Object 3"/>
          <p:cNvGraphicFramePr>
            <a:graphicFrameLocks noChangeAspect="1"/>
          </p:cNvGraphicFramePr>
          <p:nvPr/>
        </p:nvGraphicFramePr>
        <p:xfrm>
          <a:off x="7467600" y="3635375"/>
          <a:ext cx="1381125" cy="485775"/>
        </p:xfrm>
        <a:graphic>
          <a:graphicData uri="http://schemas.openxmlformats.org/presentationml/2006/ole">
            <mc:AlternateContent xmlns:mc="http://schemas.openxmlformats.org/markup-compatibility/2006">
              <mc:Choice xmlns:v="urn:schemas-microsoft-com:vml" Requires="v">
                <p:oleObj spid="_x0000_s74983" name="Equation" r:id="rId7" imgW="685800" imgH="241200" progId="Equation.3">
                  <p:embed/>
                </p:oleObj>
              </mc:Choice>
              <mc:Fallback>
                <p:oleObj name="Equation" r:id="rId7" imgW="685800" imgH="241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67600" y="3635375"/>
                        <a:ext cx="1381125" cy="485775"/>
                      </a:xfrm>
                      <a:prstGeom prst="rect">
                        <a:avLst/>
                      </a:prstGeom>
                      <a:solidFill>
                        <a:schemeClr val="bg1"/>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0970" name="Text Box 8"/>
          <p:cNvSpPr txBox="1">
            <a:spLocks noChangeArrowheads="1"/>
          </p:cNvSpPr>
          <p:nvPr/>
        </p:nvSpPr>
        <p:spPr bwMode="auto">
          <a:xfrm>
            <a:off x="365125" y="4232275"/>
            <a:ext cx="8420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chemeClr val="accent2"/>
                </a:solidFill>
              </a:rPr>
              <a:t>Classical (Maxwell): it is also valid, i.e. momentum = energy/speed</a:t>
            </a:r>
            <a:endParaRPr lang="en-US" altLang="en-US"/>
          </a:p>
        </p:txBody>
      </p:sp>
      <p:graphicFrame>
        <p:nvGraphicFramePr>
          <p:cNvPr id="2048009" name="Object 4"/>
          <p:cNvGraphicFramePr>
            <a:graphicFrameLocks noChangeAspect="1"/>
          </p:cNvGraphicFramePr>
          <p:nvPr/>
        </p:nvGraphicFramePr>
        <p:xfrm>
          <a:off x="838200" y="5181600"/>
          <a:ext cx="1685925" cy="869950"/>
        </p:xfrm>
        <a:graphic>
          <a:graphicData uri="http://schemas.openxmlformats.org/presentationml/2006/ole">
            <mc:AlternateContent xmlns:mc="http://schemas.openxmlformats.org/markup-compatibility/2006">
              <mc:Choice xmlns:v="urn:schemas-microsoft-com:vml" Requires="v">
                <p:oleObj spid="_x0000_s74984" name="Equation" r:id="rId9" imgW="838080" imgH="431640" progId="Equation.3">
                  <p:embed/>
                </p:oleObj>
              </mc:Choice>
              <mc:Fallback>
                <p:oleObj name="Equation" r:id="rId9" imgW="838080" imgH="43164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38200" y="5181600"/>
                        <a:ext cx="1685925" cy="8699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0971" name="Line 10"/>
          <p:cNvSpPr>
            <a:spLocks noChangeShapeType="1"/>
          </p:cNvSpPr>
          <p:nvPr/>
        </p:nvSpPr>
        <p:spPr bwMode="auto">
          <a:xfrm>
            <a:off x="2667000" y="5562600"/>
            <a:ext cx="762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40972" name="Group 11"/>
          <p:cNvGrpSpPr>
            <a:grpSpLocks/>
          </p:cNvGrpSpPr>
          <p:nvPr/>
        </p:nvGrpSpPr>
        <p:grpSpPr bwMode="auto">
          <a:xfrm>
            <a:off x="3581400" y="4876800"/>
            <a:ext cx="3886200" cy="1752600"/>
            <a:chOff x="2256" y="3072"/>
            <a:chExt cx="2448" cy="1104"/>
          </a:xfrm>
        </p:grpSpPr>
        <p:sp>
          <p:nvSpPr>
            <p:cNvPr id="40975" name="Rectangle 12"/>
            <p:cNvSpPr>
              <a:spLocks noChangeArrowheads="1"/>
            </p:cNvSpPr>
            <p:nvPr/>
          </p:nvSpPr>
          <p:spPr bwMode="auto">
            <a:xfrm>
              <a:off x="2256" y="3072"/>
              <a:ext cx="2448" cy="1104"/>
            </a:xfrm>
            <a:prstGeom prst="rect">
              <a:avLst/>
            </a:prstGeom>
            <a:solidFill>
              <a:srgbClr val="F6F63F"/>
            </a:solidFill>
            <a:ln w="9525">
              <a:solidFill>
                <a:schemeClr val="accent2"/>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aphicFrame>
          <p:nvGraphicFramePr>
            <p:cNvPr id="40965" name="Object 5"/>
            <p:cNvGraphicFramePr>
              <a:graphicFrameLocks noChangeAspect="1"/>
            </p:cNvGraphicFramePr>
            <p:nvPr/>
          </p:nvGraphicFramePr>
          <p:xfrm>
            <a:off x="2496" y="3456"/>
            <a:ext cx="2043" cy="581"/>
          </p:xfrm>
          <a:graphic>
            <a:graphicData uri="http://schemas.openxmlformats.org/presentationml/2006/ole">
              <mc:AlternateContent xmlns:mc="http://schemas.openxmlformats.org/markup-compatibility/2006">
                <mc:Choice xmlns:v="urn:schemas-microsoft-com:vml" Requires="v">
                  <p:oleObj spid="_x0000_s74985" name="Equation" r:id="rId11" imgW="1612800" imgH="457200" progId="Equation.3">
                    <p:embed/>
                  </p:oleObj>
                </mc:Choice>
                <mc:Fallback>
                  <p:oleObj name="Equation" r:id="rId11" imgW="1612800" imgH="4572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96" y="3456"/>
                          <a:ext cx="2043" cy="581"/>
                        </a:xfrm>
                        <a:prstGeom prst="rect">
                          <a:avLst/>
                        </a:prstGeom>
                        <a:solidFill>
                          <a:srgbClr val="F6F63F"/>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0976" name="Text Box 14"/>
            <p:cNvSpPr txBox="1">
              <a:spLocks noChangeArrowheads="1"/>
            </p:cNvSpPr>
            <p:nvPr/>
          </p:nvSpPr>
          <p:spPr bwMode="auto">
            <a:xfrm>
              <a:off x="2784" y="3120"/>
              <a:ext cx="1421" cy="288"/>
            </a:xfrm>
            <a:prstGeom prst="rect">
              <a:avLst/>
            </a:prstGeom>
            <a:solidFill>
              <a:srgbClr val="F6F63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t>Momentum flux:</a:t>
              </a:r>
            </a:p>
          </p:txBody>
        </p:sp>
      </p:grpSp>
      <p:sp>
        <p:nvSpPr>
          <p:cNvPr id="40973" name="Rectangle 15"/>
          <p:cNvSpPr>
            <a:spLocks noGrp="1" noChangeArrowheads="1"/>
          </p:cNvSpPr>
          <p:nvPr>
            <p:ph type="title"/>
          </p:nvPr>
        </p:nvSpPr>
        <p:spPr/>
        <p:txBody>
          <a:bodyPr/>
          <a:lstStyle/>
          <a:p>
            <a:pPr eaLnBrk="1" hangingPunct="1"/>
            <a:r>
              <a:rPr lang="en-US" altLang="en-US" smtClean="0">
                <a:ea typeface="ヒラギノ角ゴ Pro W3" charset="-128"/>
              </a:rPr>
              <a:t>Momentum Flux</a:t>
            </a:r>
          </a:p>
        </p:txBody>
      </p:sp>
      <p:sp>
        <p:nvSpPr>
          <p:cNvPr id="40974" name="TextBox 15"/>
          <p:cNvSpPr txBox="1">
            <a:spLocks noChangeArrowheads="1"/>
          </p:cNvSpPr>
          <p:nvPr/>
        </p:nvSpPr>
        <p:spPr bwMode="auto">
          <a:xfrm>
            <a:off x="5133975" y="6142038"/>
            <a:ext cx="23050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t>Units of Pressure</a:t>
            </a:r>
          </a:p>
        </p:txBody>
      </p:sp>
      <p:sp>
        <p:nvSpPr>
          <p:cNvPr id="2" name="Slide Number Placeholder 1"/>
          <p:cNvSpPr>
            <a:spLocks noGrp="1"/>
          </p:cNvSpPr>
          <p:nvPr>
            <p:ph type="sldNum" sz="quarter" idx="12"/>
          </p:nvPr>
        </p:nvSpPr>
        <p:spPr/>
        <p:txBody>
          <a:bodyPr/>
          <a:lstStyle/>
          <a:p>
            <a:fld id="{5A559325-542E-47E3-A5C6-D01BC01DD6AC}" type="slidenum">
              <a:rPr lang="en-US" altLang="en-US" smtClean="0"/>
              <a:pPr/>
              <a:t>5</a:t>
            </a:fld>
            <a:endParaRPr lang="en-US" altLang="en-US"/>
          </a:p>
        </p:txBody>
      </p:sp>
    </p:spTree>
    <p:extLst>
      <p:ext uri="{BB962C8B-B14F-4D97-AF65-F5344CB8AC3E}">
        <p14:creationId xmlns:p14="http://schemas.microsoft.com/office/powerpoint/2010/main" val="20734737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System:Users:neumeist:Purdue:Teaching:PHYSICS 271:Fall 2005:Lectures:"/>
          <p:cNvPicPr>
            <a:picLocks noChangeAspect="1" noChangeArrowheads="1"/>
          </p:cNvPicPr>
          <p:nvPr/>
        </p:nvPicPr>
        <p:blipFill>
          <a:blip r:embed="rId3">
            <a:lum bright="-6000" contrast="18000"/>
            <a:extLst>
              <a:ext uri="{28A0092B-C50C-407E-A947-70E740481C1C}">
                <a14:useLocalDpi xmlns:a14="http://schemas.microsoft.com/office/drawing/2010/main" val="0"/>
              </a:ext>
            </a:extLst>
          </a:blip>
          <a:srcRect/>
          <a:stretch>
            <a:fillRect/>
          </a:stretch>
        </p:blipFill>
        <p:spPr bwMode="auto">
          <a:xfrm>
            <a:off x="152400" y="1219200"/>
            <a:ext cx="8839200" cy="324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5" name="Picture 3" descr="System:Users:neumeist:Purdue:Teaching:PHYSICS 271:Fall 2005:Lectur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4425950"/>
            <a:ext cx="7162800"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Rectangle 4"/>
          <p:cNvSpPr>
            <a:spLocks noGrp="1" noChangeArrowheads="1"/>
          </p:cNvSpPr>
          <p:nvPr>
            <p:ph type="title"/>
          </p:nvPr>
        </p:nvSpPr>
        <p:spPr/>
        <p:txBody>
          <a:bodyPr/>
          <a:lstStyle/>
          <a:p>
            <a:pPr eaLnBrk="1" hangingPunct="1"/>
            <a:r>
              <a:rPr lang="en-US" altLang="en-US" smtClean="0">
                <a:ea typeface="ＭＳ Ｐゴシック" charset="-128"/>
              </a:rPr>
              <a:t>Electromagnetic Spectrum</a:t>
            </a:r>
          </a:p>
        </p:txBody>
      </p:sp>
      <p:sp>
        <p:nvSpPr>
          <p:cNvPr id="2" name="Slide Number Placeholder 1"/>
          <p:cNvSpPr>
            <a:spLocks noGrp="1"/>
          </p:cNvSpPr>
          <p:nvPr>
            <p:ph type="sldNum" sz="quarter" idx="12"/>
          </p:nvPr>
        </p:nvSpPr>
        <p:spPr/>
        <p:txBody>
          <a:bodyPr/>
          <a:lstStyle/>
          <a:p>
            <a:fld id="{5A559325-542E-47E3-A5C6-D01BC01DD6AC}" type="slidenum">
              <a:rPr lang="en-US" altLang="en-US" smtClean="0"/>
              <a:pPr/>
              <a:t>6</a:t>
            </a:fld>
            <a:endParaRPr lang="en-US" altLang="en-US"/>
          </a:p>
        </p:txBody>
      </p:sp>
    </p:spTree>
    <p:extLst>
      <p:ext uri="{BB962C8B-B14F-4D97-AF65-F5344CB8AC3E}">
        <p14:creationId xmlns:p14="http://schemas.microsoft.com/office/powerpoint/2010/main" val="32771591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7108" name="Rectangle 2"/>
          <p:cNvSpPr>
            <a:spLocks noGrp="1" noChangeArrowheads="1"/>
          </p:cNvSpPr>
          <p:nvPr>
            <p:ph type="title"/>
          </p:nvPr>
        </p:nvSpPr>
        <p:spPr>
          <a:xfrm>
            <a:off x="0" y="0"/>
            <a:ext cx="9144000" cy="838200"/>
          </a:xfrm>
        </p:spPr>
        <p:txBody>
          <a:bodyPr/>
          <a:lstStyle/>
          <a:p>
            <a:pPr eaLnBrk="1" hangingPunct="1"/>
            <a:r>
              <a:rPr lang="en-US" altLang="en-US" smtClean="0">
                <a:ea typeface="ＭＳ Ｐゴシック" charset="-128"/>
              </a:rPr>
              <a:t>Radiation and Neutral Atom: Resonance</a:t>
            </a:r>
          </a:p>
        </p:txBody>
      </p:sp>
      <p:pic>
        <p:nvPicPr>
          <p:cNvPr id="47109" name="Picture 3" descr="Fig23"/>
          <p:cNvPicPr>
            <a:picLocks noChangeAspect="1" noChangeArrowheads="1"/>
          </p:cNvPicPr>
          <p:nvPr/>
        </p:nvPicPr>
        <p:blipFill>
          <a:blip r:embed="rId4">
            <a:lum bright="-12000" contrast="30000"/>
            <a:extLst>
              <a:ext uri="{28A0092B-C50C-407E-A947-70E740481C1C}">
                <a14:useLocalDpi xmlns:a14="http://schemas.microsoft.com/office/drawing/2010/main" val="0"/>
              </a:ext>
            </a:extLst>
          </a:blip>
          <a:srcRect/>
          <a:stretch>
            <a:fillRect/>
          </a:stretch>
        </p:blipFill>
        <p:spPr bwMode="auto">
          <a:xfrm>
            <a:off x="4724400" y="990600"/>
            <a:ext cx="4191000" cy="260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7106" name="Object 2"/>
          <p:cNvGraphicFramePr>
            <a:graphicFrameLocks noChangeAspect="1"/>
          </p:cNvGraphicFramePr>
          <p:nvPr/>
        </p:nvGraphicFramePr>
        <p:xfrm>
          <a:off x="685800" y="1371600"/>
          <a:ext cx="1939925" cy="487363"/>
        </p:xfrm>
        <a:graphic>
          <a:graphicData uri="http://schemas.openxmlformats.org/presentationml/2006/ole">
            <mc:AlternateContent xmlns:mc="http://schemas.openxmlformats.org/markup-compatibility/2006">
              <mc:Choice xmlns:v="urn:schemas-microsoft-com:vml" Requires="v">
                <p:oleObj spid="_x0000_s73846" name="Equation" r:id="rId5" imgW="965160" imgH="241200" progId="Equation.3">
                  <p:embed/>
                </p:oleObj>
              </mc:Choice>
              <mc:Fallback>
                <p:oleObj name="Equation" r:id="rId5" imgW="965160" imgH="241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1371600"/>
                        <a:ext cx="1939925" cy="4873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60293" name="Object 3"/>
          <p:cNvGraphicFramePr>
            <a:graphicFrameLocks noChangeAspect="1"/>
          </p:cNvGraphicFramePr>
          <p:nvPr/>
        </p:nvGraphicFramePr>
        <p:xfrm>
          <a:off x="698500" y="1981200"/>
          <a:ext cx="2833688" cy="487363"/>
        </p:xfrm>
        <a:graphic>
          <a:graphicData uri="http://schemas.openxmlformats.org/presentationml/2006/ole">
            <mc:AlternateContent xmlns:mc="http://schemas.openxmlformats.org/markup-compatibility/2006">
              <mc:Choice xmlns:v="urn:schemas-microsoft-com:vml" Requires="v">
                <p:oleObj spid="_x0000_s73847" name="Equation" r:id="rId7" imgW="1409400" imgH="241200" progId="Equation.3">
                  <p:embed/>
                </p:oleObj>
              </mc:Choice>
              <mc:Fallback>
                <p:oleObj name="Equation" r:id="rId7" imgW="1409400" imgH="241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8500" y="1981200"/>
                        <a:ext cx="2833688" cy="4873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7110" name="Text Box 6"/>
          <p:cNvSpPr txBox="1">
            <a:spLocks noChangeArrowheads="1"/>
          </p:cNvSpPr>
          <p:nvPr/>
        </p:nvSpPr>
        <p:spPr bwMode="auto">
          <a:xfrm>
            <a:off x="457200" y="2438400"/>
            <a:ext cx="474027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chemeClr val="accent2"/>
                </a:solidFill>
              </a:rPr>
              <a:t>Amplitude of oscillation will depend on how close we are to the natural free-oscillation frequency of the ball-spring system</a:t>
            </a:r>
            <a:endParaRPr lang="en-US" altLang="en-US"/>
          </a:p>
        </p:txBody>
      </p:sp>
      <p:pic>
        <p:nvPicPr>
          <p:cNvPr id="47111" name="Picture 7" descr="Fig23"/>
          <p:cNvPicPr>
            <a:picLocks noChangeAspect="1" noChangeArrowheads="1"/>
          </p:cNvPicPr>
          <p:nvPr/>
        </p:nvPicPr>
        <p:blipFill>
          <a:blip r:embed="rId9">
            <a:lum bright="-24000" contrast="42000"/>
            <a:extLst>
              <a:ext uri="{28A0092B-C50C-407E-A947-70E740481C1C}">
                <a14:useLocalDpi xmlns:a14="http://schemas.microsoft.com/office/drawing/2010/main" val="0"/>
              </a:ext>
            </a:extLst>
          </a:blip>
          <a:srcRect/>
          <a:stretch>
            <a:fillRect/>
          </a:stretch>
        </p:blipFill>
        <p:spPr bwMode="auto">
          <a:xfrm>
            <a:off x="533400" y="4114800"/>
            <a:ext cx="1768475" cy="261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2" name="Text Box 8"/>
          <p:cNvSpPr txBox="1">
            <a:spLocks noChangeArrowheads="1"/>
          </p:cNvSpPr>
          <p:nvPr/>
        </p:nvSpPr>
        <p:spPr bwMode="auto">
          <a:xfrm>
            <a:off x="2590800" y="4038600"/>
            <a:ext cx="1503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rgbClr val="FF0000"/>
                </a:solidFill>
              </a:rPr>
              <a:t>Resonance</a:t>
            </a:r>
            <a:endParaRPr lang="en-US" altLang="en-US"/>
          </a:p>
        </p:txBody>
      </p:sp>
      <p:sp>
        <p:nvSpPr>
          <p:cNvPr id="9" name="TextBox 8"/>
          <p:cNvSpPr txBox="1"/>
          <p:nvPr/>
        </p:nvSpPr>
        <p:spPr>
          <a:xfrm>
            <a:off x="4894263" y="4572000"/>
            <a:ext cx="3848100" cy="400050"/>
          </a:xfrm>
          <a:prstGeom prst="rect">
            <a:avLst/>
          </a:prstGeom>
          <a:noFill/>
          <a:ln w="28575" cap="flat" cmpd="sng" algn="ctr">
            <a:noFill/>
            <a:prstDash val="solid"/>
            <a:round/>
            <a:headEnd type="none" w="med" len="med"/>
            <a:tailEnd type="none" w="med" len="med"/>
          </a:ln>
        </p:spPr>
        <p:txBody>
          <a:bodyPr wrap="none">
            <a:spAutoFit/>
          </a:bodyPr>
          <a:lstStyle/>
          <a:p>
            <a:pPr indent="228600">
              <a:defRPr/>
            </a:pPr>
            <a:r>
              <a:rPr lang="en-US" sz="2000">
                <a:solidFill>
                  <a:srgbClr val="CC0000"/>
                </a:solidFill>
                <a:latin typeface="+mj-lt"/>
                <a:ea typeface="+mn-ea"/>
              </a:rPr>
              <a:t>This is why you can tune a radio</a:t>
            </a:r>
          </a:p>
        </p:txBody>
      </p:sp>
      <p:pic>
        <p:nvPicPr>
          <p:cNvPr id="47114" name="Picture 16"/>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943600" y="4953000"/>
            <a:ext cx="1995488"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5A559325-542E-47E3-A5C6-D01BC01DD6AC}" type="slidenum">
              <a:rPr lang="en-US" altLang="en-US" smtClean="0"/>
              <a:pPr/>
              <a:t>7</a:t>
            </a:fld>
            <a:endParaRPr lang="en-US" altLang="en-US"/>
          </a:p>
        </p:txBody>
      </p:sp>
    </p:spTree>
    <p:extLst>
      <p:ext uri="{BB962C8B-B14F-4D97-AF65-F5344CB8AC3E}">
        <p14:creationId xmlns:p14="http://schemas.microsoft.com/office/powerpoint/2010/main" val="5477036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2338" name="Text Box 2"/>
          <p:cNvSpPr txBox="1">
            <a:spLocks noChangeArrowheads="1"/>
          </p:cNvSpPr>
          <p:nvPr/>
        </p:nvSpPr>
        <p:spPr bwMode="auto">
          <a:xfrm>
            <a:off x="381000" y="1295400"/>
            <a:ext cx="81534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pitchFamily="64" charset="-128"/>
              </a:defRPr>
            </a:lvl1pPr>
            <a:lvl2pPr marL="37931725" indent="-37474525" eaLnBrk="0" hangingPunct="0">
              <a:defRPr sz="2400">
                <a:solidFill>
                  <a:schemeClr val="tx1"/>
                </a:solidFill>
                <a:latin typeface="Times New Roman" pitchFamily="18" charset="0"/>
                <a:ea typeface="ＭＳ Ｐゴシック" pitchFamily="64" charset="-128"/>
              </a:defRPr>
            </a:lvl2pPr>
            <a:lvl3pPr eaLnBrk="0" hangingPunct="0">
              <a:defRPr sz="2400">
                <a:solidFill>
                  <a:schemeClr val="tx1"/>
                </a:solidFill>
                <a:latin typeface="Times New Roman" pitchFamily="18" charset="0"/>
                <a:ea typeface="ＭＳ Ｐゴシック" pitchFamily="64" charset="-128"/>
              </a:defRPr>
            </a:lvl3pPr>
            <a:lvl4pPr eaLnBrk="0" hangingPunct="0">
              <a:defRPr sz="2400">
                <a:solidFill>
                  <a:schemeClr val="tx1"/>
                </a:solidFill>
                <a:latin typeface="Times New Roman" pitchFamily="18" charset="0"/>
                <a:ea typeface="ＭＳ Ｐゴシック" pitchFamily="64" charset="-128"/>
              </a:defRPr>
            </a:lvl4pPr>
            <a:lvl5pPr eaLnBrk="0" hangingPunct="0">
              <a:defRPr sz="2400">
                <a:solidFill>
                  <a:schemeClr val="tx1"/>
                </a:solidFill>
                <a:latin typeface="Times New Roman" pitchFamily="18" charset="0"/>
                <a:ea typeface="ＭＳ Ｐゴシック" pitchFamily="64"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pitchFamily="64"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pitchFamily="64"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pitchFamily="64"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pitchFamily="64" charset="-128"/>
              </a:defRPr>
            </a:lvl9pPr>
          </a:lstStyle>
          <a:p>
            <a:pPr eaLnBrk="1" hangingPunct="1"/>
            <a:r>
              <a:rPr lang="en-US" altLang="en-US">
                <a:solidFill>
                  <a:schemeClr val="accent2"/>
                </a:solidFill>
              </a:rPr>
              <a:t>E/M radiation waves with frequency ~10</a:t>
            </a:r>
            <a:r>
              <a:rPr lang="en-US" altLang="en-US" baseline="30000">
                <a:solidFill>
                  <a:schemeClr val="accent2"/>
                </a:solidFill>
              </a:rPr>
              <a:t>6</a:t>
            </a:r>
            <a:r>
              <a:rPr lang="en-US" altLang="en-US">
                <a:solidFill>
                  <a:schemeClr val="accent2"/>
                </a:solidFill>
              </a:rPr>
              <a:t> Hz has big effect on mobile electrons in the metal of radio antenna:</a:t>
            </a:r>
            <a:endParaRPr lang="en-US" altLang="en-US"/>
          </a:p>
          <a:p>
            <a:pPr eaLnBrk="1" hangingPunct="1"/>
            <a:r>
              <a:rPr lang="en-US" altLang="en-US">
                <a:solidFill>
                  <a:srgbClr val="FF0000"/>
                </a:solidFill>
              </a:rPr>
              <a:t>  can tune radio to a single frequency</a:t>
            </a:r>
            <a:endParaRPr lang="en-US" altLang="en-US"/>
          </a:p>
        </p:txBody>
      </p:sp>
      <p:sp>
        <p:nvSpPr>
          <p:cNvPr id="2062339" name="Text Box 3"/>
          <p:cNvSpPr txBox="1">
            <a:spLocks noChangeArrowheads="1"/>
          </p:cNvSpPr>
          <p:nvPr/>
        </p:nvSpPr>
        <p:spPr bwMode="auto">
          <a:xfrm>
            <a:off x="381000" y="3124200"/>
            <a:ext cx="84582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pitchFamily="64" charset="-128"/>
              </a:defRPr>
            </a:lvl1pPr>
            <a:lvl2pPr marL="37931725" indent="-37474525" eaLnBrk="0" hangingPunct="0">
              <a:defRPr sz="2400">
                <a:solidFill>
                  <a:schemeClr val="tx1"/>
                </a:solidFill>
                <a:latin typeface="Times New Roman" pitchFamily="18" charset="0"/>
                <a:ea typeface="ＭＳ Ｐゴシック" pitchFamily="64" charset="-128"/>
              </a:defRPr>
            </a:lvl2pPr>
            <a:lvl3pPr eaLnBrk="0" hangingPunct="0">
              <a:defRPr sz="2400">
                <a:solidFill>
                  <a:schemeClr val="tx1"/>
                </a:solidFill>
                <a:latin typeface="Times New Roman" pitchFamily="18" charset="0"/>
                <a:ea typeface="ＭＳ Ｐゴシック" pitchFamily="64" charset="-128"/>
              </a:defRPr>
            </a:lvl3pPr>
            <a:lvl4pPr eaLnBrk="0" hangingPunct="0">
              <a:defRPr sz="2400">
                <a:solidFill>
                  <a:schemeClr val="tx1"/>
                </a:solidFill>
                <a:latin typeface="Times New Roman" pitchFamily="18" charset="0"/>
                <a:ea typeface="ＭＳ Ｐゴシック" pitchFamily="64" charset="-128"/>
              </a:defRPr>
            </a:lvl4pPr>
            <a:lvl5pPr eaLnBrk="0" hangingPunct="0">
              <a:defRPr sz="2400">
                <a:solidFill>
                  <a:schemeClr val="tx1"/>
                </a:solidFill>
                <a:latin typeface="Times New Roman" pitchFamily="18" charset="0"/>
                <a:ea typeface="ＭＳ Ｐゴシック" pitchFamily="64"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pitchFamily="64"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pitchFamily="64"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pitchFamily="64"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pitchFamily="64" charset="-128"/>
              </a:defRPr>
            </a:lvl9pPr>
          </a:lstStyle>
          <a:p>
            <a:pPr eaLnBrk="1" hangingPunct="1"/>
            <a:r>
              <a:rPr lang="en-US" altLang="en-US">
                <a:solidFill>
                  <a:schemeClr val="accent2"/>
                </a:solidFill>
              </a:rPr>
              <a:t>E/M radiation with frequency ~ 10</a:t>
            </a:r>
            <a:r>
              <a:rPr lang="en-US" altLang="en-US" baseline="30000">
                <a:solidFill>
                  <a:schemeClr val="accent2"/>
                </a:solidFill>
              </a:rPr>
              <a:t>15</a:t>
            </a:r>
            <a:r>
              <a:rPr lang="en-US" altLang="en-US">
                <a:solidFill>
                  <a:schemeClr val="accent2"/>
                </a:solidFill>
              </a:rPr>
              <a:t> Hz has big effect on organic molecules:</a:t>
            </a:r>
            <a:endParaRPr lang="en-US" altLang="en-US"/>
          </a:p>
          <a:p>
            <a:pPr eaLnBrk="1" hangingPunct="1"/>
            <a:r>
              <a:rPr lang="en-US" altLang="en-US">
                <a:solidFill>
                  <a:srgbClr val="FF0000"/>
                </a:solidFill>
              </a:rPr>
              <a:t>   retina in your eye responds to visible light but not radio waves</a:t>
            </a:r>
            <a:endParaRPr lang="en-US" altLang="en-US"/>
          </a:p>
        </p:txBody>
      </p:sp>
      <p:sp>
        <p:nvSpPr>
          <p:cNvPr id="2062340" name="Text Box 4"/>
          <p:cNvSpPr txBox="1">
            <a:spLocks noChangeArrowheads="1"/>
          </p:cNvSpPr>
          <p:nvPr/>
        </p:nvSpPr>
        <p:spPr bwMode="auto">
          <a:xfrm>
            <a:off x="381000" y="4876800"/>
            <a:ext cx="81534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pitchFamily="64" charset="-128"/>
              </a:defRPr>
            </a:lvl1pPr>
            <a:lvl2pPr marL="37931725" indent="-37474525" eaLnBrk="0" hangingPunct="0">
              <a:defRPr sz="2400">
                <a:solidFill>
                  <a:schemeClr val="tx1"/>
                </a:solidFill>
                <a:latin typeface="Times New Roman" pitchFamily="18" charset="0"/>
                <a:ea typeface="ＭＳ Ｐゴシック" pitchFamily="64" charset="-128"/>
              </a:defRPr>
            </a:lvl2pPr>
            <a:lvl3pPr eaLnBrk="0" hangingPunct="0">
              <a:defRPr sz="2400">
                <a:solidFill>
                  <a:schemeClr val="tx1"/>
                </a:solidFill>
                <a:latin typeface="Times New Roman" pitchFamily="18" charset="0"/>
                <a:ea typeface="ＭＳ Ｐゴシック" pitchFamily="64" charset="-128"/>
              </a:defRPr>
            </a:lvl3pPr>
            <a:lvl4pPr eaLnBrk="0" hangingPunct="0">
              <a:defRPr sz="2400">
                <a:solidFill>
                  <a:schemeClr val="tx1"/>
                </a:solidFill>
                <a:latin typeface="Times New Roman" pitchFamily="18" charset="0"/>
                <a:ea typeface="ＭＳ Ｐゴシック" pitchFamily="64" charset="-128"/>
              </a:defRPr>
            </a:lvl4pPr>
            <a:lvl5pPr eaLnBrk="0" hangingPunct="0">
              <a:defRPr sz="2400">
                <a:solidFill>
                  <a:schemeClr val="tx1"/>
                </a:solidFill>
                <a:latin typeface="Times New Roman" pitchFamily="18" charset="0"/>
                <a:ea typeface="ＭＳ Ｐゴシック" pitchFamily="64"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pitchFamily="64"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pitchFamily="64"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pitchFamily="64"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pitchFamily="64" charset="-128"/>
              </a:defRPr>
            </a:lvl9pPr>
          </a:lstStyle>
          <a:p>
            <a:pPr eaLnBrk="1" hangingPunct="1"/>
            <a:r>
              <a:rPr lang="en-US" altLang="en-US">
                <a:solidFill>
                  <a:schemeClr val="accent2"/>
                </a:solidFill>
              </a:rPr>
              <a:t>Very high frequency (X-rays) has little effect on atoms and can pass through matter (your body):</a:t>
            </a:r>
            <a:endParaRPr lang="en-US" altLang="en-US"/>
          </a:p>
          <a:p>
            <a:pPr eaLnBrk="1" hangingPunct="1"/>
            <a:r>
              <a:rPr lang="en-US" altLang="en-US">
                <a:solidFill>
                  <a:srgbClr val="FF0000"/>
                </a:solidFill>
              </a:rPr>
              <a:t>   X-ray imaging</a:t>
            </a:r>
            <a:endParaRPr lang="en-US" altLang="en-US"/>
          </a:p>
        </p:txBody>
      </p:sp>
      <p:sp>
        <p:nvSpPr>
          <p:cNvPr id="37893" name="Rectangle 5"/>
          <p:cNvSpPr>
            <a:spLocks noGrp="1" noChangeArrowheads="1"/>
          </p:cNvSpPr>
          <p:nvPr>
            <p:ph type="title"/>
          </p:nvPr>
        </p:nvSpPr>
        <p:spPr/>
        <p:txBody>
          <a:bodyPr/>
          <a:lstStyle/>
          <a:p>
            <a:pPr eaLnBrk="1" hangingPunct="1"/>
            <a:r>
              <a:rPr lang="en-US" altLang="en-US" smtClean="0">
                <a:ea typeface="ＭＳ Ｐゴシック" pitchFamily="64" charset="-128"/>
              </a:rPr>
              <a:t>Importance of Resonance</a:t>
            </a:r>
          </a:p>
        </p:txBody>
      </p:sp>
      <p:sp>
        <p:nvSpPr>
          <p:cNvPr id="2" name="Slide Number Placeholder 1"/>
          <p:cNvSpPr>
            <a:spLocks noGrp="1"/>
          </p:cNvSpPr>
          <p:nvPr>
            <p:ph type="sldNum" sz="quarter" idx="12"/>
          </p:nvPr>
        </p:nvSpPr>
        <p:spPr/>
        <p:txBody>
          <a:bodyPr/>
          <a:lstStyle/>
          <a:p>
            <a:fld id="{5A559325-542E-47E3-A5C6-D01BC01DD6AC}" type="slidenum">
              <a:rPr lang="en-US" altLang="en-US" smtClean="0"/>
              <a:pPr/>
              <a:t>8</a:t>
            </a:fld>
            <a:endParaRPr lang="en-US" altLang="en-US"/>
          </a:p>
        </p:txBody>
      </p:sp>
    </p:spTree>
    <p:extLst>
      <p:ext uri="{BB962C8B-B14F-4D97-AF65-F5344CB8AC3E}">
        <p14:creationId xmlns:p14="http://schemas.microsoft.com/office/powerpoint/2010/main" val="33672736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457200" y="990600"/>
            <a:ext cx="54864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t>Three types of receptors (cones) in retina  which incorporate three different organic molecules which are in resonance with </a:t>
            </a:r>
            <a:r>
              <a:rPr lang="en-US" altLang="en-US">
                <a:solidFill>
                  <a:srgbClr val="FF0000"/>
                </a:solidFill>
              </a:rPr>
              <a:t>red</a:t>
            </a:r>
            <a:r>
              <a:rPr lang="en-US" altLang="en-US"/>
              <a:t>, </a:t>
            </a:r>
            <a:r>
              <a:rPr lang="en-US" altLang="en-US">
                <a:solidFill>
                  <a:srgbClr val="005C00"/>
                </a:solidFill>
              </a:rPr>
              <a:t>green</a:t>
            </a:r>
            <a:r>
              <a:rPr lang="en-US" altLang="en-US"/>
              <a:t> and</a:t>
            </a:r>
            <a:r>
              <a:rPr lang="en-US" altLang="en-US">
                <a:solidFill>
                  <a:schemeClr val="accent2"/>
                </a:solidFill>
              </a:rPr>
              <a:t> blue</a:t>
            </a:r>
            <a:r>
              <a:rPr lang="en-US" altLang="en-US"/>
              <a:t> light frequencies (</a:t>
            </a:r>
            <a:r>
              <a:rPr lang="en-US" altLang="en-US">
                <a:solidFill>
                  <a:srgbClr val="FF0000"/>
                </a:solidFill>
              </a:rPr>
              <a:t>R</a:t>
            </a:r>
            <a:r>
              <a:rPr lang="en-US" altLang="en-US">
                <a:solidFill>
                  <a:srgbClr val="005C00"/>
                </a:solidFill>
              </a:rPr>
              <a:t>G</a:t>
            </a:r>
            <a:r>
              <a:rPr lang="en-US" altLang="en-US">
                <a:solidFill>
                  <a:schemeClr val="accent2"/>
                </a:solidFill>
              </a:rPr>
              <a:t>B</a:t>
            </a:r>
            <a:r>
              <a:rPr lang="en-US" altLang="en-US"/>
              <a:t>-vision):</a:t>
            </a:r>
          </a:p>
        </p:txBody>
      </p:sp>
      <p:pic>
        <p:nvPicPr>
          <p:cNvPr id="51203" name="Picture 3" descr="ey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371600"/>
            <a:ext cx="2905125" cy="196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4" name="Text Box 4"/>
          <p:cNvSpPr txBox="1">
            <a:spLocks noChangeArrowheads="1"/>
          </p:cNvSpPr>
          <p:nvPr/>
        </p:nvSpPr>
        <p:spPr bwMode="auto">
          <a:xfrm>
            <a:off x="5334000" y="3394075"/>
            <a:ext cx="35814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chemeClr val="accent2"/>
                </a:solidFill>
              </a:rPr>
              <a:t>Response spectra for three types of receptors</a:t>
            </a:r>
            <a:endParaRPr lang="en-US" altLang="en-US"/>
          </a:p>
          <a:p>
            <a:pPr eaLnBrk="1" hangingPunct="1"/>
            <a:endParaRPr lang="en-US" altLang="en-US"/>
          </a:p>
          <a:p>
            <a:pPr eaLnBrk="1" hangingPunct="1"/>
            <a:r>
              <a:rPr lang="en-US" altLang="en-US">
                <a:solidFill>
                  <a:schemeClr val="accent2"/>
                </a:solidFill>
              </a:rPr>
              <a:t>Max response wavelengths</a:t>
            </a:r>
            <a:r>
              <a:rPr lang="en-US" altLang="en-US"/>
              <a:t>:</a:t>
            </a:r>
          </a:p>
          <a:p>
            <a:pPr eaLnBrk="1" hangingPunct="1"/>
            <a:r>
              <a:rPr lang="en-US" altLang="en-US"/>
              <a:t>S – 440 nm (6.81</a:t>
            </a:r>
            <a:r>
              <a:rPr lang="en-US" altLang="en-US" baseline="30000"/>
              <a:t>.</a:t>
            </a:r>
            <a:r>
              <a:rPr lang="en-US" altLang="en-US"/>
              <a:t>10</a:t>
            </a:r>
            <a:r>
              <a:rPr lang="en-US" altLang="en-US" baseline="30000"/>
              <a:t>14 </a:t>
            </a:r>
            <a:r>
              <a:rPr lang="en-US" altLang="en-US"/>
              <a:t>Hz)</a:t>
            </a:r>
          </a:p>
          <a:p>
            <a:pPr eaLnBrk="1" hangingPunct="1"/>
            <a:r>
              <a:rPr lang="en-US" altLang="en-US"/>
              <a:t>M – 540 nm (5.56</a:t>
            </a:r>
            <a:r>
              <a:rPr lang="en-US" altLang="en-US" baseline="30000"/>
              <a:t>.</a:t>
            </a:r>
            <a:r>
              <a:rPr lang="en-US" altLang="en-US"/>
              <a:t>10</a:t>
            </a:r>
            <a:r>
              <a:rPr lang="en-US" altLang="en-US" baseline="30000"/>
              <a:t>14 </a:t>
            </a:r>
            <a:r>
              <a:rPr lang="en-US" altLang="en-US"/>
              <a:t>Hz)</a:t>
            </a:r>
          </a:p>
          <a:p>
            <a:pPr eaLnBrk="1" hangingPunct="1"/>
            <a:r>
              <a:rPr lang="en-US" altLang="en-US"/>
              <a:t>L – 560 nm (5.36</a:t>
            </a:r>
            <a:r>
              <a:rPr lang="en-US" altLang="en-US" baseline="30000"/>
              <a:t>.</a:t>
            </a:r>
            <a:r>
              <a:rPr lang="en-US" altLang="en-US"/>
              <a:t>10</a:t>
            </a:r>
            <a:r>
              <a:rPr lang="en-US" altLang="en-US" baseline="30000"/>
              <a:t>14 </a:t>
            </a:r>
            <a:r>
              <a:rPr lang="en-US" altLang="en-US"/>
              <a:t>Hz)</a:t>
            </a:r>
          </a:p>
        </p:txBody>
      </p:sp>
      <p:grpSp>
        <p:nvGrpSpPr>
          <p:cNvPr id="51205" name="Group 5"/>
          <p:cNvGrpSpPr>
            <a:grpSpLocks/>
          </p:cNvGrpSpPr>
          <p:nvPr/>
        </p:nvGrpSpPr>
        <p:grpSpPr bwMode="auto">
          <a:xfrm>
            <a:off x="533400" y="2895600"/>
            <a:ext cx="4572000" cy="3695700"/>
            <a:chOff x="336" y="1824"/>
            <a:chExt cx="2880" cy="2328"/>
          </a:xfrm>
        </p:grpSpPr>
        <p:pic>
          <p:nvPicPr>
            <p:cNvPr id="51210" name="Picture 6" descr="Eye-three-types-of-con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 y="1824"/>
              <a:ext cx="2880" cy="2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1" name="Picture 7" descr="speco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6" y="1824"/>
              <a:ext cx="1920"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40" y="2400"/>
              <a:ext cx="576" cy="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1206" name="Rectangle 9"/>
          <p:cNvSpPr>
            <a:spLocks noGrp="1" noChangeArrowheads="1"/>
          </p:cNvSpPr>
          <p:nvPr>
            <p:ph type="title"/>
          </p:nvPr>
        </p:nvSpPr>
        <p:spPr/>
        <p:txBody>
          <a:bodyPr/>
          <a:lstStyle/>
          <a:p>
            <a:pPr eaLnBrk="1" hangingPunct="1"/>
            <a:r>
              <a:rPr lang="en-US" altLang="en-US" smtClean="0">
                <a:ea typeface="ＭＳ Ｐゴシック" charset="-128"/>
              </a:rPr>
              <a:t>Color Vision</a:t>
            </a:r>
          </a:p>
        </p:txBody>
      </p:sp>
      <p:sp>
        <p:nvSpPr>
          <p:cNvPr id="51207" name="Text Box 10"/>
          <p:cNvSpPr txBox="1">
            <a:spLocks noChangeArrowheads="1"/>
          </p:cNvSpPr>
          <p:nvPr/>
        </p:nvSpPr>
        <p:spPr bwMode="auto">
          <a:xfrm>
            <a:off x="6034088" y="6172200"/>
            <a:ext cx="31099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t>Refers to length of cone</a:t>
            </a:r>
          </a:p>
        </p:txBody>
      </p:sp>
      <p:sp>
        <p:nvSpPr>
          <p:cNvPr id="51208" name="Line 12"/>
          <p:cNvSpPr>
            <a:spLocks noChangeShapeType="1"/>
          </p:cNvSpPr>
          <p:nvPr/>
        </p:nvSpPr>
        <p:spPr bwMode="auto">
          <a:xfrm flipV="1">
            <a:off x="5486400" y="60960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1209" name="Line 13"/>
          <p:cNvSpPr>
            <a:spLocks noChangeShapeType="1"/>
          </p:cNvSpPr>
          <p:nvPr/>
        </p:nvSpPr>
        <p:spPr bwMode="auto">
          <a:xfrm>
            <a:off x="5486400" y="6400800"/>
            <a:ext cx="609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 name="Slide Number Placeholder 1"/>
          <p:cNvSpPr>
            <a:spLocks noGrp="1"/>
          </p:cNvSpPr>
          <p:nvPr>
            <p:ph type="sldNum" sz="quarter" idx="12"/>
          </p:nvPr>
        </p:nvSpPr>
        <p:spPr/>
        <p:txBody>
          <a:bodyPr/>
          <a:lstStyle/>
          <a:p>
            <a:fld id="{5A559325-542E-47E3-A5C6-D01BC01DD6AC}" type="slidenum">
              <a:rPr lang="en-US" altLang="en-US" smtClean="0"/>
              <a:pPr/>
              <a:t>9</a:t>
            </a:fld>
            <a:endParaRPr lang="en-US" altLang="en-US"/>
          </a:p>
        </p:txBody>
      </p:sp>
    </p:spTree>
    <p:extLst>
      <p:ext uri="{BB962C8B-B14F-4D97-AF65-F5344CB8AC3E}">
        <p14:creationId xmlns:p14="http://schemas.microsoft.com/office/powerpoint/2010/main" val="2459176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rgbClr val="CC0000"/>
          </a:solidFill>
          <a:tailEnd type="arrow" w="lg" len="lg"/>
        </a:ln>
        <a:effectLst/>
      </a:spPr>
      <a:bodyPr rtlCol="0" anchor="ctr"/>
      <a:lstStyle>
        <a:defPPr algn="ctr">
          <a:defRPr/>
        </a:defPPr>
      </a:lstStyle>
      <a:style>
        <a:lnRef idx="2">
          <a:schemeClr val="accent1"/>
        </a:lnRef>
        <a:fillRef idx="0">
          <a:schemeClr val="accent1"/>
        </a:fillRef>
        <a:effectRef idx="1">
          <a:schemeClr val="accent1"/>
        </a:effectRef>
        <a:fontRef idx="minor">
          <a:schemeClr val="tx1"/>
        </a:fontRef>
      </a:style>
    </a:spDef>
    <a:lnDef>
      <a:spPr/>
      <a:bodyPr/>
      <a:lstStyle/>
      <a:style>
        <a:lnRef idx="2">
          <a:schemeClr val="accent1"/>
        </a:lnRef>
        <a:fillRef idx="0">
          <a:schemeClr val="accent1"/>
        </a:fillRef>
        <a:effectRef idx="1">
          <a:schemeClr val="accent1"/>
        </a:effectRef>
        <a:fontRef idx="minor">
          <a:schemeClr val="tx1"/>
        </a:fontRef>
      </a:style>
    </a:lnDef>
    <a:txDef>
      <a:spPr>
        <a:noFill/>
        <a:ln w="28575" cap="flat" cmpd="sng" algn="ctr">
          <a:noFill/>
          <a:prstDash val="solid"/>
          <a:round/>
          <a:headEnd type="none" w="med" len="med"/>
          <a:tailEnd type="none" w="med" len="med"/>
        </a:ln>
      </a:spPr>
      <a:bodyPr wrap="none" rtlCol="0">
        <a:spAutoFit/>
      </a:bodyPr>
      <a:lstStyle>
        <a:defPPr indent="228600">
          <a:defRPr sz="2000">
            <a:solidFill>
              <a:srgbClr val="CC0000"/>
            </a:solidFill>
            <a:latin typeface="+mj-lt"/>
          </a:defRPr>
        </a:defPPr>
      </a:lstStyle>
    </a:tx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9311</TotalTime>
  <Words>1873</Words>
  <Application>Microsoft Office PowerPoint</Application>
  <PresentationFormat>On-screen Show (4:3)</PresentationFormat>
  <Paragraphs>261</Paragraphs>
  <Slides>28</Slides>
  <Notes>23</Notes>
  <HiddenSlides>2</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9" baseType="lpstr">
      <vt:lpstr>ＭＳ Ｐゴシック</vt:lpstr>
      <vt:lpstr>ヒラギノ角ゴ Pro W3</vt:lpstr>
      <vt:lpstr>Arial</vt:lpstr>
      <vt:lpstr>Cambria Math</vt:lpstr>
      <vt:lpstr>Comic Sans MS</vt:lpstr>
      <vt:lpstr>Monotype Corsiva</vt:lpstr>
      <vt:lpstr>Symbol</vt:lpstr>
      <vt:lpstr>Times New Roman</vt:lpstr>
      <vt:lpstr>Wingdings</vt:lpstr>
      <vt:lpstr>Default Design</vt:lpstr>
      <vt:lpstr>Equation</vt:lpstr>
      <vt:lpstr>Please Fill the online Course evaluation. </vt:lpstr>
      <vt:lpstr>Final Exam</vt:lpstr>
      <vt:lpstr>Magnitude of the Transverse Electric Field</vt:lpstr>
      <vt:lpstr>Energy Flux: The Poynting Vector</vt:lpstr>
      <vt:lpstr>Momentum Flux</vt:lpstr>
      <vt:lpstr>Electromagnetic Spectrum</vt:lpstr>
      <vt:lpstr>Radiation and Neutral Atom: Resonance</vt:lpstr>
      <vt:lpstr>Importance of Resonance</vt:lpstr>
      <vt:lpstr>Color Vision</vt:lpstr>
      <vt:lpstr>Polarization of Electromagnetic Waves</vt:lpstr>
      <vt:lpstr>Polarizer: polarization by absorption</vt:lpstr>
      <vt:lpstr>iClicker Questions</vt:lpstr>
      <vt:lpstr>Example: two polarizers</vt:lpstr>
      <vt:lpstr>Polarized Light</vt:lpstr>
      <vt:lpstr>iClicker Questions</vt:lpstr>
      <vt:lpstr>PowerPoint Presentation</vt:lpstr>
      <vt:lpstr>Polarized E/M Radiation</vt:lpstr>
      <vt:lpstr>UHF Transmitter and Dipole Receiver (6D-17)</vt:lpstr>
      <vt:lpstr>PowerPoint Presentation</vt:lpstr>
      <vt:lpstr>Speed of light in medium </vt:lpstr>
      <vt:lpstr>PowerPoint Presentation</vt:lpstr>
      <vt:lpstr>Total Internal Reflection</vt:lpstr>
      <vt:lpstr>Examples</vt:lpstr>
      <vt:lpstr>Chromatic Dispersion</vt:lpstr>
      <vt:lpstr>7A-22 Refraction by Prisms </vt:lpstr>
      <vt:lpstr>Why is the sunset red?</vt:lpstr>
      <vt:lpstr>iClicker question: What’s the color of sky on the moon?</vt:lpstr>
      <vt:lpstr>Mirage and Rainbow</vt:lpstr>
    </vt:vector>
  </TitlesOfParts>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2</dc:title>
  <dc:subject>Physics 272H, Spring 2007</dc:subject>
  <dc:creator>Norbert Neumeister</dc:creator>
  <cp:lastModifiedBy>wxie</cp:lastModifiedBy>
  <cp:revision>983</cp:revision>
  <cp:lastPrinted>2012-12-05T01:39:07Z</cp:lastPrinted>
  <dcterms:created xsi:type="dcterms:W3CDTF">2012-12-05T00:30:38Z</dcterms:created>
  <dcterms:modified xsi:type="dcterms:W3CDTF">2017-04-25T19:27:34Z</dcterms:modified>
</cp:coreProperties>
</file>