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607" r:id="rId2"/>
    <p:sldId id="608" r:id="rId3"/>
    <p:sldId id="593" r:id="rId4"/>
    <p:sldId id="601" r:id="rId5"/>
    <p:sldId id="605" r:id="rId6"/>
    <p:sldId id="575" r:id="rId7"/>
    <p:sldId id="551" r:id="rId8"/>
    <p:sldId id="553" r:id="rId9"/>
    <p:sldId id="554" r:id="rId10"/>
    <p:sldId id="555" r:id="rId11"/>
    <p:sldId id="556" r:id="rId12"/>
    <p:sldId id="557" r:id="rId13"/>
    <p:sldId id="558" r:id="rId14"/>
    <p:sldId id="559" r:id="rId15"/>
    <p:sldId id="560" r:id="rId16"/>
    <p:sldId id="561" r:id="rId17"/>
    <p:sldId id="562" r:id="rId18"/>
    <p:sldId id="584" r:id="rId19"/>
    <p:sldId id="598" r:id="rId20"/>
    <p:sldId id="596" r:id="rId21"/>
    <p:sldId id="587" r:id="rId22"/>
    <p:sldId id="564" r:id="rId23"/>
    <p:sldId id="565" r:id="rId24"/>
    <p:sldId id="586" r:id="rId25"/>
    <p:sldId id="566" r:id="rId26"/>
    <p:sldId id="567" r:id="rId27"/>
    <p:sldId id="579" r:id="rId28"/>
    <p:sldId id="583" r:id="rId29"/>
    <p:sldId id="581" r:id="rId30"/>
    <p:sldId id="609" r:id="rId31"/>
    <p:sldId id="610" r:id="rId32"/>
    <p:sldId id="582" r:id="rId33"/>
    <p:sldId id="568" r:id="rId34"/>
    <p:sldId id="578" r:id="rId35"/>
    <p:sldId id="588" r:id="rId36"/>
    <p:sldId id="597" r:id="rId3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1168">
          <p15:clr>
            <a:srgbClr val="A4A3A4"/>
          </p15:clr>
        </p15:guide>
        <p15:guide id="2" pos="2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C69"/>
    <a:srgbClr val="570000"/>
    <a:srgbClr val="CC0000"/>
    <a:srgbClr val="1F58FF"/>
    <a:srgbClr val="B50000"/>
    <a:srgbClr val="CC045F"/>
    <a:srgbClr val="CC029A"/>
    <a:srgbClr val="FF8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79" autoAdjust="0"/>
  </p:normalViewPr>
  <p:slideViewPr>
    <p:cSldViewPr>
      <p:cViewPr varScale="1">
        <p:scale>
          <a:sx n="57" d="100"/>
          <a:sy n="57" d="100"/>
        </p:scale>
        <p:origin x="1290" y="72"/>
      </p:cViewPr>
      <p:guideLst>
        <p:guide orient="horz" pos="1168"/>
        <p:guide pos="2800"/>
      </p:guideLst>
    </p:cSldViewPr>
  </p:slideViewPr>
  <p:outlineViewPr>
    <p:cViewPr>
      <p:scale>
        <a:sx n="33" d="100"/>
        <a:sy n="33" d="100"/>
      </p:scale>
      <p:origin x="0" y="0"/>
    </p:cViewPr>
    <p:sldLst>
      <p:sld r:id="rId1" collapse="1"/>
    </p:sldLst>
  </p:outlin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20.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AB721732-AFBE-4387-AAB1-64B14CEC90E9}" type="slidenum">
              <a:rPr lang="en-US" altLang="en-US"/>
              <a:pPr/>
              <a:t>‹#›</a:t>
            </a:fld>
            <a:endParaRPr lang="en-US" altLang="en-US"/>
          </a:p>
        </p:txBody>
      </p:sp>
    </p:spTree>
    <p:extLst>
      <p:ext uri="{BB962C8B-B14F-4D97-AF65-F5344CB8AC3E}">
        <p14:creationId xmlns:p14="http://schemas.microsoft.com/office/powerpoint/2010/main" val="2180788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513D16B-B14A-440E-A6AE-F1C71C67EC7F}" type="slidenum">
              <a:rPr lang="en-US" altLang="en-US"/>
              <a:pPr/>
              <a:t>‹#›</a:t>
            </a:fld>
            <a:endParaRPr lang="en-US" altLang="en-US"/>
          </a:p>
        </p:txBody>
      </p:sp>
    </p:spTree>
    <p:extLst>
      <p:ext uri="{BB962C8B-B14F-4D97-AF65-F5344CB8AC3E}">
        <p14:creationId xmlns:p14="http://schemas.microsoft.com/office/powerpoint/2010/main" val="387224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ＭＳ Ｐゴシック" pitchFamily="10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0"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F6904DC-758F-4122-BF08-EE15579BB4D1}" type="slidenum">
              <a:rPr lang="en-US" altLang="en-US" sz="1300"/>
              <a:pPr eaLnBrk="1" hangingPunct="1"/>
              <a:t>5</a:t>
            </a:fld>
            <a:endParaRPr lang="en-US" altLang="en-US" sz="1300"/>
          </a:p>
        </p:txBody>
      </p:sp>
      <p:sp>
        <p:nvSpPr>
          <p:cNvPr id="47107"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dirty="0" smtClean="0">
                <a:latin typeface="Times New Roman" charset="0"/>
                <a:ea typeface="ＭＳ Ｐゴシック" charset="-128"/>
              </a:rPr>
              <a:t>Spectacular result: Maxwell predicts speed of light for electromagnetic pulse in mid-1800 – but no one at this time could guess the electromagnetic nature of light, though the speed of light was already known.</a:t>
            </a:r>
          </a:p>
          <a:p>
            <a:pPr eaLnBrk="1" hangingPunct="1"/>
            <a:r>
              <a:rPr lang="en-US" altLang="en-US" dirty="0" smtClean="0">
                <a:latin typeface="Times New Roman" charset="0"/>
                <a:ea typeface="ＭＳ Ｐゴシック" charset="-128"/>
              </a:rPr>
              <a:t>He got speed of light theoretically from constants epsilon and mu which are easy to measure in experiment</a:t>
            </a:r>
          </a:p>
        </p:txBody>
      </p:sp>
    </p:spTree>
    <p:extLst>
      <p:ext uri="{BB962C8B-B14F-4D97-AF65-F5344CB8AC3E}">
        <p14:creationId xmlns:p14="http://schemas.microsoft.com/office/powerpoint/2010/main" val="12979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C8C03DA-57E6-4497-8FE0-02452CEF7B33}" type="slidenum">
              <a:rPr lang="en-US" altLang="en-US" sz="1300"/>
              <a:pPr eaLnBrk="1" hangingPunct="1"/>
              <a:t>15</a:t>
            </a:fld>
            <a:endParaRPr lang="en-US" altLang="en-US" sz="13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ヒラギノ角ゴ Pro W3" charset="-128"/>
            </a:endParaRPr>
          </a:p>
        </p:txBody>
      </p:sp>
    </p:spTree>
    <p:extLst>
      <p:ext uri="{BB962C8B-B14F-4D97-AF65-F5344CB8AC3E}">
        <p14:creationId xmlns:p14="http://schemas.microsoft.com/office/powerpoint/2010/main" val="32400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F18352D-19A5-43DB-A311-A03C66C829BC}" type="slidenum">
              <a:rPr lang="en-US" altLang="en-US" sz="1300"/>
              <a:pPr eaLnBrk="1" hangingPunct="1"/>
              <a:t>16</a:t>
            </a:fld>
            <a:endParaRPr lang="en-US" altLang="en-US" sz="13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ヒラギノ角ゴ Pro W3" charset="-128"/>
              </a:rPr>
              <a:t>Radiation pressure also acts on neutral matter through nucleus and electrons</a:t>
            </a:r>
          </a:p>
          <a:p>
            <a:pPr eaLnBrk="1" hangingPunct="1">
              <a:buFontTx/>
              <a:buChar char="-"/>
            </a:pPr>
            <a:r>
              <a:rPr lang="en-US" altLang="en-US" dirty="0" smtClean="0">
                <a:latin typeface="Times New Roman" charset="0"/>
                <a:ea typeface="ヒラギノ角ゴ Pro W3" charset="-128"/>
              </a:rPr>
              <a:t>it is always in the </a:t>
            </a:r>
            <a:r>
              <a:rPr lang="en-US" altLang="en-US" dirty="0" err="1" smtClean="0">
                <a:latin typeface="Times New Roman" charset="0"/>
                <a:ea typeface="ヒラギノ角ゴ Pro W3" charset="-128"/>
              </a:rPr>
              <a:t>dir</a:t>
            </a:r>
            <a:r>
              <a:rPr lang="en-US" altLang="en-US" dirty="0" smtClean="0">
                <a:latin typeface="Times New Roman" charset="0"/>
                <a:ea typeface="ヒラギノ角ゴ Pro W3" charset="-128"/>
              </a:rPr>
              <a:t> of radiation, (</a:t>
            </a:r>
            <a:r>
              <a:rPr lang="en-US" altLang="en-US" dirty="0" err="1" smtClean="0">
                <a:latin typeface="Times New Roman" charset="0"/>
                <a:ea typeface="ヒラギノ角ゴ Pro W3" charset="-128"/>
              </a:rPr>
              <a:t>SciFi</a:t>
            </a:r>
            <a:r>
              <a:rPr lang="en-US" altLang="en-US" dirty="0" smtClean="0">
                <a:latin typeface="Times New Roman" charset="0"/>
                <a:ea typeface="ヒラギノ角ゴ Pro W3" charset="-128"/>
              </a:rPr>
              <a:t> – light-reflecting solar sails on ships, </a:t>
            </a:r>
            <a:r>
              <a:rPr lang="en-US" altLang="en-US" dirty="0" err="1" smtClean="0">
                <a:latin typeface="Times New Roman" charset="0"/>
                <a:ea typeface="ヒラギノ角ゴ Pro W3" charset="-128"/>
              </a:rPr>
              <a:t>onsidered</a:t>
            </a:r>
            <a:r>
              <a:rPr lang="en-US" altLang="en-US" dirty="0" smtClean="0">
                <a:latin typeface="Times New Roman" charset="0"/>
                <a:ea typeface="ヒラギノ角ゴ Pro W3" charset="-128"/>
              </a:rPr>
              <a:t> seriously by scientists as well)</a:t>
            </a:r>
          </a:p>
          <a:p>
            <a:pPr eaLnBrk="1" hangingPunct="1">
              <a:buFontTx/>
              <a:buChar char="-"/>
            </a:pPr>
            <a:r>
              <a:rPr lang="en-US" altLang="en-US" dirty="0" smtClean="0">
                <a:latin typeface="Times New Roman" charset="0"/>
                <a:ea typeface="ヒラギノ角ゴ Pro W3" charset="-128"/>
              </a:rPr>
              <a:t>Note that magnetic force does not increase the charge’s kinetic energy - only changes its direction of motion. </a:t>
            </a:r>
          </a:p>
          <a:p>
            <a:pPr eaLnBrk="1" hangingPunct="1">
              <a:buFontTx/>
              <a:buChar char="-"/>
            </a:pPr>
            <a:r>
              <a:rPr lang="en-US" altLang="en-US" dirty="0" smtClean="0">
                <a:latin typeface="Times New Roman" charset="0"/>
                <a:ea typeface="ヒラギノ角ゴ Pro W3" charset="-128"/>
              </a:rPr>
              <a:t>Begs the question: if particle gains momentum in the Y direction as a result of E - doesn’t the field have to lose momentum in the Y direction?</a:t>
            </a:r>
          </a:p>
          <a:p>
            <a:pPr eaLnBrk="1" hangingPunct="1">
              <a:buFontTx/>
              <a:buChar char="-"/>
            </a:pPr>
            <a:r>
              <a:rPr lang="en-US" altLang="en-US" dirty="0" smtClean="0">
                <a:latin typeface="Times New Roman" charset="0"/>
                <a:ea typeface="ヒラギノ角ゴ Pro W3" charset="-128"/>
              </a:rPr>
              <a:t>Time average of momentum in Y direction is zero!</a:t>
            </a:r>
          </a:p>
          <a:p>
            <a:pPr eaLnBrk="1" hangingPunct="1">
              <a:buFontTx/>
              <a:buChar char="-"/>
            </a:pPr>
            <a:r>
              <a:rPr lang="en-US" altLang="en-US" dirty="0" smtClean="0">
                <a:latin typeface="Times New Roman" charset="0"/>
                <a:ea typeface="ヒラギノ角ゴ Pro W3" charset="-128"/>
              </a:rPr>
              <a:t>Last shown</a:t>
            </a:r>
          </a:p>
        </p:txBody>
      </p:sp>
    </p:spTree>
    <p:extLst>
      <p:ext uri="{BB962C8B-B14F-4D97-AF65-F5344CB8AC3E}">
        <p14:creationId xmlns:p14="http://schemas.microsoft.com/office/powerpoint/2010/main" val="337504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3202391-E6C7-4EB2-AED9-055F0F4C2B96}" type="slidenum">
              <a:rPr lang="en-US" altLang="en-US" sz="1300"/>
              <a:pPr eaLnBrk="1" hangingPunct="1"/>
              <a:t>17</a:t>
            </a:fld>
            <a:endParaRPr lang="en-US" altLang="en-US" sz="13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ヒラギノ角ゴ Pro W3" charset="-128"/>
              </a:rPr>
              <a:t>N/m</a:t>
            </a:r>
            <a:r>
              <a:rPr lang="en-US" altLang="en-US" baseline="30000" smtClean="0">
                <a:latin typeface="Times New Roman" charset="0"/>
                <a:ea typeface="ヒラギノ角ゴ Pro W3" charset="-128"/>
              </a:rPr>
              <a:t>2</a:t>
            </a:r>
            <a:r>
              <a:rPr lang="en-US" altLang="en-US" smtClean="0">
                <a:latin typeface="Times New Roman" charset="0"/>
                <a:ea typeface="ヒラギノ角ゴ Pro W3" charset="-128"/>
              </a:rPr>
              <a:t> – units of pressure</a:t>
            </a:r>
          </a:p>
          <a:p>
            <a:pPr eaLnBrk="1" hangingPunct="1"/>
            <a:r>
              <a:rPr lang="en-US" altLang="en-US" smtClean="0">
                <a:latin typeface="Times New Roman" charset="0"/>
                <a:ea typeface="ヒラギノ角ゴ Pro W3" charset="-128"/>
              </a:rPr>
              <a:t>S =[J/s/m^2}, so S/c = [N*m/(m^3)]=N/m^2</a:t>
            </a:r>
          </a:p>
        </p:txBody>
      </p:sp>
    </p:spTree>
    <p:extLst>
      <p:ext uri="{BB962C8B-B14F-4D97-AF65-F5344CB8AC3E}">
        <p14:creationId xmlns:p14="http://schemas.microsoft.com/office/powerpoint/2010/main" val="18789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ＭＳ Ｐゴシック" pitchFamily="64" charset="-128"/>
              </a:defRPr>
            </a:lvl1pPr>
            <a:lvl2pPr marL="37931725" indent="-37474525" defTabSz="966788"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fld id="{4D211F7B-6C10-4C7F-AE3F-2804806CF85A}" type="slidenum">
              <a:rPr lang="en-US" altLang="en-US" sz="1300"/>
              <a:pPr eaLnBrk="1" hangingPunct="1"/>
              <a:t>18</a:t>
            </a:fld>
            <a:endParaRPr lang="en-US" altLang="en-US" sz="13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2000" i="1" dirty="0" smtClean="0">
                <a:latin typeface="Times New Roman" pitchFamily="18" charset="0"/>
                <a:ea typeface="ＭＳ Ｐゴシック" pitchFamily="64" charset="-128"/>
              </a:rPr>
              <a:t>(Jules  Verne, Pierre </a:t>
            </a:r>
            <a:r>
              <a:rPr lang="en-US" altLang="en-US" sz="2000" i="1" dirty="0" err="1" smtClean="0">
                <a:latin typeface="Times New Roman" pitchFamily="18" charset="0"/>
                <a:ea typeface="ＭＳ Ｐゴシック" pitchFamily="64" charset="-128"/>
              </a:rPr>
              <a:t>Boulle</a:t>
            </a:r>
            <a:r>
              <a:rPr lang="en-US" altLang="en-US" sz="2000" i="1" dirty="0" smtClean="0">
                <a:latin typeface="Times New Roman" pitchFamily="18" charset="0"/>
                <a:ea typeface="ＭＳ Ｐゴシック" pitchFamily="64" charset="-128"/>
              </a:rPr>
              <a:t> , Arthur C. Clarke…) ..1865</a:t>
            </a:r>
            <a:endParaRPr lang="en-US" altLang="en-US" dirty="0" smtClean="0">
              <a:latin typeface="Arial" charset="0"/>
              <a:ea typeface="ＭＳ Ｐゴシック" pitchFamily="64" charset="-128"/>
            </a:endParaRPr>
          </a:p>
          <a:p>
            <a:pPr eaLnBrk="1" hangingPunct="1"/>
            <a:r>
              <a:rPr lang="en-US" altLang="en-US" dirty="0" smtClean="0">
                <a:latin typeface="Arial" charset="0"/>
                <a:ea typeface="ＭＳ Ｐゴシック" pitchFamily="64" charset="-128"/>
              </a:rPr>
              <a:t>Pierre </a:t>
            </a:r>
            <a:r>
              <a:rPr lang="en-US" altLang="en-US" dirty="0" err="1" smtClean="0">
                <a:latin typeface="Arial" charset="0"/>
                <a:ea typeface="ＭＳ Ｐゴシック" pitchFamily="64" charset="-128"/>
              </a:rPr>
              <a:t>Boulle</a:t>
            </a:r>
            <a:r>
              <a:rPr lang="en-US" altLang="en-US" dirty="0" smtClean="0">
                <a:latin typeface="Arial" charset="0"/>
                <a:ea typeface="ＭＳ Ｐゴシック" pitchFamily="64" charset="-128"/>
              </a:rPr>
              <a:t> also wrote: The bridge over the River </a:t>
            </a:r>
            <a:r>
              <a:rPr lang="en-US" altLang="en-US" dirty="0" err="1" smtClean="0">
                <a:latin typeface="Arial" charset="0"/>
                <a:ea typeface="ＭＳ Ｐゴシック" pitchFamily="64" charset="-128"/>
              </a:rPr>
              <a:t>Kwai</a:t>
            </a:r>
            <a:endParaRPr lang="en-US" altLang="en-US" dirty="0" smtClean="0">
              <a:latin typeface="Arial" charset="0"/>
              <a:ea typeface="ＭＳ Ｐゴシック" pitchFamily="64" charset="-128"/>
            </a:endParaRPr>
          </a:p>
          <a:p>
            <a:pPr eaLnBrk="1" hangingPunct="1"/>
            <a:r>
              <a:rPr lang="en-US" altLang="en-US" dirty="0" smtClean="0">
                <a:latin typeface="Arial" charset="0"/>
                <a:ea typeface="ＭＳ Ｐゴシック" pitchFamily="64" charset="-128"/>
              </a:rPr>
              <a:t>Planet of Apes – includes idea of solar sail</a:t>
            </a:r>
          </a:p>
          <a:p>
            <a:pPr eaLnBrk="1" hangingPunct="1"/>
            <a:endParaRPr lang="en-US" altLang="en-US" dirty="0" smtClean="0">
              <a:latin typeface="Arial" charset="0"/>
              <a:ea typeface="ＭＳ Ｐゴシック" pitchFamily="64" charset="-128"/>
            </a:endParaRPr>
          </a:p>
          <a:p>
            <a:pPr eaLnBrk="1" hangingPunct="1"/>
            <a:r>
              <a:rPr lang="en-US" altLang="en-US" dirty="0" smtClean="0">
                <a:latin typeface="Arial" charset="0"/>
                <a:ea typeface="ＭＳ Ｐゴシック" pitchFamily="64" charset="-128"/>
              </a:rPr>
              <a:t>Appropriately, the first great writer of truly </a:t>
            </a:r>
            <a:r>
              <a:rPr lang="en-US" altLang="en-US" i="1" dirty="0" smtClean="0">
                <a:latin typeface="Arial" charset="0"/>
                <a:ea typeface="ＭＳ Ｐゴシック" pitchFamily="64" charset="-128"/>
              </a:rPr>
              <a:t>scientific</a:t>
            </a:r>
            <a:r>
              <a:rPr lang="en-US" altLang="en-US" dirty="0" smtClean="0">
                <a:latin typeface="Arial" charset="0"/>
                <a:ea typeface="ＭＳ Ｐゴシック" pitchFamily="64" charset="-128"/>
              </a:rPr>
              <a:t> fiction was also the first to suggest the possibility of solar sails. In Jules Verne's 1865 novel </a:t>
            </a:r>
            <a:r>
              <a:rPr lang="en-US" altLang="en-US" i="1" dirty="0" smtClean="0">
                <a:latin typeface="Arial" charset="0"/>
                <a:ea typeface="ＭＳ Ｐゴシック" pitchFamily="64" charset="-128"/>
              </a:rPr>
              <a:t>From the Earth to the Moon</a:t>
            </a:r>
            <a:r>
              <a:rPr lang="en-US" altLang="en-US" dirty="0" smtClean="0">
                <a:latin typeface="Arial" charset="0"/>
                <a:ea typeface="ＭＳ Ｐゴシック" pitchFamily="64" charset="-128"/>
              </a:rPr>
              <a:t>, the French adventurer Michel </a:t>
            </a:r>
            <a:r>
              <a:rPr lang="en-US" altLang="en-US" dirty="0" err="1" smtClean="0">
                <a:latin typeface="Arial" charset="0"/>
                <a:ea typeface="ＭＳ Ｐゴシック" pitchFamily="64" charset="-128"/>
              </a:rPr>
              <a:t>Ardan</a:t>
            </a:r>
            <a:r>
              <a:rPr lang="en-US" altLang="en-US" dirty="0" smtClean="0">
                <a:latin typeface="Arial" charset="0"/>
                <a:ea typeface="ＭＳ Ｐゴシック" pitchFamily="64" charset="-128"/>
              </a:rPr>
              <a:t> describes the planned cannon-firing of a space-bound projectile, which he says "will never exceed 9,900 leagues an hour . . . . [I]</a:t>
            </a:r>
            <a:r>
              <a:rPr lang="en-US" altLang="en-US" dirty="0" err="1" smtClean="0">
                <a:latin typeface="Arial" charset="0"/>
                <a:ea typeface="ＭＳ Ｐゴシック" pitchFamily="64" charset="-128"/>
              </a:rPr>
              <a:t>sn't</a:t>
            </a:r>
            <a:r>
              <a:rPr lang="en-US" altLang="en-US" dirty="0" smtClean="0">
                <a:latin typeface="Arial" charset="0"/>
                <a:ea typeface="ＭＳ Ｐゴシック" pitchFamily="64" charset="-128"/>
              </a:rPr>
              <a:t> it obvious that this speed will someday be surpassed by even greater speeds, probably with light or electricity as the mechanical agent?" Walter James Miller, the translator and annotator of the 1978 edition, notes here, "Verne is right on top of new developments in physics . . . . James Clerk Maxwell (1831-1879) has recently discovered that </a:t>
            </a:r>
            <a:r>
              <a:rPr lang="en-US" altLang="en-US" i="1" dirty="0" smtClean="0">
                <a:latin typeface="Arial" charset="0"/>
                <a:ea typeface="ＭＳ Ｐゴシック" pitchFamily="64" charset="-128"/>
              </a:rPr>
              <a:t>light</a:t>
            </a:r>
            <a:r>
              <a:rPr lang="en-US" altLang="en-US" dirty="0" smtClean="0">
                <a:latin typeface="Arial" charset="0"/>
                <a:ea typeface="ＭＳ Ｐゴシック" pitchFamily="64" charset="-128"/>
              </a:rPr>
              <a:t> exerts a pressure on surfaces."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Verne did not develop his idea further, and subsequent science fiction writers made little use of it for nearly a century. Some 60 years after Verne's novel (and inspired by it), two men began to develop the essential concepts of solar sailing: the great Russian space pioneer Konstantin </a:t>
            </a:r>
            <a:r>
              <a:rPr lang="en-US" altLang="en-US" dirty="0" err="1" smtClean="0">
                <a:latin typeface="Arial" charset="0"/>
                <a:ea typeface="ＭＳ Ｐゴシック" pitchFamily="64" charset="-128"/>
              </a:rPr>
              <a:t>Tsiolkovsky</a:t>
            </a:r>
            <a:r>
              <a:rPr lang="en-US" altLang="en-US" dirty="0" smtClean="0">
                <a:latin typeface="Arial" charset="0"/>
                <a:ea typeface="ＭＳ Ｐゴシック" pitchFamily="64" charset="-128"/>
              </a:rPr>
              <a:t> and his Latvian disciple </a:t>
            </a:r>
            <a:r>
              <a:rPr lang="en-US" altLang="en-US" dirty="0" err="1" smtClean="0">
                <a:latin typeface="Arial" charset="0"/>
                <a:ea typeface="ＭＳ Ｐゴシック" pitchFamily="64" charset="-128"/>
              </a:rPr>
              <a:t>Friderikh</a:t>
            </a:r>
            <a:r>
              <a:rPr lang="en-US" altLang="en-US" dirty="0" smtClean="0">
                <a:latin typeface="Arial" charset="0"/>
                <a:ea typeface="ＭＳ Ｐゴシック" pitchFamily="64" charset="-128"/>
              </a:rPr>
              <a:t> </a:t>
            </a:r>
            <a:r>
              <a:rPr lang="en-US" altLang="en-US" dirty="0" err="1" smtClean="0">
                <a:latin typeface="Arial" charset="0"/>
                <a:ea typeface="ＭＳ Ｐゴシック" pitchFamily="64" charset="-128"/>
              </a:rPr>
              <a:t>Tsander</a:t>
            </a:r>
            <a:r>
              <a:rPr lang="en-US" altLang="en-US" dirty="0" smtClean="0">
                <a:latin typeface="Arial" charset="0"/>
                <a:ea typeface="ＭＳ Ｐゴシック" pitchFamily="64" charset="-128"/>
              </a:rPr>
              <a:t>. But their writings on solar sails were not widely disseminated; their most influential work dealt instead with the design of liquid-fueled rockets.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Then in May 1951 the leading SF magazine of its time, </a:t>
            </a:r>
            <a:r>
              <a:rPr lang="en-US" altLang="en-US" i="1" dirty="0" smtClean="0">
                <a:latin typeface="Arial" charset="0"/>
                <a:ea typeface="ＭＳ Ｐゴシック" pitchFamily="64" charset="-128"/>
              </a:rPr>
              <a:t>Astounding Science Fiction</a:t>
            </a:r>
            <a:r>
              <a:rPr lang="en-US" altLang="en-US" dirty="0" smtClean="0">
                <a:latin typeface="Arial" charset="0"/>
                <a:ea typeface="ＭＳ Ｐゴシック" pitchFamily="64" charset="-128"/>
              </a:rPr>
              <a:t>, published a detailed account of how solar sails could be assembled in orbit and used for space travel. The account was a nonfiction article, "Clipper Ships of Space," by an engineer named Carl Wiley. Given that he published his article in a science fiction magazine, and wrote it under a pseudonym (Russell Saunders), Wiley himself apparently feared that respectable scientific circles were not yet ready for the solar sailing concept. It took another seven years for a paper on solar sails (by Richard </a:t>
            </a:r>
            <a:r>
              <a:rPr lang="en-US" altLang="en-US" dirty="0" err="1" smtClean="0">
                <a:latin typeface="Arial" charset="0"/>
                <a:ea typeface="ＭＳ Ｐゴシック" pitchFamily="64" charset="-128"/>
              </a:rPr>
              <a:t>Garwin</a:t>
            </a:r>
            <a:r>
              <a:rPr lang="en-US" altLang="en-US" dirty="0" smtClean="0">
                <a:latin typeface="Arial" charset="0"/>
                <a:ea typeface="ＭＳ Ｐゴシック" pitchFamily="64" charset="-128"/>
              </a:rPr>
              <a:t>) to appear in a professional journal, </a:t>
            </a:r>
            <a:r>
              <a:rPr lang="en-US" altLang="en-US" i="1" dirty="0" smtClean="0">
                <a:latin typeface="Arial" charset="0"/>
                <a:ea typeface="ＭＳ Ｐゴシック" pitchFamily="64" charset="-128"/>
              </a:rPr>
              <a:t>Jet Propulsion</a:t>
            </a:r>
            <a:r>
              <a:rPr lang="en-US" altLang="en-US" dirty="0" smtClean="0">
                <a:latin typeface="Arial" charset="0"/>
                <a:ea typeface="ＭＳ Ｐゴシック" pitchFamily="64" charset="-128"/>
              </a:rPr>
              <a:t>. Meanwhile, however, several influential science fiction writers had absorbed Wiley's </a:t>
            </a:r>
            <a:r>
              <a:rPr lang="en-US" altLang="en-US" i="1" dirty="0" smtClean="0">
                <a:latin typeface="Arial" charset="0"/>
                <a:ea typeface="ＭＳ Ｐゴシック" pitchFamily="64" charset="-128"/>
              </a:rPr>
              <a:t>Astounding</a:t>
            </a:r>
            <a:r>
              <a:rPr lang="en-US" altLang="en-US" dirty="0" smtClean="0">
                <a:latin typeface="Arial" charset="0"/>
                <a:ea typeface="ＭＳ Ｐゴシック" pitchFamily="64" charset="-128"/>
              </a:rPr>
              <a:t> article into their creative preconscious. In the early 1960s, they began to produce.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 April 1960 issue of </a:t>
            </a:r>
            <a:r>
              <a:rPr lang="en-US" altLang="en-US" i="1" dirty="0" smtClean="0">
                <a:latin typeface="Arial" charset="0"/>
                <a:ea typeface="ＭＳ Ｐゴシック" pitchFamily="64" charset="-128"/>
              </a:rPr>
              <a:t>Galaxy Magazine</a:t>
            </a:r>
            <a:r>
              <a:rPr lang="en-US" altLang="en-US" dirty="0" smtClean="0">
                <a:latin typeface="Arial" charset="0"/>
                <a:ea typeface="ＭＳ Ｐゴシック" pitchFamily="64" charset="-128"/>
              </a:rPr>
              <a:t> included a </a:t>
            </a:r>
            <a:r>
              <a:rPr lang="en-US" altLang="en-US" dirty="0" err="1" smtClean="0">
                <a:latin typeface="Arial" charset="0"/>
                <a:ea typeface="ＭＳ Ｐゴシック" pitchFamily="64" charset="-128"/>
              </a:rPr>
              <a:t>novelet</a:t>
            </a:r>
            <a:r>
              <a:rPr lang="en-US" altLang="en-US" dirty="0" smtClean="0">
                <a:latin typeface="Arial" charset="0"/>
                <a:ea typeface="ＭＳ Ｐゴシック" pitchFamily="64" charset="-128"/>
              </a:rPr>
              <a:t> titled "The Lady Who Sailed </a:t>
            </a:r>
            <a:r>
              <a:rPr lang="en-US" altLang="en-US" i="1" dirty="0" smtClean="0">
                <a:latin typeface="Arial" charset="0"/>
                <a:ea typeface="ＭＳ Ｐゴシック" pitchFamily="64" charset="-128"/>
              </a:rPr>
              <a:t>The Soul</a:t>
            </a:r>
            <a:r>
              <a:rPr lang="en-US" altLang="en-US" dirty="0" smtClean="0">
                <a:latin typeface="Arial" charset="0"/>
                <a:ea typeface="ＭＳ Ｐゴシック" pitchFamily="64" charset="-128"/>
              </a:rPr>
              <a:t>," by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 The story began with the legendary romance of two sailors of space, Helen America and Mr. Grey-no-more. Thousands of years in the future, everyone knows the legends, but they have forgotten the details. "Out of it all, two things stood forth - their love and the image of the great sails, tissue-metal wings with which the bodies of people finally fluttered out among the stars." The story then describes, according to the omniscient narrator, the reality behind the legend: how Helen and the veteran space sailor Mr. Grey-no-more fall in love, become separated by many light-years of space, and are reunited only after Helen endures the dangers and rigors of a forty-year space voyage as the first female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pilot. </a:t>
            </a:r>
            <a:endParaRPr lang="en-US" altLang="en-US" dirty="0" smtClean="0">
              <a:latin typeface="Times New Roman" pitchFamily="18" charset="0"/>
              <a:ea typeface="ＭＳ Ｐゴシック" pitchFamily="64" charset="-128"/>
            </a:endParaRPr>
          </a:p>
          <a:p>
            <a:pPr eaLnBrk="1" hangingPunct="1"/>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 was the pseudonym of Paul M. A. </a:t>
            </a:r>
            <a:r>
              <a:rPr lang="en-US" altLang="en-US" dirty="0" err="1" smtClean="0">
                <a:latin typeface="Arial" charset="0"/>
                <a:ea typeface="ＭＳ Ｐゴシック" pitchFamily="64" charset="-128"/>
              </a:rPr>
              <a:t>Linebarger</a:t>
            </a:r>
            <a:r>
              <a:rPr lang="en-US" altLang="en-US" dirty="0" smtClean="0">
                <a:latin typeface="Arial" charset="0"/>
                <a:ea typeface="ＭＳ Ｐゴシック" pitchFamily="64" charset="-128"/>
              </a:rPr>
              <a:t>, a political scientist, psychological warfare expert, and Army intelligence officer. Thirty-five years after his death, </a:t>
            </a:r>
            <a:r>
              <a:rPr lang="en-US" altLang="en-US" dirty="0" err="1" smtClean="0">
                <a:latin typeface="Arial" charset="0"/>
                <a:ea typeface="ＭＳ Ｐゴシック" pitchFamily="64" charset="-128"/>
              </a:rPr>
              <a:t>Linebarger</a:t>
            </a:r>
            <a:r>
              <a:rPr lang="en-US" altLang="en-US" dirty="0" smtClean="0">
                <a:latin typeface="Arial" charset="0"/>
                <a:ea typeface="ＭＳ Ｐゴシック" pitchFamily="64" charset="-128"/>
              </a:rPr>
              <a:t> has come to be regarded as one of the most original writers in the history of science fiction. He was not a writer of hard science fiction, in the usual theoretical/technical sense. He was more often inspired by Chinese history and literature, French poetry, modern European novels, and hardball international politics than by scientific concepts. But he had been interested in astronomy since childhood, and he was a close reader of </a:t>
            </a:r>
            <a:r>
              <a:rPr lang="en-US" altLang="en-US" i="1" dirty="0" smtClean="0">
                <a:latin typeface="Arial" charset="0"/>
                <a:ea typeface="ＭＳ Ｐゴシック" pitchFamily="64" charset="-128"/>
              </a:rPr>
              <a:t>Astounding</a:t>
            </a:r>
            <a:r>
              <a:rPr lang="en-US" altLang="en-US" dirty="0" smtClean="0">
                <a:latin typeface="Arial" charset="0"/>
                <a:ea typeface="ＭＳ Ｐゴシック" pitchFamily="64" charset="-128"/>
              </a:rPr>
              <a:t>, including its nonfiction as well as its fiction. As part of his intelligence work he also consulted Russian scientific literature, so he may have come across the early solar-sail work of </a:t>
            </a:r>
            <a:r>
              <a:rPr lang="en-US" altLang="en-US" dirty="0" err="1" smtClean="0">
                <a:latin typeface="Arial" charset="0"/>
                <a:ea typeface="ＭＳ Ｐゴシック" pitchFamily="64" charset="-128"/>
              </a:rPr>
              <a:t>Tsiolkovsky</a:t>
            </a:r>
            <a:r>
              <a:rPr lang="en-US" altLang="en-US" dirty="0" smtClean="0">
                <a:latin typeface="Arial" charset="0"/>
                <a:ea typeface="ＭＳ Ｐゴシック" pitchFamily="64" charset="-128"/>
              </a:rPr>
              <a:t> and </a:t>
            </a:r>
            <a:r>
              <a:rPr lang="en-US" altLang="en-US" dirty="0" err="1" smtClean="0">
                <a:latin typeface="Arial" charset="0"/>
                <a:ea typeface="ＭＳ Ｐゴシック" pitchFamily="64" charset="-128"/>
              </a:rPr>
              <a:t>Tsander</a:t>
            </a:r>
            <a:r>
              <a:rPr lang="en-US" altLang="en-US" dirty="0" smtClean="0">
                <a:latin typeface="Arial" charset="0"/>
                <a:ea typeface="ＭＳ Ｐゴシック" pitchFamily="64" charset="-128"/>
              </a:rPr>
              <a:t>. Wherever he learned of it, the concept of solar sails captured </a:t>
            </a:r>
            <a:r>
              <a:rPr lang="en-US" altLang="en-US" dirty="0" err="1" smtClean="0">
                <a:latin typeface="Arial" charset="0"/>
                <a:ea typeface="ＭＳ Ｐゴシック" pitchFamily="64" charset="-128"/>
              </a:rPr>
              <a:t>Linebarger's</a:t>
            </a:r>
            <a:r>
              <a:rPr lang="en-US" altLang="en-US" dirty="0" smtClean="0">
                <a:latin typeface="Arial" charset="0"/>
                <a:ea typeface="ＭＳ Ｐゴシック" pitchFamily="64" charset="-128"/>
              </a:rPr>
              <a:t> imagination.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 Lady Who Sailed </a:t>
            </a:r>
            <a:r>
              <a:rPr lang="en-US" altLang="en-US" i="1" dirty="0" smtClean="0">
                <a:latin typeface="Arial" charset="0"/>
                <a:ea typeface="ＭＳ Ｐゴシック" pitchFamily="64" charset="-128"/>
              </a:rPr>
              <a:t>The Soul</a:t>
            </a:r>
            <a:r>
              <a:rPr lang="en-US" altLang="en-US" dirty="0" smtClean="0">
                <a:latin typeface="Arial" charset="0"/>
                <a:ea typeface="ＭＳ Ｐゴシック" pitchFamily="64" charset="-128"/>
              </a:rPr>
              <a:t>" primarily concerns Helen America's unusual psychological development and her romance with Mr. Grey-no-more. But it also describes, fairly accurately, the structure and motive force of a </a:t>
            </a:r>
            <a:r>
              <a:rPr lang="en-US" altLang="en-US" dirty="0" err="1" smtClean="0">
                <a:latin typeface="Arial" charset="0"/>
                <a:ea typeface="ＭＳ Ｐゴシック" pitchFamily="64" charset="-128"/>
              </a:rPr>
              <a:t>starfaring</a:t>
            </a:r>
            <a:r>
              <a:rPr lang="en-US" altLang="en-US" dirty="0" smtClean="0">
                <a:latin typeface="Arial" charset="0"/>
                <a:ea typeface="ＭＳ Ｐゴシック" pitchFamily="64" charset="-128"/>
              </a:rPr>
              <a:t>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In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Smith's elaborate future history (developed in two dozen related stories),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are used for many centuries to settle planets across the galaxy. Each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carries thousands of frozen settlers; Helen America's particular cargo consists of "religious fanatics" looking for a receptive world. Her ship is christened </a:t>
            </a:r>
            <a:r>
              <a:rPr lang="en-US" altLang="en-US" i="1" dirty="0" smtClean="0">
                <a:latin typeface="Arial" charset="0"/>
                <a:ea typeface="ＭＳ Ｐゴシック" pitchFamily="64" charset="-128"/>
              </a:rPr>
              <a:t>The Soul</a:t>
            </a:r>
            <a:r>
              <a:rPr lang="en-US" altLang="en-US" dirty="0" smtClean="0">
                <a:latin typeface="Arial" charset="0"/>
                <a:ea typeface="ＭＳ Ｐゴシック" pitchFamily="64" charset="-128"/>
              </a:rPr>
              <a:t> by a cynical bureaucrat, who is happy to see the religious fanatics take to the skies. As the next story in the series ("Think Blue, Count Two," Galaxy, February 1963) describes the technology: </a:t>
            </a:r>
            <a:endParaRPr lang="en-US" altLang="en-US" dirty="0" smtClean="0">
              <a:latin typeface="Times New Roman" pitchFamily="18" charset="0"/>
              <a:ea typeface="ＭＳ Ｐゴシック" pitchFamily="64" charset="-128"/>
            </a:endParaRPr>
          </a:p>
          <a:p>
            <a:pPr eaLnBrk="1" hangingPunct="1"/>
            <a:r>
              <a:rPr lang="en-US" altLang="en-US" b="1" dirty="0" smtClean="0">
                <a:latin typeface="Arial" charset="0"/>
                <a:ea typeface="ＭＳ Ｐゴシック" pitchFamily="64" charset="-128"/>
              </a:rPr>
              <a:t>Before the great ships whispered between the stars by means of </a:t>
            </a:r>
            <a:r>
              <a:rPr lang="en-US" altLang="en-US" b="1" dirty="0" err="1" smtClean="0">
                <a:latin typeface="Arial" charset="0"/>
                <a:ea typeface="ＭＳ Ｐゴシック" pitchFamily="64" charset="-128"/>
              </a:rPr>
              <a:t>planoforming</a:t>
            </a:r>
            <a:r>
              <a:rPr lang="en-US" altLang="en-US" b="1" dirty="0" smtClean="0">
                <a:latin typeface="Arial" charset="0"/>
                <a:ea typeface="ＭＳ Ｐゴシック" pitchFamily="64" charset="-128"/>
              </a:rPr>
              <a:t>, people had to fly from star to star with immense sails - huge films assorted in space on long, rigid, </a:t>
            </a:r>
            <a:r>
              <a:rPr lang="en-US" altLang="en-US" b="1" dirty="0" err="1" smtClean="0">
                <a:latin typeface="Arial" charset="0"/>
                <a:ea typeface="ＭＳ Ｐゴシック" pitchFamily="64" charset="-128"/>
              </a:rPr>
              <a:t>coldproof</a:t>
            </a:r>
            <a:r>
              <a:rPr lang="en-US" altLang="en-US" b="1" dirty="0" smtClean="0">
                <a:latin typeface="Arial" charset="0"/>
                <a:ea typeface="ＭＳ Ｐゴシック" pitchFamily="64" charset="-128"/>
              </a:rPr>
              <a:t> rigging. A small </a:t>
            </a:r>
            <a:r>
              <a:rPr lang="en-US" altLang="en-US" b="1" dirty="0" err="1" smtClean="0">
                <a:latin typeface="Arial" charset="0"/>
                <a:ea typeface="ＭＳ Ｐゴシック" pitchFamily="64" charset="-128"/>
              </a:rPr>
              <a:t>spaceboat</a:t>
            </a:r>
            <a:r>
              <a:rPr lang="en-US" altLang="en-US" b="1" dirty="0" smtClean="0">
                <a:latin typeface="Arial" charset="0"/>
                <a:ea typeface="ＭＳ Ｐゴシック" pitchFamily="64" charset="-128"/>
              </a:rPr>
              <a:t> provided room for a sailor to handle the sails, check the course, and watch the passengers who were sealed, like knots in immense threads, in their little adiabatic [temperature-constant] pods which trailed behind the ship. The passengers knew nothing, except for going to sleep on Earth and waking up on a strange new world forty, fifty, or two hundred years later. This was a primitive way to do it. But it worked.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In these two stories,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 first dramatized the concept of solar sailing for many science fiction readers. Thundering rockets were not his thing; he preferred the gentler forces of sunlight and starlight, managed by the subtle skills of a human sailor. But he knew that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"as the miles of their sweep sucked up the push of light itself and accelerated [their] frozen cargo at almost immeasurable speeds across an ocean of unfathomable silence," could get certain important jobs done better than any foreseeable </a:t>
            </a:r>
            <a:r>
              <a:rPr lang="en-US" altLang="en-US" dirty="0" err="1" smtClean="0">
                <a:latin typeface="Arial" charset="0"/>
                <a:ea typeface="ＭＳ Ｐゴシック" pitchFamily="64" charset="-128"/>
              </a:rPr>
              <a:t>rocketship</a:t>
            </a:r>
            <a:r>
              <a:rPr lang="en-US" altLang="en-US" dirty="0" smtClean="0">
                <a:latin typeface="Arial" charset="0"/>
                <a:ea typeface="ＭＳ Ｐゴシック" pitchFamily="64" charset="-128"/>
              </a:rPr>
              <a:t>.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 next author of a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story was not, as far as I know, a regular reader of </a:t>
            </a:r>
            <a:r>
              <a:rPr lang="en-US" altLang="en-US" i="1" dirty="0" smtClean="0">
                <a:latin typeface="Arial" charset="0"/>
                <a:ea typeface="ＭＳ Ｐゴシック" pitchFamily="64" charset="-128"/>
              </a:rPr>
              <a:t>Astounding</a:t>
            </a:r>
            <a:r>
              <a:rPr lang="en-US" altLang="en-US" dirty="0" smtClean="0">
                <a:latin typeface="Arial" charset="0"/>
                <a:ea typeface="ＭＳ Ｐゴシック" pitchFamily="64" charset="-128"/>
              </a:rPr>
              <a:t> or of </a:t>
            </a:r>
            <a:r>
              <a:rPr lang="en-US" altLang="en-US" i="1" dirty="0" smtClean="0">
                <a:latin typeface="Arial" charset="0"/>
                <a:ea typeface="ＭＳ Ｐゴシック" pitchFamily="64" charset="-128"/>
              </a:rPr>
              <a:t>Jet Propulsion</a:t>
            </a:r>
            <a:r>
              <a:rPr lang="en-US" altLang="en-US" dirty="0" smtClean="0">
                <a:latin typeface="Arial" charset="0"/>
                <a:ea typeface="ＭＳ Ｐゴシック" pitchFamily="64" charset="-128"/>
              </a:rPr>
              <a:t>. He did have training as an engineer, but he had long since become a professional writer, notably of the semi-autobiographical novel </a:t>
            </a:r>
            <a:r>
              <a:rPr lang="en-US" altLang="en-US" i="1" dirty="0" smtClean="0">
                <a:latin typeface="Arial" charset="0"/>
                <a:ea typeface="ＭＳ Ｐゴシック" pitchFamily="64" charset="-128"/>
              </a:rPr>
              <a:t>The Bridge over the River </a:t>
            </a:r>
            <a:r>
              <a:rPr lang="en-US" altLang="en-US" i="1" dirty="0" err="1" smtClean="0">
                <a:latin typeface="Arial" charset="0"/>
                <a:ea typeface="ＭＳ Ｐゴシック" pitchFamily="64" charset="-128"/>
              </a:rPr>
              <a:t>Kwai</a:t>
            </a:r>
            <a:r>
              <a:rPr lang="en-US" altLang="en-US" dirty="0" smtClean="0">
                <a:latin typeface="Arial" charset="0"/>
                <a:ea typeface="ＭＳ Ｐゴシック" pitchFamily="64" charset="-128"/>
              </a:rPr>
              <a:t>. His name was Pierre </a:t>
            </a:r>
            <a:r>
              <a:rPr lang="en-US" altLang="en-US" dirty="0" err="1" smtClean="0">
                <a:latin typeface="Arial" charset="0"/>
                <a:ea typeface="ＭＳ Ｐゴシック" pitchFamily="64" charset="-128"/>
              </a:rPr>
              <a:t>Boulle</a:t>
            </a:r>
            <a:r>
              <a:rPr lang="en-US" altLang="en-US" dirty="0" smtClean="0">
                <a:latin typeface="Arial" charset="0"/>
                <a:ea typeface="ＭＳ Ｐゴシック" pitchFamily="64" charset="-128"/>
              </a:rPr>
              <a:t>, and in 1963 he published his first science fiction novel, </a:t>
            </a:r>
            <a:r>
              <a:rPr lang="en-US" altLang="en-US" i="1" dirty="0" smtClean="0">
                <a:latin typeface="Arial" charset="0"/>
                <a:ea typeface="ＭＳ Ｐゴシック" pitchFamily="64" charset="-128"/>
              </a:rPr>
              <a:t>La </a:t>
            </a:r>
            <a:r>
              <a:rPr lang="en-US" altLang="en-US" i="1" dirty="0" err="1" smtClean="0">
                <a:latin typeface="Arial" charset="0"/>
                <a:ea typeface="ＭＳ Ｐゴシック" pitchFamily="64" charset="-128"/>
              </a:rPr>
              <a:t>planete</a:t>
            </a:r>
            <a:r>
              <a:rPr lang="en-US" altLang="en-US" i="1" dirty="0" smtClean="0">
                <a:latin typeface="Arial" charset="0"/>
                <a:ea typeface="ＭＳ Ｐゴシック" pitchFamily="64" charset="-128"/>
              </a:rPr>
              <a:t> des singes</a:t>
            </a:r>
            <a:r>
              <a:rPr lang="en-US" altLang="en-US" dirty="0" smtClean="0">
                <a:latin typeface="Arial" charset="0"/>
                <a:ea typeface="ＭＳ Ｐゴシック" pitchFamily="64" charset="-128"/>
              </a:rPr>
              <a:t>. It was soon translated into English as </a:t>
            </a:r>
            <a:r>
              <a:rPr lang="en-US" altLang="en-US" i="1" dirty="0" smtClean="0">
                <a:latin typeface="Arial" charset="0"/>
                <a:ea typeface="ＭＳ Ｐゴシック" pitchFamily="64" charset="-128"/>
              </a:rPr>
              <a:t>Planet of the Apes</a:t>
            </a:r>
            <a:r>
              <a:rPr lang="en-US" altLang="en-US" dirty="0" smtClean="0">
                <a:latin typeface="Arial" charset="0"/>
                <a:ea typeface="ＭＳ Ｐゴシック" pitchFamily="64" charset="-128"/>
              </a:rPr>
              <a:t>. Neither film based on the novel incorporates much of its satirical content, and both entirely omit its frame story: a "wealthy leisured couple" taking a holiday in space, in a ship described as "a sort of sphere with an envelope - the sail - which was miraculously fine and light and moved through space propelled by the pressure of light-radiation. . . . Furthermore, this elastic envelope could be stretched or contracted as the navigator pleased," to increase or decrease the craft's speed [translation by </a:t>
            </a:r>
            <a:r>
              <a:rPr lang="en-US" altLang="en-US" dirty="0" err="1" smtClean="0">
                <a:latin typeface="Arial" charset="0"/>
                <a:ea typeface="ＭＳ Ｐゴシック" pitchFamily="64" charset="-128"/>
              </a:rPr>
              <a:t>Xan</a:t>
            </a:r>
            <a:r>
              <a:rPr lang="en-US" altLang="en-US" dirty="0" smtClean="0">
                <a:latin typeface="Arial" charset="0"/>
                <a:ea typeface="ＭＳ Ｐゴシック" pitchFamily="64" charset="-128"/>
              </a:rPr>
              <a:t> Fielding]. The craft's direction is controlled by changing the "reflective power of certain sections" of the spherical envelope. Other aspects of the craft's operation sound more literary than scientific in origin. But </a:t>
            </a:r>
            <a:r>
              <a:rPr lang="en-US" altLang="en-US" dirty="0" err="1" smtClean="0">
                <a:latin typeface="Arial" charset="0"/>
                <a:ea typeface="ＭＳ Ｐゴシック" pitchFamily="64" charset="-128"/>
              </a:rPr>
              <a:t>Boulle</a:t>
            </a:r>
            <a:r>
              <a:rPr lang="en-US" altLang="en-US" dirty="0" smtClean="0">
                <a:latin typeface="Arial" charset="0"/>
                <a:ea typeface="ＭＳ Ｐゴシック" pitchFamily="64" charset="-128"/>
              </a:rPr>
              <a:t> clearly had in mind at least the basics of a light-powered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Now we come to the author who is most often given credit for introducing solar sails into science fiction: the great hard-SF writer, Arthur C. Clarke. His first story of solar sailing was published four years after "The Lady Who Sailed </a:t>
            </a:r>
            <a:r>
              <a:rPr lang="en-US" altLang="en-US" i="1" dirty="0" smtClean="0">
                <a:latin typeface="Arial" charset="0"/>
                <a:ea typeface="ＭＳ Ｐゴシック" pitchFamily="64" charset="-128"/>
              </a:rPr>
              <a:t>The Soul</a:t>
            </a:r>
            <a:r>
              <a:rPr lang="en-US" altLang="en-US" dirty="0" smtClean="0">
                <a:latin typeface="Arial" charset="0"/>
                <a:ea typeface="ＭＳ Ｐゴシック" pitchFamily="64" charset="-128"/>
              </a:rPr>
              <a:t>" (in </a:t>
            </a:r>
            <a:r>
              <a:rPr lang="en-US" altLang="en-US" i="1" dirty="0" smtClean="0">
                <a:latin typeface="Arial" charset="0"/>
                <a:ea typeface="ＭＳ Ｐゴシック" pitchFamily="64" charset="-128"/>
              </a:rPr>
              <a:t>Boy's Life</a:t>
            </a:r>
            <a:r>
              <a:rPr lang="en-US" altLang="en-US" dirty="0" smtClean="0">
                <a:latin typeface="Arial" charset="0"/>
                <a:ea typeface="ＭＳ Ｐゴシック" pitchFamily="64" charset="-128"/>
              </a:rPr>
              <a:t>, the magazine of the Boy Scouts of America, March 1964). Originally titled "</a:t>
            </a:r>
            <a:r>
              <a:rPr lang="en-US" altLang="en-US" dirty="0" err="1" smtClean="0">
                <a:latin typeface="Arial" charset="0"/>
                <a:ea typeface="ＭＳ Ｐゴシック" pitchFamily="64" charset="-128"/>
              </a:rPr>
              <a:t>Sunjammer</a:t>
            </a:r>
            <a:r>
              <a:rPr lang="en-US" altLang="en-US" dirty="0" smtClean="0">
                <a:latin typeface="Arial" charset="0"/>
                <a:ea typeface="ＭＳ Ｐゴシック" pitchFamily="64" charset="-128"/>
              </a:rPr>
              <a:t>," the story is technically much more detailed than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Smith's accounts. But its use of solar sails is rather less spectacular: instead of carrying thousands of settlers to new planets, the story's seven "sun yachts" engage in a competitive race from Earth orbit to the Moon. That gives Clarke the opportunity to describe half a dozen different designs for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as well as complex strategies for maneuvering them during the race. The race itself is an exciting one, with collisions and cutthroat yachtsmanship, ending as one of the yachts accidentally becomes "the first of all man's ships to set sail on the long journey to the stars." "</a:t>
            </a:r>
            <a:r>
              <a:rPr lang="en-US" altLang="en-US" dirty="0" err="1" smtClean="0">
                <a:latin typeface="Arial" charset="0"/>
                <a:ea typeface="ＭＳ Ｐゴシック" pitchFamily="64" charset="-128"/>
              </a:rPr>
              <a:t>Sunjammer</a:t>
            </a:r>
            <a:r>
              <a:rPr lang="en-US" altLang="en-US" dirty="0" smtClean="0">
                <a:latin typeface="Arial" charset="0"/>
                <a:ea typeface="ＭＳ Ｐゴシック" pitchFamily="64" charset="-128"/>
              </a:rPr>
              <a:t>" was quickly reprinted in several publications in addition to </a:t>
            </a:r>
            <a:r>
              <a:rPr lang="en-US" altLang="en-US" i="1" dirty="0" smtClean="0">
                <a:latin typeface="Arial" charset="0"/>
                <a:ea typeface="ＭＳ Ｐゴシック" pitchFamily="64" charset="-128"/>
              </a:rPr>
              <a:t>Boy's Life</a:t>
            </a:r>
            <a:r>
              <a:rPr lang="en-US" altLang="en-US" dirty="0" smtClean="0">
                <a:latin typeface="Arial" charset="0"/>
                <a:ea typeface="ＭＳ Ｐゴシック" pitchFamily="64" charset="-128"/>
              </a:rPr>
              <a:t> (usually under the title "The Wind from the Sun"), so it gained much wider distribution than the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 stories that preceded it. As Clarke himself later wrote, "Many of the bright men and women working to develop solar sails have told me that their lifelong interest began when they first read this story back in the 1960s.</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 Finally among these science-fictional progenitors of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came a story by another master of hard SF, </a:t>
            </a:r>
            <a:r>
              <a:rPr lang="en-US" altLang="en-US" dirty="0" err="1" smtClean="0">
                <a:latin typeface="Arial" charset="0"/>
                <a:ea typeface="ＭＳ Ｐゴシック" pitchFamily="64" charset="-128"/>
              </a:rPr>
              <a:t>Poul</a:t>
            </a:r>
            <a:r>
              <a:rPr lang="en-US" altLang="en-US" dirty="0" smtClean="0">
                <a:latin typeface="Arial" charset="0"/>
                <a:ea typeface="ＭＳ Ｐゴシック" pitchFamily="64" charset="-128"/>
              </a:rPr>
              <a:t> Anderson. Anderson's story, also titled "</a:t>
            </a:r>
            <a:r>
              <a:rPr lang="en-US" altLang="en-US" dirty="0" err="1" smtClean="0">
                <a:latin typeface="Arial" charset="0"/>
                <a:ea typeface="ＭＳ Ｐゴシック" pitchFamily="64" charset="-128"/>
              </a:rPr>
              <a:t>Sunjammer</a:t>
            </a:r>
            <a:r>
              <a:rPr lang="en-US" altLang="en-US" dirty="0" smtClean="0">
                <a:latin typeface="Arial" charset="0"/>
                <a:ea typeface="ＭＳ Ｐゴシック" pitchFamily="64" charset="-128"/>
              </a:rPr>
              <a:t>," appeared a month after Clarke's, in the April 1964 issue of Astounding Science Fiction, by this time retitled </a:t>
            </a:r>
            <a:r>
              <a:rPr lang="en-US" altLang="en-US" i="1" dirty="0" smtClean="0">
                <a:latin typeface="Arial" charset="0"/>
                <a:ea typeface="ＭＳ Ｐゴシック" pitchFamily="64" charset="-128"/>
              </a:rPr>
              <a:t>Analog Science Fact/ Science Fiction</a:t>
            </a:r>
            <a:r>
              <a:rPr lang="en-US" altLang="en-US" dirty="0" smtClean="0">
                <a:latin typeface="Arial" charset="0"/>
                <a:ea typeface="ＭＳ Ｐゴシック" pitchFamily="64" charset="-128"/>
              </a:rPr>
              <a:t>. Anderson (writing as Winston P. Sanders) produced a typical Analog story: an intriguing puzzle involving great danger in outer space, with an ingenious engineering solution discovered at the last minute. Anderson's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serve the cause of interplanetary commerce, hauling industrial chemicals from the Asteroid Belt to Earth. No romance here, but as in Clarke's story, considerable detail about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design: </a:t>
            </a:r>
            <a:endParaRPr lang="en-US" altLang="en-US" dirty="0" smtClean="0">
              <a:latin typeface="Times New Roman" pitchFamily="18" charset="0"/>
              <a:ea typeface="ＭＳ Ｐゴシック" pitchFamily="64" charset="-128"/>
            </a:endParaRPr>
          </a:p>
          <a:p>
            <a:pPr eaLnBrk="1" hangingPunct="1"/>
            <a:r>
              <a:rPr lang="en-US" altLang="en-US" b="1" dirty="0" smtClean="0">
                <a:latin typeface="Arial" charset="0"/>
                <a:ea typeface="ＭＳ Ｐゴシック" pitchFamily="64" charset="-128"/>
              </a:rPr>
              <a:t>The sail now nearly bisected the sky, four and a half miles across. The foam-filled members that stiffened it were like </a:t>
            </a:r>
            <a:r>
              <a:rPr lang="en-US" altLang="en-US" b="1" dirty="0" err="1" smtClean="0">
                <a:latin typeface="Arial" charset="0"/>
                <a:ea typeface="ＭＳ Ｐゴシック" pitchFamily="64" charset="-128"/>
              </a:rPr>
              <a:t>Brobdingnagian</a:t>
            </a:r>
            <a:r>
              <a:rPr lang="en-US" altLang="en-US" b="1" dirty="0" smtClean="0">
                <a:latin typeface="Arial" charset="0"/>
                <a:ea typeface="ＭＳ Ｐゴシック" pitchFamily="64" charset="-128"/>
              </a:rPr>
              <a:t> spokes with its slow rotation. That disk massed close to two tons, and yet it was ghostly thin, a micron's breadth of aluminized polymer. . . . They cost money to build, out in free space, yet far less than a powered ship; for they required no engines, no crews, no fuel, simply a metal coating sputtered onto a sheet of carbon compounds, a configuration of sensors and automata, and a means to signal their whereabouts and their occasional needs. Those needs rarely amounted to more than repair of some mechanical malfunction.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"Rarely" for purposes of this story means that an unanticipated solar flare is threatening to set off a mighty explosion of the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volatile cargo, which will contaminate Earth's outer atmosphere and incinerate any human-crewed craft nearby.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These four writers, within a four-year time span, illustrated the major potential uses of solar sails, which not coincidentally have been among the main uses of sailing ships on Earth's waters: hauling freight (Anderson), recreational travel (</a:t>
            </a:r>
            <a:r>
              <a:rPr lang="en-US" altLang="en-US" dirty="0" err="1" smtClean="0">
                <a:latin typeface="Arial" charset="0"/>
                <a:ea typeface="ＭＳ Ｐゴシック" pitchFamily="64" charset="-128"/>
              </a:rPr>
              <a:t>Boulle</a:t>
            </a:r>
            <a:r>
              <a:rPr lang="en-US" altLang="en-US" dirty="0" smtClean="0">
                <a:latin typeface="Arial" charset="0"/>
                <a:ea typeface="ＭＳ Ｐゴシック" pitchFamily="64" charset="-128"/>
              </a:rPr>
              <a:t>), racing (Clarke), exploration and emigration (Smith). Science fiction writers who followed in their wake have either expanded upon these uses or found secondary ones. For instance, Larry </a:t>
            </a:r>
            <a:r>
              <a:rPr lang="en-US" altLang="en-US" dirty="0" err="1" smtClean="0">
                <a:latin typeface="Arial" charset="0"/>
                <a:ea typeface="ＭＳ Ｐゴシック" pitchFamily="64" charset="-128"/>
              </a:rPr>
              <a:t>Niven</a:t>
            </a:r>
            <a:r>
              <a:rPr lang="en-US" altLang="en-US" dirty="0" smtClean="0">
                <a:latin typeface="Arial" charset="0"/>
                <a:ea typeface="ＭＳ Ｐゴシック" pitchFamily="64" charset="-128"/>
              </a:rPr>
              <a:t> and Jerry </a:t>
            </a:r>
            <a:r>
              <a:rPr lang="en-US" altLang="en-US" dirty="0" err="1" smtClean="0">
                <a:latin typeface="Arial" charset="0"/>
                <a:ea typeface="ＭＳ Ｐゴシック" pitchFamily="64" charset="-128"/>
              </a:rPr>
              <a:t>Pournelle</a:t>
            </a:r>
            <a:r>
              <a:rPr lang="en-US" altLang="en-US" dirty="0" smtClean="0">
                <a:latin typeface="Arial" charset="0"/>
                <a:ea typeface="ＭＳ Ｐゴシック" pitchFamily="64" charset="-128"/>
              </a:rPr>
              <a:t>, in </a:t>
            </a:r>
            <a:r>
              <a:rPr lang="en-US" altLang="en-US" i="1" dirty="0" smtClean="0">
                <a:latin typeface="Arial" charset="0"/>
                <a:ea typeface="ＭＳ Ｐゴシック" pitchFamily="64" charset="-128"/>
              </a:rPr>
              <a:t>The Mote in God's Eye</a:t>
            </a:r>
            <a:r>
              <a:rPr lang="en-US" altLang="en-US" dirty="0" smtClean="0">
                <a:latin typeface="Arial" charset="0"/>
                <a:ea typeface="ＭＳ Ｐゴシック" pitchFamily="64" charset="-128"/>
              </a:rPr>
              <a:t> (1974), reversed the usual direction of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exploration by depicting an alien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that wanders into human territory, providing first contact with a vast alien empire. In George R. R. Martin and Lisa Tuttle's </a:t>
            </a:r>
            <a:r>
              <a:rPr lang="en-US" altLang="en-US" i="1" dirty="0" smtClean="0">
                <a:latin typeface="Arial" charset="0"/>
                <a:ea typeface="ＭＳ Ｐゴシック" pitchFamily="64" charset="-128"/>
              </a:rPr>
              <a:t>Windhaven</a:t>
            </a:r>
            <a:r>
              <a:rPr lang="en-US" altLang="en-US" dirty="0" smtClean="0">
                <a:latin typeface="Arial" charset="0"/>
                <a:ea typeface="ＭＳ Ｐゴシック" pitchFamily="64" charset="-128"/>
              </a:rPr>
              <a:t> (1981), the descendants of a crashed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crew on a windy planet cut up the fabric of the sails and use them to make individual wings for soaring.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Simultaneously with the pioneers of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fiction, the technical literature on solar sails began to expand rapidly, giving any SF writer with an interest in the topic a mass of information from which to construct a fictional craft. Some of the scientists working in the area even began to write their own fiction, extrapolating their work into distant decades. For example, Robert L. Forward's </a:t>
            </a:r>
            <a:r>
              <a:rPr lang="en-US" altLang="en-US" i="1" dirty="0" err="1" smtClean="0">
                <a:latin typeface="Arial" charset="0"/>
                <a:ea typeface="ＭＳ Ｐゴシック" pitchFamily="64" charset="-128"/>
              </a:rPr>
              <a:t>Rocheworld</a:t>
            </a:r>
            <a:r>
              <a:rPr lang="en-US" altLang="en-US" dirty="0" smtClean="0">
                <a:latin typeface="Arial" charset="0"/>
                <a:ea typeface="ＭＳ Ｐゴシック" pitchFamily="64" charset="-128"/>
              </a:rPr>
              <a:t> (1990; aka </a:t>
            </a:r>
            <a:r>
              <a:rPr lang="en-US" altLang="en-US" i="1" dirty="0" smtClean="0">
                <a:latin typeface="Arial" charset="0"/>
                <a:ea typeface="ＭＳ Ｐゴシック" pitchFamily="64" charset="-128"/>
              </a:rPr>
              <a:t>The Flight of the Dragonfly</a:t>
            </a:r>
            <a:r>
              <a:rPr lang="en-US" altLang="en-US" dirty="0" smtClean="0">
                <a:latin typeface="Arial" charset="0"/>
                <a:ea typeface="ＭＳ Ｐゴシック" pitchFamily="64" charset="-128"/>
              </a:rPr>
              <a:t> in an abbreviated version, 1984) imagined in great detail the twenty-year voyage of a laser-powered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to Barnard's Star. Recent science-fictional uses of solar sails are far too numerous to list here. A decade ago a whole book of solar sail fiction and nonfiction, </a:t>
            </a:r>
            <a:r>
              <a:rPr lang="en-US" altLang="en-US" i="1" dirty="0" smtClean="0">
                <a:latin typeface="Arial" charset="0"/>
                <a:ea typeface="ＭＳ Ｐゴシック" pitchFamily="64" charset="-128"/>
              </a:rPr>
              <a:t>Project Solar Sail</a:t>
            </a:r>
            <a:r>
              <a:rPr lang="en-US" altLang="en-US" dirty="0" smtClean="0">
                <a:latin typeface="Arial" charset="0"/>
                <a:ea typeface="ＭＳ Ｐゴシック" pitchFamily="64" charset="-128"/>
              </a:rPr>
              <a:t>, edited by Arthur C. Clarke with David </a:t>
            </a:r>
            <a:r>
              <a:rPr lang="en-US" altLang="en-US" dirty="0" err="1" smtClean="0">
                <a:latin typeface="Arial" charset="0"/>
                <a:ea typeface="ＭＳ Ｐゴシック" pitchFamily="64" charset="-128"/>
              </a:rPr>
              <a:t>Brin</a:t>
            </a:r>
            <a:r>
              <a:rPr lang="en-US" altLang="en-US" dirty="0" smtClean="0">
                <a:latin typeface="Arial" charset="0"/>
                <a:ea typeface="ＭＳ Ｐゴシック" pitchFamily="64" charset="-128"/>
              </a:rPr>
              <a:t>, was published to help fund an early effort by the World Space Foundation (which has now been absorbed by the Planetary Society, who are conducting the Cosmos 1 mission) to build a solar sail. And now some of the first solar sail stories may become part of the cargo on the first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to be launched from Earth orbit. Talk about a sense of wonder! </a:t>
            </a:r>
            <a:endParaRPr lang="en-US" altLang="en-US" dirty="0" smtClean="0">
              <a:latin typeface="Times New Roman" pitchFamily="18" charset="0"/>
              <a:ea typeface="ＭＳ Ｐゴシック" pitchFamily="64" charset="-128"/>
            </a:endParaRPr>
          </a:p>
          <a:p>
            <a:pPr eaLnBrk="1" hangingPunct="1"/>
            <a:r>
              <a:rPr lang="en-US" altLang="en-US" dirty="0" smtClean="0">
                <a:latin typeface="Times New Roman" pitchFamily="18" charset="0"/>
                <a:ea typeface="ＭＳ Ｐゴシック" pitchFamily="64" charset="-128"/>
              </a:rPr>
              <a:t/>
            </a:r>
            <a:br>
              <a:rPr lang="en-US" altLang="en-US" dirty="0" smtClean="0">
                <a:latin typeface="Times New Roman" pitchFamily="18" charset="0"/>
                <a:ea typeface="ＭＳ Ｐゴシック" pitchFamily="64" charset="-128"/>
              </a:rPr>
            </a:br>
            <a:endParaRPr lang="en-US" altLang="en-US" dirty="0" smtClean="0">
              <a:latin typeface="Times New Roman" pitchFamily="18" charset="0"/>
              <a:ea typeface="ＭＳ Ｐゴシック" pitchFamily="64" charset="-128"/>
            </a:endParaRPr>
          </a:p>
        </p:txBody>
      </p:sp>
    </p:spTree>
    <p:extLst>
      <p:ext uri="{BB962C8B-B14F-4D97-AF65-F5344CB8AC3E}">
        <p14:creationId xmlns:p14="http://schemas.microsoft.com/office/powerpoint/2010/main" val="184463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ＭＳ Ｐゴシック" pitchFamily="64" charset="-128"/>
              </a:defRPr>
            </a:lvl1pPr>
            <a:lvl2pPr marL="37931725" indent="-37474525" defTabSz="966788"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fld id="{4D211F7B-6C10-4C7F-AE3F-2804806CF85A}" type="slidenum">
              <a:rPr lang="en-US" altLang="en-US" sz="1300"/>
              <a:pPr eaLnBrk="1" hangingPunct="1"/>
              <a:t>19</a:t>
            </a:fld>
            <a:endParaRPr lang="en-US" altLang="en-US" sz="13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2000" i="1" dirty="0" smtClean="0">
                <a:latin typeface="Times New Roman" pitchFamily="18" charset="0"/>
                <a:ea typeface="ＭＳ Ｐゴシック" pitchFamily="64" charset="-128"/>
              </a:rPr>
              <a:t>(Jules  Verne, Pierre </a:t>
            </a:r>
            <a:r>
              <a:rPr lang="en-US" altLang="en-US" sz="2000" i="1" dirty="0" err="1" smtClean="0">
                <a:latin typeface="Times New Roman" pitchFamily="18" charset="0"/>
                <a:ea typeface="ＭＳ Ｐゴシック" pitchFamily="64" charset="-128"/>
              </a:rPr>
              <a:t>Boulle</a:t>
            </a:r>
            <a:r>
              <a:rPr lang="en-US" altLang="en-US" sz="2000" i="1" dirty="0" smtClean="0">
                <a:latin typeface="Times New Roman" pitchFamily="18" charset="0"/>
                <a:ea typeface="ＭＳ Ｐゴシック" pitchFamily="64" charset="-128"/>
              </a:rPr>
              <a:t> , Arthur C. Clarke…) ..1865</a:t>
            </a:r>
            <a:endParaRPr lang="en-US" altLang="en-US" dirty="0" smtClean="0">
              <a:latin typeface="Arial" charset="0"/>
              <a:ea typeface="ＭＳ Ｐゴシック" pitchFamily="64" charset="-128"/>
            </a:endParaRPr>
          </a:p>
          <a:p>
            <a:pPr eaLnBrk="1" hangingPunct="1"/>
            <a:r>
              <a:rPr lang="en-US" altLang="en-US" dirty="0" smtClean="0">
                <a:latin typeface="Arial" charset="0"/>
                <a:ea typeface="ＭＳ Ｐゴシック" pitchFamily="64" charset="-128"/>
              </a:rPr>
              <a:t>Pierre </a:t>
            </a:r>
            <a:r>
              <a:rPr lang="en-US" altLang="en-US" dirty="0" err="1" smtClean="0">
                <a:latin typeface="Arial" charset="0"/>
                <a:ea typeface="ＭＳ Ｐゴシック" pitchFamily="64" charset="-128"/>
              </a:rPr>
              <a:t>Boulle</a:t>
            </a:r>
            <a:r>
              <a:rPr lang="en-US" altLang="en-US" dirty="0" smtClean="0">
                <a:latin typeface="Arial" charset="0"/>
                <a:ea typeface="ＭＳ Ｐゴシック" pitchFamily="64" charset="-128"/>
              </a:rPr>
              <a:t> also wrote: The bridge over the River </a:t>
            </a:r>
            <a:r>
              <a:rPr lang="en-US" altLang="en-US" dirty="0" err="1" smtClean="0">
                <a:latin typeface="Arial" charset="0"/>
                <a:ea typeface="ＭＳ Ｐゴシック" pitchFamily="64" charset="-128"/>
              </a:rPr>
              <a:t>Kwai</a:t>
            </a:r>
            <a:endParaRPr lang="en-US" altLang="en-US" dirty="0" smtClean="0">
              <a:latin typeface="Arial" charset="0"/>
              <a:ea typeface="ＭＳ Ｐゴシック" pitchFamily="64" charset="-128"/>
            </a:endParaRPr>
          </a:p>
          <a:p>
            <a:pPr eaLnBrk="1" hangingPunct="1"/>
            <a:r>
              <a:rPr lang="en-US" altLang="en-US" dirty="0" smtClean="0">
                <a:latin typeface="Arial" charset="0"/>
                <a:ea typeface="ＭＳ Ｐゴシック" pitchFamily="64" charset="-128"/>
              </a:rPr>
              <a:t>Planet of Apes – includes idea of solar sail</a:t>
            </a:r>
          </a:p>
          <a:p>
            <a:pPr eaLnBrk="1" hangingPunct="1"/>
            <a:endParaRPr lang="en-US" altLang="en-US" dirty="0" smtClean="0">
              <a:latin typeface="Arial" charset="0"/>
              <a:ea typeface="ＭＳ Ｐゴシック" pitchFamily="64" charset="-128"/>
            </a:endParaRPr>
          </a:p>
          <a:p>
            <a:pPr eaLnBrk="1" hangingPunct="1"/>
            <a:r>
              <a:rPr lang="en-US" altLang="en-US" dirty="0" smtClean="0">
                <a:latin typeface="Arial" charset="0"/>
                <a:ea typeface="ＭＳ Ｐゴシック" pitchFamily="64" charset="-128"/>
              </a:rPr>
              <a:t>Appropriately, the first great writer of truly </a:t>
            </a:r>
            <a:r>
              <a:rPr lang="en-US" altLang="en-US" i="1" dirty="0" smtClean="0">
                <a:latin typeface="Arial" charset="0"/>
                <a:ea typeface="ＭＳ Ｐゴシック" pitchFamily="64" charset="-128"/>
              </a:rPr>
              <a:t>scientific</a:t>
            </a:r>
            <a:r>
              <a:rPr lang="en-US" altLang="en-US" dirty="0" smtClean="0">
                <a:latin typeface="Arial" charset="0"/>
                <a:ea typeface="ＭＳ Ｐゴシック" pitchFamily="64" charset="-128"/>
              </a:rPr>
              <a:t> fiction was also the first to suggest the possibility of solar sails. In Jules Verne's 1865 novel </a:t>
            </a:r>
            <a:r>
              <a:rPr lang="en-US" altLang="en-US" i="1" dirty="0" smtClean="0">
                <a:latin typeface="Arial" charset="0"/>
                <a:ea typeface="ＭＳ Ｐゴシック" pitchFamily="64" charset="-128"/>
              </a:rPr>
              <a:t>From the Earth to the Moon</a:t>
            </a:r>
            <a:r>
              <a:rPr lang="en-US" altLang="en-US" dirty="0" smtClean="0">
                <a:latin typeface="Arial" charset="0"/>
                <a:ea typeface="ＭＳ Ｐゴシック" pitchFamily="64" charset="-128"/>
              </a:rPr>
              <a:t>, the French adventurer Michel </a:t>
            </a:r>
            <a:r>
              <a:rPr lang="en-US" altLang="en-US" dirty="0" err="1" smtClean="0">
                <a:latin typeface="Arial" charset="0"/>
                <a:ea typeface="ＭＳ Ｐゴシック" pitchFamily="64" charset="-128"/>
              </a:rPr>
              <a:t>Ardan</a:t>
            </a:r>
            <a:r>
              <a:rPr lang="en-US" altLang="en-US" dirty="0" smtClean="0">
                <a:latin typeface="Arial" charset="0"/>
                <a:ea typeface="ＭＳ Ｐゴシック" pitchFamily="64" charset="-128"/>
              </a:rPr>
              <a:t> describes the planned cannon-firing of a space-bound projectile, which he says "will never exceed 9,900 leagues an hour . . . . [I]</a:t>
            </a:r>
            <a:r>
              <a:rPr lang="en-US" altLang="en-US" dirty="0" err="1" smtClean="0">
                <a:latin typeface="Arial" charset="0"/>
                <a:ea typeface="ＭＳ Ｐゴシック" pitchFamily="64" charset="-128"/>
              </a:rPr>
              <a:t>sn't</a:t>
            </a:r>
            <a:r>
              <a:rPr lang="en-US" altLang="en-US" dirty="0" smtClean="0">
                <a:latin typeface="Arial" charset="0"/>
                <a:ea typeface="ＭＳ Ｐゴシック" pitchFamily="64" charset="-128"/>
              </a:rPr>
              <a:t> it obvious that this speed will someday be surpassed by even greater speeds, probably with light or electricity as the mechanical agent?" Walter James Miller, the translator and annotator of the 1978 edition, notes here, "Verne is right on top of new developments in physics . . . . James Clerk Maxwell (1831-1879) has recently discovered that </a:t>
            </a:r>
            <a:r>
              <a:rPr lang="en-US" altLang="en-US" i="1" dirty="0" smtClean="0">
                <a:latin typeface="Arial" charset="0"/>
                <a:ea typeface="ＭＳ Ｐゴシック" pitchFamily="64" charset="-128"/>
              </a:rPr>
              <a:t>light</a:t>
            </a:r>
            <a:r>
              <a:rPr lang="en-US" altLang="en-US" dirty="0" smtClean="0">
                <a:latin typeface="Arial" charset="0"/>
                <a:ea typeface="ＭＳ Ｐゴシック" pitchFamily="64" charset="-128"/>
              </a:rPr>
              <a:t> exerts a pressure on surfaces."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Verne did not develop his idea further, and subsequent science fiction writers made little use of it for nearly a century. Some 60 years after Verne's novel (and inspired by it), two men began to develop the essential concepts of solar sailing: the great Russian space pioneer Konstantin </a:t>
            </a:r>
            <a:r>
              <a:rPr lang="en-US" altLang="en-US" dirty="0" err="1" smtClean="0">
                <a:latin typeface="Arial" charset="0"/>
                <a:ea typeface="ＭＳ Ｐゴシック" pitchFamily="64" charset="-128"/>
              </a:rPr>
              <a:t>Tsiolkovsky</a:t>
            </a:r>
            <a:r>
              <a:rPr lang="en-US" altLang="en-US" dirty="0" smtClean="0">
                <a:latin typeface="Arial" charset="0"/>
                <a:ea typeface="ＭＳ Ｐゴシック" pitchFamily="64" charset="-128"/>
              </a:rPr>
              <a:t> and his Latvian disciple </a:t>
            </a:r>
            <a:r>
              <a:rPr lang="en-US" altLang="en-US" dirty="0" err="1" smtClean="0">
                <a:latin typeface="Arial" charset="0"/>
                <a:ea typeface="ＭＳ Ｐゴシック" pitchFamily="64" charset="-128"/>
              </a:rPr>
              <a:t>Friderikh</a:t>
            </a:r>
            <a:r>
              <a:rPr lang="en-US" altLang="en-US" dirty="0" smtClean="0">
                <a:latin typeface="Arial" charset="0"/>
                <a:ea typeface="ＭＳ Ｐゴシック" pitchFamily="64" charset="-128"/>
              </a:rPr>
              <a:t> </a:t>
            </a:r>
            <a:r>
              <a:rPr lang="en-US" altLang="en-US" dirty="0" err="1" smtClean="0">
                <a:latin typeface="Arial" charset="0"/>
                <a:ea typeface="ＭＳ Ｐゴシック" pitchFamily="64" charset="-128"/>
              </a:rPr>
              <a:t>Tsander</a:t>
            </a:r>
            <a:r>
              <a:rPr lang="en-US" altLang="en-US" dirty="0" smtClean="0">
                <a:latin typeface="Arial" charset="0"/>
                <a:ea typeface="ＭＳ Ｐゴシック" pitchFamily="64" charset="-128"/>
              </a:rPr>
              <a:t>. But their writings on solar sails were not widely disseminated; their most influential work dealt instead with the design of liquid-fueled rockets.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Then in May 1951 the leading SF magazine of its time, </a:t>
            </a:r>
            <a:r>
              <a:rPr lang="en-US" altLang="en-US" i="1" dirty="0" smtClean="0">
                <a:latin typeface="Arial" charset="0"/>
                <a:ea typeface="ＭＳ Ｐゴシック" pitchFamily="64" charset="-128"/>
              </a:rPr>
              <a:t>Astounding Science Fiction</a:t>
            </a:r>
            <a:r>
              <a:rPr lang="en-US" altLang="en-US" dirty="0" smtClean="0">
                <a:latin typeface="Arial" charset="0"/>
                <a:ea typeface="ＭＳ Ｐゴシック" pitchFamily="64" charset="-128"/>
              </a:rPr>
              <a:t>, published a detailed account of how solar sails could be assembled in orbit and used for space travel. The account was a nonfiction article, "Clipper Ships of Space," by an engineer named Carl Wiley. Given that he published his article in a science fiction magazine, and wrote it under a pseudonym (Russell Saunders), Wiley himself apparently feared that respectable scientific circles were not yet ready for the solar sailing concept. It took another seven years for a paper on solar sails (by Richard </a:t>
            </a:r>
            <a:r>
              <a:rPr lang="en-US" altLang="en-US" dirty="0" err="1" smtClean="0">
                <a:latin typeface="Arial" charset="0"/>
                <a:ea typeface="ＭＳ Ｐゴシック" pitchFamily="64" charset="-128"/>
              </a:rPr>
              <a:t>Garwin</a:t>
            </a:r>
            <a:r>
              <a:rPr lang="en-US" altLang="en-US" dirty="0" smtClean="0">
                <a:latin typeface="Arial" charset="0"/>
                <a:ea typeface="ＭＳ Ｐゴシック" pitchFamily="64" charset="-128"/>
              </a:rPr>
              <a:t>) to appear in a professional journal, </a:t>
            </a:r>
            <a:r>
              <a:rPr lang="en-US" altLang="en-US" i="1" dirty="0" smtClean="0">
                <a:latin typeface="Arial" charset="0"/>
                <a:ea typeface="ＭＳ Ｐゴシック" pitchFamily="64" charset="-128"/>
              </a:rPr>
              <a:t>Jet Propulsion</a:t>
            </a:r>
            <a:r>
              <a:rPr lang="en-US" altLang="en-US" dirty="0" smtClean="0">
                <a:latin typeface="Arial" charset="0"/>
                <a:ea typeface="ＭＳ Ｐゴシック" pitchFamily="64" charset="-128"/>
              </a:rPr>
              <a:t>. Meanwhile, however, several influential science fiction writers had absorbed Wiley's </a:t>
            </a:r>
            <a:r>
              <a:rPr lang="en-US" altLang="en-US" i="1" dirty="0" smtClean="0">
                <a:latin typeface="Arial" charset="0"/>
                <a:ea typeface="ＭＳ Ｐゴシック" pitchFamily="64" charset="-128"/>
              </a:rPr>
              <a:t>Astounding</a:t>
            </a:r>
            <a:r>
              <a:rPr lang="en-US" altLang="en-US" dirty="0" smtClean="0">
                <a:latin typeface="Arial" charset="0"/>
                <a:ea typeface="ＭＳ Ｐゴシック" pitchFamily="64" charset="-128"/>
              </a:rPr>
              <a:t> article into their creative preconscious. In the early 1960s, they began to produce.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 April 1960 issue of </a:t>
            </a:r>
            <a:r>
              <a:rPr lang="en-US" altLang="en-US" i="1" dirty="0" smtClean="0">
                <a:latin typeface="Arial" charset="0"/>
                <a:ea typeface="ＭＳ Ｐゴシック" pitchFamily="64" charset="-128"/>
              </a:rPr>
              <a:t>Galaxy Magazine</a:t>
            </a:r>
            <a:r>
              <a:rPr lang="en-US" altLang="en-US" dirty="0" smtClean="0">
                <a:latin typeface="Arial" charset="0"/>
                <a:ea typeface="ＭＳ Ｐゴシック" pitchFamily="64" charset="-128"/>
              </a:rPr>
              <a:t> included a </a:t>
            </a:r>
            <a:r>
              <a:rPr lang="en-US" altLang="en-US" dirty="0" err="1" smtClean="0">
                <a:latin typeface="Arial" charset="0"/>
                <a:ea typeface="ＭＳ Ｐゴシック" pitchFamily="64" charset="-128"/>
              </a:rPr>
              <a:t>novelet</a:t>
            </a:r>
            <a:r>
              <a:rPr lang="en-US" altLang="en-US" dirty="0" smtClean="0">
                <a:latin typeface="Arial" charset="0"/>
                <a:ea typeface="ＭＳ Ｐゴシック" pitchFamily="64" charset="-128"/>
              </a:rPr>
              <a:t> titled "The Lady Who Sailed </a:t>
            </a:r>
            <a:r>
              <a:rPr lang="en-US" altLang="en-US" i="1" dirty="0" smtClean="0">
                <a:latin typeface="Arial" charset="0"/>
                <a:ea typeface="ＭＳ Ｐゴシック" pitchFamily="64" charset="-128"/>
              </a:rPr>
              <a:t>The Soul</a:t>
            </a:r>
            <a:r>
              <a:rPr lang="en-US" altLang="en-US" dirty="0" smtClean="0">
                <a:latin typeface="Arial" charset="0"/>
                <a:ea typeface="ＭＳ Ｐゴシック" pitchFamily="64" charset="-128"/>
              </a:rPr>
              <a:t>," by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 The story began with the legendary romance of two sailors of space, Helen America and Mr. Grey-no-more. Thousands of years in the future, everyone knows the legends, but they have forgotten the details. "Out of it all, two things stood forth - their love and the image of the great sails, tissue-metal wings with which the bodies of people finally fluttered out among the stars." The story then describes, according to the omniscient narrator, the reality behind the legend: how Helen and the veteran space sailor Mr. Grey-no-more fall in love, become separated by many light-years of space, and are reunited only after Helen endures the dangers and rigors of a forty-year space voyage as the first female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pilot. </a:t>
            </a:r>
            <a:endParaRPr lang="en-US" altLang="en-US" dirty="0" smtClean="0">
              <a:latin typeface="Times New Roman" pitchFamily="18" charset="0"/>
              <a:ea typeface="ＭＳ Ｐゴシック" pitchFamily="64" charset="-128"/>
            </a:endParaRPr>
          </a:p>
          <a:p>
            <a:pPr eaLnBrk="1" hangingPunct="1"/>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 was the pseudonym of Paul M. A. </a:t>
            </a:r>
            <a:r>
              <a:rPr lang="en-US" altLang="en-US" dirty="0" err="1" smtClean="0">
                <a:latin typeface="Arial" charset="0"/>
                <a:ea typeface="ＭＳ Ｐゴシック" pitchFamily="64" charset="-128"/>
              </a:rPr>
              <a:t>Linebarger</a:t>
            </a:r>
            <a:r>
              <a:rPr lang="en-US" altLang="en-US" dirty="0" smtClean="0">
                <a:latin typeface="Arial" charset="0"/>
                <a:ea typeface="ＭＳ Ｐゴシック" pitchFamily="64" charset="-128"/>
              </a:rPr>
              <a:t>, a political scientist, psychological warfare expert, and Army intelligence officer. Thirty-five years after his death, </a:t>
            </a:r>
            <a:r>
              <a:rPr lang="en-US" altLang="en-US" dirty="0" err="1" smtClean="0">
                <a:latin typeface="Arial" charset="0"/>
                <a:ea typeface="ＭＳ Ｐゴシック" pitchFamily="64" charset="-128"/>
              </a:rPr>
              <a:t>Linebarger</a:t>
            </a:r>
            <a:r>
              <a:rPr lang="en-US" altLang="en-US" dirty="0" smtClean="0">
                <a:latin typeface="Arial" charset="0"/>
                <a:ea typeface="ＭＳ Ｐゴシック" pitchFamily="64" charset="-128"/>
              </a:rPr>
              <a:t> has come to be regarded as one of the most original writers in the history of science fiction. He was not a writer of hard science fiction, in the usual theoretical/technical sense. He was more often inspired by Chinese history and literature, French poetry, modern European novels, and hardball international politics than by scientific concepts. But he had been interested in astronomy since childhood, and he was a close reader of </a:t>
            </a:r>
            <a:r>
              <a:rPr lang="en-US" altLang="en-US" i="1" dirty="0" smtClean="0">
                <a:latin typeface="Arial" charset="0"/>
                <a:ea typeface="ＭＳ Ｐゴシック" pitchFamily="64" charset="-128"/>
              </a:rPr>
              <a:t>Astounding</a:t>
            </a:r>
            <a:r>
              <a:rPr lang="en-US" altLang="en-US" dirty="0" smtClean="0">
                <a:latin typeface="Arial" charset="0"/>
                <a:ea typeface="ＭＳ Ｐゴシック" pitchFamily="64" charset="-128"/>
              </a:rPr>
              <a:t>, including its nonfiction as well as its fiction. As part of his intelligence work he also consulted Russian scientific literature, so he may have come across the early solar-sail work of </a:t>
            </a:r>
            <a:r>
              <a:rPr lang="en-US" altLang="en-US" dirty="0" err="1" smtClean="0">
                <a:latin typeface="Arial" charset="0"/>
                <a:ea typeface="ＭＳ Ｐゴシック" pitchFamily="64" charset="-128"/>
              </a:rPr>
              <a:t>Tsiolkovsky</a:t>
            </a:r>
            <a:r>
              <a:rPr lang="en-US" altLang="en-US" dirty="0" smtClean="0">
                <a:latin typeface="Arial" charset="0"/>
                <a:ea typeface="ＭＳ Ｐゴシック" pitchFamily="64" charset="-128"/>
              </a:rPr>
              <a:t> and </a:t>
            </a:r>
            <a:r>
              <a:rPr lang="en-US" altLang="en-US" dirty="0" err="1" smtClean="0">
                <a:latin typeface="Arial" charset="0"/>
                <a:ea typeface="ＭＳ Ｐゴシック" pitchFamily="64" charset="-128"/>
              </a:rPr>
              <a:t>Tsander</a:t>
            </a:r>
            <a:r>
              <a:rPr lang="en-US" altLang="en-US" dirty="0" smtClean="0">
                <a:latin typeface="Arial" charset="0"/>
                <a:ea typeface="ＭＳ Ｐゴシック" pitchFamily="64" charset="-128"/>
              </a:rPr>
              <a:t>. Wherever he learned of it, the concept of solar sails captured </a:t>
            </a:r>
            <a:r>
              <a:rPr lang="en-US" altLang="en-US" dirty="0" err="1" smtClean="0">
                <a:latin typeface="Arial" charset="0"/>
                <a:ea typeface="ＭＳ Ｐゴシック" pitchFamily="64" charset="-128"/>
              </a:rPr>
              <a:t>Linebarger's</a:t>
            </a:r>
            <a:r>
              <a:rPr lang="en-US" altLang="en-US" dirty="0" smtClean="0">
                <a:latin typeface="Arial" charset="0"/>
                <a:ea typeface="ＭＳ Ｐゴシック" pitchFamily="64" charset="-128"/>
              </a:rPr>
              <a:t> imagination.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 Lady Who Sailed </a:t>
            </a:r>
            <a:r>
              <a:rPr lang="en-US" altLang="en-US" i="1" dirty="0" smtClean="0">
                <a:latin typeface="Arial" charset="0"/>
                <a:ea typeface="ＭＳ Ｐゴシック" pitchFamily="64" charset="-128"/>
              </a:rPr>
              <a:t>The Soul</a:t>
            </a:r>
            <a:r>
              <a:rPr lang="en-US" altLang="en-US" dirty="0" smtClean="0">
                <a:latin typeface="Arial" charset="0"/>
                <a:ea typeface="ＭＳ Ｐゴシック" pitchFamily="64" charset="-128"/>
              </a:rPr>
              <a:t>" primarily concerns Helen America's unusual psychological development and her romance with Mr. Grey-no-more. But it also describes, fairly accurately, the structure and motive force of a </a:t>
            </a:r>
            <a:r>
              <a:rPr lang="en-US" altLang="en-US" dirty="0" err="1" smtClean="0">
                <a:latin typeface="Arial" charset="0"/>
                <a:ea typeface="ＭＳ Ｐゴシック" pitchFamily="64" charset="-128"/>
              </a:rPr>
              <a:t>starfaring</a:t>
            </a:r>
            <a:r>
              <a:rPr lang="en-US" altLang="en-US" dirty="0" smtClean="0">
                <a:latin typeface="Arial" charset="0"/>
                <a:ea typeface="ＭＳ Ｐゴシック" pitchFamily="64" charset="-128"/>
              </a:rPr>
              <a:t>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In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Smith's elaborate future history (developed in two dozen related stories),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are used for many centuries to settle planets across the galaxy. Each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carries thousands of frozen settlers; Helen America's particular cargo consists of "religious fanatics" looking for a receptive world. Her ship is christened </a:t>
            </a:r>
            <a:r>
              <a:rPr lang="en-US" altLang="en-US" i="1" dirty="0" smtClean="0">
                <a:latin typeface="Arial" charset="0"/>
                <a:ea typeface="ＭＳ Ｐゴシック" pitchFamily="64" charset="-128"/>
              </a:rPr>
              <a:t>The Soul</a:t>
            </a:r>
            <a:r>
              <a:rPr lang="en-US" altLang="en-US" dirty="0" smtClean="0">
                <a:latin typeface="Arial" charset="0"/>
                <a:ea typeface="ＭＳ Ｐゴシック" pitchFamily="64" charset="-128"/>
              </a:rPr>
              <a:t> by a cynical bureaucrat, who is happy to see the religious fanatics take to the skies. As the next story in the series ("Think Blue, Count Two," Galaxy, February 1963) describes the technology: </a:t>
            </a:r>
            <a:endParaRPr lang="en-US" altLang="en-US" dirty="0" smtClean="0">
              <a:latin typeface="Times New Roman" pitchFamily="18" charset="0"/>
              <a:ea typeface="ＭＳ Ｐゴシック" pitchFamily="64" charset="-128"/>
            </a:endParaRPr>
          </a:p>
          <a:p>
            <a:pPr eaLnBrk="1" hangingPunct="1"/>
            <a:r>
              <a:rPr lang="en-US" altLang="en-US" b="1" dirty="0" smtClean="0">
                <a:latin typeface="Arial" charset="0"/>
                <a:ea typeface="ＭＳ Ｐゴシック" pitchFamily="64" charset="-128"/>
              </a:rPr>
              <a:t>Before the great ships whispered between the stars by means of </a:t>
            </a:r>
            <a:r>
              <a:rPr lang="en-US" altLang="en-US" b="1" dirty="0" err="1" smtClean="0">
                <a:latin typeface="Arial" charset="0"/>
                <a:ea typeface="ＭＳ Ｐゴシック" pitchFamily="64" charset="-128"/>
              </a:rPr>
              <a:t>planoforming</a:t>
            </a:r>
            <a:r>
              <a:rPr lang="en-US" altLang="en-US" b="1" dirty="0" smtClean="0">
                <a:latin typeface="Arial" charset="0"/>
                <a:ea typeface="ＭＳ Ｐゴシック" pitchFamily="64" charset="-128"/>
              </a:rPr>
              <a:t>, people had to fly from star to star with immense sails - huge films assorted in space on long, rigid, </a:t>
            </a:r>
            <a:r>
              <a:rPr lang="en-US" altLang="en-US" b="1" dirty="0" err="1" smtClean="0">
                <a:latin typeface="Arial" charset="0"/>
                <a:ea typeface="ＭＳ Ｐゴシック" pitchFamily="64" charset="-128"/>
              </a:rPr>
              <a:t>coldproof</a:t>
            </a:r>
            <a:r>
              <a:rPr lang="en-US" altLang="en-US" b="1" dirty="0" smtClean="0">
                <a:latin typeface="Arial" charset="0"/>
                <a:ea typeface="ＭＳ Ｐゴシック" pitchFamily="64" charset="-128"/>
              </a:rPr>
              <a:t> rigging. A small </a:t>
            </a:r>
            <a:r>
              <a:rPr lang="en-US" altLang="en-US" b="1" dirty="0" err="1" smtClean="0">
                <a:latin typeface="Arial" charset="0"/>
                <a:ea typeface="ＭＳ Ｐゴシック" pitchFamily="64" charset="-128"/>
              </a:rPr>
              <a:t>spaceboat</a:t>
            </a:r>
            <a:r>
              <a:rPr lang="en-US" altLang="en-US" b="1" dirty="0" smtClean="0">
                <a:latin typeface="Arial" charset="0"/>
                <a:ea typeface="ＭＳ Ｐゴシック" pitchFamily="64" charset="-128"/>
              </a:rPr>
              <a:t> provided room for a sailor to handle the sails, check the course, and watch the passengers who were sealed, like knots in immense threads, in their little adiabatic [temperature-constant] pods which trailed behind the ship. The passengers knew nothing, except for going to sleep on Earth and waking up on a strange new world forty, fifty, or two hundred years later. This was a primitive way to do it. But it worked.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In these two stories,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 first dramatized the concept of solar sailing for many science fiction readers. Thundering rockets were not his thing; he preferred the gentler forces of sunlight and starlight, managed by the subtle skills of a human sailor. But he knew that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"as the miles of their sweep sucked up the push of light itself and accelerated [their] frozen cargo at almost immeasurable speeds across an ocean of unfathomable silence," could get certain important jobs done better than any foreseeable </a:t>
            </a:r>
            <a:r>
              <a:rPr lang="en-US" altLang="en-US" dirty="0" err="1" smtClean="0">
                <a:latin typeface="Arial" charset="0"/>
                <a:ea typeface="ＭＳ Ｐゴシック" pitchFamily="64" charset="-128"/>
              </a:rPr>
              <a:t>rocketship</a:t>
            </a:r>
            <a:r>
              <a:rPr lang="en-US" altLang="en-US" dirty="0" smtClean="0">
                <a:latin typeface="Arial" charset="0"/>
                <a:ea typeface="ＭＳ Ｐゴシック" pitchFamily="64" charset="-128"/>
              </a:rPr>
              <a:t>.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 next author of a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story was not, as far as I know, a regular reader of </a:t>
            </a:r>
            <a:r>
              <a:rPr lang="en-US" altLang="en-US" i="1" dirty="0" smtClean="0">
                <a:latin typeface="Arial" charset="0"/>
                <a:ea typeface="ＭＳ Ｐゴシック" pitchFamily="64" charset="-128"/>
              </a:rPr>
              <a:t>Astounding</a:t>
            </a:r>
            <a:r>
              <a:rPr lang="en-US" altLang="en-US" dirty="0" smtClean="0">
                <a:latin typeface="Arial" charset="0"/>
                <a:ea typeface="ＭＳ Ｐゴシック" pitchFamily="64" charset="-128"/>
              </a:rPr>
              <a:t> or of </a:t>
            </a:r>
            <a:r>
              <a:rPr lang="en-US" altLang="en-US" i="1" dirty="0" smtClean="0">
                <a:latin typeface="Arial" charset="0"/>
                <a:ea typeface="ＭＳ Ｐゴシック" pitchFamily="64" charset="-128"/>
              </a:rPr>
              <a:t>Jet Propulsion</a:t>
            </a:r>
            <a:r>
              <a:rPr lang="en-US" altLang="en-US" dirty="0" smtClean="0">
                <a:latin typeface="Arial" charset="0"/>
                <a:ea typeface="ＭＳ Ｐゴシック" pitchFamily="64" charset="-128"/>
              </a:rPr>
              <a:t>. He did have training as an engineer, but he had long since become a professional writer, notably of the semi-autobiographical novel </a:t>
            </a:r>
            <a:r>
              <a:rPr lang="en-US" altLang="en-US" i="1" dirty="0" smtClean="0">
                <a:latin typeface="Arial" charset="0"/>
                <a:ea typeface="ＭＳ Ｐゴシック" pitchFamily="64" charset="-128"/>
              </a:rPr>
              <a:t>The Bridge over the River </a:t>
            </a:r>
            <a:r>
              <a:rPr lang="en-US" altLang="en-US" i="1" dirty="0" err="1" smtClean="0">
                <a:latin typeface="Arial" charset="0"/>
                <a:ea typeface="ＭＳ Ｐゴシック" pitchFamily="64" charset="-128"/>
              </a:rPr>
              <a:t>Kwai</a:t>
            </a:r>
            <a:r>
              <a:rPr lang="en-US" altLang="en-US" dirty="0" smtClean="0">
                <a:latin typeface="Arial" charset="0"/>
                <a:ea typeface="ＭＳ Ｐゴシック" pitchFamily="64" charset="-128"/>
              </a:rPr>
              <a:t>. His name was Pierre </a:t>
            </a:r>
            <a:r>
              <a:rPr lang="en-US" altLang="en-US" dirty="0" err="1" smtClean="0">
                <a:latin typeface="Arial" charset="0"/>
                <a:ea typeface="ＭＳ Ｐゴシック" pitchFamily="64" charset="-128"/>
              </a:rPr>
              <a:t>Boulle</a:t>
            </a:r>
            <a:r>
              <a:rPr lang="en-US" altLang="en-US" dirty="0" smtClean="0">
                <a:latin typeface="Arial" charset="0"/>
                <a:ea typeface="ＭＳ Ｐゴシック" pitchFamily="64" charset="-128"/>
              </a:rPr>
              <a:t>, and in 1963 he published his first science fiction novel, </a:t>
            </a:r>
            <a:r>
              <a:rPr lang="en-US" altLang="en-US" i="1" dirty="0" smtClean="0">
                <a:latin typeface="Arial" charset="0"/>
                <a:ea typeface="ＭＳ Ｐゴシック" pitchFamily="64" charset="-128"/>
              </a:rPr>
              <a:t>La </a:t>
            </a:r>
            <a:r>
              <a:rPr lang="en-US" altLang="en-US" i="1" dirty="0" err="1" smtClean="0">
                <a:latin typeface="Arial" charset="0"/>
                <a:ea typeface="ＭＳ Ｐゴシック" pitchFamily="64" charset="-128"/>
              </a:rPr>
              <a:t>planete</a:t>
            </a:r>
            <a:r>
              <a:rPr lang="en-US" altLang="en-US" i="1" dirty="0" smtClean="0">
                <a:latin typeface="Arial" charset="0"/>
                <a:ea typeface="ＭＳ Ｐゴシック" pitchFamily="64" charset="-128"/>
              </a:rPr>
              <a:t> des singes</a:t>
            </a:r>
            <a:r>
              <a:rPr lang="en-US" altLang="en-US" dirty="0" smtClean="0">
                <a:latin typeface="Arial" charset="0"/>
                <a:ea typeface="ＭＳ Ｐゴシック" pitchFamily="64" charset="-128"/>
              </a:rPr>
              <a:t>. It was soon translated into English as </a:t>
            </a:r>
            <a:r>
              <a:rPr lang="en-US" altLang="en-US" i="1" dirty="0" smtClean="0">
                <a:latin typeface="Arial" charset="0"/>
                <a:ea typeface="ＭＳ Ｐゴシック" pitchFamily="64" charset="-128"/>
              </a:rPr>
              <a:t>Planet of the Apes</a:t>
            </a:r>
            <a:r>
              <a:rPr lang="en-US" altLang="en-US" dirty="0" smtClean="0">
                <a:latin typeface="Arial" charset="0"/>
                <a:ea typeface="ＭＳ Ｐゴシック" pitchFamily="64" charset="-128"/>
              </a:rPr>
              <a:t>. Neither film based on the novel incorporates much of its satirical content, and both entirely omit its frame story: a "wealthy leisured couple" taking a holiday in space, in a ship described as "a sort of sphere with an envelope - the sail - which was miraculously fine and light and moved through space propelled by the pressure of light-radiation. . . . Furthermore, this elastic envelope could be stretched or contracted as the navigator pleased," to increase or decrease the craft's speed [translation by </a:t>
            </a:r>
            <a:r>
              <a:rPr lang="en-US" altLang="en-US" dirty="0" err="1" smtClean="0">
                <a:latin typeface="Arial" charset="0"/>
                <a:ea typeface="ＭＳ Ｐゴシック" pitchFamily="64" charset="-128"/>
              </a:rPr>
              <a:t>Xan</a:t>
            </a:r>
            <a:r>
              <a:rPr lang="en-US" altLang="en-US" dirty="0" smtClean="0">
                <a:latin typeface="Arial" charset="0"/>
                <a:ea typeface="ＭＳ Ｐゴシック" pitchFamily="64" charset="-128"/>
              </a:rPr>
              <a:t> Fielding]. The craft's direction is controlled by changing the "reflective power of certain sections" of the spherical envelope. Other aspects of the craft's operation sound more literary than scientific in origin. But </a:t>
            </a:r>
            <a:r>
              <a:rPr lang="en-US" altLang="en-US" dirty="0" err="1" smtClean="0">
                <a:latin typeface="Arial" charset="0"/>
                <a:ea typeface="ＭＳ Ｐゴシック" pitchFamily="64" charset="-128"/>
              </a:rPr>
              <a:t>Boulle</a:t>
            </a:r>
            <a:r>
              <a:rPr lang="en-US" altLang="en-US" dirty="0" smtClean="0">
                <a:latin typeface="Arial" charset="0"/>
                <a:ea typeface="ＭＳ Ｐゴシック" pitchFamily="64" charset="-128"/>
              </a:rPr>
              <a:t> clearly had in mind at least the basics of a light-powered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Now we come to the author who is most often given credit for introducing solar sails into science fiction: the great hard-SF writer, Arthur C. Clarke. His first story of solar sailing was published four years after "The Lady Who Sailed </a:t>
            </a:r>
            <a:r>
              <a:rPr lang="en-US" altLang="en-US" i="1" dirty="0" smtClean="0">
                <a:latin typeface="Arial" charset="0"/>
                <a:ea typeface="ＭＳ Ｐゴシック" pitchFamily="64" charset="-128"/>
              </a:rPr>
              <a:t>The Soul</a:t>
            </a:r>
            <a:r>
              <a:rPr lang="en-US" altLang="en-US" dirty="0" smtClean="0">
                <a:latin typeface="Arial" charset="0"/>
                <a:ea typeface="ＭＳ Ｐゴシック" pitchFamily="64" charset="-128"/>
              </a:rPr>
              <a:t>" (in </a:t>
            </a:r>
            <a:r>
              <a:rPr lang="en-US" altLang="en-US" i="1" dirty="0" smtClean="0">
                <a:latin typeface="Arial" charset="0"/>
                <a:ea typeface="ＭＳ Ｐゴシック" pitchFamily="64" charset="-128"/>
              </a:rPr>
              <a:t>Boy's Life</a:t>
            </a:r>
            <a:r>
              <a:rPr lang="en-US" altLang="en-US" dirty="0" smtClean="0">
                <a:latin typeface="Arial" charset="0"/>
                <a:ea typeface="ＭＳ Ｐゴシック" pitchFamily="64" charset="-128"/>
              </a:rPr>
              <a:t>, the magazine of the Boy Scouts of America, March 1964). Originally titled "</a:t>
            </a:r>
            <a:r>
              <a:rPr lang="en-US" altLang="en-US" dirty="0" err="1" smtClean="0">
                <a:latin typeface="Arial" charset="0"/>
                <a:ea typeface="ＭＳ Ｐゴシック" pitchFamily="64" charset="-128"/>
              </a:rPr>
              <a:t>Sunjammer</a:t>
            </a:r>
            <a:r>
              <a:rPr lang="en-US" altLang="en-US" dirty="0" smtClean="0">
                <a:latin typeface="Arial" charset="0"/>
                <a:ea typeface="ＭＳ Ｐゴシック" pitchFamily="64" charset="-128"/>
              </a:rPr>
              <a:t>," the story is technically much more detailed than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Smith's accounts. But its use of solar sails is rather less spectacular: instead of carrying thousands of settlers to new planets, the story's seven "sun yachts" engage in a competitive race from Earth orbit to the Moon. That gives Clarke the opportunity to describe half a dozen different designs for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as well as complex strategies for maneuvering them during the race. The race itself is an exciting one, with collisions and cutthroat yachtsmanship, ending as one of the yachts accidentally becomes "the first of all man's ships to set sail on the long journey to the stars." "</a:t>
            </a:r>
            <a:r>
              <a:rPr lang="en-US" altLang="en-US" dirty="0" err="1" smtClean="0">
                <a:latin typeface="Arial" charset="0"/>
                <a:ea typeface="ＭＳ Ｐゴシック" pitchFamily="64" charset="-128"/>
              </a:rPr>
              <a:t>Sunjammer</a:t>
            </a:r>
            <a:r>
              <a:rPr lang="en-US" altLang="en-US" dirty="0" smtClean="0">
                <a:latin typeface="Arial" charset="0"/>
                <a:ea typeface="ＭＳ Ｐゴシック" pitchFamily="64" charset="-128"/>
              </a:rPr>
              <a:t>" was quickly reprinted in several publications in addition to </a:t>
            </a:r>
            <a:r>
              <a:rPr lang="en-US" altLang="en-US" i="1" dirty="0" smtClean="0">
                <a:latin typeface="Arial" charset="0"/>
                <a:ea typeface="ＭＳ Ｐゴシック" pitchFamily="64" charset="-128"/>
              </a:rPr>
              <a:t>Boy's Life</a:t>
            </a:r>
            <a:r>
              <a:rPr lang="en-US" altLang="en-US" dirty="0" smtClean="0">
                <a:latin typeface="Arial" charset="0"/>
                <a:ea typeface="ＭＳ Ｐゴシック" pitchFamily="64" charset="-128"/>
              </a:rPr>
              <a:t> (usually under the title "The Wind from the Sun"), so it gained much wider distribution than the </a:t>
            </a:r>
            <a:r>
              <a:rPr lang="en-US" altLang="en-US" dirty="0" err="1" smtClean="0">
                <a:latin typeface="Arial" charset="0"/>
                <a:ea typeface="ＭＳ Ｐゴシック" pitchFamily="64" charset="-128"/>
              </a:rPr>
              <a:t>Cordwainer</a:t>
            </a:r>
            <a:r>
              <a:rPr lang="en-US" altLang="en-US" dirty="0" smtClean="0">
                <a:latin typeface="Arial" charset="0"/>
                <a:ea typeface="ＭＳ Ｐゴシック" pitchFamily="64" charset="-128"/>
              </a:rPr>
              <a:t> Smith stories that preceded it. As Clarke himself later wrote, "Many of the bright men and women working to develop solar sails have told me that their lifelong interest began when they first read this story back in the 1960s.</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 Finally among these science-fictional progenitors of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came a story by another master of hard SF, </a:t>
            </a:r>
            <a:r>
              <a:rPr lang="en-US" altLang="en-US" dirty="0" err="1" smtClean="0">
                <a:latin typeface="Arial" charset="0"/>
                <a:ea typeface="ＭＳ Ｐゴシック" pitchFamily="64" charset="-128"/>
              </a:rPr>
              <a:t>Poul</a:t>
            </a:r>
            <a:r>
              <a:rPr lang="en-US" altLang="en-US" dirty="0" smtClean="0">
                <a:latin typeface="Arial" charset="0"/>
                <a:ea typeface="ＭＳ Ｐゴシック" pitchFamily="64" charset="-128"/>
              </a:rPr>
              <a:t> Anderson. Anderson's story, also titled "</a:t>
            </a:r>
            <a:r>
              <a:rPr lang="en-US" altLang="en-US" dirty="0" err="1" smtClean="0">
                <a:latin typeface="Arial" charset="0"/>
                <a:ea typeface="ＭＳ Ｐゴシック" pitchFamily="64" charset="-128"/>
              </a:rPr>
              <a:t>Sunjammer</a:t>
            </a:r>
            <a:r>
              <a:rPr lang="en-US" altLang="en-US" dirty="0" smtClean="0">
                <a:latin typeface="Arial" charset="0"/>
                <a:ea typeface="ＭＳ Ｐゴシック" pitchFamily="64" charset="-128"/>
              </a:rPr>
              <a:t>," appeared a month after Clarke's, in the April 1964 issue of Astounding Science Fiction, by this time retitled </a:t>
            </a:r>
            <a:r>
              <a:rPr lang="en-US" altLang="en-US" i="1" dirty="0" smtClean="0">
                <a:latin typeface="Arial" charset="0"/>
                <a:ea typeface="ＭＳ Ｐゴシック" pitchFamily="64" charset="-128"/>
              </a:rPr>
              <a:t>Analog Science Fact/ Science Fiction</a:t>
            </a:r>
            <a:r>
              <a:rPr lang="en-US" altLang="en-US" dirty="0" smtClean="0">
                <a:latin typeface="Arial" charset="0"/>
                <a:ea typeface="ＭＳ Ｐゴシック" pitchFamily="64" charset="-128"/>
              </a:rPr>
              <a:t>. Anderson (writing as Winston P. Sanders) produced a typical Analog story: an intriguing puzzle involving great danger in outer space, with an ingenious engineering solution discovered at the last minute. Anderson's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serve the cause of interplanetary commerce, hauling industrial chemicals from the Asteroid Belt to Earth. No romance here, but as in Clarke's story, considerable detail about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design: </a:t>
            </a:r>
            <a:endParaRPr lang="en-US" altLang="en-US" dirty="0" smtClean="0">
              <a:latin typeface="Times New Roman" pitchFamily="18" charset="0"/>
              <a:ea typeface="ＭＳ Ｐゴシック" pitchFamily="64" charset="-128"/>
            </a:endParaRPr>
          </a:p>
          <a:p>
            <a:pPr eaLnBrk="1" hangingPunct="1"/>
            <a:r>
              <a:rPr lang="en-US" altLang="en-US" b="1" dirty="0" smtClean="0">
                <a:latin typeface="Arial" charset="0"/>
                <a:ea typeface="ＭＳ Ｐゴシック" pitchFamily="64" charset="-128"/>
              </a:rPr>
              <a:t>The sail now nearly bisected the sky, four and a half miles across. The foam-filled members that stiffened it were like </a:t>
            </a:r>
            <a:r>
              <a:rPr lang="en-US" altLang="en-US" b="1" dirty="0" err="1" smtClean="0">
                <a:latin typeface="Arial" charset="0"/>
                <a:ea typeface="ＭＳ Ｐゴシック" pitchFamily="64" charset="-128"/>
              </a:rPr>
              <a:t>Brobdingnagian</a:t>
            </a:r>
            <a:r>
              <a:rPr lang="en-US" altLang="en-US" b="1" dirty="0" smtClean="0">
                <a:latin typeface="Arial" charset="0"/>
                <a:ea typeface="ＭＳ Ｐゴシック" pitchFamily="64" charset="-128"/>
              </a:rPr>
              <a:t> spokes with its slow rotation. That disk massed close to two tons, and yet it was ghostly thin, a micron's breadth of aluminized polymer. . . . They cost money to build, out in free space, yet far less than a powered ship; for they required no engines, no crews, no fuel, simply a metal coating sputtered onto a sheet of carbon compounds, a configuration of sensors and automata, and a means to signal their whereabouts and their occasional needs. Those needs rarely amounted to more than repair of some mechanical malfunction.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"Rarely" for purposes of this story means that an unanticipated solar flare is threatening to set off a mighty explosion of the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volatile cargo, which will contaminate Earth's outer atmosphere and incinerate any human-crewed craft nearby.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These four writers, within a four-year time span, illustrated the major potential uses of solar sails, which not coincidentally have been among the main uses of sailing ships on Earth's waters: hauling freight (Anderson), recreational travel (</a:t>
            </a:r>
            <a:r>
              <a:rPr lang="en-US" altLang="en-US" dirty="0" err="1" smtClean="0">
                <a:latin typeface="Arial" charset="0"/>
                <a:ea typeface="ＭＳ Ｐゴシック" pitchFamily="64" charset="-128"/>
              </a:rPr>
              <a:t>Boulle</a:t>
            </a:r>
            <a:r>
              <a:rPr lang="en-US" altLang="en-US" dirty="0" smtClean="0">
                <a:latin typeface="Arial" charset="0"/>
                <a:ea typeface="ＭＳ Ｐゴシック" pitchFamily="64" charset="-128"/>
              </a:rPr>
              <a:t>), racing (Clarke), exploration and emigration (Smith). Science fiction writers who followed in their wake have either expanded upon these uses or found secondary ones. For instance, Larry </a:t>
            </a:r>
            <a:r>
              <a:rPr lang="en-US" altLang="en-US" dirty="0" err="1" smtClean="0">
                <a:latin typeface="Arial" charset="0"/>
                <a:ea typeface="ＭＳ Ｐゴシック" pitchFamily="64" charset="-128"/>
              </a:rPr>
              <a:t>Niven</a:t>
            </a:r>
            <a:r>
              <a:rPr lang="en-US" altLang="en-US" dirty="0" smtClean="0">
                <a:latin typeface="Arial" charset="0"/>
                <a:ea typeface="ＭＳ Ｐゴシック" pitchFamily="64" charset="-128"/>
              </a:rPr>
              <a:t> and Jerry </a:t>
            </a:r>
            <a:r>
              <a:rPr lang="en-US" altLang="en-US" dirty="0" err="1" smtClean="0">
                <a:latin typeface="Arial" charset="0"/>
                <a:ea typeface="ＭＳ Ｐゴシック" pitchFamily="64" charset="-128"/>
              </a:rPr>
              <a:t>Pournelle</a:t>
            </a:r>
            <a:r>
              <a:rPr lang="en-US" altLang="en-US" dirty="0" smtClean="0">
                <a:latin typeface="Arial" charset="0"/>
                <a:ea typeface="ＭＳ Ｐゴシック" pitchFamily="64" charset="-128"/>
              </a:rPr>
              <a:t>, in </a:t>
            </a:r>
            <a:r>
              <a:rPr lang="en-US" altLang="en-US" i="1" dirty="0" smtClean="0">
                <a:latin typeface="Arial" charset="0"/>
                <a:ea typeface="ＭＳ Ｐゴシック" pitchFamily="64" charset="-128"/>
              </a:rPr>
              <a:t>The Mote in God's Eye</a:t>
            </a:r>
            <a:r>
              <a:rPr lang="en-US" altLang="en-US" dirty="0" smtClean="0">
                <a:latin typeface="Arial" charset="0"/>
                <a:ea typeface="ＭＳ Ｐゴシック" pitchFamily="64" charset="-128"/>
              </a:rPr>
              <a:t> (1974), reversed the usual direction of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exploration by depicting an alien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that wanders into human territory, providing first contact with a vast alien empire. In George R. R. Martin and Lisa Tuttle's </a:t>
            </a:r>
            <a:r>
              <a:rPr lang="en-US" altLang="en-US" i="1" dirty="0" smtClean="0">
                <a:latin typeface="Arial" charset="0"/>
                <a:ea typeface="ＭＳ Ｐゴシック" pitchFamily="64" charset="-128"/>
              </a:rPr>
              <a:t>Windhaven</a:t>
            </a:r>
            <a:r>
              <a:rPr lang="en-US" altLang="en-US" dirty="0" smtClean="0">
                <a:latin typeface="Arial" charset="0"/>
                <a:ea typeface="ＭＳ Ｐゴシック" pitchFamily="64" charset="-128"/>
              </a:rPr>
              <a:t> (1981), the descendants of a crashed </a:t>
            </a:r>
            <a:r>
              <a:rPr lang="en-US" altLang="en-US" dirty="0" err="1" smtClean="0">
                <a:latin typeface="Arial" charset="0"/>
                <a:ea typeface="ＭＳ Ｐゴシック" pitchFamily="64" charset="-128"/>
              </a:rPr>
              <a:t>sailship's</a:t>
            </a:r>
            <a:r>
              <a:rPr lang="en-US" altLang="en-US" dirty="0" smtClean="0">
                <a:latin typeface="Arial" charset="0"/>
                <a:ea typeface="ＭＳ Ｐゴシック" pitchFamily="64" charset="-128"/>
              </a:rPr>
              <a:t> crew on a windy planet cut up the fabric of the sails and use them to make individual wings for soaring. </a:t>
            </a:r>
            <a:endParaRPr lang="en-US" altLang="en-US" dirty="0" smtClean="0">
              <a:latin typeface="Times New Roman" pitchFamily="18" charset="0"/>
              <a:ea typeface="ＭＳ Ｐゴシック" pitchFamily="64" charset="-128"/>
            </a:endParaRPr>
          </a:p>
          <a:p>
            <a:pPr eaLnBrk="1" hangingPunct="1"/>
            <a:r>
              <a:rPr lang="en-US" altLang="en-US" dirty="0" smtClean="0">
                <a:latin typeface="Arial" charset="0"/>
                <a:ea typeface="ＭＳ Ｐゴシック" pitchFamily="64" charset="-128"/>
              </a:rPr>
              <a:t>Simultaneously with the pioneers of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fiction, the technical literature on solar sails began to expand rapidly, giving any SF writer with an interest in the topic a mass of information from which to construct a fictional craft. Some of the scientists working in the area even began to write their own fiction, extrapolating their work into distant decades. For example, Robert L. Forward's </a:t>
            </a:r>
            <a:r>
              <a:rPr lang="en-US" altLang="en-US" i="1" dirty="0" err="1" smtClean="0">
                <a:latin typeface="Arial" charset="0"/>
                <a:ea typeface="ＭＳ Ｐゴシック" pitchFamily="64" charset="-128"/>
              </a:rPr>
              <a:t>Rocheworld</a:t>
            </a:r>
            <a:r>
              <a:rPr lang="en-US" altLang="en-US" dirty="0" smtClean="0">
                <a:latin typeface="Arial" charset="0"/>
                <a:ea typeface="ＭＳ Ｐゴシック" pitchFamily="64" charset="-128"/>
              </a:rPr>
              <a:t> (1990; aka </a:t>
            </a:r>
            <a:r>
              <a:rPr lang="en-US" altLang="en-US" i="1" dirty="0" smtClean="0">
                <a:latin typeface="Arial" charset="0"/>
                <a:ea typeface="ＭＳ Ｐゴシック" pitchFamily="64" charset="-128"/>
              </a:rPr>
              <a:t>The Flight of the Dragonfly</a:t>
            </a:r>
            <a:r>
              <a:rPr lang="en-US" altLang="en-US" dirty="0" smtClean="0">
                <a:latin typeface="Arial" charset="0"/>
                <a:ea typeface="ＭＳ Ｐゴシック" pitchFamily="64" charset="-128"/>
              </a:rPr>
              <a:t> in an abbreviated version, 1984) imagined in great detail the twenty-year voyage of a laser-powered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to Barnard's Star. Recent science-fictional uses of solar sails are far too numerous to list here. A decade ago a whole book of solar sail fiction and nonfiction, </a:t>
            </a:r>
            <a:r>
              <a:rPr lang="en-US" altLang="en-US" i="1" dirty="0" smtClean="0">
                <a:latin typeface="Arial" charset="0"/>
                <a:ea typeface="ＭＳ Ｐゴシック" pitchFamily="64" charset="-128"/>
              </a:rPr>
              <a:t>Project Solar Sail</a:t>
            </a:r>
            <a:r>
              <a:rPr lang="en-US" altLang="en-US" dirty="0" smtClean="0">
                <a:latin typeface="Arial" charset="0"/>
                <a:ea typeface="ＭＳ Ｐゴシック" pitchFamily="64" charset="-128"/>
              </a:rPr>
              <a:t>, edited by Arthur C. Clarke with David </a:t>
            </a:r>
            <a:r>
              <a:rPr lang="en-US" altLang="en-US" dirty="0" err="1" smtClean="0">
                <a:latin typeface="Arial" charset="0"/>
                <a:ea typeface="ＭＳ Ｐゴシック" pitchFamily="64" charset="-128"/>
              </a:rPr>
              <a:t>Brin</a:t>
            </a:r>
            <a:r>
              <a:rPr lang="en-US" altLang="en-US" dirty="0" smtClean="0">
                <a:latin typeface="Arial" charset="0"/>
                <a:ea typeface="ＭＳ Ｐゴシック" pitchFamily="64" charset="-128"/>
              </a:rPr>
              <a:t>, was published to help fund an early effort by the World Space Foundation (which has now been absorbed by the Planetary Society, who are conducting the Cosmos 1 mission) to build a solar sail. And now some of the first solar sail stories may become part of the cargo on the first </a:t>
            </a:r>
            <a:r>
              <a:rPr lang="en-US" altLang="en-US" dirty="0" err="1" smtClean="0">
                <a:latin typeface="Arial" charset="0"/>
                <a:ea typeface="ＭＳ Ｐゴシック" pitchFamily="64" charset="-128"/>
              </a:rPr>
              <a:t>sailship</a:t>
            </a:r>
            <a:r>
              <a:rPr lang="en-US" altLang="en-US" dirty="0" smtClean="0">
                <a:latin typeface="Arial" charset="0"/>
                <a:ea typeface="ＭＳ Ｐゴシック" pitchFamily="64" charset="-128"/>
              </a:rPr>
              <a:t> to be launched from Earth orbit. Talk about a sense of wonder! </a:t>
            </a:r>
            <a:endParaRPr lang="en-US" altLang="en-US" dirty="0" smtClean="0">
              <a:latin typeface="Times New Roman" pitchFamily="18" charset="0"/>
              <a:ea typeface="ＭＳ Ｐゴシック" pitchFamily="64" charset="-128"/>
            </a:endParaRPr>
          </a:p>
          <a:p>
            <a:pPr eaLnBrk="1" hangingPunct="1"/>
            <a:r>
              <a:rPr lang="en-US" altLang="en-US" dirty="0" smtClean="0">
                <a:latin typeface="Times New Roman" pitchFamily="18" charset="0"/>
                <a:ea typeface="ＭＳ Ｐゴシック" pitchFamily="64" charset="-128"/>
              </a:rPr>
              <a:t/>
            </a:r>
            <a:br>
              <a:rPr lang="en-US" altLang="en-US" dirty="0" smtClean="0">
                <a:latin typeface="Times New Roman" pitchFamily="18" charset="0"/>
                <a:ea typeface="ＭＳ Ｐゴシック" pitchFamily="64" charset="-128"/>
              </a:rPr>
            </a:br>
            <a:endParaRPr lang="en-US" altLang="en-US" dirty="0" smtClean="0">
              <a:latin typeface="Times New Roman" pitchFamily="18" charset="0"/>
              <a:ea typeface="ＭＳ Ｐゴシック" pitchFamily="64" charset="-128"/>
            </a:endParaRPr>
          </a:p>
        </p:txBody>
      </p:sp>
    </p:spTree>
    <p:extLst>
      <p:ext uri="{BB962C8B-B14F-4D97-AF65-F5344CB8AC3E}">
        <p14:creationId xmlns:p14="http://schemas.microsoft.com/office/powerpoint/2010/main" val="22177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ＭＳ Ｐゴシック" pitchFamily="64" charset="-128"/>
              </a:defRPr>
            </a:lvl1pPr>
            <a:lvl2pPr marL="37931725" indent="-37474525" defTabSz="966788"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fld id="{C924A396-DAAB-4893-B917-9109ED915A39}" type="slidenum">
              <a:rPr lang="en-US" altLang="en-US" sz="1300"/>
              <a:pPr eaLnBrk="1" hangingPunct="1"/>
              <a:t>21</a:t>
            </a:fld>
            <a:endParaRPr lang="en-US" altLang="en-US" sz="13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ea typeface="ＭＳ Ｐゴシック" pitchFamily="64" charset="-128"/>
              </a:rPr>
              <a:t>Laser gun</a:t>
            </a:r>
          </a:p>
        </p:txBody>
      </p:sp>
    </p:spTree>
    <p:extLst>
      <p:ext uri="{BB962C8B-B14F-4D97-AF65-F5344CB8AC3E}">
        <p14:creationId xmlns:p14="http://schemas.microsoft.com/office/powerpoint/2010/main" val="239791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391B780-3745-4011-8DA4-B8D24253D9E3}" type="slidenum">
              <a:rPr lang="en-US" altLang="en-US" sz="1300"/>
              <a:pPr eaLnBrk="1" hangingPunct="1"/>
              <a:t>22</a:t>
            </a:fld>
            <a:endParaRPr lang="en-US" altLang="en-US" sz="13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See problem 15.P.47 justifying the spring analogy.</a:t>
            </a:r>
          </a:p>
        </p:txBody>
      </p:sp>
    </p:spTree>
    <p:extLst>
      <p:ext uri="{BB962C8B-B14F-4D97-AF65-F5344CB8AC3E}">
        <p14:creationId xmlns:p14="http://schemas.microsoft.com/office/powerpoint/2010/main" val="3925276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76CB459-28EB-4341-9A01-DE403E1E6383}" type="slidenum">
              <a:rPr lang="en-US" altLang="en-US" sz="1300"/>
              <a:pPr eaLnBrk="1" hangingPunct="1"/>
              <a:t>23</a:t>
            </a:fld>
            <a:endParaRPr lang="en-US" altLang="en-US" sz="130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Organic molecules – electronic system is in resonance with E/M frequencies corresponding to ‘visible’ light</a:t>
            </a:r>
          </a:p>
        </p:txBody>
      </p:sp>
    </p:spTree>
    <p:extLst>
      <p:ext uri="{BB962C8B-B14F-4D97-AF65-F5344CB8AC3E}">
        <p14:creationId xmlns:p14="http://schemas.microsoft.com/office/powerpoint/2010/main" val="250912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ＭＳ Ｐゴシック" pitchFamily="64" charset="-128"/>
              </a:defRPr>
            </a:lvl1pPr>
            <a:lvl2pPr marL="37931725" indent="-37474525" defTabSz="966788"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fld id="{3887DCE4-B5A2-4B16-AD04-36255BF3295B}" type="slidenum">
              <a:rPr lang="en-US" altLang="en-US" sz="1300"/>
              <a:pPr eaLnBrk="1" hangingPunct="1"/>
              <a:t>24</a:t>
            </a:fld>
            <a:endParaRPr lang="en-US" altLang="en-US" sz="13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ea typeface="ＭＳ Ｐゴシック" pitchFamily="64" charset="-128"/>
              </a:rPr>
              <a:t>Organic molecules – electronic system is in resonance with E/M frequencies corresponding to ‘visible’ light</a:t>
            </a:r>
          </a:p>
        </p:txBody>
      </p:sp>
    </p:spTree>
    <p:extLst>
      <p:ext uri="{BB962C8B-B14F-4D97-AF65-F5344CB8AC3E}">
        <p14:creationId xmlns:p14="http://schemas.microsoft.com/office/powerpoint/2010/main" val="2145392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30AA21E-668E-4A2D-8B7F-D691D7A1EEBC}" type="slidenum">
              <a:rPr lang="en-US" altLang="en-US" sz="1300"/>
              <a:pPr eaLnBrk="1" hangingPunct="1"/>
              <a:t>25</a:t>
            </a:fld>
            <a:endParaRPr lang="en-US" altLang="en-US" sz="13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Microwave: not because it is used in microwave, but because it has ~micron wavelength</a:t>
            </a:r>
          </a:p>
          <a:p>
            <a:pPr eaLnBrk="1" hangingPunct="1"/>
            <a:r>
              <a:rPr lang="en-US" altLang="en-US" dirty="0" smtClean="0">
                <a:latin typeface="Times New Roman" charset="0"/>
                <a:ea typeface="ＭＳ Ｐゴシック" charset="-128"/>
              </a:rPr>
              <a:t>Visible – the whole spectrum from blue to red – the frequency barely changes twice!</a:t>
            </a:r>
          </a:p>
        </p:txBody>
      </p:sp>
    </p:spTree>
    <p:extLst>
      <p:ext uri="{BB962C8B-B14F-4D97-AF65-F5344CB8AC3E}">
        <p14:creationId xmlns:p14="http://schemas.microsoft.com/office/powerpoint/2010/main" val="275881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3F6F28B-346B-4C05-86F6-A33AAEFB84B1}" type="slidenum">
              <a:rPr lang="en-US" altLang="en-US" sz="1300"/>
              <a:pPr eaLnBrk="1" hangingPunct="1"/>
              <a:t>7</a:t>
            </a:fld>
            <a:endParaRPr lang="en-US" altLang="en-US" sz="1300"/>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ヒラギノ角ゴ Pro W3" charset="-128"/>
            </a:endParaRPr>
          </a:p>
        </p:txBody>
      </p:sp>
    </p:spTree>
    <p:extLst>
      <p:ext uri="{BB962C8B-B14F-4D97-AF65-F5344CB8AC3E}">
        <p14:creationId xmlns:p14="http://schemas.microsoft.com/office/powerpoint/2010/main" val="381075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358C186-4484-4F05-A869-8B07BE744343}" type="slidenum">
              <a:rPr lang="en-US" altLang="en-US" sz="1300"/>
              <a:pPr eaLnBrk="1" hangingPunct="1"/>
              <a:t>26</a:t>
            </a:fld>
            <a:endParaRPr lang="en-US" altLang="en-US" sz="130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Microwave: not because it is used in microwave, but because it has ~micron wavelength</a:t>
            </a:r>
          </a:p>
          <a:p>
            <a:pPr eaLnBrk="1" hangingPunct="1"/>
            <a:r>
              <a:rPr lang="en-US" altLang="en-US" dirty="0" smtClean="0">
                <a:latin typeface="Times New Roman" charset="0"/>
                <a:ea typeface="ＭＳ Ｐゴシック" charset="-128"/>
              </a:rPr>
              <a:t>Visible – the whole spectrum from blue to red – the frequency barely changes twice!</a:t>
            </a:r>
          </a:p>
          <a:p>
            <a:pPr eaLnBrk="1" hangingPunct="1"/>
            <a:r>
              <a:rPr lang="en-US" altLang="en-US" dirty="0" smtClean="0">
                <a:latin typeface="Times New Roman" charset="0"/>
                <a:ea typeface="ＭＳ Ｐゴシック" charset="-128"/>
              </a:rPr>
              <a:t>Three types of rhodopsin receptors contain three different </a:t>
            </a:r>
            <a:r>
              <a:rPr lang="en-US" altLang="en-US" dirty="0" err="1" smtClean="0">
                <a:latin typeface="Times New Roman" charset="0"/>
                <a:ea typeface="ＭＳ Ｐゴシック" charset="-128"/>
              </a:rPr>
              <a:t>opsin</a:t>
            </a:r>
            <a:r>
              <a:rPr lang="en-US" altLang="en-US" dirty="0" smtClean="0">
                <a:latin typeface="Times New Roman" charset="0"/>
                <a:ea typeface="ＭＳ Ｐゴシック" charset="-128"/>
              </a:rPr>
              <a:t> molecules (red, green, blue)</a:t>
            </a:r>
          </a:p>
          <a:p>
            <a:pPr eaLnBrk="1" hangingPunct="1"/>
            <a:r>
              <a:rPr lang="en-US" altLang="en-US" dirty="0" smtClean="0">
                <a:latin typeface="Times New Roman" charset="0"/>
                <a:ea typeface="ＭＳ Ｐゴシック" charset="-128"/>
                <a:cs typeface="Times New Roman" charset="0"/>
              </a:rPr>
              <a:t>Cone absorption spectra: peaks at 440, 540, 560 nm (Short, Medium and Long – type cones, three types of </a:t>
            </a:r>
            <a:r>
              <a:rPr lang="en-US" altLang="en-US" dirty="0" err="1" smtClean="0">
                <a:latin typeface="Times New Roman" charset="0"/>
                <a:ea typeface="ＭＳ Ｐゴシック" charset="-128"/>
                <a:cs typeface="Times New Roman" charset="0"/>
              </a:rPr>
              <a:t>opsin</a:t>
            </a:r>
            <a:r>
              <a:rPr lang="en-US" altLang="en-US" dirty="0" smtClean="0">
                <a:latin typeface="Times New Roman" charset="0"/>
                <a:ea typeface="ＭＳ Ｐゴシック" charset="-128"/>
                <a:cs typeface="Times New Roman" charset="0"/>
              </a:rPr>
              <a:t> in rhodopsin)</a:t>
            </a:r>
          </a:p>
          <a:p>
            <a:pPr eaLnBrk="1" hangingPunct="1"/>
            <a:r>
              <a:rPr lang="en-US" altLang="en-US" dirty="0" smtClean="0">
                <a:latin typeface="Times New Roman" charset="0"/>
                <a:ea typeface="ＭＳ Ｐゴシック" charset="-128"/>
                <a:cs typeface="Times New Roman" charset="0"/>
              </a:rPr>
              <a:t>http://psychlops.psy.uconn.edu/swadlow/Senpart2.htm</a:t>
            </a:r>
          </a:p>
          <a:p>
            <a:pPr eaLnBrk="1" hangingPunct="1"/>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1389191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7">
              <a:defRPr sz="2300" i="1">
                <a:solidFill>
                  <a:srgbClr val="0000CC"/>
                </a:solidFill>
                <a:latin typeface="Times New Roman" pitchFamily="18" charset="0"/>
              </a:defRPr>
            </a:lvl1pPr>
            <a:lvl2pPr marL="724977" indent="-278838" defTabSz="966637">
              <a:defRPr sz="2300" i="1">
                <a:solidFill>
                  <a:srgbClr val="0000CC"/>
                </a:solidFill>
                <a:latin typeface="Times New Roman" pitchFamily="18" charset="0"/>
              </a:defRPr>
            </a:lvl2pPr>
            <a:lvl3pPr marL="1115349" indent="-223070" defTabSz="966637">
              <a:defRPr sz="2300" i="1">
                <a:solidFill>
                  <a:srgbClr val="0000CC"/>
                </a:solidFill>
                <a:latin typeface="Times New Roman" pitchFamily="18" charset="0"/>
              </a:defRPr>
            </a:lvl3pPr>
            <a:lvl4pPr marL="1561490" indent="-223070" defTabSz="966637">
              <a:defRPr sz="2300" i="1">
                <a:solidFill>
                  <a:srgbClr val="0000CC"/>
                </a:solidFill>
                <a:latin typeface="Times New Roman" pitchFamily="18" charset="0"/>
              </a:defRPr>
            </a:lvl4pPr>
            <a:lvl5pPr marL="2007630" indent="-223070" defTabSz="966637">
              <a:defRPr sz="2300" i="1">
                <a:solidFill>
                  <a:srgbClr val="0000CC"/>
                </a:solidFill>
                <a:latin typeface="Times New Roman" pitchFamily="18" charset="0"/>
              </a:defRPr>
            </a:lvl5pPr>
            <a:lvl6pPr marL="2453769" indent="-223070" defTabSz="966637" eaLnBrk="0" fontAlgn="base" hangingPunct="0">
              <a:spcBef>
                <a:spcPct val="0"/>
              </a:spcBef>
              <a:spcAft>
                <a:spcPct val="0"/>
              </a:spcAft>
              <a:defRPr sz="2300" i="1">
                <a:solidFill>
                  <a:srgbClr val="0000CC"/>
                </a:solidFill>
                <a:latin typeface="Times New Roman" pitchFamily="18" charset="0"/>
              </a:defRPr>
            </a:lvl6pPr>
            <a:lvl7pPr marL="2899910" indent="-223070" defTabSz="966637" eaLnBrk="0" fontAlgn="base" hangingPunct="0">
              <a:spcBef>
                <a:spcPct val="0"/>
              </a:spcBef>
              <a:spcAft>
                <a:spcPct val="0"/>
              </a:spcAft>
              <a:defRPr sz="2300" i="1">
                <a:solidFill>
                  <a:srgbClr val="0000CC"/>
                </a:solidFill>
                <a:latin typeface="Times New Roman" pitchFamily="18" charset="0"/>
              </a:defRPr>
            </a:lvl7pPr>
            <a:lvl8pPr marL="3346049" indent="-223070" defTabSz="966637" eaLnBrk="0" fontAlgn="base" hangingPunct="0">
              <a:spcBef>
                <a:spcPct val="0"/>
              </a:spcBef>
              <a:spcAft>
                <a:spcPct val="0"/>
              </a:spcAft>
              <a:defRPr sz="2300" i="1">
                <a:solidFill>
                  <a:srgbClr val="0000CC"/>
                </a:solidFill>
                <a:latin typeface="Times New Roman" pitchFamily="18" charset="0"/>
              </a:defRPr>
            </a:lvl8pPr>
            <a:lvl9pPr marL="3792189" indent="-223070" defTabSz="966637" eaLnBrk="0" fontAlgn="base" hangingPunct="0">
              <a:spcBef>
                <a:spcPct val="0"/>
              </a:spcBef>
              <a:spcAft>
                <a:spcPct val="0"/>
              </a:spcAft>
              <a:defRPr sz="2300" i="1">
                <a:solidFill>
                  <a:srgbClr val="0000CC"/>
                </a:solidFill>
                <a:latin typeface="Times New Roman" pitchFamily="18" charset="0"/>
              </a:defRPr>
            </a:lvl9pPr>
          </a:lstStyle>
          <a:p>
            <a:fld id="{2B897782-6B7F-438B-B493-EDE7AD664CEE}" type="slidenum">
              <a:rPr lang="ja-JP" altLang="en-US" sz="1300" i="0">
                <a:solidFill>
                  <a:schemeClr val="tx1"/>
                </a:solidFill>
              </a:rPr>
              <a:pPr/>
              <a:t>27</a:t>
            </a:fld>
            <a:endParaRPr lang="en-US" altLang="ja-JP" sz="1300" i="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66011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F151E18-9D61-496C-A661-F9F193425868}" type="slidenum">
              <a:rPr lang="ja-JP" altLang="en-US" sz="1300" i="0" smtClean="0">
                <a:solidFill>
                  <a:schemeClr val="tx1"/>
                </a:solidFill>
              </a:rPr>
              <a:pPr/>
              <a:t>28</a:t>
            </a:fld>
            <a:endParaRPr lang="en-US" altLang="ja-JP" sz="1300" i="0" smtClean="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280994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7">
              <a:defRPr sz="2300" i="1">
                <a:solidFill>
                  <a:srgbClr val="0000CC"/>
                </a:solidFill>
                <a:latin typeface="Times New Roman" pitchFamily="18" charset="0"/>
              </a:defRPr>
            </a:lvl1pPr>
            <a:lvl2pPr marL="724977" indent="-278838" defTabSz="966637">
              <a:defRPr sz="2300" i="1">
                <a:solidFill>
                  <a:srgbClr val="0000CC"/>
                </a:solidFill>
                <a:latin typeface="Times New Roman" pitchFamily="18" charset="0"/>
              </a:defRPr>
            </a:lvl2pPr>
            <a:lvl3pPr marL="1115349" indent="-223070" defTabSz="966637">
              <a:defRPr sz="2300" i="1">
                <a:solidFill>
                  <a:srgbClr val="0000CC"/>
                </a:solidFill>
                <a:latin typeface="Times New Roman" pitchFamily="18" charset="0"/>
              </a:defRPr>
            </a:lvl3pPr>
            <a:lvl4pPr marL="1561490" indent="-223070" defTabSz="966637">
              <a:defRPr sz="2300" i="1">
                <a:solidFill>
                  <a:srgbClr val="0000CC"/>
                </a:solidFill>
                <a:latin typeface="Times New Roman" pitchFamily="18" charset="0"/>
              </a:defRPr>
            </a:lvl4pPr>
            <a:lvl5pPr marL="2007630" indent="-223070" defTabSz="966637">
              <a:defRPr sz="2300" i="1">
                <a:solidFill>
                  <a:srgbClr val="0000CC"/>
                </a:solidFill>
                <a:latin typeface="Times New Roman" pitchFamily="18" charset="0"/>
              </a:defRPr>
            </a:lvl5pPr>
            <a:lvl6pPr marL="2453769" indent="-223070" defTabSz="966637" eaLnBrk="0" fontAlgn="base" hangingPunct="0">
              <a:spcBef>
                <a:spcPct val="0"/>
              </a:spcBef>
              <a:spcAft>
                <a:spcPct val="0"/>
              </a:spcAft>
              <a:defRPr sz="2300" i="1">
                <a:solidFill>
                  <a:srgbClr val="0000CC"/>
                </a:solidFill>
                <a:latin typeface="Times New Roman" pitchFamily="18" charset="0"/>
              </a:defRPr>
            </a:lvl6pPr>
            <a:lvl7pPr marL="2899910" indent="-223070" defTabSz="966637" eaLnBrk="0" fontAlgn="base" hangingPunct="0">
              <a:spcBef>
                <a:spcPct val="0"/>
              </a:spcBef>
              <a:spcAft>
                <a:spcPct val="0"/>
              </a:spcAft>
              <a:defRPr sz="2300" i="1">
                <a:solidFill>
                  <a:srgbClr val="0000CC"/>
                </a:solidFill>
                <a:latin typeface="Times New Roman" pitchFamily="18" charset="0"/>
              </a:defRPr>
            </a:lvl7pPr>
            <a:lvl8pPr marL="3346049" indent="-223070" defTabSz="966637" eaLnBrk="0" fontAlgn="base" hangingPunct="0">
              <a:spcBef>
                <a:spcPct val="0"/>
              </a:spcBef>
              <a:spcAft>
                <a:spcPct val="0"/>
              </a:spcAft>
              <a:defRPr sz="2300" i="1">
                <a:solidFill>
                  <a:srgbClr val="0000CC"/>
                </a:solidFill>
                <a:latin typeface="Times New Roman" pitchFamily="18" charset="0"/>
              </a:defRPr>
            </a:lvl8pPr>
            <a:lvl9pPr marL="3792189" indent="-223070" defTabSz="966637" eaLnBrk="0" fontAlgn="base" hangingPunct="0">
              <a:spcBef>
                <a:spcPct val="0"/>
              </a:spcBef>
              <a:spcAft>
                <a:spcPct val="0"/>
              </a:spcAft>
              <a:defRPr sz="2300" i="1">
                <a:solidFill>
                  <a:srgbClr val="0000CC"/>
                </a:solidFill>
                <a:latin typeface="Times New Roman" pitchFamily="18" charset="0"/>
              </a:defRPr>
            </a:lvl9pPr>
          </a:lstStyle>
          <a:p>
            <a:fld id="{1D70EA58-2F4A-4802-B7B0-136F720142F5}" type="slidenum">
              <a:rPr lang="ja-JP" altLang="en-US" sz="1300" i="0">
                <a:solidFill>
                  <a:schemeClr val="tx1"/>
                </a:solidFill>
              </a:rPr>
              <a:pPr/>
              <a:t>29</a:t>
            </a:fld>
            <a:endParaRPr lang="en-US" altLang="ja-JP" sz="1300" i="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165167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E07AC99-6A17-4A32-AA5B-D68383DA0D0C}" type="slidenum">
              <a:rPr lang="en-US" altLang="en-US" sz="1300"/>
              <a:pPr eaLnBrk="1" hangingPunct="1"/>
              <a:t>30</a:t>
            </a:fld>
            <a:endParaRPr lang="en-US" altLang="en-US" sz="130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Show trick with three polarizers – two crossed ones, add one at 45 degrees in the middle</a:t>
            </a:r>
          </a:p>
          <a:p>
            <a:pPr eaLnBrk="1" hangingPunct="1"/>
            <a:r>
              <a:rPr lang="en-US" altLang="en-US" smtClean="0">
                <a:latin typeface="Times New Roman" charset="0"/>
                <a:ea typeface="ＭＳ Ｐゴシック" charset="-128"/>
              </a:rPr>
              <a:t>Sheet of special plastic whose long molecules are aligned with each other</a:t>
            </a:r>
          </a:p>
          <a:p>
            <a:pPr eaLnBrk="1" hangingPunct="1"/>
            <a:r>
              <a:rPr lang="en-US" altLang="en-US" smtClean="0">
                <a:latin typeface="Times New Roman" charset="0"/>
                <a:ea typeface="ＭＳ Ｐゴシック" charset="-128"/>
              </a:rPr>
              <a:t>Sunglasses</a:t>
            </a:r>
          </a:p>
        </p:txBody>
      </p:sp>
    </p:spTree>
    <p:extLst>
      <p:ext uri="{BB962C8B-B14F-4D97-AF65-F5344CB8AC3E}">
        <p14:creationId xmlns:p14="http://schemas.microsoft.com/office/powerpoint/2010/main" val="1395276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F151E18-9D61-496C-A661-F9F193425868}" type="slidenum">
              <a:rPr lang="ja-JP" altLang="en-US" sz="1300" i="0" smtClean="0">
                <a:solidFill>
                  <a:schemeClr val="tx1"/>
                </a:solidFill>
              </a:rPr>
              <a:pPr/>
              <a:t>31</a:t>
            </a:fld>
            <a:endParaRPr lang="en-US" altLang="ja-JP" sz="1300" i="0" smtClean="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230753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C560472-BA34-41BE-BD9C-E5C16916E14E}" type="slidenum">
              <a:rPr lang="en-US" altLang="en-US" sz="1300"/>
              <a:pPr eaLnBrk="1" hangingPunct="1"/>
              <a:t>33</a:t>
            </a:fld>
            <a:endParaRPr lang="en-US" altLang="en-US" sz="13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At every single time E is of course in just one direction, but it changes randomly and rapidly over time</a:t>
            </a:r>
          </a:p>
          <a:p>
            <a:pPr eaLnBrk="1" hangingPunct="1"/>
            <a:r>
              <a:rPr lang="en-US" altLang="en-US" smtClean="0">
                <a:latin typeface="Times New Roman" charset="0"/>
                <a:ea typeface="ＭＳ Ｐゴシック" charset="-128"/>
              </a:rPr>
              <a:t>Light from the sun is not polarized!</a:t>
            </a:r>
          </a:p>
        </p:txBody>
      </p:sp>
    </p:spTree>
    <p:extLst>
      <p:ext uri="{BB962C8B-B14F-4D97-AF65-F5344CB8AC3E}">
        <p14:creationId xmlns:p14="http://schemas.microsoft.com/office/powerpoint/2010/main" val="2404877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sz="1300" b="1" dirty="0">
                <a:latin typeface="Times New Roman" pitchFamily="18" charset="0"/>
                <a:ea typeface="+mn-ea"/>
                <a:cs typeface="+mn-cs"/>
              </a:rPr>
              <a:t>Directions for doing the demo: </a:t>
            </a:r>
            <a:r>
              <a:rPr lang="en-US" sz="1300" dirty="0">
                <a:latin typeface="Times New Roman" pitchFamily="18" charset="0"/>
                <a:ea typeface="+mn-ea"/>
                <a:cs typeface="+mn-cs"/>
              </a:rPr>
              <a:t>Before powering the transmitter select the operating mode with the mode switch (preferably CW – continuous wave). Turn on the power to the transmitter. Move the receiver dipole close to the transmitter. The intensity of the lamp indicates the field strength of the signal. Move the receiver farther away and the light intensity diminishes. Rotate the receiver 90 degrees and the light goes out completely. Connect the receiver antenna to a voltmeter and you will get numerical readings indicating field strength of the signal.</a:t>
            </a:r>
          </a:p>
          <a:p>
            <a:endParaRPr lang="en-US" dirty="0"/>
          </a:p>
        </p:txBody>
      </p:sp>
      <p:sp>
        <p:nvSpPr>
          <p:cNvPr id="4" name="Slide Number Placeholder 3"/>
          <p:cNvSpPr>
            <a:spLocks noGrp="1"/>
          </p:cNvSpPr>
          <p:nvPr>
            <p:ph type="sldNum" sz="quarter" idx="10"/>
          </p:nvPr>
        </p:nvSpPr>
        <p:spPr/>
        <p:txBody>
          <a:bodyPr/>
          <a:lstStyle/>
          <a:p>
            <a:fld id="{D752EC98-5AA5-4841-BE63-E2B7351D97D0}" type="slidenum">
              <a:rPr lang="en-US" smtClean="0"/>
              <a:pPr/>
              <a:t>34</a:t>
            </a:fld>
            <a:endParaRPr lang="en-US"/>
          </a:p>
        </p:txBody>
      </p:sp>
    </p:spTree>
    <p:extLst>
      <p:ext uri="{BB962C8B-B14F-4D97-AF65-F5344CB8AC3E}">
        <p14:creationId xmlns:p14="http://schemas.microsoft.com/office/powerpoint/2010/main" val="2166025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ＭＳ Ｐゴシック" pitchFamily="64" charset="-128"/>
              </a:defRPr>
            </a:lvl1pPr>
            <a:lvl2pPr marL="37931725" indent="-37474525" defTabSz="966788"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fld id="{66C52E44-59DD-4248-A460-F0B3A64A32EC}" type="slidenum">
              <a:rPr lang="en-US" altLang="en-US" sz="1300"/>
              <a:pPr eaLnBrk="1" hangingPunct="1"/>
              <a:t>35</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64" charset="-128"/>
              </a:rPr>
              <a:t>A</a:t>
            </a:r>
          </a:p>
        </p:txBody>
      </p:sp>
    </p:spTree>
    <p:extLst>
      <p:ext uri="{BB962C8B-B14F-4D97-AF65-F5344CB8AC3E}">
        <p14:creationId xmlns:p14="http://schemas.microsoft.com/office/powerpoint/2010/main" val="543737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D16B-B14A-440E-A6AE-F1C71C67EC7F}" type="slidenum">
              <a:rPr lang="en-US" altLang="en-US" smtClean="0"/>
              <a:pPr/>
              <a:t>36</a:t>
            </a:fld>
            <a:endParaRPr lang="en-US" altLang="en-US"/>
          </a:p>
        </p:txBody>
      </p:sp>
    </p:spTree>
    <p:extLst>
      <p:ext uri="{BB962C8B-B14F-4D97-AF65-F5344CB8AC3E}">
        <p14:creationId xmlns:p14="http://schemas.microsoft.com/office/powerpoint/2010/main" val="365658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96B8FB2-CC4A-4D36-9022-3EC71C1C6DCD}" type="slidenum">
              <a:rPr lang="en-US" altLang="en-US" sz="1300"/>
              <a:pPr eaLnBrk="1" hangingPunct="1"/>
              <a:t>8</a:t>
            </a:fld>
            <a:endParaRPr lang="en-US" altLang="en-US" sz="130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ヒラギノ角ゴ Pro W3" charset="-128"/>
              </a:rPr>
              <a:t>Derivation is too complex for this course</a:t>
            </a:r>
          </a:p>
          <a:p>
            <a:pPr eaLnBrk="1" hangingPunct="1"/>
            <a:r>
              <a:rPr lang="en-US" altLang="en-US" dirty="0" smtClean="0">
                <a:latin typeface="Times New Roman" charset="0"/>
                <a:ea typeface="ヒラギノ角ゴ Pro W3" charset="-128"/>
              </a:rPr>
              <a:t>Kink in the electric field</a:t>
            </a:r>
          </a:p>
          <a:p>
            <a:pPr eaLnBrk="1" hangingPunct="1"/>
            <a:r>
              <a:rPr lang="en-US" altLang="en-US" dirty="0" smtClean="0">
                <a:latin typeface="Times New Roman" charset="0"/>
                <a:ea typeface="ヒラギノ角ゴ Pro W3" charset="-128"/>
              </a:rPr>
              <a:t>Much slower than 1/r</a:t>
            </a:r>
            <a:r>
              <a:rPr lang="en-US" altLang="en-US" baseline="30000" dirty="0" smtClean="0">
                <a:latin typeface="Times New Roman" charset="0"/>
                <a:ea typeface="ヒラギノ角ゴ Pro W3" charset="-128"/>
              </a:rPr>
              <a:t>2</a:t>
            </a:r>
            <a:r>
              <a:rPr lang="en-US" altLang="en-US" dirty="0" smtClean="0">
                <a:latin typeface="Times New Roman" charset="0"/>
                <a:ea typeface="ヒラギノ角ゴ Pro W3" charset="-128"/>
              </a:rPr>
              <a:t> – makes it possible to affect matter that is very far from the accelerated charges – that is why we see very distant stars.</a:t>
            </a:r>
          </a:p>
          <a:p>
            <a:pPr eaLnBrk="1" hangingPunct="1"/>
            <a:r>
              <a:rPr lang="en-US" altLang="en-US" dirty="0" err="1" smtClean="0">
                <a:latin typeface="Times New Roman" charset="0"/>
                <a:ea typeface="ヒラギノ角ゴ Pro W3" charset="-128"/>
              </a:rPr>
              <a:t>Quali</a:t>
            </a:r>
            <a:endParaRPr lang="en-US" altLang="en-US" dirty="0" smtClean="0">
              <a:latin typeface="Times New Roman" charset="0"/>
              <a:ea typeface="ヒラギノ角ゴ Pro W3" charset="-128"/>
            </a:endParaRPr>
          </a:p>
        </p:txBody>
      </p:sp>
    </p:spTree>
    <p:extLst>
      <p:ext uri="{BB962C8B-B14F-4D97-AF65-F5344CB8AC3E}">
        <p14:creationId xmlns:p14="http://schemas.microsoft.com/office/powerpoint/2010/main" val="85109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D275ED3-4E2B-474E-B394-C3E1E95210DA}" type="slidenum">
              <a:rPr lang="en-US" altLang="en-US" sz="1300"/>
              <a:pPr eaLnBrk="1" hangingPunct="1"/>
              <a:t>9</a:t>
            </a:fld>
            <a:endParaRPr lang="en-US"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charset="0"/>
                <a:ea typeface="ヒラギノ角ゴ Pro W3" charset="-128"/>
              </a:rPr>
              <a:t>C</a:t>
            </a:r>
          </a:p>
        </p:txBody>
      </p:sp>
    </p:spTree>
    <p:extLst>
      <p:ext uri="{BB962C8B-B14F-4D97-AF65-F5344CB8AC3E}">
        <p14:creationId xmlns:p14="http://schemas.microsoft.com/office/powerpoint/2010/main" val="233432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6273375-00A3-4EBA-BD87-6F557F22C749}" type="slidenum">
              <a:rPr lang="en-US" altLang="en-US" sz="1300"/>
              <a:pPr eaLnBrk="1" hangingPunct="1"/>
              <a:t>10</a:t>
            </a:fld>
            <a:endParaRPr lang="en-US" altLang="en-US" sz="130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ヒラギノ角ゴ Pro W3" charset="-128"/>
            </a:endParaRPr>
          </a:p>
        </p:txBody>
      </p:sp>
    </p:spTree>
    <p:extLst>
      <p:ext uri="{BB962C8B-B14F-4D97-AF65-F5344CB8AC3E}">
        <p14:creationId xmlns:p14="http://schemas.microsoft.com/office/powerpoint/2010/main" val="40931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5CBDD9A-8984-4213-BCB2-F33DB8A5646D}" type="slidenum">
              <a:rPr lang="en-US" altLang="en-US" sz="1300"/>
              <a:pPr eaLnBrk="1" hangingPunct="1"/>
              <a:t>11</a:t>
            </a:fld>
            <a:endParaRPr lang="en-US" altLang="en-US" sz="13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ヒラギノ角ゴ Pro W3" charset="-128"/>
            </a:endParaRPr>
          </a:p>
        </p:txBody>
      </p:sp>
    </p:spTree>
    <p:extLst>
      <p:ext uri="{BB962C8B-B14F-4D97-AF65-F5344CB8AC3E}">
        <p14:creationId xmlns:p14="http://schemas.microsoft.com/office/powerpoint/2010/main" val="208870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46C54C9-3DCE-4BA1-AC98-B553601CAE61}" type="slidenum">
              <a:rPr lang="en-US" altLang="en-US" sz="1300"/>
              <a:pPr eaLnBrk="1" hangingPunct="1"/>
              <a:t>12</a:t>
            </a:fld>
            <a:endParaRPr lang="en-US" altLang="en-US" sz="13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ヒラギノ角ゴ Pro W3" charset="-128"/>
              </a:rPr>
              <a:t>eplison0xE^2</a:t>
            </a:r>
            <a:r>
              <a:rPr lang="en-US" altLang="en-US" baseline="0" dirty="0" smtClean="0">
                <a:latin typeface="Times New Roman" charset="0"/>
                <a:ea typeface="ヒラギノ角ゴ Pro W3" charset="-128"/>
              </a:rPr>
              <a:t>  = 1/2</a:t>
            </a:r>
            <a:r>
              <a:rPr lang="en-US" altLang="en-US" dirty="0" smtClean="0">
                <a:latin typeface="Times New Roman" charset="0"/>
                <a:ea typeface="ヒラギノ角ゴ Pro W3" charset="-128"/>
              </a:rPr>
              <a:t>eplison0xE^2 + 1/2x1/mu0xB^2</a:t>
            </a:r>
          </a:p>
        </p:txBody>
      </p:sp>
    </p:spTree>
    <p:extLst>
      <p:ext uri="{BB962C8B-B14F-4D97-AF65-F5344CB8AC3E}">
        <p14:creationId xmlns:p14="http://schemas.microsoft.com/office/powerpoint/2010/main" val="253534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0DAAE8A-9C2E-4A8F-87A5-410E822CDCD6}" type="slidenum">
              <a:rPr lang="en-US" altLang="en-US" sz="1300"/>
              <a:pPr eaLnBrk="1" hangingPunct="1"/>
              <a:t>13</a:t>
            </a:fld>
            <a:endParaRPr lang="en-US" altLang="en-US" sz="13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ヒラギノ角ゴ Pro W3" charset="-128"/>
            </a:endParaRPr>
          </a:p>
        </p:txBody>
      </p:sp>
    </p:spTree>
    <p:extLst>
      <p:ext uri="{BB962C8B-B14F-4D97-AF65-F5344CB8AC3E}">
        <p14:creationId xmlns:p14="http://schemas.microsoft.com/office/powerpoint/2010/main" val="257634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4237876-D9C5-4C0F-996E-8255A9DD0E87}" type="slidenum">
              <a:rPr lang="en-US" altLang="en-US" sz="1300"/>
              <a:pPr eaLnBrk="1" hangingPunct="1"/>
              <a:t>14</a:t>
            </a:fld>
            <a:endParaRPr lang="en-US" altLang="en-US" sz="13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ヒラギノ角ゴ Pro W3" charset="-128"/>
            </a:endParaRPr>
          </a:p>
        </p:txBody>
      </p:sp>
    </p:spTree>
    <p:extLst>
      <p:ext uri="{BB962C8B-B14F-4D97-AF65-F5344CB8AC3E}">
        <p14:creationId xmlns:p14="http://schemas.microsoft.com/office/powerpoint/2010/main" val="417348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0B34274-1904-4522-8293-F1B59B0B36D9}" type="slidenum">
              <a:rPr lang="en-US" altLang="en-US"/>
              <a:pPr/>
              <a:t>‹#›</a:t>
            </a:fld>
            <a:endParaRPr lang="en-US" altLang="en-US"/>
          </a:p>
        </p:txBody>
      </p:sp>
    </p:spTree>
    <p:extLst>
      <p:ext uri="{BB962C8B-B14F-4D97-AF65-F5344CB8AC3E}">
        <p14:creationId xmlns:p14="http://schemas.microsoft.com/office/powerpoint/2010/main" val="228270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D226DFD-3E49-4325-BB61-C7D7DB2931C0}" type="slidenum">
              <a:rPr lang="en-US" altLang="en-US"/>
              <a:pPr/>
              <a:t>‹#›</a:t>
            </a:fld>
            <a:endParaRPr lang="en-US" altLang="en-US"/>
          </a:p>
        </p:txBody>
      </p:sp>
    </p:spTree>
    <p:extLst>
      <p:ext uri="{BB962C8B-B14F-4D97-AF65-F5344CB8AC3E}">
        <p14:creationId xmlns:p14="http://schemas.microsoft.com/office/powerpoint/2010/main" val="36793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6623F19-3F04-4959-B1A1-6218962EA6CE}" type="slidenum">
              <a:rPr lang="en-US" altLang="en-US"/>
              <a:pPr/>
              <a:t>‹#›</a:t>
            </a:fld>
            <a:endParaRPr lang="en-US" altLang="en-US"/>
          </a:p>
        </p:txBody>
      </p:sp>
    </p:spTree>
    <p:extLst>
      <p:ext uri="{BB962C8B-B14F-4D97-AF65-F5344CB8AC3E}">
        <p14:creationId xmlns:p14="http://schemas.microsoft.com/office/powerpoint/2010/main" val="359180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B1DC412-43C0-400D-8CA7-AA670E5A4519}" type="slidenum">
              <a:rPr lang="en-US" altLang="en-US"/>
              <a:pPr/>
              <a:t>‹#›</a:t>
            </a:fld>
            <a:endParaRPr lang="en-US" altLang="en-US"/>
          </a:p>
        </p:txBody>
      </p:sp>
    </p:spTree>
    <p:extLst>
      <p:ext uri="{BB962C8B-B14F-4D97-AF65-F5344CB8AC3E}">
        <p14:creationId xmlns:p14="http://schemas.microsoft.com/office/powerpoint/2010/main" val="4438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1E9BA6B-D763-46B5-A3DF-A39187F7B272}" type="slidenum">
              <a:rPr lang="en-US" altLang="en-US"/>
              <a:pPr/>
              <a:t>‹#›</a:t>
            </a:fld>
            <a:endParaRPr lang="en-US" altLang="en-US"/>
          </a:p>
        </p:txBody>
      </p:sp>
    </p:spTree>
    <p:extLst>
      <p:ext uri="{BB962C8B-B14F-4D97-AF65-F5344CB8AC3E}">
        <p14:creationId xmlns:p14="http://schemas.microsoft.com/office/powerpoint/2010/main" val="245549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E78F1D-61EB-4B5D-8104-C9E7A5247847}" type="slidenum">
              <a:rPr lang="en-US" altLang="en-US"/>
              <a:pPr/>
              <a:t>‹#›</a:t>
            </a:fld>
            <a:endParaRPr lang="en-US" altLang="en-US"/>
          </a:p>
        </p:txBody>
      </p:sp>
    </p:spTree>
    <p:extLst>
      <p:ext uri="{BB962C8B-B14F-4D97-AF65-F5344CB8AC3E}">
        <p14:creationId xmlns:p14="http://schemas.microsoft.com/office/powerpoint/2010/main" val="230385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2E3987B-4D32-42E0-9D7F-0785333EE7F9}" type="slidenum">
              <a:rPr lang="en-US" altLang="en-US"/>
              <a:pPr/>
              <a:t>‹#›</a:t>
            </a:fld>
            <a:endParaRPr lang="en-US" altLang="en-US"/>
          </a:p>
        </p:txBody>
      </p:sp>
    </p:spTree>
    <p:extLst>
      <p:ext uri="{BB962C8B-B14F-4D97-AF65-F5344CB8AC3E}">
        <p14:creationId xmlns:p14="http://schemas.microsoft.com/office/powerpoint/2010/main" val="376865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A559325-542E-47E3-A5C6-D01BC01DD6AC}" type="slidenum">
              <a:rPr lang="en-US" altLang="en-US"/>
              <a:pPr/>
              <a:t>‹#›</a:t>
            </a:fld>
            <a:endParaRPr lang="en-US" altLang="en-US"/>
          </a:p>
        </p:txBody>
      </p:sp>
    </p:spTree>
    <p:extLst>
      <p:ext uri="{BB962C8B-B14F-4D97-AF65-F5344CB8AC3E}">
        <p14:creationId xmlns:p14="http://schemas.microsoft.com/office/powerpoint/2010/main" val="305799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367AE62-59D9-4CBA-B505-2CA76C41BBD2}" type="slidenum">
              <a:rPr lang="en-US" altLang="en-US"/>
              <a:pPr/>
              <a:t>‹#›</a:t>
            </a:fld>
            <a:endParaRPr lang="en-US" altLang="en-US"/>
          </a:p>
        </p:txBody>
      </p:sp>
    </p:spTree>
    <p:extLst>
      <p:ext uri="{BB962C8B-B14F-4D97-AF65-F5344CB8AC3E}">
        <p14:creationId xmlns:p14="http://schemas.microsoft.com/office/powerpoint/2010/main" val="266617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AC123E7-8A4D-40AE-8E57-A160735BC143}" type="slidenum">
              <a:rPr lang="en-US" altLang="en-US"/>
              <a:pPr/>
              <a:t>‹#›</a:t>
            </a:fld>
            <a:endParaRPr lang="en-US" altLang="en-US"/>
          </a:p>
        </p:txBody>
      </p:sp>
    </p:spTree>
    <p:extLst>
      <p:ext uri="{BB962C8B-B14F-4D97-AF65-F5344CB8AC3E}">
        <p14:creationId xmlns:p14="http://schemas.microsoft.com/office/powerpoint/2010/main" val="157130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450A314-0E1C-4956-99C8-26E72FDCAAFE}" type="slidenum">
              <a:rPr lang="en-US" altLang="en-US"/>
              <a:pPr/>
              <a:t>‹#›</a:t>
            </a:fld>
            <a:endParaRPr lang="en-US" altLang="en-US"/>
          </a:p>
        </p:txBody>
      </p:sp>
    </p:spTree>
    <p:extLst>
      <p:ext uri="{BB962C8B-B14F-4D97-AF65-F5344CB8AC3E}">
        <p14:creationId xmlns:p14="http://schemas.microsoft.com/office/powerpoint/2010/main" val="255533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hf hdr="0" ftr="0" dt="0"/>
  <p:txStyles>
    <p:titleStyle>
      <a:lvl1pPr algn="ctr" rtl="0" eaLnBrk="0" fontAlgn="base" hangingPunct="0">
        <a:spcBef>
          <a:spcPct val="0"/>
        </a:spcBef>
        <a:spcAft>
          <a:spcPct val="0"/>
        </a:spcAft>
        <a:defRPr sz="3600" b="1">
          <a:solidFill>
            <a:srgbClr val="CC0000"/>
          </a:solidFill>
          <a:latin typeface="+mj-lt"/>
          <a:ea typeface="ＭＳ Ｐゴシック" pitchFamily="76"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ＭＳ Ｐゴシック" pitchFamily="100"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defRPr>
      </a:lvl4pPr>
      <a:lvl5pPr marL="2057400" indent="-228600" algn="l" rtl="0" eaLnBrk="0" fontAlgn="base" hangingPunct="0">
        <a:spcBef>
          <a:spcPct val="20000"/>
        </a:spcBef>
        <a:spcAft>
          <a:spcPct val="0"/>
        </a:spcAft>
        <a:buChar char="»"/>
        <a:defRPr sz="2000">
          <a:solidFill>
            <a:srgbClr val="0033CC"/>
          </a:solidFill>
          <a:latin typeface="+mj-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29.jpeg"/><Relationship Id="rId3" Type="http://schemas.openxmlformats.org/officeDocument/2006/relationships/notesSlide" Target="../notesSlides/notesSlide5.xml"/><Relationship Id="rId7" Type="http://schemas.openxmlformats.org/officeDocument/2006/relationships/oleObject" Target="../embeddings/oleObject8.bin"/><Relationship Id="rId12"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6.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2.wmf"/><Relationship Id="rId4" Type="http://schemas.openxmlformats.org/officeDocument/2006/relationships/image" Target="../media/image21.jpeg"/><Relationship Id="rId9"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oleObject" Target="../embeddings/oleObject11.bin"/><Relationship Id="rId10" Type="http://schemas.openxmlformats.org/officeDocument/2006/relationships/oleObject" Target="../embeddings/oleObject13.bin"/><Relationship Id="rId4" Type="http://schemas.openxmlformats.org/officeDocument/2006/relationships/image" Target="../media/image21.jpeg"/><Relationship Id="rId9"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7.xml"/><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14.bin"/><Relationship Id="rId10" Type="http://schemas.openxmlformats.org/officeDocument/2006/relationships/image" Target="../media/image35.wmf"/><Relationship Id="rId4" Type="http://schemas.openxmlformats.org/officeDocument/2006/relationships/image" Target="../media/image36.jpeg"/><Relationship Id="rId9"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8.xml"/><Relationship Id="rId7" Type="http://schemas.openxmlformats.org/officeDocument/2006/relationships/oleObject" Target="../embeddings/oleObject18.bin"/><Relationship Id="rId12" Type="http://schemas.openxmlformats.org/officeDocument/2006/relationships/image" Target="../media/image40.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1.jpeg"/><Relationship Id="rId11" Type="http://schemas.openxmlformats.org/officeDocument/2006/relationships/oleObject" Target="../embeddings/oleObject20.bin"/><Relationship Id="rId5" Type="http://schemas.openxmlformats.org/officeDocument/2006/relationships/image" Target="../media/image37.wmf"/><Relationship Id="rId10" Type="http://schemas.openxmlformats.org/officeDocument/2006/relationships/image" Target="../media/image39.wmf"/><Relationship Id="rId4" Type="http://schemas.openxmlformats.org/officeDocument/2006/relationships/oleObject" Target="../embeddings/oleObject17.bin"/><Relationship Id="rId9"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9.xml"/><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image" Target="../media/image40.wmf"/><Relationship Id="rId4" Type="http://schemas.openxmlformats.org/officeDocument/2006/relationships/oleObject" Target="../embeddings/oleObject21.bin"/><Relationship Id="rId9" Type="http://schemas.openxmlformats.org/officeDocument/2006/relationships/image" Target="../media/image4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0.xml"/><Relationship Id="rId7" Type="http://schemas.openxmlformats.org/officeDocument/2006/relationships/image" Target="../media/image43.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40.wmf"/><Relationship Id="rId4" Type="http://schemas.openxmlformats.org/officeDocument/2006/relationships/oleObject" Target="../embeddings/oleObject24.bin"/><Relationship Id="rId9"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8.wmf"/><Relationship Id="rId3" Type="http://schemas.openxmlformats.org/officeDocument/2006/relationships/notesSlide" Target="../notesSlides/notesSlide11.xml"/><Relationship Id="rId7" Type="http://schemas.openxmlformats.org/officeDocument/2006/relationships/image" Target="../media/image50.jpeg"/><Relationship Id="rId12"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5.wmf"/><Relationship Id="rId11" Type="http://schemas.openxmlformats.org/officeDocument/2006/relationships/image" Target="../media/image47.wmf"/><Relationship Id="rId5" Type="http://schemas.openxmlformats.org/officeDocument/2006/relationships/oleObject" Target="../embeddings/oleObject27.bin"/><Relationship Id="rId10" Type="http://schemas.openxmlformats.org/officeDocument/2006/relationships/oleObject" Target="../embeddings/oleObject29.bin"/><Relationship Id="rId4" Type="http://schemas.openxmlformats.org/officeDocument/2006/relationships/image" Target="../media/image49.jpeg"/><Relationship Id="rId9" Type="http://schemas.openxmlformats.org/officeDocument/2006/relationships/image" Target="../media/image46.wmf"/></Relationships>
</file>

<file path=ppt/slides/_rels/slide17.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45.png"/><Relationship Id="rId3" Type="http://schemas.openxmlformats.org/officeDocument/2006/relationships/notesSlide" Target="../notesSlides/notesSlide12.xml"/><Relationship Id="rId7" Type="http://schemas.openxmlformats.org/officeDocument/2006/relationships/oleObject" Target="../embeddings/oleObject32.bin"/><Relationship Id="rId12" Type="http://schemas.openxmlformats.org/officeDocument/2006/relationships/image" Target="../media/image54.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51.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53.wmf"/><Relationship Id="rId4" Type="http://schemas.openxmlformats.org/officeDocument/2006/relationships/image" Target="../media/image55.jpeg"/><Relationship Id="rId9"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13.xml"/><Relationship Id="rId7" Type="http://schemas.openxmlformats.org/officeDocument/2006/relationships/image" Target="../media/image56.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36.bin"/><Relationship Id="rId5" Type="http://schemas.openxmlformats.org/officeDocument/2006/relationships/image" Target="../media/image44.wmf"/><Relationship Id="rId4" Type="http://schemas.openxmlformats.org/officeDocument/2006/relationships/oleObject" Target="../embeddings/oleObject35.bin"/><Relationship Id="rId9" Type="http://schemas.openxmlformats.org/officeDocument/2006/relationships/image" Target="../media/image57.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58.wmf"/><Relationship Id="rId4" Type="http://schemas.openxmlformats.org/officeDocument/2006/relationships/oleObject" Target="../embeddings/oleObject3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gif"/><Relationship Id="rId1" Type="http://schemas.openxmlformats.org/officeDocument/2006/relationships/slideLayout" Target="../slideLayouts/slideLayout6.xml"/><Relationship Id="rId5" Type="http://schemas.openxmlformats.org/officeDocument/2006/relationships/hyperlink" Target="https://en.wikipedia.org/wiki/Solar_sail" TargetMode="External"/><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QR7vwRC6SF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notesSlide" Target="../notesSlides/notesSlide17.xml"/><Relationship Id="rId7" Type="http://schemas.openxmlformats.org/officeDocument/2006/relationships/oleObject" Target="../embeddings/oleObject40.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64.wmf"/><Relationship Id="rId5" Type="http://schemas.openxmlformats.org/officeDocument/2006/relationships/oleObject" Target="../embeddings/oleObject39.bin"/><Relationship Id="rId10" Type="http://schemas.openxmlformats.org/officeDocument/2006/relationships/image" Target="../media/image15.png"/><Relationship Id="rId4" Type="http://schemas.openxmlformats.org/officeDocument/2006/relationships/image" Target="../media/image63.jpeg"/><Relationship Id="rId9" Type="http://schemas.openxmlformats.org/officeDocument/2006/relationships/image" Target="../media/image6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1.xml"/><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2.bin"/><Relationship Id="rId5" Type="http://schemas.openxmlformats.org/officeDocument/2006/relationships/image" Target="../media/image73.wmf"/><Relationship Id="rId10" Type="http://schemas.openxmlformats.org/officeDocument/2006/relationships/image" Target="../media/image76.jpeg"/><Relationship Id="rId4" Type="http://schemas.openxmlformats.org/officeDocument/2006/relationships/oleObject" Target="../embeddings/oleObject41.bin"/><Relationship Id="rId9" Type="http://schemas.openxmlformats.org/officeDocument/2006/relationships/image" Target="../media/image75.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3.xml"/><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5.bin"/><Relationship Id="rId5" Type="http://schemas.openxmlformats.org/officeDocument/2006/relationships/image" Target="../media/image77.wmf"/><Relationship Id="rId10" Type="http://schemas.openxmlformats.org/officeDocument/2006/relationships/image" Target="../media/image80.png"/><Relationship Id="rId4" Type="http://schemas.openxmlformats.org/officeDocument/2006/relationships/oleObject" Target="../embeddings/oleObject44.bin"/><Relationship Id="rId9" Type="http://schemas.openxmlformats.org/officeDocument/2006/relationships/image" Target="../media/image79.w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83.jpeg"/><Relationship Id="rId4" Type="http://schemas.openxmlformats.org/officeDocument/2006/relationships/image" Target="../media/image8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3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3.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t>Please Fill the online Course evaluation. </a:t>
            </a:r>
            <a:endParaRPr lang="en-US" dirty="0"/>
          </a:p>
        </p:txBody>
      </p:sp>
      <p:sp>
        <p:nvSpPr>
          <p:cNvPr id="3" name="Subtitle 2"/>
          <p:cNvSpPr>
            <a:spLocks noGrp="1"/>
          </p:cNvSpPr>
          <p:nvPr>
            <p:ph type="subTitle" idx="1"/>
          </p:nvPr>
        </p:nvSpPr>
        <p:spPr>
          <a:xfrm>
            <a:off x="228600" y="2438400"/>
            <a:ext cx="8915400" cy="4038600"/>
          </a:xfrm>
        </p:spPr>
        <p:txBody>
          <a:bodyPr/>
          <a:lstStyle/>
          <a:p>
            <a:r>
              <a:rPr lang="en-US" sz="2500" dirty="0"/>
              <a:t>http://www.purdue.edu/idp/courseevaluations/CE_Students.html</a:t>
            </a:r>
            <a:endParaRPr lang="en-US" sz="2500" dirty="0" smtClean="0"/>
          </a:p>
          <a:p>
            <a:r>
              <a:rPr lang="en-US" b="1" dirty="0" smtClean="0">
                <a:solidFill>
                  <a:srgbClr val="0000FF"/>
                </a:solidFill>
              </a:rPr>
              <a:t>We now have </a:t>
            </a:r>
            <a:r>
              <a:rPr lang="en-US" b="1" dirty="0" smtClean="0">
                <a:solidFill>
                  <a:srgbClr val="FF0000"/>
                </a:solidFill>
              </a:rPr>
              <a:t>70/</a:t>
            </a:r>
            <a:r>
              <a:rPr lang="en-US" b="1" dirty="0" smtClean="0">
                <a:solidFill>
                  <a:srgbClr val="0000FF"/>
                </a:solidFill>
              </a:rPr>
              <a:t>264</a:t>
            </a:r>
            <a:r>
              <a:rPr lang="en-US" b="1" dirty="0" smtClean="0">
                <a:solidFill>
                  <a:srgbClr val="FF0000"/>
                </a:solidFill>
              </a:rPr>
              <a:t> </a:t>
            </a:r>
            <a:r>
              <a:rPr lang="en-US" b="1" dirty="0" smtClean="0">
                <a:solidFill>
                  <a:srgbClr val="0000FF"/>
                </a:solidFill>
              </a:rPr>
              <a:t>responses </a:t>
            </a:r>
          </a:p>
          <a:p>
            <a:endParaRPr lang="en-US" dirty="0" smtClean="0"/>
          </a:p>
          <a:p>
            <a:r>
              <a:rPr lang="en-US" dirty="0" smtClean="0"/>
              <a:t>Survey close on 04/29</a:t>
            </a:r>
          </a:p>
          <a:p>
            <a:endParaRPr lang="en-US" dirty="0" smtClean="0"/>
          </a:p>
          <a:p>
            <a:r>
              <a:rPr lang="en-US" dirty="0" smtClean="0"/>
              <a:t>This is the official survey requested by university</a:t>
            </a:r>
            <a:endParaRPr lang="en-US" dirty="0"/>
          </a:p>
        </p:txBody>
      </p:sp>
      <p:sp>
        <p:nvSpPr>
          <p:cNvPr id="4" name="Slide Number Placeholder 3"/>
          <p:cNvSpPr>
            <a:spLocks noGrp="1"/>
          </p:cNvSpPr>
          <p:nvPr>
            <p:ph type="sldNum" sz="quarter" idx="12"/>
          </p:nvPr>
        </p:nvSpPr>
        <p:spPr/>
        <p:txBody>
          <a:bodyPr/>
          <a:lstStyle/>
          <a:p>
            <a:fld id="{E0B34274-1904-4522-8293-F1B59B0B36D9}" type="slidenum">
              <a:rPr lang="en-US" altLang="en-US" smtClean="0"/>
              <a:pPr/>
              <a:t>1</a:t>
            </a:fld>
            <a:endParaRPr lang="en-US" altLang="en-US"/>
          </a:p>
        </p:txBody>
      </p:sp>
    </p:spTree>
    <p:extLst>
      <p:ext uri="{BB962C8B-B14F-4D97-AF65-F5344CB8AC3E}">
        <p14:creationId xmlns:p14="http://schemas.microsoft.com/office/powerpoint/2010/main" val="4157485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2" descr="Fig23"/>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r="3030"/>
          <a:stretch>
            <a:fillRect/>
          </a:stretch>
        </p:blipFill>
        <p:spPr bwMode="auto">
          <a:xfrm>
            <a:off x="4114800" y="838200"/>
            <a:ext cx="47244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29571" name="Object 2"/>
          <p:cNvGraphicFramePr>
            <a:graphicFrameLocks noChangeAspect="1"/>
          </p:cNvGraphicFramePr>
          <p:nvPr/>
        </p:nvGraphicFramePr>
        <p:xfrm>
          <a:off x="4419600" y="2286000"/>
          <a:ext cx="1101725" cy="1231900"/>
        </p:xfrm>
        <a:graphic>
          <a:graphicData uri="http://schemas.openxmlformats.org/presentationml/2006/ole">
            <mc:AlternateContent xmlns:mc="http://schemas.openxmlformats.org/markup-compatibility/2006">
              <mc:Choice xmlns:v="urn:schemas-microsoft-com:vml" Requires="v">
                <p:oleObj spid="_x0000_s27101" name="Equation" r:id="rId5" imgW="545760" imgH="609480" progId="Equation.3">
                  <p:embed/>
                </p:oleObj>
              </mc:Choice>
              <mc:Fallback>
                <p:oleObj name="Equation" r:id="rId5" imgW="545760" imgH="60948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286000"/>
                        <a:ext cx="1101725" cy="123190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1" name="Text Box 4"/>
          <p:cNvSpPr txBox="1">
            <a:spLocks noChangeArrowheads="1"/>
          </p:cNvSpPr>
          <p:nvPr/>
        </p:nvSpPr>
        <p:spPr bwMode="auto">
          <a:xfrm>
            <a:off x="669925" y="1489075"/>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Acceleration:</a:t>
            </a:r>
            <a:endParaRPr lang="en-US" altLang="en-US"/>
          </a:p>
        </p:txBody>
      </p:sp>
      <p:graphicFrame>
        <p:nvGraphicFramePr>
          <p:cNvPr id="2029573" name="Object 3"/>
          <p:cNvGraphicFramePr>
            <a:graphicFrameLocks noChangeAspect="1"/>
          </p:cNvGraphicFramePr>
          <p:nvPr/>
        </p:nvGraphicFramePr>
        <p:xfrm>
          <a:off x="457200" y="1981200"/>
          <a:ext cx="3330575" cy="847725"/>
        </p:xfrm>
        <a:graphic>
          <a:graphicData uri="http://schemas.openxmlformats.org/presentationml/2006/ole">
            <mc:AlternateContent xmlns:mc="http://schemas.openxmlformats.org/markup-compatibility/2006">
              <mc:Choice xmlns:v="urn:schemas-microsoft-com:vml" Requires="v">
                <p:oleObj spid="_x0000_s27102" name="Equation" r:id="rId7" imgW="1650960" imgH="419040" progId="Equation.3">
                  <p:embed/>
                </p:oleObj>
              </mc:Choice>
              <mc:Fallback>
                <p:oleObj name="Equation" r:id="rId7" imgW="1650960" imgH="4190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981200"/>
                        <a:ext cx="3330575" cy="84772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29574" name="Object 4"/>
          <p:cNvGraphicFramePr>
            <a:graphicFrameLocks noChangeAspect="1"/>
          </p:cNvGraphicFramePr>
          <p:nvPr/>
        </p:nvGraphicFramePr>
        <p:xfrm>
          <a:off x="457200" y="2971800"/>
          <a:ext cx="2708275" cy="873125"/>
        </p:xfrm>
        <a:graphic>
          <a:graphicData uri="http://schemas.openxmlformats.org/presentationml/2006/ole">
            <mc:AlternateContent xmlns:mc="http://schemas.openxmlformats.org/markup-compatibility/2006">
              <mc:Choice xmlns:v="urn:schemas-microsoft-com:vml" Requires="v">
                <p:oleObj spid="_x0000_s27103" name="Equation" r:id="rId9" imgW="1346040" imgH="431640" progId="Equation.DSMT4">
                  <p:embed/>
                </p:oleObj>
              </mc:Choice>
              <mc:Fallback>
                <p:oleObj name="Equation" r:id="rId9" imgW="1346040" imgH="43164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971800"/>
                        <a:ext cx="2708275" cy="8731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2" name="Line 7"/>
          <p:cNvSpPr>
            <a:spLocks noChangeShapeType="1"/>
          </p:cNvSpPr>
          <p:nvPr/>
        </p:nvSpPr>
        <p:spPr bwMode="auto">
          <a:xfrm>
            <a:off x="1752600" y="3962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29576" name="Object 5"/>
          <p:cNvGraphicFramePr>
            <a:graphicFrameLocks noChangeAspect="1"/>
          </p:cNvGraphicFramePr>
          <p:nvPr/>
        </p:nvGraphicFramePr>
        <p:xfrm>
          <a:off x="533400" y="4495800"/>
          <a:ext cx="3986213" cy="923925"/>
        </p:xfrm>
        <a:graphic>
          <a:graphicData uri="http://schemas.openxmlformats.org/presentationml/2006/ole">
            <mc:AlternateContent xmlns:mc="http://schemas.openxmlformats.org/markup-compatibility/2006">
              <mc:Choice xmlns:v="urn:schemas-microsoft-com:vml" Requires="v">
                <p:oleObj spid="_x0000_s27104" name="Equation" r:id="rId11" imgW="1981080" imgH="457200" progId="Equation.3">
                  <p:embed/>
                </p:oleObj>
              </mc:Choice>
              <mc:Fallback>
                <p:oleObj name="Equation" r:id="rId11" imgW="1981080" imgH="4572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495800"/>
                        <a:ext cx="3986213" cy="9239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3" name="Text Box 9"/>
          <p:cNvSpPr txBox="1">
            <a:spLocks noChangeArrowheads="1"/>
          </p:cNvSpPr>
          <p:nvPr/>
        </p:nvSpPr>
        <p:spPr bwMode="auto">
          <a:xfrm>
            <a:off x="533400" y="5715000"/>
            <a:ext cx="272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Sinusoidal E/M field</a:t>
            </a:r>
            <a:endParaRPr lang="en-US" altLang="en-US"/>
          </a:p>
        </p:txBody>
      </p:sp>
      <p:sp>
        <p:nvSpPr>
          <p:cNvPr id="26634" name="Line 10"/>
          <p:cNvSpPr>
            <a:spLocks noChangeShapeType="1"/>
          </p:cNvSpPr>
          <p:nvPr/>
        </p:nvSpPr>
        <p:spPr bwMode="auto">
          <a:xfrm flipV="1">
            <a:off x="3352800" y="5334000"/>
            <a:ext cx="1600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6635" name="Picture 11" descr="Fig23"/>
          <p:cNvPicPr>
            <a:picLocks noChangeAspect="1" noChangeArrowheads="1"/>
          </p:cNvPicPr>
          <p:nvPr/>
        </p:nvPicPr>
        <p:blipFill>
          <a:blip r:embed="rId13">
            <a:lum bright="-12000" contrast="30000"/>
            <a:extLst>
              <a:ext uri="{28A0092B-C50C-407E-A947-70E740481C1C}">
                <a14:useLocalDpi xmlns:a14="http://schemas.microsoft.com/office/drawing/2010/main" val="0"/>
              </a:ext>
            </a:extLst>
          </a:blip>
          <a:srcRect/>
          <a:stretch>
            <a:fillRect/>
          </a:stretch>
        </p:blipFill>
        <p:spPr bwMode="auto">
          <a:xfrm>
            <a:off x="5029200" y="3733800"/>
            <a:ext cx="3810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Rectangle 12"/>
          <p:cNvSpPr>
            <a:spLocks noGrp="1" noChangeArrowheads="1"/>
          </p:cNvSpPr>
          <p:nvPr>
            <p:ph type="title"/>
          </p:nvPr>
        </p:nvSpPr>
        <p:spPr/>
        <p:txBody>
          <a:bodyPr/>
          <a:lstStyle/>
          <a:p>
            <a:pPr eaLnBrk="1" hangingPunct="1"/>
            <a:r>
              <a:rPr lang="en-US" altLang="en-US" smtClean="0">
                <a:ea typeface="ヒラギノ角ゴ Pro W3" charset="-128"/>
              </a:rPr>
              <a:t>Sinusoidal Electromagnetic Radiation</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p:txBody>
          <a:bodyPr/>
          <a:lstStyle/>
          <a:p>
            <a:pPr eaLnBrk="1" hangingPunct="1"/>
            <a:r>
              <a:rPr lang="en-US" altLang="en-US" smtClean="0">
                <a:ea typeface="ヒラギノ角ゴ Pro W3" charset="-128"/>
              </a:rPr>
              <a:t>Sinusoidal E/M Radiation: Wavelength</a:t>
            </a:r>
          </a:p>
        </p:txBody>
      </p:sp>
      <p:pic>
        <p:nvPicPr>
          <p:cNvPr id="28678" name="Picture 3" descr="Fig23"/>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r="3030"/>
          <a:stretch>
            <a:fillRect/>
          </a:stretch>
        </p:blipFill>
        <p:spPr bwMode="auto">
          <a:xfrm>
            <a:off x="4114800" y="838200"/>
            <a:ext cx="47244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4" name="Object 2"/>
          <p:cNvGraphicFramePr>
            <a:graphicFrameLocks noChangeAspect="1"/>
          </p:cNvGraphicFramePr>
          <p:nvPr/>
        </p:nvGraphicFramePr>
        <p:xfrm>
          <a:off x="4419600" y="2286000"/>
          <a:ext cx="1101725" cy="1231900"/>
        </p:xfrm>
        <a:graphic>
          <a:graphicData uri="http://schemas.openxmlformats.org/presentationml/2006/ole">
            <mc:AlternateContent xmlns:mc="http://schemas.openxmlformats.org/markup-compatibility/2006">
              <mc:Choice xmlns:v="urn:schemas-microsoft-com:vml" Requires="v">
                <p:oleObj spid="_x0000_s29031" name="Equation" r:id="rId5" imgW="545760" imgH="609480" progId="Equation.3">
                  <p:embed/>
                </p:oleObj>
              </mc:Choice>
              <mc:Fallback>
                <p:oleObj name="Equation" r:id="rId5" imgW="545760" imgH="60948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286000"/>
                        <a:ext cx="1101725" cy="123190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Text Box 5"/>
          <p:cNvSpPr txBox="1">
            <a:spLocks noChangeArrowheads="1"/>
          </p:cNvSpPr>
          <p:nvPr/>
        </p:nvSpPr>
        <p:spPr bwMode="auto">
          <a:xfrm>
            <a:off x="4556125" y="4079875"/>
            <a:ext cx="293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Freeze picture in time:</a:t>
            </a:r>
            <a:endParaRPr lang="en-US" altLang="en-US"/>
          </a:p>
        </p:txBody>
      </p:sp>
      <p:pic>
        <p:nvPicPr>
          <p:cNvPr id="28680" name="Picture 6" descr="Fig23"/>
          <p:cNvPicPr>
            <a:picLocks noChangeAspect="1" noChangeArrowheads="1"/>
          </p:cNvPicPr>
          <p:nvPr/>
        </p:nvPicPr>
        <p:blipFill>
          <a:blip r:embed="rId7">
            <a:lum bright="-12000" contrast="36000"/>
            <a:extLst>
              <a:ext uri="{28A0092B-C50C-407E-A947-70E740481C1C}">
                <a14:useLocalDpi xmlns:a14="http://schemas.microsoft.com/office/drawing/2010/main" val="0"/>
              </a:ext>
            </a:extLst>
          </a:blip>
          <a:srcRect t="10249" r="2762" b="4341"/>
          <a:stretch>
            <a:fillRect/>
          </a:stretch>
        </p:blipFill>
        <p:spPr bwMode="auto">
          <a:xfrm>
            <a:off x="4495800" y="4578350"/>
            <a:ext cx="44958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7"/>
          <p:cNvSpPr txBox="1">
            <a:spLocks noChangeArrowheads="1"/>
          </p:cNvSpPr>
          <p:nvPr/>
        </p:nvSpPr>
        <p:spPr bwMode="auto">
          <a:xfrm>
            <a:off x="593725" y="1489075"/>
            <a:ext cx="2747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Instead of period can</a:t>
            </a:r>
          </a:p>
          <a:p>
            <a:pPr eaLnBrk="1" hangingPunct="1"/>
            <a:r>
              <a:rPr lang="en-US" altLang="en-US">
                <a:solidFill>
                  <a:schemeClr val="accent2"/>
                </a:solidFill>
              </a:rPr>
              <a:t>use wavelength:</a:t>
            </a:r>
            <a:endParaRPr lang="en-US" altLang="en-US"/>
          </a:p>
        </p:txBody>
      </p:sp>
      <p:graphicFrame>
        <p:nvGraphicFramePr>
          <p:cNvPr id="2031624" name="Object 3"/>
          <p:cNvGraphicFramePr>
            <a:graphicFrameLocks noChangeAspect="1"/>
          </p:cNvGraphicFramePr>
          <p:nvPr/>
        </p:nvGraphicFramePr>
        <p:xfrm>
          <a:off x="1371600" y="2514600"/>
          <a:ext cx="947738" cy="358775"/>
        </p:xfrm>
        <a:graphic>
          <a:graphicData uri="http://schemas.openxmlformats.org/presentationml/2006/ole">
            <mc:AlternateContent xmlns:mc="http://schemas.openxmlformats.org/markup-compatibility/2006">
              <mc:Choice xmlns:v="urn:schemas-microsoft-com:vml" Requires="v">
                <p:oleObj spid="_x0000_s29032" name="Equation" r:id="rId8" imgW="469800" imgH="177480" progId="Equation.3">
                  <p:embed/>
                </p:oleObj>
              </mc:Choice>
              <mc:Fallback>
                <p:oleObj name="Equation" r:id="rId8" imgW="469800" imgH="17748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2514600"/>
                        <a:ext cx="947738" cy="3587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1625" name="Object 4"/>
          <p:cNvGraphicFramePr>
            <a:graphicFrameLocks noChangeAspect="1"/>
          </p:cNvGraphicFramePr>
          <p:nvPr/>
        </p:nvGraphicFramePr>
        <p:xfrm>
          <a:off x="2286000" y="2354263"/>
          <a:ext cx="614363" cy="846137"/>
        </p:xfrm>
        <a:graphic>
          <a:graphicData uri="http://schemas.openxmlformats.org/presentationml/2006/ole">
            <mc:AlternateContent xmlns:mc="http://schemas.openxmlformats.org/markup-compatibility/2006">
              <mc:Choice xmlns:v="urn:schemas-microsoft-com:vml" Requires="v">
                <p:oleObj spid="_x0000_s29033" name="Equation" r:id="rId10" imgW="304560" imgH="419040" progId="Equation.3">
                  <p:embed/>
                </p:oleObj>
              </mc:Choice>
              <mc:Fallback>
                <p:oleObj name="Equation" r:id="rId10" imgW="304560" imgH="4190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354263"/>
                        <a:ext cx="614363" cy="846137"/>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2" name="Text Box 10"/>
          <p:cNvSpPr txBox="1">
            <a:spLocks noChangeArrowheads="1"/>
          </p:cNvSpPr>
          <p:nvPr/>
        </p:nvSpPr>
        <p:spPr bwMode="auto">
          <a:xfrm>
            <a:off x="304800" y="4343400"/>
            <a:ext cx="4267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Example of sinusoidal E/M radiation:</a:t>
            </a:r>
            <a:endParaRPr lang="en-US" altLang="en-US"/>
          </a:p>
          <a:p>
            <a:pPr eaLnBrk="1" hangingPunct="1"/>
            <a:r>
              <a:rPr lang="en-US" altLang="en-US">
                <a:solidFill>
                  <a:srgbClr val="005C00"/>
                </a:solidFill>
              </a:rPr>
              <a:t>	atoms</a:t>
            </a:r>
          </a:p>
          <a:p>
            <a:pPr eaLnBrk="1" hangingPunct="1"/>
            <a:r>
              <a:rPr lang="en-US" altLang="en-US">
                <a:solidFill>
                  <a:srgbClr val="005C00"/>
                </a:solidFill>
              </a:rPr>
              <a:t>	radio stations</a:t>
            </a:r>
          </a:p>
          <a:p>
            <a:pPr eaLnBrk="1" hangingPunct="1"/>
            <a:r>
              <a:rPr lang="en-US" altLang="en-US">
                <a:solidFill>
                  <a:srgbClr val="005C00"/>
                </a:solidFill>
              </a:rPr>
              <a:t>	E/M noise from AC wires</a:t>
            </a:r>
            <a:endParaRPr lang="en-US" altLang="en-US"/>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2" descr="Fig23"/>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a:off x="4672013" y="838200"/>
            <a:ext cx="4471987"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3"/>
          <p:cNvSpPr txBox="1">
            <a:spLocks noChangeArrowheads="1"/>
          </p:cNvSpPr>
          <p:nvPr/>
        </p:nvSpPr>
        <p:spPr bwMode="auto">
          <a:xfrm>
            <a:off x="517525" y="1336675"/>
            <a:ext cx="443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 particle will experience electric force during a short time</a:t>
            </a:r>
            <a:r>
              <a:rPr lang="en-US" altLang="en-US"/>
              <a:t> </a:t>
            </a:r>
            <a:r>
              <a:rPr lang="en-US" altLang="en-US" i="1"/>
              <a:t>d/c:</a:t>
            </a:r>
            <a:endParaRPr lang="en-US" altLang="en-US"/>
          </a:p>
        </p:txBody>
      </p:sp>
      <p:graphicFrame>
        <p:nvGraphicFramePr>
          <p:cNvPr id="2033668" name="Object 2"/>
          <p:cNvGraphicFramePr>
            <a:graphicFrameLocks noChangeAspect="1"/>
          </p:cNvGraphicFramePr>
          <p:nvPr/>
        </p:nvGraphicFramePr>
        <p:xfrm>
          <a:off x="685800" y="2286000"/>
          <a:ext cx="1279525" cy="460375"/>
        </p:xfrm>
        <a:graphic>
          <a:graphicData uri="http://schemas.openxmlformats.org/presentationml/2006/ole">
            <mc:AlternateContent xmlns:mc="http://schemas.openxmlformats.org/markup-compatibility/2006">
              <mc:Choice xmlns:v="urn:schemas-microsoft-com:vml" Requires="v">
                <p:oleObj spid="_x0000_s31081" name="Equation" r:id="rId5" imgW="634680" imgH="228600" progId="Equation.3">
                  <p:embed/>
                </p:oleObj>
              </mc:Choice>
              <mc:Fallback>
                <p:oleObj name="Equation" r:id="rId5" imgW="63468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286000"/>
                        <a:ext cx="1279525" cy="4603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3669" name="Object 3"/>
          <p:cNvGraphicFramePr>
            <a:graphicFrameLocks noChangeAspect="1"/>
          </p:cNvGraphicFramePr>
          <p:nvPr/>
        </p:nvGraphicFramePr>
        <p:xfrm>
          <a:off x="647700" y="2665413"/>
          <a:ext cx="3940175" cy="873125"/>
        </p:xfrm>
        <a:graphic>
          <a:graphicData uri="http://schemas.openxmlformats.org/presentationml/2006/ole">
            <mc:AlternateContent xmlns:mc="http://schemas.openxmlformats.org/markup-compatibility/2006">
              <mc:Choice xmlns:v="urn:schemas-microsoft-com:vml" Requires="v">
                <p:oleObj spid="_x0000_s31082" name="Equation" r:id="rId7" imgW="1955800" imgH="431800" progId="Equation.DSMT4">
                  <p:embed/>
                </p:oleObj>
              </mc:Choice>
              <mc:Fallback>
                <p:oleObj name="Equation" r:id="rId7" imgW="1955800" imgH="4318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 y="2665413"/>
                        <a:ext cx="3940175" cy="87312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7" name="Text Box 6"/>
          <p:cNvSpPr txBox="1">
            <a:spLocks noChangeArrowheads="1"/>
          </p:cNvSpPr>
          <p:nvPr/>
        </p:nvSpPr>
        <p:spPr bwMode="auto">
          <a:xfrm>
            <a:off x="685800" y="3657600"/>
            <a:ext cx="381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will happen to the ball?</a:t>
            </a:r>
            <a:endParaRPr lang="en-US" altLang="en-US"/>
          </a:p>
        </p:txBody>
      </p:sp>
      <p:sp>
        <p:nvSpPr>
          <p:cNvPr id="30728" name="Text Box 7"/>
          <p:cNvSpPr txBox="1">
            <a:spLocks noChangeArrowheads="1"/>
          </p:cNvSpPr>
          <p:nvPr/>
        </p:nvSpPr>
        <p:spPr bwMode="auto">
          <a:xfrm>
            <a:off x="2362200" y="4114800"/>
            <a:ext cx="208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 It will oscillate</a:t>
            </a:r>
          </a:p>
        </p:txBody>
      </p:sp>
      <p:sp>
        <p:nvSpPr>
          <p:cNvPr id="30729" name="Text Box 8"/>
          <p:cNvSpPr txBox="1">
            <a:spLocks noChangeArrowheads="1"/>
          </p:cNvSpPr>
          <p:nvPr/>
        </p:nvSpPr>
        <p:spPr bwMode="auto">
          <a:xfrm>
            <a:off x="669925" y="4724400"/>
            <a:ext cx="622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Energy was transferred from E/M field to the ball</a:t>
            </a:r>
            <a:endParaRPr lang="en-US" altLang="en-US"/>
          </a:p>
        </p:txBody>
      </p:sp>
      <p:graphicFrame>
        <p:nvGraphicFramePr>
          <p:cNvPr id="2033673" name="Object 4"/>
          <p:cNvGraphicFramePr>
            <a:graphicFrameLocks noChangeAspect="1"/>
          </p:cNvGraphicFramePr>
          <p:nvPr/>
        </p:nvGraphicFramePr>
        <p:xfrm>
          <a:off x="762000" y="5334000"/>
          <a:ext cx="4298950" cy="946150"/>
        </p:xfrm>
        <a:graphic>
          <a:graphicData uri="http://schemas.openxmlformats.org/presentationml/2006/ole">
            <mc:AlternateContent xmlns:mc="http://schemas.openxmlformats.org/markup-compatibility/2006">
              <mc:Choice xmlns:v="urn:schemas-microsoft-com:vml" Requires="v">
                <p:oleObj spid="_x0000_s31083" name="Equation" r:id="rId9" imgW="2133360" imgH="469800" progId="Equation.3">
                  <p:embed/>
                </p:oleObj>
              </mc:Choice>
              <mc:Fallback>
                <p:oleObj name="Equation" r:id="rId9" imgW="2133360" imgH="4698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5334000"/>
                        <a:ext cx="4298950" cy="9461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0" name="Line 10"/>
          <p:cNvSpPr>
            <a:spLocks noChangeShapeType="1"/>
          </p:cNvSpPr>
          <p:nvPr/>
        </p:nvSpPr>
        <p:spPr bwMode="auto">
          <a:xfrm>
            <a:off x="5105400" y="5867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Text Box 11"/>
          <p:cNvSpPr txBox="1">
            <a:spLocks noChangeArrowheads="1"/>
          </p:cNvSpPr>
          <p:nvPr/>
        </p:nvSpPr>
        <p:spPr bwMode="auto">
          <a:xfrm>
            <a:off x="5486400" y="54864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Amount of energy in the pulse is ~ </a:t>
            </a:r>
            <a:r>
              <a:rPr lang="en-US" altLang="en-US" i="1">
                <a:solidFill>
                  <a:schemeClr val="accent2"/>
                </a:solidFill>
              </a:rPr>
              <a:t>E</a:t>
            </a:r>
            <a:r>
              <a:rPr lang="en-US" altLang="en-US" i="1" baseline="30000">
                <a:solidFill>
                  <a:schemeClr val="accent2"/>
                </a:solidFill>
              </a:rPr>
              <a:t>2</a:t>
            </a:r>
            <a:r>
              <a:rPr lang="en-US" altLang="en-US">
                <a:solidFill>
                  <a:schemeClr val="accent2"/>
                </a:solidFill>
              </a:rPr>
              <a:t> </a:t>
            </a:r>
          </a:p>
        </p:txBody>
      </p:sp>
      <p:sp>
        <p:nvSpPr>
          <p:cNvPr id="30732" name="Rectangle 12"/>
          <p:cNvSpPr>
            <a:spLocks noGrp="1" noChangeArrowheads="1"/>
          </p:cNvSpPr>
          <p:nvPr>
            <p:ph type="title"/>
          </p:nvPr>
        </p:nvSpPr>
        <p:spPr/>
        <p:txBody>
          <a:bodyPr/>
          <a:lstStyle/>
          <a:p>
            <a:pPr eaLnBrk="1" hangingPunct="1"/>
            <a:r>
              <a:rPr lang="en-US" altLang="en-US" smtClean="0">
                <a:ea typeface="ヒラギノ角ゴ Pro W3" charset="-128"/>
              </a:rPr>
              <a:t>Energy of E/M Radiation</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4" name="Group 2"/>
          <p:cNvGrpSpPr>
            <a:grpSpLocks/>
          </p:cNvGrpSpPr>
          <p:nvPr/>
        </p:nvGrpSpPr>
        <p:grpSpPr bwMode="auto">
          <a:xfrm>
            <a:off x="533400" y="990600"/>
            <a:ext cx="7942263" cy="792163"/>
            <a:chOff x="336" y="624"/>
            <a:chExt cx="5003" cy="499"/>
          </a:xfrm>
        </p:grpSpPr>
        <p:sp>
          <p:nvSpPr>
            <p:cNvPr id="32782" name="Text Box 3"/>
            <p:cNvSpPr txBox="1">
              <a:spLocks noChangeArrowheads="1"/>
            </p:cNvSpPr>
            <p:nvPr/>
          </p:nvSpPr>
          <p:spPr bwMode="auto">
            <a:xfrm>
              <a:off x="336" y="698"/>
              <a:ext cx="3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There is E/M energy stored in the pulse:</a:t>
              </a:r>
              <a:endParaRPr lang="en-US" altLang="en-US"/>
            </a:p>
          </p:txBody>
        </p:sp>
        <p:graphicFrame>
          <p:nvGraphicFramePr>
            <p:cNvPr id="32773" name="Object 5"/>
            <p:cNvGraphicFramePr>
              <a:graphicFrameLocks noChangeAspect="1"/>
            </p:cNvGraphicFramePr>
            <p:nvPr/>
          </p:nvGraphicFramePr>
          <p:xfrm>
            <a:off x="3552" y="624"/>
            <a:ext cx="1787" cy="499"/>
          </p:xfrm>
          <a:graphic>
            <a:graphicData uri="http://schemas.openxmlformats.org/presentationml/2006/ole">
              <mc:AlternateContent xmlns:mc="http://schemas.openxmlformats.org/markup-compatibility/2006">
                <mc:Choice xmlns:v="urn:schemas-microsoft-com:vml" Requires="v">
                  <p:oleObj spid="_x0000_s33247" name="Equation" r:id="rId4" imgW="1409400" imgH="393480" progId="Equation.3">
                    <p:embed/>
                  </p:oleObj>
                </mc:Choice>
                <mc:Fallback>
                  <p:oleObj name="Equation" r:id="rId4" imgW="1409400" imgH="39348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624"/>
                          <a:ext cx="1787" cy="499"/>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2775" name="Text Box 5"/>
          <p:cNvSpPr txBox="1">
            <a:spLocks noChangeArrowheads="1"/>
          </p:cNvSpPr>
          <p:nvPr/>
        </p:nvSpPr>
        <p:spPr bwMode="auto">
          <a:xfrm>
            <a:off x="533400" y="1752600"/>
            <a:ext cx="34575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Pulse moves in space:</a:t>
            </a:r>
            <a:r>
              <a:rPr lang="en-US" altLang="en-US"/>
              <a:t> </a:t>
            </a:r>
          </a:p>
          <a:p>
            <a:pPr eaLnBrk="1" hangingPunct="1"/>
            <a:r>
              <a:rPr lang="en-US" altLang="en-US"/>
              <a:t>	there is energy flux</a:t>
            </a:r>
          </a:p>
          <a:p>
            <a:pPr eaLnBrk="1" hangingPunct="1"/>
            <a:endParaRPr lang="en-US" altLang="en-US"/>
          </a:p>
          <a:p>
            <a:pPr eaLnBrk="1" hangingPunct="1"/>
            <a:r>
              <a:rPr lang="en-US" altLang="en-US">
                <a:solidFill>
                  <a:schemeClr val="accent2"/>
                </a:solidFill>
              </a:rPr>
              <a:t>Units:</a:t>
            </a:r>
            <a:r>
              <a:rPr lang="en-US" altLang="en-US"/>
              <a:t> J/(m</a:t>
            </a:r>
            <a:r>
              <a:rPr lang="en-US" altLang="en-US" baseline="30000"/>
              <a:t>2</a:t>
            </a:r>
            <a:r>
              <a:rPr lang="en-US" altLang="en-US"/>
              <a:t>s) = W/m</a:t>
            </a:r>
            <a:r>
              <a:rPr lang="en-US" altLang="en-US" baseline="30000"/>
              <a:t>2</a:t>
            </a:r>
            <a:endParaRPr lang="en-US" altLang="en-US"/>
          </a:p>
        </p:txBody>
      </p:sp>
      <p:pic>
        <p:nvPicPr>
          <p:cNvPr id="32776" name="Picture 6" descr="Fig23"/>
          <p:cNvPicPr>
            <a:picLocks noChangeAspect="1" noChangeArrowheads="1"/>
          </p:cNvPicPr>
          <p:nvPr/>
        </p:nvPicPr>
        <p:blipFill>
          <a:blip r:embed="rId6">
            <a:lum bright="-24000" contrast="48000"/>
            <a:extLst>
              <a:ext uri="{28A0092B-C50C-407E-A947-70E740481C1C}">
                <a14:useLocalDpi xmlns:a14="http://schemas.microsoft.com/office/drawing/2010/main" val="0"/>
              </a:ext>
            </a:extLst>
          </a:blip>
          <a:srcRect/>
          <a:stretch>
            <a:fillRect/>
          </a:stretch>
        </p:blipFill>
        <p:spPr bwMode="auto">
          <a:xfrm>
            <a:off x="4800600" y="1905000"/>
            <a:ext cx="421005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7"/>
          <p:cNvSpPr txBox="1">
            <a:spLocks noChangeArrowheads="1"/>
          </p:cNvSpPr>
          <p:nvPr/>
        </p:nvSpPr>
        <p:spPr bwMode="auto">
          <a:xfrm>
            <a:off x="533400" y="3352800"/>
            <a:ext cx="14779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During</a:t>
            </a:r>
            <a:r>
              <a:rPr lang="en-US" altLang="en-US"/>
              <a:t> </a:t>
            </a:r>
            <a:r>
              <a:rPr lang="en-US" altLang="en-US">
                <a:sym typeface="Symbol" charset="2"/>
              </a:rPr>
              <a:t></a:t>
            </a:r>
            <a:r>
              <a:rPr lang="en-US" altLang="en-US" i="1">
                <a:sym typeface="Symbol" charset="2"/>
              </a:rPr>
              <a:t>t</a:t>
            </a:r>
            <a:r>
              <a:rPr lang="en-US" altLang="en-US">
                <a:sym typeface="Symbol" charset="2"/>
              </a:rPr>
              <a:t>:</a:t>
            </a:r>
            <a:endParaRPr lang="en-US" altLang="en-US"/>
          </a:p>
        </p:txBody>
      </p:sp>
      <p:graphicFrame>
        <p:nvGraphicFramePr>
          <p:cNvPr id="2037768" name="Object 2"/>
          <p:cNvGraphicFramePr>
            <a:graphicFrameLocks noChangeAspect="1"/>
          </p:cNvGraphicFramePr>
          <p:nvPr/>
        </p:nvGraphicFramePr>
        <p:xfrm>
          <a:off x="622300" y="3859213"/>
          <a:ext cx="3173413" cy="539750"/>
        </p:xfrm>
        <a:graphic>
          <a:graphicData uri="http://schemas.openxmlformats.org/presentationml/2006/ole">
            <mc:AlternateContent xmlns:mc="http://schemas.openxmlformats.org/markup-compatibility/2006">
              <mc:Choice xmlns:v="urn:schemas-microsoft-com:vml" Requires="v">
                <p:oleObj spid="_x0000_s33248" name="Equation" r:id="rId7" imgW="1574800" imgH="266700" progId="Equation.DSMT4">
                  <p:embed/>
                </p:oleObj>
              </mc:Choice>
              <mc:Fallback>
                <p:oleObj name="Equation" r:id="rId7" imgW="1574800" imgH="2667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 y="3859213"/>
                        <a:ext cx="3173413" cy="5397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8" name="Line 9"/>
          <p:cNvSpPr>
            <a:spLocks noChangeShapeType="1"/>
          </p:cNvSpPr>
          <p:nvPr/>
        </p:nvSpPr>
        <p:spPr bwMode="auto">
          <a:xfrm>
            <a:off x="2133600" y="4343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37770" name="Object 3"/>
          <p:cNvGraphicFramePr>
            <a:graphicFrameLocks noChangeAspect="1"/>
          </p:cNvGraphicFramePr>
          <p:nvPr/>
        </p:nvGraphicFramePr>
        <p:xfrm>
          <a:off x="762000" y="4876800"/>
          <a:ext cx="2940050" cy="844550"/>
        </p:xfrm>
        <a:graphic>
          <a:graphicData uri="http://schemas.openxmlformats.org/presentationml/2006/ole">
            <mc:AlternateContent xmlns:mc="http://schemas.openxmlformats.org/markup-compatibility/2006">
              <mc:Choice xmlns:v="urn:schemas-microsoft-com:vml" Requires="v">
                <p:oleObj spid="_x0000_s33249" name="Equation" r:id="rId9" imgW="1460160" imgH="419040" progId="Equation.3">
                  <p:embed/>
                </p:oleObj>
              </mc:Choice>
              <mc:Fallback>
                <p:oleObj name="Equation" r:id="rId9" imgW="1460160" imgH="41904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876800"/>
                        <a:ext cx="2940050" cy="8445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771" name="Object 4"/>
          <p:cNvGraphicFramePr>
            <a:graphicFrameLocks noChangeAspect="1"/>
          </p:cNvGraphicFramePr>
          <p:nvPr/>
        </p:nvGraphicFramePr>
        <p:xfrm>
          <a:off x="762000" y="5791200"/>
          <a:ext cx="1738313" cy="869950"/>
        </p:xfrm>
        <a:graphic>
          <a:graphicData uri="http://schemas.openxmlformats.org/presentationml/2006/ole">
            <mc:AlternateContent xmlns:mc="http://schemas.openxmlformats.org/markup-compatibility/2006">
              <mc:Choice xmlns:v="urn:schemas-microsoft-com:vml" Requires="v">
                <p:oleObj spid="_x0000_s33250" name="Equation" r:id="rId11" imgW="863280" imgH="431640" progId="Equation.3">
                  <p:embed/>
                </p:oleObj>
              </mc:Choice>
              <mc:Fallback>
                <p:oleObj name="Equation" r:id="rId11" imgW="863280" imgH="43164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5791200"/>
                        <a:ext cx="1738313" cy="8699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9" name="Line 12"/>
          <p:cNvSpPr>
            <a:spLocks noChangeShapeType="1"/>
          </p:cNvSpPr>
          <p:nvPr/>
        </p:nvSpPr>
        <p:spPr bwMode="auto">
          <a:xfrm flipH="1">
            <a:off x="2743200" y="621347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0" name="Text Box 13"/>
          <p:cNvSpPr txBox="1">
            <a:spLocks noChangeArrowheads="1"/>
          </p:cNvSpPr>
          <p:nvPr/>
        </p:nvSpPr>
        <p:spPr bwMode="auto">
          <a:xfrm>
            <a:off x="3184525" y="59436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used:</a:t>
            </a:r>
            <a:r>
              <a:rPr lang="en-US" altLang="en-US"/>
              <a:t> </a:t>
            </a:r>
            <a:r>
              <a:rPr lang="en-US" altLang="en-US" i="1"/>
              <a:t>E=cB, </a:t>
            </a:r>
            <a:r>
              <a:rPr lang="en-US" altLang="en-US" i="1">
                <a:sym typeface="Symbol" charset="2"/>
              </a:rPr>
              <a:t></a:t>
            </a:r>
            <a:r>
              <a:rPr lang="en-US" altLang="en-US" i="1" baseline="-25000">
                <a:sym typeface="Symbol" charset="2"/>
              </a:rPr>
              <a:t>0</a:t>
            </a:r>
            <a:r>
              <a:rPr lang="en-US" altLang="en-US" i="1">
                <a:sym typeface="Symbol" charset="2"/>
              </a:rPr>
              <a:t></a:t>
            </a:r>
            <a:r>
              <a:rPr lang="en-US" altLang="en-US" i="1" baseline="-25000">
                <a:sym typeface="Symbol" charset="2"/>
              </a:rPr>
              <a:t>0</a:t>
            </a:r>
            <a:r>
              <a:rPr lang="en-US" altLang="en-US" i="1">
                <a:sym typeface="Symbol" charset="2"/>
              </a:rPr>
              <a:t>=1/c</a:t>
            </a:r>
            <a:r>
              <a:rPr lang="en-US" altLang="en-US" i="1" baseline="30000">
                <a:sym typeface="Symbol" charset="2"/>
              </a:rPr>
              <a:t>2</a:t>
            </a:r>
            <a:endParaRPr lang="en-US" altLang="en-US"/>
          </a:p>
        </p:txBody>
      </p:sp>
      <p:sp>
        <p:nvSpPr>
          <p:cNvPr id="32781" name="Rectangle 14"/>
          <p:cNvSpPr>
            <a:spLocks noGrp="1" noChangeArrowheads="1"/>
          </p:cNvSpPr>
          <p:nvPr>
            <p:ph type="title"/>
          </p:nvPr>
        </p:nvSpPr>
        <p:spPr/>
        <p:txBody>
          <a:bodyPr/>
          <a:lstStyle/>
          <a:p>
            <a:pPr eaLnBrk="1" hangingPunct="1"/>
            <a:r>
              <a:rPr lang="en-US" altLang="en-US" smtClean="0">
                <a:ea typeface="ヒラギノ角ゴ Pro W3" charset="-128"/>
              </a:rPr>
              <a:t>Energy Flux</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143000" y="685800"/>
          <a:ext cx="1738313" cy="869950"/>
        </p:xfrm>
        <a:graphic>
          <a:graphicData uri="http://schemas.openxmlformats.org/presentationml/2006/ole">
            <mc:AlternateContent xmlns:mc="http://schemas.openxmlformats.org/markup-compatibility/2006">
              <mc:Choice xmlns:v="urn:schemas-microsoft-com:vml" Requires="v">
                <p:oleObj spid="_x0000_s35178" name="Equation" r:id="rId4" imgW="863280" imgH="431640" progId="Equation.3">
                  <p:embed/>
                </p:oleObj>
              </mc:Choice>
              <mc:Fallback>
                <p:oleObj name="Equation" r:id="rId4" imgW="863280" imgH="431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1738313" cy="8699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821" name="Group 3"/>
          <p:cNvGrpSpPr>
            <a:grpSpLocks/>
          </p:cNvGrpSpPr>
          <p:nvPr/>
        </p:nvGrpSpPr>
        <p:grpSpPr bwMode="auto">
          <a:xfrm>
            <a:off x="990600" y="1600200"/>
            <a:ext cx="6751638" cy="498475"/>
            <a:chOff x="710" y="1440"/>
            <a:chExt cx="4253" cy="314"/>
          </a:xfrm>
        </p:grpSpPr>
        <p:sp>
          <p:nvSpPr>
            <p:cNvPr id="34829" name="Text Box 4"/>
            <p:cNvSpPr txBox="1">
              <a:spLocks noChangeArrowheads="1"/>
            </p:cNvSpPr>
            <p:nvPr/>
          </p:nvSpPr>
          <p:spPr bwMode="auto">
            <a:xfrm>
              <a:off x="710" y="1466"/>
              <a:ext cx="38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The direction of the E/M radiation was given by</a:t>
              </a:r>
              <a:r>
                <a:rPr lang="en-US" altLang="en-US"/>
                <a:t> </a:t>
              </a:r>
            </a:p>
          </p:txBody>
        </p:sp>
        <p:graphicFrame>
          <p:nvGraphicFramePr>
            <p:cNvPr id="34820" name="Object 4"/>
            <p:cNvGraphicFramePr>
              <a:graphicFrameLocks noChangeAspect="1"/>
            </p:cNvGraphicFramePr>
            <p:nvPr/>
          </p:nvGraphicFramePr>
          <p:xfrm>
            <a:off x="4464" y="1440"/>
            <a:ext cx="499" cy="259"/>
          </p:xfrm>
          <a:graphic>
            <a:graphicData uri="http://schemas.openxmlformats.org/presentationml/2006/ole">
              <mc:AlternateContent xmlns:mc="http://schemas.openxmlformats.org/markup-compatibility/2006">
                <mc:Choice xmlns:v="urn:schemas-microsoft-com:vml" Requires="v">
                  <p:oleObj spid="_x0000_s35179" name="Equation" r:id="rId6" imgW="393480" imgH="203040" progId="Equation.3">
                    <p:embed/>
                  </p:oleObj>
                </mc:Choice>
                <mc:Fallback>
                  <p:oleObj name="Equation" r:id="rId6" imgW="393480" imgH="2030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 y="1440"/>
                          <a:ext cx="499" cy="25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4822" name="Group 6"/>
          <p:cNvGrpSpPr>
            <a:grpSpLocks/>
          </p:cNvGrpSpPr>
          <p:nvPr/>
        </p:nvGrpSpPr>
        <p:grpSpPr bwMode="auto">
          <a:xfrm>
            <a:off x="1981200" y="2362200"/>
            <a:ext cx="4724400" cy="1752600"/>
            <a:chOff x="960" y="1824"/>
            <a:chExt cx="2976" cy="1104"/>
          </a:xfrm>
        </p:grpSpPr>
        <p:sp>
          <p:nvSpPr>
            <p:cNvPr id="34827" name="Rectangle 7"/>
            <p:cNvSpPr>
              <a:spLocks noChangeArrowheads="1"/>
            </p:cNvSpPr>
            <p:nvPr/>
          </p:nvSpPr>
          <p:spPr bwMode="auto">
            <a:xfrm>
              <a:off x="960" y="1824"/>
              <a:ext cx="2976" cy="1104"/>
            </a:xfrm>
            <a:prstGeom prst="rect">
              <a:avLst/>
            </a:prstGeom>
            <a:solidFill>
              <a:srgbClr val="F6F63F"/>
            </a:solidFill>
            <a:ln w="9525">
              <a:solidFill>
                <a:schemeClr val="accent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828" name="Text Box 8"/>
            <p:cNvSpPr txBox="1">
              <a:spLocks noChangeArrowheads="1"/>
            </p:cNvSpPr>
            <p:nvPr/>
          </p:nvSpPr>
          <p:spPr bwMode="auto">
            <a:xfrm>
              <a:off x="1046" y="1850"/>
              <a:ext cx="2848"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Energy flux, the “Poynting vector”:</a:t>
              </a:r>
            </a:p>
          </p:txBody>
        </p:sp>
        <p:graphicFrame>
          <p:nvGraphicFramePr>
            <p:cNvPr id="34819" name="Object 3"/>
            <p:cNvGraphicFramePr>
              <a:graphicFrameLocks noChangeAspect="1"/>
            </p:cNvGraphicFramePr>
            <p:nvPr/>
          </p:nvGraphicFramePr>
          <p:xfrm>
            <a:off x="1488" y="2256"/>
            <a:ext cx="2109" cy="548"/>
          </p:xfrm>
          <a:graphic>
            <a:graphicData uri="http://schemas.openxmlformats.org/presentationml/2006/ole">
              <mc:AlternateContent xmlns:mc="http://schemas.openxmlformats.org/markup-compatibility/2006">
                <mc:Choice xmlns:v="urn:schemas-microsoft-com:vml" Requires="v">
                  <p:oleObj spid="_x0000_s35180" name="Equation" r:id="rId8" imgW="1663560" imgH="431640" progId="Equation.3">
                    <p:embed/>
                  </p:oleObj>
                </mc:Choice>
                <mc:Fallback>
                  <p:oleObj name="Equation" r:id="rId8" imgW="1663560" imgH="4316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8" y="2256"/>
                          <a:ext cx="2109" cy="548"/>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4823" name="Text Box 10"/>
          <p:cNvSpPr txBox="1">
            <a:spLocks noChangeArrowheads="1"/>
          </p:cNvSpPr>
          <p:nvPr/>
        </p:nvSpPr>
        <p:spPr bwMode="auto">
          <a:xfrm>
            <a:off x="746125" y="4384675"/>
            <a:ext cx="6721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i="1">
                <a:solidFill>
                  <a:schemeClr val="accent2"/>
                </a:solidFill>
              </a:rPr>
              <a:t> S</a:t>
            </a:r>
            <a:r>
              <a:rPr lang="en-US" altLang="en-US">
                <a:solidFill>
                  <a:schemeClr val="accent2"/>
                </a:solidFill>
              </a:rPr>
              <a:t> is the rate of energy flux in E/M radiation</a:t>
            </a:r>
          </a:p>
          <a:p>
            <a:pPr eaLnBrk="1" hangingPunct="1">
              <a:buFontTx/>
              <a:buChar char="•"/>
            </a:pPr>
            <a:r>
              <a:rPr lang="en-US" altLang="en-US">
                <a:solidFill>
                  <a:schemeClr val="accent2"/>
                </a:solidFill>
              </a:rPr>
              <a:t> It points in the direction of the E/M radiation</a:t>
            </a:r>
            <a:endParaRPr lang="en-US" altLang="en-US" i="1"/>
          </a:p>
        </p:txBody>
      </p:sp>
      <p:sp>
        <p:nvSpPr>
          <p:cNvPr id="34824" name="Text Box 11"/>
          <p:cNvSpPr txBox="1">
            <a:spLocks noChangeArrowheads="1"/>
          </p:cNvSpPr>
          <p:nvPr/>
        </p:nvSpPr>
        <p:spPr bwMode="auto">
          <a:xfrm>
            <a:off x="7313613" y="2806700"/>
            <a:ext cx="1452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t>John Henry</a:t>
            </a:r>
          </a:p>
          <a:p>
            <a:pPr eaLnBrk="1" hangingPunct="1"/>
            <a:r>
              <a:rPr lang="en-US" altLang="en-US" sz="2000"/>
              <a:t>Poynting</a:t>
            </a:r>
          </a:p>
          <a:p>
            <a:pPr eaLnBrk="1" hangingPunct="1"/>
            <a:r>
              <a:rPr lang="en-US" altLang="en-US" sz="2000"/>
              <a:t>(1852-1914)</a:t>
            </a:r>
          </a:p>
        </p:txBody>
      </p:sp>
      <p:sp>
        <p:nvSpPr>
          <p:cNvPr id="34825" name="Rectangle 12"/>
          <p:cNvSpPr>
            <a:spLocks noGrp="1" noChangeArrowheads="1"/>
          </p:cNvSpPr>
          <p:nvPr>
            <p:ph type="title"/>
          </p:nvPr>
        </p:nvSpPr>
        <p:spPr/>
        <p:txBody>
          <a:bodyPr/>
          <a:lstStyle/>
          <a:p>
            <a:pPr eaLnBrk="1" hangingPunct="1"/>
            <a:r>
              <a:rPr lang="en-US" altLang="en-US" smtClean="0">
                <a:ea typeface="ヒラギノ角ゴ Pro W3" charset="-128"/>
              </a:rPr>
              <a:t>Energy Flux: The Poynting Vector</a:t>
            </a:r>
          </a:p>
        </p:txBody>
      </p:sp>
      <p:sp>
        <p:nvSpPr>
          <p:cNvPr id="13" name="TextBox 12"/>
          <p:cNvSpPr txBox="1"/>
          <p:nvPr/>
        </p:nvSpPr>
        <p:spPr>
          <a:xfrm>
            <a:off x="863600" y="5464175"/>
            <a:ext cx="6651625"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j-lt"/>
                <a:ea typeface="+mn-ea"/>
              </a:rPr>
              <a:t>Note energy flux = [Energy/(time * Area)] </a:t>
            </a:r>
          </a:p>
          <a:p>
            <a:pPr indent="228600">
              <a:defRPr/>
            </a:pPr>
            <a:r>
              <a:rPr lang="en-US" sz="2000">
                <a:solidFill>
                  <a:srgbClr val="CC0000"/>
                </a:solidFill>
                <a:latin typeface="+mj-lt"/>
                <a:ea typeface="+mn-ea"/>
              </a:rPr>
              <a:t>Energy flux = Intensity = [Power/Area]          Same Thing!</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2"/>
          <p:cNvSpPr txBox="1">
            <a:spLocks noChangeArrowheads="1"/>
          </p:cNvSpPr>
          <p:nvPr/>
        </p:nvSpPr>
        <p:spPr bwMode="auto">
          <a:xfrm>
            <a:off x="669925" y="1108075"/>
            <a:ext cx="7864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In the vicinity of the Earth, the energy intensity of radiation emitted by the sun is ~1400 W/m</a:t>
            </a:r>
            <a:r>
              <a:rPr lang="en-US" altLang="en-US" baseline="30000">
                <a:solidFill>
                  <a:schemeClr val="accent2"/>
                </a:solidFill>
              </a:rPr>
              <a:t>2</a:t>
            </a:r>
            <a:r>
              <a:rPr lang="en-US" altLang="en-US">
                <a:solidFill>
                  <a:schemeClr val="accent2"/>
                </a:solidFill>
              </a:rPr>
              <a:t>. What is the approximate magnitude of the electric field in the sunlight?</a:t>
            </a:r>
            <a:endParaRPr lang="en-US" altLang="en-US"/>
          </a:p>
        </p:txBody>
      </p:sp>
      <p:sp>
        <p:nvSpPr>
          <p:cNvPr id="36870" name="Text Box 3"/>
          <p:cNvSpPr txBox="1">
            <a:spLocks noChangeArrowheads="1"/>
          </p:cNvSpPr>
          <p:nvPr/>
        </p:nvSpPr>
        <p:spPr bwMode="auto">
          <a:xfrm>
            <a:off x="669925" y="2479675"/>
            <a:ext cx="130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Solution:</a:t>
            </a:r>
          </a:p>
        </p:txBody>
      </p:sp>
      <p:graphicFrame>
        <p:nvGraphicFramePr>
          <p:cNvPr id="2041860" name="Object 2"/>
          <p:cNvGraphicFramePr>
            <a:graphicFrameLocks noChangeAspect="1"/>
          </p:cNvGraphicFramePr>
          <p:nvPr/>
        </p:nvGraphicFramePr>
        <p:xfrm>
          <a:off x="2209800" y="2743200"/>
          <a:ext cx="1738313" cy="869950"/>
        </p:xfrm>
        <a:graphic>
          <a:graphicData uri="http://schemas.openxmlformats.org/presentationml/2006/ole">
            <mc:AlternateContent xmlns:mc="http://schemas.openxmlformats.org/markup-compatibility/2006">
              <mc:Choice xmlns:v="urn:schemas-microsoft-com:vml" Requires="v">
                <p:oleObj spid="_x0000_s37222" name="Equation" r:id="rId4" imgW="863280" imgH="431640" progId="Equation.3">
                  <p:embed/>
                </p:oleObj>
              </mc:Choice>
              <mc:Fallback>
                <p:oleObj name="Equation" r:id="rId4" imgW="863280" imgH="431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743200"/>
                        <a:ext cx="1738313" cy="8699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1861" name="Object 3"/>
          <p:cNvGraphicFramePr>
            <a:graphicFrameLocks noChangeAspect="1"/>
          </p:cNvGraphicFramePr>
          <p:nvPr/>
        </p:nvGraphicFramePr>
        <p:xfrm>
          <a:off x="3886200" y="2895600"/>
          <a:ext cx="1047750" cy="485775"/>
        </p:xfrm>
        <a:graphic>
          <a:graphicData uri="http://schemas.openxmlformats.org/presentationml/2006/ole">
            <mc:AlternateContent xmlns:mc="http://schemas.openxmlformats.org/markup-compatibility/2006">
              <mc:Choice xmlns:v="urn:schemas-microsoft-com:vml" Requires="v">
                <p:oleObj spid="_x0000_s37223" name="Equation" r:id="rId6" imgW="520560" imgH="241200" progId="Equation.3">
                  <p:embed/>
                </p:oleObj>
              </mc:Choice>
              <mc:Fallback>
                <p:oleObj name="Equation" r:id="rId6" imgW="520560" imgH="241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895600"/>
                        <a:ext cx="1047750" cy="4857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1" name="Line 6"/>
          <p:cNvSpPr>
            <a:spLocks noChangeShapeType="1"/>
          </p:cNvSpPr>
          <p:nvPr/>
        </p:nvSpPr>
        <p:spPr bwMode="auto">
          <a:xfrm>
            <a:off x="3657600" y="3657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41863" name="Object 4"/>
          <p:cNvGraphicFramePr>
            <a:graphicFrameLocks noChangeAspect="1"/>
          </p:cNvGraphicFramePr>
          <p:nvPr/>
        </p:nvGraphicFramePr>
        <p:xfrm>
          <a:off x="2286000" y="4114800"/>
          <a:ext cx="2784475" cy="971550"/>
        </p:xfrm>
        <a:graphic>
          <a:graphicData uri="http://schemas.openxmlformats.org/presentationml/2006/ole">
            <mc:AlternateContent xmlns:mc="http://schemas.openxmlformats.org/markup-compatibility/2006">
              <mc:Choice xmlns:v="urn:schemas-microsoft-com:vml" Requires="v">
                <p:oleObj spid="_x0000_s37224" name="Equation" r:id="rId8" imgW="1384200" imgH="482400" progId="Equation.3">
                  <p:embed/>
                </p:oleObj>
              </mc:Choice>
              <mc:Fallback>
                <p:oleObj name="Equation" r:id="rId8" imgW="1384200" imgH="4824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114800"/>
                        <a:ext cx="2784475" cy="9715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2" name="Text Box 8"/>
          <p:cNvSpPr txBox="1">
            <a:spLocks noChangeArrowheads="1"/>
          </p:cNvSpPr>
          <p:nvPr/>
        </p:nvSpPr>
        <p:spPr bwMode="auto">
          <a:xfrm>
            <a:off x="746125" y="5375275"/>
            <a:ext cx="451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5C00"/>
                </a:solidFill>
              </a:rPr>
              <a:t>Note: this is an average (rms) value</a:t>
            </a:r>
            <a:endParaRPr lang="en-US" altLang="en-US"/>
          </a:p>
        </p:txBody>
      </p:sp>
      <p:sp>
        <p:nvSpPr>
          <p:cNvPr id="36873" name="Rectangle 9"/>
          <p:cNvSpPr>
            <a:spLocks noGrp="1" noChangeArrowheads="1"/>
          </p:cNvSpPr>
          <p:nvPr>
            <p:ph type="title"/>
          </p:nvPr>
        </p:nvSpPr>
        <p:spPr/>
        <p:txBody>
          <a:bodyPr/>
          <a:lstStyle/>
          <a:p>
            <a:pPr eaLnBrk="1" hangingPunct="1"/>
            <a:r>
              <a:rPr lang="en-US" altLang="en-US" smtClean="0">
                <a:ea typeface="ヒラギノ角ゴ Pro W3" charset="-128"/>
              </a:rPr>
              <a:t>Example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2" descr="Fig23"/>
          <p:cNvPicPr>
            <a:picLocks noChangeAspect="1" noChangeArrowheads="1"/>
          </p:cNvPicPr>
          <p:nvPr/>
        </p:nvPicPr>
        <p:blipFill>
          <a:blip r:embed="rId4">
            <a:lum bright="-18000" contrast="36000"/>
            <a:extLst>
              <a:ext uri="{28A0092B-C50C-407E-A947-70E740481C1C}">
                <a14:useLocalDpi xmlns:a14="http://schemas.microsoft.com/office/drawing/2010/main" val="0"/>
              </a:ext>
            </a:extLst>
          </a:blip>
          <a:srcRect/>
          <a:stretch>
            <a:fillRect/>
          </a:stretch>
        </p:blipFill>
        <p:spPr bwMode="auto">
          <a:xfrm>
            <a:off x="4800600" y="762000"/>
            <a:ext cx="395287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3"/>
          <p:cNvSpPr txBox="1">
            <a:spLocks noChangeArrowheads="1"/>
          </p:cNvSpPr>
          <p:nvPr/>
        </p:nvSpPr>
        <p:spPr bwMode="auto">
          <a:xfrm>
            <a:off x="457200" y="990600"/>
            <a:ext cx="4440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i="1">
                <a:solidFill>
                  <a:srgbClr val="FF0000"/>
                </a:solidFill>
              </a:rPr>
              <a:t> E</a:t>
            </a:r>
            <a:r>
              <a:rPr lang="en-US" altLang="en-US">
                <a:solidFill>
                  <a:srgbClr val="FF0000"/>
                </a:solidFill>
              </a:rPr>
              <a:t> field starts motion</a:t>
            </a:r>
          </a:p>
          <a:p>
            <a:pPr eaLnBrk="1" hangingPunct="1">
              <a:buFontTx/>
              <a:buChar char="•"/>
            </a:pPr>
            <a:r>
              <a:rPr lang="en-US" altLang="en-US">
                <a:solidFill>
                  <a:srgbClr val="FF0000"/>
                </a:solidFill>
              </a:rPr>
              <a:t> Moving charge in magnetic field:</a:t>
            </a:r>
            <a:endParaRPr lang="en-US" altLang="en-US" i="1"/>
          </a:p>
        </p:txBody>
      </p:sp>
      <p:graphicFrame>
        <p:nvGraphicFramePr>
          <p:cNvPr id="2045956" name="Object 2"/>
          <p:cNvGraphicFramePr>
            <a:graphicFrameLocks noChangeAspect="1"/>
          </p:cNvGraphicFramePr>
          <p:nvPr/>
        </p:nvGraphicFramePr>
        <p:xfrm>
          <a:off x="1524000" y="1905000"/>
          <a:ext cx="1712913" cy="536575"/>
        </p:xfrm>
        <a:graphic>
          <a:graphicData uri="http://schemas.openxmlformats.org/presentationml/2006/ole">
            <mc:AlternateContent xmlns:mc="http://schemas.openxmlformats.org/markup-compatibility/2006">
              <mc:Choice xmlns:v="urn:schemas-microsoft-com:vml" Requires="v">
                <p:oleObj spid="_x0000_s39395" name="Equation" r:id="rId5" imgW="850680" imgH="266400" progId="Equation.3">
                  <p:embed/>
                </p:oleObj>
              </mc:Choice>
              <mc:Fallback>
                <p:oleObj name="Equation" r:id="rId5" imgW="850680" imgH="266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905000"/>
                        <a:ext cx="1712913" cy="5365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8920" name="Group 5"/>
          <p:cNvGrpSpPr>
            <a:grpSpLocks/>
          </p:cNvGrpSpPr>
          <p:nvPr/>
        </p:nvGrpSpPr>
        <p:grpSpPr bwMode="auto">
          <a:xfrm>
            <a:off x="8382000" y="1987550"/>
            <a:ext cx="739775" cy="498475"/>
            <a:chOff x="5280" y="1252"/>
            <a:chExt cx="466" cy="314"/>
          </a:xfrm>
        </p:grpSpPr>
        <p:sp>
          <p:nvSpPr>
            <p:cNvPr id="38929" name="Line 6"/>
            <p:cNvSpPr>
              <a:spLocks noChangeShapeType="1"/>
            </p:cNvSpPr>
            <p:nvPr/>
          </p:nvSpPr>
          <p:spPr bwMode="auto">
            <a:xfrm>
              <a:off x="5280" y="1566"/>
              <a:ext cx="288"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0" name="Text Box 7"/>
            <p:cNvSpPr txBox="1">
              <a:spLocks noChangeArrowheads="1"/>
            </p:cNvSpPr>
            <p:nvPr/>
          </p:nvSpPr>
          <p:spPr bwMode="auto">
            <a:xfrm>
              <a:off x="5293" y="1252"/>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1"/>
                  </a:solidFill>
                </a:rPr>
                <a:t>F</a:t>
              </a:r>
              <a:r>
                <a:rPr lang="en-US" altLang="en-US" i="1" baseline="-25000">
                  <a:solidFill>
                    <a:schemeClr val="accent1"/>
                  </a:solidFill>
                </a:rPr>
                <a:t>mag</a:t>
              </a:r>
              <a:endParaRPr lang="en-US" altLang="en-US" i="1">
                <a:solidFill>
                  <a:schemeClr val="accent1"/>
                </a:solidFill>
              </a:endParaRPr>
            </a:p>
          </p:txBody>
        </p:sp>
      </p:grpSp>
      <p:sp>
        <p:nvSpPr>
          <p:cNvPr id="38921" name="Text Box 8"/>
          <p:cNvSpPr txBox="1">
            <a:spLocks noChangeArrowheads="1"/>
          </p:cNvSpPr>
          <p:nvPr/>
        </p:nvSpPr>
        <p:spPr bwMode="auto">
          <a:xfrm>
            <a:off x="381000" y="2438400"/>
            <a:ext cx="419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if there is negative charge?</a:t>
            </a:r>
            <a:endParaRPr lang="en-US" altLang="en-US"/>
          </a:p>
        </p:txBody>
      </p:sp>
      <p:pic>
        <p:nvPicPr>
          <p:cNvPr id="38922" name="Picture 9" descr="Fig23"/>
          <p:cNvPicPr>
            <a:picLocks noChangeAspect="1" noChangeArrowheads="1"/>
          </p:cNvPicPr>
          <p:nvPr/>
        </p:nvPicPr>
        <p:blipFill>
          <a:blip r:embed="rId7">
            <a:lum bright="-36000" contrast="60000"/>
            <a:extLst>
              <a:ext uri="{28A0092B-C50C-407E-A947-70E740481C1C}">
                <a14:useLocalDpi xmlns:a14="http://schemas.microsoft.com/office/drawing/2010/main" val="0"/>
              </a:ext>
            </a:extLst>
          </a:blip>
          <a:srcRect/>
          <a:stretch>
            <a:fillRect/>
          </a:stretch>
        </p:blipFill>
        <p:spPr bwMode="auto">
          <a:xfrm>
            <a:off x="4929188" y="3736975"/>
            <a:ext cx="375761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5962" name="Object 3"/>
          <p:cNvGraphicFramePr>
            <a:graphicFrameLocks noChangeAspect="1"/>
          </p:cNvGraphicFramePr>
          <p:nvPr/>
        </p:nvGraphicFramePr>
        <p:xfrm>
          <a:off x="1524000" y="2895600"/>
          <a:ext cx="1993900" cy="536575"/>
        </p:xfrm>
        <a:graphic>
          <a:graphicData uri="http://schemas.openxmlformats.org/presentationml/2006/ole">
            <mc:AlternateContent xmlns:mc="http://schemas.openxmlformats.org/markup-compatibility/2006">
              <mc:Choice xmlns:v="urn:schemas-microsoft-com:vml" Requires="v">
                <p:oleObj spid="_x0000_s39396" name="Equation" r:id="rId8" imgW="990360" imgH="266400" progId="Equation.3">
                  <p:embed/>
                </p:oleObj>
              </mc:Choice>
              <mc:Fallback>
                <p:oleObj name="Equation" r:id="rId8" imgW="990360" imgH="2664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895600"/>
                        <a:ext cx="1993900" cy="5365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8923" name="Group 11"/>
          <p:cNvGrpSpPr>
            <a:grpSpLocks/>
          </p:cNvGrpSpPr>
          <p:nvPr/>
        </p:nvGrpSpPr>
        <p:grpSpPr bwMode="auto">
          <a:xfrm>
            <a:off x="8305800" y="4911725"/>
            <a:ext cx="739775" cy="498475"/>
            <a:chOff x="5280" y="1252"/>
            <a:chExt cx="466" cy="314"/>
          </a:xfrm>
        </p:grpSpPr>
        <p:sp>
          <p:nvSpPr>
            <p:cNvPr id="38927" name="Line 12"/>
            <p:cNvSpPr>
              <a:spLocks noChangeShapeType="1"/>
            </p:cNvSpPr>
            <p:nvPr/>
          </p:nvSpPr>
          <p:spPr bwMode="auto">
            <a:xfrm>
              <a:off x="5280" y="1566"/>
              <a:ext cx="288"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8" name="Text Box 13"/>
            <p:cNvSpPr txBox="1">
              <a:spLocks noChangeArrowheads="1"/>
            </p:cNvSpPr>
            <p:nvPr/>
          </p:nvSpPr>
          <p:spPr bwMode="auto">
            <a:xfrm>
              <a:off x="5293" y="1252"/>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1"/>
                  </a:solidFill>
                </a:rPr>
                <a:t>F</a:t>
              </a:r>
              <a:r>
                <a:rPr lang="en-US" altLang="en-US" i="1" baseline="-25000">
                  <a:solidFill>
                    <a:schemeClr val="accent1"/>
                  </a:solidFill>
                </a:rPr>
                <a:t>mag</a:t>
              </a:r>
              <a:endParaRPr lang="en-US" altLang="en-US" i="1">
                <a:solidFill>
                  <a:schemeClr val="accent1"/>
                </a:solidFill>
              </a:endParaRPr>
            </a:p>
          </p:txBody>
        </p:sp>
      </p:grpSp>
      <p:sp>
        <p:nvSpPr>
          <p:cNvPr id="38924" name="Text Box 14"/>
          <p:cNvSpPr txBox="1">
            <a:spLocks noChangeArrowheads="1"/>
          </p:cNvSpPr>
          <p:nvPr/>
        </p:nvSpPr>
        <p:spPr bwMode="auto">
          <a:xfrm>
            <a:off x="457200" y="3581400"/>
            <a:ext cx="2981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‘Radiation pressure’:</a:t>
            </a:r>
            <a:r>
              <a:rPr lang="en-US" altLang="en-US"/>
              <a:t> </a:t>
            </a:r>
          </a:p>
          <a:p>
            <a:pPr eaLnBrk="1" hangingPunct="1"/>
            <a:r>
              <a:rPr lang="en-US" altLang="en-US">
                <a:solidFill>
                  <a:schemeClr val="accent2"/>
                </a:solidFill>
              </a:rPr>
              <a:t>What is its magnitude?</a:t>
            </a:r>
            <a:endParaRPr lang="en-US" altLang="en-US"/>
          </a:p>
        </p:txBody>
      </p:sp>
      <p:sp>
        <p:nvSpPr>
          <p:cNvPr id="38925" name="Text Box 15"/>
          <p:cNvSpPr txBox="1">
            <a:spLocks noChangeArrowheads="1"/>
          </p:cNvSpPr>
          <p:nvPr/>
        </p:nvSpPr>
        <p:spPr bwMode="auto">
          <a:xfrm>
            <a:off x="914400" y="4419600"/>
            <a:ext cx="2517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5C00"/>
                </a:solidFill>
              </a:rPr>
              <a:t>Average speed:</a:t>
            </a:r>
            <a:r>
              <a:rPr lang="en-US" altLang="en-US"/>
              <a:t> </a:t>
            </a:r>
            <a:r>
              <a:rPr lang="en-US" altLang="en-US" i="1"/>
              <a:t>v/</a:t>
            </a:r>
            <a:r>
              <a:rPr lang="en-US" altLang="en-US"/>
              <a:t>2</a:t>
            </a:r>
          </a:p>
        </p:txBody>
      </p:sp>
      <p:graphicFrame>
        <p:nvGraphicFramePr>
          <p:cNvPr id="2045968" name="Object 4"/>
          <p:cNvGraphicFramePr>
            <a:graphicFrameLocks noChangeAspect="1"/>
          </p:cNvGraphicFramePr>
          <p:nvPr/>
        </p:nvGraphicFramePr>
        <p:xfrm>
          <a:off x="838200" y="4876800"/>
          <a:ext cx="2608263" cy="792163"/>
        </p:xfrm>
        <a:graphic>
          <a:graphicData uri="http://schemas.openxmlformats.org/presentationml/2006/ole">
            <mc:AlternateContent xmlns:mc="http://schemas.openxmlformats.org/markup-compatibility/2006">
              <mc:Choice xmlns:v="urn:schemas-microsoft-com:vml" Requires="v">
                <p:oleObj spid="_x0000_s39397" name="Equation" r:id="rId10" imgW="1295280" imgH="393480" progId="Equation.3">
                  <p:embed/>
                </p:oleObj>
              </mc:Choice>
              <mc:Fallback>
                <p:oleObj name="Equation" r:id="rId10" imgW="1295280" imgH="39348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876800"/>
                        <a:ext cx="2608263" cy="792163"/>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5969" name="Object 5"/>
          <p:cNvGraphicFramePr>
            <a:graphicFrameLocks noChangeAspect="1"/>
          </p:cNvGraphicFramePr>
          <p:nvPr/>
        </p:nvGraphicFramePr>
        <p:xfrm>
          <a:off x="838200" y="5715000"/>
          <a:ext cx="3656013" cy="893763"/>
        </p:xfrm>
        <a:graphic>
          <a:graphicData uri="http://schemas.openxmlformats.org/presentationml/2006/ole">
            <mc:AlternateContent xmlns:mc="http://schemas.openxmlformats.org/markup-compatibility/2006">
              <mc:Choice xmlns:v="urn:schemas-microsoft-com:vml" Requires="v">
                <p:oleObj spid="_x0000_s39398" name="Equation" r:id="rId12" imgW="1815840" imgH="444240" progId="Equation.3">
                  <p:embed/>
                </p:oleObj>
              </mc:Choice>
              <mc:Fallback>
                <p:oleObj name="Equation" r:id="rId12" imgW="1815840" imgH="44424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5715000"/>
                        <a:ext cx="3656013" cy="893763"/>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6" name="Rectangle 18"/>
          <p:cNvSpPr>
            <a:spLocks noGrp="1" noChangeArrowheads="1"/>
          </p:cNvSpPr>
          <p:nvPr>
            <p:ph type="title"/>
          </p:nvPr>
        </p:nvSpPr>
        <p:spPr/>
        <p:txBody>
          <a:bodyPr/>
          <a:lstStyle/>
          <a:p>
            <a:pPr eaLnBrk="1" hangingPunct="1"/>
            <a:r>
              <a:rPr lang="en-US" altLang="en-US" smtClean="0">
                <a:ea typeface="ヒラギノ角ゴ Pro W3" charset="-128"/>
              </a:rPr>
              <a:t>Momentum of E/M Radiation</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2" descr="Fig23"/>
          <p:cNvPicPr>
            <a:picLocks noChangeAspect="1" noChangeArrowheads="1"/>
          </p:cNvPicPr>
          <p:nvPr/>
        </p:nvPicPr>
        <p:blipFill>
          <a:blip r:embed="rId4">
            <a:lum contrast="30000"/>
            <a:extLst>
              <a:ext uri="{28A0092B-C50C-407E-A947-70E740481C1C}">
                <a14:useLocalDpi xmlns:a14="http://schemas.microsoft.com/office/drawing/2010/main" val="0"/>
              </a:ext>
            </a:extLst>
          </a:blip>
          <a:srcRect t="5434" r="4034" b="7640"/>
          <a:stretch>
            <a:fillRect/>
          </a:stretch>
        </p:blipFill>
        <p:spPr bwMode="auto">
          <a:xfrm>
            <a:off x="4572000" y="990600"/>
            <a:ext cx="44196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3"/>
          <p:cNvSpPr txBox="1">
            <a:spLocks noChangeArrowheads="1"/>
          </p:cNvSpPr>
          <p:nvPr/>
        </p:nvSpPr>
        <p:spPr bwMode="auto">
          <a:xfrm>
            <a:off x="304800" y="1143000"/>
            <a:ext cx="381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Net momentum:</a:t>
            </a:r>
            <a:endParaRPr lang="en-US" altLang="en-US"/>
          </a:p>
          <a:p>
            <a:pPr eaLnBrk="1" hangingPunct="1"/>
            <a:r>
              <a:rPr lang="en-US" altLang="en-US"/>
              <a:t>  in transverse direction: 0</a:t>
            </a:r>
          </a:p>
          <a:p>
            <a:pPr eaLnBrk="1" hangingPunct="1"/>
            <a:r>
              <a:rPr lang="en-US" altLang="en-US"/>
              <a:t>  in longitudinal direction: &gt;0</a:t>
            </a:r>
          </a:p>
        </p:txBody>
      </p:sp>
      <p:sp>
        <p:nvSpPr>
          <p:cNvPr id="40968" name="Text Box 4"/>
          <p:cNvSpPr txBox="1">
            <a:spLocks noChangeArrowheads="1"/>
          </p:cNvSpPr>
          <p:nvPr/>
        </p:nvSpPr>
        <p:spPr bwMode="auto">
          <a:xfrm>
            <a:off x="304800" y="2438400"/>
            <a:ext cx="255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Relativistic energy:</a:t>
            </a:r>
            <a:endParaRPr lang="en-US" altLang="en-US"/>
          </a:p>
        </p:txBody>
      </p:sp>
      <p:graphicFrame>
        <p:nvGraphicFramePr>
          <p:cNvPr id="2048005" name="Object 2"/>
          <p:cNvGraphicFramePr>
            <a:graphicFrameLocks noChangeAspect="1"/>
          </p:cNvGraphicFramePr>
          <p:nvPr/>
        </p:nvGraphicFramePr>
        <p:xfrm>
          <a:off x="787400" y="2868613"/>
          <a:ext cx="2532063" cy="590550"/>
        </p:xfrm>
        <a:graphic>
          <a:graphicData uri="http://schemas.openxmlformats.org/presentationml/2006/ole">
            <mc:AlternateContent xmlns:mc="http://schemas.openxmlformats.org/markup-compatibility/2006">
              <mc:Choice xmlns:v="urn:schemas-microsoft-com:vml" Requires="v">
                <p:oleObj spid="_x0000_s41441" name="Equation" r:id="rId5" imgW="1257300" imgH="292100" progId="Equation.DSMT4">
                  <p:embed/>
                </p:oleObj>
              </mc:Choice>
              <mc:Fallback>
                <p:oleObj name="Equation" r:id="rId5" imgW="1257300" imgH="2921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00" y="2868613"/>
                        <a:ext cx="2532063" cy="5905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9" name="Text Box 6"/>
          <p:cNvSpPr txBox="1">
            <a:spLocks noChangeArrowheads="1"/>
          </p:cNvSpPr>
          <p:nvPr/>
        </p:nvSpPr>
        <p:spPr bwMode="auto">
          <a:xfrm>
            <a:off x="365125" y="3622675"/>
            <a:ext cx="710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Quantum view: light consists of photons with zero mass:</a:t>
            </a:r>
            <a:endParaRPr lang="en-US" altLang="en-US"/>
          </a:p>
        </p:txBody>
      </p:sp>
      <p:graphicFrame>
        <p:nvGraphicFramePr>
          <p:cNvPr id="2048007" name="Object 3"/>
          <p:cNvGraphicFramePr>
            <a:graphicFrameLocks noChangeAspect="1"/>
          </p:cNvGraphicFramePr>
          <p:nvPr/>
        </p:nvGraphicFramePr>
        <p:xfrm>
          <a:off x="7467600" y="3635375"/>
          <a:ext cx="1381125" cy="485775"/>
        </p:xfrm>
        <a:graphic>
          <a:graphicData uri="http://schemas.openxmlformats.org/presentationml/2006/ole">
            <mc:AlternateContent xmlns:mc="http://schemas.openxmlformats.org/markup-compatibility/2006">
              <mc:Choice xmlns:v="urn:schemas-microsoft-com:vml" Requires="v">
                <p:oleObj spid="_x0000_s41442" name="Equation" r:id="rId7" imgW="685800" imgH="241200" progId="Equation.3">
                  <p:embed/>
                </p:oleObj>
              </mc:Choice>
              <mc:Fallback>
                <p:oleObj name="Equation" r:id="rId7" imgW="685800" imgH="241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3635375"/>
                        <a:ext cx="1381125" cy="4857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0" name="Text Box 8"/>
          <p:cNvSpPr txBox="1">
            <a:spLocks noChangeArrowheads="1"/>
          </p:cNvSpPr>
          <p:nvPr/>
        </p:nvSpPr>
        <p:spPr bwMode="auto">
          <a:xfrm>
            <a:off x="365125" y="4232275"/>
            <a:ext cx="842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Classical (Maxwell): it is also valid, i.e. momentum = energy/speed</a:t>
            </a:r>
            <a:endParaRPr lang="en-US" altLang="en-US"/>
          </a:p>
        </p:txBody>
      </p:sp>
      <p:graphicFrame>
        <p:nvGraphicFramePr>
          <p:cNvPr id="2048009" name="Object 4"/>
          <p:cNvGraphicFramePr>
            <a:graphicFrameLocks noChangeAspect="1"/>
          </p:cNvGraphicFramePr>
          <p:nvPr/>
        </p:nvGraphicFramePr>
        <p:xfrm>
          <a:off x="838200" y="5181600"/>
          <a:ext cx="1685925" cy="869950"/>
        </p:xfrm>
        <a:graphic>
          <a:graphicData uri="http://schemas.openxmlformats.org/presentationml/2006/ole">
            <mc:AlternateContent xmlns:mc="http://schemas.openxmlformats.org/markup-compatibility/2006">
              <mc:Choice xmlns:v="urn:schemas-microsoft-com:vml" Requires="v">
                <p:oleObj spid="_x0000_s41443" name="Equation" r:id="rId9" imgW="838080" imgH="431640" progId="Equation.3">
                  <p:embed/>
                </p:oleObj>
              </mc:Choice>
              <mc:Fallback>
                <p:oleObj name="Equation" r:id="rId9" imgW="838080" imgH="4316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5181600"/>
                        <a:ext cx="1685925" cy="869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1" name="Line 10"/>
          <p:cNvSpPr>
            <a:spLocks noChangeShapeType="1"/>
          </p:cNvSpPr>
          <p:nvPr/>
        </p:nvSpPr>
        <p:spPr bwMode="auto">
          <a:xfrm>
            <a:off x="2667000" y="5562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0972" name="Group 11"/>
          <p:cNvGrpSpPr>
            <a:grpSpLocks/>
          </p:cNvGrpSpPr>
          <p:nvPr/>
        </p:nvGrpSpPr>
        <p:grpSpPr bwMode="auto">
          <a:xfrm>
            <a:off x="3581400" y="4724400"/>
            <a:ext cx="3886200" cy="1752600"/>
            <a:chOff x="2256" y="3072"/>
            <a:chExt cx="2448" cy="1104"/>
          </a:xfrm>
        </p:grpSpPr>
        <p:sp>
          <p:nvSpPr>
            <p:cNvPr id="40975" name="Rectangle 12"/>
            <p:cNvSpPr>
              <a:spLocks noChangeArrowheads="1"/>
            </p:cNvSpPr>
            <p:nvPr/>
          </p:nvSpPr>
          <p:spPr bwMode="auto">
            <a:xfrm>
              <a:off x="2256" y="3072"/>
              <a:ext cx="2448" cy="1104"/>
            </a:xfrm>
            <a:prstGeom prst="rect">
              <a:avLst/>
            </a:prstGeom>
            <a:solidFill>
              <a:srgbClr val="F6F63F"/>
            </a:solidFill>
            <a:ln w="9525">
              <a:solidFill>
                <a:schemeClr val="accent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40965" name="Object 5"/>
            <p:cNvGraphicFramePr>
              <a:graphicFrameLocks noChangeAspect="1"/>
            </p:cNvGraphicFramePr>
            <p:nvPr>
              <p:extLst>
                <p:ext uri="{D42A27DB-BD31-4B8C-83A1-F6EECF244321}">
                  <p14:modId xmlns:p14="http://schemas.microsoft.com/office/powerpoint/2010/main" val="2128141742"/>
                </p:ext>
              </p:extLst>
            </p:nvPr>
          </p:nvGraphicFramePr>
          <p:xfrm>
            <a:off x="2496" y="3456"/>
            <a:ext cx="2043" cy="581"/>
          </p:xfrm>
          <a:graphic>
            <a:graphicData uri="http://schemas.openxmlformats.org/presentationml/2006/ole">
              <mc:AlternateContent xmlns:mc="http://schemas.openxmlformats.org/markup-compatibility/2006">
                <mc:Choice xmlns:v="urn:schemas-microsoft-com:vml" Requires="v">
                  <p:oleObj spid="_x0000_s41444" name="Equation" r:id="rId11" imgW="1612800" imgH="457200" progId="Equation.3">
                    <p:embed/>
                  </p:oleObj>
                </mc:Choice>
                <mc:Fallback>
                  <p:oleObj name="Equation" r:id="rId11" imgW="1612800" imgH="457200" progId="Equation.3">
                    <p:embed/>
                    <p:pic>
                      <p:nvPicPr>
                        <p:cNvPr id="0" name="Object 5"/>
                        <p:cNvPicPr>
                          <a:picLocks noChangeAspect="1" noChangeArrowheads="1"/>
                        </p:cNvPicPr>
                        <p:nvPr/>
                      </p:nvPicPr>
                      <p:blipFill>
                        <a:blip r:embed="rId12"/>
                        <a:srcRect/>
                        <a:stretch>
                          <a:fillRect/>
                        </a:stretch>
                      </p:blipFill>
                      <p:spPr bwMode="auto">
                        <a:xfrm>
                          <a:off x="2496" y="3456"/>
                          <a:ext cx="2043" cy="581"/>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6" name="Text Box 14"/>
            <p:cNvSpPr txBox="1">
              <a:spLocks noChangeArrowheads="1"/>
            </p:cNvSpPr>
            <p:nvPr/>
          </p:nvSpPr>
          <p:spPr bwMode="auto">
            <a:xfrm>
              <a:off x="2784" y="3120"/>
              <a:ext cx="1421"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Momentum flux:</a:t>
              </a:r>
            </a:p>
          </p:txBody>
        </p:sp>
      </p:grpSp>
      <p:sp>
        <p:nvSpPr>
          <p:cNvPr id="40973" name="Rectangle 15"/>
          <p:cNvSpPr>
            <a:spLocks noGrp="1" noChangeArrowheads="1"/>
          </p:cNvSpPr>
          <p:nvPr>
            <p:ph type="title"/>
          </p:nvPr>
        </p:nvSpPr>
        <p:spPr/>
        <p:txBody>
          <a:bodyPr/>
          <a:lstStyle/>
          <a:p>
            <a:pPr eaLnBrk="1" hangingPunct="1"/>
            <a:r>
              <a:rPr lang="en-US" altLang="en-US" smtClean="0">
                <a:ea typeface="ヒラギノ角ゴ Pro W3" charset="-128"/>
              </a:rPr>
              <a:t>Momentum Flux</a:t>
            </a:r>
          </a:p>
        </p:txBody>
      </p:sp>
      <p:sp>
        <p:nvSpPr>
          <p:cNvPr id="40974" name="TextBox 15"/>
          <p:cNvSpPr txBox="1">
            <a:spLocks noChangeArrowheads="1"/>
          </p:cNvSpPr>
          <p:nvPr/>
        </p:nvSpPr>
        <p:spPr bwMode="auto">
          <a:xfrm>
            <a:off x="5059176" y="6028485"/>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t>Units of Pressure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17</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7797334" y="5088172"/>
                <a:ext cx="923458" cy="663964"/>
              </a:xfrm>
              <a:prstGeom prst="rect">
                <a:avLst/>
              </a:prstGeom>
              <a:noFill/>
              <a:ln w="28575" cap="flat" cmpd="sng" algn="ctr">
                <a:noFill/>
                <a:prstDash val="solid"/>
                <a:round/>
                <a:headEnd type="none" w="med" len="med"/>
                <a:tailEnd type="none" w="med" len="med"/>
              </a:ln>
            </p:spPr>
            <p:txBody>
              <a:bodyPr wrap="none" lIns="0" tIns="0" rIns="0" bIns="0" rtlCol="0">
                <a:spAutoFit/>
              </a:bodyPr>
              <a:lstStyle/>
              <a:p>
                <a:pPr indent="228600"/>
                <a14:m>
                  <m:oMathPara xmlns:m="http://schemas.openxmlformats.org/officeDocument/2006/math">
                    <m:oMathParaPr>
                      <m:jc m:val="centerGroup"/>
                    </m:oMathParaPr>
                    <m:oMath xmlns:m="http://schemas.openxmlformats.org/officeDocument/2006/math">
                      <m:acc>
                        <m:accPr>
                          <m:chr m:val="⃗"/>
                          <m:ctrlPr>
                            <a:rPr lang="en-US" sz="2000" i="1" smtClean="0">
                              <a:solidFill>
                                <a:srgbClr val="CC0000"/>
                              </a:solidFill>
                              <a:latin typeface="Cambria Math" panose="02040503050406030204" pitchFamily="18" charset="0"/>
                            </a:rPr>
                          </m:ctrlPr>
                        </m:accPr>
                        <m:e>
                          <m:f>
                            <m:fPr>
                              <m:ctrlPr>
                                <a:rPr lang="en-US" sz="2000" i="1" smtClean="0">
                                  <a:solidFill>
                                    <a:srgbClr val="CC0000"/>
                                  </a:solidFill>
                                  <a:latin typeface="Cambria Math" panose="02040503050406030204" pitchFamily="18" charset="0"/>
                                </a:rPr>
                              </m:ctrlPr>
                            </m:fPr>
                            <m:num>
                              <m:r>
                                <a:rPr lang="en-US" sz="2000" b="0" i="1" smtClean="0">
                                  <a:solidFill>
                                    <a:srgbClr val="CC0000"/>
                                  </a:solidFill>
                                  <a:latin typeface="Cambria Math" panose="02040503050406030204" pitchFamily="18" charset="0"/>
                                </a:rPr>
                                <m:t>𝑑𝑝</m:t>
                              </m:r>
                            </m:num>
                            <m:den>
                              <m:r>
                                <a:rPr lang="en-US" sz="2000" b="0" i="1" smtClean="0">
                                  <a:solidFill>
                                    <a:srgbClr val="CC0000"/>
                                  </a:solidFill>
                                  <a:latin typeface="Cambria Math" panose="02040503050406030204" pitchFamily="18" charset="0"/>
                                </a:rPr>
                                <m:t>𝑑𝑡</m:t>
                              </m:r>
                            </m:den>
                          </m:f>
                        </m:e>
                      </m:acc>
                      <m:r>
                        <a:rPr lang="en-US" sz="2000" b="0" i="1" smtClean="0">
                          <a:solidFill>
                            <a:srgbClr val="CC0000"/>
                          </a:solidFill>
                          <a:latin typeface="Cambria Math" panose="02040503050406030204" pitchFamily="18" charset="0"/>
                        </a:rPr>
                        <m:t>= </m:t>
                      </m:r>
                      <m:acc>
                        <m:accPr>
                          <m:chr m:val="⃗"/>
                          <m:ctrlPr>
                            <a:rPr lang="en-US" sz="2000" b="0" i="1" smtClean="0">
                              <a:solidFill>
                                <a:srgbClr val="CC0000"/>
                              </a:solidFill>
                              <a:latin typeface="Cambria Math" panose="02040503050406030204" pitchFamily="18" charset="0"/>
                            </a:rPr>
                          </m:ctrlPr>
                        </m:accPr>
                        <m:e>
                          <m:r>
                            <a:rPr lang="en-US" sz="2000" b="0" i="1" smtClean="0">
                              <a:solidFill>
                                <a:srgbClr val="CC0000"/>
                              </a:solidFill>
                              <a:latin typeface="Cambria Math" panose="02040503050406030204" pitchFamily="18" charset="0"/>
                            </a:rPr>
                            <m:t>𝐹</m:t>
                          </m:r>
                        </m:e>
                      </m:acc>
                    </m:oMath>
                  </m:oMathPara>
                </a14:m>
                <a:endParaRPr lang="en-US" sz="2000" dirty="0">
                  <a:solidFill>
                    <a:srgbClr val="CC0000"/>
                  </a:solidFill>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797334" y="5088172"/>
                <a:ext cx="923458" cy="663964"/>
              </a:xfrm>
              <a:prstGeom prst="rect">
                <a:avLst/>
              </a:prstGeom>
              <a:blipFill rotWithShape="0">
                <a:blip r:embed="rId13"/>
                <a:stretch>
                  <a:fillRect r="-15132"/>
                </a:stretch>
              </a:blipFill>
              <a:ln w="28575" cap="flat" cmpd="sng" algn="ctr">
                <a:noFill/>
                <a:prstDash val="solid"/>
                <a:round/>
                <a:headEnd type="none" w="med" len="med"/>
                <a:tailEnd type="none" w="med" len="med"/>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2"/>
          <p:cNvSpPr txBox="1">
            <a:spLocks noChangeArrowheads="1"/>
          </p:cNvSpPr>
          <p:nvPr/>
        </p:nvSpPr>
        <p:spPr bwMode="auto">
          <a:xfrm>
            <a:off x="593725" y="1184275"/>
            <a:ext cx="809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What is the force due to sun light on a sail with the area 1 km</a:t>
            </a:r>
            <a:r>
              <a:rPr lang="en-US" altLang="en-US" baseline="30000">
                <a:solidFill>
                  <a:schemeClr val="accent2"/>
                </a:solidFill>
              </a:rPr>
              <a:t>2</a:t>
            </a:r>
            <a:r>
              <a:rPr lang="en-US" altLang="en-US">
                <a:solidFill>
                  <a:schemeClr val="accent2"/>
                </a:solidFill>
              </a:rPr>
              <a:t> near the Earth orbit (1400 W/m</a:t>
            </a:r>
            <a:r>
              <a:rPr lang="en-US" altLang="en-US" baseline="30000">
                <a:solidFill>
                  <a:schemeClr val="accent2"/>
                </a:solidFill>
              </a:rPr>
              <a:t>2</a:t>
            </a:r>
            <a:r>
              <a:rPr lang="en-US" altLang="en-US">
                <a:solidFill>
                  <a:schemeClr val="accent2"/>
                </a:solidFill>
              </a:rPr>
              <a:t>)?</a:t>
            </a:r>
            <a:endParaRPr lang="en-US" altLang="en-US"/>
          </a:p>
        </p:txBody>
      </p:sp>
      <p:sp>
        <p:nvSpPr>
          <p:cNvPr id="25608" name="Text Box 3"/>
          <p:cNvSpPr txBox="1">
            <a:spLocks noChangeArrowheads="1"/>
          </p:cNvSpPr>
          <p:nvPr/>
        </p:nvSpPr>
        <p:spPr bwMode="auto">
          <a:xfrm>
            <a:off x="669925" y="2327275"/>
            <a:ext cx="128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i="1">
                <a:solidFill>
                  <a:srgbClr val="008000"/>
                </a:solidFill>
              </a:rPr>
              <a:t>Solution</a:t>
            </a:r>
            <a:r>
              <a:rPr lang="en-US" altLang="en-US">
                <a:solidFill>
                  <a:srgbClr val="008000"/>
                </a:solidFill>
              </a:rPr>
              <a:t>:</a:t>
            </a:r>
            <a:endParaRPr lang="en-US" altLang="en-US" i="1"/>
          </a:p>
        </p:txBody>
      </p:sp>
      <p:graphicFrame>
        <p:nvGraphicFramePr>
          <p:cNvPr id="2050052" name="Object 2"/>
          <p:cNvGraphicFramePr>
            <a:graphicFrameLocks noChangeAspect="1"/>
          </p:cNvGraphicFramePr>
          <p:nvPr/>
        </p:nvGraphicFramePr>
        <p:xfrm>
          <a:off x="2286000" y="2133600"/>
          <a:ext cx="2784475" cy="971550"/>
        </p:xfrm>
        <a:graphic>
          <a:graphicData uri="http://schemas.openxmlformats.org/presentationml/2006/ole">
            <mc:AlternateContent xmlns:mc="http://schemas.openxmlformats.org/markup-compatibility/2006">
              <mc:Choice xmlns:v="urn:schemas-microsoft-com:vml" Requires="v">
                <p:oleObj spid="_x0000_s61836" name="Equation" r:id="rId4" imgW="1384200" imgH="482400" progId="Equation.3">
                  <p:embed/>
                </p:oleObj>
              </mc:Choice>
              <mc:Fallback>
                <p:oleObj name="Equation" r:id="rId4" imgW="13842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133600"/>
                        <a:ext cx="2784475" cy="9715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053" name="Object 3"/>
          <p:cNvGraphicFramePr>
            <a:graphicFrameLocks noChangeAspect="1"/>
          </p:cNvGraphicFramePr>
          <p:nvPr/>
        </p:nvGraphicFramePr>
        <p:xfrm>
          <a:off x="914400" y="3352800"/>
          <a:ext cx="1838325" cy="922338"/>
        </p:xfrm>
        <a:graphic>
          <a:graphicData uri="http://schemas.openxmlformats.org/presentationml/2006/ole">
            <mc:AlternateContent xmlns:mc="http://schemas.openxmlformats.org/markup-compatibility/2006">
              <mc:Choice xmlns:v="urn:schemas-microsoft-com:vml" Requires="v">
                <p:oleObj spid="_x0000_s61837" name="Equation" r:id="rId6" imgW="914400" imgH="457200" progId="Equation.3">
                  <p:embed/>
                </p:oleObj>
              </mc:Choice>
              <mc:Fallback>
                <p:oleObj name="Equation" r:id="rId6" imgW="9144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352800"/>
                        <a:ext cx="1838325" cy="922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054" name="Line 6"/>
          <p:cNvSpPr>
            <a:spLocks noChangeShapeType="1"/>
          </p:cNvSpPr>
          <p:nvPr/>
        </p:nvSpPr>
        <p:spPr bwMode="auto">
          <a:xfrm>
            <a:off x="2895600" y="3810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50055" name="Object 4"/>
          <p:cNvGraphicFramePr>
            <a:graphicFrameLocks noChangeAspect="1"/>
          </p:cNvGraphicFramePr>
          <p:nvPr/>
        </p:nvGraphicFramePr>
        <p:xfrm>
          <a:off x="3657600" y="3352800"/>
          <a:ext cx="5081588" cy="973138"/>
        </p:xfrm>
        <a:graphic>
          <a:graphicData uri="http://schemas.openxmlformats.org/presentationml/2006/ole">
            <mc:AlternateContent xmlns:mc="http://schemas.openxmlformats.org/markup-compatibility/2006">
              <mc:Choice xmlns:v="urn:schemas-microsoft-com:vml" Requires="v">
                <p:oleObj spid="_x0000_s61838" name="Equation" r:id="rId8" imgW="2527200" imgH="482400" progId="Equation.3">
                  <p:embed/>
                </p:oleObj>
              </mc:Choice>
              <mc:Fallback>
                <p:oleObj name="Equation" r:id="rId8" imgW="252720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3352800"/>
                        <a:ext cx="5081588" cy="973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3" name="Rectangle 13"/>
          <p:cNvSpPr>
            <a:spLocks noGrp="1" noChangeArrowheads="1"/>
          </p:cNvSpPr>
          <p:nvPr>
            <p:ph type="title"/>
          </p:nvPr>
        </p:nvSpPr>
        <p:spPr/>
        <p:txBody>
          <a:bodyPr/>
          <a:lstStyle/>
          <a:p>
            <a:pPr eaLnBrk="1" hangingPunct="1"/>
            <a:r>
              <a:rPr lang="en-US" altLang="en-US" smtClean="0">
                <a:ea typeface="ＭＳ Ｐゴシック" pitchFamily="64" charset="-128"/>
              </a:rPr>
              <a:t>Exercise: Solar Sail</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18</a:t>
            </a:fld>
            <a:endParaRPr lang="en-US" altLang="en-US"/>
          </a:p>
        </p:txBody>
      </p:sp>
      <p:sp>
        <p:nvSpPr>
          <p:cNvPr id="3" name="TextBox 2"/>
          <p:cNvSpPr txBox="1"/>
          <p:nvPr/>
        </p:nvSpPr>
        <p:spPr>
          <a:xfrm>
            <a:off x="685800" y="4572000"/>
            <a:ext cx="80010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solidFill>
                  <a:srgbClr val="CC0000"/>
                </a:solidFill>
                <a:latin typeface="+mj-lt"/>
              </a:rPr>
              <a:t>The pressure on a sail that completely absorbs the light. </a:t>
            </a:r>
            <a:endParaRPr lang="en-US" sz="2000" dirty="0">
              <a:solidFill>
                <a:srgbClr val="CC0000"/>
              </a:solidFill>
              <a:latin typeface="+mj-lt"/>
            </a:endParaRPr>
          </a:p>
        </p:txBody>
      </p:sp>
    </p:spTree>
    <p:extLst>
      <p:ext uri="{BB962C8B-B14F-4D97-AF65-F5344CB8AC3E}">
        <p14:creationId xmlns:p14="http://schemas.microsoft.com/office/powerpoint/2010/main" val="244642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50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050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050054"/>
                                        </p:tgtEl>
                                        <p:attrNameLst>
                                          <p:attrName>style.visibility</p:attrName>
                                        </p:attrNameLst>
                                      </p:cBhvr>
                                      <p:to>
                                        <p:strVal val="visible"/>
                                      </p:to>
                                    </p:set>
                                    <p:anim calcmode="lin" valueType="num">
                                      <p:cBhvr>
                                        <p:cTn id="15" dur="500" fill="hold"/>
                                        <p:tgtEl>
                                          <p:spTgt spid="2050054"/>
                                        </p:tgtEl>
                                        <p:attrNameLst>
                                          <p:attrName>ppt_x</p:attrName>
                                        </p:attrNameLst>
                                      </p:cBhvr>
                                      <p:tavLst>
                                        <p:tav tm="0">
                                          <p:val>
                                            <p:strVal val="#ppt_x-#ppt_w/2"/>
                                          </p:val>
                                        </p:tav>
                                        <p:tav tm="100000">
                                          <p:val>
                                            <p:strVal val="#ppt_x"/>
                                          </p:val>
                                        </p:tav>
                                      </p:tavLst>
                                    </p:anim>
                                    <p:anim calcmode="lin" valueType="num">
                                      <p:cBhvr>
                                        <p:cTn id="16" dur="500" fill="hold"/>
                                        <p:tgtEl>
                                          <p:spTgt spid="2050054"/>
                                        </p:tgtEl>
                                        <p:attrNameLst>
                                          <p:attrName>ppt_y</p:attrName>
                                        </p:attrNameLst>
                                      </p:cBhvr>
                                      <p:tavLst>
                                        <p:tav tm="0">
                                          <p:val>
                                            <p:strVal val="#ppt_y"/>
                                          </p:val>
                                        </p:tav>
                                        <p:tav tm="100000">
                                          <p:val>
                                            <p:strVal val="#ppt_y"/>
                                          </p:val>
                                        </p:tav>
                                      </p:tavLst>
                                    </p:anim>
                                    <p:anim calcmode="lin" valueType="num">
                                      <p:cBhvr>
                                        <p:cTn id="17" dur="500" fill="hold"/>
                                        <p:tgtEl>
                                          <p:spTgt spid="2050054"/>
                                        </p:tgtEl>
                                        <p:attrNameLst>
                                          <p:attrName>ppt_w</p:attrName>
                                        </p:attrNameLst>
                                      </p:cBhvr>
                                      <p:tavLst>
                                        <p:tav tm="0">
                                          <p:val>
                                            <p:fltVal val="0"/>
                                          </p:val>
                                        </p:tav>
                                        <p:tav tm="100000">
                                          <p:val>
                                            <p:strVal val="#ppt_w"/>
                                          </p:val>
                                        </p:tav>
                                      </p:tavLst>
                                    </p:anim>
                                    <p:anim calcmode="lin" valueType="num">
                                      <p:cBhvr>
                                        <p:cTn id="18" dur="500" fill="hold"/>
                                        <p:tgtEl>
                                          <p:spTgt spid="2050054"/>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2050055"/>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054"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2"/>
          <p:cNvSpPr txBox="1">
            <a:spLocks noChangeArrowheads="1"/>
          </p:cNvSpPr>
          <p:nvPr/>
        </p:nvSpPr>
        <p:spPr bwMode="auto">
          <a:xfrm>
            <a:off x="593725" y="1184275"/>
            <a:ext cx="8093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dirty="0">
                <a:solidFill>
                  <a:schemeClr val="accent2"/>
                </a:solidFill>
              </a:rPr>
              <a:t>T</a:t>
            </a:r>
            <a:r>
              <a:rPr lang="en-US" altLang="en-US" dirty="0" smtClean="0">
                <a:solidFill>
                  <a:schemeClr val="accent2"/>
                </a:solidFill>
              </a:rPr>
              <a:t>he pressure due </a:t>
            </a:r>
            <a:r>
              <a:rPr lang="en-US" altLang="en-US" dirty="0">
                <a:solidFill>
                  <a:schemeClr val="accent2"/>
                </a:solidFill>
              </a:rPr>
              <a:t>to sun light on a sail with the area 1 km</a:t>
            </a:r>
            <a:r>
              <a:rPr lang="en-US" altLang="en-US" baseline="30000" dirty="0">
                <a:solidFill>
                  <a:schemeClr val="accent2"/>
                </a:solidFill>
              </a:rPr>
              <a:t>2</a:t>
            </a:r>
            <a:r>
              <a:rPr lang="en-US" altLang="en-US" dirty="0">
                <a:solidFill>
                  <a:schemeClr val="accent2"/>
                </a:solidFill>
              </a:rPr>
              <a:t> near the Earth orbit (1400 W/m</a:t>
            </a:r>
            <a:r>
              <a:rPr lang="en-US" altLang="en-US" baseline="30000" dirty="0">
                <a:solidFill>
                  <a:schemeClr val="accent2"/>
                </a:solidFill>
              </a:rPr>
              <a:t>2</a:t>
            </a:r>
            <a:r>
              <a:rPr lang="en-US" altLang="en-US" dirty="0" smtClean="0">
                <a:solidFill>
                  <a:schemeClr val="accent2"/>
                </a:solidFill>
              </a:rPr>
              <a:t>) that complete absorb the sunlight is</a:t>
            </a:r>
            <a:endParaRPr lang="en-US" altLang="en-US" dirty="0"/>
          </a:p>
        </p:txBody>
      </p:sp>
      <p:graphicFrame>
        <p:nvGraphicFramePr>
          <p:cNvPr id="2050055" name="Object 4"/>
          <p:cNvGraphicFramePr>
            <a:graphicFrameLocks noChangeAspect="1"/>
          </p:cNvGraphicFramePr>
          <p:nvPr>
            <p:extLst>
              <p:ext uri="{D42A27DB-BD31-4B8C-83A1-F6EECF244321}">
                <p14:modId xmlns:p14="http://schemas.microsoft.com/office/powerpoint/2010/main" val="741571807"/>
              </p:ext>
            </p:extLst>
          </p:nvPr>
        </p:nvGraphicFramePr>
        <p:xfrm>
          <a:off x="669925" y="2089896"/>
          <a:ext cx="2170112" cy="409575"/>
        </p:xfrm>
        <a:graphic>
          <a:graphicData uri="http://schemas.openxmlformats.org/presentationml/2006/ole">
            <mc:AlternateContent xmlns:mc="http://schemas.openxmlformats.org/markup-compatibility/2006">
              <mc:Choice xmlns:v="urn:schemas-microsoft-com:vml" Requires="v">
                <p:oleObj spid="_x0000_s62505" name="Equation" r:id="rId4" imgW="1079280" imgH="203040" progId="Equation.3">
                  <p:embed/>
                </p:oleObj>
              </mc:Choice>
              <mc:Fallback>
                <p:oleObj name="Equation" r:id="rId4" imgW="1079280" imgH="203040" progId="Equation.3">
                  <p:embed/>
                  <p:pic>
                    <p:nvPicPr>
                      <p:cNvPr id="0" name=""/>
                      <p:cNvPicPr>
                        <a:picLocks noChangeAspect="1" noChangeArrowheads="1"/>
                      </p:cNvPicPr>
                      <p:nvPr/>
                    </p:nvPicPr>
                    <p:blipFill>
                      <a:blip r:embed="rId5"/>
                      <a:srcRect/>
                      <a:stretch>
                        <a:fillRect/>
                      </a:stretch>
                    </p:blipFill>
                    <p:spPr bwMode="auto">
                      <a:xfrm>
                        <a:off x="669925" y="2089896"/>
                        <a:ext cx="2170112" cy="409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056" name="Text Box 8"/>
          <p:cNvSpPr txBox="1">
            <a:spLocks noChangeArrowheads="1"/>
          </p:cNvSpPr>
          <p:nvPr/>
        </p:nvSpPr>
        <p:spPr bwMode="auto">
          <a:xfrm>
            <a:off x="784878" y="3057752"/>
            <a:ext cx="80039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u="sng" dirty="0">
                <a:solidFill>
                  <a:schemeClr val="accent2"/>
                </a:solidFill>
              </a:rPr>
              <a:t>Note:</a:t>
            </a:r>
            <a:r>
              <a:rPr lang="en-US" altLang="en-US" dirty="0">
                <a:solidFill>
                  <a:schemeClr val="accent2"/>
                </a:solidFill>
              </a:rPr>
              <a:t> </a:t>
            </a:r>
            <a:r>
              <a:rPr lang="en-US" altLang="en-US" dirty="0" smtClean="0">
                <a:solidFill>
                  <a:schemeClr val="accent2"/>
                </a:solidFill>
              </a:rPr>
              <a:t>What’s the force if </a:t>
            </a:r>
            <a:r>
              <a:rPr lang="en-US" altLang="en-US" dirty="0">
                <a:solidFill>
                  <a:schemeClr val="accent2"/>
                </a:solidFill>
              </a:rPr>
              <a:t>we have a </a:t>
            </a:r>
            <a:r>
              <a:rPr lang="en-US" altLang="en-US" dirty="0" smtClean="0">
                <a:solidFill>
                  <a:schemeClr val="accent2"/>
                </a:solidFill>
              </a:rPr>
              <a:t>complete reflective </a:t>
            </a:r>
            <a:r>
              <a:rPr lang="en-US" altLang="en-US" dirty="0">
                <a:solidFill>
                  <a:schemeClr val="accent2"/>
                </a:solidFill>
              </a:rPr>
              <a:t>surface?</a:t>
            </a:r>
            <a:endParaRPr lang="en-US" altLang="en-US" dirty="0"/>
          </a:p>
        </p:txBody>
      </p:sp>
      <p:sp>
        <p:nvSpPr>
          <p:cNvPr id="25613" name="Rectangle 13"/>
          <p:cNvSpPr>
            <a:spLocks noGrp="1" noChangeArrowheads="1"/>
          </p:cNvSpPr>
          <p:nvPr>
            <p:ph type="title"/>
          </p:nvPr>
        </p:nvSpPr>
        <p:spPr/>
        <p:txBody>
          <a:bodyPr/>
          <a:lstStyle/>
          <a:p>
            <a:pPr eaLnBrk="1" hangingPunct="1"/>
            <a:r>
              <a:rPr lang="en-US" altLang="en-US" dirty="0" err="1" smtClean="0">
                <a:ea typeface="ＭＳ Ｐゴシック" pitchFamily="64" charset="-128"/>
              </a:rPr>
              <a:t>iClicker</a:t>
            </a:r>
            <a:r>
              <a:rPr lang="en-US" altLang="en-US" dirty="0" smtClean="0">
                <a:ea typeface="ＭＳ Ｐゴシック" pitchFamily="64" charset="-128"/>
              </a:rPr>
              <a:t> quiz: Solar Sail</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19</a:t>
            </a:fld>
            <a:endParaRPr lang="en-US" altLang="en-US"/>
          </a:p>
        </p:txBody>
      </p:sp>
      <p:sp>
        <p:nvSpPr>
          <p:cNvPr id="4" name="TextBox 3"/>
          <p:cNvSpPr txBox="1"/>
          <p:nvPr/>
        </p:nvSpPr>
        <p:spPr>
          <a:xfrm>
            <a:off x="1066800" y="4038600"/>
            <a:ext cx="4114800" cy="2554545"/>
          </a:xfrm>
          <a:prstGeom prst="rect">
            <a:avLst/>
          </a:prstGeom>
          <a:noFill/>
          <a:ln w="28575" cap="flat" cmpd="sng" algn="ctr">
            <a:noFill/>
            <a:prstDash val="solid"/>
            <a:round/>
            <a:headEnd type="none" w="med" len="med"/>
            <a:tailEnd type="none" w="med" len="med"/>
          </a:ln>
        </p:spPr>
        <p:txBody>
          <a:bodyPr wrap="square" rtlCol="0">
            <a:spAutoFit/>
          </a:bodyPr>
          <a:lstStyle/>
          <a:p>
            <a:pPr marL="457200" indent="-457200">
              <a:buAutoNum type="alphaUcPeriod"/>
            </a:pPr>
            <a:r>
              <a:rPr lang="en-US" sz="2000" dirty="0" smtClean="0">
                <a:latin typeface="+mn-lt"/>
              </a:rPr>
              <a:t>4.65 N</a:t>
            </a:r>
          </a:p>
          <a:p>
            <a:pPr marL="457200" indent="-457200">
              <a:buAutoNum type="alphaUcPeriod"/>
            </a:pPr>
            <a:endParaRPr lang="en-US" sz="2000" dirty="0" smtClean="0">
              <a:latin typeface="+mn-lt"/>
            </a:endParaRPr>
          </a:p>
          <a:p>
            <a:pPr marL="457200" indent="-457200">
              <a:buAutoNum type="alphaUcPeriod"/>
            </a:pPr>
            <a:r>
              <a:rPr lang="en-US" sz="2000" dirty="0" smtClean="0">
                <a:latin typeface="+mn-lt"/>
              </a:rPr>
              <a:t>9.3 N </a:t>
            </a:r>
          </a:p>
          <a:p>
            <a:pPr marL="457200" indent="-457200">
              <a:buAutoNum type="alphaUcPeriod"/>
            </a:pPr>
            <a:endParaRPr lang="en-US" sz="2000" dirty="0">
              <a:latin typeface="+mn-lt"/>
            </a:endParaRPr>
          </a:p>
          <a:p>
            <a:pPr marL="457200" indent="-457200">
              <a:buAutoNum type="alphaUcPeriod"/>
            </a:pPr>
            <a:r>
              <a:rPr lang="en-US" sz="2000" dirty="0" smtClean="0">
                <a:latin typeface="+mn-lt"/>
              </a:rPr>
              <a:t>9.3 x 10</a:t>
            </a:r>
            <a:r>
              <a:rPr lang="en-US" sz="2000" baseline="30000" dirty="0" smtClean="0">
                <a:latin typeface="+mn-lt"/>
              </a:rPr>
              <a:t>-6</a:t>
            </a:r>
            <a:r>
              <a:rPr lang="en-US" sz="2000" dirty="0" smtClean="0">
                <a:latin typeface="+mn-lt"/>
              </a:rPr>
              <a:t> N</a:t>
            </a:r>
          </a:p>
          <a:p>
            <a:pPr marL="457200" indent="-457200">
              <a:buAutoNum type="alphaUcPeriod"/>
            </a:pPr>
            <a:endParaRPr lang="en-US" sz="2000" dirty="0">
              <a:latin typeface="+mn-lt"/>
            </a:endParaRPr>
          </a:p>
          <a:p>
            <a:pPr marL="457200" indent="-457200">
              <a:buFontTx/>
              <a:buAutoNum type="alphaUcPeriod"/>
            </a:pPr>
            <a:r>
              <a:rPr lang="en-US" sz="2000" dirty="0" smtClean="0">
                <a:latin typeface="+mn-lt"/>
              </a:rPr>
              <a:t>4.65 </a:t>
            </a:r>
            <a:r>
              <a:rPr lang="en-US" sz="2000" dirty="0">
                <a:latin typeface="+mn-lt"/>
              </a:rPr>
              <a:t>x 10</a:t>
            </a:r>
            <a:r>
              <a:rPr lang="en-US" sz="2000" baseline="30000" dirty="0">
                <a:latin typeface="+mn-lt"/>
              </a:rPr>
              <a:t>-6</a:t>
            </a:r>
            <a:r>
              <a:rPr lang="en-US" sz="2000" dirty="0">
                <a:latin typeface="+mn-lt"/>
              </a:rPr>
              <a:t> N</a:t>
            </a:r>
          </a:p>
          <a:p>
            <a:endParaRPr lang="en-US" sz="2000" dirty="0">
              <a:latin typeface="+mn-lt"/>
            </a:endParaRPr>
          </a:p>
        </p:txBody>
      </p:sp>
    </p:spTree>
    <p:extLst>
      <p:ext uri="{BB962C8B-B14F-4D97-AF65-F5344CB8AC3E}">
        <p14:creationId xmlns:p14="http://schemas.microsoft.com/office/powerpoint/2010/main" val="572521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9144000" cy="914400"/>
          </a:xfrm>
        </p:spPr>
        <p:txBody>
          <a:bodyPr/>
          <a:lstStyle/>
          <a:p>
            <a:r>
              <a:rPr lang="en-US" sz="3500" dirty="0" smtClean="0"/>
              <a:t>Final Exam</a:t>
            </a:r>
            <a:endParaRPr lang="en-US" sz="3500" dirty="0"/>
          </a:p>
        </p:txBody>
      </p:sp>
      <p:sp>
        <p:nvSpPr>
          <p:cNvPr id="3" name="TextBox 2"/>
          <p:cNvSpPr txBox="1"/>
          <p:nvPr/>
        </p:nvSpPr>
        <p:spPr>
          <a:xfrm>
            <a:off x="381000" y="533400"/>
            <a:ext cx="8458200" cy="6309420"/>
          </a:xfrm>
          <a:prstGeom prst="rect">
            <a:avLst/>
          </a:prstGeom>
          <a:noFill/>
        </p:spPr>
        <p:txBody>
          <a:bodyPr wrap="square" rtlCol="0">
            <a:spAutoFit/>
          </a:bodyPr>
          <a:lstStyle/>
          <a:p>
            <a:r>
              <a:rPr lang="en-US" sz="2000" dirty="0" smtClean="0"/>
              <a:t>* </a:t>
            </a:r>
            <a:r>
              <a:rPr lang="en-US" sz="2000" b="1" dirty="0" smtClean="0"/>
              <a:t>Friday: </a:t>
            </a:r>
            <a:r>
              <a:rPr lang="en-US" sz="2000" dirty="0" smtClean="0"/>
              <a:t>05/04 </a:t>
            </a:r>
            <a:r>
              <a:rPr lang="en-US" sz="2000" dirty="0"/>
              <a:t>in 1</a:t>
            </a:r>
            <a:r>
              <a:rPr lang="en-US" sz="2000" dirty="0" smtClean="0"/>
              <a:t>:00pm </a:t>
            </a:r>
            <a:r>
              <a:rPr lang="en-US" sz="2000" dirty="0"/>
              <a:t>- 3</a:t>
            </a:r>
            <a:r>
              <a:rPr lang="en-US" sz="2000" dirty="0" smtClean="0"/>
              <a:t>:00pm </a:t>
            </a:r>
            <a:r>
              <a:rPr lang="en-US" sz="2000" dirty="0"/>
              <a:t>in ELLT 116</a:t>
            </a:r>
            <a:endParaRPr lang="en-US" sz="2000" dirty="0" smtClean="0"/>
          </a:p>
          <a:p>
            <a:r>
              <a:rPr lang="en-US" sz="2000" b="1" dirty="0" smtClean="0"/>
              <a:t>* Chapters</a:t>
            </a:r>
            <a:r>
              <a:rPr lang="en-US" sz="2000" dirty="0" smtClean="0"/>
              <a:t>:  19, 20, 21, 22, 23 (4</a:t>
            </a:r>
            <a:r>
              <a:rPr lang="en-US" sz="2000" baseline="30000" dirty="0" smtClean="0"/>
              <a:t>th</a:t>
            </a:r>
            <a:r>
              <a:rPr lang="en-US" sz="2000" dirty="0" smtClean="0"/>
              <a:t> edition) </a:t>
            </a:r>
            <a:endParaRPr lang="en-US" sz="2000" b="1" dirty="0" smtClean="0"/>
          </a:p>
          <a:p>
            <a:r>
              <a:rPr lang="en-US" sz="2000" dirty="0" smtClean="0"/>
              <a:t>* </a:t>
            </a:r>
            <a:r>
              <a:rPr lang="en-US" sz="2000" b="1" dirty="0"/>
              <a:t>Makeup exam</a:t>
            </a:r>
            <a:r>
              <a:rPr lang="en-US" sz="2000" dirty="0"/>
              <a:t>.</a:t>
            </a:r>
          </a:p>
          <a:p>
            <a:r>
              <a:rPr lang="en-US" sz="2000" dirty="0"/>
              <a:t> </a:t>
            </a:r>
            <a:r>
              <a:rPr lang="en-US" sz="2000" dirty="0" smtClean="0"/>
              <a:t> . approve only </a:t>
            </a:r>
            <a:r>
              <a:rPr lang="en-US" sz="2000" dirty="0"/>
              <a:t>for valid </a:t>
            </a:r>
            <a:r>
              <a:rPr lang="en-US" sz="2000" dirty="0" smtClean="0"/>
              <a:t>reasons.</a:t>
            </a:r>
            <a:endParaRPr lang="en-US" sz="2000" dirty="0"/>
          </a:p>
          <a:p>
            <a:r>
              <a:rPr lang="en-US" sz="2000" dirty="0"/>
              <a:t>  . If you need a makeup, please send me a request together </a:t>
            </a:r>
            <a:r>
              <a:rPr lang="en-US" sz="2000" dirty="0" smtClean="0"/>
              <a:t>with supporting </a:t>
            </a:r>
          </a:p>
          <a:p>
            <a:r>
              <a:rPr lang="en-US" sz="2000" dirty="0"/>
              <a:t> </a:t>
            </a:r>
            <a:r>
              <a:rPr lang="en-US" sz="2000" dirty="0" smtClean="0"/>
              <a:t>   documents by </a:t>
            </a:r>
            <a:r>
              <a:rPr lang="en-US" sz="2000" b="1" dirty="0" smtClean="0"/>
              <a:t>04/23</a:t>
            </a:r>
            <a:r>
              <a:rPr lang="en-US" sz="2000" dirty="0" smtClean="0"/>
              <a:t> (Monday). </a:t>
            </a:r>
            <a:endParaRPr lang="en-US" sz="2000" dirty="0"/>
          </a:p>
          <a:p>
            <a:r>
              <a:rPr lang="en-US" sz="2000" dirty="0"/>
              <a:t>  . Any </a:t>
            </a:r>
            <a:r>
              <a:rPr lang="en-US" sz="2000" dirty="0" smtClean="0"/>
              <a:t>requests </a:t>
            </a:r>
            <a:r>
              <a:rPr lang="en-US" sz="2000" dirty="0"/>
              <a:t>after that will not be </a:t>
            </a:r>
            <a:r>
              <a:rPr lang="en-US" sz="2000" dirty="0" smtClean="0"/>
              <a:t>approved.</a:t>
            </a:r>
            <a:endParaRPr lang="en-US" sz="2000" dirty="0"/>
          </a:p>
          <a:p>
            <a:r>
              <a:rPr lang="en-US" sz="2000" dirty="0" smtClean="0"/>
              <a:t>* </a:t>
            </a:r>
            <a:r>
              <a:rPr lang="en-US" sz="2000" b="1" dirty="0"/>
              <a:t>Special needs</a:t>
            </a:r>
          </a:p>
          <a:p>
            <a:r>
              <a:rPr lang="en-US" sz="2000" dirty="0"/>
              <a:t>  . If you has not contact me before, please bring me the letter from </a:t>
            </a:r>
            <a:r>
              <a:rPr lang="en-US" sz="2000" dirty="0" smtClean="0"/>
              <a:t>the </a:t>
            </a:r>
            <a:r>
              <a:rPr lang="en-US" sz="2000" dirty="0"/>
              <a:t>Office </a:t>
            </a:r>
            <a:endParaRPr lang="en-US" sz="2000" dirty="0" smtClean="0"/>
          </a:p>
          <a:p>
            <a:r>
              <a:rPr lang="en-US" sz="2000" dirty="0"/>
              <a:t> </a:t>
            </a:r>
            <a:r>
              <a:rPr lang="en-US" sz="2000" dirty="0" smtClean="0"/>
              <a:t>   of </a:t>
            </a:r>
            <a:r>
              <a:rPr lang="en-US" sz="2000" dirty="0"/>
              <a:t>the Dean of Students by </a:t>
            </a:r>
            <a:r>
              <a:rPr lang="en-US" sz="2000" dirty="0" smtClean="0"/>
              <a:t>04/23 (Monday).</a:t>
            </a:r>
            <a:endParaRPr lang="en-US" sz="2000" dirty="0"/>
          </a:p>
          <a:p>
            <a:r>
              <a:rPr lang="en-US" sz="2000" dirty="0"/>
              <a:t>  . Any request after that will not be </a:t>
            </a:r>
            <a:r>
              <a:rPr lang="en-US" sz="2000" dirty="0" smtClean="0"/>
              <a:t>approved.</a:t>
            </a:r>
            <a:endParaRPr lang="en-US" sz="2000" dirty="0"/>
          </a:p>
          <a:p>
            <a:r>
              <a:rPr lang="en-US" sz="2000" dirty="0" smtClean="0"/>
              <a:t>* </a:t>
            </a:r>
            <a:r>
              <a:rPr lang="en-US" sz="2000" b="1" dirty="0"/>
              <a:t>AOB</a:t>
            </a:r>
          </a:p>
          <a:p>
            <a:r>
              <a:rPr lang="en-US" sz="2000" dirty="0"/>
              <a:t>  . multiple choice.</a:t>
            </a:r>
          </a:p>
          <a:p>
            <a:r>
              <a:rPr lang="en-US" sz="2000" dirty="0"/>
              <a:t>  . Prepare your own scratch paper, pens, pencils, erasers, etc.</a:t>
            </a:r>
          </a:p>
          <a:p>
            <a:r>
              <a:rPr lang="en-US" sz="2000" dirty="0"/>
              <a:t>  . Use only pencil for the answer sheet</a:t>
            </a:r>
          </a:p>
          <a:p>
            <a:r>
              <a:rPr lang="en-US" sz="2000" dirty="0"/>
              <a:t>  . Bring your own </a:t>
            </a:r>
            <a:r>
              <a:rPr lang="en-US" sz="2000" dirty="0" smtClean="0"/>
              <a:t>calculators: graphic or scientific</a:t>
            </a:r>
            <a:endParaRPr lang="en-US" sz="2000" dirty="0"/>
          </a:p>
          <a:p>
            <a:r>
              <a:rPr lang="en-US" sz="2000" dirty="0"/>
              <a:t>  . No cell phones, no text messaging which is considered cheating.</a:t>
            </a:r>
          </a:p>
          <a:p>
            <a:r>
              <a:rPr lang="en-US" sz="2000" dirty="0"/>
              <a:t>  . No crib sheet of any kind is allowed. Equation sheet will be provided.</a:t>
            </a:r>
          </a:p>
          <a:p>
            <a:r>
              <a:rPr lang="en-US" sz="2000" dirty="0"/>
              <a:t>  . 20 problems in total.</a:t>
            </a:r>
          </a:p>
          <a:p>
            <a:endParaRPr lang="en-US" sz="2000" dirty="0"/>
          </a:p>
        </p:txBody>
      </p:sp>
    </p:spTree>
    <p:extLst>
      <p:ext uri="{BB962C8B-B14F-4D97-AF65-F5344CB8AC3E}">
        <p14:creationId xmlns:p14="http://schemas.microsoft.com/office/powerpoint/2010/main" val="2969020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9325-542E-47E3-A5C6-D01BC01DD6AC}" type="slidenum">
              <a:rPr lang="en-US" altLang="en-US" smtClean="0"/>
              <a:pPr/>
              <a:t>20</a:t>
            </a:fld>
            <a:endParaRPr lang="en-US" altLang="en-US"/>
          </a:p>
        </p:txBody>
      </p:sp>
      <p:pic>
        <p:nvPicPr>
          <p:cNvPr id="62466" name="Picture 2" descr="https://upload.wikimedia.org/wikipedia/commons/b/ba/Interplanetary_solar_sail_shuttle_summary_table_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381000"/>
            <a:ext cx="8941387" cy="2209800"/>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descr="https://upload.wikimedia.org/wikipedia/commons/thumb/f/f7/Solarsail_msfc.jpg/1024px-Solarsail_ms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36519"/>
            <a:ext cx="4229100" cy="3383281"/>
          </a:xfrm>
          <a:prstGeom prst="rect">
            <a:avLst/>
          </a:prstGeom>
          <a:noFill/>
          <a:extLst>
            <a:ext uri="{909E8E84-426E-40DD-AFC4-6F175D3DCCD1}">
              <a14:hiddenFill xmlns:a14="http://schemas.microsoft.com/office/drawing/2010/main">
                <a:solidFill>
                  <a:srgbClr val="FFFFFF"/>
                </a:solidFill>
              </a14:hiddenFill>
            </a:ext>
          </a:extLst>
        </p:spPr>
      </p:pic>
      <p:pic>
        <p:nvPicPr>
          <p:cNvPr id="62472" name="Picture 8" descr="https://upload.wikimedia.org/wikipedia/commons/thumb/1/1b/Cosmos1_in_orbit.jpg/1024px-Cosmos1_in_orb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394" y="2636518"/>
            <a:ext cx="4497031" cy="33832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6248400"/>
            <a:ext cx="7391400" cy="830997"/>
          </a:xfrm>
          <a:prstGeom prst="rect">
            <a:avLst/>
          </a:prstGeom>
        </p:spPr>
        <p:txBody>
          <a:bodyPr wrap="square">
            <a:spAutoFit/>
          </a:bodyPr>
          <a:lstStyle/>
          <a:p>
            <a:r>
              <a:rPr lang="en-US" dirty="0">
                <a:hlinkClick r:id="rId5"/>
              </a:rPr>
              <a:t>https://</a:t>
            </a:r>
            <a:r>
              <a:rPr lang="en-US" dirty="0" smtClean="0">
                <a:hlinkClick r:id="rId5"/>
              </a:rPr>
              <a:t>en.wikipedia.org/wiki/Solar_sail</a:t>
            </a:r>
            <a:endParaRPr lang="en-US" dirty="0" smtClean="0"/>
          </a:p>
          <a:p>
            <a:endParaRPr lang="en-US" dirty="0"/>
          </a:p>
        </p:txBody>
      </p:sp>
    </p:spTree>
    <p:extLst>
      <p:ext uri="{BB962C8B-B14F-4D97-AF65-F5344CB8AC3E}">
        <p14:creationId xmlns:p14="http://schemas.microsoft.com/office/powerpoint/2010/main" val="3820392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Text Box 2"/>
          <p:cNvSpPr txBox="1">
            <a:spLocks noChangeArrowheads="1"/>
          </p:cNvSpPr>
          <p:nvPr/>
        </p:nvSpPr>
        <p:spPr bwMode="auto">
          <a:xfrm>
            <a:off x="685800" y="1752600"/>
            <a:ext cx="8129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buFontTx/>
              <a:buAutoNum type="arabicPeriod"/>
            </a:pPr>
            <a:r>
              <a:rPr lang="en-US" altLang="en-US">
                <a:solidFill>
                  <a:schemeClr val="accent2"/>
                </a:solidFill>
              </a:rPr>
              <a:t>Radiative pressure – too small to be observed in most cases</a:t>
            </a:r>
          </a:p>
          <a:p>
            <a:pPr eaLnBrk="1" hangingPunct="1">
              <a:buFontTx/>
              <a:buAutoNum type="arabicPeriod"/>
            </a:pPr>
            <a:r>
              <a:rPr lang="en-US" altLang="en-US">
                <a:solidFill>
                  <a:schemeClr val="accent2"/>
                </a:solidFill>
              </a:rPr>
              <a:t>E/M fields can affect charged particles: nucleus and electrons</a:t>
            </a:r>
            <a:endParaRPr lang="en-US" altLang="en-US"/>
          </a:p>
        </p:txBody>
      </p:sp>
      <p:sp>
        <p:nvSpPr>
          <p:cNvPr id="31749" name="Rectangle 5"/>
          <p:cNvSpPr>
            <a:spLocks noGrp="1" noChangeArrowheads="1"/>
          </p:cNvSpPr>
          <p:nvPr>
            <p:ph type="title"/>
          </p:nvPr>
        </p:nvSpPr>
        <p:spPr/>
        <p:txBody>
          <a:bodyPr/>
          <a:lstStyle/>
          <a:p>
            <a:pPr eaLnBrk="1" hangingPunct="1"/>
            <a:r>
              <a:rPr lang="en-US" altLang="en-US" smtClean="0">
                <a:ea typeface="ＭＳ Ｐゴシック" pitchFamily="64" charset="-128"/>
              </a:rPr>
              <a:t>Effect of E/M Radiation on Matter</a:t>
            </a:r>
          </a:p>
        </p:txBody>
      </p:sp>
      <p:sp>
        <p:nvSpPr>
          <p:cNvPr id="2" name="Rectangle 1"/>
          <p:cNvSpPr/>
          <p:nvPr/>
        </p:nvSpPr>
        <p:spPr>
          <a:xfrm>
            <a:off x="1066800" y="3276600"/>
            <a:ext cx="6778625" cy="830997"/>
          </a:xfrm>
          <a:prstGeom prst="rect">
            <a:avLst/>
          </a:prstGeom>
        </p:spPr>
        <p:txBody>
          <a:bodyPr wrap="square">
            <a:spAutoFit/>
          </a:bodyPr>
          <a:lstStyle/>
          <a:p>
            <a:r>
              <a:rPr lang="en-US" dirty="0">
                <a:hlinkClick r:id="rId3"/>
              </a:rPr>
              <a:t>https://</a:t>
            </a:r>
            <a:r>
              <a:rPr lang="en-US" dirty="0" smtClean="0">
                <a:hlinkClick r:id="rId3"/>
              </a:rPr>
              <a:t>www.youtube.com/watch?v=QR7vwRC6SFE</a:t>
            </a:r>
            <a:endParaRPr lang="en-US" dirty="0" smtClean="0"/>
          </a:p>
          <a:p>
            <a:endParaRPr lang="en-US" dirty="0"/>
          </a:p>
        </p:txBody>
      </p:sp>
      <p:sp>
        <p:nvSpPr>
          <p:cNvPr id="3" name="Slide Number Placeholder 2"/>
          <p:cNvSpPr>
            <a:spLocks noGrp="1"/>
          </p:cNvSpPr>
          <p:nvPr>
            <p:ph type="sldNum" sz="quarter" idx="12"/>
          </p:nvPr>
        </p:nvSpPr>
        <p:spPr/>
        <p:txBody>
          <a:bodyPr/>
          <a:lstStyle/>
          <a:p>
            <a:fld id="{5A559325-542E-47E3-A5C6-D01BC01DD6AC}" type="slidenum">
              <a:rPr lang="en-US" altLang="en-US" smtClean="0"/>
              <a:pPr/>
              <a:t>21</a:t>
            </a:fld>
            <a:endParaRPr lang="en-US" altLang="en-US"/>
          </a:p>
        </p:txBody>
      </p:sp>
    </p:spTree>
    <p:extLst>
      <p:ext uri="{BB962C8B-B14F-4D97-AF65-F5344CB8AC3E}">
        <p14:creationId xmlns:p14="http://schemas.microsoft.com/office/powerpoint/2010/main" val="875287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838200"/>
          </a:xfrm>
        </p:spPr>
        <p:txBody>
          <a:bodyPr/>
          <a:lstStyle/>
          <a:p>
            <a:pPr eaLnBrk="1" hangingPunct="1"/>
            <a:r>
              <a:rPr lang="en-US" altLang="en-US" smtClean="0">
                <a:ea typeface="ＭＳ Ｐゴシック" charset="-128"/>
              </a:rPr>
              <a:t>Effect of Radiation on a Neutral Atom</a:t>
            </a:r>
          </a:p>
        </p:txBody>
      </p:sp>
      <p:pic>
        <p:nvPicPr>
          <p:cNvPr id="45059" name="Picture 3" descr="Fig23"/>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4953000" y="990600"/>
            <a:ext cx="415766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304800" y="1752600"/>
            <a:ext cx="3978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Main effect:</a:t>
            </a:r>
            <a:r>
              <a:rPr lang="en-US" altLang="en-US"/>
              <a:t> </a:t>
            </a:r>
          </a:p>
          <a:p>
            <a:pPr eaLnBrk="1" hangingPunct="1"/>
            <a:r>
              <a:rPr lang="en-US" altLang="en-US"/>
              <a:t>    brief electric kick sideways</a:t>
            </a:r>
          </a:p>
          <a:p>
            <a:pPr eaLnBrk="1" hangingPunct="1"/>
            <a:endParaRPr lang="en-US" altLang="en-US"/>
          </a:p>
          <a:p>
            <a:pPr eaLnBrk="1" hangingPunct="1"/>
            <a:r>
              <a:rPr lang="en-US" altLang="en-US">
                <a:solidFill>
                  <a:schemeClr val="accent2"/>
                </a:solidFill>
              </a:rPr>
              <a:t>Neutral atom:</a:t>
            </a:r>
            <a:r>
              <a:rPr lang="en-US" altLang="en-US"/>
              <a:t> polarizes</a:t>
            </a:r>
          </a:p>
        </p:txBody>
      </p:sp>
      <p:sp>
        <p:nvSpPr>
          <p:cNvPr id="45061" name="Text Box 5"/>
          <p:cNvSpPr txBox="1">
            <a:spLocks noChangeArrowheads="1"/>
          </p:cNvSpPr>
          <p:nvPr/>
        </p:nvSpPr>
        <p:spPr bwMode="auto">
          <a:xfrm>
            <a:off x="304800" y="3810000"/>
            <a:ext cx="502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Electron is much lighter than nucleus:</a:t>
            </a:r>
            <a:endParaRPr lang="en-US" altLang="en-US"/>
          </a:p>
          <a:p>
            <a:pPr eaLnBrk="1" hangingPunct="1"/>
            <a:r>
              <a:rPr lang="en-US" altLang="en-US">
                <a:solidFill>
                  <a:srgbClr val="005C00"/>
                </a:solidFill>
              </a:rPr>
              <a:t>can model atom as outer electron connected to the rest of the atom by a spring:</a:t>
            </a:r>
            <a:endParaRPr lang="en-US" altLang="en-US"/>
          </a:p>
        </p:txBody>
      </p:sp>
      <p:pic>
        <p:nvPicPr>
          <p:cNvPr id="45062" name="Picture 6" descr="Fig2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5029200" y="4038600"/>
            <a:ext cx="38100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7"/>
          <p:cNvSpPr txBox="1">
            <a:spLocks noChangeArrowheads="1"/>
          </p:cNvSpPr>
          <p:nvPr/>
        </p:nvSpPr>
        <p:spPr bwMode="auto">
          <a:xfrm>
            <a:off x="1828800" y="5638800"/>
            <a:ext cx="89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F=eE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0" y="0"/>
            <a:ext cx="9144000" cy="838200"/>
          </a:xfrm>
        </p:spPr>
        <p:txBody>
          <a:bodyPr/>
          <a:lstStyle/>
          <a:p>
            <a:pPr eaLnBrk="1" hangingPunct="1"/>
            <a:r>
              <a:rPr lang="en-US" altLang="en-US" smtClean="0">
                <a:ea typeface="ＭＳ Ｐゴシック" charset="-128"/>
              </a:rPr>
              <a:t>Radiation and Neutral Atom: Resonance</a:t>
            </a:r>
          </a:p>
        </p:txBody>
      </p:sp>
      <p:pic>
        <p:nvPicPr>
          <p:cNvPr id="47109" name="Picture 3" descr="Fig2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724400" y="990600"/>
            <a:ext cx="41910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06" name="Object 2"/>
          <p:cNvGraphicFramePr>
            <a:graphicFrameLocks noChangeAspect="1"/>
          </p:cNvGraphicFramePr>
          <p:nvPr/>
        </p:nvGraphicFramePr>
        <p:xfrm>
          <a:off x="685800" y="1371600"/>
          <a:ext cx="1939925" cy="487363"/>
        </p:xfrm>
        <a:graphic>
          <a:graphicData uri="http://schemas.openxmlformats.org/presentationml/2006/ole">
            <mc:AlternateContent xmlns:mc="http://schemas.openxmlformats.org/markup-compatibility/2006">
              <mc:Choice xmlns:v="urn:schemas-microsoft-com:vml" Requires="v">
                <p:oleObj spid="_x0000_s47347" name="Equation" r:id="rId5" imgW="965160" imgH="241200" progId="Equation.3">
                  <p:embed/>
                </p:oleObj>
              </mc:Choice>
              <mc:Fallback>
                <p:oleObj name="Equation" r:id="rId5" imgW="965160" imgH="241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1939925"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0293" name="Object 3"/>
          <p:cNvGraphicFramePr>
            <a:graphicFrameLocks noChangeAspect="1"/>
          </p:cNvGraphicFramePr>
          <p:nvPr/>
        </p:nvGraphicFramePr>
        <p:xfrm>
          <a:off x="698500" y="1981200"/>
          <a:ext cx="2833688" cy="487363"/>
        </p:xfrm>
        <a:graphic>
          <a:graphicData uri="http://schemas.openxmlformats.org/presentationml/2006/ole">
            <mc:AlternateContent xmlns:mc="http://schemas.openxmlformats.org/markup-compatibility/2006">
              <mc:Choice xmlns:v="urn:schemas-microsoft-com:vml" Requires="v">
                <p:oleObj spid="_x0000_s47348" name="Equation" r:id="rId7" imgW="1409400" imgH="241200" progId="Equation.3">
                  <p:embed/>
                </p:oleObj>
              </mc:Choice>
              <mc:Fallback>
                <p:oleObj name="Equation" r:id="rId7" imgW="1409400" imgH="241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00" y="1981200"/>
                        <a:ext cx="2833688"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Text Box 6"/>
          <p:cNvSpPr txBox="1">
            <a:spLocks noChangeArrowheads="1"/>
          </p:cNvSpPr>
          <p:nvPr/>
        </p:nvSpPr>
        <p:spPr bwMode="auto">
          <a:xfrm>
            <a:off x="457200" y="2438400"/>
            <a:ext cx="4740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Amplitude of oscillation will depend on how close we are to the natural free-oscillation frequency of the ball-spring system</a:t>
            </a:r>
            <a:endParaRPr lang="en-US" altLang="en-US"/>
          </a:p>
        </p:txBody>
      </p:sp>
      <p:pic>
        <p:nvPicPr>
          <p:cNvPr id="47111" name="Picture 7" descr="Fig23"/>
          <p:cNvPicPr>
            <a:picLocks noChangeAspect="1" noChangeArrowheads="1"/>
          </p:cNvPicPr>
          <p:nvPr/>
        </p:nvPicPr>
        <p:blipFill>
          <a:blip r:embed="rId9">
            <a:lum bright="-24000" contrast="42000"/>
            <a:extLst>
              <a:ext uri="{28A0092B-C50C-407E-A947-70E740481C1C}">
                <a14:useLocalDpi xmlns:a14="http://schemas.microsoft.com/office/drawing/2010/main" val="0"/>
              </a:ext>
            </a:extLst>
          </a:blip>
          <a:srcRect/>
          <a:stretch>
            <a:fillRect/>
          </a:stretch>
        </p:blipFill>
        <p:spPr bwMode="auto">
          <a:xfrm>
            <a:off x="533400" y="4114800"/>
            <a:ext cx="17684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8"/>
          <p:cNvSpPr txBox="1">
            <a:spLocks noChangeArrowheads="1"/>
          </p:cNvSpPr>
          <p:nvPr/>
        </p:nvSpPr>
        <p:spPr bwMode="auto">
          <a:xfrm>
            <a:off x="2590800" y="4038600"/>
            <a:ext cx="150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Resonance</a:t>
            </a:r>
            <a:endParaRPr lang="en-US" altLang="en-US"/>
          </a:p>
        </p:txBody>
      </p:sp>
      <p:sp>
        <p:nvSpPr>
          <p:cNvPr id="9" name="TextBox 8"/>
          <p:cNvSpPr txBox="1"/>
          <p:nvPr/>
        </p:nvSpPr>
        <p:spPr>
          <a:xfrm>
            <a:off x="4894263" y="4572000"/>
            <a:ext cx="384810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j-lt"/>
                <a:ea typeface="+mn-ea"/>
              </a:rPr>
              <a:t>This is why you can tune a radio</a:t>
            </a:r>
          </a:p>
        </p:txBody>
      </p:sp>
      <p:pic>
        <p:nvPicPr>
          <p:cNvPr id="47114"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4953000"/>
            <a:ext cx="19954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A559325-542E-47E3-A5C6-D01BC01DD6AC}"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Text Box 2"/>
          <p:cNvSpPr txBox="1">
            <a:spLocks noChangeArrowheads="1"/>
          </p:cNvSpPr>
          <p:nvPr/>
        </p:nvSpPr>
        <p:spPr bwMode="auto">
          <a:xfrm>
            <a:off x="381000" y="12954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E/M radiation waves with frequency ~10</a:t>
            </a:r>
            <a:r>
              <a:rPr lang="en-US" altLang="en-US" baseline="30000">
                <a:solidFill>
                  <a:schemeClr val="accent2"/>
                </a:solidFill>
              </a:rPr>
              <a:t>6</a:t>
            </a:r>
            <a:r>
              <a:rPr lang="en-US" altLang="en-US">
                <a:solidFill>
                  <a:schemeClr val="accent2"/>
                </a:solidFill>
              </a:rPr>
              <a:t> Hz has big effect on mobile electrons in the metal of radio antenna:</a:t>
            </a:r>
            <a:endParaRPr lang="en-US" altLang="en-US"/>
          </a:p>
          <a:p>
            <a:pPr eaLnBrk="1" hangingPunct="1"/>
            <a:r>
              <a:rPr lang="en-US" altLang="en-US">
                <a:solidFill>
                  <a:srgbClr val="FF0000"/>
                </a:solidFill>
              </a:rPr>
              <a:t>  can tune radio to a single frequency</a:t>
            </a:r>
            <a:endParaRPr lang="en-US" altLang="en-US"/>
          </a:p>
        </p:txBody>
      </p:sp>
      <p:sp>
        <p:nvSpPr>
          <p:cNvPr id="2062339" name="Text Box 3"/>
          <p:cNvSpPr txBox="1">
            <a:spLocks noChangeArrowheads="1"/>
          </p:cNvSpPr>
          <p:nvPr/>
        </p:nvSpPr>
        <p:spPr bwMode="auto">
          <a:xfrm>
            <a:off x="381000" y="3124200"/>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E/M radiation with frequency ~ 10</a:t>
            </a:r>
            <a:r>
              <a:rPr lang="en-US" altLang="en-US" baseline="30000">
                <a:solidFill>
                  <a:schemeClr val="accent2"/>
                </a:solidFill>
              </a:rPr>
              <a:t>15</a:t>
            </a:r>
            <a:r>
              <a:rPr lang="en-US" altLang="en-US">
                <a:solidFill>
                  <a:schemeClr val="accent2"/>
                </a:solidFill>
              </a:rPr>
              <a:t> Hz has big effect on organic molecules:</a:t>
            </a:r>
            <a:endParaRPr lang="en-US" altLang="en-US"/>
          </a:p>
          <a:p>
            <a:pPr eaLnBrk="1" hangingPunct="1"/>
            <a:r>
              <a:rPr lang="en-US" altLang="en-US">
                <a:solidFill>
                  <a:srgbClr val="FF0000"/>
                </a:solidFill>
              </a:rPr>
              <a:t>   retina in your eye responds to visible light but not radio waves</a:t>
            </a:r>
            <a:endParaRPr lang="en-US" altLang="en-US"/>
          </a:p>
        </p:txBody>
      </p:sp>
      <p:sp>
        <p:nvSpPr>
          <p:cNvPr id="2062340" name="Text Box 4"/>
          <p:cNvSpPr txBox="1">
            <a:spLocks noChangeArrowheads="1"/>
          </p:cNvSpPr>
          <p:nvPr/>
        </p:nvSpPr>
        <p:spPr bwMode="auto">
          <a:xfrm>
            <a:off x="381000" y="48768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Very high frequency (X-rays) has little effect on atoms and can pass through matter (your body):</a:t>
            </a:r>
            <a:endParaRPr lang="en-US" altLang="en-US"/>
          </a:p>
          <a:p>
            <a:pPr eaLnBrk="1" hangingPunct="1"/>
            <a:r>
              <a:rPr lang="en-US" altLang="en-US">
                <a:solidFill>
                  <a:srgbClr val="FF0000"/>
                </a:solidFill>
              </a:rPr>
              <a:t>   X-ray imaging</a:t>
            </a:r>
            <a:endParaRPr lang="en-US" altLang="en-US"/>
          </a:p>
        </p:txBody>
      </p:sp>
      <p:sp>
        <p:nvSpPr>
          <p:cNvPr id="37893" name="Rectangle 5"/>
          <p:cNvSpPr>
            <a:spLocks noGrp="1" noChangeArrowheads="1"/>
          </p:cNvSpPr>
          <p:nvPr>
            <p:ph type="title"/>
          </p:nvPr>
        </p:nvSpPr>
        <p:spPr/>
        <p:txBody>
          <a:bodyPr/>
          <a:lstStyle/>
          <a:p>
            <a:pPr eaLnBrk="1" hangingPunct="1"/>
            <a:r>
              <a:rPr lang="en-US" altLang="en-US" smtClean="0">
                <a:ea typeface="ＭＳ Ｐゴシック" pitchFamily="64" charset="-128"/>
              </a:rPr>
              <a:t>Importance of Resonance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24</a:t>
            </a:fld>
            <a:endParaRPr lang="en-US" altLang="en-US"/>
          </a:p>
        </p:txBody>
      </p:sp>
    </p:spTree>
    <p:extLst>
      <p:ext uri="{BB962C8B-B14F-4D97-AF65-F5344CB8AC3E}">
        <p14:creationId xmlns:p14="http://schemas.microsoft.com/office/powerpoint/2010/main" val="399554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ystem:Users:neumeist:Purdue:Teaching:PHYSICS 271:Fall 2005:Lectures:"/>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152400" y="1219200"/>
            <a:ext cx="88392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System:Users:neumeist:Purdue:Teaching:PHYSICS 271:Fall 2005:Le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25950"/>
            <a:ext cx="7162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Grp="1" noChangeArrowheads="1"/>
          </p:cNvSpPr>
          <p:nvPr>
            <p:ph type="title"/>
          </p:nvPr>
        </p:nvSpPr>
        <p:spPr/>
        <p:txBody>
          <a:bodyPr/>
          <a:lstStyle/>
          <a:p>
            <a:pPr eaLnBrk="1" hangingPunct="1"/>
            <a:r>
              <a:rPr lang="en-US" altLang="en-US" smtClean="0">
                <a:ea typeface="ＭＳ Ｐゴシック" charset="-128"/>
              </a:rPr>
              <a:t>Electromagnetic Spectrum</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990600"/>
            <a:ext cx="5486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Three types of receptors (cones) in retina  which incorporate three different organic molecules which are in resonance with </a:t>
            </a:r>
            <a:r>
              <a:rPr lang="en-US" altLang="en-US">
                <a:solidFill>
                  <a:srgbClr val="FF0000"/>
                </a:solidFill>
              </a:rPr>
              <a:t>red</a:t>
            </a:r>
            <a:r>
              <a:rPr lang="en-US" altLang="en-US"/>
              <a:t>, </a:t>
            </a:r>
            <a:r>
              <a:rPr lang="en-US" altLang="en-US">
                <a:solidFill>
                  <a:srgbClr val="005C00"/>
                </a:solidFill>
              </a:rPr>
              <a:t>green</a:t>
            </a:r>
            <a:r>
              <a:rPr lang="en-US" altLang="en-US"/>
              <a:t> and</a:t>
            </a:r>
            <a:r>
              <a:rPr lang="en-US" altLang="en-US">
                <a:solidFill>
                  <a:schemeClr val="accent2"/>
                </a:solidFill>
              </a:rPr>
              <a:t> blue</a:t>
            </a:r>
            <a:r>
              <a:rPr lang="en-US" altLang="en-US"/>
              <a:t> light frequencies (</a:t>
            </a:r>
            <a:r>
              <a:rPr lang="en-US" altLang="en-US">
                <a:solidFill>
                  <a:srgbClr val="FF0000"/>
                </a:solidFill>
              </a:rPr>
              <a:t>R</a:t>
            </a:r>
            <a:r>
              <a:rPr lang="en-US" altLang="en-US">
                <a:solidFill>
                  <a:srgbClr val="005C00"/>
                </a:solidFill>
              </a:rPr>
              <a:t>G</a:t>
            </a:r>
            <a:r>
              <a:rPr lang="en-US" altLang="en-US">
                <a:solidFill>
                  <a:schemeClr val="accent2"/>
                </a:solidFill>
              </a:rPr>
              <a:t>B</a:t>
            </a:r>
            <a:r>
              <a:rPr lang="en-US" altLang="en-US"/>
              <a:t>-vision):</a:t>
            </a:r>
          </a:p>
        </p:txBody>
      </p:sp>
      <p:pic>
        <p:nvPicPr>
          <p:cNvPr id="51203" name="Picture 3"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90512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5334000" y="3394075"/>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Response spectra for three types of receptors</a:t>
            </a:r>
            <a:endParaRPr lang="en-US" altLang="en-US"/>
          </a:p>
          <a:p>
            <a:pPr eaLnBrk="1" hangingPunct="1"/>
            <a:endParaRPr lang="en-US" altLang="en-US"/>
          </a:p>
          <a:p>
            <a:pPr eaLnBrk="1" hangingPunct="1"/>
            <a:r>
              <a:rPr lang="en-US" altLang="en-US">
                <a:solidFill>
                  <a:schemeClr val="accent2"/>
                </a:solidFill>
              </a:rPr>
              <a:t>Max response wavelengths</a:t>
            </a:r>
            <a:r>
              <a:rPr lang="en-US" altLang="en-US"/>
              <a:t>:</a:t>
            </a:r>
          </a:p>
          <a:p>
            <a:pPr eaLnBrk="1" hangingPunct="1"/>
            <a:r>
              <a:rPr lang="en-US" altLang="en-US"/>
              <a:t>S – 440 nm (6.81</a:t>
            </a:r>
            <a:r>
              <a:rPr lang="en-US" altLang="en-US" baseline="30000"/>
              <a:t>.</a:t>
            </a:r>
            <a:r>
              <a:rPr lang="en-US" altLang="en-US"/>
              <a:t>10</a:t>
            </a:r>
            <a:r>
              <a:rPr lang="en-US" altLang="en-US" baseline="30000"/>
              <a:t>14 </a:t>
            </a:r>
            <a:r>
              <a:rPr lang="en-US" altLang="en-US"/>
              <a:t>Hz)</a:t>
            </a:r>
          </a:p>
          <a:p>
            <a:pPr eaLnBrk="1" hangingPunct="1"/>
            <a:r>
              <a:rPr lang="en-US" altLang="en-US"/>
              <a:t>M – 540 nm (5.56</a:t>
            </a:r>
            <a:r>
              <a:rPr lang="en-US" altLang="en-US" baseline="30000"/>
              <a:t>.</a:t>
            </a:r>
            <a:r>
              <a:rPr lang="en-US" altLang="en-US"/>
              <a:t>10</a:t>
            </a:r>
            <a:r>
              <a:rPr lang="en-US" altLang="en-US" baseline="30000"/>
              <a:t>14 </a:t>
            </a:r>
            <a:r>
              <a:rPr lang="en-US" altLang="en-US"/>
              <a:t>Hz)</a:t>
            </a:r>
          </a:p>
          <a:p>
            <a:pPr eaLnBrk="1" hangingPunct="1"/>
            <a:r>
              <a:rPr lang="en-US" altLang="en-US"/>
              <a:t>L – 560 nm (5.36</a:t>
            </a:r>
            <a:r>
              <a:rPr lang="en-US" altLang="en-US" baseline="30000"/>
              <a:t>.</a:t>
            </a:r>
            <a:r>
              <a:rPr lang="en-US" altLang="en-US"/>
              <a:t>10</a:t>
            </a:r>
            <a:r>
              <a:rPr lang="en-US" altLang="en-US" baseline="30000"/>
              <a:t>14 </a:t>
            </a:r>
            <a:r>
              <a:rPr lang="en-US" altLang="en-US"/>
              <a:t>Hz)</a:t>
            </a:r>
          </a:p>
        </p:txBody>
      </p:sp>
      <p:grpSp>
        <p:nvGrpSpPr>
          <p:cNvPr id="51205" name="Group 5"/>
          <p:cNvGrpSpPr>
            <a:grpSpLocks/>
          </p:cNvGrpSpPr>
          <p:nvPr/>
        </p:nvGrpSpPr>
        <p:grpSpPr bwMode="auto">
          <a:xfrm>
            <a:off x="533400" y="2895600"/>
            <a:ext cx="4572000" cy="3695700"/>
            <a:chOff x="336" y="1824"/>
            <a:chExt cx="2880" cy="2328"/>
          </a:xfrm>
        </p:grpSpPr>
        <p:pic>
          <p:nvPicPr>
            <p:cNvPr id="51210" name="Picture 6" descr="Eye-three-types-of-c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824"/>
              <a:ext cx="2880"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7" descr="spec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1824"/>
              <a:ext cx="192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400"/>
              <a:ext cx="576"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6" name="Rectangle 9"/>
          <p:cNvSpPr>
            <a:spLocks noGrp="1" noChangeArrowheads="1"/>
          </p:cNvSpPr>
          <p:nvPr>
            <p:ph type="title"/>
          </p:nvPr>
        </p:nvSpPr>
        <p:spPr/>
        <p:txBody>
          <a:bodyPr/>
          <a:lstStyle/>
          <a:p>
            <a:pPr eaLnBrk="1" hangingPunct="1"/>
            <a:r>
              <a:rPr lang="en-US" altLang="en-US" smtClean="0">
                <a:ea typeface="ＭＳ Ｐゴシック" charset="-128"/>
              </a:rPr>
              <a:t>Color Vision</a:t>
            </a:r>
          </a:p>
        </p:txBody>
      </p:sp>
      <p:sp>
        <p:nvSpPr>
          <p:cNvPr id="51207" name="Text Box 10"/>
          <p:cNvSpPr txBox="1">
            <a:spLocks noChangeArrowheads="1"/>
          </p:cNvSpPr>
          <p:nvPr/>
        </p:nvSpPr>
        <p:spPr bwMode="auto">
          <a:xfrm>
            <a:off x="6034088" y="6172200"/>
            <a:ext cx="3109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Refers to length of cone</a:t>
            </a:r>
          </a:p>
        </p:txBody>
      </p:sp>
      <p:sp>
        <p:nvSpPr>
          <p:cNvPr id="51208" name="Line 12"/>
          <p:cNvSpPr>
            <a:spLocks noChangeShapeType="1"/>
          </p:cNvSpPr>
          <p:nvPr/>
        </p:nvSpPr>
        <p:spPr bwMode="auto">
          <a:xfrm flipV="1">
            <a:off x="5486400" y="609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9" name="Line 13"/>
          <p:cNvSpPr>
            <a:spLocks noChangeShapeType="1"/>
          </p:cNvSpPr>
          <p:nvPr/>
        </p:nvSpPr>
        <p:spPr bwMode="auto">
          <a:xfrm>
            <a:off x="5486400" y="6400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762000" y="228600"/>
            <a:ext cx="7772400" cy="553998"/>
          </a:xfrm>
        </p:spPr>
        <p:txBody>
          <a:bodyPr/>
          <a:lstStyle/>
          <a:p>
            <a:r>
              <a:rPr lang="en-US" altLang="ja-JP" sz="3000" dirty="0" smtClean="0">
                <a:ea typeface="ＭＳ Ｐゴシック" pitchFamily="64" charset="-128"/>
              </a:rPr>
              <a:t>Polarizer: polarization by absorption</a:t>
            </a:r>
          </a:p>
        </p:txBody>
      </p:sp>
      <p:sp>
        <p:nvSpPr>
          <p:cNvPr id="6150" name="Text Box 3"/>
          <p:cNvSpPr txBox="1">
            <a:spLocks noChangeArrowheads="1"/>
          </p:cNvSpPr>
          <p:nvPr/>
        </p:nvSpPr>
        <p:spPr bwMode="auto">
          <a:xfrm>
            <a:off x="457200" y="914400"/>
            <a:ext cx="510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tx1"/>
                </a:solidFill>
                <a:ea typeface="ＭＳ Ｐゴシック" pitchFamily="64" charset="-128"/>
              </a:rPr>
              <a:t>An electric field component parallel to the </a:t>
            </a:r>
            <a:r>
              <a:rPr lang="en-US" altLang="ja-JP" sz="2000" b="1" dirty="0">
                <a:solidFill>
                  <a:schemeClr val="hlink"/>
                </a:solidFill>
                <a:ea typeface="ＭＳ Ｐゴシック" pitchFamily="64" charset="-128"/>
              </a:rPr>
              <a:t>transmission axis</a:t>
            </a:r>
            <a:r>
              <a:rPr lang="en-US" altLang="ja-JP" sz="2000" b="1" i="0" dirty="0">
                <a:solidFill>
                  <a:schemeClr val="tx1"/>
                </a:solidFill>
                <a:ea typeface="ＭＳ Ｐゴシック" pitchFamily="64" charset="-128"/>
              </a:rPr>
              <a:t> is passed by a polarizer; a component perpendicular to it is absorbed.</a:t>
            </a:r>
          </a:p>
        </p:txBody>
      </p:sp>
      <p:grpSp>
        <p:nvGrpSpPr>
          <p:cNvPr id="6151" name="Group 4"/>
          <p:cNvGrpSpPr>
            <a:grpSpLocks/>
          </p:cNvGrpSpPr>
          <p:nvPr/>
        </p:nvGrpSpPr>
        <p:grpSpPr bwMode="auto">
          <a:xfrm>
            <a:off x="457200" y="2667000"/>
            <a:ext cx="5029200" cy="1543050"/>
            <a:chOff x="288" y="1680"/>
            <a:chExt cx="3168" cy="972"/>
          </a:xfrm>
        </p:grpSpPr>
        <p:grpSp>
          <p:nvGrpSpPr>
            <p:cNvPr id="6162" name="Group 5"/>
            <p:cNvGrpSpPr>
              <a:grpSpLocks/>
            </p:cNvGrpSpPr>
            <p:nvPr/>
          </p:nvGrpSpPr>
          <p:grpSpPr bwMode="auto">
            <a:xfrm>
              <a:off x="384" y="2256"/>
              <a:ext cx="3072" cy="396"/>
              <a:chOff x="384" y="1872"/>
              <a:chExt cx="3072" cy="396"/>
            </a:xfrm>
          </p:grpSpPr>
          <p:graphicFrame>
            <p:nvGraphicFramePr>
              <p:cNvPr id="6147" name="Object 6"/>
              <p:cNvGraphicFramePr>
                <a:graphicFrameLocks noChangeAspect="1"/>
              </p:cNvGraphicFramePr>
              <p:nvPr>
                <p:extLst>
                  <p:ext uri="{D42A27DB-BD31-4B8C-83A1-F6EECF244321}">
                    <p14:modId xmlns:p14="http://schemas.microsoft.com/office/powerpoint/2010/main" val="1463005604"/>
                  </p:ext>
                </p:extLst>
              </p:nvPr>
            </p:nvGraphicFramePr>
            <p:xfrm>
              <a:off x="2208" y="1872"/>
              <a:ext cx="1248" cy="383"/>
            </p:xfrm>
            <a:graphic>
              <a:graphicData uri="http://schemas.openxmlformats.org/presentationml/2006/ole">
                <mc:AlternateContent xmlns:mc="http://schemas.openxmlformats.org/markup-compatibility/2006">
                  <mc:Choice xmlns:v="urn:schemas-microsoft-com:vml" Requires="v">
                    <p:oleObj spid="_x0000_s58697" name="Equation" r:id="rId4" imgW="787320" imgH="241200" progId="Equation.DSMT4">
                      <p:embed/>
                    </p:oleObj>
                  </mc:Choice>
                  <mc:Fallback>
                    <p:oleObj name="Equation" r:id="rId4" imgW="787320" imgH="241200" progId="Equation.DSMT4">
                      <p:embed/>
                      <p:pic>
                        <p:nvPicPr>
                          <p:cNvPr id="0" name=""/>
                          <p:cNvPicPr>
                            <a:picLocks noChangeAspect="1" noChangeArrowheads="1"/>
                          </p:cNvPicPr>
                          <p:nvPr/>
                        </p:nvPicPr>
                        <p:blipFill>
                          <a:blip r:embed="rId5"/>
                          <a:srcRect/>
                          <a:stretch>
                            <a:fillRect/>
                          </a:stretch>
                        </p:blipFill>
                        <p:spPr bwMode="auto">
                          <a:xfrm>
                            <a:off x="2208" y="1872"/>
                            <a:ext cx="1248" cy="38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7"/>
              <p:cNvGraphicFramePr>
                <a:graphicFrameLocks noChangeAspect="1"/>
              </p:cNvGraphicFramePr>
              <p:nvPr>
                <p:extLst>
                  <p:ext uri="{D42A27DB-BD31-4B8C-83A1-F6EECF244321}">
                    <p14:modId xmlns:p14="http://schemas.microsoft.com/office/powerpoint/2010/main" val="99062024"/>
                  </p:ext>
                </p:extLst>
              </p:nvPr>
            </p:nvGraphicFramePr>
            <p:xfrm>
              <a:off x="384" y="1920"/>
              <a:ext cx="1152" cy="348"/>
            </p:xfrm>
            <a:graphic>
              <a:graphicData uri="http://schemas.openxmlformats.org/presentationml/2006/ole">
                <mc:AlternateContent xmlns:mc="http://schemas.openxmlformats.org/markup-compatibility/2006">
                  <mc:Choice xmlns:v="urn:schemas-microsoft-com:vml" Requires="v">
                    <p:oleObj spid="_x0000_s58698" name="Equation" r:id="rId6" imgW="799920" imgH="241200" progId="Equation.DSMT4">
                      <p:embed/>
                    </p:oleObj>
                  </mc:Choice>
                  <mc:Fallback>
                    <p:oleObj name="Equation" r:id="rId6" imgW="799920" imgH="241200" progId="Equation.DSMT4">
                      <p:embed/>
                      <p:pic>
                        <p:nvPicPr>
                          <p:cNvPr id="0" name=""/>
                          <p:cNvPicPr>
                            <a:picLocks noChangeAspect="1" noChangeArrowheads="1"/>
                          </p:cNvPicPr>
                          <p:nvPr/>
                        </p:nvPicPr>
                        <p:blipFill>
                          <a:blip r:embed="rId7"/>
                          <a:srcRect/>
                          <a:stretch>
                            <a:fillRect/>
                          </a:stretch>
                        </p:blipFill>
                        <p:spPr bwMode="auto">
                          <a:xfrm>
                            <a:off x="384" y="1920"/>
                            <a:ext cx="1152"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4" name="AutoShape 8"/>
              <p:cNvSpPr>
                <a:spLocks noChangeArrowheads="1"/>
              </p:cNvSpPr>
              <p:nvPr/>
            </p:nvSpPr>
            <p:spPr bwMode="auto">
              <a:xfrm>
                <a:off x="1680" y="201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6163" name="Text Box 9"/>
            <p:cNvSpPr txBox="1">
              <a:spLocks noChangeArrowheads="1"/>
            </p:cNvSpPr>
            <p:nvPr/>
          </p:nvSpPr>
          <p:spPr bwMode="auto">
            <a:xfrm>
              <a:off x="288" y="1680"/>
              <a:ext cx="31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solidFill>
                    <a:srgbClr val="FF0000"/>
                  </a:solidFill>
                  <a:ea typeface="ＭＳ Ｐゴシック" pitchFamily="64" charset="-128"/>
                </a:rPr>
                <a:t>So if linearly polarized beam with </a:t>
              </a:r>
              <a:r>
                <a:rPr lang="en-US" altLang="ja-JP" sz="2000" b="1" dirty="0">
                  <a:solidFill>
                    <a:srgbClr val="FF0000"/>
                  </a:solidFill>
                  <a:ea typeface="ＭＳ Ｐゴシック" pitchFamily="64" charset="-128"/>
                </a:rPr>
                <a:t>E</a:t>
              </a:r>
              <a:r>
                <a:rPr lang="en-US" altLang="ja-JP" sz="2000" b="1" i="0" dirty="0">
                  <a:solidFill>
                    <a:srgbClr val="FF0000"/>
                  </a:solidFill>
                  <a:ea typeface="ＭＳ Ｐゴシック" pitchFamily="64" charset="-128"/>
                </a:rPr>
                <a:t> is incident on a polarizer as shown,</a:t>
              </a:r>
            </a:p>
          </p:txBody>
        </p:sp>
      </p:grpSp>
      <p:sp>
        <p:nvSpPr>
          <p:cNvPr id="6152" name="Text Box 10"/>
          <p:cNvSpPr txBox="1">
            <a:spLocks noChangeArrowheads="1"/>
          </p:cNvSpPr>
          <p:nvPr/>
        </p:nvSpPr>
        <p:spPr bwMode="auto">
          <a:xfrm>
            <a:off x="3429000" y="43434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Zero if </a:t>
            </a:r>
            <a:r>
              <a:rPr lang="en-US" altLang="ja-JP" sz="2000" b="1">
                <a:solidFill>
                  <a:schemeClr val="hlink"/>
                </a:solidFill>
                <a:ea typeface="ＭＳ Ｐゴシック" pitchFamily="64" charset="-128"/>
                <a:sym typeface="Symbol" pitchFamily="18" charset="2"/>
              </a:rPr>
              <a:t>=/2, I</a:t>
            </a:r>
            <a:r>
              <a:rPr lang="en-US" altLang="ja-JP" sz="2000" b="1" baseline="-10000">
                <a:solidFill>
                  <a:schemeClr val="hlink"/>
                </a:solidFill>
                <a:ea typeface="ＭＳ Ｐゴシック" pitchFamily="64" charset="-128"/>
                <a:sym typeface="Symbol" pitchFamily="18" charset="2"/>
              </a:rPr>
              <a:t>0</a:t>
            </a:r>
            <a:r>
              <a:rPr lang="en-US" altLang="ja-JP" sz="2000" b="1">
                <a:solidFill>
                  <a:schemeClr val="hlink"/>
                </a:solidFill>
                <a:ea typeface="ＭＳ Ｐゴシック" pitchFamily="64" charset="-128"/>
                <a:sym typeface="Symbol" pitchFamily="18" charset="2"/>
              </a:rPr>
              <a:t> if =0</a:t>
            </a:r>
          </a:p>
        </p:txBody>
      </p:sp>
      <p:grpSp>
        <p:nvGrpSpPr>
          <p:cNvPr id="6153" name="Group 11"/>
          <p:cNvGrpSpPr>
            <a:grpSpLocks/>
          </p:cNvGrpSpPr>
          <p:nvPr/>
        </p:nvGrpSpPr>
        <p:grpSpPr bwMode="auto">
          <a:xfrm>
            <a:off x="609600" y="4876800"/>
            <a:ext cx="7772400" cy="1784350"/>
            <a:chOff x="384" y="2736"/>
            <a:chExt cx="3072" cy="1124"/>
          </a:xfrm>
        </p:grpSpPr>
        <p:sp>
          <p:nvSpPr>
            <p:cNvPr id="6161" name="Text Box 12"/>
            <p:cNvSpPr txBox="1">
              <a:spLocks noChangeArrowheads="1"/>
            </p:cNvSpPr>
            <p:nvPr/>
          </p:nvSpPr>
          <p:spPr bwMode="auto">
            <a:xfrm>
              <a:off x="384" y="2736"/>
              <a:ext cx="3072"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solidFill>
                    <a:schemeClr val="tx1"/>
                  </a:solidFill>
                  <a:ea typeface="ＭＳ Ｐゴシック" pitchFamily="64" charset="-128"/>
                </a:rPr>
                <a:t>If </a:t>
              </a:r>
              <a:r>
                <a:rPr lang="en-US" altLang="ja-JP" sz="2000" b="1" i="0" dirty="0" err="1">
                  <a:solidFill>
                    <a:schemeClr val="tx1"/>
                  </a:solidFill>
                  <a:ea typeface="ＭＳ Ｐゴシック" pitchFamily="64" charset="-128"/>
                </a:rPr>
                <a:t>unpolarized</a:t>
              </a:r>
              <a:r>
                <a:rPr lang="en-US" altLang="ja-JP" sz="2000" b="1" i="0" dirty="0">
                  <a:solidFill>
                    <a:schemeClr val="tx1"/>
                  </a:solidFill>
                  <a:ea typeface="ＭＳ Ｐゴシック" pitchFamily="64" charset="-128"/>
                </a:rPr>
                <a:t> beam is incident instead, </a:t>
              </a:r>
              <a:endParaRPr lang="en-US" altLang="ja-JP" sz="2000" b="1" i="0" dirty="0" smtClean="0">
                <a:solidFill>
                  <a:schemeClr val="tx1"/>
                </a:solidFill>
                <a:ea typeface="ＭＳ Ｐゴシック" pitchFamily="64" charset="-128"/>
              </a:endParaRPr>
            </a:p>
            <a:p>
              <a:pPr>
                <a:spcBef>
                  <a:spcPct val="50000"/>
                </a:spcBef>
              </a:pPr>
              <a:r>
                <a:rPr lang="en-US" altLang="ja-JP" sz="2000" b="1" i="0" dirty="0" smtClean="0">
                  <a:solidFill>
                    <a:schemeClr val="tx1"/>
                  </a:solidFill>
                  <a:ea typeface="ＭＳ Ｐゴシック" pitchFamily="64" charset="-128"/>
                </a:rPr>
                <a:t>           The intensity will reduce by a factor of two.</a:t>
              </a:r>
            </a:p>
            <a:p>
              <a:pPr>
                <a:spcBef>
                  <a:spcPct val="50000"/>
                </a:spcBef>
              </a:pPr>
              <a:endParaRPr lang="en-US" altLang="ja-JP" sz="2000" b="1" i="0" dirty="0">
                <a:solidFill>
                  <a:schemeClr val="tx1"/>
                </a:solidFill>
                <a:ea typeface="ＭＳ Ｐゴシック" pitchFamily="64" charset="-128"/>
              </a:endParaRPr>
            </a:p>
            <a:p>
              <a:pPr>
                <a:spcBef>
                  <a:spcPct val="50000"/>
                </a:spcBef>
              </a:pPr>
              <a:r>
                <a:rPr lang="en-US" altLang="ja-JP" sz="2000" b="1" i="0" dirty="0" smtClean="0">
                  <a:solidFill>
                    <a:schemeClr val="tx1"/>
                  </a:solidFill>
                  <a:ea typeface="ＭＳ Ｐゴシック" pitchFamily="64" charset="-128"/>
                </a:rPr>
                <a:t>            The light will become polarized along the transmission axis </a:t>
              </a:r>
              <a:endParaRPr lang="en-US" altLang="ja-JP" sz="2000" b="1" i="0" dirty="0">
                <a:solidFill>
                  <a:schemeClr val="tx1"/>
                </a:solidFill>
                <a:ea typeface="ＭＳ Ｐゴシック" pitchFamily="64" charset="-128"/>
              </a:endParaRPr>
            </a:p>
          </p:txBody>
        </p:sp>
        <p:graphicFrame>
          <p:nvGraphicFramePr>
            <p:cNvPr id="6146" name="Object 13"/>
            <p:cNvGraphicFramePr>
              <a:graphicFrameLocks noChangeAspect="1"/>
            </p:cNvGraphicFramePr>
            <p:nvPr>
              <p:extLst>
                <p:ext uri="{D42A27DB-BD31-4B8C-83A1-F6EECF244321}">
                  <p14:modId xmlns:p14="http://schemas.microsoft.com/office/powerpoint/2010/main" val="423599369"/>
                </p:ext>
              </p:extLst>
            </p:nvPr>
          </p:nvGraphicFramePr>
          <p:xfrm>
            <a:off x="1248" y="3322"/>
            <a:ext cx="1351" cy="278"/>
          </p:xfrm>
          <a:graphic>
            <a:graphicData uri="http://schemas.openxmlformats.org/presentationml/2006/ole">
              <mc:AlternateContent xmlns:mc="http://schemas.openxmlformats.org/markup-compatibility/2006">
                <mc:Choice xmlns:v="urn:schemas-microsoft-com:vml" Requires="v">
                  <p:oleObj spid="_x0000_s58699" name="Equation" r:id="rId8" imgW="1358640" imgH="279360" progId="Equation.DSMT4">
                    <p:embed/>
                  </p:oleObj>
                </mc:Choice>
                <mc:Fallback>
                  <p:oleObj name="Equation" r:id="rId8" imgW="1358640" imgH="279360" progId="Equation.DSMT4">
                    <p:embed/>
                    <p:pic>
                      <p:nvPicPr>
                        <p:cNvPr id="0" name=""/>
                        <p:cNvPicPr>
                          <a:picLocks noChangeAspect="1" noChangeArrowheads="1"/>
                        </p:cNvPicPr>
                        <p:nvPr/>
                      </p:nvPicPr>
                      <p:blipFill>
                        <a:blip r:embed="rId9"/>
                        <a:srcRect/>
                        <a:stretch>
                          <a:fillRect/>
                        </a:stretch>
                      </p:blipFill>
                      <p:spPr bwMode="auto">
                        <a:xfrm>
                          <a:off x="1248" y="3322"/>
                          <a:ext cx="1351" cy="278"/>
                        </a:xfrm>
                        <a:prstGeom prst="rect">
                          <a:avLst/>
                        </a:prstGeom>
                        <a:noFill/>
                        <a:ln>
                          <a:noFill/>
                        </a:ln>
                        <a:effectLst/>
                        <a:extLst/>
                      </p:spPr>
                    </p:pic>
                  </p:oleObj>
                </mc:Fallback>
              </mc:AlternateContent>
            </a:graphicData>
          </a:graphic>
        </p:graphicFrame>
      </p:grpSp>
      <p:grpSp>
        <p:nvGrpSpPr>
          <p:cNvPr id="6155" name="Group 15"/>
          <p:cNvGrpSpPr>
            <a:grpSpLocks/>
          </p:cNvGrpSpPr>
          <p:nvPr/>
        </p:nvGrpSpPr>
        <p:grpSpPr bwMode="auto">
          <a:xfrm>
            <a:off x="5943600" y="1066800"/>
            <a:ext cx="3200400" cy="3657600"/>
            <a:chOff x="3744" y="672"/>
            <a:chExt cx="2016" cy="2304"/>
          </a:xfrm>
        </p:grpSpPr>
        <p:pic>
          <p:nvPicPr>
            <p:cNvPr id="6157" name="Picture 16" descr="F34_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4" y="1008"/>
              <a:ext cx="1807"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8" name="Group 17"/>
            <p:cNvGrpSpPr>
              <a:grpSpLocks/>
            </p:cNvGrpSpPr>
            <p:nvPr/>
          </p:nvGrpSpPr>
          <p:grpSpPr bwMode="auto">
            <a:xfrm>
              <a:off x="4608" y="672"/>
              <a:ext cx="1152" cy="576"/>
              <a:chOff x="4608" y="336"/>
              <a:chExt cx="1152" cy="576"/>
            </a:xfrm>
          </p:grpSpPr>
          <p:sp>
            <p:nvSpPr>
              <p:cNvPr id="6159" name="Line 18"/>
              <p:cNvSpPr>
                <a:spLocks noChangeShapeType="1"/>
              </p:cNvSpPr>
              <p:nvPr/>
            </p:nvSpPr>
            <p:spPr bwMode="auto">
              <a:xfrm flipH="1">
                <a:off x="4608" y="720"/>
                <a:ext cx="288" cy="192"/>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Text Box 19"/>
              <p:cNvSpPr txBox="1">
                <a:spLocks noChangeArrowheads="1"/>
              </p:cNvSpPr>
              <p:nvPr/>
            </p:nvSpPr>
            <p:spPr bwMode="auto">
              <a:xfrm>
                <a:off x="4800" y="336"/>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solidFill>
                      <a:schemeClr val="hlink"/>
                    </a:solidFill>
                    <a:ea typeface="ＭＳ Ｐゴシック" pitchFamily="64" charset="-128"/>
                  </a:rPr>
                  <a:t>transmission axis</a:t>
                </a:r>
              </a:p>
            </p:txBody>
          </p:sp>
        </p:grpSp>
      </p:grpSp>
      <p:sp>
        <p:nvSpPr>
          <p:cNvPr id="6156" name="Text Box 20"/>
          <p:cNvSpPr txBox="1">
            <a:spLocks noChangeArrowheads="1"/>
          </p:cNvSpPr>
          <p:nvPr/>
        </p:nvSpPr>
        <p:spPr bwMode="auto">
          <a:xfrm>
            <a:off x="990600" y="19812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err="1">
                <a:solidFill>
                  <a:srgbClr val="FF0000"/>
                </a:solidFill>
                <a:ea typeface="ＭＳ Ｐゴシック" pitchFamily="64" charset="-128"/>
              </a:rPr>
              <a:t>dichroism</a:t>
            </a:r>
            <a:r>
              <a:rPr lang="en-US" altLang="ja-JP" sz="2000" b="1" dirty="0">
                <a:solidFill>
                  <a:srgbClr val="FF0000"/>
                </a:solidFill>
                <a:ea typeface="ＭＳ Ｐゴシック" pitchFamily="64" charset="-128"/>
              </a:rPr>
              <a:t> </a:t>
            </a:r>
            <a:r>
              <a:rPr lang="en-US" altLang="ja-JP" sz="2000" i="0" dirty="0">
                <a:solidFill>
                  <a:srgbClr val="FF0000"/>
                </a:solidFill>
                <a:ea typeface="ＭＳ Ｐゴシック" pitchFamily="64" charset="-128"/>
              </a:rPr>
              <a:t>(tourmaline, polaroid,…)</a:t>
            </a:r>
            <a:endParaRPr lang="en-US" altLang="ja-JP" sz="2000" b="1" dirty="0">
              <a:solidFill>
                <a:srgbClr val="FF0000"/>
              </a:solidFill>
              <a:ea typeface="ＭＳ Ｐゴシック" pitchFamily="64" charset="-128"/>
            </a:endParaRPr>
          </a:p>
        </p:txBody>
      </p:sp>
      <p:sp>
        <p:nvSpPr>
          <p:cNvPr id="2" name="Slide Number Placeholder 1"/>
          <p:cNvSpPr>
            <a:spLocks noGrp="1"/>
          </p:cNvSpPr>
          <p:nvPr>
            <p:ph type="sldNum" sz="quarter" idx="12"/>
          </p:nvPr>
        </p:nvSpPr>
        <p:spPr/>
        <p:txBody>
          <a:bodyPr/>
          <a:lstStyle/>
          <a:p>
            <a:fld id="{ECECDD16-1EF2-44DE-981F-7F0AAAE779D5}" type="slidenum">
              <a:rPr lang="en-US" smtClean="0"/>
              <a:pPr/>
              <a:t>27</a:t>
            </a:fld>
            <a:endParaRPr lang="en-US"/>
          </a:p>
        </p:txBody>
      </p:sp>
    </p:spTree>
    <p:extLst>
      <p:ext uri="{BB962C8B-B14F-4D97-AF65-F5344CB8AC3E}">
        <p14:creationId xmlns:p14="http://schemas.microsoft.com/office/powerpoint/2010/main" val="32553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smtClean="0"/>
              <a:t>iClicker</a:t>
            </a:r>
            <a:r>
              <a:rPr lang="en-US" altLang="en-US" dirty="0" smtClean="0"/>
              <a:t> Questions (</a:t>
            </a:r>
            <a:r>
              <a:rPr lang="en-US" altLang="en-US" dirty="0" smtClean="0">
                <a:latin typeface="Times New Roman" charset="0"/>
                <a:ea typeface="ヒラギノ角ゴ Pro W3" charset="-128"/>
              </a:rPr>
              <a:t>10 points for all inputs)</a:t>
            </a:r>
            <a:endParaRPr lang="en-US" altLang="en-US" dirty="0" smtClean="0"/>
          </a:p>
        </p:txBody>
      </p:sp>
      <p:sp>
        <p:nvSpPr>
          <p:cNvPr id="13315" name="Rectangle 3"/>
          <p:cNvSpPr>
            <a:spLocks noGrp="1" noChangeArrowheads="1"/>
          </p:cNvSpPr>
          <p:nvPr>
            <p:ph type="body" idx="1"/>
          </p:nvPr>
        </p:nvSpPr>
        <p:spPr bwMode="auto">
          <a:xfrm>
            <a:off x="533400" y="1219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nSpc>
                <a:spcPct val="90000"/>
              </a:lnSpc>
            </a:pPr>
            <a:r>
              <a:rPr lang="en-US" altLang="en-US" smtClean="0"/>
              <a:t>A beam of un-polarized lights with intensity I is sent through two  polarizers with transmission axis perpendicular to each other.    What’s the outgoing light intensity?</a:t>
            </a:r>
          </a:p>
          <a:p>
            <a:pPr marL="609600" indent="-609600">
              <a:lnSpc>
                <a:spcPct val="90000"/>
              </a:lnSpc>
              <a:buFontTx/>
              <a:buNone/>
            </a:pPr>
            <a:r>
              <a:rPr lang="en-US" altLang="en-US" smtClean="0"/>
              <a:t> </a:t>
            </a:r>
          </a:p>
          <a:p>
            <a:pPr marL="609600" indent="-609600">
              <a:lnSpc>
                <a:spcPct val="90000"/>
              </a:lnSpc>
              <a:buFontTx/>
              <a:buAutoNum type="alphaLcParenR"/>
            </a:pPr>
            <a:r>
              <a:rPr lang="en-US" altLang="en-US" smtClean="0"/>
              <a:t>½ I </a:t>
            </a:r>
          </a:p>
          <a:p>
            <a:pPr marL="609600" indent="-609600">
              <a:lnSpc>
                <a:spcPct val="90000"/>
              </a:lnSpc>
              <a:buFontTx/>
              <a:buAutoNum type="alphaLcParenR"/>
            </a:pPr>
            <a:r>
              <a:rPr lang="en-US" altLang="en-US" smtClean="0"/>
              <a:t>2 I</a:t>
            </a:r>
          </a:p>
          <a:p>
            <a:pPr marL="609600" indent="-609600">
              <a:lnSpc>
                <a:spcPct val="90000"/>
              </a:lnSpc>
              <a:buFontTx/>
              <a:buAutoNum type="alphaLcParenR"/>
            </a:pPr>
            <a:r>
              <a:rPr lang="en-US" altLang="en-US" smtClean="0"/>
              <a:t>0</a:t>
            </a:r>
          </a:p>
          <a:p>
            <a:pPr marL="609600" indent="-609600">
              <a:lnSpc>
                <a:spcPct val="90000"/>
              </a:lnSpc>
              <a:buFontTx/>
              <a:buAutoNum type="alphaLcParenR"/>
            </a:pPr>
            <a:r>
              <a:rPr lang="en-US" altLang="en-US" smtClean="0"/>
              <a:t>1.5 I </a:t>
            </a:r>
          </a:p>
        </p:txBody>
      </p:sp>
      <p:sp>
        <p:nvSpPr>
          <p:cNvPr id="2" name="Slide Number Placeholder 1"/>
          <p:cNvSpPr>
            <a:spLocks noGrp="1"/>
          </p:cNvSpPr>
          <p:nvPr>
            <p:ph type="sldNum" sz="quarter" idx="12"/>
          </p:nvPr>
        </p:nvSpPr>
        <p:spPr/>
        <p:txBody>
          <a:bodyPr/>
          <a:lstStyle/>
          <a:p>
            <a:fld id="{CB1DC412-43C0-400D-8CA7-AA670E5A4519}" type="slidenum">
              <a:rPr lang="en-US" altLang="en-US" smtClean="0"/>
              <a:pPr/>
              <a:t>28</a:t>
            </a:fld>
            <a:endParaRPr lang="en-US" altLang="en-US"/>
          </a:p>
        </p:txBody>
      </p:sp>
    </p:spTree>
    <p:extLst>
      <p:ext uri="{BB962C8B-B14F-4D97-AF65-F5344CB8AC3E}">
        <p14:creationId xmlns:p14="http://schemas.microsoft.com/office/powerpoint/2010/main" val="3591485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85800" y="381000"/>
            <a:ext cx="7772400" cy="533400"/>
          </a:xfrm>
        </p:spPr>
        <p:txBody>
          <a:bodyPr/>
          <a:lstStyle/>
          <a:p>
            <a:r>
              <a:rPr lang="en-US" altLang="ja-JP" smtClean="0">
                <a:ea typeface="ＭＳ Ｐゴシック" pitchFamily="64" charset="-128"/>
              </a:rPr>
              <a:t>Example: two polarizers</a:t>
            </a:r>
          </a:p>
        </p:txBody>
      </p:sp>
      <p:sp>
        <p:nvSpPr>
          <p:cNvPr id="7174" name="Rectangle 3"/>
          <p:cNvSpPr>
            <a:spLocks noGrp="1" noChangeArrowheads="1"/>
          </p:cNvSpPr>
          <p:nvPr>
            <p:ph type="body" idx="1"/>
          </p:nvPr>
        </p:nvSpPr>
        <p:spPr bwMode="auto">
          <a:xfrm>
            <a:off x="381000" y="1143000"/>
            <a:ext cx="34290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nSpc>
                <a:spcPct val="90000"/>
              </a:lnSpc>
              <a:buFontTx/>
              <a:buNone/>
            </a:pPr>
            <a:r>
              <a:rPr lang="ja-JP" altLang="en-US" sz="2000" b="1" smtClean="0">
                <a:ea typeface="ＭＳ Ｐゴシック" pitchFamily="64" charset="-128"/>
              </a:rPr>
              <a:t>     </a:t>
            </a:r>
            <a:r>
              <a:rPr lang="en-US" altLang="ja-JP" sz="2000" b="1" smtClean="0">
                <a:ea typeface="ＭＳ Ｐゴシック" pitchFamily="64" charset="-128"/>
              </a:rPr>
              <a:t>This set of two linear polarizers produces LP (linearly polarized) light.  What is the final intensity?</a:t>
            </a:r>
          </a:p>
          <a:p>
            <a:pPr>
              <a:lnSpc>
                <a:spcPct val="90000"/>
              </a:lnSpc>
              <a:buFontTx/>
              <a:buNone/>
            </a:pPr>
            <a:endParaRPr lang="en-US" altLang="ja-JP" sz="2000" b="1" smtClean="0">
              <a:ea typeface="ＭＳ Ｐゴシック" pitchFamily="64" charset="-128"/>
            </a:endParaRPr>
          </a:p>
          <a:p>
            <a:pPr lvl="1">
              <a:lnSpc>
                <a:spcPct val="90000"/>
              </a:lnSpc>
            </a:pPr>
            <a:r>
              <a:rPr lang="en-US" altLang="ja-JP" sz="2000" b="1" smtClean="0">
                <a:ea typeface="ＭＳ Ｐゴシック" pitchFamily="64" charset="-128"/>
              </a:rPr>
              <a:t>P</a:t>
            </a:r>
            <a:r>
              <a:rPr lang="en-US" altLang="ja-JP" sz="2000" b="1" baseline="-22000" smtClean="0">
                <a:ea typeface="ＭＳ Ｐゴシック" pitchFamily="64" charset="-128"/>
              </a:rPr>
              <a:t>1</a:t>
            </a:r>
            <a:r>
              <a:rPr lang="en-US" altLang="ja-JP" sz="2000" b="1" smtClean="0">
                <a:ea typeface="ＭＳ Ｐゴシック" pitchFamily="64" charset="-128"/>
              </a:rPr>
              <a:t> transmits 1/2 of the unpolarized light:   </a:t>
            </a:r>
          </a:p>
          <a:p>
            <a:pPr lvl="1">
              <a:lnSpc>
                <a:spcPct val="90000"/>
              </a:lnSpc>
              <a:buFontTx/>
              <a:buNone/>
            </a:pPr>
            <a:r>
              <a:rPr lang="en-US" altLang="ja-JP" sz="2000" b="1" smtClean="0">
                <a:ea typeface="ＭＳ Ｐゴシック" pitchFamily="64" charset="-128"/>
              </a:rPr>
              <a:t>       I</a:t>
            </a:r>
            <a:r>
              <a:rPr lang="en-US" altLang="ja-JP" sz="2000" b="1" baseline="-25000" smtClean="0">
                <a:ea typeface="ＭＳ Ｐゴシック" pitchFamily="64" charset="-128"/>
              </a:rPr>
              <a:t>1</a:t>
            </a:r>
            <a:r>
              <a:rPr lang="en-US" altLang="ja-JP" sz="2000" b="1" smtClean="0">
                <a:ea typeface="ＭＳ Ｐゴシック" pitchFamily="64" charset="-128"/>
              </a:rPr>
              <a:t> = 1/2 I</a:t>
            </a:r>
            <a:r>
              <a:rPr lang="en-US" altLang="ja-JP" sz="2000" b="1" baseline="-22000" smtClean="0">
                <a:ea typeface="ＭＳ Ｐゴシック" pitchFamily="64" charset="-128"/>
              </a:rPr>
              <a:t>0</a:t>
            </a:r>
          </a:p>
          <a:p>
            <a:pPr lvl="1">
              <a:lnSpc>
                <a:spcPct val="90000"/>
              </a:lnSpc>
            </a:pPr>
            <a:r>
              <a:rPr lang="en-US" altLang="ja-JP" sz="2000" b="1" smtClean="0">
                <a:ea typeface="ＭＳ Ｐゴシック" pitchFamily="64" charset="-128"/>
              </a:rPr>
              <a:t>P</a:t>
            </a:r>
            <a:r>
              <a:rPr lang="en-US" altLang="ja-JP" sz="2000" b="1" baseline="-22000" smtClean="0">
                <a:ea typeface="ＭＳ Ｐゴシック" pitchFamily="64" charset="-128"/>
              </a:rPr>
              <a:t>2</a:t>
            </a:r>
            <a:r>
              <a:rPr lang="en-US" altLang="ja-JP" sz="2000" b="1" smtClean="0">
                <a:ea typeface="ＭＳ Ｐゴシック" pitchFamily="64" charset="-128"/>
              </a:rPr>
              <a:t> projects out the </a:t>
            </a:r>
            <a:r>
              <a:rPr lang="en-US" altLang="ja-JP" sz="2000" b="1" i="1" smtClean="0">
                <a:ea typeface="ＭＳ Ｐゴシック" pitchFamily="64" charset="-128"/>
              </a:rPr>
              <a:t>E</a:t>
            </a:r>
            <a:r>
              <a:rPr lang="en-US" altLang="ja-JP" sz="2000" b="1" smtClean="0">
                <a:ea typeface="ＭＳ Ｐゴシック" pitchFamily="64" charset="-128"/>
              </a:rPr>
              <a:t>-field component parallel to x’ axis:</a:t>
            </a:r>
          </a:p>
        </p:txBody>
      </p:sp>
      <p:grpSp>
        <p:nvGrpSpPr>
          <p:cNvPr id="7175" name="Group 4"/>
          <p:cNvGrpSpPr>
            <a:grpSpLocks/>
          </p:cNvGrpSpPr>
          <p:nvPr/>
        </p:nvGrpSpPr>
        <p:grpSpPr bwMode="auto">
          <a:xfrm>
            <a:off x="1309688" y="5165725"/>
            <a:ext cx="1874838" cy="1082675"/>
            <a:chOff x="825" y="3254"/>
            <a:chExt cx="1181" cy="682"/>
          </a:xfrm>
        </p:grpSpPr>
        <p:graphicFrame>
          <p:nvGraphicFramePr>
            <p:cNvPr id="7171" name="Object 5"/>
            <p:cNvGraphicFramePr>
              <a:graphicFrameLocks/>
            </p:cNvGraphicFramePr>
            <p:nvPr>
              <p:extLst>
                <p:ext uri="{D42A27DB-BD31-4B8C-83A1-F6EECF244321}">
                  <p14:modId xmlns:p14="http://schemas.microsoft.com/office/powerpoint/2010/main" val="371524109"/>
                </p:ext>
              </p:extLst>
            </p:nvPr>
          </p:nvGraphicFramePr>
          <p:xfrm>
            <a:off x="825" y="3254"/>
            <a:ext cx="1181" cy="356"/>
          </p:xfrm>
          <a:graphic>
            <a:graphicData uri="http://schemas.openxmlformats.org/presentationml/2006/ole">
              <mc:AlternateContent xmlns:mc="http://schemas.openxmlformats.org/markup-compatibility/2006">
                <mc:Choice xmlns:v="urn:schemas-microsoft-com:vml" Requires="v">
                  <p:oleObj spid="_x0000_s59721" name="Equation" r:id="rId4" imgW="825480" imgH="228600" progId="Equation.DSMT4">
                    <p:embed/>
                  </p:oleObj>
                </mc:Choice>
                <mc:Fallback>
                  <p:oleObj name="Equation" r:id="rId4" imgW="825480" imgH="228600" progId="Equation.DSMT4">
                    <p:embed/>
                    <p:pic>
                      <p:nvPicPr>
                        <p:cNvPr id="0" name=""/>
                        <p:cNvPicPr>
                          <a:picLocks noChangeArrowheads="1"/>
                        </p:cNvPicPr>
                        <p:nvPr/>
                      </p:nvPicPr>
                      <p:blipFill>
                        <a:blip r:embed="rId5"/>
                        <a:srcRect/>
                        <a:stretch>
                          <a:fillRect/>
                        </a:stretch>
                      </p:blipFill>
                      <p:spPr bwMode="black">
                        <a:xfrm>
                          <a:off x="825" y="3254"/>
                          <a:ext cx="1181"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6"/>
            <p:cNvGraphicFramePr>
              <a:graphicFrameLocks/>
            </p:cNvGraphicFramePr>
            <p:nvPr>
              <p:extLst>
                <p:ext uri="{D42A27DB-BD31-4B8C-83A1-F6EECF244321}">
                  <p14:modId xmlns:p14="http://schemas.microsoft.com/office/powerpoint/2010/main" val="2584063112"/>
                </p:ext>
              </p:extLst>
            </p:nvPr>
          </p:nvGraphicFramePr>
          <p:xfrm>
            <a:off x="876" y="3648"/>
            <a:ext cx="887" cy="288"/>
          </p:xfrm>
          <a:graphic>
            <a:graphicData uri="http://schemas.openxmlformats.org/presentationml/2006/ole">
              <mc:AlternateContent xmlns:mc="http://schemas.openxmlformats.org/markup-compatibility/2006">
                <mc:Choice xmlns:v="urn:schemas-microsoft-com:vml" Requires="v">
                  <p:oleObj spid="_x0000_s59722" name="Equation" r:id="rId6" imgW="444240" imgH="190440" progId="Equation.DSMT4">
                    <p:embed/>
                  </p:oleObj>
                </mc:Choice>
                <mc:Fallback>
                  <p:oleObj name="Equation" r:id="rId6" imgW="444240" imgH="190440" progId="Equation.DSMT4">
                    <p:embed/>
                    <p:pic>
                      <p:nvPicPr>
                        <p:cNvPr id="0" name=""/>
                        <p:cNvPicPr>
                          <a:picLocks noChangeArrowheads="1"/>
                        </p:cNvPicPr>
                        <p:nvPr/>
                      </p:nvPicPr>
                      <p:blipFill>
                        <a:blip r:embed="rId7"/>
                        <a:srcRect/>
                        <a:stretch>
                          <a:fillRect/>
                        </a:stretch>
                      </p:blipFill>
                      <p:spPr bwMode="black">
                        <a:xfrm>
                          <a:off x="876" y="3648"/>
                          <a:ext cx="8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6" name="Group 7"/>
          <p:cNvGrpSpPr>
            <a:grpSpLocks/>
          </p:cNvGrpSpPr>
          <p:nvPr/>
        </p:nvGrpSpPr>
        <p:grpSpPr bwMode="auto">
          <a:xfrm>
            <a:off x="3352800" y="5486400"/>
            <a:ext cx="3917950" cy="839788"/>
            <a:chOff x="2112" y="3456"/>
            <a:chExt cx="2468" cy="529"/>
          </a:xfrm>
        </p:grpSpPr>
        <p:graphicFrame>
          <p:nvGraphicFramePr>
            <p:cNvPr id="7170" name="Object 8"/>
            <p:cNvGraphicFramePr>
              <a:graphicFrameLocks/>
            </p:cNvGraphicFramePr>
            <p:nvPr>
              <p:extLst>
                <p:ext uri="{D42A27DB-BD31-4B8C-83A1-F6EECF244321}">
                  <p14:modId xmlns:p14="http://schemas.microsoft.com/office/powerpoint/2010/main" val="4057130702"/>
                </p:ext>
              </p:extLst>
            </p:nvPr>
          </p:nvGraphicFramePr>
          <p:xfrm>
            <a:off x="2496" y="3456"/>
            <a:ext cx="2084" cy="529"/>
          </p:xfrm>
          <a:graphic>
            <a:graphicData uri="http://schemas.openxmlformats.org/presentationml/2006/ole">
              <mc:AlternateContent xmlns:mc="http://schemas.openxmlformats.org/markup-compatibility/2006">
                <mc:Choice xmlns:v="urn:schemas-microsoft-com:vml" Requires="v">
                  <p:oleObj spid="_x0000_s59723" name="Equation" r:id="rId8" imgW="1612800" imgH="393480" progId="Equation.DSMT4">
                    <p:embed/>
                  </p:oleObj>
                </mc:Choice>
                <mc:Fallback>
                  <p:oleObj name="Equation" r:id="rId8" imgW="1612800" imgH="393480" progId="Equation.DSMT4">
                    <p:embed/>
                    <p:pic>
                      <p:nvPicPr>
                        <p:cNvPr id="0" name=""/>
                        <p:cNvPicPr>
                          <a:picLocks noChangeArrowheads="1"/>
                        </p:cNvPicPr>
                        <p:nvPr/>
                      </p:nvPicPr>
                      <p:blipFill>
                        <a:blip r:embed="rId9"/>
                        <a:srcRect/>
                        <a:stretch>
                          <a:fillRect/>
                        </a:stretch>
                      </p:blipFill>
                      <p:spPr bwMode="invGray">
                        <a:xfrm>
                          <a:off x="2496" y="3456"/>
                          <a:ext cx="2084" cy="529"/>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1" name="AutoShape 9"/>
            <p:cNvSpPr>
              <a:spLocks noChangeArrowheads="1"/>
            </p:cNvSpPr>
            <p:nvPr/>
          </p:nvSpPr>
          <p:spPr bwMode="auto">
            <a:xfrm>
              <a:off x="2112" y="3648"/>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pic>
        <p:nvPicPr>
          <p:cNvPr id="7177" name="Picture 10" descr="figure-31-38"/>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447800"/>
            <a:ext cx="49911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11"/>
          <p:cNvGrpSpPr>
            <a:grpSpLocks/>
          </p:cNvGrpSpPr>
          <p:nvPr/>
        </p:nvGrpSpPr>
        <p:grpSpPr bwMode="auto">
          <a:xfrm>
            <a:off x="7391400" y="5715000"/>
            <a:ext cx="1600200" cy="701675"/>
            <a:chOff x="4656" y="3600"/>
            <a:chExt cx="1008" cy="442"/>
          </a:xfrm>
        </p:grpSpPr>
        <p:sp>
          <p:nvSpPr>
            <p:cNvPr id="7179" name="Text Box 12"/>
            <p:cNvSpPr txBox="1">
              <a:spLocks noChangeArrowheads="1"/>
            </p:cNvSpPr>
            <p:nvPr/>
          </p:nvSpPr>
          <p:spPr bwMode="auto">
            <a:xfrm>
              <a:off x="4656" y="3600"/>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 0 if </a:t>
              </a:r>
              <a:r>
                <a:rPr lang="en-US" altLang="ja-JP" sz="2000" b="1">
                  <a:solidFill>
                    <a:schemeClr val="hlink"/>
                  </a:solidFill>
                  <a:ea typeface="ＭＳ Ｐゴシック" pitchFamily="64" charset="-128"/>
                  <a:sym typeface="Symbol" pitchFamily="18" charset="2"/>
                </a:rPr>
                <a:t> = /2</a:t>
              </a:r>
            </a:p>
          </p:txBody>
        </p:sp>
        <p:sp>
          <p:nvSpPr>
            <p:cNvPr id="7180" name="Text Box 13"/>
            <p:cNvSpPr txBox="1">
              <a:spLocks noChangeArrowheads="1"/>
            </p:cNvSpPr>
            <p:nvPr/>
          </p:nvSpPr>
          <p:spPr bwMode="auto">
            <a:xfrm>
              <a:off x="4656" y="3792"/>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dirty="0">
                  <a:solidFill>
                    <a:srgbClr val="FF0000"/>
                  </a:solidFill>
                  <a:ea typeface="ＭＳ Ｐゴシック" pitchFamily="64" charset="-128"/>
                </a:rPr>
                <a:t>(i.e., crossed)</a:t>
              </a:r>
            </a:p>
          </p:txBody>
        </p:sp>
      </p:grpSp>
      <p:sp>
        <p:nvSpPr>
          <p:cNvPr id="2" name="Slide Number Placeholder 1"/>
          <p:cNvSpPr>
            <a:spLocks noGrp="1"/>
          </p:cNvSpPr>
          <p:nvPr>
            <p:ph type="sldNum" sz="quarter" idx="12"/>
          </p:nvPr>
        </p:nvSpPr>
        <p:spPr/>
        <p:txBody>
          <a:bodyPr/>
          <a:lstStyle/>
          <a:p>
            <a:fld id="{ECECDD16-1EF2-44DE-981F-7F0AAAE779D5}" type="slidenum">
              <a:rPr lang="en-US" smtClean="0"/>
              <a:pPr/>
              <a:t>29</a:t>
            </a:fld>
            <a:endParaRPr lang="en-US"/>
          </a:p>
        </p:txBody>
      </p:sp>
    </p:spTree>
    <p:extLst>
      <p:ext uri="{BB962C8B-B14F-4D97-AF65-F5344CB8AC3E}">
        <p14:creationId xmlns:p14="http://schemas.microsoft.com/office/powerpoint/2010/main" val="81249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1143000"/>
          </a:xfrm>
        </p:spPr>
        <p:txBody>
          <a:bodyPr/>
          <a:lstStyle/>
          <a:p>
            <a:r>
              <a:rPr lang="en-US" altLang="en-US" smtClean="0">
                <a:ea typeface="ＭＳ Ｐゴシック" charset="-128"/>
              </a:rPr>
              <a:t>Maxwell's Equations – The Full Story</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2772" name="Picture 9"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28750"/>
            <a:ext cx="28368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0"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3150"/>
            <a:ext cx="1457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1"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638550"/>
            <a:ext cx="2616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5000" y="4857750"/>
            <a:ext cx="46101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6" name="Group 29"/>
          <p:cNvGrpSpPr>
            <a:grpSpLocks/>
          </p:cNvGrpSpPr>
          <p:nvPr/>
        </p:nvGrpSpPr>
        <p:grpSpPr bwMode="auto">
          <a:xfrm>
            <a:off x="2557463" y="1909763"/>
            <a:ext cx="2298700" cy="3805237"/>
            <a:chOff x="4264025" y="1547812"/>
            <a:chExt cx="2298700" cy="3805298"/>
          </a:xfrm>
        </p:grpSpPr>
        <p:sp>
          <p:nvSpPr>
            <p:cNvPr id="14" name="TextBox 13"/>
            <p:cNvSpPr txBox="1"/>
            <p:nvPr/>
          </p:nvSpPr>
          <p:spPr>
            <a:xfrm>
              <a:off x="4264025" y="1547812"/>
              <a:ext cx="1800225" cy="400056"/>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CC0000"/>
                  </a:solidFill>
                  <a:latin typeface="+mj-lt"/>
                  <a:ea typeface="+mn-ea"/>
                </a:rPr>
                <a:t>GAUSS' LAW</a:t>
              </a:r>
            </a:p>
          </p:txBody>
        </p:sp>
        <p:sp>
          <p:nvSpPr>
            <p:cNvPr id="15" name="TextBox 14"/>
            <p:cNvSpPr txBox="1"/>
            <p:nvPr/>
          </p:nvSpPr>
          <p:spPr>
            <a:xfrm>
              <a:off x="4430712" y="2554303"/>
              <a:ext cx="1800225" cy="708036"/>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CC0000"/>
                  </a:solidFill>
                  <a:latin typeface="+mj-lt"/>
                  <a:ea typeface="+mn-ea"/>
                </a:rPr>
                <a:t>GAUSS' LAW</a:t>
              </a:r>
            </a:p>
            <a:p>
              <a:pPr indent="228600">
                <a:defRPr/>
              </a:pPr>
              <a:r>
                <a:rPr lang="en-US" sz="2000" b="1">
                  <a:solidFill>
                    <a:srgbClr val="CC0000"/>
                  </a:solidFill>
                  <a:latin typeface="+mj-lt"/>
                  <a:ea typeface="+mn-ea"/>
                </a:rPr>
                <a:t>(Magnetism)</a:t>
              </a:r>
            </a:p>
          </p:txBody>
        </p:sp>
        <p:sp>
          <p:nvSpPr>
            <p:cNvPr id="16" name="TextBox 15"/>
            <p:cNvSpPr txBox="1"/>
            <p:nvPr/>
          </p:nvSpPr>
          <p:spPr>
            <a:xfrm>
              <a:off x="4287837" y="3841786"/>
              <a:ext cx="2274888" cy="400056"/>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CC0000"/>
                  </a:solidFill>
                  <a:latin typeface="+mj-lt"/>
                  <a:ea typeface="+mn-ea"/>
                </a:rPr>
                <a:t>FARADAY'S LAW</a:t>
              </a:r>
            </a:p>
          </p:txBody>
        </p:sp>
        <p:sp>
          <p:nvSpPr>
            <p:cNvPr id="18" name="TextBox 17"/>
            <p:cNvSpPr txBox="1"/>
            <p:nvPr/>
          </p:nvSpPr>
          <p:spPr>
            <a:xfrm>
              <a:off x="4394200" y="4953054"/>
              <a:ext cx="2159000" cy="400056"/>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CC0000"/>
                  </a:solidFill>
                  <a:latin typeface="+mj-lt"/>
                  <a:ea typeface="+mn-ea"/>
                </a:rPr>
                <a:t>AMPERE'S LAW</a:t>
              </a:r>
            </a:p>
          </p:txBody>
        </p:sp>
      </p:grpSp>
      <p:pic>
        <p:nvPicPr>
          <p:cNvPr id="32777" name="Picture 1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672013"/>
            <a:ext cx="27559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428750"/>
            <a:ext cx="13335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495550"/>
            <a:ext cx="10541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2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638550"/>
            <a:ext cx="163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5"/>
          <p:cNvGrpSpPr>
            <a:grpSpLocks/>
          </p:cNvGrpSpPr>
          <p:nvPr/>
        </p:nvGrpSpPr>
        <p:grpSpPr bwMode="auto">
          <a:xfrm>
            <a:off x="228600" y="1708150"/>
            <a:ext cx="1828800" cy="3062288"/>
            <a:chOff x="228600" y="1708150"/>
            <a:chExt cx="1828800" cy="3062288"/>
          </a:xfrm>
        </p:grpSpPr>
        <p:sp>
          <p:nvSpPr>
            <p:cNvPr id="19" name="TextBox 18"/>
            <p:cNvSpPr txBox="1"/>
            <p:nvPr/>
          </p:nvSpPr>
          <p:spPr>
            <a:xfrm>
              <a:off x="469900" y="1990725"/>
              <a:ext cx="1482725" cy="400050"/>
            </a:xfrm>
            <a:prstGeom prst="rect">
              <a:avLst/>
            </a:prstGeom>
            <a:noFill/>
            <a:ln w="28575" cap="flat" cmpd="sng" algn="ctr">
              <a:solidFill>
                <a:srgbClr val="008C69"/>
              </a:solidFill>
              <a:prstDash val="solid"/>
              <a:round/>
              <a:headEnd type="none" w="med" len="med"/>
              <a:tailEnd type="none" w="med" len="med"/>
            </a:ln>
          </p:spPr>
          <p:txBody>
            <a:bodyPr wrap="none">
              <a:spAutoFit/>
            </a:bodyPr>
            <a:lstStyle/>
            <a:p>
              <a:pPr indent="228600" algn="ctr">
                <a:defRPr/>
              </a:pPr>
              <a:r>
                <a:rPr lang="en-US" sz="2000">
                  <a:solidFill>
                    <a:srgbClr val="008C69"/>
                  </a:solidFill>
                  <a:latin typeface="+mj-lt"/>
                  <a:ea typeface="+mn-ea"/>
                </a:rPr>
                <a:t>Divergence</a:t>
              </a:r>
            </a:p>
          </p:txBody>
        </p:sp>
        <p:cxnSp>
          <p:nvCxnSpPr>
            <p:cNvPr id="21" name="Straight Arrow Connector 20"/>
            <p:cNvCxnSpPr>
              <a:cxnSpLocks noChangeShapeType="1"/>
            </p:cNvCxnSpPr>
            <p:nvPr/>
          </p:nvCxnSpPr>
          <p:spPr bwMode="auto">
            <a:xfrm rot="5400000" flipH="1" flipV="1">
              <a:off x="1730375" y="1730375"/>
              <a:ext cx="273050" cy="228600"/>
            </a:xfrm>
            <a:prstGeom prst="straightConnector1">
              <a:avLst/>
            </a:prstGeom>
            <a:noFill/>
            <a:ln w="25400">
              <a:solidFill>
                <a:srgbClr val="008C6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1752600" y="2362200"/>
              <a:ext cx="304800" cy="266700"/>
            </a:xfrm>
            <a:prstGeom prst="straightConnector1">
              <a:avLst/>
            </a:prstGeom>
            <a:noFill/>
            <a:ln w="25400">
              <a:solidFill>
                <a:srgbClr val="008C6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8"/>
            <p:cNvSpPr txBox="1"/>
            <p:nvPr/>
          </p:nvSpPr>
          <p:spPr>
            <a:xfrm>
              <a:off x="228600" y="4114800"/>
              <a:ext cx="655638" cy="400050"/>
            </a:xfrm>
            <a:prstGeom prst="rect">
              <a:avLst/>
            </a:prstGeom>
            <a:noFill/>
            <a:ln w="28575" cap="flat" cmpd="sng" algn="ctr">
              <a:solidFill>
                <a:srgbClr val="008C69"/>
              </a:solidFill>
              <a:prstDash val="solid"/>
              <a:round/>
              <a:headEnd type="none" w="med" len="med"/>
              <a:tailEnd type="none" w="med" len="med"/>
            </a:ln>
          </p:spPr>
          <p:txBody>
            <a:bodyPr wrap="none">
              <a:spAutoFit/>
            </a:bodyPr>
            <a:lstStyle/>
            <a:p>
              <a:pPr indent="228600" algn="ctr">
                <a:defRPr/>
              </a:pPr>
              <a:r>
                <a:rPr lang="en-US" sz="2000">
                  <a:solidFill>
                    <a:srgbClr val="008C69"/>
                  </a:solidFill>
                  <a:latin typeface="+mj-lt"/>
                  <a:ea typeface="+mn-ea"/>
                </a:rPr>
                <a:t>Curl</a:t>
              </a:r>
            </a:p>
          </p:txBody>
        </p:sp>
        <p:cxnSp>
          <p:nvCxnSpPr>
            <p:cNvPr id="30" name="Straight Arrow Connector 29"/>
            <p:cNvCxnSpPr>
              <a:cxnSpLocks noChangeShapeType="1"/>
            </p:cNvCxnSpPr>
            <p:nvPr/>
          </p:nvCxnSpPr>
          <p:spPr bwMode="auto">
            <a:xfrm flipV="1">
              <a:off x="914400" y="4038600"/>
              <a:ext cx="533400" cy="152400"/>
            </a:xfrm>
            <a:prstGeom prst="straightConnector1">
              <a:avLst/>
            </a:prstGeom>
            <a:noFill/>
            <a:ln w="25400">
              <a:solidFill>
                <a:srgbClr val="008C6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a:off x="762000" y="4503738"/>
              <a:ext cx="304800" cy="266700"/>
            </a:xfrm>
            <a:prstGeom prst="straightConnector1">
              <a:avLst/>
            </a:prstGeom>
            <a:noFill/>
            <a:ln w="25400">
              <a:solidFill>
                <a:srgbClr val="008C6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5" name="Group 36"/>
          <p:cNvGrpSpPr>
            <a:grpSpLocks/>
          </p:cNvGrpSpPr>
          <p:nvPr/>
        </p:nvGrpSpPr>
        <p:grpSpPr bwMode="auto">
          <a:xfrm>
            <a:off x="5181600" y="1854200"/>
            <a:ext cx="2647950" cy="3022600"/>
            <a:chOff x="5181600" y="1854201"/>
            <a:chExt cx="2648167" cy="3022598"/>
          </a:xfrm>
        </p:grpSpPr>
        <p:sp>
          <p:nvSpPr>
            <p:cNvPr id="17" name="TextBox 16"/>
            <p:cNvSpPr txBox="1"/>
            <p:nvPr/>
          </p:nvSpPr>
          <p:spPr>
            <a:xfrm>
              <a:off x="6669210" y="2038351"/>
              <a:ext cx="671567" cy="400050"/>
            </a:xfrm>
            <a:prstGeom prst="rect">
              <a:avLst/>
            </a:prstGeom>
            <a:noFill/>
            <a:ln w="28575" cap="flat" cmpd="sng" algn="ctr">
              <a:solidFill>
                <a:srgbClr val="008C69"/>
              </a:solidFill>
              <a:prstDash val="solid"/>
              <a:round/>
              <a:headEnd type="none" w="med" len="med"/>
              <a:tailEnd type="none" w="med" len="med"/>
            </a:ln>
          </p:spPr>
          <p:txBody>
            <a:bodyPr wrap="none">
              <a:spAutoFit/>
            </a:bodyPr>
            <a:lstStyle/>
            <a:p>
              <a:pPr indent="228600" algn="ctr">
                <a:defRPr/>
              </a:pPr>
              <a:r>
                <a:rPr lang="en-US" sz="2000">
                  <a:solidFill>
                    <a:srgbClr val="008C69"/>
                  </a:solidFill>
                  <a:latin typeface="+mj-lt"/>
                  <a:ea typeface="+mn-ea"/>
                </a:rPr>
                <a:t>Flux</a:t>
              </a:r>
            </a:p>
          </p:txBody>
        </p:sp>
        <p:cxnSp>
          <p:nvCxnSpPr>
            <p:cNvPr id="25" name="Straight Arrow Connector 24"/>
            <p:cNvCxnSpPr>
              <a:cxnSpLocks noChangeShapeType="1"/>
              <a:stCxn id="17" idx="1"/>
            </p:cNvCxnSpPr>
            <p:nvPr/>
          </p:nvCxnSpPr>
          <p:spPr bwMode="auto">
            <a:xfrm rot="10800000">
              <a:off x="5181600" y="1854201"/>
              <a:ext cx="1487488" cy="384205"/>
            </a:xfrm>
            <a:prstGeom prst="straightConnector1">
              <a:avLst/>
            </a:prstGeom>
            <a:noFill/>
            <a:ln w="25400">
              <a:solidFill>
                <a:srgbClr val="008C6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a:stCxn id="17" idx="1"/>
            </p:cNvCxnSpPr>
            <p:nvPr/>
          </p:nvCxnSpPr>
          <p:spPr bwMode="auto">
            <a:xfrm rot="10800000" flipV="1">
              <a:off x="5300664" y="2238404"/>
              <a:ext cx="1368425" cy="104745"/>
            </a:xfrm>
            <a:prstGeom prst="straightConnector1">
              <a:avLst/>
            </a:prstGeom>
            <a:noFill/>
            <a:ln w="25400">
              <a:solidFill>
                <a:srgbClr val="008C6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 name="TextBox 27"/>
            <p:cNvSpPr txBox="1"/>
            <p:nvPr/>
          </p:nvSpPr>
          <p:spPr>
            <a:xfrm>
              <a:off x="6434241" y="4362449"/>
              <a:ext cx="1395526" cy="400050"/>
            </a:xfrm>
            <a:prstGeom prst="rect">
              <a:avLst/>
            </a:prstGeom>
            <a:noFill/>
            <a:ln w="28575" cap="flat" cmpd="sng" algn="ctr">
              <a:solidFill>
                <a:srgbClr val="008C69"/>
              </a:solidFill>
              <a:prstDash val="solid"/>
              <a:round/>
              <a:headEnd type="none" w="med" len="med"/>
              <a:tailEnd type="none" w="med" len="med"/>
            </a:ln>
          </p:spPr>
          <p:txBody>
            <a:bodyPr wrap="none">
              <a:spAutoFit/>
            </a:bodyPr>
            <a:lstStyle/>
            <a:p>
              <a:pPr indent="228600" algn="ctr">
                <a:defRPr/>
              </a:pPr>
              <a:r>
                <a:rPr lang="en-US" sz="2000">
                  <a:solidFill>
                    <a:srgbClr val="008C69"/>
                  </a:solidFill>
                  <a:latin typeface="+mj-lt"/>
                  <a:ea typeface="+mn-ea"/>
                </a:rPr>
                <a:t>Circulation</a:t>
              </a:r>
            </a:p>
          </p:txBody>
        </p:sp>
        <p:cxnSp>
          <p:nvCxnSpPr>
            <p:cNvPr id="32" name="Straight Arrow Connector 31"/>
            <p:cNvCxnSpPr>
              <a:cxnSpLocks noChangeShapeType="1"/>
              <a:stCxn id="28" idx="1"/>
            </p:cNvCxnSpPr>
            <p:nvPr/>
          </p:nvCxnSpPr>
          <p:spPr bwMode="auto">
            <a:xfrm rot="10800000">
              <a:off x="5308144" y="4178321"/>
              <a:ext cx="1125313" cy="384185"/>
            </a:xfrm>
            <a:prstGeom prst="straightConnector1">
              <a:avLst/>
            </a:prstGeom>
            <a:noFill/>
            <a:ln w="25400">
              <a:solidFill>
                <a:srgbClr val="008C6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28" idx="1"/>
            </p:cNvCxnSpPr>
            <p:nvPr/>
          </p:nvCxnSpPr>
          <p:spPr bwMode="auto">
            <a:xfrm rot="10800000" flipV="1">
              <a:off x="5257800" y="4562504"/>
              <a:ext cx="1175656" cy="314295"/>
            </a:xfrm>
            <a:prstGeom prst="straightConnector1">
              <a:avLst/>
            </a:prstGeom>
            <a:noFill/>
            <a:ln w="25400">
              <a:solidFill>
                <a:srgbClr val="008C6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 name="Slide Number Placeholder 1"/>
          <p:cNvSpPr>
            <a:spLocks noGrp="1"/>
          </p:cNvSpPr>
          <p:nvPr>
            <p:ph type="sldNum" sz="quarter" idx="12"/>
          </p:nvPr>
        </p:nvSpPr>
        <p:spPr/>
        <p:txBody>
          <a:bodyPr/>
          <a:lstStyle/>
          <a:p>
            <a:fld id="{EFE315BD-B23F-4316-AFCE-35C85D10E35A}" type="slidenum">
              <a:rPr lang="en-US" altLang="en-US" smtClean="0"/>
              <a:pPr/>
              <a:t>3</a:t>
            </a:fld>
            <a:endParaRPr lang="en-US" altLang="en-US"/>
          </a:p>
        </p:txBody>
      </p:sp>
    </p:spTree>
    <p:extLst>
      <p:ext uri="{BB962C8B-B14F-4D97-AF65-F5344CB8AC3E}">
        <p14:creationId xmlns:p14="http://schemas.microsoft.com/office/powerpoint/2010/main" val="107723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8"/>
          <p:cNvSpPr txBox="1">
            <a:spLocks noChangeArrowheads="1"/>
          </p:cNvSpPr>
          <p:nvPr/>
        </p:nvSpPr>
        <p:spPr bwMode="auto">
          <a:xfrm>
            <a:off x="593725" y="4495800"/>
            <a:ext cx="491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Polaroid sunglasses and camera filters:</a:t>
            </a:r>
            <a:endParaRPr lang="en-US" altLang="en-US"/>
          </a:p>
        </p:txBody>
      </p:sp>
      <p:sp>
        <p:nvSpPr>
          <p:cNvPr id="55301" name="Text Box 9"/>
          <p:cNvSpPr txBox="1">
            <a:spLocks noChangeArrowheads="1"/>
          </p:cNvSpPr>
          <p:nvPr/>
        </p:nvSpPr>
        <p:spPr bwMode="auto">
          <a:xfrm>
            <a:off x="1203325" y="5334000"/>
            <a:ext cx="580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5C00"/>
                </a:solidFill>
              </a:rPr>
              <a:t>reflected light is highly polarized:</a:t>
            </a:r>
            <a:r>
              <a:rPr lang="en-US" altLang="en-US"/>
              <a:t> can block it</a:t>
            </a:r>
          </a:p>
        </p:txBody>
      </p:sp>
      <p:sp>
        <p:nvSpPr>
          <p:cNvPr id="55302" name="Text Box 10"/>
          <p:cNvSpPr txBox="1">
            <a:spLocks noChangeArrowheads="1"/>
          </p:cNvSpPr>
          <p:nvPr/>
        </p:nvSpPr>
        <p:spPr bwMode="auto">
          <a:xfrm>
            <a:off x="517525" y="5943600"/>
            <a:ext cx="815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Considered:</a:t>
            </a:r>
            <a:r>
              <a:rPr lang="en-US" altLang="en-US"/>
              <a:t> using polarized car lights and polarizers-windshields</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30</a:t>
            </a:fld>
            <a:endParaRPr lang="en-US" altLang="en-US"/>
          </a:p>
        </p:txBody>
      </p:sp>
      <p:pic>
        <p:nvPicPr>
          <p:cNvPr id="13" name="Picture 3" descr="sun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2159"/>
            <a:ext cx="4724400" cy="27073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Picture 2" descr="http://www.dickssportinggoods.com/graphics/info/shared/BG_Fishing_Polarized_fi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9" y="437067"/>
            <a:ext cx="9176489" cy="3967741"/>
          </a:xfrm>
          <a:prstGeom prst="rect">
            <a:avLst/>
          </a:prstGeom>
          <a:noFill/>
          <a:extLst>
            <a:ext uri="{909E8E84-426E-40DD-AFC4-6F175D3DCCD1}">
              <a14:hiddenFill xmlns:a14="http://schemas.microsoft.com/office/drawing/2010/main">
                <a:solidFill>
                  <a:srgbClr val="FFFFFF"/>
                </a:solidFill>
              </a14:hiddenFill>
            </a:ext>
          </a:extLst>
        </p:spPr>
      </p:pic>
      <p:pic>
        <p:nvPicPr>
          <p:cNvPr id="63490" name="Picture 2" descr="http://4.bp.blogspot.com/-a3mh-ct3UvY/UE4oaaDrvWI/AAAAAAAAHPU/DT-GN7PG-bM/s1600/hd-dog-wallpaper-with-a-dog-with-sunglasses-dogs-backgrounds-anim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450" y="631162"/>
            <a:ext cx="7571750" cy="4732344"/>
          </a:xfrm>
          <a:prstGeom prst="rect">
            <a:avLst/>
          </a:prstGeom>
          <a:noFill/>
          <a:extLst>
            <a:ext uri="{909E8E84-426E-40DD-AFC4-6F175D3DCCD1}">
              <a14:hiddenFill xmlns:a14="http://schemas.microsoft.com/office/drawing/2010/main">
                <a:solidFill>
                  <a:srgbClr val="FFFFFF"/>
                </a:solidFill>
              </a14:hiddenFill>
            </a:ext>
          </a:extLst>
        </p:spPr>
      </p:pic>
      <p:sp>
        <p:nvSpPr>
          <p:cNvPr id="55303" name="Rectangle 11"/>
          <p:cNvSpPr>
            <a:spLocks noGrp="1" noChangeArrowheads="1"/>
          </p:cNvSpPr>
          <p:nvPr>
            <p:ph type="title"/>
          </p:nvPr>
        </p:nvSpPr>
        <p:spPr/>
        <p:txBody>
          <a:bodyPr/>
          <a:lstStyle/>
          <a:p>
            <a:pPr eaLnBrk="1" hangingPunct="1"/>
            <a:r>
              <a:rPr lang="en-US" altLang="en-US" dirty="0" smtClean="0">
                <a:ea typeface="ＭＳ Ｐゴシック" charset="-128"/>
              </a:rPr>
              <a:t>Polarized Light</a:t>
            </a:r>
          </a:p>
        </p:txBody>
      </p:sp>
    </p:spTree>
    <p:extLst>
      <p:ext uri="{BB962C8B-B14F-4D97-AF65-F5344CB8AC3E}">
        <p14:creationId xmlns:p14="http://schemas.microsoft.com/office/powerpoint/2010/main" val="311877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randombar(horizontal)">
                                      <p:cBhvr>
                                        <p:cTn id="7" dur="500"/>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wheel(1)">
                                      <p:cBhvr>
                                        <p:cTn id="12" dur="2000"/>
                                        <p:tgtEl>
                                          <p:spTgt spid="63490"/>
                                        </p:tgtEl>
                                      </p:cBhvr>
                                    </p:animEffect>
                                  </p:childTnLst>
                                </p:cTn>
                              </p:par>
                            </p:childTnLst>
                          </p:cTn>
                        </p:par>
                        <p:par>
                          <p:cTn id="13" fill="hold">
                            <p:stCondLst>
                              <p:cond delay="2000"/>
                            </p:stCondLst>
                            <p:childTnLst>
                              <p:par>
                                <p:cTn id="14" presetID="16" presetClass="exit" presetSubtype="21" fill="hold" nodeType="afterEffect">
                                  <p:stCondLst>
                                    <p:cond delay="0"/>
                                  </p:stCondLst>
                                  <p:childTnLst>
                                    <p:animEffect transition="out" filter="barn(inVertical)">
                                      <p:cBhvr>
                                        <p:cTn id="15" dur="500"/>
                                        <p:tgtEl>
                                          <p:spTgt spid="63490"/>
                                        </p:tgtEl>
                                      </p:cBhvr>
                                    </p:animEffect>
                                    <p:set>
                                      <p:cBhvr>
                                        <p:cTn id="16" dur="1" fill="hold">
                                          <p:stCondLst>
                                            <p:cond delay="499"/>
                                          </p:stCondLst>
                                        </p:cTn>
                                        <p:tgtEl>
                                          <p:spTgt spid="634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smtClean="0"/>
              <a:t>iClicker</a:t>
            </a:r>
            <a:r>
              <a:rPr lang="en-US" altLang="en-US" dirty="0" smtClean="0"/>
              <a:t> Questions</a:t>
            </a:r>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bwMode="auto">
              <a:xfrm>
                <a:off x="533400" y="1219200"/>
                <a:ext cx="8229600" cy="4525963"/>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nSpc>
                    <a:spcPct val="90000"/>
                  </a:lnSpc>
                </a:pPr>
                <a:r>
                  <a:rPr lang="en-US" altLang="en-US" dirty="0" smtClean="0"/>
                  <a:t>A beam of un-polarized lights with intensity I is sent through two  polarizers with transmission axis perpendicular to each other. Then insert a third polarizer with </a:t>
                </a:r>
                <a:r>
                  <a:rPr lang="el-GR" altLang="en-US" dirty="0" smtClean="0"/>
                  <a:t>ϴ</a:t>
                </a:r>
                <a14:m>
                  <m:oMath xmlns:m="http://schemas.openxmlformats.org/officeDocument/2006/math">
                    <m:r>
                      <a:rPr lang="el-GR" altLang="en-US" i="1" smtClean="0">
                        <a:latin typeface="Cambria Math"/>
                        <a:ea typeface="Cambria Math"/>
                      </a:rPr>
                      <m:t>≠</m:t>
                    </m:r>
                    <m:r>
                      <a:rPr lang="en-US" altLang="en-US" b="0" i="1" smtClean="0">
                        <a:latin typeface="Cambria Math"/>
                        <a:ea typeface="Cambria Math"/>
                      </a:rPr>
                      <m:t>0 </m:t>
                    </m:r>
                    <m:r>
                      <a:rPr lang="en-US" altLang="en-US" b="0" i="1" smtClean="0">
                        <a:latin typeface="Cambria Math"/>
                        <a:ea typeface="Cambria Math"/>
                      </a:rPr>
                      <m:t>𝑜𝑟</m:t>
                    </m:r>
                    <m:r>
                      <a:rPr lang="en-US" altLang="en-US" b="0" i="1" smtClean="0">
                        <a:latin typeface="Cambria Math"/>
                        <a:ea typeface="Cambria Math"/>
                      </a:rPr>
                      <m:t> 90</m:t>
                    </m:r>
                    <m:r>
                      <a:rPr lang="en-US" altLang="en-US" b="0" i="1" baseline="30000" smtClean="0">
                        <a:latin typeface="Cambria Math"/>
                        <a:ea typeface="Cambria Math"/>
                      </a:rPr>
                      <m:t>𝑜</m:t>
                    </m:r>
                  </m:oMath>
                </a14:m>
                <a:r>
                  <a:rPr lang="en-US" altLang="en-US" dirty="0" smtClean="0"/>
                  <a:t>    What’s the outgoing light intensity?</a:t>
                </a:r>
              </a:p>
              <a:p>
                <a:pPr marL="609600" indent="-609600">
                  <a:lnSpc>
                    <a:spcPct val="90000"/>
                  </a:lnSpc>
                  <a:buFontTx/>
                  <a:buNone/>
                </a:pPr>
                <a:r>
                  <a:rPr lang="en-US" altLang="en-US" dirty="0" smtClean="0"/>
                  <a:t> </a:t>
                </a:r>
              </a:p>
              <a:p>
                <a:pPr marL="609600" indent="-609600">
                  <a:lnSpc>
                    <a:spcPct val="90000"/>
                  </a:lnSpc>
                  <a:buFontTx/>
                  <a:buAutoNum type="alphaLcParenR"/>
                </a:pPr>
                <a:r>
                  <a:rPr lang="en-US" altLang="en-US" dirty="0" smtClean="0"/>
                  <a:t>Zero</a:t>
                </a:r>
              </a:p>
              <a:p>
                <a:pPr marL="609600" indent="-609600">
                  <a:lnSpc>
                    <a:spcPct val="90000"/>
                  </a:lnSpc>
                  <a:buFontTx/>
                  <a:buAutoNum type="alphaLcParenR"/>
                </a:pPr>
                <a:r>
                  <a:rPr lang="en-US" altLang="en-US" dirty="0" smtClean="0"/>
                  <a:t>Not zero</a:t>
                </a:r>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bwMode="auto">
              <a:xfrm>
                <a:off x="533400" y="1219200"/>
                <a:ext cx="8229600" cy="4525963"/>
              </a:xfrm>
              <a:blipFill rotWithShape="1">
                <a:blip r:embed="rId3"/>
                <a:stretch>
                  <a:fillRect l="-1704" t="-2830" r="-519" b="-27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CB1DC412-43C0-400D-8CA7-AA670E5A4519}" type="slidenum">
              <a:rPr lang="en-US" altLang="en-US" smtClean="0"/>
              <a:pPr/>
              <a:t>31</a:t>
            </a:fld>
            <a:endParaRPr lang="en-US" altLang="en-US"/>
          </a:p>
        </p:txBody>
      </p:sp>
    </p:spTree>
    <p:extLst>
      <p:ext uri="{BB962C8B-B14F-4D97-AF65-F5344CB8AC3E}">
        <p14:creationId xmlns:p14="http://schemas.microsoft.com/office/powerpoint/2010/main" val="1200864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63471"/>
            <a:ext cx="7117588" cy="55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90871" y="383232"/>
            <a:ext cx="3152658" cy="461665"/>
          </a:xfrm>
          <a:prstGeom prst="rect">
            <a:avLst/>
          </a:prstGeom>
        </p:spPr>
        <p:txBody>
          <a:bodyPr wrap="none">
            <a:spAutoFit/>
          </a:bodyPr>
          <a:lstStyle/>
          <a:p>
            <a:r>
              <a:rPr lang="en-US" b="1" dirty="0"/>
              <a:t>7B-22 Polarizer Effects</a:t>
            </a:r>
          </a:p>
        </p:txBody>
      </p:sp>
      <p:sp>
        <p:nvSpPr>
          <p:cNvPr id="2" name="Slide Number Placeholder 1"/>
          <p:cNvSpPr>
            <a:spLocks noGrp="1"/>
          </p:cNvSpPr>
          <p:nvPr>
            <p:ph type="sldNum" sz="quarter" idx="12"/>
          </p:nvPr>
        </p:nvSpPr>
        <p:spPr/>
        <p:txBody>
          <a:bodyPr/>
          <a:lstStyle/>
          <a:p>
            <a:fld id="{ECECDD16-1EF2-44DE-981F-7F0AAAE779D5}" type="slidenum">
              <a:rPr lang="en-US" smtClean="0"/>
              <a:pPr/>
              <a:t>32</a:t>
            </a:fld>
            <a:endParaRPr lang="en-US"/>
          </a:p>
        </p:txBody>
      </p:sp>
    </p:spTree>
    <p:extLst>
      <p:ext uri="{BB962C8B-B14F-4D97-AF65-F5344CB8AC3E}">
        <p14:creationId xmlns:p14="http://schemas.microsoft.com/office/powerpoint/2010/main" val="409848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g23"/>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4419600" y="1066800"/>
            <a:ext cx="41576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2727325" y="1260475"/>
            <a:ext cx="1712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AC voltage</a:t>
            </a:r>
          </a:p>
          <a:p>
            <a:pPr eaLnBrk="1" hangingPunct="1"/>
            <a:r>
              <a:rPr lang="en-US" altLang="en-US"/>
              <a:t>(~300 MHz)</a:t>
            </a:r>
          </a:p>
        </p:txBody>
      </p:sp>
      <p:pic>
        <p:nvPicPr>
          <p:cNvPr id="53252" name="Picture 4" descr="Fig2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419600" y="1081088"/>
            <a:ext cx="41910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822325" y="2555875"/>
            <a:ext cx="605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will happen if distance is increased twice?</a:t>
            </a:r>
            <a:endParaRPr lang="en-US" altLang="en-US"/>
          </a:p>
        </p:txBody>
      </p:sp>
      <p:grpSp>
        <p:nvGrpSpPr>
          <p:cNvPr id="53254" name="Group 6"/>
          <p:cNvGrpSpPr>
            <a:grpSpLocks/>
          </p:cNvGrpSpPr>
          <p:nvPr/>
        </p:nvGrpSpPr>
        <p:grpSpPr bwMode="auto">
          <a:xfrm>
            <a:off x="457200" y="3200400"/>
            <a:ext cx="2667000" cy="1695450"/>
            <a:chOff x="288" y="2016"/>
            <a:chExt cx="1680" cy="1068"/>
          </a:xfrm>
        </p:grpSpPr>
        <p:pic>
          <p:nvPicPr>
            <p:cNvPr id="53261" name="Picture 7" descr="Fig23"/>
            <p:cNvPicPr>
              <a:picLocks noChangeAspect="1" noChangeArrowheads="1"/>
            </p:cNvPicPr>
            <p:nvPr/>
          </p:nvPicPr>
          <p:blipFill>
            <a:blip r:embed="rId5">
              <a:lum bright="-24000" contrast="42000"/>
              <a:extLst>
                <a:ext uri="{28A0092B-C50C-407E-A947-70E740481C1C}">
                  <a14:useLocalDpi xmlns:a14="http://schemas.microsoft.com/office/drawing/2010/main" val="0"/>
                </a:ext>
              </a:extLst>
            </a:blip>
            <a:srcRect/>
            <a:stretch>
              <a:fillRect/>
            </a:stretch>
          </p:blipFill>
          <p:spPr bwMode="auto">
            <a:xfrm>
              <a:off x="288" y="2016"/>
              <a:ext cx="1680"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Rectangle 8"/>
            <p:cNvSpPr>
              <a:spLocks noChangeArrowheads="1"/>
            </p:cNvSpPr>
            <p:nvPr/>
          </p:nvSpPr>
          <p:spPr bwMode="auto">
            <a:xfrm>
              <a:off x="1584" y="2592"/>
              <a:ext cx="24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sp>
        <p:nvSpPr>
          <p:cNvPr id="53255" name="Text Box 9"/>
          <p:cNvSpPr txBox="1">
            <a:spLocks noChangeArrowheads="1"/>
          </p:cNvSpPr>
          <p:nvPr/>
        </p:nvSpPr>
        <p:spPr bwMode="auto">
          <a:xfrm>
            <a:off x="2574925" y="4079875"/>
            <a:ext cx="741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no</a:t>
            </a:r>
          </a:p>
          <a:p>
            <a:pPr eaLnBrk="1" hangingPunct="1"/>
            <a:r>
              <a:rPr lang="en-US" altLang="en-US">
                <a:solidFill>
                  <a:srgbClr val="FF0000"/>
                </a:solidFill>
              </a:rPr>
              <a:t>light</a:t>
            </a:r>
            <a:endParaRPr lang="en-US" altLang="en-US"/>
          </a:p>
        </p:txBody>
      </p:sp>
      <p:sp>
        <p:nvSpPr>
          <p:cNvPr id="53256" name="Line 10"/>
          <p:cNvSpPr>
            <a:spLocks noChangeShapeType="1"/>
          </p:cNvSpPr>
          <p:nvPr/>
        </p:nvSpPr>
        <p:spPr bwMode="auto">
          <a:xfrm flipH="1">
            <a:off x="3505200" y="3810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7" name="Text Box 11"/>
          <p:cNvSpPr txBox="1">
            <a:spLocks noChangeArrowheads="1"/>
          </p:cNvSpPr>
          <p:nvPr/>
        </p:nvSpPr>
        <p:spPr bwMode="auto">
          <a:xfrm>
            <a:off x="4251325" y="3394075"/>
            <a:ext cx="4587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E/M radiation can be </a:t>
            </a:r>
            <a:r>
              <a:rPr lang="en-US" altLang="en-US">
                <a:solidFill>
                  <a:srgbClr val="FF0000"/>
                </a:solidFill>
              </a:rPr>
              <a:t>polarized</a:t>
            </a:r>
            <a:r>
              <a:rPr lang="en-US" altLang="en-US">
                <a:solidFill>
                  <a:srgbClr val="FF0000"/>
                </a:solidFill>
                <a:latin typeface="Monotype Corsiva" charset="0"/>
              </a:rPr>
              <a:t> </a:t>
            </a:r>
            <a:r>
              <a:rPr lang="en-US" altLang="en-US"/>
              <a:t>along one axis…</a:t>
            </a:r>
          </a:p>
        </p:txBody>
      </p:sp>
      <p:pic>
        <p:nvPicPr>
          <p:cNvPr id="53258" name="Picture 12" descr="Fig23"/>
          <p:cNvPicPr>
            <a:picLocks noChangeAspect="1" noChangeArrowheads="1"/>
          </p:cNvPicPr>
          <p:nvPr/>
        </p:nvPicPr>
        <p:blipFill>
          <a:blip r:embed="rId6">
            <a:lum bright="-18000" contrast="36000"/>
            <a:extLst>
              <a:ext uri="{28A0092B-C50C-407E-A947-70E740481C1C}">
                <a14:useLocalDpi xmlns:a14="http://schemas.microsoft.com/office/drawing/2010/main" val="0"/>
              </a:ext>
            </a:extLst>
          </a:blip>
          <a:srcRect l="4256" t="9213" r="8511" b="7869"/>
          <a:stretch>
            <a:fillRect/>
          </a:stretch>
        </p:blipFill>
        <p:spPr bwMode="auto">
          <a:xfrm>
            <a:off x="4572000" y="5029200"/>
            <a:ext cx="38862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3"/>
          <p:cNvSpPr txBox="1">
            <a:spLocks noChangeArrowheads="1"/>
          </p:cNvSpPr>
          <p:nvPr/>
        </p:nvSpPr>
        <p:spPr bwMode="auto">
          <a:xfrm>
            <a:off x="4632325" y="4613275"/>
            <a:ext cx="363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…and it can be </a:t>
            </a:r>
            <a:r>
              <a:rPr lang="en-US" altLang="en-US">
                <a:solidFill>
                  <a:srgbClr val="FF0000"/>
                </a:solidFill>
              </a:rPr>
              <a:t>unpolarized</a:t>
            </a:r>
            <a:r>
              <a:rPr lang="en-US" altLang="en-US"/>
              <a:t>:</a:t>
            </a:r>
          </a:p>
        </p:txBody>
      </p:sp>
      <p:sp>
        <p:nvSpPr>
          <p:cNvPr id="53260" name="Rectangle 14"/>
          <p:cNvSpPr>
            <a:spLocks noGrp="1" noChangeArrowheads="1"/>
          </p:cNvSpPr>
          <p:nvPr>
            <p:ph type="title"/>
          </p:nvPr>
        </p:nvSpPr>
        <p:spPr/>
        <p:txBody>
          <a:bodyPr/>
          <a:lstStyle/>
          <a:p>
            <a:pPr eaLnBrk="1" hangingPunct="1"/>
            <a:r>
              <a:rPr lang="en-US" altLang="en-US" smtClean="0">
                <a:ea typeface="ＭＳ Ｐゴシック" charset="-128"/>
              </a:rPr>
              <a:t>Polarized E/M Radiation</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446550"/>
          </a:xfrm>
        </p:spPr>
        <p:txBody>
          <a:bodyPr/>
          <a:lstStyle/>
          <a:p>
            <a:r>
              <a:rPr lang="en-US" b="1" dirty="0"/>
              <a:t>UHF Transmitter and Dipole Receiver (6D-17)</a:t>
            </a:r>
            <a:endParaRPr lang="en-US" dirty="0"/>
          </a:p>
        </p:txBody>
      </p:sp>
      <p:pic>
        <p:nvPicPr>
          <p:cNvPr id="4" name="Picture 3" descr="D:\Users\hudsong\Pictures\2012-11-20 Demos\Demos 3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752600"/>
            <a:ext cx="5943600" cy="4455795"/>
          </a:xfrm>
          <a:prstGeom prst="rect">
            <a:avLst/>
          </a:prstGeom>
          <a:noFill/>
          <a:ln>
            <a:noFill/>
          </a:ln>
        </p:spPr>
      </p:pic>
      <p:sp>
        <p:nvSpPr>
          <p:cNvPr id="5" name="Slide Number Placeholder 4"/>
          <p:cNvSpPr>
            <a:spLocks noGrp="1"/>
          </p:cNvSpPr>
          <p:nvPr>
            <p:ph type="sldNum" sz="quarter" idx="12"/>
          </p:nvPr>
        </p:nvSpPr>
        <p:spPr/>
        <p:txBody>
          <a:bodyPr/>
          <a:lstStyle/>
          <a:p>
            <a:fld id="{53500040-8738-4FE8-8D54-7DC6F9DFC4C1}" type="slidenum">
              <a:rPr lang="en-US" smtClean="0"/>
              <a:pPr/>
              <a:t>34</a:t>
            </a:fld>
            <a:endParaRPr lang="en-US"/>
          </a:p>
        </p:txBody>
      </p:sp>
    </p:spTree>
    <p:extLst>
      <p:ext uri="{BB962C8B-B14F-4D97-AF65-F5344CB8AC3E}">
        <p14:creationId xmlns:p14="http://schemas.microsoft.com/office/powerpoint/2010/main" val="397771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4056099" y="1787525"/>
            <a:ext cx="49069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dirty="0"/>
              <a:t>In which of these situations will the bulb light?</a:t>
            </a:r>
          </a:p>
          <a:p>
            <a:pPr eaLnBrk="1" hangingPunct="1"/>
            <a:endParaRPr lang="en-US" altLang="en-US" dirty="0"/>
          </a:p>
          <a:p>
            <a:pPr eaLnBrk="1" hangingPunct="1">
              <a:buFont typeface="Arial" charset="0"/>
              <a:buAutoNum type="alphaUcParenR"/>
            </a:pPr>
            <a:r>
              <a:rPr lang="en-US" altLang="en-US" dirty="0"/>
              <a:t>A</a:t>
            </a:r>
          </a:p>
          <a:p>
            <a:pPr eaLnBrk="1" hangingPunct="1">
              <a:buFont typeface="Arial" charset="0"/>
              <a:buAutoNum type="alphaUcParenR"/>
            </a:pPr>
            <a:r>
              <a:rPr lang="en-US" altLang="en-US" dirty="0"/>
              <a:t>B</a:t>
            </a:r>
          </a:p>
          <a:p>
            <a:pPr eaLnBrk="1" hangingPunct="1">
              <a:buFont typeface="Arial" charset="0"/>
              <a:buAutoNum type="alphaUcParenR"/>
            </a:pPr>
            <a:r>
              <a:rPr lang="en-US" altLang="en-US" dirty="0"/>
              <a:t>C</a:t>
            </a:r>
          </a:p>
          <a:p>
            <a:pPr eaLnBrk="1" hangingPunct="1">
              <a:buFont typeface="Arial" charset="0"/>
              <a:buAutoNum type="alphaUcParenR"/>
            </a:pPr>
            <a:r>
              <a:rPr lang="en-US" altLang="en-US" dirty="0"/>
              <a:t>None</a:t>
            </a:r>
          </a:p>
          <a:p>
            <a:pPr eaLnBrk="1" hangingPunct="1">
              <a:buFont typeface="Arial" charset="0"/>
              <a:buAutoNum type="alphaUcParenR"/>
            </a:pPr>
            <a:r>
              <a:rPr lang="en-US" altLang="en-US" dirty="0"/>
              <a:t>B and C</a:t>
            </a:r>
          </a:p>
        </p:txBody>
      </p:sp>
      <p:pic>
        <p:nvPicPr>
          <p:cNvPr id="54275" name="Picture 6" descr="Ch23-page8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293813"/>
            <a:ext cx="38608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304800"/>
            <a:ext cx="60960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err="1" smtClean="0">
                <a:solidFill>
                  <a:srgbClr val="CC0000"/>
                </a:solidFill>
                <a:latin typeface="+mj-lt"/>
              </a:rPr>
              <a:t>iClicker</a:t>
            </a:r>
            <a:r>
              <a:rPr lang="en-US" sz="2000" dirty="0" smtClean="0">
                <a:solidFill>
                  <a:srgbClr val="CC0000"/>
                </a:solidFill>
                <a:latin typeface="+mj-lt"/>
              </a:rPr>
              <a:t> question (</a:t>
            </a:r>
            <a:r>
              <a:rPr lang="en-US" sz="2000" dirty="0" smtClean="0">
                <a:ea typeface="ヒラギノ角ゴ Pro W3" charset="-128"/>
              </a:rPr>
              <a:t>10 points for all inputs)</a:t>
            </a:r>
            <a:endParaRPr lang="en-US" sz="2000" dirty="0">
              <a:solidFill>
                <a:srgbClr val="CC0000"/>
              </a:solidFill>
              <a:latin typeface="+mj-lt"/>
            </a:endParaRPr>
          </a:p>
        </p:txBody>
      </p:sp>
      <p:sp>
        <p:nvSpPr>
          <p:cNvPr id="3" name="Slide Number Placeholder 2"/>
          <p:cNvSpPr>
            <a:spLocks noGrp="1"/>
          </p:cNvSpPr>
          <p:nvPr>
            <p:ph type="sldNum" sz="quarter" idx="12"/>
          </p:nvPr>
        </p:nvSpPr>
        <p:spPr/>
        <p:txBody>
          <a:bodyPr/>
          <a:lstStyle/>
          <a:p>
            <a:fld id="{E367AE62-59D9-4CBA-B505-2CA76C41BBD2}" type="slidenum">
              <a:rPr lang="en-US" altLang="en-US" smtClean="0"/>
              <a:pPr/>
              <a:t>35</a:t>
            </a:fld>
            <a:endParaRPr lang="en-US" altLang="en-US"/>
          </a:p>
        </p:txBody>
      </p:sp>
    </p:spTree>
    <p:extLst>
      <p:ext uri="{BB962C8B-B14F-4D97-AF65-F5344CB8AC3E}">
        <p14:creationId xmlns:p14="http://schemas.microsoft.com/office/powerpoint/2010/main" val="2301101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67AE62-59D9-4CBA-B505-2CA76C41BBD2}" type="slidenum">
              <a:rPr lang="en-US" altLang="en-US" smtClean="0"/>
              <a:pPr/>
              <a:t>36</a:t>
            </a:fld>
            <a:endParaRPr lang="en-US" altLang="en-US"/>
          </a:p>
        </p:txBody>
      </p:sp>
      <p:sp>
        <p:nvSpPr>
          <p:cNvPr id="3" name="TextBox 2"/>
          <p:cNvSpPr txBox="1"/>
          <p:nvPr/>
        </p:nvSpPr>
        <p:spPr>
          <a:xfrm>
            <a:off x="838200" y="457200"/>
            <a:ext cx="77724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err="1" smtClean="0">
                <a:solidFill>
                  <a:srgbClr val="CC0000"/>
                </a:solidFill>
                <a:latin typeface="+mj-lt"/>
              </a:rPr>
              <a:t>iClicker</a:t>
            </a:r>
            <a:r>
              <a:rPr lang="en-US" sz="2000" dirty="0" smtClean="0">
                <a:solidFill>
                  <a:srgbClr val="CC0000"/>
                </a:solidFill>
                <a:latin typeface="+mj-lt"/>
              </a:rPr>
              <a:t> Question:   Why is sunset red ? </a:t>
            </a:r>
            <a:endParaRPr lang="en-US" sz="2000" dirty="0">
              <a:solidFill>
                <a:srgbClr val="CC0000"/>
              </a:solidFill>
              <a:latin typeface="+mj-lt"/>
            </a:endParaRPr>
          </a:p>
        </p:txBody>
      </p:sp>
      <p:sp>
        <p:nvSpPr>
          <p:cNvPr id="4" name="TextBox 3"/>
          <p:cNvSpPr txBox="1"/>
          <p:nvPr/>
        </p:nvSpPr>
        <p:spPr>
          <a:xfrm>
            <a:off x="533400" y="1600200"/>
            <a:ext cx="8305800" cy="2246769"/>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latin typeface="+mj-lt"/>
              </a:rPr>
              <a:t>A. sunlight is red. </a:t>
            </a:r>
          </a:p>
          <a:p>
            <a:pPr indent="228600"/>
            <a:endParaRPr lang="en-US" sz="2000" dirty="0">
              <a:latin typeface="+mj-lt"/>
            </a:endParaRPr>
          </a:p>
          <a:p>
            <a:pPr indent="228600"/>
            <a:r>
              <a:rPr lang="en-US" sz="2000" dirty="0" smtClean="0">
                <a:latin typeface="+mj-lt"/>
              </a:rPr>
              <a:t>B. Human eye is more sensitive to red light at dust. </a:t>
            </a:r>
          </a:p>
          <a:p>
            <a:pPr indent="228600"/>
            <a:endParaRPr lang="en-US" sz="2000" dirty="0">
              <a:latin typeface="+mj-lt"/>
            </a:endParaRPr>
          </a:p>
          <a:p>
            <a:pPr indent="228600"/>
            <a:r>
              <a:rPr lang="en-US" sz="2000" dirty="0" smtClean="0">
                <a:latin typeface="+mj-lt"/>
              </a:rPr>
              <a:t>C. Light with other colors are mostly scattered and absorbed by air. </a:t>
            </a:r>
          </a:p>
          <a:p>
            <a:pPr indent="228600"/>
            <a:endParaRPr lang="en-US" sz="2000" dirty="0">
              <a:latin typeface="+mj-lt"/>
            </a:endParaRPr>
          </a:p>
          <a:p>
            <a:pPr indent="228600"/>
            <a:r>
              <a:rPr lang="en-US" sz="2000" dirty="0" smtClean="0">
                <a:latin typeface="+mj-lt"/>
              </a:rPr>
              <a:t> </a:t>
            </a:r>
            <a:endParaRPr lang="en-US" sz="2000" dirty="0">
              <a:latin typeface="+mj-lt"/>
            </a:endParaRPr>
          </a:p>
        </p:txBody>
      </p:sp>
    </p:spTree>
    <p:extLst>
      <p:ext uri="{BB962C8B-B14F-4D97-AF65-F5344CB8AC3E}">
        <p14:creationId xmlns:p14="http://schemas.microsoft.com/office/powerpoint/2010/main" val="4291081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04800"/>
            <a:ext cx="8229600" cy="1143000"/>
          </a:xfrm>
        </p:spPr>
        <p:txBody>
          <a:bodyPr/>
          <a:lstStyle/>
          <a:p>
            <a:r>
              <a:rPr lang="en-US" altLang="en-US" smtClean="0">
                <a:ea typeface="ＭＳ Ｐゴシック" charset="-128"/>
              </a:rPr>
              <a:t>E and B wave solutions</a:t>
            </a:r>
          </a:p>
        </p:txBody>
      </p:sp>
      <p:cxnSp>
        <p:nvCxnSpPr>
          <p:cNvPr id="4" name="Straight Connector 6"/>
          <p:cNvCxnSpPr>
            <a:cxnSpLocks noChangeShapeType="1"/>
          </p:cNvCxnSpPr>
          <p:nvPr/>
        </p:nvCxnSpPr>
        <p:spPr bwMode="auto">
          <a:xfrm>
            <a:off x="0" y="2286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8916" name="Picture 19"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685800"/>
            <a:ext cx="3759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1"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09713"/>
            <a:ext cx="3759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1513" y="3048000"/>
            <a:ext cx="24669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95600"/>
            <a:ext cx="25876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724400"/>
            <a:ext cx="17081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4958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2514600"/>
            <a:ext cx="19954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595938" y="1049338"/>
            <a:ext cx="2495550"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j-lt"/>
                <a:ea typeface="+mn-ea"/>
              </a:rPr>
              <a:t>These waves travel</a:t>
            </a:r>
          </a:p>
          <a:p>
            <a:pPr indent="228600">
              <a:defRPr/>
            </a:pPr>
            <a:r>
              <a:rPr lang="en-US" sz="2000">
                <a:solidFill>
                  <a:srgbClr val="CC0000"/>
                </a:solidFill>
                <a:latin typeface="+mj-lt"/>
                <a:ea typeface="+mn-ea"/>
              </a:rPr>
              <a:t>at the speed of light!</a:t>
            </a:r>
          </a:p>
        </p:txBody>
      </p:sp>
      <p:sp>
        <p:nvSpPr>
          <p:cNvPr id="2" name="Slide Number Placeholder 1"/>
          <p:cNvSpPr>
            <a:spLocks noGrp="1"/>
          </p:cNvSpPr>
          <p:nvPr>
            <p:ph type="sldNum" sz="quarter" idx="12"/>
          </p:nvPr>
        </p:nvSpPr>
        <p:spPr/>
        <p:txBody>
          <a:bodyPr/>
          <a:lstStyle/>
          <a:p>
            <a:fld id="{EFE315BD-B23F-4316-AFCE-35C85D10E35A}" type="slidenum">
              <a:rPr lang="en-US" altLang="en-US" smtClean="0"/>
              <a:pPr/>
              <a:t>4</a:t>
            </a:fld>
            <a:endParaRPr lang="en-US" altLang="en-US"/>
          </a:p>
        </p:txBody>
      </p:sp>
    </p:spTree>
    <p:extLst>
      <p:ext uri="{BB962C8B-B14F-4D97-AF65-F5344CB8AC3E}">
        <p14:creationId xmlns:p14="http://schemas.microsoft.com/office/powerpoint/2010/main" val="1079853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2620963" y="1219200"/>
          <a:ext cx="1481137" cy="463550"/>
        </p:xfrm>
        <a:graphic>
          <a:graphicData uri="http://schemas.openxmlformats.org/presentationml/2006/ole">
            <mc:AlternateContent xmlns:mc="http://schemas.openxmlformats.org/markup-compatibility/2006">
              <mc:Choice xmlns:v="urn:schemas-microsoft-com:vml" Requires="v">
                <p:oleObj spid="_x0000_s66638" name="Equation" r:id="rId4" imgW="736560" imgH="228600" progId="Equation.DSMT4">
                  <p:embed/>
                </p:oleObj>
              </mc:Choice>
              <mc:Fallback>
                <p:oleObj name="Equation" r:id="rId4" imgW="7365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963" y="1219200"/>
                        <a:ext cx="1481137" cy="46355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Text Box 3"/>
          <p:cNvSpPr txBox="1">
            <a:spLocks noChangeArrowheads="1"/>
          </p:cNvSpPr>
          <p:nvPr/>
        </p:nvSpPr>
        <p:spPr bwMode="auto">
          <a:xfrm>
            <a:off x="4662488" y="1184275"/>
            <a:ext cx="906462" cy="466725"/>
          </a:xfrm>
          <a:prstGeom prst="rect">
            <a:avLst/>
          </a:prstGeom>
          <a:solidFill>
            <a:srgbClr val="F6F63F"/>
          </a:solidFill>
          <a:ln w="9525">
            <a:solidFill>
              <a:schemeClr val="accent2"/>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E=Bv</a:t>
            </a:r>
          </a:p>
        </p:txBody>
      </p:sp>
      <p:grpSp>
        <p:nvGrpSpPr>
          <p:cNvPr id="46087" name="Group 4"/>
          <p:cNvGrpSpPr>
            <a:grpSpLocks/>
          </p:cNvGrpSpPr>
          <p:nvPr/>
        </p:nvGrpSpPr>
        <p:grpSpPr bwMode="auto">
          <a:xfrm>
            <a:off x="3382963" y="1828800"/>
            <a:ext cx="1524000" cy="457200"/>
            <a:chOff x="2131" y="1152"/>
            <a:chExt cx="960" cy="288"/>
          </a:xfrm>
        </p:grpSpPr>
        <p:sp>
          <p:nvSpPr>
            <p:cNvPr id="46094" name="Line 5"/>
            <p:cNvSpPr>
              <a:spLocks noChangeShapeType="1"/>
            </p:cNvSpPr>
            <p:nvPr/>
          </p:nvSpPr>
          <p:spPr bwMode="auto">
            <a:xfrm>
              <a:off x="2131" y="1152"/>
              <a:ext cx="33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5" name="Line 6"/>
            <p:cNvSpPr>
              <a:spLocks noChangeShapeType="1"/>
            </p:cNvSpPr>
            <p:nvPr/>
          </p:nvSpPr>
          <p:spPr bwMode="auto">
            <a:xfrm flipH="1">
              <a:off x="2611" y="1152"/>
              <a:ext cx="48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982471" name="Object 3"/>
          <p:cNvGraphicFramePr>
            <a:graphicFrameLocks noChangeAspect="1"/>
          </p:cNvGraphicFramePr>
          <p:nvPr/>
        </p:nvGraphicFramePr>
        <p:xfrm>
          <a:off x="3352800" y="2362200"/>
          <a:ext cx="1609725" cy="463550"/>
        </p:xfrm>
        <a:graphic>
          <a:graphicData uri="http://schemas.openxmlformats.org/presentationml/2006/ole">
            <mc:AlternateContent xmlns:mc="http://schemas.openxmlformats.org/markup-compatibility/2006">
              <mc:Choice xmlns:v="urn:schemas-microsoft-com:vml" Requires="v">
                <p:oleObj spid="_x0000_s66639" name="Equation" r:id="rId6" imgW="799920" imgH="228600" progId="Equation.3">
                  <p:embed/>
                </p:oleObj>
              </mc:Choice>
              <mc:Fallback>
                <p:oleObj name="Equation" r:id="rId6" imgW="7999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362200"/>
                        <a:ext cx="1609725" cy="4635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8" name="Line 8"/>
          <p:cNvSpPr>
            <a:spLocks noChangeShapeType="1"/>
          </p:cNvSpPr>
          <p:nvPr/>
        </p:nvSpPr>
        <p:spPr bwMode="auto">
          <a:xfrm flipH="1">
            <a:off x="4038600" y="2895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82473" name="Object 4"/>
          <p:cNvGraphicFramePr>
            <a:graphicFrameLocks noChangeAspect="1"/>
          </p:cNvGraphicFramePr>
          <p:nvPr/>
        </p:nvGraphicFramePr>
        <p:xfrm>
          <a:off x="3429000" y="3276600"/>
          <a:ext cx="1277938" cy="488950"/>
        </p:xfrm>
        <a:graphic>
          <a:graphicData uri="http://schemas.openxmlformats.org/presentationml/2006/ole">
            <mc:AlternateContent xmlns:mc="http://schemas.openxmlformats.org/markup-compatibility/2006">
              <mc:Choice xmlns:v="urn:schemas-microsoft-com:vml" Requires="v">
                <p:oleObj spid="_x0000_s66640" name="Equation" r:id="rId8" imgW="634680" imgH="241200" progId="Equation.3">
                  <p:embed/>
                </p:oleObj>
              </mc:Choice>
              <mc:Fallback>
                <p:oleObj name="Equation" r:id="rId8" imgW="6346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3276600"/>
                        <a:ext cx="12779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9" name="Line 10"/>
          <p:cNvSpPr>
            <a:spLocks noChangeShapeType="1"/>
          </p:cNvSpPr>
          <p:nvPr/>
        </p:nvSpPr>
        <p:spPr bwMode="auto">
          <a:xfrm>
            <a:off x="4038600" y="3886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82475" name="Object 5"/>
          <p:cNvGraphicFramePr>
            <a:graphicFrameLocks noChangeAspect="1"/>
          </p:cNvGraphicFramePr>
          <p:nvPr/>
        </p:nvGraphicFramePr>
        <p:xfrm>
          <a:off x="3352800" y="4191000"/>
          <a:ext cx="3017838" cy="900113"/>
        </p:xfrm>
        <a:graphic>
          <a:graphicData uri="http://schemas.openxmlformats.org/presentationml/2006/ole">
            <mc:AlternateContent xmlns:mc="http://schemas.openxmlformats.org/markup-compatibility/2006">
              <mc:Choice xmlns:v="urn:schemas-microsoft-com:vml" Requires="v">
                <p:oleObj spid="_x0000_s66641" name="Equation" r:id="rId10" imgW="1498320" imgH="444240" progId="Equation.3">
                  <p:embed/>
                </p:oleObj>
              </mc:Choice>
              <mc:Fallback>
                <p:oleObj name="Equation" r:id="rId10" imgW="1498320" imgH="4442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4191000"/>
                        <a:ext cx="3017838" cy="900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0" name="Text Box 12"/>
          <p:cNvSpPr txBox="1">
            <a:spLocks noChangeArrowheads="1"/>
          </p:cNvSpPr>
          <p:nvPr/>
        </p:nvSpPr>
        <p:spPr bwMode="auto">
          <a:xfrm>
            <a:off x="152400" y="5257800"/>
            <a:ext cx="8710613" cy="466725"/>
          </a:xfrm>
          <a:prstGeom prst="rect">
            <a:avLst/>
          </a:prstGeom>
          <a:solidFill>
            <a:srgbClr val="F6F63F"/>
          </a:solidFill>
          <a:ln w="9525">
            <a:solidFill>
              <a:schemeClr val="accent2"/>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Based on Maxwell’s equations, pulse must propagate at speed of light</a:t>
            </a:r>
            <a:endParaRPr lang="en-US" altLang="en-US"/>
          </a:p>
        </p:txBody>
      </p:sp>
      <p:sp>
        <p:nvSpPr>
          <p:cNvPr id="46091" name="Text Box 13"/>
          <p:cNvSpPr txBox="1">
            <a:spLocks noChangeArrowheads="1"/>
          </p:cNvSpPr>
          <p:nvPr/>
        </p:nvSpPr>
        <p:spPr bwMode="auto">
          <a:xfrm>
            <a:off x="6994525" y="4308475"/>
            <a:ext cx="906463" cy="466725"/>
          </a:xfrm>
          <a:prstGeom prst="rect">
            <a:avLst/>
          </a:prstGeom>
          <a:solidFill>
            <a:srgbClr val="F6F63F"/>
          </a:solidFill>
          <a:ln w="9525">
            <a:solidFill>
              <a:schemeClr val="accent2"/>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E=cB</a:t>
            </a:r>
          </a:p>
        </p:txBody>
      </p:sp>
      <p:sp>
        <p:nvSpPr>
          <p:cNvPr id="46092" name="Rectangle 14"/>
          <p:cNvSpPr>
            <a:spLocks noGrp="1" noChangeArrowheads="1"/>
          </p:cNvSpPr>
          <p:nvPr>
            <p:ph type="title"/>
          </p:nvPr>
        </p:nvSpPr>
        <p:spPr/>
        <p:txBody>
          <a:bodyPr/>
          <a:lstStyle/>
          <a:p>
            <a:pPr eaLnBrk="1" hangingPunct="1"/>
            <a:r>
              <a:rPr lang="en-US" altLang="en-US" smtClean="0">
                <a:ea typeface="ＭＳ Ｐゴシック" charset="-128"/>
              </a:rPr>
              <a:t>A Pulse: Speed of Propagation</a:t>
            </a:r>
          </a:p>
        </p:txBody>
      </p:sp>
      <p:cxnSp>
        <p:nvCxnSpPr>
          <p:cNvPr id="15" name="Straight Connector 6"/>
          <p:cNvCxnSpPr>
            <a:cxnSpLocks noChangeShapeType="1"/>
          </p:cNvCxnSpPr>
          <p:nvPr/>
        </p:nvCxnSpPr>
        <p:spPr bwMode="auto">
          <a:xfrm>
            <a:off x="0" y="760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3AEC5320-7994-4CCA-AF1A-F8CA0A78C0B9}" type="slidenum">
              <a:rPr lang="en-US" altLang="en-US" smtClean="0"/>
              <a:pPr/>
              <a:t>5</a:t>
            </a:fld>
            <a:endParaRPr lang="en-US" altLang="en-US"/>
          </a:p>
        </p:txBody>
      </p:sp>
    </p:spTree>
    <p:extLst>
      <p:ext uri="{BB962C8B-B14F-4D97-AF65-F5344CB8AC3E}">
        <p14:creationId xmlns:p14="http://schemas.microsoft.com/office/powerpoint/2010/main" val="2192320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229600" cy="1143000"/>
          </a:xfrm>
        </p:spPr>
        <p:txBody>
          <a:bodyPr/>
          <a:lstStyle/>
          <a:p>
            <a:r>
              <a:rPr lang="en-US" altLang="en-US" dirty="0" smtClean="0">
                <a:ea typeface="ＭＳ Ｐゴシック" charset="-128"/>
              </a:rPr>
              <a:t>More for Today</a:t>
            </a:r>
          </a:p>
        </p:txBody>
      </p:sp>
      <p:cxnSp>
        <p:nvCxnSpPr>
          <p:cNvPr id="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TextBox 5"/>
          <p:cNvSpPr txBox="1"/>
          <p:nvPr/>
        </p:nvSpPr>
        <p:spPr>
          <a:xfrm>
            <a:off x="1160463" y="1778000"/>
            <a:ext cx="3544887" cy="193833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Accelerated Charges</a:t>
            </a:r>
          </a:p>
          <a:p>
            <a:pPr indent="228600">
              <a:defRPr/>
            </a:pPr>
            <a:r>
              <a:rPr lang="en-US" sz="2000">
                <a:solidFill>
                  <a:srgbClr val="CC0000"/>
                </a:solidFill>
                <a:latin typeface="+mn-lt"/>
                <a:ea typeface="+mn-ea"/>
              </a:rPr>
              <a:t>Energy and Poynting Vector</a:t>
            </a:r>
          </a:p>
          <a:p>
            <a:pPr indent="228600">
              <a:defRPr/>
            </a:pPr>
            <a:r>
              <a:rPr lang="en-US" sz="2000">
                <a:solidFill>
                  <a:srgbClr val="CC0000"/>
                </a:solidFill>
                <a:latin typeface="+mn-lt"/>
                <a:ea typeface="+mn-ea"/>
              </a:rPr>
              <a:t>Momentum and Poynting Vector</a:t>
            </a:r>
          </a:p>
          <a:p>
            <a:pPr indent="228600">
              <a:defRPr/>
            </a:pPr>
            <a:r>
              <a:rPr lang="en-US" sz="2000">
                <a:solidFill>
                  <a:srgbClr val="CC0000"/>
                </a:solidFill>
                <a:latin typeface="+mn-lt"/>
                <a:ea typeface="+mn-ea"/>
              </a:rPr>
              <a:t>Re-Radiation (scattering)</a:t>
            </a:r>
          </a:p>
          <a:p>
            <a:pPr indent="228600">
              <a:defRPr/>
            </a:pPr>
            <a:r>
              <a:rPr lang="en-US" sz="2000">
                <a:solidFill>
                  <a:srgbClr val="CC0000"/>
                </a:solidFill>
                <a:latin typeface="+mn-lt"/>
                <a:ea typeface="+mn-ea"/>
              </a:rPr>
              <a:t>Polarized Light</a:t>
            </a:r>
          </a:p>
          <a:p>
            <a:pPr indent="228600">
              <a:defRPr/>
            </a:pPr>
            <a:r>
              <a:rPr lang="en-US" sz="2000">
                <a:solidFill>
                  <a:srgbClr val="CC0000"/>
                </a:solidFill>
                <a:latin typeface="+mn-lt"/>
                <a:ea typeface="+mn-ea"/>
              </a:rPr>
              <a:t>Why the sky is blue</a:t>
            </a:r>
          </a:p>
        </p:txBody>
      </p:sp>
      <p:sp>
        <p:nvSpPr>
          <p:cNvPr id="2" name="Slide Number Placeholder 1"/>
          <p:cNvSpPr>
            <a:spLocks noGrp="1"/>
          </p:cNvSpPr>
          <p:nvPr>
            <p:ph type="sldNum" sz="quarter" idx="12"/>
          </p:nvPr>
        </p:nvSpPr>
        <p:spPr/>
        <p:txBody>
          <a:bodyPr/>
          <a:lstStyle/>
          <a:p>
            <a:fld id="{CB1DC412-43C0-400D-8CA7-AA670E5A4519}" type="slidenum">
              <a:rPr lang="en-US" altLang="en-US" smtClean="0"/>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85800" y="1219200"/>
            <a:ext cx="5743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Electromagnetic pulse can propagate in space</a:t>
            </a:r>
          </a:p>
          <a:p>
            <a:pPr eaLnBrk="1" hangingPunct="1"/>
            <a:r>
              <a:rPr lang="en-US" altLang="en-US">
                <a:solidFill>
                  <a:schemeClr val="accent2"/>
                </a:solidFill>
              </a:rPr>
              <a:t>How can we initiate such a pulse?</a:t>
            </a:r>
            <a:r>
              <a:rPr lang="en-US" altLang="en-US"/>
              <a:t> </a:t>
            </a:r>
          </a:p>
        </p:txBody>
      </p:sp>
      <p:sp>
        <p:nvSpPr>
          <p:cNvPr id="18439" name="Rectangle 7"/>
          <p:cNvSpPr>
            <a:spLocks noGrp="1" noChangeArrowheads="1"/>
          </p:cNvSpPr>
          <p:nvPr>
            <p:ph type="title"/>
          </p:nvPr>
        </p:nvSpPr>
        <p:spPr/>
        <p:txBody>
          <a:bodyPr/>
          <a:lstStyle/>
          <a:p>
            <a:pPr eaLnBrk="1" hangingPunct="1"/>
            <a:r>
              <a:rPr lang="en-US" altLang="en-US" smtClean="0">
                <a:ea typeface="ヒラギノ角ゴ Pro W3" charset="-128"/>
              </a:rPr>
              <a:t>Accelerated Charges</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7</a:t>
            </a:fld>
            <a:endParaRPr lang="en-US" altLang="en-US"/>
          </a:p>
        </p:txBody>
      </p:sp>
      <p:sp>
        <p:nvSpPr>
          <p:cNvPr id="9" name="Text Box 2"/>
          <p:cNvSpPr txBox="1">
            <a:spLocks noChangeArrowheads="1"/>
          </p:cNvSpPr>
          <p:nvPr/>
        </p:nvSpPr>
        <p:spPr bwMode="auto">
          <a:xfrm>
            <a:off x="990600" y="2286000"/>
            <a:ext cx="3581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AutoNum type="arabicPeriod"/>
            </a:pPr>
            <a:r>
              <a:rPr lang="en-US" altLang="en-US" dirty="0">
                <a:solidFill>
                  <a:schemeClr val="accent2"/>
                </a:solidFill>
              </a:rPr>
              <a:t>Transverse pulse propagates at speed of </a:t>
            </a:r>
            <a:r>
              <a:rPr lang="en-US" altLang="en-US" dirty="0" smtClean="0">
                <a:solidFill>
                  <a:schemeClr val="accent2"/>
                </a:solidFill>
              </a:rPr>
              <a:t>light</a:t>
            </a:r>
          </a:p>
          <a:p>
            <a:pPr eaLnBrk="1" hangingPunct="1">
              <a:buFontTx/>
              <a:buAutoNum type="arabicPeriod"/>
            </a:pPr>
            <a:endParaRPr lang="en-US" altLang="en-US" dirty="0">
              <a:solidFill>
                <a:schemeClr val="accent2"/>
              </a:solidFill>
            </a:endParaRPr>
          </a:p>
          <a:p>
            <a:pPr eaLnBrk="1" hangingPunct="1">
              <a:buFontTx/>
              <a:buAutoNum type="arabicPeriod"/>
            </a:pPr>
            <a:r>
              <a:rPr lang="en-US" altLang="en-US" dirty="0">
                <a:solidFill>
                  <a:schemeClr val="accent2"/>
                </a:solidFill>
              </a:rPr>
              <a:t>Since </a:t>
            </a:r>
            <a:r>
              <a:rPr lang="en-US" altLang="en-US" i="1" dirty="0"/>
              <a:t>E(t)</a:t>
            </a:r>
            <a:r>
              <a:rPr lang="en-US" altLang="en-US" i="1" dirty="0">
                <a:solidFill>
                  <a:schemeClr val="accent2"/>
                </a:solidFill>
              </a:rPr>
              <a:t> </a:t>
            </a:r>
            <a:r>
              <a:rPr lang="en-US" altLang="en-US" dirty="0">
                <a:solidFill>
                  <a:schemeClr val="accent2"/>
                </a:solidFill>
              </a:rPr>
              <a:t> there must be </a:t>
            </a:r>
            <a:r>
              <a:rPr lang="en-US" altLang="en-US" i="1" dirty="0"/>
              <a:t>B</a:t>
            </a:r>
            <a:endParaRPr lang="en-US" altLang="en-US" i="1" dirty="0">
              <a:solidFill>
                <a:schemeClr val="accent2"/>
              </a:solidFill>
            </a:endParaRPr>
          </a:p>
          <a:p>
            <a:pPr eaLnBrk="1" hangingPunct="1">
              <a:buFontTx/>
              <a:buAutoNum type="arabicPeriod"/>
            </a:pPr>
            <a:endParaRPr lang="en-US" altLang="en-US" dirty="0" smtClean="0">
              <a:solidFill>
                <a:schemeClr val="accent2"/>
              </a:solidFill>
            </a:endParaRPr>
          </a:p>
          <a:p>
            <a:pPr eaLnBrk="1" hangingPunct="1">
              <a:buFontTx/>
              <a:buAutoNum type="arabicPeriod"/>
            </a:pPr>
            <a:r>
              <a:rPr lang="en-US" altLang="en-US" dirty="0" smtClean="0">
                <a:solidFill>
                  <a:schemeClr val="accent2"/>
                </a:solidFill>
              </a:rPr>
              <a:t>Direction </a:t>
            </a:r>
            <a:r>
              <a:rPr lang="en-US" altLang="en-US" dirty="0">
                <a:solidFill>
                  <a:schemeClr val="accent2"/>
                </a:solidFill>
              </a:rPr>
              <a:t>of </a:t>
            </a:r>
            <a:r>
              <a:rPr lang="en-US" altLang="en-US" i="1" dirty="0">
                <a:solidFill>
                  <a:schemeClr val="accent2"/>
                </a:solidFill>
              </a:rPr>
              <a:t>v</a:t>
            </a:r>
            <a:r>
              <a:rPr lang="en-US" altLang="en-US" dirty="0">
                <a:solidFill>
                  <a:schemeClr val="accent2"/>
                </a:solidFill>
              </a:rPr>
              <a:t> is given by</a:t>
            </a:r>
            <a:r>
              <a:rPr lang="en-US" altLang="en-US" dirty="0"/>
              <a:t>:</a:t>
            </a:r>
          </a:p>
        </p:txBody>
      </p:sp>
      <p:graphicFrame>
        <p:nvGraphicFramePr>
          <p:cNvPr id="3" name="Object 2"/>
          <p:cNvGraphicFramePr>
            <a:graphicFrameLocks noChangeAspect="1"/>
          </p:cNvGraphicFramePr>
          <p:nvPr>
            <p:extLst>
              <p:ext uri="{D42A27DB-BD31-4B8C-83A1-F6EECF244321}">
                <p14:modId xmlns:p14="http://schemas.microsoft.com/office/powerpoint/2010/main" val="116185070"/>
              </p:ext>
            </p:extLst>
          </p:nvPr>
        </p:nvGraphicFramePr>
        <p:xfrm>
          <a:off x="2048502" y="5291157"/>
          <a:ext cx="792163" cy="411163"/>
        </p:xfrm>
        <a:graphic>
          <a:graphicData uri="http://schemas.openxmlformats.org/presentationml/2006/ole">
            <mc:AlternateContent xmlns:mc="http://schemas.openxmlformats.org/markup-compatibility/2006">
              <mc:Choice xmlns:v="urn:schemas-microsoft-com:vml" Requires="v">
                <p:oleObj spid="_x0000_s60522" name="Equation" r:id="rId4" imgW="393529" imgH="203112" progId="Equation.DSMT4">
                  <p:embed/>
                </p:oleObj>
              </mc:Choice>
              <mc:Fallback>
                <p:oleObj name="Equation" r:id="rId4" imgW="393529" imgH="203112"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502" y="5291157"/>
                        <a:ext cx="792163" cy="4111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 name="Picture 2" descr="Fig23"/>
          <p:cNvPicPr>
            <a:picLocks noChangeAspect="1" noChangeArrowheads="1"/>
          </p:cNvPicPr>
          <p:nvPr/>
        </p:nvPicPr>
        <p:blipFill>
          <a:blip r:embed="rId6">
            <a:lum bright="-6000" contrast="24000"/>
            <a:extLst>
              <a:ext uri="{28A0092B-C50C-407E-A947-70E740481C1C}">
                <a14:useLocalDpi xmlns:a14="http://schemas.microsoft.com/office/drawing/2010/main" val="0"/>
              </a:ext>
            </a:extLst>
          </a:blip>
          <a:srcRect r="3030"/>
          <a:stretch>
            <a:fillRect/>
          </a:stretch>
        </p:blipFill>
        <p:spPr bwMode="auto">
          <a:xfrm>
            <a:off x="4591493" y="2712212"/>
            <a:ext cx="4132521" cy="256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609600" y="990600"/>
            <a:ext cx="2757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We got the direction. </a:t>
            </a:r>
            <a:endParaRPr lang="en-US" altLang="en-US"/>
          </a:p>
        </p:txBody>
      </p:sp>
      <p:pic>
        <p:nvPicPr>
          <p:cNvPr id="22532" name="Picture 3" descr="Fig23"/>
          <p:cNvPicPr>
            <a:picLocks noChangeAspect="1" noChangeArrowheads="1"/>
          </p:cNvPicPr>
          <p:nvPr/>
        </p:nvPicPr>
        <p:blipFill>
          <a:blip r:embed="rId4">
            <a:lum bright="-12000" contrast="48000"/>
            <a:extLst>
              <a:ext uri="{28A0092B-C50C-407E-A947-70E740481C1C}">
                <a14:useLocalDpi xmlns:a14="http://schemas.microsoft.com/office/drawing/2010/main" val="0"/>
              </a:ext>
            </a:extLst>
          </a:blip>
          <a:srcRect/>
          <a:stretch>
            <a:fillRect/>
          </a:stretch>
        </p:blipFill>
        <p:spPr bwMode="auto">
          <a:xfrm>
            <a:off x="4876800" y="862013"/>
            <a:ext cx="41275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4"/>
          <p:cNvSpPr txBox="1">
            <a:spLocks noChangeArrowheads="1"/>
          </p:cNvSpPr>
          <p:nvPr/>
        </p:nvSpPr>
        <p:spPr bwMode="auto">
          <a:xfrm>
            <a:off x="593725" y="1447800"/>
            <a:ext cx="390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Magnitude can be derived from Gauss’s law</a:t>
            </a:r>
            <a:r>
              <a:rPr lang="en-US" altLang="en-US">
                <a:solidFill>
                  <a:srgbClr val="B50000"/>
                </a:solidFill>
              </a:rPr>
              <a:t>*</a:t>
            </a:r>
          </a:p>
        </p:txBody>
      </p:sp>
      <p:pic>
        <p:nvPicPr>
          <p:cNvPr id="22534" name="Picture 5" descr="Fig23"/>
          <p:cNvPicPr>
            <a:picLocks noChangeAspect="1" noChangeArrowheads="1"/>
          </p:cNvPicPr>
          <p:nvPr/>
        </p:nvPicPr>
        <p:blipFill>
          <a:blip r:embed="rId5">
            <a:lum bright="-24000" contrast="48000"/>
            <a:extLst>
              <a:ext uri="{28A0092B-C50C-407E-A947-70E740481C1C}">
                <a14:useLocalDpi xmlns:a14="http://schemas.microsoft.com/office/drawing/2010/main" val="0"/>
              </a:ext>
            </a:extLst>
          </a:blip>
          <a:srcRect/>
          <a:stretch>
            <a:fillRect/>
          </a:stretch>
        </p:blipFill>
        <p:spPr bwMode="auto">
          <a:xfrm>
            <a:off x="4876800" y="609600"/>
            <a:ext cx="40386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Fig23"/>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508000" y="2538413"/>
            <a:ext cx="1866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6" name="Group 7"/>
          <p:cNvGrpSpPr>
            <a:grpSpLocks/>
          </p:cNvGrpSpPr>
          <p:nvPr/>
        </p:nvGrpSpPr>
        <p:grpSpPr bwMode="auto">
          <a:xfrm>
            <a:off x="2438400" y="2462213"/>
            <a:ext cx="1668463" cy="457200"/>
            <a:chOff x="1536" y="2112"/>
            <a:chExt cx="1051" cy="288"/>
          </a:xfrm>
        </p:grpSpPr>
        <p:sp>
          <p:nvSpPr>
            <p:cNvPr id="22544" name="Text Box 8"/>
            <p:cNvSpPr txBox="1">
              <a:spLocks noChangeArrowheads="1"/>
            </p:cNvSpPr>
            <p:nvPr/>
          </p:nvSpPr>
          <p:spPr bwMode="auto">
            <a:xfrm>
              <a:off x="1536" y="2112"/>
              <a:ext cx="10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Field ~ -</a:t>
              </a:r>
              <a:r>
                <a:rPr lang="en-US" altLang="en-US" i="1"/>
                <a:t>qa</a:t>
              </a:r>
              <a:r>
                <a:rPr lang="en-US" altLang="en-US" baseline="-25000">
                  <a:sym typeface="Symbol" charset="2"/>
                </a:rPr>
                <a:t></a:t>
              </a:r>
              <a:endParaRPr lang="en-US" altLang="en-US"/>
            </a:p>
          </p:txBody>
        </p:sp>
        <p:sp>
          <p:nvSpPr>
            <p:cNvPr id="22545" name="Line 9"/>
            <p:cNvSpPr>
              <a:spLocks noChangeShapeType="1"/>
            </p:cNvSpPr>
            <p:nvPr/>
          </p:nvSpPr>
          <p:spPr bwMode="auto">
            <a:xfrm>
              <a:off x="2352" y="2208"/>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2002954" name="Object 2"/>
          <p:cNvGraphicFramePr>
            <a:graphicFrameLocks noChangeAspect="1"/>
          </p:cNvGraphicFramePr>
          <p:nvPr/>
        </p:nvGraphicFramePr>
        <p:xfrm>
          <a:off x="2514600" y="3300413"/>
          <a:ext cx="2708275" cy="873125"/>
        </p:xfrm>
        <a:graphic>
          <a:graphicData uri="http://schemas.openxmlformats.org/presentationml/2006/ole">
            <mc:AlternateContent xmlns:mc="http://schemas.openxmlformats.org/markup-compatibility/2006">
              <mc:Choice xmlns:v="urn:schemas-microsoft-com:vml" Requires="v">
                <p:oleObj spid="_x0000_s22662" name="Equation" r:id="rId7" imgW="1346040" imgH="431640" progId="Equation.DSMT4">
                  <p:embed/>
                </p:oleObj>
              </mc:Choice>
              <mc:Fallback>
                <p:oleObj name="Equation" r:id="rId7" imgW="1346040" imgH="43164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300413"/>
                        <a:ext cx="2708275" cy="8731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37" name="Group 11"/>
          <p:cNvGrpSpPr>
            <a:grpSpLocks/>
          </p:cNvGrpSpPr>
          <p:nvPr/>
        </p:nvGrpSpPr>
        <p:grpSpPr bwMode="auto">
          <a:xfrm>
            <a:off x="2498725" y="4332288"/>
            <a:ext cx="4246563" cy="830262"/>
            <a:chOff x="1574" y="3290"/>
            <a:chExt cx="2675" cy="523"/>
          </a:xfrm>
        </p:grpSpPr>
        <p:sp>
          <p:nvSpPr>
            <p:cNvPr id="22542" name="Text Box 12"/>
            <p:cNvSpPr txBox="1">
              <a:spLocks noChangeArrowheads="1"/>
            </p:cNvSpPr>
            <p:nvPr/>
          </p:nvSpPr>
          <p:spPr bwMode="auto">
            <a:xfrm>
              <a:off x="1574" y="3290"/>
              <a:ext cx="267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1.</a:t>
              </a:r>
              <a:r>
                <a:rPr lang="en-US" altLang="en-US"/>
                <a:t> </a:t>
              </a:r>
              <a:r>
                <a:rPr lang="en-US" altLang="en-US">
                  <a:solidFill>
                    <a:schemeClr val="accent2"/>
                  </a:solidFill>
                </a:rPr>
                <a:t>The direction of the transverse </a:t>
              </a:r>
            </a:p>
            <a:p>
              <a:pPr eaLnBrk="1" hangingPunct="1"/>
              <a:r>
                <a:rPr lang="en-US" altLang="en-US">
                  <a:solidFill>
                    <a:schemeClr val="accent2"/>
                  </a:solidFill>
                </a:rPr>
                <a:t>     field is opposite to</a:t>
              </a:r>
              <a:r>
                <a:rPr lang="en-US" altLang="en-US"/>
                <a:t> </a:t>
              </a:r>
              <a:r>
                <a:rPr lang="en-US" altLang="en-US" i="1"/>
                <a:t>qa</a:t>
              </a:r>
              <a:r>
                <a:rPr lang="en-US" altLang="en-US" baseline="-25000">
                  <a:sym typeface="Symbol" charset="2"/>
                </a:rPr>
                <a:t></a:t>
              </a:r>
              <a:r>
                <a:rPr lang="en-US" altLang="en-US"/>
                <a:t> </a:t>
              </a:r>
            </a:p>
          </p:txBody>
        </p:sp>
        <p:sp>
          <p:nvSpPr>
            <p:cNvPr id="22543" name="Line 13"/>
            <p:cNvSpPr>
              <a:spLocks noChangeShapeType="1"/>
            </p:cNvSpPr>
            <p:nvPr/>
          </p:nvSpPr>
          <p:spPr bwMode="auto">
            <a:xfrm>
              <a:off x="3456" y="3633"/>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538" name="Text Box 14"/>
          <p:cNvSpPr txBox="1">
            <a:spLocks noChangeArrowheads="1"/>
          </p:cNvSpPr>
          <p:nvPr/>
        </p:nvSpPr>
        <p:spPr bwMode="auto">
          <a:xfrm>
            <a:off x="2498725" y="5257800"/>
            <a:ext cx="507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2. The electric field falls off at a rate</a:t>
            </a:r>
            <a:r>
              <a:rPr lang="en-US" altLang="en-US"/>
              <a:t> 1/</a:t>
            </a:r>
            <a:r>
              <a:rPr lang="en-US" altLang="en-US" i="1"/>
              <a:t>r</a:t>
            </a:r>
            <a:endParaRPr lang="en-US" altLang="en-US"/>
          </a:p>
        </p:txBody>
      </p:sp>
      <p:sp>
        <p:nvSpPr>
          <p:cNvPr id="22539" name="Rectangle 16"/>
          <p:cNvSpPr>
            <a:spLocks noGrp="1" noChangeArrowheads="1"/>
          </p:cNvSpPr>
          <p:nvPr>
            <p:ph type="title"/>
          </p:nvPr>
        </p:nvSpPr>
        <p:spPr>
          <a:xfrm>
            <a:off x="-457200" y="-76200"/>
            <a:ext cx="9982200" cy="914400"/>
          </a:xfrm>
        </p:spPr>
        <p:txBody>
          <a:bodyPr/>
          <a:lstStyle/>
          <a:p>
            <a:pPr eaLnBrk="1" hangingPunct="1"/>
            <a:r>
              <a:rPr lang="en-US" altLang="en-US" sz="3200" smtClean="0">
                <a:ea typeface="ヒラギノ角ゴ Pro W3" charset="-128"/>
              </a:rPr>
              <a:t>Magnitude of the Transverse Electric Field</a:t>
            </a:r>
          </a:p>
        </p:txBody>
      </p:sp>
      <p:sp>
        <p:nvSpPr>
          <p:cNvPr id="22540" name="Line 17"/>
          <p:cNvSpPr>
            <a:spLocks noChangeShapeType="1"/>
          </p:cNvSpPr>
          <p:nvPr/>
        </p:nvSpPr>
        <p:spPr bwMode="auto">
          <a:xfrm>
            <a:off x="7115175" y="2559050"/>
            <a:ext cx="11113" cy="295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extBox 17"/>
          <p:cNvSpPr txBox="1"/>
          <p:nvPr/>
        </p:nvSpPr>
        <p:spPr>
          <a:xfrm>
            <a:off x="200025" y="6172200"/>
            <a:ext cx="856297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j-lt"/>
                <a:ea typeface="+mn-ea"/>
              </a:rPr>
              <a:t>* This was first shown by Edward Purcell, BSEE Purdue, Nobeal Laureate!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3000" dirty="0" err="1" smtClean="0">
                <a:ea typeface="ヒラギノ角ゴ Pro W3" charset="-128"/>
              </a:rPr>
              <a:t>iClicker</a:t>
            </a:r>
            <a:r>
              <a:rPr lang="en-US" altLang="en-US" sz="3000" dirty="0" smtClean="0">
                <a:ea typeface="ヒラギノ角ゴ Pro W3" charset="-128"/>
              </a:rPr>
              <a:t> Question </a:t>
            </a:r>
            <a:r>
              <a:rPr lang="en-US" sz="3000" dirty="0" smtClean="0"/>
              <a:t>(</a:t>
            </a:r>
            <a:r>
              <a:rPr lang="en-US" sz="3000" dirty="0"/>
              <a:t>10 points for any inputs)</a:t>
            </a:r>
            <a:endParaRPr lang="en-US" altLang="en-US" sz="3000" dirty="0" smtClean="0">
              <a:ea typeface="ヒラギノ角ゴ Pro W3" charset="-128"/>
            </a:endParaRPr>
          </a:p>
        </p:txBody>
      </p:sp>
      <p:sp>
        <p:nvSpPr>
          <p:cNvPr id="24579" name="Text Box 3"/>
          <p:cNvSpPr txBox="1">
            <a:spLocks noChangeArrowheads="1"/>
          </p:cNvSpPr>
          <p:nvPr/>
        </p:nvSpPr>
        <p:spPr bwMode="auto">
          <a:xfrm>
            <a:off x="365125" y="1108075"/>
            <a:ext cx="6797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 proton is briefly accelerated as shown below. What is the direction of the radiative electric field that will be detected at location A?</a:t>
            </a:r>
          </a:p>
        </p:txBody>
      </p:sp>
      <p:sp>
        <p:nvSpPr>
          <p:cNvPr id="24580" name="Oval 4"/>
          <p:cNvSpPr>
            <a:spLocks noChangeArrowheads="1"/>
          </p:cNvSpPr>
          <p:nvPr/>
        </p:nvSpPr>
        <p:spPr bwMode="auto">
          <a:xfrm>
            <a:off x="1219200" y="4267200"/>
            <a:ext cx="228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581" name="Text Box 5"/>
          <p:cNvSpPr txBox="1">
            <a:spLocks noChangeArrowheads="1"/>
          </p:cNvSpPr>
          <p:nvPr/>
        </p:nvSpPr>
        <p:spPr bwMode="auto">
          <a:xfrm>
            <a:off x="1154113" y="4137025"/>
            <a:ext cx="357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t>+</a:t>
            </a:r>
          </a:p>
        </p:txBody>
      </p:sp>
      <p:sp>
        <p:nvSpPr>
          <p:cNvPr id="24582" name="Line 6"/>
          <p:cNvSpPr>
            <a:spLocks noChangeShapeType="1"/>
          </p:cNvSpPr>
          <p:nvPr/>
        </p:nvSpPr>
        <p:spPr bwMode="auto">
          <a:xfrm flipH="1">
            <a:off x="471488" y="4391025"/>
            <a:ext cx="5461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3" name="Text Box 7"/>
          <p:cNvSpPr txBox="1">
            <a:spLocks noChangeArrowheads="1"/>
          </p:cNvSpPr>
          <p:nvPr/>
        </p:nvSpPr>
        <p:spPr bwMode="auto">
          <a:xfrm>
            <a:off x="2293938" y="302101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a:t>
            </a:r>
          </a:p>
        </p:txBody>
      </p:sp>
      <p:sp>
        <p:nvSpPr>
          <p:cNvPr id="24584" name="Oval 8"/>
          <p:cNvSpPr>
            <a:spLocks noChangeArrowheads="1"/>
          </p:cNvSpPr>
          <p:nvPr/>
        </p:nvSpPr>
        <p:spPr bwMode="auto">
          <a:xfrm>
            <a:off x="2298700" y="3427413"/>
            <a:ext cx="87313" cy="8731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585" name="Line 10"/>
          <p:cNvSpPr>
            <a:spLocks noChangeShapeType="1"/>
          </p:cNvSpPr>
          <p:nvPr/>
        </p:nvSpPr>
        <p:spPr bwMode="auto">
          <a:xfrm rot="2385491">
            <a:off x="5419725" y="2770188"/>
            <a:ext cx="0" cy="14779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Line 11"/>
          <p:cNvSpPr>
            <a:spLocks noChangeShapeType="1"/>
          </p:cNvSpPr>
          <p:nvPr/>
        </p:nvSpPr>
        <p:spPr bwMode="auto">
          <a:xfrm>
            <a:off x="4729163" y="2989263"/>
            <a:ext cx="1412875" cy="9953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7" name="Text Box 12"/>
          <p:cNvSpPr txBox="1">
            <a:spLocks noChangeArrowheads="1"/>
          </p:cNvSpPr>
          <p:nvPr/>
        </p:nvSpPr>
        <p:spPr bwMode="auto">
          <a:xfrm>
            <a:off x="4265613" y="2484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a:t>
            </a:r>
          </a:p>
        </p:txBody>
      </p:sp>
      <p:sp>
        <p:nvSpPr>
          <p:cNvPr id="24588" name="Text Box 13"/>
          <p:cNvSpPr txBox="1">
            <a:spLocks noChangeArrowheads="1"/>
          </p:cNvSpPr>
          <p:nvPr/>
        </p:nvSpPr>
        <p:spPr bwMode="auto">
          <a:xfrm>
            <a:off x="5764213" y="23542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B</a:t>
            </a:r>
          </a:p>
        </p:txBody>
      </p:sp>
      <p:sp>
        <p:nvSpPr>
          <p:cNvPr id="24589" name="Text Box 14"/>
          <p:cNvSpPr txBox="1">
            <a:spLocks noChangeArrowheads="1"/>
          </p:cNvSpPr>
          <p:nvPr/>
        </p:nvSpPr>
        <p:spPr bwMode="auto">
          <a:xfrm>
            <a:off x="6180138" y="39417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C</a:t>
            </a:r>
          </a:p>
        </p:txBody>
      </p:sp>
      <p:sp>
        <p:nvSpPr>
          <p:cNvPr id="24590" name="Text Box 15"/>
          <p:cNvSpPr txBox="1">
            <a:spLocks noChangeArrowheads="1"/>
          </p:cNvSpPr>
          <p:nvPr/>
        </p:nvSpPr>
        <p:spPr bwMode="auto">
          <a:xfrm>
            <a:off x="4583113" y="398462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D</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CC0000"/>
          </a:solidFill>
          <a:tailEnd type="arrow" w="lg" len="lg"/>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2000">
            <a:solidFill>
              <a:srgbClr val="CC0000"/>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9748</TotalTime>
  <Words>6659</Words>
  <Application>Microsoft Office PowerPoint</Application>
  <PresentationFormat>On-screen Show (4:3)</PresentationFormat>
  <Paragraphs>379</Paragraphs>
  <Slides>36</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ＭＳ Ｐゴシック</vt:lpstr>
      <vt:lpstr>ヒラギノ角ゴ Pro W3</vt:lpstr>
      <vt:lpstr>Arial</vt:lpstr>
      <vt:lpstr>Cambria Math</vt:lpstr>
      <vt:lpstr>Monotype Corsiva</vt:lpstr>
      <vt:lpstr>Symbol</vt:lpstr>
      <vt:lpstr>Times New Roman</vt:lpstr>
      <vt:lpstr>Default Design</vt:lpstr>
      <vt:lpstr>Equation</vt:lpstr>
      <vt:lpstr>Please Fill the online Course evaluation. </vt:lpstr>
      <vt:lpstr>Final Exam</vt:lpstr>
      <vt:lpstr>Maxwell's Equations – The Full Story</vt:lpstr>
      <vt:lpstr>E and B wave solutions</vt:lpstr>
      <vt:lpstr>A Pulse: Speed of Propagation</vt:lpstr>
      <vt:lpstr>More for Today</vt:lpstr>
      <vt:lpstr>Accelerated Charges</vt:lpstr>
      <vt:lpstr>Magnitude of the Transverse Electric Field</vt:lpstr>
      <vt:lpstr>iClicker Question (10 points for any inputs)</vt:lpstr>
      <vt:lpstr>Sinusoidal Electromagnetic Radiation</vt:lpstr>
      <vt:lpstr>Sinusoidal E/M Radiation: Wavelength</vt:lpstr>
      <vt:lpstr>Energy of E/M Radiation</vt:lpstr>
      <vt:lpstr>Energy Flux</vt:lpstr>
      <vt:lpstr>Energy Flux: The Poynting Vector</vt:lpstr>
      <vt:lpstr>Example</vt:lpstr>
      <vt:lpstr>Momentum of E/M Radiation</vt:lpstr>
      <vt:lpstr>Momentum Flux</vt:lpstr>
      <vt:lpstr>Exercise: Solar Sail</vt:lpstr>
      <vt:lpstr>iClicker quiz: Solar Sail</vt:lpstr>
      <vt:lpstr>PowerPoint Presentation</vt:lpstr>
      <vt:lpstr>Effect of E/M Radiation on Matter</vt:lpstr>
      <vt:lpstr>Effect of Radiation on a Neutral Atom</vt:lpstr>
      <vt:lpstr>Radiation and Neutral Atom: Resonance</vt:lpstr>
      <vt:lpstr>Importance of Resonance</vt:lpstr>
      <vt:lpstr>Electromagnetic Spectrum</vt:lpstr>
      <vt:lpstr>Color Vision</vt:lpstr>
      <vt:lpstr>Polarizer: polarization by absorption</vt:lpstr>
      <vt:lpstr>iClicker Questions (10 points for all inputs)</vt:lpstr>
      <vt:lpstr>Example: two polarizers</vt:lpstr>
      <vt:lpstr>Polarized Light</vt:lpstr>
      <vt:lpstr>iClicker Questions</vt:lpstr>
      <vt:lpstr>PowerPoint Presentation</vt:lpstr>
      <vt:lpstr>Polarized E/M Radiation</vt:lpstr>
      <vt:lpstr>UHF Transmitter and Dipole Receiver (6D-17)</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954</cp:revision>
  <cp:lastPrinted>2012-12-05T01:39:07Z</cp:lastPrinted>
  <dcterms:created xsi:type="dcterms:W3CDTF">2012-12-05T00:30:38Z</dcterms:created>
  <dcterms:modified xsi:type="dcterms:W3CDTF">2018-04-24T18:31:51Z</dcterms:modified>
</cp:coreProperties>
</file>