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575" r:id="rId2"/>
    <p:sldId id="576" r:id="rId3"/>
    <p:sldId id="556" r:id="rId4"/>
    <p:sldId id="557" r:id="rId5"/>
    <p:sldId id="561" r:id="rId6"/>
    <p:sldId id="568" r:id="rId7"/>
    <p:sldId id="577" r:id="rId8"/>
    <p:sldId id="571" r:id="rId9"/>
    <p:sldId id="569" r:id="rId10"/>
    <p:sldId id="570" r:id="rId11"/>
    <p:sldId id="572" r:id="rId12"/>
    <p:sldId id="573" r:id="rId13"/>
    <p:sldId id="574" r:id="rId14"/>
    <p:sldId id="550" r:id="rId15"/>
    <p:sldId id="514" r:id="rId16"/>
    <p:sldId id="509" r:id="rId17"/>
    <p:sldId id="511" r:id="rId18"/>
    <p:sldId id="510" r:id="rId19"/>
    <p:sldId id="528" r:id="rId20"/>
    <p:sldId id="532" r:id="rId21"/>
    <p:sldId id="533" r:id="rId22"/>
    <p:sldId id="529" r:id="rId23"/>
    <p:sldId id="534" r:id="rId24"/>
    <p:sldId id="536" r:id="rId25"/>
    <p:sldId id="535" r:id="rId26"/>
    <p:sldId id="551" r:id="rId27"/>
    <p:sldId id="552" r:id="rId28"/>
    <p:sldId id="537" r:id="rId29"/>
    <p:sldId id="539" r:id="rId30"/>
    <p:sldId id="540" r:id="rId31"/>
    <p:sldId id="541" r:id="rId32"/>
    <p:sldId id="543" r:id="rId33"/>
    <p:sldId id="544" r:id="rId34"/>
    <p:sldId id="545" r:id="rId35"/>
    <p:sldId id="546" r:id="rId36"/>
    <p:sldId id="547" r:id="rId37"/>
    <p:sldId id="548" r:id="rId38"/>
    <p:sldId id="549" r:id="rId39"/>
    <p:sldId id="563" r:id="rId4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8">
          <p15:clr>
            <a:srgbClr val="A4A3A4"/>
          </p15:clr>
        </p15:guide>
        <p15:guide id="2" pos="2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C69"/>
    <a:srgbClr val="570000"/>
    <a:srgbClr val="CC0000"/>
    <a:srgbClr val="1F58FF"/>
    <a:srgbClr val="B50000"/>
    <a:srgbClr val="CC045F"/>
    <a:srgbClr val="CC029A"/>
    <a:srgbClr val="FF8F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28" autoAdjust="0"/>
  </p:normalViewPr>
  <p:slideViewPr>
    <p:cSldViewPr>
      <p:cViewPr varScale="1">
        <p:scale>
          <a:sx n="55" d="100"/>
          <a:sy n="55" d="100"/>
        </p:scale>
        <p:origin x="1350" y="90"/>
      </p:cViewPr>
      <p:guideLst>
        <p:guide orient="horz" pos="1168"/>
        <p:guide pos="280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280" d="100"/>
        <a:sy n="280" d="100"/>
      </p:scale>
      <p:origin x="0" y="93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wmf"/><Relationship Id="rId2" Type="http://schemas.openxmlformats.org/officeDocument/2006/relationships/image" Target="../media/image175.wmf"/><Relationship Id="rId1" Type="http://schemas.openxmlformats.org/officeDocument/2006/relationships/image" Target="../media/image174.wmf"/><Relationship Id="rId6" Type="http://schemas.openxmlformats.org/officeDocument/2006/relationships/image" Target="../media/image179.wmf"/><Relationship Id="rId5" Type="http://schemas.openxmlformats.org/officeDocument/2006/relationships/image" Target="../media/image178.wmf"/><Relationship Id="rId4" Type="http://schemas.openxmlformats.org/officeDocument/2006/relationships/image" Target="../media/image17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wmf"/><Relationship Id="rId2" Type="http://schemas.openxmlformats.org/officeDocument/2006/relationships/image" Target="../media/image181.wmf"/><Relationship Id="rId1" Type="http://schemas.openxmlformats.org/officeDocument/2006/relationships/image" Target="../media/image179.wmf"/><Relationship Id="rId4" Type="http://schemas.openxmlformats.org/officeDocument/2006/relationships/image" Target="../media/image18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e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5" Type="http://schemas.openxmlformats.org/officeDocument/2006/relationships/image" Target="../media/image22.wmf"/><Relationship Id="rId4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3.wmf"/><Relationship Id="rId1" Type="http://schemas.openxmlformats.org/officeDocument/2006/relationships/image" Target="../media/image32.e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10" Type="http://schemas.openxmlformats.org/officeDocument/2006/relationships/image" Target="../media/image41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wmf"/><Relationship Id="rId2" Type="http://schemas.openxmlformats.org/officeDocument/2006/relationships/image" Target="../media/image166.wmf"/><Relationship Id="rId1" Type="http://schemas.openxmlformats.org/officeDocument/2006/relationships/image" Target="../media/image16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wmf"/><Relationship Id="rId2" Type="http://schemas.openxmlformats.org/officeDocument/2006/relationships/image" Target="../media/image170.wmf"/><Relationship Id="rId1" Type="http://schemas.openxmlformats.org/officeDocument/2006/relationships/image" Target="../media/image24.wmf"/><Relationship Id="rId4" Type="http://schemas.openxmlformats.org/officeDocument/2006/relationships/image" Target="../media/image17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7C95DCCD-45B7-41ED-934F-382F7E7521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425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DE82022C-BA3E-43A0-9F39-E244DF969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431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00" charset="0"/>
        <a:ea typeface="ＭＳ Ｐゴシック" pitchFamily="76" charset="-128"/>
        <a:cs typeface="ＭＳ Ｐゴシック" pitchFamily="7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00" charset="0"/>
        <a:ea typeface="ＭＳ Ｐゴシック" pitchFamily="10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00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00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00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9pPr>
          </a:lstStyle>
          <a:p>
            <a:pPr eaLnBrk="1" hangingPunct="1"/>
            <a:fld id="{FFB8BF03-C666-415F-9F01-85370345EAFC}" type="slidenum">
              <a:rPr lang="en-US" altLang="en-US" sz="1300"/>
              <a:pPr eaLnBrk="1" hangingPunct="1"/>
              <a:t>3</a:t>
            </a:fld>
            <a:endParaRPr lang="en-US" altLang="en-US" sz="13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50585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77366B32-D737-473E-9610-FF8C6F2EF7F7}" type="slidenum">
              <a:rPr lang="ja-JP" altLang="en-US" sz="1300" i="0" smtClean="0">
                <a:solidFill>
                  <a:schemeClr val="tx1"/>
                </a:solidFill>
              </a:rPr>
              <a:pPr/>
              <a:t>12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3888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639D6231-DCE4-4C2C-BE74-DB9F1492BBCC}" type="slidenum">
              <a:rPr lang="ja-JP" altLang="en-US" sz="1300" i="0" smtClean="0">
                <a:solidFill>
                  <a:schemeClr val="tx1"/>
                </a:solidFill>
              </a:rPr>
              <a:pPr/>
              <a:t>13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0610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5661F21D-A686-4398-94FB-945BED07C74B}" type="slidenum">
              <a:rPr lang="en-US" altLang="en-US" sz="1300"/>
              <a:pPr eaLnBrk="1" hangingPunct="1"/>
              <a:t>26</a:t>
            </a:fld>
            <a:endParaRPr lang="en-US" altLang="en-US" sz="13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2418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DE54F549-E5AE-4642-89A8-F62EEA61BC29}" type="slidenum">
              <a:rPr lang="en-US" altLang="en-US" sz="1300"/>
              <a:pPr eaLnBrk="1" hangingPunct="1"/>
              <a:t>27</a:t>
            </a:fld>
            <a:endParaRPr lang="en-US" altLang="en-US" sz="13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9396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4F43AB10-AB7B-4D35-ADB5-09099A1BBAEC}" type="slidenum">
              <a:rPr lang="en-US" altLang="en-US" sz="1300"/>
              <a:pPr eaLnBrk="1" hangingPunct="1"/>
              <a:t>35</a:t>
            </a:fld>
            <a:endParaRPr lang="en-US" altLang="en-US" sz="13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586" tIns="45793" rIns="91586" bIns="45793"/>
          <a:lstStyle/>
          <a:p>
            <a:pPr eaLnBrk="1" hangingPunct="1"/>
            <a:r>
              <a:rPr lang="en-US" altLang="en-US" smtClean="0">
                <a:latin typeface="Times New Roman" charset="0"/>
                <a:ea typeface="ＭＳ Ｐゴシック" charset="-128"/>
              </a:rPr>
              <a:t>very hign and deep slab – fields only insude</a:t>
            </a:r>
          </a:p>
          <a:p>
            <a:pPr eaLnBrk="1" hangingPunct="1"/>
            <a:r>
              <a:rPr lang="en-US" altLang="en-US" smtClean="0">
                <a:latin typeface="Times New Roman" charset="0"/>
                <a:ea typeface="ＭＳ Ｐゴシック" charset="-128"/>
              </a:rPr>
              <a:t>Is it consistent with Maxwell’s law?</a:t>
            </a:r>
          </a:p>
        </p:txBody>
      </p:sp>
    </p:spTree>
    <p:extLst>
      <p:ext uri="{BB962C8B-B14F-4D97-AF65-F5344CB8AC3E}">
        <p14:creationId xmlns:p14="http://schemas.microsoft.com/office/powerpoint/2010/main" val="1343429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8CD29FBE-5DAA-4018-9388-6AD5FDFA71B5}" type="slidenum">
              <a:rPr lang="en-US" altLang="en-US" sz="1300"/>
              <a:pPr eaLnBrk="1" hangingPunct="1"/>
              <a:t>36</a:t>
            </a:fld>
            <a:endParaRPr lang="en-US" altLang="en-US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586" tIns="45793" rIns="91586" bIns="45793"/>
          <a:lstStyle/>
          <a:p>
            <a:pPr eaLnBrk="1" hangingPunct="1"/>
            <a:r>
              <a:rPr lang="en-US" altLang="en-US" dirty="0" smtClean="0">
                <a:latin typeface="Times New Roman" charset="0"/>
                <a:ea typeface="ＭＳ Ｐゴシック" charset="-128"/>
              </a:rPr>
              <a:t>Hand waving way to determine the E </a:t>
            </a:r>
            <a:r>
              <a:rPr lang="en-US" altLang="en-US" smtClean="0">
                <a:latin typeface="Times New Roman" charset="0"/>
                <a:ea typeface="ＭＳ Ｐゴシック" charset="-128"/>
              </a:rPr>
              <a:t>field direction. </a:t>
            </a:r>
          </a:p>
        </p:txBody>
      </p:sp>
    </p:spTree>
    <p:extLst>
      <p:ext uri="{BB962C8B-B14F-4D97-AF65-F5344CB8AC3E}">
        <p14:creationId xmlns:p14="http://schemas.microsoft.com/office/powerpoint/2010/main" val="3452099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A3231530-1430-408A-84B1-3CF423945DCD}" type="slidenum">
              <a:rPr lang="en-US" altLang="en-US" sz="1300"/>
              <a:pPr eaLnBrk="1" hangingPunct="1"/>
              <a:t>37</a:t>
            </a:fld>
            <a:endParaRPr lang="en-US" altLang="en-US" sz="13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586" tIns="45793" rIns="91586" bIns="45793"/>
          <a:lstStyle/>
          <a:p>
            <a:pPr eaLnBrk="1" hangingPunct="1"/>
            <a:endParaRPr lang="en-US" altLang="en-US" smtClean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9418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BF6904DC-758F-4122-BF08-EE15579BB4D1}" type="slidenum">
              <a:rPr lang="en-US" altLang="en-US" sz="1300"/>
              <a:pPr eaLnBrk="1" hangingPunct="1"/>
              <a:t>38</a:t>
            </a:fld>
            <a:endParaRPr lang="en-US" altLang="en-US" sz="13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586" tIns="45793" rIns="91586" bIns="45793"/>
          <a:lstStyle/>
          <a:p>
            <a:pPr eaLnBrk="1" hangingPunct="1"/>
            <a:r>
              <a:rPr lang="en-US" altLang="en-US" smtClean="0">
                <a:latin typeface="Times New Roman" charset="0"/>
                <a:ea typeface="ＭＳ Ｐゴシック" charset="-128"/>
              </a:rPr>
              <a:t>Spectacular result: Maxwell predicts speed of light for electromagnetic pulse in mid-1800 – but no one at this time could guess the electromagnetic nature of light, though the speed of light was already known.</a:t>
            </a:r>
          </a:p>
          <a:p>
            <a:pPr eaLnBrk="1" hangingPunct="1"/>
            <a:r>
              <a:rPr lang="en-US" altLang="en-US" smtClean="0">
                <a:latin typeface="Times New Roman" charset="0"/>
                <a:ea typeface="ＭＳ Ｐゴシック" charset="-128"/>
              </a:rPr>
              <a:t>He got speed of light theoretically from constants epsilon and mu which are easy to measure in experiment</a:t>
            </a:r>
          </a:p>
        </p:txBody>
      </p:sp>
    </p:spTree>
    <p:extLst>
      <p:ext uri="{BB962C8B-B14F-4D97-AF65-F5344CB8AC3E}">
        <p14:creationId xmlns:p14="http://schemas.microsoft.com/office/powerpoint/2010/main" val="1123029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9pPr>
          </a:lstStyle>
          <a:p>
            <a:pPr eaLnBrk="1" hangingPunct="1"/>
            <a:fld id="{DB36D346-7FB6-4ACB-B354-C3DDE654E897}" type="slidenum">
              <a:rPr lang="en-US" altLang="en-US" sz="1300"/>
              <a:pPr eaLnBrk="1" hangingPunct="1"/>
              <a:t>4</a:t>
            </a:fld>
            <a:endParaRPr lang="en-US" altLang="en-US" sz="13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18536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FA85A93-1C11-4465-968C-60AC13D7B9A0}" type="slidenum">
              <a:rPr lang="ja-JP" altLang="en-US" sz="1300" i="0" smtClean="0"/>
              <a:pPr/>
              <a:t>5</a:t>
            </a:fld>
            <a:endParaRPr lang="en-US" altLang="ja-JP" sz="1300" i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194" y="4560086"/>
            <a:ext cx="5852814" cy="432031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17347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974">
              <a:defRPr sz="2500" i="1">
                <a:solidFill>
                  <a:schemeClr val="tx1"/>
                </a:solidFill>
                <a:latin typeface="Times New Roman" pitchFamily="18" charset="0"/>
              </a:defRPr>
            </a:lvl1pPr>
            <a:lvl2pPr marL="770662" indent="-296408" defTabSz="964974">
              <a:defRPr sz="25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85634" indent="-237127" defTabSz="964974">
              <a:defRPr sz="25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59887" indent="-237127" defTabSz="964974">
              <a:defRPr sz="2500" i="1">
                <a:solidFill>
                  <a:schemeClr val="tx1"/>
                </a:solidFill>
                <a:latin typeface="Times New Roman" pitchFamily="18" charset="0"/>
              </a:defRPr>
            </a:lvl4pPr>
            <a:lvl5pPr marL="2134141" indent="-237127" defTabSz="964974">
              <a:defRPr sz="2500" i="1">
                <a:solidFill>
                  <a:schemeClr val="tx1"/>
                </a:solidFill>
                <a:latin typeface="Times New Roman" pitchFamily="18" charset="0"/>
              </a:defRPr>
            </a:lvl5pPr>
            <a:lvl6pPr marL="2608395" indent="-237127" defTabSz="964974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Times New Roman" pitchFamily="18" charset="0"/>
              </a:defRPr>
            </a:lvl6pPr>
            <a:lvl7pPr marL="3082648" indent="-237127" defTabSz="964974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Times New Roman" pitchFamily="18" charset="0"/>
              </a:defRPr>
            </a:lvl7pPr>
            <a:lvl8pPr marL="3556902" indent="-237127" defTabSz="964974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Times New Roman" pitchFamily="18" charset="0"/>
              </a:defRPr>
            </a:lvl8pPr>
            <a:lvl9pPr marL="4031155" indent="-237127" defTabSz="964974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4BF8F96-CC35-4004-A8C2-1C81CFEBBC0E}" type="slidenum">
              <a:rPr lang="ja-JP" altLang="en-US" sz="1200" i="0"/>
              <a:pPr/>
              <a:t>6</a:t>
            </a:fld>
            <a:endParaRPr lang="en-US" altLang="ja-JP" sz="120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72857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974">
              <a:defRPr sz="2500" i="1">
                <a:solidFill>
                  <a:schemeClr val="tx1"/>
                </a:solidFill>
                <a:latin typeface="Times New Roman" pitchFamily="18" charset="0"/>
              </a:defRPr>
            </a:lvl1pPr>
            <a:lvl2pPr marL="770662" indent="-296408" defTabSz="964974">
              <a:defRPr sz="25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85634" indent="-237127" defTabSz="964974">
              <a:defRPr sz="25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59887" indent="-237127" defTabSz="964974">
              <a:defRPr sz="2500" i="1">
                <a:solidFill>
                  <a:schemeClr val="tx1"/>
                </a:solidFill>
                <a:latin typeface="Times New Roman" pitchFamily="18" charset="0"/>
              </a:defRPr>
            </a:lvl4pPr>
            <a:lvl5pPr marL="2134141" indent="-237127" defTabSz="964974">
              <a:defRPr sz="2500" i="1">
                <a:solidFill>
                  <a:schemeClr val="tx1"/>
                </a:solidFill>
                <a:latin typeface="Times New Roman" pitchFamily="18" charset="0"/>
              </a:defRPr>
            </a:lvl5pPr>
            <a:lvl6pPr marL="2608395" indent="-237127" defTabSz="964974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Times New Roman" pitchFamily="18" charset="0"/>
              </a:defRPr>
            </a:lvl6pPr>
            <a:lvl7pPr marL="3082648" indent="-237127" defTabSz="964974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Times New Roman" pitchFamily="18" charset="0"/>
              </a:defRPr>
            </a:lvl7pPr>
            <a:lvl8pPr marL="3556902" indent="-237127" defTabSz="964974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Times New Roman" pitchFamily="18" charset="0"/>
              </a:defRPr>
            </a:lvl8pPr>
            <a:lvl9pPr marL="4031155" indent="-237127" defTabSz="964974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227A602-3286-4F36-BF63-6BD14DC0093D}" type="slidenum">
              <a:rPr lang="ja-JP" altLang="en-US" sz="1200" i="0"/>
              <a:pPr/>
              <a:t>7</a:t>
            </a:fld>
            <a:endParaRPr lang="en-US" altLang="ja-JP" sz="1200" i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6157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974">
              <a:defRPr sz="2500" i="1">
                <a:solidFill>
                  <a:schemeClr val="tx1"/>
                </a:solidFill>
                <a:latin typeface="Times New Roman" pitchFamily="18" charset="0"/>
              </a:defRPr>
            </a:lvl1pPr>
            <a:lvl2pPr marL="770662" indent="-296408" defTabSz="964974">
              <a:defRPr sz="25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85634" indent="-237127" defTabSz="964974">
              <a:defRPr sz="25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59887" indent="-237127" defTabSz="964974">
              <a:defRPr sz="2500" i="1">
                <a:solidFill>
                  <a:schemeClr val="tx1"/>
                </a:solidFill>
                <a:latin typeface="Times New Roman" pitchFamily="18" charset="0"/>
              </a:defRPr>
            </a:lvl4pPr>
            <a:lvl5pPr marL="2134141" indent="-237127" defTabSz="964974">
              <a:defRPr sz="2500" i="1">
                <a:solidFill>
                  <a:schemeClr val="tx1"/>
                </a:solidFill>
                <a:latin typeface="Times New Roman" pitchFamily="18" charset="0"/>
              </a:defRPr>
            </a:lvl5pPr>
            <a:lvl6pPr marL="2608395" indent="-237127" defTabSz="964974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Times New Roman" pitchFamily="18" charset="0"/>
              </a:defRPr>
            </a:lvl6pPr>
            <a:lvl7pPr marL="3082648" indent="-237127" defTabSz="964974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Times New Roman" pitchFamily="18" charset="0"/>
              </a:defRPr>
            </a:lvl7pPr>
            <a:lvl8pPr marL="3556902" indent="-237127" defTabSz="964974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Times New Roman" pitchFamily="18" charset="0"/>
              </a:defRPr>
            </a:lvl8pPr>
            <a:lvl9pPr marL="4031155" indent="-237127" defTabSz="964974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367160F-4103-4D8A-A3CB-40C3339AD510}" type="slidenum">
              <a:rPr lang="ja-JP" altLang="en-US" sz="1200" i="0"/>
              <a:pPr/>
              <a:t>8</a:t>
            </a:fld>
            <a:endParaRPr lang="en-US" altLang="ja-JP" sz="1200" i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527" y="4559587"/>
            <a:ext cx="5854148" cy="4320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25647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974">
              <a:defRPr sz="2500" i="1">
                <a:solidFill>
                  <a:schemeClr val="tx1"/>
                </a:solidFill>
                <a:latin typeface="Times New Roman" pitchFamily="18" charset="0"/>
              </a:defRPr>
            </a:lvl1pPr>
            <a:lvl2pPr marL="770662" indent="-296408" defTabSz="964974">
              <a:defRPr sz="25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85634" indent="-237127" defTabSz="964974">
              <a:defRPr sz="25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59887" indent="-237127" defTabSz="964974">
              <a:defRPr sz="2500" i="1">
                <a:solidFill>
                  <a:schemeClr val="tx1"/>
                </a:solidFill>
                <a:latin typeface="Times New Roman" pitchFamily="18" charset="0"/>
              </a:defRPr>
            </a:lvl4pPr>
            <a:lvl5pPr marL="2134141" indent="-237127" defTabSz="964974">
              <a:defRPr sz="2500" i="1">
                <a:solidFill>
                  <a:schemeClr val="tx1"/>
                </a:solidFill>
                <a:latin typeface="Times New Roman" pitchFamily="18" charset="0"/>
              </a:defRPr>
            </a:lvl5pPr>
            <a:lvl6pPr marL="2608395" indent="-237127" defTabSz="964974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Times New Roman" pitchFamily="18" charset="0"/>
              </a:defRPr>
            </a:lvl6pPr>
            <a:lvl7pPr marL="3082648" indent="-237127" defTabSz="964974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Times New Roman" pitchFamily="18" charset="0"/>
              </a:defRPr>
            </a:lvl7pPr>
            <a:lvl8pPr marL="3556902" indent="-237127" defTabSz="964974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Times New Roman" pitchFamily="18" charset="0"/>
              </a:defRPr>
            </a:lvl8pPr>
            <a:lvl9pPr marL="4031155" indent="-237127" defTabSz="964974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2819E07-387C-44E6-AF77-F0D5175499D1}" type="slidenum">
              <a:rPr lang="ja-JP" altLang="en-US" sz="1200" i="0"/>
              <a:pPr/>
              <a:t>9</a:t>
            </a:fld>
            <a:endParaRPr lang="en-US" altLang="ja-JP" sz="1200" i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3944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974">
              <a:defRPr sz="2500" i="1">
                <a:solidFill>
                  <a:schemeClr val="tx1"/>
                </a:solidFill>
                <a:latin typeface="Times New Roman" pitchFamily="18" charset="0"/>
              </a:defRPr>
            </a:lvl1pPr>
            <a:lvl2pPr marL="770662" indent="-296408" defTabSz="964974">
              <a:defRPr sz="25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85634" indent="-237127" defTabSz="964974">
              <a:defRPr sz="25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59887" indent="-237127" defTabSz="964974">
              <a:defRPr sz="2500" i="1">
                <a:solidFill>
                  <a:schemeClr val="tx1"/>
                </a:solidFill>
                <a:latin typeface="Times New Roman" pitchFamily="18" charset="0"/>
              </a:defRPr>
            </a:lvl4pPr>
            <a:lvl5pPr marL="2134141" indent="-237127" defTabSz="964974">
              <a:defRPr sz="2500" i="1">
                <a:solidFill>
                  <a:schemeClr val="tx1"/>
                </a:solidFill>
                <a:latin typeface="Times New Roman" pitchFamily="18" charset="0"/>
              </a:defRPr>
            </a:lvl5pPr>
            <a:lvl6pPr marL="2608395" indent="-237127" defTabSz="964974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Times New Roman" pitchFamily="18" charset="0"/>
              </a:defRPr>
            </a:lvl6pPr>
            <a:lvl7pPr marL="3082648" indent="-237127" defTabSz="964974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Times New Roman" pitchFamily="18" charset="0"/>
              </a:defRPr>
            </a:lvl7pPr>
            <a:lvl8pPr marL="3556902" indent="-237127" defTabSz="964974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Times New Roman" pitchFamily="18" charset="0"/>
              </a:defRPr>
            </a:lvl8pPr>
            <a:lvl9pPr marL="4031155" indent="-237127" defTabSz="964974" eaLnBrk="0" fontAlgn="base" hangingPunct="0">
              <a:spcBef>
                <a:spcPct val="0"/>
              </a:spcBef>
              <a:spcAft>
                <a:spcPct val="0"/>
              </a:spcAft>
              <a:defRPr sz="25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803E60B-22C1-4907-B90C-CDE7CCF7FCF4}" type="slidenum">
              <a:rPr lang="ja-JP" altLang="en-US" sz="1200" i="0"/>
              <a:pPr/>
              <a:t>10</a:t>
            </a:fld>
            <a:endParaRPr lang="en-US" altLang="ja-JP" sz="1200" i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1704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1pPr>
            <a:lvl2pPr marL="37931725" indent="-37474525" defTabSz="966788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9pPr>
          </a:lstStyle>
          <a:p>
            <a:pPr eaLnBrk="1" hangingPunct="1"/>
            <a:fld id="{28F1667E-ACC1-43DA-8ACB-68B0694A2ECB}" type="slidenum">
              <a:rPr lang="en-US" altLang="en-US" sz="1300"/>
              <a:pPr eaLnBrk="1" hangingPunct="1"/>
              <a:t>11</a:t>
            </a:fld>
            <a:endParaRPr lang="en-US" altLang="en-US" sz="13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What if both terms are equal but opposite sign? There is magnetic force compensated by non-coulomb electric field!</a:t>
            </a:r>
          </a:p>
        </p:txBody>
      </p:sp>
    </p:spTree>
    <p:extLst>
      <p:ext uri="{BB962C8B-B14F-4D97-AF65-F5344CB8AC3E}">
        <p14:creationId xmlns:p14="http://schemas.microsoft.com/office/powerpoint/2010/main" val="2317799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A3FB813-E242-4B2E-8878-AC6E8F7B10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29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90F7081-E54B-46F3-A717-340AC6D5B2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43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2BF83BE-8B92-42CE-A76B-7C44055B8D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04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FE315BD-B23F-4316-AFCE-35C85D10E3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36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149F749-130C-4A37-93CA-2F0220FC8E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62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603EEB1-EF63-4D74-AFEC-E49424847E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2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C3144A7-12F1-4A22-98DE-EE26AB812C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00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AEC5320-7994-4CCA-AF1A-F8CA0A78C0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60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7B3689-C9E3-40AA-AF2A-6DBB92AE69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152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657EB04-329A-4E6A-8D6C-08C78BF476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386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59EED9-758C-4C33-A1C7-EE146EB9D9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73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1524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7" r:id="rId1"/>
    <p:sldLayoutId id="2147484448" r:id="rId2"/>
    <p:sldLayoutId id="2147484449" r:id="rId3"/>
    <p:sldLayoutId id="2147484450" r:id="rId4"/>
    <p:sldLayoutId id="2147484451" r:id="rId5"/>
    <p:sldLayoutId id="2147484452" r:id="rId6"/>
    <p:sldLayoutId id="2147484453" r:id="rId7"/>
    <p:sldLayoutId id="2147484454" r:id="rId8"/>
    <p:sldLayoutId id="2147484455" r:id="rId9"/>
    <p:sldLayoutId id="2147484456" r:id="rId10"/>
    <p:sldLayoutId id="214748445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+mj-lt"/>
          <a:ea typeface="ＭＳ Ｐゴシック" pitchFamily="76" charset="-128"/>
          <a:cs typeface="ＭＳ Ｐゴシック" pitchFamily="7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pitchFamily="100" charset="0"/>
          <a:ea typeface="ＭＳ Ｐゴシック" pitchFamily="76" charset="-128"/>
          <a:cs typeface="ＭＳ Ｐゴシック" pitchFamily="7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pitchFamily="100" charset="0"/>
          <a:ea typeface="ＭＳ Ｐゴシック" pitchFamily="76" charset="-128"/>
          <a:cs typeface="ＭＳ Ｐゴシック" pitchFamily="7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pitchFamily="100" charset="0"/>
          <a:ea typeface="ＭＳ Ｐゴシック" pitchFamily="76" charset="-128"/>
          <a:cs typeface="ＭＳ Ｐゴシック" pitchFamily="7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pitchFamily="100" charset="0"/>
          <a:ea typeface="ＭＳ Ｐゴシック" pitchFamily="76" charset="-128"/>
          <a:cs typeface="ＭＳ Ｐゴシック" pitchFamily="7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10169D"/>
          </a:solidFill>
          <a:latin typeface="Arial" pitchFamily="10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10169D"/>
          </a:solidFill>
          <a:latin typeface="Arial" pitchFamily="10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10169D"/>
          </a:solidFill>
          <a:latin typeface="Arial" pitchFamily="10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10169D"/>
          </a:solidFill>
          <a:latin typeface="Arial" pitchFamily="10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CC"/>
          </a:solidFill>
          <a:latin typeface="+mj-lt"/>
          <a:ea typeface="ＭＳ Ｐゴシック" pitchFamily="76" charset="-128"/>
          <a:cs typeface="ＭＳ Ｐゴシック" pitchFamily="7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CC"/>
          </a:solidFill>
          <a:latin typeface="+mj-lt"/>
          <a:ea typeface="ＭＳ Ｐゴシック" pitchFamily="10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CC"/>
          </a:solidFill>
          <a:latin typeface="+mj-lt"/>
          <a:ea typeface="ヒラギノ角ゴ Pro W3" charset="-128"/>
          <a:cs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CC"/>
          </a:solidFill>
          <a:latin typeface="+mj-lt"/>
          <a:ea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j-lt"/>
          <a:ea typeface="ＭＳ Ｐゴシック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0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0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0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0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6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emf"/><Relationship Id="rId12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18.emf"/><Relationship Id="rId10" Type="http://schemas.openxmlformats.org/officeDocument/2006/relationships/image" Target="../media/image23.jpe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0.emf"/><Relationship Id="rId1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9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11" Type="http://schemas.openxmlformats.org/officeDocument/2006/relationships/image" Target="../media/image31.jpeg"/><Relationship Id="rId5" Type="http://schemas.openxmlformats.org/officeDocument/2006/relationships/oleObject" Target="../embeddings/oleObject17.bin"/><Relationship Id="rId15" Type="http://schemas.openxmlformats.org/officeDocument/2006/relationships/image" Target="../media/image28.wmf"/><Relationship Id="rId10" Type="http://schemas.openxmlformats.org/officeDocument/2006/relationships/image" Target="../media/image26.wmf"/><Relationship Id="rId4" Type="http://schemas.openxmlformats.org/officeDocument/2006/relationships/image" Target="../media/image30.jpeg"/><Relationship Id="rId9" Type="http://schemas.openxmlformats.org/officeDocument/2006/relationships/oleObject" Target="../embeddings/oleObject19.bin"/><Relationship Id="rId14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6.wmf"/><Relationship Id="rId18" Type="http://schemas.openxmlformats.org/officeDocument/2006/relationships/oleObject" Target="../embeddings/oleObject30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40.wmf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1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5.wmf"/><Relationship Id="rId24" Type="http://schemas.openxmlformats.org/officeDocument/2006/relationships/image" Target="../media/image41.wmf"/><Relationship Id="rId5" Type="http://schemas.openxmlformats.org/officeDocument/2006/relationships/image" Target="../media/image32.emf"/><Relationship Id="rId15" Type="http://schemas.openxmlformats.org/officeDocument/2006/relationships/image" Target="../media/image37.wmf"/><Relationship Id="rId23" Type="http://schemas.openxmlformats.org/officeDocument/2006/relationships/oleObject" Target="../embeddings/oleObject32.bin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39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4.emf"/><Relationship Id="rId14" Type="http://schemas.openxmlformats.org/officeDocument/2006/relationships/oleObject" Target="../embeddings/oleObject28.bin"/><Relationship Id="rId22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5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57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53.png"/><Relationship Id="rId7" Type="http://schemas.openxmlformats.org/officeDocument/2006/relationships/image" Target="../media/image72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18" Type="http://schemas.openxmlformats.org/officeDocument/2006/relationships/image" Target="../media/image103.png"/><Relationship Id="rId3" Type="http://schemas.openxmlformats.org/officeDocument/2006/relationships/image" Target="../media/image88.png"/><Relationship Id="rId21" Type="http://schemas.openxmlformats.org/officeDocument/2006/relationships/image" Target="../media/image106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01.png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24" Type="http://schemas.openxmlformats.org/officeDocument/2006/relationships/image" Target="../media/image109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23" Type="http://schemas.openxmlformats.org/officeDocument/2006/relationships/image" Target="../media/image108.png"/><Relationship Id="rId10" Type="http://schemas.openxmlformats.org/officeDocument/2006/relationships/image" Target="../media/image95.png"/><Relationship Id="rId19" Type="http://schemas.openxmlformats.org/officeDocument/2006/relationships/image" Target="../media/image104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Relationship Id="rId22" Type="http://schemas.openxmlformats.org/officeDocument/2006/relationships/image" Target="../media/image107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7.png"/><Relationship Id="rId18" Type="http://schemas.openxmlformats.org/officeDocument/2006/relationships/image" Target="../media/image100.png"/><Relationship Id="rId26" Type="http://schemas.openxmlformats.org/officeDocument/2006/relationships/image" Target="../media/image120.png"/><Relationship Id="rId3" Type="http://schemas.openxmlformats.org/officeDocument/2006/relationships/image" Target="../media/image110.png"/><Relationship Id="rId21" Type="http://schemas.openxmlformats.org/officeDocument/2006/relationships/image" Target="../media/image115.png"/><Relationship Id="rId34" Type="http://schemas.openxmlformats.org/officeDocument/2006/relationships/image" Target="../media/image125.png"/><Relationship Id="rId7" Type="http://schemas.openxmlformats.org/officeDocument/2006/relationships/image" Target="../media/image92.png"/><Relationship Id="rId12" Type="http://schemas.openxmlformats.org/officeDocument/2006/relationships/image" Target="../media/image113.png"/><Relationship Id="rId17" Type="http://schemas.openxmlformats.org/officeDocument/2006/relationships/image" Target="../media/image99.png"/><Relationship Id="rId25" Type="http://schemas.openxmlformats.org/officeDocument/2006/relationships/image" Target="../media/image119.png"/><Relationship Id="rId33" Type="http://schemas.openxmlformats.org/officeDocument/2006/relationships/image" Target="../media/image12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98.png"/><Relationship Id="rId20" Type="http://schemas.openxmlformats.org/officeDocument/2006/relationships/image" Target="../media/image114.png"/><Relationship Id="rId29" Type="http://schemas.openxmlformats.org/officeDocument/2006/relationships/image" Target="../media/image1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png"/><Relationship Id="rId11" Type="http://schemas.openxmlformats.org/officeDocument/2006/relationships/image" Target="../media/image109.png"/><Relationship Id="rId24" Type="http://schemas.openxmlformats.org/officeDocument/2006/relationships/image" Target="../media/image118.png"/><Relationship Id="rId32" Type="http://schemas.openxmlformats.org/officeDocument/2006/relationships/image" Target="../media/image103.png"/><Relationship Id="rId5" Type="http://schemas.openxmlformats.org/officeDocument/2006/relationships/image" Target="../media/image112.png"/><Relationship Id="rId15" Type="http://schemas.openxmlformats.org/officeDocument/2006/relationships/image" Target="../media/image96.png"/><Relationship Id="rId23" Type="http://schemas.openxmlformats.org/officeDocument/2006/relationships/image" Target="../media/image117.png"/><Relationship Id="rId28" Type="http://schemas.openxmlformats.org/officeDocument/2006/relationships/image" Target="../media/image122.png"/><Relationship Id="rId10" Type="http://schemas.openxmlformats.org/officeDocument/2006/relationships/image" Target="../media/image95.png"/><Relationship Id="rId19" Type="http://schemas.openxmlformats.org/officeDocument/2006/relationships/image" Target="../media/image101.png"/><Relationship Id="rId31" Type="http://schemas.openxmlformats.org/officeDocument/2006/relationships/image" Target="../media/image105.png"/><Relationship Id="rId4" Type="http://schemas.openxmlformats.org/officeDocument/2006/relationships/image" Target="../media/image111.png"/><Relationship Id="rId9" Type="http://schemas.openxmlformats.org/officeDocument/2006/relationships/image" Target="../media/image94.png"/><Relationship Id="rId14" Type="http://schemas.openxmlformats.org/officeDocument/2006/relationships/image" Target="../media/image108.png"/><Relationship Id="rId22" Type="http://schemas.openxmlformats.org/officeDocument/2006/relationships/image" Target="../media/image116.png"/><Relationship Id="rId27" Type="http://schemas.openxmlformats.org/officeDocument/2006/relationships/image" Target="../media/image121.png"/><Relationship Id="rId30" Type="http://schemas.openxmlformats.org/officeDocument/2006/relationships/image" Target="../media/image104.png"/><Relationship Id="rId8" Type="http://schemas.openxmlformats.org/officeDocument/2006/relationships/image" Target="../media/image9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54.png"/><Relationship Id="rId7" Type="http://schemas.openxmlformats.org/officeDocument/2006/relationships/image" Target="../media/image12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57.png"/><Relationship Id="rId4" Type="http://schemas.openxmlformats.org/officeDocument/2006/relationships/image" Target="../media/image55.png"/><Relationship Id="rId9" Type="http://schemas.openxmlformats.org/officeDocument/2006/relationships/image" Target="../media/image12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.wmf"/><Relationship Id="rId4" Type="http://schemas.openxmlformats.org/officeDocument/2006/relationships/image" Target="../media/image5.jpeg"/><Relationship Id="rId9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161.png"/><Relationship Id="rId7" Type="http://schemas.openxmlformats.org/officeDocument/2006/relationships/image" Target="../media/image163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image" Target="../media/image16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65.wmf"/><Relationship Id="rId11" Type="http://schemas.openxmlformats.org/officeDocument/2006/relationships/image" Target="../media/image169.jpeg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167.wmf"/><Relationship Id="rId4" Type="http://schemas.openxmlformats.org/officeDocument/2006/relationships/image" Target="../media/image168.jpeg"/><Relationship Id="rId9" Type="http://schemas.openxmlformats.org/officeDocument/2006/relationships/oleObject" Target="../embeddings/oleObject36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17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3.jpeg"/><Relationship Id="rId11" Type="http://schemas.openxmlformats.org/officeDocument/2006/relationships/oleObject" Target="../embeddings/oleObject40.bin"/><Relationship Id="rId5" Type="http://schemas.openxmlformats.org/officeDocument/2006/relationships/image" Target="../media/image24.wmf"/><Relationship Id="rId10" Type="http://schemas.openxmlformats.org/officeDocument/2006/relationships/image" Target="../media/image171.wmf"/><Relationship Id="rId4" Type="http://schemas.openxmlformats.org/officeDocument/2006/relationships/oleObject" Target="../embeddings/oleObject37.bin"/><Relationship Id="rId9" Type="http://schemas.openxmlformats.org/officeDocument/2006/relationships/oleObject" Target="../embeddings/oleObject39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wmf"/><Relationship Id="rId13" Type="http://schemas.openxmlformats.org/officeDocument/2006/relationships/oleObject" Target="../embeddings/oleObject45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177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79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0.jpeg"/><Relationship Id="rId11" Type="http://schemas.openxmlformats.org/officeDocument/2006/relationships/oleObject" Target="../embeddings/oleObject44.bin"/><Relationship Id="rId5" Type="http://schemas.openxmlformats.org/officeDocument/2006/relationships/image" Target="../media/image174.wmf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176.wmf"/><Relationship Id="rId4" Type="http://schemas.openxmlformats.org/officeDocument/2006/relationships/oleObject" Target="../embeddings/oleObject41.bin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178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8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183.wmf"/><Relationship Id="rId5" Type="http://schemas.openxmlformats.org/officeDocument/2006/relationships/image" Target="../media/image179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182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1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14.emf"/><Relationship Id="rId10" Type="http://schemas.openxmlformats.org/officeDocument/2006/relationships/image" Target="../media/image16.wmf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1470025"/>
          </a:xfrm>
        </p:spPr>
        <p:txBody>
          <a:bodyPr/>
          <a:lstStyle/>
          <a:p>
            <a:r>
              <a:rPr lang="en-US" dirty="0" smtClean="0"/>
              <a:t>Please Fill the online Course evaluation.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915400" cy="4038600"/>
          </a:xfrm>
        </p:spPr>
        <p:txBody>
          <a:bodyPr/>
          <a:lstStyle/>
          <a:p>
            <a:r>
              <a:rPr lang="en-US" sz="2500" dirty="0"/>
              <a:t>http://www.purdue.edu/idp/courseevaluations/CE_Students.html</a:t>
            </a:r>
            <a:endParaRPr lang="en-US" sz="2500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We now have </a:t>
            </a:r>
            <a:r>
              <a:rPr lang="en-US" b="1" dirty="0" smtClean="0">
                <a:solidFill>
                  <a:srgbClr val="FF0000"/>
                </a:solidFill>
              </a:rPr>
              <a:t>70/</a:t>
            </a:r>
            <a:r>
              <a:rPr lang="en-US" b="1" dirty="0" smtClean="0">
                <a:solidFill>
                  <a:srgbClr val="0000FF"/>
                </a:solidFill>
              </a:rPr>
              <a:t>264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responses </a:t>
            </a:r>
          </a:p>
          <a:p>
            <a:endParaRPr lang="en-US" dirty="0" smtClean="0"/>
          </a:p>
          <a:p>
            <a:r>
              <a:rPr lang="en-US" dirty="0" smtClean="0"/>
              <a:t>Survey close on 04/29</a:t>
            </a:r>
          </a:p>
          <a:p>
            <a:endParaRPr lang="en-US" dirty="0" smtClean="0"/>
          </a:p>
          <a:p>
            <a:r>
              <a:rPr lang="en-US" dirty="0" smtClean="0"/>
              <a:t>This is the official survey requested by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4274-1904-4522-8293-F1B59B0B36D9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7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ea typeface="ＭＳ Ｐゴシック" pitchFamily="34" charset="-128"/>
              </a:rPr>
              <a:t>Where is the Energy Stored?</a:t>
            </a:r>
          </a:p>
        </p:txBody>
      </p:sp>
      <p:sp>
        <p:nvSpPr>
          <p:cNvPr id="10248" name="Text Box 3"/>
          <p:cNvSpPr txBox="1">
            <a:spLocks noChangeArrowheads="1"/>
          </p:cNvSpPr>
          <p:nvPr/>
        </p:nvSpPr>
        <p:spPr bwMode="auto">
          <a:xfrm>
            <a:off x="914400" y="990600"/>
            <a:ext cx="518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ja-JP" altLang="en-US" sz="2000" i="0">
                <a:ea typeface="ＭＳ Ｐゴシック" pitchFamily="34" charset="-128"/>
              </a:rPr>
              <a:t> </a:t>
            </a:r>
            <a:r>
              <a:rPr lang="en-US" altLang="ja-JP" sz="2000" b="1" i="0">
                <a:ea typeface="ＭＳ Ｐゴシック" pitchFamily="34" charset="-128"/>
              </a:rPr>
              <a:t>Energy must be stored in the </a:t>
            </a:r>
            <a:r>
              <a:rPr lang="en-US" altLang="ja-JP" sz="2000" b="1">
                <a:ea typeface="ＭＳ Ｐゴシック" pitchFamily="34" charset="-128"/>
              </a:rPr>
              <a:t>magnetic field</a:t>
            </a:r>
            <a:r>
              <a:rPr lang="en-US" altLang="ja-JP" sz="2000" b="1" i="0">
                <a:ea typeface="ＭＳ Ｐゴシック" pitchFamily="34" charset="-128"/>
              </a:rPr>
              <a:t>!</a:t>
            </a:r>
          </a:p>
        </p:txBody>
      </p:sp>
      <p:grpSp>
        <p:nvGrpSpPr>
          <p:cNvPr id="10249" name="Group 4"/>
          <p:cNvGrpSpPr>
            <a:grpSpLocks/>
          </p:cNvGrpSpPr>
          <p:nvPr/>
        </p:nvGrpSpPr>
        <p:grpSpPr bwMode="auto">
          <a:xfrm>
            <a:off x="1676400" y="1676400"/>
            <a:ext cx="7010400" cy="396875"/>
            <a:chOff x="1056" y="1056"/>
            <a:chExt cx="4416" cy="250"/>
          </a:xfrm>
        </p:grpSpPr>
        <p:sp>
          <p:nvSpPr>
            <p:cNvPr id="10265" name="Text Box 5"/>
            <p:cNvSpPr txBox="1">
              <a:spLocks noChangeArrowheads="1"/>
            </p:cNvSpPr>
            <p:nvPr/>
          </p:nvSpPr>
          <p:spPr bwMode="auto">
            <a:xfrm>
              <a:off x="1536" y="1056"/>
              <a:ext cx="39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>
                  <a:ea typeface="ＭＳ Ｐゴシック" pitchFamily="34" charset="-128"/>
                </a:rPr>
                <a:t>Energy stored by a capacitor is stored in its electric field</a:t>
              </a:r>
            </a:p>
          </p:txBody>
        </p:sp>
        <p:sp>
          <p:nvSpPr>
            <p:cNvPr id="10266" name="AutoShape 6"/>
            <p:cNvSpPr>
              <a:spLocks noChangeArrowheads="1"/>
            </p:cNvSpPr>
            <p:nvPr/>
          </p:nvSpPr>
          <p:spPr bwMode="auto">
            <a:xfrm>
              <a:off x="1056" y="1152"/>
              <a:ext cx="336" cy="96"/>
            </a:xfrm>
            <a:prstGeom prst="leftRightArrow">
              <a:avLst>
                <a:gd name="adj1" fmla="val 50000"/>
                <a:gd name="adj2" fmla="val 7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0250" name="Group 7"/>
          <p:cNvGrpSpPr>
            <a:grpSpLocks/>
          </p:cNvGrpSpPr>
          <p:nvPr/>
        </p:nvGrpSpPr>
        <p:grpSpPr bwMode="auto">
          <a:xfrm>
            <a:off x="914400" y="2133600"/>
            <a:ext cx="7391400" cy="609600"/>
            <a:chOff x="576" y="1344"/>
            <a:chExt cx="4656" cy="384"/>
          </a:xfrm>
        </p:grpSpPr>
        <p:graphicFrame>
          <p:nvGraphicFramePr>
            <p:cNvPr id="10245" name="Object 8"/>
            <p:cNvGraphicFramePr>
              <a:graphicFrameLocks/>
            </p:cNvGraphicFramePr>
            <p:nvPr/>
          </p:nvGraphicFramePr>
          <p:xfrm>
            <a:off x="4032" y="1344"/>
            <a:ext cx="1200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47" name="Equation" r:id="rId4" imgW="723600" imgH="241200" progId="Equation.DSMT4">
                    <p:embed/>
                  </p:oleObj>
                </mc:Choice>
                <mc:Fallback>
                  <p:oleObj name="Equation" r:id="rId4" imgW="723600" imgH="241200" progId="Equation.DSMT4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4032" y="1344"/>
                          <a:ext cx="1200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DA4B5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6" name="Object 9"/>
            <p:cNvGraphicFramePr>
              <a:graphicFrameLocks/>
            </p:cNvGraphicFramePr>
            <p:nvPr/>
          </p:nvGraphicFramePr>
          <p:xfrm>
            <a:off x="2976" y="1392"/>
            <a:ext cx="895" cy="3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48" name="Equation" r:id="rId6" imgW="622080" imgH="228600" progId="Equation.DSMT4">
                    <p:embed/>
                  </p:oleObj>
                </mc:Choice>
                <mc:Fallback>
                  <p:oleObj name="Equation" r:id="rId6" imgW="622080" imgH="228600" progId="Equation.DSMT4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2976" y="1392"/>
                          <a:ext cx="895" cy="3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DA4B5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4" name="Text Box 10"/>
            <p:cNvSpPr txBox="1">
              <a:spLocks noChangeArrowheads="1"/>
            </p:cNvSpPr>
            <p:nvPr/>
          </p:nvSpPr>
          <p:spPr bwMode="auto">
            <a:xfrm>
              <a:off x="576" y="1440"/>
              <a:ext cx="23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ja-JP" altLang="en-US" sz="2000" b="1" i="0">
                  <a:ea typeface="ＭＳ Ｐゴシック" pitchFamily="34" charset="-128"/>
                </a:rPr>
                <a:t> </a:t>
              </a:r>
              <a:r>
                <a:rPr lang="en-US" altLang="ja-JP" sz="2000" i="0">
                  <a:ea typeface="ＭＳ Ｐゴシック" pitchFamily="34" charset="-128"/>
                </a:rPr>
                <a:t>Consider</a:t>
              </a:r>
              <a:r>
                <a:rPr lang="en-US" altLang="ja-JP" sz="2000" b="1" i="0">
                  <a:ea typeface="ＭＳ Ｐゴシック" pitchFamily="34" charset="-128"/>
                </a:rPr>
                <a:t> a long solenoid </a:t>
              </a:r>
              <a:r>
                <a:rPr lang="en-US" altLang="ja-JP" sz="2000" i="0">
                  <a:ea typeface="ＭＳ Ｐゴシック" pitchFamily="34" charset="-128"/>
                </a:rPr>
                <a:t>where</a:t>
              </a:r>
            </a:p>
          </p:txBody>
        </p:sp>
      </p:grpSp>
      <p:grpSp>
        <p:nvGrpSpPr>
          <p:cNvPr id="10251" name="Group 11"/>
          <p:cNvGrpSpPr>
            <a:grpSpLocks/>
          </p:cNvGrpSpPr>
          <p:nvPr/>
        </p:nvGrpSpPr>
        <p:grpSpPr bwMode="auto">
          <a:xfrm>
            <a:off x="1828800" y="2971800"/>
            <a:ext cx="5067300" cy="895350"/>
            <a:chOff x="1152" y="1872"/>
            <a:chExt cx="3192" cy="564"/>
          </a:xfrm>
        </p:grpSpPr>
        <p:graphicFrame>
          <p:nvGraphicFramePr>
            <p:cNvPr id="10244" name="Object 12"/>
            <p:cNvGraphicFramePr>
              <a:graphicFrameLocks/>
            </p:cNvGraphicFramePr>
            <p:nvPr/>
          </p:nvGraphicFramePr>
          <p:xfrm>
            <a:off x="1705" y="1872"/>
            <a:ext cx="2639" cy="5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49" name="Equation" r:id="rId8" imgW="2349360" imgH="457200" progId="Equation.DSMT4">
                    <p:embed/>
                  </p:oleObj>
                </mc:Choice>
                <mc:Fallback>
                  <p:oleObj name="Equation" r:id="rId8" imgW="2349360" imgH="457200" progId="Equation.DSMT4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1705" y="1872"/>
                          <a:ext cx="2639" cy="5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DA4B5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3" name="AutoShape 13"/>
            <p:cNvSpPr>
              <a:spLocks noChangeArrowheads="1"/>
            </p:cNvSpPr>
            <p:nvPr/>
          </p:nvSpPr>
          <p:spPr bwMode="auto">
            <a:xfrm>
              <a:off x="1152" y="2112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10252" name="Picture 14" descr="F31_17"/>
          <p:cNvPicPr>
            <a:picLocks noGrp="1" noChangeAspect="1" noChangeArrowheads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0" t="32378" r="-6667" b="10960"/>
          <a:stretch>
            <a:fillRect/>
          </a:stretch>
        </p:blipFill>
        <p:spPr bwMode="auto">
          <a:xfrm>
            <a:off x="6705600" y="3810000"/>
            <a:ext cx="1252538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3" name="Group 15"/>
          <p:cNvGrpSpPr>
            <a:grpSpLocks/>
          </p:cNvGrpSpPr>
          <p:nvPr/>
        </p:nvGrpSpPr>
        <p:grpSpPr bwMode="auto">
          <a:xfrm>
            <a:off x="7315200" y="3200400"/>
            <a:ext cx="1676400" cy="2057400"/>
            <a:chOff x="4608" y="2016"/>
            <a:chExt cx="1056" cy="1296"/>
          </a:xfrm>
        </p:grpSpPr>
        <p:sp>
          <p:nvSpPr>
            <p:cNvPr id="10259" name="Line 16"/>
            <p:cNvSpPr>
              <a:spLocks noChangeShapeType="1"/>
            </p:cNvSpPr>
            <p:nvPr/>
          </p:nvSpPr>
          <p:spPr bwMode="auto">
            <a:xfrm flipH="1">
              <a:off x="4656" y="2256"/>
              <a:ext cx="192" cy="43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260" name="Text Box 17"/>
            <p:cNvSpPr txBox="1">
              <a:spLocks noChangeArrowheads="1"/>
            </p:cNvSpPr>
            <p:nvPr/>
          </p:nvSpPr>
          <p:spPr bwMode="auto">
            <a:xfrm>
              <a:off x="4608" y="2016"/>
              <a:ext cx="5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 dirty="0">
                  <a:ea typeface="ＭＳ Ｐゴシック" pitchFamily="34" charset="-128"/>
                </a:rPr>
                <a:t>area A</a:t>
              </a:r>
            </a:p>
          </p:txBody>
        </p:sp>
        <p:sp>
          <p:nvSpPr>
            <p:cNvPr id="10261" name="Line 18"/>
            <p:cNvSpPr>
              <a:spLocks noChangeShapeType="1"/>
            </p:cNvSpPr>
            <p:nvPr/>
          </p:nvSpPr>
          <p:spPr bwMode="auto">
            <a:xfrm>
              <a:off x="4944" y="2640"/>
              <a:ext cx="0" cy="672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Text Box 19"/>
            <p:cNvSpPr txBox="1">
              <a:spLocks noChangeArrowheads="1"/>
            </p:cNvSpPr>
            <p:nvPr/>
          </p:nvSpPr>
          <p:spPr bwMode="auto">
            <a:xfrm>
              <a:off x="4992" y="2784"/>
              <a:ext cx="6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1800" b="1" dirty="0">
                  <a:ea typeface="ＭＳ Ｐゴシック" pitchFamily="34" charset="-128"/>
                </a:rPr>
                <a:t>length l</a:t>
              </a:r>
            </a:p>
          </p:txBody>
        </p:sp>
      </p:grpSp>
      <p:grpSp>
        <p:nvGrpSpPr>
          <p:cNvPr id="10254" name="Group 20"/>
          <p:cNvGrpSpPr>
            <a:grpSpLocks/>
          </p:cNvGrpSpPr>
          <p:nvPr/>
        </p:nvGrpSpPr>
        <p:grpSpPr bwMode="auto">
          <a:xfrm>
            <a:off x="914400" y="4191000"/>
            <a:ext cx="5529263" cy="1143000"/>
            <a:chOff x="576" y="2640"/>
            <a:chExt cx="3483" cy="720"/>
          </a:xfrm>
        </p:grpSpPr>
        <p:graphicFrame>
          <p:nvGraphicFramePr>
            <p:cNvPr id="10243" name="Object 21"/>
            <p:cNvGraphicFramePr>
              <a:graphicFrameLocks/>
            </p:cNvGraphicFramePr>
            <p:nvPr/>
          </p:nvGraphicFramePr>
          <p:xfrm>
            <a:off x="2387" y="2688"/>
            <a:ext cx="1672" cy="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50" name="Equation" r:id="rId11" imgW="1028520" imgH="457200" progId="Equation.DSMT4">
                    <p:embed/>
                  </p:oleObj>
                </mc:Choice>
                <mc:Fallback>
                  <p:oleObj name="Equation" r:id="rId11" imgW="1028520" imgH="457200" progId="Equation.DSMT4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2387" y="2688"/>
                          <a:ext cx="1672" cy="6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DA4B5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8" name="Text Box 22"/>
            <p:cNvSpPr txBox="1">
              <a:spLocks noChangeArrowheads="1"/>
            </p:cNvSpPr>
            <p:nvPr/>
          </p:nvSpPr>
          <p:spPr bwMode="auto">
            <a:xfrm>
              <a:off x="576" y="2640"/>
              <a:ext cx="168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ja-JP" altLang="en-US" sz="2000" b="1" i="0" dirty="0">
                  <a:ea typeface="ＭＳ Ｐゴシック" pitchFamily="34" charset="-128"/>
                </a:rPr>
                <a:t> </a:t>
              </a:r>
              <a:r>
                <a:rPr lang="en-US" altLang="ja-JP" sz="2000" i="0" dirty="0">
                  <a:ea typeface="ＭＳ Ｐゴシック" pitchFamily="34" charset="-128"/>
                </a:rPr>
                <a:t>So</a:t>
              </a:r>
              <a:r>
                <a:rPr lang="en-US" altLang="ja-JP" sz="2000" b="1" i="0" dirty="0">
                  <a:ea typeface="ＭＳ Ｐゴシック" pitchFamily="34" charset="-128"/>
                </a:rPr>
                <a:t> energy </a:t>
              </a:r>
              <a:r>
                <a:rPr lang="en-US" altLang="ja-JP" sz="2000" b="1" dirty="0">
                  <a:ea typeface="ＭＳ Ｐゴシック" pitchFamily="34" charset="-128"/>
                </a:rPr>
                <a:t>density</a:t>
              </a:r>
              <a:r>
                <a:rPr lang="en-US" altLang="ja-JP" sz="2000" b="1" i="0" dirty="0">
                  <a:ea typeface="ＭＳ Ｐゴシック" pitchFamily="34" charset="-128"/>
                </a:rPr>
                <a:t> </a:t>
              </a:r>
              <a:r>
                <a:rPr lang="en-US" altLang="ja-JP" sz="2000" i="0" dirty="0">
                  <a:ea typeface="ＭＳ Ｐゴシック" pitchFamily="34" charset="-128"/>
                </a:rPr>
                <a:t>of the </a:t>
              </a:r>
              <a:r>
                <a:rPr lang="en-US" altLang="ja-JP" sz="2000" b="1" dirty="0">
                  <a:ea typeface="ＭＳ Ｐゴシック" pitchFamily="34" charset="-128"/>
                </a:rPr>
                <a:t>magnetic field</a:t>
              </a:r>
              <a:r>
                <a:rPr lang="en-US" altLang="ja-JP" sz="2000" i="0" dirty="0">
                  <a:ea typeface="ＭＳ Ｐゴシック" pitchFamily="34" charset="-128"/>
                </a:rPr>
                <a:t> is</a:t>
              </a:r>
            </a:p>
          </p:txBody>
        </p:sp>
      </p:grpSp>
      <p:grpSp>
        <p:nvGrpSpPr>
          <p:cNvPr id="10255" name="Group 23"/>
          <p:cNvGrpSpPr>
            <a:grpSpLocks/>
          </p:cNvGrpSpPr>
          <p:nvPr/>
        </p:nvGrpSpPr>
        <p:grpSpPr bwMode="auto">
          <a:xfrm>
            <a:off x="1447800" y="5402263"/>
            <a:ext cx="5257800" cy="1041400"/>
            <a:chOff x="912" y="3403"/>
            <a:chExt cx="3312" cy="656"/>
          </a:xfrm>
        </p:grpSpPr>
        <p:sp>
          <p:nvSpPr>
            <p:cNvPr id="10256" name="AutoShape 24"/>
            <p:cNvSpPr>
              <a:spLocks noChangeArrowheads="1"/>
            </p:cNvSpPr>
            <p:nvPr/>
          </p:nvSpPr>
          <p:spPr bwMode="auto">
            <a:xfrm>
              <a:off x="912" y="3696"/>
              <a:ext cx="384" cy="96"/>
            </a:xfrm>
            <a:prstGeom prst="leftRightArrow">
              <a:avLst>
                <a:gd name="adj1" fmla="val 50000"/>
                <a:gd name="adj2" fmla="val 8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graphicFrame>
          <p:nvGraphicFramePr>
            <p:cNvPr id="10242" name="Object 25"/>
            <p:cNvGraphicFramePr>
              <a:graphicFrameLocks noChangeAspect="1"/>
            </p:cNvGraphicFramePr>
            <p:nvPr/>
          </p:nvGraphicFramePr>
          <p:xfrm>
            <a:off x="1392" y="3403"/>
            <a:ext cx="1248" cy="6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51" name="Equation" r:id="rId13" imgW="749160" imgH="393480" progId="Equation.DSMT4">
                    <p:embed/>
                  </p:oleObj>
                </mc:Choice>
                <mc:Fallback>
                  <p:oleObj name="Equation" r:id="rId13" imgW="74916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3403"/>
                          <a:ext cx="1248" cy="6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7" name="Text Box 26"/>
            <p:cNvSpPr txBox="1">
              <a:spLocks noChangeArrowheads="1"/>
            </p:cNvSpPr>
            <p:nvPr/>
          </p:nvSpPr>
          <p:spPr bwMode="auto">
            <a:xfrm>
              <a:off x="2688" y="3600"/>
              <a:ext cx="153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>
                  <a:ea typeface="ＭＳ Ｐゴシック" pitchFamily="34" charset="-128"/>
                </a:rPr>
                <a:t>(Energy density of the electric field)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8B64-0C92-464B-BD7F-2AA09A15D12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17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4" name="Picture 2" descr="Fig22"/>
          <p:cNvPicPr>
            <a:picLocks noChangeAspect="1" noChangeArrowheads="1"/>
          </p:cNvPicPr>
          <p:nvPr/>
        </p:nvPicPr>
        <p:blipFill>
          <a:blip r:embed="rId4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836988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5603" name="Object 2"/>
          <p:cNvGraphicFramePr>
            <a:graphicFrameLocks noChangeAspect="1"/>
          </p:cNvGraphicFramePr>
          <p:nvPr/>
        </p:nvGraphicFramePr>
        <p:xfrm>
          <a:off x="889000" y="1587500"/>
          <a:ext cx="1941513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96" name="Equation" r:id="rId5" imgW="965160" imgH="406080" progId="Equation.3">
                  <p:embed/>
                </p:oleObj>
              </mc:Choice>
              <mc:Fallback>
                <p:oleObj name="Equation" r:id="rId5" imgW="9651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1587500"/>
                        <a:ext cx="1941513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604" name="Object 3"/>
          <p:cNvGraphicFramePr>
            <a:graphicFrameLocks noChangeAspect="1"/>
          </p:cNvGraphicFramePr>
          <p:nvPr/>
        </p:nvGraphicFramePr>
        <p:xfrm>
          <a:off x="2819400" y="1143000"/>
          <a:ext cx="16605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97" name="Equation" r:id="rId7" imgW="825480" imgH="253800" progId="Equation.3">
                  <p:embed/>
                </p:oleObj>
              </mc:Choice>
              <mc:Fallback>
                <p:oleObj name="Equation" r:id="rId7" imgW="825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143000"/>
                        <a:ext cx="16605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605" name="Line 5"/>
          <p:cNvSpPr>
            <a:spLocks noChangeShapeType="1"/>
          </p:cNvSpPr>
          <p:nvPr/>
        </p:nvSpPr>
        <p:spPr bwMode="auto">
          <a:xfrm flipV="1">
            <a:off x="2438400" y="14478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945606" name="Object 4"/>
          <p:cNvGraphicFramePr>
            <a:graphicFrameLocks noChangeAspect="1"/>
          </p:cNvGraphicFramePr>
          <p:nvPr/>
        </p:nvGraphicFramePr>
        <p:xfrm>
          <a:off x="622300" y="2514600"/>
          <a:ext cx="37290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98" name="Equation" r:id="rId9" imgW="1854000" imgH="431640" progId="Equation.3">
                  <p:embed/>
                </p:oleObj>
              </mc:Choice>
              <mc:Fallback>
                <p:oleObj name="Equation" r:id="rId9" imgW="1854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2514600"/>
                        <a:ext cx="3729038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607" name="Text Box 7"/>
          <p:cNvSpPr txBox="1">
            <a:spLocks noChangeArrowheads="1"/>
          </p:cNvSpPr>
          <p:nvPr/>
        </p:nvSpPr>
        <p:spPr bwMode="auto">
          <a:xfrm>
            <a:off x="609600" y="3733800"/>
            <a:ext cx="31623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9pPr>
          </a:lstStyle>
          <a:p>
            <a:pPr eaLnBrk="1" hangingPunct="1"/>
            <a:r>
              <a:rPr lang="en-US" altLang="en-US" i="1">
                <a:solidFill>
                  <a:schemeClr val="accent2"/>
                </a:solidFill>
              </a:rPr>
              <a:t>emf</a:t>
            </a:r>
            <a:r>
              <a:rPr lang="en-US" altLang="en-US">
                <a:solidFill>
                  <a:schemeClr val="accent2"/>
                </a:solidFill>
              </a:rPr>
              <a:t> due to non-coulomb</a:t>
            </a:r>
          </a:p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electric field</a:t>
            </a:r>
            <a:endParaRPr lang="en-US" altLang="en-US" i="1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05000" y="3352800"/>
            <a:ext cx="762000" cy="381000"/>
            <a:chOff x="1344" y="2112"/>
            <a:chExt cx="480" cy="240"/>
          </a:xfrm>
        </p:grpSpPr>
        <p:sp>
          <p:nvSpPr>
            <p:cNvPr id="50198" name="Line 9"/>
            <p:cNvSpPr>
              <a:spLocks noChangeShapeType="1"/>
            </p:cNvSpPr>
            <p:nvPr/>
          </p:nvSpPr>
          <p:spPr bwMode="auto">
            <a:xfrm flipV="1">
              <a:off x="1584" y="211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9" name="Line 10"/>
            <p:cNvSpPr>
              <a:spLocks noChangeShapeType="1"/>
            </p:cNvSpPr>
            <p:nvPr/>
          </p:nvSpPr>
          <p:spPr bwMode="auto">
            <a:xfrm>
              <a:off x="1344" y="211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5611" name="Text Box 11"/>
          <p:cNvSpPr txBox="1">
            <a:spLocks noChangeArrowheads="1"/>
          </p:cNvSpPr>
          <p:nvPr/>
        </p:nvSpPr>
        <p:spPr bwMode="auto">
          <a:xfrm>
            <a:off x="517525" y="4689475"/>
            <a:ext cx="408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What is the second term due to?</a:t>
            </a:r>
            <a:endParaRPr lang="en-US" altLang="en-US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048000" y="3352800"/>
            <a:ext cx="1092200" cy="1447800"/>
            <a:chOff x="1920" y="2112"/>
            <a:chExt cx="688" cy="912"/>
          </a:xfrm>
        </p:grpSpPr>
        <p:sp>
          <p:nvSpPr>
            <p:cNvPr id="50196" name="Freeform 13"/>
            <p:cNvSpPr>
              <a:spLocks/>
            </p:cNvSpPr>
            <p:nvPr/>
          </p:nvSpPr>
          <p:spPr bwMode="auto">
            <a:xfrm>
              <a:off x="2160" y="2112"/>
              <a:ext cx="448" cy="912"/>
            </a:xfrm>
            <a:custGeom>
              <a:avLst/>
              <a:gdLst>
                <a:gd name="T0" fmla="*/ 0 w 448"/>
                <a:gd name="T1" fmla="*/ 912 h 912"/>
                <a:gd name="T2" fmla="*/ 288 w 448"/>
                <a:gd name="T3" fmla="*/ 816 h 912"/>
                <a:gd name="T4" fmla="*/ 432 w 448"/>
                <a:gd name="T5" fmla="*/ 576 h 912"/>
                <a:gd name="T6" fmla="*/ 384 w 448"/>
                <a:gd name="T7" fmla="*/ 336 h 912"/>
                <a:gd name="T8" fmla="*/ 192 w 448"/>
                <a:gd name="T9" fmla="*/ 0 h 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8"/>
                <a:gd name="T16" fmla="*/ 0 h 912"/>
                <a:gd name="T17" fmla="*/ 448 w 448"/>
                <a:gd name="T18" fmla="*/ 912 h 9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8" h="912">
                  <a:moveTo>
                    <a:pt x="0" y="912"/>
                  </a:moveTo>
                  <a:cubicBezTo>
                    <a:pt x="108" y="892"/>
                    <a:pt x="216" y="872"/>
                    <a:pt x="288" y="816"/>
                  </a:cubicBezTo>
                  <a:cubicBezTo>
                    <a:pt x="360" y="760"/>
                    <a:pt x="416" y="656"/>
                    <a:pt x="432" y="576"/>
                  </a:cubicBezTo>
                  <a:cubicBezTo>
                    <a:pt x="448" y="496"/>
                    <a:pt x="424" y="432"/>
                    <a:pt x="384" y="336"/>
                  </a:cubicBezTo>
                  <a:cubicBezTo>
                    <a:pt x="344" y="240"/>
                    <a:pt x="268" y="120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197" name="Line 14"/>
            <p:cNvSpPr>
              <a:spLocks noChangeShapeType="1"/>
            </p:cNvSpPr>
            <p:nvPr/>
          </p:nvSpPr>
          <p:spPr bwMode="auto">
            <a:xfrm>
              <a:off x="1920" y="211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724400" y="4419600"/>
            <a:ext cx="4419600" cy="2438400"/>
            <a:chOff x="2976" y="2784"/>
            <a:chExt cx="2784" cy="1536"/>
          </a:xfrm>
        </p:grpSpPr>
        <p:sp>
          <p:nvSpPr>
            <p:cNvPr id="50193" name="Rectangle 16"/>
            <p:cNvSpPr>
              <a:spLocks noChangeArrowheads="1"/>
            </p:cNvSpPr>
            <p:nvPr/>
          </p:nvSpPr>
          <p:spPr bwMode="auto">
            <a:xfrm>
              <a:off x="2976" y="2784"/>
              <a:ext cx="2784" cy="1536"/>
            </a:xfrm>
            <a:prstGeom prst="rect">
              <a:avLst/>
            </a:prstGeom>
            <a:solidFill>
              <a:srgbClr val="F6F63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194" name="Text Box 17"/>
            <p:cNvSpPr txBox="1">
              <a:spLocks noChangeArrowheads="1"/>
            </p:cNvSpPr>
            <p:nvPr/>
          </p:nvSpPr>
          <p:spPr bwMode="auto">
            <a:xfrm>
              <a:off x="3024" y="2832"/>
              <a:ext cx="1197" cy="288"/>
            </a:xfrm>
            <a:prstGeom prst="rect">
              <a:avLst/>
            </a:prstGeom>
            <a:solidFill>
              <a:srgbClr val="F6F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64" charset="0"/>
                  <a:ea typeface="ＭＳ Ｐゴシック" pitchFamily="64" charset="-128"/>
                </a:defRPr>
              </a:lvl9pPr>
            </a:lstStyle>
            <a:p>
              <a:pPr eaLnBrk="1" hangingPunct="1"/>
              <a:r>
                <a:rPr lang="en-US" altLang="en-US"/>
                <a:t>Motional </a:t>
              </a:r>
              <a:r>
                <a:rPr lang="en-US" altLang="en-US" i="1"/>
                <a:t>emf</a:t>
              </a:r>
              <a:r>
                <a:rPr lang="en-US" altLang="en-US"/>
                <a:t>:</a:t>
              </a:r>
            </a:p>
          </p:txBody>
        </p:sp>
        <p:pic>
          <p:nvPicPr>
            <p:cNvPr id="50195" name="Picture 18" descr="Fig2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111"/>
            <a:stretch>
              <a:fillRect/>
            </a:stretch>
          </p:blipFill>
          <p:spPr bwMode="auto">
            <a:xfrm>
              <a:off x="4704" y="3216"/>
              <a:ext cx="960" cy="964"/>
            </a:xfrm>
            <a:prstGeom prst="rect">
              <a:avLst/>
            </a:prstGeom>
            <a:solidFill>
              <a:srgbClr val="F6F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50181" name="Object 5"/>
            <p:cNvGraphicFramePr>
              <a:graphicFrameLocks noChangeAspect="1"/>
            </p:cNvGraphicFramePr>
            <p:nvPr/>
          </p:nvGraphicFramePr>
          <p:xfrm>
            <a:off x="3072" y="3168"/>
            <a:ext cx="1305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99" name="Equation" r:id="rId12" imgW="1028520" imgH="241200" progId="Equation.3">
                    <p:embed/>
                  </p:oleObj>
                </mc:Choice>
                <mc:Fallback>
                  <p:oleObj name="Equation" r:id="rId12" imgW="10285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3168"/>
                          <a:ext cx="1305" cy="304"/>
                        </a:xfrm>
                        <a:prstGeom prst="rect">
                          <a:avLst/>
                        </a:prstGeom>
                        <a:solidFill>
                          <a:srgbClr val="F6F63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2" name="Object 6"/>
            <p:cNvGraphicFramePr>
              <a:graphicFrameLocks noChangeAspect="1"/>
            </p:cNvGraphicFramePr>
            <p:nvPr/>
          </p:nvGraphicFramePr>
          <p:xfrm>
            <a:off x="3072" y="3552"/>
            <a:ext cx="612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500" name="Equation" r:id="rId14" imgW="482400" imgH="164880" progId="Equation.3">
                    <p:embed/>
                  </p:oleObj>
                </mc:Choice>
                <mc:Fallback>
                  <p:oleObj name="Equation" r:id="rId14" imgW="48240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3552"/>
                          <a:ext cx="612" cy="208"/>
                        </a:xfrm>
                        <a:prstGeom prst="rect">
                          <a:avLst/>
                        </a:prstGeom>
                        <a:solidFill>
                          <a:srgbClr val="F6F63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183" name="Object 7"/>
            <p:cNvGraphicFramePr>
              <a:graphicFrameLocks noChangeAspect="1"/>
            </p:cNvGraphicFramePr>
            <p:nvPr/>
          </p:nvGraphicFramePr>
          <p:xfrm>
            <a:off x="3072" y="3792"/>
            <a:ext cx="902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501" name="Equation" r:id="rId16" imgW="711000" imgH="203040" progId="Equation.3">
                    <p:embed/>
                  </p:oleObj>
                </mc:Choice>
                <mc:Fallback>
                  <p:oleObj name="Equation" r:id="rId16" imgW="7110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3792"/>
                          <a:ext cx="902" cy="256"/>
                        </a:xfrm>
                        <a:prstGeom prst="rect">
                          <a:avLst/>
                        </a:prstGeom>
                        <a:solidFill>
                          <a:srgbClr val="F6F63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45622" name="Text Box 22"/>
          <p:cNvSpPr txBox="1">
            <a:spLocks noChangeArrowheads="1"/>
          </p:cNvSpPr>
          <p:nvPr/>
        </p:nvSpPr>
        <p:spPr bwMode="auto">
          <a:xfrm>
            <a:off x="685800" y="5334000"/>
            <a:ext cx="2136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Magnetic force!</a:t>
            </a:r>
            <a:endParaRPr lang="en-US" altLang="en-US"/>
          </a:p>
        </p:txBody>
      </p:sp>
      <p:sp>
        <p:nvSpPr>
          <p:cNvPr id="50192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Changing Area and </a:t>
            </a:r>
            <a:r>
              <a:rPr lang="en-US" altLang="en-US" sz="4000" i="1" smtClean="0"/>
              <a:t>B</a:t>
            </a:r>
            <a:r>
              <a:rPr lang="en-US" altLang="en-US" sz="4000" smtClean="0"/>
              <a:t> Simultaneously</a:t>
            </a:r>
            <a:endParaRPr lang="en-US" alt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9B51-4AEF-4F23-A6AC-7FC45CFAFC51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585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05" grpId="0" animBg="1"/>
      <p:bldP spid="1945607" grpId="0" animBg="1" autoUpdateAnimBg="0"/>
      <p:bldP spid="1945611" grpId="0" autoUpdateAnimBg="0"/>
      <p:bldP spid="194562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ea typeface="ＭＳ Ｐゴシック" pitchFamily="34" charset="-128"/>
              </a:rPr>
              <a:t>(Ideal) LC Circuit</a:t>
            </a:r>
          </a:p>
        </p:txBody>
      </p:sp>
      <p:graphicFrame>
        <p:nvGraphicFramePr>
          <p:cNvPr id="612355" name="Object 3"/>
          <p:cNvGraphicFramePr>
            <a:graphicFrameLocks/>
          </p:cNvGraphicFramePr>
          <p:nvPr/>
        </p:nvGraphicFramePr>
        <p:xfrm>
          <a:off x="457200" y="5791200"/>
          <a:ext cx="24844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20" name="Equation" r:id="rId4" imgW="1371600" imgH="241200" progId="Equation.DSMT4">
                  <p:embed/>
                </p:oleObj>
              </mc:Choice>
              <mc:Fallback>
                <p:oleObj name="Equation" r:id="rId4" imgW="1371600" imgH="24120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457200" y="5791200"/>
                        <a:ext cx="248443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DA4B5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914400"/>
            <a:ext cx="4343400" cy="1270000"/>
            <a:chOff x="336" y="576"/>
            <a:chExt cx="2736" cy="800"/>
          </a:xfrm>
        </p:grpSpPr>
        <p:sp>
          <p:nvSpPr>
            <p:cNvPr id="12320" name="Text Box 5"/>
            <p:cNvSpPr txBox="1">
              <a:spLocks noChangeArrowheads="1"/>
            </p:cNvSpPr>
            <p:nvPr/>
          </p:nvSpPr>
          <p:spPr bwMode="auto">
            <a:xfrm>
              <a:off x="336" y="576"/>
              <a:ext cx="27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ja-JP" altLang="en-US" sz="2000" b="1" i="0">
                  <a:solidFill>
                    <a:schemeClr val="tx1"/>
                  </a:solidFill>
                  <a:ea typeface="ＭＳ Ｐゴシック" pitchFamily="34" charset="-128"/>
                </a:rPr>
                <a:t> </a:t>
              </a:r>
              <a:r>
                <a:rPr lang="en-US" altLang="ja-JP" sz="2000" b="1" i="0">
                  <a:solidFill>
                    <a:schemeClr val="tx1"/>
                  </a:solidFill>
                  <a:ea typeface="ＭＳ Ｐゴシック" pitchFamily="34" charset="-128"/>
                </a:rPr>
                <a:t>From Kirchhoff’s Loop Rule</a:t>
              </a:r>
            </a:p>
          </p:txBody>
        </p:sp>
        <p:graphicFrame>
          <p:nvGraphicFramePr>
            <p:cNvPr id="12299" name="Object 6"/>
            <p:cNvGraphicFramePr>
              <a:graphicFrameLocks noChangeAspect="1"/>
            </p:cNvGraphicFramePr>
            <p:nvPr/>
          </p:nvGraphicFramePr>
          <p:xfrm>
            <a:off x="912" y="864"/>
            <a:ext cx="1073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621" name="Equation" r:id="rId6" imgW="825480" imgH="393480" progId="Equation.DSMT4">
                    <p:embed/>
                  </p:oleObj>
                </mc:Choice>
                <mc:Fallback>
                  <p:oleObj name="Equation" r:id="rId6" imgW="8254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864"/>
                          <a:ext cx="1073" cy="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33400" y="2362200"/>
            <a:ext cx="4333875" cy="1311275"/>
            <a:chOff x="336" y="1488"/>
            <a:chExt cx="2730" cy="826"/>
          </a:xfrm>
        </p:grpSpPr>
        <p:sp>
          <p:nvSpPr>
            <p:cNvPr id="12319" name="Text Box 8"/>
            <p:cNvSpPr txBox="1">
              <a:spLocks noChangeArrowheads="1"/>
            </p:cNvSpPr>
            <p:nvPr/>
          </p:nvSpPr>
          <p:spPr bwMode="auto">
            <a:xfrm>
              <a:off x="336" y="1488"/>
              <a:ext cx="20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Char char="•"/>
              </a:pPr>
              <a:r>
                <a:rPr lang="ja-JP" altLang="en-US" sz="2000" i="0">
                  <a:solidFill>
                    <a:schemeClr val="tx1"/>
                  </a:solidFill>
                  <a:ea typeface="ＭＳ Ｐゴシック" pitchFamily="34" charset="-128"/>
                </a:rPr>
                <a:t> </a:t>
              </a:r>
              <a:r>
                <a:rPr lang="en-US" altLang="ja-JP" sz="2000" b="1" i="0">
                  <a:solidFill>
                    <a:schemeClr val="tx1"/>
                  </a:solidFill>
                  <a:ea typeface="ＭＳ Ｐゴシック" pitchFamily="34" charset="-128"/>
                </a:rPr>
                <a:t>From Energy Conservation</a:t>
              </a:r>
            </a:p>
          </p:txBody>
        </p:sp>
        <p:graphicFrame>
          <p:nvGraphicFramePr>
            <p:cNvPr id="12298" name="Object 9"/>
            <p:cNvGraphicFramePr>
              <a:graphicFrameLocks noChangeAspect="1"/>
            </p:cNvGraphicFramePr>
            <p:nvPr/>
          </p:nvGraphicFramePr>
          <p:xfrm>
            <a:off x="754" y="1762"/>
            <a:ext cx="2312" cy="5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622" name="Equation" r:id="rId8" imgW="2133360" imgH="507960" progId="Equation.DSMT4">
                    <p:embed/>
                  </p:oleObj>
                </mc:Choice>
                <mc:Fallback>
                  <p:oleObj name="Equation" r:id="rId8" imgW="2133360" imgH="507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4" y="1762"/>
                          <a:ext cx="2312" cy="5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371600" y="3657600"/>
            <a:ext cx="3960813" cy="844550"/>
            <a:chOff x="864" y="2304"/>
            <a:chExt cx="2495" cy="532"/>
          </a:xfrm>
        </p:grpSpPr>
        <p:graphicFrame>
          <p:nvGraphicFramePr>
            <p:cNvPr id="12296" name="Object 11"/>
            <p:cNvGraphicFramePr>
              <a:graphicFrameLocks noChangeAspect="1"/>
            </p:cNvGraphicFramePr>
            <p:nvPr/>
          </p:nvGraphicFramePr>
          <p:xfrm>
            <a:off x="864" y="2304"/>
            <a:ext cx="576" cy="4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623" name="Equation" r:id="rId10" imgW="482400" imgH="393480" progId="Equation.DSMT4">
                    <p:embed/>
                  </p:oleObj>
                </mc:Choice>
                <mc:Fallback>
                  <p:oleObj name="Equation" r:id="rId10" imgW="4824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2304"/>
                          <a:ext cx="576" cy="4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18" name="AutoShape 12"/>
            <p:cNvSpPr>
              <a:spLocks noChangeArrowheads="1"/>
            </p:cNvSpPr>
            <p:nvPr/>
          </p:nvSpPr>
          <p:spPr bwMode="auto">
            <a:xfrm>
              <a:off x="1584" y="2496"/>
              <a:ext cx="240" cy="96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graphicFrame>
          <p:nvGraphicFramePr>
            <p:cNvPr id="12297" name="Object 13"/>
            <p:cNvGraphicFramePr>
              <a:graphicFrameLocks noChangeAspect="1"/>
            </p:cNvGraphicFramePr>
            <p:nvPr/>
          </p:nvGraphicFramePr>
          <p:xfrm>
            <a:off x="1968" y="2352"/>
            <a:ext cx="1391" cy="4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624" name="Equation" r:id="rId12" imgW="1130040" imgH="393480" progId="Equation.DSMT4">
                    <p:embed/>
                  </p:oleObj>
                </mc:Choice>
                <mc:Fallback>
                  <p:oleObj name="Equation" r:id="rId12" imgW="11300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2352"/>
                          <a:ext cx="1391" cy="4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486400" y="3733800"/>
            <a:ext cx="2235200" cy="774700"/>
            <a:chOff x="3456" y="2352"/>
            <a:chExt cx="1408" cy="488"/>
          </a:xfrm>
        </p:grpSpPr>
        <p:sp>
          <p:nvSpPr>
            <p:cNvPr id="12317" name="AutoShape 15"/>
            <p:cNvSpPr>
              <a:spLocks noChangeArrowheads="1"/>
            </p:cNvSpPr>
            <p:nvPr/>
          </p:nvSpPr>
          <p:spPr bwMode="auto">
            <a:xfrm>
              <a:off x="3456" y="2544"/>
              <a:ext cx="240" cy="96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graphicFrame>
          <p:nvGraphicFramePr>
            <p:cNvPr id="12295" name="Object 16"/>
            <p:cNvGraphicFramePr>
              <a:graphicFrameLocks noChangeAspect="1"/>
            </p:cNvGraphicFramePr>
            <p:nvPr/>
          </p:nvGraphicFramePr>
          <p:xfrm>
            <a:off x="3840" y="2352"/>
            <a:ext cx="1024" cy="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625" name="Equation" r:id="rId14" imgW="825480" imgH="393480" progId="Equation.DSMT4">
                    <p:embed/>
                  </p:oleObj>
                </mc:Choice>
                <mc:Fallback>
                  <p:oleObj name="Equation" r:id="rId14" imgW="8254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2352"/>
                          <a:ext cx="1024" cy="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352800" y="1752600"/>
            <a:ext cx="3200400" cy="1905000"/>
            <a:chOff x="2112" y="1104"/>
            <a:chExt cx="2016" cy="1200"/>
          </a:xfrm>
        </p:grpSpPr>
        <p:sp>
          <p:nvSpPr>
            <p:cNvPr id="12314" name="Line 18"/>
            <p:cNvSpPr>
              <a:spLocks noChangeShapeType="1"/>
            </p:cNvSpPr>
            <p:nvPr/>
          </p:nvSpPr>
          <p:spPr bwMode="auto">
            <a:xfrm flipH="1" flipV="1">
              <a:off x="2112" y="1104"/>
              <a:ext cx="1056" cy="48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Line 19"/>
            <p:cNvSpPr>
              <a:spLocks noChangeShapeType="1"/>
            </p:cNvSpPr>
            <p:nvPr/>
          </p:nvSpPr>
          <p:spPr bwMode="auto">
            <a:xfrm>
              <a:off x="3408" y="1728"/>
              <a:ext cx="720" cy="576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Text Box 20"/>
            <p:cNvSpPr txBox="1">
              <a:spLocks noChangeArrowheads="1"/>
            </p:cNvSpPr>
            <p:nvPr/>
          </p:nvSpPr>
          <p:spPr bwMode="auto">
            <a:xfrm>
              <a:off x="3120" y="1488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solidFill>
                    <a:srgbClr val="FF3300"/>
                  </a:solidFill>
                  <a:ea typeface="ＭＳ Ｐゴシック" pitchFamily="34" charset="-128"/>
                </a:rPr>
                <a:t>same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4419600" y="4876800"/>
            <a:ext cx="3962400" cy="1543050"/>
            <a:chOff x="2784" y="3168"/>
            <a:chExt cx="2496" cy="972"/>
          </a:xfrm>
        </p:grpSpPr>
        <p:graphicFrame>
          <p:nvGraphicFramePr>
            <p:cNvPr id="12294" name="Object 22"/>
            <p:cNvGraphicFramePr>
              <a:graphicFrameLocks/>
            </p:cNvGraphicFramePr>
            <p:nvPr/>
          </p:nvGraphicFramePr>
          <p:xfrm>
            <a:off x="3648" y="3360"/>
            <a:ext cx="761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626" name="Equation" r:id="rId16" imgW="698400" imgH="419040" progId="Equation.DSMT4">
                    <p:embed/>
                  </p:oleObj>
                </mc:Choice>
                <mc:Fallback>
                  <p:oleObj name="Equation" r:id="rId16" imgW="698400" imgH="419040" progId="Equation.DSMT4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3648" y="3360"/>
                          <a:ext cx="761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DA4B5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12" name="Text Box 23"/>
            <p:cNvSpPr txBox="1">
              <a:spLocks noChangeArrowheads="1"/>
            </p:cNvSpPr>
            <p:nvPr/>
          </p:nvSpPr>
          <p:spPr bwMode="auto">
            <a:xfrm>
              <a:off x="2832" y="3890"/>
              <a:ext cx="13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ja-JP" sz="2000" b="1" dirty="0">
                  <a:solidFill>
                    <a:schemeClr val="tx1"/>
                  </a:solidFill>
                  <a:ea typeface="ＭＳ Ｐゴシック" pitchFamily="34" charset="-128"/>
                </a:rPr>
                <a:t>Natural Frequency</a:t>
              </a:r>
            </a:p>
          </p:txBody>
        </p:sp>
        <p:sp>
          <p:nvSpPr>
            <p:cNvPr id="12313" name="Text Box 24"/>
            <p:cNvSpPr txBox="1">
              <a:spLocks noChangeArrowheads="1"/>
            </p:cNvSpPr>
            <p:nvPr/>
          </p:nvSpPr>
          <p:spPr bwMode="auto">
            <a:xfrm>
              <a:off x="2784" y="3168"/>
              <a:ext cx="249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solidFill>
                    <a:schemeClr val="tx1"/>
                  </a:solidFill>
                  <a:ea typeface="ＭＳ Ｐゴシック" pitchFamily="34" charset="-128"/>
                </a:rPr>
                <a:t>harmonic oscillator with angular frequency</a:t>
              </a:r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152400" y="4267200"/>
            <a:ext cx="3886200" cy="1447800"/>
            <a:chOff x="96" y="2688"/>
            <a:chExt cx="2448" cy="912"/>
          </a:xfrm>
        </p:grpSpPr>
        <p:grpSp>
          <p:nvGrpSpPr>
            <p:cNvPr id="12309" name="Group 26"/>
            <p:cNvGrpSpPr>
              <a:grpSpLocks/>
            </p:cNvGrpSpPr>
            <p:nvPr/>
          </p:nvGrpSpPr>
          <p:grpSpPr bwMode="auto">
            <a:xfrm>
              <a:off x="432" y="2928"/>
              <a:ext cx="2112" cy="672"/>
              <a:chOff x="432" y="3024"/>
              <a:chExt cx="2112" cy="672"/>
            </a:xfrm>
          </p:grpSpPr>
          <p:sp>
            <p:nvSpPr>
              <p:cNvPr id="12310" name="AutoShape 27"/>
              <p:cNvSpPr>
                <a:spLocks noChangeArrowheads="1"/>
              </p:cNvSpPr>
              <p:nvPr/>
            </p:nvSpPr>
            <p:spPr bwMode="auto">
              <a:xfrm>
                <a:off x="432" y="3264"/>
                <a:ext cx="240" cy="144"/>
              </a:xfrm>
              <a:prstGeom prst="rightArrow">
                <a:avLst>
                  <a:gd name="adj1" fmla="val 50000"/>
                  <a:gd name="adj2" fmla="val 41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graphicFrame>
            <p:nvGraphicFramePr>
              <p:cNvPr id="12293" name="Object 28"/>
              <p:cNvGraphicFramePr>
                <a:graphicFrameLocks noChangeAspect="1"/>
              </p:cNvGraphicFramePr>
              <p:nvPr/>
            </p:nvGraphicFramePr>
            <p:xfrm>
              <a:off x="816" y="3024"/>
              <a:ext cx="1728" cy="6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627" name="Equation" r:id="rId18" imgW="1206360" imgH="444240" progId="Equation.DSMT4">
                      <p:embed/>
                    </p:oleObj>
                  </mc:Choice>
                  <mc:Fallback>
                    <p:oleObj name="Equation" r:id="rId18" imgW="1206360" imgH="4442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6" y="3024"/>
                            <a:ext cx="1728" cy="6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311" name="AutoShape 29"/>
              <p:cNvSpPr>
                <a:spLocks noChangeArrowheads="1"/>
              </p:cNvSpPr>
              <p:nvPr/>
            </p:nvSpPr>
            <p:spPr bwMode="auto">
              <a:xfrm>
                <a:off x="768" y="3024"/>
                <a:ext cx="1776" cy="672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aphicFrame>
          <p:nvGraphicFramePr>
            <p:cNvPr id="12292" name="Object 30"/>
            <p:cNvGraphicFramePr>
              <a:graphicFrameLocks noChangeAspect="1"/>
            </p:cNvGraphicFramePr>
            <p:nvPr/>
          </p:nvGraphicFramePr>
          <p:xfrm>
            <a:off x="96" y="2688"/>
            <a:ext cx="544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628" name="Equation" r:id="rId20" imgW="495000" imgH="393480" progId="Equation.DSMT4">
                    <p:embed/>
                  </p:oleObj>
                </mc:Choice>
                <mc:Fallback>
                  <p:oleObj name="Equation" r:id="rId20" imgW="4950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2688"/>
                          <a:ext cx="544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2308" name="Picture 31" descr="figure-29-1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2773363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2384" name="Object 32"/>
          <p:cNvGraphicFramePr>
            <a:graphicFrameLocks noGrp="1" noChangeAspect="1"/>
          </p:cNvGraphicFramePr>
          <p:nvPr>
            <p:ph idx="1"/>
          </p:nvPr>
        </p:nvGraphicFramePr>
        <p:xfrm>
          <a:off x="533400" y="6181725"/>
          <a:ext cx="32766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29" name="Equation" r:id="rId23" imgW="1904760" imgH="393480" progId="Equation.3">
                  <p:embed/>
                </p:oleObj>
              </mc:Choice>
              <mc:Fallback>
                <p:oleObj name="Equation" r:id="rId23" imgW="1904760" imgH="3934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181725"/>
                        <a:ext cx="327660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054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2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2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2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2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2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23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2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23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2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23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2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23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23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ea typeface="ＭＳ Ｐゴシック" pitchFamily="34" charset="-128"/>
              </a:rPr>
              <a:t>LC Oscillations</a:t>
            </a:r>
          </a:p>
        </p:txBody>
      </p:sp>
      <p:pic>
        <p:nvPicPr>
          <p:cNvPr id="13316" name="Picture 3" descr="F33_0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39200" cy="5116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46313" y="3276600"/>
            <a:ext cx="4471987" cy="1066800"/>
            <a:chOff x="1415" y="2064"/>
            <a:chExt cx="2817" cy="672"/>
          </a:xfrm>
        </p:grpSpPr>
        <p:graphicFrame>
          <p:nvGraphicFramePr>
            <p:cNvPr id="13314" name="Object 5"/>
            <p:cNvGraphicFramePr>
              <a:graphicFrameLocks noChangeAspect="1"/>
            </p:cNvGraphicFramePr>
            <p:nvPr/>
          </p:nvGraphicFramePr>
          <p:xfrm>
            <a:off x="1415" y="2064"/>
            <a:ext cx="2817" cy="6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19" name="Equation" r:id="rId5" imgW="1942920" imgH="419040" progId="Equation.DSMT4">
                    <p:embed/>
                  </p:oleObj>
                </mc:Choice>
                <mc:Fallback>
                  <p:oleObj name="Equation" r:id="rId5" imgW="194292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5" y="2064"/>
                          <a:ext cx="2817" cy="6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1" name="AutoShape 6"/>
            <p:cNvSpPr>
              <a:spLocks noChangeArrowheads="1"/>
            </p:cNvSpPr>
            <p:nvPr/>
          </p:nvSpPr>
          <p:spPr bwMode="auto">
            <a:xfrm>
              <a:off x="1440" y="2064"/>
              <a:ext cx="2784" cy="672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14407" name="Text Box 7"/>
          <p:cNvSpPr txBox="1">
            <a:spLocks noChangeArrowheads="1"/>
          </p:cNvSpPr>
          <p:nvPr/>
        </p:nvSpPr>
        <p:spPr bwMode="auto">
          <a:xfrm>
            <a:off x="6858000" y="533400"/>
            <a:ext cx="198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 i="0" dirty="0">
                <a:solidFill>
                  <a:schemeClr val="tx1"/>
                </a:solidFill>
                <a:ea typeface="ＭＳ Ｐゴシック" pitchFamily="34" charset="-128"/>
              </a:rPr>
              <a:t>No Resistance = No dissipation</a:t>
            </a:r>
          </a:p>
        </p:txBody>
      </p:sp>
      <p:pic>
        <p:nvPicPr>
          <p:cNvPr id="614410" name="Picture 10" descr="Simple_harmonic_oscillato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7381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11" name="Picture 11" descr="Damped_sprin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81525"/>
            <a:ext cx="696913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27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14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4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4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4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More for Today</a:t>
            </a:r>
          </a:p>
        </p:txBody>
      </p:sp>
      <p:cxnSp>
        <p:nvCxnSpPr>
          <p:cNvPr id="4" name="Straight Connector 6"/>
          <p:cNvCxnSpPr>
            <a:cxnSpLocks noChangeShapeType="1"/>
          </p:cNvCxnSpPr>
          <p:nvPr/>
        </p:nvCxnSpPr>
        <p:spPr bwMode="auto">
          <a:xfrm>
            <a:off x="0" y="9128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6" name="TextBox 5"/>
          <p:cNvSpPr txBox="1"/>
          <p:nvPr/>
        </p:nvSpPr>
        <p:spPr>
          <a:xfrm>
            <a:off x="1160463" y="1778000"/>
            <a:ext cx="3468687" cy="70802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indent="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CC0000"/>
                </a:solidFill>
              </a:rPr>
              <a:t>Maxwell Equations – complete!</a:t>
            </a:r>
          </a:p>
          <a:p>
            <a:pPr eaLnBrk="1" hangingPunct="1"/>
            <a:r>
              <a:rPr lang="en-US" altLang="en-US" sz="2000">
                <a:solidFill>
                  <a:srgbClr val="CC0000"/>
                </a:solidFill>
              </a:rPr>
              <a:t>Wave solutions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15BD-B23F-4316-AFCE-35C85D10E35A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041900"/>
            <a:ext cx="6108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Maxwell's Equations (so far)</a:t>
            </a:r>
          </a:p>
        </p:txBody>
      </p:sp>
      <p:cxnSp>
        <p:nvCxnSpPr>
          <p:cNvPr id="4" name="Straight Connector 6"/>
          <p:cNvCxnSpPr>
            <a:cxnSpLocks noChangeShapeType="1"/>
          </p:cNvCxnSpPr>
          <p:nvPr/>
        </p:nvCxnSpPr>
        <p:spPr bwMode="auto">
          <a:xfrm>
            <a:off x="0" y="9128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pic>
        <p:nvPicPr>
          <p:cNvPr id="17413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11300"/>
            <a:ext cx="375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67000"/>
            <a:ext cx="193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0"/>
            <a:ext cx="3467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248400" y="1654175"/>
            <a:ext cx="1800225" cy="4000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 b="1">
                <a:solidFill>
                  <a:srgbClr val="CC0000"/>
                </a:solidFill>
                <a:latin typeface="+mj-lt"/>
                <a:ea typeface="+mn-ea"/>
              </a:rPr>
              <a:t>GAUSS' LAW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2590800"/>
            <a:ext cx="1800225" cy="70802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 b="1">
                <a:solidFill>
                  <a:srgbClr val="CC0000"/>
                </a:solidFill>
                <a:latin typeface="+mj-lt"/>
                <a:ea typeface="+mn-ea"/>
              </a:rPr>
              <a:t>GAUSS' LAW</a:t>
            </a:r>
          </a:p>
          <a:p>
            <a:pPr indent="228600">
              <a:defRPr/>
            </a:pPr>
            <a:r>
              <a:rPr lang="en-US" sz="2000" b="1">
                <a:solidFill>
                  <a:srgbClr val="CC0000"/>
                </a:solidFill>
                <a:latin typeface="+mj-lt"/>
                <a:ea typeface="+mn-ea"/>
              </a:rPr>
              <a:t>(Magnetism)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38600" y="3733800"/>
            <a:ext cx="21336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02075" y="5029200"/>
            <a:ext cx="2082800" cy="736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7420" name="Picture 1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62400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5232400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rot="5400000" flipH="1" flipV="1">
            <a:off x="4554538" y="3810000"/>
            <a:ext cx="762000" cy="609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15BD-B23F-4316-AFCE-35C85D10E35A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041900"/>
            <a:ext cx="6108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Maxwell's Equations (incomplete)</a:t>
            </a:r>
          </a:p>
        </p:txBody>
      </p:sp>
      <p:cxnSp>
        <p:nvCxnSpPr>
          <p:cNvPr id="4" name="Straight Connector 6"/>
          <p:cNvCxnSpPr>
            <a:cxnSpLocks noChangeShapeType="1"/>
          </p:cNvCxnSpPr>
          <p:nvPr/>
        </p:nvCxnSpPr>
        <p:spPr bwMode="auto">
          <a:xfrm>
            <a:off x="0" y="9128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pic>
        <p:nvPicPr>
          <p:cNvPr id="18437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11300"/>
            <a:ext cx="375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67000"/>
            <a:ext cx="193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0"/>
            <a:ext cx="3467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248400" y="1654175"/>
            <a:ext cx="1800225" cy="4000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 b="1">
                <a:solidFill>
                  <a:srgbClr val="CC0000"/>
                </a:solidFill>
                <a:latin typeface="+mj-lt"/>
                <a:ea typeface="+mn-ea"/>
              </a:rPr>
              <a:t>GAUSS' LAW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2590800"/>
            <a:ext cx="1800225" cy="70802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 b="1">
                <a:solidFill>
                  <a:srgbClr val="CC0000"/>
                </a:solidFill>
                <a:latin typeface="+mj-lt"/>
                <a:ea typeface="+mn-ea"/>
              </a:rPr>
              <a:t>GAUSS' LAW</a:t>
            </a:r>
          </a:p>
          <a:p>
            <a:pPr indent="228600">
              <a:defRPr/>
            </a:pPr>
            <a:r>
              <a:rPr lang="en-US" sz="2000" b="1">
                <a:solidFill>
                  <a:srgbClr val="CC0000"/>
                </a:solidFill>
                <a:latin typeface="+mj-lt"/>
                <a:ea typeface="+mn-ea"/>
              </a:rPr>
              <a:t>(Magnetism)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48400" y="3943350"/>
            <a:ext cx="2274888" cy="4000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 b="1">
                <a:solidFill>
                  <a:srgbClr val="CC0000"/>
                </a:solidFill>
                <a:latin typeface="+mj-lt"/>
                <a:ea typeface="+mn-ea"/>
              </a:rPr>
              <a:t>FARADAY'S LAW</a:t>
            </a:r>
          </a:p>
        </p:txBody>
      </p:sp>
      <p:grpSp>
        <p:nvGrpSpPr>
          <p:cNvPr id="18443" name="Group 25"/>
          <p:cNvGrpSpPr>
            <a:grpSpLocks/>
          </p:cNvGrpSpPr>
          <p:nvPr/>
        </p:nvGrpSpPr>
        <p:grpSpPr bwMode="auto">
          <a:xfrm>
            <a:off x="457200" y="3124200"/>
            <a:ext cx="5757863" cy="1455738"/>
            <a:chOff x="458083" y="3124200"/>
            <a:chExt cx="5756450" cy="1455765"/>
          </a:xfrm>
        </p:grpSpPr>
        <p:sp>
          <p:nvSpPr>
            <p:cNvPr id="13" name="Rectangle 12"/>
            <p:cNvSpPr/>
            <p:nvPr/>
          </p:nvSpPr>
          <p:spPr>
            <a:xfrm>
              <a:off x="4021146" y="3708411"/>
              <a:ext cx="2193387" cy="871554"/>
            </a:xfrm>
            <a:prstGeom prst="rect">
              <a:avLst/>
            </a:prstGeom>
            <a:noFill/>
            <a:ln w="28575" cap="flat" cmpd="sng" algn="ctr">
              <a:solidFill>
                <a:srgbClr val="008C6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8083" y="3124200"/>
              <a:ext cx="2848864" cy="400057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 sz="2000">
                  <a:solidFill>
                    <a:srgbClr val="008C69"/>
                  </a:solidFill>
                  <a:latin typeface="+mj-lt"/>
                  <a:ea typeface="+mn-ea"/>
                </a:rPr>
                <a:t>Chapter 23 (This week)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505335" y="3308353"/>
              <a:ext cx="761813" cy="392120"/>
            </a:xfrm>
            <a:custGeom>
              <a:avLst/>
              <a:gdLst>
                <a:gd name="connsiteX0" fmla="*/ 0 w 762000"/>
                <a:gd name="connsiteY0" fmla="*/ 19756 h 392289"/>
                <a:gd name="connsiteX1" fmla="*/ 516467 w 762000"/>
                <a:gd name="connsiteY1" fmla="*/ 62089 h 392289"/>
                <a:gd name="connsiteX2" fmla="*/ 762000 w 762000"/>
                <a:gd name="connsiteY2" fmla="*/ 392289 h 392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0" h="392289">
                  <a:moveTo>
                    <a:pt x="0" y="19756"/>
                  </a:moveTo>
                  <a:cubicBezTo>
                    <a:pt x="194733" y="9878"/>
                    <a:pt x="389467" y="0"/>
                    <a:pt x="516467" y="62089"/>
                  </a:cubicBezTo>
                  <a:cubicBezTo>
                    <a:pt x="643467" y="124178"/>
                    <a:pt x="762000" y="392289"/>
                    <a:pt x="762000" y="392289"/>
                  </a:cubicBezTo>
                </a:path>
              </a:pathLst>
            </a:custGeom>
            <a:ln>
              <a:solidFill>
                <a:srgbClr val="008C69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3876675" y="5029200"/>
            <a:ext cx="2082800" cy="736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8445" name="Picture 1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5232400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15BD-B23F-4316-AFCE-35C85D10E35A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041900"/>
            <a:ext cx="6108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Maxwell's Equations (incomplete)</a:t>
            </a:r>
          </a:p>
        </p:txBody>
      </p:sp>
      <p:cxnSp>
        <p:nvCxnSpPr>
          <p:cNvPr id="4" name="Straight Connector 6"/>
          <p:cNvCxnSpPr>
            <a:cxnSpLocks noChangeShapeType="1"/>
          </p:cNvCxnSpPr>
          <p:nvPr/>
        </p:nvCxnSpPr>
        <p:spPr bwMode="auto">
          <a:xfrm>
            <a:off x="0" y="9128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pic>
        <p:nvPicPr>
          <p:cNvPr id="19461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11300"/>
            <a:ext cx="375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67000"/>
            <a:ext cx="193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0"/>
            <a:ext cx="3467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248400" y="1654175"/>
            <a:ext cx="1800225" cy="4000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 b="1">
                <a:solidFill>
                  <a:srgbClr val="CC0000"/>
                </a:solidFill>
                <a:latin typeface="+mj-lt"/>
                <a:ea typeface="+mn-ea"/>
              </a:rPr>
              <a:t>GAUSS' LAW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2590800"/>
            <a:ext cx="1800225" cy="70802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 b="1">
                <a:solidFill>
                  <a:srgbClr val="CC0000"/>
                </a:solidFill>
                <a:latin typeface="+mj-lt"/>
                <a:ea typeface="+mn-ea"/>
              </a:rPr>
              <a:t>GAUSS' LAW</a:t>
            </a:r>
          </a:p>
          <a:p>
            <a:pPr indent="228600">
              <a:defRPr/>
            </a:pPr>
            <a:r>
              <a:rPr lang="en-US" sz="2000" b="1">
                <a:solidFill>
                  <a:srgbClr val="CC0000"/>
                </a:solidFill>
                <a:latin typeface="+mj-lt"/>
                <a:ea typeface="+mn-ea"/>
              </a:rPr>
              <a:t>(Magnetism)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48400" y="3943350"/>
            <a:ext cx="2274888" cy="4000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 b="1">
                <a:solidFill>
                  <a:srgbClr val="CC0000"/>
                </a:solidFill>
                <a:latin typeface="+mj-lt"/>
                <a:ea typeface="+mn-ea"/>
              </a:rPr>
              <a:t>FARADAY'S LAW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76675" y="5029200"/>
            <a:ext cx="2082800" cy="736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9468" name="Picture 1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5232400"/>
            <a:ext cx="2032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rot="5400000" flipH="1" flipV="1">
            <a:off x="4554538" y="5062538"/>
            <a:ext cx="762000" cy="609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470" name="Group 25"/>
          <p:cNvGrpSpPr>
            <a:grpSpLocks/>
          </p:cNvGrpSpPr>
          <p:nvPr/>
        </p:nvGrpSpPr>
        <p:grpSpPr bwMode="auto">
          <a:xfrm>
            <a:off x="457200" y="3124200"/>
            <a:ext cx="5757863" cy="1455738"/>
            <a:chOff x="458083" y="3124200"/>
            <a:chExt cx="5756450" cy="1455765"/>
          </a:xfrm>
        </p:grpSpPr>
        <p:sp>
          <p:nvSpPr>
            <p:cNvPr id="22" name="Rectangle 21"/>
            <p:cNvSpPr/>
            <p:nvPr/>
          </p:nvSpPr>
          <p:spPr>
            <a:xfrm>
              <a:off x="4021146" y="3708411"/>
              <a:ext cx="2193387" cy="871554"/>
            </a:xfrm>
            <a:prstGeom prst="rect">
              <a:avLst/>
            </a:prstGeom>
            <a:noFill/>
            <a:ln w="28575" cap="flat" cmpd="sng" algn="ctr">
              <a:solidFill>
                <a:srgbClr val="008C6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8083" y="3124200"/>
              <a:ext cx="2850450" cy="400057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 sz="2000">
                  <a:solidFill>
                    <a:srgbClr val="008C69"/>
                  </a:solidFill>
                  <a:latin typeface="+mj-lt"/>
                  <a:ea typeface="+mn-ea"/>
                </a:rPr>
                <a:t>Chapter 23 (Last week)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3505335" y="3308353"/>
              <a:ext cx="761813" cy="392120"/>
            </a:xfrm>
            <a:custGeom>
              <a:avLst/>
              <a:gdLst>
                <a:gd name="connsiteX0" fmla="*/ 0 w 762000"/>
                <a:gd name="connsiteY0" fmla="*/ 19756 h 392289"/>
                <a:gd name="connsiteX1" fmla="*/ 516467 w 762000"/>
                <a:gd name="connsiteY1" fmla="*/ 62089 h 392289"/>
                <a:gd name="connsiteX2" fmla="*/ 762000 w 762000"/>
                <a:gd name="connsiteY2" fmla="*/ 392289 h 392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0" h="392289">
                  <a:moveTo>
                    <a:pt x="0" y="19756"/>
                  </a:moveTo>
                  <a:cubicBezTo>
                    <a:pt x="194733" y="9878"/>
                    <a:pt x="389467" y="0"/>
                    <a:pt x="516467" y="62089"/>
                  </a:cubicBezTo>
                  <a:cubicBezTo>
                    <a:pt x="643467" y="124178"/>
                    <a:pt x="762000" y="392289"/>
                    <a:pt x="762000" y="392289"/>
                  </a:cubicBezTo>
                </a:path>
              </a:pathLst>
            </a:custGeom>
            <a:ln>
              <a:solidFill>
                <a:srgbClr val="008C69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15BD-B23F-4316-AFCE-35C85D10E35A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Maxwell's Equations – The Full Story</a:t>
            </a:r>
          </a:p>
        </p:txBody>
      </p:sp>
      <p:cxnSp>
        <p:nvCxnSpPr>
          <p:cNvPr id="4" name="Straight Connector 6"/>
          <p:cNvCxnSpPr>
            <a:cxnSpLocks noChangeShapeType="1"/>
          </p:cNvCxnSpPr>
          <p:nvPr/>
        </p:nvCxnSpPr>
        <p:spPr bwMode="auto">
          <a:xfrm>
            <a:off x="0" y="9128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pic>
        <p:nvPicPr>
          <p:cNvPr id="20484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11300"/>
            <a:ext cx="375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67000"/>
            <a:ext cx="193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0"/>
            <a:ext cx="3467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248400" y="1654175"/>
            <a:ext cx="1800225" cy="4000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 b="1">
                <a:solidFill>
                  <a:srgbClr val="CC0000"/>
                </a:solidFill>
                <a:latin typeface="+mj-lt"/>
                <a:ea typeface="+mn-ea"/>
              </a:rPr>
              <a:t>GAUSS' LAW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2590800"/>
            <a:ext cx="1800225" cy="70802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 b="1">
                <a:solidFill>
                  <a:srgbClr val="CC0000"/>
                </a:solidFill>
                <a:latin typeface="+mj-lt"/>
                <a:ea typeface="+mn-ea"/>
              </a:rPr>
              <a:t>GAUSS' LAW</a:t>
            </a:r>
          </a:p>
          <a:p>
            <a:pPr indent="228600">
              <a:defRPr/>
            </a:pPr>
            <a:r>
              <a:rPr lang="en-US" sz="2000" b="1">
                <a:solidFill>
                  <a:srgbClr val="CC0000"/>
                </a:solidFill>
                <a:latin typeface="+mj-lt"/>
                <a:ea typeface="+mn-ea"/>
              </a:rPr>
              <a:t>(Magnetism)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48400" y="3943350"/>
            <a:ext cx="2274888" cy="4000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 b="1">
                <a:solidFill>
                  <a:srgbClr val="CC0000"/>
                </a:solidFill>
                <a:latin typeface="+mj-lt"/>
                <a:ea typeface="+mn-ea"/>
              </a:rPr>
              <a:t>FARADAY'S LAW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56338" y="5029200"/>
            <a:ext cx="2659062" cy="70802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 b="1">
                <a:solidFill>
                  <a:srgbClr val="CC0000"/>
                </a:solidFill>
                <a:latin typeface="+mj-lt"/>
                <a:ea typeface="+mn-ea"/>
              </a:rPr>
              <a:t>AMPERE-MAXWELL</a:t>
            </a:r>
          </a:p>
          <a:p>
            <a:pPr indent="228600">
              <a:defRPr/>
            </a:pPr>
            <a:r>
              <a:rPr lang="en-US" sz="2000" b="1">
                <a:solidFill>
                  <a:srgbClr val="CC0000"/>
                </a:solidFill>
                <a:latin typeface="+mj-lt"/>
                <a:ea typeface="+mn-ea"/>
              </a:rPr>
              <a:t>LAW</a:t>
            </a:r>
          </a:p>
        </p:txBody>
      </p:sp>
      <p:grpSp>
        <p:nvGrpSpPr>
          <p:cNvPr id="20491" name="Group 25"/>
          <p:cNvGrpSpPr>
            <a:grpSpLocks/>
          </p:cNvGrpSpPr>
          <p:nvPr/>
        </p:nvGrpSpPr>
        <p:grpSpPr bwMode="auto">
          <a:xfrm>
            <a:off x="457200" y="3124200"/>
            <a:ext cx="5757863" cy="3219450"/>
            <a:chOff x="458083" y="3124200"/>
            <a:chExt cx="5756450" cy="3219630"/>
          </a:xfrm>
        </p:grpSpPr>
        <p:sp>
          <p:nvSpPr>
            <p:cNvPr id="13" name="Rectangle 12"/>
            <p:cNvSpPr/>
            <p:nvPr/>
          </p:nvSpPr>
          <p:spPr>
            <a:xfrm>
              <a:off x="4021146" y="3708433"/>
              <a:ext cx="2193387" cy="871587"/>
            </a:xfrm>
            <a:prstGeom prst="rect">
              <a:avLst/>
            </a:prstGeom>
            <a:noFill/>
            <a:ln w="28575" cap="flat" cmpd="sng" algn="ctr">
              <a:solidFill>
                <a:srgbClr val="008C6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52913" y="5021369"/>
              <a:ext cx="2125140" cy="752517"/>
            </a:xfrm>
            <a:prstGeom prst="rect">
              <a:avLst/>
            </a:prstGeom>
            <a:noFill/>
            <a:ln w="28575" cap="flat" cmpd="sng" algn="ctr">
              <a:solidFill>
                <a:srgbClr val="008C6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8083" y="3124200"/>
              <a:ext cx="2850450" cy="400072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 sz="2000">
                  <a:solidFill>
                    <a:srgbClr val="008C69"/>
                  </a:solidFill>
                  <a:latin typeface="+mj-lt"/>
                  <a:ea typeface="+mn-ea"/>
                </a:rPr>
                <a:t>Chapter 23 (Last week)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1723" y="5943758"/>
              <a:ext cx="2848863" cy="400072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 sz="2000">
                  <a:solidFill>
                    <a:srgbClr val="008C69"/>
                  </a:solidFill>
                  <a:latin typeface="+mj-lt"/>
                  <a:ea typeface="+mn-ea"/>
                </a:rPr>
                <a:t>Chapter 24 (This week)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505335" y="3308360"/>
              <a:ext cx="761813" cy="392135"/>
            </a:xfrm>
            <a:custGeom>
              <a:avLst/>
              <a:gdLst>
                <a:gd name="connsiteX0" fmla="*/ 0 w 762000"/>
                <a:gd name="connsiteY0" fmla="*/ 19756 h 392289"/>
                <a:gd name="connsiteX1" fmla="*/ 516467 w 762000"/>
                <a:gd name="connsiteY1" fmla="*/ 62089 h 392289"/>
                <a:gd name="connsiteX2" fmla="*/ 762000 w 762000"/>
                <a:gd name="connsiteY2" fmla="*/ 392289 h 392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0" h="392289">
                  <a:moveTo>
                    <a:pt x="0" y="19756"/>
                  </a:moveTo>
                  <a:cubicBezTo>
                    <a:pt x="194733" y="9878"/>
                    <a:pt x="389467" y="0"/>
                    <a:pt x="516467" y="62089"/>
                  </a:cubicBezTo>
                  <a:cubicBezTo>
                    <a:pt x="643467" y="124178"/>
                    <a:pt x="762000" y="392289"/>
                    <a:pt x="762000" y="392289"/>
                  </a:cubicBezTo>
                </a:path>
              </a:pathLst>
            </a:custGeom>
            <a:ln>
              <a:solidFill>
                <a:srgbClr val="008C69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25" name="Freeform 24"/>
            <p:cNvSpPr/>
            <p:nvPr/>
          </p:nvSpPr>
          <p:spPr>
            <a:xfrm flipV="1">
              <a:off x="3598975" y="5791349"/>
              <a:ext cx="761813" cy="392135"/>
            </a:xfrm>
            <a:custGeom>
              <a:avLst/>
              <a:gdLst>
                <a:gd name="connsiteX0" fmla="*/ 0 w 762000"/>
                <a:gd name="connsiteY0" fmla="*/ 19756 h 392289"/>
                <a:gd name="connsiteX1" fmla="*/ 516467 w 762000"/>
                <a:gd name="connsiteY1" fmla="*/ 62089 h 392289"/>
                <a:gd name="connsiteX2" fmla="*/ 762000 w 762000"/>
                <a:gd name="connsiteY2" fmla="*/ 392289 h 392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0" h="392289">
                  <a:moveTo>
                    <a:pt x="0" y="19756"/>
                  </a:moveTo>
                  <a:cubicBezTo>
                    <a:pt x="194733" y="9878"/>
                    <a:pt x="389467" y="0"/>
                    <a:pt x="516467" y="62089"/>
                  </a:cubicBezTo>
                  <a:cubicBezTo>
                    <a:pt x="643467" y="124178"/>
                    <a:pt x="762000" y="392289"/>
                    <a:pt x="762000" y="392289"/>
                  </a:cubicBezTo>
                </a:path>
              </a:pathLst>
            </a:custGeom>
            <a:ln>
              <a:solidFill>
                <a:srgbClr val="008C69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</p:grpSp>
      <p:pic>
        <p:nvPicPr>
          <p:cNvPr id="20492" name="Picture 1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041900"/>
            <a:ext cx="6108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15BD-B23F-4316-AFCE-35C85D10E35A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Adding time to Ampere's Law</a:t>
            </a:r>
          </a:p>
        </p:txBody>
      </p:sp>
      <p:cxnSp>
        <p:nvCxnSpPr>
          <p:cNvPr id="4" name="Straight Connector 6"/>
          <p:cNvCxnSpPr>
            <a:cxnSpLocks noChangeShapeType="1"/>
          </p:cNvCxnSpPr>
          <p:nvPr/>
        </p:nvCxnSpPr>
        <p:spPr bwMode="auto">
          <a:xfrm>
            <a:off x="0" y="15224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pic>
        <p:nvPicPr>
          <p:cNvPr id="21508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3340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57800" y="965200"/>
            <a:ext cx="3297238" cy="4000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Ampere's Law (incomplete)</a:t>
            </a:r>
          </a:p>
        </p:txBody>
      </p:sp>
      <p:pic>
        <p:nvPicPr>
          <p:cNvPr id="21510" name="Picture 8" descr="Ch23-page811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22891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9" descr="Ch23-page812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00600"/>
            <a:ext cx="2159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9738" y="1744663"/>
            <a:ext cx="5360987" cy="4000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The law stated above gives this contradiction: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6400" y="4249738"/>
            <a:ext cx="1325563" cy="4000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 b="1">
                <a:solidFill>
                  <a:srgbClr val="CC0000"/>
                </a:solidFill>
                <a:latin typeface="+mj-lt"/>
                <a:ea typeface="+mn-ea"/>
              </a:rPr>
              <a:t>capacitor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76600" y="2286000"/>
            <a:ext cx="811213" cy="4000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Here, </a:t>
            </a:r>
          </a:p>
        </p:txBody>
      </p:sp>
      <p:pic>
        <p:nvPicPr>
          <p:cNvPr id="21515" name="Picture 1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743200"/>
            <a:ext cx="4991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76600" y="4648200"/>
            <a:ext cx="4205288" cy="4000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But moving the soap film gives this:</a:t>
            </a:r>
          </a:p>
        </p:txBody>
      </p:sp>
      <p:pic>
        <p:nvPicPr>
          <p:cNvPr id="21517" name="Picture 1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334000"/>
            <a:ext cx="523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276600" y="6172200"/>
            <a:ext cx="2479675" cy="4000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Something is amiss!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15BD-B23F-4316-AFCE-35C85D10E35A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" y="-152400"/>
            <a:ext cx="9144000" cy="914400"/>
          </a:xfrm>
        </p:spPr>
        <p:txBody>
          <a:bodyPr/>
          <a:lstStyle/>
          <a:p>
            <a:r>
              <a:rPr lang="en-US" sz="3500" dirty="0" smtClean="0"/>
              <a:t>Final Exam</a:t>
            </a:r>
            <a:endParaRPr lang="en-US" sz="35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533400"/>
            <a:ext cx="84582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 </a:t>
            </a:r>
            <a:r>
              <a:rPr lang="en-US" sz="2000" b="1" dirty="0" smtClean="0"/>
              <a:t>Friday: </a:t>
            </a:r>
            <a:r>
              <a:rPr lang="en-US" sz="2000" dirty="0" smtClean="0"/>
              <a:t>05/04 </a:t>
            </a:r>
            <a:r>
              <a:rPr lang="en-US" sz="2000" dirty="0"/>
              <a:t>in 1</a:t>
            </a:r>
            <a:r>
              <a:rPr lang="en-US" sz="2000" dirty="0" smtClean="0"/>
              <a:t>:00pm </a:t>
            </a:r>
            <a:r>
              <a:rPr lang="en-US" sz="2000" dirty="0"/>
              <a:t>- 3</a:t>
            </a:r>
            <a:r>
              <a:rPr lang="en-US" sz="2000" dirty="0" smtClean="0"/>
              <a:t>:00pm </a:t>
            </a:r>
            <a:r>
              <a:rPr lang="en-US" sz="2000" dirty="0"/>
              <a:t>in ELLT 116</a:t>
            </a:r>
            <a:endParaRPr lang="en-US" sz="2000" dirty="0" smtClean="0"/>
          </a:p>
          <a:p>
            <a:r>
              <a:rPr lang="en-US" sz="2000" b="1" dirty="0" smtClean="0"/>
              <a:t>* Chapters</a:t>
            </a:r>
            <a:r>
              <a:rPr lang="en-US" sz="2000" dirty="0" smtClean="0"/>
              <a:t>:  19, 20, 21, 22, 23 (4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edition) </a:t>
            </a:r>
            <a:endParaRPr lang="en-US" sz="2000" b="1" dirty="0" smtClean="0"/>
          </a:p>
          <a:p>
            <a:r>
              <a:rPr lang="en-US" sz="2000" dirty="0" smtClean="0"/>
              <a:t>* </a:t>
            </a:r>
            <a:r>
              <a:rPr lang="en-US" sz="2000" b="1" dirty="0"/>
              <a:t>Makeup exam</a:t>
            </a:r>
            <a:r>
              <a:rPr lang="en-US" sz="2000" dirty="0"/>
              <a:t>.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. approve only </a:t>
            </a:r>
            <a:r>
              <a:rPr lang="en-US" sz="2000" dirty="0"/>
              <a:t>for valid </a:t>
            </a:r>
            <a:r>
              <a:rPr lang="en-US" sz="2000" dirty="0" smtClean="0"/>
              <a:t>reasons.</a:t>
            </a:r>
            <a:endParaRPr lang="en-US" sz="2000" dirty="0"/>
          </a:p>
          <a:p>
            <a:r>
              <a:rPr lang="en-US" sz="2000" dirty="0"/>
              <a:t>  . If you need a makeup, please send me a request together </a:t>
            </a:r>
            <a:r>
              <a:rPr lang="en-US" sz="2000" dirty="0" smtClean="0"/>
              <a:t>with supporting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documents by </a:t>
            </a:r>
            <a:r>
              <a:rPr lang="en-US" sz="2000" b="1" dirty="0" smtClean="0"/>
              <a:t>04/23</a:t>
            </a:r>
            <a:r>
              <a:rPr lang="en-US" sz="2000" dirty="0" smtClean="0"/>
              <a:t> (Monday). </a:t>
            </a:r>
            <a:endParaRPr lang="en-US" sz="2000" dirty="0"/>
          </a:p>
          <a:p>
            <a:r>
              <a:rPr lang="en-US" sz="2000" dirty="0"/>
              <a:t>  . Any </a:t>
            </a:r>
            <a:r>
              <a:rPr lang="en-US" sz="2000" dirty="0" smtClean="0"/>
              <a:t>requests </a:t>
            </a:r>
            <a:r>
              <a:rPr lang="en-US" sz="2000" dirty="0"/>
              <a:t>after that will not be </a:t>
            </a:r>
            <a:r>
              <a:rPr lang="en-US" sz="2000" dirty="0" smtClean="0"/>
              <a:t>approved.</a:t>
            </a:r>
            <a:endParaRPr lang="en-US" sz="2000" dirty="0"/>
          </a:p>
          <a:p>
            <a:r>
              <a:rPr lang="en-US" sz="2000" dirty="0" smtClean="0"/>
              <a:t>* </a:t>
            </a:r>
            <a:r>
              <a:rPr lang="en-US" sz="2000" b="1" dirty="0"/>
              <a:t>Special needs</a:t>
            </a:r>
          </a:p>
          <a:p>
            <a:r>
              <a:rPr lang="en-US" sz="2000" dirty="0"/>
              <a:t>  . If you has not contact me before, please bring me the letter from </a:t>
            </a:r>
            <a:r>
              <a:rPr lang="en-US" sz="2000" dirty="0" smtClean="0"/>
              <a:t>the </a:t>
            </a:r>
            <a:r>
              <a:rPr lang="en-US" sz="2000" dirty="0"/>
              <a:t>Office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of </a:t>
            </a:r>
            <a:r>
              <a:rPr lang="en-US" sz="2000" dirty="0"/>
              <a:t>the Dean of Students by </a:t>
            </a:r>
            <a:r>
              <a:rPr lang="en-US" sz="2000" dirty="0" smtClean="0"/>
              <a:t>04/23 (Monday).</a:t>
            </a:r>
            <a:endParaRPr lang="en-US" sz="2000" dirty="0"/>
          </a:p>
          <a:p>
            <a:r>
              <a:rPr lang="en-US" sz="2000" dirty="0"/>
              <a:t>  . Any request after that will not be </a:t>
            </a:r>
            <a:r>
              <a:rPr lang="en-US" sz="2000" dirty="0" smtClean="0"/>
              <a:t>approved.</a:t>
            </a:r>
            <a:endParaRPr lang="en-US" sz="2000" dirty="0"/>
          </a:p>
          <a:p>
            <a:r>
              <a:rPr lang="en-US" sz="2000" dirty="0" smtClean="0"/>
              <a:t>* </a:t>
            </a:r>
            <a:r>
              <a:rPr lang="en-US" sz="2000" b="1" dirty="0"/>
              <a:t>AOB</a:t>
            </a:r>
          </a:p>
          <a:p>
            <a:r>
              <a:rPr lang="en-US" sz="2000" dirty="0"/>
              <a:t>  . multiple choice.</a:t>
            </a:r>
          </a:p>
          <a:p>
            <a:r>
              <a:rPr lang="en-US" sz="2000" dirty="0"/>
              <a:t>  . Prepare your own scratch paper, pens, pencils, erasers, etc.</a:t>
            </a:r>
          </a:p>
          <a:p>
            <a:r>
              <a:rPr lang="en-US" sz="2000" dirty="0"/>
              <a:t>  . Use only pencil for the answer sheet</a:t>
            </a:r>
          </a:p>
          <a:p>
            <a:r>
              <a:rPr lang="en-US" sz="2000" dirty="0"/>
              <a:t>  . Bring your own </a:t>
            </a:r>
            <a:r>
              <a:rPr lang="en-US" sz="2000" dirty="0" smtClean="0"/>
              <a:t>calculators: graphic or scientific</a:t>
            </a:r>
            <a:endParaRPr lang="en-US" sz="2000" dirty="0"/>
          </a:p>
          <a:p>
            <a:r>
              <a:rPr lang="en-US" sz="2000" dirty="0"/>
              <a:t>  . No cell phones, no text messaging which is considered cheating.</a:t>
            </a:r>
          </a:p>
          <a:p>
            <a:r>
              <a:rPr lang="en-US" sz="2000" dirty="0"/>
              <a:t>  . No crib sheet of any kind is allowed. Equation sheet will be provided.</a:t>
            </a:r>
          </a:p>
          <a:p>
            <a:r>
              <a:rPr lang="en-US" sz="2000" dirty="0"/>
              <a:t>  . 20 problems in total.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841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Adding time to Ampere's Law</a:t>
            </a:r>
          </a:p>
        </p:txBody>
      </p:sp>
      <p:cxnSp>
        <p:nvCxnSpPr>
          <p:cNvPr id="4" name="Straight Connector 6"/>
          <p:cNvCxnSpPr>
            <a:cxnSpLocks noChangeShapeType="1"/>
          </p:cNvCxnSpPr>
          <p:nvPr/>
        </p:nvCxnSpPr>
        <p:spPr bwMode="auto">
          <a:xfrm>
            <a:off x="0" y="15224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pic>
        <p:nvPicPr>
          <p:cNvPr id="22532" name="Picture 1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3" y="762000"/>
            <a:ext cx="1397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648200" y="914400"/>
            <a:ext cx="2198688" cy="4000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Inside a capacitor</a:t>
            </a:r>
          </a:p>
        </p:txBody>
      </p:sp>
      <p:pic>
        <p:nvPicPr>
          <p:cNvPr id="22534" name="Picture 20" descr="Ch23-page811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6"/>
          <a:stretch>
            <a:fillRect/>
          </a:stretch>
        </p:blipFill>
        <p:spPr bwMode="auto">
          <a:xfrm>
            <a:off x="381000" y="1676400"/>
            <a:ext cx="1143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828800" y="1676400"/>
            <a:ext cx="3890963" cy="4000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Electric flux through this surface:  </a:t>
            </a:r>
          </a:p>
        </p:txBody>
      </p:sp>
      <p:pic>
        <p:nvPicPr>
          <p:cNvPr id="22536" name="Picture 2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0"/>
            <a:ext cx="44069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705600" y="2133600"/>
            <a:ext cx="1824038" cy="1016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Charge is on</a:t>
            </a:r>
          </a:p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the plate, not </a:t>
            </a:r>
          </a:p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on our surface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52600" y="3048000"/>
            <a:ext cx="2906713" cy="4000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Find the time derivative:  </a:t>
            </a:r>
          </a:p>
        </p:txBody>
      </p:sp>
      <p:pic>
        <p:nvPicPr>
          <p:cNvPr id="22539" name="Picture 2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22663"/>
            <a:ext cx="27813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2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3541713"/>
            <a:ext cx="787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943600" y="3446463"/>
            <a:ext cx="2351088" cy="70802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Current in the wire,</a:t>
            </a:r>
          </a:p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not on our surface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600" y="4279900"/>
            <a:ext cx="6097588" cy="4000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So the flux acts like a "current" inside the capacitor:</a:t>
            </a:r>
          </a:p>
        </p:txBody>
      </p:sp>
      <p:pic>
        <p:nvPicPr>
          <p:cNvPr id="22543" name="Picture 1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89500"/>
            <a:ext cx="6108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rot="5400000" flipH="1" flipV="1">
            <a:off x="2857501" y="5903912"/>
            <a:ext cx="533400" cy="3175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 rot="5400000" flipH="1" flipV="1">
            <a:off x="5448301" y="5903912"/>
            <a:ext cx="533400" cy="3175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1133475" y="5997575"/>
            <a:ext cx="2557463" cy="70802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 algn="ctr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This term contributes </a:t>
            </a:r>
          </a:p>
          <a:p>
            <a:pPr indent="228600" algn="ctr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outside the capacitor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24338" y="5997575"/>
            <a:ext cx="2557462" cy="70802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 algn="ctr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This term contributes </a:t>
            </a:r>
          </a:p>
          <a:p>
            <a:pPr indent="228600" algn="ctr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inside the capacitor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52400" y="4724400"/>
            <a:ext cx="6629400" cy="990600"/>
          </a:xfrm>
          <a:prstGeom prst="rect">
            <a:avLst/>
          </a:prstGeom>
          <a:ln>
            <a:solidFill>
              <a:srgbClr val="CC0000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6629400" y="4876800"/>
            <a:ext cx="2159000" cy="70802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 b="1">
                <a:solidFill>
                  <a:srgbClr val="CC0000"/>
                </a:solidFill>
                <a:latin typeface="+mj-lt"/>
                <a:ea typeface="+mn-ea"/>
              </a:rPr>
              <a:t>AMPERE'S LAW</a:t>
            </a:r>
          </a:p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(Full form)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15BD-B23F-4316-AFCE-35C85D10E35A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Maxwell's Equations – The Full Story</a:t>
            </a:r>
          </a:p>
        </p:txBody>
      </p:sp>
      <p:cxnSp>
        <p:nvCxnSpPr>
          <p:cNvPr id="4" name="Straight Connector 6"/>
          <p:cNvCxnSpPr>
            <a:cxnSpLocks noChangeShapeType="1"/>
          </p:cNvCxnSpPr>
          <p:nvPr/>
        </p:nvCxnSpPr>
        <p:spPr bwMode="auto">
          <a:xfrm>
            <a:off x="0" y="9128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pic>
        <p:nvPicPr>
          <p:cNvPr id="23556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375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09800"/>
            <a:ext cx="193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63900"/>
            <a:ext cx="3467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248400" y="1285875"/>
            <a:ext cx="1800225" cy="4000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 b="1">
                <a:solidFill>
                  <a:srgbClr val="CC0000"/>
                </a:solidFill>
                <a:latin typeface="+mj-lt"/>
                <a:ea typeface="+mn-ea"/>
              </a:rPr>
              <a:t>GAUSS' LAW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2133600"/>
            <a:ext cx="1800225" cy="70802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 b="1">
                <a:solidFill>
                  <a:srgbClr val="CC0000"/>
                </a:solidFill>
                <a:latin typeface="+mj-lt"/>
                <a:ea typeface="+mn-ea"/>
              </a:rPr>
              <a:t>GAUSS' LAW</a:t>
            </a:r>
          </a:p>
          <a:p>
            <a:pPr indent="228600">
              <a:defRPr/>
            </a:pPr>
            <a:r>
              <a:rPr lang="en-US" sz="2000" b="1">
                <a:solidFill>
                  <a:srgbClr val="CC0000"/>
                </a:solidFill>
                <a:latin typeface="+mj-lt"/>
                <a:ea typeface="+mn-ea"/>
              </a:rPr>
              <a:t>(Magnetism)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48400" y="3397250"/>
            <a:ext cx="2274888" cy="4000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 b="1">
                <a:solidFill>
                  <a:srgbClr val="CC0000"/>
                </a:solidFill>
                <a:latin typeface="+mj-lt"/>
                <a:ea typeface="+mn-ea"/>
              </a:rPr>
              <a:t>FARADAY'S LAW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56338" y="4330700"/>
            <a:ext cx="2659062" cy="70802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 b="1">
                <a:solidFill>
                  <a:srgbClr val="CC0000"/>
                </a:solidFill>
                <a:latin typeface="+mj-lt"/>
                <a:ea typeface="+mn-ea"/>
              </a:rPr>
              <a:t>AMPERE-MAXWELL</a:t>
            </a:r>
          </a:p>
          <a:p>
            <a:pPr indent="228600">
              <a:defRPr/>
            </a:pPr>
            <a:r>
              <a:rPr lang="en-US" sz="2000" b="1">
                <a:solidFill>
                  <a:srgbClr val="CC0000"/>
                </a:solidFill>
                <a:latin typeface="+mj-lt"/>
                <a:ea typeface="+mn-ea"/>
              </a:rPr>
              <a:t>LAW</a:t>
            </a:r>
          </a:p>
        </p:txBody>
      </p:sp>
      <p:pic>
        <p:nvPicPr>
          <p:cNvPr id="23563" name="Picture 1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343400"/>
            <a:ext cx="6108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6"/>
          <p:cNvCxnSpPr>
            <a:cxnSpLocks noChangeShapeType="1"/>
          </p:cNvCxnSpPr>
          <p:nvPr/>
        </p:nvCxnSpPr>
        <p:spPr bwMode="auto">
          <a:xfrm>
            <a:off x="0" y="52562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pic>
        <p:nvPicPr>
          <p:cNvPr id="23565" name="Picture 2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172200"/>
            <a:ext cx="2311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04800" y="5334000"/>
            <a:ext cx="6684963" cy="70802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Everything there is to know about electricity &amp; magnetism</a:t>
            </a:r>
          </a:p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is contained in these four laws plus the force law: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15BD-B23F-4316-AFCE-35C85D10E35A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9" descr="Ch21-page769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685925"/>
            <a:ext cx="24177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0" y="-185738"/>
            <a:ext cx="9144000" cy="1143001"/>
          </a:xfrm>
        </p:spPr>
        <p:txBody>
          <a:bodyPr/>
          <a:lstStyle/>
          <a:p>
            <a:r>
              <a:rPr lang="en-US" altLang="en-US" sz="3200" smtClean="0">
                <a:ea typeface="ＭＳ Ｐゴシック" charset="-128"/>
              </a:rPr>
              <a:t>Differential Form of Gauss' Law (Sec. 22.8)</a:t>
            </a:r>
          </a:p>
        </p:txBody>
      </p:sp>
      <p:cxnSp>
        <p:nvCxnSpPr>
          <p:cNvPr id="4" name="Straight Connector 6"/>
          <p:cNvCxnSpPr>
            <a:cxnSpLocks noChangeShapeType="1"/>
          </p:cNvCxnSpPr>
          <p:nvPr/>
        </p:nvCxnSpPr>
        <p:spPr bwMode="auto">
          <a:xfrm>
            <a:off x="0" y="14462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pic>
        <p:nvPicPr>
          <p:cNvPr id="24581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0"/>
            <a:ext cx="375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91200" y="828675"/>
            <a:ext cx="1800225" cy="4000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 b="1">
                <a:solidFill>
                  <a:srgbClr val="CC0000"/>
                </a:solidFill>
                <a:latin typeface="+mj-lt"/>
                <a:ea typeface="+mn-ea"/>
              </a:rPr>
              <a:t>GAUSS' LAW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82863" y="1727200"/>
            <a:ext cx="5845175" cy="70802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Think about a region of space, enclosed by a box.</a:t>
            </a:r>
          </a:p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Divide Gauss' law by the volume of the box:</a:t>
            </a:r>
          </a:p>
        </p:txBody>
      </p:sp>
      <p:pic>
        <p:nvPicPr>
          <p:cNvPr id="24584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2590800"/>
            <a:ext cx="3606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219200" y="2590800"/>
            <a:ext cx="7481888" cy="990600"/>
            <a:chOff x="1219200" y="2590800"/>
            <a:chExt cx="7482005" cy="990600"/>
          </a:xfrm>
        </p:grpSpPr>
        <p:grpSp>
          <p:nvGrpSpPr>
            <p:cNvPr id="24608" name="Group 16"/>
            <p:cNvGrpSpPr>
              <a:grpSpLocks/>
            </p:cNvGrpSpPr>
            <p:nvPr/>
          </p:nvGrpSpPr>
          <p:grpSpPr bwMode="auto">
            <a:xfrm>
              <a:off x="1219200" y="2590800"/>
              <a:ext cx="7482005" cy="990600"/>
              <a:chOff x="2286000" y="2667000"/>
              <a:chExt cx="7482005" cy="99060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8001089" y="2743200"/>
                <a:ext cx="1766916" cy="708025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pPr indent="228600">
                  <a:defRPr/>
                </a:pPr>
                <a:r>
                  <a:rPr lang="en-US" sz="2000">
                    <a:solidFill>
                      <a:srgbClr val="CC0000"/>
                    </a:solidFill>
                    <a:latin typeface="+mj-lt"/>
                    <a:ea typeface="+mn-ea"/>
                  </a:rPr>
                  <a:t>Take the limit</a:t>
                </a:r>
              </a:p>
              <a:p>
                <a:pPr indent="228600">
                  <a:defRPr/>
                </a:pPr>
                <a:r>
                  <a:rPr lang="en-US" sz="2000">
                    <a:solidFill>
                      <a:srgbClr val="CC0000"/>
                    </a:solidFill>
                    <a:latin typeface="+mj-lt"/>
                    <a:ea typeface="+mn-ea"/>
                  </a:rPr>
                  <a:t>of a small box</a:t>
                </a:r>
              </a:p>
            </p:txBody>
          </p:sp>
          <p:grpSp>
            <p:nvGrpSpPr>
              <p:cNvPr id="24611" name="Group 15"/>
              <p:cNvGrpSpPr>
                <a:grpSpLocks/>
              </p:cNvGrpSpPr>
              <p:nvPr/>
            </p:nvGrpSpPr>
            <p:grpSpPr bwMode="auto">
              <a:xfrm>
                <a:off x="2286000" y="2667000"/>
                <a:ext cx="5334000" cy="990600"/>
                <a:chOff x="2286000" y="2667000"/>
                <a:chExt cx="5334000" cy="990600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2819408" y="2667000"/>
                  <a:ext cx="4800675" cy="990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  <a:tailEnd type="arrow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pic>
              <p:nvPicPr>
                <p:cNvPr id="24613" name="Picture 13" descr="latex-image-1.pdf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6000" y="2743200"/>
                  <a:ext cx="4373562" cy="644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24609" name="Picture 17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445" y="2694517"/>
              <a:ext cx="691910" cy="582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88900" y="3429000"/>
            <a:ext cx="4999038" cy="1143000"/>
            <a:chOff x="0" y="4114800"/>
            <a:chExt cx="4999310" cy="1143000"/>
          </a:xfrm>
        </p:grpSpPr>
        <p:pic>
          <p:nvPicPr>
            <p:cNvPr id="24606" name="Picture 21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597400"/>
              <a:ext cx="4635500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0" y="4114800"/>
              <a:ext cx="4999310" cy="400050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 sz="2000">
                  <a:solidFill>
                    <a:srgbClr val="CC0000"/>
                  </a:solidFill>
                  <a:latin typeface="+mj-lt"/>
                  <a:ea typeface="+mn-ea"/>
                </a:rPr>
                <a:t>Work on the left hand side of the equation: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-152400" y="2438400"/>
            <a:ext cx="762000" cy="4000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E || x</a:t>
            </a: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3898900" y="3886200"/>
            <a:ext cx="5003800" cy="685800"/>
            <a:chOff x="3898900" y="4038600"/>
            <a:chExt cx="5003800" cy="685800"/>
          </a:xfrm>
        </p:grpSpPr>
        <p:grpSp>
          <p:nvGrpSpPr>
            <p:cNvPr id="24601" name="Group 27"/>
            <p:cNvGrpSpPr>
              <a:grpSpLocks/>
            </p:cNvGrpSpPr>
            <p:nvPr/>
          </p:nvGrpSpPr>
          <p:grpSpPr bwMode="auto">
            <a:xfrm>
              <a:off x="3898900" y="4038600"/>
              <a:ext cx="4178300" cy="685800"/>
              <a:chOff x="3810000" y="4572000"/>
              <a:chExt cx="4178300" cy="685800"/>
            </a:xfrm>
          </p:grpSpPr>
          <p:pic>
            <p:nvPicPr>
              <p:cNvPr id="24603" name="Picture 23" descr="latex-image-1.pd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5400" y="4665134"/>
                <a:ext cx="2882900" cy="546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6" name="Straight Connector 2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810000" y="4572000"/>
                <a:ext cx="685800" cy="68580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Straight Connector 2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114800" y="4572000"/>
                <a:ext cx="685800" cy="68580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24602" name="Picture 32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4114800"/>
              <a:ext cx="673100" cy="55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76200" y="4800600"/>
            <a:ext cx="9031068" cy="1656600"/>
            <a:chOff x="76200" y="4800600"/>
            <a:chExt cx="9031068" cy="1656600"/>
          </a:xfrm>
        </p:grpSpPr>
        <p:grpSp>
          <p:nvGrpSpPr>
            <p:cNvPr id="24593" name="Group 40"/>
            <p:cNvGrpSpPr>
              <a:grpSpLocks/>
            </p:cNvGrpSpPr>
            <p:nvPr/>
          </p:nvGrpSpPr>
          <p:grpSpPr bwMode="auto">
            <a:xfrm>
              <a:off x="76200" y="4800600"/>
              <a:ext cx="6808760" cy="1523967"/>
              <a:chOff x="76200" y="4800600"/>
              <a:chExt cx="6808760" cy="1523967"/>
            </a:xfrm>
          </p:grpSpPr>
          <p:grpSp>
            <p:nvGrpSpPr>
              <p:cNvPr id="24595" name="Group 37"/>
              <p:cNvGrpSpPr>
                <a:grpSpLocks/>
              </p:cNvGrpSpPr>
              <p:nvPr/>
            </p:nvGrpSpPr>
            <p:grpSpPr bwMode="auto">
              <a:xfrm>
                <a:off x="76200" y="4800600"/>
                <a:ext cx="6808760" cy="1219200"/>
                <a:chOff x="76200" y="4800600"/>
                <a:chExt cx="6808760" cy="1219200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76200" y="4800600"/>
                  <a:ext cx="6315075" cy="400050"/>
                </a:xfrm>
                <a:prstGeom prst="rect">
                  <a:avLst/>
                </a:prstGeom>
                <a:noFill/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>
                  <a:spAutoFit/>
                </a:bodyPr>
                <a:lstStyle/>
                <a:p>
                  <a:pPr indent="228600">
                    <a:defRPr/>
                  </a:pPr>
                  <a:r>
                    <a:rPr lang="en-US" sz="2000">
                      <a:solidFill>
                        <a:srgbClr val="CC0000"/>
                      </a:solidFill>
                      <a:latin typeface="+mj-lt"/>
                      <a:ea typeface="+mn-ea"/>
                    </a:rPr>
                    <a:t>For a general case where </a:t>
                  </a:r>
                  <a:r>
                    <a:rPr lang="en-US" sz="2000" b="1">
                      <a:solidFill>
                        <a:srgbClr val="CC0000"/>
                      </a:solidFill>
                      <a:latin typeface="+mj-lt"/>
                      <a:ea typeface="+mn-ea"/>
                    </a:rPr>
                    <a:t>E</a:t>
                  </a:r>
                  <a:r>
                    <a:rPr lang="en-US" sz="2000">
                      <a:solidFill>
                        <a:srgbClr val="CC0000"/>
                      </a:solidFill>
                      <a:latin typeface="+mj-lt"/>
                      <a:ea typeface="+mn-ea"/>
                    </a:rPr>
                    <a:t> can point in any direction:  </a:t>
                  </a:r>
                </a:p>
              </p:txBody>
            </p:sp>
            <p:pic>
              <p:nvPicPr>
                <p:cNvPr id="24598" name="Picture 34" descr="latex-image-1.pdf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800" y="5334000"/>
                  <a:ext cx="3822700" cy="584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6" name="Rectangle 35"/>
                <p:cNvSpPr/>
                <p:nvPr/>
              </p:nvSpPr>
              <p:spPr>
                <a:xfrm>
                  <a:off x="3124200" y="5257800"/>
                  <a:ext cx="1524000" cy="762000"/>
                </a:xfrm>
                <a:prstGeom prst="rect">
                  <a:avLst/>
                </a:prstGeom>
                <a:ln>
                  <a:solidFill>
                    <a:srgbClr val="CC0000"/>
                  </a:solidFill>
                  <a:tailEnd type="arrow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4648200" y="5257800"/>
                  <a:ext cx="2236788" cy="708025"/>
                </a:xfrm>
                <a:prstGeom prst="rect">
                  <a:avLst/>
                </a:prstGeom>
                <a:noFill/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>
                  <a:spAutoFit/>
                </a:bodyPr>
                <a:lstStyle/>
                <a:p>
                  <a:pPr indent="228600">
                    <a:defRPr/>
                  </a:pPr>
                  <a:r>
                    <a:rPr lang="en-US" sz="2000" b="1">
                      <a:solidFill>
                        <a:srgbClr val="CC0000"/>
                      </a:solidFill>
                      <a:latin typeface="+mj-lt"/>
                      <a:ea typeface="+mn-ea"/>
                    </a:rPr>
                    <a:t>GAUSS' LAW</a:t>
                  </a:r>
                </a:p>
                <a:p>
                  <a:pPr indent="228600">
                    <a:defRPr/>
                  </a:pPr>
                  <a:r>
                    <a:rPr lang="en-US" sz="2000" b="1">
                      <a:solidFill>
                        <a:srgbClr val="CC0000"/>
                      </a:solidFill>
                      <a:latin typeface="+mj-lt"/>
                      <a:ea typeface="+mn-ea"/>
                    </a:rPr>
                    <a:t>Differential Form</a:t>
                  </a:r>
                </a:p>
              </p:txBody>
            </p:sp>
          </p:grpSp>
          <p:sp>
            <p:nvSpPr>
              <p:cNvPr id="39" name="TextBox 38"/>
              <p:cNvSpPr txBox="1"/>
              <p:nvPr/>
            </p:nvSpPr>
            <p:spPr>
              <a:xfrm>
                <a:off x="5718154" y="5924517"/>
                <a:ext cx="895350" cy="400050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pPr indent="228600">
                  <a:defRPr/>
                </a:pPr>
                <a:r>
                  <a:rPr lang="en-US" sz="2000" dirty="0">
                    <a:solidFill>
                      <a:srgbClr val="CC0000"/>
                    </a:solidFill>
                    <a:latin typeface="+mj-lt"/>
                    <a:ea typeface="+mn-ea"/>
                  </a:rPr>
                  <a:t>where </a:t>
                </a:r>
              </a:p>
            </p:txBody>
          </p:sp>
        </p:grpSp>
        <p:pic>
          <p:nvPicPr>
            <p:cNvPr id="24594" name="Picture 33" descr="latex-image-1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0968" y="5834900"/>
              <a:ext cx="2146300" cy="62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42"/>
          <p:cNvGrpSpPr>
            <a:grpSpLocks/>
          </p:cNvGrpSpPr>
          <p:nvPr/>
        </p:nvGrpSpPr>
        <p:grpSpPr bwMode="auto">
          <a:xfrm>
            <a:off x="1600200" y="5791200"/>
            <a:ext cx="2433638" cy="933450"/>
            <a:chOff x="1600200" y="5791200"/>
            <a:chExt cx="2433629" cy="933510"/>
          </a:xfrm>
        </p:grpSpPr>
        <p:sp>
          <p:nvSpPr>
            <p:cNvPr id="38" name="TextBox 37"/>
            <p:cNvSpPr txBox="1"/>
            <p:nvPr/>
          </p:nvSpPr>
          <p:spPr>
            <a:xfrm>
              <a:off x="1600200" y="6324634"/>
              <a:ext cx="2433629" cy="400076"/>
            </a:xfrm>
            <a:prstGeom prst="rect">
              <a:avLst/>
            </a:prstGeom>
            <a:noFill/>
            <a:ln w="2857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 algn="ctr">
                <a:defRPr/>
              </a:pPr>
              <a:r>
                <a:rPr lang="en-US" sz="2000">
                  <a:solidFill>
                    <a:srgbClr val="CC0000"/>
                  </a:solidFill>
                  <a:latin typeface="+mj-lt"/>
                  <a:ea typeface="+mn-ea"/>
                </a:rPr>
                <a:t>"Parallel Derivative"</a:t>
              </a:r>
            </a:p>
          </p:txBody>
        </p:sp>
        <p:cxnSp>
          <p:nvCxnSpPr>
            <p:cNvPr id="41" name="Straight Arrow Connector 40"/>
            <p:cNvCxnSpPr>
              <a:cxnSpLocks noChangeShapeType="1"/>
            </p:cNvCxnSpPr>
            <p:nvPr/>
          </p:nvCxnSpPr>
          <p:spPr bwMode="auto">
            <a:xfrm rot="5400000" flipH="1" flipV="1">
              <a:off x="3086100" y="5981700"/>
              <a:ext cx="533400" cy="152400"/>
            </a:xfrm>
            <a:prstGeom prst="straightConnector1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15BD-B23F-4316-AFCE-35C85D10E35A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-185738"/>
            <a:ext cx="9144000" cy="1143001"/>
          </a:xfrm>
        </p:spPr>
        <p:txBody>
          <a:bodyPr/>
          <a:lstStyle/>
          <a:p>
            <a:r>
              <a:rPr lang="en-US" altLang="en-US" sz="3200" smtClean="0">
                <a:ea typeface="ＭＳ Ｐゴシック" charset="-128"/>
              </a:rPr>
              <a:t>Differential Form of Ampere's Law (Sec. 22.9)</a:t>
            </a:r>
          </a:p>
        </p:txBody>
      </p:sp>
      <p:cxnSp>
        <p:nvCxnSpPr>
          <p:cNvPr id="4" name="Straight Connector 6"/>
          <p:cNvCxnSpPr>
            <a:cxnSpLocks noChangeShapeType="1"/>
          </p:cNvCxnSpPr>
          <p:nvPr/>
        </p:nvCxnSpPr>
        <p:spPr bwMode="auto">
          <a:xfrm>
            <a:off x="0" y="15224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pic>
        <p:nvPicPr>
          <p:cNvPr id="25604" name="Picture 1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82638"/>
            <a:ext cx="5422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6781800" y="838200"/>
            <a:ext cx="1838325" cy="4000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Ampere's Law</a:t>
            </a:r>
          </a:p>
        </p:txBody>
      </p:sp>
      <p:grpSp>
        <p:nvGrpSpPr>
          <p:cNvPr id="25606" name="Group 48"/>
          <p:cNvGrpSpPr>
            <a:grpSpLocks/>
          </p:cNvGrpSpPr>
          <p:nvPr/>
        </p:nvGrpSpPr>
        <p:grpSpPr bwMode="auto">
          <a:xfrm>
            <a:off x="609600" y="1981200"/>
            <a:ext cx="763588" cy="687388"/>
            <a:chOff x="609600" y="1981200"/>
            <a:chExt cx="762794" cy="687388"/>
          </a:xfrm>
        </p:grpSpPr>
        <p:sp>
          <p:nvSpPr>
            <p:cNvPr id="41" name="Rectangle 40"/>
            <p:cNvSpPr/>
            <p:nvPr/>
          </p:nvSpPr>
          <p:spPr>
            <a:xfrm>
              <a:off x="609600" y="1981200"/>
              <a:ext cx="761208" cy="685800"/>
            </a:xfrm>
            <a:prstGeom prst="rect">
              <a:avLst/>
            </a:prstGeom>
            <a:ln>
              <a:solidFill>
                <a:srgbClr val="0000FF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10800000">
              <a:off x="753913" y="1981200"/>
              <a:ext cx="456725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10800000" flipH="1">
              <a:off x="769771" y="2667000"/>
              <a:ext cx="458310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rot="5400000" flipH="1" flipV="1">
              <a:off x="1143795" y="2286001"/>
              <a:ext cx="455612" cy="1586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16200000" flipH="1">
              <a:off x="381793" y="2343945"/>
              <a:ext cx="457200" cy="1586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Oval 50"/>
          <p:cNvSpPr/>
          <p:nvPr/>
        </p:nvSpPr>
        <p:spPr>
          <a:xfrm>
            <a:off x="947738" y="2303463"/>
            <a:ext cx="76200" cy="76200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-152400" y="3073400"/>
            <a:ext cx="1492250" cy="5842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1600">
                <a:solidFill>
                  <a:srgbClr val="CC0000"/>
                </a:solidFill>
                <a:latin typeface="+mn-lt"/>
                <a:ea typeface="+mn-ea"/>
              </a:rPr>
              <a:t>Current I</a:t>
            </a:r>
          </a:p>
          <a:p>
            <a:pPr indent="228600">
              <a:defRPr/>
            </a:pPr>
            <a:r>
              <a:rPr lang="en-US" sz="1600">
                <a:solidFill>
                  <a:srgbClr val="CC0000"/>
                </a:solidFill>
                <a:latin typeface="+mn-lt"/>
                <a:ea typeface="+mn-ea"/>
              </a:rPr>
              <a:t>out of the board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820863" y="1778000"/>
            <a:ext cx="4213225" cy="4000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Write </a:t>
            </a:r>
            <a:r>
              <a:rPr lang="en-US" sz="2000">
                <a:solidFill>
                  <a:srgbClr val="CC0000"/>
                </a:solidFill>
                <a:latin typeface="+mn-lt"/>
                <a:ea typeface="+mn-ea"/>
              </a:rPr>
              <a:t>I</a:t>
            </a: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 in terms of current density J:</a:t>
            </a:r>
          </a:p>
        </p:txBody>
      </p:sp>
      <p:pic>
        <p:nvPicPr>
          <p:cNvPr id="25610" name="Picture 5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1836738"/>
            <a:ext cx="1358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1828800" y="2438400"/>
            <a:ext cx="4824413" cy="4000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indent="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CC0000"/>
                </a:solidFill>
                <a:latin typeface="Arial" charset="0"/>
              </a:rPr>
              <a:t>Divide Ampere's Law by a very small ΔA: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58800" y="2624138"/>
            <a:ext cx="487363" cy="70802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135063" y="2090738"/>
            <a:ext cx="485775" cy="70802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35000" y="1636713"/>
            <a:ext cx="487363" cy="70802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3663" y="2111375"/>
            <a:ext cx="485775" cy="70802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4</a:t>
            </a:r>
          </a:p>
        </p:txBody>
      </p:sp>
      <p:cxnSp>
        <p:nvCxnSpPr>
          <p:cNvPr id="76" name="Straight Arrow Connector 75"/>
          <p:cNvCxnSpPr>
            <a:cxnSpLocks noChangeShapeType="1"/>
          </p:cNvCxnSpPr>
          <p:nvPr/>
        </p:nvCxnSpPr>
        <p:spPr bwMode="auto">
          <a:xfrm rot="16200000" flipV="1">
            <a:off x="5067300" y="3924300"/>
            <a:ext cx="457200" cy="228600"/>
          </a:xfrm>
          <a:prstGeom prst="straightConnector1">
            <a:avLst/>
          </a:prstGeom>
          <a:noFill/>
          <a:ln w="25400">
            <a:solidFill>
              <a:srgbClr val="CC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Straight Arrow Connector 76"/>
          <p:cNvCxnSpPr>
            <a:cxnSpLocks noChangeShapeType="1"/>
          </p:cNvCxnSpPr>
          <p:nvPr/>
        </p:nvCxnSpPr>
        <p:spPr bwMode="auto">
          <a:xfrm rot="5400000" flipH="1" flipV="1">
            <a:off x="6896100" y="3924300"/>
            <a:ext cx="457200" cy="228600"/>
          </a:xfrm>
          <a:prstGeom prst="straightConnector1">
            <a:avLst/>
          </a:prstGeom>
          <a:noFill/>
          <a:ln w="25400">
            <a:solidFill>
              <a:srgbClr val="CC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618" name="Picture 2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24200"/>
            <a:ext cx="6337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4495800"/>
            <a:ext cx="4127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5105400" y="3962400"/>
            <a:ext cx="2667000" cy="40005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 algn="ctr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In our geometry, n = z</a:t>
            </a: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524000" y="4419600"/>
            <a:ext cx="6096000" cy="1981200"/>
            <a:chOff x="1524000" y="4419600"/>
            <a:chExt cx="6096000" cy="1981200"/>
          </a:xfrm>
        </p:grpSpPr>
        <p:cxnSp>
          <p:nvCxnSpPr>
            <p:cNvPr id="28" name="Straight Connector 27"/>
            <p:cNvCxnSpPr>
              <a:cxnSpLocks noChangeShapeType="1"/>
            </p:cNvCxnSpPr>
            <p:nvPr/>
          </p:nvCxnSpPr>
          <p:spPr bwMode="auto">
            <a:xfrm rot="5400000" flipH="1" flipV="1">
              <a:off x="4762500" y="4457700"/>
              <a:ext cx="609600" cy="5334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9"/>
            <p:cNvCxnSpPr>
              <a:cxnSpLocks noChangeShapeType="1"/>
            </p:cNvCxnSpPr>
            <p:nvPr/>
          </p:nvCxnSpPr>
          <p:spPr bwMode="auto">
            <a:xfrm rot="5400000" flipH="1" flipV="1">
              <a:off x="7048500" y="4533900"/>
              <a:ext cx="609600" cy="5334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5624" name="Picture 31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5486400"/>
              <a:ext cx="33909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1524000" y="5257800"/>
              <a:ext cx="3886200" cy="1143000"/>
            </a:xfrm>
            <a:prstGeom prst="rect">
              <a:avLst/>
            </a:prstGeom>
            <a:ln>
              <a:solidFill>
                <a:srgbClr val="CC0000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15BD-B23F-4316-AFCE-35C85D10E35A}" type="slidenum">
              <a:rPr lang="en-US" altLang="en-US" smtClean="0"/>
              <a:pPr/>
              <a:t>23</a:t>
            </a:fld>
            <a:endParaRPr lang="en-US" altLang="en-US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985838" y="2347764"/>
            <a:ext cx="1071562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990600" y="1636713"/>
            <a:ext cx="0" cy="708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24000" y="2286000"/>
            <a:ext cx="685800" cy="40011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indent="228600"/>
            <a:r>
              <a:rPr lang="en-US" sz="2000" dirty="0" smtClean="0">
                <a:solidFill>
                  <a:srgbClr val="CC0000"/>
                </a:solidFill>
                <a:latin typeface="+mj-lt"/>
              </a:rPr>
              <a:t>x</a:t>
            </a:r>
            <a:endParaRPr lang="en-US" sz="2000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" y="1504890"/>
            <a:ext cx="685800" cy="40011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indent="228600"/>
            <a:r>
              <a:rPr lang="en-US" sz="2000" dirty="0">
                <a:solidFill>
                  <a:srgbClr val="CC0000"/>
                </a:solidFill>
                <a:latin typeface="+mj-lt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-185738"/>
            <a:ext cx="9144000" cy="1143001"/>
          </a:xfrm>
        </p:spPr>
        <p:txBody>
          <a:bodyPr/>
          <a:lstStyle/>
          <a:p>
            <a:r>
              <a:rPr lang="en-US" altLang="en-US" sz="3200" smtClean="0">
                <a:ea typeface="ＭＳ Ｐゴシック" charset="-128"/>
              </a:rPr>
              <a:t>Differential Form of Ampere's Law (Sec. 22.9)</a:t>
            </a:r>
          </a:p>
        </p:txBody>
      </p:sp>
      <p:cxnSp>
        <p:nvCxnSpPr>
          <p:cNvPr id="4" name="Straight Connector 6"/>
          <p:cNvCxnSpPr>
            <a:cxnSpLocks noChangeShapeType="1"/>
          </p:cNvCxnSpPr>
          <p:nvPr/>
        </p:nvCxnSpPr>
        <p:spPr bwMode="auto">
          <a:xfrm>
            <a:off x="0" y="15224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pic>
        <p:nvPicPr>
          <p:cNvPr id="26628" name="Picture 1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82638"/>
            <a:ext cx="5422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6781800" y="838200"/>
            <a:ext cx="1838325" cy="4000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Ampere's Law</a:t>
            </a:r>
          </a:p>
        </p:txBody>
      </p:sp>
      <p:grpSp>
        <p:nvGrpSpPr>
          <p:cNvPr id="26630" name="Group 48"/>
          <p:cNvGrpSpPr>
            <a:grpSpLocks/>
          </p:cNvGrpSpPr>
          <p:nvPr/>
        </p:nvGrpSpPr>
        <p:grpSpPr bwMode="auto">
          <a:xfrm>
            <a:off x="609600" y="1981200"/>
            <a:ext cx="763588" cy="687388"/>
            <a:chOff x="609600" y="1981200"/>
            <a:chExt cx="762794" cy="687388"/>
          </a:xfrm>
        </p:grpSpPr>
        <p:sp>
          <p:nvSpPr>
            <p:cNvPr id="41" name="Rectangle 40"/>
            <p:cNvSpPr/>
            <p:nvPr/>
          </p:nvSpPr>
          <p:spPr>
            <a:xfrm>
              <a:off x="609600" y="1981200"/>
              <a:ext cx="761208" cy="685800"/>
            </a:xfrm>
            <a:prstGeom prst="rect">
              <a:avLst/>
            </a:prstGeom>
            <a:ln>
              <a:solidFill>
                <a:srgbClr val="0000FF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10800000">
              <a:off x="753913" y="1981200"/>
              <a:ext cx="456725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10800000" flipH="1">
              <a:off x="769771" y="2667000"/>
              <a:ext cx="458310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rot="5400000" flipH="1" flipV="1">
              <a:off x="1143795" y="2286001"/>
              <a:ext cx="455612" cy="1586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16200000" flipH="1">
              <a:off x="381793" y="2343945"/>
              <a:ext cx="457200" cy="1586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Oval 50"/>
          <p:cNvSpPr/>
          <p:nvPr/>
        </p:nvSpPr>
        <p:spPr>
          <a:xfrm>
            <a:off x="947738" y="2303463"/>
            <a:ext cx="76200" cy="76200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-152400" y="3073400"/>
            <a:ext cx="1492250" cy="5842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1600">
                <a:solidFill>
                  <a:srgbClr val="CC0000"/>
                </a:solidFill>
                <a:latin typeface="+mn-lt"/>
                <a:ea typeface="+mn-ea"/>
              </a:rPr>
              <a:t>Current I</a:t>
            </a:r>
          </a:p>
          <a:p>
            <a:pPr indent="228600">
              <a:defRPr/>
            </a:pPr>
            <a:r>
              <a:rPr lang="en-US" sz="1600">
                <a:solidFill>
                  <a:srgbClr val="CC0000"/>
                </a:solidFill>
                <a:latin typeface="+mn-lt"/>
                <a:ea typeface="+mn-ea"/>
              </a:rPr>
              <a:t>out of the board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752600" y="1981200"/>
            <a:ext cx="6843713" cy="4000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indent="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CC0000"/>
                </a:solidFill>
                <a:latin typeface="Arial" charset="0"/>
              </a:rPr>
              <a:t>We divided Ampere's Law by a very small ΔA, and got this: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58800" y="2624138"/>
            <a:ext cx="487363" cy="70802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135063" y="2090738"/>
            <a:ext cx="485775" cy="70802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35000" y="1636713"/>
            <a:ext cx="487363" cy="70802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3663" y="2111375"/>
            <a:ext cx="485775" cy="70802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4</a:t>
            </a:r>
          </a:p>
        </p:txBody>
      </p:sp>
      <p:pic>
        <p:nvPicPr>
          <p:cNvPr id="26638" name="Picture 2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2514600"/>
            <a:ext cx="3390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57200" y="3276600"/>
            <a:ext cx="8110538" cy="2271713"/>
            <a:chOff x="457200" y="3276600"/>
            <a:chExt cx="8110538" cy="2271713"/>
          </a:xfrm>
        </p:grpSpPr>
        <p:grpSp>
          <p:nvGrpSpPr>
            <p:cNvPr id="26643" name="Group 72"/>
            <p:cNvGrpSpPr>
              <a:grpSpLocks/>
            </p:cNvGrpSpPr>
            <p:nvPr/>
          </p:nvGrpSpPr>
          <p:grpSpPr bwMode="auto">
            <a:xfrm>
              <a:off x="457200" y="4089400"/>
              <a:ext cx="8110538" cy="1458913"/>
              <a:chOff x="457200" y="4089018"/>
              <a:chExt cx="8110036" cy="1458953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7009994" y="4190621"/>
                <a:ext cx="1557242" cy="708044"/>
              </a:xfrm>
              <a:prstGeom prst="rect">
                <a:avLst/>
              </a:prstGeom>
              <a:noFill/>
              <a:ln w="28575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pPr indent="228600" algn="ctr">
                  <a:defRPr/>
                </a:pPr>
                <a:r>
                  <a:rPr lang="en-US" sz="2000">
                    <a:solidFill>
                      <a:srgbClr val="CC0000"/>
                    </a:solidFill>
                    <a:latin typeface="+mj-lt"/>
                    <a:ea typeface="+mn-ea"/>
                  </a:rPr>
                  <a:t>Definition of</a:t>
                </a:r>
              </a:p>
              <a:p>
                <a:pPr indent="228600" algn="ctr">
                  <a:defRPr/>
                </a:pPr>
                <a:r>
                  <a:rPr lang="en-US" sz="2000">
                    <a:solidFill>
                      <a:srgbClr val="CC0000"/>
                    </a:solidFill>
                    <a:latin typeface="+mj-lt"/>
                    <a:ea typeface="+mn-ea"/>
                  </a:rPr>
                  <a:t>derivative!</a:t>
                </a:r>
              </a:p>
            </p:txBody>
          </p:sp>
          <p:pic>
            <p:nvPicPr>
              <p:cNvPr id="26646" name="Picture 66" descr="latex-image-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5000" y="5029200"/>
                <a:ext cx="1590145" cy="5187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7" name="Picture 67" descr="latex-image-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4089018"/>
                <a:ext cx="5638800" cy="573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8" name="Picture 69" descr="latex-image-1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0" y="5043829"/>
                <a:ext cx="4049712" cy="4995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" name="Freeform 71"/>
              <p:cNvSpPr/>
              <p:nvPr/>
            </p:nvSpPr>
            <p:spPr>
              <a:xfrm>
                <a:off x="5301950" y="4490667"/>
                <a:ext cx="1698520" cy="454037"/>
              </a:xfrm>
              <a:custGeom>
                <a:avLst/>
                <a:gdLst>
                  <a:gd name="connsiteX0" fmla="*/ 1698625 w 1698625"/>
                  <a:gd name="connsiteY0" fmla="*/ 58209 h 455084"/>
                  <a:gd name="connsiteX1" fmla="*/ 579438 w 1698625"/>
                  <a:gd name="connsiteY1" fmla="*/ 66146 h 455084"/>
                  <a:gd name="connsiteX2" fmla="*/ 0 w 1698625"/>
                  <a:gd name="connsiteY2" fmla="*/ 455084 h 455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98625" h="455084">
                    <a:moveTo>
                      <a:pt x="1698625" y="58209"/>
                    </a:moveTo>
                    <a:cubicBezTo>
                      <a:pt x="1280583" y="29104"/>
                      <a:pt x="862542" y="0"/>
                      <a:pt x="579438" y="66146"/>
                    </a:cubicBezTo>
                    <a:cubicBezTo>
                      <a:pt x="296334" y="132292"/>
                      <a:pt x="148167" y="293688"/>
                      <a:pt x="0" y="455084"/>
                    </a:cubicBezTo>
                  </a:path>
                </a:pathLst>
              </a:custGeom>
              <a:ln>
                <a:solidFill>
                  <a:srgbClr val="CC0000"/>
                </a:solidFill>
                <a:tailEnd type="arrow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752600" y="3276600"/>
              <a:ext cx="3762375" cy="400050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 sz="2000">
                  <a:solidFill>
                    <a:srgbClr val="CC0000"/>
                  </a:solidFill>
                  <a:latin typeface="+mj-lt"/>
                  <a:ea typeface="+mn-ea"/>
                </a:rPr>
                <a:t>Now work on the left hand side:</a:t>
              </a: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5943600" y="5638800"/>
            <a:ext cx="2490788" cy="642938"/>
            <a:chOff x="4572000" y="3948113"/>
            <a:chExt cx="2490736" cy="642997"/>
          </a:xfrm>
        </p:grpSpPr>
        <p:sp>
          <p:nvSpPr>
            <p:cNvPr id="33" name="TextBox 32"/>
            <p:cNvSpPr txBox="1"/>
            <p:nvPr/>
          </p:nvSpPr>
          <p:spPr>
            <a:xfrm>
              <a:off x="4572000" y="4191023"/>
              <a:ext cx="2490736" cy="400087"/>
            </a:xfrm>
            <a:prstGeom prst="rect">
              <a:avLst/>
            </a:prstGeom>
            <a:noFill/>
            <a:ln w="28575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 algn="ctr">
                <a:defRPr/>
              </a:pPr>
              <a:r>
                <a:rPr lang="en-US" sz="2000">
                  <a:solidFill>
                    <a:srgbClr val="CC0000"/>
                  </a:solidFill>
                  <a:latin typeface="+mj-lt"/>
                  <a:ea typeface="+mn-ea"/>
                </a:rPr>
                <a:t>"Crossed derivative"</a:t>
              </a:r>
            </a:p>
          </p:txBody>
        </p:sp>
        <p:cxnSp>
          <p:nvCxnSpPr>
            <p:cNvPr id="34" name="Straight Arrow Connector 33"/>
            <p:cNvCxnSpPr>
              <a:cxnSpLocks noChangeShapeType="1"/>
            </p:cNvCxnSpPr>
            <p:nvPr/>
          </p:nvCxnSpPr>
          <p:spPr bwMode="auto">
            <a:xfrm rot="16200000" flipV="1">
              <a:off x="4886326" y="4048126"/>
              <a:ext cx="242887" cy="42862"/>
            </a:xfrm>
            <a:prstGeom prst="straightConnector1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15BD-B23F-4316-AFCE-35C85D10E35A}" type="slidenum">
              <a:rPr lang="en-US" altLang="en-US" smtClean="0"/>
              <a:pPr/>
              <a:t>24</a:t>
            </a:fld>
            <a:endParaRPr lang="en-US" alt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85838" y="2347764"/>
            <a:ext cx="1071562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990600" y="1636713"/>
            <a:ext cx="0" cy="708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0" y="2286000"/>
            <a:ext cx="685800" cy="40011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indent="228600"/>
            <a:r>
              <a:rPr lang="en-US" sz="2000" dirty="0" smtClean="0">
                <a:solidFill>
                  <a:srgbClr val="CC0000"/>
                </a:solidFill>
                <a:latin typeface="+mj-lt"/>
              </a:rPr>
              <a:t>x</a:t>
            </a:r>
            <a:endParaRPr lang="en-US" sz="2000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" y="1504890"/>
            <a:ext cx="685800" cy="40011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indent="228600"/>
            <a:r>
              <a:rPr lang="en-US" sz="2000" dirty="0">
                <a:solidFill>
                  <a:srgbClr val="CC0000"/>
                </a:solidFill>
                <a:latin typeface="+mj-lt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-185738"/>
            <a:ext cx="9144000" cy="1143001"/>
          </a:xfrm>
        </p:spPr>
        <p:txBody>
          <a:bodyPr/>
          <a:lstStyle/>
          <a:p>
            <a:r>
              <a:rPr lang="en-US" altLang="en-US" sz="3200" smtClean="0">
                <a:ea typeface="ＭＳ Ｐゴシック" charset="-128"/>
              </a:rPr>
              <a:t>Differential Form of Ampere's Law (Sec. 22.9)</a:t>
            </a:r>
          </a:p>
        </p:txBody>
      </p:sp>
      <p:cxnSp>
        <p:nvCxnSpPr>
          <p:cNvPr id="4" name="Straight Connector 6"/>
          <p:cNvCxnSpPr>
            <a:cxnSpLocks noChangeShapeType="1"/>
          </p:cNvCxnSpPr>
          <p:nvPr/>
        </p:nvCxnSpPr>
        <p:spPr bwMode="auto">
          <a:xfrm>
            <a:off x="0" y="15224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pic>
        <p:nvPicPr>
          <p:cNvPr id="27652" name="Picture 1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82638"/>
            <a:ext cx="54229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6781800" y="838200"/>
            <a:ext cx="1838325" cy="4000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Ampere's Law</a:t>
            </a:r>
          </a:p>
        </p:txBody>
      </p:sp>
      <p:grpSp>
        <p:nvGrpSpPr>
          <p:cNvPr id="27654" name="Group 48"/>
          <p:cNvGrpSpPr>
            <a:grpSpLocks/>
          </p:cNvGrpSpPr>
          <p:nvPr/>
        </p:nvGrpSpPr>
        <p:grpSpPr bwMode="auto">
          <a:xfrm>
            <a:off x="609600" y="1981200"/>
            <a:ext cx="763588" cy="687388"/>
            <a:chOff x="609600" y="1981200"/>
            <a:chExt cx="762794" cy="687388"/>
          </a:xfrm>
        </p:grpSpPr>
        <p:sp>
          <p:nvSpPr>
            <p:cNvPr id="41" name="Rectangle 40"/>
            <p:cNvSpPr/>
            <p:nvPr/>
          </p:nvSpPr>
          <p:spPr>
            <a:xfrm>
              <a:off x="609600" y="1981200"/>
              <a:ext cx="761208" cy="685800"/>
            </a:xfrm>
            <a:prstGeom prst="rect">
              <a:avLst/>
            </a:prstGeom>
            <a:ln>
              <a:solidFill>
                <a:srgbClr val="0000FF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10800000">
              <a:off x="753913" y="1981200"/>
              <a:ext cx="456725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10800000" flipH="1">
              <a:off x="769771" y="2667000"/>
              <a:ext cx="458310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rot="5400000" flipH="1" flipV="1">
              <a:off x="1143795" y="2286001"/>
              <a:ext cx="455612" cy="1586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16200000" flipH="1">
              <a:off x="381793" y="2343945"/>
              <a:ext cx="457200" cy="1586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Oval 50"/>
          <p:cNvSpPr/>
          <p:nvPr/>
        </p:nvSpPr>
        <p:spPr>
          <a:xfrm>
            <a:off x="947738" y="2303463"/>
            <a:ext cx="76200" cy="76200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-152400" y="3073400"/>
            <a:ext cx="1492250" cy="5842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1600">
                <a:solidFill>
                  <a:srgbClr val="CC0000"/>
                </a:solidFill>
                <a:latin typeface="+mn-lt"/>
                <a:ea typeface="+mn-ea"/>
              </a:rPr>
              <a:t>Current I</a:t>
            </a:r>
          </a:p>
          <a:p>
            <a:pPr indent="228600">
              <a:defRPr/>
            </a:pPr>
            <a:r>
              <a:rPr lang="en-US" sz="1600">
                <a:solidFill>
                  <a:srgbClr val="CC0000"/>
                </a:solidFill>
                <a:latin typeface="+mn-lt"/>
                <a:ea typeface="+mn-ea"/>
              </a:rPr>
              <a:t>out of the board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58800" y="2624138"/>
            <a:ext cx="487363" cy="70802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135063" y="2090738"/>
            <a:ext cx="485775" cy="70802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35000" y="1636713"/>
            <a:ext cx="487363" cy="70802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3663" y="2111375"/>
            <a:ext cx="485775" cy="70802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4</a:t>
            </a:r>
          </a:p>
        </p:txBody>
      </p:sp>
      <p:pic>
        <p:nvPicPr>
          <p:cNvPr id="27661" name="Picture 6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29000"/>
            <a:ext cx="1590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685800" y="4419600"/>
            <a:ext cx="7265988" cy="1524000"/>
            <a:chOff x="685800" y="4876800"/>
            <a:chExt cx="7265988" cy="1524000"/>
          </a:xfrm>
        </p:grpSpPr>
        <p:sp>
          <p:nvSpPr>
            <p:cNvPr id="28" name="TextBox 27"/>
            <p:cNvSpPr txBox="1"/>
            <p:nvPr/>
          </p:nvSpPr>
          <p:spPr>
            <a:xfrm>
              <a:off x="685800" y="4876800"/>
              <a:ext cx="6500813" cy="400050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 sz="2000">
                  <a:solidFill>
                    <a:srgbClr val="CC0000"/>
                  </a:solidFill>
                  <a:latin typeface="+mj-lt"/>
                  <a:ea typeface="+mn-ea"/>
                </a:rPr>
                <a:t>For a loop in any direction, this can be re-expressed as:</a:t>
              </a:r>
            </a:p>
          </p:txBody>
        </p:sp>
        <p:pic>
          <p:nvPicPr>
            <p:cNvPr id="27666" name="Picture 28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5562600"/>
              <a:ext cx="2755900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2514600" y="5410200"/>
              <a:ext cx="3149600" cy="990600"/>
            </a:xfrm>
            <a:prstGeom prst="rect">
              <a:avLst/>
            </a:prstGeom>
            <a:ln>
              <a:solidFill>
                <a:srgbClr val="CC0000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15000" y="5562600"/>
              <a:ext cx="2236788" cy="708025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>
              <a:lvl1pPr indent="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CC0000"/>
                  </a:solidFill>
                  <a:latin typeface="Arial" charset="0"/>
                </a:rPr>
                <a:t>AMPERE'S LAW</a:t>
              </a:r>
              <a:endParaRPr lang="en-US" altLang="en-US" sz="2000">
                <a:solidFill>
                  <a:srgbClr val="CC0000"/>
                </a:solidFill>
                <a:latin typeface="Arial" charset="0"/>
              </a:endParaRPr>
            </a:p>
            <a:p>
              <a:pPr eaLnBrk="1" hangingPunct="1"/>
              <a:r>
                <a:rPr lang="en-US" altLang="en-US" sz="2000">
                  <a:solidFill>
                    <a:srgbClr val="CC0000"/>
                  </a:solidFill>
                  <a:latin typeface="Arial" charset="0"/>
                </a:rPr>
                <a:t>Differential Form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752600" y="1981200"/>
            <a:ext cx="6843713" cy="4000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>
            <a:lvl1pPr indent="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CC0000"/>
                </a:solidFill>
                <a:latin typeface="Arial" charset="0"/>
              </a:rPr>
              <a:t>We divided Ampere's Law by a very small ΔA, and got this:</a:t>
            </a:r>
          </a:p>
        </p:txBody>
      </p:sp>
      <p:pic>
        <p:nvPicPr>
          <p:cNvPr id="27664" name="Picture 2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2514600"/>
            <a:ext cx="3390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15BD-B23F-4316-AFCE-35C85D10E35A}" type="slidenum">
              <a:rPr lang="en-US" altLang="en-US" smtClean="0"/>
              <a:pPr/>
              <a:t>25</a:t>
            </a:fld>
            <a:endParaRPr lang="en-US" alt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985838" y="2347764"/>
            <a:ext cx="1071562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90600" y="1636713"/>
            <a:ext cx="0" cy="708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24000" y="2286000"/>
            <a:ext cx="685800" cy="40011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indent="228600"/>
            <a:r>
              <a:rPr lang="en-US" sz="2000" dirty="0" smtClean="0">
                <a:solidFill>
                  <a:srgbClr val="CC0000"/>
                </a:solidFill>
                <a:latin typeface="+mj-lt"/>
              </a:rPr>
              <a:t>x</a:t>
            </a:r>
            <a:endParaRPr lang="en-US" sz="2000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" y="1504890"/>
            <a:ext cx="685800" cy="40011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indent="228600"/>
            <a:r>
              <a:rPr lang="en-US" sz="2000" dirty="0">
                <a:solidFill>
                  <a:srgbClr val="CC0000"/>
                </a:solidFill>
                <a:latin typeface="+mj-lt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charset="-128"/>
              </a:rPr>
              <a:t>Curl:  Here's the Math</a:t>
            </a:r>
          </a:p>
        </p:txBody>
      </p:sp>
      <p:cxnSp>
        <p:nvCxnSpPr>
          <p:cNvPr id="22" name="Straight Connector 6"/>
          <p:cNvCxnSpPr>
            <a:cxnSpLocks noChangeShapeType="1"/>
          </p:cNvCxnSpPr>
          <p:nvPr/>
        </p:nvCxnSpPr>
        <p:spPr bwMode="auto">
          <a:xfrm>
            <a:off x="0" y="9128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pic>
        <p:nvPicPr>
          <p:cNvPr id="28676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0863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1744663"/>
            <a:ext cx="139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5" y="2328863"/>
            <a:ext cx="3429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9" name="Group 25"/>
          <p:cNvGrpSpPr>
            <a:grpSpLocks/>
          </p:cNvGrpSpPr>
          <p:nvPr/>
        </p:nvGrpSpPr>
        <p:grpSpPr bwMode="auto">
          <a:xfrm>
            <a:off x="1760538" y="1730375"/>
            <a:ext cx="1143000" cy="1576388"/>
            <a:chOff x="1913467" y="1357842"/>
            <a:chExt cx="1143000" cy="1576916"/>
          </a:xfrm>
        </p:grpSpPr>
        <p:pic>
          <p:nvPicPr>
            <p:cNvPr id="28726" name="Picture 4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2002" y="1381125"/>
              <a:ext cx="1651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27" name="Picture 5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124" y="1357842"/>
              <a:ext cx="152400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28" name="Picture 7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0929" y="1930400"/>
              <a:ext cx="3556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29" name="Picture 8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867" y="1936750"/>
              <a:ext cx="35560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30" name="Picture 10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467" y="2632075"/>
              <a:ext cx="35560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31" name="Picture 11" descr="latex-image-1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7745" y="2629958"/>
              <a:ext cx="3429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80" name="Picture 12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0" y="3013075"/>
            <a:ext cx="3429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 rot="5400000">
            <a:off x="685801" y="2505075"/>
            <a:ext cx="1828800" cy="3175"/>
          </a:xfrm>
          <a:prstGeom prst="line">
            <a:avLst/>
          </a:prstGeom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818607" y="2505869"/>
            <a:ext cx="1828800" cy="1587"/>
          </a:xfrm>
          <a:prstGeom prst="line">
            <a:avLst/>
          </a:prstGeom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667000" y="3319463"/>
            <a:ext cx="2506663" cy="642937"/>
            <a:chOff x="2667000" y="2946400"/>
            <a:chExt cx="2506133" cy="643464"/>
          </a:xfrm>
        </p:grpSpPr>
        <p:sp>
          <p:nvSpPr>
            <p:cNvPr id="34" name="TextBox 33"/>
            <p:cNvSpPr txBox="1"/>
            <p:nvPr/>
          </p:nvSpPr>
          <p:spPr>
            <a:xfrm>
              <a:off x="2667000" y="3208552"/>
              <a:ext cx="2437884" cy="381312"/>
            </a:xfrm>
            <a:prstGeom prst="rect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/>
            <a:lstStyle/>
            <a:p>
              <a:pPr indent="228600" algn="ctr">
                <a:defRPr/>
              </a:pPr>
              <a:r>
                <a:rPr lang="en-US" sz="1800">
                  <a:solidFill>
                    <a:srgbClr val="CC0000"/>
                  </a:solidFill>
                  <a:latin typeface="+mj-lt"/>
                  <a:ea typeface="+mn-ea"/>
                </a:rPr>
                <a:t>copy 1</a:t>
              </a:r>
              <a:r>
                <a:rPr lang="en-US" sz="1800" baseline="30000">
                  <a:solidFill>
                    <a:srgbClr val="CC0000"/>
                  </a:solidFill>
                  <a:latin typeface="+mj-lt"/>
                  <a:ea typeface="+mn-ea"/>
                </a:rPr>
                <a:t>st</a:t>
              </a:r>
              <a:r>
                <a:rPr lang="en-US" sz="1800">
                  <a:solidFill>
                    <a:srgbClr val="CC0000"/>
                  </a:solidFill>
                  <a:latin typeface="+mj-lt"/>
                  <a:ea typeface="+mn-ea"/>
                </a:rPr>
                <a:t> two colums</a:t>
              </a:r>
            </a:p>
          </p:txBody>
        </p:sp>
        <p:sp>
          <p:nvSpPr>
            <p:cNvPr id="35" name="Right Brace 34"/>
            <p:cNvSpPr>
              <a:spLocks/>
            </p:cNvSpPr>
            <p:nvPr/>
          </p:nvSpPr>
          <p:spPr bwMode="auto">
            <a:xfrm rot="5400000">
              <a:off x="4474650" y="2502125"/>
              <a:ext cx="254208" cy="1142758"/>
            </a:xfrm>
            <a:prstGeom prst="rightBrace">
              <a:avLst>
                <a:gd name="adj1" fmla="val 52779"/>
                <a:gd name="adj2" fmla="val 50000"/>
              </a:avLst>
            </a:prstGeom>
            <a:noFill/>
            <a:ln w="25400">
              <a:solidFill>
                <a:srgbClr val="0033CC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5334000" y="1633538"/>
            <a:ext cx="3429000" cy="2498725"/>
            <a:chOff x="5334000" y="1634071"/>
            <a:chExt cx="3429000" cy="2497661"/>
          </a:xfrm>
        </p:grpSpPr>
        <p:grpSp>
          <p:nvGrpSpPr>
            <p:cNvPr id="28712" name="Group 40"/>
            <p:cNvGrpSpPr>
              <a:grpSpLocks/>
            </p:cNvGrpSpPr>
            <p:nvPr/>
          </p:nvGrpSpPr>
          <p:grpSpPr bwMode="auto">
            <a:xfrm>
              <a:off x="5334000" y="1634071"/>
              <a:ext cx="3352800" cy="2209800"/>
              <a:chOff x="5334000" y="1371600"/>
              <a:chExt cx="3352800" cy="2209800"/>
            </a:xfrm>
          </p:grpSpPr>
          <p:pic>
            <p:nvPicPr>
              <p:cNvPr id="28716" name="Picture 17" descr="latex-image-1.pdf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0" y="1600200"/>
                <a:ext cx="215900" cy="88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8717" name="Group 39"/>
              <p:cNvGrpSpPr>
                <a:grpSpLocks/>
              </p:cNvGrpSpPr>
              <p:nvPr/>
            </p:nvGrpSpPr>
            <p:grpSpPr bwMode="auto">
              <a:xfrm>
                <a:off x="6629400" y="1371600"/>
                <a:ext cx="2057400" cy="2209800"/>
                <a:chOff x="6629400" y="1371600"/>
                <a:chExt cx="2057400" cy="2209800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6629400" y="1371600"/>
                  <a:ext cx="914400" cy="914011"/>
                </a:xfrm>
                <a:prstGeom prst="rect">
                  <a:avLst/>
                </a:prstGeom>
                <a:noFill/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/>
                <a:lstStyle/>
                <a:p>
                  <a:pPr indent="228600" algn="ctr">
                    <a:defRPr/>
                  </a:pPr>
                  <a:r>
                    <a:rPr lang="en-US">
                      <a:solidFill>
                        <a:srgbClr val="CC0000"/>
                      </a:solidFill>
                      <a:latin typeface="+mj-lt"/>
                      <a:ea typeface="+mn-ea"/>
                    </a:rPr>
                    <a:t>+ (             -            )</a:t>
                  </a:r>
                </a:p>
              </p:txBody>
            </p:sp>
            <p:pic>
              <p:nvPicPr>
                <p:cNvPr id="28719" name="Picture 20" descr="latex-image-1.pdf"/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21700" y="1502305"/>
                  <a:ext cx="165100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" name="TextBox 23"/>
                <p:cNvSpPr txBox="1"/>
                <p:nvPr/>
              </p:nvSpPr>
              <p:spPr>
                <a:xfrm>
                  <a:off x="6629400" y="2057108"/>
                  <a:ext cx="914400" cy="915597"/>
                </a:xfrm>
                <a:prstGeom prst="rect">
                  <a:avLst/>
                </a:prstGeom>
                <a:noFill/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/>
                <a:lstStyle/>
                <a:p>
                  <a:pPr indent="228600" algn="ctr">
                    <a:defRPr/>
                  </a:pPr>
                  <a:r>
                    <a:rPr lang="en-US">
                      <a:solidFill>
                        <a:srgbClr val="CC0000"/>
                      </a:solidFill>
                      <a:latin typeface="+mj-lt"/>
                      <a:ea typeface="+mn-ea"/>
                    </a:rPr>
                    <a:t>+ (             -            )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629400" y="2668035"/>
                  <a:ext cx="914400" cy="914011"/>
                </a:xfrm>
                <a:prstGeom prst="rect">
                  <a:avLst/>
                </a:prstGeom>
                <a:noFill/>
                <a:ln w="285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/>
                <a:lstStyle/>
                <a:p>
                  <a:pPr indent="228600" algn="ctr">
                    <a:defRPr/>
                  </a:pPr>
                  <a:r>
                    <a:rPr lang="en-US">
                      <a:solidFill>
                        <a:srgbClr val="CC0000"/>
                      </a:solidFill>
                      <a:latin typeface="+mj-lt"/>
                      <a:ea typeface="+mn-ea"/>
                    </a:rPr>
                    <a:t>+ (             -            )</a:t>
                  </a:r>
                </a:p>
              </p:txBody>
            </p:sp>
            <p:pic>
              <p:nvPicPr>
                <p:cNvPr id="28722" name="Picture 35" descr="latex-image-1.pdf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34400" y="2190750"/>
                  <a:ext cx="152400" cy="292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23" name="Picture 36" descr="latex-image-1.pdf"/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47100" y="2840038"/>
                  <a:ext cx="139700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28713" name="Group 55"/>
            <p:cNvGrpSpPr>
              <a:grpSpLocks/>
            </p:cNvGrpSpPr>
            <p:nvPr/>
          </p:nvGrpSpPr>
          <p:grpSpPr bwMode="auto">
            <a:xfrm>
              <a:off x="5765800" y="3412070"/>
              <a:ext cx="2997200" cy="719662"/>
              <a:chOff x="2302933" y="2819400"/>
              <a:chExt cx="2997200" cy="719662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2615671" y="3158224"/>
                <a:ext cx="2438400" cy="380838"/>
              </a:xfrm>
              <a:prstGeom prst="rect">
                <a:avLst/>
              </a:prstGeom>
              <a:noFill/>
              <a:ln w="28575" cap="flat" cmpd="sng" algn="ctr">
                <a:solidFill>
                  <a:srgbClr val="0033C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pPr indent="228600" algn="ctr">
                  <a:defRPr/>
                </a:pPr>
                <a:r>
                  <a:rPr lang="en-US" sz="1800">
                    <a:solidFill>
                      <a:srgbClr val="CC0000"/>
                    </a:solidFill>
                    <a:latin typeface="+mj-lt"/>
                    <a:ea typeface="+mn-ea"/>
                  </a:rPr>
                  <a:t>set up the answer</a:t>
                </a:r>
              </a:p>
            </p:txBody>
          </p:sp>
          <p:sp>
            <p:nvSpPr>
              <p:cNvPr id="58" name="Right Brace 57"/>
              <p:cNvSpPr>
                <a:spLocks/>
              </p:cNvSpPr>
              <p:nvPr/>
            </p:nvSpPr>
            <p:spPr bwMode="auto">
              <a:xfrm rot="5400000">
                <a:off x="3640471" y="1481107"/>
                <a:ext cx="322125" cy="2997200"/>
              </a:xfrm>
              <a:prstGeom prst="rightBrace">
                <a:avLst>
                  <a:gd name="adj1" fmla="val 52768"/>
                  <a:gd name="adj2" fmla="val 50000"/>
                </a:avLst>
              </a:prstGeom>
              <a:noFill/>
              <a:ln w="25400">
                <a:solidFill>
                  <a:srgbClr val="0033CC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</p:grpSp>
      </p:grpSp>
      <p:grpSp>
        <p:nvGrpSpPr>
          <p:cNvPr id="28685" name="Group 44"/>
          <p:cNvGrpSpPr>
            <a:grpSpLocks/>
          </p:cNvGrpSpPr>
          <p:nvPr/>
        </p:nvGrpSpPr>
        <p:grpSpPr bwMode="auto">
          <a:xfrm>
            <a:off x="152400" y="1778000"/>
            <a:ext cx="304800" cy="431800"/>
            <a:chOff x="152400" y="1778000"/>
            <a:chExt cx="304800" cy="431800"/>
          </a:xfrm>
        </p:grpSpPr>
        <p:sp>
          <p:nvSpPr>
            <p:cNvPr id="44" name="Rectangle 43"/>
            <p:cNvSpPr/>
            <p:nvPr/>
          </p:nvSpPr>
          <p:spPr>
            <a:xfrm>
              <a:off x="152400" y="1778000"/>
              <a:ext cx="304800" cy="431800"/>
            </a:xfrm>
            <a:prstGeom prst="rect">
              <a:avLst/>
            </a:prstGeom>
            <a:solidFill>
              <a:schemeClr val="bg1"/>
            </a:solidFill>
            <a:ln>
              <a:noFill/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pic>
          <p:nvPicPr>
            <p:cNvPr id="28711" name="Picture 42" descr="latex-image-1.pdf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48" y="1854200"/>
              <a:ext cx="20320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86" name="Group 50"/>
          <p:cNvGrpSpPr>
            <a:grpSpLocks/>
          </p:cNvGrpSpPr>
          <p:nvPr/>
        </p:nvGrpSpPr>
        <p:grpSpPr bwMode="auto">
          <a:xfrm>
            <a:off x="1676400" y="2133600"/>
            <a:ext cx="457200" cy="558800"/>
            <a:chOff x="1676400" y="2133600"/>
            <a:chExt cx="457200" cy="558800"/>
          </a:xfrm>
        </p:grpSpPr>
        <p:sp>
          <p:nvSpPr>
            <p:cNvPr id="46" name="Rectangle 45"/>
            <p:cNvSpPr/>
            <p:nvPr/>
          </p:nvSpPr>
          <p:spPr>
            <a:xfrm>
              <a:off x="1676400" y="2133600"/>
              <a:ext cx="457200" cy="4572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pic>
          <p:nvPicPr>
            <p:cNvPr id="28709" name="Picture 39" descr="latex-image-1.pdf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350" y="2159000"/>
              <a:ext cx="3048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87" name="Group 49"/>
          <p:cNvGrpSpPr>
            <a:grpSpLocks/>
          </p:cNvGrpSpPr>
          <p:nvPr/>
        </p:nvGrpSpPr>
        <p:grpSpPr bwMode="auto">
          <a:xfrm>
            <a:off x="2514600" y="2178050"/>
            <a:ext cx="457200" cy="584200"/>
            <a:chOff x="2514600" y="2178050"/>
            <a:chExt cx="457200" cy="584200"/>
          </a:xfrm>
        </p:grpSpPr>
        <p:sp>
          <p:nvSpPr>
            <p:cNvPr id="47" name="Rectangle 46"/>
            <p:cNvSpPr/>
            <p:nvPr/>
          </p:nvSpPr>
          <p:spPr>
            <a:xfrm>
              <a:off x="2514600" y="2209800"/>
              <a:ext cx="457200" cy="4572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pic>
          <p:nvPicPr>
            <p:cNvPr id="28707" name="Picture 40" descr="latex-image-1.pdf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875" y="2178050"/>
              <a:ext cx="2921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88" name="Group 48"/>
          <p:cNvGrpSpPr>
            <a:grpSpLocks/>
          </p:cNvGrpSpPr>
          <p:nvPr/>
        </p:nvGrpSpPr>
        <p:grpSpPr bwMode="auto">
          <a:xfrm>
            <a:off x="3200400" y="2209800"/>
            <a:ext cx="457200" cy="560388"/>
            <a:chOff x="3200400" y="2209800"/>
            <a:chExt cx="457200" cy="560388"/>
          </a:xfrm>
        </p:grpSpPr>
        <p:sp>
          <p:nvSpPr>
            <p:cNvPr id="48" name="Rectangle 47"/>
            <p:cNvSpPr/>
            <p:nvPr/>
          </p:nvSpPr>
          <p:spPr>
            <a:xfrm>
              <a:off x="3200400" y="2209800"/>
              <a:ext cx="457200" cy="4572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pic>
          <p:nvPicPr>
            <p:cNvPr id="28705" name="Picture 41" descr="latex-image-1.pdf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0725" y="2236788"/>
              <a:ext cx="2921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59"/>
          <p:cNvGrpSpPr>
            <a:grpSpLocks/>
          </p:cNvGrpSpPr>
          <p:nvPr/>
        </p:nvGrpSpPr>
        <p:grpSpPr bwMode="auto">
          <a:xfrm>
            <a:off x="3886200" y="1741488"/>
            <a:ext cx="1295400" cy="1577975"/>
            <a:chOff x="3886200" y="1741488"/>
            <a:chExt cx="1295400" cy="1577975"/>
          </a:xfrm>
        </p:grpSpPr>
        <p:grpSp>
          <p:nvGrpSpPr>
            <p:cNvPr id="28691" name="Group 26"/>
            <p:cNvGrpSpPr>
              <a:grpSpLocks/>
            </p:cNvGrpSpPr>
            <p:nvPr/>
          </p:nvGrpSpPr>
          <p:grpSpPr bwMode="auto">
            <a:xfrm>
              <a:off x="3995738" y="1741488"/>
              <a:ext cx="1143000" cy="1577975"/>
              <a:chOff x="1913467" y="1357842"/>
              <a:chExt cx="1143000" cy="1576916"/>
            </a:xfrm>
          </p:grpSpPr>
          <p:pic>
            <p:nvPicPr>
              <p:cNvPr id="28698" name="Picture 27" descr="latex-image-1.pdf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2002" y="1381125"/>
                <a:ext cx="16510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99" name="Picture 28" descr="latex-image-1.pdf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8124" y="1357842"/>
                <a:ext cx="1524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00" name="Picture 29" descr="latex-image-1.pdf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0929" y="1930400"/>
                <a:ext cx="355600" cy="279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01" name="Picture 30" descr="latex-image-1.pdf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0867" y="1936750"/>
                <a:ext cx="355600" cy="317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02" name="Picture 31" descr="latex-image-1.pdf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3467" y="2632075"/>
                <a:ext cx="355600" cy="266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03" name="Picture 32" descr="latex-image-1.pdf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745" y="2629958"/>
                <a:ext cx="3429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8692" name="Group 51"/>
            <p:cNvGrpSpPr>
              <a:grpSpLocks/>
            </p:cNvGrpSpPr>
            <p:nvPr/>
          </p:nvGrpSpPr>
          <p:grpSpPr bwMode="auto">
            <a:xfrm>
              <a:off x="3886200" y="2190750"/>
              <a:ext cx="457200" cy="558800"/>
              <a:chOff x="1676400" y="2133600"/>
              <a:chExt cx="457200" cy="558800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1676400" y="21336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  <a:tailEnd type="arrow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pic>
            <p:nvPicPr>
              <p:cNvPr id="28697" name="Picture 53" descr="latex-image-1.pdf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350" y="2159000"/>
                <a:ext cx="3048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8693" name="Group 54"/>
            <p:cNvGrpSpPr>
              <a:grpSpLocks/>
            </p:cNvGrpSpPr>
            <p:nvPr/>
          </p:nvGrpSpPr>
          <p:grpSpPr bwMode="auto">
            <a:xfrm>
              <a:off x="4724400" y="2235200"/>
              <a:ext cx="457200" cy="584200"/>
              <a:chOff x="2514600" y="2178050"/>
              <a:chExt cx="457200" cy="58420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2514600" y="2209800"/>
                <a:ext cx="457200" cy="4572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  <a:tailEnd type="arrow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pic>
            <p:nvPicPr>
              <p:cNvPr id="28695" name="Picture 58" descr="latex-image-1.pdf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5875" y="2178050"/>
                <a:ext cx="292100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1" name="TextBox 60"/>
          <p:cNvSpPr txBox="1"/>
          <p:nvPr/>
        </p:nvSpPr>
        <p:spPr>
          <a:xfrm rot="18905077">
            <a:off x="6451600" y="5721350"/>
            <a:ext cx="3448050" cy="708025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indent="228600" algn="ctr">
              <a:defRPr/>
            </a:pPr>
            <a:r>
              <a:rPr lang="en-US" sz="2000">
                <a:latin typeface="+mj-lt"/>
                <a:ea typeface="+mn-ea"/>
              </a:rPr>
              <a:t>Blast from the Past!</a:t>
            </a:r>
          </a:p>
          <a:p>
            <a:pPr indent="228600" algn="ctr">
              <a:defRPr/>
            </a:pPr>
            <a:r>
              <a:rPr lang="en-US" sz="2000">
                <a:latin typeface="+mj-lt"/>
                <a:ea typeface="+mn-ea"/>
              </a:rPr>
              <a:t>Lecture 12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5320-7994-4CCA-AF1A-F8CA0A78C0B9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charset="-128"/>
              </a:rPr>
              <a:t>Curl:  Here's the Math</a:t>
            </a:r>
          </a:p>
        </p:txBody>
      </p:sp>
      <p:cxnSp>
        <p:nvCxnSpPr>
          <p:cNvPr id="22" name="Straight Connector 6"/>
          <p:cNvCxnSpPr>
            <a:cxnSpLocks noChangeShapeType="1"/>
          </p:cNvCxnSpPr>
          <p:nvPr/>
        </p:nvCxnSpPr>
        <p:spPr bwMode="auto">
          <a:xfrm>
            <a:off x="0" y="9128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pic>
        <p:nvPicPr>
          <p:cNvPr id="3072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63725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1787525"/>
            <a:ext cx="139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5" y="2371725"/>
            <a:ext cx="3429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7" name="Group 25"/>
          <p:cNvGrpSpPr>
            <a:grpSpLocks/>
          </p:cNvGrpSpPr>
          <p:nvPr/>
        </p:nvGrpSpPr>
        <p:grpSpPr bwMode="auto">
          <a:xfrm>
            <a:off x="1760538" y="1773238"/>
            <a:ext cx="1143000" cy="1576387"/>
            <a:chOff x="1913467" y="1357842"/>
            <a:chExt cx="1143000" cy="1576916"/>
          </a:xfrm>
        </p:grpSpPr>
        <p:pic>
          <p:nvPicPr>
            <p:cNvPr id="30811" name="Picture 4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2002" y="1381125"/>
              <a:ext cx="1651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2" name="Picture 5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124" y="1357842"/>
              <a:ext cx="152400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3" name="Picture 7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0929" y="1930400"/>
              <a:ext cx="3556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4" name="Picture 8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867" y="1936750"/>
              <a:ext cx="35560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5" name="Picture 10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467" y="2632075"/>
              <a:ext cx="35560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6" name="Picture 11" descr="latex-image-1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7745" y="2629958"/>
              <a:ext cx="3429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28" name="Picture 12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0" y="3055938"/>
            <a:ext cx="3429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 rot="5400000">
            <a:off x="685801" y="2547937"/>
            <a:ext cx="1828800" cy="3175"/>
          </a:xfrm>
          <a:prstGeom prst="line">
            <a:avLst/>
          </a:prstGeom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818607" y="2548731"/>
            <a:ext cx="1828800" cy="1587"/>
          </a:xfrm>
          <a:prstGeom prst="line">
            <a:avLst/>
          </a:prstGeom>
          <a:ln w="1905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731" name="Group 26"/>
          <p:cNvGrpSpPr>
            <a:grpSpLocks/>
          </p:cNvGrpSpPr>
          <p:nvPr/>
        </p:nvGrpSpPr>
        <p:grpSpPr bwMode="auto">
          <a:xfrm>
            <a:off x="3995738" y="1784350"/>
            <a:ext cx="1143000" cy="1577975"/>
            <a:chOff x="1913467" y="1357842"/>
            <a:chExt cx="1143000" cy="1576916"/>
          </a:xfrm>
        </p:grpSpPr>
        <p:pic>
          <p:nvPicPr>
            <p:cNvPr id="30805" name="Picture 27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2002" y="1381125"/>
              <a:ext cx="1651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6" name="Picture 28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124" y="1357842"/>
              <a:ext cx="152400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7" name="Picture 29" descr="latex-image-1.pdf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0929" y="1930400"/>
              <a:ext cx="3556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8" name="Picture 30" descr="latex-image-1.pdf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867" y="1936750"/>
              <a:ext cx="35560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9" name="Picture 31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467" y="2632075"/>
              <a:ext cx="35560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0" name="Picture 32" descr="latex-image-1.pdf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7745" y="2629958"/>
              <a:ext cx="3429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2" name="Group 40"/>
          <p:cNvGrpSpPr>
            <a:grpSpLocks/>
          </p:cNvGrpSpPr>
          <p:nvPr/>
        </p:nvGrpSpPr>
        <p:grpSpPr bwMode="auto">
          <a:xfrm>
            <a:off x="5334000" y="1676400"/>
            <a:ext cx="3352800" cy="2209800"/>
            <a:chOff x="5334000" y="1371600"/>
            <a:chExt cx="3352800" cy="2209800"/>
          </a:xfrm>
        </p:grpSpPr>
        <p:pic>
          <p:nvPicPr>
            <p:cNvPr id="30797" name="Picture 17" descr="latex-image-1.pdf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1600200"/>
              <a:ext cx="215900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98" name="Group 39"/>
            <p:cNvGrpSpPr>
              <a:grpSpLocks/>
            </p:cNvGrpSpPr>
            <p:nvPr/>
          </p:nvGrpSpPr>
          <p:grpSpPr bwMode="auto">
            <a:xfrm>
              <a:off x="6629400" y="1371600"/>
              <a:ext cx="2057400" cy="2209800"/>
              <a:chOff x="6629400" y="1371600"/>
              <a:chExt cx="2057400" cy="220980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6629400" y="1371600"/>
                <a:ext cx="914400" cy="914400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pPr indent="228600" algn="ctr">
                  <a:defRPr/>
                </a:pPr>
                <a:r>
                  <a:rPr lang="en-US">
                    <a:solidFill>
                      <a:srgbClr val="CC0000"/>
                    </a:solidFill>
                    <a:latin typeface="+mj-lt"/>
                    <a:ea typeface="+mn-ea"/>
                  </a:rPr>
                  <a:t>+ (             -            )</a:t>
                </a:r>
              </a:p>
            </p:txBody>
          </p:sp>
          <p:pic>
            <p:nvPicPr>
              <p:cNvPr id="30800" name="Picture 20" descr="latex-image-1.pdf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21700" y="1502305"/>
                <a:ext cx="16510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6629400" y="2057400"/>
                <a:ext cx="914400" cy="914400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pPr indent="228600" algn="ctr">
                  <a:defRPr/>
                </a:pPr>
                <a:r>
                  <a:rPr lang="en-US">
                    <a:solidFill>
                      <a:srgbClr val="CC0000"/>
                    </a:solidFill>
                    <a:latin typeface="+mj-lt"/>
                    <a:ea typeface="+mn-ea"/>
                  </a:rPr>
                  <a:t>+ (             -            )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629400" y="2667000"/>
                <a:ext cx="914400" cy="914400"/>
              </a:xfrm>
              <a:prstGeom prst="rect">
                <a:avLst/>
              </a:prstGeom>
              <a:noFill/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pPr indent="228600" algn="ctr">
                  <a:defRPr/>
                </a:pPr>
                <a:r>
                  <a:rPr lang="en-US">
                    <a:solidFill>
                      <a:srgbClr val="CC0000"/>
                    </a:solidFill>
                    <a:latin typeface="+mj-lt"/>
                    <a:ea typeface="+mn-ea"/>
                  </a:rPr>
                  <a:t>+ (             -            )</a:t>
                </a:r>
              </a:p>
            </p:txBody>
          </p:sp>
          <p:pic>
            <p:nvPicPr>
              <p:cNvPr id="30803" name="Picture 35" descr="latex-image-1.pdf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34400" y="2190750"/>
                <a:ext cx="152400" cy="29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04" name="Picture 36" descr="latex-image-1.pdf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47100" y="2840038"/>
                <a:ext cx="13970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1752600" y="1676400"/>
            <a:ext cx="5137150" cy="2743200"/>
            <a:chOff x="1752600" y="1676400"/>
            <a:chExt cx="5137150" cy="2743200"/>
          </a:xfrm>
        </p:grpSpPr>
        <p:grpSp>
          <p:nvGrpSpPr>
            <p:cNvPr id="30786" name="Group 60"/>
            <p:cNvGrpSpPr>
              <a:grpSpLocks/>
            </p:cNvGrpSpPr>
            <p:nvPr/>
          </p:nvGrpSpPr>
          <p:grpSpPr bwMode="auto">
            <a:xfrm>
              <a:off x="6134100" y="1780648"/>
              <a:ext cx="755650" cy="1589086"/>
              <a:chOff x="6134100" y="1780648"/>
              <a:chExt cx="755650" cy="1589086"/>
            </a:xfrm>
          </p:grpSpPr>
          <p:pic>
            <p:nvPicPr>
              <p:cNvPr id="30794" name="Picture 41" descr="latex-image-1.pdf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0450" y="1780648"/>
                <a:ext cx="723900" cy="317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95" name="Picture 42" descr="latex-image-1.pdf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5850" y="2481262"/>
                <a:ext cx="723900" cy="279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96" name="Picture 43" descr="latex-image-1.pdf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34100" y="3052234"/>
                <a:ext cx="723900" cy="317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787" name="Group 59"/>
            <p:cNvGrpSpPr>
              <a:grpSpLocks/>
            </p:cNvGrpSpPr>
            <p:nvPr/>
          </p:nvGrpSpPr>
          <p:grpSpPr bwMode="auto">
            <a:xfrm>
              <a:off x="1752600" y="1676400"/>
              <a:ext cx="3649133" cy="2743200"/>
              <a:chOff x="1752600" y="1676400"/>
              <a:chExt cx="3649133" cy="2743200"/>
            </a:xfrm>
          </p:grpSpPr>
          <p:grpSp>
            <p:nvGrpSpPr>
              <p:cNvPr id="30788" name="Group 53"/>
              <p:cNvGrpSpPr>
                <a:grpSpLocks/>
              </p:cNvGrpSpPr>
              <p:nvPr/>
            </p:nvGrpSpPr>
            <p:grpSpPr bwMode="auto">
              <a:xfrm>
                <a:off x="1752600" y="1676400"/>
                <a:ext cx="3649133" cy="2278061"/>
                <a:chOff x="1752600" y="1676400"/>
                <a:chExt cx="3649133" cy="2278061"/>
              </a:xfrm>
            </p:grpSpPr>
            <p:cxnSp>
              <p:nvCxnSpPr>
                <p:cNvPr id="46" name="Straight Arrow Connector 45"/>
                <p:cNvCxnSpPr>
                  <a:cxnSpLocks noChangeShapeType="1"/>
                </p:cNvCxnSpPr>
                <p:nvPr/>
              </p:nvCxnSpPr>
              <p:spPr bwMode="auto">
                <a:xfrm>
                  <a:off x="1752600" y="1711325"/>
                  <a:ext cx="1981200" cy="1828800"/>
                </a:xfrm>
                <a:prstGeom prst="straightConnector1">
                  <a:avLst/>
                </a:prstGeom>
                <a:noFill/>
                <a:ln w="25400">
                  <a:solidFill>
                    <a:srgbClr val="2D9A50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7" name="Straight Arrow Connector 46"/>
                <p:cNvCxnSpPr>
                  <a:cxnSpLocks noChangeShapeType="1"/>
                </p:cNvCxnSpPr>
                <p:nvPr/>
              </p:nvCxnSpPr>
              <p:spPr bwMode="auto">
                <a:xfrm>
                  <a:off x="2514600" y="1676400"/>
                  <a:ext cx="1981200" cy="1828800"/>
                </a:xfrm>
                <a:prstGeom prst="straightConnector1">
                  <a:avLst/>
                </a:prstGeom>
                <a:noFill/>
                <a:ln w="25400">
                  <a:solidFill>
                    <a:srgbClr val="2D9A50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8" name="Straight Arrow Connector 47"/>
                <p:cNvCxnSpPr>
                  <a:cxnSpLocks noChangeShapeType="1"/>
                </p:cNvCxnSpPr>
                <p:nvPr/>
              </p:nvCxnSpPr>
              <p:spPr bwMode="auto">
                <a:xfrm>
                  <a:off x="3276600" y="1711325"/>
                  <a:ext cx="1981200" cy="1828800"/>
                </a:xfrm>
                <a:prstGeom prst="straightConnector1">
                  <a:avLst/>
                </a:prstGeom>
                <a:noFill/>
                <a:ln w="25400">
                  <a:solidFill>
                    <a:srgbClr val="2D9A50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5" name="Right Brace 44"/>
                <p:cNvSpPr>
                  <a:spLocks/>
                </p:cNvSpPr>
                <p:nvPr/>
              </p:nvSpPr>
              <p:spPr bwMode="auto">
                <a:xfrm rot="5400000">
                  <a:off x="4326731" y="2878932"/>
                  <a:ext cx="309563" cy="1841500"/>
                </a:xfrm>
                <a:prstGeom prst="rightBrace">
                  <a:avLst>
                    <a:gd name="adj1" fmla="val 43514"/>
                    <a:gd name="adj2" fmla="val 50000"/>
                  </a:avLst>
                </a:prstGeom>
                <a:noFill/>
                <a:ln w="25400">
                  <a:solidFill>
                    <a:srgbClr val="2D9A50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</p:grpSp>
          <p:pic>
            <p:nvPicPr>
              <p:cNvPr id="30789" name="Picture 48" descr="latex-image-1.pdf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9750" y="4064000"/>
                <a:ext cx="342900" cy="355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" name="Group 69"/>
          <p:cNvGrpSpPr>
            <a:grpSpLocks/>
          </p:cNvGrpSpPr>
          <p:nvPr/>
        </p:nvGrpSpPr>
        <p:grpSpPr bwMode="auto">
          <a:xfrm>
            <a:off x="1676400" y="1066800"/>
            <a:ext cx="6534150" cy="2430463"/>
            <a:chOff x="1676400" y="1066800"/>
            <a:chExt cx="6534150" cy="2430461"/>
          </a:xfrm>
        </p:grpSpPr>
        <p:grpSp>
          <p:nvGrpSpPr>
            <p:cNvPr id="30775" name="Group 62"/>
            <p:cNvGrpSpPr>
              <a:grpSpLocks/>
            </p:cNvGrpSpPr>
            <p:nvPr/>
          </p:nvGrpSpPr>
          <p:grpSpPr bwMode="auto">
            <a:xfrm>
              <a:off x="1676400" y="1066800"/>
              <a:ext cx="3649133" cy="2430461"/>
              <a:chOff x="1676400" y="1066800"/>
              <a:chExt cx="3649133" cy="2430461"/>
            </a:xfrm>
          </p:grpSpPr>
          <p:pic>
            <p:nvPicPr>
              <p:cNvPr id="30780" name="Picture 49" descr="latex-image-1.pdf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800" y="1066800"/>
                <a:ext cx="317500" cy="38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0781" name="Group 54"/>
              <p:cNvGrpSpPr>
                <a:grpSpLocks/>
              </p:cNvGrpSpPr>
              <p:nvPr/>
            </p:nvGrpSpPr>
            <p:grpSpPr bwMode="auto">
              <a:xfrm flipV="1">
                <a:off x="1676400" y="1219200"/>
                <a:ext cx="3649133" cy="2278061"/>
                <a:chOff x="1752600" y="1676400"/>
                <a:chExt cx="3649133" cy="2278061"/>
              </a:xfrm>
            </p:grpSpPr>
            <p:cxnSp>
              <p:nvCxnSpPr>
                <p:cNvPr id="56" name="Straight Arrow Connector 55"/>
                <p:cNvCxnSpPr>
                  <a:cxnSpLocks noChangeShapeType="1"/>
                </p:cNvCxnSpPr>
                <p:nvPr/>
              </p:nvCxnSpPr>
              <p:spPr bwMode="auto">
                <a:xfrm>
                  <a:off x="1752600" y="1711325"/>
                  <a:ext cx="1981200" cy="1828798"/>
                </a:xfrm>
                <a:prstGeom prst="straightConnector1">
                  <a:avLst/>
                </a:prstGeom>
                <a:noFill/>
                <a:ln w="25400">
                  <a:solidFill>
                    <a:srgbClr val="F58005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7" name="Straight Arrow Connector 56"/>
                <p:cNvCxnSpPr>
                  <a:cxnSpLocks noChangeShapeType="1"/>
                </p:cNvCxnSpPr>
                <p:nvPr/>
              </p:nvCxnSpPr>
              <p:spPr bwMode="auto">
                <a:xfrm>
                  <a:off x="2514600" y="1676400"/>
                  <a:ext cx="1981200" cy="1828798"/>
                </a:xfrm>
                <a:prstGeom prst="straightConnector1">
                  <a:avLst/>
                </a:prstGeom>
                <a:noFill/>
                <a:ln w="25400">
                  <a:solidFill>
                    <a:srgbClr val="F58005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8" name="Straight Arrow Connector 57"/>
                <p:cNvCxnSpPr>
                  <a:cxnSpLocks noChangeShapeType="1"/>
                </p:cNvCxnSpPr>
                <p:nvPr/>
              </p:nvCxnSpPr>
              <p:spPr bwMode="auto">
                <a:xfrm>
                  <a:off x="3276600" y="1711325"/>
                  <a:ext cx="1981200" cy="1828798"/>
                </a:xfrm>
                <a:prstGeom prst="straightConnector1">
                  <a:avLst/>
                </a:prstGeom>
                <a:noFill/>
                <a:ln w="25400">
                  <a:solidFill>
                    <a:srgbClr val="F58005"/>
                  </a:solidFill>
                  <a:round/>
                  <a:headEnd/>
                  <a:tailEnd type="arrow" w="med" len="med"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9" name="Right Brace 58"/>
                <p:cNvSpPr>
                  <a:spLocks/>
                </p:cNvSpPr>
                <p:nvPr/>
              </p:nvSpPr>
              <p:spPr bwMode="auto">
                <a:xfrm rot="5400000">
                  <a:off x="4326731" y="2878929"/>
                  <a:ext cx="309563" cy="1841500"/>
                </a:xfrm>
                <a:prstGeom prst="rightBrace">
                  <a:avLst>
                    <a:gd name="adj1" fmla="val 43514"/>
                    <a:gd name="adj2" fmla="val 50000"/>
                  </a:avLst>
                </a:prstGeom>
                <a:noFill/>
                <a:ln w="25400">
                  <a:solidFill>
                    <a:srgbClr val="F58005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/>
                  <a:endParaRPr lang="en-US" altLang="en-US"/>
                </a:p>
              </p:txBody>
            </p:sp>
          </p:grpSp>
        </p:grpSp>
        <p:grpSp>
          <p:nvGrpSpPr>
            <p:cNvPr id="30776" name="Group 68"/>
            <p:cNvGrpSpPr>
              <a:grpSpLocks/>
            </p:cNvGrpSpPr>
            <p:nvPr/>
          </p:nvGrpSpPr>
          <p:grpSpPr bwMode="auto">
            <a:xfrm>
              <a:off x="7454901" y="1765298"/>
              <a:ext cx="755649" cy="1617136"/>
              <a:chOff x="7454901" y="1765298"/>
              <a:chExt cx="755649" cy="1617136"/>
            </a:xfrm>
          </p:grpSpPr>
          <p:pic>
            <p:nvPicPr>
              <p:cNvPr id="30777" name="Picture 65" descr="latex-image-1.pdf"/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4901" y="1765298"/>
                <a:ext cx="723900" cy="317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78" name="Picture 66" descr="latex-image-1.pdf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1779" y="2450572"/>
                <a:ext cx="723900" cy="279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79" name="Picture 67" descr="latex-image-1.pdf"/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6650" y="3064934"/>
                <a:ext cx="723900" cy="317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1" name="TextBox 70"/>
          <p:cNvSpPr txBox="1"/>
          <p:nvPr/>
        </p:nvSpPr>
        <p:spPr>
          <a:xfrm>
            <a:off x="5935663" y="5410200"/>
            <a:ext cx="914400" cy="9144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>
            <a:lvl1pPr indent="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CC0000"/>
              </a:solidFill>
              <a:latin typeface="Arial" charset="0"/>
            </a:endParaRPr>
          </a:p>
        </p:txBody>
      </p:sp>
      <p:grpSp>
        <p:nvGrpSpPr>
          <p:cNvPr id="30736" name="Group 59"/>
          <p:cNvGrpSpPr>
            <a:grpSpLocks/>
          </p:cNvGrpSpPr>
          <p:nvPr/>
        </p:nvGrpSpPr>
        <p:grpSpPr bwMode="auto">
          <a:xfrm>
            <a:off x="152400" y="1778000"/>
            <a:ext cx="304800" cy="431800"/>
            <a:chOff x="152400" y="1778000"/>
            <a:chExt cx="304800" cy="431800"/>
          </a:xfrm>
        </p:grpSpPr>
        <p:sp>
          <p:nvSpPr>
            <p:cNvPr id="61" name="Rectangle 60"/>
            <p:cNvSpPr/>
            <p:nvPr/>
          </p:nvSpPr>
          <p:spPr>
            <a:xfrm>
              <a:off x="152400" y="1778000"/>
              <a:ext cx="304800" cy="431800"/>
            </a:xfrm>
            <a:prstGeom prst="rect">
              <a:avLst/>
            </a:prstGeom>
            <a:solidFill>
              <a:schemeClr val="bg1"/>
            </a:solidFill>
            <a:ln>
              <a:noFill/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pic>
          <p:nvPicPr>
            <p:cNvPr id="30774" name="Picture 61" descr="latex-image-1.pdf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48" y="1854200"/>
              <a:ext cx="20320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7" name="Group 62"/>
          <p:cNvGrpSpPr>
            <a:grpSpLocks/>
          </p:cNvGrpSpPr>
          <p:nvPr/>
        </p:nvGrpSpPr>
        <p:grpSpPr bwMode="auto">
          <a:xfrm>
            <a:off x="1676400" y="2184400"/>
            <a:ext cx="457200" cy="558800"/>
            <a:chOff x="1676400" y="2133600"/>
            <a:chExt cx="457200" cy="558800"/>
          </a:xfrm>
        </p:grpSpPr>
        <p:sp>
          <p:nvSpPr>
            <p:cNvPr id="64" name="Rectangle 63"/>
            <p:cNvSpPr/>
            <p:nvPr/>
          </p:nvSpPr>
          <p:spPr>
            <a:xfrm>
              <a:off x="1676400" y="2133600"/>
              <a:ext cx="457200" cy="4572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pic>
          <p:nvPicPr>
            <p:cNvPr id="30772" name="Picture 64" descr="latex-image-1.pdf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350" y="2159000"/>
              <a:ext cx="3048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8" name="Group 65"/>
          <p:cNvGrpSpPr>
            <a:grpSpLocks/>
          </p:cNvGrpSpPr>
          <p:nvPr/>
        </p:nvGrpSpPr>
        <p:grpSpPr bwMode="auto">
          <a:xfrm>
            <a:off x="2514600" y="2178050"/>
            <a:ext cx="457200" cy="584200"/>
            <a:chOff x="2514600" y="2178050"/>
            <a:chExt cx="457200" cy="584200"/>
          </a:xfrm>
        </p:grpSpPr>
        <p:sp>
          <p:nvSpPr>
            <p:cNvPr id="67" name="Rectangle 66"/>
            <p:cNvSpPr/>
            <p:nvPr/>
          </p:nvSpPr>
          <p:spPr>
            <a:xfrm>
              <a:off x="2514600" y="2209800"/>
              <a:ext cx="457200" cy="4572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pic>
          <p:nvPicPr>
            <p:cNvPr id="30770" name="Picture 67" descr="latex-image-1.pdf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875" y="2178050"/>
              <a:ext cx="2921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9" name="Group 68"/>
          <p:cNvGrpSpPr>
            <a:grpSpLocks/>
          </p:cNvGrpSpPr>
          <p:nvPr/>
        </p:nvGrpSpPr>
        <p:grpSpPr bwMode="auto">
          <a:xfrm>
            <a:off x="3200400" y="2209800"/>
            <a:ext cx="457200" cy="560388"/>
            <a:chOff x="3200400" y="2209800"/>
            <a:chExt cx="457200" cy="560388"/>
          </a:xfrm>
        </p:grpSpPr>
        <p:sp>
          <p:nvSpPr>
            <p:cNvPr id="70" name="Rectangle 69"/>
            <p:cNvSpPr/>
            <p:nvPr/>
          </p:nvSpPr>
          <p:spPr>
            <a:xfrm>
              <a:off x="3200400" y="2209800"/>
              <a:ext cx="457200" cy="4572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pic>
          <p:nvPicPr>
            <p:cNvPr id="30768" name="Picture 71" descr="latex-image-1.pdf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0725" y="2236788"/>
              <a:ext cx="2921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40" name="Group 72"/>
          <p:cNvGrpSpPr>
            <a:grpSpLocks/>
          </p:cNvGrpSpPr>
          <p:nvPr/>
        </p:nvGrpSpPr>
        <p:grpSpPr bwMode="auto">
          <a:xfrm>
            <a:off x="3886200" y="2286000"/>
            <a:ext cx="457200" cy="558800"/>
            <a:chOff x="1676400" y="2133600"/>
            <a:chExt cx="457200" cy="558800"/>
          </a:xfrm>
        </p:grpSpPr>
        <p:sp>
          <p:nvSpPr>
            <p:cNvPr id="74" name="Rectangle 73"/>
            <p:cNvSpPr/>
            <p:nvPr/>
          </p:nvSpPr>
          <p:spPr>
            <a:xfrm>
              <a:off x="1676400" y="2133600"/>
              <a:ext cx="457200" cy="4572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pic>
          <p:nvPicPr>
            <p:cNvPr id="30766" name="Picture 74" descr="latex-image-1.pdf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350" y="2159000"/>
              <a:ext cx="3048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41" name="Group 75"/>
          <p:cNvGrpSpPr>
            <a:grpSpLocks/>
          </p:cNvGrpSpPr>
          <p:nvPr/>
        </p:nvGrpSpPr>
        <p:grpSpPr bwMode="auto">
          <a:xfrm>
            <a:off x="4724400" y="2279650"/>
            <a:ext cx="457200" cy="584200"/>
            <a:chOff x="2514600" y="2178050"/>
            <a:chExt cx="457200" cy="584200"/>
          </a:xfrm>
        </p:grpSpPr>
        <p:sp>
          <p:nvSpPr>
            <p:cNvPr id="77" name="Rectangle 76"/>
            <p:cNvSpPr/>
            <p:nvPr/>
          </p:nvSpPr>
          <p:spPr>
            <a:xfrm>
              <a:off x="2514600" y="2209800"/>
              <a:ext cx="457200" cy="4572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pic>
          <p:nvPicPr>
            <p:cNvPr id="30764" name="Picture 77" descr="latex-image-1.pdf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875" y="2178050"/>
              <a:ext cx="2921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42" name="Group 78"/>
          <p:cNvGrpSpPr>
            <a:grpSpLocks/>
          </p:cNvGrpSpPr>
          <p:nvPr/>
        </p:nvGrpSpPr>
        <p:grpSpPr bwMode="auto">
          <a:xfrm>
            <a:off x="7391400" y="2286000"/>
            <a:ext cx="457200" cy="558800"/>
            <a:chOff x="1676400" y="2133600"/>
            <a:chExt cx="457200" cy="558800"/>
          </a:xfrm>
        </p:grpSpPr>
        <p:sp>
          <p:nvSpPr>
            <p:cNvPr id="80" name="Rectangle 79"/>
            <p:cNvSpPr/>
            <p:nvPr/>
          </p:nvSpPr>
          <p:spPr>
            <a:xfrm>
              <a:off x="1676400" y="2133600"/>
              <a:ext cx="457200" cy="4572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pic>
          <p:nvPicPr>
            <p:cNvPr id="30762" name="Picture 80" descr="latex-image-1.pdf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350" y="2159000"/>
              <a:ext cx="3048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43" name="Group 81"/>
          <p:cNvGrpSpPr>
            <a:grpSpLocks/>
          </p:cNvGrpSpPr>
          <p:nvPr/>
        </p:nvGrpSpPr>
        <p:grpSpPr bwMode="auto">
          <a:xfrm>
            <a:off x="6096000" y="1676400"/>
            <a:ext cx="457200" cy="584200"/>
            <a:chOff x="2514600" y="2178050"/>
            <a:chExt cx="457200" cy="584200"/>
          </a:xfrm>
        </p:grpSpPr>
        <p:sp>
          <p:nvSpPr>
            <p:cNvPr id="83" name="Rectangle 82"/>
            <p:cNvSpPr/>
            <p:nvPr/>
          </p:nvSpPr>
          <p:spPr>
            <a:xfrm>
              <a:off x="2514600" y="2209800"/>
              <a:ext cx="457200" cy="4572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pic>
          <p:nvPicPr>
            <p:cNvPr id="30760" name="Picture 83" descr="latex-image-1.pdf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875" y="2178050"/>
              <a:ext cx="2921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44" name="Group 84"/>
          <p:cNvGrpSpPr>
            <a:grpSpLocks/>
          </p:cNvGrpSpPr>
          <p:nvPr/>
        </p:nvGrpSpPr>
        <p:grpSpPr bwMode="auto">
          <a:xfrm>
            <a:off x="7391400" y="1676400"/>
            <a:ext cx="457200" cy="560388"/>
            <a:chOff x="3200400" y="2209800"/>
            <a:chExt cx="457200" cy="560388"/>
          </a:xfrm>
        </p:grpSpPr>
        <p:sp>
          <p:nvSpPr>
            <p:cNvPr id="86" name="Rectangle 85"/>
            <p:cNvSpPr/>
            <p:nvPr/>
          </p:nvSpPr>
          <p:spPr>
            <a:xfrm>
              <a:off x="3200400" y="2209800"/>
              <a:ext cx="457200" cy="4572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pic>
          <p:nvPicPr>
            <p:cNvPr id="30758" name="Picture 86" descr="latex-image-1.pdf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0725" y="2236788"/>
              <a:ext cx="2921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45" name="Group 90"/>
          <p:cNvGrpSpPr>
            <a:grpSpLocks/>
          </p:cNvGrpSpPr>
          <p:nvPr/>
        </p:nvGrpSpPr>
        <p:grpSpPr bwMode="auto">
          <a:xfrm>
            <a:off x="6096000" y="2946400"/>
            <a:ext cx="457200" cy="558800"/>
            <a:chOff x="1676400" y="2133600"/>
            <a:chExt cx="457200" cy="558800"/>
          </a:xfrm>
        </p:grpSpPr>
        <p:sp>
          <p:nvSpPr>
            <p:cNvPr id="92" name="Rectangle 91"/>
            <p:cNvSpPr/>
            <p:nvPr/>
          </p:nvSpPr>
          <p:spPr>
            <a:xfrm>
              <a:off x="1676400" y="2133600"/>
              <a:ext cx="457200" cy="4572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pic>
          <p:nvPicPr>
            <p:cNvPr id="30756" name="Picture 92" descr="latex-image-1.pdf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350" y="2159000"/>
              <a:ext cx="3048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46" name="Group 93"/>
          <p:cNvGrpSpPr>
            <a:grpSpLocks/>
          </p:cNvGrpSpPr>
          <p:nvPr/>
        </p:nvGrpSpPr>
        <p:grpSpPr bwMode="auto">
          <a:xfrm>
            <a:off x="7391400" y="2895600"/>
            <a:ext cx="457200" cy="584200"/>
            <a:chOff x="2514600" y="2178050"/>
            <a:chExt cx="457200" cy="584200"/>
          </a:xfrm>
        </p:grpSpPr>
        <p:sp>
          <p:nvSpPr>
            <p:cNvPr id="95" name="Rectangle 94"/>
            <p:cNvSpPr/>
            <p:nvPr/>
          </p:nvSpPr>
          <p:spPr>
            <a:xfrm>
              <a:off x="2514600" y="2209800"/>
              <a:ext cx="457200" cy="4572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pic>
          <p:nvPicPr>
            <p:cNvPr id="30754" name="Picture 95" descr="latex-image-1.pdf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875" y="2178050"/>
              <a:ext cx="2921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47" name="Group 96"/>
          <p:cNvGrpSpPr>
            <a:grpSpLocks/>
          </p:cNvGrpSpPr>
          <p:nvPr/>
        </p:nvGrpSpPr>
        <p:grpSpPr bwMode="auto">
          <a:xfrm>
            <a:off x="6096000" y="2362200"/>
            <a:ext cx="457200" cy="560388"/>
            <a:chOff x="3200400" y="2209800"/>
            <a:chExt cx="457200" cy="560388"/>
          </a:xfrm>
        </p:grpSpPr>
        <p:sp>
          <p:nvSpPr>
            <p:cNvPr id="98" name="Rectangle 97"/>
            <p:cNvSpPr/>
            <p:nvPr/>
          </p:nvSpPr>
          <p:spPr>
            <a:xfrm>
              <a:off x="3200400" y="2209800"/>
              <a:ext cx="457200" cy="4572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pic>
          <p:nvPicPr>
            <p:cNvPr id="30752" name="Picture 98" descr="latex-image-1.pdf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0725" y="2236788"/>
              <a:ext cx="2921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0" name="Rectangle 99"/>
          <p:cNvSpPr/>
          <p:nvPr/>
        </p:nvSpPr>
        <p:spPr>
          <a:xfrm>
            <a:off x="7391400" y="1600200"/>
            <a:ext cx="457200" cy="2057400"/>
          </a:xfrm>
          <a:prstGeom prst="rect">
            <a:avLst/>
          </a:prstGeom>
          <a:solidFill>
            <a:srgbClr val="FFFFFF"/>
          </a:solidFill>
          <a:ln>
            <a:noFill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01" name="Rectangle 100"/>
          <p:cNvSpPr/>
          <p:nvPr/>
        </p:nvSpPr>
        <p:spPr>
          <a:xfrm>
            <a:off x="6135688" y="1600200"/>
            <a:ext cx="373062" cy="2057400"/>
          </a:xfrm>
          <a:prstGeom prst="rect">
            <a:avLst/>
          </a:prstGeom>
          <a:solidFill>
            <a:srgbClr val="FFFFFF"/>
          </a:solidFill>
          <a:ln>
            <a:noFill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02" name="TextBox 101"/>
          <p:cNvSpPr txBox="1"/>
          <p:nvPr/>
        </p:nvSpPr>
        <p:spPr>
          <a:xfrm rot="18905077">
            <a:off x="6451600" y="5721350"/>
            <a:ext cx="3448050" cy="708025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indent="228600" algn="ctr">
              <a:defRPr/>
            </a:pPr>
            <a:r>
              <a:rPr lang="en-US" sz="2000">
                <a:latin typeface="+mj-lt"/>
                <a:ea typeface="+mn-ea"/>
              </a:rPr>
              <a:t>Blast from the Past!</a:t>
            </a:r>
          </a:p>
          <a:p>
            <a:pPr indent="228600" algn="ctr">
              <a:defRPr/>
            </a:pPr>
            <a:r>
              <a:rPr lang="en-US" sz="2000">
                <a:latin typeface="+mj-lt"/>
                <a:ea typeface="+mn-ea"/>
              </a:rPr>
              <a:t>Lecture 12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5320-7994-4CCA-AF1A-F8CA0A78C0B9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 animBg="1"/>
      <p:bldP spid="10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Maxwell's Equations – The Full Story</a:t>
            </a:r>
          </a:p>
        </p:txBody>
      </p:sp>
      <p:cxnSp>
        <p:nvCxnSpPr>
          <p:cNvPr id="4" name="Straight Connector 6"/>
          <p:cNvCxnSpPr>
            <a:cxnSpLocks noChangeShapeType="1"/>
          </p:cNvCxnSpPr>
          <p:nvPr/>
        </p:nvCxnSpPr>
        <p:spPr bwMode="auto">
          <a:xfrm>
            <a:off x="0" y="9144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pic>
        <p:nvPicPr>
          <p:cNvPr id="32772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28750"/>
            <a:ext cx="28368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3150"/>
            <a:ext cx="1457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38550"/>
            <a:ext cx="2616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4857750"/>
            <a:ext cx="46101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6" name="Group 29"/>
          <p:cNvGrpSpPr>
            <a:grpSpLocks/>
          </p:cNvGrpSpPr>
          <p:nvPr/>
        </p:nvGrpSpPr>
        <p:grpSpPr bwMode="auto">
          <a:xfrm>
            <a:off x="2557463" y="1909763"/>
            <a:ext cx="2298700" cy="3805237"/>
            <a:chOff x="4264025" y="1547812"/>
            <a:chExt cx="2298700" cy="3805298"/>
          </a:xfrm>
        </p:grpSpPr>
        <p:sp>
          <p:nvSpPr>
            <p:cNvPr id="14" name="TextBox 13"/>
            <p:cNvSpPr txBox="1"/>
            <p:nvPr/>
          </p:nvSpPr>
          <p:spPr>
            <a:xfrm>
              <a:off x="4264025" y="1547812"/>
              <a:ext cx="1800225" cy="400056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 sz="2000" b="1">
                  <a:solidFill>
                    <a:srgbClr val="CC0000"/>
                  </a:solidFill>
                  <a:latin typeface="+mj-lt"/>
                  <a:ea typeface="+mn-ea"/>
                </a:rPr>
                <a:t>GAUSS' LAW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30712" y="2554303"/>
              <a:ext cx="1800225" cy="708036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 sz="2000" b="1">
                  <a:solidFill>
                    <a:srgbClr val="CC0000"/>
                  </a:solidFill>
                  <a:latin typeface="+mj-lt"/>
                  <a:ea typeface="+mn-ea"/>
                </a:rPr>
                <a:t>GAUSS' LAW</a:t>
              </a:r>
            </a:p>
            <a:p>
              <a:pPr indent="228600">
                <a:defRPr/>
              </a:pPr>
              <a:r>
                <a:rPr lang="en-US" sz="2000" b="1">
                  <a:solidFill>
                    <a:srgbClr val="CC0000"/>
                  </a:solidFill>
                  <a:latin typeface="+mj-lt"/>
                  <a:ea typeface="+mn-ea"/>
                </a:rPr>
                <a:t>(Magnetism)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87837" y="3841786"/>
              <a:ext cx="2274888" cy="400056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 sz="2000" b="1">
                  <a:solidFill>
                    <a:srgbClr val="CC0000"/>
                  </a:solidFill>
                  <a:latin typeface="+mj-lt"/>
                  <a:ea typeface="+mn-ea"/>
                </a:rPr>
                <a:t>FARADAY'S LAW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94200" y="4953054"/>
              <a:ext cx="2159000" cy="400056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 sz="2000" b="1">
                  <a:solidFill>
                    <a:srgbClr val="CC0000"/>
                  </a:solidFill>
                  <a:latin typeface="+mj-lt"/>
                  <a:ea typeface="+mn-ea"/>
                </a:rPr>
                <a:t>AMPERE'S LAW</a:t>
              </a:r>
            </a:p>
          </p:txBody>
        </p:sp>
      </p:grpSp>
      <p:pic>
        <p:nvPicPr>
          <p:cNvPr id="32777" name="Picture 1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72013"/>
            <a:ext cx="27559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2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28750"/>
            <a:ext cx="13335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21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95550"/>
            <a:ext cx="10541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22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38550"/>
            <a:ext cx="1638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228600" y="1708150"/>
            <a:ext cx="1828800" cy="3062288"/>
            <a:chOff x="228600" y="1708150"/>
            <a:chExt cx="1828800" cy="3062288"/>
          </a:xfrm>
        </p:grpSpPr>
        <p:sp>
          <p:nvSpPr>
            <p:cNvPr id="19" name="TextBox 18"/>
            <p:cNvSpPr txBox="1"/>
            <p:nvPr/>
          </p:nvSpPr>
          <p:spPr>
            <a:xfrm>
              <a:off x="469900" y="1990725"/>
              <a:ext cx="1482725" cy="400050"/>
            </a:xfrm>
            <a:prstGeom prst="rect">
              <a:avLst/>
            </a:prstGeom>
            <a:noFill/>
            <a:ln w="28575" cap="flat" cmpd="sng" algn="ctr">
              <a:solidFill>
                <a:srgbClr val="008C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 algn="ctr">
                <a:defRPr/>
              </a:pPr>
              <a:r>
                <a:rPr lang="en-US" sz="2000">
                  <a:solidFill>
                    <a:srgbClr val="008C69"/>
                  </a:solidFill>
                  <a:latin typeface="+mj-lt"/>
                  <a:ea typeface="+mn-ea"/>
                </a:rPr>
                <a:t>Divergence</a:t>
              </a:r>
            </a:p>
          </p:txBody>
        </p:sp>
        <p:cxnSp>
          <p:nvCxnSpPr>
            <p:cNvPr id="21" name="Straight Arrow Connector 20"/>
            <p:cNvCxnSpPr>
              <a:cxnSpLocks noChangeShapeType="1"/>
            </p:cNvCxnSpPr>
            <p:nvPr/>
          </p:nvCxnSpPr>
          <p:spPr bwMode="auto">
            <a:xfrm rot="5400000" flipH="1" flipV="1">
              <a:off x="1730375" y="1730375"/>
              <a:ext cx="273050" cy="228600"/>
            </a:xfrm>
            <a:prstGeom prst="straightConnector1">
              <a:avLst/>
            </a:prstGeom>
            <a:noFill/>
            <a:ln w="25400">
              <a:solidFill>
                <a:srgbClr val="008C69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Arrow Connector 22"/>
            <p:cNvCxnSpPr>
              <a:cxnSpLocks noChangeShapeType="1"/>
            </p:cNvCxnSpPr>
            <p:nvPr/>
          </p:nvCxnSpPr>
          <p:spPr bwMode="auto">
            <a:xfrm>
              <a:off x="1752600" y="2362200"/>
              <a:ext cx="304800" cy="266700"/>
            </a:xfrm>
            <a:prstGeom prst="straightConnector1">
              <a:avLst/>
            </a:prstGeom>
            <a:noFill/>
            <a:ln w="25400">
              <a:solidFill>
                <a:srgbClr val="008C69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TextBox 28"/>
            <p:cNvSpPr txBox="1"/>
            <p:nvPr/>
          </p:nvSpPr>
          <p:spPr>
            <a:xfrm>
              <a:off x="228600" y="4114800"/>
              <a:ext cx="655638" cy="400050"/>
            </a:xfrm>
            <a:prstGeom prst="rect">
              <a:avLst/>
            </a:prstGeom>
            <a:noFill/>
            <a:ln w="28575" cap="flat" cmpd="sng" algn="ctr">
              <a:solidFill>
                <a:srgbClr val="008C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 algn="ctr">
                <a:defRPr/>
              </a:pPr>
              <a:r>
                <a:rPr lang="en-US" sz="2000">
                  <a:solidFill>
                    <a:srgbClr val="008C69"/>
                  </a:solidFill>
                  <a:latin typeface="+mj-lt"/>
                  <a:ea typeface="+mn-ea"/>
                </a:rPr>
                <a:t>Curl</a:t>
              </a:r>
            </a:p>
          </p:txBody>
        </p:sp>
        <p:cxnSp>
          <p:nvCxnSpPr>
            <p:cNvPr id="30" name="Straight Arrow Connector 29"/>
            <p:cNvCxnSpPr>
              <a:cxnSpLocks noChangeShapeType="1"/>
            </p:cNvCxnSpPr>
            <p:nvPr/>
          </p:nvCxnSpPr>
          <p:spPr bwMode="auto">
            <a:xfrm flipV="1">
              <a:off x="914400" y="4038600"/>
              <a:ext cx="533400" cy="152400"/>
            </a:xfrm>
            <a:prstGeom prst="straightConnector1">
              <a:avLst/>
            </a:prstGeom>
            <a:noFill/>
            <a:ln w="25400">
              <a:solidFill>
                <a:srgbClr val="008C69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Arrow Connector 30"/>
            <p:cNvCxnSpPr>
              <a:cxnSpLocks noChangeShapeType="1"/>
            </p:cNvCxnSpPr>
            <p:nvPr/>
          </p:nvCxnSpPr>
          <p:spPr bwMode="auto">
            <a:xfrm>
              <a:off x="762000" y="4503738"/>
              <a:ext cx="304800" cy="266700"/>
            </a:xfrm>
            <a:prstGeom prst="straightConnector1">
              <a:avLst/>
            </a:prstGeom>
            <a:noFill/>
            <a:ln w="25400">
              <a:solidFill>
                <a:srgbClr val="008C69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5181600" y="1854200"/>
            <a:ext cx="2647950" cy="3022600"/>
            <a:chOff x="5181600" y="1854201"/>
            <a:chExt cx="2648167" cy="3022598"/>
          </a:xfrm>
        </p:grpSpPr>
        <p:sp>
          <p:nvSpPr>
            <p:cNvPr id="17" name="TextBox 16"/>
            <p:cNvSpPr txBox="1"/>
            <p:nvPr/>
          </p:nvSpPr>
          <p:spPr>
            <a:xfrm>
              <a:off x="6669210" y="2038351"/>
              <a:ext cx="671567" cy="400050"/>
            </a:xfrm>
            <a:prstGeom prst="rect">
              <a:avLst/>
            </a:prstGeom>
            <a:noFill/>
            <a:ln w="28575" cap="flat" cmpd="sng" algn="ctr">
              <a:solidFill>
                <a:srgbClr val="008C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 algn="ctr">
                <a:defRPr/>
              </a:pPr>
              <a:r>
                <a:rPr lang="en-US" sz="2000">
                  <a:solidFill>
                    <a:srgbClr val="008C69"/>
                  </a:solidFill>
                  <a:latin typeface="+mj-lt"/>
                  <a:ea typeface="+mn-ea"/>
                </a:rPr>
                <a:t>Flux</a:t>
              </a:r>
            </a:p>
          </p:txBody>
        </p:sp>
        <p:cxnSp>
          <p:nvCxnSpPr>
            <p:cNvPr id="25" name="Straight Arrow Connector 24"/>
            <p:cNvCxnSpPr>
              <a:cxnSpLocks noChangeShapeType="1"/>
              <a:stCxn id="17" idx="1"/>
            </p:cNvCxnSpPr>
            <p:nvPr/>
          </p:nvCxnSpPr>
          <p:spPr bwMode="auto">
            <a:xfrm rot="10800000">
              <a:off x="5181600" y="1854201"/>
              <a:ext cx="1487488" cy="384205"/>
            </a:xfrm>
            <a:prstGeom prst="straightConnector1">
              <a:avLst/>
            </a:prstGeom>
            <a:noFill/>
            <a:ln w="25400">
              <a:solidFill>
                <a:srgbClr val="008C69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Arrow Connector 26"/>
            <p:cNvCxnSpPr>
              <a:cxnSpLocks noChangeShapeType="1"/>
              <a:stCxn id="17" idx="1"/>
            </p:cNvCxnSpPr>
            <p:nvPr/>
          </p:nvCxnSpPr>
          <p:spPr bwMode="auto">
            <a:xfrm rot="10800000" flipV="1">
              <a:off x="5300664" y="2238404"/>
              <a:ext cx="1368425" cy="104745"/>
            </a:xfrm>
            <a:prstGeom prst="straightConnector1">
              <a:avLst/>
            </a:prstGeom>
            <a:noFill/>
            <a:ln w="25400">
              <a:solidFill>
                <a:srgbClr val="008C69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TextBox 27"/>
            <p:cNvSpPr txBox="1"/>
            <p:nvPr/>
          </p:nvSpPr>
          <p:spPr>
            <a:xfrm>
              <a:off x="6434241" y="4362449"/>
              <a:ext cx="1395526" cy="400050"/>
            </a:xfrm>
            <a:prstGeom prst="rect">
              <a:avLst/>
            </a:prstGeom>
            <a:noFill/>
            <a:ln w="28575" cap="flat" cmpd="sng" algn="ctr">
              <a:solidFill>
                <a:srgbClr val="008C6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 algn="ctr">
                <a:defRPr/>
              </a:pPr>
              <a:r>
                <a:rPr lang="en-US" sz="2000">
                  <a:solidFill>
                    <a:srgbClr val="008C69"/>
                  </a:solidFill>
                  <a:latin typeface="+mj-lt"/>
                  <a:ea typeface="+mn-ea"/>
                </a:rPr>
                <a:t>Circulation</a:t>
              </a:r>
            </a:p>
          </p:txBody>
        </p:sp>
        <p:cxnSp>
          <p:nvCxnSpPr>
            <p:cNvPr id="32" name="Straight Arrow Connector 31"/>
            <p:cNvCxnSpPr>
              <a:cxnSpLocks noChangeShapeType="1"/>
              <a:stCxn id="28" idx="1"/>
            </p:cNvCxnSpPr>
            <p:nvPr/>
          </p:nvCxnSpPr>
          <p:spPr bwMode="auto">
            <a:xfrm rot="10800000">
              <a:off x="5308144" y="4178321"/>
              <a:ext cx="1125313" cy="384185"/>
            </a:xfrm>
            <a:prstGeom prst="straightConnector1">
              <a:avLst/>
            </a:prstGeom>
            <a:noFill/>
            <a:ln w="25400">
              <a:solidFill>
                <a:srgbClr val="008C69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Arrow Connector 32"/>
            <p:cNvCxnSpPr>
              <a:cxnSpLocks noChangeShapeType="1"/>
              <a:stCxn id="28" idx="1"/>
            </p:cNvCxnSpPr>
            <p:nvPr/>
          </p:nvCxnSpPr>
          <p:spPr bwMode="auto">
            <a:xfrm rot="10800000" flipV="1">
              <a:off x="5257800" y="4562504"/>
              <a:ext cx="1175656" cy="314295"/>
            </a:xfrm>
            <a:prstGeom prst="straightConnector1">
              <a:avLst/>
            </a:prstGeom>
            <a:noFill/>
            <a:ln w="25400">
              <a:solidFill>
                <a:srgbClr val="008C69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15BD-B23F-4316-AFCE-35C85D10E35A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Maxwell's Equations – No Charges</a:t>
            </a:r>
          </a:p>
        </p:txBody>
      </p:sp>
      <p:cxnSp>
        <p:nvCxnSpPr>
          <p:cNvPr id="4" name="Straight Connector 6"/>
          <p:cNvCxnSpPr>
            <a:cxnSpLocks noChangeShapeType="1"/>
          </p:cNvCxnSpPr>
          <p:nvPr/>
        </p:nvCxnSpPr>
        <p:spPr bwMode="auto">
          <a:xfrm>
            <a:off x="0" y="9128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grpSp>
        <p:nvGrpSpPr>
          <p:cNvPr id="33796" name="Group 29"/>
          <p:cNvGrpSpPr>
            <a:grpSpLocks/>
          </p:cNvGrpSpPr>
          <p:nvPr/>
        </p:nvGrpSpPr>
        <p:grpSpPr bwMode="auto">
          <a:xfrm>
            <a:off x="-228600" y="2214563"/>
            <a:ext cx="2298700" cy="3805237"/>
            <a:chOff x="4264025" y="1547812"/>
            <a:chExt cx="2298700" cy="3805298"/>
          </a:xfrm>
        </p:grpSpPr>
        <p:sp>
          <p:nvSpPr>
            <p:cNvPr id="14" name="TextBox 13"/>
            <p:cNvSpPr txBox="1"/>
            <p:nvPr/>
          </p:nvSpPr>
          <p:spPr>
            <a:xfrm>
              <a:off x="4264025" y="1547812"/>
              <a:ext cx="1800225" cy="400056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 sz="2000" b="1">
                  <a:solidFill>
                    <a:srgbClr val="CC0000"/>
                  </a:solidFill>
                  <a:latin typeface="+mj-lt"/>
                  <a:ea typeface="+mn-ea"/>
                </a:rPr>
                <a:t>GAUSS' LAW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30712" y="2554303"/>
              <a:ext cx="1800226" cy="708036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 sz="2000" b="1">
                  <a:solidFill>
                    <a:srgbClr val="CC0000"/>
                  </a:solidFill>
                  <a:latin typeface="+mj-lt"/>
                  <a:ea typeface="+mn-ea"/>
                </a:rPr>
                <a:t>GAUSS' LAW</a:t>
              </a:r>
            </a:p>
            <a:p>
              <a:pPr indent="228600">
                <a:defRPr/>
              </a:pPr>
              <a:r>
                <a:rPr lang="en-US" sz="2000" b="1">
                  <a:solidFill>
                    <a:srgbClr val="CC0000"/>
                  </a:solidFill>
                  <a:latin typeface="+mj-lt"/>
                  <a:ea typeface="+mn-ea"/>
                </a:rPr>
                <a:t>(Magnetism)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87837" y="3841786"/>
              <a:ext cx="2274888" cy="400056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 sz="2000" b="1">
                  <a:solidFill>
                    <a:srgbClr val="CC0000"/>
                  </a:solidFill>
                  <a:latin typeface="+mj-lt"/>
                  <a:ea typeface="+mn-ea"/>
                </a:rPr>
                <a:t>FARADAY'S LAW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94200" y="4953054"/>
              <a:ext cx="2159000" cy="400056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 sz="2000" b="1">
                  <a:solidFill>
                    <a:srgbClr val="CC0000"/>
                  </a:solidFill>
                  <a:latin typeface="+mj-lt"/>
                  <a:ea typeface="+mn-ea"/>
                </a:rPr>
                <a:t>AMPERE'S LAW</a:t>
              </a:r>
            </a:p>
          </p:txBody>
        </p:sp>
      </p:grpSp>
      <p:pic>
        <p:nvPicPr>
          <p:cNvPr id="33797" name="Picture 1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76813"/>
            <a:ext cx="27559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2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33550"/>
            <a:ext cx="13335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2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00350"/>
            <a:ext cx="10541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2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43350"/>
            <a:ext cx="1638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579938" y="914400"/>
            <a:ext cx="3608387" cy="70802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 algn="ctr">
              <a:defRPr/>
            </a:pPr>
            <a:r>
              <a:rPr lang="en-US" sz="2000">
                <a:solidFill>
                  <a:srgbClr val="0000FF"/>
                </a:solidFill>
                <a:latin typeface="+mj-lt"/>
                <a:ea typeface="+mn-ea"/>
              </a:rPr>
              <a:t>In the ABSENCE of</a:t>
            </a:r>
          </a:p>
          <a:p>
            <a:pPr indent="228600" algn="ctr">
              <a:defRPr/>
            </a:pPr>
            <a:r>
              <a:rPr lang="en-US" sz="2000">
                <a:solidFill>
                  <a:srgbClr val="0000FF"/>
                </a:solidFill>
                <a:latin typeface="+mj-lt"/>
                <a:ea typeface="+mn-ea"/>
              </a:rPr>
              <a:t>"sources" = charges, currents:</a:t>
            </a:r>
          </a:p>
        </p:txBody>
      </p:sp>
      <p:pic>
        <p:nvPicPr>
          <p:cNvPr id="33802" name="Picture 1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1854200"/>
            <a:ext cx="10541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2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2781300"/>
            <a:ext cx="10541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2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886200"/>
            <a:ext cx="1638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26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5037138"/>
            <a:ext cx="1917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15BD-B23F-4316-AFCE-35C85D10E35A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2" descr="Transformer-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19200"/>
            <a:ext cx="5165725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35363" name="Object 2"/>
          <p:cNvGraphicFramePr>
            <a:graphicFrameLocks noChangeAspect="1"/>
          </p:cNvGraphicFramePr>
          <p:nvPr/>
        </p:nvGraphicFramePr>
        <p:xfrm>
          <a:off x="685800" y="1244600"/>
          <a:ext cx="2222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0" name="Equation" r:id="rId5" imgW="1104840" imgH="444240" progId="Equation.3">
                  <p:embed/>
                </p:oleObj>
              </mc:Choice>
              <mc:Fallback>
                <p:oleObj name="Equation" r:id="rId5" imgW="11048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44600"/>
                        <a:ext cx="22225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5364" name="Object 3"/>
          <p:cNvGraphicFramePr>
            <a:graphicFrameLocks noChangeAspect="1"/>
          </p:cNvGraphicFramePr>
          <p:nvPr/>
        </p:nvGraphicFramePr>
        <p:xfrm>
          <a:off x="762000" y="2971800"/>
          <a:ext cx="27844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1" name="Equation" r:id="rId7" imgW="1384200" imgH="444240" progId="Equation.3">
                  <p:embed/>
                </p:oleObj>
              </mc:Choice>
              <mc:Fallback>
                <p:oleObj name="Equation" r:id="rId7" imgW="13842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971800"/>
                        <a:ext cx="2784475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365" name="Text Box 5"/>
          <p:cNvSpPr txBox="1">
            <a:spLocks noChangeArrowheads="1"/>
          </p:cNvSpPr>
          <p:nvPr/>
        </p:nvSpPr>
        <p:spPr bwMode="auto">
          <a:xfrm>
            <a:off x="685800" y="4038600"/>
            <a:ext cx="2779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Energy conservation:</a:t>
            </a:r>
            <a:endParaRPr lang="en-US" altLang="en-US"/>
          </a:p>
        </p:txBody>
      </p:sp>
      <p:graphicFrame>
        <p:nvGraphicFramePr>
          <p:cNvPr id="1935366" name="Object 4"/>
          <p:cNvGraphicFramePr>
            <a:graphicFrameLocks noChangeAspect="1"/>
          </p:cNvGraphicFramePr>
          <p:nvPr/>
        </p:nvGraphicFramePr>
        <p:xfrm>
          <a:off x="722313" y="4737100"/>
          <a:ext cx="29114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2" name="Equation" r:id="rId9" imgW="1447560" imgH="279360" progId="Equation.3">
                  <p:embed/>
                </p:oleObj>
              </mc:Choice>
              <mc:Fallback>
                <p:oleObj name="Equation" r:id="rId9" imgW="14475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3" y="4737100"/>
                        <a:ext cx="29114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367" name="Line 7"/>
          <p:cNvSpPr>
            <a:spLocks noChangeShapeType="1"/>
          </p:cNvSpPr>
          <p:nvPr/>
        </p:nvSpPr>
        <p:spPr bwMode="auto">
          <a:xfrm>
            <a:off x="3922713" y="50419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935368" name="Object 5"/>
          <p:cNvGraphicFramePr>
            <a:graphicFrameLocks noChangeAspect="1"/>
          </p:cNvGraphicFramePr>
          <p:nvPr/>
        </p:nvGraphicFramePr>
        <p:xfrm>
          <a:off x="5029200" y="4572000"/>
          <a:ext cx="2222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3" name="Equation" r:id="rId11" imgW="1104840" imgH="444240" progId="Equation.3">
                  <p:embed/>
                </p:oleObj>
              </mc:Choice>
              <mc:Fallback>
                <p:oleObj name="Equation" r:id="rId11" imgW="11048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572000"/>
                        <a:ext cx="22225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Transformer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9B51-4AEF-4F23-A6AC-7FC45CFAFC5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997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Maxwell's Equations – No Charges</a:t>
            </a:r>
          </a:p>
        </p:txBody>
      </p:sp>
      <p:cxnSp>
        <p:nvCxnSpPr>
          <p:cNvPr id="4" name="Straight Connector 6"/>
          <p:cNvCxnSpPr>
            <a:cxnSpLocks noChangeShapeType="1"/>
          </p:cNvCxnSpPr>
          <p:nvPr/>
        </p:nvCxnSpPr>
        <p:spPr bwMode="auto">
          <a:xfrm>
            <a:off x="0" y="16748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pic>
        <p:nvPicPr>
          <p:cNvPr id="34820" name="Picture 2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1638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2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90600"/>
            <a:ext cx="1917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17563" y="2063750"/>
            <a:ext cx="6273800" cy="4000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What happens if we feed one equation into the other? </a:t>
            </a:r>
          </a:p>
        </p:txBody>
      </p:sp>
      <p:pic>
        <p:nvPicPr>
          <p:cNvPr id="34823" name="Picture 3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0"/>
            <a:ext cx="2819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3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476625"/>
            <a:ext cx="38989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3182938" y="1277938"/>
            <a:ext cx="3460750" cy="2813050"/>
            <a:chOff x="3182938" y="1277938"/>
            <a:chExt cx="3460750" cy="2813050"/>
          </a:xfrm>
        </p:grpSpPr>
        <p:pic>
          <p:nvPicPr>
            <p:cNvPr id="34832" name="Picture 35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188" y="3417888"/>
              <a:ext cx="2095500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Freeform 36"/>
            <p:cNvSpPr>
              <a:spLocks noChangeArrowheads="1"/>
            </p:cNvSpPr>
            <p:nvPr/>
          </p:nvSpPr>
          <p:spPr bwMode="auto">
            <a:xfrm>
              <a:off x="3182938" y="1277938"/>
              <a:ext cx="1824037" cy="2151062"/>
            </a:xfrm>
            <a:custGeom>
              <a:avLst/>
              <a:gdLst>
                <a:gd name="T0" fmla="*/ 0 w 1824302"/>
                <a:gd name="T1" fmla="*/ 0 h 2151062"/>
                <a:gd name="T2" fmla="*/ 1666633 w 1824302"/>
                <a:gd name="T3" fmla="*/ 1285875 h 2151062"/>
                <a:gd name="T4" fmla="*/ 944425 w 1824302"/>
                <a:gd name="T5" fmla="*/ 2151062 h 2151062"/>
                <a:gd name="T6" fmla="*/ 0 60000 65536"/>
                <a:gd name="T7" fmla="*/ 0 60000 65536"/>
                <a:gd name="T8" fmla="*/ 0 60000 65536"/>
                <a:gd name="T9" fmla="*/ 0 w 1824302"/>
                <a:gd name="T10" fmla="*/ 0 h 2151062"/>
                <a:gd name="T11" fmla="*/ 1824302 w 1824302"/>
                <a:gd name="T12" fmla="*/ 2151062 h 21510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4302" h="2151062">
                  <a:moveTo>
                    <a:pt x="0" y="0"/>
                  </a:moveTo>
                  <a:cubicBezTo>
                    <a:pt x="754724" y="463682"/>
                    <a:pt x="1509448" y="927365"/>
                    <a:pt x="1666875" y="1285875"/>
                  </a:cubicBezTo>
                  <a:cubicBezTo>
                    <a:pt x="1824302" y="1644385"/>
                    <a:pt x="1384432" y="1897723"/>
                    <a:pt x="944562" y="2151062"/>
                  </a:cubicBezTo>
                </a:path>
              </a:pathLst>
            </a:custGeom>
            <a:noFill/>
            <a:ln w="25400">
              <a:solidFill>
                <a:srgbClr val="B50000"/>
              </a:solidFill>
              <a:miter lim="800000"/>
              <a:headEnd/>
              <a:tailEnd type="arrow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5040313" y="2590800"/>
            <a:ext cx="3454400" cy="1552575"/>
            <a:chOff x="5040313" y="2590800"/>
            <a:chExt cx="3454400" cy="1552576"/>
          </a:xfrm>
        </p:grpSpPr>
        <p:sp>
          <p:nvSpPr>
            <p:cNvPr id="45" name="TextBox 44"/>
            <p:cNvSpPr txBox="1"/>
            <p:nvPr/>
          </p:nvSpPr>
          <p:spPr>
            <a:xfrm>
              <a:off x="7559675" y="2590800"/>
              <a:ext cx="669925" cy="708025"/>
            </a:xfrm>
            <a:prstGeom prst="rect">
              <a:avLst/>
            </a:prstGeom>
            <a:no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pPr indent="228600">
                <a:defRPr/>
              </a:pPr>
              <a:r>
                <a:rPr lang="en-US" sz="2000">
                  <a:solidFill>
                    <a:srgbClr val="CC0000"/>
                  </a:solidFill>
                  <a:latin typeface="+mj-lt"/>
                  <a:ea typeface="+mn-ea"/>
                </a:rPr>
                <a:t>Use</a:t>
              </a:r>
            </a:p>
            <a:p>
              <a:pPr indent="228600">
                <a:defRPr/>
              </a:pPr>
              <a:r>
                <a:rPr lang="en-US" sz="2000">
                  <a:solidFill>
                    <a:srgbClr val="CC0000"/>
                  </a:solidFill>
                  <a:latin typeface="+mj-lt"/>
                  <a:ea typeface="+mn-ea"/>
                </a:rPr>
                <a:t>This</a:t>
              </a:r>
            </a:p>
          </p:txBody>
        </p:sp>
        <p:grpSp>
          <p:nvGrpSpPr>
            <p:cNvPr id="34828" name="Group 46"/>
            <p:cNvGrpSpPr>
              <a:grpSpLocks/>
            </p:cNvGrpSpPr>
            <p:nvPr/>
          </p:nvGrpSpPr>
          <p:grpSpPr bwMode="auto">
            <a:xfrm>
              <a:off x="5040313" y="2660650"/>
              <a:ext cx="3454400" cy="1482726"/>
              <a:chOff x="5040313" y="2660650"/>
              <a:chExt cx="3454400" cy="1482726"/>
            </a:xfrm>
          </p:grpSpPr>
          <p:pic>
            <p:nvPicPr>
              <p:cNvPr id="34829" name="Picture 41" descr="latex-image-1.pdf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5613" y="3508376"/>
                <a:ext cx="1689100" cy="63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Freeform 42"/>
              <p:cNvSpPr>
                <a:spLocks noChangeArrowheads="1"/>
              </p:cNvSpPr>
              <p:nvPr/>
            </p:nvSpPr>
            <p:spPr bwMode="auto">
              <a:xfrm>
                <a:off x="5040313" y="3092450"/>
                <a:ext cx="2182812" cy="542925"/>
              </a:xfrm>
              <a:custGeom>
                <a:avLst/>
                <a:gdLst>
                  <a:gd name="T0" fmla="*/ 0 w 2182812"/>
                  <a:gd name="T1" fmla="*/ 479363 h 542395"/>
                  <a:gd name="T2" fmla="*/ 1166812 w 2182812"/>
                  <a:gd name="T3" fmla="*/ 10593 h 542395"/>
                  <a:gd name="T4" fmla="*/ 2182812 w 2182812"/>
                  <a:gd name="T5" fmla="*/ 542925 h 542395"/>
                  <a:gd name="T6" fmla="*/ 0 60000 65536"/>
                  <a:gd name="T7" fmla="*/ 0 60000 65536"/>
                  <a:gd name="T8" fmla="*/ 0 60000 65536"/>
                  <a:gd name="T9" fmla="*/ 0 w 2182812"/>
                  <a:gd name="T10" fmla="*/ 0 h 542395"/>
                  <a:gd name="T11" fmla="*/ 2182812 w 2182812"/>
                  <a:gd name="T12" fmla="*/ 542395 h 5423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82812" h="542395">
                    <a:moveTo>
                      <a:pt x="0" y="478895"/>
                    </a:moveTo>
                    <a:cubicBezTo>
                      <a:pt x="401505" y="239447"/>
                      <a:pt x="803010" y="0"/>
                      <a:pt x="1166812" y="10583"/>
                    </a:cubicBezTo>
                    <a:cubicBezTo>
                      <a:pt x="1530614" y="21166"/>
                      <a:pt x="1856713" y="281780"/>
                      <a:pt x="2182812" y="542395"/>
                    </a:cubicBezTo>
                  </a:path>
                </a:pathLst>
              </a:custGeom>
              <a:noFill/>
              <a:ln w="25400">
                <a:solidFill>
                  <a:srgbClr val="CC0000"/>
                </a:solidFill>
                <a:miter lim="800000"/>
                <a:headEnd/>
                <a:tailEnd type="arrow" w="lg" len="lg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pic>
            <p:nvPicPr>
              <p:cNvPr id="34831" name="Picture 45" descr="latex-image-1.pd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7188" y="2660650"/>
                <a:ext cx="1079500" cy="520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15BD-B23F-4316-AFCE-35C85D10E35A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Maxwell's Equations – No Charges</a:t>
            </a:r>
          </a:p>
        </p:txBody>
      </p:sp>
      <p:cxnSp>
        <p:nvCxnSpPr>
          <p:cNvPr id="4" name="Straight Connector 6"/>
          <p:cNvCxnSpPr>
            <a:cxnSpLocks noChangeShapeType="1"/>
          </p:cNvCxnSpPr>
          <p:nvPr/>
        </p:nvCxnSpPr>
        <p:spPr bwMode="auto">
          <a:xfrm>
            <a:off x="0" y="16748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pic>
        <p:nvPicPr>
          <p:cNvPr id="35844" name="Picture 2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1638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2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90600"/>
            <a:ext cx="1917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17563" y="2063750"/>
            <a:ext cx="6273800" cy="4000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What happens if we feed one equation into the other? </a:t>
            </a:r>
          </a:p>
        </p:txBody>
      </p:sp>
      <p:pic>
        <p:nvPicPr>
          <p:cNvPr id="35847" name="Picture 3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0"/>
            <a:ext cx="2819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3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476625"/>
            <a:ext cx="38989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3581400" y="4953000"/>
            <a:ext cx="4667250" cy="4000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("Vector identity"  -- see Wolfram alpha)</a:t>
            </a:r>
          </a:p>
        </p:txBody>
      </p:sp>
      <p:pic>
        <p:nvPicPr>
          <p:cNvPr id="35850" name="Picture 2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3508375"/>
            <a:ext cx="16891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2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3417888"/>
            <a:ext cx="20955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49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4291013"/>
            <a:ext cx="43434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52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5834063"/>
            <a:ext cx="4305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15BD-B23F-4316-AFCE-35C85D10E35A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Maxwell's Equations – No Charges</a:t>
            </a:r>
          </a:p>
        </p:txBody>
      </p:sp>
      <p:cxnSp>
        <p:nvCxnSpPr>
          <p:cNvPr id="4" name="Straight Connector 6"/>
          <p:cNvCxnSpPr>
            <a:cxnSpLocks noChangeShapeType="1"/>
          </p:cNvCxnSpPr>
          <p:nvPr/>
        </p:nvCxnSpPr>
        <p:spPr bwMode="auto">
          <a:xfrm>
            <a:off x="0" y="16748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15" name="TextBox 14"/>
          <p:cNvSpPr txBox="1"/>
          <p:nvPr/>
        </p:nvSpPr>
        <p:spPr>
          <a:xfrm>
            <a:off x="1828800" y="2209800"/>
            <a:ext cx="4941888" cy="70802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How do you solve a Differential Equation?</a:t>
            </a:r>
          </a:p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Know the answer!  (Ask Wolfram Alpha)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82788" y="3257550"/>
            <a:ext cx="5216525" cy="40005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 algn="ctr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  <a:sym typeface="Wingdings"/>
              </a:rPr>
              <a:t> This is a WAVE EQUATION, with speed c</a:t>
            </a:r>
          </a:p>
        </p:txBody>
      </p:sp>
      <p:pic>
        <p:nvPicPr>
          <p:cNvPr id="36870" name="Picture 1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881063"/>
            <a:ext cx="37592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84238" y="4324350"/>
            <a:ext cx="7726362" cy="4000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Using similar ideas, you can show that </a:t>
            </a:r>
            <a:r>
              <a:rPr lang="en-US" sz="2000" b="1">
                <a:solidFill>
                  <a:srgbClr val="CC0000"/>
                </a:solidFill>
                <a:latin typeface="+mj-lt"/>
                <a:ea typeface="+mn-ea"/>
              </a:rPr>
              <a:t>E </a:t>
            </a: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obeys the same equation:</a:t>
            </a:r>
          </a:p>
        </p:txBody>
      </p:sp>
      <p:pic>
        <p:nvPicPr>
          <p:cNvPr id="36873" name="Picture 3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5175250"/>
            <a:ext cx="37592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15BD-B23F-4316-AFCE-35C85D10E35A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Maxwell's Equations – No Charges</a:t>
            </a:r>
          </a:p>
        </p:txBody>
      </p:sp>
      <p:cxnSp>
        <p:nvCxnSpPr>
          <p:cNvPr id="4" name="Straight Connector 6"/>
          <p:cNvCxnSpPr>
            <a:cxnSpLocks noChangeShapeType="1"/>
          </p:cNvCxnSpPr>
          <p:nvPr/>
        </p:nvCxnSpPr>
        <p:spPr bwMode="auto">
          <a:xfrm>
            <a:off x="0" y="9906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pic>
        <p:nvPicPr>
          <p:cNvPr id="37892" name="Picture 1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3775075"/>
            <a:ext cx="37592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3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4613275"/>
            <a:ext cx="37592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1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22475"/>
            <a:ext cx="1638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1979613"/>
            <a:ext cx="1917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667000" y="1447800"/>
            <a:ext cx="3570288" cy="4000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These two equations together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90800" y="3089275"/>
            <a:ext cx="3663950" cy="4000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... lead to these two equations: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0" y="3797300"/>
            <a:ext cx="1481138" cy="4000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B is waving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13563" y="4718050"/>
            <a:ext cx="1481137" cy="40005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E is waving</a:t>
            </a:r>
          </a:p>
        </p:txBody>
      </p:sp>
      <p:pic>
        <p:nvPicPr>
          <p:cNvPr id="37900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191000"/>
            <a:ext cx="258762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81200"/>
            <a:ext cx="17081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15BD-B23F-4316-AFCE-35C85D10E35A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charset="-128"/>
              </a:rPr>
              <a:t>E and B wave solutions</a:t>
            </a:r>
          </a:p>
        </p:txBody>
      </p:sp>
      <p:cxnSp>
        <p:nvCxnSpPr>
          <p:cNvPr id="4" name="Straight Connector 6"/>
          <p:cNvCxnSpPr>
            <a:cxnSpLocks noChangeShapeType="1"/>
          </p:cNvCxnSpPr>
          <p:nvPr/>
        </p:nvCxnSpPr>
        <p:spPr bwMode="auto">
          <a:xfrm>
            <a:off x="0" y="2286000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pic>
        <p:nvPicPr>
          <p:cNvPr id="38916" name="Picture 1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685800"/>
            <a:ext cx="37592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3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09713"/>
            <a:ext cx="37592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3048000"/>
            <a:ext cx="24669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895600"/>
            <a:ext cx="258762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24400"/>
            <a:ext cx="17081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95800"/>
            <a:ext cx="294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14600"/>
            <a:ext cx="1995488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595938" y="1049338"/>
            <a:ext cx="2495550" cy="708025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These waves travel</a:t>
            </a:r>
          </a:p>
          <a:p>
            <a:pPr indent="228600">
              <a:defRPr/>
            </a:pPr>
            <a:r>
              <a:rPr lang="en-US" sz="2000">
                <a:solidFill>
                  <a:srgbClr val="CC0000"/>
                </a:solidFill>
                <a:latin typeface="+mj-lt"/>
                <a:ea typeface="+mn-ea"/>
              </a:rPr>
              <a:t>at the speed of light!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315BD-B23F-4316-AFCE-35C85D10E35A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3" descr="Fig23"/>
          <p:cNvPicPr>
            <a:picLocks noChangeAspect="1" noChangeArrowheads="1"/>
          </p:cNvPicPr>
          <p:nvPr/>
        </p:nvPicPr>
        <p:blipFill>
          <a:blip r:embed="rId4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62000"/>
            <a:ext cx="25606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2" name="Group 11"/>
          <p:cNvGrpSpPr>
            <a:grpSpLocks/>
          </p:cNvGrpSpPr>
          <p:nvPr/>
        </p:nvGrpSpPr>
        <p:grpSpPr bwMode="auto">
          <a:xfrm>
            <a:off x="0" y="1295400"/>
            <a:ext cx="9144000" cy="5329238"/>
            <a:chOff x="0" y="1295400"/>
            <a:chExt cx="9144000" cy="5329238"/>
          </a:xfrm>
        </p:grpSpPr>
        <p:graphicFrame>
          <p:nvGraphicFramePr>
            <p:cNvPr id="39938" name="Object 2"/>
            <p:cNvGraphicFramePr>
              <a:graphicFrameLocks noChangeAspect="1"/>
            </p:cNvGraphicFramePr>
            <p:nvPr/>
          </p:nvGraphicFramePr>
          <p:xfrm>
            <a:off x="685800" y="1295400"/>
            <a:ext cx="2454275" cy="949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65" name="Equation" r:id="rId5" imgW="1218960" imgH="469800" progId="Equation.DSMT4">
                    <p:embed/>
                  </p:oleObj>
                </mc:Choice>
                <mc:Fallback>
                  <p:oleObj name="Equation" r:id="rId5" imgW="1218960" imgH="4698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" y="1295400"/>
                          <a:ext cx="2454275" cy="949325"/>
                        </a:xfrm>
                        <a:prstGeom prst="rect">
                          <a:avLst/>
                        </a:prstGeom>
                        <a:solidFill>
                          <a:srgbClr val="F6F63F"/>
                        </a:solidFill>
                        <a:ln w="9525">
                          <a:solidFill>
                            <a:schemeClr val="accent2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76324" name="Object 3"/>
            <p:cNvGraphicFramePr>
              <a:graphicFrameLocks noChangeAspect="1"/>
            </p:cNvGraphicFramePr>
            <p:nvPr/>
          </p:nvGraphicFramePr>
          <p:xfrm>
            <a:off x="685800" y="2438400"/>
            <a:ext cx="1611313" cy="615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66" name="Equation" r:id="rId7" imgW="799920" imgH="304560" progId="Equation.3">
                    <p:embed/>
                  </p:oleObj>
                </mc:Choice>
                <mc:Fallback>
                  <p:oleObj name="Equation" r:id="rId7" imgW="799920" imgH="30456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" y="2438400"/>
                          <a:ext cx="1611313" cy="615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45" name="Text Box 5"/>
            <p:cNvSpPr txBox="1">
              <a:spLocks noChangeArrowheads="1"/>
            </p:cNvSpPr>
            <p:nvPr/>
          </p:nvSpPr>
          <p:spPr bwMode="auto">
            <a:xfrm>
              <a:off x="609600" y="3200400"/>
              <a:ext cx="45942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Pulse is consistent with Gauss’s law</a:t>
              </a:r>
              <a:endParaRPr lang="en-US" altLang="en-US"/>
            </a:p>
          </p:txBody>
        </p:sp>
        <p:sp>
          <p:nvSpPr>
            <p:cNvPr id="39946" name="Line 6"/>
            <p:cNvSpPr>
              <a:spLocks noChangeShapeType="1"/>
            </p:cNvSpPr>
            <p:nvPr/>
          </p:nvSpPr>
          <p:spPr bwMode="auto">
            <a:xfrm>
              <a:off x="0" y="3733800"/>
              <a:ext cx="914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976327" name="Object 4"/>
            <p:cNvGraphicFramePr>
              <a:graphicFrameLocks noChangeAspect="1"/>
            </p:cNvGraphicFramePr>
            <p:nvPr/>
          </p:nvGraphicFramePr>
          <p:xfrm>
            <a:off x="685800" y="4114800"/>
            <a:ext cx="1609725" cy="615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67" name="Equation" r:id="rId9" imgW="799920" imgH="304560" progId="Equation.DSMT4">
                    <p:embed/>
                  </p:oleObj>
                </mc:Choice>
                <mc:Fallback>
                  <p:oleObj name="Equation" r:id="rId9" imgW="799920" imgH="30456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" y="4114800"/>
                          <a:ext cx="1609725" cy="615950"/>
                        </a:xfrm>
                        <a:prstGeom prst="rect">
                          <a:avLst/>
                        </a:prstGeom>
                        <a:solidFill>
                          <a:srgbClr val="F6F63F"/>
                        </a:solidFill>
                        <a:ln w="9525">
                          <a:solidFill>
                            <a:schemeClr val="accent2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9947" name="Picture 8" descr="Fig23"/>
            <p:cNvPicPr>
              <a:picLocks noChangeAspect="1" noChangeArrowheads="1"/>
            </p:cNvPicPr>
            <p:nvPr/>
          </p:nvPicPr>
          <p:blipFill>
            <a:blip r:embed="rId11">
              <a:lum bright="-6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3962400"/>
              <a:ext cx="2895600" cy="266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8" name="Text Box 9"/>
            <p:cNvSpPr txBox="1">
              <a:spLocks noChangeArrowheads="1"/>
            </p:cNvSpPr>
            <p:nvPr/>
          </p:nvSpPr>
          <p:spPr bwMode="auto">
            <a:xfrm>
              <a:off x="685800" y="5486400"/>
              <a:ext cx="4670425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Pulse is consistent with Gauss’s law </a:t>
              </a:r>
            </a:p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for magnetism</a:t>
              </a:r>
              <a:endParaRPr lang="en-US" altLang="en-US"/>
            </a:p>
          </p:txBody>
        </p:sp>
      </p:grpSp>
      <p:sp>
        <p:nvSpPr>
          <p:cNvPr id="39943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charset="-128"/>
              </a:rPr>
              <a:t>A Pulse and Gauss’s Laws</a:t>
            </a:r>
          </a:p>
        </p:txBody>
      </p:sp>
      <p:cxnSp>
        <p:nvCxnSpPr>
          <p:cNvPr id="11" name="Straight Connector 6"/>
          <p:cNvCxnSpPr>
            <a:cxnSpLocks noChangeShapeType="1"/>
          </p:cNvCxnSpPr>
          <p:nvPr/>
        </p:nvCxnSpPr>
        <p:spPr bwMode="auto">
          <a:xfrm>
            <a:off x="0" y="7604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5320-7994-4CCA-AF1A-F8CA0A78C0B9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762000" y="990600"/>
          <a:ext cx="193992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3" name="Equation" r:id="rId4" imgW="965160" imgH="406080" progId="Equation.DSMT4">
                  <p:embed/>
                </p:oleObj>
              </mc:Choice>
              <mc:Fallback>
                <p:oleObj name="Equation" r:id="rId4" imgW="965160" imgH="406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990600"/>
                        <a:ext cx="1939925" cy="820738"/>
                      </a:xfrm>
                      <a:prstGeom prst="rect">
                        <a:avLst/>
                      </a:prstGeom>
                      <a:solidFill>
                        <a:srgbClr val="F6F63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Text Box 3"/>
          <p:cNvSpPr txBox="1">
            <a:spLocks noChangeArrowheads="1"/>
          </p:cNvSpPr>
          <p:nvPr/>
        </p:nvSpPr>
        <p:spPr bwMode="auto">
          <a:xfrm>
            <a:off x="609600" y="1905000"/>
            <a:ext cx="4511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Since pulse is ‘moving’, </a:t>
            </a:r>
            <a:r>
              <a:rPr lang="en-US" altLang="en-US" i="1">
                <a:solidFill>
                  <a:schemeClr val="accent2"/>
                </a:solidFill>
              </a:rPr>
              <a:t>B</a:t>
            </a:r>
            <a:r>
              <a:rPr lang="en-US" altLang="en-US">
                <a:solidFill>
                  <a:schemeClr val="accent2"/>
                </a:solidFill>
              </a:rPr>
              <a:t> depends on time and thus causes </a:t>
            </a:r>
            <a:r>
              <a:rPr lang="en-US" altLang="en-US" i="1">
                <a:solidFill>
                  <a:schemeClr val="accent2"/>
                </a:solidFill>
              </a:rPr>
              <a:t>E</a:t>
            </a:r>
            <a:endParaRPr lang="en-US" altLang="en-US"/>
          </a:p>
        </p:txBody>
      </p:sp>
      <p:grpSp>
        <p:nvGrpSpPr>
          <p:cNvPr id="41991" name="Group 4"/>
          <p:cNvGrpSpPr>
            <a:grpSpLocks/>
          </p:cNvGrpSpPr>
          <p:nvPr/>
        </p:nvGrpSpPr>
        <p:grpSpPr bwMode="auto">
          <a:xfrm>
            <a:off x="5192713" y="838200"/>
            <a:ext cx="3843337" cy="5867400"/>
            <a:chOff x="3271" y="528"/>
            <a:chExt cx="2421" cy="3696"/>
          </a:xfrm>
        </p:grpSpPr>
        <p:pic>
          <p:nvPicPr>
            <p:cNvPr id="42002" name="Picture 5" descr="Fig23"/>
            <p:cNvPicPr>
              <a:picLocks noChangeAspect="1" noChangeArrowheads="1"/>
            </p:cNvPicPr>
            <p:nvPr/>
          </p:nvPicPr>
          <p:blipFill>
            <a:blip r:embed="rId6">
              <a:lum bright="-12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85"/>
            <a:stretch>
              <a:fillRect/>
            </a:stretch>
          </p:blipFill>
          <p:spPr bwMode="auto">
            <a:xfrm>
              <a:off x="3271" y="528"/>
              <a:ext cx="2421" cy="3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3" name="Line 6"/>
            <p:cNvSpPr>
              <a:spLocks noChangeShapeType="1"/>
            </p:cNvSpPr>
            <p:nvPr/>
          </p:nvSpPr>
          <p:spPr bwMode="auto">
            <a:xfrm flipH="1" flipV="1">
              <a:off x="5136" y="1584"/>
              <a:ext cx="14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4" name="Text Box 7"/>
            <p:cNvSpPr txBox="1">
              <a:spLocks noChangeArrowheads="1"/>
            </p:cNvSpPr>
            <p:nvPr/>
          </p:nvSpPr>
          <p:spPr bwMode="auto">
            <a:xfrm>
              <a:off x="4790" y="1994"/>
              <a:ext cx="895" cy="5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/>
                <a:t>Area does</a:t>
              </a:r>
            </a:p>
            <a:p>
              <a:pPr eaLnBrk="1" hangingPunct="1"/>
              <a:r>
                <a:rPr lang="en-US" altLang="en-US"/>
                <a:t>not move</a:t>
              </a:r>
            </a:p>
          </p:txBody>
        </p:sp>
      </p:grpSp>
      <p:graphicFrame>
        <p:nvGraphicFramePr>
          <p:cNvPr id="1978376" name="Object 3"/>
          <p:cNvGraphicFramePr>
            <a:graphicFrameLocks noChangeAspect="1"/>
          </p:cNvGraphicFramePr>
          <p:nvPr/>
        </p:nvGraphicFramePr>
        <p:xfrm>
          <a:off x="685800" y="2895600"/>
          <a:ext cx="197008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4" name="Equation" r:id="rId7" imgW="977760" imgH="241200" progId="Equation.3">
                  <p:embed/>
                </p:oleObj>
              </mc:Choice>
              <mc:Fallback>
                <p:oleObj name="Equation" r:id="rId7" imgW="97776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895600"/>
                        <a:ext cx="1970088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8377" name="Object 4"/>
          <p:cNvGraphicFramePr>
            <a:graphicFrameLocks noChangeAspect="1"/>
          </p:cNvGraphicFramePr>
          <p:nvPr/>
        </p:nvGraphicFramePr>
        <p:xfrm>
          <a:off x="685800" y="3352800"/>
          <a:ext cx="2865438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5" name="Equation" r:id="rId9" imgW="1422360" imgH="406080" progId="Equation.3">
                  <p:embed/>
                </p:oleObj>
              </mc:Choice>
              <mc:Fallback>
                <p:oleObj name="Equation" r:id="rId9" imgW="1422360" imgH="406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352800"/>
                        <a:ext cx="2865438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992" name="Group 10"/>
          <p:cNvGrpSpPr>
            <a:grpSpLocks/>
          </p:cNvGrpSpPr>
          <p:nvPr/>
        </p:nvGrpSpPr>
        <p:grpSpPr bwMode="auto">
          <a:xfrm>
            <a:off x="2514600" y="4038600"/>
            <a:ext cx="623888" cy="533400"/>
            <a:chOff x="1584" y="2544"/>
            <a:chExt cx="393" cy="336"/>
          </a:xfrm>
        </p:grpSpPr>
        <p:sp>
          <p:nvSpPr>
            <p:cNvPr id="42000" name="Line 11"/>
            <p:cNvSpPr>
              <a:spLocks noChangeShapeType="1"/>
            </p:cNvSpPr>
            <p:nvPr/>
          </p:nvSpPr>
          <p:spPr bwMode="auto">
            <a:xfrm>
              <a:off x="1584" y="254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1" name="Text Box 12"/>
            <p:cNvSpPr txBox="1">
              <a:spLocks noChangeArrowheads="1"/>
            </p:cNvSpPr>
            <p:nvPr/>
          </p:nvSpPr>
          <p:spPr bwMode="auto">
            <a:xfrm>
              <a:off x="1584" y="2592"/>
              <a:ext cx="3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i="1"/>
                <a:t>emf</a:t>
              </a:r>
            </a:p>
          </p:txBody>
        </p:sp>
      </p:grpSp>
      <p:graphicFrame>
        <p:nvGraphicFramePr>
          <p:cNvPr id="1978381" name="Object 5"/>
          <p:cNvGraphicFramePr>
            <a:graphicFrameLocks noChangeAspect="1"/>
          </p:cNvGraphicFramePr>
          <p:nvPr/>
        </p:nvGraphicFramePr>
        <p:xfrm>
          <a:off x="838200" y="4648200"/>
          <a:ext cx="255428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6" name="Equation" r:id="rId11" imgW="1269720" imgH="330120" progId="Equation.DSMT4">
                  <p:embed/>
                </p:oleObj>
              </mc:Choice>
              <mc:Fallback>
                <p:oleObj name="Equation" r:id="rId11" imgW="1269720" imgH="3301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648200"/>
                        <a:ext cx="2554288" cy="666750"/>
                      </a:xfrm>
                      <a:prstGeom prst="rect">
                        <a:avLst/>
                      </a:prstGeom>
                      <a:solidFill>
                        <a:srgbClr val="F6F63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993" name="Group 14"/>
          <p:cNvGrpSpPr>
            <a:grpSpLocks/>
          </p:cNvGrpSpPr>
          <p:nvPr/>
        </p:nvGrpSpPr>
        <p:grpSpPr bwMode="auto">
          <a:xfrm>
            <a:off x="3429000" y="3810000"/>
            <a:ext cx="381000" cy="1143000"/>
            <a:chOff x="2160" y="2400"/>
            <a:chExt cx="240" cy="720"/>
          </a:xfrm>
        </p:grpSpPr>
        <p:sp>
          <p:nvSpPr>
            <p:cNvPr id="41998" name="Line 15"/>
            <p:cNvSpPr>
              <a:spLocks noChangeShapeType="1"/>
            </p:cNvSpPr>
            <p:nvPr/>
          </p:nvSpPr>
          <p:spPr bwMode="auto">
            <a:xfrm>
              <a:off x="2256" y="2400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9" name="Line 16"/>
            <p:cNvSpPr>
              <a:spLocks noChangeShapeType="1"/>
            </p:cNvSpPr>
            <p:nvPr/>
          </p:nvSpPr>
          <p:spPr bwMode="auto">
            <a:xfrm flipV="1">
              <a:off x="2160" y="2832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94" name="Text Box 17"/>
          <p:cNvSpPr txBox="1">
            <a:spLocks noChangeArrowheads="1"/>
          </p:cNvSpPr>
          <p:nvPr/>
        </p:nvSpPr>
        <p:spPr bwMode="auto">
          <a:xfrm>
            <a:off x="3946525" y="4156075"/>
            <a:ext cx="925513" cy="485775"/>
          </a:xfrm>
          <a:prstGeom prst="rect">
            <a:avLst/>
          </a:prstGeom>
          <a:solidFill>
            <a:srgbClr val="F6F63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1"/>
              <a:t>E=Bv</a:t>
            </a:r>
          </a:p>
        </p:txBody>
      </p:sp>
      <p:sp>
        <p:nvSpPr>
          <p:cNvPr id="41995" name="Text Box 18"/>
          <p:cNvSpPr txBox="1">
            <a:spLocks noChangeArrowheads="1"/>
          </p:cNvSpPr>
          <p:nvPr/>
        </p:nvSpPr>
        <p:spPr bwMode="auto">
          <a:xfrm>
            <a:off x="838200" y="5603875"/>
            <a:ext cx="3608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accent2"/>
                </a:solidFill>
              </a:rPr>
              <a:t>Is direction </a:t>
            </a:r>
            <a:r>
              <a:rPr lang="en-US" altLang="en-US" dirty="0" smtClean="0">
                <a:solidFill>
                  <a:schemeClr val="accent2"/>
                </a:solidFill>
              </a:rPr>
              <a:t>right (roughly)?</a:t>
            </a:r>
            <a:endParaRPr lang="en-US" altLang="en-US" dirty="0"/>
          </a:p>
        </p:txBody>
      </p:sp>
      <p:sp>
        <p:nvSpPr>
          <p:cNvPr id="41996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charset="-128"/>
              </a:rPr>
              <a:t>A Pulse and Faraday’s Law</a:t>
            </a:r>
          </a:p>
        </p:txBody>
      </p:sp>
      <p:cxnSp>
        <p:nvCxnSpPr>
          <p:cNvPr id="20" name="Straight Connector 6"/>
          <p:cNvCxnSpPr>
            <a:cxnSpLocks noChangeShapeType="1"/>
          </p:cNvCxnSpPr>
          <p:nvPr/>
        </p:nvCxnSpPr>
        <p:spPr bwMode="auto">
          <a:xfrm>
            <a:off x="0" y="7604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5320-7994-4CCA-AF1A-F8CA0A78C0B9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457200" y="1143000"/>
          <a:ext cx="46259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78" name="Equation" r:id="rId4" imgW="2298600" imgH="431640" progId="Equation.DSMT4">
                  <p:embed/>
                </p:oleObj>
              </mc:Choice>
              <mc:Fallback>
                <p:oleObj name="Equation" r:id="rId4" imgW="229860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43000"/>
                        <a:ext cx="4625975" cy="873125"/>
                      </a:xfrm>
                      <a:prstGeom prst="rect">
                        <a:avLst/>
                      </a:prstGeom>
                      <a:solidFill>
                        <a:srgbClr val="F6F63F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040" name="Group 3"/>
          <p:cNvGrpSpPr>
            <a:grpSpLocks/>
          </p:cNvGrpSpPr>
          <p:nvPr/>
        </p:nvGrpSpPr>
        <p:grpSpPr bwMode="auto">
          <a:xfrm>
            <a:off x="2590800" y="727075"/>
            <a:ext cx="873125" cy="644525"/>
            <a:chOff x="1632" y="458"/>
            <a:chExt cx="550" cy="406"/>
          </a:xfrm>
        </p:grpSpPr>
        <p:sp>
          <p:nvSpPr>
            <p:cNvPr id="44044" name="Line 4"/>
            <p:cNvSpPr>
              <a:spLocks noChangeShapeType="1"/>
            </p:cNvSpPr>
            <p:nvPr/>
          </p:nvSpPr>
          <p:spPr bwMode="auto">
            <a:xfrm flipH="1">
              <a:off x="1632" y="624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5" name="Text Box 5"/>
            <p:cNvSpPr txBox="1">
              <a:spLocks noChangeArrowheads="1"/>
            </p:cNvSpPr>
            <p:nvPr/>
          </p:nvSpPr>
          <p:spPr bwMode="auto">
            <a:xfrm>
              <a:off x="1862" y="458"/>
              <a:ext cx="3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/>
                <a:t>=0</a:t>
              </a:r>
            </a:p>
          </p:txBody>
        </p:sp>
      </p:grpSp>
      <p:pic>
        <p:nvPicPr>
          <p:cNvPr id="44041" name="Picture 6" descr="Fig23"/>
          <p:cNvPicPr>
            <a:picLocks noChangeAspect="1" noChangeArrowheads="1"/>
          </p:cNvPicPr>
          <p:nvPr/>
        </p:nvPicPr>
        <p:blipFill>
          <a:blip r:embed="rId6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2"/>
          <a:stretch>
            <a:fillRect/>
          </a:stretch>
        </p:blipFill>
        <p:spPr bwMode="auto">
          <a:xfrm>
            <a:off x="5461000" y="1066800"/>
            <a:ext cx="34988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80423" name="Object 3"/>
          <p:cNvGraphicFramePr>
            <a:graphicFrameLocks noChangeAspect="1"/>
          </p:cNvGraphicFramePr>
          <p:nvPr/>
        </p:nvGraphicFramePr>
        <p:xfrm>
          <a:off x="546100" y="2209800"/>
          <a:ext cx="194468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79" name="Equation" r:id="rId7" imgW="965160" imgH="228600" progId="Equation.3">
                  <p:embed/>
                </p:oleObj>
              </mc:Choice>
              <mc:Fallback>
                <p:oleObj name="Equation" r:id="rId7" imgW="96516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2209800"/>
                        <a:ext cx="1944688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0424" name="Object 4"/>
          <p:cNvGraphicFramePr>
            <a:graphicFrameLocks noChangeAspect="1"/>
          </p:cNvGraphicFramePr>
          <p:nvPr/>
        </p:nvGraphicFramePr>
        <p:xfrm>
          <a:off x="538163" y="2743200"/>
          <a:ext cx="2814637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80" name="Equation" r:id="rId9" imgW="1396800" imgH="393480" progId="Equation.3">
                  <p:embed/>
                </p:oleObj>
              </mc:Choice>
              <mc:Fallback>
                <p:oleObj name="Equation" r:id="rId9" imgW="139680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2743200"/>
                        <a:ext cx="2814637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0425" name="Object 5"/>
          <p:cNvGraphicFramePr>
            <a:graphicFrameLocks noChangeAspect="1"/>
          </p:cNvGraphicFramePr>
          <p:nvPr/>
        </p:nvGraphicFramePr>
        <p:xfrm>
          <a:off x="609600" y="3657600"/>
          <a:ext cx="1711325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81" name="Equation" r:id="rId11" imgW="850680" imgH="330120" progId="Equation.3">
                  <p:embed/>
                </p:oleObj>
              </mc:Choice>
              <mc:Fallback>
                <p:oleObj name="Equation" r:id="rId11" imgW="850680" imgH="3301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657600"/>
                        <a:ext cx="1711325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0426" name="Object 6"/>
          <p:cNvGraphicFramePr>
            <a:graphicFrameLocks noChangeAspect="1"/>
          </p:cNvGraphicFramePr>
          <p:nvPr/>
        </p:nvGraphicFramePr>
        <p:xfrm>
          <a:off x="685800" y="4495800"/>
          <a:ext cx="17875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82" name="Equation" r:id="rId13" imgW="888840" imgH="228600" progId="Equation.3">
                  <p:embed/>
                </p:oleObj>
              </mc:Choice>
              <mc:Fallback>
                <p:oleObj name="Equation" r:id="rId13" imgW="88884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495800"/>
                        <a:ext cx="17875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0427" name="Object 7"/>
          <p:cNvGraphicFramePr>
            <a:graphicFrameLocks noChangeAspect="1"/>
          </p:cNvGraphicFramePr>
          <p:nvPr/>
        </p:nvGraphicFramePr>
        <p:xfrm>
          <a:off x="762000" y="5181600"/>
          <a:ext cx="148113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83" name="Equation" r:id="rId15" imgW="736560" imgH="228600" progId="Equation.DSMT4">
                  <p:embed/>
                </p:oleObj>
              </mc:Choice>
              <mc:Fallback>
                <p:oleObj name="Equation" r:id="rId15" imgW="73656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181600"/>
                        <a:ext cx="1481138" cy="463550"/>
                      </a:xfrm>
                      <a:prstGeom prst="rect">
                        <a:avLst/>
                      </a:prstGeom>
                      <a:solidFill>
                        <a:srgbClr val="F6F63F"/>
                      </a:solidFill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charset="-128"/>
              </a:rPr>
              <a:t>A Pulse and Ampere-Maxwell Law</a:t>
            </a:r>
          </a:p>
        </p:txBody>
      </p:sp>
      <p:cxnSp>
        <p:nvCxnSpPr>
          <p:cNvPr id="13" name="Straight Connector 6"/>
          <p:cNvCxnSpPr>
            <a:cxnSpLocks noChangeShapeType="1"/>
          </p:cNvCxnSpPr>
          <p:nvPr/>
        </p:nvCxnSpPr>
        <p:spPr bwMode="auto">
          <a:xfrm>
            <a:off x="0" y="7604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5320-7994-4CCA-AF1A-F8CA0A78C0B9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2620963" y="1219200"/>
          <a:ext cx="14811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4" name="Equation" r:id="rId4" imgW="736560" imgH="228600" progId="Equation.DSMT4">
                  <p:embed/>
                </p:oleObj>
              </mc:Choice>
              <mc:Fallback>
                <p:oleObj name="Equation" r:id="rId4" imgW="73656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1219200"/>
                        <a:ext cx="1481137" cy="463550"/>
                      </a:xfrm>
                      <a:prstGeom prst="rect">
                        <a:avLst/>
                      </a:prstGeom>
                      <a:solidFill>
                        <a:srgbClr val="F6F63F"/>
                      </a:solidFill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6" name="Text Box 3"/>
          <p:cNvSpPr txBox="1">
            <a:spLocks noChangeArrowheads="1"/>
          </p:cNvSpPr>
          <p:nvPr/>
        </p:nvSpPr>
        <p:spPr bwMode="auto">
          <a:xfrm>
            <a:off x="4662488" y="1184275"/>
            <a:ext cx="906462" cy="466725"/>
          </a:xfrm>
          <a:prstGeom prst="rect">
            <a:avLst/>
          </a:prstGeom>
          <a:solidFill>
            <a:srgbClr val="F6F63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1"/>
              <a:t>E=Bv</a:t>
            </a:r>
          </a:p>
        </p:txBody>
      </p:sp>
      <p:grpSp>
        <p:nvGrpSpPr>
          <p:cNvPr id="46087" name="Group 4"/>
          <p:cNvGrpSpPr>
            <a:grpSpLocks/>
          </p:cNvGrpSpPr>
          <p:nvPr/>
        </p:nvGrpSpPr>
        <p:grpSpPr bwMode="auto">
          <a:xfrm>
            <a:off x="3382963" y="1828800"/>
            <a:ext cx="1524000" cy="457200"/>
            <a:chOff x="2131" y="1152"/>
            <a:chExt cx="960" cy="288"/>
          </a:xfrm>
        </p:grpSpPr>
        <p:sp>
          <p:nvSpPr>
            <p:cNvPr id="46094" name="Line 5"/>
            <p:cNvSpPr>
              <a:spLocks noChangeShapeType="1"/>
            </p:cNvSpPr>
            <p:nvPr/>
          </p:nvSpPr>
          <p:spPr bwMode="auto">
            <a:xfrm>
              <a:off x="2131" y="1152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5" name="Line 6"/>
            <p:cNvSpPr>
              <a:spLocks noChangeShapeType="1"/>
            </p:cNvSpPr>
            <p:nvPr/>
          </p:nvSpPr>
          <p:spPr bwMode="auto">
            <a:xfrm flipH="1">
              <a:off x="2611" y="1152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982471" name="Object 3"/>
          <p:cNvGraphicFramePr>
            <a:graphicFrameLocks noChangeAspect="1"/>
          </p:cNvGraphicFramePr>
          <p:nvPr/>
        </p:nvGraphicFramePr>
        <p:xfrm>
          <a:off x="3352800" y="2362200"/>
          <a:ext cx="16097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5" name="Equation" r:id="rId6" imgW="799920" imgH="228600" progId="Equation.3">
                  <p:embed/>
                </p:oleObj>
              </mc:Choice>
              <mc:Fallback>
                <p:oleObj name="Equation" r:id="rId6" imgW="79992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362200"/>
                        <a:ext cx="16097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8" name="Line 8"/>
          <p:cNvSpPr>
            <a:spLocks noChangeShapeType="1"/>
          </p:cNvSpPr>
          <p:nvPr/>
        </p:nvSpPr>
        <p:spPr bwMode="auto">
          <a:xfrm flipH="1">
            <a:off x="4038600" y="2895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982473" name="Object 4"/>
          <p:cNvGraphicFramePr>
            <a:graphicFrameLocks noChangeAspect="1"/>
          </p:cNvGraphicFramePr>
          <p:nvPr/>
        </p:nvGraphicFramePr>
        <p:xfrm>
          <a:off x="3429000" y="3276600"/>
          <a:ext cx="12779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6" name="Equation" r:id="rId8" imgW="634680" imgH="241200" progId="Equation.3">
                  <p:embed/>
                </p:oleObj>
              </mc:Choice>
              <mc:Fallback>
                <p:oleObj name="Equation" r:id="rId8" imgW="63468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276600"/>
                        <a:ext cx="127793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9" name="Line 10"/>
          <p:cNvSpPr>
            <a:spLocks noChangeShapeType="1"/>
          </p:cNvSpPr>
          <p:nvPr/>
        </p:nvSpPr>
        <p:spPr bwMode="auto">
          <a:xfrm>
            <a:off x="4038600" y="3886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982475" name="Object 5"/>
          <p:cNvGraphicFramePr>
            <a:graphicFrameLocks noChangeAspect="1"/>
          </p:cNvGraphicFramePr>
          <p:nvPr/>
        </p:nvGraphicFramePr>
        <p:xfrm>
          <a:off x="3352800" y="4191000"/>
          <a:ext cx="3017838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7" name="Equation" r:id="rId10" imgW="1498320" imgH="444240" progId="Equation.3">
                  <p:embed/>
                </p:oleObj>
              </mc:Choice>
              <mc:Fallback>
                <p:oleObj name="Equation" r:id="rId10" imgW="1498320" imgH="444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191000"/>
                        <a:ext cx="3017838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0" name="Text Box 12"/>
          <p:cNvSpPr txBox="1">
            <a:spLocks noChangeArrowheads="1"/>
          </p:cNvSpPr>
          <p:nvPr/>
        </p:nvSpPr>
        <p:spPr bwMode="auto">
          <a:xfrm>
            <a:off x="152400" y="5257800"/>
            <a:ext cx="8710613" cy="466725"/>
          </a:xfrm>
          <a:prstGeom prst="rect">
            <a:avLst/>
          </a:prstGeom>
          <a:solidFill>
            <a:srgbClr val="F6F63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Based on Maxwell’s equations, pulse must propagate at speed of light</a:t>
            </a:r>
            <a:endParaRPr lang="en-US" altLang="en-US"/>
          </a:p>
        </p:txBody>
      </p:sp>
      <p:sp>
        <p:nvSpPr>
          <p:cNvPr id="46091" name="Text Box 13"/>
          <p:cNvSpPr txBox="1">
            <a:spLocks noChangeArrowheads="1"/>
          </p:cNvSpPr>
          <p:nvPr/>
        </p:nvSpPr>
        <p:spPr bwMode="auto">
          <a:xfrm>
            <a:off x="6994525" y="4308475"/>
            <a:ext cx="906463" cy="466725"/>
          </a:xfrm>
          <a:prstGeom prst="rect">
            <a:avLst/>
          </a:prstGeom>
          <a:solidFill>
            <a:srgbClr val="F6F63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i="1"/>
              <a:t>E=cB</a:t>
            </a:r>
          </a:p>
        </p:txBody>
      </p:sp>
      <p:sp>
        <p:nvSpPr>
          <p:cNvPr id="4609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charset="-128"/>
              </a:rPr>
              <a:t>A Pulse: Speed of Propagation</a:t>
            </a:r>
          </a:p>
        </p:txBody>
      </p:sp>
      <p:cxnSp>
        <p:nvCxnSpPr>
          <p:cNvPr id="15" name="Straight Connector 6"/>
          <p:cNvCxnSpPr>
            <a:cxnSpLocks noChangeShapeType="1"/>
          </p:cNvCxnSpPr>
          <p:nvPr/>
        </p:nvCxnSpPr>
        <p:spPr bwMode="auto">
          <a:xfrm>
            <a:off x="0" y="760413"/>
            <a:ext cx="9144000" cy="1587"/>
          </a:xfrm>
          <a:prstGeom prst="line">
            <a:avLst/>
          </a:prstGeom>
          <a:noFill/>
          <a:ln w="63500">
            <a:gradFill flip="none" rotWithShape="1">
              <a:gsLst>
                <a:gs pos="0">
                  <a:srgbClr val="0033CC"/>
                </a:gs>
                <a:gs pos="52000">
                  <a:srgbClr val="CC0000"/>
                </a:gs>
                <a:gs pos="100000">
                  <a:srgbClr val="0033CC"/>
                </a:gs>
              </a:gsLst>
              <a:lin ang="0" scaled="1"/>
              <a:tileRect/>
            </a:gradFill>
            <a:round/>
            <a:headEnd/>
            <a:tailEnd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5320-7994-4CCA-AF1A-F8CA0A78C0B9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Icliker</a:t>
            </a:r>
            <a:r>
              <a:rPr lang="en-US" dirty="0" smtClean="0"/>
              <a:t> quiz (10 points for any inputs)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C5320-7994-4CCA-AF1A-F8CA0A78C0B9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1295400"/>
            <a:ext cx="7924800" cy="4154984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indent="228600"/>
            <a:r>
              <a:rPr lang="en-US" sz="2000" dirty="0" smtClean="0">
                <a:latin typeface="+mj-lt"/>
              </a:rPr>
              <a:t>Who is the first person who conclusively proved the existence of electromagnetic waves theorized by Maxwell? </a:t>
            </a:r>
          </a:p>
          <a:p>
            <a:pPr indent="228600"/>
            <a:endParaRPr lang="en-US" sz="2000" dirty="0">
              <a:latin typeface="+mj-lt"/>
            </a:endParaRPr>
          </a:p>
          <a:p>
            <a:pPr marL="457200" indent="-457200">
              <a:buAutoNum type="alphaUcPeriod"/>
            </a:pPr>
            <a:r>
              <a:rPr lang="en-US" sz="2000" dirty="0" smtClean="0">
                <a:latin typeface="+mj-lt"/>
              </a:rPr>
              <a:t>Maxwell himself </a:t>
            </a:r>
          </a:p>
          <a:p>
            <a:pPr marL="457200" indent="-457200">
              <a:buAutoNum type="alphaUcPeriod"/>
            </a:pPr>
            <a:endParaRPr lang="en-US" sz="2000" dirty="0">
              <a:latin typeface="+mj-lt"/>
            </a:endParaRPr>
          </a:p>
          <a:p>
            <a:pPr marL="457200" indent="-457200">
              <a:buAutoNum type="alphaUcPeriod"/>
            </a:pPr>
            <a:r>
              <a:rPr lang="en-US" sz="2000" dirty="0" smtClean="0">
                <a:latin typeface="+mj-lt"/>
              </a:rPr>
              <a:t>H. R. Hertz </a:t>
            </a:r>
          </a:p>
          <a:p>
            <a:pPr marL="457200" indent="-457200">
              <a:buAutoNum type="alphaUcPeriod"/>
            </a:pPr>
            <a:endParaRPr lang="en-US" sz="2000" dirty="0">
              <a:latin typeface="+mj-lt"/>
            </a:endParaRPr>
          </a:p>
          <a:p>
            <a:pPr marL="457200" indent="-457200">
              <a:buAutoNum type="alphaUcPeriod"/>
            </a:pPr>
            <a:r>
              <a:rPr lang="en-US" sz="2000" dirty="0" err="1" smtClean="0">
                <a:latin typeface="+mj-lt"/>
              </a:rPr>
              <a:t>Farady</a:t>
            </a:r>
            <a:r>
              <a:rPr lang="en-US" sz="2000" dirty="0" smtClean="0">
                <a:latin typeface="+mj-lt"/>
              </a:rPr>
              <a:t> </a:t>
            </a:r>
          </a:p>
          <a:p>
            <a:pPr marL="457200" indent="-457200">
              <a:buAutoNum type="alphaUcPeriod"/>
            </a:pPr>
            <a:endParaRPr lang="en-US" sz="2000" dirty="0" smtClean="0">
              <a:latin typeface="+mj-lt"/>
            </a:endParaRPr>
          </a:p>
          <a:p>
            <a:pPr marL="457200" indent="-457200">
              <a:buAutoNum type="alphaUcPeriod"/>
            </a:pPr>
            <a:r>
              <a:rPr lang="en-US" sz="2000" dirty="0" smtClean="0">
                <a:latin typeface="+mj-lt"/>
              </a:rPr>
              <a:t>Lentz </a:t>
            </a:r>
          </a:p>
          <a:p>
            <a:pPr marL="457200" indent="-457200">
              <a:buAutoNum type="alphaUcPeriod"/>
            </a:pPr>
            <a:endParaRPr lang="en-US" sz="2000" dirty="0">
              <a:latin typeface="+mj-lt"/>
            </a:endParaRPr>
          </a:p>
          <a:p>
            <a:pPr marL="457200" indent="-457200">
              <a:buAutoNum type="alphaUcPeriod"/>
            </a:pPr>
            <a:r>
              <a:rPr lang="en-US" sz="2000" dirty="0">
                <a:latin typeface="+mj-lt"/>
              </a:rPr>
              <a:t>Saruman</a:t>
            </a:r>
          </a:p>
          <a:p>
            <a:pPr marL="457200" indent="-457200">
              <a:buAutoNum type="alphaUcPeriod"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508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powerstationtransform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019800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 descr="transformerst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0"/>
            <a:ext cx="2230438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Line 4"/>
          <p:cNvSpPr>
            <a:spLocks noChangeShapeType="1"/>
          </p:cNvSpPr>
          <p:nvPr/>
        </p:nvSpPr>
        <p:spPr bwMode="auto">
          <a:xfrm flipH="1" flipV="1">
            <a:off x="5715000" y="3657600"/>
            <a:ext cx="533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2229" name="Picture 5" descr="telephonepoletransform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47800"/>
            <a:ext cx="1450975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Line 6"/>
          <p:cNvSpPr>
            <a:spLocks noChangeShapeType="1"/>
          </p:cNvSpPr>
          <p:nvPr/>
        </p:nvSpPr>
        <p:spPr bwMode="auto">
          <a:xfrm flipH="1">
            <a:off x="6400800" y="2133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703" name="Text Box 7"/>
          <p:cNvSpPr txBox="1">
            <a:spLocks noChangeArrowheads="1"/>
          </p:cNvSpPr>
          <p:nvPr/>
        </p:nvSpPr>
        <p:spPr bwMode="auto">
          <a:xfrm>
            <a:off x="669925" y="4384675"/>
            <a:ext cx="483113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64" charset="0"/>
                <a:ea typeface="ＭＳ Ｐゴシック" pitchFamily="6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accent2"/>
                </a:solidFill>
              </a:rPr>
              <a:t>Single home current:</a:t>
            </a:r>
            <a:r>
              <a:rPr lang="en-US" altLang="en-US" dirty="0"/>
              <a:t> 100 A service</a:t>
            </a:r>
          </a:p>
          <a:p>
            <a:pPr eaLnBrk="1" hangingPunct="1"/>
            <a:r>
              <a:rPr lang="en-US" altLang="en-US" i="1" dirty="0">
                <a:sym typeface="Symbol" pitchFamily="64" charset="2"/>
              </a:rPr>
              <a:t></a:t>
            </a:r>
            <a:r>
              <a:rPr lang="en-US" altLang="en-US" i="1" dirty="0" err="1">
                <a:sym typeface="Symbol" pitchFamily="64" charset="2"/>
              </a:rPr>
              <a:t>V</a:t>
            </a:r>
            <a:r>
              <a:rPr lang="en-US" altLang="en-US" i="1" baseline="-25000" dirty="0" err="1"/>
              <a:t>wires</a:t>
            </a:r>
            <a:r>
              <a:rPr lang="en-US" altLang="en-US" i="1" dirty="0"/>
              <a:t>=</a:t>
            </a:r>
            <a:r>
              <a:rPr lang="en-US" altLang="en-US" i="1" dirty="0" err="1"/>
              <a:t>IR</a:t>
            </a:r>
            <a:r>
              <a:rPr lang="en-US" altLang="en-US" i="1" baseline="-25000" dirty="0" err="1"/>
              <a:t>wires</a:t>
            </a:r>
            <a:endParaRPr lang="en-US" altLang="en-US" i="1" baseline="-25000" dirty="0"/>
          </a:p>
          <a:p>
            <a:pPr eaLnBrk="1" hangingPunct="1"/>
            <a:r>
              <a:rPr lang="en-US" altLang="en-US" dirty="0">
                <a:solidFill>
                  <a:schemeClr val="accent2"/>
                </a:solidFill>
              </a:rPr>
              <a:t>Transformer:</a:t>
            </a:r>
            <a:r>
              <a:rPr lang="en-US" altLang="en-US" dirty="0"/>
              <a:t> </a:t>
            </a:r>
            <a:r>
              <a:rPr lang="en-US" altLang="en-US" i="1" dirty="0" err="1">
                <a:sym typeface="Symbol" pitchFamily="64" charset="2"/>
              </a:rPr>
              <a:t>emf</a:t>
            </a:r>
            <a:r>
              <a:rPr lang="en-US" altLang="en-US" i="1" baseline="-25000" dirty="0" err="1"/>
              <a:t>HV</a:t>
            </a:r>
            <a:r>
              <a:rPr lang="en-US" altLang="en-US" i="1" dirty="0"/>
              <a:t> I</a:t>
            </a:r>
            <a:r>
              <a:rPr lang="en-US" altLang="en-US" i="1" baseline="-25000" dirty="0"/>
              <a:t>HV</a:t>
            </a:r>
            <a:r>
              <a:rPr lang="en-US" altLang="en-US" i="1" dirty="0"/>
              <a:t> = </a:t>
            </a:r>
            <a:r>
              <a:rPr lang="en-US" altLang="en-US" i="1" dirty="0" err="1"/>
              <a:t>emf</a:t>
            </a:r>
            <a:r>
              <a:rPr lang="en-US" altLang="en-US" i="1" baseline="-25000" dirty="0" err="1"/>
              <a:t>home</a:t>
            </a:r>
            <a:r>
              <a:rPr lang="en-US" altLang="en-US" i="1" dirty="0" err="1"/>
              <a:t>I</a:t>
            </a:r>
            <a:r>
              <a:rPr lang="en-US" altLang="en-US" i="1" baseline="-25000" dirty="0" err="1"/>
              <a:t>home</a:t>
            </a:r>
            <a:endParaRPr lang="en-US" altLang="en-US" i="1" dirty="0"/>
          </a:p>
          <a:p>
            <a:pPr eaLnBrk="1" hangingPunct="1"/>
            <a:r>
              <a:rPr lang="en-US" altLang="en-US" dirty="0" err="1" smtClean="0"/>
              <a:t>emf</a:t>
            </a:r>
            <a:r>
              <a:rPr lang="en-US" altLang="en-US" baseline="-25000" dirty="0" err="1" smtClean="0"/>
              <a:t>HV</a:t>
            </a:r>
            <a:r>
              <a:rPr lang="en-US" altLang="en-US" dirty="0" smtClean="0"/>
              <a:t> &gt; 100kV</a:t>
            </a:r>
          </a:p>
          <a:p>
            <a:pPr eaLnBrk="1" hangingPunct="1"/>
            <a:r>
              <a:rPr lang="en-US" altLang="en-US" dirty="0" smtClean="0"/>
              <a:t>Single </a:t>
            </a:r>
            <a:r>
              <a:rPr lang="en-US" altLang="en-US" dirty="0"/>
              <a:t>home current in HV: &lt;0.1 A</a:t>
            </a:r>
          </a:p>
          <a:p>
            <a:pPr eaLnBrk="1" hangingPunct="1"/>
            <a:r>
              <a:rPr lang="en-US" altLang="en-US" dirty="0">
                <a:solidFill>
                  <a:srgbClr val="008000"/>
                </a:solidFill>
              </a:rPr>
              <a:t>Power loss in wires ~ </a:t>
            </a:r>
            <a:r>
              <a:rPr lang="en-US" altLang="en-US" i="1" dirty="0">
                <a:solidFill>
                  <a:srgbClr val="008000"/>
                </a:solidFill>
              </a:rPr>
              <a:t>I</a:t>
            </a:r>
            <a:r>
              <a:rPr lang="en-US" altLang="en-US" baseline="30000" dirty="0">
                <a:solidFill>
                  <a:srgbClr val="008000"/>
                </a:solidFill>
              </a:rPr>
              <a:t>2</a:t>
            </a:r>
            <a:endParaRPr lang="en-US" altLang="en-US" baseline="30000" dirty="0"/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dirty="0" smtClean="0"/>
              <a:t>Previously asked question: Why use HV to transport electricity?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9B51-4AEF-4F23-A6AC-7FC45CFAFC51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97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981200" y="17145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ja-JP" i="0" dirty="0" err="1" smtClean="0">
                <a:ea typeface="ＭＳ Ｐゴシック" pitchFamily="34" charset="-128"/>
              </a:rPr>
              <a:t>iClicker</a:t>
            </a:r>
            <a:r>
              <a:rPr lang="en-US" altLang="ja-JP" i="0" dirty="0" smtClean="0">
                <a:ea typeface="ＭＳ Ｐゴシック" pitchFamily="34" charset="-128"/>
              </a:rPr>
              <a:t> Question</a:t>
            </a:r>
            <a:endParaRPr lang="en-US" altLang="ja-JP" i="0" dirty="0">
              <a:ea typeface="ＭＳ Ｐゴシック" pitchFamily="34" charset="-128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38200" y="762000"/>
            <a:ext cx="7467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ja-JP" i="0">
                <a:solidFill>
                  <a:srgbClr val="FF0000"/>
                </a:solidFill>
                <a:ea typeface="ＭＳ Ｐゴシック" pitchFamily="34" charset="-128"/>
              </a:rPr>
              <a:t>A current directed toward the top of the page and a circular loop of wire lie in the plane of the page.  If a clockwise current is induced in the loop by the current </a:t>
            </a:r>
            <a:r>
              <a:rPr lang="en-US" altLang="ja-JP">
                <a:solidFill>
                  <a:srgbClr val="FF0000"/>
                </a:solidFill>
                <a:ea typeface="ＭＳ Ｐゴシック" pitchFamily="34" charset="-128"/>
              </a:rPr>
              <a:t>I</a:t>
            </a:r>
            <a:r>
              <a:rPr lang="en-US" altLang="ja-JP" i="0">
                <a:solidFill>
                  <a:srgbClr val="FF0000"/>
                </a:solidFill>
                <a:ea typeface="ＭＳ Ｐゴシック" pitchFamily="34" charset="-128"/>
              </a:rPr>
              <a:t>, what can you conclude about it?</a:t>
            </a:r>
            <a:endParaRPr lang="en-US" altLang="ja-JP" i="0">
              <a:solidFill>
                <a:srgbClr val="FF0000"/>
              </a:solidFill>
              <a:ea typeface="ＭＳ Ｐゴシック" pitchFamily="34" charset="-128"/>
              <a:sym typeface="Symbol" pitchFamily="18" charset="2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143000" y="2971800"/>
            <a:ext cx="2971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ja-JP" i="0">
                <a:ea typeface="ＭＳ Ｐゴシック" pitchFamily="34" charset="-128"/>
                <a:sym typeface="Symbol" pitchFamily="18" charset="2"/>
              </a:rPr>
              <a:t>a. </a:t>
            </a:r>
            <a:r>
              <a:rPr lang="en-US" altLang="ja-JP">
                <a:ea typeface="ＭＳ Ｐゴシック" pitchFamily="34" charset="-128"/>
                <a:sym typeface="Symbol" pitchFamily="18" charset="2"/>
              </a:rPr>
              <a:t>I</a:t>
            </a:r>
            <a:r>
              <a:rPr lang="en-US" altLang="ja-JP" i="0">
                <a:ea typeface="ＭＳ Ｐゴシック" pitchFamily="34" charset="-128"/>
                <a:sym typeface="Symbol" pitchFamily="18" charset="2"/>
              </a:rPr>
              <a:t> is increasing</a:t>
            </a:r>
            <a:endParaRPr lang="en-US" altLang="ja-JP" b="1">
              <a:ea typeface="ＭＳ Ｐゴシック" pitchFamily="34" charset="-128"/>
              <a:sym typeface="Symbol" pitchFamily="18" charset="2"/>
            </a:endParaRPr>
          </a:p>
          <a:p>
            <a:pPr eaLnBrk="1" hangingPunct="1"/>
            <a:r>
              <a:rPr lang="en-US" altLang="ja-JP" i="0">
                <a:ea typeface="ＭＳ Ｐゴシック" pitchFamily="34" charset="-128"/>
                <a:sym typeface="Symbol" pitchFamily="18" charset="2"/>
              </a:rPr>
              <a:t>b. </a:t>
            </a:r>
            <a:r>
              <a:rPr lang="en-US" altLang="ja-JP">
                <a:ea typeface="ＭＳ Ｐゴシック" pitchFamily="34" charset="-128"/>
                <a:sym typeface="Symbol" pitchFamily="18" charset="2"/>
              </a:rPr>
              <a:t>I</a:t>
            </a:r>
            <a:r>
              <a:rPr lang="en-US" altLang="ja-JP" i="0">
                <a:ea typeface="ＭＳ Ｐゴシック" pitchFamily="34" charset="-128"/>
                <a:sym typeface="Symbol" pitchFamily="18" charset="2"/>
              </a:rPr>
              <a:t> is decreasing</a:t>
            </a:r>
            <a:endParaRPr lang="en-US" altLang="ja-JP" b="1">
              <a:ea typeface="ＭＳ Ｐゴシック" pitchFamily="34" charset="-128"/>
              <a:sym typeface="Symbol" pitchFamily="18" charset="2"/>
            </a:endParaRPr>
          </a:p>
          <a:p>
            <a:pPr eaLnBrk="1" hangingPunct="1"/>
            <a:r>
              <a:rPr lang="en-US" altLang="ja-JP" i="0">
                <a:ea typeface="ＭＳ Ｐゴシック" pitchFamily="34" charset="-128"/>
                <a:sym typeface="Symbol" pitchFamily="18" charset="2"/>
              </a:rPr>
              <a:t>c. </a:t>
            </a:r>
            <a:r>
              <a:rPr lang="en-US" altLang="ja-JP">
                <a:ea typeface="ＭＳ Ｐゴシック" pitchFamily="34" charset="-128"/>
                <a:sym typeface="Symbol" pitchFamily="18" charset="2"/>
              </a:rPr>
              <a:t>I</a:t>
            </a:r>
            <a:r>
              <a:rPr lang="en-US" altLang="ja-JP" i="0">
                <a:ea typeface="ＭＳ Ｐゴシック" pitchFamily="34" charset="-128"/>
                <a:sym typeface="Symbol" pitchFamily="18" charset="2"/>
              </a:rPr>
              <a:t> remains constant</a:t>
            </a:r>
            <a:endParaRPr lang="en-US" altLang="ja-JP" b="1">
              <a:ea typeface="ＭＳ Ｐゴシック" pitchFamily="34" charset="-128"/>
              <a:sym typeface="Symbol" pitchFamily="18" charset="2"/>
            </a:endParaRPr>
          </a:p>
          <a:p>
            <a:pPr eaLnBrk="1" hangingPunct="1"/>
            <a:r>
              <a:rPr lang="en-US" altLang="ja-JP" i="0">
                <a:ea typeface="ＭＳ Ｐゴシック" pitchFamily="34" charset="-128"/>
                <a:sym typeface="Symbol" pitchFamily="18" charset="2"/>
              </a:rPr>
              <a:t>d. </a:t>
            </a:r>
            <a:r>
              <a:rPr lang="en-US" altLang="ja-JP">
                <a:ea typeface="ＭＳ Ｐゴシック" pitchFamily="34" charset="-128"/>
                <a:sym typeface="Symbol" pitchFamily="18" charset="2"/>
              </a:rPr>
              <a:t>I</a:t>
            </a:r>
            <a:r>
              <a:rPr lang="en-US" altLang="ja-JP" i="0">
                <a:ea typeface="ＭＳ Ｐゴシック" pitchFamily="34" charset="-128"/>
                <a:sym typeface="Symbol" pitchFamily="18" charset="2"/>
              </a:rPr>
              <a:t> is discontinuous </a:t>
            </a:r>
          </a:p>
          <a:p>
            <a:pPr eaLnBrk="1" hangingPunct="1"/>
            <a:r>
              <a:rPr lang="en-US" altLang="ja-JP" i="0">
                <a:ea typeface="ＭＳ Ｐゴシック" pitchFamily="34" charset="-128"/>
                <a:sym typeface="Symbol" pitchFamily="18" charset="2"/>
              </a:rPr>
              <a:t>e. Nothing can be said.</a:t>
            </a: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V="1">
            <a:off x="5334000" y="2590800"/>
            <a:ext cx="0" cy="289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486400" y="2362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ja-JP">
                <a:ea typeface="ＭＳ Ｐゴシック" pitchFamily="34" charset="-128"/>
              </a:rPr>
              <a:t>I</a:t>
            </a:r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6096000" y="3429000"/>
            <a:ext cx="914400" cy="914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152400" y="790684"/>
            <a:ext cx="8991600" cy="5906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9B51-4AEF-4F23-A6AC-7FC45CFAFC5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139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ea typeface="ＭＳ Ｐゴシック" pitchFamily="34" charset="-128"/>
              </a:rPr>
              <a:t>Behavior of Inductors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4800" y="1143000"/>
            <a:ext cx="807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342900" indent="-34290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75000"/>
              </a:spcAft>
              <a:buFontTx/>
              <a:buChar char="•"/>
            </a:pPr>
            <a:r>
              <a:rPr lang="en-US" altLang="ja-JP" b="1" dirty="0">
                <a:ea typeface="ＭＳ Ｐゴシック" pitchFamily="34" charset="-128"/>
              </a:rPr>
              <a:t>Increasing Current</a:t>
            </a:r>
          </a:p>
          <a:p>
            <a:pPr lvl="1" eaLnBrk="1" hangingPunct="1">
              <a:spcBef>
                <a:spcPct val="20000"/>
              </a:spcBef>
              <a:spcAft>
                <a:spcPct val="75000"/>
              </a:spcAft>
              <a:buFontTx/>
              <a:buChar char="–"/>
            </a:pPr>
            <a:r>
              <a:rPr lang="en-US" altLang="ja-JP" sz="2000" b="1" i="0" dirty="0">
                <a:ea typeface="ＭＳ Ｐゴシック" pitchFamily="34" charset="-128"/>
              </a:rPr>
              <a:t>Initially, the inductor behaves like a </a:t>
            </a:r>
            <a:r>
              <a:rPr lang="en-US" altLang="ja-JP" sz="2000" b="1" dirty="0">
                <a:ea typeface="ＭＳ Ｐゴシック" pitchFamily="34" charset="-128"/>
              </a:rPr>
              <a:t>battery connected in reverse</a:t>
            </a:r>
            <a:r>
              <a:rPr lang="en-US" altLang="ja-JP" sz="2000" b="1" i="0" dirty="0">
                <a:ea typeface="ＭＳ Ｐゴシック" pitchFamily="34" charset="-128"/>
              </a:rPr>
              <a:t>.</a:t>
            </a:r>
          </a:p>
          <a:p>
            <a:pPr lvl="1" eaLnBrk="1" hangingPunct="1">
              <a:spcBef>
                <a:spcPct val="20000"/>
              </a:spcBef>
              <a:spcAft>
                <a:spcPct val="75000"/>
              </a:spcAft>
              <a:buFontTx/>
              <a:buChar char="–"/>
            </a:pPr>
            <a:r>
              <a:rPr lang="en-US" altLang="ja-JP" sz="2000" b="1" i="0" dirty="0">
                <a:ea typeface="ＭＳ Ｐゴシック" pitchFamily="34" charset="-128"/>
              </a:rPr>
              <a:t>After a long time, the inductor behaves like a conducting wire.</a:t>
            </a:r>
          </a:p>
          <a:p>
            <a:pPr eaLnBrk="1" hangingPunct="1">
              <a:spcBef>
                <a:spcPct val="20000"/>
              </a:spcBef>
              <a:spcAft>
                <a:spcPct val="75000"/>
              </a:spcAft>
              <a:buFontTx/>
              <a:buChar char="•"/>
            </a:pPr>
            <a:r>
              <a:rPr lang="en-US" altLang="ja-JP" b="1" dirty="0">
                <a:solidFill>
                  <a:srgbClr val="0000CC"/>
                </a:solidFill>
                <a:ea typeface="ＭＳ Ｐゴシック" pitchFamily="34" charset="-128"/>
              </a:rPr>
              <a:t>Decreasing Current</a:t>
            </a:r>
          </a:p>
          <a:p>
            <a:pPr lvl="1" eaLnBrk="1" hangingPunct="1">
              <a:spcBef>
                <a:spcPct val="20000"/>
              </a:spcBef>
              <a:spcAft>
                <a:spcPct val="75000"/>
              </a:spcAft>
              <a:buFontTx/>
              <a:buChar char="–"/>
            </a:pPr>
            <a:r>
              <a:rPr lang="en-US" altLang="ja-JP" sz="2000" b="1" i="0" dirty="0">
                <a:ea typeface="ＭＳ Ｐゴシック" pitchFamily="34" charset="-128"/>
              </a:rPr>
              <a:t>Initially, the inductor behaves like a </a:t>
            </a:r>
            <a:r>
              <a:rPr lang="en-US" altLang="ja-JP" sz="2000" b="1" dirty="0">
                <a:ea typeface="ＭＳ Ｐゴシック" pitchFamily="34" charset="-128"/>
              </a:rPr>
              <a:t>reinforcement</a:t>
            </a:r>
            <a:r>
              <a:rPr lang="en-US" altLang="ja-JP" sz="2000" b="1" i="0" dirty="0">
                <a:ea typeface="ＭＳ Ｐゴシック" pitchFamily="34" charset="-128"/>
              </a:rPr>
              <a:t> </a:t>
            </a:r>
            <a:r>
              <a:rPr lang="en-US" altLang="ja-JP" sz="2000" b="1" dirty="0">
                <a:ea typeface="ＭＳ Ｐゴシック" pitchFamily="34" charset="-128"/>
              </a:rPr>
              <a:t>battery</a:t>
            </a:r>
            <a:r>
              <a:rPr lang="en-US" altLang="ja-JP" sz="2000" b="1" i="0" dirty="0">
                <a:ea typeface="ＭＳ Ｐゴシック" pitchFamily="34" charset="-128"/>
              </a:rPr>
              <a:t>.</a:t>
            </a:r>
          </a:p>
          <a:p>
            <a:pPr lvl="1" eaLnBrk="1" hangingPunct="1">
              <a:spcBef>
                <a:spcPct val="20000"/>
              </a:spcBef>
              <a:spcAft>
                <a:spcPct val="75000"/>
              </a:spcAft>
              <a:buFontTx/>
              <a:buChar char="–"/>
            </a:pPr>
            <a:r>
              <a:rPr lang="en-US" altLang="ja-JP" sz="2000" b="1" i="0" dirty="0">
                <a:ea typeface="ＭＳ Ｐゴシック" pitchFamily="34" charset="-128"/>
              </a:rPr>
              <a:t>After a long time, the inductor behaves like a conducting wire.</a:t>
            </a:r>
            <a:r>
              <a:rPr lang="en-US" altLang="ja-JP" b="1" i="0" dirty="0">
                <a:ea typeface="ＭＳ Ｐゴシック" pitchFamily="34" charset="-128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8B64-0C92-464B-BD7F-2AA09A15D12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40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" descr="figure-28-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66800"/>
            <a:ext cx="353695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altLang="ja-JP" smtClean="0">
                <a:ea typeface="ＭＳ Ｐゴシック" pitchFamily="34" charset="-128"/>
              </a:rPr>
              <a:t>RL Circuits – Starting Current</a:t>
            </a:r>
          </a:p>
        </p:txBody>
      </p:sp>
      <p:grpSp>
        <p:nvGrpSpPr>
          <p:cNvPr id="6151" name="Group 4"/>
          <p:cNvGrpSpPr>
            <a:grpSpLocks/>
          </p:cNvGrpSpPr>
          <p:nvPr/>
        </p:nvGrpSpPr>
        <p:grpSpPr bwMode="auto">
          <a:xfrm>
            <a:off x="685800" y="2667000"/>
            <a:ext cx="4121150" cy="914400"/>
            <a:chOff x="432" y="1680"/>
            <a:chExt cx="2596" cy="576"/>
          </a:xfrm>
        </p:grpSpPr>
        <p:graphicFrame>
          <p:nvGraphicFramePr>
            <p:cNvPr id="6148" name="Object 5"/>
            <p:cNvGraphicFramePr>
              <a:graphicFrameLocks/>
            </p:cNvGraphicFramePr>
            <p:nvPr/>
          </p:nvGraphicFramePr>
          <p:xfrm>
            <a:off x="1536" y="1776"/>
            <a:ext cx="1492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48" name="Equation" r:id="rId5" imgW="1066680" imgH="393480" progId="Equation.DSMT4">
                    <p:embed/>
                  </p:oleObj>
                </mc:Choice>
                <mc:Fallback>
                  <p:oleObj name="Equation" r:id="rId5" imgW="1066680" imgH="393480" progId="Equation.DSMT4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1536" y="1776"/>
                          <a:ext cx="1492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E3878B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1" name="Text Box 6"/>
            <p:cNvSpPr txBox="1">
              <a:spLocks noChangeArrowheads="1"/>
            </p:cNvSpPr>
            <p:nvPr/>
          </p:nvSpPr>
          <p:spPr bwMode="auto">
            <a:xfrm>
              <a:off x="432" y="1680"/>
              <a:ext cx="12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AutoNum type="arabicPeriod" startAt="2"/>
              </a:pPr>
              <a:r>
                <a:rPr lang="ja-JP" altLang="en-US" sz="2000">
                  <a:ea typeface="ＭＳ Ｐゴシック" pitchFamily="34" charset="-128"/>
                </a:rPr>
                <a:t> </a:t>
              </a:r>
              <a:r>
                <a:rPr lang="en-US" altLang="ja-JP" sz="2000">
                  <a:ea typeface="ＭＳ Ｐゴシック" pitchFamily="34" charset="-128"/>
                </a:rPr>
                <a:t>Loop Rule:</a:t>
              </a:r>
            </a:p>
          </p:txBody>
        </p:sp>
      </p:grp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685800" y="3581400"/>
            <a:ext cx="441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>
                <a:ea typeface="ＭＳ Ｐゴシック" pitchFamily="34" charset="-128"/>
              </a:rPr>
              <a:t>3.    Solve this </a:t>
            </a:r>
            <a:r>
              <a:rPr lang="en-US" altLang="ja-JP" sz="2000" b="1" i="0">
                <a:ea typeface="ＭＳ Ｐゴシック" pitchFamily="34" charset="-128"/>
              </a:rPr>
              <a:t>differential equation</a:t>
            </a:r>
          </a:p>
        </p:txBody>
      </p:sp>
      <p:graphicFrame>
        <p:nvGraphicFramePr>
          <p:cNvPr id="565256" name="Object 8"/>
          <p:cNvGraphicFramePr>
            <a:graphicFrameLocks noChangeAspect="1"/>
          </p:cNvGraphicFramePr>
          <p:nvPr/>
        </p:nvGraphicFramePr>
        <p:xfrm>
          <a:off x="1166813" y="4267200"/>
          <a:ext cx="55848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9" name="Equation" r:id="rId7" imgW="2641320" imgH="393480" progId="Equation.DSMT4">
                  <p:embed/>
                </p:oleObj>
              </mc:Choice>
              <mc:Fallback>
                <p:oleObj name="Equation" r:id="rId7" imgW="2641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3" y="4267200"/>
                        <a:ext cx="558482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443038" y="5334000"/>
            <a:ext cx="7396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l-GR" altLang="en-US" b="1">
                <a:cs typeface="Times New Roman" pitchFamily="18" charset="0"/>
              </a:rPr>
              <a:t>τ</a:t>
            </a:r>
            <a:r>
              <a:rPr lang="en-US" altLang="ja-JP" b="1">
                <a:ea typeface="ＭＳ Ｐゴシック" pitchFamily="34" charset="-128"/>
                <a:cs typeface="Times New Roman" pitchFamily="18" charset="0"/>
              </a:rPr>
              <a:t>=</a:t>
            </a:r>
            <a:r>
              <a:rPr lang="en-US" altLang="ja-JP" b="1">
                <a:ea typeface="ＭＳ Ｐゴシック" pitchFamily="34" charset="-128"/>
              </a:rPr>
              <a:t>L/R</a:t>
            </a:r>
            <a:r>
              <a:rPr lang="en-US" altLang="ja-JP">
                <a:ea typeface="ＭＳ Ｐゴシック" pitchFamily="34" charset="-128"/>
              </a:rPr>
              <a:t> is the </a:t>
            </a:r>
            <a:r>
              <a:rPr lang="en-US" altLang="ja-JP">
                <a:solidFill>
                  <a:srgbClr val="FE5306"/>
                </a:solidFill>
                <a:ea typeface="ＭＳ Ｐゴシック" pitchFamily="34" charset="-128"/>
              </a:rPr>
              <a:t>inductive</a:t>
            </a:r>
            <a:r>
              <a:rPr lang="en-US" altLang="ja-JP">
                <a:ea typeface="ＭＳ Ｐゴシック" pitchFamily="34" charset="-128"/>
              </a:rPr>
              <a:t>  time constant</a:t>
            </a:r>
          </a:p>
        </p:txBody>
      </p:sp>
      <p:graphicFrame>
        <p:nvGraphicFramePr>
          <p:cNvPr id="565258" name="Object 10"/>
          <p:cNvGraphicFramePr>
            <a:graphicFrameLocks noChangeAspect="1"/>
          </p:cNvGraphicFramePr>
          <p:nvPr/>
        </p:nvGraphicFramePr>
        <p:xfrm>
          <a:off x="2514600" y="5943600"/>
          <a:ext cx="32369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0" name="Equation" r:id="rId9" imgW="2095200" imgH="419040" progId="Equation.DSMT4">
                  <p:embed/>
                </p:oleObj>
              </mc:Choice>
              <mc:Fallback>
                <p:oleObj name="Equation" r:id="rId9" imgW="20952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943600"/>
                        <a:ext cx="323691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685800" y="914400"/>
            <a:ext cx="403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ja-JP" sz="2000">
                <a:ea typeface="ＭＳ Ｐゴシック" pitchFamily="34" charset="-128"/>
              </a:rPr>
              <a:t>Switch to </a:t>
            </a:r>
            <a:r>
              <a:rPr lang="en-US" altLang="ja-JP" sz="2000" b="1">
                <a:ea typeface="ＭＳ Ｐゴシック" pitchFamily="34" charset="-128"/>
              </a:rPr>
              <a:t>e</a:t>
            </a:r>
            <a:r>
              <a:rPr lang="en-US" altLang="ja-JP" sz="2000">
                <a:ea typeface="ＭＳ Ｐゴシック" pitchFamily="34" charset="-128"/>
              </a:rPr>
              <a:t> at t=0</a:t>
            </a:r>
          </a:p>
        </p:txBody>
      </p:sp>
      <p:sp>
        <p:nvSpPr>
          <p:cNvPr id="6155" name="Text Box 14"/>
          <p:cNvSpPr txBox="1">
            <a:spLocks noChangeArrowheads="1"/>
          </p:cNvSpPr>
          <p:nvPr/>
        </p:nvSpPr>
        <p:spPr bwMode="auto">
          <a:xfrm>
            <a:off x="1066800" y="1295400"/>
            <a:ext cx="4267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>
                <a:ea typeface="ＭＳ Ｐゴシック" pitchFamily="34" charset="-128"/>
              </a:rPr>
              <a:t>As the current tries to begin flowing</a:t>
            </a:r>
            <a:r>
              <a:rPr lang="en-US" altLang="ja-JP" sz="2000" i="0">
                <a:ea typeface="ＭＳ Ｐゴシック" pitchFamily="34" charset="-128"/>
              </a:rPr>
              <a:t>, </a:t>
            </a:r>
            <a:r>
              <a:rPr lang="en-US" altLang="ja-JP" sz="2000">
                <a:ea typeface="ＭＳ Ｐゴシック" pitchFamily="34" charset="-128"/>
              </a:rPr>
              <a:t>self-inductance induces </a:t>
            </a:r>
            <a:r>
              <a:rPr lang="en-US" altLang="ja-JP" sz="2000" b="1">
                <a:ea typeface="ＭＳ Ｐゴシック" pitchFamily="34" charset="-128"/>
              </a:rPr>
              <a:t>back EMF</a:t>
            </a:r>
            <a:r>
              <a:rPr lang="en-US" altLang="ja-JP" sz="2000">
                <a:ea typeface="ＭＳ Ｐゴシック" pitchFamily="34" charset="-128"/>
              </a:rPr>
              <a:t>, thus opposing the increase of I</a:t>
            </a:r>
            <a:r>
              <a:rPr lang="en-US" altLang="ja-JP" sz="2000" i="0">
                <a:ea typeface="ＭＳ Ｐゴシック" pitchFamily="34" charset="-128"/>
              </a:rPr>
              <a:t>. </a:t>
            </a:r>
          </a:p>
        </p:txBody>
      </p:sp>
      <p:sp>
        <p:nvSpPr>
          <p:cNvPr id="6156" name="Text Box 15"/>
          <p:cNvSpPr txBox="1">
            <a:spLocks noChangeArrowheads="1"/>
          </p:cNvSpPr>
          <p:nvPr/>
        </p:nvSpPr>
        <p:spPr bwMode="auto">
          <a:xfrm>
            <a:off x="8458200" y="1676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b="1">
                <a:solidFill>
                  <a:schemeClr val="hlink"/>
                </a:solidFill>
                <a:ea typeface="ＭＳ Ｐゴシック" pitchFamily="34" charset="-128"/>
              </a:rPr>
              <a:t>+</a:t>
            </a:r>
          </a:p>
        </p:txBody>
      </p:sp>
      <p:sp>
        <p:nvSpPr>
          <p:cNvPr id="6157" name="Text Box 16"/>
          <p:cNvSpPr txBox="1">
            <a:spLocks noChangeArrowheads="1"/>
          </p:cNvSpPr>
          <p:nvPr/>
        </p:nvSpPr>
        <p:spPr bwMode="auto">
          <a:xfrm>
            <a:off x="8534400" y="2743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b="1">
                <a:solidFill>
                  <a:schemeClr val="hlink"/>
                </a:solidFill>
                <a:ea typeface="ＭＳ Ｐゴシック" pitchFamily="34" charset="-128"/>
              </a:rPr>
              <a:t>-</a:t>
            </a:r>
          </a:p>
        </p:txBody>
      </p:sp>
      <p:grpSp>
        <p:nvGrpSpPr>
          <p:cNvPr id="6158" name="Group 23"/>
          <p:cNvGrpSpPr>
            <a:grpSpLocks/>
          </p:cNvGrpSpPr>
          <p:nvPr/>
        </p:nvGrpSpPr>
        <p:grpSpPr bwMode="auto">
          <a:xfrm>
            <a:off x="6781800" y="1981200"/>
            <a:ext cx="1168400" cy="1130300"/>
            <a:chOff x="960" y="3224"/>
            <a:chExt cx="736" cy="712"/>
          </a:xfrm>
        </p:grpSpPr>
        <p:sp>
          <p:nvSpPr>
            <p:cNvPr id="6159" name="Freeform 20"/>
            <p:cNvSpPr>
              <a:spLocks/>
            </p:cNvSpPr>
            <p:nvPr/>
          </p:nvSpPr>
          <p:spPr bwMode="auto">
            <a:xfrm>
              <a:off x="960" y="3224"/>
              <a:ext cx="736" cy="712"/>
            </a:xfrm>
            <a:custGeom>
              <a:avLst/>
              <a:gdLst>
                <a:gd name="T0" fmla="*/ 144 w 736"/>
                <a:gd name="T1" fmla="*/ 472 h 712"/>
                <a:gd name="T2" fmla="*/ 0 w 736"/>
                <a:gd name="T3" fmla="*/ 328 h 712"/>
                <a:gd name="T4" fmla="*/ 144 w 736"/>
                <a:gd name="T5" fmla="*/ 40 h 712"/>
                <a:gd name="T6" fmla="*/ 528 w 736"/>
                <a:gd name="T7" fmla="*/ 88 h 712"/>
                <a:gd name="T8" fmla="*/ 720 w 736"/>
                <a:gd name="T9" fmla="*/ 280 h 712"/>
                <a:gd name="T10" fmla="*/ 624 w 736"/>
                <a:gd name="T11" fmla="*/ 616 h 712"/>
                <a:gd name="T12" fmla="*/ 336 w 736"/>
                <a:gd name="T13" fmla="*/ 712 h 7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6"/>
                <a:gd name="T22" fmla="*/ 0 h 712"/>
                <a:gd name="T23" fmla="*/ 736 w 736"/>
                <a:gd name="T24" fmla="*/ 712 h 7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6" h="712">
                  <a:moveTo>
                    <a:pt x="144" y="472"/>
                  </a:moveTo>
                  <a:cubicBezTo>
                    <a:pt x="72" y="436"/>
                    <a:pt x="0" y="400"/>
                    <a:pt x="0" y="328"/>
                  </a:cubicBezTo>
                  <a:cubicBezTo>
                    <a:pt x="0" y="256"/>
                    <a:pt x="56" y="80"/>
                    <a:pt x="144" y="40"/>
                  </a:cubicBezTo>
                  <a:cubicBezTo>
                    <a:pt x="232" y="0"/>
                    <a:pt x="432" y="48"/>
                    <a:pt x="528" y="88"/>
                  </a:cubicBezTo>
                  <a:cubicBezTo>
                    <a:pt x="624" y="128"/>
                    <a:pt x="704" y="192"/>
                    <a:pt x="720" y="280"/>
                  </a:cubicBezTo>
                  <a:cubicBezTo>
                    <a:pt x="736" y="368"/>
                    <a:pt x="688" y="544"/>
                    <a:pt x="624" y="616"/>
                  </a:cubicBezTo>
                  <a:cubicBezTo>
                    <a:pt x="560" y="688"/>
                    <a:pt x="448" y="700"/>
                    <a:pt x="336" y="7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21"/>
            <p:cNvSpPr>
              <a:spLocks noChangeShapeType="1"/>
            </p:cNvSpPr>
            <p:nvPr/>
          </p:nvSpPr>
          <p:spPr bwMode="auto">
            <a:xfrm flipH="1">
              <a:off x="1104" y="392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8B64-0C92-464B-BD7F-2AA09A15D12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1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905000" y="228600"/>
            <a:ext cx="24938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ja-JP" b="1" i="0" dirty="0" err="1" smtClean="0">
                <a:ea typeface="ＭＳ Ｐゴシック" pitchFamily="34" charset="-128"/>
              </a:rPr>
              <a:t>iClicker</a:t>
            </a:r>
            <a:r>
              <a:rPr lang="en-US" altLang="ja-JP" b="1" i="0" dirty="0" smtClean="0">
                <a:ea typeface="ＭＳ Ｐゴシック" pitchFamily="34" charset="-128"/>
              </a:rPr>
              <a:t> Question</a:t>
            </a:r>
            <a:endParaRPr lang="en-US" altLang="ja-JP" b="1" i="0" dirty="0">
              <a:ea typeface="ＭＳ Ｐゴシック" pitchFamily="34" charset="-128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295400" y="1066800"/>
            <a:ext cx="6934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i="0">
                <a:solidFill>
                  <a:srgbClr val="FF0000"/>
                </a:solidFill>
              </a:rPr>
              <a:t>The switch in this circuit is initially open for a</a:t>
            </a:r>
          </a:p>
          <a:p>
            <a:r>
              <a:rPr lang="en-US" altLang="en-US" sz="2800" i="0">
                <a:solidFill>
                  <a:srgbClr val="FF0000"/>
                </a:solidFill>
              </a:rPr>
              <a:t>long time, and then closed at t = 0. What is the</a:t>
            </a:r>
          </a:p>
          <a:p>
            <a:r>
              <a:rPr lang="en-US" altLang="en-US" sz="2800" i="0">
                <a:solidFill>
                  <a:srgbClr val="FF0000"/>
                </a:solidFill>
              </a:rPr>
              <a:t>magnitude of the voltage across the inductor</a:t>
            </a:r>
          </a:p>
          <a:p>
            <a:r>
              <a:rPr lang="en-US" altLang="en-US" sz="2800" i="0">
                <a:solidFill>
                  <a:srgbClr val="FF0000"/>
                </a:solidFill>
              </a:rPr>
              <a:t>just after the switch is closed?</a:t>
            </a:r>
            <a:endParaRPr lang="en-US" altLang="ja-JP" sz="2800" i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24000" y="3352800"/>
            <a:ext cx="18288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lphaLcParenR"/>
            </a:pPr>
            <a:r>
              <a:rPr lang="en-US" altLang="ja-JP" i="0">
                <a:ea typeface="ＭＳ Ｐゴシック" pitchFamily="34" charset="-128"/>
              </a:rPr>
              <a:t>zero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lphaLcParenR"/>
            </a:pPr>
            <a:r>
              <a:rPr lang="en-US" altLang="ja-JP" i="0">
                <a:ea typeface="ＭＳ Ｐゴシック" pitchFamily="34" charset="-128"/>
              </a:rPr>
              <a:t> V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lphaLcParenR"/>
            </a:pPr>
            <a:r>
              <a:rPr lang="en-US" altLang="ja-JP" i="0">
                <a:ea typeface="ＭＳ Ｐゴシック" pitchFamily="34" charset="-128"/>
              </a:rPr>
              <a:t> R / L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lphaLcParenR"/>
            </a:pPr>
            <a:r>
              <a:rPr lang="en-US" altLang="ja-JP" i="0">
                <a:ea typeface="ＭＳ Ｐゴシック" pitchFamily="34" charset="-128"/>
              </a:rPr>
              <a:t> V / 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lphaLcParenR"/>
            </a:pPr>
            <a:r>
              <a:rPr lang="en-US" altLang="ja-JP" i="0">
                <a:ea typeface="ＭＳ Ｐゴシック" pitchFamily="34" charset="-128"/>
              </a:rPr>
              <a:t> 2V</a:t>
            </a:r>
            <a:endParaRPr lang="en-US" altLang="ja-JP">
              <a:ea typeface="ＭＳ Ｐゴシック" pitchFamily="34" charset="-128"/>
            </a:endParaRPr>
          </a:p>
        </p:txBody>
      </p:sp>
      <p:pic>
        <p:nvPicPr>
          <p:cNvPr id="16389" name="Picture 5" descr="R_L_circu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76600"/>
            <a:ext cx="416560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9B51-4AEF-4F23-A6AC-7FC45CFAFC51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80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altLang="ja-JP" smtClean="0">
                <a:ea typeface="ＭＳ Ｐゴシック" pitchFamily="34" charset="-128"/>
              </a:rPr>
              <a:t>Energy Stored By Inductor</a:t>
            </a:r>
          </a:p>
        </p:txBody>
      </p:sp>
      <p:sp>
        <p:nvSpPr>
          <p:cNvPr id="9223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403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ja-JP" sz="2000">
                <a:ea typeface="ＭＳ Ｐゴシック" pitchFamily="34" charset="-128"/>
              </a:rPr>
              <a:t>Switch </a:t>
            </a:r>
            <a:r>
              <a:rPr lang="en-US" altLang="ja-JP" sz="2000" b="1">
                <a:ea typeface="ＭＳ Ｐゴシック" pitchFamily="34" charset="-128"/>
              </a:rPr>
              <a:t>on</a:t>
            </a:r>
            <a:r>
              <a:rPr lang="en-US" altLang="ja-JP" sz="2000">
                <a:ea typeface="ＭＳ Ｐゴシック" pitchFamily="34" charset="-128"/>
              </a:rPr>
              <a:t> at t=0</a:t>
            </a:r>
          </a:p>
        </p:txBody>
      </p:sp>
      <p:grpSp>
        <p:nvGrpSpPr>
          <p:cNvPr id="9224" name="Group 4"/>
          <p:cNvGrpSpPr>
            <a:grpSpLocks/>
          </p:cNvGrpSpPr>
          <p:nvPr/>
        </p:nvGrpSpPr>
        <p:grpSpPr bwMode="auto">
          <a:xfrm>
            <a:off x="685800" y="2590800"/>
            <a:ext cx="4117975" cy="838200"/>
            <a:chOff x="432" y="1632"/>
            <a:chExt cx="2594" cy="528"/>
          </a:xfrm>
        </p:grpSpPr>
        <p:graphicFrame>
          <p:nvGraphicFramePr>
            <p:cNvPr id="9221" name="Object 5"/>
            <p:cNvGraphicFramePr>
              <a:graphicFrameLocks/>
            </p:cNvGraphicFramePr>
            <p:nvPr/>
          </p:nvGraphicFramePr>
          <p:xfrm>
            <a:off x="1534" y="1680"/>
            <a:ext cx="1492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98" name="Equation" r:id="rId4" imgW="1066680" imgH="393480" progId="Equation.DSMT4">
                    <p:embed/>
                  </p:oleObj>
                </mc:Choice>
                <mc:Fallback>
                  <p:oleObj name="Equation" r:id="rId4" imgW="1066680" imgH="393480" progId="Equation.DSMT4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1534" y="1680"/>
                          <a:ext cx="1492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E3878B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42" name="Text Box 6"/>
            <p:cNvSpPr txBox="1">
              <a:spLocks noChangeArrowheads="1"/>
            </p:cNvSpPr>
            <p:nvPr/>
          </p:nvSpPr>
          <p:spPr bwMode="auto">
            <a:xfrm>
              <a:off x="432" y="1632"/>
              <a:ext cx="12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AutoNum type="arabicPeriod" startAt="2"/>
              </a:pPr>
              <a:r>
                <a:rPr lang="ja-JP" altLang="en-US" sz="2000">
                  <a:ea typeface="ＭＳ Ｐゴシック" pitchFamily="34" charset="-128"/>
                </a:rPr>
                <a:t> </a:t>
              </a:r>
              <a:r>
                <a:rPr lang="en-US" altLang="ja-JP" sz="2000">
                  <a:ea typeface="ＭＳ Ｐゴシック" pitchFamily="34" charset="-128"/>
                </a:rPr>
                <a:t>Loop Rule:</a:t>
              </a:r>
            </a:p>
          </p:txBody>
        </p:sp>
      </p:grpSp>
      <p:sp>
        <p:nvSpPr>
          <p:cNvPr id="9225" name="Text Box 7"/>
          <p:cNvSpPr txBox="1">
            <a:spLocks noChangeArrowheads="1"/>
          </p:cNvSpPr>
          <p:nvPr/>
        </p:nvSpPr>
        <p:spPr bwMode="auto">
          <a:xfrm>
            <a:off x="685800" y="3429000"/>
            <a:ext cx="441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>
                <a:ea typeface="ＭＳ Ｐゴシック" pitchFamily="34" charset="-128"/>
              </a:rPr>
              <a:t>3.    Multiply through by </a:t>
            </a:r>
            <a:r>
              <a:rPr lang="en-US" altLang="ja-JP" sz="2000" b="1">
                <a:ea typeface="ＭＳ Ｐゴシック" pitchFamily="34" charset="-128"/>
              </a:rPr>
              <a:t>I</a:t>
            </a:r>
            <a:endParaRPr lang="en-US" altLang="ja-JP" sz="2000" b="1" i="0">
              <a:ea typeface="ＭＳ Ｐゴシック" pitchFamily="34" charset="-128"/>
            </a:endParaRPr>
          </a:p>
        </p:txBody>
      </p:sp>
      <p:pic>
        <p:nvPicPr>
          <p:cNvPr id="9226" name="Picture 8" descr="figure-28-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43000"/>
            <a:ext cx="330835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7" name="Group 9"/>
          <p:cNvGrpSpPr>
            <a:grpSpLocks/>
          </p:cNvGrpSpPr>
          <p:nvPr/>
        </p:nvGrpSpPr>
        <p:grpSpPr bwMode="auto">
          <a:xfrm>
            <a:off x="1066800" y="1295400"/>
            <a:ext cx="7848600" cy="1828800"/>
            <a:chOff x="672" y="816"/>
            <a:chExt cx="4944" cy="1152"/>
          </a:xfrm>
        </p:grpSpPr>
        <p:sp>
          <p:nvSpPr>
            <p:cNvPr id="9239" name="Text Box 10"/>
            <p:cNvSpPr txBox="1">
              <a:spLocks noChangeArrowheads="1"/>
            </p:cNvSpPr>
            <p:nvPr/>
          </p:nvSpPr>
          <p:spPr bwMode="auto">
            <a:xfrm>
              <a:off x="672" y="816"/>
              <a:ext cx="2688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i="0">
                  <a:ea typeface="ＭＳ Ｐゴシック" pitchFamily="34" charset="-128"/>
                </a:rPr>
                <a:t>As the current tries to begin flowing, self-inductance induces back EMF, thus opposing the increase of I. </a:t>
              </a:r>
            </a:p>
          </p:txBody>
        </p:sp>
        <p:sp>
          <p:nvSpPr>
            <p:cNvPr id="9240" name="Text Box 11"/>
            <p:cNvSpPr txBox="1">
              <a:spLocks noChangeArrowheads="1"/>
            </p:cNvSpPr>
            <p:nvPr/>
          </p:nvSpPr>
          <p:spPr bwMode="auto">
            <a:xfrm>
              <a:off x="5328" y="110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b="1">
                  <a:ea typeface="ＭＳ Ｐゴシック" pitchFamily="34" charset="-128"/>
                </a:rPr>
                <a:t>+</a:t>
              </a:r>
            </a:p>
          </p:txBody>
        </p:sp>
        <p:sp>
          <p:nvSpPr>
            <p:cNvPr id="9241" name="Text Box 12"/>
            <p:cNvSpPr txBox="1">
              <a:spLocks noChangeArrowheads="1"/>
            </p:cNvSpPr>
            <p:nvPr/>
          </p:nvSpPr>
          <p:spPr bwMode="auto">
            <a:xfrm>
              <a:off x="5376" y="168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b="1">
                  <a:ea typeface="ＭＳ Ｐゴシック" pitchFamily="34" charset="-128"/>
                </a:rPr>
                <a:t>-</a:t>
              </a:r>
            </a:p>
          </p:txBody>
        </p:sp>
      </p:grpSp>
      <p:graphicFrame>
        <p:nvGraphicFramePr>
          <p:cNvPr id="580621" name="Object 13"/>
          <p:cNvGraphicFramePr>
            <a:graphicFrameLocks noChangeAspect="1"/>
          </p:cNvGraphicFramePr>
          <p:nvPr/>
        </p:nvGraphicFramePr>
        <p:xfrm>
          <a:off x="2473325" y="3795713"/>
          <a:ext cx="225107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9" name="Equation" r:id="rId7" imgW="1066680" imgH="393480" progId="Equation.DSMT4">
                  <p:embed/>
                </p:oleObj>
              </mc:Choice>
              <mc:Fallback>
                <p:oleObj name="Equation" r:id="rId7" imgW="1066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325" y="3795713"/>
                        <a:ext cx="2251075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85800" y="4419600"/>
            <a:ext cx="4648200" cy="2073275"/>
            <a:chOff x="480" y="2592"/>
            <a:chExt cx="2928" cy="1306"/>
          </a:xfrm>
        </p:grpSpPr>
        <p:sp>
          <p:nvSpPr>
            <p:cNvPr id="9235" name="Text Box 15"/>
            <p:cNvSpPr txBox="1">
              <a:spLocks noChangeArrowheads="1"/>
            </p:cNvSpPr>
            <p:nvPr/>
          </p:nvSpPr>
          <p:spPr bwMode="auto">
            <a:xfrm>
              <a:off x="480" y="2880"/>
              <a:ext cx="172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ea typeface="ＭＳ Ｐゴシック" pitchFamily="34" charset="-128"/>
                </a:rPr>
                <a:t>Rate at which battery is supplying energy</a:t>
              </a:r>
            </a:p>
          </p:txBody>
        </p:sp>
        <p:sp>
          <p:nvSpPr>
            <p:cNvPr id="9236" name="Line 16"/>
            <p:cNvSpPr>
              <a:spLocks noChangeShapeType="1"/>
            </p:cNvSpPr>
            <p:nvPr/>
          </p:nvSpPr>
          <p:spPr bwMode="auto">
            <a:xfrm flipV="1">
              <a:off x="1248" y="2592"/>
              <a:ext cx="48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Text Box 17"/>
            <p:cNvSpPr txBox="1">
              <a:spLocks noChangeArrowheads="1"/>
            </p:cNvSpPr>
            <p:nvPr/>
          </p:nvSpPr>
          <p:spPr bwMode="auto">
            <a:xfrm>
              <a:off x="1488" y="3456"/>
              <a:ext cx="192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ea typeface="ＭＳ Ｐゴシック" pitchFamily="34" charset="-128"/>
                </a:rPr>
                <a:t>Rate at which energy is dissipated by the resistor</a:t>
              </a:r>
            </a:p>
          </p:txBody>
        </p:sp>
        <p:sp>
          <p:nvSpPr>
            <p:cNvPr id="9238" name="Line 18"/>
            <p:cNvSpPr>
              <a:spLocks noChangeShapeType="1"/>
            </p:cNvSpPr>
            <p:nvPr/>
          </p:nvSpPr>
          <p:spPr bwMode="auto">
            <a:xfrm flipH="1" flipV="1">
              <a:off x="2208" y="2640"/>
              <a:ext cx="96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886200" y="3810000"/>
            <a:ext cx="4495800" cy="854075"/>
            <a:chOff x="2448" y="2400"/>
            <a:chExt cx="2832" cy="538"/>
          </a:xfrm>
        </p:grpSpPr>
        <p:sp>
          <p:nvSpPr>
            <p:cNvPr id="9232" name="Text Box 20"/>
            <p:cNvSpPr txBox="1">
              <a:spLocks noChangeArrowheads="1"/>
            </p:cNvSpPr>
            <p:nvPr/>
          </p:nvSpPr>
          <p:spPr bwMode="auto">
            <a:xfrm>
              <a:off x="3504" y="2496"/>
              <a:ext cx="177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 dirty="0">
                  <a:ea typeface="ＭＳ Ｐゴシック" pitchFamily="34" charset="-128"/>
                </a:rPr>
                <a:t>Rate at which energy is stored in inductor L</a:t>
              </a:r>
            </a:p>
          </p:txBody>
        </p:sp>
        <p:sp>
          <p:nvSpPr>
            <p:cNvPr id="9233" name="Line 21"/>
            <p:cNvSpPr>
              <a:spLocks noChangeShapeType="1"/>
            </p:cNvSpPr>
            <p:nvPr/>
          </p:nvSpPr>
          <p:spPr bwMode="auto">
            <a:xfrm flipH="1" flipV="1">
              <a:off x="3024" y="2640"/>
              <a:ext cx="480" cy="9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AutoShape 22"/>
            <p:cNvSpPr>
              <a:spLocks noChangeArrowheads="1"/>
            </p:cNvSpPr>
            <p:nvPr/>
          </p:nvSpPr>
          <p:spPr bwMode="auto">
            <a:xfrm>
              <a:off x="2448" y="2400"/>
              <a:ext cx="576" cy="52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4757738" y="4953000"/>
            <a:ext cx="3497262" cy="787400"/>
            <a:chOff x="2997" y="3120"/>
            <a:chExt cx="2203" cy="496"/>
          </a:xfrm>
        </p:grpSpPr>
        <p:graphicFrame>
          <p:nvGraphicFramePr>
            <p:cNvPr id="9219" name="Object 24"/>
            <p:cNvGraphicFramePr>
              <a:graphicFrameLocks noChangeAspect="1"/>
            </p:cNvGraphicFramePr>
            <p:nvPr/>
          </p:nvGraphicFramePr>
          <p:xfrm>
            <a:off x="2997" y="3120"/>
            <a:ext cx="919" cy="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00" name="Equation" r:id="rId9" imgW="850680" imgH="393480" progId="Equation.DSMT4">
                    <p:embed/>
                  </p:oleObj>
                </mc:Choice>
                <mc:Fallback>
                  <p:oleObj name="Equation" r:id="rId9" imgW="8506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7" y="3120"/>
                          <a:ext cx="919" cy="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1" name="AutoShape 25"/>
            <p:cNvSpPr>
              <a:spLocks noChangeArrowheads="1"/>
            </p:cNvSpPr>
            <p:nvPr/>
          </p:nvSpPr>
          <p:spPr bwMode="auto">
            <a:xfrm>
              <a:off x="3984" y="3312"/>
              <a:ext cx="240" cy="96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graphicFrame>
          <p:nvGraphicFramePr>
            <p:cNvPr id="9220" name="Object 26"/>
            <p:cNvGraphicFramePr>
              <a:graphicFrameLocks noChangeAspect="1"/>
            </p:cNvGraphicFramePr>
            <p:nvPr/>
          </p:nvGraphicFramePr>
          <p:xfrm>
            <a:off x="4304" y="3120"/>
            <a:ext cx="896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01" name="Equation" r:id="rId11" imgW="711000" imgH="393480" progId="Equation.DSMT4">
                    <p:embed/>
                  </p:oleObj>
                </mc:Choice>
                <mc:Fallback>
                  <p:oleObj name="Equation" r:id="rId11" imgW="71100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4" y="3120"/>
                          <a:ext cx="896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8B64-0C92-464B-BD7F-2AA09A15D12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35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CC0000"/>
          </a:solidFill>
          <a:tailEnd type="arrow" w="lg" len="lg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</a:spPr>
      <a:bodyPr wrap="none" rtlCol="0">
        <a:spAutoFit/>
      </a:bodyPr>
      <a:lstStyle>
        <a:defPPr indent="228600">
          <a:defRPr sz="2000">
            <a:solidFill>
              <a:srgbClr val="CC0000"/>
            </a:solidFill>
            <a:latin typeface="+mj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8891</TotalTime>
  <Words>1656</Words>
  <Application>Microsoft Office PowerPoint</Application>
  <PresentationFormat>On-screen Show (4:3)</PresentationFormat>
  <Paragraphs>356</Paragraphs>
  <Slides>39</Slides>
  <Notes>17</Notes>
  <HiddenSlides>2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ＭＳ Ｐゴシック</vt:lpstr>
      <vt:lpstr>ヒラギノ角ゴ Pro W3</vt:lpstr>
      <vt:lpstr>Arial</vt:lpstr>
      <vt:lpstr>Symbol</vt:lpstr>
      <vt:lpstr>Times New Roman</vt:lpstr>
      <vt:lpstr>Wingdings</vt:lpstr>
      <vt:lpstr>Default Design</vt:lpstr>
      <vt:lpstr>Equation</vt:lpstr>
      <vt:lpstr>Please Fill the online Course evaluation. </vt:lpstr>
      <vt:lpstr>Final Exam</vt:lpstr>
      <vt:lpstr>Transformer</vt:lpstr>
      <vt:lpstr>Previously asked question: Why use HV to transport electricity? </vt:lpstr>
      <vt:lpstr>PowerPoint Presentation</vt:lpstr>
      <vt:lpstr>Behavior of Inductors</vt:lpstr>
      <vt:lpstr>RL Circuits – Starting Current</vt:lpstr>
      <vt:lpstr>PowerPoint Presentation</vt:lpstr>
      <vt:lpstr>Energy Stored By Inductor</vt:lpstr>
      <vt:lpstr>Where is the Energy Stored?</vt:lpstr>
      <vt:lpstr>Changing Area and B Simultaneously</vt:lpstr>
      <vt:lpstr>(Ideal) LC Circuit</vt:lpstr>
      <vt:lpstr>LC Oscillations</vt:lpstr>
      <vt:lpstr>More for Today</vt:lpstr>
      <vt:lpstr>Maxwell's Equations (so far)</vt:lpstr>
      <vt:lpstr>Maxwell's Equations (incomplete)</vt:lpstr>
      <vt:lpstr>Maxwell's Equations (incomplete)</vt:lpstr>
      <vt:lpstr>Maxwell's Equations – The Full Story</vt:lpstr>
      <vt:lpstr>Adding time to Ampere's Law</vt:lpstr>
      <vt:lpstr>Adding time to Ampere's Law</vt:lpstr>
      <vt:lpstr>Maxwell's Equations – The Full Story</vt:lpstr>
      <vt:lpstr>Differential Form of Gauss' Law (Sec. 22.8)</vt:lpstr>
      <vt:lpstr>Differential Form of Ampere's Law (Sec. 22.9)</vt:lpstr>
      <vt:lpstr>Differential Form of Ampere's Law (Sec. 22.9)</vt:lpstr>
      <vt:lpstr>Differential Form of Ampere's Law (Sec. 22.9)</vt:lpstr>
      <vt:lpstr>Curl:  Here's the Math</vt:lpstr>
      <vt:lpstr>Curl:  Here's the Math</vt:lpstr>
      <vt:lpstr>Maxwell's Equations – The Full Story</vt:lpstr>
      <vt:lpstr>Maxwell's Equations – No Charges</vt:lpstr>
      <vt:lpstr>Maxwell's Equations – No Charges</vt:lpstr>
      <vt:lpstr>Maxwell's Equations – No Charges</vt:lpstr>
      <vt:lpstr>Maxwell's Equations – No Charges</vt:lpstr>
      <vt:lpstr>Maxwell's Equations – No Charges</vt:lpstr>
      <vt:lpstr>E and B wave solutions</vt:lpstr>
      <vt:lpstr>A Pulse and Gauss’s Laws</vt:lpstr>
      <vt:lpstr>A Pulse and Faraday’s Law</vt:lpstr>
      <vt:lpstr>A Pulse and Ampere-Maxwell Law</vt:lpstr>
      <vt:lpstr>A Pulse: Speed of Propagation</vt:lpstr>
      <vt:lpstr>Icliker quiz (10 points for any inputs)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subject>Physics 272H, Spring 2007</dc:subject>
  <dc:creator>Norbert Neumeister</dc:creator>
  <cp:lastModifiedBy>wxie</cp:lastModifiedBy>
  <cp:revision>912</cp:revision>
  <cp:lastPrinted>2012-12-03T14:19:22Z</cp:lastPrinted>
  <dcterms:created xsi:type="dcterms:W3CDTF">2012-12-03T14:08:06Z</dcterms:created>
  <dcterms:modified xsi:type="dcterms:W3CDTF">2018-04-23T18:04:55Z</dcterms:modified>
</cp:coreProperties>
</file>