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1052" r:id="rId2"/>
    <p:sldId id="1053" r:id="rId3"/>
    <p:sldId id="1040" r:id="rId4"/>
    <p:sldId id="1005" r:id="rId5"/>
    <p:sldId id="1006" r:id="rId6"/>
    <p:sldId id="1008" r:id="rId7"/>
    <p:sldId id="1009" r:id="rId8"/>
    <p:sldId id="1046" r:id="rId9"/>
    <p:sldId id="1047" r:id="rId10"/>
    <p:sldId id="1048" r:id="rId11"/>
    <p:sldId id="1049" r:id="rId12"/>
    <p:sldId id="1050" r:id="rId13"/>
    <p:sldId id="1015" r:id="rId14"/>
    <p:sldId id="946" r:id="rId15"/>
    <p:sldId id="1030" r:id="rId16"/>
    <p:sldId id="1017" r:id="rId17"/>
    <p:sldId id="1018" r:id="rId18"/>
    <p:sldId id="1021" r:id="rId19"/>
    <p:sldId id="1022" r:id="rId20"/>
    <p:sldId id="1023" r:id="rId21"/>
    <p:sldId id="1024" r:id="rId22"/>
    <p:sldId id="1025" r:id="rId23"/>
    <p:sldId id="968" r:id="rId24"/>
    <p:sldId id="1028" r:id="rId25"/>
    <p:sldId id="1029" r:id="rId26"/>
    <p:sldId id="1014" r:id="rId27"/>
    <p:sldId id="1026" r:id="rId28"/>
    <p:sldId id="1027" r:id="rId29"/>
    <p:sldId id="1041" r:id="rId30"/>
    <p:sldId id="1042" r:id="rId31"/>
    <p:sldId id="1043" r:id="rId3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64" charset="0"/>
        <a:ea typeface="ＭＳ Ｐゴシック" pitchFamily="64" charset="-128"/>
        <a:cs typeface="+mn-cs"/>
      </a:defRPr>
    </a:lvl1pPr>
    <a:lvl2pPr marL="457200" algn="l" rtl="0" fontAlgn="base">
      <a:spcBef>
        <a:spcPct val="0"/>
      </a:spcBef>
      <a:spcAft>
        <a:spcPct val="0"/>
      </a:spcAft>
      <a:defRPr sz="2400" kern="1200">
        <a:solidFill>
          <a:schemeClr val="tx1"/>
        </a:solidFill>
        <a:latin typeface="Times New Roman" pitchFamily="64" charset="0"/>
        <a:ea typeface="ＭＳ Ｐゴシック" pitchFamily="64" charset="-128"/>
        <a:cs typeface="+mn-cs"/>
      </a:defRPr>
    </a:lvl2pPr>
    <a:lvl3pPr marL="914400" algn="l" rtl="0" fontAlgn="base">
      <a:spcBef>
        <a:spcPct val="0"/>
      </a:spcBef>
      <a:spcAft>
        <a:spcPct val="0"/>
      </a:spcAft>
      <a:defRPr sz="2400" kern="1200">
        <a:solidFill>
          <a:schemeClr val="tx1"/>
        </a:solidFill>
        <a:latin typeface="Times New Roman" pitchFamily="64" charset="0"/>
        <a:ea typeface="ＭＳ Ｐゴシック" pitchFamily="64" charset="-128"/>
        <a:cs typeface="+mn-cs"/>
      </a:defRPr>
    </a:lvl3pPr>
    <a:lvl4pPr marL="1371600" algn="l" rtl="0" fontAlgn="base">
      <a:spcBef>
        <a:spcPct val="0"/>
      </a:spcBef>
      <a:spcAft>
        <a:spcPct val="0"/>
      </a:spcAft>
      <a:defRPr sz="2400" kern="1200">
        <a:solidFill>
          <a:schemeClr val="tx1"/>
        </a:solidFill>
        <a:latin typeface="Times New Roman" pitchFamily="64" charset="0"/>
        <a:ea typeface="ＭＳ Ｐゴシック" pitchFamily="64" charset="-128"/>
        <a:cs typeface="+mn-cs"/>
      </a:defRPr>
    </a:lvl4pPr>
    <a:lvl5pPr marL="1828800" algn="l" rtl="0" fontAlgn="base">
      <a:spcBef>
        <a:spcPct val="0"/>
      </a:spcBef>
      <a:spcAft>
        <a:spcPct val="0"/>
      </a:spcAft>
      <a:defRPr sz="2400" kern="1200">
        <a:solidFill>
          <a:schemeClr val="tx1"/>
        </a:solidFill>
        <a:latin typeface="Times New Roman" pitchFamily="64" charset="0"/>
        <a:ea typeface="ＭＳ Ｐゴシック" pitchFamily="64" charset="-128"/>
        <a:cs typeface="+mn-cs"/>
      </a:defRPr>
    </a:lvl5pPr>
    <a:lvl6pPr marL="2286000" algn="l" defTabSz="914400" rtl="0" eaLnBrk="1" latinLnBrk="0" hangingPunct="1">
      <a:defRPr sz="2400" kern="1200">
        <a:solidFill>
          <a:schemeClr val="tx1"/>
        </a:solidFill>
        <a:latin typeface="Times New Roman" pitchFamily="64" charset="0"/>
        <a:ea typeface="ＭＳ Ｐゴシック" pitchFamily="64" charset="-128"/>
        <a:cs typeface="+mn-cs"/>
      </a:defRPr>
    </a:lvl6pPr>
    <a:lvl7pPr marL="2743200" algn="l" defTabSz="914400" rtl="0" eaLnBrk="1" latinLnBrk="0" hangingPunct="1">
      <a:defRPr sz="2400" kern="1200">
        <a:solidFill>
          <a:schemeClr val="tx1"/>
        </a:solidFill>
        <a:latin typeface="Times New Roman" pitchFamily="64" charset="0"/>
        <a:ea typeface="ＭＳ Ｐゴシック" pitchFamily="64" charset="-128"/>
        <a:cs typeface="+mn-cs"/>
      </a:defRPr>
    </a:lvl7pPr>
    <a:lvl8pPr marL="3200400" algn="l" defTabSz="914400" rtl="0" eaLnBrk="1" latinLnBrk="0" hangingPunct="1">
      <a:defRPr sz="2400" kern="1200">
        <a:solidFill>
          <a:schemeClr val="tx1"/>
        </a:solidFill>
        <a:latin typeface="Times New Roman" pitchFamily="64" charset="0"/>
        <a:ea typeface="ＭＳ Ｐゴシック" pitchFamily="64" charset="-128"/>
        <a:cs typeface="+mn-cs"/>
      </a:defRPr>
    </a:lvl8pPr>
    <a:lvl9pPr marL="3657600" algn="l" defTabSz="914400" rtl="0" eaLnBrk="1" latinLnBrk="0" hangingPunct="1">
      <a:defRPr sz="2400" kern="1200">
        <a:solidFill>
          <a:schemeClr val="tx1"/>
        </a:solidFill>
        <a:latin typeface="Times New Roman" pitchFamily="64" charset="0"/>
        <a:ea typeface="ＭＳ Ｐゴシック" pitchFamily="6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6F63F"/>
    <a:srgbClr val="D3ED18"/>
    <a:srgbClr val="10169D"/>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62" autoAdjust="0"/>
  </p:normalViewPr>
  <p:slideViewPr>
    <p:cSldViewPr>
      <p:cViewPr varScale="1">
        <p:scale>
          <a:sx n="67" d="100"/>
          <a:sy n="67" d="100"/>
        </p:scale>
        <p:origin x="1104" y="6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emf"/><Relationship Id="rId4"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emf"/><Relationship Id="rId5" Type="http://schemas.openxmlformats.org/officeDocument/2006/relationships/image" Target="../media/image55.wmf"/><Relationship Id="rId4" Type="http://schemas.openxmlformats.org/officeDocument/2006/relationships/image" Target="../media/image5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31.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67.emf"/><Relationship Id="rId7" Type="http://schemas.openxmlformats.org/officeDocument/2006/relationships/image" Target="../media/image71.emf"/><Relationship Id="rId2" Type="http://schemas.openxmlformats.org/officeDocument/2006/relationships/image" Target="../media/image66.wmf"/><Relationship Id="rId1" Type="http://schemas.openxmlformats.org/officeDocument/2006/relationships/image" Target="../media/image65.emf"/><Relationship Id="rId6" Type="http://schemas.openxmlformats.org/officeDocument/2006/relationships/image" Target="../media/image70.wmf"/><Relationship Id="rId5" Type="http://schemas.openxmlformats.org/officeDocument/2006/relationships/image" Target="../media/image69.wmf"/><Relationship Id="rId10" Type="http://schemas.openxmlformats.org/officeDocument/2006/relationships/image" Target="../media/image74.wmf"/><Relationship Id="rId4" Type="http://schemas.openxmlformats.org/officeDocument/2006/relationships/image" Target="../media/image68.wmf"/><Relationship Id="rId9" Type="http://schemas.openxmlformats.org/officeDocument/2006/relationships/image" Target="../media/image7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5" Type="http://schemas.openxmlformats.org/officeDocument/2006/relationships/image" Target="../media/image34.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29699"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29700"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29701"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0613EA5D-23EA-491D-B77F-8C5D14DD64D1}" type="slidenum">
              <a:rPr lang="en-US" altLang="en-US"/>
              <a:pPr/>
              <a:t>‹#›</a:t>
            </a:fld>
            <a:endParaRPr lang="en-US" altLang="en-US"/>
          </a:p>
        </p:txBody>
      </p:sp>
    </p:spTree>
    <p:extLst>
      <p:ext uri="{BB962C8B-B14F-4D97-AF65-F5344CB8AC3E}">
        <p14:creationId xmlns:p14="http://schemas.microsoft.com/office/powerpoint/2010/main" val="1260483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lt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lt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lt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5566D104-A004-4A07-9C30-4EE06162DA5B}" type="slidenum">
              <a:rPr lang="en-US" altLang="en-US"/>
              <a:pPr/>
              <a:t>‹#›</a:t>
            </a:fld>
            <a:endParaRPr lang="en-US" altLang="en-US"/>
          </a:p>
        </p:txBody>
      </p:sp>
    </p:spTree>
    <p:extLst>
      <p:ext uri="{BB962C8B-B14F-4D97-AF65-F5344CB8AC3E}">
        <p14:creationId xmlns:p14="http://schemas.microsoft.com/office/powerpoint/2010/main" val="2082889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ＭＳ Ｐゴシック" pitchFamily="64" charset="-128"/>
      </a:defRPr>
    </a:lvl1pPr>
    <a:lvl2pPr marL="457200" algn="l" rtl="0" eaLnBrk="0" fontAlgn="base" hangingPunct="0">
      <a:spcBef>
        <a:spcPct val="30000"/>
      </a:spcBef>
      <a:spcAft>
        <a:spcPct val="0"/>
      </a:spcAft>
      <a:defRPr sz="1200" kern="1200">
        <a:solidFill>
          <a:schemeClr val="tx1"/>
        </a:solidFill>
        <a:latin typeface="Times New Roman" pitchFamily="64" charset="0"/>
        <a:ea typeface="ＭＳ Ｐゴシック" pitchFamily="6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4" charset="0"/>
        <a:ea typeface="ヒラギノ角ゴ Pro W3" charset="-128"/>
        <a:cs typeface="ヒラギノ角ゴ Pro W3" pitchFamily="112" charset="-128"/>
      </a:defRPr>
    </a:lvl3pPr>
    <a:lvl4pPr marL="1371600" algn="l" rtl="0" eaLnBrk="0" fontAlgn="base" hangingPunct="0">
      <a:spcBef>
        <a:spcPct val="30000"/>
      </a:spcBef>
      <a:spcAft>
        <a:spcPct val="0"/>
      </a:spcAft>
      <a:defRPr sz="1200" kern="1200">
        <a:solidFill>
          <a:schemeClr val="tx1"/>
        </a:solidFill>
        <a:latin typeface="Times New Roman" pitchFamily="64" charset="0"/>
        <a:ea typeface="ヒラギノ角ゴ Pro W3" charset="-128"/>
        <a:cs typeface="ヒラギノ角ゴ Pro W3" pitchFamily="112" charset="-128"/>
      </a:defRPr>
    </a:lvl4pPr>
    <a:lvl5pPr marL="1828800" algn="l" rtl="0" eaLnBrk="0" fontAlgn="base" hangingPunct="0">
      <a:spcBef>
        <a:spcPct val="30000"/>
      </a:spcBef>
      <a:spcAft>
        <a:spcPct val="0"/>
      </a:spcAft>
      <a:defRPr sz="1200" kern="1200">
        <a:solidFill>
          <a:schemeClr val="tx1"/>
        </a:solidFill>
        <a:latin typeface="Times New Roman" pitchFamily="64" charset="0"/>
        <a:ea typeface="ヒラギノ角ゴ Pro W3" charset="-128"/>
        <a:cs typeface="ヒラギノ角ゴ Pro W3" pitchFamily="112"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EF523E5D-E922-44FA-9FC8-D896FFF8B89E}" type="slidenum">
              <a:rPr lang="ja-JP" altLang="en-US" sz="1300" i="0" smtClean="0"/>
              <a:pPr/>
              <a:t>3</a:t>
            </a:fld>
            <a:endParaRPr lang="en-US" altLang="ja-JP" sz="1300" i="0" smtClean="0"/>
          </a:p>
        </p:txBody>
      </p:sp>
      <p:sp>
        <p:nvSpPr>
          <p:cNvPr id="26627" name="Rectangle 2"/>
          <p:cNvSpPr>
            <a:spLocks noGrp="1" noRot="1" noChangeAspect="1" noChangeArrowheads="1" noTextEdit="1"/>
          </p:cNvSpPr>
          <p:nvPr>
            <p:ph type="sldImg"/>
          </p:nvPr>
        </p:nvSpPr>
        <p:spPr>
          <a:xfrm>
            <a:off x="1258888" y="720725"/>
            <a:ext cx="4797425" cy="3598863"/>
          </a:xfrm>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95551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a:defRPr sz="2500" i="1">
                <a:solidFill>
                  <a:schemeClr val="tx1"/>
                </a:solidFill>
                <a:latin typeface="Times New Roman" pitchFamily="18" charset="0"/>
              </a:defRPr>
            </a:lvl1pPr>
            <a:lvl2pPr marL="770662" indent="-296408" defTabSz="964974">
              <a:defRPr sz="2500" i="1">
                <a:solidFill>
                  <a:schemeClr val="tx1"/>
                </a:solidFill>
                <a:latin typeface="Times New Roman" pitchFamily="18" charset="0"/>
              </a:defRPr>
            </a:lvl2pPr>
            <a:lvl3pPr marL="1185634" indent="-237127" defTabSz="964974">
              <a:defRPr sz="2500" i="1">
                <a:solidFill>
                  <a:schemeClr val="tx1"/>
                </a:solidFill>
                <a:latin typeface="Times New Roman" pitchFamily="18" charset="0"/>
              </a:defRPr>
            </a:lvl3pPr>
            <a:lvl4pPr marL="1659887" indent="-237127" defTabSz="964974">
              <a:defRPr sz="2500" i="1">
                <a:solidFill>
                  <a:schemeClr val="tx1"/>
                </a:solidFill>
                <a:latin typeface="Times New Roman" pitchFamily="18" charset="0"/>
              </a:defRPr>
            </a:lvl4pPr>
            <a:lvl5pPr marL="2134141" indent="-237127" defTabSz="964974">
              <a:defRPr sz="2500" i="1">
                <a:solidFill>
                  <a:schemeClr val="tx1"/>
                </a:solidFill>
                <a:latin typeface="Times New Roman" pitchFamily="18" charset="0"/>
              </a:defRPr>
            </a:lvl5pPr>
            <a:lvl6pPr marL="2608395" indent="-237127" defTabSz="964974" eaLnBrk="0" fontAlgn="base" hangingPunct="0">
              <a:spcBef>
                <a:spcPct val="0"/>
              </a:spcBef>
              <a:spcAft>
                <a:spcPct val="0"/>
              </a:spcAft>
              <a:defRPr sz="2500" i="1">
                <a:solidFill>
                  <a:schemeClr val="tx1"/>
                </a:solidFill>
                <a:latin typeface="Times New Roman" pitchFamily="18" charset="0"/>
              </a:defRPr>
            </a:lvl6pPr>
            <a:lvl7pPr marL="3082648" indent="-237127" defTabSz="964974" eaLnBrk="0" fontAlgn="base" hangingPunct="0">
              <a:spcBef>
                <a:spcPct val="0"/>
              </a:spcBef>
              <a:spcAft>
                <a:spcPct val="0"/>
              </a:spcAft>
              <a:defRPr sz="2500" i="1">
                <a:solidFill>
                  <a:schemeClr val="tx1"/>
                </a:solidFill>
                <a:latin typeface="Times New Roman" pitchFamily="18" charset="0"/>
              </a:defRPr>
            </a:lvl7pPr>
            <a:lvl8pPr marL="3556902" indent="-237127" defTabSz="964974" eaLnBrk="0" fontAlgn="base" hangingPunct="0">
              <a:spcBef>
                <a:spcPct val="0"/>
              </a:spcBef>
              <a:spcAft>
                <a:spcPct val="0"/>
              </a:spcAft>
              <a:defRPr sz="2500" i="1">
                <a:solidFill>
                  <a:schemeClr val="tx1"/>
                </a:solidFill>
                <a:latin typeface="Times New Roman" pitchFamily="18" charset="0"/>
              </a:defRPr>
            </a:lvl8pPr>
            <a:lvl9pPr marL="4031155" indent="-237127" defTabSz="964974" eaLnBrk="0" fontAlgn="base" hangingPunct="0">
              <a:spcBef>
                <a:spcPct val="0"/>
              </a:spcBef>
              <a:spcAft>
                <a:spcPct val="0"/>
              </a:spcAft>
              <a:defRPr sz="2500" i="1">
                <a:solidFill>
                  <a:schemeClr val="tx1"/>
                </a:solidFill>
                <a:latin typeface="Times New Roman" pitchFamily="18" charset="0"/>
              </a:defRPr>
            </a:lvl9pPr>
          </a:lstStyle>
          <a:p>
            <a:fld id="{E9F6B171-B8EE-463F-BFFD-240427FD11E7}" type="slidenum">
              <a:rPr lang="ja-JP" altLang="en-US" sz="1200" i="0"/>
              <a:pPr/>
              <a:t>13</a:t>
            </a:fld>
            <a:endParaRPr lang="en-US" altLang="ja-JP" sz="1200" i="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An electromagnet is connected to a DC source through a resistance that keeps the voltage across the terminals of the electromagnet below the source voltage when the battery is engaged. A light bulb is connected in parallel with the electromagnet. When the switch is closed, the bulb lights and energy is stored in the inductor. When the switch is opened, the battery is out of the circuit and the bulb and inductor are in series. The self-induced </a:t>
            </a:r>
            <a:r>
              <a:rPr lang="en-US" dirty="0" err="1" smtClean="0"/>
              <a:t>emf</a:t>
            </a:r>
            <a:r>
              <a:rPr lang="en-US" dirty="0" smtClean="0"/>
              <a:t> in the coil causes a greater potential difference across the coil than was there previously and the light bulb flashes brighter before going out.</a:t>
            </a:r>
            <a:endParaRPr lang="en-US" altLang="en-US" dirty="0" smtClean="0"/>
          </a:p>
        </p:txBody>
      </p:sp>
    </p:spTree>
    <p:extLst>
      <p:ext uri="{BB962C8B-B14F-4D97-AF65-F5344CB8AC3E}">
        <p14:creationId xmlns:p14="http://schemas.microsoft.com/office/powerpoint/2010/main" val="296177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64" charset="0"/>
                <a:ea typeface="ＭＳ Ｐゴシック" pitchFamily="64" charset="-128"/>
              </a:defRPr>
            </a:lvl1pPr>
            <a:lvl2pPr marL="37931725" indent="-37474525" defTabSz="966788"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fld id="{ED77636E-C060-4AC4-BDD3-F44636644FC1}" type="slidenum">
              <a:rPr lang="en-US" altLang="en-US" sz="1300"/>
              <a:pPr eaLnBrk="1" hangingPunct="1"/>
              <a:t>14</a:t>
            </a:fld>
            <a:endParaRPr lang="en-US" altLang="en-US" sz="1300"/>
          </a:p>
        </p:txBody>
      </p:sp>
      <p:sp>
        <p:nvSpPr>
          <p:cNvPr id="16387" name="Rectangle 2"/>
          <p:cNvSpPr>
            <a:spLocks noGrp="1" noRot="1" noChangeAspect="1" noChangeArrowheads="1" noTextEdit="1"/>
          </p:cNvSpPr>
          <p:nvPr>
            <p:ph type="sldImg"/>
          </p:nvPr>
        </p:nvSpPr>
        <p:spPr>
          <a:xfrm>
            <a:off x="1257300" y="720725"/>
            <a:ext cx="4802188" cy="3600450"/>
          </a:xfrm>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lIns="91586" tIns="45793" rIns="91586" bIns="45793"/>
          <a:lstStyle/>
          <a:p>
            <a:pPr eaLnBrk="1" hangingPunct="1"/>
            <a:endParaRPr lang="en-US" altLang="en-US" smtClean="0"/>
          </a:p>
        </p:txBody>
      </p:sp>
    </p:spTree>
    <p:extLst>
      <p:ext uri="{BB962C8B-B14F-4D97-AF65-F5344CB8AC3E}">
        <p14:creationId xmlns:p14="http://schemas.microsoft.com/office/powerpoint/2010/main" val="2936665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DD1C876A-3033-44FC-9245-AD7E4A54C3A5}" type="slidenum">
              <a:rPr lang="ja-JP" altLang="en-US" sz="1300" i="0" smtClean="0"/>
              <a:pPr/>
              <a:t>15</a:t>
            </a:fld>
            <a:endParaRPr lang="en-US" altLang="ja-JP" sz="1300" i="0" smtClean="0"/>
          </a:p>
        </p:txBody>
      </p:sp>
      <p:sp>
        <p:nvSpPr>
          <p:cNvPr id="29699" name="Rectangle 2"/>
          <p:cNvSpPr>
            <a:spLocks noGrp="1" noRot="1" noChangeAspect="1" noChangeArrowheads="1" noTextEdit="1"/>
          </p:cNvSpPr>
          <p:nvPr>
            <p:ph type="sldImg"/>
          </p:nvPr>
        </p:nvSpPr>
        <p:spPr>
          <a:xfrm>
            <a:off x="1258888" y="720725"/>
            <a:ext cx="4797425" cy="3598863"/>
          </a:xfrm>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Current dirction is the moving direction of positive charge, i.e. the electric field direction, therefore, following the current direction, potential drops</a:t>
            </a:r>
          </a:p>
          <a:p>
            <a:endParaRPr lang="en-US" altLang="en-US" smtClean="0"/>
          </a:p>
        </p:txBody>
      </p:sp>
    </p:spTree>
    <p:extLst>
      <p:ext uri="{BB962C8B-B14F-4D97-AF65-F5344CB8AC3E}">
        <p14:creationId xmlns:p14="http://schemas.microsoft.com/office/powerpoint/2010/main" val="1156154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a:defRPr sz="2500" i="1">
                <a:solidFill>
                  <a:schemeClr val="tx1"/>
                </a:solidFill>
                <a:latin typeface="Times New Roman" pitchFamily="18" charset="0"/>
              </a:defRPr>
            </a:lvl1pPr>
            <a:lvl2pPr marL="770662" indent="-296408" defTabSz="964974">
              <a:defRPr sz="2500" i="1">
                <a:solidFill>
                  <a:schemeClr val="tx1"/>
                </a:solidFill>
                <a:latin typeface="Times New Roman" pitchFamily="18" charset="0"/>
              </a:defRPr>
            </a:lvl2pPr>
            <a:lvl3pPr marL="1185634" indent="-237127" defTabSz="964974">
              <a:defRPr sz="2500" i="1">
                <a:solidFill>
                  <a:schemeClr val="tx1"/>
                </a:solidFill>
                <a:latin typeface="Times New Roman" pitchFamily="18" charset="0"/>
              </a:defRPr>
            </a:lvl3pPr>
            <a:lvl4pPr marL="1659887" indent="-237127" defTabSz="964974">
              <a:defRPr sz="2500" i="1">
                <a:solidFill>
                  <a:schemeClr val="tx1"/>
                </a:solidFill>
                <a:latin typeface="Times New Roman" pitchFamily="18" charset="0"/>
              </a:defRPr>
            </a:lvl4pPr>
            <a:lvl5pPr marL="2134141" indent="-237127" defTabSz="964974">
              <a:defRPr sz="2500" i="1">
                <a:solidFill>
                  <a:schemeClr val="tx1"/>
                </a:solidFill>
                <a:latin typeface="Times New Roman" pitchFamily="18" charset="0"/>
              </a:defRPr>
            </a:lvl5pPr>
            <a:lvl6pPr marL="2608395" indent="-237127" defTabSz="964974" eaLnBrk="0" fontAlgn="base" hangingPunct="0">
              <a:spcBef>
                <a:spcPct val="0"/>
              </a:spcBef>
              <a:spcAft>
                <a:spcPct val="0"/>
              </a:spcAft>
              <a:defRPr sz="2500" i="1">
                <a:solidFill>
                  <a:schemeClr val="tx1"/>
                </a:solidFill>
                <a:latin typeface="Times New Roman" pitchFamily="18" charset="0"/>
              </a:defRPr>
            </a:lvl6pPr>
            <a:lvl7pPr marL="3082648" indent="-237127" defTabSz="964974" eaLnBrk="0" fontAlgn="base" hangingPunct="0">
              <a:spcBef>
                <a:spcPct val="0"/>
              </a:spcBef>
              <a:spcAft>
                <a:spcPct val="0"/>
              </a:spcAft>
              <a:defRPr sz="2500" i="1">
                <a:solidFill>
                  <a:schemeClr val="tx1"/>
                </a:solidFill>
                <a:latin typeface="Times New Roman" pitchFamily="18" charset="0"/>
              </a:defRPr>
            </a:lvl7pPr>
            <a:lvl8pPr marL="3556902" indent="-237127" defTabSz="964974" eaLnBrk="0" fontAlgn="base" hangingPunct="0">
              <a:spcBef>
                <a:spcPct val="0"/>
              </a:spcBef>
              <a:spcAft>
                <a:spcPct val="0"/>
              </a:spcAft>
              <a:defRPr sz="2500" i="1">
                <a:solidFill>
                  <a:schemeClr val="tx1"/>
                </a:solidFill>
                <a:latin typeface="Times New Roman" pitchFamily="18" charset="0"/>
              </a:defRPr>
            </a:lvl8pPr>
            <a:lvl9pPr marL="4031155" indent="-237127" defTabSz="964974" eaLnBrk="0" fontAlgn="base" hangingPunct="0">
              <a:spcBef>
                <a:spcPct val="0"/>
              </a:spcBef>
              <a:spcAft>
                <a:spcPct val="0"/>
              </a:spcAft>
              <a:defRPr sz="2500" i="1">
                <a:solidFill>
                  <a:schemeClr val="tx1"/>
                </a:solidFill>
                <a:latin typeface="Times New Roman" pitchFamily="18" charset="0"/>
              </a:defRPr>
            </a:lvl9pPr>
          </a:lstStyle>
          <a:p>
            <a:fld id="{52D7C74C-B4F5-49DA-8AB5-382B6EF1F086}" type="slidenum">
              <a:rPr lang="ja-JP" altLang="en-US" sz="1200" i="0"/>
              <a:pPr/>
              <a:t>16</a:t>
            </a:fld>
            <a:endParaRPr lang="en-US" altLang="ja-JP" sz="1200" i="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6212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a:defRPr sz="2500" i="1">
                <a:solidFill>
                  <a:schemeClr val="tx1"/>
                </a:solidFill>
                <a:latin typeface="Times New Roman" pitchFamily="18" charset="0"/>
              </a:defRPr>
            </a:lvl1pPr>
            <a:lvl2pPr marL="770662" indent="-296408" defTabSz="964974">
              <a:defRPr sz="2500" i="1">
                <a:solidFill>
                  <a:schemeClr val="tx1"/>
                </a:solidFill>
                <a:latin typeface="Times New Roman" pitchFamily="18" charset="0"/>
              </a:defRPr>
            </a:lvl2pPr>
            <a:lvl3pPr marL="1185634" indent="-237127" defTabSz="964974">
              <a:defRPr sz="2500" i="1">
                <a:solidFill>
                  <a:schemeClr val="tx1"/>
                </a:solidFill>
                <a:latin typeface="Times New Roman" pitchFamily="18" charset="0"/>
              </a:defRPr>
            </a:lvl3pPr>
            <a:lvl4pPr marL="1659887" indent="-237127" defTabSz="964974">
              <a:defRPr sz="2500" i="1">
                <a:solidFill>
                  <a:schemeClr val="tx1"/>
                </a:solidFill>
                <a:latin typeface="Times New Roman" pitchFamily="18" charset="0"/>
              </a:defRPr>
            </a:lvl4pPr>
            <a:lvl5pPr marL="2134141" indent="-237127" defTabSz="964974">
              <a:defRPr sz="2500" i="1">
                <a:solidFill>
                  <a:schemeClr val="tx1"/>
                </a:solidFill>
                <a:latin typeface="Times New Roman" pitchFamily="18" charset="0"/>
              </a:defRPr>
            </a:lvl5pPr>
            <a:lvl6pPr marL="2608395" indent="-237127" defTabSz="964974" eaLnBrk="0" fontAlgn="base" hangingPunct="0">
              <a:spcBef>
                <a:spcPct val="0"/>
              </a:spcBef>
              <a:spcAft>
                <a:spcPct val="0"/>
              </a:spcAft>
              <a:defRPr sz="2500" i="1">
                <a:solidFill>
                  <a:schemeClr val="tx1"/>
                </a:solidFill>
                <a:latin typeface="Times New Roman" pitchFamily="18" charset="0"/>
              </a:defRPr>
            </a:lvl6pPr>
            <a:lvl7pPr marL="3082648" indent="-237127" defTabSz="964974" eaLnBrk="0" fontAlgn="base" hangingPunct="0">
              <a:spcBef>
                <a:spcPct val="0"/>
              </a:spcBef>
              <a:spcAft>
                <a:spcPct val="0"/>
              </a:spcAft>
              <a:defRPr sz="2500" i="1">
                <a:solidFill>
                  <a:schemeClr val="tx1"/>
                </a:solidFill>
                <a:latin typeface="Times New Roman" pitchFamily="18" charset="0"/>
              </a:defRPr>
            </a:lvl7pPr>
            <a:lvl8pPr marL="3556902" indent="-237127" defTabSz="964974" eaLnBrk="0" fontAlgn="base" hangingPunct="0">
              <a:spcBef>
                <a:spcPct val="0"/>
              </a:spcBef>
              <a:spcAft>
                <a:spcPct val="0"/>
              </a:spcAft>
              <a:defRPr sz="2500" i="1">
                <a:solidFill>
                  <a:schemeClr val="tx1"/>
                </a:solidFill>
                <a:latin typeface="Times New Roman" pitchFamily="18" charset="0"/>
              </a:defRPr>
            </a:lvl8pPr>
            <a:lvl9pPr marL="4031155" indent="-237127" defTabSz="964974" eaLnBrk="0" fontAlgn="base" hangingPunct="0">
              <a:spcBef>
                <a:spcPct val="0"/>
              </a:spcBef>
              <a:spcAft>
                <a:spcPct val="0"/>
              </a:spcAft>
              <a:defRPr sz="2500" i="1">
                <a:solidFill>
                  <a:schemeClr val="tx1"/>
                </a:solidFill>
                <a:latin typeface="Times New Roman" pitchFamily="18" charset="0"/>
              </a:defRPr>
            </a:lvl9pPr>
          </a:lstStyle>
          <a:p>
            <a:fld id="{6227A602-3286-4F36-BF63-6BD14DC0093D}" type="slidenum">
              <a:rPr lang="ja-JP" altLang="en-US" sz="1200" i="0"/>
              <a:pPr/>
              <a:t>17</a:t>
            </a:fld>
            <a:endParaRPr lang="en-US" altLang="ja-JP" sz="1200" i="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87072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a:defRPr sz="2500" i="1">
                <a:solidFill>
                  <a:schemeClr val="tx1"/>
                </a:solidFill>
                <a:latin typeface="Times New Roman" pitchFamily="18" charset="0"/>
              </a:defRPr>
            </a:lvl1pPr>
            <a:lvl2pPr marL="770662" indent="-296408" defTabSz="964974">
              <a:defRPr sz="2500" i="1">
                <a:solidFill>
                  <a:schemeClr val="tx1"/>
                </a:solidFill>
                <a:latin typeface="Times New Roman" pitchFamily="18" charset="0"/>
              </a:defRPr>
            </a:lvl2pPr>
            <a:lvl3pPr marL="1185634" indent="-237127" defTabSz="964974">
              <a:defRPr sz="2500" i="1">
                <a:solidFill>
                  <a:schemeClr val="tx1"/>
                </a:solidFill>
                <a:latin typeface="Times New Roman" pitchFamily="18" charset="0"/>
              </a:defRPr>
            </a:lvl3pPr>
            <a:lvl4pPr marL="1659887" indent="-237127" defTabSz="964974">
              <a:defRPr sz="2500" i="1">
                <a:solidFill>
                  <a:schemeClr val="tx1"/>
                </a:solidFill>
                <a:latin typeface="Times New Roman" pitchFamily="18" charset="0"/>
              </a:defRPr>
            </a:lvl4pPr>
            <a:lvl5pPr marL="2134141" indent="-237127" defTabSz="964974">
              <a:defRPr sz="2500" i="1">
                <a:solidFill>
                  <a:schemeClr val="tx1"/>
                </a:solidFill>
                <a:latin typeface="Times New Roman" pitchFamily="18" charset="0"/>
              </a:defRPr>
            </a:lvl5pPr>
            <a:lvl6pPr marL="2608395" indent="-237127" defTabSz="964974" eaLnBrk="0" fontAlgn="base" hangingPunct="0">
              <a:spcBef>
                <a:spcPct val="0"/>
              </a:spcBef>
              <a:spcAft>
                <a:spcPct val="0"/>
              </a:spcAft>
              <a:defRPr sz="2500" i="1">
                <a:solidFill>
                  <a:schemeClr val="tx1"/>
                </a:solidFill>
                <a:latin typeface="Times New Roman" pitchFamily="18" charset="0"/>
              </a:defRPr>
            </a:lvl6pPr>
            <a:lvl7pPr marL="3082648" indent="-237127" defTabSz="964974" eaLnBrk="0" fontAlgn="base" hangingPunct="0">
              <a:spcBef>
                <a:spcPct val="0"/>
              </a:spcBef>
              <a:spcAft>
                <a:spcPct val="0"/>
              </a:spcAft>
              <a:defRPr sz="2500" i="1">
                <a:solidFill>
                  <a:schemeClr val="tx1"/>
                </a:solidFill>
                <a:latin typeface="Times New Roman" pitchFamily="18" charset="0"/>
              </a:defRPr>
            </a:lvl7pPr>
            <a:lvl8pPr marL="3556902" indent="-237127" defTabSz="964974" eaLnBrk="0" fontAlgn="base" hangingPunct="0">
              <a:spcBef>
                <a:spcPct val="0"/>
              </a:spcBef>
              <a:spcAft>
                <a:spcPct val="0"/>
              </a:spcAft>
              <a:defRPr sz="2500" i="1">
                <a:solidFill>
                  <a:schemeClr val="tx1"/>
                </a:solidFill>
                <a:latin typeface="Times New Roman" pitchFamily="18" charset="0"/>
              </a:defRPr>
            </a:lvl8pPr>
            <a:lvl9pPr marL="4031155" indent="-237127" defTabSz="964974" eaLnBrk="0" fontAlgn="base" hangingPunct="0">
              <a:spcBef>
                <a:spcPct val="0"/>
              </a:spcBef>
              <a:spcAft>
                <a:spcPct val="0"/>
              </a:spcAft>
              <a:defRPr sz="2500" i="1">
                <a:solidFill>
                  <a:schemeClr val="tx1"/>
                </a:solidFill>
                <a:latin typeface="Times New Roman" pitchFamily="18" charset="0"/>
              </a:defRPr>
            </a:lvl9pPr>
          </a:lstStyle>
          <a:p>
            <a:fld id="{2720BFB8-F881-4AC0-BA24-BC0A11FEBDB1}" type="slidenum">
              <a:rPr lang="ja-JP" altLang="en-US" sz="1200" i="0"/>
              <a:pPr/>
              <a:t>18</a:t>
            </a:fld>
            <a:endParaRPr lang="en-US" altLang="ja-JP" sz="1200" i="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62122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a:defRPr sz="2500" i="1">
                <a:solidFill>
                  <a:schemeClr val="tx1"/>
                </a:solidFill>
                <a:latin typeface="Times New Roman" pitchFamily="18" charset="0"/>
              </a:defRPr>
            </a:lvl1pPr>
            <a:lvl2pPr marL="770662" indent="-296408" defTabSz="964974">
              <a:defRPr sz="2500" i="1">
                <a:solidFill>
                  <a:schemeClr val="tx1"/>
                </a:solidFill>
                <a:latin typeface="Times New Roman" pitchFamily="18" charset="0"/>
              </a:defRPr>
            </a:lvl2pPr>
            <a:lvl3pPr marL="1185634" indent="-237127" defTabSz="964974">
              <a:defRPr sz="2500" i="1">
                <a:solidFill>
                  <a:schemeClr val="tx1"/>
                </a:solidFill>
                <a:latin typeface="Times New Roman" pitchFamily="18" charset="0"/>
              </a:defRPr>
            </a:lvl3pPr>
            <a:lvl4pPr marL="1659887" indent="-237127" defTabSz="964974">
              <a:defRPr sz="2500" i="1">
                <a:solidFill>
                  <a:schemeClr val="tx1"/>
                </a:solidFill>
                <a:latin typeface="Times New Roman" pitchFamily="18" charset="0"/>
              </a:defRPr>
            </a:lvl4pPr>
            <a:lvl5pPr marL="2134141" indent="-237127" defTabSz="964974">
              <a:defRPr sz="2500" i="1">
                <a:solidFill>
                  <a:schemeClr val="tx1"/>
                </a:solidFill>
                <a:latin typeface="Times New Roman" pitchFamily="18" charset="0"/>
              </a:defRPr>
            </a:lvl5pPr>
            <a:lvl6pPr marL="2608395" indent="-237127" defTabSz="964974" eaLnBrk="0" fontAlgn="base" hangingPunct="0">
              <a:spcBef>
                <a:spcPct val="0"/>
              </a:spcBef>
              <a:spcAft>
                <a:spcPct val="0"/>
              </a:spcAft>
              <a:defRPr sz="2500" i="1">
                <a:solidFill>
                  <a:schemeClr val="tx1"/>
                </a:solidFill>
                <a:latin typeface="Times New Roman" pitchFamily="18" charset="0"/>
              </a:defRPr>
            </a:lvl6pPr>
            <a:lvl7pPr marL="3082648" indent="-237127" defTabSz="964974" eaLnBrk="0" fontAlgn="base" hangingPunct="0">
              <a:spcBef>
                <a:spcPct val="0"/>
              </a:spcBef>
              <a:spcAft>
                <a:spcPct val="0"/>
              </a:spcAft>
              <a:defRPr sz="2500" i="1">
                <a:solidFill>
                  <a:schemeClr val="tx1"/>
                </a:solidFill>
                <a:latin typeface="Times New Roman" pitchFamily="18" charset="0"/>
              </a:defRPr>
            </a:lvl7pPr>
            <a:lvl8pPr marL="3556902" indent="-237127" defTabSz="964974" eaLnBrk="0" fontAlgn="base" hangingPunct="0">
              <a:spcBef>
                <a:spcPct val="0"/>
              </a:spcBef>
              <a:spcAft>
                <a:spcPct val="0"/>
              </a:spcAft>
              <a:defRPr sz="2500" i="1">
                <a:solidFill>
                  <a:schemeClr val="tx1"/>
                </a:solidFill>
                <a:latin typeface="Times New Roman" pitchFamily="18" charset="0"/>
              </a:defRPr>
            </a:lvl8pPr>
            <a:lvl9pPr marL="4031155" indent="-237127" defTabSz="964974" eaLnBrk="0" fontAlgn="base" hangingPunct="0">
              <a:spcBef>
                <a:spcPct val="0"/>
              </a:spcBef>
              <a:spcAft>
                <a:spcPct val="0"/>
              </a:spcAft>
              <a:defRPr sz="2500" i="1">
                <a:solidFill>
                  <a:schemeClr val="tx1"/>
                </a:solidFill>
                <a:latin typeface="Times New Roman" pitchFamily="18" charset="0"/>
              </a:defRPr>
            </a:lvl9pPr>
          </a:lstStyle>
          <a:p>
            <a:fld id="{34BF8F96-CC35-4004-A8C2-1C81CFEBBC0E}" type="slidenum">
              <a:rPr lang="ja-JP" altLang="en-US" sz="1200" i="0"/>
              <a:pPr/>
              <a:t>19</a:t>
            </a:fld>
            <a:endParaRPr lang="en-US" altLang="ja-JP" sz="1200" i="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11271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a:defRPr sz="2500" i="1">
                <a:solidFill>
                  <a:schemeClr val="tx1"/>
                </a:solidFill>
                <a:latin typeface="Times New Roman" pitchFamily="18" charset="0"/>
              </a:defRPr>
            </a:lvl1pPr>
            <a:lvl2pPr marL="770662" indent="-296408" defTabSz="964974">
              <a:defRPr sz="2500" i="1">
                <a:solidFill>
                  <a:schemeClr val="tx1"/>
                </a:solidFill>
                <a:latin typeface="Times New Roman" pitchFamily="18" charset="0"/>
              </a:defRPr>
            </a:lvl2pPr>
            <a:lvl3pPr marL="1185634" indent="-237127" defTabSz="964974">
              <a:defRPr sz="2500" i="1">
                <a:solidFill>
                  <a:schemeClr val="tx1"/>
                </a:solidFill>
                <a:latin typeface="Times New Roman" pitchFamily="18" charset="0"/>
              </a:defRPr>
            </a:lvl3pPr>
            <a:lvl4pPr marL="1659887" indent="-237127" defTabSz="964974">
              <a:defRPr sz="2500" i="1">
                <a:solidFill>
                  <a:schemeClr val="tx1"/>
                </a:solidFill>
                <a:latin typeface="Times New Roman" pitchFamily="18" charset="0"/>
              </a:defRPr>
            </a:lvl4pPr>
            <a:lvl5pPr marL="2134141" indent="-237127" defTabSz="964974">
              <a:defRPr sz="2500" i="1">
                <a:solidFill>
                  <a:schemeClr val="tx1"/>
                </a:solidFill>
                <a:latin typeface="Times New Roman" pitchFamily="18" charset="0"/>
              </a:defRPr>
            </a:lvl5pPr>
            <a:lvl6pPr marL="2608395" indent="-237127" defTabSz="964974" eaLnBrk="0" fontAlgn="base" hangingPunct="0">
              <a:spcBef>
                <a:spcPct val="0"/>
              </a:spcBef>
              <a:spcAft>
                <a:spcPct val="0"/>
              </a:spcAft>
              <a:defRPr sz="2500" i="1">
                <a:solidFill>
                  <a:schemeClr val="tx1"/>
                </a:solidFill>
                <a:latin typeface="Times New Roman" pitchFamily="18" charset="0"/>
              </a:defRPr>
            </a:lvl6pPr>
            <a:lvl7pPr marL="3082648" indent="-237127" defTabSz="964974" eaLnBrk="0" fontAlgn="base" hangingPunct="0">
              <a:spcBef>
                <a:spcPct val="0"/>
              </a:spcBef>
              <a:spcAft>
                <a:spcPct val="0"/>
              </a:spcAft>
              <a:defRPr sz="2500" i="1">
                <a:solidFill>
                  <a:schemeClr val="tx1"/>
                </a:solidFill>
                <a:latin typeface="Times New Roman" pitchFamily="18" charset="0"/>
              </a:defRPr>
            </a:lvl7pPr>
            <a:lvl8pPr marL="3556902" indent="-237127" defTabSz="964974" eaLnBrk="0" fontAlgn="base" hangingPunct="0">
              <a:spcBef>
                <a:spcPct val="0"/>
              </a:spcBef>
              <a:spcAft>
                <a:spcPct val="0"/>
              </a:spcAft>
              <a:defRPr sz="2500" i="1">
                <a:solidFill>
                  <a:schemeClr val="tx1"/>
                </a:solidFill>
                <a:latin typeface="Times New Roman" pitchFamily="18" charset="0"/>
              </a:defRPr>
            </a:lvl8pPr>
            <a:lvl9pPr marL="4031155" indent="-237127" defTabSz="964974" eaLnBrk="0" fontAlgn="base" hangingPunct="0">
              <a:spcBef>
                <a:spcPct val="0"/>
              </a:spcBef>
              <a:spcAft>
                <a:spcPct val="0"/>
              </a:spcAft>
              <a:defRPr sz="2500" i="1">
                <a:solidFill>
                  <a:schemeClr val="tx1"/>
                </a:solidFill>
                <a:latin typeface="Times New Roman" pitchFamily="18" charset="0"/>
              </a:defRPr>
            </a:lvl9pPr>
          </a:lstStyle>
          <a:p>
            <a:fld id="{32819E07-387C-44E6-AF77-F0D5175499D1}" type="slidenum">
              <a:rPr lang="ja-JP" altLang="en-US" sz="1200" i="0"/>
              <a:pPr/>
              <a:t>20</a:t>
            </a:fld>
            <a:endParaRPr lang="en-US" altLang="ja-JP" sz="1200" i="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79535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a:defRPr sz="2500" i="1">
                <a:solidFill>
                  <a:schemeClr val="tx1"/>
                </a:solidFill>
                <a:latin typeface="Times New Roman" pitchFamily="18" charset="0"/>
              </a:defRPr>
            </a:lvl1pPr>
            <a:lvl2pPr marL="770662" indent="-296408" defTabSz="964974">
              <a:defRPr sz="2500" i="1">
                <a:solidFill>
                  <a:schemeClr val="tx1"/>
                </a:solidFill>
                <a:latin typeface="Times New Roman" pitchFamily="18" charset="0"/>
              </a:defRPr>
            </a:lvl2pPr>
            <a:lvl3pPr marL="1185634" indent="-237127" defTabSz="964974">
              <a:defRPr sz="2500" i="1">
                <a:solidFill>
                  <a:schemeClr val="tx1"/>
                </a:solidFill>
                <a:latin typeface="Times New Roman" pitchFamily="18" charset="0"/>
              </a:defRPr>
            </a:lvl3pPr>
            <a:lvl4pPr marL="1659887" indent="-237127" defTabSz="964974">
              <a:defRPr sz="2500" i="1">
                <a:solidFill>
                  <a:schemeClr val="tx1"/>
                </a:solidFill>
                <a:latin typeface="Times New Roman" pitchFamily="18" charset="0"/>
              </a:defRPr>
            </a:lvl4pPr>
            <a:lvl5pPr marL="2134141" indent="-237127" defTabSz="964974">
              <a:defRPr sz="2500" i="1">
                <a:solidFill>
                  <a:schemeClr val="tx1"/>
                </a:solidFill>
                <a:latin typeface="Times New Roman" pitchFamily="18" charset="0"/>
              </a:defRPr>
            </a:lvl5pPr>
            <a:lvl6pPr marL="2608395" indent="-237127" defTabSz="964974" eaLnBrk="0" fontAlgn="base" hangingPunct="0">
              <a:spcBef>
                <a:spcPct val="0"/>
              </a:spcBef>
              <a:spcAft>
                <a:spcPct val="0"/>
              </a:spcAft>
              <a:defRPr sz="2500" i="1">
                <a:solidFill>
                  <a:schemeClr val="tx1"/>
                </a:solidFill>
                <a:latin typeface="Times New Roman" pitchFamily="18" charset="0"/>
              </a:defRPr>
            </a:lvl6pPr>
            <a:lvl7pPr marL="3082648" indent="-237127" defTabSz="964974" eaLnBrk="0" fontAlgn="base" hangingPunct="0">
              <a:spcBef>
                <a:spcPct val="0"/>
              </a:spcBef>
              <a:spcAft>
                <a:spcPct val="0"/>
              </a:spcAft>
              <a:defRPr sz="2500" i="1">
                <a:solidFill>
                  <a:schemeClr val="tx1"/>
                </a:solidFill>
                <a:latin typeface="Times New Roman" pitchFamily="18" charset="0"/>
              </a:defRPr>
            </a:lvl7pPr>
            <a:lvl8pPr marL="3556902" indent="-237127" defTabSz="964974" eaLnBrk="0" fontAlgn="base" hangingPunct="0">
              <a:spcBef>
                <a:spcPct val="0"/>
              </a:spcBef>
              <a:spcAft>
                <a:spcPct val="0"/>
              </a:spcAft>
              <a:defRPr sz="2500" i="1">
                <a:solidFill>
                  <a:schemeClr val="tx1"/>
                </a:solidFill>
                <a:latin typeface="Times New Roman" pitchFamily="18" charset="0"/>
              </a:defRPr>
            </a:lvl8pPr>
            <a:lvl9pPr marL="4031155" indent="-237127" defTabSz="964974" eaLnBrk="0" fontAlgn="base" hangingPunct="0">
              <a:spcBef>
                <a:spcPct val="0"/>
              </a:spcBef>
              <a:spcAft>
                <a:spcPct val="0"/>
              </a:spcAft>
              <a:defRPr sz="2500" i="1">
                <a:solidFill>
                  <a:schemeClr val="tx1"/>
                </a:solidFill>
                <a:latin typeface="Times New Roman" pitchFamily="18" charset="0"/>
              </a:defRPr>
            </a:lvl9pPr>
          </a:lstStyle>
          <a:p>
            <a:fld id="{B803E60B-22C1-4907-B90C-CDE7CCF7FCF4}" type="slidenum">
              <a:rPr lang="ja-JP" altLang="en-US" sz="1200" i="0"/>
              <a:pPr/>
              <a:t>21</a:t>
            </a:fld>
            <a:endParaRPr lang="en-US" altLang="ja-JP" sz="1200" i="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97643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a:defRPr sz="2500" i="1">
                <a:solidFill>
                  <a:schemeClr val="tx1"/>
                </a:solidFill>
                <a:latin typeface="Times New Roman" pitchFamily="18" charset="0"/>
              </a:defRPr>
            </a:lvl1pPr>
            <a:lvl2pPr marL="770662" indent="-296408" defTabSz="964974">
              <a:defRPr sz="2500" i="1">
                <a:solidFill>
                  <a:schemeClr val="tx1"/>
                </a:solidFill>
                <a:latin typeface="Times New Roman" pitchFamily="18" charset="0"/>
              </a:defRPr>
            </a:lvl2pPr>
            <a:lvl3pPr marL="1185634" indent="-237127" defTabSz="964974">
              <a:defRPr sz="2500" i="1">
                <a:solidFill>
                  <a:schemeClr val="tx1"/>
                </a:solidFill>
                <a:latin typeface="Times New Roman" pitchFamily="18" charset="0"/>
              </a:defRPr>
            </a:lvl3pPr>
            <a:lvl4pPr marL="1659887" indent="-237127" defTabSz="964974">
              <a:defRPr sz="2500" i="1">
                <a:solidFill>
                  <a:schemeClr val="tx1"/>
                </a:solidFill>
                <a:latin typeface="Times New Roman" pitchFamily="18" charset="0"/>
              </a:defRPr>
            </a:lvl4pPr>
            <a:lvl5pPr marL="2134141" indent="-237127" defTabSz="964974">
              <a:defRPr sz="2500" i="1">
                <a:solidFill>
                  <a:schemeClr val="tx1"/>
                </a:solidFill>
                <a:latin typeface="Times New Roman" pitchFamily="18" charset="0"/>
              </a:defRPr>
            </a:lvl5pPr>
            <a:lvl6pPr marL="2608395" indent="-237127" defTabSz="964974" eaLnBrk="0" fontAlgn="base" hangingPunct="0">
              <a:spcBef>
                <a:spcPct val="0"/>
              </a:spcBef>
              <a:spcAft>
                <a:spcPct val="0"/>
              </a:spcAft>
              <a:defRPr sz="2500" i="1">
                <a:solidFill>
                  <a:schemeClr val="tx1"/>
                </a:solidFill>
                <a:latin typeface="Times New Roman" pitchFamily="18" charset="0"/>
              </a:defRPr>
            </a:lvl6pPr>
            <a:lvl7pPr marL="3082648" indent="-237127" defTabSz="964974" eaLnBrk="0" fontAlgn="base" hangingPunct="0">
              <a:spcBef>
                <a:spcPct val="0"/>
              </a:spcBef>
              <a:spcAft>
                <a:spcPct val="0"/>
              </a:spcAft>
              <a:defRPr sz="2500" i="1">
                <a:solidFill>
                  <a:schemeClr val="tx1"/>
                </a:solidFill>
                <a:latin typeface="Times New Roman" pitchFamily="18" charset="0"/>
              </a:defRPr>
            </a:lvl7pPr>
            <a:lvl8pPr marL="3556902" indent="-237127" defTabSz="964974" eaLnBrk="0" fontAlgn="base" hangingPunct="0">
              <a:spcBef>
                <a:spcPct val="0"/>
              </a:spcBef>
              <a:spcAft>
                <a:spcPct val="0"/>
              </a:spcAft>
              <a:defRPr sz="2500" i="1">
                <a:solidFill>
                  <a:schemeClr val="tx1"/>
                </a:solidFill>
                <a:latin typeface="Times New Roman" pitchFamily="18" charset="0"/>
              </a:defRPr>
            </a:lvl8pPr>
            <a:lvl9pPr marL="4031155" indent="-237127" defTabSz="964974" eaLnBrk="0" fontAlgn="base" hangingPunct="0">
              <a:spcBef>
                <a:spcPct val="0"/>
              </a:spcBef>
              <a:spcAft>
                <a:spcPct val="0"/>
              </a:spcAft>
              <a:defRPr sz="2500" i="1">
                <a:solidFill>
                  <a:schemeClr val="tx1"/>
                </a:solidFill>
                <a:latin typeface="Times New Roman" pitchFamily="18" charset="0"/>
              </a:defRPr>
            </a:lvl9pPr>
          </a:lstStyle>
          <a:p>
            <a:fld id="{B367160F-4103-4D8A-A3CB-40C3339AD510}" type="slidenum">
              <a:rPr lang="ja-JP" altLang="en-US" sz="1200" i="0"/>
              <a:pPr/>
              <a:t>22</a:t>
            </a:fld>
            <a:endParaRPr lang="en-US" altLang="ja-JP" sz="1200" i="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730527" y="4559587"/>
            <a:ext cx="5854148"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4989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5F78F765-EB1E-4BCA-B297-465E850FB1E5}" type="slidenum">
              <a:rPr lang="ja-JP" altLang="en-US" sz="1300" i="0" smtClean="0"/>
              <a:pPr/>
              <a:t>4</a:t>
            </a:fld>
            <a:endParaRPr lang="en-US" altLang="ja-JP" sz="1300" i="0" smtClean="0"/>
          </a:p>
        </p:txBody>
      </p:sp>
      <p:sp>
        <p:nvSpPr>
          <p:cNvPr id="24579" name="Rectangle 2"/>
          <p:cNvSpPr>
            <a:spLocks noGrp="1" noRot="1" noChangeAspect="1" noChangeArrowheads="1" noTextEdit="1"/>
          </p:cNvSpPr>
          <p:nvPr>
            <p:ph type="sldImg"/>
          </p:nvPr>
        </p:nvSpPr>
        <p:spPr>
          <a:xfrm>
            <a:off x="1258888" y="720725"/>
            <a:ext cx="4797425" cy="3598863"/>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302648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64" charset="0"/>
                <a:ea typeface="ＭＳ Ｐゴシック" pitchFamily="64" charset="-128"/>
              </a:defRPr>
            </a:lvl1pPr>
            <a:lvl2pPr marL="37931725" indent="-37474525" defTabSz="966788"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fld id="{28F1667E-ACC1-43DA-8ACB-68B0694A2ECB}" type="slidenum">
              <a:rPr lang="en-US" altLang="en-US" sz="1300"/>
              <a:pPr eaLnBrk="1" hangingPunct="1"/>
              <a:t>23</a:t>
            </a:fld>
            <a:endParaRPr lang="en-US" altLang="en-US" sz="1300"/>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t>What if both terms are equal but opposite sign? There is magnetic force compensated by non-coulomb electric field!</a:t>
            </a:r>
          </a:p>
        </p:txBody>
      </p:sp>
    </p:spTree>
    <p:extLst>
      <p:ext uri="{BB962C8B-B14F-4D97-AF65-F5344CB8AC3E}">
        <p14:creationId xmlns:p14="http://schemas.microsoft.com/office/powerpoint/2010/main" val="653496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77366B32-D737-473E-9610-FF8C6F2EF7F7}" type="slidenum">
              <a:rPr lang="ja-JP" altLang="en-US" sz="1300" i="0" smtClean="0">
                <a:solidFill>
                  <a:schemeClr val="tx1"/>
                </a:solidFill>
              </a:rPr>
              <a:pPr/>
              <a:t>24</a:t>
            </a:fld>
            <a:endParaRPr lang="en-US" altLang="ja-JP" sz="1300" i="0" smtClean="0">
              <a:solidFill>
                <a:schemeClr val="tx1"/>
              </a:solidFill>
            </a:endParaRPr>
          </a:p>
        </p:txBody>
      </p:sp>
      <p:sp>
        <p:nvSpPr>
          <p:cNvPr id="31747" name="Rectangle 2"/>
          <p:cNvSpPr>
            <a:spLocks noGrp="1" noRot="1" noChangeAspect="1" noChangeArrowheads="1" noTextEdit="1"/>
          </p:cNvSpPr>
          <p:nvPr>
            <p:ph type="sldImg"/>
          </p:nvPr>
        </p:nvSpPr>
        <p:spPr>
          <a:xfrm>
            <a:off x="1258888" y="720725"/>
            <a:ext cx="4797425" cy="3598863"/>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59154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rgbClr val="0000CC"/>
                </a:solidFill>
                <a:latin typeface="Times New Roman" pitchFamily="18" charset="0"/>
              </a:defRPr>
            </a:lvl1pPr>
            <a:lvl2pPr marL="742950" indent="-285750" defTabSz="990600">
              <a:defRPr sz="2400" i="1">
                <a:solidFill>
                  <a:srgbClr val="0000CC"/>
                </a:solidFill>
                <a:latin typeface="Times New Roman" pitchFamily="18" charset="0"/>
              </a:defRPr>
            </a:lvl2pPr>
            <a:lvl3pPr marL="1143000" indent="-228600" defTabSz="990600">
              <a:defRPr sz="2400" i="1">
                <a:solidFill>
                  <a:srgbClr val="0000CC"/>
                </a:solidFill>
                <a:latin typeface="Times New Roman" pitchFamily="18" charset="0"/>
              </a:defRPr>
            </a:lvl3pPr>
            <a:lvl4pPr marL="1600200" indent="-228600" defTabSz="990600">
              <a:defRPr sz="2400" i="1">
                <a:solidFill>
                  <a:srgbClr val="0000CC"/>
                </a:solidFill>
                <a:latin typeface="Times New Roman" pitchFamily="18" charset="0"/>
              </a:defRPr>
            </a:lvl4pPr>
            <a:lvl5pPr marL="2057400" indent="-228600" defTabSz="990600">
              <a:defRPr sz="2400" i="1">
                <a:solidFill>
                  <a:srgbClr val="0000CC"/>
                </a:solidFill>
                <a:latin typeface="Times New Roman" pitchFamily="18" charset="0"/>
              </a:defRPr>
            </a:lvl5pPr>
            <a:lvl6pPr marL="2514600" indent="-228600" defTabSz="990600" eaLnBrk="0" fontAlgn="base" hangingPunct="0">
              <a:spcBef>
                <a:spcPct val="0"/>
              </a:spcBef>
              <a:spcAft>
                <a:spcPct val="0"/>
              </a:spcAft>
              <a:defRPr sz="2400" i="1">
                <a:solidFill>
                  <a:srgbClr val="0000CC"/>
                </a:solidFill>
                <a:latin typeface="Times New Roman" pitchFamily="18" charset="0"/>
              </a:defRPr>
            </a:lvl6pPr>
            <a:lvl7pPr marL="2971800" indent="-228600" defTabSz="990600" eaLnBrk="0" fontAlgn="base" hangingPunct="0">
              <a:spcBef>
                <a:spcPct val="0"/>
              </a:spcBef>
              <a:spcAft>
                <a:spcPct val="0"/>
              </a:spcAft>
              <a:defRPr sz="2400" i="1">
                <a:solidFill>
                  <a:srgbClr val="0000CC"/>
                </a:solidFill>
                <a:latin typeface="Times New Roman" pitchFamily="18" charset="0"/>
              </a:defRPr>
            </a:lvl7pPr>
            <a:lvl8pPr marL="3429000" indent="-228600" defTabSz="990600" eaLnBrk="0" fontAlgn="base" hangingPunct="0">
              <a:spcBef>
                <a:spcPct val="0"/>
              </a:spcBef>
              <a:spcAft>
                <a:spcPct val="0"/>
              </a:spcAft>
              <a:defRPr sz="2400" i="1">
                <a:solidFill>
                  <a:srgbClr val="0000CC"/>
                </a:solidFill>
                <a:latin typeface="Times New Roman" pitchFamily="18" charset="0"/>
              </a:defRPr>
            </a:lvl8pPr>
            <a:lvl9pPr marL="3886200" indent="-228600" defTabSz="990600" eaLnBrk="0" fontAlgn="base" hangingPunct="0">
              <a:spcBef>
                <a:spcPct val="0"/>
              </a:spcBef>
              <a:spcAft>
                <a:spcPct val="0"/>
              </a:spcAft>
              <a:defRPr sz="2400" i="1">
                <a:solidFill>
                  <a:srgbClr val="0000CC"/>
                </a:solidFill>
                <a:latin typeface="Times New Roman" pitchFamily="18" charset="0"/>
              </a:defRPr>
            </a:lvl9pPr>
          </a:lstStyle>
          <a:p>
            <a:fld id="{639D6231-DCE4-4C2C-BE74-DB9F1492BBCC}" type="slidenum">
              <a:rPr lang="ja-JP" altLang="en-US" sz="1300" i="0" smtClean="0">
                <a:solidFill>
                  <a:schemeClr val="tx1"/>
                </a:solidFill>
              </a:rPr>
              <a:pPr/>
              <a:t>25</a:t>
            </a:fld>
            <a:endParaRPr lang="en-US" altLang="ja-JP" sz="1300" i="0" smtClean="0">
              <a:solidFill>
                <a:schemeClr val="tx1"/>
              </a:solidFill>
            </a:endParaRPr>
          </a:p>
        </p:txBody>
      </p:sp>
      <p:sp>
        <p:nvSpPr>
          <p:cNvPr id="32771" name="Rectangle 2"/>
          <p:cNvSpPr>
            <a:spLocks noGrp="1" noRot="1" noChangeAspect="1" noChangeArrowheads="1" noTextEdit="1"/>
          </p:cNvSpPr>
          <p:nvPr>
            <p:ph type="sldImg"/>
          </p:nvPr>
        </p:nvSpPr>
        <p:spPr>
          <a:xfrm>
            <a:off x="1258888" y="720725"/>
            <a:ext cx="4797425" cy="3598863"/>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07332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a:defRPr sz="2500" i="1">
                <a:solidFill>
                  <a:schemeClr val="tx1"/>
                </a:solidFill>
                <a:latin typeface="Times New Roman" pitchFamily="18" charset="0"/>
              </a:defRPr>
            </a:lvl1pPr>
            <a:lvl2pPr marL="770662" indent="-296408" defTabSz="964974">
              <a:defRPr sz="2500" i="1">
                <a:solidFill>
                  <a:schemeClr val="tx1"/>
                </a:solidFill>
                <a:latin typeface="Times New Roman" pitchFamily="18" charset="0"/>
              </a:defRPr>
            </a:lvl2pPr>
            <a:lvl3pPr marL="1185634" indent="-237127" defTabSz="964974">
              <a:defRPr sz="2500" i="1">
                <a:solidFill>
                  <a:schemeClr val="tx1"/>
                </a:solidFill>
                <a:latin typeface="Times New Roman" pitchFamily="18" charset="0"/>
              </a:defRPr>
            </a:lvl3pPr>
            <a:lvl4pPr marL="1659887" indent="-237127" defTabSz="964974">
              <a:defRPr sz="2500" i="1">
                <a:solidFill>
                  <a:schemeClr val="tx1"/>
                </a:solidFill>
                <a:latin typeface="Times New Roman" pitchFamily="18" charset="0"/>
              </a:defRPr>
            </a:lvl4pPr>
            <a:lvl5pPr marL="2134141" indent="-237127" defTabSz="964974">
              <a:defRPr sz="2500" i="1">
                <a:solidFill>
                  <a:schemeClr val="tx1"/>
                </a:solidFill>
                <a:latin typeface="Times New Roman" pitchFamily="18" charset="0"/>
              </a:defRPr>
            </a:lvl5pPr>
            <a:lvl6pPr marL="2608395" indent="-237127" defTabSz="964974" eaLnBrk="0" fontAlgn="base" hangingPunct="0">
              <a:spcBef>
                <a:spcPct val="0"/>
              </a:spcBef>
              <a:spcAft>
                <a:spcPct val="0"/>
              </a:spcAft>
              <a:defRPr sz="2500" i="1">
                <a:solidFill>
                  <a:schemeClr val="tx1"/>
                </a:solidFill>
                <a:latin typeface="Times New Roman" pitchFamily="18" charset="0"/>
              </a:defRPr>
            </a:lvl6pPr>
            <a:lvl7pPr marL="3082648" indent="-237127" defTabSz="964974" eaLnBrk="0" fontAlgn="base" hangingPunct="0">
              <a:spcBef>
                <a:spcPct val="0"/>
              </a:spcBef>
              <a:spcAft>
                <a:spcPct val="0"/>
              </a:spcAft>
              <a:defRPr sz="2500" i="1">
                <a:solidFill>
                  <a:schemeClr val="tx1"/>
                </a:solidFill>
                <a:latin typeface="Times New Roman" pitchFamily="18" charset="0"/>
              </a:defRPr>
            </a:lvl7pPr>
            <a:lvl8pPr marL="3556902" indent="-237127" defTabSz="964974" eaLnBrk="0" fontAlgn="base" hangingPunct="0">
              <a:spcBef>
                <a:spcPct val="0"/>
              </a:spcBef>
              <a:spcAft>
                <a:spcPct val="0"/>
              </a:spcAft>
              <a:defRPr sz="2500" i="1">
                <a:solidFill>
                  <a:schemeClr val="tx1"/>
                </a:solidFill>
                <a:latin typeface="Times New Roman" pitchFamily="18" charset="0"/>
              </a:defRPr>
            </a:lvl8pPr>
            <a:lvl9pPr marL="4031155" indent="-237127" defTabSz="964974" eaLnBrk="0" fontAlgn="base" hangingPunct="0">
              <a:spcBef>
                <a:spcPct val="0"/>
              </a:spcBef>
              <a:spcAft>
                <a:spcPct val="0"/>
              </a:spcAft>
              <a:defRPr sz="2500" i="1">
                <a:solidFill>
                  <a:schemeClr val="tx1"/>
                </a:solidFill>
                <a:latin typeface="Times New Roman" pitchFamily="18" charset="0"/>
              </a:defRPr>
            </a:lvl9pPr>
          </a:lstStyle>
          <a:p>
            <a:fld id="{C455EF01-A032-468C-BD19-4508D705A162}" type="slidenum">
              <a:rPr lang="ja-JP" altLang="en-US" sz="1200" i="0"/>
              <a:pPr/>
              <a:t>27</a:t>
            </a:fld>
            <a:endParaRPr lang="en-US" altLang="ja-JP" sz="1200" i="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730527" y="4559587"/>
            <a:ext cx="5854148"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58233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a:defRPr sz="2500" i="1">
                <a:solidFill>
                  <a:schemeClr val="tx1"/>
                </a:solidFill>
                <a:latin typeface="Times New Roman" pitchFamily="18" charset="0"/>
              </a:defRPr>
            </a:lvl1pPr>
            <a:lvl2pPr marL="770662" indent="-296408" defTabSz="964974">
              <a:defRPr sz="2500" i="1">
                <a:solidFill>
                  <a:schemeClr val="tx1"/>
                </a:solidFill>
                <a:latin typeface="Times New Roman" pitchFamily="18" charset="0"/>
              </a:defRPr>
            </a:lvl2pPr>
            <a:lvl3pPr marL="1185634" indent="-237127" defTabSz="964974">
              <a:defRPr sz="2500" i="1">
                <a:solidFill>
                  <a:schemeClr val="tx1"/>
                </a:solidFill>
                <a:latin typeface="Times New Roman" pitchFamily="18" charset="0"/>
              </a:defRPr>
            </a:lvl3pPr>
            <a:lvl4pPr marL="1659887" indent="-237127" defTabSz="964974">
              <a:defRPr sz="2500" i="1">
                <a:solidFill>
                  <a:schemeClr val="tx1"/>
                </a:solidFill>
                <a:latin typeface="Times New Roman" pitchFamily="18" charset="0"/>
              </a:defRPr>
            </a:lvl4pPr>
            <a:lvl5pPr marL="2134141" indent="-237127" defTabSz="964974">
              <a:defRPr sz="2500" i="1">
                <a:solidFill>
                  <a:schemeClr val="tx1"/>
                </a:solidFill>
                <a:latin typeface="Times New Roman" pitchFamily="18" charset="0"/>
              </a:defRPr>
            </a:lvl5pPr>
            <a:lvl6pPr marL="2608395" indent="-237127" defTabSz="964974" eaLnBrk="0" fontAlgn="base" hangingPunct="0">
              <a:spcBef>
                <a:spcPct val="0"/>
              </a:spcBef>
              <a:spcAft>
                <a:spcPct val="0"/>
              </a:spcAft>
              <a:defRPr sz="2500" i="1">
                <a:solidFill>
                  <a:schemeClr val="tx1"/>
                </a:solidFill>
                <a:latin typeface="Times New Roman" pitchFamily="18" charset="0"/>
              </a:defRPr>
            </a:lvl6pPr>
            <a:lvl7pPr marL="3082648" indent="-237127" defTabSz="964974" eaLnBrk="0" fontAlgn="base" hangingPunct="0">
              <a:spcBef>
                <a:spcPct val="0"/>
              </a:spcBef>
              <a:spcAft>
                <a:spcPct val="0"/>
              </a:spcAft>
              <a:defRPr sz="2500" i="1">
                <a:solidFill>
                  <a:schemeClr val="tx1"/>
                </a:solidFill>
                <a:latin typeface="Times New Roman" pitchFamily="18" charset="0"/>
              </a:defRPr>
            </a:lvl7pPr>
            <a:lvl8pPr marL="3556902" indent="-237127" defTabSz="964974" eaLnBrk="0" fontAlgn="base" hangingPunct="0">
              <a:spcBef>
                <a:spcPct val="0"/>
              </a:spcBef>
              <a:spcAft>
                <a:spcPct val="0"/>
              </a:spcAft>
              <a:defRPr sz="2500" i="1">
                <a:solidFill>
                  <a:schemeClr val="tx1"/>
                </a:solidFill>
                <a:latin typeface="Times New Roman" pitchFamily="18" charset="0"/>
              </a:defRPr>
            </a:lvl8pPr>
            <a:lvl9pPr marL="4031155" indent="-237127" defTabSz="964974" eaLnBrk="0" fontAlgn="base" hangingPunct="0">
              <a:spcBef>
                <a:spcPct val="0"/>
              </a:spcBef>
              <a:spcAft>
                <a:spcPct val="0"/>
              </a:spcAft>
              <a:defRPr sz="2500" i="1">
                <a:solidFill>
                  <a:schemeClr val="tx1"/>
                </a:solidFill>
                <a:latin typeface="Times New Roman" pitchFamily="18" charset="0"/>
              </a:defRPr>
            </a:lvl9pPr>
          </a:lstStyle>
          <a:p>
            <a:fld id="{78203735-DECE-4167-A35B-54FED63DB7E2}" type="slidenum">
              <a:rPr lang="ja-JP" altLang="en-US" sz="1200" i="0"/>
              <a:pPr/>
              <a:t>28</a:t>
            </a:fld>
            <a:endParaRPr lang="en-US" altLang="ja-JP" sz="1200" i="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730527" y="4559587"/>
            <a:ext cx="5854148"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38853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D58068BE-76DD-4B7A-B3E7-A88357C99F26}" type="slidenum">
              <a:rPr lang="ja-JP" altLang="en-US" sz="1300" i="0" smtClean="0"/>
              <a:pPr/>
              <a:t>29</a:t>
            </a:fld>
            <a:endParaRPr lang="en-US" altLang="ja-JP" sz="1300" i="0" smtClean="0"/>
          </a:p>
        </p:txBody>
      </p:sp>
      <p:sp>
        <p:nvSpPr>
          <p:cNvPr id="32771" name="Rectangle 2"/>
          <p:cNvSpPr>
            <a:spLocks noGrp="1" noRot="1" noChangeAspect="1" noChangeArrowheads="1" noTextEdit="1"/>
          </p:cNvSpPr>
          <p:nvPr>
            <p:ph type="sldImg"/>
          </p:nvPr>
        </p:nvSpPr>
        <p:spPr>
          <a:xfrm>
            <a:off x="1258888" y="720725"/>
            <a:ext cx="4797425" cy="3598863"/>
          </a:xfrm>
          <a:ln/>
        </p:spPr>
      </p:sp>
      <p:sp>
        <p:nvSpPr>
          <p:cNvPr id="32772" name="Rectangle 3"/>
          <p:cNvSpPr>
            <a:spLocks noGrp="1" noChangeArrowheads="1"/>
          </p:cNvSpPr>
          <p:nvPr>
            <p:ph type="body" idx="1"/>
          </p:nvPr>
        </p:nvSpPr>
        <p:spPr>
          <a:xfrm>
            <a:off x="731194" y="4560086"/>
            <a:ext cx="5852814" cy="4320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30439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1FA85A93-1C11-4465-968C-60AC13D7B9A0}" type="slidenum">
              <a:rPr lang="ja-JP" altLang="en-US" sz="1300" i="0" smtClean="0"/>
              <a:pPr/>
              <a:t>30</a:t>
            </a:fld>
            <a:endParaRPr lang="en-US" altLang="ja-JP" sz="1300" i="0" smtClean="0"/>
          </a:p>
        </p:txBody>
      </p:sp>
      <p:sp>
        <p:nvSpPr>
          <p:cNvPr id="34819" name="Rectangle 2"/>
          <p:cNvSpPr>
            <a:spLocks noGrp="1" noRot="1" noChangeAspect="1" noChangeArrowheads="1" noTextEdit="1"/>
          </p:cNvSpPr>
          <p:nvPr>
            <p:ph type="sldImg"/>
          </p:nvPr>
        </p:nvSpPr>
        <p:spPr>
          <a:xfrm>
            <a:off x="1258888" y="720725"/>
            <a:ext cx="4797425" cy="3598863"/>
          </a:xfrm>
          <a:ln/>
        </p:spPr>
      </p:sp>
      <p:sp>
        <p:nvSpPr>
          <p:cNvPr id="34820" name="Rectangle 3"/>
          <p:cNvSpPr>
            <a:spLocks noGrp="1" noChangeArrowheads="1"/>
          </p:cNvSpPr>
          <p:nvPr>
            <p:ph type="body" idx="1"/>
          </p:nvPr>
        </p:nvSpPr>
        <p:spPr>
          <a:xfrm>
            <a:off x="731194" y="4560086"/>
            <a:ext cx="5852814" cy="4320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83696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66788">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66788">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66788">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66788">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6678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fld id="{01E68D3D-3437-4A37-946B-38C15A5CD97F}" type="slidenum">
              <a:rPr lang="en-US" altLang="en-US" sz="1300">
                <a:ea typeface="ヒラギノ角ゴ Pro W3" charset="-128"/>
              </a:rPr>
              <a:pPr>
                <a:spcBef>
                  <a:spcPct val="0"/>
                </a:spcBef>
              </a:pPr>
              <a:t>31</a:t>
            </a:fld>
            <a:endParaRPr lang="en-US" altLang="en-US" sz="1300">
              <a:ea typeface="ヒラギノ角ゴ Pro W3" charset="-128"/>
            </a:endParaRPr>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26496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3CEC5231-F4E9-4E51-BC78-F25477BD28EC}" type="slidenum">
              <a:rPr lang="ja-JP" altLang="en-US" sz="1300" i="0" smtClean="0"/>
              <a:pPr/>
              <a:t>5</a:t>
            </a:fld>
            <a:endParaRPr lang="en-US" altLang="ja-JP" sz="1300" i="0" smtClean="0"/>
          </a:p>
        </p:txBody>
      </p:sp>
      <p:sp>
        <p:nvSpPr>
          <p:cNvPr id="25603" name="Rectangle 2"/>
          <p:cNvSpPr>
            <a:spLocks noGrp="1" noRot="1" noChangeAspect="1" noChangeArrowheads="1" noTextEdit="1"/>
          </p:cNvSpPr>
          <p:nvPr>
            <p:ph type="sldImg"/>
          </p:nvPr>
        </p:nvSpPr>
        <p:spPr>
          <a:xfrm>
            <a:off x="1258888" y="720725"/>
            <a:ext cx="4797425" cy="3598863"/>
          </a:xfrm>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Now the demonstration again</a:t>
            </a:r>
          </a:p>
        </p:txBody>
      </p:sp>
    </p:spTree>
    <p:extLst>
      <p:ext uri="{BB962C8B-B14F-4D97-AF65-F5344CB8AC3E}">
        <p14:creationId xmlns:p14="http://schemas.microsoft.com/office/powerpoint/2010/main" val="635710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sz="2400" i="1">
                <a:solidFill>
                  <a:schemeClr val="tx1"/>
                </a:solidFill>
                <a:latin typeface="Times New Roman" pitchFamily="18" charset="0"/>
              </a:defRPr>
            </a:lvl1pPr>
            <a:lvl2pPr marL="742950" indent="-285750" defTabSz="990600">
              <a:defRPr sz="2400" i="1">
                <a:solidFill>
                  <a:schemeClr val="tx1"/>
                </a:solidFill>
                <a:latin typeface="Times New Roman" pitchFamily="18" charset="0"/>
              </a:defRPr>
            </a:lvl2pPr>
            <a:lvl3pPr marL="1143000" indent="-228600" defTabSz="990600">
              <a:defRPr sz="2400" i="1">
                <a:solidFill>
                  <a:schemeClr val="tx1"/>
                </a:solidFill>
                <a:latin typeface="Times New Roman" pitchFamily="18" charset="0"/>
              </a:defRPr>
            </a:lvl3pPr>
            <a:lvl4pPr marL="1600200" indent="-228600" defTabSz="990600">
              <a:defRPr sz="2400" i="1">
                <a:solidFill>
                  <a:schemeClr val="tx1"/>
                </a:solidFill>
                <a:latin typeface="Times New Roman" pitchFamily="18" charset="0"/>
              </a:defRPr>
            </a:lvl4pPr>
            <a:lvl5pPr marL="2057400" indent="-228600" defTabSz="990600">
              <a:defRPr sz="2400" i="1">
                <a:solidFill>
                  <a:schemeClr val="tx1"/>
                </a:solidFill>
                <a:latin typeface="Times New Roman" pitchFamily="18" charset="0"/>
              </a:defRPr>
            </a:lvl5pPr>
            <a:lvl6pPr marL="2514600" indent="-228600" defTabSz="990600" eaLnBrk="0" fontAlgn="base" hangingPunct="0">
              <a:spcBef>
                <a:spcPct val="0"/>
              </a:spcBef>
              <a:spcAft>
                <a:spcPct val="0"/>
              </a:spcAft>
              <a:defRPr sz="2400" i="1">
                <a:solidFill>
                  <a:schemeClr val="tx1"/>
                </a:solidFill>
                <a:latin typeface="Times New Roman" pitchFamily="18" charset="0"/>
              </a:defRPr>
            </a:lvl6pPr>
            <a:lvl7pPr marL="2971800" indent="-228600" defTabSz="990600" eaLnBrk="0" fontAlgn="base" hangingPunct="0">
              <a:spcBef>
                <a:spcPct val="0"/>
              </a:spcBef>
              <a:spcAft>
                <a:spcPct val="0"/>
              </a:spcAft>
              <a:defRPr sz="2400" i="1">
                <a:solidFill>
                  <a:schemeClr val="tx1"/>
                </a:solidFill>
                <a:latin typeface="Times New Roman" pitchFamily="18" charset="0"/>
              </a:defRPr>
            </a:lvl7pPr>
            <a:lvl8pPr marL="3429000" indent="-228600" defTabSz="990600" eaLnBrk="0" fontAlgn="base" hangingPunct="0">
              <a:spcBef>
                <a:spcPct val="0"/>
              </a:spcBef>
              <a:spcAft>
                <a:spcPct val="0"/>
              </a:spcAft>
              <a:defRPr sz="2400" i="1">
                <a:solidFill>
                  <a:schemeClr val="tx1"/>
                </a:solidFill>
                <a:latin typeface="Times New Roman" pitchFamily="18" charset="0"/>
              </a:defRPr>
            </a:lvl8pPr>
            <a:lvl9pPr marL="3886200" indent="-228600" defTabSz="990600" eaLnBrk="0" fontAlgn="base" hangingPunct="0">
              <a:spcBef>
                <a:spcPct val="0"/>
              </a:spcBef>
              <a:spcAft>
                <a:spcPct val="0"/>
              </a:spcAft>
              <a:defRPr sz="2400" i="1">
                <a:solidFill>
                  <a:schemeClr val="tx1"/>
                </a:solidFill>
                <a:latin typeface="Times New Roman" pitchFamily="18" charset="0"/>
              </a:defRPr>
            </a:lvl9pPr>
          </a:lstStyle>
          <a:p>
            <a:fld id="{4C06E613-B1A0-460F-AB17-B115F7157BF8}" type="slidenum">
              <a:rPr lang="ja-JP" altLang="en-US" sz="1300" i="0" smtClean="0"/>
              <a:pPr/>
              <a:t>6</a:t>
            </a:fld>
            <a:endParaRPr lang="en-US" altLang="ja-JP" sz="1300" i="0" smtClean="0"/>
          </a:p>
        </p:txBody>
      </p:sp>
      <p:sp>
        <p:nvSpPr>
          <p:cNvPr id="27651" name="Rectangle 2"/>
          <p:cNvSpPr>
            <a:spLocks noGrp="1" noRot="1" noChangeAspect="1" noChangeArrowheads="1" noTextEdit="1"/>
          </p:cNvSpPr>
          <p:nvPr>
            <p:ph type="sldImg"/>
          </p:nvPr>
        </p:nvSpPr>
        <p:spPr>
          <a:xfrm>
            <a:off x="1258888" y="720725"/>
            <a:ext cx="4797425" cy="3598863"/>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0479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64" charset="0"/>
                <a:ea typeface="ＭＳ Ｐゴシック" pitchFamily="64" charset="-128"/>
              </a:defRPr>
            </a:lvl1pPr>
            <a:lvl2pPr marL="37931725" indent="-37474525" defTabSz="966788"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fld id="{FFB8BF03-C666-415F-9F01-85370345EAFC}" type="slidenum">
              <a:rPr lang="en-US" altLang="en-US" sz="1300"/>
              <a:pPr eaLnBrk="1" hangingPunct="1"/>
              <a:t>8</a:t>
            </a:fld>
            <a:endParaRPr lang="en-US" altLang="en-US" sz="130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79878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64" charset="0"/>
                <a:ea typeface="ＭＳ Ｐゴシック" pitchFamily="64" charset="-128"/>
              </a:defRPr>
            </a:lvl1pPr>
            <a:lvl2pPr marL="37931725" indent="-37474525" defTabSz="966788"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fld id="{DB36D346-7FB6-4ACB-B354-C3DDE654E897}" type="slidenum">
              <a:rPr lang="en-US" altLang="en-US" sz="1300"/>
              <a:pPr eaLnBrk="1" hangingPunct="1"/>
              <a:t>9</a:t>
            </a:fld>
            <a:endParaRPr lang="en-US" altLang="en-US" sz="1300"/>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2198307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64" charset="0"/>
                <a:ea typeface="ＭＳ Ｐゴシック" pitchFamily="64" charset="-128"/>
              </a:defRPr>
            </a:lvl1pPr>
            <a:lvl2pPr marL="37931725" indent="-37474525" defTabSz="966788"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fld id="{4BC0FB79-CF59-4594-BC56-F028D42029F9}" type="slidenum">
              <a:rPr lang="en-US" altLang="en-US" sz="1300"/>
              <a:pPr eaLnBrk="1" hangingPunct="1"/>
              <a:t>10</a:t>
            </a:fld>
            <a:endParaRPr lang="en-US" altLang="en-US" sz="1300"/>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2240487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64" charset="0"/>
                <a:ea typeface="ＭＳ Ｐゴシック" pitchFamily="64" charset="-128"/>
              </a:defRPr>
            </a:lvl1pPr>
            <a:lvl2pPr marL="37931725" indent="-37474525" defTabSz="966788"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fld id="{AC65A958-73EF-468D-AB84-30A981FBC241}" type="slidenum">
              <a:rPr lang="en-US" altLang="en-US" sz="1300"/>
              <a:pPr eaLnBrk="1" hangingPunct="1"/>
              <a:t>11</a:t>
            </a:fld>
            <a:endParaRPr lang="en-US" altLang="en-US" sz="1300"/>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t>Nearly 4 times more power (because it is hotter, R increases)</a:t>
            </a:r>
          </a:p>
        </p:txBody>
      </p:sp>
    </p:spTree>
    <p:extLst>
      <p:ext uri="{BB962C8B-B14F-4D97-AF65-F5344CB8AC3E}">
        <p14:creationId xmlns:p14="http://schemas.microsoft.com/office/powerpoint/2010/main" val="178489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pitchFamily="64" charset="0"/>
                <a:ea typeface="ＭＳ Ｐゴシック" pitchFamily="64" charset="-128"/>
              </a:defRPr>
            </a:lvl1pPr>
            <a:lvl2pPr marL="37931725" indent="-37474525" defTabSz="966788"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fld id="{2A4E2C53-51DA-40E1-8C3E-3BA407219E0C}" type="slidenum">
              <a:rPr lang="en-US" altLang="en-US" sz="1300"/>
              <a:pPr eaLnBrk="1" hangingPunct="1"/>
              <a:t>12</a:t>
            </a:fld>
            <a:endParaRPr lang="en-US" altLang="en-US" sz="130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1427928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E0A2BD2-3CE8-4FD7-9D1B-C3CF2F4BD7CA}" type="slidenum">
              <a:rPr lang="en-US" altLang="en-US"/>
              <a:pPr/>
              <a:t>‹#›</a:t>
            </a:fld>
            <a:endParaRPr lang="en-US" altLang="en-US"/>
          </a:p>
        </p:txBody>
      </p:sp>
    </p:spTree>
    <p:extLst>
      <p:ext uri="{BB962C8B-B14F-4D97-AF65-F5344CB8AC3E}">
        <p14:creationId xmlns:p14="http://schemas.microsoft.com/office/powerpoint/2010/main" val="2218927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B0830D3-7FD4-4DA4-B0B3-FACC8519D0BD}" type="slidenum">
              <a:rPr lang="en-US" altLang="en-US"/>
              <a:pPr/>
              <a:t>‹#›</a:t>
            </a:fld>
            <a:endParaRPr lang="en-US" altLang="en-US"/>
          </a:p>
        </p:txBody>
      </p:sp>
    </p:spTree>
    <p:extLst>
      <p:ext uri="{BB962C8B-B14F-4D97-AF65-F5344CB8AC3E}">
        <p14:creationId xmlns:p14="http://schemas.microsoft.com/office/powerpoint/2010/main" val="338726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0856211-2C1F-4DF5-8FC9-2379E80D54EF}" type="slidenum">
              <a:rPr lang="en-US" altLang="en-US"/>
              <a:pPr/>
              <a:t>‹#›</a:t>
            </a:fld>
            <a:endParaRPr lang="en-US" altLang="en-US"/>
          </a:p>
        </p:txBody>
      </p:sp>
    </p:spTree>
    <p:extLst>
      <p:ext uri="{BB962C8B-B14F-4D97-AF65-F5344CB8AC3E}">
        <p14:creationId xmlns:p14="http://schemas.microsoft.com/office/powerpoint/2010/main" val="123653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BE48B64-0C92-464B-BD7F-2AA09A15D128}" type="slidenum">
              <a:rPr lang="en-US" altLang="en-US"/>
              <a:pPr/>
              <a:t>‹#›</a:t>
            </a:fld>
            <a:endParaRPr lang="en-US" altLang="en-US"/>
          </a:p>
        </p:txBody>
      </p:sp>
    </p:spTree>
    <p:extLst>
      <p:ext uri="{BB962C8B-B14F-4D97-AF65-F5344CB8AC3E}">
        <p14:creationId xmlns:p14="http://schemas.microsoft.com/office/powerpoint/2010/main" val="167904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3BCF25A-8270-4497-9C6F-764493CE64BF}" type="slidenum">
              <a:rPr lang="en-US" altLang="en-US"/>
              <a:pPr/>
              <a:t>‹#›</a:t>
            </a:fld>
            <a:endParaRPr lang="en-US" altLang="en-US"/>
          </a:p>
        </p:txBody>
      </p:sp>
    </p:spTree>
    <p:extLst>
      <p:ext uri="{BB962C8B-B14F-4D97-AF65-F5344CB8AC3E}">
        <p14:creationId xmlns:p14="http://schemas.microsoft.com/office/powerpoint/2010/main" val="19288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066800"/>
            <a:ext cx="38100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1873143-1E3E-4803-9B95-5CD7FE237443}" type="slidenum">
              <a:rPr lang="en-US" altLang="en-US"/>
              <a:pPr/>
              <a:t>‹#›</a:t>
            </a:fld>
            <a:endParaRPr lang="en-US" altLang="en-US"/>
          </a:p>
        </p:txBody>
      </p:sp>
    </p:spTree>
    <p:extLst>
      <p:ext uri="{BB962C8B-B14F-4D97-AF65-F5344CB8AC3E}">
        <p14:creationId xmlns:p14="http://schemas.microsoft.com/office/powerpoint/2010/main" val="33443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F919F016-0623-4E8E-9C4E-7EBEBA302AEF}" type="slidenum">
              <a:rPr lang="en-US" altLang="en-US"/>
              <a:pPr/>
              <a:t>‹#›</a:t>
            </a:fld>
            <a:endParaRPr lang="en-US" altLang="en-US"/>
          </a:p>
        </p:txBody>
      </p:sp>
    </p:spTree>
    <p:extLst>
      <p:ext uri="{BB962C8B-B14F-4D97-AF65-F5344CB8AC3E}">
        <p14:creationId xmlns:p14="http://schemas.microsoft.com/office/powerpoint/2010/main" val="207231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DB3C9B51-4AEF-4F23-A6AC-7FC45CFAFC51}" type="slidenum">
              <a:rPr lang="en-US" altLang="en-US"/>
              <a:pPr/>
              <a:t>‹#›</a:t>
            </a:fld>
            <a:endParaRPr lang="en-US" altLang="en-US"/>
          </a:p>
        </p:txBody>
      </p:sp>
    </p:spTree>
    <p:extLst>
      <p:ext uri="{BB962C8B-B14F-4D97-AF65-F5344CB8AC3E}">
        <p14:creationId xmlns:p14="http://schemas.microsoft.com/office/powerpoint/2010/main" val="37144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3F3CC453-2642-4B04-8D68-7692FADA6340}" type="slidenum">
              <a:rPr lang="en-US" altLang="en-US"/>
              <a:pPr/>
              <a:t>‹#›</a:t>
            </a:fld>
            <a:endParaRPr lang="en-US" altLang="en-US"/>
          </a:p>
        </p:txBody>
      </p:sp>
    </p:spTree>
    <p:extLst>
      <p:ext uri="{BB962C8B-B14F-4D97-AF65-F5344CB8AC3E}">
        <p14:creationId xmlns:p14="http://schemas.microsoft.com/office/powerpoint/2010/main" val="2636040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5716CB0-A50A-470F-8F39-D8A64E9B9BC0}" type="slidenum">
              <a:rPr lang="en-US" altLang="en-US"/>
              <a:pPr/>
              <a:t>‹#›</a:t>
            </a:fld>
            <a:endParaRPr lang="en-US" altLang="en-US"/>
          </a:p>
        </p:txBody>
      </p:sp>
    </p:spTree>
    <p:extLst>
      <p:ext uri="{BB962C8B-B14F-4D97-AF65-F5344CB8AC3E}">
        <p14:creationId xmlns:p14="http://schemas.microsoft.com/office/powerpoint/2010/main" val="362743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55E421A1-56B4-48DD-B0A4-9ECABB61F1A3}" type="slidenum">
              <a:rPr lang="en-US" altLang="en-US"/>
              <a:pPr/>
              <a:t>‹#›</a:t>
            </a:fld>
            <a:endParaRPr lang="en-US" altLang="en-US"/>
          </a:p>
        </p:txBody>
      </p:sp>
    </p:spTree>
    <p:extLst>
      <p:ext uri="{BB962C8B-B14F-4D97-AF65-F5344CB8AC3E}">
        <p14:creationId xmlns:p14="http://schemas.microsoft.com/office/powerpoint/2010/main" val="278200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0668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71C40FE-C044-4A54-8C25-DE0362C6F39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rgbClr val="10169D"/>
          </a:solidFill>
          <a:latin typeface="+mj-lt"/>
          <a:ea typeface="ＭＳ Ｐゴシック" pitchFamily="64" charset="-128"/>
          <a:cs typeface="ＭＳ Ｐゴシック" pitchFamily="64" charset="-128"/>
        </a:defRPr>
      </a:lvl1pPr>
      <a:lvl2pPr algn="ctr" rtl="0" eaLnBrk="0" fontAlgn="base" hangingPunct="0">
        <a:spcBef>
          <a:spcPct val="0"/>
        </a:spcBef>
        <a:spcAft>
          <a:spcPct val="0"/>
        </a:spcAft>
        <a:defRPr sz="4400">
          <a:solidFill>
            <a:srgbClr val="10169D"/>
          </a:solidFill>
          <a:latin typeface="Arial" pitchFamily="64" charset="0"/>
          <a:ea typeface="ＭＳ Ｐゴシック" pitchFamily="64" charset="-128"/>
          <a:cs typeface="ＭＳ Ｐゴシック" pitchFamily="64" charset="-128"/>
        </a:defRPr>
      </a:lvl2pPr>
      <a:lvl3pPr algn="ctr" rtl="0" eaLnBrk="0" fontAlgn="base" hangingPunct="0">
        <a:spcBef>
          <a:spcPct val="0"/>
        </a:spcBef>
        <a:spcAft>
          <a:spcPct val="0"/>
        </a:spcAft>
        <a:defRPr sz="4400">
          <a:solidFill>
            <a:srgbClr val="10169D"/>
          </a:solidFill>
          <a:latin typeface="Arial" pitchFamily="64" charset="0"/>
          <a:ea typeface="ＭＳ Ｐゴシック" pitchFamily="64" charset="-128"/>
          <a:cs typeface="ＭＳ Ｐゴシック" pitchFamily="64" charset="-128"/>
        </a:defRPr>
      </a:lvl3pPr>
      <a:lvl4pPr algn="ctr" rtl="0" eaLnBrk="0" fontAlgn="base" hangingPunct="0">
        <a:spcBef>
          <a:spcPct val="0"/>
        </a:spcBef>
        <a:spcAft>
          <a:spcPct val="0"/>
        </a:spcAft>
        <a:defRPr sz="4400">
          <a:solidFill>
            <a:srgbClr val="10169D"/>
          </a:solidFill>
          <a:latin typeface="Arial" pitchFamily="64" charset="0"/>
          <a:ea typeface="ＭＳ Ｐゴシック" pitchFamily="64" charset="-128"/>
          <a:cs typeface="ＭＳ Ｐゴシック" pitchFamily="64" charset="-128"/>
        </a:defRPr>
      </a:lvl4pPr>
      <a:lvl5pPr algn="ctr" rtl="0" eaLnBrk="0" fontAlgn="base" hangingPunct="0">
        <a:spcBef>
          <a:spcPct val="0"/>
        </a:spcBef>
        <a:spcAft>
          <a:spcPct val="0"/>
        </a:spcAft>
        <a:defRPr sz="4400">
          <a:solidFill>
            <a:srgbClr val="10169D"/>
          </a:solidFill>
          <a:latin typeface="Arial" pitchFamily="64" charset="0"/>
          <a:ea typeface="ＭＳ Ｐゴシック" pitchFamily="64" charset="-128"/>
          <a:cs typeface="ＭＳ Ｐゴシック" pitchFamily="64" charset="-128"/>
        </a:defRPr>
      </a:lvl5pPr>
      <a:lvl6pPr marL="457200" algn="ctr" rtl="0" fontAlgn="base">
        <a:spcBef>
          <a:spcPct val="0"/>
        </a:spcBef>
        <a:spcAft>
          <a:spcPct val="0"/>
        </a:spcAft>
        <a:defRPr sz="4400">
          <a:solidFill>
            <a:srgbClr val="10169D"/>
          </a:solidFill>
          <a:latin typeface="Arial" pitchFamily="64" charset="0"/>
        </a:defRPr>
      </a:lvl6pPr>
      <a:lvl7pPr marL="914400" algn="ctr" rtl="0" fontAlgn="base">
        <a:spcBef>
          <a:spcPct val="0"/>
        </a:spcBef>
        <a:spcAft>
          <a:spcPct val="0"/>
        </a:spcAft>
        <a:defRPr sz="4400">
          <a:solidFill>
            <a:srgbClr val="10169D"/>
          </a:solidFill>
          <a:latin typeface="Arial" pitchFamily="64" charset="0"/>
        </a:defRPr>
      </a:lvl7pPr>
      <a:lvl8pPr marL="1371600" algn="ctr" rtl="0" fontAlgn="base">
        <a:spcBef>
          <a:spcPct val="0"/>
        </a:spcBef>
        <a:spcAft>
          <a:spcPct val="0"/>
        </a:spcAft>
        <a:defRPr sz="4400">
          <a:solidFill>
            <a:srgbClr val="10169D"/>
          </a:solidFill>
          <a:latin typeface="Arial" pitchFamily="64" charset="0"/>
        </a:defRPr>
      </a:lvl8pPr>
      <a:lvl9pPr marL="1828800" algn="ctr" rtl="0" fontAlgn="base">
        <a:spcBef>
          <a:spcPct val="0"/>
        </a:spcBef>
        <a:spcAft>
          <a:spcPct val="0"/>
        </a:spcAft>
        <a:defRPr sz="4400">
          <a:solidFill>
            <a:srgbClr val="10169D"/>
          </a:solidFill>
          <a:latin typeface="Arial"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4" charset="-128"/>
          <a:cs typeface="ＭＳ Ｐゴシック" pitchFamily="6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4" charset="-128"/>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charset="-128"/>
          <a:cs typeface="ヒラギノ角ゴ Pro W3"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charset="-128"/>
          <a:cs typeface="ヒラギノ角ゴ Pro W3"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7.xml"/><Relationship Id="rId7" Type="http://schemas.openxmlformats.org/officeDocument/2006/relationships/oleObject" Target="../embeddings/oleObject10.bin"/><Relationship Id="rId12" Type="http://schemas.openxmlformats.org/officeDocument/2006/relationships/image" Target="../media/image20.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7.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19.wmf"/><Relationship Id="rId4" Type="http://schemas.openxmlformats.org/officeDocument/2006/relationships/image" Target="../media/image21.jpeg"/><Relationship Id="rId9"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7.bin"/><Relationship Id="rId3" Type="http://schemas.openxmlformats.org/officeDocument/2006/relationships/notesSlide" Target="../notesSlides/notesSlide8.xml"/><Relationship Id="rId7" Type="http://schemas.openxmlformats.org/officeDocument/2006/relationships/oleObject" Target="../embeddings/oleObject14.bin"/><Relationship Id="rId12" Type="http://schemas.openxmlformats.org/officeDocument/2006/relationships/image" Target="../media/image25.wmf"/><Relationship Id="rId2" Type="http://schemas.openxmlformats.org/officeDocument/2006/relationships/slideLayout" Target="../slideLayouts/slideLayout6.xml"/><Relationship Id="rId16" Type="http://schemas.openxmlformats.org/officeDocument/2006/relationships/image" Target="../media/image27.wmf"/><Relationship Id="rId1" Type="http://schemas.openxmlformats.org/officeDocument/2006/relationships/vmlDrawing" Target="../drawings/vmlDrawing5.vml"/><Relationship Id="rId6" Type="http://schemas.openxmlformats.org/officeDocument/2006/relationships/image" Target="../media/image22.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24.wmf"/><Relationship Id="rId4" Type="http://schemas.openxmlformats.org/officeDocument/2006/relationships/image" Target="../media/image21.jpeg"/><Relationship Id="rId9" Type="http://schemas.openxmlformats.org/officeDocument/2006/relationships/oleObject" Target="../embeddings/oleObject15.bin"/><Relationship Id="rId14" Type="http://schemas.openxmlformats.org/officeDocument/2006/relationships/image" Target="../media/image26.wmf"/></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3.bin"/><Relationship Id="rId3" Type="http://schemas.openxmlformats.org/officeDocument/2006/relationships/notesSlide" Target="../notesSlides/notesSlide11.xml"/><Relationship Id="rId7" Type="http://schemas.openxmlformats.org/officeDocument/2006/relationships/oleObject" Target="../embeddings/oleObject20.bin"/><Relationship Id="rId12" Type="http://schemas.openxmlformats.org/officeDocument/2006/relationships/image" Target="../media/image33.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0.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32.wmf"/><Relationship Id="rId4" Type="http://schemas.openxmlformats.org/officeDocument/2006/relationships/image" Target="../media/image35.jpeg"/><Relationship Id="rId9" Type="http://schemas.openxmlformats.org/officeDocument/2006/relationships/oleObject" Target="../embeddings/oleObject21.bin"/><Relationship Id="rId14" Type="http://schemas.openxmlformats.org/officeDocument/2006/relationships/image" Target="../media/image3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notesSlide" Target="../notesSlides/notesSlide13.xml"/><Relationship Id="rId7" Type="http://schemas.openxmlformats.org/officeDocument/2006/relationships/oleObject" Target="../embeddings/oleObject25.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36.wmf"/><Relationship Id="rId5" Type="http://schemas.openxmlformats.org/officeDocument/2006/relationships/oleObject" Target="../embeddings/oleObject24.bin"/><Relationship Id="rId4" Type="http://schemas.openxmlformats.org/officeDocument/2006/relationships/image" Target="../media/image38.png"/><Relationship Id="rId9" Type="http://schemas.openxmlformats.org/officeDocument/2006/relationships/image" Target="../media/image39.jpeg"/></Relationships>
</file>

<file path=ppt/slides/_rels/slide17.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notesSlide" Target="../notesSlides/notesSlide14.xml"/><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0.emf"/><Relationship Id="rId5" Type="http://schemas.openxmlformats.org/officeDocument/2006/relationships/oleObject" Target="../embeddings/oleObject26.bin"/><Relationship Id="rId10" Type="http://schemas.openxmlformats.org/officeDocument/2006/relationships/image" Target="../media/image42.wmf"/><Relationship Id="rId4" Type="http://schemas.openxmlformats.org/officeDocument/2006/relationships/image" Target="../media/image38.png"/><Relationship Id="rId9" Type="http://schemas.openxmlformats.org/officeDocument/2006/relationships/oleObject" Target="../embeddings/oleObject28.bin"/></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5.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0.bin"/><Relationship Id="rId5" Type="http://schemas.openxmlformats.org/officeDocument/2006/relationships/image" Target="../media/image43.wmf"/><Relationship Id="rId10" Type="http://schemas.openxmlformats.org/officeDocument/2006/relationships/image" Target="../media/image45.wmf"/><Relationship Id="rId4" Type="http://schemas.openxmlformats.org/officeDocument/2006/relationships/oleObject" Target="../embeddings/oleObject29.bin"/><Relationship Id="rId9" Type="http://schemas.openxmlformats.org/officeDocument/2006/relationships/oleObject" Target="../embeddings/oleObject3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notesSlide" Target="../notesSlides/notesSlide17.xml"/><Relationship Id="rId7" Type="http://schemas.openxmlformats.org/officeDocument/2006/relationships/oleObject" Target="../embeddings/oleObject33.bin"/><Relationship Id="rId12"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8.png"/><Relationship Id="rId11" Type="http://schemas.openxmlformats.org/officeDocument/2006/relationships/oleObject" Target="../embeddings/oleObject35.bin"/><Relationship Id="rId5" Type="http://schemas.openxmlformats.org/officeDocument/2006/relationships/image" Target="../media/image47.emf"/><Relationship Id="rId10" Type="http://schemas.openxmlformats.org/officeDocument/2006/relationships/image" Target="../media/image49.wmf"/><Relationship Id="rId4" Type="http://schemas.openxmlformats.org/officeDocument/2006/relationships/oleObject" Target="../embeddings/oleObject32.bin"/><Relationship Id="rId9" Type="http://schemas.openxmlformats.org/officeDocument/2006/relationships/oleObject" Target="../embeddings/oleObject3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oleObject" Target="../embeddings/oleObject40.bin"/><Relationship Id="rId3" Type="http://schemas.openxmlformats.org/officeDocument/2006/relationships/notesSlide" Target="../notesSlides/notesSlide18.xml"/><Relationship Id="rId7" Type="http://schemas.openxmlformats.org/officeDocument/2006/relationships/image" Target="../media/image52.emf"/><Relationship Id="rId12"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7.bin"/><Relationship Id="rId11" Type="http://schemas.openxmlformats.org/officeDocument/2006/relationships/oleObject" Target="../embeddings/oleObject39.bin"/><Relationship Id="rId5" Type="http://schemas.openxmlformats.org/officeDocument/2006/relationships/image" Target="../media/image51.emf"/><Relationship Id="rId10" Type="http://schemas.openxmlformats.org/officeDocument/2006/relationships/image" Target="../media/image56.jpeg"/><Relationship Id="rId4" Type="http://schemas.openxmlformats.org/officeDocument/2006/relationships/oleObject" Target="../embeddings/oleObject36.bin"/><Relationship Id="rId9" Type="http://schemas.openxmlformats.org/officeDocument/2006/relationships/image" Target="../media/image53.emf"/><Relationship Id="rId14" Type="http://schemas.openxmlformats.org/officeDocument/2006/relationships/image" Target="../media/image55.wmf"/></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image" Target="../media/image60.wmf"/><Relationship Id="rId3" Type="http://schemas.openxmlformats.org/officeDocument/2006/relationships/notesSlide" Target="../notesSlides/notesSlide20.xml"/><Relationship Id="rId7" Type="http://schemas.openxmlformats.org/officeDocument/2006/relationships/oleObject" Target="../embeddings/oleObject42.bin"/><Relationship Id="rId12" Type="http://schemas.openxmlformats.org/officeDocument/2006/relationships/oleObject" Target="../embeddings/oleObject44.bin"/><Relationship Id="rId17" Type="http://schemas.openxmlformats.org/officeDocument/2006/relationships/image" Target="../media/image62.wmf"/><Relationship Id="rId2" Type="http://schemas.openxmlformats.org/officeDocument/2006/relationships/slideLayout" Target="../slideLayouts/slideLayout6.xml"/><Relationship Id="rId16" Type="http://schemas.openxmlformats.org/officeDocument/2006/relationships/oleObject" Target="../embeddings/oleObject46.bin"/><Relationship Id="rId1" Type="http://schemas.openxmlformats.org/officeDocument/2006/relationships/vmlDrawing" Target="../drawings/vmlDrawing12.vml"/><Relationship Id="rId6" Type="http://schemas.openxmlformats.org/officeDocument/2006/relationships/image" Target="../media/image31.wmf"/><Relationship Id="rId11" Type="http://schemas.openxmlformats.org/officeDocument/2006/relationships/image" Target="../media/image64.jpeg"/><Relationship Id="rId5" Type="http://schemas.openxmlformats.org/officeDocument/2006/relationships/oleObject" Target="../embeddings/oleObject41.bin"/><Relationship Id="rId15" Type="http://schemas.openxmlformats.org/officeDocument/2006/relationships/image" Target="../media/image61.wmf"/><Relationship Id="rId10" Type="http://schemas.openxmlformats.org/officeDocument/2006/relationships/image" Target="../media/image59.wmf"/><Relationship Id="rId4" Type="http://schemas.openxmlformats.org/officeDocument/2006/relationships/image" Target="../media/image63.jpeg"/><Relationship Id="rId9" Type="http://schemas.openxmlformats.org/officeDocument/2006/relationships/oleObject" Target="../embeddings/oleObject43.bin"/><Relationship Id="rId1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69.wmf"/><Relationship Id="rId18" Type="http://schemas.openxmlformats.org/officeDocument/2006/relationships/oleObject" Target="../embeddings/oleObject54.bin"/><Relationship Id="rId3" Type="http://schemas.openxmlformats.org/officeDocument/2006/relationships/notesSlide" Target="../notesSlides/notesSlide21.xml"/><Relationship Id="rId21" Type="http://schemas.openxmlformats.org/officeDocument/2006/relationships/image" Target="../media/image73.wmf"/><Relationship Id="rId7" Type="http://schemas.openxmlformats.org/officeDocument/2006/relationships/image" Target="../media/image66.wmf"/><Relationship Id="rId12" Type="http://schemas.openxmlformats.org/officeDocument/2006/relationships/oleObject" Target="../embeddings/oleObject51.bin"/><Relationship Id="rId17" Type="http://schemas.openxmlformats.org/officeDocument/2006/relationships/image" Target="../media/image71.emf"/><Relationship Id="rId2" Type="http://schemas.openxmlformats.org/officeDocument/2006/relationships/slideLayout" Target="../slideLayouts/slideLayout2.xml"/><Relationship Id="rId16" Type="http://schemas.openxmlformats.org/officeDocument/2006/relationships/oleObject" Target="../embeddings/oleObject53.bin"/><Relationship Id="rId20" Type="http://schemas.openxmlformats.org/officeDocument/2006/relationships/oleObject" Target="../embeddings/oleObject55.bin"/><Relationship Id="rId1" Type="http://schemas.openxmlformats.org/officeDocument/2006/relationships/vmlDrawing" Target="../drawings/vmlDrawing13.vml"/><Relationship Id="rId6" Type="http://schemas.openxmlformats.org/officeDocument/2006/relationships/oleObject" Target="../embeddings/oleObject48.bin"/><Relationship Id="rId11" Type="http://schemas.openxmlformats.org/officeDocument/2006/relationships/image" Target="../media/image68.wmf"/><Relationship Id="rId24" Type="http://schemas.openxmlformats.org/officeDocument/2006/relationships/image" Target="../media/image74.wmf"/><Relationship Id="rId5" Type="http://schemas.openxmlformats.org/officeDocument/2006/relationships/image" Target="../media/image65.emf"/><Relationship Id="rId15" Type="http://schemas.openxmlformats.org/officeDocument/2006/relationships/image" Target="../media/image70.wmf"/><Relationship Id="rId23" Type="http://schemas.openxmlformats.org/officeDocument/2006/relationships/oleObject" Target="../embeddings/oleObject56.bin"/><Relationship Id="rId10" Type="http://schemas.openxmlformats.org/officeDocument/2006/relationships/oleObject" Target="../embeddings/oleObject50.bin"/><Relationship Id="rId19" Type="http://schemas.openxmlformats.org/officeDocument/2006/relationships/image" Target="../media/image72.wmf"/><Relationship Id="rId4" Type="http://schemas.openxmlformats.org/officeDocument/2006/relationships/oleObject" Target="../embeddings/oleObject47.bin"/><Relationship Id="rId9" Type="http://schemas.openxmlformats.org/officeDocument/2006/relationships/image" Target="../media/image67.emf"/><Relationship Id="rId14" Type="http://schemas.openxmlformats.org/officeDocument/2006/relationships/oleObject" Target="../embeddings/oleObject52.bin"/><Relationship Id="rId22" Type="http://schemas.openxmlformats.org/officeDocument/2006/relationships/image" Target="../media/image75.png"/></Relationships>
</file>

<file path=ppt/slides/_rels/slide25.xml.rels><?xml version="1.0" encoding="UTF-8" standalone="yes"?>
<Relationships xmlns="http://schemas.openxmlformats.org/package/2006/relationships"><Relationship Id="rId8" Type="http://schemas.openxmlformats.org/officeDocument/2006/relationships/image" Target="../media/image79.gif"/><Relationship Id="rId3" Type="http://schemas.openxmlformats.org/officeDocument/2006/relationships/notesSlide" Target="../notesSlides/notesSlide22.xml"/><Relationship Id="rId7" Type="http://schemas.openxmlformats.org/officeDocument/2006/relationships/image" Target="../media/image78.gi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76.wmf"/><Relationship Id="rId5" Type="http://schemas.openxmlformats.org/officeDocument/2006/relationships/oleObject" Target="../embeddings/oleObject57.bin"/><Relationship Id="rId4" Type="http://schemas.openxmlformats.org/officeDocument/2006/relationships/image" Target="../media/image7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notesSlide" Target="../notesSlides/notesSlide1.xml"/><Relationship Id="rId7" Type="http://schemas.openxmlformats.org/officeDocument/2006/relationships/image" Target="../media/image12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emf"/><Relationship Id="rId10" Type="http://schemas.openxmlformats.org/officeDocument/2006/relationships/image" Target="../media/image129.png"/><Relationship Id="rId4" Type="http://schemas.openxmlformats.org/officeDocument/2006/relationships/oleObject" Target="../embeddings/oleObject1.bin"/><Relationship Id="rId9" Type="http://schemas.openxmlformats.org/officeDocument/2006/relationships/image" Target="../media/image12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6.png"/><Relationship Id="rId10" Type="http://schemas.openxmlformats.org/officeDocument/2006/relationships/oleObject" Target="../embeddings/oleObject4.bin"/><Relationship Id="rId4" Type="http://schemas.openxmlformats.org/officeDocument/2006/relationships/image" Target="../media/image5.png"/><Relationship Id="rId9"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D2sRVORr2ks"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5.xml"/><Relationship Id="rId7" Type="http://schemas.openxmlformats.org/officeDocument/2006/relationships/oleObject" Target="../embeddings/oleObject6.bin"/><Relationship Id="rId12"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9.w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11.wmf"/><Relationship Id="rId4" Type="http://schemas.openxmlformats.org/officeDocument/2006/relationships/image" Target="../media/image13.jpeg"/><Relationship Id="rId9"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dirty="0" smtClean="0"/>
              <a:t>Please Fill the online Course evaluation. </a:t>
            </a:r>
            <a:endParaRPr lang="en-US" dirty="0"/>
          </a:p>
        </p:txBody>
      </p:sp>
      <p:sp>
        <p:nvSpPr>
          <p:cNvPr id="3" name="Subtitle 2"/>
          <p:cNvSpPr>
            <a:spLocks noGrp="1"/>
          </p:cNvSpPr>
          <p:nvPr>
            <p:ph type="subTitle" idx="1"/>
          </p:nvPr>
        </p:nvSpPr>
        <p:spPr>
          <a:xfrm>
            <a:off x="228600" y="2438400"/>
            <a:ext cx="8915400" cy="4038600"/>
          </a:xfrm>
        </p:spPr>
        <p:txBody>
          <a:bodyPr/>
          <a:lstStyle/>
          <a:p>
            <a:r>
              <a:rPr lang="en-US" sz="2500" dirty="0"/>
              <a:t>http://www.purdue.edu/idp/courseevaluations/CE_Students.html</a:t>
            </a:r>
            <a:endParaRPr lang="en-US" sz="2500" dirty="0" smtClean="0"/>
          </a:p>
          <a:p>
            <a:r>
              <a:rPr lang="en-US" b="1" dirty="0" smtClean="0">
                <a:solidFill>
                  <a:srgbClr val="0000FF"/>
                </a:solidFill>
              </a:rPr>
              <a:t>We now have </a:t>
            </a:r>
            <a:r>
              <a:rPr lang="en-US" b="1" dirty="0" smtClean="0">
                <a:solidFill>
                  <a:srgbClr val="FF0000"/>
                </a:solidFill>
              </a:rPr>
              <a:t>24/</a:t>
            </a:r>
            <a:r>
              <a:rPr lang="en-US" b="1" dirty="0" smtClean="0">
                <a:solidFill>
                  <a:srgbClr val="0000FF"/>
                </a:solidFill>
              </a:rPr>
              <a:t>264</a:t>
            </a:r>
            <a:r>
              <a:rPr lang="en-US" b="1" dirty="0" smtClean="0">
                <a:solidFill>
                  <a:srgbClr val="FF0000"/>
                </a:solidFill>
              </a:rPr>
              <a:t> </a:t>
            </a:r>
            <a:r>
              <a:rPr lang="en-US" b="1" dirty="0" smtClean="0">
                <a:solidFill>
                  <a:srgbClr val="0000FF"/>
                </a:solidFill>
              </a:rPr>
              <a:t>responses </a:t>
            </a:r>
          </a:p>
          <a:p>
            <a:endParaRPr lang="en-US" dirty="0" smtClean="0"/>
          </a:p>
          <a:p>
            <a:r>
              <a:rPr lang="en-US" dirty="0" smtClean="0"/>
              <a:t>Survey close on 04/29</a:t>
            </a:r>
          </a:p>
          <a:p>
            <a:endParaRPr lang="en-US" dirty="0" smtClean="0"/>
          </a:p>
          <a:p>
            <a:r>
              <a:rPr lang="en-US" dirty="0" smtClean="0"/>
              <a:t>This is the official survey requested by university</a:t>
            </a:r>
            <a:endParaRPr lang="en-US" dirty="0"/>
          </a:p>
        </p:txBody>
      </p:sp>
      <p:sp>
        <p:nvSpPr>
          <p:cNvPr id="4" name="Slide Number Placeholder 3"/>
          <p:cNvSpPr>
            <a:spLocks noGrp="1"/>
          </p:cNvSpPr>
          <p:nvPr>
            <p:ph type="sldNum" sz="quarter" idx="12"/>
          </p:nvPr>
        </p:nvSpPr>
        <p:spPr/>
        <p:txBody>
          <a:bodyPr/>
          <a:lstStyle/>
          <a:p>
            <a:fld id="{E0B34274-1904-4522-8293-F1B59B0B36D9}" type="slidenum">
              <a:rPr lang="en-US" altLang="en-US" smtClean="0"/>
              <a:pPr/>
              <a:t>1</a:t>
            </a:fld>
            <a:endParaRPr lang="en-US" altLang="en-US"/>
          </a:p>
        </p:txBody>
      </p:sp>
    </p:spTree>
    <p:extLst>
      <p:ext uri="{BB962C8B-B14F-4D97-AF65-F5344CB8AC3E}">
        <p14:creationId xmlns:p14="http://schemas.microsoft.com/office/powerpoint/2010/main" val="1155720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90" name="Group 2"/>
          <p:cNvGrpSpPr>
            <a:grpSpLocks/>
          </p:cNvGrpSpPr>
          <p:nvPr/>
        </p:nvGrpSpPr>
        <p:grpSpPr bwMode="auto">
          <a:xfrm>
            <a:off x="6477000" y="977900"/>
            <a:ext cx="1679575" cy="3289300"/>
            <a:chOff x="4080" y="616"/>
            <a:chExt cx="1058" cy="2072"/>
          </a:xfrm>
        </p:grpSpPr>
        <p:pic>
          <p:nvPicPr>
            <p:cNvPr id="42009" name="Picture 3" descr="Fig22"/>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4080" y="672"/>
              <a:ext cx="105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0" name="Freeform 4"/>
            <p:cNvSpPr>
              <a:spLocks/>
            </p:cNvSpPr>
            <p:nvPr/>
          </p:nvSpPr>
          <p:spPr bwMode="auto">
            <a:xfrm>
              <a:off x="4312" y="616"/>
              <a:ext cx="560" cy="344"/>
            </a:xfrm>
            <a:custGeom>
              <a:avLst/>
              <a:gdLst>
                <a:gd name="T0" fmla="*/ 104 w 560"/>
                <a:gd name="T1" fmla="*/ 296 h 344"/>
                <a:gd name="T2" fmla="*/ 200 w 560"/>
                <a:gd name="T3" fmla="*/ 248 h 344"/>
                <a:gd name="T4" fmla="*/ 296 w 560"/>
                <a:gd name="T5" fmla="*/ 200 h 344"/>
                <a:gd name="T6" fmla="*/ 344 w 560"/>
                <a:gd name="T7" fmla="*/ 248 h 344"/>
                <a:gd name="T8" fmla="*/ 440 w 560"/>
                <a:gd name="T9" fmla="*/ 344 h 344"/>
                <a:gd name="T10" fmla="*/ 536 w 560"/>
                <a:gd name="T11" fmla="*/ 248 h 344"/>
                <a:gd name="T12" fmla="*/ 536 w 560"/>
                <a:gd name="T13" fmla="*/ 200 h 344"/>
                <a:gd name="T14" fmla="*/ 392 w 560"/>
                <a:gd name="T15" fmla="*/ 104 h 344"/>
                <a:gd name="T16" fmla="*/ 248 w 560"/>
                <a:gd name="T17" fmla="*/ 8 h 344"/>
                <a:gd name="T18" fmla="*/ 56 w 560"/>
                <a:gd name="T19" fmla="*/ 152 h 344"/>
                <a:gd name="T20" fmla="*/ 8 w 560"/>
                <a:gd name="T21" fmla="*/ 248 h 344"/>
                <a:gd name="T22" fmla="*/ 104 w 560"/>
                <a:gd name="T23" fmla="*/ 296 h 3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0"/>
                <a:gd name="T37" fmla="*/ 0 h 344"/>
                <a:gd name="T38" fmla="*/ 560 w 560"/>
                <a:gd name="T39" fmla="*/ 344 h 3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0" h="344">
                  <a:moveTo>
                    <a:pt x="104" y="296"/>
                  </a:moveTo>
                  <a:cubicBezTo>
                    <a:pt x="136" y="296"/>
                    <a:pt x="168" y="264"/>
                    <a:pt x="200" y="248"/>
                  </a:cubicBezTo>
                  <a:cubicBezTo>
                    <a:pt x="232" y="232"/>
                    <a:pt x="272" y="200"/>
                    <a:pt x="296" y="200"/>
                  </a:cubicBezTo>
                  <a:cubicBezTo>
                    <a:pt x="320" y="200"/>
                    <a:pt x="320" y="224"/>
                    <a:pt x="344" y="248"/>
                  </a:cubicBezTo>
                  <a:cubicBezTo>
                    <a:pt x="368" y="272"/>
                    <a:pt x="408" y="344"/>
                    <a:pt x="440" y="344"/>
                  </a:cubicBezTo>
                  <a:cubicBezTo>
                    <a:pt x="472" y="344"/>
                    <a:pt x="520" y="272"/>
                    <a:pt x="536" y="248"/>
                  </a:cubicBezTo>
                  <a:cubicBezTo>
                    <a:pt x="552" y="224"/>
                    <a:pt x="560" y="224"/>
                    <a:pt x="536" y="200"/>
                  </a:cubicBezTo>
                  <a:cubicBezTo>
                    <a:pt x="512" y="176"/>
                    <a:pt x="440" y="136"/>
                    <a:pt x="392" y="104"/>
                  </a:cubicBezTo>
                  <a:cubicBezTo>
                    <a:pt x="344" y="72"/>
                    <a:pt x="304" y="0"/>
                    <a:pt x="248" y="8"/>
                  </a:cubicBezTo>
                  <a:cubicBezTo>
                    <a:pt x="192" y="16"/>
                    <a:pt x="96" y="112"/>
                    <a:pt x="56" y="152"/>
                  </a:cubicBezTo>
                  <a:cubicBezTo>
                    <a:pt x="16" y="192"/>
                    <a:pt x="0" y="224"/>
                    <a:pt x="8" y="248"/>
                  </a:cubicBezTo>
                  <a:cubicBezTo>
                    <a:pt x="16" y="272"/>
                    <a:pt x="72" y="296"/>
                    <a:pt x="104" y="296"/>
                  </a:cubicBezTo>
                  <a:close/>
                </a:path>
              </a:pathLst>
            </a:custGeom>
            <a:solidFill>
              <a:schemeClr val="bg1"/>
            </a:solidFill>
            <a:ln w="9525">
              <a:solidFill>
                <a:schemeClr val="bg1"/>
              </a:solidFill>
              <a:round/>
              <a:headEnd/>
              <a:tailEnd/>
            </a:ln>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42011" name="Freeform 5"/>
            <p:cNvSpPr>
              <a:spLocks/>
            </p:cNvSpPr>
            <p:nvPr/>
          </p:nvSpPr>
          <p:spPr bwMode="auto">
            <a:xfrm>
              <a:off x="4320" y="1920"/>
              <a:ext cx="560" cy="344"/>
            </a:xfrm>
            <a:custGeom>
              <a:avLst/>
              <a:gdLst>
                <a:gd name="T0" fmla="*/ 104 w 560"/>
                <a:gd name="T1" fmla="*/ 296 h 344"/>
                <a:gd name="T2" fmla="*/ 200 w 560"/>
                <a:gd name="T3" fmla="*/ 248 h 344"/>
                <a:gd name="T4" fmla="*/ 296 w 560"/>
                <a:gd name="T5" fmla="*/ 200 h 344"/>
                <a:gd name="T6" fmla="*/ 344 w 560"/>
                <a:gd name="T7" fmla="*/ 248 h 344"/>
                <a:gd name="T8" fmla="*/ 440 w 560"/>
                <a:gd name="T9" fmla="*/ 344 h 344"/>
                <a:gd name="T10" fmla="*/ 536 w 560"/>
                <a:gd name="T11" fmla="*/ 248 h 344"/>
                <a:gd name="T12" fmla="*/ 536 w 560"/>
                <a:gd name="T13" fmla="*/ 200 h 344"/>
                <a:gd name="T14" fmla="*/ 392 w 560"/>
                <a:gd name="T15" fmla="*/ 104 h 344"/>
                <a:gd name="T16" fmla="*/ 248 w 560"/>
                <a:gd name="T17" fmla="*/ 8 h 344"/>
                <a:gd name="T18" fmla="*/ 56 w 560"/>
                <a:gd name="T19" fmla="*/ 152 h 344"/>
                <a:gd name="T20" fmla="*/ 8 w 560"/>
                <a:gd name="T21" fmla="*/ 248 h 344"/>
                <a:gd name="T22" fmla="*/ 104 w 560"/>
                <a:gd name="T23" fmla="*/ 296 h 3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0"/>
                <a:gd name="T37" fmla="*/ 0 h 344"/>
                <a:gd name="T38" fmla="*/ 560 w 560"/>
                <a:gd name="T39" fmla="*/ 344 h 3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0" h="344">
                  <a:moveTo>
                    <a:pt x="104" y="296"/>
                  </a:moveTo>
                  <a:cubicBezTo>
                    <a:pt x="136" y="296"/>
                    <a:pt x="168" y="264"/>
                    <a:pt x="200" y="248"/>
                  </a:cubicBezTo>
                  <a:cubicBezTo>
                    <a:pt x="232" y="232"/>
                    <a:pt x="272" y="200"/>
                    <a:pt x="296" y="200"/>
                  </a:cubicBezTo>
                  <a:cubicBezTo>
                    <a:pt x="320" y="200"/>
                    <a:pt x="320" y="224"/>
                    <a:pt x="344" y="248"/>
                  </a:cubicBezTo>
                  <a:cubicBezTo>
                    <a:pt x="368" y="272"/>
                    <a:pt x="408" y="344"/>
                    <a:pt x="440" y="344"/>
                  </a:cubicBezTo>
                  <a:cubicBezTo>
                    <a:pt x="472" y="344"/>
                    <a:pt x="520" y="272"/>
                    <a:pt x="536" y="248"/>
                  </a:cubicBezTo>
                  <a:cubicBezTo>
                    <a:pt x="552" y="224"/>
                    <a:pt x="560" y="224"/>
                    <a:pt x="536" y="200"/>
                  </a:cubicBezTo>
                  <a:cubicBezTo>
                    <a:pt x="512" y="176"/>
                    <a:pt x="440" y="136"/>
                    <a:pt x="392" y="104"/>
                  </a:cubicBezTo>
                  <a:cubicBezTo>
                    <a:pt x="344" y="72"/>
                    <a:pt x="304" y="0"/>
                    <a:pt x="248" y="8"/>
                  </a:cubicBezTo>
                  <a:cubicBezTo>
                    <a:pt x="192" y="16"/>
                    <a:pt x="96" y="112"/>
                    <a:pt x="56" y="152"/>
                  </a:cubicBezTo>
                  <a:cubicBezTo>
                    <a:pt x="16" y="192"/>
                    <a:pt x="0" y="224"/>
                    <a:pt x="8" y="248"/>
                  </a:cubicBezTo>
                  <a:cubicBezTo>
                    <a:pt x="16" y="272"/>
                    <a:pt x="72" y="296"/>
                    <a:pt x="104" y="296"/>
                  </a:cubicBezTo>
                  <a:close/>
                </a:path>
              </a:pathLst>
            </a:custGeom>
            <a:solidFill>
              <a:schemeClr val="bg1"/>
            </a:solidFill>
            <a:ln w="9525">
              <a:solidFill>
                <a:schemeClr val="bg1"/>
              </a:solidFill>
              <a:round/>
              <a:headEnd/>
              <a:tailEnd/>
            </a:ln>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grpSp>
      <p:sp>
        <p:nvSpPr>
          <p:cNvPr id="41991" name="Text Box 6"/>
          <p:cNvSpPr txBox="1">
            <a:spLocks noChangeArrowheads="1"/>
          </p:cNvSpPr>
          <p:nvPr/>
        </p:nvSpPr>
        <p:spPr bwMode="auto">
          <a:xfrm>
            <a:off x="457200" y="1219200"/>
            <a:ext cx="6129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solidFill>
                  <a:schemeClr val="accent2"/>
                </a:solidFill>
              </a:rPr>
              <a:t>Varying </a:t>
            </a:r>
            <a:r>
              <a:rPr lang="en-US" altLang="en-US" i="1">
                <a:solidFill>
                  <a:schemeClr val="accent2"/>
                </a:solidFill>
              </a:rPr>
              <a:t>B</a:t>
            </a:r>
            <a:r>
              <a:rPr lang="en-US" altLang="en-US">
                <a:solidFill>
                  <a:schemeClr val="accent2"/>
                </a:solidFill>
              </a:rPr>
              <a:t> is created by AC current in a solenoid</a:t>
            </a:r>
            <a:endParaRPr lang="en-US" altLang="en-US"/>
          </a:p>
        </p:txBody>
      </p:sp>
      <p:sp>
        <p:nvSpPr>
          <p:cNvPr id="41992" name="Text Box 7"/>
          <p:cNvSpPr txBox="1">
            <a:spLocks noChangeArrowheads="1"/>
          </p:cNvSpPr>
          <p:nvPr/>
        </p:nvSpPr>
        <p:spPr bwMode="auto">
          <a:xfrm>
            <a:off x="441325" y="1752600"/>
            <a:ext cx="432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solidFill>
                  <a:schemeClr val="accent2"/>
                </a:solidFill>
              </a:rPr>
              <a:t>What is the current in this circuit?</a:t>
            </a:r>
            <a:endParaRPr lang="en-US" altLang="en-US"/>
          </a:p>
        </p:txBody>
      </p:sp>
      <p:graphicFrame>
        <p:nvGraphicFramePr>
          <p:cNvPr id="1937416" name="Object 2"/>
          <p:cNvGraphicFramePr>
            <a:graphicFrameLocks noChangeAspect="1"/>
          </p:cNvGraphicFramePr>
          <p:nvPr/>
        </p:nvGraphicFramePr>
        <p:xfrm>
          <a:off x="914400" y="2438400"/>
          <a:ext cx="2247900" cy="482600"/>
        </p:xfrm>
        <a:graphic>
          <a:graphicData uri="http://schemas.openxmlformats.org/presentationml/2006/ole">
            <mc:AlternateContent xmlns:mc="http://schemas.openxmlformats.org/markup-compatibility/2006">
              <mc:Choice xmlns:v="urn:schemas-microsoft-com:vml" Requires="v">
                <p:oleObj spid="_x0000_s122050" name="Equation" r:id="rId5" imgW="1117440" imgH="241200" progId="Equation.3">
                  <p:embed/>
                </p:oleObj>
              </mc:Choice>
              <mc:Fallback>
                <p:oleObj name="Equation" r:id="rId5" imgW="111744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438400"/>
                        <a:ext cx="2247900" cy="4826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37417" name="Object 3"/>
          <p:cNvGraphicFramePr>
            <a:graphicFrameLocks noChangeAspect="1"/>
          </p:cNvGraphicFramePr>
          <p:nvPr/>
        </p:nvGraphicFramePr>
        <p:xfrm>
          <a:off x="914400" y="3048000"/>
          <a:ext cx="1584325" cy="787400"/>
        </p:xfrm>
        <a:graphic>
          <a:graphicData uri="http://schemas.openxmlformats.org/presentationml/2006/ole">
            <mc:AlternateContent xmlns:mc="http://schemas.openxmlformats.org/markup-compatibility/2006">
              <mc:Choice xmlns:v="urn:schemas-microsoft-com:vml" Requires="v">
                <p:oleObj spid="_x0000_s122051" name="Equation" r:id="rId7" imgW="787320" imgH="393480" progId="Equation.3">
                  <p:embed/>
                </p:oleObj>
              </mc:Choice>
              <mc:Fallback>
                <p:oleObj name="Equation" r:id="rId7" imgW="78732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3048000"/>
                        <a:ext cx="1584325" cy="7874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7418" name="Line 10"/>
          <p:cNvSpPr>
            <a:spLocks noChangeShapeType="1"/>
          </p:cNvSpPr>
          <p:nvPr/>
        </p:nvSpPr>
        <p:spPr bwMode="auto">
          <a:xfrm>
            <a:off x="2667000" y="34290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937419" name="Object 4"/>
          <p:cNvGraphicFramePr>
            <a:graphicFrameLocks noChangeAspect="1"/>
          </p:cNvGraphicFramePr>
          <p:nvPr/>
        </p:nvGraphicFramePr>
        <p:xfrm>
          <a:off x="3287713" y="3200400"/>
          <a:ext cx="2427287" cy="457200"/>
        </p:xfrm>
        <a:graphic>
          <a:graphicData uri="http://schemas.openxmlformats.org/presentationml/2006/ole">
            <mc:AlternateContent xmlns:mc="http://schemas.openxmlformats.org/markup-compatibility/2006">
              <mc:Choice xmlns:v="urn:schemas-microsoft-com:vml" Requires="v">
                <p:oleObj spid="_x0000_s122052" name="Equation" r:id="rId9" imgW="1206360" imgH="228600" progId="Equation.3">
                  <p:embed/>
                </p:oleObj>
              </mc:Choice>
              <mc:Fallback>
                <p:oleObj name="Equation" r:id="rId9" imgW="120636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7713" y="3200400"/>
                        <a:ext cx="2427287" cy="4572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37420" name="Object 5"/>
          <p:cNvGraphicFramePr>
            <a:graphicFrameLocks noChangeAspect="1"/>
          </p:cNvGraphicFramePr>
          <p:nvPr/>
        </p:nvGraphicFramePr>
        <p:xfrm>
          <a:off x="914400" y="3962400"/>
          <a:ext cx="2989263" cy="787400"/>
        </p:xfrm>
        <a:graphic>
          <a:graphicData uri="http://schemas.openxmlformats.org/presentationml/2006/ole">
            <mc:AlternateContent xmlns:mc="http://schemas.openxmlformats.org/markup-compatibility/2006">
              <mc:Choice xmlns:v="urn:schemas-microsoft-com:vml" Requires="v">
                <p:oleObj spid="_x0000_s122053" name="Equation" r:id="rId11" imgW="1485720" imgH="393480" progId="Equation.3">
                  <p:embed/>
                </p:oleObj>
              </mc:Choice>
              <mc:Fallback>
                <p:oleObj name="Equation" r:id="rId11" imgW="148572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4400" y="3962400"/>
                        <a:ext cx="2989263" cy="7874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 name="Group 13"/>
          <p:cNvGrpSpPr>
            <a:grpSpLocks/>
          </p:cNvGrpSpPr>
          <p:nvPr/>
        </p:nvGrpSpPr>
        <p:grpSpPr bwMode="auto">
          <a:xfrm>
            <a:off x="6724650" y="974725"/>
            <a:ext cx="1023938" cy="2589213"/>
            <a:chOff x="4236" y="614"/>
            <a:chExt cx="645" cy="1631"/>
          </a:xfrm>
        </p:grpSpPr>
        <p:grpSp>
          <p:nvGrpSpPr>
            <p:cNvPr id="41997" name="Group 14"/>
            <p:cNvGrpSpPr>
              <a:grpSpLocks/>
            </p:cNvGrpSpPr>
            <p:nvPr/>
          </p:nvGrpSpPr>
          <p:grpSpPr bwMode="auto">
            <a:xfrm>
              <a:off x="4236" y="614"/>
              <a:ext cx="641" cy="327"/>
              <a:chOff x="4236" y="614"/>
              <a:chExt cx="641" cy="327"/>
            </a:xfrm>
          </p:grpSpPr>
          <p:sp>
            <p:nvSpPr>
              <p:cNvPr id="42004" name="Line 15"/>
              <p:cNvSpPr>
                <a:spLocks noChangeShapeType="1"/>
              </p:cNvSpPr>
              <p:nvPr/>
            </p:nvSpPr>
            <p:spPr bwMode="auto">
              <a:xfrm flipV="1">
                <a:off x="4572" y="614"/>
                <a:ext cx="5" cy="22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5" name="Line 16"/>
              <p:cNvSpPr>
                <a:spLocks noChangeShapeType="1"/>
              </p:cNvSpPr>
              <p:nvPr/>
            </p:nvSpPr>
            <p:spPr bwMode="auto">
              <a:xfrm flipV="1">
                <a:off x="4716" y="816"/>
                <a:ext cx="161" cy="10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6" name="Line 17"/>
              <p:cNvSpPr>
                <a:spLocks noChangeShapeType="1"/>
              </p:cNvSpPr>
              <p:nvPr/>
            </p:nvSpPr>
            <p:spPr bwMode="auto">
              <a:xfrm flipH="1" flipV="1">
                <a:off x="4236" y="830"/>
                <a:ext cx="182" cy="11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7" name="Line 18"/>
              <p:cNvSpPr>
                <a:spLocks noChangeShapeType="1"/>
              </p:cNvSpPr>
              <p:nvPr/>
            </p:nvSpPr>
            <p:spPr bwMode="auto">
              <a:xfrm flipV="1">
                <a:off x="4656" y="686"/>
                <a:ext cx="101" cy="16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8" name="Line 19"/>
              <p:cNvSpPr>
                <a:spLocks noChangeShapeType="1"/>
              </p:cNvSpPr>
              <p:nvPr/>
            </p:nvSpPr>
            <p:spPr bwMode="auto">
              <a:xfrm flipH="1" flipV="1">
                <a:off x="4370" y="703"/>
                <a:ext cx="116" cy="163"/>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1998" name="Group 20"/>
            <p:cNvGrpSpPr>
              <a:grpSpLocks/>
            </p:cNvGrpSpPr>
            <p:nvPr/>
          </p:nvGrpSpPr>
          <p:grpSpPr bwMode="auto">
            <a:xfrm>
              <a:off x="4240" y="1918"/>
              <a:ext cx="641" cy="327"/>
              <a:chOff x="4236" y="614"/>
              <a:chExt cx="641" cy="327"/>
            </a:xfrm>
          </p:grpSpPr>
          <p:sp>
            <p:nvSpPr>
              <p:cNvPr id="41999" name="Line 21"/>
              <p:cNvSpPr>
                <a:spLocks noChangeShapeType="1"/>
              </p:cNvSpPr>
              <p:nvPr/>
            </p:nvSpPr>
            <p:spPr bwMode="auto">
              <a:xfrm flipV="1">
                <a:off x="4572" y="614"/>
                <a:ext cx="5" cy="22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0" name="Line 22"/>
              <p:cNvSpPr>
                <a:spLocks noChangeShapeType="1"/>
              </p:cNvSpPr>
              <p:nvPr/>
            </p:nvSpPr>
            <p:spPr bwMode="auto">
              <a:xfrm flipV="1">
                <a:off x="4716" y="816"/>
                <a:ext cx="161" cy="10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1" name="Line 23"/>
              <p:cNvSpPr>
                <a:spLocks noChangeShapeType="1"/>
              </p:cNvSpPr>
              <p:nvPr/>
            </p:nvSpPr>
            <p:spPr bwMode="auto">
              <a:xfrm flipH="1" flipV="1">
                <a:off x="4236" y="830"/>
                <a:ext cx="182" cy="11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2" name="Line 24"/>
              <p:cNvSpPr>
                <a:spLocks noChangeShapeType="1"/>
              </p:cNvSpPr>
              <p:nvPr/>
            </p:nvSpPr>
            <p:spPr bwMode="auto">
              <a:xfrm flipV="1">
                <a:off x="4656" y="686"/>
                <a:ext cx="101" cy="16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003" name="Line 25"/>
              <p:cNvSpPr>
                <a:spLocks noChangeShapeType="1"/>
              </p:cNvSpPr>
              <p:nvPr/>
            </p:nvSpPr>
            <p:spPr bwMode="auto">
              <a:xfrm flipH="1" flipV="1">
                <a:off x="4370" y="703"/>
                <a:ext cx="116" cy="163"/>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1996" name="Rectangle 27"/>
          <p:cNvSpPr>
            <a:spLocks noGrp="1" noChangeArrowheads="1"/>
          </p:cNvSpPr>
          <p:nvPr>
            <p:ph type="title"/>
          </p:nvPr>
        </p:nvSpPr>
        <p:spPr/>
        <p:txBody>
          <a:bodyPr/>
          <a:lstStyle/>
          <a:p>
            <a:pPr eaLnBrk="1" hangingPunct="1"/>
            <a:r>
              <a:rPr lang="en-US" altLang="en-US" smtClean="0"/>
              <a:t>Two Bulbs Near a Solenoid</a:t>
            </a:r>
          </a:p>
        </p:txBody>
      </p:sp>
      <p:sp>
        <p:nvSpPr>
          <p:cNvPr id="2" name="Slide Number Placeholder 1"/>
          <p:cNvSpPr>
            <a:spLocks noGrp="1"/>
          </p:cNvSpPr>
          <p:nvPr>
            <p:ph type="sldNum" sz="quarter" idx="12"/>
          </p:nvPr>
        </p:nvSpPr>
        <p:spPr/>
        <p:txBody>
          <a:bodyPr/>
          <a:lstStyle/>
          <a:p>
            <a:fld id="{DB3C9B51-4AEF-4F23-A6AC-7FC45CFAFC51}" type="slidenum">
              <a:rPr lang="en-US" altLang="en-US" smtClean="0"/>
              <a:pPr/>
              <a:t>10</a:t>
            </a:fld>
            <a:endParaRPr lang="en-US" altLang="en-US"/>
          </a:p>
        </p:txBody>
      </p:sp>
    </p:spTree>
    <p:extLst>
      <p:ext uri="{BB962C8B-B14F-4D97-AF65-F5344CB8AC3E}">
        <p14:creationId xmlns:p14="http://schemas.microsoft.com/office/powerpoint/2010/main" val="2387819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40" name="Group 2"/>
          <p:cNvGrpSpPr>
            <a:grpSpLocks/>
          </p:cNvGrpSpPr>
          <p:nvPr/>
        </p:nvGrpSpPr>
        <p:grpSpPr bwMode="auto">
          <a:xfrm>
            <a:off x="6477000" y="977900"/>
            <a:ext cx="1679575" cy="3289300"/>
            <a:chOff x="4080" y="616"/>
            <a:chExt cx="1058" cy="2072"/>
          </a:xfrm>
        </p:grpSpPr>
        <p:pic>
          <p:nvPicPr>
            <p:cNvPr id="44076" name="Picture 3" descr="Fig22"/>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4080" y="672"/>
              <a:ext cx="105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77" name="Freeform 4"/>
            <p:cNvSpPr>
              <a:spLocks/>
            </p:cNvSpPr>
            <p:nvPr/>
          </p:nvSpPr>
          <p:spPr bwMode="auto">
            <a:xfrm>
              <a:off x="4312" y="616"/>
              <a:ext cx="560" cy="344"/>
            </a:xfrm>
            <a:custGeom>
              <a:avLst/>
              <a:gdLst>
                <a:gd name="T0" fmla="*/ 104 w 560"/>
                <a:gd name="T1" fmla="*/ 296 h 344"/>
                <a:gd name="T2" fmla="*/ 200 w 560"/>
                <a:gd name="T3" fmla="*/ 248 h 344"/>
                <a:gd name="T4" fmla="*/ 296 w 560"/>
                <a:gd name="T5" fmla="*/ 200 h 344"/>
                <a:gd name="T6" fmla="*/ 344 w 560"/>
                <a:gd name="T7" fmla="*/ 248 h 344"/>
                <a:gd name="T8" fmla="*/ 440 w 560"/>
                <a:gd name="T9" fmla="*/ 344 h 344"/>
                <a:gd name="T10" fmla="*/ 536 w 560"/>
                <a:gd name="T11" fmla="*/ 248 h 344"/>
                <a:gd name="T12" fmla="*/ 536 w 560"/>
                <a:gd name="T13" fmla="*/ 200 h 344"/>
                <a:gd name="T14" fmla="*/ 392 w 560"/>
                <a:gd name="T15" fmla="*/ 104 h 344"/>
                <a:gd name="T16" fmla="*/ 248 w 560"/>
                <a:gd name="T17" fmla="*/ 8 h 344"/>
                <a:gd name="T18" fmla="*/ 56 w 560"/>
                <a:gd name="T19" fmla="*/ 152 h 344"/>
                <a:gd name="T20" fmla="*/ 8 w 560"/>
                <a:gd name="T21" fmla="*/ 248 h 344"/>
                <a:gd name="T22" fmla="*/ 104 w 560"/>
                <a:gd name="T23" fmla="*/ 296 h 3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0"/>
                <a:gd name="T37" fmla="*/ 0 h 344"/>
                <a:gd name="T38" fmla="*/ 560 w 560"/>
                <a:gd name="T39" fmla="*/ 344 h 3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0" h="344">
                  <a:moveTo>
                    <a:pt x="104" y="296"/>
                  </a:moveTo>
                  <a:cubicBezTo>
                    <a:pt x="136" y="296"/>
                    <a:pt x="168" y="264"/>
                    <a:pt x="200" y="248"/>
                  </a:cubicBezTo>
                  <a:cubicBezTo>
                    <a:pt x="232" y="232"/>
                    <a:pt x="272" y="200"/>
                    <a:pt x="296" y="200"/>
                  </a:cubicBezTo>
                  <a:cubicBezTo>
                    <a:pt x="320" y="200"/>
                    <a:pt x="320" y="224"/>
                    <a:pt x="344" y="248"/>
                  </a:cubicBezTo>
                  <a:cubicBezTo>
                    <a:pt x="368" y="272"/>
                    <a:pt x="408" y="344"/>
                    <a:pt x="440" y="344"/>
                  </a:cubicBezTo>
                  <a:cubicBezTo>
                    <a:pt x="472" y="344"/>
                    <a:pt x="520" y="272"/>
                    <a:pt x="536" y="248"/>
                  </a:cubicBezTo>
                  <a:cubicBezTo>
                    <a:pt x="552" y="224"/>
                    <a:pt x="560" y="224"/>
                    <a:pt x="536" y="200"/>
                  </a:cubicBezTo>
                  <a:cubicBezTo>
                    <a:pt x="512" y="176"/>
                    <a:pt x="440" y="136"/>
                    <a:pt x="392" y="104"/>
                  </a:cubicBezTo>
                  <a:cubicBezTo>
                    <a:pt x="344" y="72"/>
                    <a:pt x="304" y="0"/>
                    <a:pt x="248" y="8"/>
                  </a:cubicBezTo>
                  <a:cubicBezTo>
                    <a:pt x="192" y="16"/>
                    <a:pt x="96" y="112"/>
                    <a:pt x="56" y="152"/>
                  </a:cubicBezTo>
                  <a:cubicBezTo>
                    <a:pt x="16" y="192"/>
                    <a:pt x="0" y="224"/>
                    <a:pt x="8" y="248"/>
                  </a:cubicBezTo>
                  <a:cubicBezTo>
                    <a:pt x="16" y="272"/>
                    <a:pt x="72" y="296"/>
                    <a:pt x="104" y="296"/>
                  </a:cubicBezTo>
                  <a:close/>
                </a:path>
              </a:pathLst>
            </a:custGeom>
            <a:solidFill>
              <a:schemeClr val="bg1"/>
            </a:solidFill>
            <a:ln w="9525">
              <a:solidFill>
                <a:schemeClr val="bg1"/>
              </a:solidFill>
              <a:round/>
              <a:headEnd/>
              <a:tailEnd/>
            </a:ln>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44078" name="Freeform 5"/>
            <p:cNvSpPr>
              <a:spLocks/>
            </p:cNvSpPr>
            <p:nvPr/>
          </p:nvSpPr>
          <p:spPr bwMode="auto">
            <a:xfrm>
              <a:off x="4320" y="1920"/>
              <a:ext cx="560" cy="344"/>
            </a:xfrm>
            <a:custGeom>
              <a:avLst/>
              <a:gdLst>
                <a:gd name="T0" fmla="*/ 104 w 560"/>
                <a:gd name="T1" fmla="*/ 296 h 344"/>
                <a:gd name="T2" fmla="*/ 200 w 560"/>
                <a:gd name="T3" fmla="*/ 248 h 344"/>
                <a:gd name="T4" fmla="*/ 296 w 560"/>
                <a:gd name="T5" fmla="*/ 200 h 344"/>
                <a:gd name="T6" fmla="*/ 344 w 560"/>
                <a:gd name="T7" fmla="*/ 248 h 344"/>
                <a:gd name="T8" fmla="*/ 440 w 560"/>
                <a:gd name="T9" fmla="*/ 344 h 344"/>
                <a:gd name="T10" fmla="*/ 536 w 560"/>
                <a:gd name="T11" fmla="*/ 248 h 344"/>
                <a:gd name="T12" fmla="*/ 536 w 560"/>
                <a:gd name="T13" fmla="*/ 200 h 344"/>
                <a:gd name="T14" fmla="*/ 392 w 560"/>
                <a:gd name="T15" fmla="*/ 104 h 344"/>
                <a:gd name="T16" fmla="*/ 248 w 560"/>
                <a:gd name="T17" fmla="*/ 8 h 344"/>
                <a:gd name="T18" fmla="*/ 56 w 560"/>
                <a:gd name="T19" fmla="*/ 152 h 344"/>
                <a:gd name="T20" fmla="*/ 8 w 560"/>
                <a:gd name="T21" fmla="*/ 248 h 344"/>
                <a:gd name="T22" fmla="*/ 104 w 560"/>
                <a:gd name="T23" fmla="*/ 296 h 3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0"/>
                <a:gd name="T37" fmla="*/ 0 h 344"/>
                <a:gd name="T38" fmla="*/ 560 w 560"/>
                <a:gd name="T39" fmla="*/ 344 h 3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0" h="344">
                  <a:moveTo>
                    <a:pt x="104" y="296"/>
                  </a:moveTo>
                  <a:cubicBezTo>
                    <a:pt x="136" y="296"/>
                    <a:pt x="168" y="264"/>
                    <a:pt x="200" y="248"/>
                  </a:cubicBezTo>
                  <a:cubicBezTo>
                    <a:pt x="232" y="232"/>
                    <a:pt x="272" y="200"/>
                    <a:pt x="296" y="200"/>
                  </a:cubicBezTo>
                  <a:cubicBezTo>
                    <a:pt x="320" y="200"/>
                    <a:pt x="320" y="224"/>
                    <a:pt x="344" y="248"/>
                  </a:cubicBezTo>
                  <a:cubicBezTo>
                    <a:pt x="368" y="272"/>
                    <a:pt x="408" y="344"/>
                    <a:pt x="440" y="344"/>
                  </a:cubicBezTo>
                  <a:cubicBezTo>
                    <a:pt x="472" y="344"/>
                    <a:pt x="520" y="272"/>
                    <a:pt x="536" y="248"/>
                  </a:cubicBezTo>
                  <a:cubicBezTo>
                    <a:pt x="552" y="224"/>
                    <a:pt x="560" y="224"/>
                    <a:pt x="536" y="200"/>
                  </a:cubicBezTo>
                  <a:cubicBezTo>
                    <a:pt x="512" y="176"/>
                    <a:pt x="440" y="136"/>
                    <a:pt x="392" y="104"/>
                  </a:cubicBezTo>
                  <a:cubicBezTo>
                    <a:pt x="344" y="72"/>
                    <a:pt x="304" y="0"/>
                    <a:pt x="248" y="8"/>
                  </a:cubicBezTo>
                  <a:cubicBezTo>
                    <a:pt x="192" y="16"/>
                    <a:pt x="96" y="112"/>
                    <a:pt x="56" y="152"/>
                  </a:cubicBezTo>
                  <a:cubicBezTo>
                    <a:pt x="16" y="192"/>
                    <a:pt x="0" y="224"/>
                    <a:pt x="8" y="248"/>
                  </a:cubicBezTo>
                  <a:cubicBezTo>
                    <a:pt x="16" y="272"/>
                    <a:pt x="72" y="296"/>
                    <a:pt x="104" y="296"/>
                  </a:cubicBezTo>
                  <a:close/>
                </a:path>
              </a:pathLst>
            </a:custGeom>
            <a:solidFill>
              <a:schemeClr val="bg1"/>
            </a:solidFill>
            <a:ln w="9525">
              <a:solidFill>
                <a:schemeClr val="bg1"/>
              </a:solidFill>
              <a:round/>
              <a:headEnd/>
              <a:tailEnd/>
            </a:ln>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grpSp>
      <p:grpSp>
        <p:nvGrpSpPr>
          <p:cNvPr id="3" name="Group 6"/>
          <p:cNvGrpSpPr>
            <a:grpSpLocks/>
          </p:cNvGrpSpPr>
          <p:nvPr/>
        </p:nvGrpSpPr>
        <p:grpSpPr bwMode="auto">
          <a:xfrm>
            <a:off x="2743200" y="1295400"/>
            <a:ext cx="5824538" cy="3641725"/>
            <a:chOff x="1728" y="816"/>
            <a:chExt cx="3669" cy="2294"/>
          </a:xfrm>
        </p:grpSpPr>
        <p:sp>
          <p:nvSpPr>
            <p:cNvPr id="44074" name="Text Box 7"/>
            <p:cNvSpPr txBox="1">
              <a:spLocks noChangeArrowheads="1"/>
            </p:cNvSpPr>
            <p:nvPr/>
          </p:nvSpPr>
          <p:spPr bwMode="auto">
            <a:xfrm>
              <a:off x="1728" y="816"/>
              <a:ext cx="145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solidFill>
                    <a:schemeClr val="accent2"/>
                  </a:solidFill>
                </a:rPr>
                <a:t>Add a thick wire:</a:t>
              </a:r>
              <a:endParaRPr lang="en-US" altLang="en-US"/>
            </a:p>
          </p:txBody>
        </p:sp>
        <p:sp>
          <p:nvSpPr>
            <p:cNvPr id="44075" name="Freeform 8"/>
            <p:cNvSpPr>
              <a:spLocks/>
            </p:cNvSpPr>
            <p:nvPr/>
          </p:nvSpPr>
          <p:spPr bwMode="auto">
            <a:xfrm>
              <a:off x="3876" y="1834"/>
              <a:ext cx="1521" cy="1276"/>
            </a:xfrm>
            <a:custGeom>
              <a:avLst/>
              <a:gdLst>
                <a:gd name="T0" fmla="*/ 273 w 1521"/>
                <a:gd name="T1" fmla="*/ 23 h 1276"/>
                <a:gd name="T2" fmla="*/ 106 w 1521"/>
                <a:gd name="T3" fmla="*/ 84 h 1276"/>
                <a:gd name="T4" fmla="*/ 16 w 1521"/>
                <a:gd name="T5" fmla="*/ 504 h 1276"/>
                <a:gd name="T6" fmla="*/ 201 w 1521"/>
                <a:gd name="T7" fmla="*/ 1085 h 1276"/>
                <a:gd name="T8" fmla="*/ 704 w 1521"/>
                <a:gd name="T9" fmla="*/ 1270 h 1276"/>
                <a:gd name="T10" fmla="*/ 1258 w 1521"/>
                <a:gd name="T11" fmla="*/ 1124 h 1276"/>
                <a:gd name="T12" fmla="*/ 1493 w 1521"/>
                <a:gd name="T13" fmla="*/ 632 h 1276"/>
                <a:gd name="T14" fmla="*/ 1425 w 1521"/>
                <a:gd name="T15" fmla="*/ 123 h 1276"/>
                <a:gd name="T16" fmla="*/ 1123 w 1521"/>
                <a:gd name="T17" fmla="*/ 0 h 1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1"/>
                <a:gd name="T28" fmla="*/ 0 h 1276"/>
                <a:gd name="T29" fmla="*/ 1521 w 1521"/>
                <a:gd name="T30" fmla="*/ 1276 h 1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1" h="1276">
                  <a:moveTo>
                    <a:pt x="273" y="23"/>
                  </a:moveTo>
                  <a:cubicBezTo>
                    <a:pt x="211" y="13"/>
                    <a:pt x="149" y="4"/>
                    <a:pt x="106" y="84"/>
                  </a:cubicBezTo>
                  <a:cubicBezTo>
                    <a:pt x="63" y="164"/>
                    <a:pt x="0" y="337"/>
                    <a:pt x="16" y="504"/>
                  </a:cubicBezTo>
                  <a:cubicBezTo>
                    <a:pt x="32" y="671"/>
                    <a:pt x="86" y="957"/>
                    <a:pt x="201" y="1085"/>
                  </a:cubicBezTo>
                  <a:cubicBezTo>
                    <a:pt x="316" y="1213"/>
                    <a:pt x="528" y="1264"/>
                    <a:pt x="704" y="1270"/>
                  </a:cubicBezTo>
                  <a:cubicBezTo>
                    <a:pt x="880" y="1276"/>
                    <a:pt x="1127" y="1230"/>
                    <a:pt x="1258" y="1124"/>
                  </a:cubicBezTo>
                  <a:cubicBezTo>
                    <a:pt x="1389" y="1018"/>
                    <a:pt x="1465" y="799"/>
                    <a:pt x="1493" y="632"/>
                  </a:cubicBezTo>
                  <a:cubicBezTo>
                    <a:pt x="1521" y="465"/>
                    <a:pt x="1487" y="228"/>
                    <a:pt x="1425" y="123"/>
                  </a:cubicBezTo>
                  <a:cubicBezTo>
                    <a:pt x="1363" y="18"/>
                    <a:pt x="1243" y="9"/>
                    <a:pt x="1123"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grpSp>
      <p:grpSp>
        <p:nvGrpSpPr>
          <p:cNvPr id="4" name="Group 9"/>
          <p:cNvGrpSpPr>
            <a:grpSpLocks/>
          </p:cNvGrpSpPr>
          <p:nvPr/>
        </p:nvGrpSpPr>
        <p:grpSpPr bwMode="auto">
          <a:xfrm>
            <a:off x="6689725" y="1998663"/>
            <a:ext cx="2263775" cy="1481137"/>
            <a:chOff x="4214" y="1259"/>
            <a:chExt cx="1426" cy="933"/>
          </a:xfrm>
        </p:grpSpPr>
        <p:sp>
          <p:nvSpPr>
            <p:cNvPr id="44072" name="Freeform 10"/>
            <p:cNvSpPr>
              <a:spLocks/>
            </p:cNvSpPr>
            <p:nvPr/>
          </p:nvSpPr>
          <p:spPr bwMode="auto">
            <a:xfrm>
              <a:off x="4214" y="1259"/>
              <a:ext cx="714" cy="933"/>
            </a:xfrm>
            <a:custGeom>
              <a:avLst/>
              <a:gdLst>
                <a:gd name="T0" fmla="*/ 86 w 714"/>
                <a:gd name="T1" fmla="*/ 933 h 933"/>
                <a:gd name="T2" fmla="*/ 8 w 714"/>
                <a:gd name="T3" fmla="*/ 659 h 933"/>
                <a:gd name="T4" fmla="*/ 36 w 714"/>
                <a:gd name="T5" fmla="*/ 279 h 933"/>
                <a:gd name="T6" fmla="*/ 215 w 714"/>
                <a:gd name="T7" fmla="*/ 38 h 933"/>
                <a:gd name="T8" fmla="*/ 551 w 714"/>
                <a:gd name="T9" fmla="*/ 50 h 933"/>
                <a:gd name="T10" fmla="*/ 690 w 714"/>
                <a:gd name="T11" fmla="*/ 284 h 933"/>
                <a:gd name="T12" fmla="*/ 696 w 714"/>
                <a:gd name="T13" fmla="*/ 693 h 933"/>
                <a:gd name="T14" fmla="*/ 601 w 714"/>
                <a:gd name="T15" fmla="*/ 860 h 933"/>
                <a:gd name="T16" fmla="*/ 0 60000 65536"/>
                <a:gd name="T17" fmla="*/ 0 60000 65536"/>
                <a:gd name="T18" fmla="*/ 0 60000 65536"/>
                <a:gd name="T19" fmla="*/ 0 60000 65536"/>
                <a:gd name="T20" fmla="*/ 0 60000 65536"/>
                <a:gd name="T21" fmla="*/ 0 60000 65536"/>
                <a:gd name="T22" fmla="*/ 0 60000 65536"/>
                <a:gd name="T23" fmla="*/ 0 60000 65536"/>
                <a:gd name="T24" fmla="*/ 0 w 714"/>
                <a:gd name="T25" fmla="*/ 0 h 933"/>
                <a:gd name="T26" fmla="*/ 714 w 714"/>
                <a:gd name="T27" fmla="*/ 933 h 9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4" h="933">
                  <a:moveTo>
                    <a:pt x="86" y="933"/>
                  </a:moveTo>
                  <a:cubicBezTo>
                    <a:pt x="51" y="850"/>
                    <a:pt x="16" y="768"/>
                    <a:pt x="8" y="659"/>
                  </a:cubicBezTo>
                  <a:cubicBezTo>
                    <a:pt x="0" y="550"/>
                    <a:pt x="2" y="382"/>
                    <a:pt x="36" y="279"/>
                  </a:cubicBezTo>
                  <a:cubicBezTo>
                    <a:pt x="70" y="176"/>
                    <a:pt x="129" y="76"/>
                    <a:pt x="215" y="38"/>
                  </a:cubicBezTo>
                  <a:cubicBezTo>
                    <a:pt x="301" y="0"/>
                    <a:pt x="472" y="9"/>
                    <a:pt x="551" y="50"/>
                  </a:cubicBezTo>
                  <a:cubicBezTo>
                    <a:pt x="630" y="91"/>
                    <a:pt x="666" y="177"/>
                    <a:pt x="690" y="284"/>
                  </a:cubicBezTo>
                  <a:cubicBezTo>
                    <a:pt x="714" y="391"/>
                    <a:pt x="711" y="597"/>
                    <a:pt x="696" y="693"/>
                  </a:cubicBezTo>
                  <a:cubicBezTo>
                    <a:pt x="681" y="789"/>
                    <a:pt x="641" y="824"/>
                    <a:pt x="601" y="860"/>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44073" name="Text Box 11"/>
            <p:cNvSpPr txBox="1">
              <a:spLocks noChangeArrowheads="1"/>
            </p:cNvSpPr>
            <p:nvPr/>
          </p:nvSpPr>
          <p:spPr bwMode="auto">
            <a:xfrm>
              <a:off x="4975" y="1352"/>
              <a:ext cx="6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solidFill>
                    <a:srgbClr val="FF0000"/>
                  </a:solidFill>
                </a:rPr>
                <a:t>Loop 1</a:t>
              </a:r>
            </a:p>
          </p:txBody>
        </p:sp>
      </p:grpSp>
      <p:grpSp>
        <p:nvGrpSpPr>
          <p:cNvPr id="5" name="Group 12"/>
          <p:cNvGrpSpPr>
            <a:grpSpLocks/>
          </p:cNvGrpSpPr>
          <p:nvPr/>
        </p:nvGrpSpPr>
        <p:grpSpPr bwMode="auto">
          <a:xfrm>
            <a:off x="6335713" y="3219450"/>
            <a:ext cx="2108200" cy="1531938"/>
            <a:chOff x="3991" y="2028"/>
            <a:chExt cx="1328" cy="965"/>
          </a:xfrm>
        </p:grpSpPr>
        <p:sp>
          <p:nvSpPr>
            <p:cNvPr id="44070" name="Freeform 13"/>
            <p:cNvSpPr>
              <a:spLocks/>
            </p:cNvSpPr>
            <p:nvPr/>
          </p:nvSpPr>
          <p:spPr bwMode="auto">
            <a:xfrm>
              <a:off x="3991" y="2028"/>
              <a:ext cx="1328" cy="958"/>
            </a:xfrm>
            <a:custGeom>
              <a:avLst/>
              <a:gdLst>
                <a:gd name="T0" fmla="*/ 214 w 1328"/>
                <a:gd name="T1" fmla="*/ 897 h 958"/>
                <a:gd name="T2" fmla="*/ 52 w 1328"/>
                <a:gd name="T3" fmla="*/ 612 h 958"/>
                <a:gd name="T4" fmla="*/ 2 w 1328"/>
                <a:gd name="T5" fmla="*/ 164 h 958"/>
                <a:gd name="T6" fmla="*/ 41 w 1328"/>
                <a:gd name="T7" fmla="*/ 36 h 958"/>
                <a:gd name="T8" fmla="*/ 186 w 1328"/>
                <a:gd name="T9" fmla="*/ 349 h 958"/>
                <a:gd name="T10" fmla="*/ 393 w 1328"/>
                <a:gd name="T11" fmla="*/ 595 h 958"/>
                <a:gd name="T12" fmla="*/ 729 w 1328"/>
                <a:gd name="T13" fmla="*/ 651 h 958"/>
                <a:gd name="T14" fmla="*/ 980 w 1328"/>
                <a:gd name="T15" fmla="*/ 410 h 958"/>
                <a:gd name="T16" fmla="*/ 1070 w 1328"/>
                <a:gd name="T17" fmla="*/ 86 h 958"/>
                <a:gd name="T18" fmla="*/ 1204 w 1328"/>
                <a:gd name="T19" fmla="*/ 30 h 958"/>
                <a:gd name="T20" fmla="*/ 1316 w 1328"/>
                <a:gd name="T21" fmla="*/ 265 h 958"/>
                <a:gd name="T22" fmla="*/ 1131 w 1328"/>
                <a:gd name="T23" fmla="*/ 746 h 958"/>
                <a:gd name="T24" fmla="*/ 852 w 1328"/>
                <a:gd name="T25" fmla="*/ 958 h 9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8"/>
                <a:gd name="T40" fmla="*/ 0 h 958"/>
                <a:gd name="T41" fmla="*/ 1328 w 1328"/>
                <a:gd name="T42" fmla="*/ 958 h 95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8" h="958">
                  <a:moveTo>
                    <a:pt x="214" y="897"/>
                  </a:moveTo>
                  <a:cubicBezTo>
                    <a:pt x="150" y="815"/>
                    <a:pt x="87" y="734"/>
                    <a:pt x="52" y="612"/>
                  </a:cubicBezTo>
                  <a:cubicBezTo>
                    <a:pt x="17" y="490"/>
                    <a:pt x="4" y="260"/>
                    <a:pt x="2" y="164"/>
                  </a:cubicBezTo>
                  <a:cubicBezTo>
                    <a:pt x="0" y="68"/>
                    <a:pt x="10" y="5"/>
                    <a:pt x="41" y="36"/>
                  </a:cubicBezTo>
                  <a:cubicBezTo>
                    <a:pt x="72" y="67"/>
                    <a:pt x="127" y="256"/>
                    <a:pt x="186" y="349"/>
                  </a:cubicBezTo>
                  <a:cubicBezTo>
                    <a:pt x="245" y="442"/>
                    <a:pt x="303" y="545"/>
                    <a:pt x="393" y="595"/>
                  </a:cubicBezTo>
                  <a:cubicBezTo>
                    <a:pt x="483" y="645"/>
                    <a:pt x="631" y="682"/>
                    <a:pt x="729" y="651"/>
                  </a:cubicBezTo>
                  <a:cubicBezTo>
                    <a:pt x="827" y="620"/>
                    <a:pt x="923" y="504"/>
                    <a:pt x="980" y="410"/>
                  </a:cubicBezTo>
                  <a:cubicBezTo>
                    <a:pt x="1037" y="316"/>
                    <a:pt x="1033" y="149"/>
                    <a:pt x="1070" y="86"/>
                  </a:cubicBezTo>
                  <a:cubicBezTo>
                    <a:pt x="1107" y="23"/>
                    <a:pt x="1163" y="0"/>
                    <a:pt x="1204" y="30"/>
                  </a:cubicBezTo>
                  <a:cubicBezTo>
                    <a:pt x="1245" y="60"/>
                    <a:pt x="1328" y="146"/>
                    <a:pt x="1316" y="265"/>
                  </a:cubicBezTo>
                  <a:cubicBezTo>
                    <a:pt x="1304" y="384"/>
                    <a:pt x="1208" y="631"/>
                    <a:pt x="1131" y="746"/>
                  </a:cubicBezTo>
                  <a:cubicBezTo>
                    <a:pt x="1054" y="861"/>
                    <a:pt x="953" y="909"/>
                    <a:pt x="852" y="958"/>
                  </a:cubicBez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44071" name="Text Box 14"/>
            <p:cNvSpPr txBox="1">
              <a:spLocks noChangeArrowheads="1"/>
            </p:cNvSpPr>
            <p:nvPr/>
          </p:nvSpPr>
          <p:spPr bwMode="auto">
            <a:xfrm>
              <a:off x="4265" y="2705"/>
              <a:ext cx="6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solidFill>
                    <a:srgbClr val="FF0000"/>
                  </a:solidFill>
                </a:rPr>
                <a:t>Loop 2</a:t>
              </a:r>
            </a:p>
          </p:txBody>
        </p:sp>
      </p:grpSp>
      <p:grpSp>
        <p:nvGrpSpPr>
          <p:cNvPr id="6" name="Group 15"/>
          <p:cNvGrpSpPr>
            <a:grpSpLocks/>
          </p:cNvGrpSpPr>
          <p:nvPr/>
        </p:nvGrpSpPr>
        <p:grpSpPr bwMode="auto">
          <a:xfrm>
            <a:off x="7467600" y="1447800"/>
            <a:ext cx="1225550" cy="3657600"/>
            <a:chOff x="4704" y="912"/>
            <a:chExt cx="772" cy="2304"/>
          </a:xfrm>
        </p:grpSpPr>
        <p:sp>
          <p:nvSpPr>
            <p:cNvPr id="44064" name="Line 16"/>
            <p:cNvSpPr>
              <a:spLocks noChangeShapeType="1"/>
            </p:cNvSpPr>
            <p:nvPr/>
          </p:nvSpPr>
          <p:spPr bwMode="auto">
            <a:xfrm>
              <a:off x="4800" y="1152"/>
              <a:ext cx="144"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5" name="Text Box 17"/>
            <p:cNvSpPr txBox="1">
              <a:spLocks noChangeArrowheads="1"/>
            </p:cNvSpPr>
            <p:nvPr/>
          </p:nvSpPr>
          <p:spPr bwMode="auto">
            <a:xfrm>
              <a:off x="4848" y="91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i="1"/>
                <a:t>I</a:t>
              </a:r>
              <a:r>
                <a:rPr lang="en-US" altLang="en-US" i="1" baseline="-25000"/>
                <a:t>1</a:t>
              </a:r>
              <a:endParaRPr lang="en-US" altLang="en-US" i="1"/>
            </a:p>
          </p:txBody>
        </p:sp>
        <p:sp>
          <p:nvSpPr>
            <p:cNvPr id="44066" name="Line 18"/>
            <p:cNvSpPr>
              <a:spLocks noChangeShapeType="1"/>
            </p:cNvSpPr>
            <p:nvPr/>
          </p:nvSpPr>
          <p:spPr bwMode="auto">
            <a:xfrm flipH="1">
              <a:off x="4800" y="2304"/>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7" name="Text Box 19"/>
            <p:cNvSpPr txBox="1">
              <a:spLocks noChangeArrowheads="1"/>
            </p:cNvSpPr>
            <p:nvPr/>
          </p:nvSpPr>
          <p:spPr bwMode="auto">
            <a:xfrm>
              <a:off x="4704" y="2064"/>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i="1"/>
                <a:t>I</a:t>
              </a:r>
              <a:r>
                <a:rPr lang="en-US" altLang="en-US" i="1" baseline="-25000"/>
                <a:t>2</a:t>
              </a:r>
              <a:endParaRPr lang="en-US" altLang="en-US" i="1"/>
            </a:p>
          </p:txBody>
        </p:sp>
        <p:sp>
          <p:nvSpPr>
            <p:cNvPr id="44068" name="Line 20"/>
            <p:cNvSpPr>
              <a:spLocks noChangeShapeType="1"/>
            </p:cNvSpPr>
            <p:nvPr/>
          </p:nvSpPr>
          <p:spPr bwMode="auto">
            <a:xfrm flipH="1">
              <a:off x="5184" y="2928"/>
              <a:ext cx="9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69" name="Text Box 21"/>
            <p:cNvSpPr txBox="1">
              <a:spLocks noChangeArrowheads="1"/>
            </p:cNvSpPr>
            <p:nvPr/>
          </p:nvSpPr>
          <p:spPr bwMode="auto">
            <a:xfrm>
              <a:off x="5232" y="2928"/>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i="1"/>
                <a:t>I</a:t>
              </a:r>
              <a:r>
                <a:rPr lang="en-US" altLang="en-US" i="1" baseline="-25000"/>
                <a:t>3</a:t>
              </a:r>
              <a:endParaRPr lang="en-US" altLang="en-US" i="1"/>
            </a:p>
          </p:txBody>
        </p:sp>
      </p:grpSp>
      <p:sp>
        <p:nvSpPr>
          <p:cNvPr id="1939478" name="Text Box 22"/>
          <p:cNvSpPr txBox="1">
            <a:spLocks noChangeArrowheads="1"/>
          </p:cNvSpPr>
          <p:nvPr/>
        </p:nvSpPr>
        <p:spPr bwMode="auto">
          <a:xfrm>
            <a:off x="609600" y="2209800"/>
            <a:ext cx="113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solidFill>
                  <a:schemeClr val="accent2"/>
                </a:solidFill>
              </a:rPr>
              <a:t>Loop 1:</a:t>
            </a:r>
            <a:endParaRPr lang="en-US" altLang="en-US"/>
          </a:p>
        </p:txBody>
      </p:sp>
      <p:graphicFrame>
        <p:nvGraphicFramePr>
          <p:cNvPr id="1939479" name="Object 2"/>
          <p:cNvGraphicFramePr>
            <a:graphicFrameLocks noChangeAspect="1"/>
          </p:cNvGraphicFramePr>
          <p:nvPr/>
        </p:nvGraphicFramePr>
        <p:xfrm>
          <a:off x="1828800" y="2235200"/>
          <a:ext cx="2657475" cy="431800"/>
        </p:xfrm>
        <a:graphic>
          <a:graphicData uri="http://schemas.openxmlformats.org/presentationml/2006/ole">
            <mc:AlternateContent xmlns:mc="http://schemas.openxmlformats.org/markup-compatibility/2006">
              <mc:Choice xmlns:v="urn:schemas-microsoft-com:vml" Requires="v">
                <p:oleObj spid="_x0000_s123170" name="Equation" r:id="rId5" imgW="1320480" imgH="215640" progId="Equation.3">
                  <p:embed/>
                </p:oleObj>
              </mc:Choice>
              <mc:Fallback>
                <p:oleObj name="Equation" r:id="rId5" imgW="1320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2235200"/>
                        <a:ext cx="2657475" cy="431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9480" name="Text Box 24"/>
          <p:cNvSpPr txBox="1">
            <a:spLocks noChangeArrowheads="1"/>
          </p:cNvSpPr>
          <p:nvPr/>
        </p:nvSpPr>
        <p:spPr bwMode="auto">
          <a:xfrm>
            <a:off x="612775" y="2895600"/>
            <a:ext cx="113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solidFill>
                  <a:schemeClr val="accent2"/>
                </a:solidFill>
              </a:rPr>
              <a:t>Loop 2:</a:t>
            </a:r>
            <a:endParaRPr lang="en-US" altLang="en-US"/>
          </a:p>
        </p:txBody>
      </p:sp>
      <p:graphicFrame>
        <p:nvGraphicFramePr>
          <p:cNvPr id="1939481" name="Object 3"/>
          <p:cNvGraphicFramePr>
            <a:graphicFrameLocks noChangeAspect="1"/>
          </p:cNvGraphicFramePr>
          <p:nvPr/>
        </p:nvGraphicFramePr>
        <p:xfrm>
          <a:off x="1828800" y="2921000"/>
          <a:ext cx="1098550" cy="431800"/>
        </p:xfrm>
        <a:graphic>
          <a:graphicData uri="http://schemas.openxmlformats.org/presentationml/2006/ole">
            <mc:AlternateContent xmlns:mc="http://schemas.openxmlformats.org/markup-compatibility/2006">
              <mc:Choice xmlns:v="urn:schemas-microsoft-com:vml" Requires="v">
                <p:oleObj spid="_x0000_s123171" name="Equation" r:id="rId7" imgW="545760" imgH="215640" progId="Equation.3">
                  <p:embed/>
                </p:oleObj>
              </mc:Choice>
              <mc:Fallback>
                <p:oleObj name="Equation" r:id="rId7" imgW="54576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921000"/>
                        <a:ext cx="1098550" cy="431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9482" name="Line 26"/>
          <p:cNvSpPr>
            <a:spLocks noChangeShapeType="1"/>
          </p:cNvSpPr>
          <p:nvPr/>
        </p:nvSpPr>
        <p:spPr bwMode="auto">
          <a:xfrm>
            <a:off x="3124200" y="3124200"/>
            <a:ext cx="381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939483" name="Object 4"/>
          <p:cNvGraphicFramePr>
            <a:graphicFrameLocks noChangeAspect="1"/>
          </p:cNvGraphicFramePr>
          <p:nvPr/>
        </p:nvGraphicFramePr>
        <p:xfrm>
          <a:off x="3657600" y="2921000"/>
          <a:ext cx="817563" cy="431800"/>
        </p:xfrm>
        <a:graphic>
          <a:graphicData uri="http://schemas.openxmlformats.org/presentationml/2006/ole">
            <mc:AlternateContent xmlns:mc="http://schemas.openxmlformats.org/markup-compatibility/2006">
              <mc:Choice xmlns:v="urn:schemas-microsoft-com:vml" Requires="v">
                <p:oleObj spid="_x0000_s123172" name="Equation" r:id="rId9" imgW="406080" imgH="215640" progId="Equation.3">
                  <p:embed/>
                </p:oleObj>
              </mc:Choice>
              <mc:Fallback>
                <p:oleObj name="Equation" r:id="rId9" imgW="406080" imgH="215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57600" y="2921000"/>
                        <a:ext cx="817563" cy="431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9484" name="Text Box 28"/>
          <p:cNvSpPr txBox="1">
            <a:spLocks noChangeArrowheads="1"/>
          </p:cNvSpPr>
          <p:nvPr/>
        </p:nvSpPr>
        <p:spPr bwMode="auto">
          <a:xfrm>
            <a:off x="593725" y="3622675"/>
            <a:ext cx="92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solidFill>
                  <a:schemeClr val="accent2"/>
                </a:solidFill>
              </a:rPr>
              <a:t>Node:</a:t>
            </a:r>
            <a:endParaRPr lang="en-US" altLang="en-US"/>
          </a:p>
        </p:txBody>
      </p:sp>
      <p:graphicFrame>
        <p:nvGraphicFramePr>
          <p:cNvPr id="1939485" name="Object 5"/>
          <p:cNvGraphicFramePr>
            <a:graphicFrameLocks noChangeAspect="1"/>
          </p:cNvGraphicFramePr>
          <p:nvPr/>
        </p:nvGraphicFramePr>
        <p:xfrm>
          <a:off x="1795463" y="3644900"/>
          <a:ext cx="1404937" cy="457200"/>
        </p:xfrm>
        <a:graphic>
          <a:graphicData uri="http://schemas.openxmlformats.org/presentationml/2006/ole">
            <mc:AlternateContent xmlns:mc="http://schemas.openxmlformats.org/markup-compatibility/2006">
              <mc:Choice xmlns:v="urn:schemas-microsoft-com:vml" Requires="v">
                <p:oleObj spid="_x0000_s123173" name="Equation" r:id="rId11" imgW="698400" imgH="228600" progId="Equation.3">
                  <p:embed/>
                </p:oleObj>
              </mc:Choice>
              <mc:Fallback>
                <p:oleObj name="Equation" r:id="rId11" imgW="69840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95463" y="3644900"/>
                        <a:ext cx="1404937" cy="4572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9486" name="Line 30"/>
          <p:cNvSpPr>
            <a:spLocks noChangeShapeType="1"/>
          </p:cNvSpPr>
          <p:nvPr/>
        </p:nvSpPr>
        <p:spPr bwMode="auto">
          <a:xfrm>
            <a:off x="3352800" y="3886200"/>
            <a:ext cx="457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939487" name="Object 6"/>
          <p:cNvGraphicFramePr>
            <a:graphicFrameLocks noChangeAspect="1"/>
          </p:cNvGraphicFramePr>
          <p:nvPr/>
        </p:nvGraphicFramePr>
        <p:xfrm>
          <a:off x="3949700" y="3644900"/>
          <a:ext cx="842963" cy="457200"/>
        </p:xfrm>
        <a:graphic>
          <a:graphicData uri="http://schemas.openxmlformats.org/presentationml/2006/ole">
            <mc:AlternateContent xmlns:mc="http://schemas.openxmlformats.org/markup-compatibility/2006">
              <mc:Choice xmlns:v="urn:schemas-microsoft-com:vml" Requires="v">
                <p:oleObj spid="_x0000_s123174" name="Equation" r:id="rId13" imgW="419040" imgH="228600" progId="Equation.3">
                  <p:embed/>
                </p:oleObj>
              </mc:Choice>
              <mc:Fallback>
                <p:oleObj name="Equation" r:id="rId13" imgW="41904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49700" y="3644900"/>
                        <a:ext cx="842963" cy="4572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39488" name="Object 7"/>
          <p:cNvGraphicFramePr>
            <a:graphicFrameLocks noChangeAspect="1"/>
          </p:cNvGraphicFramePr>
          <p:nvPr/>
        </p:nvGraphicFramePr>
        <p:xfrm>
          <a:off x="1752600" y="4152900"/>
          <a:ext cx="1200150" cy="863600"/>
        </p:xfrm>
        <a:graphic>
          <a:graphicData uri="http://schemas.openxmlformats.org/presentationml/2006/ole">
            <mc:AlternateContent xmlns:mc="http://schemas.openxmlformats.org/markup-compatibility/2006">
              <mc:Choice xmlns:v="urn:schemas-microsoft-com:vml" Requires="v">
                <p:oleObj spid="_x0000_s123175" name="Equation" r:id="rId15" imgW="596880" imgH="431640" progId="Equation.3">
                  <p:embed/>
                </p:oleObj>
              </mc:Choice>
              <mc:Fallback>
                <p:oleObj name="Equation" r:id="rId15" imgW="596880" imgH="431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52600" y="4152900"/>
                        <a:ext cx="1200150" cy="8636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 name="Group 33"/>
          <p:cNvGrpSpPr>
            <a:grpSpLocks/>
          </p:cNvGrpSpPr>
          <p:nvPr/>
        </p:nvGrpSpPr>
        <p:grpSpPr bwMode="auto">
          <a:xfrm>
            <a:off x="6678613" y="838200"/>
            <a:ext cx="1169987" cy="523875"/>
            <a:chOff x="4207" y="528"/>
            <a:chExt cx="737" cy="330"/>
          </a:xfrm>
        </p:grpSpPr>
        <p:grpSp>
          <p:nvGrpSpPr>
            <p:cNvPr id="44052" name="Group 34"/>
            <p:cNvGrpSpPr>
              <a:grpSpLocks/>
            </p:cNvGrpSpPr>
            <p:nvPr/>
          </p:nvGrpSpPr>
          <p:grpSpPr bwMode="auto">
            <a:xfrm>
              <a:off x="4303" y="528"/>
              <a:ext cx="641" cy="327"/>
              <a:chOff x="4236" y="614"/>
              <a:chExt cx="641" cy="327"/>
            </a:xfrm>
          </p:grpSpPr>
          <p:sp>
            <p:nvSpPr>
              <p:cNvPr id="44059" name="Line 35"/>
              <p:cNvSpPr>
                <a:spLocks noChangeShapeType="1"/>
              </p:cNvSpPr>
              <p:nvPr/>
            </p:nvSpPr>
            <p:spPr bwMode="auto">
              <a:xfrm flipV="1">
                <a:off x="4572" y="614"/>
                <a:ext cx="5" cy="22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0" name="Line 36"/>
              <p:cNvSpPr>
                <a:spLocks noChangeShapeType="1"/>
              </p:cNvSpPr>
              <p:nvPr/>
            </p:nvSpPr>
            <p:spPr bwMode="auto">
              <a:xfrm flipV="1">
                <a:off x="4716" y="816"/>
                <a:ext cx="161" cy="10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37"/>
              <p:cNvSpPr>
                <a:spLocks noChangeShapeType="1"/>
              </p:cNvSpPr>
              <p:nvPr/>
            </p:nvSpPr>
            <p:spPr bwMode="auto">
              <a:xfrm flipH="1" flipV="1">
                <a:off x="4236" y="830"/>
                <a:ext cx="182" cy="11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38"/>
              <p:cNvSpPr>
                <a:spLocks noChangeShapeType="1"/>
              </p:cNvSpPr>
              <p:nvPr/>
            </p:nvSpPr>
            <p:spPr bwMode="auto">
              <a:xfrm flipV="1">
                <a:off x="4656" y="686"/>
                <a:ext cx="101" cy="16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Line 39"/>
              <p:cNvSpPr>
                <a:spLocks noChangeShapeType="1"/>
              </p:cNvSpPr>
              <p:nvPr/>
            </p:nvSpPr>
            <p:spPr bwMode="auto">
              <a:xfrm flipH="1" flipV="1">
                <a:off x="4370" y="703"/>
                <a:ext cx="116" cy="163"/>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53" name="Group 40"/>
            <p:cNvGrpSpPr>
              <a:grpSpLocks/>
            </p:cNvGrpSpPr>
            <p:nvPr/>
          </p:nvGrpSpPr>
          <p:grpSpPr bwMode="auto">
            <a:xfrm>
              <a:off x="4207" y="531"/>
              <a:ext cx="641" cy="327"/>
              <a:chOff x="4236" y="614"/>
              <a:chExt cx="641" cy="327"/>
            </a:xfrm>
          </p:grpSpPr>
          <p:sp>
            <p:nvSpPr>
              <p:cNvPr id="44054" name="Line 41"/>
              <p:cNvSpPr>
                <a:spLocks noChangeShapeType="1"/>
              </p:cNvSpPr>
              <p:nvPr/>
            </p:nvSpPr>
            <p:spPr bwMode="auto">
              <a:xfrm flipV="1">
                <a:off x="4572" y="614"/>
                <a:ext cx="5" cy="22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5" name="Line 42"/>
              <p:cNvSpPr>
                <a:spLocks noChangeShapeType="1"/>
              </p:cNvSpPr>
              <p:nvPr/>
            </p:nvSpPr>
            <p:spPr bwMode="auto">
              <a:xfrm flipV="1">
                <a:off x="4716" y="816"/>
                <a:ext cx="161" cy="10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6" name="Line 43"/>
              <p:cNvSpPr>
                <a:spLocks noChangeShapeType="1"/>
              </p:cNvSpPr>
              <p:nvPr/>
            </p:nvSpPr>
            <p:spPr bwMode="auto">
              <a:xfrm flipH="1" flipV="1">
                <a:off x="4236" y="830"/>
                <a:ext cx="182" cy="11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7" name="Line 44"/>
              <p:cNvSpPr>
                <a:spLocks noChangeShapeType="1"/>
              </p:cNvSpPr>
              <p:nvPr/>
            </p:nvSpPr>
            <p:spPr bwMode="auto">
              <a:xfrm flipV="1">
                <a:off x="4656" y="686"/>
                <a:ext cx="101" cy="16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058" name="Line 45"/>
              <p:cNvSpPr>
                <a:spLocks noChangeShapeType="1"/>
              </p:cNvSpPr>
              <p:nvPr/>
            </p:nvSpPr>
            <p:spPr bwMode="auto">
              <a:xfrm flipH="1" flipV="1">
                <a:off x="4370" y="703"/>
                <a:ext cx="116" cy="163"/>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4051" name="Rectangle 46"/>
          <p:cNvSpPr>
            <a:spLocks noGrp="1" noChangeArrowheads="1"/>
          </p:cNvSpPr>
          <p:nvPr>
            <p:ph type="title"/>
          </p:nvPr>
        </p:nvSpPr>
        <p:spPr/>
        <p:txBody>
          <a:bodyPr/>
          <a:lstStyle/>
          <a:p>
            <a:pPr eaLnBrk="1" hangingPunct="1"/>
            <a:r>
              <a:rPr lang="en-US" altLang="en-US" smtClean="0"/>
              <a:t>Two Bulbs Near a Solenoid</a:t>
            </a:r>
          </a:p>
        </p:txBody>
      </p:sp>
      <p:sp>
        <p:nvSpPr>
          <p:cNvPr id="2" name="Slide Number Placeholder 1"/>
          <p:cNvSpPr>
            <a:spLocks noGrp="1"/>
          </p:cNvSpPr>
          <p:nvPr>
            <p:ph type="sldNum" sz="quarter" idx="12"/>
          </p:nvPr>
        </p:nvSpPr>
        <p:spPr/>
        <p:txBody>
          <a:bodyPr/>
          <a:lstStyle/>
          <a:p>
            <a:fld id="{DB3C9B51-4AEF-4F23-A6AC-7FC45CFAFC51}" type="slidenum">
              <a:rPr lang="en-US" altLang="en-US" smtClean="0"/>
              <a:pPr/>
              <a:t>11</a:t>
            </a:fld>
            <a:endParaRPr lang="en-US" altLang="en-US"/>
          </a:p>
        </p:txBody>
      </p:sp>
    </p:spTree>
    <p:extLst>
      <p:ext uri="{BB962C8B-B14F-4D97-AF65-F5344CB8AC3E}">
        <p14:creationId xmlns:p14="http://schemas.microsoft.com/office/powerpoint/2010/main" val="3651837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3947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93947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3948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9394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1939482"/>
                                        </p:tgtEl>
                                        <p:attrNameLst>
                                          <p:attrName>style.visibility</p:attrName>
                                        </p:attrNameLst>
                                      </p:cBhvr>
                                      <p:to>
                                        <p:strVal val="visible"/>
                                      </p:to>
                                    </p:set>
                                    <p:anim calcmode="lin" valueType="num">
                                      <p:cBhvr>
                                        <p:cTn id="39" dur="500" fill="hold"/>
                                        <p:tgtEl>
                                          <p:spTgt spid="1939482"/>
                                        </p:tgtEl>
                                        <p:attrNameLst>
                                          <p:attrName>ppt_x</p:attrName>
                                        </p:attrNameLst>
                                      </p:cBhvr>
                                      <p:tavLst>
                                        <p:tav tm="0">
                                          <p:val>
                                            <p:strVal val="#ppt_x-#ppt_w/2"/>
                                          </p:val>
                                        </p:tav>
                                        <p:tav tm="100000">
                                          <p:val>
                                            <p:strVal val="#ppt_x"/>
                                          </p:val>
                                        </p:tav>
                                      </p:tavLst>
                                    </p:anim>
                                    <p:anim calcmode="lin" valueType="num">
                                      <p:cBhvr>
                                        <p:cTn id="40" dur="500" fill="hold"/>
                                        <p:tgtEl>
                                          <p:spTgt spid="1939482"/>
                                        </p:tgtEl>
                                        <p:attrNameLst>
                                          <p:attrName>ppt_y</p:attrName>
                                        </p:attrNameLst>
                                      </p:cBhvr>
                                      <p:tavLst>
                                        <p:tav tm="0">
                                          <p:val>
                                            <p:strVal val="#ppt_y"/>
                                          </p:val>
                                        </p:tav>
                                        <p:tav tm="100000">
                                          <p:val>
                                            <p:strVal val="#ppt_y"/>
                                          </p:val>
                                        </p:tav>
                                      </p:tavLst>
                                    </p:anim>
                                    <p:anim calcmode="lin" valueType="num">
                                      <p:cBhvr>
                                        <p:cTn id="41" dur="500" fill="hold"/>
                                        <p:tgtEl>
                                          <p:spTgt spid="1939482"/>
                                        </p:tgtEl>
                                        <p:attrNameLst>
                                          <p:attrName>ppt_w</p:attrName>
                                        </p:attrNameLst>
                                      </p:cBhvr>
                                      <p:tavLst>
                                        <p:tav tm="0">
                                          <p:val>
                                            <p:fltVal val="0"/>
                                          </p:val>
                                        </p:tav>
                                        <p:tav tm="100000">
                                          <p:val>
                                            <p:strVal val="#ppt_w"/>
                                          </p:val>
                                        </p:tav>
                                      </p:tavLst>
                                    </p:anim>
                                    <p:anim calcmode="lin" valueType="num">
                                      <p:cBhvr>
                                        <p:cTn id="42" dur="500" fill="hold"/>
                                        <p:tgtEl>
                                          <p:spTgt spid="1939482"/>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500"/>
                            </p:stCondLst>
                            <p:childTnLst>
                              <p:par>
                                <p:cTn id="44" presetID="1" presetClass="entr" presetSubtype="0" fill="hold" nodeType="afterEffect">
                                  <p:stCondLst>
                                    <p:cond delay="0"/>
                                  </p:stCondLst>
                                  <p:childTnLst>
                                    <p:set>
                                      <p:cBhvr>
                                        <p:cTn id="45" dur="1" fill="hold">
                                          <p:stCondLst>
                                            <p:cond delay="499"/>
                                          </p:stCondLst>
                                        </p:cTn>
                                        <p:tgtEl>
                                          <p:spTgt spid="1939483"/>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1939484"/>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499"/>
                                          </p:stCondLst>
                                        </p:cTn>
                                        <p:tgtEl>
                                          <p:spTgt spid="1939485"/>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1939486"/>
                                        </p:tgtEl>
                                        <p:attrNameLst>
                                          <p:attrName>style.visibility</p:attrName>
                                        </p:attrNameLst>
                                      </p:cBhvr>
                                      <p:to>
                                        <p:strVal val="visible"/>
                                      </p:to>
                                    </p:set>
                                    <p:anim calcmode="lin" valueType="num">
                                      <p:cBhvr>
                                        <p:cTn id="58" dur="500" fill="hold"/>
                                        <p:tgtEl>
                                          <p:spTgt spid="1939486"/>
                                        </p:tgtEl>
                                        <p:attrNameLst>
                                          <p:attrName>ppt_x</p:attrName>
                                        </p:attrNameLst>
                                      </p:cBhvr>
                                      <p:tavLst>
                                        <p:tav tm="0">
                                          <p:val>
                                            <p:strVal val="#ppt_x-#ppt_w/2"/>
                                          </p:val>
                                        </p:tav>
                                        <p:tav tm="100000">
                                          <p:val>
                                            <p:strVal val="#ppt_x"/>
                                          </p:val>
                                        </p:tav>
                                      </p:tavLst>
                                    </p:anim>
                                    <p:anim calcmode="lin" valueType="num">
                                      <p:cBhvr>
                                        <p:cTn id="59" dur="500" fill="hold"/>
                                        <p:tgtEl>
                                          <p:spTgt spid="1939486"/>
                                        </p:tgtEl>
                                        <p:attrNameLst>
                                          <p:attrName>ppt_y</p:attrName>
                                        </p:attrNameLst>
                                      </p:cBhvr>
                                      <p:tavLst>
                                        <p:tav tm="0">
                                          <p:val>
                                            <p:strVal val="#ppt_y"/>
                                          </p:val>
                                        </p:tav>
                                        <p:tav tm="100000">
                                          <p:val>
                                            <p:strVal val="#ppt_y"/>
                                          </p:val>
                                        </p:tav>
                                      </p:tavLst>
                                    </p:anim>
                                    <p:anim calcmode="lin" valueType="num">
                                      <p:cBhvr>
                                        <p:cTn id="60" dur="500" fill="hold"/>
                                        <p:tgtEl>
                                          <p:spTgt spid="1939486"/>
                                        </p:tgtEl>
                                        <p:attrNameLst>
                                          <p:attrName>ppt_w</p:attrName>
                                        </p:attrNameLst>
                                      </p:cBhvr>
                                      <p:tavLst>
                                        <p:tav tm="0">
                                          <p:val>
                                            <p:fltVal val="0"/>
                                          </p:val>
                                        </p:tav>
                                        <p:tav tm="100000">
                                          <p:val>
                                            <p:strVal val="#ppt_w"/>
                                          </p:val>
                                        </p:tav>
                                      </p:tavLst>
                                    </p:anim>
                                    <p:anim calcmode="lin" valueType="num">
                                      <p:cBhvr>
                                        <p:cTn id="61" dur="500" fill="hold"/>
                                        <p:tgtEl>
                                          <p:spTgt spid="1939486"/>
                                        </p:tgtEl>
                                        <p:attrNameLst>
                                          <p:attrName>ppt_h</p:attrName>
                                        </p:attrNameLst>
                                      </p:cBhvr>
                                      <p:tavLst>
                                        <p:tav tm="0">
                                          <p:val>
                                            <p:strVal val="#ppt_h"/>
                                          </p:val>
                                        </p:tav>
                                        <p:tav tm="100000">
                                          <p:val>
                                            <p:strVal val="#ppt_h"/>
                                          </p:val>
                                        </p:tav>
                                      </p:tavLst>
                                    </p:anim>
                                  </p:childTnLst>
                                </p:cTn>
                              </p:par>
                            </p:childTnLst>
                          </p:cTn>
                        </p:par>
                        <p:par>
                          <p:cTn id="62" fill="hold" nodeType="afterGroup">
                            <p:stCondLst>
                              <p:cond delay="500"/>
                            </p:stCondLst>
                            <p:childTnLst>
                              <p:par>
                                <p:cTn id="63" presetID="1" presetClass="entr" presetSubtype="0" fill="hold" nodeType="afterEffect">
                                  <p:stCondLst>
                                    <p:cond delay="0"/>
                                  </p:stCondLst>
                                  <p:childTnLst>
                                    <p:set>
                                      <p:cBhvr>
                                        <p:cTn id="64" dur="1" fill="hold">
                                          <p:stCondLst>
                                            <p:cond delay="499"/>
                                          </p:stCondLst>
                                        </p:cTn>
                                        <p:tgtEl>
                                          <p:spTgt spid="193948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499"/>
                                          </p:stCondLst>
                                        </p:cTn>
                                        <p:tgtEl>
                                          <p:spTgt spid="1939488"/>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9478" grpId="0" autoUpdateAnimBg="0"/>
      <p:bldP spid="1939480" grpId="0" autoUpdateAnimBg="0"/>
      <p:bldP spid="1939482" grpId="0" animBg="1"/>
      <p:bldP spid="1939484" grpId="0" autoUpdateAnimBg="0"/>
      <p:bldP spid="19394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838200" y="1676400"/>
            <a:ext cx="7467600" cy="3078163"/>
            <a:chOff x="528" y="1056"/>
            <a:chExt cx="4704" cy="1939"/>
          </a:xfrm>
        </p:grpSpPr>
        <p:pic>
          <p:nvPicPr>
            <p:cNvPr id="46136" name="Picture 3" descr="Ex22"/>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528" y="1056"/>
              <a:ext cx="4704" cy="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37" name="Line 4"/>
            <p:cNvSpPr>
              <a:spLocks noChangeShapeType="1"/>
            </p:cNvSpPr>
            <p:nvPr/>
          </p:nvSpPr>
          <p:spPr bwMode="auto">
            <a:xfrm>
              <a:off x="2112" y="2982"/>
              <a:ext cx="38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5"/>
          <p:cNvGrpSpPr>
            <a:grpSpLocks/>
          </p:cNvGrpSpPr>
          <p:nvPr/>
        </p:nvGrpSpPr>
        <p:grpSpPr bwMode="auto">
          <a:xfrm>
            <a:off x="1093788" y="3449638"/>
            <a:ext cx="1169987" cy="523875"/>
            <a:chOff x="4207" y="528"/>
            <a:chExt cx="737" cy="330"/>
          </a:xfrm>
        </p:grpSpPr>
        <p:grpSp>
          <p:nvGrpSpPr>
            <p:cNvPr id="46124" name="Group 6"/>
            <p:cNvGrpSpPr>
              <a:grpSpLocks/>
            </p:cNvGrpSpPr>
            <p:nvPr/>
          </p:nvGrpSpPr>
          <p:grpSpPr bwMode="auto">
            <a:xfrm>
              <a:off x="4303" y="528"/>
              <a:ext cx="641" cy="327"/>
              <a:chOff x="4236" y="614"/>
              <a:chExt cx="641" cy="327"/>
            </a:xfrm>
          </p:grpSpPr>
          <p:sp>
            <p:nvSpPr>
              <p:cNvPr id="46131" name="Line 7"/>
              <p:cNvSpPr>
                <a:spLocks noChangeShapeType="1"/>
              </p:cNvSpPr>
              <p:nvPr/>
            </p:nvSpPr>
            <p:spPr bwMode="auto">
              <a:xfrm flipV="1">
                <a:off x="4572" y="614"/>
                <a:ext cx="5" cy="22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2" name="Line 8"/>
              <p:cNvSpPr>
                <a:spLocks noChangeShapeType="1"/>
              </p:cNvSpPr>
              <p:nvPr/>
            </p:nvSpPr>
            <p:spPr bwMode="auto">
              <a:xfrm flipV="1">
                <a:off x="4716" y="816"/>
                <a:ext cx="161" cy="10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3" name="Line 9"/>
              <p:cNvSpPr>
                <a:spLocks noChangeShapeType="1"/>
              </p:cNvSpPr>
              <p:nvPr/>
            </p:nvSpPr>
            <p:spPr bwMode="auto">
              <a:xfrm flipH="1" flipV="1">
                <a:off x="4236" y="830"/>
                <a:ext cx="182" cy="11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4" name="Line 10"/>
              <p:cNvSpPr>
                <a:spLocks noChangeShapeType="1"/>
              </p:cNvSpPr>
              <p:nvPr/>
            </p:nvSpPr>
            <p:spPr bwMode="auto">
              <a:xfrm flipV="1">
                <a:off x="4656" y="686"/>
                <a:ext cx="101" cy="16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5" name="Line 11"/>
              <p:cNvSpPr>
                <a:spLocks noChangeShapeType="1"/>
              </p:cNvSpPr>
              <p:nvPr/>
            </p:nvSpPr>
            <p:spPr bwMode="auto">
              <a:xfrm flipH="1" flipV="1">
                <a:off x="4370" y="703"/>
                <a:ext cx="116" cy="163"/>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125" name="Group 12"/>
            <p:cNvGrpSpPr>
              <a:grpSpLocks/>
            </p:cNvGrpSpPr>
            <p:nvPr/>
          </p:nvGrpSpPr>
          <p:grpSpPr bwMode="auto">
            <a:xfrm>
              <a:off x="4207" y="531"/>
              <a:ext cx="641" cy="327"/>
              <a:chOff x="4236" y="614"/>
              <a:chExt cx="641" cy="327"/>
            </a:xfrm>
          </p:grpSpPr>
          <p:sp>
            <p:nvSpPr>
              <p:cNvPr id="46126" name="Line 13"/>
              <p:cNvSpPr>
                <a:spLocks noChangeShapeType="1"/>
              </p:cNvSpPr>
              <p:nvPr/>
            </p:nvSpPr>
            <p:spPr bwMode="auto">
              <a:xfrm flipV="1">
                <a:off x="4572" y="614"/>
                <a:ext cx="5" cy="22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7" name="Line 14"/>
              <p:cNvSpPr>
                <a:spLocks noChangeShapeType="1"/>
              </p:cNvSpPr>
              <p:nvPr/>
            </p:nvSpPr>
            <p:spPr bwMode="auto">
              <a:xfrm flipV="1">
                <a:off x="4716" y="816"/>
                <a:ext cx="161" cy="10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8" name="Line 15"/>
              <p:cNvSpPr>
                <a:spLocks noChangeShapeType="1"/>
              </p:cNvSpPr>
              <p:nvPr/>
            </p:nvSpPr>
            <p:spPr bwMode="auto">
              <a:xfrm flipH="1" flipV="1">
                <a:off x="4236" y="830"/>
                <a:ext cx="182" cy="11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9" name="Line 16"/>
              <p:cNvSpPr>
                <a:spLocks noChangeShapeType="1"/>
              </p:cNvSpPr>
              <p:nvPr/>
            </p:nvSpPr>
            <p:spPr bwMode="auto">
              <a:xfrm flipV="1">
                <a:off x="4656" y="686"/>
                <a:ext cx="101" cy="16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30" name="Line 17"/>
              <p:cNvSpPr>
                <a:spLocks noChangeShapeType="1"/>
              </p:cNvSpPr>
              <p:nvPr/>
            </p:nvSpPr>
            <p:spPr bwMode="auto">
              <a:xfrm flipH="1" flipV="1">
                <a:off x="4370" y="703"/>
                <a:ext cx="116" cy="163"/>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18"/>
          <p:cNvGrpSpPr>
            <a:grpSpLocks/>
          </p:cNvGrpSpPr>
          <p:nvPr/>
        </p:nvGrpSpPr>
        <p:grpSpPr bwMode="auto">
          <a:xfrm>
            <a:off x="3032125" y="1262063"/>
            <a:ext cx="1169988" cy="523875"/>
            <a:chOff x="4207" y="528"/>
            <a:chExt cx="737" cy="330"/>
          </a:xfrm>
        </p:grpSpPr>
        <p:grpSp>
          <p:nvGrpSpPr>
            <p:cNvPr id="46112" name="Group 19"/>
            <p:cNvGrpSpPr>
              <a:grpSpLocks/>
            </p:cNvGrpSpPr>
            <p:nvPr/>
          </p:nvGrpSpPr>
          <p:grpSpPr bwMode="auto">
            <a:xfrm>
              <a:off x="4303" y="528"/>
              <a:ext cx="641" cy="327"/>
              <a:chOff x="4236" y="614"/>
              <a:chExt cx="641" cy="327"/>
            </a:xfrm>
          </p:grpSpPr>
          <p:sp>
            <p:nvSpPr>
              <p:cNvPr id="46119" name="Line 20"/>
              <p:cNvSpPr>
                <a:spLocks noChangeShapeType="1"/>
              </p:cNvSpPr>
              <p:nvPr/>
            </p:nvSpPr>
            <p:spPr bwMode="auto">
              <a:xfrm flipV="1">
                <a:off x="4572" y="614"/>
                <a:ext cx="5" cy="22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0" name="Line 21"/>
              <p:cNvSpPr>
                <a:spLocks noChangeShapeType="1"/>
              </p:cNvSpPr>
              <p:nvPr/>
            </p:nvSpPr>
            <p:spPr bwMode="auto">
              <a:xfrm flipV="1">
                <a:off x="4716" y="816"/>
                <a:ext cx="161" cy="10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1" name="Line 22"/>
              <p:cNvSpPr>
                <a:spLocks noChangeShapeType="1"/>
              </p:cNvSpPr>
              <p:nvPr/>
            </p:nvSpPr>
            <p:spPr bwMode="auto">
              <a:xfrm flipH="1" flipV="1">
                <a:off x="4236" y="830"/>
                <a:ext cx="182" cy="11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2" name="Line 23"/>
              <p:cNvSpPr>
                <a:spLocks noChangeShapeType="1"/>
              </p:cNvSpPr>
              <p:nvPr/>
            </p:nvSpPr>
            <p:spPr bwMode="auto">
              <a:xfrm flipV="1">
                <a:off x="4656" y="686"/>
                <a:ext cx="101" cy="16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3" name="Line 24"/>
              <p:cNvSpPr>
                <a:spLocks noChangeShapeType="1"/>
              </p:cNvSpPr>
              <p:nvPr/>
            </p:nvSpPr>
            <p:spPr bwMode="auto">
              <a:xfrm flipH="1" flipV="1">
                <a:off x="4370" y="703"/>
                <a:ext cx="116" cy="163"/>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113" name="Group 25"/>
            <p:cNvGrpSpPr>
              <a:grpSpLocks/>
            </p:cNvGrpSpPr>
            <p:nvPr/>
          </p:nvGrpSpPr>
          <p:grpSpPr bwMode="auto">
            <a:xfrm>
              <a:off x="4207" y="531"/>
              <a:ext cx="641" cy="327"/>
              <a:chOff x="4236" y="614"/>
              <a:chExt cx="641" cy="327"/>
            </a:xfrm>
          </p:grpSpPr>
          <p:sp>
            <p:nvSpPr>
              <p:cNvPr id="46114" name="Line 26"/>
              <p:cNvSpPr>
                <a:spLocks noChangeShapeType="1"/>
              </p:cNvSpPr>
              <p:nvPr/>
            </p:nvSpPr>
            <p:spPr bwMode="auto">
              <a:xfrm flipV="1">
                <a:off x="4572" y="614"/>
                <a:ext cx="5" cy="22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5" name="Line 27"/>
              <p:cNvSpPr>
                <a:spLocks noChangeShapeType="1"/>
              </p:cNvSpPr>
              <p:nvPr/>
            </p:nvSpPr>
            <p:spPr bwMode="auto">
              <a:xfrm flipV="1">
                <a:off x="4716" y="816"/>
                <a:ext cx="161" cy="10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6" name="Line 28"/>
              <p:cNvSpPr>
                <a:spLocks noChangeShapeType="1"/>
              </p:cNvSpPr>
              <p:nvPr/>
            </p:nvSpPr>
            <p:spPr bwMode="auto">
              <a:xfrm flipH="1" flipV="1">
                <a:off x="4236" y="830"/>
                <a:ext cx="182" cy="11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7" name="Line 29"/>
              <p:cNvSpPr>
                <a:spLocks noChangeShapeType="1"/>
              </p:cNvSpPr>
              <p:nvPr/>
            </p:nvSpPr>
            <p:spPr bwMode="auto">
              <a:xfrm flipV="1">
                <a:off x="4656" y="686"/>
                <a:ext cx="101" cy="16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8" name="Line 30"/>
              <p:cNvSpPr>
                <a:spLocks noChangeShapeType="1"/>
              </p:cNvSpPr>
              <p:nvPr/>
            </p:nvSpPr>
            <p:spPr bwMode="auto">
              <a:xfrm flipH="1" flipV="1">
                <a:off x="4370" y="703"/>
                <a:ext cx="116" cy="163"/>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 name="Group 31"/>
          <p:cNvGrpSpPr>
            <a:grpSpLocks/>
          </p:cNvGrpSpPr>
          <p:nvPr/>
        </p:nvGrpSpPr>
        <p:grpSpPr bwMode="auto">
          <a:xfrm>
            <a:off x="5021263" y="1254125"/>
            <a:ext cx="1169987" cy="523875"/>
            <a:chOff x="4207" y="528"/>
            <a:chExt cx="737" cy="330"/>
          </a:xfrm>
        </p:grpSpPr>
        <p:grpSp>
          <p:nvGrpSpPr>
            <p:cNvPr id="46100" name="Group 32"/>
            <p:cNvGrpSpPr>
              <a:grpSpLocks/>
            </p:cNvGrpSpPr>
            <p:nvPr/>
          </p:nvGrpSpPr>
          <p:grpSpPr bwMode="auto">
            <a:xfrm>
              <a:off x="4303" y="528"/>
              <a:ext cx="641" cy="327"/>
              <a:chOff x="4236" y="614"/>
              <a:chExt cx="641" cy="327"/>
            </a:xfrm>
          </p:grpSpPr>
          <p:sp>
            <p:nvSpPr>
              <p:cNvPr id="46107" name="Line 33"/>
              <p:cNvSpPr>
                <a:spLocks noChangeShapeType="1"/>
              </p:cNvSpPr>
              <p:nvPr/>
            </p:nvSpPr>
            <p:spPr bwMode="auto">
              <a:xfrm flipV="1">
                <a:off x="4572" y="614"/>
                <a:ext cx="5" cy="22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8" name="Line 34"/>
              <p:cNvSpPr>
                <a:spLocks noChangeShapeType="1"/>
              </p:cNvSpPr>
              <p:nvPr/>
            </p:nvSpPr>
            <p:spPr bwMode="auto">
              <a:xfrm flipV="1">
                <a:off x="4716" y="816"/>
                <a:ext cx="161" cy="10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9" name="Line 35"/>
              <p:cNvSpPr>
                <a:spLocks noChangeShapeType="1"/>
              </p:cNvSpPr>
              <p:nvPr/>
            </p:nvSpPr>
            <p:spPr bwMode="auto">
              <a:xfrm flipH="1" flipV="1">
                <a:off x="4236" y="830"/>
                <a:ext cx="182" cy="11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0" name="Line 36"/>
              <p:cNvSpPr>
                <a:spLocks noChangeShapeType="1"/>
              </p:cNvSpPr>
              <p:nvPr/>
            </p:nvSpPr>
            <p:spPr bwMode="auto">
              <a:xfrm flipV="1">
                <a:off x="4656" y="686"/>
                <a:ext cx="101" cy="16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1" name="Line 37"/>
              <p:cNvSpPr>
                <a:spLocks noChangeShapeType="1"/>
              </p:cNvSpPr>
              <p:nvPr/>
            </p:nvSpPr>
            <p:spPr bwMode="auto">
              <a:xfrm flipH="1" flipV="1">
                <a:off x="4370" y="703"/>
                <a:ext cx="116" cy="163"/>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101" name="Group 38"/>
            <p:cNvGrpSpPr>
              <a:grpSpLocks/>
            </p:cNvGrpSpPr>
            <p:nvPr/>
          </p:nvGrpSpPr>
          <p:grpSpPr bwMode="auto">
            <a:xfrm>
              <a:off x="4207" y="531"/>
              <a:ext cx="641" cy="327"/>
              <a:chOff x="4236" y="614"/>
              <a:chExt cx="641" cy="327"/>
            </a:xfrm>
          </p:grpSpPr>
          <p:sp>
            <p:nvSpPr>
              <p:cNvPr id="46102" name="Line 39"/>
              <p:cNvSpPr>
                <a:spLocks noChangeShapeType="1"/>
              </p:cNvSpPr>
              <p:nvPr/>
            </p:nvSpPr>
            <p:spPr bwMode="auto">
              <a:xfrm flipV="1">
                <a:off x="4572" y="614"/>
                <a:ext cx="5" cy="22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3" name="Line 40"/>
              <p:cNvSpPr>
                <a:spLocks noChangeShapeType="1"/>
              </p:cNvSpPr>
              <p:nvPr/>
            </p:nvSpPr>
            <p:spPr bwMode="auto">
              <a:xfrm flipV="1">
                <a:off x="4716" y="816"/>
                <a:ext cx="161" cy="10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4" name="Line 41"/>
              <p:cNvSpPr>
                <a:spLocks noChangeShapeType="1"/>
              </p:cNvSpPr>
              <p:nvPr/>
            </p:nvSpPr>
            <p:spPr bwMode="auto">
              <a:xfrm flipH="1" flipV="1">
                <a:off x="4236" y="830"/>
                <a:ext cx="182" cy="11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5" name="Line 42"/>
              <p:cNvSpPr>
                <a:spLocks noChangeShapeType="1"/>
              </p:cNvSpPr>
              <p:nvPr/>
            </p:nvSpPr>
            <p:spPr bwMode="auto">
              <a:xfrm flipV="1">
                <a:off x="4656" y="686"/>
                <a:ext cx="101" cy="16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06" name="Line 43"/>
              <p:cNvSpPr>
                <a:spLocks noChangeShapeType="1"/>
              </p:cNvSpPr>
              <p:nvPr/>
            </p:nvSpPr>
            <p:spPr bwMode="auto">
              <a:xfrm flipH="1" flipV="1">
                <a:off x="4370" y="703"/>
                <a:ext cx="116" cy="163"/>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12" name="Group 44"/>
          <p:cNvGrpSpPr>
            <a:grpSpLocks/>
          </p:cNvGrpSpPr>
          <p:nvPr/>
        </p:nvGrpSpPr>
        <p:grpSpPr bwMode="auto">
          <a:xfrm>
            <a:off x="7002463" y="1263650"/>
            <a:ext cx="1079500" cy="2690813"/>
            <a:chOff x="4411" y="796"/>
            <a:chExt cx="680" cy="1695"/>
          </a:xfrm>
        </p:grpSpPr>
        <p:grpSp>
          <p:nvGrpSpPr>
            <p:cNvPr id="46088" name="Group 45"/>
            <p:cNvGrpSpPr>
              <a:grpSpLocks/>
            </p:cNvGrpSpPr>
            <p:nvPr/>
          </p:nvGrpSpPr>
          <p:grpSpPr bwMode="auto">
            <a:xfrm>
              <a:off x="4411" y="796"/>
              <a:ext cx="641" cy="327"/>
              <a:chOff x="4236" y="614"/>
              <a:chExt cx="641" cy="327"/>
            </a:xfrm>
          </p:grpSpPr>
          <p:sp>
            <p:nvSpPr>
              <p:cNvPr id="46095" name="Line 46"/>
              <p:cNvSpPr>
                <a:spLocks noChangeShapeType="1"/>
              </p:cNvSpPr>
              <p:nvPr/>
            </p:nvSpPr>
            <p:spPr bwMode="auto">
              <a:xfrm flipV="1">
                <a:off x="4572" y="614"/>
                <a:ext cx="5" cy="22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6" name="Line 47"/>
              <p:cNvSpPr>
                <a:spLocks noChangeShapeType="1"/>
              </p:cNvSpPr>
              <p:nvPr/>
            </p:nvSpPr>
            <p:spPr bwMode="auto">
              <a:xfrm flipV="1">
                <a:off x="4716" y="816"/>
                <a:ext cx="161" cy="10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7" name="Line 48"/>
              <p:cNvSpPr>
                <a:spLocks noChangeShapeType="1"/>
              </p:cNvSpPr>
              <p:nvPr/>
            </p:nvSpPr>
            <p:spPr bwMode="auto">
              <a:xfrm flipH="1" flipV="1">
                <a:off x="4236" y="830"/>
                <a:ext cx="182" cy="11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8" name="Line 49"/>
              <p:cNvSpPr>
                <a:spLocks noChangeShapeType="1"/>
              </p:cNvSpPr>
              <p:nvPr/>
            </p:nvSpPr>
            <p:spPr bwMode="auto">
              <a:xfrm flipV="1">
                <a:off x="4656" y="686"/>
                <a:ext cx="101" cy="16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9" name="Line 50"/>
              <p:cNvSpPr>
                <a:spLocks noChangeShapeType="1"/>
              </p:cNvSpPr>
              <p:nvPr/>
            </p:nvSpPr>
            <p:spPr bwMode="auto">
              <a:xfrm flipH="1" flipV="1">
                <a:off x="4370" y="703"/>
                <a:ext cx="116" cy="163"/>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089" name="Group 51"/>
            <p:cNvGrpSpPr>
              <a:grpSpLocks/>
            </p:cNvGrpSpPr>
            <p:nvPr/>
          </p:nvGrpSpPr>
          <p:grpSpPr bwMode="auto">
            <a:xfrm>
              <a:off x="4450" y="2164"/>
              <a:ext cx="641" cy="327"/>
              <a:chOff x="4236" y="614"/>
              <a:chExt cx="641" cy="327"/>
            </a:xfrm>
          </p:grpSpPr>
          <p:sp>
            <p:nvSpPr>
              <p:cNvPr id="46090" name="Line 52"/>
              <p:cNvSpPr>
                <a:spLocks noChangeShapeType="1"/>
              </p:cNvSpPr>
              <p:nvPr/>
            </p:nvSpPr>
            <p:spPr bwMode="auto">
              <a:xfrm flipV="1">
                <a:off x="4572" y="614"/>
                <a:ext cx="5" cy="22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1" name="Line 53"/>
              <p:cNvSpPr>
                <a:spLocks noChangeShapeType="1"/>
              </p:cNvSpPr>
              <p:nvPr/>
            </p:nvSpPr>
            <p:spPr bwMode="auto">
              <a:xfrm flipV="1">
                <a:off x="4716" y="816"/>
                <a:ext cx="161" cy="108"/>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2" name="Line 54"/>
              <p:cNvSpPr>
                <a:spLocks noChangeShapeType="1"/>
              </p:cNvSpPr>
              <p:nvPr/>
            </p:nvSpPr>
            <p:spPr bwMode="auto">
              <a:xfrm flipH="1" flipV="1">
                <a:off x="4236" y="830"/>
                <a:ext cx="182" cy="111"/>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3" name="Line 55"/>
              <p:cNvSpPr>
                <a:spLocks noChangeShapeType="1"/>
              </p:cNvSpPr>
              <p:nvPr/>
            </p:nvSpPr>
            <p:spPr bwMode="auto">
              <a:xfrm flipV="1">
                <a:off x="4656" y="686"/>
                <a:ext cx="101" cy="164"/>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4" name="Line 56"/>
              <p:cNvSpPr>
                <a:spLocks noChangeShapeType="1"/>
              </p:cNvSpPr>
              <p:nvPr/>
            </p:nvSpPr>
            <p:spPr bwMode="auto">
              <a:xfrm flipH="1" flipV="1">
                <a:off x="4370" y="703"/>
                <a:ext cx="116" cy="163"/>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46087" name="Rectangle 57"/>
          <p:cNvSpPr>
            <a:spLocks noGrp="1" noChangeArrowheads="1"/>
          </p:cNvSpPr>
          <p:nvPr>
            <p:ph type="title"/>
          </p:nvPr>
        </p:nvSpPr>
        <p:spPr/>
        <p:txBody>
          <a:bodyPr/>
          <a:lstStyle/>
          <a:p>
            <a:pPr eaLnBrk="1" hangingPunct="1"/>
            <a:r>
              <a:rPr lang="en-US" altLang="en-US" smtClean="0"/>
              <a:t>Exercise</a:t>
            </a:r>
          </a:p>
        </p:txBody>
      </p:sp>
      <p:sp>
        <p:nvSpPr>
          <p:cNvPr id="2" name="Slide Number Placeholder 1"/>
          <p:cNvSpPr>
            <a:spLocks noGrp="1"/>
          </p:cNvSpPr>
          <p:nvPr>
            <p:ph type="sldNum" sz="quarter" idx="12"/>
          </p:nvPr>
        </p:nvSpPr>
        <p:spPr/>
        <p:txBody>
          <a:bodyPr/>
          <a:lstStyle/>
          <a:p>
            <a:fld id="{DB3C9B51-4AEF-4F23-A6AC-7FC45CFAFC51}" type="slidenum">
              <a:rPr lang="en-US" altLang="en-US" smtClean="0"/>
              <a:pPr/>
              <a:t>12</a:t>
            </a:fld>
            <a:endParaRPr lang="en-US" altLang="en-US"/>
          </a:p>
        </p:txBody>
      </p:sp>
    </p:spTree>
    <p:extLst>
      <p:ext uri="{BB962C8B-B14F-4D97-AF65-F5344CB8AC3E}">
        <p14:creationId xmlns:p14="http://schemas.microsoft.com/office/powerpoint/2010/main" val="21611108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3CC453-2642-4B04-8D68-7692FADA6340}" type="slidenum">
              <a:rPr lang="en-US" altLang="en-US" smtClean="0"/>
              <a:pPr/>
              <a:t>13</a:t>
            </a:fld>
            <a:endParaRPr lang="en-US" altLang="en-US"/>
          </a:p>
        </p:txBody>
      </p:sp>
      <p:pic>
        <p:nvPicPr>
          <p:cNvPr id="132098" name="Picture 2" descr="https://www.physics.purdue.edu/demos/images/6C-07_siz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822" y="1321725"/>
            <a:ext cx="7669378"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59864" y="249876"/>
            <a:ext cx="4572000" cy="830997"/>
          </a:xfrm>
          <a:prstGeom prst="rect">
            <a:avLst/>
          </a:prstGeom>
        </p:spPr>
        <p:txBody>
          <a:bodyPr>
            <a:spAutoFit/>
          </a:bodyPr>
          <a:lstStyle/>
          <a:p>
            <a:r>
              <a:rPr lang="en-US" b="1" dirty="0" smtClean="0"/>
              <a:t>Demos: 6C-07 Energy Stored in an Inductive Circuit</a:t>
            </a:r>
            <a:endParaRPr lang="en-US" b="1" dirty="0"/>
          </a:p>
        </p:txBody>
      </p:sp>
    </p:spTree>
    <p:extLst>
      <p:ext uri="{BB962C8B-B14F-4D97-AF65-F5344CB8AC3E}">
        <p14:creationId xmlns:p14="http://schemas.microsoft.com/office/powerpoint/2010/main" val="13551815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6" name="Group 2"/>
          <p:cNvGrpSpPr>
            <a:grpSpLocks/>
          </p:cNvGrpSpPr>
          <p:nvPr/>
        </p:nvGrpSpPr>
        <p:grpSpPr bwMode="auto">
          <a:xfrm>
            <a:off x="304800" y="1143000"/>
            <a:ext cx="3322638" cy="990600"/>
            <a:chOff x="2928" y="3552"/>
            <a:chExt cx="2093" cy="624"/>
          </a:xfrm>
        </p:grpSpPr>
        <p:sp>
          <p:nvSpPr>
            <p:cNvPr id="15409" name="Line 3"/>
            <p:cNvSpPr>
              <a:spLocks noChangeShapeType="1"/>
            </p:cNvSpPr>
            <p:nvPr/>
          </p:nvSpPr>
          <p:spPr bwMode="auto">
            <a:xfrm>
              <a:off x="2928" y="3840"/>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0" name="Line 4"/>
            <p:cNvSpPr>
              <a:spLocks noChangeShapeType="1"/>
            </p:cNvSpPr>
            <p:nvPr/>
          </p:nvSpPr>
          <p:spPr bwMode="auto">
            <a:xfrm flipV="1">
              <a:off x="3072" y="3696"/>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Line 5"/>
            <p:cNvSpPr>
              <a:spLocks noChangeShapeType="1"/>
            </p:cNvSpPr>
            <p:nvPr/>
          </p:nvSpPr>
          <p:spPr bwMode="auto">
            <a:xfrm>
              <a:off x="3024" y="388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2" name="Line 6"/>
            <p:cNvSpPr>
              <a:spLocks noChangeShapeType="1"/>
            </p:cNvSpPr>
            <p:nvPr/>
          </p:nvSpPr>
          <p:spPr bwMode="auto">
            <a:xfrm>
              <a:off x="3072" y="3888"/>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3" name="Line 7"/>
            <p:cNvSpPr>
              <a:spLocks noChangeShapeType="1"/>
            </p:cNvSpPr>
            <p:nvPr/>
          </p:nvSpPr>
          <p:spPr bwMode="auto">
            <a:xfrm>
              <a:off x="3072" y="3648"/>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4" name="Line 8"/>
            <p:cNvSpPr>
              <a:spLocks noChangeShapeType="1"/>
            </p:cNvSpPr>
            <p:nvPr/>
          </p:nvSpPr>
          <p:spPr bwMode="auto">
            <a:xfrm>
              <a:off x="3072" y="4032"/>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Line 9"/>
            <p:cNvSpPr>
              <a:spLocks noChangeShapeType="1"/>
            </p:cNvSpPr>
            <p:nvPr/>
          </p:nvSpPr>
          <p:spPr bwMode="auto">
            <a:xfrm>
              <a:off x="3072" y="4176"/>
              <a:ext cx="13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6" name="Text Box 10"/>
            <p:cNvSpPr txBox="1">
              <a:spLocks noChangeArrowheads="1"/>
            </p:cNvSpPr>
            <p:nvPr/>
          </p:nvSpPr>
          <p:spPr bwMode="auto">
            <a:xfrm>
              <a:off x="3072" y="3840"/>
              <a:ext cx="5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i="1"/>
                <a:t>emf</a:t>
              </a:r>
              <a:r>
                <a:rPr lang="en-US" altLang="en-US" i="1" baseline="-25000"/>
                <a:t>bat</a:t>
              </a:r>
              <a:endParaRPr lang="en-US" altLang="en-US" i="1"/>
            </a:p>
          </p:txBody>
        </p:sp>
        <p:sp>
          <p:nvSpPr>
            <p:cNvPr id="15417" name="Line 11"/>
            <p:cNvSpPr>
              <a:spLocks noChangeShapeType="1"/>
            </p:cNvSpPr>
            <p:nvPr/>
          </p:nvSpPr>
          <p:spPr bwMode="auto">
            <a:xfrm>
              <a:off x="3456" y="364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8" name="Line 12"/>
            <p:cNvSpPr>
              <a:spLocks noChangeShapeType="1"/>
            </p:cNvSpPr>
            <p:nvPr/>
          </p:nvSpPr>
          <p:spPr bwMode="auto">
            <a:xfrm flipV="1">
              <a:off x="3552" y="3552"/>
              <a:ext cx="48"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9" name="Line 13"/>
            <p:cNvSpPr>
              <a:spLocks noChangeShapeType="1"/>
            </p:cNvSpPr>
            <p:nvPr/>
          </p:nvSpPr>
          <p:spPr bwMode="auto">
            <a:xfrm>
              <a:off x="3600" y="3552"/>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0" name="Line 14"/>
            <p:cNvSpPr>
              <a:spLocks noChangeShapeType="1"/>
            </p:cNvSpPr>
            <p:nvPr/>
          </p:nvSpPr>
          <p:spPr bwMode="auto">
            <a:xfrm flipV="1">
              <a:off x="3696" y="3552"/>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1" name="Line 15"/>
            <p:cNvSpPr>
              <a:spLocks noChangeShapeType="1"/>
            </p:cNvSpPr>
            <p:nvPr/>
          </p:nvSpPr>
          <p:spPr bwMode="auto">
            <a:xfrm>
              <a:off x="3792" y="3552"/>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2" name="Line 16"/>
            <p:cNvSpPr>
              <a:spLocks noChangeShapeType="1"/>
            </p:cNvSpPr>
            <p:nvPr/>
          </p:nvSpPr>
          <p:spPr bwMode="auto">
            <a:xfrm flipV="1">
              <a:off x="3888" y="3552"/>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3" name="Line 17"/>
            <p:cNvSpPr>
              <a:spLocks noChangeShapeType="1"/>
            </p:cNvSpPr>
            <p:nvPr/>
          </p:nvSpPr>
          <p:spPr bwMode="auto">
            <a:xfrm>
              <a:off x="3984" y="3552"/>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4" name="Line 18"/>
            <p:cNvSpPr>
              <a:spLocks noChangeShapeType="1"/>
            </p:cNvSpPr>
            <p:nvPr/>
          </p:nvSpPr>
          <p:spPr bwMode="auto">
            <a:xfrm flipV="1">
              <a:off x="4080" y="3552"/>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5" name="Line 19"/>
            <p:cNvSpPr>
              <a:spLocks noChangeShapeType="1"/>
            </p:cNvSpPr>
            <p:nvPr/>
          </p:nvSpPr>
          <p:spPr bwMode="auto">
            <a:xfrm>
              <a:off x="4176" y="3552"/>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6" name="Line 20"/>
            <p:cNvSpPr>
              <a:spLocks noChangeShapeType="1"/>
            </p:cNvSpPr>
            <p:nvPr/>
          </p:nvSpPr>
          <p:spPr bwMode="auto">
            <a:xfrm flipV="1">
              <a:off x="4272" y="3648"/>
              <a:ext cx="48"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7" name="Line 21"/>
            <p:cNvSpPr>
              <a:spLocks noChangeShapeType="1"/>
            </p:cNvSpPr>
            <p:nvPr/>
          </p:nvSpPr>
          <p:spPr bwMode="auto">
            <a:xfrm flipH="1">
              <a:off x="4320" y="3648"/>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8" name="Text Box 22"/>
            <p:cNvSpPr txBox="1">
              <a:spLocks noChangeArrowheads="1"/>
            </p:cNvSpPr>
            <p:nvPr/>
          </p:nvSpPr>
          <p:spPr bwMode="auto">
            <a:xfrm>
              <a:off x="3744" y="3696"/>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i="1"/>
                <a:t>R</a:t>
              </a:r>
            </a:p>
          </p:txBody>
        </p:sp>
        <p:sp>
          <p:nvSpPr>
            <p:cNvPr id="15429" name="Freeform 23"/>
            <p:cNvSpPr>
              <a:spLocks/>
            </p:cNvSpPr>
            <p:nvPr/>
          </p:nvSpPr>
          <p:spPr bwMode="auto">
            <a:xfrm>
              <a:off x="4335" y="3683"/>
              <a:ext cx="76" cy="88"/>
            </a:xfrm>
            <a:custGeom>
              <a:avLst/>
              <a:gdLst>
                <a:gd name="T0" fmla="*/ 72 w 76"/>
                <a:gd name="T1" fmla="*/ 0 h 88"/>
                <a:gd name="T2" fmla="*/ 74 w 76"/>
                <a:gd name="T3" fmla="*/ 32 h 88"/>
                <a:gd name="T4" fmla="*/ 61 w 76"/>
                <a:gd name="T5" fmla="*/ 56 h 88"/>
                <a:gd name="T6" fmla="*/ 32 w 76"/>
                <a:gd name="T7" fmla="*/ 66 h 88"/>
                <a:gd name="T8" fmla="*/ 4 w 76"/>
                <a:gd name="T9" fmla="*/ 59 h 88"/>
                <a:gd name="T10" fmla="*/ 8 w 76"/>
                <a:gd name="T11" fmla="*/ 42 h 88"/>
                <a:gd name="T12" fmla="*/ 42 w 76"/>
                <a:gd name="T13" fmla="*/ 42 h 88"/>
                <a:gd name="T14" fmla="*/ 64 w 76"/>
                <a:gd name="T15" fmla="*/ 61 h 88"/>
                <a:gd name="T16" fmla="*/ 68 w 76"/>
                <a:gd name="T17" fmla="*/ 72 h 88"/>
                <a:gd name="T18" fmla="*/ 74 w 76"/>
                <a:gd name="T19" fmla="*/ 88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72" y="0"/>
                  </a:moveTo>
                  <a:cubicBezTo>
                    <a:pt x="74" y="11"/>
                    <a:pt x="76" y="23"/>
                    <a:pt x="74" y="32"/>
                  </a:cubicBezTo>
                  <a:cubicBezTo>
                    <a:pt x="72" y="41"/>
                    <a:pt x="68" y="50"/>
                    <a:pt x="61" y="56"/>
                  </a:cubicBezTo>
                  <a:cubicBezTo>
                    <a:pt x="54" y="62"/>
                    <a:pt x="41" y="66"/>
                    <a:pt x="32" y="66"/>
                  </a:cubicBezTo>
                  <a:cubicBezTo>
                    <a:pt x="23" y="66"/>
                    <a:pt x="8" y="63"/>
                    <a:pt x="4" y="59"/>
                  </a:cubicBezTo>
                  <a:cubicBezTo>
                    <a:pt x="0" y="55"/>
                    <a:pt x="2" y="45"/>
                    <a:pt x="8" y="42"/>
                  </a:cubicBezTo>
                  <a:cubicBezTo>
                    <a:pt x="14" y="39"/>
                    <a:pt x="33" y="39"/>
                    <a:pt x="42" y="42"/>
                  </a:cubicBezTo>
                  <a:cubicBezTo>
                    <a:pt x="51" y="45"/>
                    <a:pt x="60" y="56"/>
                    <a:pt x="64" y="61"/>
                  </a:cubicBezTo>
                  <a:cubicBezTo>
                    <a:pt x="68" y="66"/>
                    <a:pt x="66" y="68"/>
                    <a:pt x="68" y="72"/>
                  </a:cubicBezTo>
                  <a:cubicBezTo>
                    <a:pt x="70" y="76"/>
                    <a:pt x="72" y="82"/>
                    <a:pt x="74" y="8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15430" name="Freeform 24"/>
            <p:cNvSpPr>
              <a:spLocks/>
            </p:cNvSpPr>
            <p:nvPr/>
          </p:nvSpPr>
          <p:spPr bwMode="auto">
            <a:xfrm>
              <a:off x="4334" y="3751"/>
              <a:ext cx="76" cy="88"/>
            </a:xfrm>
            <a:custGeom>
              <a:avLst/>
              <a:gdLst>
                <a:gd name="T0" fmla="*/ 72 w 76"/>
                <a:gd name="T1" fmla="*/ 0 h 88"/>
                <a:gd name="T2" fmla="*/ 74 w 76"/>
                <a:gd name="T3" fmla="*/ 32 h 88"/>
                <a:gd name="T4" fmla="*/ 61 w 76"/>
                <a:gd name="T5" fmla="*/ 56 h 88"/>
                <a:gd name="T6" fmla="*/ 32 w 76"/>
                <a:gd name="T7" fmla="*/ 66 h 88"/>
                <a:gd name="T8" fmla="*/ 4 w 76"/>
                <a:gd name="T9" fmla="*/ 59 h 88"/>
                <a:gd name="T10" fmla="*/ 8 w 76"/>
                <a:gd name="T11" fmla="*/ 42 h 88"/>
                <a:gd name="T12" fmla="*/ 42 w 76"/>
                <a:gd name="T13" fmla="*/ 42 h 88"/>
                <a:gd name="T14" fmla="*/ 64 w 76"/>
                <a:gd name="T15" fmla="*/ 61 h 88"/>
                <a:gd name="T16" fmla="*/ 68 w 76"/>
                <a:gd name="T17" fmla="*/ 72 h 88"/>
                <a:gd name="T18" fmla="*/ 74 w 76"/>
                <a:gd name="T19" fmla="*/ 88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72" y="0"/>
                  </a:moveTo>
                  <a:cubicBezTo>
                    <a:pt x="74" y="11"/>
                    <a:pt x="76" y="23"/>
                    <a:pt x="74" y="32"/>
                  </a:cubicBezTo>
                  <a:cubicBezTo>
                    <a:pt x="72" y="41"/>
                    <a:pt x="68" y="50"/>
                    <a:pt x="61" y="56"/>
                  </a:cubicBezTo>
                  <a:cubicBezTo>
                    <a:pt x="54" y="62"/>
                    <a:pt x="41" y="66"/>
                    <a:pt x="32" y="66"/>
                  </a:cubicBezTo>
                  <a:cubicBezTo>
                    <a:pt x="23" y="66"/>
                    <a:pt x="8" y="63"/>
                    <a:pt x="4" y="59"/>
                  </a:cubicBezTo>
                  <a:cubicBezTo>
                    <a:pt x="0" y="55"/>
                    <a:pt x="2" y="45"/>
                    <a:pt x="8" y="42"/>
                  </a:cubicBezTo>
                  <a:cubicBezTo>
                    <a:pt x="14" y="39"/>
                    <a:pt x="33" y="39"/>
                    <a:pt x="42" y="42"/>
                  </a:cubicBezTo>
                  <a:cubicBezTo>
                    <a:pt x="51" y="45"/>
                    <a:pt x="60" y="56"/>
                    <a:pt x="64" y="61"/>
                  </a:cubicBezTo>
                  <a:cubicBezTo>
                    <a:pt x="68" y="66"/>
                    <a:pt x="66" y="68"/>
                    <a:pt x="68" y="72"/>
                  </a:cubicBezTo>
                  <a:cubicBezTo>
                    <a:pt x="70" y="76"/>
                    <a:pt x="72" y="82"/>
                    <a:pt x="74" y="8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15431" name="Freeform 25"/>
            <p:cNvSpPr>
              <a:spLocks/>
            </p:cNvSpPr>
            <p:nvPr/>
          </p:nvSpPr>
          <p:spPr bwMode="auto">
            <a:xfrm>
              <a:off x="4330" y="3823"/>
              <a:ext cx="76" cy="88"/>
            </a:xfrm>
            <a:custGeom>
              <a:avLst/>
              <a:gdLst>
                <a:gd name="T0" fmla="*/ 72 w 76"/>
                <a:gd name="T1" fmla="*/ 0 h 88"/>
                <a:gd name="T2" fmla="*/ 74 w 76"/>
                <a:gd name="T3" fmla="*/ 32 h 88"/>
                <a:gd name="T4" fmla="*/ 61 w 76"/>
                <a:gd name="T5" fmla="*/ 56 h 88"/>
                <a:gd name="T6" fmla="*/ 32 w 76"/>
                <a:gd name="T7" fmla="*/ 66 h 88"/>
                <a:gd name="T8" fmla="*/ 4 w 76"/>
                <a:gd name="T9" fmla="*/ 59 h 88"/>
                <a:gd name="T10" fmla="*/ 8 w 76"/>
                <a:gd name="T11" fmla="*/ 42 h 88"/>
                <a:gd name="T12" fmla="*/ 42 w 76"/>
                <a:gd name="T13" fmla="*/ 42 h 88"/>
                <a:gd name="T14" fmla="*/ 64 w 76"/>
                <a:gd name="T15" fmla="*/ 61 h 88"/>
                <a:gd name="T16" fmla="*/ 68 w 76"/>
                <a:gd name="T17" fmla="*/ 72 h 88"/>
                <a:gd name="T18" fmla="*/ 74 w 76"/>
                <a:gd name="T19" fmla="*/ 88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72" y="0"/>
                  </a:moveTo>
                  <a:cubicBezTo>
                    <a:pt x="74" y="11"/>
                    <a:pt x="76" y="23"/>
                    <a:pt x="74" y="32"/>
                  </a:cubicBezTo>
                  <a:cubicBezTo>
                    <a:pt x="72" y="41"/>
                    <a:pt x="68" y="50"/>
                    <a:pt x="61" y="56"/>
                  </a:cubicBezTo>
                  <a:cubicBezTo>
                    <a:pt x="54" y="62"/>
                    <a:pt x="41" y="66"/>
                    <a:pt x="32" y="66"/>
                  </a:cubicBezTo>
                  <a:cubicBezTo>
                    <a:pt x="23" y="66"/>
                    <a:pt x="8" y="63"/>
                    <a:pt x="4" y="59"/>
                  </a:cubicBezTo>
                  <a:cubicBezTo>
                    <a:pt x="0" y="55"/>
                    <a:pt x="2" y="45"/>
                    <a:pt x="8" y="42"/>
                  </a:cubicBezTo>
                  <a:cubicBezTo>
                    <a:pt x="14" y="39"/>
                    <a:pt x="33" y="39"/>
                    <a:pt x="42" y="42"/>
                  </a:cubicBezTo>
                  <a:cubicBezTo>
                    <a:pt x="51" y="45"/>
                    <a:pt x="60" y="56"/>
                    <a:pt x="64" y="61"/>
                  </a:cubicBezTo>
                  <a:cubicBezTo>
                    <a:pt x="68" y="66"/>
                    <a:pt x="66" y="68"/>
                    <a:pt x="68" y="72"/>
                  </a:cubicBezTo>
                  <a:cubicBezTo>
                    <a:pt x="70" y="76"/>
                    <a:pt x="72" y="82"/>
                    <a:pt x="74" y="8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15432" name="Freeform 26"/>
            <p:cNvSpPr>
              <a:spLocks/>
            </p:cNvSpPr>
            <p:nvPr/>
          </p:nvSpPr>
          <p:spPr bwMode="auto">
            <a:xfrm>
              <a:off x="4331" y="3899"/>
              <a:ext cx="76" cy="88"/>
            </a:xfrm>
            <a:custGeom>
              <a:avLst/>
              <a:gdLst>
                <a:gd name="T0" fmla="*/ 72 w 76"/>
                <a:gd name="T1" fmla="*/ 0 h 88"/>
                <a:gd name="T2" fmla="*/ 74 w 76"/>
                <a:gd name="T3" fmla="*/ 32 h 88"/>
                <a:gd name="T4" fmla="*/ 61 w 76"/>
                <a:gd name="T5" fmla="*/ 56 h 88"/>
                <a:gd name="T6" fmla="*/ 32 w 76"/>
                <a:gd name="T7" fmla="*/ 66 h 88"/>
                <a:gd name="T8" fmla="*/ 4 w 76"/>
                <a:gd name="T9" fmla="*/ 59 h 88"/>
                <a:gd name="T10" fmla="*/ 8 w 76"/>
                <a:gd name="T11" fmla="*/ 42 h 88"/>
                <a:gd name="T12" fmla="*/ 42 w 76"/>
                <a:gd name="T13" fmla="*/ 42 h 88"/>
                <a:gd name="T14" fmla="*/ 64 w 76"/>
                <a:gd name="T15" fmla="*/ 61 h 88"/>
                <a:gd name="T16" fmla="*/ 68 w 76"/>
                <a:gd name="T17" fmla="*/ 72 h 88"/>
                <a:gd name="T18" fmla="*/ 74 w 76"/>
                <a:gd name="T19" fmla="*/ 88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72" y="0"/>
                  </a:moveTo>
                  <a:cubicBezTo>
                    <a:pt x="74" y="11"/>
                    <a:pt x="76" y="23"/>
                    <a:pt x="74" y="32"/>
                  </a:cubicBezTo>
                  <a:cubicBezTo>
                    <a:pt x="72" y="41"/>
                    <a:pt x="68" y="50"/>
                    <a:pt x="61" y="56"/>
                  </a:cubicBezTo>
                  <a:cubicBezTo>
                    <a:pt x="54" y="62"/>
                    <a:pt x="41" y="66"/>
                    <a:pt x="32" y="66"/>
                  </a:cubicBezTo>
                  <a:cubicBezTo>
                    <a:pt x="23" y="66"/>
                    <a:pt x="8" y="63"/>
                    <a:pt x="4" y="59"/>
                  </a:cubicBezTo>
                  <a:cubicBezTo>
                    <a:pt x="0" y="55"/>
                    <a:pt x="2" y="45"/>
                    <a:pt x="8" y="42"/>
                  </a:cubicBezTo>
                  <a:cubicBezTo>
                    <a:pt x="14" y="39"/>
                    <a:pt x="33" y="39"/>
                    <a:pt x="42" y="42"/>
                  </a:cubicBezTo>
                  <a:cubicBezTo>
                    <a:pt x="51" y="45"/>
                    <a:pt x="60" y="56"/>
                    <a:pt x="64" y="61"/>
                  </a:cubicBezTo>
                  <a:cubicBezTo>
                    <a:pt x="68" y="66"/>
                    <a:pt x="66" y="68"/>
                    <a:pt x="68" y="72"/>
                  </a:cubicBezTo>
                  <a:cubicBezTo>
                    <a:pt x="70" y="76"/>
                    <a:pt x="72" y="82"/>
                    <a:pt x="74" y="8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15433" name="Freeform 27"/>
            <p:cNvSpPr>
              <a:spLocks/>
            </p:cNvSpPr>
            <p:nvPr/>
          </p:nvSpPr>
          <p:spPr bwMode="auto">
            <a:xfrm>
              <a:off x="4331" y="3977"/>
              <a:ext cx="76" cy="88"/>
            </a:xfrm>
            <a:custGeom>
              <a:avLst/>
              <a:gdLst>
                <a:gd name="T0" fmla="*/ 72 w 76"/>
                <a:gd name="T1" fmla="*/ 0 h 88"/>
                <a:gd name="T2" fmla="*/ 74 w 76"/>
                <a:gd name="T3" fmla="*/ 32 h 88"/>
                <a:gd name="T4" fmla="*/ 61 w 76"/>
                <a:gd name="T5" fmla="*/ 56 h 88"/>
                <a:gd name="T6" fmla="*/ 32 w 76"/>
                <a:gd name="T7" fmla="*/ 66 h 88"/>
                <a:gd name="T8" fmla="*/ 4 w 76"/>
                <a:gd name="T9" fmla="*/ 59 h 88"/>
                <a:gd name="T10" fmla="*/ 8 w 76"/>
                <a:gd name="T11" fmla="*/ 42 h 88"/>
                <a:gd name="T12" fmla="*/ 42 w 76"/>
                <a:gd name="T13" fmla="*/ 42 h 88"/>
                <a:gd name="T14" fmla="*/ 64 w 76"/>
                <a:gd name="T15" fmla="*/ 61 h 88"/>
                <a:gd name="T16" fmla="*/ 68 w 76"/>
                <a:gd name="T17" fmla="*/ 72 h 88"/>
                <a:gd name="T18" fmla="*/ 74 w 76"/>
                <a:gd name="T19" fmla="*/ 88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72" y="0"/>
                  </a:moveTo>
                  <a:cubicBezTo>
                    <a:pt x="74" y="11"/>
                    <a:pt x="76" y="23"/>
                    <a:pt x="74" y="32"/>
                  </a:cubicBezTo>
                  <a:cubicBezTo>
                    <a:pt x="72" y="41"/>
                    <a:pt x="68" y="50"/>
                    <a:pt x="61" y="56"/>
                  </a:cubicBezTo>
                  <a:cubicBezTo>
                    <a:pt x="54" y="62"/>
                    <a:pt x="41" y="66"/>
                    <a:pt x="32" y="66"/>
                  </a:cubicBezTo>
                  <a:cubicBezTo>
                    <a:pt x="23" y="66"/>
                    <a:pt x="8" y="63"/>
                    <a:pt x="4" y="59"/>
                  </a:cubicBezTo>
                  <a:cubicBezTo>
                    <a:pt x="0" y="55"/>
                    <a:pt x="2" y="45"/>
                    <a:pt x="8" y="42"/>
                  </a:cubicBezTo>
                  <a:cubicBezTo>
                    <a:pt x="14" y="39"/>
                    <a:pt x="33" y="39"/>
                    <a:pt x="42" y="42"/>
                  </a:cubicBezTo>
                  <a:cubicBezTo>
                    <a:pt x="51" y="45"/>
                    <a:pt x="60" y="56"/>
                    <a:pt x="64" y="61"/>
                  </a:cubicBezTo>
                  <a:cubicBezTo>
                    <a:pt x="68" y="66"/>
                    <a:pt x="66" y="68"/>
                    <a:pt x="68" y="72"/>
                  </a:cubicBezTo>
                  <a:cubicBezTo>
                    <a:pt x="70" y="76"/>
                    <a:pt x="72" y="82"/>
                    <a:pt x="74" y="8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15434" name="Line 28"/>
            <p:cNvSpPr>
              <a:spLocks noChangeShapeType="1"/>
            </p:cNvSpPr>
            <p:nvPr/>
          </p:nvSpPr>
          <p:spPr bwMode="auto">
            <a:xfrm flipV="1">
              <a:off x="4409" y="364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5" name="Line 29"/>
            <p:cNvSpPr>
              <a:spLocks noChangeShapeType="1"/>
            </p:cNvSpPr>
            <p:nvPr/>
          </p:nvSpPr>
          <p:spPr bwMode="auto">
            <a:xfrm>
              <a:off x="4407" y="4070"/>
              <a:ext cx="2" cy="5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6" name="Line 30"/>
            <p:cNvSpPr>
              <a:spLocks noChangeShapeType="1"/>
            </p:cNvSpPr>
            <p:nvPr/>
          </p:nvSpPr>
          <p:spPr bwMode="auto">
            <a:xfrm flipV="1">
              <a:off x="4416" y="4128"/>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7" name="Line 31"/>
            <p:cNvSpPr>
              <a:spLocks noChangeShapeType="1"/>
            </p:cNvSpPr>
            <p:nvPr/>
          </p:nvSpPr>
          <p:spPr bwMode="auto">
            <a:xfrm flipV="1">
              <a:off x="3072" y="3648"/>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38" name="Text Box 32"/>
            <p:cNvSpPr txBox="1">
              <a:spLocks noChangeArrowheads="1"/>
            </p:cNvSpPr>
            <p:nvPr/>
          </p:nvSpPr>
          <p:spPr bwMode="auto">
            <a:xfrm>
              <a:off x="4435" y="3840"/>
              <a:ext cx="58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i="1"/>
                <a:t>emf</a:t>
              </a:r>
              <a:r>
                <a:rPr lang="en-US" altLang="en-US" i="1" baseline="-25000"/>
                <a:t>coil</a:t>
              </a:r>
              <a:endParaRPr lang="en-US" altLang="en-US" i="1"/>
            </a:p>
          </p:txBody>
        </p:sp>
      </p:grpSp>
      <p:pic>
        <p:nvPicPr>
          <p:cNvPr id="15367" name="Picture 33" descr="Fig22"/>
          <p:cNvPicPr>
            <a:picLocks noChangeAspect="1" noChangeArrowheads="1"/>
          </p:cNvPicPr>
          <p:nvPr/>
        </p:nvPicPr>
        <p:blipFill>
          <a:blip r:embed="rId4">
            <a:lum bright="-12000" contrast="30000"/>
            <a:extLst>
              <a:ext uri="{28A0092B-C50C-407E-A947-70E740481C1C}">
                <a14:useLocalDpi xmlns:a14="http://schemas.microsoft.com/office/drawing/2010/main" val="0"/>
              </a:ext>
            </a:extLst>
          </a:blip>
          <a:srcRect/>
          <a:stretch>
            <a:fillRect/>
          </a:stretch>
        </p:blipFill>
        <p:spPr bwMode="auto">
          <a:xfrm>
            <a:off x="5489575" y="838200"/>
            <a:ext cx="3578225"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2" name="Object 2"/>
          <p:cNvGraphicFramePr>
            <a:graphicFrameLocks noChangeAspect="1"/>
          </p:cNvGraphicFramePr>
          <p:nvPr/>
        </p:nvGraphicFramePr>
        <p:xfrm>
          <a:off x="457200" y="2438400"/>
          <a:ext cx="2527300" cy="838200"/>
        </p:xfrm>
        <a:graphic>
          <a:graphicData uri="http://schemas.openxmlformats.org/presentationml/2006/ole">
            <mc:AlternateContent xmlns:mc="http://schemas.openxmlformats.org/markup-compatibility/2006">
              <mc:Choice xmlns:v="urn:schemas-microsoft-com:vml" Requires="v">
                <p:oleObj spid="_x0000_s16101" name="Equation" r:id="rId5" imgW="1257120" imgH="419040" progId="Equation.DSMT4">
                  <p:embed/>
                </p:oleObj>
              </mc:Choice>
              <mc:Fallback>
                <p:oleObj name="Equation" r:id="rId5" imgW="1257120" imgH="419040" progId="Equation.DSMT4">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38400"/>
                        <a:ext cx="2527300" cy="8382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8" name="Text Box 38"/>
          <p:cNvSpPr txBox="1">
            <a:spLocks noChangeArrowheads="1"/>
          </p:cNvSpPr>
          <p:nvPr/>
        </p:nvSpPr>
        <p:spPr bwMode="auto">
          <a:xfrm>
            <a:off x="304800" y="3352800"/>
            <a:ext cx="35956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solidFill>
                  <a:schemeClr val="accent2"/>
                </a:solidFill>
              </a:rPr>
              <a:t>Increasing </a:t>
            </a:r>
            <a:r>
              <a:rPr lang="en-US" altLang="en-US" i="1">
                <a:solidFill>
                  <a:schemeClr val="accent2"/>
                </a:solidFill>
              </a:rPr>
              <a:t>I </a:t>
            </a:r>
            <a:r>
              <a:rPr lang="en-US" altLang="en-US">
                <a:solidFill>
                  <a:schemeClr val="accent2"/>
                </a:solidFill>
                <a:sym typeface="Symbol" pitchFamily="64" charset="2"/>
              </a:rPr>
              <a:t> increasing </a:t>
            </a:r>
            <a:r>
              <a:rPr lang="en-US" altLang="en-US" i="1">
                <a:solidFill>
                  <a:schemeClr val="accent2"/>
                </a:solidFill>
                <a:sym typeface="Symbol" pitchFamily="64" charset="2"/>
              </a:rPr>
              <a:t>B</a:t>
            </a:r>
            <a:endParaRPr lang="en-US" altLang="en-US"/>
          </a:p>
        </p:txBody>
      </p:sp>
      <p:graphicFrame>
        <p:nvGraphicFramePr>
          <p:cNvPr id="15363" name="Object 3"/>
          <p:cNvGraphicFramePr>
            <a:graphicFrameLocks noChangeAspect="1"/>
          </p:cNvGraphicFramePr>
          <p:nvPr/>
        </p:nvGraphicFramePr>
        <p:xfrm>
          <a:off x="3775075" y="939800"/>
          <a:ext cx="1939925" cy="812800"/>
        </p:xfrm>
        <a:graphic>
          <a:graphicData uri="http://schemas.openxmlformats.org/presentationml/2006/ole">
            <mc:AlternateContent xmlns:mc="http://schemas.openxmlformats.org/markup-compatibility/2006">
              <mc:Choice xmlns:v="urn:schemas-microsoft-com:vml" Requires="v">
                <p:oleObj spid="_x0000_s16102" name="Equation" r:id="rId7" imgW="965160" imgH="406080" progId="Equation.DSMT4">
                  <p:embed/>
                </p:oleObj>
              </mc:Choice>
              <mc:Fallback>
                <p:oleObj name="Equation" r:id="rId7" imgW="965160" imgH="406080" progId="Equation.DSMT4">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5075" y="939800"/>
                        <a:ext cx="1939925" cy="812800"/>
                      </a:xfrm>
                      <a:prstGeom prst="rect">
                        <a:avLst/>
                      </a:prstGeom>
                      <a:solidFill>
                        <a:srgbClr val="F6F63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990600" y="3886200"/>
          <a:ext cx="1785938" cy="787400"/>
        </p:xfrm>
        <a:graphic>
          <a:graphicData uri="http://schemas.openxmlformats.org/presentationml/2006/ole">
            <mc:AlternateContent xmlns:mc="http://schemas.openxmlformats.org/markup-compatibility/2006">
              <mc:Choice xmlns:v="urn:schemas-microsoft-com:vml" Requires="v">
                <p:oleObj spid="_x0000_s16103" name="Equation" r:id="rId9" imgW="888840" imgH="393480" progId="Equation.DSMT4">
                  <p:embed/>
                </p:oleObj>
              </mc:Choice>
              <mc:Fallback>
                <p:oleObj name="Equation" r:id="rId9" imgW="888840" imgH="39348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3886200"/>
                        <a:ext cx="1785938" cy="7874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369" name="Group 44"/>
          <p:cNvGrpSpPr>
            <a:grpSpLocks/>
          </p:cNvGrpSpPr>
          <p:nvPr/>
        </p:nvGrpSpPr>
        <p:grpSpPr bwMode="auto">
          <a:xfrm>
            <a:off x="381000" y="5029200"/>
            <a:ext cx="3505200" cy="1447800"/>
            <a:chOff x="624" y="3168"/>
            <a:chExt cx="2208" cy="912"/>
          </a:xfrm>
        </p:grpSpPr>
        <p:sp>
          <p:nvSpPr>
            <p:cNvPr id="15374" name="Rectangle 45"/>
            <p:cNvSpPr>
              <a:spLocks noChangeArrowheads="1"/>
            </p:cNvSpPr>
            <p:nvPr/>
          </p:nvSpPr>
          <p:spPr bwMode="auto">
            <a:xfrm>
              <a:off x="1872" y="3264"/>
              <a:ext cx="960" cy="768"/>
            </a:xfrm>
            <a:prstGeom prst="rect">
              <a:avLst/>
            </a:prstGeom>
            <a:solidFill>
              <a:srgbClr val="CCFFFF"/>
            </a:solidFill>
            <a:ln w="9525">
              <a:solidFill>
                <a:schemeClr val="tx1"/>
              </a:solidFill>
              <a:prstDash val="dash"/>
              <a:miter lim="800000"/>
              <a:headEnd/>
              <a:tailEnd/>
            </a:ln>
          </p:spPr>
          <p:txBody>
            <a:bodyPr wrap="none" anchor="ct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grpSp>
          <p:nvGrpSpPr>
            <p:cNvPr id="15375" name="Group 46"/>
            <p:cNvGrpSpPr>
              <a:grpSpLocks/>
            </p:cNvGrpSpPr>
            <p:nvPr/>
          </p:nvGrpSpPr>
          <p:grpSpPr bwMode="auto">
            <a:xfrm>
              <a:off x="624" y="3168"/>
              <a:ext cx="2189" cy="912"/>
              <a:chOff x="624" y="3264"/>
              <a:chExt cx="2189" cy="912"/>
            </a:xfrm>
          </p:grpSpPr>
          <p:sp>
            <p:nvSpPr>
              <p:cNvPr id="15376" name="Line 47"/>
              <p:cNvSpPr>
                <a:spLocks noChangeShapeType="1"/>
              </p:cNvSpPr>
              <p:nvPr/>
            </p:nvSpPr>
            <p:spPr bwMode="auto">
              <a:xfrm>
                <a:off x="624" y="3552"/>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7" name="Line 48"/>
              <p:cNvSpPr>
                <a:spLocks noChangeShapeType="1"/>
              </p:cNvSpPr>
              <p:nvPr/>
            </p:nvSpPr>
            <p:spPr bwMode="auto">
              <a:xfrm flipV="1">
                <a:off x="768" y="3408"/>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8" name="Line 49"/>
              <p:cNvSpPr>
                <a:spLocks noChangeShapeType="1"/>
              </p:cNvSpPr>
              <p:nvPr/>
            </p:nvSpPr>
            <p:spPr bwMode="auto">
              <a:xfrm>
                <a:off x="720" y="3600"/>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9" name="Line 50"/>
              <p:cNvSpPr>
                <a:spLocks noChangeShapeType="1"/>
              </p:cNvSpPr>
              <p:nvPr/>
            </p:nvSpPr>
            <p:spPr bwMode="auto">
              <a:xfrm>
                <a:off x="768" y="360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0" name="Line 51"/>
              <p:cNvSpPr>
                <a:spLocks noChangeShapeType="1"/>
              </p:cNvSpPr>
              <p:nvPr/>
            </p:nvSpPr>
            <p:spPr bwMode="auto">
              <a:xfrm>
                <a:off x="768" y="3360"/>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52"/>
              <p:cNvSpPr>
                <a:spLocks noChangeShapeType="1"/>
              </p:cNvSpPr>
              <p:nvPr/>
            </p:nvSpPr>
            <p:spPr bwMode="auto">
              <a:xfrm>
                <a:off x="768" y="3744"/>
                <a:ext cx="0" cy="43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53"/>
              <p:cNvSpPr>
                <a:spLocks noChangeShapeType="1"/>
              </p:cNvSpPr>
              <p:nvPr/>
            </p:nvSpPr>
            <p:spPr bwMode="auto">
              <a:xfrm>
                <a:off x="768" y="4176"/>
                <a:ext cx="13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Text Box 54"/>
              <p:cNvSpPr txBox="1">
                <a:spLocks noChangeArrowheads="1"/>
              </p:cNvSpPr>
              <p:nvPr/>
            </p:nvSpPr>
            <p:spPr bwMode="auto">
              <a:xfrm>
                <a:off x="768" y="3552"/>
                <a:ext cx="5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i="1"/>
                  <a:t>emf</a:t>
                </a:r>
                <a:r>
                  <a:rPr lang="en-US" altLang="en-US" i="1" baseline="-25000"/>
                  <a:t>bat</a:t>
                </a:r>
                <a:endParaRPr lang="en-US" altLang="en-US" i="1"/>
              </a:p>
            </p:txBody>
          </p:sp>
          <p:sp>
            <p:nvSpPr>
              <p:cNvPr id="15384" name="Line 55"/>
              <p:cNvSpPr>
                <a:spLocks noChangeShapeType="1"/>
              </p:cNvSpPr>
              <p:nvPr/>
            </p:nvSpPr>
            <p:spPr bwMode="auto">
              <a:xfrm>
                <a:off x="1152" y="3360"/>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56"/>
              <p:cNvSpPr>
                <a:spLocks noChangeShapeType="1"/>
              </p:cNvSpPr>
              <p:nvPr/>
            </p:nvSpPr>
            <p:spPr bwMode="auto">
              <a:xfrm flipV="1">
                <a:off x="1248" y="3264"/>
                <a:ext cx="48"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57"/>
              <p:cNvSpPr>
                <a:spLocks noChangeShapeType="1"/>
              </p:cNvSpPr>
              <p:nvPr/>
            </p:nvSpPr>
            <p:spPr bwMode="auto">
              <a:xfrm>
                <a:off x="1296" y="3264"/>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58"/>
              <p:cNvSpPr>
                <a:spLocks noChangeShapeType="1"/>
              </p:cNvSpPr>
              <p:nvPr/>
            </p:nvSpPr>
            <p:spPr bwMode="auto">
              <a:xfrm flipV="1">
                <a:off x="1392" y="3264"/>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59"/>
              <p:cNvSpPr>
                <a:spLocks noChangeShapeType="1"/>
              </p:cNvSpPr>
              <p:nvPr/>
            </p:nvSpPr>
            <p:spPr bwMode="auto">
              <a:xfrm>
                <a:off x="1488" y="3264"/>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60"/>
              <p:cNvSpPr>
                <a:spLocks noChangeShapeType="1"/>
              </p:cNvSpPr>
              <p:nvPr/>
            </p:nvSpPr>
            <p:spPr bwMode="auto">
              <a:xfrm flipV="1">
                <a:off x="1584" y="3264"/>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61"/>
              <p:cNvSpPr>
                <a:spLocks noChangeShapeType="1"/>
              </p:cNvSpPr>
              <p:nvPr/>
            </p:nvSpPr>
            <p:spPr bwMode="auto">
              <a:xfrm>
                <a:off x="1680" y="3264"/>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62"/>
              <p:cNvSpPr>
                <a:spLocks noChangeShapeType="1"/>
              </p:cNvSpPr>
              <p:nvPr/>
            </p:nvSpPr>
            <p:spPr bwMode="auto">
              <a:xfrm flipV="1">
                <a:off x="1776" y="3264"/>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63"/>
              <p:cNvSpPr>
                <a:spLocks noChangeShapeType="1"/>
              </p:cNvSpPr>
              <p:nvPr/>
            </p:nvSpPr>
            <p:spPr bwMode="auto">
              <a:xfrm>
                <a:off x="1872" y="3264"/>
                <a:ext cx="96"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64"/>
              <p:cNvSpPr>
                <a:spLocks noChangeShapeType="1"/>
              </p:cNvSpPr>
              <p:nvPr/>
            </p:nvSpPr>
            <p:spPr bwMode="auto">
              <a:xfrm flipV="1">
                <a:off x="1968" y="3360"/>
                <a:ext cx="48"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65"/>
              <p:cNvSpPr>
                <a:spLocks noChangeShapeType="1"/>
              </p:cNvSpPr>
              <p:nvPr/>
            </p:nvSpPr>
            <p:spPr bwMode="auto">
              <a:xfrm flipH="1">
                <a:off x="2016" y="3360"/>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Text Box 66"/>
              <p:cNvSpPr txBox="1">
                <a:spLocks noChangeArrowheads="1"/>
              </p:cNvSpPr>
              <p:nvPr/>
            </p:nvSpPr>
            <p:spPr bwMode="auto">
              <a:xfrm>
                <a:off x="1440" y="3408"/>
                <a:ext cx="23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i="1"/>
                  <a:t>R</a:t>
                </a:r>
              </a:p>
            </p:txBody>
          </p:sp>
          <p:sp>
            <p:nvSpPr>
              <p:cNvPr id="15396" name="Freeform 67"/>
              <p:cNvSpPr>
                <a:spLocks/>
              </p:cNvSpPr>
              <p:nvPr/>
            </p:nvSpPr>
            <p:spPr bwMode="auto">
              <a:xfrm>
                <a:off x="2031" y="3395"/>
                <a:ext cx="76" cy="88"/>
              </a:xfrm>
              <a:custGeom>
                <a:avLst/>
                <a:gdLst>
                  <a:gd name="T0" fmla="*/ 72 w 76"/>
                  <a:gd name="T1" fmla="*/ 0 h 88"/>
                  <a:gd name="T2" fmla="*/ 74 w 76"/>
                  <a:gd name="T3" fmla="*/ 32 h 88"/>
                  <a:gd name="T4" fmla="*/ 61 w 76"/>
                  <a:gd name="T5" fmla="*/ 56 h 88"/>
                  <a:gd name="T6" fmla="*/ 32 w 76"/>
                  <a:gd name="T7" fmla="*/ 66 h 88"/>
                  <a:gd name="T8" fmla="*/ 4 w 76"/>
                  <a:gd name="T9" fmla="*/ 59 h 88"/>
                  <a:gd name="T10" fmla="*/ 8 w 76"/>
                  <a:gd name="T11" fmla="*/ 42 h 88"/>
                  <a:gd name="T12" fmla="*/ 42 w 76"/>
                  <a:gd name="T13" fmla="*/ 42 h 88"/>
                  <a:gd name="T14" fmla="*/ 64 w 76"/>
                  <a:gd name="T15" fmla="*/ 61 h 88"/>
                  <a:gd name="T16" fmla="*/ 68 w 76"/>
                  <a:gd name="T17" fmla="*/ 72 h 88"/>
                  <a:gd name="T18" fmla="*/ 74 w 76"/>
                  <a:gd name="T19" fmla="*/ 88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72" y="0"/>
                    </a:moveTo>
                    <a:cubicBezTo>
                      <a:pt x="74" y="11"/>
                      <a:pt x="76" y="23"/>
                      <a:pt x="74" y="32"/>
                    </a:cubicBezTo>
                    <a:cubicBezTo>
                      <a:pt x="72" y="41"/>
                      <a:pt x="68" y="50"/>
                      <a:pt x="61" y="56"/>
                    </a:cubicBezTo>
                    <a:cubicBezTo>
                      <a:pt x="54" y="62"/>
                      <a:pt x="41" y="66"/>
                      <a:pt x="32" y="66"/>
                    </a:cubicBezTo>
                    <a:cubicBezTo>
                      <a:pt x="23" y="66"/>
                      <a:pt x="8" y="63"/>
                      <a:pt x="4" y="59"/>
                    </a:cubicBezTo>
                    <a:cubicBezTo>
                      <a:pt x="0" y="55"/>
                      <a:pt x="2" y="45"/>
                      <a:pt x="8" y="42"/>
                    </a:cubicBezTo>
                    <a:cubicBezTo>
                      <a:pt x="14" y="39"/>
                      <a:pt x="33" y="39"/>
                      <a:pt x="42" y="42"/>
                    </a:cubicBezTo>
                    <a:cubicBezTo>
                      <a:pt x="51" y="45"/>
                      <a:pt x="60" y="56"/>
                      <a:pt x="64" y="61"/>
                    </a:cubicBezTo>
                    <a:cubicBezTo>
                      <a:pt x="68" y="66"/>
                      <a:pt x="66" y="68"/>
                      <a:pt x="68" y="72"/>
                    </a:cubicBezTo>
                    <a:cubicBezTo>
                      <a:pt x="70" y="76"/>
                      <a:pt x="72" y="82"/>
                      <a:pt x="74" y="8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15397" name="Freeform 68"/>
              <p:cNvSpPr>
                <a:spLocks/>
              </p:cNvSpPr>
              <p:nvPr/>
            </p:nvSpPr>
            <p:spPr bwMode="auto">
              <a:xfrm>
                <a:off x="2030" y="3463"/>
                <a:ext cx="76" cy="88"/>
              </a:xfrm>
              <a:custGeom>
                <a:avLst/>
                <a:gdLst>
                  <a:gd name="T0" fmla="*/ 72 w 76"/>
                  <a:gd name="T1" fmla="*/ 0 h 88"/>
                  <a:gd name="T2" fmla="*/ 74 w 76"/>
                  <a:gd name="T3" fmla="*/ 32 h 88"/>
                  <a:gd name="T4" fmla="*/ 61 w 76"/>
                  <a:gd name="T5" fmla="*/ 56 h 88"/>
                  <a:gd name="T6" fmla="*/ 32 w 76"/>
                  <a:gd name="T7" fmla="*/ 66 h 88"/>
                  <a:gd name="T8" fmla="*/ 4 w 76"/>
                  <a:gd name="T9" fmla="*/ 59 h 88"/>
                  <a:gd name="T10" fmla="*/ 8 w 76"/>
                  <a:gd name="T11" fmla="*/ 42 h 88"/>
                  <a:gd name="T12" fmla="*/ 42 w 76"/>
                  <a:gd name="T13" fmla="*/ 42 h 88"/>
                  <a:gd name="T14" fmla="*/ 64 w 76"/>
                  <a:gd name="T15" fmla="*/ 61 h 88"/>
                  <a:gd name="T16" fmla="*/ 68 w 76"/>
                  <a:gd name="T17" fmla="*/ 72 h 88"/>
                  <a:gd name="T18" fmla="*/ 74 w 76"/>
                  <a:gd name="T19" fmla="*/ 88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72" y="0"/>
                    </a:moveTo>
                    <a:cubicBezTo>
                      <a:pt x="74" y="11"/>
                      <a:pt x="76" y="23"/>
                      <a:pt x="74" y="32"/>
                    </a:cubicBezTo>
                    <a:cubicBezTo>
                      <a:pt x="72" y="41"/>
                      <a:pt x="68" y="50"/>
                      <a:pt x="61" y="56"/>
                    </a:cubicBezTo>
                    <a:cubicBezTo>
                      <a:pt x="54" y="62"/>
                      <a:pt x="41" y="66"/>
                      <a:pt x="32" y="66"/>
                    </a:cubicBezTo>
                    <a:cubicBezTo>
                      <a:pt x="23" y="66"/>
                      <a:pt x="8" y="63"/>
                      <a:pt x="4" y="59"/>
                    </a:cubicBezTo>
                    <a:cubicBezTo>
                      <a:pt x="0" y="55"/>
                      <a:pt x="2" y="45"/>
                      <a:pt x="8" y="42"/>
                    </a:cubicBezTo>
                    <a:cubicBezTo>
                      <a:pt x="14" y="39"/>
                      <a:pt x="33" y="39"/>
                      <a:pt x="42" y="42"/>
                    </a:cubicBezTo>
                    <a:cubicBezTo>
                      <a:pt x="51" y="45"/>
                      <a:pt x="60" y="56"/>
                      <a:pt x="64" y="61"/>
                    </a:cubicBezTo>
                    <a:cubicBezTo>
                      <a:pt x="68" y="66"/>
                      <a:pt x="66" y="68"/>
                      <a:pt x="68" y="72"/>
                    </a:cubicBezTo>
                    <a:cubicBezTo>
                      <a:pt x="70" y="76"/>
                      <a:pt x="72" y="82"/>
                      <a:pt x="74" y="8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15398" name="Freeform 69"/>
              <p:cNvSpPr>
                <a:spLocks/>
              </p:cNvSpPr>
              <p:nvPr/>
            </p:nvSpPr>
            <p:spPr bwMode="auto">
              <a:xfrm>
                <a:off x="2026" y="3535"/>
                <a:ext cx="76" cy="88"/>
              </a:xfrm>
              <a:custGeom>
                <a:avLst/>
                <a:gdLst>
                  <a:gd name="T0" fmla="*/ 72 w 76"/>
                  <a:gd name="T1" fmla="*/ 0 h 88"/>
                  <a:gd name="T2" fmla="*/ 74 w 76"/>
                  <a:gd name="T3" fmla="*/ 32 h 88"/>
                  <a:gd name="T4" fmla="*/ 61 w 76"/>
                  <a:gd name="T5" fmla="*/ 56 h 88"/>
                  <a:gd name="T6" fmla="*/ 32 w 76"/>
                  <a:gd name="T7" fmla="*/ 66 h 88"/>
                  <a:gd name="T8" fmla="*/ 4 w 76"/>
                  <a:gd name="T9" fmla="*/ 59 h 88"/>
                  <a:gd name="T10" fmla="*/ 8 w 76"/>
                  <a:gd name="T11" fmla="*/ 42 h 88"/>
                  <a:gd name="T12" fmla="*/ 42 w 76"/>
                  <a:gd name="T13" fmla="*/ 42 h 88"/>
                  <a:gd name="T14" fmla="*/ 64 w 76"/>
                  <a:gd name="T15" fmla="*/ 61 h 88"/>
                  <a:gd name="T16" fmla="*/ 68 w 76"/>
                  <a:gd name="T17" fmla="*/ 72 h 88"/>
                  <a:gd name="T18" fmla="*/ 74 w 76"/>
                  <a:gd name="T19" fmla="*/ 88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72" y="0"/>
                    </a:moveTo>
                    <a:cubicBezTo>
                      <a:pt x="74" y="11"/>
                      <a:pt x="76" y="23"/>
                      <a:pt x="74" y="32"/>
                    </a:cubicBezTo>
                    <a:cubicBezTo>
                      <a:pt x="72" y="41"/>
                      <a:pt x="68" y="50"/>
                      <a:pt x="61" y="56"/>
                    </a:cubicBezTo>
                    <a:cubicBezTo>
                      <a:pt x="54" y="62"/>
                      <a:pt x="41" y="66"/>
                      <a:pt x="32" y="66"/>
                    </a:cubicBezTo>
                    <a:cubicBezTo>
                      <a:pt x="23" y="66"/>
                      <a:pt x="8" y="63"/>
                      <a:pt x="4" y="59"/>
                    </a:cubicBezTo>
                    <a:cubicBezTo>
                      <a:pt x="0" y="55"/>
                      <a:pt x="2" y="45"/>
                      <a:pt x="8" y="42"/>
                    </a:cubicBezTo>
                    <a:cubicBezTo>
                      <a:pt x="14" y="39"/>
                      <a:pt x="33" y="39"/>
                      <a:pt x="42" y="42"/>
                    </a:cubicBezTo>
                    <a:cubicBezTo>
                      <a:pt x="51" y="45"/>
                      <a:pt x="60" y="56"/>
                      <a:pt x="64" y="61"/>
                    </a:cubicBezTo>
                    <a:cubicBezTo>
                      <a:pt x="68" y="66"/>
                      <a:pt x="66" y="68"/>
                      <a:pt x="68" y="72"/>
                    </a:cubicBezTo>
                    <a:cubicBezTo>
                      <a:pt x="70" y="76"/>
                      <a:pt x="72" y="82"/>
                      <a:pt x="74" y="8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15399" name="Freeform 70"/>
              <p:cNvSpPr>
                <a:spLocks/>
              </p:cNvSpPr>
              <p:nvPr/>
            </p:nvSpPr>
            <p:spPr bwMode="auto">
              <a:xfrm>
                <a:off x="2027" y="3611"/>
                <a:ext cx="76" cy="88"/>
              </a:xfrm>
              <a:custGeom>
                <a:avLst/>
                <a:gdLst>
                  <a:gd name="T0" fmla="*/ 72 w 76"/>
                  <a:gd name="T1" fmla="*/ 0 h 88"/>
                  <a:gd name="T2" fmla="*/ 74 w 76"/>
                  <a:gd name="T3" fmla="*/ 32 h 88"/>
                  <a:gd name="T4" fmla="*/ 61 w 76"/>
                  <a:gd name="T5" fmla="*/ 56 h 88"/>
                  <a:gd name="T6" fmla="*/ 32 w 76"/>
                  <a:gd name="T7" fmla="*/ 66 h 88"/>
                  <a:gd name="T8" fmla="*/ 4 w 76"/>
                  <a:gd name="T9" fmla="*/ 59 h 88"/>
                  <a:gd name="T10" fmla="*/ 8 w 76"/>
                  <a:gd name="T11" fmla="*/ 42 h 88"/>
                  <a:gd name="T12" fmla="*/ 42 w 76"/>
                  <a:gd name="T13" fmla="*/ 42 h 88"/>
                  <a:gd name="T14" fmla="*/ 64 w 76"/>
                  <a:gd name="T15" fmla="*/ 61 h 88"/>
                  <a:gd name="T16" fmla="*/ 68 w 76"/>
                  <a:gd name="T17" fmla="*/ 72 h 88"/>
                  <a:gd name="T18" fmla="*/ 74 w 76"/>
                  <a:gd name="T19" fmla="*/ 88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72" y="0"/>
                    </a:moveTo>
                    <a:cubicBezTo>
                      <a:pt x="74" y="11"/>
                      <a:pt x="76" y="23"/>
                      <a:pt x="74" y="32"/>
                    </a:cubicBezTo>
                    <a:cubicBezTo>
                      <a:pt x="72" y="41"/>
                      <a:pt x="68" y="50"/>
                      <a:pt x="61" y="56"/>
                    </a:cubicBezTo>
                    <a:cubicBezTo>
                      <a:pt x="54" y="62"/>
                      <a:pt x="41" y="66"/>
                      <a:pt x="32" y="66"/>
                    </a:cubicBezTo>
                    <a:cubicBezTo>
                      <a:pt x="23" y="66"/>
                      <a:pt x="8" y="63"/>
                      <a:pt x="4" y="59"/>
                    </a:cubicBezTo>
                    <a:cubicBezTo>
                      <a:pt x="0" y="55"/>
                      <a:pt x="2" y="45"/>
                      <a:pt x="8" y="42"/>
                    </a:cubicBezTo>
                    <a:cubicBezTo>
                      <a:pt x="14" y="39"/>
                      <a:pt x="33" y="39"/>
                      <a:pt x="42" y="42"/>
                    </a:cubicBezTo>
                    <a:cubicBezTo>
                      <a:pt x="51" y="45"/>
                      <a:pt x="60" y="56"/>
                      <a:pt x="64" y="61"/>
                    </a:cubicBezTo>
                    <a:cubicBezTo>
                      <a:pt x="68" y="66"/>
                      <a:pt x="66" y="68"/>
                      <a:pt x="68" y="72"/>
                    </a:cubicBezTo>
                    <a:cubicBezTo>
                      <a:pt x="70" y="76"/>
                      <a:pt x="72" y="82"/>
                      <a:pt x="74" y="8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15400" name="Freeform 71"/>
              <p:cNvSpPr>
                <a:spLocks/>
              </p:cNvSpPr>
              <p:nvPr/>
            </p:nvSpPr>
            <p:spPr bwMode="auto">
              <a:xfrm>
                <a:off x="2027" y="3689"/>
                <a:ext cx="76" cy="88"/>
              </a:xfrm>
              <a:custGeom>
                <a:avLst/>
                <a:gdLst>
                  <a:gd name="T0" fmla="*/ 72 w 76"/>
                  <a:gd name="T1" fmla="*/ 0 h 88"/>
                  <a:gd name="T2" fmla="*/ 74 w 76"/>
                  <a:gd name="T3" fmla="*/ 32 h 88"/>
                  <a:gd name="T4" fmla="*/ 61 w 76"/>
                  <a:gd name="T5" fmla="*/ 56 h 88"/>
                  <a:gd name="T6" fmla="*/ 32 w 76"/>
                  <a:gd name="T7" fmla="*/ 66 h 88"/>
                  <a:gd name="T8" fmla="*/ 4 w 76"/>
                  <a:gd name="T9" fmla="*/ 59 h 88"/>
                  <a:gd name="T10" fmla="*/ 8 w 76"/>
                  <a:gd name="T11" fmla="*/ 42 h 88"/>
                  <a:gd name="T12" fmla="*/ 42 w 76"/>
                  <a:gd name="T13" fmla="*/ 42 h 88"/>
                  <a:gd name="T14" fmla="*/ 64 w 76"/>
                  <a:gd name="T15" fmla="*/ 61 h 88"/>
                  <a:gd name="T16" fmla="*/ 68 w 76"/>
                  <a:gd name="T17" fmla="*/ 72 h 88"/>
                  <a:gd name="T18" fmla="*/ 74 w 76"/>
                  <a:gd name="T19" fmla="*/ 88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88"/>
                  <a:gd name="T32" fmla="*/ 76 w 7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88">
                    <a:moveTo>
                      <a:pt x="72" y="0"/>
                    </a:moveTo>
                    <a:cubicBezTo>
                      <a:pt x="74" y="11"/>
                      <a:pt x="76" y="23"/>
                      <a:pt x="74" y="32"/>
                    </a:cubicBezTo>
                    <a:cubicBezTo>
                      <a:pt x="72" y="41"/>
                      <a:pt x="68" y="50"/>
                      <a:pt x="61" y="56"/>
                    </a:cubicBezTo>
                    <a:cubicBezTo>
                      <a:pt x="54" y="62"/>
                      <a:pt x="41" y="66"/>
                      <a:pt x="32" y="66"/>
                    </a:cubicBezTo>
                    <a:cubicBezTo>
                      <a:pt x="23" y="66"/>
                      <a:pt x="8" y="63"/>
                      <a:pt x="4" y="59"/>
                    </a:cubicBezTo>
                    <a:cubicBezTo>
                      <a:pt x="0" y="55"/>
                      <a:pt x="2" y="45"/>
                      <a:pt x="8" y="42"/>
                    </a:cubicBezTo>
                    <a:cubicBezTo>
                      <a:pt x="14" y="39"/>
                      <a:pt x="33" y="39"/>
                      <a:pt x="42" y="42"/>
                    </a:cubicBezTo>
                    <a:cubicBezTo>
                      <a:pt x="51" y="45"/>
                      <a:pt x="60" y="56"/>
                      <a:pt x="64" y="61"/>
                    </a:cubicBezTo>
                    <a:cubicBezTo>
                      <a:pt x="68" y="66"/>
                      <a:pt x="66" y="68"/>
                      <a:pt x="68" y="72"/>
                    </a:cubicBezTo>
                    <a:cubicBezTo>
                      <a:pt x="70" y="76"/>
                      <a:pt x="72" y="82"/>
                      <a:pt x="74" y="8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15401" name="Line 72"/>
              <p:cNvSpPr>
                <a:spLocks noChangeShapeType="1"/>
              </p:cNvSpPr>
              <p:nvPr/>
            </p:nvSpPr>
            <p:spPr bwMode="auto">
              <a:xfrm flipV="1">
                <a:off x="2105" y="3360"/>
                <a:ext cx="0" cy="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2" name="Line 73"/>
              <p:cNvSpPr>
                <a:spLocks noChangeShapeType="1"/>
              </p:cNvSpPr>
              <p:nvPr/>
            </p:nvSpPr>
            <p:spPr bwMode="auto">
              <a:xfrm>
                <a:off x="2103" y="3782"/>
                <a:ext cx="2" cy="5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74"/>
              <p:cNvSpPr>
                <a:spLocks noChangeShapeType="1"/>
              </p:cNvSpPr>
              <p:nvPr/>
            </p:nvSpPr>
            <p:spPr bwMode="auto">
              <a:xfrm flipV="1">
                <a:off x="2112" y="3840"/>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4" name="Line 75"/>
              <p:cNvSpPr>
                <a:spLocks noChangeShapeType="1"/>
              </p:cNvSpPr>
              <p:nvPr/>
            </p:nvSpPr>
            <p:spPr bwMode="auto">
              <a:xfrm flipV="1">
                <a:off x="768" y="3360"/>
                <a:ext cx="0"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5" name="Text Box 76"/>
              <p:cNvSpPr txBox="1">
                <a:spLocks noChangeArrowheads="1"/>
              </p:cNvSpPr>
              <p:nvPr/>
            </p:nvSpPr>
            <p:spPr bwMode="auto">
              <a:xfrm>
                <a:off x="2256" y="3840"/>
                <a:ext cx="5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i="1"/>
                  <a:t>emf</a:t>
                </a:r>
                <a:r>
                  <a:rPr lang="en-US" altLang="en-US" i="1" baseline="-25000"/>
                  <a:t>ind</a:t>
                </a:r>
                <a:endParaRPr lang="en-US" altLang="en-US" i="1"/>
              </a:p>
            </p:txBody>
          </p:sp>
          <p:sp>
            <p:nvSpPr>
              <p:cNvPr id="15406" name="Line 77"/>
              <p:cNvSpPr>
                <a:spLocks noChangeShapeType="1"/>
              </p:cNvSpPr>
              <p:nvPr/>
            </p:nvSpPr>
            <p:spPr bwMode="auto">
              <a:xfrm>
                <a:off x="1968" y="3984"/>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7" name="Line 78"/>
              <p:cNvSpPr>
                <a:spLocks noChangeShapeType="1"/>
              </p:cNvSpPr>
              <p:nvPr/>
            </p:nvSpPr>
            <p:spPr bwMode="auto">
              <a:xfrm>
                <a:off x="2064" y="4032"/>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8" name="Line 79"/>
              <p:cNvSpPr>
                <a:spLocks noChangeShapeType="1"/>
              </p:cNvSpPr>
              <p:nvPr/>
            </p:nvSpPr>
            <p:spPr bwMode="auto">
              <a:xfrm>
                <a:off x="2112" y="4032"/>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5370" name="Text Box 80"/>
          <p:cNvSpPr txBox="1">
            <a:spLocks noChangeArrowheads="1"/>
          </p:cNvSpPr>
          <p:nvPr/>
        </p:nvSpPr>
        <p:spPr bwMode="auto">
          <a:xfrm>
            <a:off x="4572000" y="4191000"/>
            <a:ext cx="431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i="1">
                <a:solidFill>
                  <a:srgbClr val="FF0000"/>
                </a:solidFill>
              </a:rPr>
              <a:t>L</a:t>
            </a:r>
            <a:r>
              <a:rPr lang="en-US" altLang="en-US">
                <a:solidFill>
                  <a:srgbClr val="FF0000"/>
                </a:solidFill>
              </a:rPr>
              <a:t> – inductance, or self-inductance</a:t>
            </a:r>
            <a:endParaRPr lang="en-US" altLang="en-US" i="1"/>
          </a:p>
        </p:txBody>
      </p:sp>
      <p:graphicFrame>
        <p:nvGraphicFramePr>
          <p:cNvPr id="15365" name="Object 5"/>
          <p:cNvGraphicFramePr>
            <a:graphicFrameLocks noChangeAspect="1"/>
          </p:cNvGraphicFramePr>
          <p:nvPr/>
        </p:nvGraphicFramePr>
        <p:xfrm>
          <a:off x="5181600" y="4572000"/>
          <a:ext cx="1787525" cy="838200"/>
        </p:xfrm>
        <a:graphic>
          <a:graphicData uri="http://schemas.openxmlformats.org/presentationml/2006/ole">
            <mc:AlternateContent xmlns:mc="http://schemas.openxmlformats.org/markup-compatibility/2006">
              <mc:Choice xmlns:v="urn:schemas-microsoft-com:vml" Requires="v">
                <p:oleObj spid="_x0000_s16104" name="Equation" r:id="rId11" imgW="888840" imgH="419040" progId="Equation.DSMT4">
                  <p:embed/>
                </p:oleObj>
              </mc:Choice>
              <mc:Fallback>
                <p:oleObj name="Equation" r:id="rId11" imgW="888840" imgH="419040" progId="Equation.DSMT4">
                  <p:embed/>
                  <p:pic>
                    <p:nvPicPr>
                      <p:cNvPr id="0"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600" y="4572000"/>
                        <a:ext cx="1787525" cy="8382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1" name="Rectangle 82"/>
          <p:cNvSpPr>
            <a:spLocks noGrp="1" noChangeArrowheads="1"/>
          </p:cNvSpPr>
          <p:nvPr>
            <p:ph type="title"/>
          </p:nvPr>
        </p:nvSpPr>
        <p:spPr/>
        <p:txBody>
          <a:bodyPr/>
          <a:lstStyle/>
          <a:p>
            <a:pPr eaLnBrk="1" hangingPunct="1"/>
            <a:r>
              <a:rPr lang="en-US" altLang="en-US" smtClean="0"/>
              <a:t>Inductance</a:t>
            </a:r>
          </a:p>
        </p:txBody>
      </p:sp>
      <p:sp>
        <p:nvSpPr>
          <p:cNvPr id="15372" name="Text Box 83"/>
          <p:cNvSpPr txBox="1">
            <a:spLocks noChangeArrowheads="1"/>
          </p:cNvSpPr>
          <p:nvPr/>
        </p:nvSpPr>
        <p:spPr bwMode="auto">
          <a:xfrm>
            <a:off x="4835525" y="5426075"/>
            <a:ext cx="37734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solidFill>
                  <a:schemeClr val="accent2"/>
                </a:solidFill>
              </a:rPr>
              <a:t>Unit of inductance </a:t>
            </a:r>
            <a:r>
              <a:rPr lang="en-US" altLang="en-US" i="1">
                <a:solidFill>
                  <a:schemeClr val="accent2"/>
                </a:solidFill>
              </a:rPr>
              <a:t>L</a:t>
            </a:r>
            <a:r>
              <a:rPr lang="en-US" altLang="en-US">
                <a:solidFill>
                  <a:schemeClr val="accent2"/>
                </a:solidFill>
              </a:rPr>
              <a:t>:</a:t>
            </a:r>
            <a:r>
              <a:rPr lang="en-US" altLang="en-US"/>
              <a:t> </a:t>
            </a:r>
          </a:p>
          <a:p>
            <a:pPr eaLnBrk="1" hangingPunct="1"/>
            <a:r>
              <a:rPr lang="en-US" altLang="en-US"/>
              <a:t>Henry = Volt</a:t>
            </a:r>
            <a:r>
              <a:rPr lang="en-US" altLang="en-US" baseline="30000"/>
              <a:t>.</a:t>
            </a:r>
            <a:r>
              <a:rPr lang="en-US" altLang="en-US"/>
              <a:t>second/Ampere</a:t>
            </a:r>
          </a:p>
        </p:txBody>
      </p:sp>
      <p:sp>
        <p:nvSpPr>
          <p:cNvPr id="15373" name="Rectangle 84"/>
          <p:cNvSpPr>
            <a:spLocks noChangeArrowheads="1"/>
          </p:cNvSpPr>
          <p:nvPr/>
        </p:nvSpPr>
        <p:spPr bwMode="auto">
          <a:xfrm>
            <a:off x="4038600" y="6248400"/>
            <a:ext cx="5027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b="1">
                <a:solidFill>
                  <a:srgbClr val="FF0000"/>
                </a:solidFill>
              </a:rPr>
              <a:t>Inductance resists changes in current</a:t>
            </a:r>
            <a:endParaRPr lang="en-US" altLang="en-US">
              <a:solidFill>
                <a:srgbClr val="FF0000"/>
              </a:solidFill>
            </a:endParaRPr>
          </a:p>
        </p:txBody>
      </p:sp>
      <p:sp>
        <p:nvSpPr>
          <p:cNvPr id="2" name="Slide Number Placeholder 1"/>
          <p:cNvSpPr>
            <a:spLocks noGrp="1"/>
          </p:cNvSpPr>
          <p:nvPr>
            <p:ph type="sldNum" sz="quarter" idx="12"/>
          </p:nvPr>
        </p:nvSpPr>
        <p:spPr/>
        <p:txBody>
          <a:bodyPr/>
          <a:lstStyle/>
          <a:p>
            <a:fld id="{DB3C9B51-4AEF-4F23-A6AC-7FC45CFAFC51}" type="slidenum">
              <a:rPr lang="en-US" altLang="en-US" smtClean="0"/>
              <a:pPr/>
              <a:t>14</a:t>
            </a:fld>
            <a:endParaRPr lang="en-US" altLang="en-US"/>
          </a:p>
        </p:txBody>
      </p:sp>
      <p:graphicFrame>
        <p:nvGraphicFramePr>
          <p:cNvPr id="3" name="Object 2"/>
          <p:cNvGraphicFramePr>
            <a:graphicFrameLocks noChangeAspect="1"/>
          </p:cNvGraphicFramePr>
          <p:nvPr>
            <p:extLst>
              <p:ext uri="{D42A27DB-BD31-4B8C-83A1-F6EECF244321}">
                <p14:modId xmlns:p14="http://schemas.microsoft.com/office/powerpoint/2010/main" val="946496394"/>
              </p:ext>
            </p:extLst>
          </p:nvPr>
        </p:nvGraphicFramePr>
        <p:xfrm>
          <a:off x="3481388" y="2278063"/>
          <a:ext cx="1885950" cy="550862"/>
        </p:xfrm>
        <a:graphic>
          <a:graphicData uri="http://schemas.openxmlformats.org/presentationml/2006/ole">
            <mc:AlternateContent xmlns:mc="http://schemas.openxmlformats.org/markup-compatibility/2006">
              <mc:Choice xmlns:v="urn:schemas-microsoft-com:vml" Requires="v">
                <p:oleObj spid="_x0000_s16105" name="Equation" r:id="rId13" imgW="1282680" imgH="393480" progId="Equation.DSMT4">
                  <p:embed/>
                </p:oleObj>
              </mc:Choice>
              <mc:Fallback>
                <p:oleObj name="Equation" r:id="rId13" imgW="1282680" imgH="393480" progId="Equation.DSMT4">
                  <p:embed/>
                  <p:pic>
                    <p:nvPicPr>
                      <p:cNvPr id="0" name="Object 3"/>
                      <p:cNvPicPr>
                        <a:picLocks noChangeAspect="1" noChangeArrowheads="1"/>
                      </p:cNvPicPr>
                      <p:nvPr/>
                    </p:nvPicPr>
                    <p:blipFill>
                      <a:blip r:embed="rId14"/>
                      <a:srcRect/>
                      <a:stretch>
                        <a:fillRect/>
                      </a:stretch>
                    </p:blipFill>
                    <p:spPr bwMode="black">
                      <a:xfrm>
                        <a:off x="3481388" y="2278063"/>
                        <a:ext cx="1885950" cy="550862"/>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76200"/>
            <a:ext cx="7772400" cy="533400"/>
          </a:xfrm>
        </p:spPr>
        <p:txBody>
          <a:bodyPr>
            <a:normAutofit fontScale="90000"/>
          </a:bodyPr>
          <a:lstStyle/>
          <a:p>
            <a:r>
              <a:rPr lang="en-US" altLang="ja-JP" smtClean="0">
                <a:ea typeface="ＭＳ Ｐゴシック" pitchFamily="34" charset="-128"/>
              </a:rPr>
              <a:t>Circuit Analysis Tips</a:t>
            </a:r>
          </a:p>
        </p:txBody>
      </p:sp>
      <p:sp>
        <p:nvSpPr>
          <p:cNvPr id="14339" name="Text Box 3"/>
          <p:cNvSpPr txBox="1">
            <a:spLocks noChangeArrowheads="1"/>
          </p:cNvSpPr>
          <p:nvPr/>
        </p:nvSpPr>
        <p:spPr bwMode="auto">
          <a:xfrm>
            <a:off x="304800" y="609600"/>
            <a:ext cx="8610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en-US" altLang="ja-JP" sz="2000" i="0" dirty="0">
                <a:ea typeface="ＭＳ Ｐゴシック" pitchFamily="34" charset="-128"/>
              </a:rPr>
              <a:t> Simplify using equivalent resistors</a:t>
            </a:r>
          </a:p>
          <a:p>
            <a:pPr>
              <a:spcBef>
                <a:spcPct val="50000"/>
              </a:spcBef>
              <a:buFontTx/>
              <a:buChar char="•"/>
            </a:pPr>
            <a:r>
              <a:rPr lang="en-US" altLang="ja-JP" sz="2000" i="0" dirty="0">
                <a:ea typeface="ＭＳ Ｐゴシック" pitchFamily="34" charset="-128"/>
              </a:rPr>
              <a:t> Label currents with </a:t>
            </a:r>
            <a:r>
              <a:rPr lang="en-US" altLang="ja-JP" sz="2000" dirty="0" err="1">
                <a:ea typeface="ＭＳ Ｐゴシック" pitchFamily="34" charset="-128"/>
              </a:rPr>
              <a:t>arbitary</a:t>
            </a:r>
            <a:r>
              <a:rPr lang="en-US" altLang="ja-JP" sz="2000" i="0" dirty="0">
                <a:ea typeface="ＭＳ Ｐゴシック" pitchFamily="34" charset="-128"/>
              </a:rPr>
              <a:t> directions</a:t>
            </a:r>
          </a:p>
          <a:p>
            <a:pPr lvl="1">
              <a:spcBef>
                <a:spcPct val="50000"/>
              </a:spcBef>
              <a:buFontTx/>
              <a:buChar char="•"/>
            </a:pPr>
            <a:r>
              <a:rPr lang="en-US" altLang="ja-JP" sz="2000" i="0" dirty="0">
                <a:ea typeface="ＭＳ Ｐゴシック" pitchFamily="34" charset="-128"/>
              </a:rPr>
              <a:t>If the calculated current is negative, the real direction is opposite to the one defined by you. </a:t>
            </a:r>
          </a:p>
          <a:p>
            <a:pPr>
              <a:spcBef>
                <a:spcPct val="50000"/>
              </a:spcBef>
              <a:buFontTx/>
              <a:buChar char="•"/>
            </a:pPr>
            <a:r>
              <a:rPr lang="en-US" altLang="ja-JP" sz="2000" i="0" dirty="0">
                <a:ea typeface="ＭＳ Ｐゴシック" pitchFamily="34" charset="-128"/>
              </a:rPr>
              <a:t> Apply </a:t>
            </a:r>
            <a:r>
              <a:rPr lang="en-US" altLang="ja-JP" sz="2000" dirty="0">
                <a:ea typeface="ＭＳ Ｐゴシック" pitchFamily="34" charset="-128"/>
              </a:rPr>
              <a:t>Junction Rule</a:t>
            </a:r>
            <a:r>
              <a:rPr lang="en-US" altLang="ja-JP" sz="2000" i="0" dirty="0">
                <a:ea typeface="ＭＳ Ｐゴシック" pitchFamily="34" charset="-128"/>
              </a:rPr>
              <a:t> to all the labeled currents.</a:t>
            </a:r>
          </a:p>
          <a:p>
            <a:pPr lvl="1">
              <a:spcBef>
                <a:spcPct val="50000"/>
              </a:spcBef>
              <a:buFontTx/>
              <a:buChar char="•"/>
            </a:pPr>
            <a:r>
              <a:rPr lang="en-US" altLang="ja-JP" sz="2000" i="0" dirty="0">
                <a:ea typeface="ＭＳ Ｐゴシック" pitchFamily="34" charset="-128"/>
              </a:rPr>
              <a:t>Useful when having multiple loops in a circuit.</a:t>
            </a:r>
          </a:p>
          <a:p>
            <a:pPr>
              <a:spcBef>
                <a:spcPct val="50000"/>
              </a:spcBef>
              <a:buFontTx/>
              <a:buChar char="•"/>
            </a:pPr>
            <a:r>
              <a:rPr lang="en-US" altLang="ja-JP" sz="2000" i="0" dirty="0">
                <a:ea typeface="ＭＳ Ｐゴシック" pitchFamily="34" charset="-128"/>
              </a:rPr>
              <a:t> Choose independent loops and define loop direction </a:t>
            </a:r>
          </a:p>
          <a:p>
            <a:pPr lvl="1">
              <a:spcBef>
                <a:spcPct val="50000"/>
              </a:spcBef>
              <a:buFontTx/>
              <a:buChar char="•"/>
            </a:pPr>
            <a:r>
              <a:rPr lang="en-US" altLang="ja-JP" sz="2000" i="0" dirty="0">
                <a:ea typeface="ＭＳ Ｐゴシック" pitchFamily="34" charset="-128"/>
              </a:rPr>
              <a:t>Imagine your  following the loop and it’s direction to walk around the circuit.</a:t>
            </a:r>
          </a:p>
          <a:p>
            <a:pPr>
              <a:spcBef>
                <a:spcPct val="50000"/>
              </a:spcBef>
              <a:buFontTx/>
              <a:buChar char="•"/>
            </a:pPr>
            <a:r>
              <a:rPr lang="en-US" altLang="ja-JP" sz="2000" i="0" dirty="0">
                <a:ea typeface="ＭＳ Ｐゴシック" pitchFamily="34" charset="-128"/>
              </a:rPr>
              <a:t> Use </a:t>
            </a:r>
            <a:r>
              <a:rPr lang="en-US" altLang="ja-JP" sz="2000" dirty="0">
                <a:ea typeface="ＭＳ Ｐゴシック" pitchFamily="34" charset="-128"/>
              </a:rPr>
              <a:t>Loop Rule for each single loop</a:t>
            </a:r>
          </a:p>
          <a:p>
            <a:pPr lvl="1">
              <a:spcBef>
                <a:spcPct val="50000"/>
              </a:spcBef>
              <a:buFontTx/>
              <a:buChar char="•"/>
            </a:pPr>
            <a:r>
              <a:rPr lang="en-US" altLang="ja-JP" sz="2000" dirty="0">
                <a:solidFill>
                  <a:srgbClr val="0000FF"/>
                </a:solidFill>
                <a:ea typeface="ＭＳ Ｐゴシック" pitchFamily="34" charset="-128"/>
              </a:rPr>
              <a:t>If current I direction across a resistor R is the same as the loop direction,  potential drop across R is ∆V = −I×R, otherwise, ∆V = I×R</a:t>
            </a:r>
          </a:p>
          <a:p>
            <a:pPr lvl="1">
              <a:spcBef>
                <a:spcPct val="50000"/>
              </a:spcBef>
              <a:buFontTx/>
              <a:buChar char="•"/>
            </a:pPr>
            <a:r>
              <a:rPr lang="en-US" altLang="ja-JP" sz="2000" dirty="0">
                <a:solidFill>
                  <a:srgbClr val="0000FF"/>
                </a:solidFill>
                <a:ea typeface="ＭＳ Ｐゴシック" pitchFamily="34" charset="-128"/>
              </a:rPr>
              <a:t>For a device, e.g.  battery or capacitor,  rely on the direction of the electric field in the device and the loop direction to determine the Potential drop across the device</a:t>
            </a:r>
          </a:p>
          <a:p>
            <a:pPr>
              <a:spcBef>
                <a:spcPct val="50000"/>
              </a:spcBef>
              <a:buFontTx/>
              <a:buChar char="•"/>
            </a:pPr>
            <a:r>
              <a:rPr lang="en-US" altLang="ja-JP" sz="2000" i="0" dirty="0">
                <a:ea typeface="ＭＳ Ｐゴシック" pitchFamily="34" charset="-128"/>
              </a:rPr>
              <a:t> Solve simultaneous linear equations</a:t>
            </a:r>
          </a:p>
        </p:txBody>
      </p:sp>
      <p:sp>
        <p:nvSpPr>
          <p:cNvPr id="4" name="TextBox 3"/>
          <p:cNvSpPr txBox="1"/>
          <p:nvPr/>
        </p:nvSpPr>
        <p:spPr>
          <a:xfrm rot="18947704">
            <a:off x="6380163" y="6029295"/>
            <a:ext cx="3995737" cy="400110"/>
          </a:xfrm>
          <a:prstGeom prst="rect">
            <a:avLst/>
          </a:prstGeom>
          <a:solidFill>
            <a:srgbClr val="FFFF00"/>
          </a:solidFill>
          <a:ln w="28575" cap="flat" cmpd="sng" algn="ctr">
            <a:noFill/>
            <a:prstDash val="solid"/>
            <a:round/>
            <a:headEnd type="none" w="med" len="med"/>
            <a:tailEnd type="none" w="med" len="med"/>
          </a:ln>
        </p:spPr>
        <p:txBody>
          <a:bodyPr>
            <a:spAutoFit/>
          </a:bodyPr>
          <a:lstStyle/>
          <a:p>
            <a:pPr indent="228600" algn="ctr">
              <a:defRPr/>
            </a:pPr>
            <a:r>
              <a:rPr lang="en-US" sz="2000" dirty="0">
                <a:latin typeface="+mn-lt"/>
                <a:ea typeface="+mn-ea"/>
              </a:rPr>
              <a:t>Blast from the </a:t>
            </a:r>
            <a:r>
              <a:rPr lang="en-US" sz="2000" dirty="0" smtClean="0">
                <a:latin typeface="+mn-lt"/>
                <a:ea typeface="+mn-ea"/>
              </a:rPr>
              <a:t>Past</a:t>
            </a:r>
            <a:endParaRPr lang="en-US" sz="2000" dirty="0">
              <a:latin typeface="+mn-lt"/>
              <a:ea typeface="+mn-ea"/>
            </a:endParaRPr>
          </a:p>
        </p:txBody>
      </p:sp>
    </p:spTree>
    <p:extLst>
      <p:ext uri="{BB962C8B-B14F-4D97-AF65-F5344CB8AC3E}">
        <p14:creationId xmlns:p14="http://schemas.microsoft.com/office/powerpoint/2010/main" val="2815567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22" descr="figure-28-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 y="4350656"/>
            <a:ext cx="33083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p:cNvSpPr>
            <a:spLocks noGrp="1" noChangeArrowheads="1"/>
          </p:cNvSpPr>
          <p:nvPr>
            <p:ph type="title"/>
          </p:nvPr>
        </p:nvSpPr>
        <p:spPr/>
        <p:txBody>
          <a:bodyPr/>
          <a:lstStyle/>
          <a:p>
            <a:r>
              <a:rPr lang="en-US" altLang="ja-JP" smtClean="0">
                <a:ea typeface="ＭＳ Ｐゴシック" pitchFamily="34" charset="-128"/>
              </a:rPr>
              <a:t>Potential Difference Across Inductor</a:t>
            </a:r>
          </a:p>
        </p:txBody>
      </p:sp>
      <p:graphicFrame>
        <p:nvGraphicFramePr>
          <p:cNvPr id="576539" name="Object 27"/>
          <p:cNvGraphicFramePr>
            <a:graphicFrameLocks noGrp="1" noChangeAspect="1"/>
          </p:cNvGraphicFramePr>
          <p:nvPr>
            <p:ph sz="half" idx="1"/>
          </p:nvPr>
        </p:nvGraphicFramePr>
        <p:xfrm>
          <a:off x="4648200" y="4670425"/>
          <a:ext cx="2667000" cy="950913"/>
        </p:xfrm>
        <a:graphic>
          <a:graphicData uri="http://schemas.openxmlformats.org/presentationml/2006/ole">
            <mc:AlternateContent xmlns:mc="http://schemas.openxmlformats.org/markup-compatibility/2006">
              <mc:Choice xmlns:v="urn:schemas-microsoft-com:vml" Requires="v">
                <p:oleObj spid="_x0000_s102746" name="Equation" r:id="rId5" imgW="1104840" imgH="393480" progId="Equation.3">
                  <p:embed/>
                </p:oleObj>
              </mc:Choice>
              <mc:Fallback>
                <p:oleObj name="Equation" r:id="rId5" imgW="1104840" imgH="393480" progId="Equation.3">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4670425"/>
                        <a:ext cx="2667000" cy="95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6515" name="Object 3"/>
          <p:cNvGraphicFramePr>
            <a:graphicFrameLocks noChangeAspect="1"/>
          </p:cNvGraphicFramePr>
          <p:nvPr/>
        </p:nvGraphicFramePr>
        <p:xfrm>
          <a:off x="3449638" y="1258888"/>
          <a:ext cx="2320925" cy="588962"/>
        </p:xfrm>
        <a:graphic>
          <a:graphicData uri="http://schemas.openxmlformats.org/presentationml/2006/ole">
            <mc:AlternateContent xmlns:mc="http://schemas.openxmlformats.org/markup-compatibility/2006">
              <mc:Choice xmlns:v="urn:schemas-microsoft-com:vml" Requires="v">
                <p:oleObj spid="_x0000_s102747" name="Equation" r:id="rId7" imgW="799920" imgH="203040" progId="Equation.DSMT4">
                  <p:embed/>
                </p:oleObj>
              </mc:Choice>
              <mc:Fallback>
                <p:oleObj name="Equation" r:id="rId7" imgW="799920" imgH="2030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9638" y="1258888"/>
                        <a:ext cx="2320925"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27" name="Group 4"/>
          <p:cNvGrpSpPr>
            <a:grpSpLocks/>
          </p:cNvGrpSpPr>
          <p:nvPr/>
        </p:nvGrpSpPr>
        <p:grpSpPr bwMode="auto">
          <a:xfrm>
            <a:off x="609600" y="1371600"/>
            <a:ext cx="2362200" cy="2667000"/>
            <a:chOff x="384" y="864"/>
            <a:chExt cx="1488" cy="1680"/>
          </a:xfrm>
        </p:grpSpPr>
        <p:pic>
          <p:nvPicPr>
            <p:cNvPr id="5139" name="Picture 5" descr="coi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 y="1152"/>
              <a:ext cx="251" cy="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0" name="Line 6"/>
            <p:cNvSpPr>
              <a:spLocks noChangeShapeType="1"/>
            </p:cNvSpPr>
            <p:nvPr/>
          </p:nvSpPr>
          <p:spPr bwMode="auto">
            <a:xfrm>
              <a:off x="768" y="1104"/>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1" name="Line 7"/>
            <p:cNvSpPr>
              <a:spLocks noChangeShapeType="1"/>
            </p:cNvSpPr>
            <p:nvPr/>
          </p:nvSpPr>
          <p:spPr bwMode="auto">
            <a:xfrm>
              <a:off x="768" y="2256"/>
              <a:ext cx="19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Line 8"/>
            <p:cNvSpPr>
              <a:spLocks noChangeShapeType="1"/>
            </p:cNvSpPr>
            <p:nvPr/>
          </p:nvSpPr>
          <p:spPr bwMode="auto">
            <a:xfrm flipV="1">
              <a:off x="864" y="1104"/>
              <a:ext cx="0" cy="115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3" name="Text Box 9"/>
            <p:cNvSpPr txBox="1">
              <a:spLocks noChangeArrowheads="1"/>
            </p:cNvSpPr>
            <p:nvPr/>
          </p:nvSpPr>
          <p:spPr bwMode="auto">
            <a:xfrm>
              <a:off x="384" y="153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ja-JP" altLang="en-US" b="1">
                  <a:ea typeface="ＭＳ Ｐゴシック" pitchFamily="34" charset="-128"/>
                  <a:sym typeface="Symbol" pitchFamily="18" charset="2"/>
                </a:rPr>
                <a:t></a:t>
              </a:r>
              <a:r>
                <a:rPr lang="en-US" altLang="ja-JP" b="1">
                  <a:ea typeface="ＭＳ Ｐゴシック" pitchFamily="34" charset="-128"/>
                  <a:sym typeface="Symbol" pitchFamily="18" charset="2"/>
                </a:rPr>
                <a:t>V</a:t>
              </a:r>
              <a:endParaRPr lang="en-US" altLang="ja-JP" b="1">
                <a:ea typeface="ＭＳ Ｐゴシック" pitchFamily="34" charset="-128"/>
              </a:endParaRPr>
            </a:p>
          </p:txBody>
        </p:sp>
        <p:sp>
          <p:nvSpPr>
            <p:cNvPr id="5144" name="Text Box 10"/>
            <p:cNvSpPr txBox="1">
              <a:spLocks noChangeArrowheads="1"/>
            </p:cNvSpPr>
            <p:nvPr/>
          </p:nvSpPr>
          <p:spPr bwMode="auto">
            <a:xfrm>
              <a:off x="1056" y="86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a:ea typeface="ＭＳ Ｐゴシック" pitchFamily="34" charset="-128"/>
                </a:rPr>
                <a:t>+</a:t>
              </a:r>
              <a:r>
                <a:rPr lang="en-US" altLang="ja-JP" b="1">
                  <a:ea typeface="ＭＳ Ｐゴシック" pitchFamily="34" charset="-128"/>
                  <a:sym typeface="Symbol" pitchFamily="18" charset="2"/>
                </a:rPr>
                <a:t></a:t>
              </a:r>
              <a:endParaRPr lang="en-US" altLang="ja-JP" b="1">
                <a:ea typeface="ＭＳ Ｐゴシック" pitchFamily="34" charset="-128"/>
              </a:endParaRPr>
            </a:p>
          </p:txBody>
        </p:sp>
        <p:sp>
          <p:nvSpPr>
            <p:cNvPr id="5145" name="Text Box 11"/>
            <p:cNvSpPr txBox="1">
              <a:spLocks noChangeArrowheads="1"/>
            </p:cNvSpPr>
            <p:nvPr/>
          </p:nvSpPr>
          <p:spPr bwMode="auto">
            <a:xfrm>
              <a:off x="1104" y="225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a:ea typeface="ＭＳ Ｐゴシック" pitchFamily="34" charset="-128"/>
                </a:rPr>
                <a:t>-</a:t>
              </a:r>
            </a:p>
          </p:txBody>
        </p:sp>
        <p:sp>
          <p:nvSpPr>
            <p:cNvPr id="5146" name="Line 12"/>
            <p:cNvSpPr>
              <a:spLocks noChangeShapeType="1"/>
            </p:cNvSpPr>
            <p:nvPr/>
          </p:nvSpPr>
          <p:spPr bwMode="auto">
            <a:xfrm flipV="1">
              <a:off x="1488" y="1344"/>
              <a:ext cx="0" cy="720"/>
            </a:xfrm>
            <a:prstGeom prst="line">
              <a:avLst/>
            </a:prstGeom>
            <a:noFill/>
            <a:ln w="25400">
              <a:solidFill>
                <a:srgbClr val="0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47" name="Text Box 13"/>
            <p:cNvSpPr txBox="1">
              <a:spLocks noChangeArrowheads="1"/>
            </p:cNvSpPr>
            <p:nvPr/>
          </p:nvSpPr>
          <p:spPr bwMode="auto">
            <a:xfrm>
              <a:off x="1584" y="158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a:solidFill>
                    <a:srgbClr val="0000CC"/>
                  </a:solidFill>
                  <a:ea typeface="ＭＳ Ｐゴシック" pitchFamily="34" charset="-128"/>
                </a:rPr>
                <a:t>I</a:t>
              </a:r>
            </a:p>
          </p:txBody>
        </p:sp>
      </p:grpSp>
      <p:grpSp>
        <p:nvGrpSpPr>
          <p:cNvPr id="5128" name="Group 14"/>
          <p:cNvGrpSpPr>
            <a:grpSpLocks/>
          </p:cNvGrpSpPr>
          <p:nvPr/>
        </p:nvGrpSpPr>
        <p:grpSpPr bwMode="auto">
          <a:xfrm>
            <a:off x="5410200" y="1371600"/>
            <a:ext cx="3048000" cy="625475"/>
            <a:chOff x="3408" y="864"/>
            <a:chExt cx="1920" cy="394"/>
          </a:xfrm>
        </p:grpSpPr>
        <p:sp>
          <p:nvSpPr>
            <p:cNvPr id="5136" name="Oval 15"/>
            <p:cNvSpPr>
              <a:spLocks noChangeArrowheads="1"/>
            </p:cNvSpPr>
            <p:nvPr/>
          </p:nvSpPr>
          <p:spPr bwMode="auto">
            <a:xfrm>
              <a:off x="3408" y="864"/>
              <a:ext cx="240" cy="240"/>
            </a:xfrm>
            <a:prstGeom prst="ellipse">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5137" name="Line 16"/>
            <p:cNvSpPr>
              <a:spLocks noChangeShapeType="1"/>
            </p:cNvSpPr>
            <p:nvPr/>
          </p:nvSpPr>
          <p:spPr bwMode="auto">
            <a:xfrm flipH="1" flipV="1">
              <a:off x="3648" y="1008"/>
              <a:ext cx="240" cy="144"/>
            </a:xfrm>
            <a:prstGeom prst="line">
              <a:avLst/>
            </a:prstGeom>
            <a:noFill/>
            <a:ln w="254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8" name="Text Box 17"/>
            <p:cNvSpPr txBox="1">
              <a:spLocks noChangeArrowheads="1"/>
            </p:cNvSpPr>
            <p:nvPr/>
          </p:nvSpPr>
          <p:spPr bwMode="auto">
            <a:xfrm>
              <a:off x="3888" y="1008"/>
              <a:ext cx="14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dirty="0">
                  <a:ea typeface="ＭＳ Ｐゴシック" pitchFamily="34" charset="-128"/>
                </a:rPr>
                <a:t>internal resistance</a:t>
              </a:r>
            </a:p>
          </p:txBody>
        </p:sp>
      </p:grpSp>
      <p:sp>
        <p:nvSpPr>
          <p:cNvPr id="5129" name="Text Box 18"/>
          <p:cNvSpPr txBox="1">
            <a:spLocks noChangeArrowheads="1"/>
          </p:cNvSpPr>
          <p:nvPr/>
        </p:nvSpPr>
        <p:spPr bwMode="auto">
          <a:xfrm>
            <a:off x="3810000" y="2514600"/>
            <a:ext cx="41148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i="0" dirty="0">
                <a:ea typeface="ＭＳ Ｐゴシック" pitchFamily="34" charset="-128"/>
              </a:rPr>
              <a:t> </a:t>
            </a:r>
            <a:r>
              <a:rPr lang="en-US" altLang="ja-JP" sz="2000" i="0" dirty="0">
                <a:ea typeface="ＭＳ Ｐゴシック" pitchFamily="34" charset="-128"/>
              </a:rPr>
              <a:t>Analogous to a battery</a:t>
            </a:r>
          </a:p>
          <a:p>
            <a:pPr>
              <a:spcBef>
                <a:spcPct val="50000"/>
              </a:spcBef>
              <a:buFontTx/>
              <a:buChar char="•"/>
            </a:pPr>
            <a:r>
              <a:rPr lang="en-US" altLang="ja-JP" sz="2000" i="0" dirty="0">
                <a:ea typeface="ＭＳ Ｐゴシック" pitchFamily="34" charset="-128"/>
              </a:rPr>
              <a:t> An </a:t>
            </a:r>
            <a:r>
              <a:rPr lang="en-US" altLang="ja-JP" sz="2000" b="1" dirty="0">
                <a:ea typeface="ＭＳ Ｐゴシック" pitchFamily="34" charset="-128"/>
              </a:rPr>
              <a:t>ideal</a:t>
            </a:r>
            <a:r>
              <a:rPr lang="en-US" altLang="ja-JP" sz="2000" i="0" dirty="0">
                <a:ea typeface="ＭＳ Ｐゴシック" pitchFamily="34" charset="-128"/>
              </a:rPr>
              <a:t> inductor has </a:t>
            </a:r>
            <a:r>
              <a:rPr lang="en-US" altLang="ja-JP" sz="2000" b="1" dirty="0">
                <a:ea typeface="ＭＳ Ｐゴシック" pitchFamily="34" charset="-128"/>
              </a:rPr>
              <a:t>r=0</a:t>
            </a:r>
          </a:p>
          <a:p>
            <a:pPr>
              <a:spcBef>
                <a:spcPct val="50000"/>
              </a:spcBef>
              <a:buFontTx/>
              <a:buChar char="•"/>
            </a:pPr>
            <a:r>
              <a:rPr lang="en-US" altLang="ja-JP" sz="2000" i="0" dirty="0">
                <a:ea typeface="ＭＳ Ｐゴシック" pitchFamily="34" charset="-128"/>
              </a:rPr>
              <a:t> All dissipative effects are to be included in the internal resistance (i.e., those of the iron core if any) </a:t>
            </a:r>
          </a:p>
        </p:txBody>
      </p:sp>
      <p:grpSp>
        <p:nvGrpSpPr>
          <p:cNvPr id="4" name="Group 23"/>
          <p:cNvGrpSpPr>
            <a:grpSpLocks/>
          </p:cNvGrpSpPr>
          <p:nvPr/>
        </p:nvGrpSpPr>
        <p:grpSpPr bwMode="auto">
          <a:xfrm>
            <a:off x="1524000" y="5105400"/>
            <a:ext cx="1168400" cy="1130300"/>
            <a:chOff x="960" y="3224"/>
            <a:chExt cx="736" cy="712"/>
          </a:xfrm>
        </p:grpSpPr>
        <p:sp>
          <p:nvSpPr>
            <p:cNvPr id="5134" name="Freeform 20"/>
            <p:cNvSpPr>
              <a:spLocks/>
            </p:cNvSpPr>
            <p:nvPr/>
          </p:nvSpPr>
          <p:spPr bwMode="auto">
            <a:xfrm>
              <a:off x="960" y="3224"/>
              <a:ext cx="736" cy="712"/>
            </a:xfrm>
            <a:custGeom>
              <a:avLst/>
              <a:gdLst>
                <a:gd name="T0" fmla="*/ 144 w 736"/>
                <a:gd name="T1" fmla="*/ 472 h 712"/>
                <a:gd name="T2" fmla="*/ 0 w 736"/>
                <a:gd name="T3" fmla="*/ 328 h 712"/>
                <a:gd name="T4" fmla="*/ 144 w 736"/>
                <a:gd name="T5" fmla="*/ 40 h 712"/>
                <a:gd name="T6" fmla="*/ 528 w 736"/>
                <a:gd name="T7" fmla="*/ 88 h 712"/>
                <a:gd name="T8" fmla="*/ 720 w 736"/>
                <a:gd name="T9" fmla="*/ 280 h 712"/>
                <a:gd name="T10" fmla="*/ 624 w 736"/>
                <a:gd name="T11" fmla="*/ 616 h 712"/>
                <a:gd name="T12" fmla="*/ 336 w 736"/>
                <a:gd name="T13" fmla="*/ 712 h 712"/>
                <a:gd name="T14" fmla="*/ 0 60000 65536"/>
                <a:gd name="T15" fmla="*/ 0 60000 65536"/>
                <a:gd name="T16" fmla="*/ 0 60000 65536"/>
                <a:gd name="T17" fmla="*/ 0 60000 65536"/>
                <a:gd name="T18" fmla="*/ 0 60000 65536"/>
                <a:gd name="T19" fmla="*/ 0 60000 65536"/>
                <a:gd name="T20" fmla="*/ 0 60000 65536"/>
                <a:gd name="T21" fmla="*/ 0 w 736"/>
                <a:gd name="T22" fmla="*/ 0 h 712"/>
                <a:gd name="T23" fmla="*/ 736 w 736"/>
                <a:gd name="T24" fmla="*/ 712 h 7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6" h="712">
                  <a:moveTo>
                    <a:pt x="144" y="472"/>
                  </a:moveTo>
                  <a:cubicBezTo>
                    <a:pt x="72" y="436"/>
                    <a:pt x="0" y="400"/>
                    <a:pt x="0" y="328"/>
                  </a:cubicBezTo>
                  <a:cubicBezTo>
                    <a:pt x="0" y="256"/>
                    <a:pt x="56" y="80"/>
                    <a:pt x="144" y="40"/>
                  </a:cubicBezTo>
                  <a:cubicBezTo>
                    <a:pt x="232" y="0"/>
                    <a:pt x="432" y="48"/>
                    <a:pt x="528" y="88"/>
                  </a:cubicBezTo>
                  <a:cubicBezTo>
                    <a:pt x="624" y="128"/>
                    <a:pt x="704" y="192"/>
                    <a:pt x="720" y="280"/>
                  </a:cubicBezTo>
                  <a:cubicBezTo>
                    <a:pt x="736" y="368"/>
                    <a:pt x="688" y="544"/>
                    <a:pt x="624" y="616"/>
                  </a:cubicBezTo>
                  <a:cubicBezTo>
                    <a:pt x="560" y="688"/>
                    <a:pt x="448" y="700"/>
                    <a:pt x="336" y="71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135" name="Line 21"/>
            <p:cNvSpPr>
              <a:spLocks noChangeShapeType="1"/>
            </p:cNvSpPr>
            <p:nvPr/>
          </p:nvSpPr>
          <p:spPr bwMode="auto">
            <a:xfrm flipH="1">
              <a:off x="1104" y="3926"/>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D1873143-1E3E-4803-9B95-5CD7FE237443}" type="slidenum">
              <a:rPr lang="en-US" altLang="en-US" smtClean="0"/>
              <a:pPr/>
              <a:t>16</a:t>
            </a:fld>
            <a:endParaRPr lang="en-US" altLang="en-US"/>
          </a:p>
        </p:txBody>
      </p:sp>
    </p:spTree>
    <p:extLst>
      <p:ext uri="{BB962C8B-B14F-4D97-AF65-F5344CB8AC3E}">
        <p14:creationId xmlns:p14="http://schemas.microsoft.com/office/powerpoint/2010/main" val="3546973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576539"/>
                                        </p:tgtEl>
                                        <p:attrNameLst>
                                          <p:attrName>style.visibility</p:attrName>
                                        </p:attrNameLst>
                                      </p:cBhvr>
                                      <p:to>
                                        <p:strVal val="visible"/>
                                      </p:to>
                                    </p:set>
                                    <p:animEffect transition="in" filter="dissolve">
                                      <p:cBhvr>
                                        <p:cTn id="10" dur="500"/>
                                        <p:tgtEl>
                                          <p:spTgt spid="5765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xit" presetSubtype="0" fill="hold" nodeType="clickEffect">
                                  <p:stCondLst>
                                    <p:cond delay="0"/>
                                  </p:stCondLst>
                                  <p:childTnLst>
                                    <p:animEffect transition="out" filter="dissolv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2" descr="figure-28-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066800"/>
            <a:ext cx="353695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3"/>
          <p:cNvSpPr>
            <a:spLocks noGrp="1" noChangeArrowheads="1"/>
          </p:cNvSpPr>
          <p:nvPr>
            <p:ph type="title"/>
          </p:nvPr>
        </p:nvSpPr>
        <p:spPr>
          <a:xfrm>
            <a:off x="685800" y="228600"/>
            <a:ext cx="7772400" cy="457200"/>
          </a:xfrm>
        </p:spPr>
        <p:txBody>
          <a:bodyPr/>
          <a:lstStyle/>
          <a:p>
            <a:r>
              <a:rPr lang="en-US" altLang="ja-JP" smtClean="0">
                <a:ea typeface="ＭＳ Ｐゴシック" pitchFamily="34" charset="-128"/>
              </a:rPr>
              <a:t>RL Circuits – Starting Current</a:t>
            </a:r>
          </a:p>
        </p:txBody>
      </p:sp>
      <p:grpSp>
        <p:nvGrpSpPr>
          <p:cNvPr id="6151" name="Group 4"/>
          <p:cNvGrpSpPr>
            <a:grpSpLocks/>
          </p:cNvGrpSpPr>
          <p:nvPr/>
        </p:nvGrpSpPr>
        <p:grpSpPr bwMode="auto">
          <a:xfrm>
            <a:off x="685800" y="2667000"/>
            <a:ext cx="4121150" cy="914400"/>
            <a:chOff x="432" y="1680"/>
            <a:chExt cx="2596" cy="576"/>
          </a:xfrm>
        </p:grpSpPr>
        <p:graphicFrame>
          <p:nvGraphicFramePr>
            <p:cNvPr id="6148" name="Object 5"/>
            <p:cNvGraphicFramePr>
              <a:graphicFrameLocks/>
            </p:cNvGraphicFramePr>
            <p:nvPr/>
          </p:nvGraphicFramePr>
          <p:xfrm>
            <a:off x="1536" y="1776"/>
            <a:ext cx="1492" cy="480"/>
          </p:xfrm>
          <a:graphic>
            <a:graphicData uri="http://schemas.openxmlformats.org/presentationml/2006/ole">
              <mc:AlternateContent xmlns:mc="http://schemas.openxmlformats.org/markup-compatibility/2006">
                <mc:Choice xmlns:v="urn:schemas-microsoft-com:vml" Requires="v">
                  <p:oleObj spid="_x0000_s103819" name="Equation" r:id="rId5" imgW="1066680" imgH="393480" progId="Equation.DSMT4">
                    <p:embed/>
                  </p:oleObj>
                </mc:Choice>
                <mc:Fallback>
                  <p:oleObj name="Equation" r:id="rId5" imgW="1066680" imgH="393480" progId="Equation.DSMT4">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black">
                        <a:xfrm>
                          <a:off x="1536" y="1776"/>
                          <a:ext cx="1492" cy="480"/>
                        </a:xfrm>
                        <a:prstGeom prst="rect">
                          <a:avLst/>
                        </a:prstGeom>
                        <a:noFill/>
                        <a:ln>
                          <a:noFill/>
                        </a:ln>
                        <a:effectLst/>
                        <a:extLst>
                          <a:ext uri="{909E8E84-426E-40DD-AFC4-6F175D3DCCD1}">
                            <a14:hiddenFill xmlns:a14="http://schemas.microsoft.com/office/drawing/2010/main">
                              <a:solidFill>
                                <a:srgbClr val="E3878B"/>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1" name="Text Box 6"/>
            <p:cNvSpPr txBox="1">
              <a:spLocks noChangeArrowheads="1"/>
            </p:cNvSpPr>
            <p:nvPr/>
          </p:nvSpPr>
          <p:spPr bwMode="auto">
            <a:xfrm>
              <a:off x="432" y="1680"/>
              <a:ext cx="12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rabicPeriod" startAt="2"/>
              </a:pPr>
              <a:r>
                <a:rPr lang="ja-JP" altLang="en-US" sz="2000">
                  <a:ea typeface="ＭＳ Ｐゴシック" pitchFamily="34" charset="-128"/>
                </a:rPr>
                <a:t> </a:t>
              </a:r>
              <a:r>
                <a:rPr lang="en-US" altLang="ja-JP" sz="2000">
                  <a:ea typeface="ＭＳ Ｐゴシック" pitchFamily="34" charset="-128"/>
                </a:rPr>
                <a:t>Loop Rule:</a:t>
              </a:r>
            </a:p>
          </p:txBody>
        </p:sp>
      </p:grpSp>
      <p:sp>
        <p:nvSpPr>
          <p:cNvPr id="6152" name="Text Box 7"/>
          <p:cNvSpPr txBox="1">
            <a:spLocks noChangeArrowheads="1"/>
          </p:cNvSpPr>
          <p:nvPr/>
        </p:nvSpPr>
        <p:spPr bwMode="auto">
          <a:xfrm>
            <a:off x="685800" y="3581400"/>
            <a:ext cx="441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a:ea typeface="ＭＳ Ｐゴシック" pitchFamily="34" charset="-128"/>
              </a:rPr>
              <a:t>3.    Solve this </a:t>
            </a:r>
            <a:r>
              <a:rPr lang="en-US" altLang="ja-JP" sz="2000" b="1" i="0">
                <a:ea typeface="ＭＳ Ｐゴシック" pitchFamily="34" charset="-128"/>
              </a:rPr>
              <a:t>differential equation</a:t>
            </a:r>
          </a:p>
        </p:txBody>
      </p:sp>
      <p:graphicFrame>
        <p:nvGraphicFramePr>
          <p:cNvPr id="565256" name="Object 8"/>
          <p:cNvGraphicFramePr>
            <a:graphicFrameLocks noChangeAspect="1"/>
          </p:cNvGraphicFramePr>
          <p:nvPr/>
        </p:nvGraphicFramePr>
        <p:xfrm>
          <a:off x="1166813" y="4267200"/>
          <a:ext cx="5584825" cy="831850"/>
        </p:xfrm>
        <a:graphic>
          <a:graphicData uri="http://schemas.openxmlformats.org/presentationml/2006/ole">
            <mc:AlternateContent xmlns:mc="http://schemas.openxmlformats.org/markup-compatibility/2006">
              <mc:Choice xmlns:v="urn:schemas-microsoft-com:vml" Requires="v">
                <p:oleObj spid="_x0000_s103820" name="Equation" r:id="rId7" imgW="2641320" imgH="393480" progId="Equation.DSMT4">
                  <p:embed/>
                </p:oleObj>
              </mc:Choice>
              <mc:Fallback>
                <p:oleObj name="Equation" r:id="rId7" imgW="264132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66813" y="4267200"/>
                        <a:ext cx="5584825"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3" name="Text Box 9"/>
          <p:cNvSpPr txBox="1">
            <a:spLocks noChangeArrowheads="1"/>
          </p:cNvSpPr>
          <p:nvPr/>
        </p:nvSpPr>
        <p:spPr bwMode="auto">
          <a:xfrm>
            <a:off x="1443038" y="5334000"/>
            <a:ext cx="7396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l-GR" altLang="en-US" b="1">
                <a:cs typeface="Times New Roman" pitchFamily="18" charset="0"/>
              </a:rPr>
              <a:t>τ</a:t>
            </a:r>
            <a:r>
              <a:rPr lang="en-US" altLang="ja-JP" b="1">
                <a:ea typeface="ＭＳ Ｐゴシック" pitchFamily="34" charset="-128"/>
                <a:cs typeface="Times New Roman" pitchFamily="18" charset="0"/>
              </a:rPr>
              <a:t>=</a:t>
            </a:r>
            <a:r>
              <a:rPr lang="en-US" altLang="ja-JP" b="1">
                <a:ea typeface="ＭＳ Ｐゴシック" pitchFamily="34" charset="-128"/>
              </a:rPr>
              <a:t>L/R</a:t>
            </a:r>
            <a:r>
              <a:rPr lang="en-US" altLang="ja-JP">
                <a:ea typeface="ＭＳ Ｐゴシック" pitchFamily="34" charset="-128"/>
              </a:rPr>
              <a:t> is the </a:t>
            </a:r>
            <a:r>
              <a:rPr lang="en-US" altLang="ja-JP">
                <a:solidFill>
                  <a:srgbClr val="FE5306"/>
                </a:solidFill>
                <a:ea typeface="ＭＳ Ｐゴシック" pitchFamily="34" charset="-128"/>
              </a:rPr>
              <a:t>inductive</a:t>
            </a:r>
            <a:r>
              <a:rPr lang="en-US" altLang="ja-JP">
                <a:ea typeface="ＭＳ Ｐゴシック" pitchFamily="34" charset="-128"/>
              </a:rPr>
              <a:t>  time constant</a:t>
            </a:r>
          </a:p>
        </p:txBody>
      </p:sp>
      <p:graphicFrame>
        <p:nvGraphicFramePr>
          <p:cNvPr id="565258" name="Object 10"/>
          <p:cNvGraphicFramePr>
            <a:graphicFrameLocks noChangeAspect="1"/>
          </p:cNvGraphicFramePr>
          <p:nvPr/>
        </p:nvGraphicFramePr>
        <p:xfrm>
          <a:off x="2514600" y="5943600"/>
          <a:ext cx="3236913" cy="647700"/>
        </p:xfrm>
        <a:graphic>
          <a:graphicData uri="http://schemas.openxmlformats.org/presentationml/2006/ole">
            <mc:AlternateContent xmlns:mc="http://schemas.openxmlformats.org/markup-compatibility/2006">
              <mc:Choice xmlns:v="urn:schemas-microsoft-com:vml" Requires="v">
                <p:oleObj spid="_x0000_s103821" name="Equation" r:id="rId9" imgW="2095200" imgH="419040" progId="Equation.DSMT4">
                  <p:embed/>
                </p:oleObj>
              </mc:Choice>
              <mc:Fallback>
                <p:oleObj name="Equation" r:id="rId9" imgW="2095200" imgH="4190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5943600"/>
                        <a:ext cx="3236913"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4" name="Text Box 11"/>
          <p:cNvSpPr txBox="1">
            <a:spLocks noChangeArrowheads="1"/>
          </p:cNvSpPr>
          <p:nvPr/>
        </p:nvSpPr>
        <p:spPr bwMode="auto">
          <a:xfrm>
            <a:off x="685800" y="9144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rabicPeriod"/>
            </a:pPr>
            <a:r>
              <a:rPr lang="en-US" altLang="ja-JP" sz="2000">
                <a:ea typeface="ＭＳ Ｐゴシック" pitchFamily="34" charset="-128"/>
              </a:rPr>
              <a:t>Switch to </a:t>
            </a:r>
            <a:r>
              <a:rPr lang="en-US" altLang="ja-JP" sz="2000" b="1">
                <a:ea typeface="ＭＳ Ｐゴシック" pitchFamily="34" charset="-128"/>
              </a:rPr>
              <a:t>e</a:t>
            </a:r>
            <a:r>
              <a:rPr lang="en-US" altLang="ja-JP" sz="2000">
                <a:ea typeface="ＭＳ Ｐゴシック" pitchFamily="34" charset="-128"/>
              </a:rPr>
              <a:t> at t=0</a:t>
            </a:r>
          </a:p>
        </p:txBody>
      </p:sp>
      <p:sp>
        <p:nvSpPr>
          <p:cNvPr id="6155" name="Text Box 14"/>
          <p:cNvSpPr txBox="1">
            <a:spLocks noChangeArrowheads="1"/>
          </p:cNvSpPr>
          <p:nvPr/>
        </p:nvSpPr>
        <p:spPr bwMode="auto">
          <a:xfrm>
            <a:off x="1066800" y="1295400"/>
            <a:ext cx="4267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a:ea typeface="ＭＳ Ｐゴシック" pitchFamily="34" charset="-128"/>
              </a:rPr>
              <a:t>As the current tries to begin flowing</a:t>
            </a:r>
            <a:r>
              <a:rPr lang="en-US" altLang="ja-JP" sz="2000" i="0">
                <a:ea typeface="ＭＳ Ｐゴシック" pitchFamily="34" charset="-128"/>
              </a:rPr>
              <a:t>, </a:t>
            </a:r>
            <a:r>
              <a:rPr lang="en-US" altLang="ja-JP" sz="2000">
                <a:ea typeface="ＭＳ Ｐゴシック" pitchFamily="34" charset="-128"/>
              </a:rPr>
              <a:t>self-inductance induces </a:t>
            </a:r>
            <a:r>
              <a:rPr lang="en-US" altLang="ja-JP" sz="2000" b="1">
                <a:ea typeface="ＭＳ Ｐゴシック" pitchFamily="34" charset="-128"/>
              </a:rPr>
              <a:t>back EMF</a:t>
            </a:r>
            <a:r>
              <a:rPr lang="en-US" altLang="ja-JP" sz="2000">
                <a:ea typeface="ＭＳ Ｐゴシック" pitchFamily="34" charset="-128"/>
              </a:rPr>
              <a:t>, thus opposing the increase of I</a:t>
            </a:r>
            <a:r>
              <a:rPr lang="en-US" altLang="ja-JP" sz="2000" i="0">
                <a:ea typeface="ＭＳ Ｐゴシック" pitchFamily="34" charset="-128"/>
              </a:rPr>
              <a:t>. </a:t>
            </a:r>
          </a:p>
        </p:txBody>
      </p:sp>
      <p:sp>
        <p:nvSpPr>
          <p:cNvPr id="6156" name="Text Box 15"/>
          <p:cNvSpPr txBox="1">
            <a:spLocks noChangeArrowheads="1"/>
          </p:cNvSpPr>
          <p:nvPr/>
        </p:nvSpPr>
        <p:spPr bwMode="auto">
          <a:xfrm>
            <a:off x="8458200" y="1676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a:solidFill>
                  <a:schemeClr val="hlink"/>
                </a:solidFill>
                <a:ea typeface="ＭＳ Ｐゴシック" pitchFamily="34" charset="-128"/>
              </a:rPr>
              <a:t>+</a:t>
            </a:r>
          </a:p>
        </p:txBody>
      </p:sp>
      <p:sp>
        <p:nvSpPr>
          <p:cNvPr id="6157" name="Text Box 16"/>
          <p:cNvSpPr txBox="1">
            <a:spLocks noChangeArrowheads="1"/>
          </p:cNvSpPr>
          <p:nvPr/>
        </p:nvSpPr>
        <p:spPr bwMode="auto">
          <a:xfrm>
            <a:off x="8534400" y="27432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a:solidFill>
                  <a:schemeClr val="hlink"/>
                </a:solidFill>
                <a:ea typeface="ＭＳ Ｐゴシック" pitchFamily="34" charset="-128"/>
              </a:rPr>
              <a:t>-</a:t>
            </a:r>
          </a:p>
        </p:txBody>
      </p:sp>
      <p:grpSp>
        <p:nvGrpSpPr>
          <p:cNvPr id="6158" name="Group 23"/>
          <p:cNvGrpSpPr>
            <a:grpSpLocks/>
          </p:cNvGrpSpPr>
          <p:nvPr/>
        </p:nvGrpSpPr>
        <p:grpSpPr bwMode="auto">
          <a:xfrm>
            <a:off x="6781800" y="1981200"/>
            <a:ext cx="1168400" cy="1130300"/>
            <a:chOff x="960" y="3224"/>
            <a:chExt cx="736" cy="712"/>
          </a:xfrm>
        </p:grpSpPr>
        <p:sp>
          <p:nvSpPr>
            <p:cNvPr id="6159" name="Freeform 20"/>
            <p:cNvSpPr>
              <a:spLocks/>
            </p:cNvSpPr>
            <p:nvPr/>
          </p:nvSpPr>
          <p:spPr bwMode="auto">
            <a:xfrm>
              <a:off x="960" y="3224"/>
              <a:ext cx="736" cy="712"/>
            </a:xfrm>
            <a:custGeom>
              <a:avLst/>
              <a:gdLst>
                <a:gd name="T0" fmla="*/ 144 w 736"/>
                <a:gd name="T1" fmla="*/ 472 h 712"/>
                <a:gd name="T2" fmla="*/ 0 w 736"/>
                <a:gd name="T3" fmla="*/ 328 h 712"/>
                <a:gd name="T4" fmla="*/ 144 w 736"/>
                <a:gd name="T5" fmla="*/ 40 h 712"/>
                <a:gd name="T6" fmla="*/ 528 w 736"/>
                <a:gd name="T7" fmla="*/ 88 h 712"/>
                <a:gd name="T8" fmla="*/ 720 w 736"/>
                <a:gd name="T9" fmla="*/ 280 h 712"/>
                <a:gd name="T10" fmla="*/ 624 w 736"/>
                <a:gd name="T11" fmla="*/ 616 h 712"/>
                <a:gd name="T12" fmla="*/ 336 w 736"/>
                <a:gd name="T13" fmla="*/ 712 h 712"/>
                <a:gd name="T14" fmla="*/ 0 60000 65536"/>
                <a:gd name="T15" fmla="*/ 0 60000 65536"/>
                <a:gd name="T16" fmla="*/ 0 60000 65536"/>
                <a:gd name="T17" fmla="*/ 0 60000 65536"/>
                <a:gd name="T18" fmla="*/ 0 60000 65536"/>
                <a:gd name="T19" fmla="*/ 0 60000 65536"/>
                <a:gd name="T20" fmla="*/ 0 60000 65536"/>
                <a:gd name="T21" fmla="*/ 0 w 736"/>
                <a:gd name="T22" fmla="*/ 0 h 712"/>
                <a:gd name="T23" fmla="*/ 736 w 736"/>
                <a:gd name="T24" fmla="*/ 712 h 7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6" h="712">
                  <a:moveTo>
                    <a:pt x="144" y="472"/>
                  </a:moveTo>
                  <a:cubicBezTo>
                    <a:pt x="72" y="436"/>
                    <a:pt x="0" y="400"/>
                    <a:pt x="0" y="328"/>
                  </a:cubicBezTo>
                  <a:cubicBezTo>
                    <a:pt x="0" y="256"/>
                    <a:pt x="56" y="80"/>
                    <a:pt x="144" y="40"/>
                  </a:cubicBezTo>
                  <a:cubicBezTo>
                    <a:pt x="232" y="0"/>
                    <a:pt x="432" y="48"/>
                    <a:pt x="528" y="88"/>
                  </a:cubicBezTo>
                  <a:cubicBezTo>
                    <a:pt x="624" y="128"/>
                    <a:pt x="704" y="192"/>
                    <a:pt x="720" y="280"/>
                  </a:cubicBezTo>
                  <a:cubicBezTo>
                    <a:pt x="736" y="368"/>
                    <a:pt x="688" y="544"/>
                    <a:pt x="624" y="616"/>
                  </a:cubicBezTo>
                  <a:cubicBezTo>
                    <a:pt x="560" y="688"/>
                    <a:pt x="448" y="700"/>
                    <a:pt x="336" y="71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60" name="Line 21"/>
            <p:cNvSpPr>
              <a:spLocks noChangeShapeType="1"/>
            </p:cNvSpPr>
            <p:nvPr/>
          </p:nvSpPr>
          <p:spPr bwMode="auto">
            <a:xfrm flipH="1">
              <a:off x="1104" y="3926"/>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2BE48B64-0C92-464B-BD7F-2AA09A15D128}" type="slidenum">
              <a:rPr lang="en-US" altLang="en-US" smtClean="0"/>
              <a:pPr/>
              <a:t>17</a:t>
            </a:fld>
            <a:endParaRPr lang="en-US" altLang="en-US"/>
          </a:p>
        </p:txBody>
      </p:sp>
    </p:spTree>
    <p:extLst>
      <p:ext uri="{BB962C8B-B14F-4D97-AF65-F5344CB8AC3E}">
        <p14:creationId xmlns:p14="http://schemas.microsoft.com/office/powerpoint/2010/main" val="3560856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a:xfrm>
            <a:off x="914400" y="228600"/>
            <a:ext cx="8001000" cy="533400"/>
          </a:xfrm>
        </p:spPr>
        <p:txBody>
          <a:bodyPr/>
          <a:lstStyle/>
          <a:p>
            <a:r>
              <a:rPr lang="en-US" altLang="ja-JP" sz="3000" dirty="0" smtClean="0">
                <a:ea typeface="ＭＳ Ｐゴシック" pitchFamily="34" charset="-128"/>
              </a:rPr>
              <a:t>Remove Battery after Steady </a:t>
            </a:r>
            <a:r>
              <a:rPr lang="en-US" altLang="ja-JP" sz="3000" i="1" dirty="0" smtClean="0">
                <a:ea typeface="ＭＳ Ｐゴシック" pitchFamily="34" charset="-128"/>
              </a:rPr>
              <a:t>I </a:t>
            </a:r>
            <a:r>
              <a:rPr lang="en-US" altLang="ja-JP" sz="3000" dirty="0" smtClean="0">
                <a:ea typeface="ＭＳ Ｐゴシック" pitchFamily="34" charset="-128"/>
              </a:rPr>
              <a:t>already</a:t>
            </a:r>
            <a:r>
              <a:rPr lang="en-US" altLang="ja-JP" sz="3000" i="1" dirty="0" smtClean="0">
                <a:ea typeface="ＭＳ Ｐゴシック" pitchFamily="34" charset="-128"/>
              </a:rPr>
              <a:t> </a:t>
            </a:r>
            <a:r>
              <a:rPr lang="en-US" altLang="ja-JP" sz="3000" dirty="0" smtClean="0">
                <a:ea typeface="ＭＳ Ｐゴシック" pitchFamily="34" charset="-128"/>
              </a:rPr>
              <a:t>exists in RL Circuits</a:t>
            </a:r>
          </a:p>
        </p:txBody>
      </p:sp>
      <p:grpSp>
        <p:nvGrpSpPr>
          <p:cNvPr id="8198" name="Group 3"/>
          <p:cNvGrpSpPr>
            <a:grpSpLocks/>
          </p:cNvGrpSpPr>
          <p:nvPr/>
        </p:nvGrpSpPr>
        <p:grpSpPr bwMode="auto">
          <a:xfrm>
            <a:off x="685800" y="2971800"/>
            <a:ext cx="3582988" cy="742950"/>
            <a:chOff x="432" y="1584"/>
            <a:chExt cx="2257" cy="468"/>
          </a:xfrm>
        </p:grpSpPr>
        <p:sp>
          <p:nvSpPr>
            <p:cNvPr id="8215" name="Text Box 4"/>
            <p:cNvSpPr txBox="1">
              <a:spLocks noChangeArrowheads="1"/>
            </p:cNvSpPr>
            <p:nvPr/>
          </p:nvSpPr>
          <p:spPr bwMode="auto">
            <a:xfrm>
              <a:off x="432" y="1584"/>
              <a:ext cx="12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rabicPeriod" startAt="3"/>
              </a:pPr>
              <a:r>
                <a:rPr lang="ja-JP" altLang="en-US" sz="2000">
                  <a:ea typeface="ＭＳ Ｐゴシック" pitchFamily="34" charset="-128"/>
                </a:rPr>
                <a:t> </a:t>
              </a:r>
              <a:r>
                <a:rPr lang="en-US" altLang="ja-JP" sz="2000">
                  <a:ea typeface="ＭＳ Ｐゴシック" pitchFamily="34" charset="-128"/>
                </a:rPr>
                <a:t>Loop Rule:</a:t>
              </a:r>
            </a:p>
          </p:txBody>
        </p:sp>
        <p:graphicFrame>
          <p:nvGraphicFramePr>
            <p:cNvPr id="8196" name="Object 5"/>
            <p:cNvGraphicFramePr>
              <a:graphicFrameLocks noChangeAspect="1"/>
            </p:cNvGraphicFramePr>
            <p:nvPr>
              <p:extLst>
                <p:ext uri="{D42A27DB-BD31-4B8C-83A1-F6EECF244321}">
                  <p14:modId xmlns:p14="http://schemas.microsoft.com/office/powerpoint/2010/main" val="2548103758"/>
                </p:ext>
              </p:extLst>
            </p:nvPr>
          </p:nvGraphicFramePr>
          <p:xfrm>
            <a:off x="1585" y="1584"/>
            <a:ext cx="1104" cy="468"/>
          </p:xfrm>
          <a:graphic>
            <a:graphicData uri="http://schemas.openxmlformats.org/presentationml/2006/ole">
              <mc:AlternateContent xmlns:mc="http://schemas.openxmlformats.org/markup-compatibility/2006">
                <mc:Choice xmlns:v="urn:schemas-microsoft-com:vml" Requires="v">
                  <p:oleObj spid="_x0000_s105867" name="Equation" r:id="rId4" imgW="927000" imgH="393480" progId="Equation.DSMT4">
                    <p:embed/>
                  </p:oleObj>
                </mc:Choice>
                <mc:Fallback>
                  <p:oleObj name="Equation" r:id="rId4" imgW="927000" imgH="393480" progId="Equation.DSMT4">
                    <p:embed/>
                    <p:pic>
                      <p:nvPicPr>
                        <p:cNvPr id="0" name=""/>
                        <p:cNvPicPr>
                          <a:picLocks noChangeAspect="1" noChangeArrowheads="1"/>
                        </p:cNvPicPr>
                        <p:nvPr/>
                      </p:nvPicPr>
                      <p:blipFill>
                        <a:blip r:embed="rId5"/>
                        <a:srcRect/>
                        <a:stretch>
                          <a:fillRect/>
                        </a:stretch>
                      </p:blipFill>
                      <p:spPr bwMode="auto">
                        <a:xfrm>
                          <a:off x="1585" y="1584"/>
                          <a:ext cx="1104" cy="4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199" name="Group 6"/>
          <p:cNvGrpSpPr>
            <a:grpSpLocks/>
          </p:cNvGrpSpPr>
          <p:nvPr/>
        </p:nvGrpSpPr>
        <p:grpSpPr bwMode="auto">
          <a:xfrm>
            <a:off x="685800" y="3886200"/>
            <a:ext cx="4267200" cy="2165350"/>
            <a:chOff x="432" y="2256"/>
            <a:chExt cx="2688" cy="1364"/>
          </a:xfrm>
        </p:grpSpPr>
        <p:sp>
          <p:nvSpPr>
            <p:cNvPr id="8214" name="Text Box 7"/>
            <p:cNvSpPr txBox="1">
              <a:spLocks noChangeArrowheads="1"/>
            </p:cNvSpPr>
            <p:nvPr/>
          </p:nvSpPr>
          <p:spPr bwMode="auto">
            <a:xfrm>
              <a:off x="432" y="2256"/>
              <a:ext cx="26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rabicPeriod" startAt="4"/>
              </a:pPr>
              <a:r>
                <a:rPr lang="en-US" altLang="ja-JP" sz="2000">
                  <a:ea typeface="ＭＳ Ｐゴシック" pitchFamily="34" charset="-128"/>
                </a:rPr>
                <a:t>Solve this differential equation</a:t>
              </a:r>
            </a:p>
          </p:txBody>
        </p:sp>
        <p:graphicFrame>
          <p:nvGraphicFramePr>
            <p:cNvPr id="8195" name="Object 8"/>
            <p:cNvGraphicFramePr>
              <a:graphicFrameLocks noChangeAspect="1"/>
            </p:cNvGraphicFramePr>
            <p:nvPr/>
          </p:nvGraphicFramePr>
          <p:xfrm>
            <a:off x="1137" y="2520"/>
            <a:ext cx="1855" cy="1100"/>
          </p:xfrm>
          <a:graphic>
            <a:graphicData uri="http://schemas.openxmlformats.org/presentationml/2006/ole">
              <mc:AlternateContent xmlns:mc="http://schemas.openxmlformats.org/markup-compatibility/2006">
                <mc:Choice xmlns:v="urn:schemas-microsoft-com:vml" Requires="v">
                  <p:oleObj spid="_x0000_s105868" name="Equation" r:id="rId6" imgW="1371600" imgH="812520" progId="Equation.DSMT4">
                    <p:embed/>
                  </p:oleObj>
                </mc:Choice>
                <mc:Fallback>
                  <p:oleObj name="Equation" r:id="rId6" imgW="1371600" imgH="81252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7" y="2520"/>
                          <a:ext cx="1855" cy="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200" name="Text Box 9"/>
          <p:cNvSpPr txBox="1">
            <a:spLocks noChangeArrowheads="1"/>
          </p:cNvSpPr>
          <p:nvPr/>
        </p:nvSpPr>
        <p:spPr bwMode="auto">
          <a:xfrm>
            <a:off x="5867400" y="4495800"/>
            <a:ext cx="2667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dirty="0">
                <a:solidFill>
                  <a:srgbClr val="FE5306"/>
                </a:solidFill>
                <a:ea typeface="ＭＳ Ｐゴシック" pitchFamily="34" charset="-128"/>
              </a:rPr>
              <a:t>I cannot instantly become zero!</a:t>
            </a:r>
          </a:p>
          <a:p>
            <a:pPr>
              <a:spcBef>
                <a:spcPct val="50000"/>
              </a:spcBef>
            </a:pPr>
            <a:r>
              <a:rPr lang="en-US" altLang="ja-JP" sz="2000" b="1" dirty="0">
                <a:ea typeface="ＭＳ Ｐゴシック" pitchFamily="34" charset="-128"/>
              </a:rPr>
              <a:t>Self-induction</a:t>
            </a:r>
          </a:p>
        </p:txBody>
      </p:sp>
      <p:grpSp>
        <p:nvGrpSpPr>
          <p:cNvPr id="8201" name="Group 10"/>
          <p:cNvGrpSpPr>
            <a:grpSpLocks/>
          </p:cNvGrpSpPr>
          <p:nvPr/>
        </p:nvGrpSpPr>
        <p:grpSpPr bwMode="auto">
          <a:xfrm>
            <a:off x="1600200" y="6096000"/>
            <a:ext cx="4419600" cy="396875"/>
            <a:chOff x="1008" y="3792"/>
            <a:chExt cx="2304" cy="250"/>
          </a:xfrm>
        </p:grpSpPr>
        <p:sp>
          <p:nvSpPr>
            <p:cNvPr id="8212" name="AutoShape 11"/>
            <p:cNvSpPr>
              <a:spLocks noChangeArrowheads="1"/>
            </p:cNvSpPr>
            <p:nvPr/>
          </p:nvSpPr>
          <p:spPr bwMode="auto">
            <a:xfrm>
              <a:off x="1008" y="3840"/>
              <a:ext cx="384" cy="144"/>
            </a:xfrm>
            <a:prstGeom prst="notchedRightArrow">
              <a:avLst>
                <a:gd name="adj1" fmla="val 50000"/>
                <a:gd name="adj2" fmla="val 66667"/>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8213" name="Text Box 12"/>
            <p:cNvSpPr txBox="1">
              <a:spLocks noChangeArrowheads="1"/>
            </p:cNvSpPr>
            <p:nvPr/>
          </p:nvSpPr>
          <p:spPr bwMode="auto">
            <a:xfrm>
              <a:off x="1488" y="3792"/>
              <a:ext cx="182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ＭＳ Ｐゴシック" pitchFamily="34" charset="-128"/>
                </a:rPr>
                <a:t>like discharging a capacitor</a:t>
              </a:r>
            </a:p>
          </p:txBody>
        </p:sp>
      </p:grpSp>
      <p:pic>
        <p:nvPicPr>
          <p:cNvPr id="8202" name="Picture 13" descr="figure-28-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1165225"/>
            <a:ext cx="3810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3" name="Group 14"/>
          <p:cNvGrpSpPr>
            <a:grpSpLocks/>
          </p:cNvGrpSpPr>
          <p:nvPr/>
        </p:nvGrpSpPr>
        <p:grpSpPr bwMode="auto">
          <a:xfrm>
            <a:off x="685800" y="914400"/>
            <a:ext cx="3790950" cy="1054100"/>
            <a:chOff x="432" y="528"/>
            <a:chExt cx="2388" cy="664"/>
          </a:xfrm>
        </p:grpSpPr>
        <p:sp>
          <p:nvSpPr>
            <p:cNvPr id="8211" name="Text Box 15"/>
            <p:cNvSpPr txBox="1">
              <a:spLocks noChangeArrowheads="1"/>
            </p:cNvSpPr>
            <p:nvPr/>
          </p:nvSpPr>
          <p:spPr bwMode="auto">
            <a:xfrm>
              <a:off x="432" y="528"/>
              <a:ext cx="220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rabicPeriod"/>
              </a:pPr>
              <a:r>
                <a:rPr lang="en-US" altLang="ja-JP" sz="2000">
                  <a:ea typeface="ＭＳ Ｐゴシック" pitchFamily="34" charset="-128"/>
                </a:rPr>
                <a:t>Initially </a:t>
              </a:r>
              <a:r>
                <a:rPr lang="en-US" altLang="ja-JP" sz="2000" b="1">
                  <a:ea typeface="ＭＳ Ｐゴシック" pitchFamily="34" charset="-128"/>
                </a:rPr>
                <a:t>steady current I</a:t>
              </a:r>
              <a:r>
                <a:rPr lang="en-US" altLang="ja-JP" sz="2000" b="1" baseline="-25000">
                  <a:ea typeface="ＭＳ Ｐゴシック" pitchFamily="34" charset="-128"/>
                </a:rPr>
                <a:t>o</a:t>
              </a:r>
              <a:r>
                <a:rPr lang="en-US" altLang="ja-JP" sz="2000" b="1">
                  <a:ea typeface="ＭＳ Ｐゴシック" pitchFamily="34" charset="-128"/>
                </a:rPr>
                <a:t> </a:t>
              </a:r>
              <a:r>
                <a:rPr lang="en-US" altLang="ja-JP" sz="2000">
                  <a:ea typeface="ＭＳ Ｐゴシック" pitchFamily="34" charset="-128"/>
                </a:rPr>
                <a:t>is flowing:</a:t>
              </a:r>
              <a:endParaRPr lang="el-GR" altLang="en-US" sz="2000" b="1">
                <a:cs typeface="Times New Roman" pitchFamily="18" charset="0"/>
              </a:endParaRPr>
            </a:p>
          </p:txBody>
        </p:sp>
        <p:graphicFrame>
          <p:nvGraphicFramePr>
            <p:cNvPr id="8194" name="Object 16"/>
            <p:cNvGraphicFramePr>
              <a:graphicFrameLocks noChangeAspect="1"/>
            </p:cNvGraphicFramePr>
            <p:nvPr/>
          </p:nvGraphicFramePr>
          <p:xfrm>
            <a:off x="1440" y="816"/>
            <a:ext cx="1380" cy="376"/>
          </p:xfrm>
          <a:graphic>
            <a:graphicData uri="http://schemas.openxmlformats.org/presentationml/2006/ole">
              <mc:AlternateContent xmlns:mc="http://schemas.openxmlformats.org/markup-compatibility/2006">
                <mc:Choice xmlns:v="urn:schemas-microsoft-com:vml" Requires="v">
                  <p:oleObj spid="_x0000_s105869" name="Equation" r:id="rId9" imgW="927000" imgH="253800" progId="Equation.DSMT4">
                    <p:embed/>
                  </p:oleObj>
                </mc:Choice>
                <mc:Fallback>
                  <p:oleObj name="Equation" r:id="rId9" imgW="92700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0" y="816"/>
                          <a:ext cx="1380"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8204" name="Group 17"/>
          <p:cNvGrpSpPr>
            <a:grpSpLocks/>
          </p:cNvGrpSpPr>
          <p:nvPr/>
        </p:nvGrpSpPr>
        <p:grpSpPr bwMode="auto">
          <a:xfrm>
            <a:off x="685800" y="1676400"/>
            <a:ext cx="8001000" cy="1447800"/>
            <a:chOff x="432" y="1056"/>
            <a:chExt cx="5040" cy="912"/>
          </a:xfrm>
        </p:grpSpPr>
        <p:sp>
          <p:nvSpPr>
            <p:cNvPr id="8208" name="Text Box 18"/>
            <p:cNvSpPr txBox="1">
              <a:spLocks noChangeArrowheads="1"/>
            </p:cNvSpPr>
            <p:nvPr/>
          </p:nvSpPr>
          <p:spPr bwMode="auto">
            <a:xfrm>
              <a:off x="5184" y="1056"/>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a:solidFill>
                    <a:schemeClr val="hlink"/>
                  </a:solidFill>
                  <a:ea typeface="ＭＳ Ｐゴシック" pitchFamily="34" charset="-128"/>
                </a:rPr>
                <a:t>-</a:t>
              </a:r>
            </a:p>
          </p:txBody>
        </p:sp>
        <p:sp>
          <p:nvSpPr>
            <p:cNvPr id="8209" name="Text Box 19"/>
            <p:cNvSpPr txBox="1">
              <a:spLocks noChangeArrowheads="1"/>
            </p:cNvSpPr>
            <p:nvPr/>
          </p:nvSpPr>
          <p:spPr bwMode="auto">
            <a:xfrm>
              <a:off x="5184" y="1680"/>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a:solidFill>
                    <a:schemeClr val="hlink"/>
                  </a:solidFill>
                  <a:ea typeface="ＭＳ Ｐゴシック" pitchFamily="34" charset="-128"/>
                </a:rPr>
                <a:t>+</a:t>
              </a:r>
            </a:p>
          </p:txBody>
        </p:sp>
        <p:sp>
          <p:nvSpPr>
            <p:cNvPr id="8210" name="Text Box 20"/>
            <p:cNvSpPr txBox="1">
              <a:spLocks noChangeArrowheads="1"/>
            </p:cNvSpPr>
            <p:nvPr/>
          </p:nvSpPr>
          <p:spPr bwMode="auto">
            <a:xfrm>
              <a:off x="432" y="1392"/>
              <a:ext cx="254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rabicPeriod" startAt="2"/>
              </a:pPr>
              <a:r>
                <a:rPr lang="ja-JP" altLang="en-US" sz="2000">
                  <a:ea typeface="ＭＳ Ｐゴシック" pitchFamily="34" charset="-128"/>
                </a:rPr>
                <a:t> </a:t>
              </a:r>
              <a:r>
                <a:rPr lang="en-US" altLang="ja-JP" sz="2000">
                  <a:ea typeface="ＭＳ Ｐゴシック" pitchFamily="34" charset="-128"/>
                </a:rPr>
                <a:t>Switch to </a:t>
              </a:r>
              <a:r>
                <a:rPr lang="en-US" altLang="ja-JP" sz="2000" b="1">
                  <a:ea typeface="ＭＳ Ｐゴシック" pitchFamily="34" charset="-128"/>
                </a:rPr>
                <a:t>f</a:t>
              </a:r>
              <a:r>
                <a:rPr lang="en-US" altLang="ja-JP" sz="2000">
                  <a:ea typeface="ＭＳ Ｐゴシック" pitchFamily="34" charset="-128"/>
                </a:rPr>
                <a:t> at t=0, causing </a:t>
              </a:r>
              <a:r>
                <a:rPr lang="en-US" altLang="ja-JP" sz="2000" b="1">
                  <a:ea typeface="ＭＳ Ｐゴシック" pitchFamily="34" charset="-128"/>
                </a:rPr>
                <a:t>back EMF</a:t>
              </a:r>
              <a:r>
                <a:rPr lang="en-US" altLang="ja-JP" sz="2000">
                  <a:ea typeface="ＭＳ Ｐゴシック" pitchFamily="34" charset="-128"/>
                </a:rPr>
                <a:t> to oppose the change.</a:t>
              </a:r>
            </a:p>
          </p:txBody>
        </p:sp>
      </p:grpSp>
      <p:grpSp>
        <p:nvGrpSpPr>
          <p:cNvPr id="8205" name="Group 23"/>
          <p:cNvGrpSpPr>
            <a:grpSpLocks/>
          </p:cNvGrpSpPr>
          <p:nvPr/>
        </p:nvGrpSpPr>
        <p:grpSpPr bwMode="auto">
          <a:xfrm>
            <a:off x="7239000" y="2133600"/>
            <a:ext cx="609600" cy="685800"/>
            <a:chOff x="960" y="3224"/>
            <a:chExt cx="736" cy="712"/>
          </a:xfrm>
        </p:grpSpPr>
        <p:sp>
          <p:nvSpPr>
            <p:cNvPr id="8206" name="Freeform 20"/>
            <p:cNvSpPr>
              <a:spLocks/>
            </p:cNvSpPr>
            <p:nvPr/>
          </p:nvSpPr>
          <p:spPr bwMode="auto">
            <a:xfrm>
              <a:off x="960" y="3224"/>
              <a:ext cx="736" cy="712"/>
            </a:xfrm>
            <a:custGeom>
              <a:avLst/>
              <a:gdLst>
                <a:gd name="T0" fmla="*/ 144 w 736"/>
                <a:gd name="T1" fmla="*/ 472 h 712"/>
                <a:gd name="T2" fmla="*/ 0 w 736"/>
                <a:gd name="T3" fmla="*/ 328 h 712"/>
                <a:gd name="T4" fmla="*/ 144 w 736"/>
                <a:gd name="T5" fmla="*/ 40 h 712"/>
                <a:gd name="T6" fmla="*/ 528 w 736"/>
                <a:gd name="T7" fmla="*/ 88 h 712"/>
                <a:gd name="T8" fmla="*/ 720 w 736"/>
                <a:gd name="T9" fmla="*/ 280 h 712"/>
                <a:gd name="T10" fmla="*/ 624 w 736"/>
                <a:gd name="T11" fmla="*/ 616 h 712"/>
                <a:gd name="T12" fmla="*/ 336 w 736"/>
                <a:gd name="T13" fmla="*/ 712 h 712"/>
                <a:gd name="T14" fmla="*/ 0 60000 65536"/>
                <a:gd name="T15" fmla="*/ 0 60000 65536"/>
                <a:gd name="T16" fmla="*/ 0 60000 65536"/>
                <a:gd name="T17" fmla="*/ 0 60000 65536"/>
                <a:gd name="T18" fmla="*/ 0 60000 65536"/>
                <a:gd name="T19" fmla="*/ 0 60000 65536"/>
                <a:gd name="T20" fmla="*/ 0 60000 65536"/>
                <a:gd name="T21" fmla="*/ 0 w 736"/>
                <a:gd name="T22" fmla="*/ 0 h 712"/>
                <a:gd name="T23" fmla="*/ 736 w 736"/>
                <a:gd name="T24" fmla="*/ 712 h 7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6" h="712">
                  <a:moveTo>
                    <a:pt x="144" y="472"/>
                  </a:moveTo>
                  <a:cubicBezTo>
                    <a:pt x="72" y="436"/>
                    <a:pt x="0" y="400"/>
                    <a:pt x="0" y="328"/>
                  </a:cubicBezTo>
                  <a:cubicBezTo>
                    <a:pt x="0" y="256"/>
                    <a:pt x="56" y="80"/>
                    <a:pt x="144" y="40"/>
                  </a:cubicBezTo>
                  <a:cubicBezTo>
                    <a:pt x="232" y="0"/>
                    <a:pt x="432" y="48"/>
                    <a:pt x="528" y="88"/>
                  </a:cubicBezTo>
                  <a:cubicBezTo>
                    <a:pt x="624" y="128"/>
                    <a:pt x="704" y="192"/>
                    <a:pt x="720" y="280"/>
                  </a:cubicBezTo>
                  <a:cubicBezTo>
                    <a:pt x="736" y="368"/>
                    <a:pt x="688" y="544"/>
                    <a:pt x="624" y="616"/>
                  </a:cubicBezTo>
                  <a:cubicBezTo>
                    <a:pt x="560" y="688"/>
                    <a:pt x="448" y="700"/>
                    <a:pt x="336" y="71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07" name="Line 21"/>
            <p:cNvSpPr>
              <a:spLocks noChangeShapeType="1"/>
            </p:cNvSpPr>
            <p:nvPr/>
          </p:nvSpPr>
          <p:spPr bwMode="auto">
            <a:xfrm flipH="1">
              <a:off x="1104" y="3926"/>
              <a:ext cx="2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 name="Slide Number Placeholder 1"/>
          <p:cNvSpPr>
            <a:spLocks noGrp="1"/>
          </p:cNvSpPr>
          <p:nvPr>
            <p:ph type="sldNum" sz="quarter" idx="12"/>
          </p:nvPr>
        </p:nvSpPr>
        <p:spPr/>
        <p:txBody>
          <a:bodyPr/>
          <a:lstStyle/>
          <a:p>
            <a:fld id="{2BE48B64-0C92-464B-BD7F-2AA09A15D128}" type="slidenum">
              <a:rPr lang="en-US" altLang="en-US" smtClean="0"/>
              <a:pPr/>
              <a:t>18</a:t>
            </a:fld>
            <a:endParaRPr lang="en-US" altLang="en-US"/>
          </a:p>
        </p:txBody>
      </p:sp>
    </p:spTree>
    <p:extLst>
      <p:ext uri="{BB962C8B-B14F-4D97-AF65-F5344CB8AC3E}">
        <p14:creationId xmlns:p14="http://schemas.microsoft.com/office/powerpoint/2010/main" val="2201526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ja-JP" smtClean="0">
                <a:ea typeface="ＭＳ Ｐゴシック" pitchFamily="34" charset="-128"/>
              </a:rPr>
              <a:t>Behavior of Inductors</a:t>
            </a:r>
          </a:p>
        </p:txBody>
      </p:sp>
      <p:sp>
        <p:nvSpPr>
          <p:cNvPr id="15363" name="Rectangle 3"/>
          <p:cNvSpPr>
            <a:spLocks noChangeArrowheads="1"/>
          </p:cNvSpPr>
          <p:nvPr/>
        </p:nvSpPr>
        <p:spPr bwMode="auto">
          <a:xfrm>
            <a:off x="304800" y="1143000"/>
            <a:ext cx="8077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marL="342900" indent="-3429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20000"/>
              </a:spcBef>
              <a:spcAft>
                <a:spcPct val="75000"/>
              </a:spcAft>
              <a:buFontTx/>
              <a:buChar char="•"/>
            </a:pPr>
            <a:r>
              <a:rPr lang="en-US" altLang="ja-JP" b="1" dirty="0">
                <a:ea typeface="ＭＳ Ｐゴシック" pitchFamily="34" charset="-128"/>
              </a:rPr>
              <a:t>Increasing Current</a:t>
            </a:r>
          </a:p>
          <a:p>
            <a:pPr lvl="1" eaLnBrk="1" hangingPunct="1">
              <a:spcBef>
                <a:spcPct val="20000"/>
              </a:spcBef>
              <a:spcAft>
                <a:spcPct val="75000"/>
              </a:spcAft>
              <a:buFontTx/>
              <a:buChar char="–"/>
            </a:pPr>
            <a:r>
              <a:rPr lang="en-US" altLang="ja-JP" sz="2000" b="1" i="0" dirty="0">
                <a:ea typeface="ＭＳ Ｐゴシック" pitchFamily="34" charset="-128"/>
              </a:rPr>
              <a:t>Initially, the inductor behaves like a </a:t>
            </a:r>
            <a:r>
              <a:rPr lang="en-US" altLang="ja-JP" sz="2000" b="1" dirty="0">
                <a:ea typeface="ＭＳ Ｐゴシック" pitchFamily="34" charset="-128"/>
              </a:rPr>
              <a:t>battery connected in reverse</a:t>
            </a:r>
            <a:r>
              <a:rPr lang="en-US" altLang="ja-JP" sz="2000" b="1" i="0" dirty="0">
                <a:ea typeface="ＭＳ Ｐゴシック" pitchFamily="34" charset="-128"/>
              </a:rPr>
              <a:t>.</a:t>
            </a:r>
          </a:p>
          <a:p>
            <a:pPr lvl="1" eaLnBrk="1" hangingPunct="1">
              <a:spcBef>
                <a:spcPct val="20000"/>
              </a:spcBef>
              <a:spcAft>
                <a:spcPct val="75000"/>
              </a:spcAft>
              <a:buFontTx/>
              <a:buChar char="–"/>
            </a:pPr>
            <a:r>
              <a:rPr lang="en-US" altLang="ja-JP" sz="2000" b="1" i="0" dirty="0">
                <a:ea typeface="ＭＳ Ｐゴシック" pitchFamily="34" charset="-128"/>
              </a:rPr>
              <a:t>After a long time, the inductor behaves like a conducting wire.</a:t>
            </a:r>
          </a:p>
          <a:p>
            <a:pPr eaLnBrk="1" hangingPunct="1">
              <a:spcBef>
                <a:spcPct val="20000"/>
              </a:spcBef>
              <a:spcAft>
                <a:spcPct val="75000"/>
              </a:spcAft>
              <a:buFontTx/>
              <a:buChar char="•"/>
            </a:pPr>
            <a:r>
              <a:rPr lang="en-US" altLang="ja-JP" b="1" dirty="0">
                <a:solidFill>
                  <a:srgbClr val="0000CC"/>
                </a:solidFill>
                <a:ea typeface="ＭＳ Ｐゴシック" pitchFamily="34" charset="-128"/>
              </a:rPr>
              <a:t>Decreasing Current</a:t>
            </a:r>
          </a:p>
          <a:p>
            <a:pPr lvl="1" eaLnBrk="1" hangingPunct="1">
              <a:spcBef>
                <a:spcPct val="20000"/>
              </a:spcBef>
              <a:spcAft>
                <a:spcPct val="75000"/>
              </a:spcAft>
              <a:buFontTx/>
              <a:buChar char="–"/>
            </a:pPr>
            <a:r>
              <a:rPr lang="en-US" altLang="ja-JP" sz="2000" b="1" i="0" dirty="0">
                <a:ea typeface="ＭＳ Ｐゴシック" pitchFamily="34" charset="-128"/>
              </a:rPr>
              <a:t>Initially, the inductor behaves like a </a:t>
            </a:r>
            <a:r>
              <a:rPr lang="en-US" altLang="ja-JP" sz="2000" b="1" dirty="0">
                <a:ea typeface="ＭＳ Ｐゴシック" pitchFamily="34" charset="-128"/>
              </a:rPr>
              <a:t>reinforcement</a:t>
            </a:r>
            <a:r>
              <a:rPr lang="en-US" altLang="ja-JP" sz="2000" b="1" i="0" dirty="0">
                <a:ea typeface="ＭＳ Ｐゴシック" pitchFamily="34" charset="-128"/>
              </a:rPr>
              <a:t> </a:t>
            </a:r>
            <a:r>
              <a:rPr lang="en-US" altLang="ja-JP" sz="2000" b="1" dirty="0">
                <a:ea typeface="ＭＳ Ｐゴシック" pitchFamily="34" charset="-128"/>
              </a:rPr>
              <a:t>battery</a:t>
            </a:r>
            <a:r>
              <a:rPr lang="en-US" altLang="ja-JP" sz="2000" b="1" i="0" dirty="0">
                <a:ea typeface="ＭＳ Ｐゴシック" pitchFamily="34" charset="-128"/>
              </a:rPr>
              <a:t>.</a:t>
            </a:r>
          </a:p>
          <a:p>
            <a:pPr lvl="1" eaLnBrk="1" hangingPunct="1">
              <a:spcBef>
                <a:spcPct val="20000"/>
              </a:spcBef>
              <a:spcAft>
                <a:spcPct val="75000"/>
              </a:spcAft>
              <a:buFontTx/>
              <a:buChar char="–"/>
            </a:pPr>
            <a:r>
              <a:rPr lang="en-US" altLang="ja-JP" sz="2000" b="1" i="0" dirty="0">
                <a:ea typeface="ＭＳ Ｐゴシック" pitchFamily="34" charset="-128"/>
              </a:rPr>
              <a:t>After a long time, the inductor behaves like a conducting wire.</a:t>
            </a:r>
            <a:r>
              <a:rPr lang="en-US" altLang="ja-JP" b="1" i="0" dirty="0">
                <a:ea typeface="ＭＳ Ｐゴシック" pitchFamily="34" charset="-128"/>
              </a:rPr>
              <a:t> </a:t>
            </a:r>
          </a:p>
        </p:txBody>
      </p:sp>
      <p:sp>
        <p:nvSpPr>
          <p:cNvPr id="2" name="Slide Number Placeholder 1"/>
          <p:cNvSpPr>
            <a:spLocks noGrp="1"/>
          </p:cNvSpPr>
          <p:nvPr>
            <p:ph type="sldNum" sz="quarter" idx="12"/>
          </p:nvPr>
        </p:nvSpPr>
        <p:spPr/>
        <p:txBody>
          <a:bodyPr/>
          <a:lstStyle/>
          <a:p>
            <a:fld id="{2BE48B64-0C92-464B-BD7F-2AA09A15D128}" type="slidenum">
              <a:rPr lang="en-US" altLang="en-US" smtClean="0"/>
              <a:pPr/>
              <a:t>19</a:t>
            </a:fld>
            <a:endParaRPr lang="en-US" altLang="en-US"/>
          </a:p>
        </p:txBody>
      </p:sp>
    </p:spTree>
    <p:extLst>
      <p:ext uri="{BB962C8B-B14F-4D97-AF65-F5344CB8AC3E}">
        <p14:creationId xmlns:p14="http://schemas.microsoft.com/office/powerpoint/2010/main" val="513113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52400"/>
            <a:ext cx="9144000" cy="914400"/>
          </a:xfrm>
        </p:spPr>
        <p:txBody>
          <a:bodyPr/>
          <a:lstStyle/>
          <a:p>
            <a:r>
              <a:rPr lang="en-US" sz="3500" dirty="0" smtClean="0"/>
              <a:t>Final Exam</a:t>
            </a:r>
            <a:endParaRPr lang="en-US" sz="3500" dirty="0"/>
          </a:p>
        </p:txBody>
      </p:sp>
      <p:sp>
        <p:nvSpPr>
          <p:cNvPr id="3" name="TextBox 2"/>
          <p:cNvSpPr txBox="1"/>
          <p:nvPr/>
        </p:nvSpPr>
        <p:spPr>
          <a:xfrm>
            <a:off x="381000" y="533400"/>
            <a:ext cx="8458200" cy="6309420"/>
          </a:xfrm>
          <a:prstGeom prst="rect">
            <a:avLst/>
          </a:prstGeom>
          <a:noFill/>
        </p:spPr>
        <p:txBody>
          <a:bodyPr wrap="square" rtlCol="0">
            <a:spAutoFit/>
          </a:bodyPr>
          <a:lstStyle/>
          <a:p>
            <a:r>
              <a:rPr lang="en-US" sz="2000" dirty="0" smtClean="0"/>
              <a:t>* </a:t>
            </a:r>
            <a:r>
              <a:rPr lang="en-US" sz="2000" b="1" dirty="0" smtClean="0"/>
              <a:t>Friday: </a:t>
            </a:r>
            <a:r>
              <a:rPr lang="en-US" sz="2000" dirty="0" smtClean="0"/>
              <a:t>05/04 </a:t>
            </a:r>
            <a:r>
              <a:rPr lang="en-US" sz="2000" dirty="0"/>
              <a:t>in 1</a:t>
            </a:r>
            <a:r>
              <a:rPr lang="en-US" sz="2000" dirty="0" smtClean="0"/>
              <a:t>:00pm </a:t>
            </a:r>
            <a:r>
              <a:rPr lang="en-US" sz="2000" dirty="0"/>
              <a:t>- 3</a:t>
            </a:r>
            <a:r>
              <a:rPr lang="en-US" sz="2000" dirty="0" smtClean="0"/>
              <a:t>:00pm </a:t>
            </a:r>
            <a:r>
              <a:rPr lang="en-US" sz="2000" dirty="0"/>
              <a:t>in ELLT 116</a:t>
            </a:r>
            <a:endParaRPr lang="en-US" sz="2000" dirty="0" smtClean="0"/>
          </a:p>
          <a:p>
            <a:r>
              <a:rPr lang="en-US" sz="2000" b="1" dirty="0" smtClean="0"/>
              <a:t>* Chapters</a:t>
            </a:r>
            <a:r>
              <a:rPr lang="en-US" sz="2000" dirty="0" smtClean="0"/>
              <a:t>:  19, 20, 21, 22, 23 (4</a:t>
            </a:r>
            <a:r>
              <a:rPr lang="en-US" sz="2000" baseline="30000" dirty="0" smtClean="0"/>
              <a:t>th</a:t>
            </a:r>
            <a:r>
              <a:rPr lang="en-US" sz="2000" dirty="0" smtClean="0"/>
              <a:t> edition) </a:t>
            </a:r>
            <a:endParaRPr lang="en-US" sz="2000" b="1" dirty="0" smtClean="0"/>
          </a:p>
          <a:p>
            <a:r>
              <a:rPr lang="en-US" sz="2000" dirty="0" smtClean="0"/>
              <a:t>* </a:t>
            </a:r>
            <a:r>
              <a:rPr lang="en-US" sz="2000" b="1" dirty="0"/>
              <a:t>Makeup exam</a:t>
            </a:r>
            <a:r>
              <a:rPr lang="en-US" sz="2000" dirty="0"/>
              <a:t>.</a:t>
            </a:r>
          </a:p>
          <a:p>
            <a:r>
              <a:rPr lang="en-US" sz="2000" dirty="0"/>
              <a:t> </a:t>
            </a:r>
            <a:r>
              <a:rPr lang="en-US" sz="2000" dirty="0" smtClean="0"/>
              <a:t> . approve only </a:t>
            </a:r>
            <a:r>
              <a:rPr lang="en-US" sz="2000" dirty="0"/>
              <a:t>for valid </a:t>
            </a:r>
            <a:r>
              <a:rPr lang="en-US" sz="2000" dirty="0" smtClean="0"/>
              <a:t>reasons.</a:t>
            </a:r>
            <a:endParaRPr lang="en-US" sz="2000" dirty="0"/>
          </a:p>
          <a:p>
            <a:r>
              <a:rPr lang="en-US" sz="2000" dirty="0"/>
              <a:t>  . If you need a makeup, please send me a request together </a:t>
            </a:r>
            <a:r>
              <a:rPr lang="en-US" sz="2000" dirty="0" smtClean="0"/>
              <a:t>with supporting </a:t>
            </a:r>
          </a:p>
          <a:p>
            <a:r>
              <a:rPr lang="en-US" sz="2000" dirty="0"/>
              <a:t> </a:t>
            </a:r>
            <a:r>
              <a:rPr lang="en-US" sz="2000" dirty="0" smtClean="0"/>
              <a:t>   documents by </a:t>
            </a:r>
            <a:r>
              <a:rPr lang="en-US" sz="2000" b="1" dirty="0" smtClean="0"/>
              <a:t>04/23</a:t>
            </a:r>
            <a:r>
              <a:rPr lang="en-US" sz="2000" dirty="0" smtClean="0"/>
              <a:t> (Monday). </a:t>
            </a:r>
            <a:endParaRPr lang="en-US" sz="2000" dirty="0"/>
          </a:p>
          <a:p>
            <a:r>
              <a:rPr lang="en-US" sz="2000" dirty="0"/>
              <a:t>  . Any </a:t>
            </a:r>
            <a:r>
              <a:rPr lang="en-US" sz="2000" dirty="0" smtClean="0"/>
              <a:t>requests </a:t>
            </a:r>
            <a:r>
              <a:rPr lang="en-US" sz="2000" dirty="0"/>
              <a:t>after that will not be </a:t>
            </a:r>
            <a:r>
              <a:rPr lang="en-US" sz="2000" dirty="0" smtClean="0"/>
              <a:t>approved.</a:t>
            </a:r>
            <a:endParaRPr lang="en-US" sz="2000" dirty="0"/>
          </a:p>
          <a:p>
            <a:r>
              <a:rPr lang="en-US" sz="2000" dirty="0" smtClean="0"/>
              <a:t>* </a:t>
            </a:r>
            <a:r>
              <a:rPr lang="en-US" sz="2000" b="1" dirty="0"/>
              <a:t>Special needs</a:t>
            </a:r>
          </a:p>
          <a:p>
            <a:r>
              <a:rPr lang="en-US" sz="2000" dirty="0"/>
              <a:t>  . If you has not contact me before, please bring me the letter from </a:t>
            </a:r>
            <a:r>
              <a:rPr lang="en-US" sz="2000" dirty="0" smtClean="0"/>
              <a:t>the </a:t>
            </a:r>
            <a:r>
              <a:rPr lang="en-US" sz="2000" dirty="0"/>
              <a:t>Office </a:t>
            </a:r>
            <a:endParaRPr lang="en-US" sz="2000" dirty="0" smtClean="0"/>
          </a:p>
          <a:p>
            <a:r>
              <a:rPr lang="en-US" sz="2000" dirty="0"/>
              <a:t> </a:t>
            </a:r>
            <a:r>
              <a:rPr lang="en-US" sz="2000" dirty="0" smtClean="0"/>
              <a:t>   of </a:t>
            </a:r>
            <a:r>
              <a:rPr lang="en-US" sz="2000" dirty="0"/>
              <a:t>the Dean of Students by </a:t>
            </a:r>
            <a:r>
              <a:rPr lang="en-US" sz="2000" dirty="0" smtClean="0"/>
              <a:t>04/23 (Monday).</a:t>
            </a:r>
            <a:endParaRPr lang="en-US" sz="2000" dirty="0"/>
          </a:p>
          <a:p>
            <a:r>
              <a:rPr lang="en-US" sz="2000" dirty="0"/>
              <a:t>  . Any request after that will not be </a:t>
            </a:r>
            <a:r>
              <a:rPr lang="en-US" sz="2000" dirty="0" smtClean="0"/>
              <a:t>approved.</a:t>
            </a:r>
            <a:endParaRPr lang="en-US" sz="2000" dirty="0"/>
          </a:p>
          <a:p>
            <a:r>
              <a:rPr lang="en-US" sz="2000" dirty="0" smtClean="0"/>
              <a:t>* </a:t>
            </a:r>
            <a:r>
              <a:rPr lang="en-US" sz="2000" b="1" dirty="0"/>
              <a:t>AOB</a:t>
            </a:r>
          </a:p>
          <a:p>
            <a:r>
              <a:rPr lang="en-US" sz="2000" dirty="0"/>
              <a:t>  . multiple choice.</a:t>
            </a:r>
          </a:p>
          <a:p>
            <a:r>
              <a:rPr lang="en-US" sz="2000" dirty="0"/>
              <a:t>  . Prepare your own scratch paper, pens, pencils, erasers, etc.</a:t>
            </a:r>
          </a:p>
          <a:p>
            <a:r>
              <a:rPr lang="en-US" sz="2000" dirty="0"/>
              <a:t>  . Use only pencil for the answer sheet</a:t>
            </a:r>
          </a:p>
          <a:p>
            <a:r>
              <a:rPr lang="en-US" sz="2000" dirty="0"/>
              <a:t>  . Bring your own </a:t>
            </a:r>
            <a:r>
              <a:rPr lang="en-US" sz="2000" dirty="0" smtClean="0"/>
              <a:t>calculators: graphic or scientific</a:t>
            </a:r>
            <a:endParaRPr lang="en-US" sz="2000" dirty="0"/>
          </a:p>
          <a:p>
            <a:r>
              <a:rPr lang="en-US" sz="2000" dirty="0"/>
              <a:t>  . No cell phones, no text messaging which is considered cheating.</a:t>
            </a:r>
          </a:p>
          <a:p>
            <a:r>
              <a:rPr lang="en-US" sz="2000" dirty="0"/>
              <a:t>  . No crib sheet of any kind is allowed. Equation sheet will be provided.</a:t>
            </a:r>
          </a:p>
          <a:p>
            <a:r>
              <a:rPr lang="en-US" sz="2000" dirty="0"/>
              <a:t>  . 20 problems in total.</a:t>
            </a:r>
          </a:p>
          <a:p>
            <a:endParaRPr lang="en-US" sz="2000" dirty="0"/>
          </a:p>
        </p:txBody>
      </p:sp>
    </p:spTree>
    <p:extLst>
      <p:ext uri="{BB962C8B-B14F-4D97-AF65-F5344CB8AC3E}">
        <p14:creationId xmlns:p14="http://schemas.microsoft.com/office/powerpoint/2010/main" val="615607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p:nvPr>
        </p:nvSpPr>
        <p:spPr>
          <a:xfrm>
            <a:off x="685800" y="228600"/>
            <a:ext cx="7772400" cy="457200"/>
          </a:xfrm>
        </p:spPr>
        <p:txBody>
          <a:bodyPr/>
          <a:lstStyle/>
          <a:p>
            <a:r>
              <a:rPr lang="en-US" altLang="ja-JP" smtClean="0">
                <a:ea typeface="ＭＳ Ｐゴシック" pitchFamily="34" charset="-128"/>
              </a:rPr>
              <a:t>Energy Stored By Inductor</a:t>
            </a:r>
          </a:p>
        </p:txBody>
      </p:sp>
      <p:sp>
        <p:nvSpPr>
          <p:cNvPr id="9223" name="Text Box 3"/>
          <p:cNvSpPr txBox="1">
            <a:spLocks noChangeArrowheads="1"/>
          </p:cNvSpPr>
          <p:nvPr/>
        </p:nvSpPr>
        <p:spPr bwMode="auto">
          <a:xfrm>
            <a:off x="685800" y="914400"/>
            <a:ext cx="403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rabicPeriod"/>
            </a:pPr>
            <a:r>
              <a:rPr lang="en-US" altLang="ja-JP" sz="2000">
                <a:ea typeface="ＭＳ Ｐゴシック" pitchFamily="34" charset="-128"/>
              </a:rPr>
              <a:t>Switch </a:t>
            </a:r>
            <a:r>
              <a:rPr lang="en-US" altLang="ja-JP" sz="2000" b="1">
                <a:ea typeface="ＭＳ Ｐゴシック" pitchFamily="34" charset="-128"/>
              </a:rPr>
              <a:t>on</a:t>
            </a:r>
            <a:r>
              <a:rPr lang="en-US" altLang="ja-JP" sz="2000">
                <a:ea typeface="ＭＳ Ｐゴシック" pitchFamily="34" charset="-128"/>
              </a:rPr>
              <a:t> at t=0</a:t>
            </a:r>
          </a:p>
        </p:txBody>
      </p:sp>
      <p:grpSp>
        <p:nvGrpSpPr>
          <p:cNvPr id="9224" name="Group 4"/>
          <p:cNvGrpSpPr>
            <a:grpSpLocks/>
          </p:cNvGrpSpPr>
          <p:nvPr/>
        </p:nvGrpSpPr>
        <p:grpSpPr bwMode="auto">
          <a:xfrm>
            <a:off x="685800" y="2590800"/>
            <a:ext cx="4117975" cy="838200"/>
            <a:chOff x="432" y="1632"/>
            <a:chExt cx="2594" cy="528"/>
          </a:xfrm>
        </p:grpSpPr>
        <p:graphicFrame>
          <p:nvGraphicFramePr>
            <p:cNvPr id="9221" name="Object 5"/>
            <p:cNvGraphicFramePr>
              <a:graphicFrameLocks/>
            </p:cNvGraphicFramePr>
            <p:nvPr/>
          </p:nvGraphicFramePr>
          <p:xfrm>
            <a:off x="1534" y="1680"/>
            <a:ext cx="1492" cy="480"/>
          </p:xfrm>
          <a:graphic>
            <a:graphicData uri="http://schemas.openxmlformats.org/presentationml/2006/ole">
              <mc:AlternateContent xmlns:mc="http://schemas.openxmlformats.org/markup-compatibility/2006">
                <mc:Choice xmlns:v="urn:schemas-microsoft-com:vml" Requires="v">
                  <p:oleObj spid="_x0000_s107022" name="Equation" r:id="rId4" imgW="1066680" imgH="393480" progId="Equation.DSMT4">
                    <p:embed/>
                  </p:oleObj>
                </mc:Choice>
                <mc:Fallback>
                  <p:oleObj name="Equation" r:id="rId4" imgW="1066680" imgH="393480" progId="Equation.DSMT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1534" y="1680"/>
                          <a:ext cx="1492" cy="480"/>
                        </a:xfrm>
                        <a:prstGeom prst="rect">
                          <a:avLst/>
                        </a:prstGeom>
                        <a:noFill/>
                        <a:ln>
                          <a:noFill/>
                        </a:ln>
                        <a:effectLst/>
                        <a:extLst>
                          <a:ext uri="{909E8E84-426E-40DD-AFC4-6F175D3DCCD1}">
                            <a14:hiddenFill xmlns:a14="http://schemas.microsoft.com/office/drawing/2010/main">
                              <a:solidFill>
                                <a:srgbClr val="E3878B"/>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42" name="Text Box 6"/>
            <p:cNvSpPr txBox="1">
              <a:spLocks noChangeArrowheads="1"/>
            </p:cNvSpPr>
            <p:nvPr/>
          </p:nvSpPr>
          <p:spPr bwMode="auto">
            <a:xfrm>
              <a:off x="432" y="1632"/>
              <a:ext cx="12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rabicPeriod" startAt="2"/>
              </a:pPr>
              <a:r>
                <a:rPr lang="ja-JP" altLang="en-US" sz="2000">
                  <a:ea typeface="ＭＳ Ｐゴシック" pitchFamily="34" charset="-128"/>
                </a:rPr>
                <a:t> </a:t>
              </a:r>
              <a:r>
                <a:rPr lang="en-US" altLang="ja-JP" sz="2000">
                  <a:ea typeface="ＭＳ Ｐゴシック" pitchFamily="34" charset="-128"/>
                </a:rPr>
                <a:t>Loop Rule:</a:t>
              </a:r>
            </a:p>
          </p:txBody>
        </p:sp>
      </p:grpSp>
      <p:sp>
        <p:nvSpPr>
          <p:cNvPr id="9225" name="Text Box 7"/>
          <p:cNvSpPr txBox="1">
            <a:spLocks noChangeArrowheads="1"/>
          </p:cNvSpPr>
          <p:nvPr/>
        </p:nvSpPr>
        <p:spPr bwMode="auto">
          <a:xfrm>
            <a:off x="685800" y="3429000"/>
            <a:ext cx="441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a:ea typeface="ＭＳ Ｐゴシック" pitchFamily="34" charset="-128"/>
              </a:rPr>
              <a:t>3.    Multiply through by </a:t>
            </a:r>
            <a:r>
              <a:rPr lang="en-US" altLang="ja-JP" sz="2000" b="1">
                <a:ea typeface="ＭＳ Ｐゴシック" pitchFamily="34" charset="-128"/>
              </a:rPr>
              <a:t>I</a:t>
            </a:r>
            <a:endParaRPr lang="en-US" altLang="ja-JP" sz="2000" b="1" i="0">
              <a:ea typeface="ＭＳ Ｐゴシック" pitchFamily="34" charset="-128"/>
            </a:endParaRPr>
          </a:p>
        </p:txBody>
      </p:sp>
      <p:pic>
        <p:nvPicPr>
          <p:cNvPr id="9226" name="Picture 8" descr="figure-28-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143000"/>
            <a:ext cx="33083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7" name="Group 9"/>
          <p:cNvGrpSpPr>
            <a:grpSpLocks/>
          </p:cNvGrpSpPr>
          <p:nvPr/>
        </p:nvGrpSpPr>
        <p:grpSpPr bwMode="auto">
          <a:xfrm>
            <a:off x="1066800" y="1295400"/>
            <a:ext cx="7848600" cy="1828800"/>
            <a:chOff x="672" y="816"/>
            <a:chExt cx="4944" cy="1152"/>
          </a:xfrm>
        </p:grpSpPr>
        <p:sp>
          <p:nvSpPr>
            <p:cNvPr id="9239" name="Text Box 10"/>
            <p:cNvSpPr txBox="1">
              <a:spLocks noChangeArrowheads="1"/>
            </p:cNvSpPr>
            <p:nvPr/>
          </p:nvSpPr>
          <p:spPr bwMode="auto">
            <a:xfrm>
              <a:off x="672" y="816"/>
              <a:ext cx="268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i="0">
                  <a:ea typeface="ＭＳ Ｐゴシック" pitchFamily="34" charset="-128"/>
                </a:rPr>
                <a:t>As the current tries to begin flowing, self-inductance induces back EMF, thus opposing the increase of I. </a:t>
              </a:r>
            </a:p>
          </p:txBody>
        </p:sp>
        <p:sp>
          <p:nvSpPr>
            <p:cNvPr id="9240" name="Text Box 11"/>
            <p:cNvSpPr txBox="1">
              <a:spLocks noChangeArrowheads="1"/>
            </p:cNvSpPr>
            <p:nvPr/>
          </p:nvSpPr>
          <p:spPr bwMode="auto">
            <a:xfrm>
              <a:off x="5328" y="110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a:ea typeface="ＭＳ Ｐゴシック" pitchFamily="34" charset="-128"/>
                </a:rPr>
                <a:t>+</a:t>
              </a:r>
            </a:p>
          </p:txBody>
        </p:sp>
        <p:sp>
          <p:nvSpPr>
            <p:cNvPr id="9241" name="Text Box 12"/>
            <p:cNvSpPr txBox="1">
              <a:spLocks noChangeArrowheads="1"/>
            </p:cNvSpPr>
            <p:nvPr/>
          </p:nvSpPr>
          <p:spPr bwMode="auto">
            <a:xfrm>
              <a:off x="5376" y="1680"/>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a:ea typeface="ＭＳ Ｐゴシック" pitchFamily="34" charset="-128"/>
                </a:rPr>
                <a:t>-</a:t>
              </a:r>
            </a:p>
          </p:txBody>
        </p:sp>
      </p:grpSp>
      <p:graphicFrame>
        <p:nvGraphicFramePr>
          <p:cNvPr id="580621" name="Object 13"/>
          <p:cNvGraphicFramePr>
            <a:graphicFrameLocks noChangeAspect="1"/>
          </p:cNvGraphicFramePr>
          <p:nvPr/>
        </p:nvGraphicFramePr>
        <p:xfrm>
          <a:off x="2473325" y="3795713"/>
          <a:ext cx="2251075" cy="830262"/>
        </p:xfrm>
        <a:graphic>
          <a:graphicData uri="http://schemas.openxmlformats.org/presentationml/2006/ole">
            <mc:AlternateContent xmlns:mc="http://schemas.openxmlformats.org/markup-compatibility/2006">
              <mc:Choice xmlns:v="urn:schemas-microsoft-com:vml" Requires="v">
                <p:oleObj spid="_x0000_s107023" name="Equation" r:id="rId7" imgW="1066680" imgH="393480" progId="Equation.DSMT4">
                  <p:embed/>
                </p:oleObj>
              </mc:Choice>
              <mc:Fallback>
                <p:oleObj name="Equation" r:id="rId7" imgW="1066680" imgH="3934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3325" y="3795713"/>
                        <a:ext cx="2251075"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 name="Group 14"/>
          <p:cNvGrpSpPr>
            <a:grpSpLocks/>
          </p:cNvGrpSpPr>
          <p:nvPr/>
        </p:nvGrpSpPr>
        <p:grpSpPr bwMode="auto">
          <a:xfrm>
            <a:off x="685800" y="4419600"/>
            <a:ext cx="4648200" cy="2073275"/>
            <a:chOff x="480" y="2592"/>
            <a:chExt cx="2928" cy="1306"/>
          </a:xfrm>
        </p:grpSpPr>
        <p:sp>
          <p:nvSpPr>
            <p:cNvPr id="9235" name="Text Box 15"/>
            <p:cNvSpPr txBox="1">
              <a:spLocks noChangeArrowheads="1"/>
            </p:cNvSpPr>
            <p:nvPr/>
          </p:nvSpPr>
          <p:spPr bwMode="auto">
            <a:xfrm>
              <a:off x="480" y="2880"/>
              <a:ext cx="17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ＭＳ Ｐゴシック" pitchFamily="34" charset="-128"/>
                </a:rPr>
                <a:t>Rate at which battery is supplying energy</a:t>
              </a:r>
            </a:p>
          </p:txBody>
        </p:sp>
        <p:sp>
          <p:nvSpPr>
            <p:cNvPr id="9236" name="Line 16"/>
            <p:cNvSpPr>
              <a:spLocks noChangeShapeType="1"/>
            </p:cNvSpPr>
            <p:nvPr/>
          </p:nvSpPr>
          <p:spPr bwMode="auto">
            <a:xfrm flipV="1">
              <a:off x="1248" y="2592"/>
              <a:ext cx="480"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7" name="Text Box 17"/>
            <p:cNvSpPr txBox="1">
              <a:spLocks noChangeArrowheads="1"/>
            </p:cNvSpPr>
            <p:nvPr/>
          </p:nvSpPr>
          <p:spPr bwMode="auto">
            <a:xfrm>
              <a:off x="1488" y="3456"/>
              <a:ext cx="19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ea typeface="ＭＳ Ｐゴシック" pitchFamily="34" charset="-128"/>
                </a:rPr>
                <a:t>Rate at which energy is dissipated by the resistor</a:t>
              </a:r>
            </a:p>
          </p:txBody>
        </p:sp>
        <p:sp>
          <p:nvSpPr>
            <p:cNvPr id="9238" name="Line 18"/>
            <p:cNvSpPr>
              <a:spLocks noChangeShapeType="1"/>
            </p:cNvSpPr>
            <p:nvPr/>
          </p:nvSpPr>
          <p:spPr bwMode="auto">
            <a:xfrm flipH="1" flipV="1">
              <a:off x="2208" y="2640"/>
              <a:ext cx="96" cy="72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 name="Group 19"/>
          <p:cNvGrpSpPr>
            <a:grpSpLocks/>
          </p:cNvGrpSpPr>
          <p:nvPr/>
        </p:nvGrpSpPr>
        <p:grpSpPr bwMode="auto">
          <a:xfrm>
            <a:off x="3886200" y="3810000"/>
            <a:ext cx="4495800" cy="854075"/>
            <a:chOff x="2448" y="2400"/>
            <a:chExt cx="2832" cy="538"/>
          </a:xfrm>
        </p:grpSpPr>
        <p:sp>
          <p:nvSpPr>
            <p:cNvPr id="9232" name="Text Box 20"/>
            <p:cNvSpPr txBox="1">
              <a:spLocks noChangeArrowheads="1"/>
            </p:cNvSpPr>
            <p:nvPr/>
          </p:nvSpPr>
          <p:spPr bwMode="auto">
            <a:xfrm>
              <a:off x="3504" y="2496"/>
              <a:ext cx="177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dirty="0">
                  <a:ea typeface="ＭＳ Ｐゴシック" pitchFamily="34" charset="-128"/>
                </a:rPr>
                <a:t>Rate at which energy is stored in inductor L</a:t>
              </a:r>
            </a:p>
          </p:txBody>
        </p:sp>
        <p:sp>
          <p:nvSpPr>
            <p:cNvPr id="9233" name="Line 21"/>
            <p:cNvSpPr>
              <a:spLocks noChangeShapeType="1"/>
            </p:cNvSpPr>
            <p:nvPr/>
          </p:nvSpPr>
          <p:spPr bwMode="auto">
            <a:xfrm flipH="1" flipV="1">
              <a:off x="3024" y="2640"/>
              <a:ext cx="480" cy="96"/>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AutoShape 22"/>
            <p:cNvSpPr>
              <a:spLocks noChangeArrowheads="1"/>
            </p:cNvSpPr>
            <p:nvPr/>
          </p:nvSpPr>
          <p:spPr bwMode="auto">
            <a:xfrm>
              <a:off x="2448" y="2400"/>
              <a:ext cx="576" cy="528"/>
            </a:xfrm>
            <a:prstGeom prst="roundRect">
              <a:avLst>
                <a:gd name="adj" fmla="val 16667"/>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pSp>
      <p:grpSp>
        <p:nvGrpSpPr>
          <p:cNvPr id="6" name="Group 23"/>
          <p:cNvGrpSpPr>
            <a:grpSpLocks/>
          </p:cNvGrpSpPr>
          <p:nvPr/>
        </p:nvGrpSpPr>
        <p:grpSpPr bwMode="auto">
          <a:xfrm>
            <a:off x="4757738" y="4953000"/>
            <a:ext cx="3497262" cy="787400"/>
            <a:chOff x="2997" y="3120"/>
            <a:chExt cx="2203" cy="496"/>
          </a:xfrm>
        </p:grpSpPr>
        <p:graphicFrame>
          <p:nvGraphicFramePr>
            <p:cNvPr id="9219" name="Object 24"/>
            <p:cNvGraphicFramePr>
              <a:graphicFrameLocks noChangeAspect="1"/>
            </p:cNvGraphicFramePr>
            <p:nvPr/>
          </p:nvGraphicFramePr>
          <p:xfrm>
            <a:off x="2997" y="3120"/>
            <a:ext cx="919" cy="425"/>
          </p:xfrm>
          <a:graphic>
            <a:graphicData uri="http://schemas.openxmlformats.org/presentationml/2006/ole">
              <mc:AlternateContent xmlns:mc="http://schemas.openxmlformats.org/markup-compatibility/2006">
                <mc:Choice xmlns:v="urn:schemas-microsoft-com:vml" Requires="v">
                  <p:oleObj spid="_x0000_s107024" name="Equation" r:id="rId9" imgW="850680" imgH="393480" progId="Equation.DSMT4">
                    <p:embed/>
                  </p:oleObj>
                </mc:Choice>
                <mc:Fallback>
                  <p:oleObj name="Equation" r:id="rId9" imgW="850680" imgH="393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97" y="3120"/>
                          <a:ext cx="919" cy="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31" name="AutoShape 25"/>
            <p:cNvSpPr>
              <a:spLocks noChangeArrowheads="1"/>
            </p:cNvSpPr>
            <p:nvPr/>
          </p:nvSpPr>
          <p:spPr bwMode="auto">
            <a:xfrm>
              <a:off x="3984" y="3312"/>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aphicFrame>
          <p:nvGraphicFramePr>
            <p:cNvPr id="9220" name="Object 26"/>
            <p:cNvGraphicFramePr>
              <a:graphicFrameLocks noChangeAspect="1"/>
            </p:cNvGraphicFramePr>
            <p:nvPr/>
          </p:nvGraphicFramePr>
          <p:xfrm>
            <a:off x="4304" y="3120"/>
            <a:ext cx="896" cy="496"/>
          </p:xfrm>
          <a:graphic>
            <a:graphicData uri="http://schemas.openxmlformats.org/presentationml/2006/ole">
              <mc:AlternateContent xmlns:mc="http://schemas.openxmlformats.org/markup-compatibility/2006">
                <mc:Choice xmlns:v="urn:schemas-microsoft-com:vml" Requires="v">
                  <p:oleObj spid="_x0000_s107025" name="Equation" r:id="rId11" imgW="711000" imgH="393480" progId="Equation.DSMT4">
                    <p:embed/>
                  </p:oleObj>
                </mc:Choice>
                <mc:Fallback>
                  <p:oleObj name="Equation" r:id="rId11" imgW="711000" imgH="393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04" y="3120"/>
                          <a:ext cx="896" cy="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 name="Slide Number Placeholder 1"/>
          <p:cNvSpPr>
            <a:spLocks noGrp="1"/>
          </p:cNvSpPr>
          <p:nvPr>
            <p:ph type="sldNum" sz="quarter" idx="12"/>
          </p:nvPr>
        </p:nvSpPr>
        <p:spPr/>
        <p:txBody>
          <a:bodyPr/>
          <a:lstStyle/>
          <a:p>
            <a:fld id="{2BE48B64-0C92-464B-BD7F-2AA09A15D128}" type="slidenum">
              <a:rPr lang="en-US" altLang="en-US" smtClean="0"/>
              <a:pPr/>
              <a:t>20</a:t>
            </a:fld>
            <a:endParaRPr lang="en-US" altLang="en-US"/>
          </a:p>
        </p:txBody>
      </p:sp>
    </p:spTree>
    <p:extLst>
      <p:ext uri="{BB962C8B-B14F-4D97-AF65-F5344CB8AC3E}">
        <p14:creationId xmlns:p14="http://schemas.microsoft.com/office/powerpoint/2010/main" val="1264504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7" name="Rectangle 2"/>
          <p:cNvSpPr>
            <a:spLocks noGrp="1" noChangeArrowheads="1"/>
          </p:cNvSpPr>
          <p:nvPr>
            <p:ph type="title"/>
          </p:nvPr>
        </p:nvSpPr>
        <p:spPr/>
        <p:txBody>
          <a:bodyPr/>
          <a:lstStyle/>
          <a:p>
            <a:r>
              <a:rPr lang="en-US" altLang="ja-JP" smtClean="0">
                <a:ea typeface="ＭＳ Ｐゴシック" pitchFamily="34" charset="-128"/>
              </a:rPr>
              <a:t>Where is the Energy Stored?</a:t>
            </a:r>
          </a:p>
        </p:txBody>
      </p:sp>
      <p:sp>
        <p:nvSpPr>
          <p:cNvPr id="10248" name="Text Box 3"/>
          <p:cNvSpPr txBox="1">
            <a:spLocks noChangeArrowheads="1"/>
          </p:cNvSpPr>
          <p:nvPr/>
        </p:nvSpPr>
        <p:spPr bwMode="auto">
          <a:xfrm>
            <a:off x="914400" y="990600"/>
            <a:ext cx="518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i="0">
                <a:ea typeface="ＭＳ Ｐゴシック" pitchFamily="34" charset="-128"/>
              </a:rPr>
              <a:t> </a:t>
            </a:r>
            <a:r>
              <a:rPr lang="en-US" altLang="ja-JP" sz="2000" b="1" i="0">
                <a:ea typeface="ＭＳ Ｐゴシック" pitchFamily="34" charset="-128"/>
              </a:rPr>
              <a:t>Energy must be stored in the </a:t>
            </a:r>
            <a:r>
              <a:rPr lang="en-US" altLang="ja-JP" sz="2000" b="1">
                <a:ea typeface="ＭＳ Ｐゴシック" pitchFamily="34" charset="-128"/>
              </a:rPr>
              <a:t>magnetic field</a:t>
            </a:r>
            <a:r>
              <a:rPr lang="en-US" altLang="ja-JP" sz="2000" b="1" i="0">
                <a:ea typeface="ＭＳ Ｐゴシック" pitchFamily="34" charset="-128"/>
              </a:rPr>
              <a:t>!</a:t>
            </a:r>
          </a:p>
        </p:txBody>
      </p:sp>
      <p:grpSp>
        <p:nvGrpSpPr>
          <p:cNvPr id="10249" name="Group 4"/>
          <p:cNvGrpSpPr>
            <a:grpSpLocks/>
          </p:cNvGrpSpPr>
          <p:nvPr/>
        </p:nvGrpSpPr>
        <p:grpSpPr bwMode="auto">
          <a:xfrm>
            <a:off x="1676400" y="1676400"/>
            <a:ext cx="7010400" cy="396875"/>
            <a:chOff x="1056" y="1056"/>
            <a:chExt cx="4416" cy="250"/>
          </a:xfrm>
        </p:grpSpPr>
        <p:sp>
          <p:nvSpPr>
            <p:cNvPr id="10265" name="Text Box 5"/>
            <p:cNvSpPr txBox="1">
              <a:spLocks noChangeArrowheads="1"/>
            </p:cNvSpPr>
            <p:nvPr/>
          </p:nvSpPr>
          <p:spPr bwMode="auto">
            <a:xfrm>
              <a:off x="1536" y="1056"/>
              <a:ext cx="39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a:ea typeface="ＭＳ Ｐゴシック" pitchFamily="34" charset="-128"/>
                </a:rPr>
                <a:t>Energy stored by a capacitor is stored in its electric field</a:t>
              </a:r>
            </a:p>
          </p:txBody>
        </p:sp>
        <p:sp>
          <p:nvSpPr>
            <p:cNvPr id="10266" name="AutoShape 6"/>
            <p:cNvSpPr>
              <a:spLocks noChangeArrowheads="1"/>
            </p:cNvSpPr>
            <p:nvPr/>
          </p:nvSpPr>
          <p:spPr bwMode="auto">
            <a:xfrm>
              <a:off x="1056" y="1152"/>
              <a:ext cx="336" cy="96"/>
            </a:xfrm>
            <a:prstGeom prst="leftRightArrow">
              <a:avLst>
                <a:gd name="adj1" fmla="val 50000"/>
                <a:gd name="adj2" fmla="val 700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pSp>
      <p:grpSp>
        <p:nvGrpSpPr>
          <p:cNvPr id="10250" name="Group 7"/>
          <p:cNvGrpSpPr>
            <a:grpSpLocks/>
          </p:cNvGrpSpPr>
          <p:nvPr/>
        </p:nvGrpSpPr>
        <p:grpSpPr bwMode="auto">
          <a:xfrm>
            <a:off x="914400" y="2133600"/>
            <a:ext cx="7391400" cy="609600"/>
            <a:chOff x="576" y="1344"/>
            <a:chExt cx="4656" cy="384"/>
          </a:xfrm>
        </p:grpSpPr>
        <p:graphicFrame>
          <p:nvGraphicFramePr>
            <p:cNvPr id="10245" name="Object 8"/>
            <p:cNvGraphicFramePr>
              <a:graphicFrameLocks/>
            </p:cNvGraphicFramePr>
            <p:nvPr/>
          </p:nvGraphicFramePr>
          <p:xfrm>
            <a:off x="4032" y="1344"/>
            <a:ext cx="1200" cy="384"/>
          </p:xfrm>
          <a:graphic>
            <a:graphicData uri="http://schemas.openxmlformats.org/presentationml/2006/ole">
              <mc:AlternateContent xmlns:mc="http://schemas.openxmlformats.org/markup-compatibility/2006">
                <mc:Choice xmlns:v="urn:schemas-microsoft-com:vml" Requires="v">
                  <p:oleObj spid="_x0000_s108177" name="Equation" r:id="rId4" imgW="723600" imgH="241200" progId="Equation.DSMT4">
                    <p:embed/>
                  </p:oleObj>
                </mc:Choice>
                <mc:Fallback>
                  <p:oleObj name="Equation" r:id="rId4" imgW="723600" imgH="241200" progId="Equation.DSMT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4032" y="1344"/>
                          <a:ext cx="1200" cy="384"/>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9"/>
            <p:cNvGraphicFramePr>
              <a:graphicFrameLocks/>
            </p:cNvGraphicFramePr>
            <p:nvPr/>
          </p:nvGraphicFramePr>
          <p:xfrm>
            <a:off x="2976" y="1392"/>
            <a:ext cx="895" cy="332"/>
          </p:xfrm>
          <a:graphic>
            <a:graphicData uri="http://schemas.openxmlformats.org/presentationml/2006/ole">
              <mc:AlternateContent xmlns:mc="http://schemas.openxmlformats.org/markup-compatibility/2006">
                <mc:Choice xmlns:v="urn:schemas-microsoft-com:vml" Requires="v">
                  <p:oleObj spid="_x0000_s108178" name="Equation" r:id="rId6" imgW="622080" imgH="228600" progId="Equation.DSMT4">
                    <p:embed/>
                  </p:oleObj>
                </mc:Choice>
                <mc:Fallback>
                  <p:oleObj name="Equation" r:id="rId6" imgW="622080" imgH="228600" progId="Equation.DSMT4">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black">
                        <a:xfrm>
                          <a:off x="2976" y="1392"/>
                          <a:ext cx="895" cy="332"/>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4" name="Text Box 10"/>
            <p:cNvSpPr txBox="1">
              <a:spLocks noChangeArrowheads="1"/>
            </p:cNvSpPr>
            <p:nvPr/>
          </p:nvSpPr>
          <p:spPr bwMode="auto">
            <a:xfrm>
              <a:off x="576" y="1440"/>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b="1" i="0">
                  <a:ea typeface="ＭＳ Ｐゴシック" pitchFamily="34" charset="-128"/>
                </a:rPr>
                <a:t> </a:t>
              </a:r>
              <a:r>
                <a:rPr lang="en-US" altLang="ja-JP" sz="2000" i="0">
                  <a:ea typeface="ＭＳ Ｐゴシック" pitchFamily="34" charset="-128"/>
                </a:rPr>
                <a:t>Consider</a:t>
              </a:r>
              <a:r>
                <a:rPr lang="en-US" altLang="ja-JP" sz="2000" b="1" i="0">
                  <a:ea typeface="ＭＳ Ｐゴシック" pitchFamily="34" charset="-128"/>
                </a:rPr>
                <a:t> a long solenoid </a:t>
              </a:r>
              <a:r>
                <a:rPr lang="en-US" altLang="ja-JP" sz="2000" i="0">
                  <a:ea typeface="ＭＳ Ｐゴシック" pitchFamily="34" charset="-128"/>
                </a:rPr>
                <a:t>where</a:t>
              </a:r>
            </a:p>
          </p:txBody>
        </p:sp>
      </p:grpSp>
      <p:grpSp>
        <p:nvGrpSpPr>
          <p:cNvPr id="10251" name="Group 11"/>
          <p:cNvGrpSpPr>
            <a:grpSpLocks/>
          </p:cNvGrpSpPr>
          <p:nvPr/>
        </p:nvGrpSpPr>
        <p:grpSpPr bwMode="auto">
          <a:xfrm>
            <a:off x="1828800" y="2971800"/>
            <a:ext cx="5067300" cy="895350"/>
            <a:chOff x="1152" y="1872"/>
            <a:chExt cx="3192" cy="564"/>
          </a:xfrm>
        </p:grpSpPr>
        <p:graphicFrame>
          <p:nvGraphicFramePr>
            <p:cNvPr id="10244" name="Object 12"/>
            <p:cNvGraphicFramePr>
              <a:graphicFrameLocks/>
            </p:cNvGraphicFramePr>
            <p:nvPr/>
          </p:nvGraphicFramePr>
          <p:xfrm>
            <a:off x="1705" y="1872"/>
            <a:ext cx="2639" cy="564"/>
          </p:xfrm>
          <a:graphic>
            <a:graphicData uri="http://schemas.openxmlformats.org/presentationml/2006/ole">
              <mc:AlternateContent xmlns:mc="http://schemas.openxmlformats.org/markup-compatibility/2006">
                <mc:Choice xmlns:v="urn:schemas-microsoft-com:vml" Requires="v">
                  <p:oleObj spid="_x0000_s108179" name="Equation" r:id="rId8" imgW="2349360" imgH="457200" progId="Equation.DSMT4">
                    <p:embed/>
                  </p:oleObj>
                </mc:Choice>
                <mc:Fallback>
                  <p:oleObj name="Equation" r:id="rId8" imgW="2349360" imgH="457200" progId="Equation.DSMT4">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1705" y="1872"/>
                          <a:ext cx="2639" cy="564"/>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3" name="AutoShape 13"/>
            <p:cNvSpPr>
              <a:spLocks noChangeArrowheads="1"/>
            </p:cNvSpPr>
            <p:nvPr/>
          </p:nvSpPr>
          <p:spPr bwMode="auto">
            <a:xfrm>
              <a:off x="1152" y="2112"/>
              <a:ext cx="336" cy="96"/>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pSp>
      <p:pic>
        <p:nvPicPr>
          <p:cNvPr id="10252" name="Picture 14" descr="F31_17"/>
          <p:cNvPicPr>
            <a:picLocks noGrp="1" noChangeAspect="1" noChangeArrowheads="1"/>
          </p:cNvPicPr>
          <p:nvPr>
            <p:ph idx="1"/>
          </p:nvPr>
        </p:nvPicPr>
        <p:blipFill>
          <a:blip r:embed="rId10">
            <a:extLst>
              <a:ext uri="{28A0092B-C50C-407E-A947-70E740481C1C}">
                <a14:useLocalDpi xmlns:a14="http://schemas.microsoft.com/office/drawing/2010/main" val="0"/>
              </a:ext>
            </a:extLst>
          </a:blip>
          <a:srcRect l="81270" t="32378" r="-6667" b="10960"/>
          <a:stretch>
            <a:fillRect/>
          </a:stretch>
        </p:blipFill>
        <p:spPr bwMode="auto">
          <a:xfrm>
            <a:off x="6705600" y="3810000"/>
            <a:ext cx="1252538"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3" name="Group 15"/>
          <p:cNvGrpSpPr>
            <a:grpSpLocks/>
          </p:cNvGrpSpPr>
          <p:nvPr/>
        </p:nvGrpSpPr>
        <p:grpSpPr bwMode="auto">
          <a:xfrm>
            <a:off x="7315200" y="3200400"/>
            <a:ext cx="1676400" cy="2057400"/>
            <a:chOff x="4608" y="2016"/>
            <a:chExt cx="1056" cy="1296"/>
          </a:xfrm>
        </p:grpSpPr>
        <p:sp>
          <p:nvSpPr>
            <p:cNvPr id="10259" name="Line 16"/>
            <p:cNvSpPr>
              <a:spLocks noChangeShapeType="1"/>
            </p:cNvSpPr>
            <p:nvPr/>
          </p:nvSpPr>
          <p:spPr bwMode="auto">
            <a:xfrm flipH="1">
              <a:off x="4656" y="2256"/>
              <a:ext cx="192" cy="432"/>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US"/>
            </a:p>
          </p:txBody>
        </p:sp>
        <p:sp>
          <p:nvSpPr>
            <p:cNvPr id="10260" name="Text Box 17"/>
            <p:cNvSpPr txBox="1">
              <a:spLocks noChangeArrowheads="1"/>
            </p:cNvSpPr>
            <p:nvPr/>
          </p:nvSpPr>
          <p:spPr bwMode="auto">
            <a:xfrm>
              <a:off x="4608" y="2016"/>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dirty="0">
                  <a:ea typeface="ＭＳ Ｐゴシック" pitchFamily="34" charset="-128"/>
                </a:rPr>
                <a:t>area A</a:t>
              </a:r>
            </a:p>
          </p:txBody>
        </p:sp>
        <p:sp>
          <p:nvSpPr>
            <p:cNvPr id="10261" name="Line 18"/>
            <p:cNvSpPr>
              <a:spLocks noChangeShapeType="1"/>
            </p:cNvSpPr>
            <p:nvPr/>
          </p:nvSpPr>
          <p:spPr bwMode="auto">
            <a:xfrm>
              <a:off x="4944" y="2640"/>
              <a:ext cx="0" cy="672"/>
            </a:xfrm>
            <a:prstGeom prst="line">
              <a:avLst/>
            </a:prstGeom>
            <a:noFill/>
            <a:ln w="31750">
              <a:solidFill>
                <a:schemeClr val="accent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2" name="Text Box 19"/>
            <p:cNvSpPr txBox="1">
              <a:spLocks noChangeArrowheads="1"/>
            </p:cNvSpPr>
            <p:nvPr/>
          </p:nvSpPr>
          <p:spPr bwMode="auto">
            <a:xfrm>
              <a:off x="4992" y="2784"/>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800" b="1" dirty="0">
                  <a:ea typeface="ＭＳ Ｐゴシック" pitchFamily="34" charset="-128"/>
                </a:rPr>
                <a:t>length l</a:t>
              </a:r>
            </a:p>
          </p:txBody>
        </p:sp>
      </p:grpSp>
      <p:grpSp>
        <p:nvGrpSpPr>
          <p:cNvPr id="10254" name="Group 20"/>
          <p:cNvGrpSpPr>
            <a:grpSpLocks/>
          </p:cNvGrpSpPr>
          <p:nvPr/>
        </p:nvGrpSpPr>
        <p:grpSpPr bwMode="auto">
          <a:xfrm>
            <a:off x="914400" y="4191000"/>
            <a:ext cx="5529263" cy="1143000"/>
            <a:chOff x="576" y="2640"/>
            <a:chExt cx="3483" cy="720"/>
          </a:xfrm>
        </p:grpSpPr>
        <p:graphicFrame>
          <p:nvGraphicFramePr>
            <p:cNvPr id="10243" name="Object 21"/>
            <p:cNvGraphicFramePr>
              <a:graphicFrameLocks/>
            </p:cNvGraphicFramePr>
            <p:nvPr/>
          </p:nvGraphicFramePr>
          <p:xfrm>
            <a:off x="2387" y="2688"/>
            <a:ext cx="1672" cy="672"/>
          </p:xfrm>
          <a:graphic>
            <a:graphicData uri="http://schemas.openxmlformats.org/presentationml/2006/ole">
              <mc:AlternateContent xmlns:mc="http://schemas.openxmlformats.org/markup-compatibility/2006">
                <mc:Choice xmlns:v="urn:schemas-microsoft-com:vml" Requires="v">
                  <p:oleObj spid="_x0000_s108180" name="Equation" r:id="rId11" imgW="1028520" imgH="457200" progId="Equation.DSMT4">
                    <p:embed/>
                  </p:oleObj>
                </mc:Choice>
                <mc:Fallback>
                  <p:oleObj name="Equation" r:id="rId11" imgW="1028520" imgH="457200" progId="Equation.DSMT4">
                    <p:embed/>
                    <p:pic>
                      <p:nvPicPr>
                        <p:cNvPr id="0" name=""/>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black">
                        <a:xfrm>
                          <a:off x="2387" y="2688"/>
                          <a:ext cx="1672" cy="672"/>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8" name="Text Box 22"/>
            <p:cNvSpPr txBox="1">
              <a:spLocks noChangeArrowheads="1"/>
            </p:cNvSpPr>
            <p:nvPr/>
          </p:nvSpPr>
          <p:spPr bwMode="auto">
            <a:xfrm>
              <a:off x="576" y="2640"/>
              <a:ext cx="168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b="1" i="0" dirty="0">
                  <a:ea typeface="ＭＳ Ｐゴシック" pitchFamily="34" charset="-128"/>
                </a:rPr>
                <a:t> </a:t>
              </a:r>
              <a:r>
                <a:rPr lang="en-US" altLang="ja-JP" sz="2000" i="0" dirty="0">
                  <a:ea typeface="ＭＳ Ｐゴシック" pitchFamily="34" charset="-128"/>
                </a:rPr>
                <a:t>So</a:t>
              </a:r>
              <a:r>
                <a:rPr lang="en-US" altLang="ja-JP" sz="2000" b="1" i="0" dirty="0">
                  <a:ea typeface="ＭＳ Ｐゴシック" pitchFamily="34" charset="-128"/>
                </a:rPr>
                <a:t> energy </a:t>
              </a:r>
              <a:r>
                <a:rPr lang="en-US" altLang="ja-JP" sz="2000" b="1" dirty="0">
                  <a:ea typeface="ＭＳ Ｐゴシック" pitchFamily="34" charset="-128"/>
                </a:rPr>
                <a:t>density</a:t>
              </a:r>
              <a:r>
                <a:rPr lang="en-US" altLang="ja-JP" sz="2000" b="1" i="0" dirty="0">
                  <a:ea typeface="ＭＳ Ｐゴシック" pitchFamily="34" charset="-128"/>
                </a:rPr>
                <a:t> </a:t>
              </a:r>
              <a:r>
                <a:rPr lang="en-US" altLang="ja-JP" sz="2000" i="0" dirty="0">
                  <a:ea typeface="ＭＳ Ｐゴシック" pitchFamily="34" charset="-128"/>
                </a:rPr>
                <a:t>of the </a:t>
              </a:r>
              <a:r>
                <a:rPr lang="en-US" altLang="ja-JP" sz="2000" b="1" dirty="0">
                  <a:ea typeface="ＭＳ Ｐゴシック" pitchFamily="34" charset="-128"/>
                </a:rPr>
                <a:t>magnetic field</a:t>
              </a:r>
              <a:r>
                <a:rPr lang="en-US" altLang="ja-JP" sz="2000" i="0" dirty="0">
                  <a:ea typeface="ＭＳ Ｐゴシック" pitchFamily="34" charset="-128"/>
                </a:rPr>
                <a:t> is</a:t>
              </a:r>
            </a:p>
          </p:txBody>
        </p:sp>
      </p:grpSp>
      <p:grpSp>
        <p:nvGrpSpPr>
          <p:cNvPr id="10255" name="Group 23"/>
          <p:cNvGrpSpPr>
            <a:grpSpLocks/>
          </p:cNvGrpSpPr>
          <p:nvPr/>
        </p:nvGrpSpPr>
        <p:grpSpPr bwMode="auto">
          <a:xfrm>
            <a:off x="1447800" y="5402263"/>
            <a:ext cx="5257800" cy="1041400"/>
            <a:chOff x="912" y="3403"/>
            <a:chExt cx="3312" cy="656"/>
          </a:xfrm>
        </p:grpSpPr>
        <p:sp>
          <p:nvSpPr>
            <p:cNvPr id="10256" name="AutoShape 24"/>
            <p:cNvSpPr>
              <a:spLocks noChangeArrowheads="1"/>
            </p:cNvSpPr>
            <p:nvPr/>
          </p:nvSpPr>
          <p:spPr bwMode="auto">
            <a:xfrm>
              <a:off x="912" y="3696"/>
              <a:ext cx="384" cy="96"/>
            </a:xfrm>
            <a:prstGeom prst="leftRightArrow">
              <a:avLst>
                <a:gd name="adj1" fmla="val 50000"/>
                <a:gd name="adj2" fmla="val 800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aphicFrame>
          <p:nvGraphicFramePr>
            <p:cNvPr id="10242" name="Object 25"/>
            <p:cNvGraphicFramePr>
              <a:graphicFrameLocks noChangeAspect="1"/>
            </p:cNvGraphicFramePr>
            <p:nvPr/>
          </p:nvGraphicFramePr>
          <p:xfrm>
            <a:off x="1392" y="3403"/>
            <a:ext cx="1248" cy="656"/>
          </p:xfrm>
          <a:graphic>
            <a:graphicData uri="http://schemas.openxmlformats.org/presentationml/2006/ole">
              <mc:AlternateContent xmlns:mc="http://schemas.openxmlformats.org/markup-compatibility/2006">
                <mc:Choice xmlns:v="urn:schemas-microsoft-com:vml" Requires="v">
                  <p:oleObj spid="_x0000_s108181" name="Equation" r:id="rId13" imgW="749160" imgH="393480" progId="Equation.DSMT4">
                    <p:embed/>
                  </p:oleObj>
                </mc:Choice>
                <mc:Fallback>
                  <p:oleObj name="Equation" r:id="rId13" imgW="749160" imgH="393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92" y="3403"/>
                          <a:ext cx="1248" cy="6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7" name="Text Box 26"/>
            <p:cNvSpPr txBox="1">
              <a:spLocks noChangeArrowheads="1"/>
            </p:cNvSpPr>
            <p:nvPr/>
          </p:nvSpPr>
          <p:spPr bwMode="auto">
            <a:xfrm>
              <a:off x="2688" y="3600"/>
              <a:ext cx="153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a:ea typeface="ＭＳ Ｐゴシック" pitchFamily="34" charset="-128"/>
                </a:rPr>
                <a:t>(Energy density of the electric field)</a:t>
              </a:r>
            </a:p>
          </p:txBody>
        </p:sp>
      </p:grpSp>
      <p:sp>
        <p:nvSpPr>
          <p:cNvPr id="2" name="Slide Number Placeholder 1"/>
          <p:cNvSpPr>
            <a:spLocks noGrp="1"/>
          </p:cNvSpPr>
          <p:nvPr>
            <p:ph type="sldNum" sz="quarter" idx="12"/>
          </p:nvPr>
        </p:nvSpPr>
        <p:spPr/>
        <p:txBody>
          <a:bodyPr/>
          <a:lstStyle/>
          <a:p>
            <a:fld id="{2BE48B64-0C92-464B-BD7F-2AA09A15D128}" type="slidenum">
              <a:rPr lang="en-US" altLang="en-US" smtClean="0"/>
              <a:pPr/>
              <a:t>21</a:t>
            </a:fld>
            <a:endParaRPr lang="en-US" altLang="en-US"/>
          </a:p>
        </p:txBody>
      </p:sp>
    </p:spTree>
    <p:extLst>
      <p:ext uri="{BB962C8B-B14F-4D97-AF65-F5344CB8AC3E}">
        <p14:creationId xmlns:p14="http://schemas.microsoft.com/office/powerpoint/2010/main" val="15666028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05000" y="228600"/>
            <a:ext cx="2493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ja-JP" b="1" i="0" dirty="0" err="1" smtClean="0">
                <a:ea typeface="ＭＳ Ｐゴシック" pitchFamily="34" charset="-128"/>
              </a:rPr>
              <a:t>iClicker</a:t>
            </a:r>
            <a:r>
              <a:rPr lang="en-US" altLang="ja-JP" b="1" i="0" dirty="0" smtClean="0">
                <a:ea typeface="ＭＳ Ｐゴシック" pitchFamily="34" charset="-128"/>
              </a:rPr>
              <a:t> Question</a:t>
            </a:r>
            <a:endParaRPr lang="en-US" altLang="ja-JP" b="1" i="0" dirty="0">
              <a:ea typeface="ＭＳ Ｐゴシック" pitchFamily="34" charset="-128"/>
            </a:endParaRPr>
          </a:p>
        </p:txBody>
      </p:sp>
      <p:sp>
        <p:nvSpPr>
          <p:cNvPr id="16387" name="Text Box 3"/>
          <p:cNvSpPr txBox="1">
            <a:spLocks noChangeArrowheads="1"/>
          </p:cNvSpPr>
          <p:nvPr/>
        </p:nvSpPr>
        <p:spPr bwMode="auto">
          <a:xfrm>
            <a:off x="1295400" y="1066800"/>
            <a:ext cx="6934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r>
              <a:rPr lang="en-US" altLang="en-US" sz="2800" i="0">
                <a:solidFill>
                  <a:srgbClr val="FF0000"/>
                </a:solidFill>
              </a:rPr>
              <a:t>The switch in this circuit is initially open for a</a:t>
            </a:r>
          </a:p>
          <a:p>
            <a:r>
              <a:rPr lang="en-US" altLang="en-US" sz="2800" i="0">
                <a:solidFill>
                  <a:srgbClr val="FF0000"/>
                </a:solidFill>
              </a:rPr>
              <a:t>long time, and then closed at t = 0. What is the</a:t>
            </a:r>
          </a:p>
          <a:p>
            <a:r>
              <a:rPr lang="en-US" altLang="en-US" sz="2800" i="0">
                <a:solidFill>
                  <a:srgbClr val="FF0000"/>
                </a:solidFill>
              </a:rPr>
              <a:t>magnitude of the voltage across the inductor</a:t>
            </a:r>
          </a:p>
          <a:p>
            <a:r>
              <a:rPr lang="en-US" altLang="en-US" sz="2800" i="0">
                <a:solidFill>
                  <a:srgbClr val="FF0000"/>
                </a:solidFill>
              </a:rPr>
              <a:t>just after the switch is closed?</a:t>
            </a:r>
            <a:endParaRPr lang="en-US" altLang="ja-JP" sz="2800" i="0">
              <a:solidFill>
                <a:srgbClr val="FF0000"/>
              </a:solidFill>
              <a:ea typeface="ＭＳ Ｐゴシック" pitchFamily="34" charset="-128"/>
            </a:endParaRPr>
          </a:p>
        </p:txBody>
      </p:sp>
      <p:sp>
        <p:nvSpPr>
          <p:cNvPr id="16388" name="Text Box 4"/>
          <p:cNvSpPr txBox="1">
            <a:spLocks noChangeArrowheads="1"/>
          </p:cNvSpPr>
          <p:nvPr/>
        </p:nvSpPr>
        <p:spPr bwMode="auto">
          <a:xfrm>
            <a:off x="1524000" y="3352800"/>
            <a:ext cx="18288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lnSpc>
                <a:spcPct val="90000"/>
              </a:lnSpc>
              <a:spcBef>
                <a:spcPct val="50000"/>
              </a:spcBef>
              <a:buFontTx/>
              <a:buAutoNum type="alphaLcParenR"/>
            </a:pPr>
            <a:r>
              <a:rPr lang="en-US" altLang="ja-JP" i="0">
                <a:ea typeface="ＭＳ Ｐゴシック" pitchFamily="34" charset="-128"/>
              </a:rPr>
              <a:t>zero</a:t>
            </a:r>
          </a:p>
          <a:p>
            <a:pPr eaLnBrk="1" hangingPunct="1">
              <a:lnSpc>
                <a:spcPct val="90000"/>
              </a:lnSpc>
              <a:spcBef>
                <a:spcPct val="50000"/>
              </a:spcBef>
              <a:buFontTx/>
              <a:buAutoNum type="alphaLcParenR"/>
            </a:pPr>
            <a:r>
              <a:rPr lang="en-US" altLang="ja-JP" i="0">
                <a:ea typeface="ＭＳ Ｐゴシック" pitchFamily="34" charset="-128"/>
              </a:rPr>
              <a:t> V</a:t>
            </a:r>
          </a:p>
          <a:p>
            <a:pPr eaLnBrk="1" hangingPunct="1">
              <a:lnSpc>
                <a:spcPct val="90000"/>
              </a:lnSpc>
              <a:spcBef>
                <a:spcPct val="50000"/>
              </a:spcBef>
              <a:buFontTx/>
              <a:buAutoNum type="alphaLcParenR"/>
            </a:pPr>
            <a:r>
              <a:rPr lang="en-US" altLang="ja-JP" i="0">
                <a:ea typeface="ＭＳ Ｐゴシック" pitchFamily="34" charset="-128"/>
              </a:rPr>
              <a:t> R / L</a:t>
            </a:r>
          </a:p>
          <a:p>
            <a:pPr eaLnBrk="1" hangingPunct="1">
              <a:lnSpc>
                <a:spcPct val="90000"/>
              </a:lnSpc>
              <a:spcBef>
                <a:spcPct val="50000"/>
              </a:spcBef>
              <a:buFontTx/>
              <a:buAutoNum type="alphaLcParenR"/>
            </a:pPr>
            <a:r>
              <a:rPr lang="en-US" altLang="ja-JP" i="0">
                <a:ea typeface="ＭＳ Ｐゴシック" pitchFamily="34" charset="-128"/>
              </a:rPr>
              <a:t> V / R</a:t>
            </a:r>
          </a:p>
          <a:p>
            <a:pPr eaLnBrk="1" hangingPunct="1">
              <a:lnSpc>
                <a:spcPct val="90000"/>
              </a:lnSpc>
              <a:spcBef>
                <a:spcPct val="50000"/>
              </a:spcBef>
              <a:buFontTx/>
              <a:buAutoNum type="alphaLcParenR"/>
            </a:pPr>
            <a:r>
              <a:rPr lang="en-US" altLang="ja-JP" i="0">
                <a:ea typeface="ＭＳ Ｐゴシック" pitchFamily="34" charset="-128"/>
              </a:rPr>
              <a:t> 2V</a:t>
            </a:r>
            <a:endParaRPr lang="en-US" altLang="ja-JP">
              <a:ea typeface="ＭＳ Ｐゴシック" pitchFamily="34" charset="-128"/>
            </a:endParaRPr>
          </a:p>
        </p:txBody>
      </p:sp>
      <p:pic>
        <p:nvPicPr>
          <p:cNvPr id="16389" name="Picture 5" descr="R_L_circ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76600"/>
            <a:ext cx="41656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B3C9B51-4AEF-4F23-A6AC-7FC45CFAFC51}" type="slidenum">
              <a:rPr lang="en-US" altLang="en-US" smtClean="0"/>
              <a:pPr/>
              <a:t>22</a:t>
            </a:fld>
            <a:endParaRPr lang="en-US" altLang="en-US"/>
          </a:p>
        </p:txBody>
      </p:sp>
    </p:spTree>
    <p:extLst>
      <p:ext uri="{BB962C8B-B14F-4D97-AF65-F5344CB8AC3E}">
        <p14:creationId xmlns:p14="http://schemas.microsoft.com/office/powerpoint/2010/main" val="1519407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84" name="Picture 2" descr="Fig22"/>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5105400" y="1295400"/>
            <a:ext cx="3836988"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45603" name="Object 2"/>
          <p:cNvGraphicFramePr>
            <a:graphicFrameLocks noChangeAspect="1"/>
          </p:cNvGraphicFramePr>
          <p:nvPr/>
        </p:nvGraphicFramePr>
        <p:xfrm>
          <a:off x="889000" y="1587500"/>
          <a:ext cx="1941513" cy="812800"/>
        </p:xfrm>
        <a:graphic>
          <a:graphicData uri="http://schemas.openxmlformats.org/presentationml/2006/ole">
            <mc:AlternateContent xmlns:mc="http://schemas.openxmlformats.org/markup-compatibility/2006">
              <mc:Choice xmlns:v="urn:schemas-microsoft-com:vml" Requires="v">
                <p:oleObj spid="_x0000_s51034" name="Equation" r:id="rId5" imgW="965160" imgH="406080" progId="Equation.3">
                  <p:embed/>
                </p:oleObj>
              </mc:Choice>
              <mc:Fallback>
                <p:oleObj name="Equation" r:id="rId5" imgW="965160" imgH="40608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00" y="1587500"/>
                        <a:ext cx="1941513" cy="812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5604" name="Object 3"/>
          <p:cNvGraphicFramePr>
            <a:graphicFrameLocks noChangeAspect="1"/>
          </p:cNvGraphicFramePr>
          <p:nvPr/>
        </p:nvGraphicFramePr>
        <p:xfrm>
          <a:off x="2819400" y="1143000"/>
          <a:ext cx="1660525" cy="508000"/>
        </p:xfrm>
        <a:graphic>
          <a:graphicData uri="http://schemas.openxmlformats.org/presentationml/2006/ole">
            <mc:AlternateContent xmlns:mc="http://schemas.openxmlformats.org/markup-compatibility/2006">
              <mc:Choice xmlns:v="urn:schemas-microsoft-com:vml" Requires="v">
                <p:oleObj spid="_x0000_s51035" name="Equation" r:id="rId7" imgW="825480" imgH="253800" progId="Equation.3">
                  <p:embed/>
                </p:oleObj>
              </mc:Choice>
              <mc:Fallback>
                <p:oleObj name="Equation" r:id="rId7" imgW="825480" imgH="2538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1143000"/>
                        <a:ext cx="1660525" cy="5080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5605" name="Line 5"/>
          <p:cNvSpPr>
            <a:spLocks noChangeShapeType="1"/>
          </p:cNvSpPr>
          <p:nvPr/>
        </p:nvSpPr>
        <p:spPr bwMode="auto">
          <a:xfrm flipV="1">
            <a:off x="2438400" y="1447800"/>
            <a:ext cx="304800" cy="2286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aphicFrame>
        <p:nvGraphicFramePr>
          <p:cNvPr id="1945606" name="Object 4"/>
          <p:cNvGraphicFramePr>
            <a:graphicFrameLocks noChangeAspect="1"/>
          </p:cNvGraphicFramePr>
          <p:nvPr/>
        </p:nvGraphicFramePr>
        <p:xfrm>
          <a:off x="622300" y="2514600"/>
          <a:ext cx="3729038" cy="863600"/>
        </p:xfrm>
        <a:graphic>
          <a:graphicData uri="http://schemas.openxmlformats.org/presentationml/2006/ole">
            <mc:AlternateContent xmlns:mc="http://schemas.openxmlformats.org/markup-compatibility/2006">
              <mc:Choice xmlns:v="urn:schemas-microsoft-com:vml" Requires="v">
                <p:oleObj spid="_x0000_s51036" name="Equation" r:id="rId9" imgW="1854000" imgH="431640" progId="Equation.3">
                  <p:embed/>
                </p:oleObj>
              </mc:Choice>
              <mc:Fallback>
                <p:oleObj name="Equation" r:id="rId9" imgW="1854000" imgH="431640" progId="Equation.3">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300" y="2514600"/>
                        <a:ext cx="3729038" cy="8636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5607" name="Text Box 7"/>
          <p:cNvSpPr txBox="1">
            <a:spLocks noChangeArrowheads="1"/>
          </p:cNvSpPr>
          <p:nvPr/>
        </p:nvSpPr>
        <p:spPr bwMode="auto">
          <a:xfrm>
            <a:off x="609600" y="3733800"/>
            <a:ext cx="31623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i="1">
                <a:solidFill>
                  <a:schemeClr val="accent2"/>
                </a:solidFill>
              </a:rPr>
              <a:t>emf</a:t>
            </a:r>
            <a:r>
              <a:rPr lang="en-US" altLang="en-US">
                <a:solidFill>
                  <a:schemeClr val="accent2"/>
                </a:solidFill>
              </a:rPr>
              <a:t> due to non-coulomb</a:t>
            </a:r>
          </a:p>
          <a:p>
            <a:pPr eaLnBrk="1" hangingPunct="1"/>
            <a:r>
              <a:rPr lang="en-US" altLang="en-US">
                <a:solidFill>
                  <a:schemeClr val="accent2"/>
                </a:solidFill>
              </a:rPr>
              <a:t>electric field</a:t>
            </a:r>
            <a:endParaRPr lang="en-US" altLang="en-US" i="1"/>
          </a:p>
        </p:txBody>
      </p:sp>
      <p:grpSp>
        <p:nvGrpSpPr>
          <p:cNvPr id="2" name="Group 8"/>
          <p:cNvGrpSpPr>
            <a:grpSpLocks/>
          </p:cNvGrpSpPr>
          <p:nvPr/>
        </p:nvGrpSpPr>
        <p:grpSpPr bwMode="auto">
          <a:xfrm>
            <a:off x="1905000" y="3352800"/>
            <a:ext cx="762000" cy="381000"/>
            <a:chOff x="1344" y="2112"/>
            <a:chExt cx="480" cy="240"/>
          </a:xfrm>
        </p:grpSpPr>
        <p:sp>
          <p:nvSpPr>
            <p:cNvPr id="50198" name="Line 9"/>
            <p:cNvSpPr>
              <a:spLocks noChangeShapeType="1"/>
            </p:cNvSpPr>
            <p:nvPr/>
          </p:nvSpPr>
          <p:spPr bwMode="auto">
            <a:xfrm flipV="1">
              <a:off x="1584" y="2112"/>
              <a:ext cx="0"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9" name="Line 10"/>
            <p:cNvSpPr>
              <a:spLocks noChangeShapeType="1"/>
            </p:cNvSpPr>
            <p:nvPr/>
          </p:nvSpPr>
          <p:spPr bwMode="auto">
            <a:xfrm>
              <a:off x="1344" y="2112"/>
              <a:ext cx="48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5611" name="Text Box 11"/>
          <p:cNvSpPr txBox="1">
            <a:spLocks noChangeArrowheads="1"/>
          </p:cNvSpPr>
          <p:nvPr/>
        </p:nvSpPr>
        <p:spPr bwMode="auto">
          <a:xfrm>
            <a:off x="517525" y="4689475"/>
            <a:ext cx="408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solidFill>
                  <a:schemeClr val="accent2"/>
                </a:solidFill>
              </a:rPr>
              <a:t>What is the second term due to?</a:t>
            </a:r>
            <a:endParaRPr lang="en-US" altLang="en-US"/>
          </a:p>
        </p:txBody>
      </p:sp>
      <p:grpSp>
        <p:nvGrpSpPr>
          <p:cNvPr id="3" name="Group 12"/>
          <p:cNvGrpSpPr>
            <a:grpSpLocks/>
          </p:cNvGrpSpPr>
          <p:nvPr/>
        </p:nvGrpSpPr>
        <p:grpSpPr bwMode="auto">
          <a:xfrm>
            <a:off x="3048000" y="3352800"/>
            <a:ext cx="1092200" cy="1447800"/>
            <a:chOff x="1920" y="2112"/>
            <a:chExt cx="688" cy="912"/>
          </a:xfrm>
        </p:grpSpPr>
        <p:sp>
          <p:nvSpPr>
            <p:cNvPr id="50196" name="Freeform 13"/>
            <p:cNvSpPr>
              <a:spLocks/>
            </p:cNvSpPr>
            <p:nvPr/>
          </p:nvSpPr>
          <p:spPr bwMode="auto">
            <a:xfrm>
              <a:off x="2160" y="2112"/>
              <a:ext cx="448" cy="912"/>
            </a:xfrm>
            <a:custGeom>
              <a:avLst/>
              <a:gdLst>
                <a:gd name="T0" fmla="*/ 0 w 448"/>
                <a:gd name="T1" fmla="*/ 912 h 912"/>
                <a:gd name="T2" fmla="*/ 288 w 448"/>
                <a:gd name="T3" fmla="*/ 816 h 912"/>
                <a:gd name="T4" fmla="*/ 432 w 448"/>
                <a:gd name="T5" fmla="*/ 576 h 912"/>
                <a:gd name="T6" fmla="*/ 384 w 448"/>
                <a:gd name="T7" fmla="*/ 336 h 912"/>
                <a:gd name="T8" fmla="*/ 192 w 448"/>
                <a:gd name="T9" fmla="*/ 0 h 912"/>
                <a:gd name="T10" fmla="*/ 0 60000 65536"/>
                <a:gd name="T11" fmla="*/ 0 60000 65536"/>
                <a:gd name="T12" fmla="*/ 0 60000 65536"/>
                <a:gd name="T13" fmla="*/ 0 60000 65536"/>
                <a:gd name="T14" fmla="*/ 0 60000 65536"/>
                <a:gd name="T15" fmla="*/ 0 w 448"/>
                <a:gd name="T16" fmla="*/ 0 h 912"/>
                <a:gd name="T17" fmla="*/ 448 w 448"/>
                <a:gd name="T18" fmla="*/ 912 h 912"/>
              </a:gdLst>
              <a:ahLst/>
              <a:cxnLst>
                <a:cxn ang="T10">
                  <a:pos x="T0" y="T1"/>
                </a:cxn>
                <a:cxn ang="T11">
                  <a:pos x="T2" y="T3"/>
                </a:cxn>
                <a:cxn ang="T12">
                  <a:pos x="T4" y="T5"/>
                </a:cxn>
                <a:cxn ang="T13">
                  <a:pos x="T6" y="T7"/>
                </a:cxn>
                <a:cxn ang="T14">
                  <a:pos x="T8" y="T9"/>
                </a:cxn>
              </a:cxnLst>
              <a:rect l="T15" t="T16" r="T17" b="T18"/>
              <a:pathLst>
                <a:path w="448" h="912">
                  <a:moveTo>
                    <a:pt x="0" y="912"/>
                  </a:moveTo>
                  <a:cubicBezTo>
                    <a:pt x="108" y="892"/>
                    <a:pt x="216" y="872"/>
                    <a:pt x="288" y="816"/>
                  </a:cubicBezTo>
                  <a:cubicBezTo>
                    <a:pt x="360" y="760"/>
                    <a:pt x="416" y="656"/>
                    <a:pt x="432" y="576"/>
                  </a:cubicBezTo>
                  <a:cubicBezTo>
                    <a:pt x="448" y="496"/>
                    <a:pt x="424" y="432"/>
                    <a:pt x="384" y="336"/>
                  </a:cubicBezTo>
                  <a:cubicBezTo>
                    <a:pt x="344" y="240"/>
                    <a:pt x="268" y="120"/>
                    <a:pt x="192" y="0"/>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50197" name="Line 14"/>
            <p:cNvSpPr>
              <a:spLocks noChangeShapeType="1"/>
            </p:cNvSpPr>
            <p:nvPr/>
          </p:nvSpPr>
          <p:spPr bwMode="auto">
            <a:xfrm>
              <a:off x="1920" y="2112"/>
              <a:ext cx="62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5"/>
          <p:cNvGrpSpPr>
            <a:grpSpLocks/>
          </p:cNvGrpSpPr>
          <p:nvPr/>
        </p:nvGrpSpPr>
        <p:grpSpPr bwMode="auto">
          <a:xfrm>
            <a:off x="4724400" y="4419600"/>
            <a:ext cx="4419600" cy="2438400"/>
            <a:chOff x="2976" y="2784"/>
            <a:chExt cx="2784" cy="1536"/>
          </a:xfrm>
        </p:grpSpPr>
        <p:sp>
          <p:nvSpPr>
            <p:cNvPr id="50193" name="Rectangle 16"/>
            <p:cNvSpPr>
              <a:spLocks noChangeArrowheads="1"/>
            </p:cNvSpPr>
            <p:nvPr/>
          </p:nvSpPr>
          <p:spPr bwMode="auto">
            <a:xfrm>
              <a:off x="2976" y="2784"/>
              <a:ext cx="2784" cy="1536"/>
            </a:xfrm>
            <a:prstGeom prst="rect">
              <a:avLst/>
            </a:prstGeom>
            <a:solidFill>
              <a:srgbClr val="F6F63F"/>
            </a:solidFill>
            <a:ln w="9525">
              <a:solidFill>
                <a:schemeClr val="tx1"/>
              </a:solidFill>
              <a:miter lim="800000"/>
              <a:headEnd/>
              <a:tailEnd/>
            </a:ln>
          </p:spPr>
          <p:txBody>
            <a:bodyPr wrap="none" anchor="ct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endParaRPr lang="en-US" altLang="en-US"/>
            </a:p>
          </p:txBody>
        </p:sp>
        <p:sp>
          <p:nvSpPr>
            <p:cNvPr id="50194" name="Text Box 17"/>
            <p:cNvSpPr txBox="1">
              <a:spLocks noChangeArrowheads="1"/>
            </p:cNvSpPr>
            <p:nvPr/>
          </p:nvSpPr>
          <p:spPr bwMode="auto">
            <a:xfrm>
              <a:off x="3024" y="2832"/>
              <a:ext cx="1197" cy="288"/>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t>Motional </a:t>
              </a:r>
              <a:r>
                <a:rPr lang="en-US" altLang="en-US" i="1"/>
                <a:t>emf</a:t>
              </a:r>
              <a:r>
                <a:rPr lang="en-US" altLang="en-US"/>
                <a:t>:</a:t>
              </a:r>
            </a:p>
          </p:txBody>
        </p:sp>
        <p:pic>
          <p:nvPicPr>
            <p:cNvPr id="50195" name="Picture 18" descr="Fig20"/>
            <p:cNvPicPr>
              <a:picLocks noChangeAspect="1" noChangeArrowheads="1"/>
            </p:cNvPicPr>
            <p:nvPr/>
          </p:nvPicPr>
          <p:blipFill>
            <a:blip r:embed="rId11">
              <a:extLst>
                <a:ext uri="{28A0092B-C50C-407E-A947-70E740481C1C}">
                  <a14:useLocalDpi xmlns:a14="http://schemas.microsoft.com/office/drawing/2010/main" val="0"/>
                </a:ext>
              </a:extLst>
            </a:blip>
            <a:srcRect r="34111"/>
            <a:stretch>
              <a:fillRect/>
            </a:stretch>
          </p:blipFill>
          <p:spPr bwMode="auto">
            <a:xfrm>
              <a:off x="4704" y="3216"/>
              <a:ext cx="960" cy="964"/>
            </a:xfrm>
            <a:prstGeom prst="rect">
              <a:avLst/>
            </a:prstGeom>
            <a:solidFill>
              <a:srgbClr val="F6F63F"/>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50181" name="Object 5"/>
            <p:cNvGraphicFramePr>
              <a:graphicFrameLocks noChangeAspect="1"/>
            </p:cNvGraphicFramePr>
            <p:nvPr/>
          </p:nvGraphicFramePr>
          <p:xfrm>
            <a:off x="3072" y="3168"/>
            <a:ext cx="1305" cy="304"/>
          </p:xfrm>
          <a:graphic>
            <a:graphicData uri="http://schemas.openxmlformats.org/presentationml/2006/ole">
              <mc:AlternateContent xmlns:mc="http://schemas.openxmlformats.org/markup-compatibility/2006">
                <mc:Choice xmlns:v="urn:schemas-microsoft-com:vml" Requires="v">
                  <p:oleObj spid="_x0000_s51037" name="Equation" r:id="rId12" imgW="1028520" imgH="241200" progId="Equation.3">
                    <p:embed/>
                  </p:oleObj>
                </mc:Choice>
                <mc:Fallback>
                  <p:oleObj name="Equation" r:id="rId12" imgW="1028520" imgH="24120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72" y="3168"/>
                          <a:ext cx="1305" cy="304"/>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2" name="Object 6"/>
            <p:cNvGraphicFramePr>
              <a:graphicFrameLocks noChangeAspect="1"/>
            </p:cNvGraphicFramePr>
            <p:nvPr/>
          </p:nvGraphicFramePr>
          <p:xfrm>
            <a:off x="3072" y="3552"/>
            <a:ext cx="612" cy="208"/>
          </p:xfrm>
          <a:graphic>
            <a:graphicData uri="http://schemas.openxmlformats.org/presentationml/2006/ole">
              <mc:AlternateContent xmlns:mc="http://schemas.openxmlformats.org/markup-compatibility/2006">
                <mc:Choice xmlns:v="urn:schemas-microsoft-com:vml" Requires="v">
                  <p:oleObj spid="_x0000_s51038" name="Equation" r:id="rId14" imgW="482400" imgH="164880" progId="Equation.3">
                    <p:embed/>
                  </p:oleObj>
                </mc:Choice>
                <mc:Fallback>
                  <p:oleObj name="Equation" r:id="rId14" imgW="482400" imgH="164880" progId="Equation.3">
                    <p:embed/>
                    <p:pic>
                      <p:nvPicPr>
                        <p:cNvPr id="0" name="Object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72" y="3552"/>
                          <a:ext cx="612" cy="208"/>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0183" name="Object 7"/>
            <p:cNvGraphicFramePr>
              <a:graphicFrameLocks noChangeAspect="1"/>
            </p:cNvGraphicFramePr>
            <p:nvPr/>
          </p:nvGraphicFramePr>
          <p:xfrm>
            <a:off x="3072" y="3792"/>
            <a:ext cx="902" cy="256"/>
          </p:xfrm>
          <a:graphic>
            <a:graphicData uri="http://schemas.openxmlformats.org/presentationml/2006/ole">
              <mc:AlternateContent xmlns:mc="http://schemas.openxmlformats.org/markup-compatibility/2006">
                <mc:Choice xmlns:v="urn:schemas-microsoft-com:vml" Requires="v">
                  <p:oleObj spid="_x0000_s51039" name="Equation" r:id="rId16" imgW="711000" imgH="203040" progId="Equation.3">
                    <p:embed/>
                  </p:oleObj>
                </mc:Choice>
                <mc:Fallback>
                  <p:oleObj name="Equation" r:id="rId16" imgW="711000" imgH="203040" progId="Equation.3">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72" y="3792"/>
                          <a:ext cx="902" cy="256"/>
                        </a:xfrm>
                        <a:prstGeom prst="rect">
                          <a:avLst/>
                        </a:prstGeom>
                        <a:solidFill>
                          <a:srgbClr val="F6F63F"/>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945622" name="Text Box 22"/>
          <p:cNvSpPr txBox="1">
            <a:spLocks noChangeArrowheads="1"/>
          </p:cNvSpPr>
          <p:nvPr/>
        </p:nvSpPr>
        <p:spPr bwMode="auto">
          <a:xfrm>
            <a:off x="685800" y="5334000"/>
            <a:ext cx="213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solidFill>
                  <a:srgbClr val="FF0000"/>
                </a:solidFill>
              </a:rPr>
              <a:t>Magnetic force!</a:t>
            </a:r>
            <a:endParaRPr lang="en-US" altLang="en-US"/>
          </a:p>
        </p:txBody>
      </p:sp>
      <p:sp>
        <p:nvSpPr>
          <p:cNvPr id="50192" name="Rectangle 23"/>
          <p:cNvSpPr>
            <a:spLocks noGrp="1" noChangeArrowheads="1"/>
          </p:cNvSpPr>
          <p:nvPr>
            <p:ph type="title"/>
          </p:nvPr>
        </p:nvSpPr>
        <p:spPr/>
        <p:txBody>
          <a:bodyPr/>
          <a:lstStyle/>
          <a:p>
            <a:pPr eaLnBrk="1" hangingPunct="1"/>
            <a:r>
              <a:rPr lang="en-US" altLang="en-US" sz="4000" smtClean="0"/>
              <a:t>Changing Area and </a:t>
            </a:r>
            <a:r>
              <a:rPr lang="en-US" altLang="en-US" sz="4000" i="1" smtClean="0"/>
              <a:t>B</a:t>
            </a:r>
            <a:r>
              <a:rPr lang="en-US" altLang="en-US" sz="4000" smtClean="0"/>
              <a:t> Simultaneously</a:t>
            </a:r>
            <a:endParaRPr lang="en-US" altLang="en-US" smtClean="0"/>
          </a:p>
        </p:txBody>
      </p:sp>
      <p:sp>
        <p:nvSpPr>
          <p:cNvPr id="5" name="Slide Number Placeholder 4"/>
          <p:cNvSpPr>
            <a:spLocks noGrp="1"/>
          </p:cNvSpPr>
          <p:nvPr>
            <p:ph type="sldNum" sz="quarter" idx="12"/>
          </p:nvPr>
        </p:nvSpPr>
        <p:spPr/>
        <p:txBody>
          <a:bodyPr/>
          <a:lstStyle/>
          <a:p>
            <a:fld id="{DB3C9B51-4AEF-4F23-A6AC-7FC45CFAFC51}" type="slidenum">
              <a:rPr lang="en-US" altLang="en-US" smtClean="0"/>
              <a:pPr/>
              <a:t>23</a:t>
            </a:fld>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456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45604"/>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945605"/>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499"/>
                                          </p:stCondLst>
                                        </p:cTn>
                                        <p:tgtEl>
                                          <p:spTgt spid="1945606"/>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945607"/>
                                        </p:tgtEl>
                                        <p:attrNameLst>
                                          <p:attrName>style.visibility</p:attrName>
                                        </p:attrNameLst>
                                      </p:cBhvr>
                                      <p:to>
                                        <p:strVal val="visible"/>
                                      </p:to>
                                    </p:set>
                                  </p:childTnLst>
                                </p:cTn>
                              </p:par>
                            </p:childTnLst>
                          </p:cTn>
                        </p:par>
                        <p:par>
                          <p:cTn id="22" fill="hold" nodeType="afterGroup">
                            <p:stCondLst>
                              <p:cond delay="500"/>
                            </p:stCondLst>
                            <p:childTnLst>
                              <p:par>
                                <p:cTn id="23" presetID="17" presetClass="entr" presetSubtype="4"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ppt_x</p:attrName>
                                        </p:attrNameLst>
                                      </p:cBhvr>
                                      <p:tavLst>
                                        <p:tav tm="0">
                                          <p:val>
                                            <p:strVal val="#ppt_x"/>
                                          </p:val>
                                        </p:tav>
                                        <p:tav tm="100000">
                                          <p:val>
                                            <p:strVal val="#ppt_x"/>
                                          </p:val>
                                        </p:tav>
                                      </p:tavLst>
                                    </p:anim>
                                    <p:anim calcmode="lin" valueType="num">
                                      <p:cBhvr>
                                        <p:cTn id="26" dur="500" fill="hold"/>
                                        <p:tgtEl>
                                          <p:spTgt spid="2"/>
                                        </p:tgtEl>
                                        <p:attrNameLst>
                                          <p:attrName>ppt_y</p:attrName>
                                        </p:attrNameLst>
                                      </p:cBhvr>
                                      <p:tavLst>
                                        <p:tav tm="0">
                                          <p:val>
                                            <p:strVal val="#ppt_y+#ppt_h/2"/>
                                          </p:val>
                                        </p:tav>
                                        <p:tav tm="100000">
                                          <p:val>
                                            <p:strVal val="#ppt_y"/>
                                          </p:val>
                                        </p:tav>
                                      </p:tavLst>
                                    </p:anim>
                                    <p:anim calcmode="lin" valueType="num">
                                      <p:cBhvr>
                                        <p:cTn id="27" dur="500" fill="hold"/>
                                        <p:tgtEl>
                                          <p:spTgt spid="2"/>
                                        </p:tgtEl>
                                        <p:attrNameLst>
                                          <p:attrName>ppt_w</p:attrName>
                                        </p:attrNameLst>
                                      </p:cBhvr>
                                      <p:tavLst>
                                        <p:tav tm="0">
                                          <p:val>
                                            <p:strVal val="#ppt_w"/>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945611"/>
                                        </p:tgtEl>
                                        <p:attrNameLst>
                                          <p:attrName>style.visibility</p:attrName>
                                        </p:attrNameLst>
                                      </p:cBhvr>
                                      <p:to>
                                        <p:strVal val="visible"/>
                                      </p:to>
                                    </p:set>
                                  </p:childTnLst>
                                </p:cTn>
                              </p:par>
                            </p:childTnLst>
                          </p:cTn>
                        </p:par>
                        <p:par>
                          <p:cTn id="33" fill="hold" nodeType="afterGroup">
                            <p:stCondLst>
                              <p:cond delay="500"/>
                            </p:stCondLst>
                            <p:childTnLst>
                              <p:par>
                                <p:cTn id="34" presetID="17"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ppt_x</p:attrName>
                                        </p:attrNameLst>
                                      </p:cBhvr>
                                      <p:tavLst>
                                        <p:tav tm="0">
                                          <p:val>
                                            <p:strVal val="#ppt_x"/>
                                          </p:val>
                                        </p:tav>
                                        <p:tav tm="100000">
                                          <p:val>
                                            <p:strVal val="#ppt_x"/>
                                          </p:val>
                                        </p:tav>
                                      </p:tavLst>
                                    </p:anim>
                                    <p:anim calcmode="lin" valueType="num">
                                      <p:cBhvr>
                                        <p:cTn id="37" dur="500" fill="hold"/>
                                        <p:tgtEl>
                                          <p:spTgt spid="3"/>
                                        </p:tgtEl>
                                        <p:attrNameLst>
                                          <p:attrName>ppt_y</p:attrName>
                                        </p:attrNameLst>
                                      </p:cBhvr>
                                      <p:tavLst>
                                        <p:tav tm="0">
                                          <p:val>
                                            <p:strVal val="#ppt_y+#ppt_h/2"/>
                                          </p:val>
                                        </p:tav>
                                        <p:tav tm="100000">
                                          <p:val>
                                            <p:strVal val="#ppt_y"/>
                                          </p:val>
                                        </p:tav>
                                      </p:tavLst>
                                    </p:anim>
                                    <p:anim calcmode="lin" valueType="num">
                                      <p:cBhvr>
                                        <p:cTn id="38" dur="500" fill="hold"/>
                                        <p:tgtEl>
                                          <p:spTgt spid="3"/>
                                        </p:tgtEl>
                                        <p:attrNameLst>
                                          <p:attrName>ppt_w</p:attrName>
                                        </p:attrNameLst>
                                      </p:cBhvr>
                                      <p:tavLst>
                                        <p:tav tm="0">
                                          <p:val>
                                            <p:strVal val="#ppt_w"/>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nodeType="clickEffect">
                                  <p:stCondLst>
                                    <p:cond delay="0"/>
                                  </p:stCondLst>
                                  <p:childTnLst>
                                    <p:set>
                                      <p:cBhvr>
                                        <p:cTn id="43" dur="1" fill="hold">
                                          <p:stCondLst>
                                            <p:cond delay="499"/>
                                          </p:stCondLst>
                                        </p:cTn>
                                        <p:tgtEl>
                                          <p:spTgt spid="4"/>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499"/>
                                          </p:stCondLst>
                                        </p:cTn>
                                        <p:tgtEl>
                                          <p:spTgt spid="1945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05" grpId="0" animBg="1"/>
      <p:bldP spid="1945607" grpId="0" animBg="1" autoUpdateAnimBg="0"/>
      <p:bldP spid="1945611" grpId="0" autoUpdateAnimBg="0"/>
      <p:bldP spid="194562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Rectangle 2"/>
          <p:cNvSpPr>
            <a:spLocks noGrp="1" noChangeArrowheads="1"/>
          </p:cNvSpPr>
          <p:nvPr>
            <p:ph type="title"/>
          </p:nvPr>
        </p:nvSpPr>
        <p:spPr/>
        <p:txBody>
          <a:bodyPr/>
          <a:lstStyle/>
          <a:p>
            <a:r>
              <a:rPr lang="en-US" altLang="ja-JP" smtClean="0">
                <a:ea typeface="ＭＳ Ｐゴシック" pitchFamily="34" charset="-128"/>
              </a:rPr>
              <a:t>(Ideal) LC Circuit</a:t>
            </a:r>
          </a:p>
        </p:txBody>
      </p:sp>
      <p:graphicFrame>
        <p:nvGraphicFramePr>
          <p:cNvPr id="612355" name="Object 3"/>
          <p:cNvGraphicFramePr>
            <a:graphicFrameLocks/>
          </p:cNvGraphicFramePr>
          <p:nvPr/>
        </p:nvGraphicFramePr>
        <p:xfrm>
          <a:off x="457200" y="5791200"/>
          <a:ext cx="2484438" cy="482600"/>
        </p:xfrm>
        <a:graphic>
          <a:graphicData uri="http://schemas.openxmlformats.org/presentationml/2006/ole">
            <mc:AlternateContent xmlns:mc="http://schemas.openxmlformats.org/markup-compatibility/2006">
              <mc:Choice xmlns:v="urn:schemas-microsoft-com:vml" Requires="v">
                <p:oleObj spid="_x0000_s124022" name="Equation" r:id="rId4" imgW="1371600" imgH="241200" progId="Equation.DSMT4">
                  <p:embed/>
                </p:oleObj>
              </mc:Choice>
              <mc:Fallback>
                <p:oleObj name="Equation" r:id="rId4" imgW="1371600" imgH="241200" progId="Equation.DSMT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457200" y="5791200"/>
                        <a:ext cx="2484438" cy="482600"/>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4"/>
          <p:cNvGrpSpPr>
            <a:grpSpLocks/>
          </p:cNvGrpSpPr>
          <p:nvPr/>
        </p:nvGrpSpPr>
        <p:grpSpPr bwMode="auto">
          <a:xfrm>
            <a:off x="533400" y="914400"/>
            <a:ext cx="4343400" cy="1270000"/>
            <a:chOff x="336" y="576"/>
            <a:chExt cx="2736" cy="800"/>
          </a:xfrm>
        </p:grpSpPr>
        <p:sp>
          <p:nvSpPr>
            <p:cNvPr id="12320" name="Text Box 5"/>
            <p:cNvSpPr txBox="1">
              <a:spLocks noChangeArrowheads="1"/>
            </p:cNvSpPr>
            <p:nvPr/>
          </p:nvSpPr>
          <p:spPr bwMode="auto">
            <a:xfrm>
              <a:off x="336" y="576"/>
              <a:ext cx="273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buFontTx/>
                <a:buChar char="•"/>
              </a:pPr>
              <a:r>
                <a:rPr lang="ja-JP" altLang="en-US" sz="2000" b="1" i="0">
                  <a:solidFill>
                    <a:schemeClr val="tx1"/>
                  </a:solidFill>
                  <a:ea typeface="ＭＳ Ｐゴシック" pitchFamily="34" charset="-128"/>
                </a:rPr>
                <a:t> </a:t>
              </a:r>
              <a:r>
                <a:rPr lang="en-US" altLang="ja-JP" sz="2000" b="1" i="0">
                  <a:solidFill>
                    <a:schemeClr val="tx1"/>
                  </a:solidFill>
                  <a:ea typeface="ＭＳ Ｐゴシック" pitchFamily="34" charset="-128"/>
                </a:rPr>
                <a:t>From Kirchhoff’s Loop Rule</a:t>
              </a:r>
            </a:p>
          </p:txBody>
        </p:sp>
        <p:graphicFrame>
          <p:nvGraphicFramePr>
            <p:cNvPr id="12299" name="Object 6"/>
            <p:cNvGraphicFramePr>
              <a:graphicFrameLocks noChangeAspect="1"/>
            </p:cNvGraphicFramePr>
            <p:nvPr/>
          </p:nvGraphicFramePr>
          <p:xfrm>
            <a:off x="912" y="864"/>
            <a:ext cx="1073" cy="512"/>
          </p:xfrm>
          <a:graphic>
            <a:graphicData uri="http://schemas.openxmlformats.org/presentationml/2006/ole">
              <mc:AlternateContent xmlns:mc="http://schemas.openxmlformats.org/markup-compatibility/2006">
                <mc:Choice xmlns:v="urn:schemas-microsoft-com:vml" Requires="v">
                  <p:oleObj spid="_x0000_s124023" name="Equation" r:id="rId6" imgW="825480" imgH="393480" progId="Equation.DSMT4">
                    <p:embed/>
                  </p:oleObj>
                </mc:Choice>
                <mc:Fallback>
                  <p:oleObj name="Equation" r:id="rId6" imgW="82548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 y="864"/>
                          <a:ext cx="1073" cy="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 name="Group 7"/>
          <p:cNvGrpSpPr>
            <a:grpSpLocks/>
          </p:cNvGrpSpPr>
          <p:nvPr/>
        </p:nvGrpSpPr>
        <p:grpSpPr bwMode="auto">
          <a:xfrm>
            <a:off x="533400" y="2362200"/>
            <a:ext cx="4333875" cy="1311275"/>
            <a:chOff x="336" y="1488"/>
            <a:chExt cx="2730" cy="826"/>
          </a:xfrm>
        </p:grpSpPr>
        <p:sp>
          <p:nvSpPr>
            <p:cNvPr id="12319" name="Text Box 8"/>
            <p:cNvSpPr txBox="1">
              <a:spLocks noChangeArrowheads="1"/>
            </p:cNvSpPr>
            <p:nvPr/>
          </p:nvSpPr>
          <p:spPr bwMode="auto">
            <a:xfrm>
              <a:off x="336" y="1488"/>
              <a:ext cx="20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buFontTx/>
                <a:buChar char="•"/>
              </a:pPr>
              <a:r>
                <a:rPr lang="ja-JP" altLang="en-US" sz="2000" i="0">
                  <a:solidFill>
                    <a:schemeClr val="tx1"/>
                  </a:solidFill>
                  <a:ea typeface="ＭＳ Ｐゴシック" pitchFamily="34" charset="-128"/>
                </a:rPr>
                <a:t> </a:t>
              </a:r>
              <a:r>
                <a:rPr lang="en-US" altLang="ja-JP" sz="2000" b="1" i="0">
                  <a:solidFill>
                    <a:schemeClr val="tx1"/>
                  </a:solidFill>
                  <a:ea typeface="ＭＳ Ｐゴシック" pitchFamily="34" charset="-128"/>
                </a:rPr>
                <a:t>From Energy Conservation</a:t>
              </a:r>
            </a:p>
          </p:txBody>
        </p:sp>
        <p:graphicFrame>
          <p:nvGraphicFramePr>
            <p:cNvPr id="12298" name="Object 9"/>
            <p:cNvGraphicFramePr>
              <a:graphicFrameLocks noChangeAspect="1"/>
            </p:cNvGraphicFramePr>
            <p:nvPr/>
          </p:nvGraphicFramePr>
          <p:xfrm>
            <a:off x="754" y="1762"/>
            <a:ext cx="2312" cy="552"/>
          </p:xfrm>
          <a:graphic>
            <a:graphicData uri="http://schemas.openxmlformats.org/presentationml/2006/ole">
              <mc:AlternateContent xmlns:mc="http://schemas.openxmlformats.org/markup-compatibility/2006">
                <mc:Choice xmlns:v="urn:schemas-microsoft-com:vml" Requires="v">
                  <p:oleObj spid="_x0000_s124024" name="Equation" r:id="rId8" imgW="2133360" imgH="507960" progId="Equation.DSMT4">
                    <p:embed/>
                  </p:oleObj>
                </mc:Choice>
                <mc:Fallback>
                  <p:oleObj name="Equation" r:id="rId8" imgW="2133360" imgH="50796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 y="1762"/>
                          <a:ext cx="2312" cy="55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4" name="Group 10"/>
          <p:cNvGrpSpPr>
            <a:grpSpLocks/>
          </p:cNvGrpSpPr>
          <p:nvPr/>
        </p:nvGrpSpPr>
        <p:grpSpPr bwMode="auto">
          <a:xfrm>
            <a:off x="1371600" y="3657600"/>
            <a:ext cx="3960813" cy="844550"/>
            <a:chOff x="864" y="2304"/>
            <a:chExt cx="2495" cy="532"/>
          </a:xfrm>
        </p:grpSpPr>
        <p:graphicFrame>
          <p:nvGraphicFramePr>
            <p:cNvPr id="12296" name="Object 11"/>
            <p:cNvGraphicFramePr>
              <a:graphicFrameLocks noChangeAspect="1"/>
            </p:cNvGraphicFramePr>
            <p:nvPr/>
          </p:nvGraphicFramePr>
          <p:xfrm>
            <a:off x="864" y="2304"/>
            <a:ext cx="576" cy="470"/>
          </p:xfrm>
          <a:graphic>
            <a:graphicData uri="http://schemas.openxmlformats.org/presentationml/2006/ole">
              <mc:AlternateContent xmlns:mc="http://schemas.openxmlformats.org/markup-compatibility/2006">
                <mc:Choice xmlns:v="urn:schemas-microsoft-com:vml" Requires="v">
                  <p:oleObj spid="_x0000_s124025" name="Equation" r:id="rId10" imgW="482400" imgH="393480" progId="Equation.DSMT4">
                    <p:embed/>
                  </p:oleObj>
                </mc:Choice>
                <mc:Fallback>
                  <p:oleObj name="Equation" r:id="rId10" imgW="482400" imgH="3934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4" y="2304"/>
                          <a:ext cx="576" cy="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8" name="AutoShape 12"/>
            <p:cNvSpPr>
              <a:spLocks noChangeArrowheads="1"/>
            </p:cNvSpPr>
            <p:nvPr/>
          </p:nvSpPr>
          <p:spPr bwMode="auto">
            <a:xfrm>
              <a:off x="1584" y="2496"/>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endParaRPr lang="en-US" altLang="en-US"/>
            </a:p>
          </p:txBody>
        </p:sp>
        <p:graphicFrame>
          <p:nvGraphicFramePr>
            <p:cNvPr id="12297" name="Object 13"/>
            <p:cNvGraphicFramePr>
              <a:graphicFrameLocks noChangeAspect="1"/>
            </p:cNvGraphicFramePr>
            <p:nvPr/>
          </p:nvGraphicFramePr>
          <p:xfrm>
            <a:off x="1968" y="2352"/>
            <a:ext cx="1391" cy="484"/>
          </p:xfrm>
          <a:graphic>
            <a:graphicData uri="http://schemas.openxmlformats.org/presentationml/2006/ole">
              <mc:AlternateContent xmlns:mc="http://schemas.openxmlformats.org/markup-compatibility/2006">
                <mc:Choice xmlns:v="urn:schemas-microsoft-com:vml" Requires="v">
                  <p:oleObj spid="_x0000_s124026" name="Equation" r:id="rId12" imgW="1130040" imgH="393480" progId="Equation.DSMT4">
                    <p:embed/>
                  </p:oleObj>
                </mc:Choice>
                <mc:Fallback>
                  <p:oleObj name="Equation" r:id="rId12" imgW="1130040" imgH="3934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68" y="2352"/>
                          <a:ext cx="1391" cy="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5" name="Group 14"/>
          <p:cNvGrpSpPr>
            <a:grpSpLocks/>
          </p:cNvGrpSpPr>
          <p:nvPr/>
        </p:nvGrpSpPr>
        <p:grpSpPr bwMode="auto">
          <a:xfrm>
            <a:off x="5486400" y="3733800"/>
            <a:ext cx="2235200" cy="774700"/>
            <a:chOff x="3456" y="2352"/>
            <a:chExt cx="1408" cy="488"/>
          </a:xfrm>
        </p:grpSpPr>
        <p:sp>
          <p:nvSpPr>
            <p:cNvPr id="12317" name="AutoShape 15"/>
            <p:cNvSpPr>
              <a:spLocks noChangeArrowheads="1"/>
            </p:cNvSpPr>
            <p:nvPr/>
          </p:nvSpPr>
          <p:spPr bwMode="auto">
            <a:xfrm>
              <a:off x="3456" y="2544"/>
              <a:ext cx="240" cy="96"/>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endParaRPr lang="en-US" altLang="en-US"/>
            </a:p>
          </p:txBody>
        </p:sp>
        <p:graphicFrame>
          <p:nvGraphicFramePr>
            <p:cNvPr id="12295" name="Object 16"/>
            <p:cNvGraphicFramePr>
              <a:graphicFrameLocks noChangeAspect="1"/>
            </p:cNvGraphicFramePr>
            <p:nvPr/>
          </p:nvGraphicFramePr>
          <p:xfrm>
            <a:off x="3840" y="2352"/>
            <a:ext cx="1024" cy="488"/>
          </p:xfrm>
          <a:graphic>
            <a:graphicData uri="http://schemas.openxmlformats.org/presentationml/2006/ole">
              <mc:AlternateContent xmlns:mc="http://schemas.openxmlformats.org/markup-compatibility/2006">
                <mc:Choice xmlns:v="urn:schemas-microsoft-com:vml" Requires="v">
                  <p:oleObj spid="_x0000_s124027" name="Equation" r:id="rId14" imgW="825480" imgH="393480" progId="Equation.DSMT4">
                    <p:embed/>
                  </p:oleObj>
                </mc:Choice>
                <mc:Fallback>
                  <p:oleObj name="Equation" r:id="rId14" imgW="82548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40" y="2352"/>
                          <a:ext cx="1024" cy="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 name="Group 17"/>
          <p:cNvGrpSpPr>
            <a:grpSpLocks/>
          </p:cNvGrpSpPr>
          <p:nvPr/>
        </p:nvGrpSpPr>
        <p:grpSpPr bwMode="auto">
          <a:xfrm>
            <a:off x="3352800" y="1752600"/>
            <a:ext cx="3200400" cy="1905000"/>
            <a:chOff x="2112" y="1104"/>
            <a:chExt cx="2016" cy="1200"/>
          </a:xfrm>
        </p:grpSpPr>
        <p:sp>
          <p:nvSpPr>
            <p:cNvPr id="12314" name="Line 18"/>
            <p:cNvSpPr>
              <a:spLocks noChangeShapeType="1"/>
            </p:cNvSpPr>
            <p:nvPr/>
          </p:nvSpPr>
          <p:spPr bwMode="auto">
            <a:xfrm flipH="1" flipV="1">
              <a:off x="2112" y="1104"/>
              <a:ext cx="1056" cy="480"/>
            </a:xfrm>
            <a:prstGeom prst="line">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5" name="Line 19"/>
            <p:cNvSpPr>
              <a:spLocks noChangeShapeType="1"/>
            </p:cNvSpPr>
            <p:nvPr/>
          </p:nvSpPr>
          <p:spPr bwMode="auto">
            <a:xfrm>
              <a:off x="3408" y="1728"/>
              <a:ext cx="720" cy="576"/>
            </a:xfrm>
            <a:prstGeom prst="line">
              <a:avLst/>
            </a:prstGeom>
            <a:noFill/>
            <a:ln w="254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16" name="Text Box 20"/>
            <p:cNvSpPr txBox="1">
              <a:spLocks noChangeArrowheads="1"/>
            </p:cNvSpPr>
            <p:nvPr/>
          </p:nvSpPr>
          <p:spPr bwMode="auto">
            <a:xfrm>
              <a:off x="3120" y="1488"/>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rgbClr val="FF3300"/>
                  </a:solidFill>
                  <a:ea typeface="ＭＳ Ｐゴシック" pitchFamily="34" charset="-128"/>
                </a:rPr>
                <a:t>same</a:t>
              </a:r>
            </a:p>
          </p:txBody>
        </p:sp>
      </p:grpSp>
      <p:grpSp>
        <p:nvGrpSpPr>
          <p:cNvPr id="7" name="Group 21"/>
          <p:cNvGrpSpPr>
            <a:grpSpLocks/>
          </p:cNvGrpSpPr>
          <p:nvPr/>
        </p:nvGrpSpPr>
        <p:grpSpPr bwMode="auto">
          <a:xfrm>
            <a:off x="4419600" y="4876800"/>
            <a:ext cx="3962400" cy="1543050"/>
            <a:chOff x="2784" y="3168"/>
            <a:chExt cx="2496" cy="972"/>
          </a:xfrm>
        </p:grpSpPr>
        <p:graphicFrame>
          <p:nvGraphicFramePr>
            <p:cNvPr id="12294" name="Object 22"/>
            <p:cNvGraphicFramePr>
              <a:graphicFrameLocks/>
            </p:cNvGraphicFramePr>
            <p:nvPr/>
          </p:nvGraphicFramePr>
          <p:xfrm>
            <a:off x="3648" y="3360"/>
            <a:ext cx="761" cy="480"/>
          </p:xfrm>
          <a:graphic>
            <a:graphicData uri="http://schemas.openxmlformats.org/presentationml/2006/ole">
              <mc:AlternateContent xmlns:mc="http://schemas.openxmlformats.org/markup-compatibility/2006">
                <mc:Choice xmlns:v="urn:schemas-microsoft-com:vml" Requires="v">
                  <p:oleObj spid="_x0000_s124028" name="Equation" r:id="rId16" imgW="698400" imgH="419040" progId="Equation.DSMT4">
                    <p:embed/>
                  </p:oleObj>
                </mc:Choice>
                <mc:Fallback>
                  <p:oleObj name="Equation" r:id="rId16" imgW="698400" imgH="419040" progId="Equation.DSMT4">
                    <p:embed/>
                    <p:pic>
                      <p:nvPicPr>
                        <p:cNvPr id="0" name=""/>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black">
                        <a:xfrm>
                          <a:off x="3648" y="3360"/>
                          <a:ext cx="761" cy="480"/>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12" name="Text Box 23"/>
            <p:cNvSpPr txBox="1">
              <a:spLocks noChangeArrowheads="1"/>
            </p:cNvSpPr>
            <p:nvPr/>
          </p:nvSpPr>
          <p:spPr bwMode="auto">
            <a:xfrm>
              <a:off x="2832" y="3890"/>
              <a:ext cx="13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r>
                <a:rPr lang="en-US" altLang="ja-JP" sz="2000" b="1" dirty="0">
                  <a:solidFill>
                    <a:schemeClr val="tx1"/>
                  </a:solidFill>
                  <a:ea typeface="ＭＳ Ｐゴシック" pitchFamily="34" charset="-128"/>
                </a:rPr>
                <a:t>Natural Frequency</a:t>
              </a:r>
            </a:p>
          </p:txBody>
        </p:sp>
        <p:sp>
          <p:nvSpPr>
            <p:cNvPr id="12313" name="Text Box 24"/>
            <p:cNvSpPr txBox="1">
              <a:spLocks noChangeArrowheads="1"/>
            </p:cNvSpPr>
            <p:nvPr/>
          </p:nvSpPr>
          <p:spPr bwMode="auto">
            <a:xfrm>
              <a:off x="2784" y="3168"/>
              <a:ext cx="249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a:solidFill>
                    <a:schemeClr val="tx1"/>
                  </a:solidFill>
                  <a:ea typeface="ＭＳ Ｐゴシック" pitchFamily="34" charset="-128"/>
                </a:rPr>
                <a:t>harmonic oscillator with angular frequency</a:t>
              </a:r>
            </a:p>
          </p:txBody>
        </p:sp>
      </p:grpSp>
      <p:grpSp>
        <p:nvGrpSpPr>
          <p:cNvPr id="8" name="Group 25"/>
          <p:cNvGrpSpPr>
            <a:grpSpLocks/>
          </p:cNvGrpSpPr>
          <p:nvPr/>
        </p:nvGrpSpPr>
        <p:grpSpPr bwMode="auto">
          <a:xfrm>
            <a:off x="152400" y="4267200"/>
            <a:ext cx="3886200" cy="1447800"/>
            <a:chOff x="96" y="2688"/>
            <a:chExt cx="2448" cy="912"/>
          </a:xfrm>
        </p:grpSpPr>
        <p:grpSp>
          <p:nvGrpSpPr>
            <p:cNvPr id="12309" name="Group 26"/>
            <p:cNvGrpSpPr>
              <a:grpSpLocks/>
            </p:cNvGrpSpPr>
            <p:nvPr/>
          </p:nvGrpSpPr>
          <p:grpSpPr bwMode="auto">
            <a:xfrm>
              <a:off x="432" y="2928"/>
              <a:ext cx="2112" cy="672"/>
              <a:chOff x="432" y="3024"/>
              <a:chExt cx="2112" cy="672"/>
            </a:xfrm>
          </p:grpSpPr>
          <p:sp>
            <p:nvSpPr>
              <p:cNvPr id="12310" name="AutoShape 27"/>
              <p:cNvSpPr>
                <a:spLocks noChangeArrowheads="1"/>
              </p:cNvSpPr>
              <p:nvPr/>
            </p:nvSpPr>
            <p:spPr bwMode="auto">
              <a:xfrm>
                <a:off x="432" y="3264"/>
                <a:ext cx="240" cy="144"/>
              </a:xfrm>
              <a:prstGeom prst="rightArrow">
                <a:avLst>
                  <a:gd name="adj1" fmla="val 50000"/>
                  <a:gd name="adj2" fmla="val 41667"/>
                </a:avLst>
              </a:prstGeom>
              <a:solidFill>
                <a:schemeClr val="accent1"/>
              </a:solidFill>
              <a:ln w="9525">
                <a:solidFill>
                  <a:schemeClr val="tx1"/>
                </a:solidFill>
                <a:miter lim="800000"/>
                <a:headEnd/>
                <a:tailEnd/>
              </a:ln>
            </p:spPr>
            <p:txBody>
              <a:bodyPr wrap="none" anchor="ct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endParaRPr lang="en-US" altLang="en-US"/>
              </a:p>
            </p:txBody>
          </p:sp>
          <p:graphicFrame>
            <p:nvGraphicFramePr>
              <p:cNvPr id="12293" name="Object 28"/>
              <p:cNvGraphicFramePr>
                <a:graphicFrameLocks noChangeAspect="1"/>
              </p:cNvGraphicFramePr>
              <p:nvPr/>
            </p:nvGraphicFramePr>
            <p:xfrm>
              <a:off x="816" y="3024"/>
              <a:ext cx="1728" cy="637"/>
            </p:xfrm>
            <a:graphic>
              <a:graphicData uri="http://schemas.openxmlformats.org/presentationml/2006/ole">
                <mc:AlternateContent xmlns:mc="http://schemas.openxmlformats.org/markup-compatibility/2006">
                  <mc:Choice xmlns:v="urn:schemas-microsoft-com:vml" Requires="v">
                    <p:oleObj spid="_x0000_s124029" name="Equation" r:id="rId18" imgW="1206360" imgH="444240" progId="Equation.DSMT4">
                      <p:embed/>
                    </p:oleObj>
                  </mc:Choice>
                  <mc:Fallback>
                    <p:oleObj name="Equation" r:id="rId18" imgW="1206360" imgH="44424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6" y="3024"/>
                            <a:ext cx="1728" cy="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1" name="AutoShape 29"/>
              <p:cNvSpPr>
                <a:spLocks noChangeArrowheads="1"/>
              </p:cNvSpPr>
              <p:nvPr/>
            </p:nvSpPr>
            <p:spPr bwMode="auto">
              <a:xfrm>
                <a:off x="768" y="3024"/>
                <a:ext cx="1776" cy="672"/>
              </a:xfrm>
              <a:prstGeom prst="roundRect">
                <a:avLst>
                  <a:gd name="adj" fmla="val 16667"/>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endParaRPr lang="en-US" altLang="en-US"/>
              </a:p>
            </p:txBody>
          </p:sp>
        </p:grpSp>
        <p:graphicFrame>
          <p:nvGraphicFramePr>
            <p:cNvPr id="12292" name="Object 30"/>
            <p:cNvGraphicFramePr>
              <a:graphicFrameLocks noChangeAspect="1"/>
            </p:cNvGraphicFramePr>
            <p:nvPr/>
          </p:nvGraphicFramePr>
          <p:xfrm>
            <a:off x="96" y="2688"/>
            <a:ext cx="544" cy="432"/>
          </p:xfrm>
          <a:graphic>
            <a:graphicData uri="http://schemas.openxmlformats.org/presentationml/2006/ole">
              <mc:AlternateContent xmlns:mc="http://schemas.openxmlformats.org/markup-compatibility/2006">
                <mc:Choice xmlns:v="urn:schemas-microsoft-com:vml" Requires="v">
                  <p:oleObj spid="_x0000_s124030" name="Equation" r:id="rId20" imgW="495000" imgH="393480" progId="Equation.DSMT4">
                    <p:embed/>
                  </p:oleObj>
                </mc:Choice>
                <mc:Fallback>
                  <p:oleObj name="Equation" r:id="rId20" imgW="495000" imgH="393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6" y="2688"/>
                          <a:ext cx="544"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12308" name="Picture 31" descr="figure-29-1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791200" y="838200"/>
            <a:ext cx="277336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2384" name="Object 32"/>
          <p:cNvGraphicFramePr>
            <a:graphicFrameLocks noGrp="1" noChangeAspect="1"/>
          </p:cNvGraphicFramePr>
          <p:nvPr>
            <p:ph idx="1"/>
          </p:nvPr>
        </p:nvGraphicFramePr>
        <p:xfrm>
          <a:off x="533400" y="6181725"/>
          <a:ext cx="3276600" cy="676275"/>
        </p:xfrm>
        <a:graphic>
          <a:graphicData uri="http://schemas.openxmlformats.org/presentationml/2006/ole">
            <mc:AlternateContent xmlns:mc="http://schemas.openxmlformats.org/markup-compatibility/2006">
              <mc:Choice xmlns:v="urn:schemas-microsoft-com:vml" Requires="v">
                <p:oleObj spid="_x0000_s124031" name="Equation" r:id="rId23" imgW="1904760" imgH="393480" progId="Equation.3">
                  <p:embed/>
                </p:oleObj>
              </mc:Choice>
              <mc:Fallback>
                <p:oleObj name="Equation" r:id="rId23" imgW="1904760" imgH="393480" progId="Equation.3">
                  <p:embed/>
                  <p:pic>
                    <p:nvPicPr>
                      <p:cNvPr id="0" name=""/>
                      <p:cNvPicPr>
                        <a:picLocks noGrp="1"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33400" y="6181725"/>
                        <a:ext cx="32766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48840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nodeType="clickEffect">
                                  <p:stCondLst>
                                    <p:cond delay="0"/>
                                  </p:stCondLst>
                                  <p:childTnLst>
                                    <p:set>
                                      <p:cBhvr>
                                        <p:cTn id="41" dur="1" fill="hold">
                                          <p:stCondLst>
                                            <p:cond delay="0"/>
                                          </p:stCondLst>
                                        </p:cTn>
                                        <p:tgtEl>
                                          <p:spTgt spid="612355"/>
                                        </p:tgtEl>
                                        <p:attrNameLst>
                                          <p:attrName>style.visibility</p:attrName>
                                        </p:attrNameLst>
                                      </p:cBhvr>
                                      <p:to>
                                        <p:strVal val="visible"/>
                                      </p:to>
                                    </p:set>
                                    <p:anim calcmode="lin" valueType="num">
                                      <p:cBhvr additive="base">
                                        <p:cTn id="42" dur="500" fill="hold"/>
                                        <p:tgtEl>
                                          <p:spTgt spid="612355"/>
                                        </p:tgtEl>
                                        <p:attrNameLst>
                                          <p:attrName>ppt_x</p:attrName>
                                        </p:attrNameLst>
                                      </p:cBhvr>
                                      <p:tavLst>
                                        <p:tav tm="0">
                                          <p:val>
                                            <p:strVal val="0-#ppt_w/2"/>
                                          </p:val>
                                        </p:tav>
                                        <p:tav tm="100000">
                                          <p:val>
                                            <p:strVal val="#ppt_x"/>
                                          </p:val>
                                        </p:tav>
                                      </p:tavLst>
                                    </p:anim>
                                    <p:anim calcmode="lin" valueType="num">
                                      <p:cBhvr additive="base">
                                        <p:cTn id="43" dur="500" fill="hold"/>
                                        <p:tgtEl>
                                          <p:spTgt spid="612355"/>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00"/>
                            </p:stCondLst>
                            <p:childTnLst>
                              <p:par>
                                <p:cTn id="45" presetID="26" presetClass="entr" presetSubtype="0" fill="hold" nodeType="afterEffect">
                                  <p:stCondLst>
                                    <p:cond delay="0"/>
                                  </p:stCondLst>
                                  <p:childTnLst>
                                    <p:set>
                                      <p:cBhvr>
                                        <p:cTn id="46" dur="1" fill="hold">
                                          <p:stCondLst>
                                            <p:cond delay="0"/>
                                          </p:stCondLst>
                                        </p:cTn>
                                        <p:tgtEl>
                                          <p:spTgt spid="612384"/>
                                        </p:tgtEl>
                                        <p:attrNameLst>
                                          <p:attrName>style.visibility</p:attrName>
                                        </p:attrNameLst>
                                      </p:cBhvr>
                                      <p:to>
                                        <p:strVal val="visible"/>
                                      </p:to>
                                    </p:set>
                                    <p:animEffect transition="in" filter="wipe(down)">
                                      <p:cBhvr>
                                        <p:cTn id="47" dur="580">
                                          <p:stCondLst>
                                            <p:cond delay="0"/>
                                          </p:stCondLst>
                                        </p:cTn>
                                        <p:tgtEl>
                                          <p:spTgt spid="612384"/>
                                        </p:tgtEl>
                                      </p:cBhvr>
                                    </p:animEffect>
                                    <p:anim calcmode="lin" valueType="num">
                                      <p:cBhvr>
                                        <p:cTn id="48" dur="1822" tmFilter="0,0; 0.14,0.36; 0.43,0.73; 0.71,0.91; 1.0,1.0">
                                          <p:stCondLst>
                                            <p:cond delay="0"/>
                                          </p:stCondLst>
                                        </p:cTn>
                                        <p:tgtEl>
                                          <p:spTgt spid="61238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61238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61238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61238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612384"/>
                                        </p:tgtEl>
                                        <p:attrNameLst>
                                          <p:attrName>ppt_y</p:attrName>
                                        </p:attrNameLst>
                                      </p:cBhvr>
                                      <p:tavLst>
                                        <p:tav tm="0" fmla="#ppt_y-sin(pi*$)/81">
                                          <p:val>
                                            <p:fltVal val="0"/>
                                          </p:val>
                                        </p:tav>
                                        <p:tav tm="100000">
                                          <p:val>
                                            <p:fltVal val="1"/>
                                          </p:val>
                                        </p:tav>
                                      </p:tavLst>
                                    </p:anim>
                                    <p:animScale>
                                      <p:cBhvr>
                                        <p:cTn id="53" dur="26">
                                          <p:stCondLst>
                                            <p:cond delay="650"/>
                                          </p:stCondLst>
                                        </p:cTn>
                                        <p:tgtEl>
                                          <p:spTgt spid="612384"/>
                                        </p:tgtEl>
                                      </p:cBhvr>
                                      <p:to x="100000" y="60000"/>
                                    </p:animScale>
                                    <p:animScale>
                                      <p:cBhvr>
                                        <p:cTn id="54" dur="166" decel="50000">
                                          <p:stCondLst>
                                            <p:cond delay="676"/>
                                          </p:stCondLst>
                                        </p:cTn>
                                        <p:tgtEl>
                                          <p:spTgt spid="612384"/>
                                        </p:tgtEl>
                                      </p:cBhvr>
                                      <p:to x="100000" y="100000"/>
                                    </p:animScale>
                                    <p:animScale>
                                      <p:cBhvr>
                                        <p:cTn id="55" dur="26">
                                          <p:stCondLst>
                                            <p:cond delay="1312"/>
                                          </p:stCondLst>
                                        </p:cTn>
                                        <p:tgtEl>
                                          <p:spTgt spid="612384"/>
                                        </p:tgtEl>
                                      </p:cBhvr>
                                      <p:to x="100000" y="80000"/>
                                    </p:animScale>
                                    <p:animScale>
                                      <p:cBhvr>
                                        <p:cTn id="56" dur="166" decel="50000">
                                          <p:stCondLst>
                                            <p:cond delay="1338"/>
                                          </p:stCondLst>
                                        </p:cTn>
                                        <p:tgtEl>
                                          <p:spTgt spid="612384"/>
                                        </p:tgtEl>
                                      </p:cBhvr>
                                      <p:to x="100000" y="100000"/>
                                    </p:animScale>
                                    <p:animScale>
                                      <p:cBhvr>
                                        <p:cTn id="57" dur="26">
                                          <p:stCondLst>
                                            <p:cond delay="1642"/>
                                          </p:stCondLst>
                                        </p:cTn>
                                        <p:tgtEl>
                                          <p:spTgt spid="612384"/>
                                        </p:tgtEl>
                                      </p:cBhvr>
                                      <p:to x="100000" y="90000"/>
                                    </p:animScale>
                                    <p:animScale>
                                      <p:cBhvr>
                                        <p:cTn id="58" dur="166" decel="50000">
                                          <p:stCondLst>
                                            <p:cond delay="1668"/>
                                          </p:stCondLst>
                                        </p:cTn>
                                        <p:tgtEl>
                                          <p:spTgt spid="612384"/>
                                        </p:tgtEl>
                                      </p:cBhvr>
                                      <p:to x="100000" y="100000"/>
                                    </p:animScale>
                                    <p:animScale>
                                      <p:cBhvr>
                                        <p:cTn id="59" dur="26">
                                          <p:stCondLst>
                                            <p:cond delay="1808"/>
                                          </p:stCondLst>
                                        </p:cTn>
                                        <p:tgtEl>
                                          <p:spTgt spid="612384"/>
                                        </p:tgtEl>
                                      </p:cBhvr>
                                      <p:to x="100000" y="95000"/>
                                    </p:animScale>
                                    <p:animScale>
                                      <p:cBhvr>
                                        <p:cTn id="60" dur="166" decel="50000">
                                          <p:stCondLst>
                                            <p:cond delay="1834"/>
                                          </p:stCondLst>
                                        </p:cTn>
                                        <p:tgtEl>
                                          <p:spTgt spid="61238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ja-JP" smtClean="0">
                <a:ea typeface="ＭＳ Ｐゴシック" pitchFamily="34" charset="-128"/>
              </a:rPr>
              <a:t>LC Oscillations</a:t>
            </a:r>
          </a:p>
        </p:txBody>
      </p:sp>
      <p:pic>
        <p:nvPicPr>
          <p:cNvPr id="13316" name="Picture 3" descr="F33_0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8839200" cy="5116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a:grpSpLocks/>
          </p:cNvGrpSpPr>
          <p:nvPr/>
        </p:nvGrpSpPr>
        <p:grpSpPr bwMode="auto">
          <a:xfrm>
            <a:off x="2246313" y="3276600"/>
            <a:ext cx="4471987" cy="1066800"/>
            <a:chOff x="1415" y="2064"/>
            <a:chExt cx="2817" cy="672"/>
          </a:xfrm>
        </p:grpSpPr>
        <p:graphicFrame>
          <p:nvGraphicFramePr>
            <p:cNvPr id="13314" name="Object 5"/>
            <p:cNvGraphicFramePr>
              <a:graphicFrameLocks noChangeAspect="1"/>
            </p:cNvGraphicFramePr>
            <p:nvPr/>
          </p:nvGraphicFramePr>
          <p:xfrm>
            <a:off x="1415" y="2064"/>
            <a:ext cx="2817" cy="608"/>
          </p:xfrm>
          <a:graphic>
            <a:graphicData uri="http://schemas.openxmlformats.org/presentationml/2006/ole">
              <mc:AlternateContent xmlns:mc="http://schemas.openxmlformats.org/markup-compatibility/2006">
                <mc:Choice xmlns:v="urn:schemas-microsoft-com:vml" Requires="v">
                  <p:oleObj spid="_x0000_s109684" name="Equation" r:id="rId5" imgW="1942920" imgH="419040" progId="Equation.DSMT4">
                    <p:embed/>
                  </p:oleObj>
                </mc:Choice>
                <mc:Fallback>
                  <p:oleObj name="Equation" r:id="rId5" imgW="1942920" imgH="4190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5" y="2064"/>
                          <a:ext cx="2817" cy="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1" name="AutoShape 6"/>
            <p:cNvSpPr>
              <a:spLocks noChangeArrowheads="1"/>
            </p:cNvSpPr>
            <p:nvPr/>
          </p:nvSpPr>
          <p:spPr bwMode="auto">
            <a:xfrm>
              <a:off x="1440" y="2064"/>
              <a:ext cx="2784" cy="672"/>
            </a:xfrm>
            <a:prstGeom prst="roundRect">
              <a:avLst>
                <a:gd name="adj" fmla="val 16667"/>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endParaRPr lang="en-US" altLang="en-US"/>
            </a:p>
          </p:txBody>
        </p:sp>
      </p:grpSp>
      <p:sp>
        <p:nvSpPr>
          <p:cNvPr id="614407" name="Text Box 7"/>
          <p:cNvSpPr txBox="1">
            <a:spLocks noChangeArrowheads="1"/>
          </p:cNvSpPr>
          <p:nvPr/>
        </p:nvSpPr>
        <p:spPr bwMode="auto">
          <a:xfrm>
            <a:off x="6858000" y="533400"/>
            <a:ext cx="198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rgbClr val="0000CC"/>
                </a:solidFill>
                <a:latin typeface="Times New Roman" pitchFamily="18" charset="0"/>
              </a:defRPr>
            </a:lvl1pPr>
            <a:lvl2pPr marL="742950" indent="-285750">
              <a:defRPr sz="2400" i="1">
                <a:solidFill>
                  <a:srgbClr val="0000CC"/>
                </a:solidFill>
                <a:latin typeface="Times New Roman" pitchFamily="18" charset="0"/>
              </a:defRPr>
            </a:lvl2pPr>
            <a:lvl3pPr marL="1143000" indent="-228600">
              <a:defRPr sz="2400" i="1">
                <a:solidFill>
                  <a:srgbClr val="0000CC"/>
                </a:solidFill>
                <a:latin typeface="Times New Roman" pitchFamily="18" charset="0"/>
              </a:defRPr>
            </a:lvl3pPr>
            <a:lvl4pPr marL="1600200" indent="-228600">
              <a:defRPr sz="2400" i="1">
                <a:solidFill>
                  <a:srgbClr val="0000CC"/>
                </a:solidFill>
                <a:latin typeface="Times New Roman" pitchFamily="18" charset="0"/>
              </a:defRPr>
            </a:lvl4pPr>
            <a:lvl5pPr marL="2057400" indent="-228600">
              <a:defRPr sz="2400" i="1">
                <a:solidFill>
                  <a:srgbClr val="0000CC"/>
                </a:solidFill>
                <a:latin typeface="Times New Roman" pitchFamily="18" charset="0"/>
              </a:defRPr>
            </a:lvl5pPr>
            <a:lvl6pPr marL="2514600" indent="-228600" eaLnBrk="0" fontAlgn="base" hangingPunct="0">
              <a:spcBef>
                <a:spcPct val="0"/>
              </a:spcBef>
              <a:spcAft>
                <a:spcPct val="0"/>
              </a:spcAft>
              <a:defRPr sz="2400" i="1">
                <a:solidFill>
                  <a:srgbClr val="0000CC"/>
                </a:solidFill>
                <a:latin typeface="Times New Roman" pitchFamily="18" charset="0"/>
              </a:defRPr>
            </a:lvl6pPr>
            <a:lvl7pPr marL="2971800" indent="-228600" eaLnBrk="0" fontAlgn="base" hangingPunct="0">
              <a:spcBef>
                <a:spcPct val="0"/>
              </a:spcBef>
              <a:spcAft>
                <a:spcPct val="0"/>
              </a:spcAft>
              <a:defRPr sz="2400" i="1">
                <a:solidFill>
                  <a:srgbClr val="0000CC"/>
                </a:solidFill>
                <a:latin typeface="Times New Roman" pitchFamily="18" charset="0"/>
              </a:defRPr>
            </a:lvl7pPr>
            <a:lvl8pPr marL="3429000" indent="-228600" eaLnBrk="0" fontAlgn="base" hangingPunct="0">
              <a:spcBef>
                <a:spcPct val="0"/>
              </a:spcBef>
              <a:spcAft>
                <a:spcPct val="0"/>
              </a:spcAft>
              <a:defRPr sz="2400" i="1">
                <a:solidFill>
                  <a:srgbClr val="0000CC"/>
                </a:solidFill>
                <a:latin typeface="Times New Roman" pitchFamily="18" charset="0"/>
              </a:defRPr>
            </a:lvl8pPr>
            <a:lvl9pPr marL="3886200" indent="-228600" eaLnBrk="0" fontAlgn="base" hangingPunct="0">
              <a:spcBef>
                <a:spcPct val="0"/>
              </a:spcBef>
              <a:spcAft>
                <a:spcPct val="0"/>
              </a:spcAft>
              <a:defRPr sz="2400" i="1">
                <a:solidFill>
                  <a:srgbClr val="0000CC"/>
                </a:solidFill>
                <a:latin typeface="Times New Roman" pitchFamily="18" charset="0"/>
              </a:defRPr>
            </a:lvl9pPr>
          </a:lstStyle>
          <a:p>
            <a:pPr>
              <a:spcBef>
                <a:spcPct val="50000"/>
              </a:spcBef>
            </a:pPr>
            <a:r>
              <a:rPr lang="en-US" altLang="ja-JP" sz="2000" b="1" i="0" dirty="0">
                <a:solidFill>
                  <a:schemeClr val="tx1"/>
                </a:solidFill>
                <a:ea typeface="ＭＳ Ｐゴシック" pitchFamily="34" charset="-128"/>
              </a:rPr>
              <a:t>No Resistance = No dissipation</a:t>
            </a:r>
          </a:p>
        </p:txBody>
      </p:sp>
      <p:pic>
        <p:nvPicPr>
          <p:cNvPr id="614410" name="Picture 10" descr="Simple_harmonic_oscillato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 y="609600"/>
            <a:ext cx="7381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11" name="Picture 11" descr="Damped_spring"/>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581525"/>
            <a:ext cx="69691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0472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07"/>
                                        </p:tgtEl>
                                        <p:attrNameLst>
                                          <p:attrName>style.visibility</p:attrName>
                                        </p:attrNameLst>
                                      </p:cBhvr>
                                      <p:to>
                                        <p:strVal val="visible"/>
                                      </p:to>
                                    </p:set>
                                    <p:anim calcmode="lin" valueType="num">
                                      <p:cBhvr additive="base">
                                        <p:cTn id="7" dur="500" fill="hold"/>
                                        <p:tgtEl>
                                          <p:spTgt spid="614407"/>
                                        </p:tgtEl>
                                        <p:attrNameLst>
                                          <p:attrName>ppt_x</p:attrName>
                                        </p:attrNameLst>
                                      </p:cBhvr>
                                      <p:tavLst>
                                        <p:tav tm="0">
                                          <p:val>
                                            <p:strVal val="0-#ppt_w/2"/>
                                          </p:val>
                                        </p:tav>
                                        <p:tav tm="100000">
                                          <p:val>
                                            <p:strVal val="#ppt_x"/>
                                          </p:val>
                                        </p:tav>
                                      </p:tavLst>
                                    </p:anim>
                                    <p:anim calcmode="lin" valueType="num">
                                      <p:cBhvr additive="base">
                                        <p:cTn id="8" dur="500" fill="hold"/>
                                        <p:tgtEl>
                                          <p:spTgt spid="61440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614410"/>
                                        </p:tgtEl>
                                        <p:attrNameLst>
                                          <p:attrName>style.visibility</p:attrName>
                                        </p:attrNameLst>
                                      </p:cBhvr>
                                      <p:to>
                                        <p:strVal val="visible"/>
                                      </p:to>
                                    </p:set>
                                    <p:anim calcmode="lin" valueType="num">
                                      <p:cBhvr>
                                        <p:cTn id="18" dur="1000" fill="hold"/>
                                        <p:tgtEl>
                                          <p:spTgt spid="614410"/>
                                        </p:tgtEl>
                                        <p:attrNameLst>
                                          <p:attrName>ppt_w</p:attrName>
                                        </p:attrNameLst>
                                      </p:cBhvr>
                                      <p:tavLst>
                                        <p:tav tm="0">
                                          <p:val>
                                            <p:fltVal val="0"/>
                                          </p:val>
                                        </p:tav>
                                        <p:tav tm="100000">
                                          <p:val>
                                            <p:strVal val="#ppt_w"/>
                                          </p:val>
                                        </p:tav>
                                      </p:tavLst>
                                    </p:anim>
                                    <p:anim calcmode="lin" valueType="num">
                                      <p:cBhvr>
                                        <p:cTn id="19" dur="1000" fill="hold"/>
                                        <p:tgtEl>
                                          <p:spTgt spid="614410"/>
                                        </p:tgtEl>
                                        <p:attrNameLst>
                                          <p:attrName>ppt_h</p:attrName>
                                        </p:attrNameLst>
                                      </p:cBhvr>
                                      <p:tavLst>
                                        <p:tav tm="0">
                                          <p:val>
                                            <p:fltVal val="0"/>
                                          </p:val>
                                        </p:tav>
                                        <p:tav tm="100000">
                                          <p:val>
                                            <p:strVal val="#ppt_h"/>
                                          </p:val>
                                        </p:tav>
                                      </p:tavLst>
                                    </p:anim>
                                    <p:anim calcmode="lin" valueType="num">
                                      <p:cBhvr>
                                        <p:cTn id="20" dur="1000" fill="hold"/>
                                        <p:tgtEl>
                                          <p:spTgt spid="614410"/>
                                        </p:tgtEl>
                                        <p:attrNameLst>
                                          <p:attrName>style.rotation</p:attrName>
                                        </p:attrNameLst>
                                      </p:cBhvr>
                                      <p:tavLst>
                                        <p:tav tm="0">
                                          <p:val>
                                            <p:fltVal val="90"/>
                                          </p:val>
                                        </p:tav>
                                        <p:tav tm="100000">
                                          <p:val>
                                            <p:fltVal val="0"/>
                                          </p:val>
                                        </p:tav>
                                      </p:tavLst>
                                    </p:anim>
                                    <p:animEffect transition="in" filter="fade">
                                      <p:cBhvr>
                                        <p:cTn id="21" dur="1000"/>
                                        <p:tgtEl>
                                          <p:spTgt spid="6144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5" presetClass="entr" presetSubtype="0" fill="hold" nodeType="clickEffect">
                                  <p:stCondLst>
                                    <p:cond delay="0"/>
                                  </p:stCondLst>
                                  <p:childTnLst>
                                    <p:set>
                                      <p:cBhvr>
                                        <p:cTn id="25" dur="1" fill="hold">
                                          <p:stCondLst>
                                            <p:cond delay="0"/>
                                          </p:stCondLst>
                                        </p:cTn>
                                        <p:tgtEl>
                                          <p:spTgt spid="614411"/>
                                        </p:tgtEl>
                                        <p:attrNameLst>
                                          <p:attrName>style.visibility</p:attrName>
                                        </p:attrNameLst>
                                      </p:cBhvr>
                                      <p:to>
                                        <p:strVal val="visible"/>
                                      </p:to>
                                    </p:set>
                                    <p:animEffect transition="in" filter="fade">
                                      <p:cBhvr>
                                        <p:cTn id="26" dur="2000"/>
                                        <p:tgtEl>
                                          <p:spTgt spid="614411"/>
                                        </p:tgtEl>
                                      </p:cBhvr>
                                    </p:animEffect>
                                    <p:anim calcmode="lin" valueType="num">
                                      <p:cBhvr>
                                        <p:cTn id="27" dur="2000" fill="hold"/>
                                        <p:tgtEl>
                                          <p:spTgt spid="614411"/>
                                        </p:tgtEl>
                                        <p:attrNameLst>
                                          <p:attrName>style.rotation</p:attrName>
                                        </p:attrNameLst>
                                      </p:cBhvr>
                                      <p:tavLst>
                                        <p:tav tm="0">
                                          <p:val>
                                            <p:fltVal val="720"/>
                                          </p:val>
                                        </p:tav>
                                        <p:tav tm="100000">
                                          <p:val>
                                            <p:fltVal val="0"/>
                                          </p:val>
                                        </p:tav>
                                      </p:tavLst>
                                    </p:anim>
                                    <p:anim calcmode="lin" valueType="num">
                                      <p:cBhvr>
                                        <p:cTn id="28" dur="2000" fill="hold"/>
                                        <p:tgtEl>
                                          <p:spTgt spid="614411"/>
                                        </p:tgtEl>
                                        <p:attrNameLst>
                                          <p:attrName>ppt_h</p:attrName>
                                        </p:attrNameLst>
                                      </p:cBhvr>
                                      <p:tavLst>
                                        <p:tav tm="0">
                                          <p:val>
                                            <p:fltVal val="0"/>
                                          </p:val>
                                        </p:tav>
                                        <p:tav tm="100000">
                                          <p:val>
                                            <p:strVal val="#ppt_h"/>
                                          </p:val>
                                        </p:tav>
                                      </p:tavLst>
                                    </p:anim>
                                    <p:anim calcmode="lin" valueType="num">
                                      <p:cBhvr>
                                        <p:cTn id="29" dur="2000" fill="hold"/>
                                        <p:tgtEl>
                                          <p:spTgt spid="6144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Furthermore</a:t>
            </a:r>
            <a:endParaRPr lang="en-US" dirty="0"/>
          </a:p>
        </p:txBody>
      </p:sp>
      <p:sp>
        <p:nvSpPr>
          <p:cNvPr id="3" name="Slide Number Placeholder 2"/>
          <p:cNvSpPr>
            <a:spLocks noGrp="1"/>
          </p:cNvSpPr>
          <p:nvPr>
            <p:ph type="sldNum" sz="quarter" idx="12"/>
          </p:nvPr>
        </p:nvSpPr>
        <p:spPr/>
        <p:txBody>
          <a:bodyPr/>
          <a:lstStyle/>
          <a:p>
            <a:fld id="{DB3C9B51-4AEF-4F23-A6AC-7FC45CFAFC51}" type="slidenum">
              <a:rPr lang="en-US" altLang="en-US" smtClean="0"/>
              <a:pPr/>
              <a:t>26</a:t>
            </a:fld>
            <a:endParaRPr lang="en-US" altLang="en-US"/>
          </a:p>
        </p:txBody>
      </p:sp>
    </p:spTree>
    <p:extLst>
      <p:ext uri="{BB962C8B-B14F-4D97-AF65-F5344CB8AC3E}">
        <p14:creationId xmlns:p14="http://schemas.microsoft.com/office/powerpoint/2010/main" val="3089567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05000" y="228600"/>
            <a:ext cx="2570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ja-JP" b="1" i="0" dirty="0" err="1" smtClean="0">
                <a:ea typeface="ＭＳ Ｐゴシック" pitchFamily="34" charset="-128"/>
              </a:rPr>
              <a:t>iClicker</a:t>
            </a:r>
            <a:r>
              <a:rPr lang="en-US" altLang="ja-JP" b="1" i="0" dirty="0" smtClean="0">
                <a:ea typeface="ＭＳ Ｐゴシック" pitchFamily="34" charset="-128"/>
              </a:rPr>
              <a:t>  Question</a:t>
            </a:r>
            <a:endParaRPr lang="en-US" altLang="ja-JP" b="1" i="0" dirty="0">
              <a:ea typeface="ＭＳ Ｐゴシック" pitchFamily="34" charset="-128"/>
            </a:endParaRPr>
          </a:p>
        </p:txBody>
      </p:sp>
      <p:sp>
        <p:nvSpPr>
          <p:cNvPr id="17411" name="Text Box 3"/>
          <p:cNvSpPr txBox="1">
            <a:spLocks noChangeArrowheads="1"/>
          </p:cNvSpPr>
          <p:nvPr/>
        </p:nvSpPr>
        <p:spPr bwMode="auto">
          <a:xfrm>
            <a:off x="1295400" y="1066800"/>
            <a:ext cx="69342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ja-JP" sz="2800" i="0">
                <a:solidFill>
                  <a:srgbClr val="FF0000"/>
                </a:solidFill>
                <a:ea typeface="ＭＳ Ｐゴシック" pitchFamily="34" charset="-128"/>
              </a:rPr>
              <a:t>The switch in this circuit is closed at </a:t>
            </a:r>
            <a:r>
              <a:rPr lang="en-US" altLang="ja-JP" sz="2800">
                <a:solidFill>
                  <a:srgbClr val="FF0000"/>
                </a:solidFill>
                <a:ea typeface="ＭＳ Ｐゴシック" pitchFamily="34" charset="-128"/>
              </a:rPr>
              <a:t>t = </a:t>
            </a:r>
            <a:r>
              <a:rPr lang="en-US" altLang="ja-JP" sz="2800" i="0">
                <a:solidFill>
                  <a:srgbClr val="FF0000"/>
                </a:solidFill>
                <a:ea typeface="ＭＳ Ｐゴシック" pitchFamily="34" charset="-128"/>
              </a:rPr>
              <a:t>0.  What is the magnitude of the voltage across the resistor a long time after the switch is closed?</a:t>
            </a:r>
          </a:p>
        </p:txBody>
      </p:sp>
      <p:sp>
        <p:nvSpPr>
          <p:cNvPr id="17412" name="Text Box 4"/>
          <p:cNvSpPr txBox="1">
            <a:spLocks noChangeArrowheads="1"/>
          </p:cNvSpPr>
          <p:nvPr/>
        </p:nvSpPr>
        <p:spPr bwMode="auto">
          <a:xfrm>
            <a:off x="1524000" y="3352800"/>
            <a:ext cx="18288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lnSpc>
                <a:spcPct val="90000"/>
              </a:lnSpc>
              <a:spcBef>
                <a:spcPct val="50000"/>
              </a:spcBef>
              <a:buFontTx/>
              <a:buAutoNum type="alphaLcParenR"/>
            </a:pPr>
            <a:r>
              <a:rPr lang="en-US" altLang="ja-JP" i="0">
                <a:ea typeface="ＭＳ Ｐゴシック" pitchFamily="34" charset="-128"/>
              </a:rPr>
              <a:t>zero</a:t>
            </a:r>
          </a:p>
          <a:p>
            <a:pPr eaLnBrk="1" hangingPunct="1">
              <a:lnSpc>
                <a:spcPct val="90000"/>
              </a:lnSpc>
              <a:spcBef>
                <a:spcPct val="50000"/>
              </a:spcBef>
              <a:buFontTx/>
              <a:buAutoNum type="alphaLcParenR"/>
            </a:pPr>
            <a:r>
              <a:rPr lang="en-US" altLang="ja-JP" i="0">
                <a:ea typeface="ＭＳ Ｐゴシック" pitchFamily="34" charset="-128"/>
              </a:rPr>
              <a:t> V</a:t>
            </a:r>
          </a:p>
          <a:p>
            <a:pPr eaLnBrk="1" hangingPunct="1">
              <a:lnSpc>
                <a:spcPct val="90000"/>
              </a:lnSpc>
              <a:spcBef>
                <a:spcPct val="50000"/>
              </a:spcBef>
              <a:buFontTx/>
              <a:buAutoNum type="alphaLcParenR"/>
            </a:pPr>
            <a:r>
              <a:rPr lang="en-US" altLang="ja-JP" i="0">
                <a:ea typeface="ＭＳ Ｐゴシック" pitchFamily="34" charset="-128"/>
              </a:rPr>
              <a:t> R / L</a:t>
            </a:r>
          </a:p>
          <a:p>
            <a:pPr eaLnBrk="1" hangingPunct="1">
              <a:lnSpc>
                <a:spcPct val="90000"/>
              </a:lnSpc>
              <a:spcBef>
                <a:spcPct val="50000"/>
              </a:spcBef>
              <a:buFontTx/>
              <a:buAutoNum type="alphaLcParenR"/>
            </a:pPr>
            <a:r>
              <a:rPr lang="en-US" altLang="ja-JP" i="0">
                <a:ea typeface="ＭＳ Ｐゴシック" pitchFamily="34" charset="-128"/>
              </a:rPr>
              <a:t> V / R</a:t>
            </a:r>
          </a:p>
          <a:p>
            <a:pPr eaLnBrk="1" hangingPunct="1">
              <a:lnSpc>
                <a:spcPct val="90000"/>
              </a:lnSpc>
              <a:spcBef>
                <a:spcPct val="50000"/>
              </a:spcBef>
              <a:buFontTx/>
              <a:buAutoNum type="alphaLcParenR"/>
            </a:pPr>
            <a:r>
              <a:rPr lang="en-US" altLang="ja-JP" i="0">
                <a:ea typeface="ＭＳ Ｐゴシック" pitchFamily="34" charset="-128"/>
              </a:rPr>
              <a:t> 2V</a:t>
            </a:r>
            <a:endParaRPr lang="en-US" altLang="ja-JP">
              <a:ea typeface="ＭＳ Ｐゴシック" pitchFamily="34" charset="-128"/>
            </a:endParaRPr>
          </a:p>
        </p:txBody>
      </p:sp>
      <p:pic>
        <p:nvPicPr>
          <p:cNvPr id="17413" name="Picture 5" descr="R_L_circ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76600"/>
            <a:ext cx="41656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B3C9B51-4AEF-4F23-A6AC-7FC45CFAFC51}" type="slidenum">
              <a:rPr lang="en-US" altLang="en-US" smtClean="0"/>
              <a:pPr/>
              <a:t>27</a:t>
            </a:fld>
            <a:endParaRPr lang="en-US" altLang="en-US"/>
          </a:p>
        </p:txBody>
      </p:sp>
    </p:spTree>
    <p:extLst>
      <p:ext uri="{BB962C8B-B14F-4D97-AF65-F5344CB8AC3E}">
        <p14:creationId xmlns:p14="http://schemas.microsoft.com/office/powerpoint/2010/main" val="456311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05000" y="228600"/>
            <a:ext cx="24938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ja-JP" b="1" i="0" dirty="0" err="1" smtClean="0">
                <a:ea typeface="ＭＳ Ｐゴシック" pitchFamily="34" charset="-128"/>
              </a:rPr>
              <a:t>iClicker</a:t>
            </a:r>
            <a:r>
              <a:rPr lang="en-US" altLang="ja-JP" b="1" i="0" dirty="0" smtClean="0">
                <a:ea typeface="ＭＳ Ｐゴシック" pitchFamily="34" charset="-128"/>
              </a:rPr>
              <a:t> Question</a:t>
            </a:r>
            <a:endParaRPr lang="en-US" altLang="ja-JP" b="1" i="0" dirty="0">
              <a:ea typeface="ＭＳ Ｐゴシック" pitchFamily="34" charset="-128"/>
            </a:endParaRPr>
          </a:p>
        </p:txBody>
      </p:sp>
      <p:sp>
        <p:nvSpPr>
          <p:cNvPr id="18435" name="Text Box 3"/>
          <p:cNvSpPr txBox="1">
            <a:spLocks noChangeArrowheads="1"/>
          </p:cNvSpPr>
          <p:nvPr/>
        </p:nvSpPr>
        <p:spPr bwMode="auto">
          <a:xfrm>
            <a:off x="1066800" y="1066800"/>
            <a:ext cx="7162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ja-JP" sz="2800" i="0">
                <a:solidFill>
                  <a:srgbClr val="FF0000"/>
                </a:solidFill>
                <a:ea typeface="ＭＳ Ｐゴシック" pitchFamily="34" charset="-128"/>
              </a:rPr>
              <a:t>The switch in this circuit has been open for a long time. Then the switch is closed at </a:t>
            </a:r>
            <a:r>
              <a:rPr lang="en-US" altLang="ja-JP" sz="2800">
                <a:solidFill>
                  <a:srgbClr val="FF0000"/>
                </a:solidFill>
                <a:ea typeface="ＭＳ Ｐゴシック" pitchFamily="34" charset="-128"/>
              </a:rPr>
              <a:t>t = </a:t>
            </a:r>
            <a:r>
              <a:rPr lang="en-US" altLang="ja-JP" sz="2800" i="0">
                <a:solidFill>
                  <a:srgbClr val="FF0000"/>
                </a:solidFill>
                <a:ea typeface="ＭＳ Ｐゴシック" pitchFamily="34" charset="-128"/>
              </a:rPr>
              <a:t>0.  What is the magnitude of the current through the resistor immediately after the switch is closed?</a:t>
            </a:r>
          </a:p>
        </p:txBody>
      </p:sp>
      <p:sp>
        <p:nvSpPr>
          <p:cNvPr id="18436" name="Text Box 4"/>
          <p:cNvSpPr txBox="1">
            <a:spLocks noChangeArrowheads="1"/>
          </p:cNvSpPr>
          <p:nvPr/>
        </p:nvSpPr>
        <p:spPr bwMode="auto">
          <a:xfrm>
            <a:off x="1524000" y="3352800"/>
            <a:ext cx="18288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lnSpc>
                <a:spcPct val="90000"/>
              </a:lnSpc>
              <a:spcBef>
                <a:spcPct val="50000"/>
              </a:spcBef>
              <a:buFontTx/>
              <a:buAutoNum type="alphaLcParenR"/>
            </a:pPr>
            <a:r>
              <a:rPr lang="en-US" altLang="ja-JP" i="0">
                <a:ea typeface="ＭＳ Ｐゴシック" pitchFamily="34" charset="-128"/>
              </a:rPr>
              <a:t>zero</a:t>
            </a:r>
          </a:p>
          <a:p>
            <a:pPr eaLnBrk="1" hangingPunct="1">
              <a:lnSpc>
                <a:spcPct val="90000"/>
              </a:lnSpc>
              <a:spcBef>
                <a:spcPct val="50000"/>
              </a:spcBef>
              <a:buFontTx/>
              <a:buAutoNum type="alphaLcParenR"/>
            </a:pPr>
            <a:r>
              <a:rPr lang="en-US" altLang="ja-JP" i="0">
                <a:ea typeface="ＭＳ Ｐゴシック" pitchFamily="34" charset="-128"/>
              </a:rPr>
              <a:t> V / L</a:t>
            </a:r>
          </a:p>
          <a:p>
            <a:pPr eaLnBrk="1" hangingPunct="1">
              <a:lnSpc>
                <a:spcPct val="90000"/>
              </a:lnSpc>
              <a:spcBef>
                <a:spcPct val="50000"/>
              </a:spcBef>
              <a:buFontTx/>
              <a:buAutoNum type="alphaLcParenR"/>
            </a:pPr>
            <a:r>
              <a:rPr lang="en-US" altLang="ja-JP" i="0">
                <a:ea typeface="ＭＳ Ｐゴシック" pitchFamily="34" charset="-128"/>
              </a:rPr>
              <a:t> R / L</a:t>
            </a:r>
          </a:p>
          <a:p>
            <a:pPr eaLnBrk="1" hangingPunct="1">
              <a:lnSpc>
                <a:spcPct val="90000"/>
              </a:lnSpc>
              <a:spcBef>
                <a:spcPct val="50000"/>
              </a:spcBef>
              <a:buFontTx/>
              <a:buAutoNum type="alphaLcParenR"/>
            </a:pPr>
            <a:r>
              <a:rPr lang="en-US" altLang="ja-JP" i="0">
                <a:ea typeface="ＭＳ Ｐゴシック" pitchFamily="34" charset="-128"/>
              </a:rPr>
              <a:t> V / R</a:t>
            </a:r>
          </a:p>
          <a:p>
            <a:pPr eaLnBrk="1" hangingPunct="1">
              <a:lnSpc>
                <a:spcPct val="90000"/>
              </a:lnSpc>
              <a:spcBef>
                <a:spcPct val="50000"/>
              </a:spcBef>
              <a:buFontTx/>
              <a:buAutoNum type="alphaLcParenR"/>
            </a:pPr>
            <a:r>
              <a:rPr lang="en-US" altLang="ja-JP" i="0">
                <a:ea typeface="ＭＳ Ｐゴシック" pitchFamily="34" charset="-128"/>
              </a:rPr>
              <a:t> 2V / R</a:t>
            </a:r>
            <a:endParaRPr lang="en-US" altLang="ja-JP">
              <a:ea typeface="ＭＳ Ｐゴシック" pitchFamily="34" charset="-128"/>
            </a:endParaRPr>
          </a:p>
        </p:txBody>
      </p:sp>
      <p:pic>
        <p:nvPicPr>
          <p:cNvPr id="18437" name="Picture 5" descr="R_L_circu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276600"/>
            <a:ext cx="41656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DB3C9B51-4AEF-4F23-A6AC-7FC45CFAFC51}" type="slidenum">
              <a:rPr lang="en-US" altLang="en-US" smtClean="0"/>
              <a:pPr/>
              <a:t>28</a:t>
            </a:fld>
            <a:endParaRPr lang="en-US" altLang="en-US"/>
          </a:p>
        </p:txBody>
      </p:sp>
    </p:spTree>
    <p:extLst>
      <p:ext uri="{BB962C8B-B14F-4D97-AF65-F5344CB8AC3E}">
        <p14:creationId xmlns:p14="http://schemas.microsoft.com/office/powerpoint/2010/main" val="3687073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981200" y="17145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ja-JP" i="0" dirty="0" err="1" smtClean="0">
                <a:ea typeface="ＭＳ Ｐゴシック" pitchFamily="34" charset="-128"/>
              </a:rPr>
              <a:t>iClicker</a:t>
            </a:r>
            <a:r>
              <a:rPr lang="en-US" altLang="ja-JP" i="0" dirty="0" smtClean="0">
                <a:ea typeface="ＭＳ Ｐゴシック" pitchFamily="34" charset="-128"/>
              </a:rPr>
              <a:t> Question</a:t>
            </a:r>
            <a:endParaRPr lang="en-US" altLang="ja-JP" i="0" dirty="0">
              <a:ea typeface="ＭＳ Ｐゴシック" pitchFamily="34" charset="-128"/>
            </a:endParaRPr>
          </a:p>
        </p:txBody>
      </p:sp>
      <p:sp>
        <p:nvSpPr>
          <p:cNvPr id="15363" name="Text Box 3"/>
          <p:cNvSpPr txBox="1">
            <a:spLocks noChangeArrowheads="1"/>
          </p:cNvSpPr>
          <p:nvPr/>
        </p:nvSpPr>
        <p:spPr bwMode="auto">
          <a:xfrm>
            <a:off x="838200" y="762000"/>
            <a:ext cx="7848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r>
              <a:rPr lang="en-US" altLang="en-US" i="0">
                <a:solidFill>
                  <a:srgbClr val="FF0000"/>
                </a:solidFill>
              </a:rPr>
              <a:t>A current directed toward the top of the page and a rectangular loop of wire lie in the plane of the page. Both are held in place by an external force. If the current I is decreasing, what is the direction of the magnetic force on the left edge of the loop?</a:t>
            </a:r>
            <a:endParaRPr lang="en-US" altLang="ja-JP" i="0">
              <a:solidFill>
                <a:srgbClr val="FF0000"/>
              </a:solidFill>
              <a:ea typeface="ＭＳ Ｐゴシック" pitchFamily="34" charset="-128"/>
              <a:sym typeface="Symbol" pitchFamily="18" charset="2"/>
            </a:endParaRPr>
          </a:p>
        </p:txBody>
      </p:sp>
      <p:sp>
        <p:nvSpPr>
          <p:cNvPr id="615428" name="Text Box 4"/>
          <p:cNvSpPr txBox="1">
            <a:spLocks noChangeArrowheads="1"/>
          </p:cNvSpPr>
          <p:nvPr/>
        </p:nvSpPr>
        <p:spPr bwMode="auto">
          <a:xfrm>
            <a:off x="838200" y="2590800"/>
            <a:ext cx="4343400" cy="3416300"/>
          </a:xfrm>
          <a:prstGeom prst="rect">
            <a:avLst/>
          </a:prstGeom>
          <a:noFill/>
          <a:ln w="9525">
            <a:noFill/>
            <a:miter lim="800000"/>
            <a:headEnd/>
            <a:tailEnd/>
          </a:ln>
          <a:effectLst/>
        </p:spPr>
        <p:txBody>
          <a:bodyPr>
            <a:spAutoFit/>
          </a:bodyPr>
          <a:lstStyle/>
          <a:p>
            <a:pPr marL="457200" indent="-457200">
              <a:buFontTx/>
              <a:buAutoNum type="alphaLcPeriod"/>
              <a:defRPr/>
            </a:pPr>
            <a:r>
              <a:rPr lang="en-US" i="0" dirty="0"/>
              <a:t>Toward the right</a:t>
            </a:r>
          </a:p>
          <a:p>
            <a:pPr marL="457200" indent="-457200">
              <a:buFontTx/>
              <a:buAutoNum type="alphaLcPeriod"/>
              <a:defRPr/>
            </a:pPr>
            <a:endParaRPr lang="en-US" i="0" dirty="0"/>
          </a:p>
          <a:p>
            <a:pPr>
              <a:defRPr/>
            </a:pPr>
            <a:r>
              <a:rPr lang="en-US" i="0" dirty="0"/>
              <a:t>b. Toward the left</a:t>
            </a:r>
          </a:p>
          <a:p>
            <a:pPr>
              <a:defRPr/>
            </a:pPr>
            <a:endParaRPr lang="en-US" i="0" dirty="0"/>
          </a:p>
          <a:p>
            <a:pPr>
              <a:defRPr/>
            </a:pPr>
            <a:r>
              <a:rPr lang="en-US" i="0" dirty="0"/>
              <a:t>c. Toward top of page</a:t>
            </a:r>
          </a:p>
          <a:p>
            <a:pPr>
              <a:defRPr/>
            </a:pPr>
            <a:endParaRPr lang="en-US" i="0" dirty="0"/>
          </a:p>
          <a:p>
            <a:pPr>
              <a:defRPr/>
            </a:pPr>
            <a:r>
              <a:rPr lang="en-US" i="0" dirty="0"/>
              <a:t>d. Toward bottom of page</a:t>
            </a:r>
          </a:p>
          <a:p>
            <a:pPr>
              <a:defRPr/>
            </a:pPr>
            <a:endParaRPr lang="en-US" i="0" dirty="0"/>
          </a:p>
          <a:p>
            <a:pPr>
              <a:defRPr/>
            </a:pPr>
            <a:r>
              <a:rPr lang="en-US" i="0" dirty="0"/>
              <a:t>e. No force acts on it.</a:t>
            </a:r>
            <a:endParaRPr lang="en-US" altLang="ja-JP" i="0" dirty="0">
              <a:ea typeface="ＭＳ Ｐゴシック" pitchFamily="50" charset="-128"/>
              <a:sym typeface="Symbol" pitchFamily="18" charset="2"/>
            </a:endParaRPr>
          </a:p>
        </p:txBody>
      </p:sp>
      <p:sp>
        <p:nvSpPr>
          <p:cNvPr id="15365" name="Line 5"/>
          <p:cNvSpPr>
            <a:spLocks noChangeShapeType="1"/>
          </p:cNvSpPr>
          <p:nvPr/>
        </p:nvSpPr>
        <p:spPr bwMode="auto">
          <a:xfrm flipV="1">
            <a:off x="5791200" y="2514600"/>
            <a:ext cx="0" cy="28956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5366" name="Text Box 6"/>
          <p:cNvSpPr txBox="1">
            <a:spLocks noChangeArrowheads="1"/>
          </p:cNvSpPr>
          <p:nvPr/>
        </p:nvSpPr>
        <p:spPr bwMode="auto">
          <a:xfrm>
            <a:off x="5486400" y="236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kumimoji="1" lang="en-US" altLang="ja-JP">
                <a:ea typeface="ＭＳ Ｐゴシック" pitchFamily="34" charset="-128"/>
              </a:rPr>
              <a:t>I</a:t>
            </a:r>
          </a:p>
        </p:txBody>
      </p:sp>
      <p:sp>
        <p:nvSpPr>
          <p:cNvPr id="15367" name="Rectangle 7"/>
          <p:cNvSpPr>
            <a:spLocks noChangeArrowheads="1"/>
          </p:cNvSpPr>
          <p:nvPr/>
        </p:nvSpPr>
        <p:spPr bwMode="auto">
          <a:xfrm>
            <a:off x="6705600" y="3429000"/>
            <a:ext cx="114300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8" name="Rectangle 7"/>
          <p:cNvSpPr/>
          <p:nvPr/>
        </p:nvSpPr>
        <p:spPr>
          <a:xfrm>
            <a:off x="152400" y="790684"/>
            <a:ext cx="8991600" cy="59062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B3C9B51-4AEF-4F23-A6AC-7FC45CFAFC51}" type="slidenum">
              <a:rPr lang="en-US" altLang="en-US" smtClean="0"/>
              <a:pPr/>
              <a:t>29</a:t>
            </a:fld>
            <a:endParaRPr lang="en-US" altLang="en-US"/>
          </a:p>
        </p:txBody>
      </p:sp>
    </p:spTree>
    <p:extLst>
      <p:ext uri="{BB962C8B-B14F-4D97-AF65-F5344CB8AC3E}">
        <p14:creationId xmlns:p14="http://schemas.microsoft.com/office/powerpoint/2010/main" val="406647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6" name="Rectangle 2"/>
          <p:cNvSpPr>
            <a:spLocks noGrp="1" noChangeArrowheads="1"/>
          </p:cNvSpPr>
          <p:nvPr>
            <p:ph type="title"/>
          </p:nvPr>
        </p:nvSpPr>
        <p:spPr>
          <a:xfrm>
            <a:off x="685800" y="152400"/>
            <a:ext cx="7772400" cy="381000"/>
          </a:xfrm>
        </p:spPr>
        <p:txBody>
          <a:bodyPr/>
          <a:lstStyle/>
          <a:p>
            <a:r>
              <a:rPr lang="en-US" altLang="ja-JP" sz="2500" dirty="0" smtClean="0">
                <a:ea typeface="ＭＳ Ｐゴシック" pitchFamily="34" charset="-128"/>
              </a:rPr>
              <a:t>Induced Electric Field from Faraday’s Law</a:t>
            </a:r>
            <a:endParaRPr lang="en-US" altLang="ja-JP" sz="2500" i="1" dirty="0" smtClean="0">
              <a:ea typeface="ＭＳ Ｐゴシック" pitchFamily="34" charset="-128"/>
            </a:endParaRPr>
          </a:p>
        </p:txBody>
      </p:sp>
      <p:grpSp>
        <p:nvGrpSpPr>
          <p:cNvPr id="7177" name="Group 35"/>
          <p:cNvGrpSpPr>
            <a:grpSpLocks/>
          </p:cNvGrpSpPr>
          <p:nvPr/>
        </p:nvGrpSpPr>
        <p:grpSpPr bwMode="auto">
          <a:xfrm>
            <a:off x="609600" y="609600"/>
            <a:ext cx="6858000" cy="1371600"/>
            <a:chOff x="384" y="384"/>
            <a:chExt cx="4320" cy="864"/>
          </a:xfrm>
        </p:grpSpPr>
        <p:grpSp>
          <p:nvGrpSpPr>
            <p:cNvPr id="7187" name="Group 30"/>
            <p:cNvGrpSpPr>
              <a:grpSpLocks/>
            </p:cNvGrpSpPr>
            <p:nvPr/>
          </p:nvGrpSpPr>
          <p:grpSpPr bwMode="auto">
            <a:xfrm>
              <a:off x="384" y="384"/>
              <a:ext cx="3312" cy="288"/>
              <a:chOff x="384" y="384"/>
              <a:chExt cx="3312" cy="288"/>
            </a:xfrm>
          </p:grpSpPr>
          <p:graphicFrame>
            <p:nvGraphicFramePr>
              <p:cNvPr id="7175" name="Object 8"/>
              <p:cNvGraphicFramePr>
                <a:graphicFrameLocks/>
              </p:cNvGraphicFramePr>
              <p:nvPr/>
            </p:nvGraphicFramePr>
            <p:xfrm>
              <a:off x="2976" y="384"/>
              <a:ext cx="720" cy="288"/>
            </p:xfrm>
            <a:graphic>
              <a:graphicData uri="http://schemas.openxmlformats.org/presentationml/2006/ole">
                <mc:AlternateContent xmlns:mc="http://schemas.openxmlformats.org/markup-compatibility/2006">
                  <mc:Choice xmlns:v="urn:schemas-microsoft-com:vml" Requires="v">
                    <p:oleObj spid="_x0000_s118848" name="Equation" r:id="rId4" imgW="571320" imgH="203040" progId="Equation.DSMT4">
                      <p:embed/>
                    </p:oleObj>
                  </mc:Choice>
                  <mc:Fallback>
                    <p:oleObj name="Equation" r:id="rId4" imgW="571320" imgH="203040" progId="Equation.DSMT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2976" y="384"/>
                            <a:ext cx="720" cy="288"/>
                          </a:xfrm>
                          <a:prstGeom prst="rect">
                            <a:avLst/>
                          </a:prstGeom>
                          <a:noFill/>
                          <a:ln>
                            <a:noFill/>
                          </a:ln>
                          <a:effectLst/>
                          <a:extLst>
                            <a:ext uri="{909E8E84-426E-40DD-AFC4-6F175D3DCCD1}">
                              <a14:hiddenFill xmlns:a14="http://schemas.microsoft.com/office/drawing/2010/main">
                                <a:solidFill>
                                  <a:srgbClr val="FDA4B5"/>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92" name="Text Box 9"/>
              <p:cNvSpPr txBox="1">
                <a:spLocks noChangeArrowheads="1"/>
              </p:cNvSpPr>
              <p:nvPr/>
            </p:nvSpPr>
            <p:spPr bwMode="auto">
              <a:xfrm>
                <a:off x="384" y="384"/>
                <a:ext cx="25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a:ea typeface="ＭＳ Ｐゴシック" pitchFamily="34" charset="-128"/>
                  </a:rPr>
                  <a:t> </a:t>
                </a:r>
                <a:r>
                  <a:rPr lang="en-US" altLang="ja-JP" sz="2000" i="0">
                    <a:ea typeface="ＭＳ Ｐゴシック" pitchFamily="34" charset="-128"/>
                  </a:rPr>
                  <a:t>EMF is work done per unit charge:</a:t>
                </a:r>
              </a:p>
            </p:txBody>
          </p:sp>
        </p:grpSp>
        <p:sp>
          <p:nvSpPr>
            <p:cNvPr id="7191" name="Text Box 12"/>
            <p:cNvSpPr txBox="1">
              <a:spLocks noChangeArrowheads="1"/>
            </p:cNvSpPr>
            <p:nvPr/>
          </p:nvSpPr>
          <p:spPr bwMode="auto">
            <a:xfrm>
              <a:off x="384" y="720"/>
              <a:ext cx="432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a:ea typeface="ＭＳ Ｐゴシック" pitchFamily="34" charset="-128"/>
                </a:rPr>
                <a:t> </a:t>
              </a:r>
              <a:r>
                <a:rPr lang="en-US" altLang="ja-JP" sz="2000" i="0">
                  <a:ea typeface="ＭＳ Ｐゴシック" pitchFamily="34" charset="-128"/>
                </a:rPr>
                <a:t>If work is done on charge </a:t>
              </a:r>
              <a:r>
                <a:rPr lang="en-US" altLang="ja-JP" sz="2000" b="1" i="0">
                  <a:ea typeface="ＭＳ Ｐゴシック" pitchFamily="34" charset="-128"/>
                </a:rPr>
                <a:t>q</a:t>
              </a:r>
              <a:r>
                <a:rPr lang="en-US" altLang="ja-JP" sz="2000" i="0">
                  <a:ea typeface="ＭＳ Ｐゴシック" pitchFamily="34" charset="-128"/>
                </a:rPr>
                <a:t>, electric field </a:t>
              </a:r>
              <a:r>
                <a:rPr lang="en-US" altLang="ja-JP" sz="2000" b="1">
                  <a:ea typeface="ＭＳ Ｐゴシック" pitchFamily="34" charset="-128"/>
                </a:rPr>
                <a:t>E</a:t>
              </a:r>
              <a:r>
                <a:rPr lang="en-US" altLang="ja-JP" sz="2000" i="0">
                  <a:ea typeface="ＭＳ Ｐゴシック" pitchFamily="34" charset="-128"/>
                </a:rPr>
                <a:t> must be present: </a:t>
              </a:r>
            </a:p>
          </p:txBody>
        </p:sp>
        <p:sp>
          <p:nvSpPr>
            <p:cNvPr id="7190" name="AutoShape 15"/>
            <p:cNvSpPr>
              <a:spLocks noChangeArrowheads="1"/>
            </p:cNvSpPr>
            <p:nvPr/>
          </p:nvSpPr>
          <p:spPr bwMode="auto">
            <a:xfrm>
              <a:off x="1104" y="1152"/>
              <a:ext cx="288" cy="96"/>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pSp>
      <p:sp>
        <p:nvSpPr>
          <p:cNvPr id="7186" name="Text Box 20"/>
          <p:cNvSpPr txBox="1">
            <a:spLocks noChangeArrowheads="1"/>
          </p:cNvSpPr>
          <p:nvPr/>
        </p:nvSpPr>
        <p:spPr bwMode="auto">
          <a:xfrm>
            <a:off x="685800" y="2362200"/>
            <a:ext cx="381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i="0">
                <a:ea typeface="ＭＳ Ｐゴシック" pitchFamily="34" charset="-128"/>
              </a:rPr>
              <a:t>Rewrite Faraday’s Law in terms of </a:t>
            </a:r>
            <a:r>
              <a:rPr lang="en-US" altLang="ja-JP" sz="2000" b="1">
                <a:solidFill>
                  <a:srgbClr val="000066"/>
                </a:solidFill>
                <a:ea typeface="ＭＳ Ｐゴシック" pitchFamily="34" charset="-128"/>
              </a:rPr>
              <a:t>induced electric field</a:t>
            </a:r>
            <a:r>
              <a:rPr lang="en-US" altLang="ja-JP" sz="2000" b="1" i="0">
                <a:ea typeface="ＭＳ Ｐゴシック" pitchFamily="34" charset="-128"/>
              </a:rPr>
              <a:t>:</a:t>
            </a:r>
          </a:p>
        </p:txBody>
      </p:sp>
      <p:sp>
        <p:nvSpPr>
          <p:cNvPr id="7179" name="Text Box 21"/>
          <p:cNvSpPr txBox="1">
            <a:spLocks noChangeArrowheads="1"/>
          </p:cNvSpPr>
          <p:nvPr/>
        </p:nvSpPr>
        <p:spPr bwMode="auto">
          <a:xfrm>
            <a:off x="1447800" y="3962400"/>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66"/>
                </a:solidFill>
                <a:ea typeface="ＭＳ Ｐゴシック" pitchFamily="34" charset="-128"/>
              </a:rPr>
              <a:t>This form relates E and B!</a:t>
            </a:r>
          </a:p>
        </p:txBody>
      </p:sp>
      <p:pic>
        <p:nvPicPr>
          <p:cNvPr id="7180" name="Picture 22" descr="F31_13"/>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r="52557" b="6653"/>
          <a:stretch>
            <a:fillRect/>
          </a:stretch>
        </p:blipFill>
        <p:spPr bwMode="auto">
          <a:xfrm>
            <a:off x="4495800" y="1828800"/>
            <a:ext cx="4495800" cy="2301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Text Box 29"/>
          <p:cNvSpPr txBox="1">
            <a:spLocks noChangeArrowheads="1"/>
          </p:cNvSpPr>
          <p:nvPr/>
        </p:nvSpPr>
        <p:spPr bwMode="auto">
          <a:xfrm>
            <a:off x="838200" y="5943600"/>
            <a:ext cx="701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Char char="•"/>
            </a:pPr>
            <a:r>
              <a:rPr lang="ja-JP" altLang="en-US" sz="2000" b="1" i="0">
                <a:solidFill>
                  <a:srgbClr val="000066"/>
                </a:solidFill>
                <a:ea typeface="ＭＳ Ｐゴシック" pitchFamily="34" charset="-128"/>
              </a:rPr>
              <a:t> </a:t>
            </a:r>
            <a:r>
              <a:rPr lang="en-US" altLang="ja-JP" sz="2000" b="1" i="0">
                <a:solidFill>
                  <a:srgbClr val="000066"/>
                </a:solidFill>
                <a:ea typeface="ＭＳ Ｐゴシック" pitchFamily="34" charset="-128"/>
              </a:rPr>
              <a:t>The induced </a:t>
            </a:r>
            <a:r>
              <a:rPr lang="en-US" altLang="ja-JP" sz="2000" b="1">
                <a:solidFill>
                  <a:srgbClr val="000066"/>
                </a:solidFill>
                <a:ea typeface="ＭＳ Ｐゴシック" pitchFamily="34" charset="-128"/>
              </a:rPr>
              <a:t>E</a:t>
            </a:r>
            <a:r>
              <a:rPr lang="en-US" altLang="ja-JP" sz="2000" b="1" i="0">
                <a:solidFill>
                  <a:srgbClr val="000066"/>
                </a:solidFill>
                <a:ea typeface="ＭＳ Ｐゴシック" pitchFamily="34" charset="-128"/>
              </a:rPr>
              <a:t> by magnetic flux changes is non-conservative.</a:t>
            </a:r>
          </a:p>
        </p:txBody>
      </p:sp>
      <p:grpSp>
        <p:nvGrpSpPr>
          <p:cNvPr id="7182" name="Group 34"/>
          <p:cNvGrpSpPr>
            <a:grpSpLocks/>
          </p:cNvGrpSpPr>
          <p:nvPr/>
        </p:nvGrpSpPr>
        <p:grpSpPr bwMode="auto">
          <a:xfrm>
            <a:off x="685800" y="4724400"/>
            <a:ext cx="7620000" cy="1676400"/>
            <a:chOff x="432" y="2976"/>
            <a:chExt cx="4800" cy="1056"/>
          </a:xfrm>
        </p:grpSpPr>
        <p:sp>
          <p:nvSpPr>
            <p:cNvPr id="7185" name="Text Box 26"/>
            <p:cNvSpPr txBox="1">
              <a:spLocks noChangeArrowheads="1"/>
            </p:cNvSpPr>
            <p:nvPr/>
          </p:nvSpPr>
          <p:spPr bwMode="auto">
            <a:xfrm>
              <a:off x="528" y="3024"/>
              <a:ext cx="470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Clr>
                  <a:schemeClr val="tx1"/>
                </a:buClr>
                <a:buFontTx/>
                <a:buChar char="•"/>
              </a:pPr>
              <a:r>
                <a:rPr lang="ja-JP" altLang="en-US" sz="2000" b="1" i="0">
                  <a:solidFill>
                    <a:srgbClr val="0000CC"/>
                  </a:solidFill>
                  <a:ea typeface="ＭＳ Ｐゴシック" pitchFamily="34" charset="-128"/>
                </a:rPr>
                <a:t> </a:t>
              </a:r>
              <a:r>
                <a:rPr lang="en-US" altLang="ja-JP" sz="2000" i="0">
                  <a:ea typeface="ＭＳ Ｐゴシック" pitchFamily="34" charset="-128"/>
                </a:rPr>
                <a:t>Note that                         for </a:t>
              </a:r>
              <a:r>
                <a:rPr lang="en-US" altLang="ja-JP" sz="2000" b="1">
                  <a:ea typeface="ＭＳ Ｐゴシック" pitchFamily="34" charset="-128"/>
                </a:rPr>
                <a:t>E</a:t>
              </a:r>
              <a:r>
                <a:rPr lang="en-US" altLang="ja-JP" sz="2000" i="0">
                  <a:ea typeface="ＭＳ Ｐゴシック" pitchFamily="34" charset="-128"/>
                </a:rPr>
                <a:t> fields generated by charges at rest (electrostatics) since this would correspond to the potential difference between a point and itself. =&gt; </a:t>
              </a:r>
              <a:r>
                <a:rPr lang="en-US" altLang="ja-JP" sz="2000" b="1" i="0">
                  <a:ea typeface="ＭＳ Ｐゴシック" pitchFamily="34" charset="-128"/>
                </a:rPr>
                <a:t>Static </a:t>
              </a:r>
              <a:r>
                <a:rPr lang="en-US" altLang="ja-JP" sz="2000" b="1">
                  <a:ea typeface="ＭＳ Ｐゴシック" pitchFamily="34" charset="-128"/>
                </a:rPr>
                <a:t>E</a:t>
              </a:r>
              <a:r>
                <a:rPr lang="en-US" altLang="ja-JP" sz="2000" b="1" i="0">
                  <a:ea typeface="ＭＳ Ｐゴシック" pitchFamily="34" charset="-128"/>
                </a:rPr>
                <a:t> is conservative</a:t>
              </a:r>
              <a:r>
                <a:rPr lang="en-US" altLang="ja-JP" sz="2000" i="0">
                  <a:ea typeface="ＭＳ Ｐゴシック" pitchFamily="34" charset="-128"/>
                </a:rPr>
                <a:t>.</a:t>
              </a:r>
            </a:p>
          </p:txBody>
        </p:sp>
        <p:sp>
          <p:nvSpPr>
            <p:cNvPr id="7184" name="Rectangle 33"/>
            <p:cNvSpPr>
              <a:spLocks noChangeArrowheads="1"/>
            </p:cNvSpPr>
            <p:nvPr/>
          </p:nvSpPr>
          <p:spPr bwMode="auto">
            <a:xfrm>
              <a:off x="432" y="2976"/>
              <a:ext cx="4800" cy="1056"/>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pSp>
      <mc:AlternateContent xmlns:mc="http://schemas.openxmlformats.org/markup-compatibility/2006" xmlns:a14="http://schemas.microsoft.com/office/drawing/2010/main">
        <mc:Choice Requires="a14">
          <p:sp>
            <p:nvSpPr>
              <p:cNvPr id="2" name="TextBox 1"/>
              <p:cNvSpPr txBox="1"/>
              <p:nvPr/>
            </p:nvSpPr>
            <p:spPr>
              <a:xfrm>
                <a:off x="2142174" y="4683654"/>
                <a:ext cx="1286121" cy="726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1800" i="1" smtClean="0">
                              <a:latin typeface="Cambria Math" panose="02040503050406030204" pitchFamily="18" charset="0"/>
                            </a:rPr>
                          </m:ctrlPr>
                        </m:naryPr>
                        <m:sub/>
                        <m:sup/>
                        <m:e>
                          <m:acc>
                            <m:accPr>
                              <m:chr m:val="⃗"/>
                              <m:ctrlPr>
                                <a:rPr lang="en-US" sz="1800" i="1" smtClean="0">
                                  <a:latin typeface="Cambria Math" panose="02040503050406030204" pitchFamily="18" charset="0"/>
                                </a:rPr>
                              </m:ctrlPr>
                            </m:accPr>
                            <m:e>
                              <m:r>
                                <a:rPr lang="en-US" sz="1800" b="0" i="1" smtClean="0">
                                  <a:latin typeface="Cambria Math" panose="02040503050406030204" pitchFamily="18" charset="0"/>
                                </a:rPr>
                                <m:t>𝐸</m:t>
                              </m:r>
                            </m:e>
                          </m:acc>
                          <m:r>
                            <m:rPr>
                              <m:brk/>
                            </m:rPr>
                            <a:rPr lang="en-US" sz="180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𝑑</m:t>
                          </m:r>
                          <m:acc>
                            <m:accPr>
                              <m:chr m:val="⃗"/>
                              <m:ctrlPr>
                                <a:rPr lang="en-US" sz="1800" b="0" i="1" smtClean="0">
                                  <a:latin typeface="Cambria Math" panose="02040503050406030204" pitchFamily="18" charset="0"/>
                                  <a:ea typeface="Cambria Math" panose="02040503050406030204" pitchFamily="18" charset="0"/>
                                </a:rPr>
                              </m:ctrlPr>
                            </m:accPr>
                            <m:e>
                              <m:r>
                                <a:rPr lang="en-US" sz="1800" b="0" i="1" smtClean="0">
                                  <a:latin typeface="Cambria Math" panose="02040503050406030204" pitchFamily="18" charset="0"/>
                                  <a:ea typeface="Cambria Math" panose="02040503050406030204" pitchFamily="18" charset="0"/>
                                </a:rPr>
                                <m:t>𝑠</m:t>
                              </m:r>
                            </m:e>
                          </m:acc>
                          <m:r>
                            <m:rPr>
                              <m:brk/>
                            </m:rPr>
                            <a:rPr lang="en-US" sz="1800" b="0" i="1" smtClean="0">
                              <a:latin typeface="Cambria Math" panose="02040503050406030204" pitchFamily="18" charset="0"/>
                            </a:rPr>
                            <m:t>=</m:t>
                          </m:r>
                          <m:r>
                            <a:rPr lang="en-US" sz="1800" b="0" i="1" smtClean="0">
                              <a:latin typeface="Cambria Math" panose="02040503050406030204" pitchFamily="18" charset="0"/>
                            </a:rPr>
                            <m:t>0</m:t>
                          </m:r>
                        </m:e>
                      </m:nary>
                    </m:oMath>
                  </m:oMathPara>
                </a14:m>
                <a:endParaRPr lang="en-US" sz="1800" dirty="0"/>
              </a:p>
            </p:txBody>
          </p:sp>
        </mc:Choice>
        <mc:Fallback xmlns="">
          <p:sp>
            <p:nvSpPr>
              <p:cNvPr id="2" name="TextBox 1"/>
              <p:cNvSpPr txBox="1">
                <a:spLocks noRot="1" noChangeAspect="1" noMove="1" noResize="1" noEditPoints="1" noAdjustHandles="1" noChangeArrowheads="1" noChangeShapeType="1" noTextEdit="1"/>
              </p:cNvSpPr>
              <p:nvPr/>
            </p:nvSpPr>
            <p:spPr>
              <a:xfrm>
                <a:off x="2142174" y="4683654"/>
                <a:ext cx="1286121" cy="72654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7086600" y="1124206"/>
                <a:ext cx="1918089" cy="433388"/>
              </a:xfrm>
              <a:prstGeom prst="rect">
                <a:avLst/>
              </a:prstGeom>
              <a:noFill/>
            </p:spPr>
            <p:txBody>
              <a:bodyPr wrap="none" lIns="0" tIns="0" rIns="0" bIns="0" rtlCol="0">
                <a:spAutoFit/>
              </a:bodyPr>
              <a:lstStyle/>
              <a:p>
                <a:r>
                  <a:rPr lang="en-US" sz="2200" b="1" dirty="0" smtClean="0">
                    <a:ea typeface="Cambria Math" panose="02040503050406030204" pitchFamily="18" charset="0"/>
                  </a:rPr>
                  <a:t>W</a:t>
                </a:r>
                <a14:m>
                  <m:oMath xmlns:m="http://schemas.openxmlformats.org/officeDocument/2006/math">
                    <m:r>
                      <a:rPr lang="en-US" sz="2200" b="1" i="1" smtClean="0">
                        <a:latin typeface="Cambria Math" panose="02040503050406030204" pitchFamily="18" charset="0"/>
                        <a:ea typeface="Cambria Math" panose="02040503050406030204" pitchFamily="18" charset="0"/>
                      </a:rPr>
                      <m:t>=</m:t>
                    </m:r>
                    <m:nary>
                      <m:naryPr>
                        <m:chr m:val="∮"/>
                        <m:limLoc m:val="undOvr"/>
                        <m:subHide m:val="on"/>
                        <m:supHide m:val="on"/>
                        <m:ctrlPr>
                          <a:rPr lang="en-US" sz="2200" b="1" i="1" smtClean="0">
                            <a:latin typeface="Cambria Math" panose="02040503050406030204" pitchFamily="18" charset="0"/>
                          </a:rPr>
                        </m:ctrlPr>
                      </m:naryPr>
                      <m:sub/>
                      <m:sup/>
                      <m:e>
                        <m:r>
                          <a:rPr lang="en-US" sz="2200" b="1" i="1" smtClean="0">
                            <a:latin typeface="Cambria Math" panose="02040503050406030204" pitchFamily="18" charset="0"/>
                          </a:rPr>
                          <m:t>𝒒</m:t>
                        </m:r>
                        <m:acc>
                          <m:accPr>
                            <m:chr m:val="⃗"/>
                            <m:ctrlPr>
                              <a:rPr lang="en-US" sz="2200" b="1" i="1" smtClean="0">
                                <a:latin typeface="Cambria Math" panose="02040503050406030204" pitchFamily="18" charset="0"/>
                                <a:ea typeface="Cambria Math" panose="02040503050406030204" pitchFamily="18" charset="0"/>
                              </a:rPr>
                            </m:ctrlPr>
                          </m:accPr>
                          <m:e>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𝑬</m:t>
                                </m:r>
                              </m:e>
                              <m:sub>
                                <m:r>
                                  <a:rPr lang="en-US" sz="2200" b="1" i="1" smtClean="0">
                                    <a:latin typeface="Cambria Math" panose="02040503050406030204" pitchFamily="18" charset="0"/>
                                    <a:ea typeface="Cambria Math" panose="02040503050406030204" pitchFamily="18" charset="0"/>
                                  </a:rPr>
                                  <m:t>𝒏𝒄</m:t>
                                </m:r>
                              </m:sub>
                            </m:sSub>
                          </m:e>
                        </m:acc>
                        <m:r>
                          <m:rPr>
                            <m:brk/>
                          </m:rP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𝒅</m:t>
                        </m:r>
                        <m:acc>
                          <m:accPr>
                            <m:chr m:val="⃗"/>
                            <m:ctrlPr>
                              <a:rPr lang="en-US" sz="2200" b="1" i="1" smtClean="0">
                                <a:latin typeface="Cambria Math" panose="02040503050406030204" pitchFamily="18" charset="0"/>
                                <a:ea typeface="Cambria Math" panose="02040503050406030204" pitchFamily="18" charset="0"/>
                              </a:rPr>
                            </m:ctrlPr>
                          </m:accPr>
                          <m:e>
                            <m:r>
                              <a:rPr lang="en-US" sz="2200" b="1" i="1" smtClean="0">
                                <a:latin typeface="Cambria Math" panose="02040503050406030204" pitchFamily="18" charset="0"/>
                                <a:ea typeface="Cambria Math" panose="02040503050406030204" pitchFamily="18" charset="0"/>
                              </a:rPr>
                              <m:t>𝒔</m:t>
                            </m:r>
                          </m:e>
                        </m:acc>
                      </m:e>
                    </m:nary>
                  </m:oMath>
                </a14:m>
                <a:endParaRPr lang="en-US" sz="22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7086600" y="1124206"/>
                <a:ext cx="1918089" cy="433388"/>
              </a:xfrm>
              <a:prstGeom prst="rect">
                <a:avLst/>
              </a:prstGeom>
              <a:blipFill rotWithShape="0">
                <a:blip r:embed="rId8"/>
                <a:stretch>
                  <a:fillRect l="-8917" t="-8333" b="-26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222178" y="1474136"/>
                <a:ext cx="1818767" cy="888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1" i="1" smtClean="0">
                          <a:latin typeface="Cambria Math" panose="02040503050406030204" pitchFamily="18" charset="0"/>
                          <a:ea typeface="Cambria Math" panose="02040503050406030204" pitchFamily="18" charset="0"/>
                        </a:rPr>
                        <m:t>𝜺</m:t>
                      </m:r>
                      <m:r>
                        <a:rPr lang="en-US" sz="2200" b="1" i="1" smtClean="0">
                          <a:latin typeface="Cambria Math" panose="02040503050406030204" pitchFamily="18" charset="0"/>
                          <a:ea typeface="Cambria Math" panose="02040503050406030204" pitchFamily="18" charset="0"/>
                        </a:rPr>
                        <m:t>=</m:t>
                      </m:r>
                      <m:nary>
                        <m:naryPr>
                          <m:chr m:val="∮"/>
                          <m:limLoc m:val="undOvr"/>
                          <m:subHide m:val="on"/>
                          <m:supHide m:val="on"/>
                          <m:ctrlPr>
                            <a:rPr lang="en-US" sz="2200" b="1" i="1" smtClean="0">
                              <a:latin typeface="Cambria Math" panose="02040503050406030204" pitchFamily="18" charset="0"/>
                            </a:rPr>
                          </m:ctrlPr>
                        </m:naryPr>
                        <m:sub/>
                        <m:sup/>
                        <m:e>
                          <m:acc>
                            <m:accPr>
                              <m:chr m:val="⃗"/>
                              <m:ctrlPr>
                                <a:rPr lang="en-US" sz="2200" b="1" i="1" smtClean="0">
                                  <a:latin typeface="Cambria Math" panose="02040503050406030204" pitchFamily="18" charset="0"/>
                                  <a:ea typeface="Cambria Math" panose="02040503050406030204" pitchFamily="18" charset="0"/>
                                </a:rPr>
                              </m:ctrlPr>
                            </m:accPr>
                            <m:e>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𝑬</m:t>
                                  </m:r>
                                </m:e>
                                <m:sub>
                                  <m:r>
                                    <a:rPr lang="en-US" sz="2200" b="1" i="1" smtClean="0">
                                      <a:latin typeface="Cambria Math" panose="02040503050406030204" pitchFamily="18" charset="0"/>
                                      <a:ea typeface="Cambria Math" panose="02040503050406030204" pitchFamily="18" charset="0"/>
                                    </a:rPr>
                                    <m:t>𝒏𝒄</m:t>
                                  </m:r>
                                </m:sub>
                              </m:sSub>
                            </m:e>
                          </m:acc>
                          <m:r>
                            <m:rPr>
                              <m:brk/>
                            </m:rP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𝒅</m:t>
                          </m:r>
                          <m:acc>
                            <m:accPr>
                              <m:chr m:val="⃗"/>
                              <m:ctrlPr>
                                <a:rPr lang="en-US" sz="2200" b="1" i="1" smtClean="0">
                                  <a:latin typeface="Cambria Math" panose="02040503050406030204" pitchFamily="18" charset="0"/>
                                  <a:ea typeface="Cambria Math" panose="02040503050406030204" pitchFamily="18" charset="0"/>
                                </a:rPr>
                              </m:ctrlPr>
                            </m:accPr>
                            <m:e>
                              <m:r>
                                <a:rPr lang="en-US" sz="2200" b="1" i="1" smtClean="0">
                                  <a:latin typeface="Cambria Math" panose="02040503050406030204" pitchFamily="18" charset="0"/>
                                  <a:ea typeface="Cambria Math" panose="02040503050406030204" pitchFamily="18" charset="0"/>
                                </a:rPr>
                                <m:t>𝒔</m:t>
                              </m:r>
                            </m:e>
                          </m:acc>
                        </m:e>
                      </m:nary>
                    </m:oMath>
                  </m:oMathPara>
                </a14:m>
                <a:endParaRPr lang="en-US" sz="2200" b="1" dirty="0"/>
              </a:p>
            </p:txBody>
          </p:sp>
        </mc:Choice>
        <mc:Fallback xmlns="">
          <p:sp>
            <p:nvSpPr>
              <p:cNvPr id="29" name="TextBox 28"/>
              <p:cNvSpPr txBox="1">
                <a:spLocks noRot="1" noChangeAspect="1" noMove="1" noResize="1" noEditPoints="1" noAdjustHandles="1" noChangeArrowheads="1" noChangeShapeType="1" noTextEdit="1"/>
              </p:cNvSpPr>
              <p:nvPr/>
            </p:nvSpPr>
            <p:spPr>
              <a:xfrm>
                <a:off x="2222178" y="1474136"/>
                <a:ext cx="1818767" cy="888064"/>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838200" y="3184525"/>
                <a:ext cx="2571601" cy="8880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sz="2200" b="1" i="1" smtClean="0">
                              <a:latin typeface="Cambria Math" panose="02040503050406030204" pitchFamily="18" charset="0"/>
                            </a:rPr>
                          </m:ctrlPr>
                        </m:naryPr>
                        <m:sub/>
                        <m:sup/>
                        <m:e>
                          <m:acc>
                            <m:accPr>
                              <m:chr m:val="⃗"/>
                              <m:ctrlPr>
                                <a:rPr lang="en-US" sz="2200" b="1" i="1" smtClean="0">
                                  <a:latin typeface="Cambria Math" panose="02040503050406030204" pitchFamily="18" charset="0"/>
                                  <a:ea typeface="Cambria Math" panose="02040503050406030204" pitchFamily="18" charset="0"/>
                                </a:rPr>
                              </m:ctrlPr>
                            </m:accPr>
                            <m:e>
                              <m:sSub>
                                <m:sSubPr>
                                  <m:ctrlPr>
                                    <a:rPr lang="en-US" sz="2200" b="1" i="1" smtClean="0">
                                      <a:latin typeface="Cambria Math" panose="02040503050406030204" pitchFamily="18" charset="0"/>
                                      <a:ea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𝑬</m:t>
                                  </m:r>
                                </m:e>
                                <m:sub>
                                  <m:r>
                                    <a:rPr lang="en-US" sz="2200" b="1" i="1" smtClean="0">
                                      <a:latin typeface="Cambria Math" panose="02040503050406030204" pitchFamily="18" charset="0"/>
                                      <a:ea typeface="Cambria Math" panose="02040503050406030204" pitchFamily="18" charset="0"/>
                                    </a:rPr>
                                    <m:t>𝒏𝒄</m:t>
                                  </m:r>
                                </m:sub>
                              </m:sSub>
                            </m:e>
                          </m:acc>
                          <m:r>
                            <m:rPr>
                              <m:brk/>
                            </m:rPr>
                            <a:rPr lang="en-US" sz="2200" b="1" i="1" smtClean="0">
                              <a:latin typeface="Cambria Math" panose="02040503050406030204" pitchFamily="18" charset="0"/>
                              <a:ea typeface="Cambria Math" panose="02040503050406030204" pitchFamily="18" charset="0"/>
                            </a:rPr>
                            <m:t>∙</m:t>
                          </m:r>
                          <m:r>
                            <a:rPr lang="en-US" sz="2200" b="1" i="1" smtClean="0">
                              <a:latin typeface="Cambria Math" panose="02040503050406030204" pitchFamily="18" charset="0"/>
                              <a:ea typeface="Cambria Math" panose="02040503050406030204" pitchFamily="18" charset="0"/>
                            </a:rPr>
                            <m:t>𝒅</m:t>
                          </m:r>
                          <m:acc>
                            <m:accPr>
                              <m:chr m:val="⃗"/>
                              <m:ctrlPr>
                                <a:rPr lang="en-US" sz="2200" b="1" i="1" smtClean="0">
                                  <a:latin typeface="Cambria Math" panose="02040503050406030204" pitchFamily="18" charset="0"/>
                                  <a:ea typeface="Cambria Math" panose="02040503050406030204" pitchFamily="18" charset="0"/>
                                </a:rPr>
                              </m:ctrlPr>
                            </m:accPr>
                            <m:e>
                              <m:r>
                                <a:rPr lang="en-US" sz="2200" b="1" i="1" smtClean="0">
                                  <a:latin typeface="Cambria Math" panose="02040503050406030204" pitchFamily="18" charset="0"/>
                                  <a:ea typeface="Cambria Math" panose="02040503050406030204" pitchFamily="18" charset="0"/>
                                </a:rPr>
                                <m:t>𝒔</m:t>
                              </m:r>
                            </m:e>
                          </m:acc>
                          <m:r>
                            <m:rPr>
                              <m:brk/>
                            </m:rPr>
                            <a:rPr lang="en-US" sz="2200" b="1" i="1" smtClean="0">
                              <a:latin typeface="Cambria Math" panose="02040503050406030204" pitchFamily="18" charset="0"/>
                            </a:rPr>
                            <m:t>=</m:t>
                          </m:r>
                          <m:r>
                            <a:rPr lang="en-US" sz="2200" b="1" i="1" smtClean="0">
                              <a:latin typeface="Cambria Math" panose="02040503050406030204" pitchFamily="18" charset="0"/>
                            </a:rPr>
                            <m:t>−</m:t>
                          </m:r>
                          <m:f>
                            <m:fPr>
                              <m:ctrlPr>
                                <a:rPr lang="en-US" sz="2200" b="1" i="1" smtClean="0">
                                  <a:latin typeface="Cambria Math" panose="02040503050406030204" pitchFamily="18" charset="0"/>
                                </a:rPr>
                              </m:ctrlPr>
                            </m:fPr>
                            <m:num>
                              <m:r>
                                <a:rPr lang="en-US" sz="2200" b="1" i="1" smtClean="0">
                                  <a:latin typeface="Cambria Math" panose="02040503050406030204" pitchFamily="18" charset="0"/>
                                </a:rPr>
                                <m:t>𝒅</m:t>
                              </m:r>
                              <m:sSub>
                                <m:sSubPr>
                                  <m:ctrlPr>
                                    <a:rPr lang="en-US" sz="2200" b="1" i="1" smtClean="0">
                                      <a:latin typeface="Cambria Math" panose="02040503050406030204" pitchFamily="18" charset="0"/>
                                    </a:rPr>
                                  </m:ctrlPr>
                                </m:sSubPr>
                                <m:e>
                                  <m:r>
                                    <a:rPr lang="en-US" sz="2200" b="1" i="1" smtClean="0">
                                      <a:latin typeface="Cambria Math" panose="02040503050406030204" pitchFamily="18" charset="0"/>
                                      <a:ea typeface="Cambria Math" panose="02040503050406030204" pitchFamily="18" charset="0"/>
                                    </a:rPr>
                                    <m:t>𝝓</m:t>
                                  </m:r>
                                </m:e>
                                <m:sub>
                                  <m:r>
                                    <a:rPr lang="en-US" sz="2200" b="1" i="1" smtClean="0">
                                      <a:latin typeface="Cambria Math" panose="02040503050406030204" pitchFamily="18" charset="0"/>
                                    </a:rPr>
                                    <m:t>𝑩</m:t>
                                  </m:r>
                                </m:sub>
                              </m:sSub>
                            </m:num>
                            <m:den>
                              <m:r>
                                <a:rPr lang="en-US" sz="2200" b="1" i="1" smtClean="0">
                                  <a:latin typeface="Cambria Math" panose="02040503050406030204" pitchFamily="18" charset="0"/>
                                </a:rPr>
                                <m:t>𝒅𝒕</m:t>
                              </m:r>
                            </m:den>
                          </m:f>
                        </m:e>
                      </m:nary>
                    </m:oMath>
                  </m:oMathPara>
                </a14:m>
                <a:endParaRPr lang="en-US" sz="2200" b="1" dirty="0"/>
              </a:p>
            </p:txBody>
          </p:sp>
        </mc:Choice>
        <mc:Fallback xmlns="">
          <p:sp>
            <p:nvSpPr>
              <p:cNvPr id="30" name="TextBox 29"/>
              <p:cNvSpPr txBox="1">
                <a:spLocks noRot="1" noChangeAspect="1" noMove="1" noResize="1" noEditPoints="1" noAdjustHandles="1" noChangeArrowheads="1" noChangeShapeType="1" noTextEdit="1"/>
              </p:cNvSpPr>
              <p:nvPr/>
            </p:nvSpPr>
            <p:spPr>
              <a:xfrm>
                <a:off x="838200" y="3184525"/>
                <a:ext cx="2571601" cy="888064"/>
              </a:xfrm>
              <a:prstGeom prst="rect">
                <a:avLst/>
              </a:prstGeom>
              <a:blipFill rotWithShape="0">
                <a:blip r:embed="rId10"/>
                <a:stretch>
                  <a:fillRect/>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4465258A-2510-4870-938E-3FC9C82F715B}" type="slidenum">
              <a:rPr lang="en-US" altLang="en-US" smtClean="0"/>
              <a:pPr/>
              <a:t>3</a:t>
            </a:fld>
            <a:endParaRPr lang="en-US" altLang="en-US"/>
          </a:p>
        </p:txBody>
      </p:sp>
    </p:spTree>
    <p:extLst>
      <p:ext uri="{BB962C8B-B14F-4D97-AF65-F5344CB8AC3E}">
        <p14:creationId xmlns:p14="http://schemas.microsoft.com/office/powerpoint/2010/main" val="102857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81200" y="17145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ja-JP" i="0" dirty="0" err="1" smtClean="0">
                <a:ea typeface="ＭＳ Ｐゴシック" pitchFamily="34" charset="-128"/>
              </a:rPr>
              <a:t>iClicker</a:t>
            </a:r>
            <a:r>
              <a:rPr lang="en-US" altLang="ja-JP" i="0" dirty="0" smtClean="0">
                <a:ea typeface="ＭＳ Ｐゴシック" pitchFamily="34" charset="-128"/>
              </a:rPr>
              <a:t> Question</a:t>
            </a:r>
            <a:endParaRPr lang="en-US" altLang="ja-JP" i="0" dirty="0">
              <a:ea typeface="ＭＳ Ｐゴシック" pitchFamily="34" charset="-128"/>
            </a:endParaRPr>
          </a:p>
        </p:txBody>
      </p:sp>
      <p:sp>
        <p:nvSpPr>
          <p:cNvPr id="17411" name="Text Box 3"/>
          <p:cNvSpPr txBox="1">
            <a:spLocks noChangeArrowheads="1"/>
          </p:cNvSpPr>
          <p:nvPr/>
        </p:nvSpPr>
        <p:spPr bwMode="auto">
          <a:xfrm>
            <a:off x="838200" y="762000"/>
            <a:ext cx="7467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ja-JP" i="0">
                <a:solidFill>
                  <a:srgbClr val="FF0000"/>
                </a:solidFill>
                <a:ea typeface="ＭＳ Ｐゴシック" pitchFamily="34" charset="-128"/>
              </a:rPr>
              <a:t>A current directed toward the top of the page and a circular loop of wire lie in the plane of the page.  If a clockwise current is induced in the loop by the current </a:t>
            </a:r>
            <a:r>
              <a:rPr lang="en-US" altLang="ja-JP">
                <a:solidFill>
                  <a:srgbClr val="FF0000"/>
                </a:solidFill>
                <a:ea typeface="ＭＳ Ｐゴシック" pitchFamily="34" charset="-128"/>
              </a:rPr>
              <a:t>I</a:t>
            </a:r>
            <a:r>
              <a:rPr lang="en-US" altLang="ja-JP" i="0">
                <a:solidFill>
                  <a:srgbClr val="FF0000"/>
                </a:solidFill>
                <a:ea typeface="ＭＳ Ｐゴシック" pitchFamily="34" charset="-128"/>
              </a:rPr>
              <a:t>, what can you conclude about it?</a:t>
            </a:r>
            <a:endParaRPr lang="en-US" altLang="ja-JP" i="0">
              <a:solidFill>
                <a:srgbClr val="FF0000"/>
              </a:solidFill>
              <a:ea typeface="ＭＳ Ｐゴシック" pitchFamily="34" charset="-128"/>
              <a:sym typeface="Symbol" pitchFamily="18" charset="2"/>
            </a:endParaRPr>
          </a:p>
        </p:txBody>
      </p:sp>
      <p:sp>
        <p:nvSpPr>
          <p:cNvPr id="17412" name="Text Box 4"/>
          <p:cNvSpPr txBox="1">
            <a:spLocks noChangeArrowheads="1"/>
          </p:cNvSpPr>
          <p:nvPr/>
        </p:nvSpPr>
        <p:spPr bwMode="auto">
          <a:xfrm>
            <a:off x="1143000" y="2971800"/>
            <a:ext cx="2971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r>
              <a:rPr lang="en-US" altLang="ja-JP" i="0">
                <a:ea typeface="ＭＳ Ｐゴシック" pitchFamily="34" charset="-128"/>
                <a:sym typeface="Symbol" pitchFamily="18" charset="2"/>
              </a:rPr>
              <a:t>a. </a:t>
            </a:r>
            <a:r>
              <a:rPr lang="en-US" altLang="ja-JP">
                <a:ea typeface="ＭＳ Ｐゴシック" pitchFamily="34" charset="-128"/>
                <a:sym typeface="Symbol" pitchFamily="18" charset="2"/>
              </a:rPr>
              <a:t>I</a:t>
            </a:r>
            <a:r>
              <a:rPr lang="en-US" altLang="ja-JP" i="0">
                <a:ea typeface="ＭＳ Ｐゴシック" pitchFamily="34" charset="-128"/>
                <a:sym typeface="Symbol" pitchFamily="18" charset="2"/>
              </a:rPr>
              <a:t> is increasing</a:t>
            </a:r>
            <a:endParaRPr lang="en-US" altLang="ja-JP" b="1">
              <a:ea typeface="ＭＳ Ｐゴシック" pitchFamily="34" charset="-128"/>
              <a:sym typeface="Symbol" pitchFamily="18" charset="2"/>
            </a:endParaRPr>
          </a:p>
          <a:p>
            <a:pPr eaLnBrk="1" hangingPunct="1"/>
            <a:r>
              <a:rPr lang="en-US" altLang="ja-JP" i="0">
                <a:ea typeface="ＭＳ Ｐゴシック" pitchFamily="34" charset="-128"/>
                <a:sym typeface="Symbol" pitchFamily="18" charset="2"/>
              </a:rPr>
              <a:t>b. </a:t>
            </a:r>
            <a:r>
              <a:rPr lang="en-US" altLang="ja-JP">
                <a:ea typeface="ＭＳ Ｐゴシック" pitchFamily="34" charset="-128"/>
                <a:sym typeface="Symbol" pitchFamily="18" charset="2"/>
              </a:rPr>
              <a:t>I</a:t>
            </a:r>
            <a:r>
              <a:rPr lang="en-US" altLang="ja-JP" i="0">
                <a:ea typeface="ＭＳ Ｐゴシック" pitchFamily="34" charset="-128"/>
                <a:sym typeface="Symbol" pitchFamily="18" charset="2"/>
              </a:rPr>
              <a:t> is decreasing</a:t>
            </a:r>
            <a:endParaRPr lang="en-US" altLang="ja-JP" b="1">
              <a:ea typeface="ＭＳ Ｐゴシック" pitchFamily="34" charset="-128"/>
              <a:sym typeface="Symbol" pitchFamily="18" charset="2"/>
            </a:endParaRPr>
          </a:p>
          <a:p>
            <a:pPr eaLnBrk="1" hangingPunct="1"/>
            <a:r>
              <a:rPr lang="en-US" altLang="ja-JP" i="0">
                <a:ea typeface="ＭＳ Ｐゴシック" pitchFamily="34" charset="-128"/>
                <a:sym typeface="Symbol" pitchFamily="18" charset="2"/>
              </a:rPr>
              <a:t>c. </a:t>
            </a:r>
            <a:r>
              <a:rPr lang="en-US" altLang="ja-JP">
                <a:ea typeface="ＭＳ Ｐゴシック" pitchFamily="34" charset="-128"/>
                <a:sym typeface="Symbol" pitchFamily="18" charset="2"/>
              </a:rPr>
              <a:t>I</a:t>
            </a:r>
            <a:r>
              <a:rPr lang="en-US" altLang="ja-JP" i="0">
                <a:ea typeface="ＭＳ Ｐゴシック" pitchFamily="34" charset="-128"/>
                <a:sym typeface="Symbol" pitchFamily="18" charset="2"/>
              </a:rPr>
              <a:t> remains constant</a:t>
            </a:r>
            <a:endParaRPr lang="en-US" altLang="ja-JP" b="1">
              <a:ea typeface="ＭＳ Ｐゴシック" pitchFamily="34" charset="-128"/>
              <a:sym typeface="Symbol" pitchFamily="18" charset="2"/>
            </a:endParaRPr>
          </a:p>
          <a:p>
            <a:pPr eaLnBrk="1" hangingPunct="1"/>
            <a:r>
              <a:rPr lang="en-US" altLang="ja-JP" i="0">
                <a:ea typeface="ＭＳ Ｐゴシック" pitchFamily="34" charset="-128"/>
                <a:sym typeface="Symbol" pitchFamily="18" charset="2"/>
              </a:rPr>
              <a:t>d. </a:t>
            </a:r>
            <a:r>
              <a:rPr lang="en-US" altLang="ja-JP">
                <a:ea typeface="ＭＳ Ｐゴシック" pitchFamily="34" charset="-128"/>
                <a:sym typeface="Symbol" pitchFamily="18" charset="2"/>
              </a:rPr>
              <a:t>I</a:t>
            </a:r>
            <a:r>
              <a:rPr lang="en-US" altLang="ja-JP" i="0">
                <a:ea typeface="ＭＳ Ｐゴシック" pitchFamily="34" charset="-128"/>
                <a:sym typeface="Symbol" pitchFamily="18" charset="2"/>
              </a:rPr>
              <a:t> is discontinuous </a:t>
            </a:r>
          </a:p>
          <a:p>
            <a:pPr eaLnBrk="1" hangingPunct="1"/>
            <a:r>
              <a:rPr lang="en-US" altLang="ja-JP" i="0">
                <a:ea typeface="ＭＳ Ｐゴシック" pitchFamily="34" charset="-128"/>
                <a:sym typeface="Symbol" pitchFamily="18" charset="2"/>
              </a:rPr>
              <a:t>e. Nothing can be said.</a:t>
            </a:r>
          </a:p>
        </p:txBody>
      </p:sp>
      <p:sp>
        <p:nvSpPr>
          <p:cNvPr id="17413" name="Line 5"/>
          <p:cNvSpPr>
            <a:spLocks noChangeShapeType="1"/>
          </p:cNvSpPr>
          <p:nvPr/>
        </p:nvSpPr>
        <p:spPr bwMode="auto">
          <a:xfrm flipV="1">
            <a:off x="5334000" y="2590800"/>
            <a:ext cx="0" cy="289560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7414" name="Text Box 6"/>
          <p:cNvSpPr txBox="1">
            <a:spLocks noChangeArrowheads="1"/>
          </p:cNvSpPr>
          <p:nvPr/>
        </p:nvSpPr>
        <p:spPr bwMode="auto">
          <a:xfrm>
            <a:off x="5486400" y="23622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eaLnBrk="1" hangingPunct="1">
              <a:spcBef>
                <a:spcPct val="50000"/>
              </a:spcBef>
            </a:pPr>
            <a:r>
              <a:rPr kumimoji="1" lang="en-US" altLang="ja-JP">
                <a:ea typeface="ＭＳ Ｐゴシック" pitchFamily="34" charset="-128"/>
              </a:rPr>
              <a:t>I</a:t>
            </a:r>
          </a:p>
        </p:txBody>
      </p:sp>
      <p:sp>
        <p:nvSpPr>
          <p:cNvPr id="17415" name="Oval 7"/>
          <p:cNvSpPr>
            <a:spLocks noChangeArrowheads="1"/>
          </p:cNvSpPr>
          <p:nvPr/>
        </p:nvSpPr>
        <p:spPr bwMode="auto">
          <a:xfrm>
            <a:off x="6096000" y="3429000"/>
            <a:ext cx="914400" cy="914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sp>
        <p:nvSpPr>
          <p:cNvPr id="8" name="Rectangle 7"/>
          <p:cNvSpPr/>
          <p:nvPr/>
        </p:nvSpPr>
        <p:spPr>
          <a:xfrm>
            <a:off x="152400" y="790684"/>
            <a:ext cx="8991600" cy="59062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B3C9B51-4AEF-4F23-A6AC-7FC45CFAFC51}" type="slidenum">
              <a:rPr lang="en-US" altLang="en-US" smtClean="0"/>
              <a:pPr/>
              <a:t>30</a:t>
            </a:fld>
            <a:endParaRPr lang="en-US" altLang="en-US"/>
          </a:p>
        </p:txBody>
      </p:sp>
    </p:spTree>
    <p:extLst>
      <p:ext uri="{BB962C8B-B14F-4D97-AF65-F5344CB8AC3E}">
        <p14:creationId xmlns:p14="http://schemas.microsoft.com/office/powerpoint/2010/main" val="265683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22"/>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1981200" y="1494518"/>
            <a:ext cx="54610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3"/>
          <p:cNvSpPr txBox="1">
            <a:spLocks noChangeArrowheads="1"/>
          </p:cNvSpPr>
          <p:nvPr/>
        </p:nvSpPr>
        <p:spPr bwMode="auto">
          <a:xfrm>
            <a:off x="2495550" y="1037318"/>
            <a:ext cx="415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MS PGothic" panose="020B0600070205080204" pitchFamily="34" charset="-128"/>
              </a:defRPr>
            </a:lvl9pPr>
          </a:lstStyle>
          <a:p>
            <a:pPr eaLnBrk="1" hangingPunct="1">
              <a:spcBef>
                <a:spcPct val="0"/>
              </a:spcBef>
              <a:buFontTx/>
              <a:buNone/>
            </a:pPr>
            <a:r>
              <a:rPr lang="en-US" altLang="en-US" sz="2400" dirty="0">
                <a:solidFill>
                  <a:schemeClr val="accent2"/>
                </a:solidFill>
                <a:ea typeface="ヒラギノ角ゴ Pro W3" charset="-128"/>
              </a:rPr>
              <a:t>Is there current in these circuits?</a:t>
            </a:r>
            <a:endParaRPr lang="en-US" altLang="en-US" sz="2400" dirty="0">
              <a:ea typeface="ヒラギノ角ゴ Pro W3" charset="-128"/>
            </a:endParaRPr>
          </a:p>
        </p:txBody>
      </p:sp>
      <p:sp>
        <p:nvSpPr>
          <p:cNvPr id="20484" name="Rectangle 4"/>
          <p:cNvSpPr>
            <a:spLocks noGrp="1" noChangeArrowheads="1"/>
          </p:cNvSpPr>
          <p:nvPr>
            <p:ph type="title"/>
          </p:nvPr>
        </p:nvSpPr>
        <p:spPr/>
        <p:txBody>
          <a:bodyPr/>
          <a:lstStyle/>
          <a:p>
            <a:pPr eaLnBrk="1" hangingPunct="1"/>
            <a:r>
              <a:rPr lang="en-US" altLang="en-US" dirty="0" err="1" smtClean="0"/>
              <a:t>iClicker</a:t>
            </a:r>
            <a:r>
              <a:rPr lang="en-US" altLang="en-US" dirty="0" smtClean="0"/>
              <a:t> question:</a:t>
            </a:r>
          </a:p>
        </p:txBody>
      </p:sp>
      <p:sp>
        <p:nvSpPr>
          <p:cNvPr id="2" name="TextBox 1"/>
          <p:cNvSpPr txBox="1"/>
          <p:nvPr/>
        </p:nvSpPr>
        <p:spPr>
          <a:xfrm>
            <a:off x="1117600" y="5393328"/>
            <a:ext cx="6324600" cy="1200329"/>
          </a:xfrm>
          <a:prstGeom prst="rect">
            <a:avLst/>
          </a:prstGeom>
          <a:noFill/>
        </p:spPr>
        <p:txBody>
          <a:bodyPr wrap="square" rtlCol="0">
            <a:spAutoFit/>
          </a:bodyPr>
          <a:lstStyle/>
          <a:p>
            <a:pPr marL="457200" indent="-457200">
              <a:buAutoNum type="alphaUcPeriod"/>
            </a:pPr>
            <a:r>
              <a:rPr lang="en-US" dirty="0" smtClean="0"/>
              <a:t>(1) yes, (2) no. </a:t>
            </a:r>
          </a:p>
          <a:p>
            <a:pPr marL="457200" indent="-457200">
              <a:buAutoNum type="alphaUcPeriod"/>
            </a:pPr>
            <a:r>
              <a:rPr lang="en-US" dirty="0" smtClean="0"/>
              <a:t>(1) no, (2) yes. </a:t>
            </a:r>
          </a:p>
          <a:p>
            <a:pPr marL="457200" indent="-457200">
              <a:buAutoNum type="alphaUcPeriod"/>
            </a:pPr>
            <a:r>
              <a:rPr lang="en-US" dirty="0" smtClean="0"/>
              <a:t>Neither has current</a:t>
            </a:r>
            <a:endParaRPr lang="en-US" dirty="0"/>
          </a:p>
        </p:txBody>
      </p:sp>
      <p:sp>
        <p:nvSpPr>
          <p:cNvPr id="3" name="Slide Number Placeholder 2"/>
          <p:cNvSpPr>
            <a:spLocks noGrp="1"/>
          </p:cNvSpPr>
          <p:nvPr>
            <p:ph type="sldNum" sz="quarter" idx="12"/>
          </p:nvPr>
        </p:nvSpPr>
        <p:spPr/>
        <p:txBody>
          <a:bodyPr/>
          <a:lstStyle/>
          <a:p>
            <a:fld id="{51027651-9991-4BFC-A593-0DCADB11B235}" type="slidenum">
              <a:rPr lang="en-US" altLang="en-US" smtClean="0"/>
              <a:pPr/>
              <a:t>31</a:t>
            </a:fld>
            <a:endParaRPr lang="en-US" altLang="en-US"/>
          </a:p>
        </p:txBody>
      </p:sp>
    </p:spTree>
    <p:extLst>
      <p:ext uri="{BB962C8B-B14F-4D97-AF65-F5344CB8AC3E}">
        <p14:creationId xmlns:p14="http://schemas.microsoft.com/office/powerpoint/2010/main" val="2956507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25" descr="figure-28-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6375" y="381000"/>
            <a:ext cx="25876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39"/>
          <p:cNvSpPr txBox="1">
            <a:spLocks noChangeArrowheads="1"/>
          </p:cNvSpPr>
          <p:nvPr/>
        </p:nvSpPr>
        <p:spPr bwMode="auto">
          <a:xfrm>
            <a:off x="6096000" y="259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1400" b="1" i="0">
                <a:solidFill>
                  <a:srgbClr val="0000CC"/>
                </a:solidFill>
                <a:latin typeface="Arial" pitchFamily="34" charset="0"/>
                <a:ea typeface="ＭＳ Ｐゴシック" pitchFamily="34" charset="-128"/>
              </a:rPr>
              <a:t>N</a:t>
            </a:r>
          </a:p>
        </p:txBody>
      </p:sp>
      <p:sp>
        <p:nvSpPr>
          <p:cNvPr id="6151" name="TextBox 4"/>
          <p:cNvSpPr txBox="1">
            <a:spLocks noChangeArrowheads="1"/>
          </p:cNvSpPr>
          <p:nvPr/>
        </p:nvSpPr>
        <p:spPr bwMode="auto">
          <a:xfrm>
            <a:off x="304800" y="1219200"/>
            <a:ext cx="6172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914400" indent="-45720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buFont typeface="Times New Roman" pitchFamily="18" charset="0"/>
              <a:buAutoNum type="arabicPeriod"/>
            </a:pPr>
            <a:r>
              <a:rPr lang="en-US" altLang="en-US" sz="2000" i="0"/>
              <a:t>define the direction of     ; can be any of the two normal direction, e.g.      point to right</a:t>
            </a:r>
          </a:p>
          <a:p>
            <a:pPr>
              <a:buFont typeface="Times New Roman" pitchFamily="18" charset="0"/>
              <a:buAutoNum type="arabicPeriod"/>
            </a:pPr>
            <a:endParaRPr lang="en-US" altLang="en-US" sz="2000" i="0"/>
          </a:p>
          <a:p>
            <a:pPr>
              <a:buFont typeface="Times New Roman" pitchFamily="18" charset="0"/>
              <a:buAutoNum type="arabicPeriod"/>
            </a:pPr>
            <a:r>
              <a:rPr lang="en-US" altLang="en-US" sz="2000" i="0"/>
              <a:t>determine the sign of </a:t>
            </a:r>
            <a:r>
              <a:rPr lang="el-GR" altLang="en-US" sz="2000" i="0"/>
              <a:t>Φ</a:t>
            </a:r>
            <a:r>
              <a:rPr lang="en-US" altLang="en-US" sz="2000" i="0"/>
              <a:t>. Here </a:t>
            </a:r>
            <a:r>
              <a:rPr lang="el-GR" altLang="en-US" sz="2000" i="0"/>
              <a:t>Φ</a:t>
            </a:r>
            <a:r>
              <a:rPr lang="en-US" altLang="en-US" sz="2000" i="0"/>
              <a:t>&gt;0</a:t>
            </a:r>
          </a:p>
          <a:p>
            <a:pPr>
              <a:buFont typeface="Times New Roman" pitchFamily="18" charset="0"/>
              <a:buAutoNum type="arabicPeriod"/>
            </a:pPr>
            <a:endParaRPr lang="en-US" altLang="en-US" sz="2000" i="0"/>
          </a:p>
          <a:p>
            <a:pPr>
              <a:buFont typeface="Times New Roman" pitchFamily="18" charset="0"/>
              <a:buAutoNum type="arabicPeriod"/>
            </a:pPr>
            <a:r>
              <a:rPr lang="en-US" altLang="en-US" sz="2000" i="0"/>
              <a:t>determine the sign of ∆</a:t>
            </a:r>
            <a:r>
              <a:rPr lang="el-GR" altLang="en-US" sz="2000" i="0"/>
              <a:t>Φ</a:t>
            </a:r>
            <a:r>
              <a:rPr lang="en-US" altLang="en-US" sz="2000" i="0"/>
              <a:t>. Here ∆</a:t>
            </a:r>
            <a:r>
              <a:rPr lang="el-GR" altLang="en-US" sz="2000" i="0"/>
              <a:t>Φ </a:t>
            </a:r>
            <a:r>
              <a:rPr lang="en-US" altLang="en-US" sz="2000" i="0"/>
              <a:t>&gt;0</a:t>
            </a:r>
          </a:p>
          <a:p>
            <a:pPr>
              <a:buFont typeface="Times New Roman" pitchFamily="18" charset="0"/>
              <a:buAutoNum type="arabicPeriod"/>
            </a:pPr>
            <a:endParaRPr lang="en-US" altLang="en-US" sz="2000" i="0"/>
          </a:p>
          <a:p>
            <a:pPr>
              <a:buFont typeface="Times New Roman" pitchFamily="18" charset="0"/>
              <a:buAutoNum type="arabicPeriod"/>
            </a:pPr>
            <a:r>
              <a:rPr lang="en-US" altLang="en-US" sz="2000" i="0"/>
              <a:t>determine the sign of </a:t>
            </a:r>
            <a:r>
              <a:rPr lang="en-US" altLang="ja-JP" sz="2000" i="0">
                <a:ea typeface="ＭＳ Ｐゴシック" pitchFamily="34" charset="-128"/>
                <a:sym typeface="Symbol" pitchFamily="18" charset="2"/>
              </a:rPr>
              <a:t> </a:t>
            </a:r>
            <a:r>
              <a:rPr lang="en-US" altLang="en-US" sz="2000" i="0"/>
              <a:t>using faraday’s law. Here </a:t>
            </a:r>
            <a:r>
              <a:rPr lang="en-US" altLang="ja-JP" sz="2000" i="0">
                <a:ea typeface="ＭＳ Ｐゴシック" pitchFamily="34" charset="-128"/>
                <a:sym typeface="Symbol" pitchFamily="18" charset="2"/>
              </a:rPr>
              <a:t> </a:t>
            </a:r>
            <a:r>
              <a:rPr lang="en-US" altLang="en-US" sz="2000" i="0"/>
              <a:t>&lt;0 </a:t>
            </a:r>
          </a:p>
          <a:p>
            <a:pPr>
              <a:buFont typeface="Times New Roman" pitchFamily="18" charset="0"/>
              <a:buAutoNum type="arabicPeriod"/>
            </a:pPr>
            <a:endParaRPr lang="en-US" altLang="en-US" sz="2000" i="0"/>
          </a:p>
          <a:p>
            <a:pPr>
              <a:buFont typeface="Times New Roman" pitchFamily="18" charset="0"/>
              <a:buAutoNum type="arabicPeriod"/>
            </a:pPr>
            <a:r>
              <a:rPr lang="en-US" altLang="ja-JP" sz="2000" i="0">
                <a:ea typeface="ＭＳ Ｐゴシック" pitchFamily="34" charset="-128"/>
              </a:rPr>
              <a:t>RHR determines the positive direction for EMF </a:t>
            </a:r>
            <a:r>
              <a:rPr lang="en-US" altLang="ja-JP" sz="2000" i="0">
                <a:ea typeface="ＭＳ Ｐゴシック" pitchFamily="34" charset="-128"/>
                <a:sym typeface="Symbol" pitchFamily="18" charset="2"/>
              </a:rPr>
              <a:t></a:t>
            </a:r>
          </a:p>
          <a:p>
            <a:pPr lvl="1">
              <a:buFont typeface="Arial" pitchFamily="34" charset="0"/>
              <a:buChar char="•"/>
            </a:pPr>
            <a:r>
              <a:rPr lang="en-US" altLang="ja-JP" sz="2000" i="0">
                <a:ea typeface="ＭＳ Ｐゴシック" pitchFamily="34" charset="-128"/>
                <a:sym typeface="Symbol" pitchFamily="18" charset="2"/>
              </a:rPr>
              <a:t>If &gt;0, current follow the direction of the curled fingers. </a:t>
            </a:r>
          </a:p>
          <a:p>
            <a:pPr lvl="1">
              <a:buFont typeface="Arial" pitchFamily="34" charset="0"/>
              <a:buChar char="•"/>
            </a:pPr>
            <a:r>
              <a:rPr lang="en-US" altLang="ja-JP" sz="2000" i="0">
                <a:ea typeface="ＭＳ Ｐゴシック" pitchFamily="34" charset="-128"/>
                <a:sym typeface="Symbol" pitchFamily="18" charset="2"/>
              </a:rPr>
              <a:t>If &lt;0, current goes to the opposite direction of the curled fingers. </a:t>
            </a:r>
            <a:endParaRPr lang="en-US" altLang="ja-JP" sz="2000" i="0">
              <a:ea typeface="ＭＳ Ｐゴシック" pitchFamily="34" charset="-128"/>
            </a:endParaRPr>
          </a:p>
          <a:p>
            <a:pPr lvl="1">
              <a:buFont typeface="Arial" pitchFamily="34" charset="0"/>
              <a:buChar char="•"/>
            </a:pPr>
            <a:endParaRPr lang="en-US" altLang="en-US" sz="2000" i="0"/>
          </a:p>
        </p:txBody>
      </p:sp>
      <p:pic>
        <p:nvPicPr>
          <p:cNvPr id="6152" name="Picture 33" descr="figure-28-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724400"/>
            <a:ext cx="210185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6"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99738" name="Equation" r:id="rId6" imgW="114120" imgH="215640" progId="Equation.3">
                  <p:embed/>
                </p:oleObj>
              </mc:Choice>
              <mc:Fallback>
                <p:oleObj name="Equation" r:id="rId6" imgW="11412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7"/>
          <p:cNvGraphicFramePr>
            <a:graphicFrameLocks noChangeAspect="1"/>
          </p:cNvGraphicFramePr>
          <p:nvPr/>
        </p:nvGraphicFramePr>
        <p:xfrm>
          <a:off x="3124200" y="1219200"/>
          <a:ext cx="304800" cy="381000"/>
        </p:xfrm>
        <a:graphic>
          <a:graphicData uri="http://schemas.openxmlformats.org/presentationml/2006/ole">
            <mc:AlternateContent xmlns:mc="http://schemas.openxmlformats.org/markup-compatibility/2006">
              <mc:Choice xmlns:v="urn:schemas-microsoft-com:vml" Requires="v">
                <p:oleObj spid="_x0000_s99739" name="Equation" r:id="rId8" imgW="126720" imgH="177480" progId="Equation.3">
                  <p:embed/>
                </p:oleObj>
              </mc:Choice>
              <mc:Fallback>
                <p:oleObj name="Equation" r:id="rId8" imgW="12672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1219200"/>
                        <a:ext cx="304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8"/>
          <p:cNvGraphicFramePr>
            <a:graphicFrameLocks noChangeAspect="1"/>
          </p:cNvGraphicFramePr>
          <p:nvPr/>
        </p:nvGraphicFramePr>
        <p:xfrm>
          <a:off x="3048000" y="1524000"/>
          <a:ext cx="304800" cy="381000"/>
        </p:xfrm>
        <a:graphic>
          <a:graphicData uri="http://schemas.openxmlformats.org/presentationml/2006/ole">
            <mc:AlternateContent xmlns:mc="http://schemas.openxmlformats.org/markup-compatibility/2006">
              <mc:Choice xmlns:v="urn:schemas-microsoft-com:vml" Requires="v">
                <p:oleObj spid="_x0000_s99740" name="Equation" r:id="rId10" imgW="126720" imgH="177480" progId="Equation.3">
                  <p:embed/>
                </p:oleObj>
              </mc:Choice>
              <mc:Fallback>
                <p:oleObj name="Equation" r:id="rId10" imgW="126720" imgH="1774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1524000"/>
                        <a:ext cx="3048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3" name="Rectangle 2"/>
          <p:cNvSpPr>
            <a:spLocks noGrp="1" noChangeArrowheads="1"/>
          </p:cNvSpPr>
          <p:nvPr>
            <p:ph type="title"/>
          </p:nvPr>
        </p:nvSpPr>
        <p:spPr>
          <a:xfrm>
            <a:off x="609600" y="304800"/>
            <a:ext cx="7772400" cy="381000"/>
          </a:xfrm>
        </p:spPr>
        <p:txBody>
          <a:bodyPr/>
          <a:lstStyle/>
          <a:p>
            <a:r>
              <a:rPr lang="en-US" altLang="ja-JP" sz="3000" dirty="0" smtClean="0">
                <a:ea typeface="ＭＳ Ｐゴシック" pitchFamily="34" charset="-128"/>
              </a:rPr>
              <a:t>How to use Faraday’s law to determine the induced current direction</a:t>
            </a:r>
          </a:p>
        </p:txBody>
      </p:sp>
      <p:sp>
        <p:nvSpPr>
          <p:cNvPr id="2" name="Slide Number Placeholder 1"/>
          <p:cNvSpPr>
            <a:spLocks noGrp="1"/>
          </p:cNvSpPr>
          <p:nvPr>
            <p:ph type="sldNum" sz="quarter" idx="12"/>
          </p:nvPr>
        </p:nvSpPr>
        <p:spPr/>
        <p:txBody>
          <a:bodyPr/>
          <a:lstStyle/>
          <a:p>
            <a:fld id="{2BE48B64-0C92-464B-BD7F-2AA09A15D128}" type="slidenum">
              <a:rPr lang="en-US" altLang="en-US" smtClean="0"/>
              <a:pPr/>
              <a:t>4</a:t>
            </a:fld>
            <a:endParaRPr lang="en-US" altLang="en-US"/>
          </a:p>
        </p:txBody>
      </p:sp>
    </p:spTree>
    <p:extLst>
      <p:ext uri="{BB962C8B-B14F-4D97-AF65-F5344CB8AC3E}">
        <p14:creationId xmlns:p14="http://schemas.microsoft.com/office/powerpoint/2010/main" val="2869995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152400"/>
            <a:ext cx="7772400" cy="457200"/>
          </a:xfrm>
        </p:spPr>
        <p:txBody>
          <a:bodyPr/>
          <a:lstStyle/>
          <a:p>
            <a:r>
              <a:rPr lang="en-US" altLang="ja-JP" sz="2500" dirty="0" smtClean="0">
                <a:ea typeface="ＭＳ Ｐゴシック" pitchFamily="34" charset="-128"/>
              </a:rPr>
              <a:t>Conducting Loop in a Changing Magnetic Field</a:t>
            </a:r>
          </a:p>
        </p:txBody>
      </p:sp>
      <p:sp>
        <p:nvSpPr>
          <p:cNvPr id="11267" name="Text Box 3"/>
          <p:cNvSpPr txBox="1">
            <a:spLocks noChangeArrowheads="1"/>
          </p:cNvSpPr>
          <p:nvPr/>
        </p:nvSpPr>
        <p:spPr bwMode="auto">
          <a:xfrm>
            <a:off x="1143000" y="914400"/>
            <a:ext cx="685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b="1" i="0" dirty="0">
                <a:ea typeface="ＭＳ Ｐゴシック" pitchFamily="34" charset="-128"/>
              </a:rPr>
              <a:t>Induced EMF has a direction such that it </a:t>
            </a:r>
            <a:r>
              <a:rPr lang="en-US" altLang="ja-JP" b="1" dirty="0">
                <a:ea typeface="ＭＳ Ｐゴシック" pitchFamily="34" charset="-128"/>
              </a:rPr>
              <a:t>opposes the change</a:t>
            </a:r>
            <a:r>
              <a:rPr lang="en-US" altLang="ja-JP" b="1" i="0" dirty="0">
                <a:ea typeface="ＭＳ Ｐゴシック" pitchFamily="34" charset="-128"/>
              </a:rPr>
              <a:t> in magnetic flux that produced it.</a:t>
            </a:r>
          </a:p>
        </p:txBody>
      </p:sp>
      <p:sp>
        <p:nvSpPr>
          <p:cNvPr id="11268" name="Freeform 4"/>
          <p:cNvSpPr>
            <a:spLocks/>
          </p:cNvSpPr>
          <p:nvPr/>
        </p:nvSpPr>
        <p:spPr bwMode="auto">
          <a:xfrm>
            <a:off x="1092200" y="4549775"/>
            <a:ext cx="15875" cy="101600"/>
          </a:xfrm>
          <a:custGeom>
            <a:avLst/>
            <a:gdLst>
              <a:gd name="T0" fmla="*/ 2147483647 w 10"/>
              <a:gd name="T1" fmla="*/ 0 h 64"/>
              <a:gd name="T2" fmla="*/ 2147483647 w 10"/>
              <a:gd name="T3" fmla="*/ 2147483647 h 64"/>
              <a:gd name="T4" fmla="*/ 2147483647 w 10"/>
              <a:gd name="T5" fmla="*/ 0 h 64"/>
              <a:gd name="T6" fmla="*/ 0 60000 65536"/>
              <a:gd name="T7" fmla="*/ 0 60000 65536"/>
              <a:gd name="T8" fmla="*/ 0 60000 65536"/>
              <a:gd name="T9" fmla="*/ 0 w 10"/>
              <a:gd name="T10" fmla="*/ 0 h 64"/>
              <a:gd name="T11" fmla="*/ 10 w 10"/>
              <a:gd name="T12" fmla="*/ 64 h 64"/>
            </a:gdLst>
            <a:ahLst/>
            <a:cxnLst>
              <a:cxn ang="T6">
                <a:pos x="T0" y="T1"/>
              </a:cxn>
              <a:cxn ang="T7">
                <a:pos x="T2" y="T3"/>
              </a:cxn>
              <a:cxn ang="T8">
                <a:pos x="T4" y="T5"/>
              </a:cxn>
            </a:cxnLst>
            <a:rect l="T9" t="T10" r="T11" b="T12"/>
            <a:pathLst>
              <a:path w="10" h="64">
                <a:moveTo>
                  <a:pt x="10" y="0"/>
                </a:moveTo>
                <a:cubicBezTo>
                  <a:pt x="0" y="40"/>
                  <a:pt x="3" y="18"/>
                  <a:pt x="3" y="64"/>
                </a:cubicBezTo>
                <a:lnTo>
                  <a:pt x="10" y="0"/>
                </a:ln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 name="Text Box 5"/>
          <p:cNvSpPr txBox="1">
            <a:spLocks noChangeArrowheads="1"/>
          </p:cNvSpPr>
          <p:nvPr/>
        </p:nvSpPr>
        <p:spPr bwMode="auto">
          <a:xfrm>
            <a:off x="1219200" y="4953000"/>
            <a:ext cx="2971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Char char="Ø"/>
            </a:pPr>
            <a:r>
              <a:rPr lang="ja-JP" altLang="en-US" sz="2000" i="0">
                <a:ea typeface="ＭＳ Ｐゴシック" pitchFamily="34" charset="-128"/>
              </a:rPr>
              <a:t> </a:t>
            </a:r>
            <a:r>
              <a:rPr lang="en-US" altLang="ja-JP" sz="2000" i="0">
                <a:ea typeface="ＭＳ Ｐゴシック" pitchFamily="34" charset="-128"/>
              </a:rPr>
              <a:t>Magnetic moment </a:t>
            </a:r>
            <a:r>
              <a:rPr lang="en-US" altLang="ja-JP" sz="2000" b="1">
                <a:ea typeface="ＭＳ Ｐゴシック" pitchFamily="34" charset="-128"/>
                <a:sym typeface="Symbol" pitchFamily="18" charset="2"/>
              </a:rPr>
              <a:t></a:t>
            </a:r>
            <a:r>
              <a:rPr lang="en-US" altLang="ja-JP" sz="2000" i="0">
                <a:ea typeface="ＭＳ Ｐゴシック" pitchFamily="34" charset="-128"/>
                <a:sym typeface="Symbol" pitchFamily="18" charset="2"/>
              </a:rPr>
              <a:t> </a:t>
            </a:r>
            <a:r>
              <a:rPr lang="en-US" altLang="ja-JP" sz="2000" i="0">
                <a:ea typeface="ＭＳ Ｐゴシック" pitchFamily="34" charset="-128"/>
              </a:rPr>
              <a:t>created by induced currrent </a:t>
            </a:r>
            <a:r>
              <a:rPr lang="en-US" altLang="ja-JP" sz="2000" b="1">
                <a:ea typeface="ＭＳ Ｐゴシック" pitchFamily="34" charset="-128"/>
              </a:rPr>
              <a:t>I</a:t>
            </a:r>
            <a:r>
              <a:rPr lang="en-US" altLang="ja-JP" sz="2000" i="0">
                <a:ea typeface="ＭＳ Ｐゴシック" pitchFamily="34" charset="-128"/>
              </a:rPr>
              <a:t> repels the bar magnet.</a:t>
            </a:r>
          </a:p>
        </p:txBody>
      </p:sp>
      <p:sp>
        <p:nvSpPr>
          <p:cNvPr id="11270" name="Text Box 6"/>
          <p:cNvSpPr txBox="1">
            <a:spLocks noChangeArrowheads="1"/>
          </p:cNvSpPr>
          <p:nvPr/>
        </p:nvSpPr>
        <p:spPr bwMode="auto">
          <a:xfrm>
            <a:off x="5105400" y="4876800"/>
            <a:ext cx="2971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 typeface="Wingdings" pitchFamily="2" charset="2"/>
              <a:buChar char="Ø"/>
            </a:pPr>
            <a:r>
              <a:rPr lang="ja-JP" altLang="en-US" sz="2000" i="0">
                <a:ea typeface="ＭＳ Ｐゴシック" pitchFamily="34" charset="-128"/>
              </a:rPr>
              <a:t> </a:t>
            </a:r>
            <a:r>
              <a:rPr lang="en-US" altLang="ja-JP" sz="2000" i="0">
                <a:ea typeface="ＭＳ Ｐゴシック" pitchFamily="34" charset="-128"/>
              </a:rPr>
              <a:t>Magnetic moment </a:t>
            </a:r>
            <a:r>
              <a:rPr lang="en-US" altLang="ja-JP" sz="2000" b="1">
                <a:ea typeface="ＭＳ Ｐゴシック" pitchFamily="34" charset="-128"/>
                <a:sym typeface="Symbol" pitchFamily="18" charset="2"/>
              </a:rPr>
              <a:t></a:t>
            </a:r>
            <a:r>
              <a:rPr lang="en-US" altLang="ja-JP" sz="2000" i="0">
                <a:ea typeface="ＭＳ Ｐゴシック" pitchFamily="34" charset="-128"/>
                <a:sym typeface="Symbol" pitchFamily="18" charset="2"/>
              </a:rPr>
              <a:t> </a:t>
            </a:r>
            <a:r>
              <a:rPr lang="en-US" altLang="ja-JP" sz="2000" i="0">
                <a:ea typeface="ＭＳ Ｐゴシック" pitchFamily="34" charset="-128"/>
              </a:rPr>
              <a:t>created by induced currrent </a:t>
            </a:r>
            <a:r>
              <a:rPr lang="en-US" altLang="ja-JP" sz="2000" b="1">
                <a:ea typeface="ＭＳ Ｐゴシック" pitchFamily="34" charset="-128"/>
              </a:rPr>
              <a:t>I</a:t>
            </a:r>
            <a:r>
              <a:rPr lang="en-US" altLang="ja-JP" sz="2000" i="0">
                <a:ea typeface="ＭＳ Ｐゴシック" pitchFamily="34" charset="-128"/>
              </a:rPr>
              <a:t> attracts the bar magnet.</a:t>
            </a:r>
          </a:p>
        </p:txBody>
      </p:sp>
      <p:sp>
        <p:nvSpPr>
          <p:cNvPr id="11271" name="Text Box 7"/>
          <p:cNvSpPr txBox="1">
            <a:spLocks noChangeArrowheads="1"/>
          </p:cNvSpPr>
          <p:nvPr/>
        </p:nvSpPr>
        <p:spPr bwMode="auto">
          <a:xfrm>
            <a:off x="1219200" y="60198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dirty="0">
                <a:ea typeface="ＭＳ Ｐゴシック" pitchFamily="34" charset="-128"/>
              </a:rPr>
              <a:t>Force on ring is repulsive.</a:t>
            </a:r>
          </a:p>
        </p:txBody>
      </p:sp>
      <p:sp>
        <p:nvSpPr>
          <p:cNvPr id="11272" name="Text Box 8"/>
          <p:cNvSpPr txBox="1">
            <a:spLocks noChangeArrowheads="1"/>
          </p:cNvSpPr>
          <p:nvPr/>
        </p:nvSpPr>
        <p:spPr bwMode="auto">
          <a:xfrm>
            <a:off x="5257800" y="5943600"/>
            <a:ext cx="297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dirty="0">
                <a:ea typeface="ＭＳ Ｐゴシック" pitchFamily="34" charset="-128"/>
              </a:rPr>
              <a:t>Force on ring is attractive.</a:t>
            </a:r>
          </a:p>
        </p:txBody>
      </p:sp>
      <p:grpSp>
        <p:nvGrpSpPr>
          <p:cNvPr id="11273" name="Group 12"/>
          <p:cNvGrpSpPr>
            <a:grpSpLocks/>
          </p:cNvGrpSpPr>
          <p:nvPr/>
        </p:nvGrpSpPr>
        <p:grpSpPr bwMode="auto">
          <a:xfrm>
            <a:off x="1676400" y="1828800"/>
            <a:ext cx="5381625" cy="2911475"/>
            <a:chOff x="1056" y="1152"/>
            <a:chExt cx="3390" cy="1834"/>
          </a:xfrm>
        </p:grpSpPr>
        <p:sp>
          <p:nvSpPr>
            <p:cNvPr id="11274" name="Text Box 9"/>
            <p:cNvSpPr txBox="1">
              <a:spLocks noChangeArrowheads="1"/>
            </p:cNvSpPr>
            <p:nvPr/>
          </p:nvSpPr>
          <p:spPr bwMode="auto">
            <a:xfrm>
              <a:off x="1056" y="2736"/>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approaching</a:t>
              </a:r>
            </a:p>
          </p:txBody>
        </p:sp>
        <p:sp>
          <p:nvSpPr>
            <p:cNvPr id="11275" name="Text Box 10"/>
            <p:cNvSpPr txBox="1">
              <a:spLocks noChangeArrowheads="1"/>
            </p:cNvSpPr>
            <p:nvPr/>
          </p:nvSpPr>
          <p:spPr bwMode="auto">
            <a:xfrm>
              <a:off x="3312" y="2688"/>
              <a:ext cx="105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ja-JP" sz="2000" b="1">
                  <a:solidFill>
                    <a:srgbClr val="0000CC"/>
                  </a:solidFill>
                  <a:ea typeface="ＭＳ Ｐゴシック" pitchFamily="34" charset="-128"/>
                </a:rPr>
                <a:t>moving away</a:t>
              </a:r>
            </a:p>
          </p:txBody>
        </p:sp>
        <p:pic>
          <p:nvPicPr>
            <p:cNvPr id="11276" name="Picture 11" descr="lo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 y="1152"/>
              <a:ext cx="3198"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2BE48B64-0C92-464B-BD7F-2AA09A15D128}" type="slidenum">
              <a:rPr lang="en-US" altLang="en-US" smtClean="0"/>
              <a:pPr/>
              <a:t>5</a:t>
            </a:fld>
            <a:endParaRPr lang="en-US" altLang="en-US"/>
          </a:p>
        </p:txBody>
      </p:sp>
    </p:spTree>
    <p:extLst>
      <p:ext uri="{BB962C8B-B14F-4D97-AF65-F5344CB8AC3E}">
        <p14:creationId xmlns:p14="http://schemas.microsoft.com/office/powerpoint/2010/main" val="127530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143000" y="30480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lgn="ctr">
              <a:spcBef>
                <a:spcPct val="50000"/>
              </a:spcBef>
            </a:pPr>
            <a:r>
              <a:rPr lang="en-US" altLang="en-US" b="1" i="0" dirty="0" err="1" smtClean="0"/>
              <a:t>iClicker</a:t>
            </a:r>
            <a:r>
              <a:rPr lang="en-US" altLang="en-US" b="1" i="0" dirty="0" smtClean="0"/>
              <a:t> Question</a:t>
            </a:r>
            <a:endParaRPr lang="en-US" altLang="en-US" b="1" i="0" dirty="0"/>
          </a:p>
        </p:txBody>
      </p:sp>
      <p:grpSp>
        <p:nvGrpSpPr>
          <p:cNvPr id="12291" name="Group 203"/>
          <p:cNvGrpSpPr>
            <a:grpSpLocks/>
          </p:cNvGrpSpPr>
          <p:nvPr/>
        </p:nvGrpSpPr>
        <p:grpSpPr bwMode="auto">
          <a:xfrm>
            <a:off x="533400" y="2667000"/>
            <a:ext cx="4330700" cy="3340100"/>
            <a:chOff x="1344" y="1680"/>
            <a:chExt cx="2728" cy="2104"/>
          </a:xfrm>
        </p:grpSpPr>
        <p:grpSp>
          <p:nvGrpSpPr>
            <p:cNvPr id="12294" name="Group 200"/>
            <p:cNvGrpSpPr>
              <a:grpSpLocks/>
            </p:cNvGrpSpPr>
            <p:nvPr/>
          </p:nvGrpSpPr>
          <p:grpSpPr bwMode="auto">
            <a:xfrm>
              <a:off x="1344" y="1680"/>
              <a:ext cx="2728" cy="2104"/>
              <a:chOff x="632" y="1574"/>
              <a:chExt cx="2728" cy="2104"/>
            </a:xfrm>
          </p:grpSpPr>
          <p:grpSp>
            <p:nvGrpSpPr>
              <p:cNvPr id="12296" name="Group 32"/>
              <p:cNvGrpSpPr>
                <a:grpSpLocks/>
              </p:cNvGrpSpPr>
              <p:nvPr/>
            </p:nvGrpSpPr>
            <p:grpSpPr bwMode="auto">
              <a:xfrm>
                <a:off x="634" y="3504"/>
                <a:ext cx="192" cy="154"/>
                <a:chOff x="768" y="1238"/>
                <a:chExt cx="192" cy="154"/>
              </a:xfrm>
            </p:grpSpPr>
            <p:sp>
              <p:nvSpPr>
                <p:cNvPr id="12462" name="Line 3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3" name="Line 3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7" name="Group 35"/>
              <p:cNvGrpSpPr>
                <a:grpSpLocks/>
              </p:cNvGrpSpPr>
              <p:nvPr/>
            </p:nvGrpSpPr>
            <p:grpSpPr bwMode="auto">
              <a:xfrm>
                <a:off x="692" y="1574"/>
                <a:ext cx="192" cy="154"/>
                <a:chOff x="768" y="1238"/>
                <a:chExt cx="192" cy="154"/>
              </a:xfrm>
            </p:grpSpPr>
            <p:sp>
              <p:nvSpPr>
                <p:cNvPr id="12460" name="Line 3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1" name="Line 3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8" name="Group 38"/>
              <p:cNvGrpSpPr>
                <a:grpSpLocks/>
              </p:cNvGrpSpPr>
              <p:nvPr/>
            </p:nvGrpSpPr>
            <p:grpSpPr bwMode="auto">
              <a:xfrm>
                <a:off x="684" y="1862"/>
                <a:ext cx="192" cy="154"/>
                <a:chOff x="768" y="1238"/>
                <a:chExt cx="192" cy="154"/>
              </a:xfrm>
            </p:grpSpPr>
            <p:sp>
              <p:nvSpPr>
                <p:cNvPr id="12458" name="Line 3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9" name="Line 4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9" name="Group 41"/>
              <p:cNvGrpSpPr>
                <a:grpSpLocks/>
              </p:cNvGrpSpPr>
              <p:nvPr/>
            </p:nvGrpSpPr>
            <p:grpSpPr bwMode="auto">
              <a:xfrm>
                <a:off x="682" y="2160"/>
                <a:ext cx="192" cy="154"/>
                <a:chOff x="768" y="1238"/>
                <a:chExt cx="192" cy="154"/>
              </a:xfrm>
            </p:grpSpPr>
            <p:sp>
              <p:nvSpPr>
                <p:cNvPr id="12456" name="Line 4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7" name="Line 4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0" name="Group 44"/>
              <p:cNvGrpSpPr>
                <a:grpSpLocks/>
              </p:cNvGrpSpPr>
              <p:nvPr/>
            </p:nvGrpSpPr>
            <p:grpSpPr bwMode="auto">
              <a:xfrm>
                <a:off x="672" y="2448"/>
                <a:ext cx="192" cy="154"/>
                <a:chOff x="768" y="1238"/>
                <a:chExt cx="192" cy="154"/>
              </a:xfrm>
            </p:grpSpPr>
            <p:sp>
              <p:nvSpPr>
                <p:cNvPr id="12454" name="Line 4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5" name="Line 4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1" name="Group 47"/>
              <p:cNvGrpSpPr>
                <a:grpSpLocks/>
              </p:cNvGrpSpPr>
              <p:nvPr/>
            </p:nvGrpSpPr>
            <p:grpSpPr bwMode="auto">
              <a:xfrm>
                <a:off x="650" y="2784"/>
                <a:ext cx="192" cy="154"/>
                <a:chOff x="768" y="1238"/>
                <a:chExt cx="192" cy="154"/>
              </a:xfrm>
            </p:grpSpPr>
            <p:sp>
              <p:nvSpPr>
                <p:cNvPr id="12452" name="Line 4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3" name="Line 4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2" name="Group 50"/>
              <p:cNvGrpSpPr>
                <a:grpSpLocks/>
              </p:cNvGrpSpPr>
              <p:nvPr/>
            </p:nvGrpSpPr>
            <p:grpSpPr bwMode="auto">
              <a:xfrm>
                <a:off x="632" y="3120"/>
                <a:ext cx="192" cy="154"/>
                <a:chOff x="768" y="1238"/>
                <a:chExt cx="192" cy="154"/>
              </a:xfrm>
            </p:grpSpPr>
            <p:sp>
              <p:nvSpPr>
                <p:cNvPr id="12450" name="Line 5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1" name="Line 5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3" name="Group 53"/>
              <p:cNvGrpSpPr>
                <a:grpSpLocks/>
              </p:cNvGrpSpPr>
              <p:nvPr/>
            </p:nvGrpSpPr>
            <p:grpSpPr bwMode="auto">
              <a:xfrm>
                <a:off x="998" y="3514"/>
                <a:ext cx="192" cy="154"/>
                <a:chOff x="768" y="1238"/>
                <a:chExt cx="192" cy="154"/>
              </a:xfrm>
            </p:grpSpPr>
            <p:sp>
              <p:nvSpPr>
                <p:cNvPr id="12448" name="Line 5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9" name="Line 5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4" name="Group 56"/>
              <p:cNvGrpSpPr>
                <a:grpSpLocks/>
              </p:cNvGrpSpPr>
              <p:nvPr/>
            </p:nvGrpSpPr>
            <p:grpSpPr bwMode="auto">
              <a:xfrm>
                <a:off x="1056" y="1584"/>
                <a:ext cx="192" cy="154"/>
                <a:chOff x="768" y="1238"/>
                <a:chExt cx="192" cy="154"/>
              </a:xfrm>
            </p:grpSpPr>
            <p:sp>
              <p:nvSpPr>
                <p:cNvPr id="12446" name="Line 5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7" name="Line 5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5" name="Group 59"/>
              <p:cNvGrpSpPr>
                <a:grpSpLocks/>
              </p:cNvGrpSpPr>
              <p:nvPr/>
            </p:nvGrpSpPr>
            <p:grpSpPr bwMode="auto">
              <a:xfrm>
                <a:off x="1048" y="1872"/>
                <a:ext cx="192" cy="154"/>
                <a:chOff x="768" y="1238"/>
                <a:chExt cx="192" cy="154"/>
              </a:xfrm>
            </p:grpSpPr>
            <p:sp>
              <p:nvSpPr>
                <p:cNvPr id="12444" name="Line 6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5" name="Line 6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6" name="Group 62"/>
              <p:cNvGrpSpPr>
                <a:grpSpLocks/>
              </p:cNvGrpSpPr>
              <p:nvPr/>
            </p:nvGrpSpPr>
            <p:grpSpPr bwMode="auto">
              <a:xfrm>
                <a:off x="1046" y="2170"/>
                <a:ext cx="192" cy="154"/>
                <a:chOff x="768" y="1238"/>
                <a:chExt cx="192" cy="154"/>
              </a:xfrm>
            </p:grpSpPr>
            <p:sp>
              <p:nvSpPr>
                <p:cNvPr id="12442" name="Line 6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3" name="Line 6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7" name="Group 65"/>
              <p:cNvGrpSpPr>
                <a:grpSpLocks/>
              </p:cNvGrpSpPr>
              <p:nvPr/>
            </p:nvGrpSpPr>
            <p:grpSpPr bwMode="auto">
              <a:xfrm>
                <a:off x="1036" y="2458"/>
                <a:ext cx="192" cy="154"/>
                <a:chOff x="768" y="1238"/>
                <a:chExt cx="192" cy="154"/>
              </a:xfrm>
            </p:grpSpPr>
            <p:sp>
              <p:nvSpPr>
                <p:cNvPr id="12440" name="Line 6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41" name="Line 6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8" name="Group 68"/>
              <p:cNvGrpSpPr>
                <a:grpSpLocks/>
              </p:cNvGrpSpPr>
              <p:nvPr/>
            </p:nvGrpSpPr>
            <p:grpSpPr bwMode="auto">
              <a:xfrm>
                <a:off x="1014" y="2794"/>
                <a:ext cx="192" cy="154"/>
                <a:chOff x="768" y="1238"/>
                <a:chExt cx="192" cy="154"/>
              </a:xfrm>
            </p:grpSpPr>
            <p:sp>
              <p:nvSpPr>
                <p:cNvPr id="12438" name="Line 6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9" name="Line 7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09" name="Group 71"/>
              <p:cNvGrpSpPr>
                <a:grpSpLocks/>
              </p:cNvGrpSpPr>
              <p:nvPr/>
            </p:nvGrpSpPr>
            <p:grpSpPr bwMode="auto">
              <a:xfrm>
                <a:off x="996" y="3130"/>
                <a:ext cx="192" cy="154"/>
                <a:chOff x="768" y="1238"/>
                <a:chExt cx="192" cy="154"/>
              </a:xfrm>
            </p:grpSpPr>
            <p:sp>
              <p:nvSpPr>
                <p:cNvPr id="12436" name="Line 7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7" name="Line 7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0" name="Group 74"/>
              <p:cNvGrpSpPr>
                <a:grpSpLocks/>
              </p:cNvGrpSpPr>
              <p:nvPr/>
            </p:nvGrpSpPr>
            <p:grpSpPr bwMode="auto">
              <a:xfrm>
                <a:off x="1382" y="3514"/>
                <a:ext cx="192" cy="154"/>
                <a:chOff x="768" y="1238"/>
                <a:chExt cx="192" cy="154"/>
              </a:xfrm>
            </p:grpSpPr>
            <p:sp>
              <p:nvSpPr>
                <p:cNvPr id="12434" name="Line 7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5" name="Line 7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1" name="Group 77"/>
              <p:cNvGrpSpPr>
                <a:grpSpLocks/>
              </p:cNvGrpSpPr>
              <p:nvPr/>
            </p:nvGrpSpPr>
            <p:grpSpPr bwMode="auto">
              <a:xfrm>
                <a:off x="1440" y="1584"/>
                <a:ext cx="192" cy="154"/>
                <a:chOff x="768" y="1238"/>
                <a:chExt cx="192" cy="154"/>
              </a:xfrm>
            </p:grpSpPr>
            <p:sp>
              <p:nvSpPr>
                <p:cNvPr id="12432" name="Line 7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3" name="Line 7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2" name="Group 80"/>
              <p:cNvGrpSpPr>
                <a:grpSpLocks/>
              </p:cNvGrpSpPr>
              <p:nvPr/>
            </p:nvGrpSpPr>
            <p:grpSpPr bwMode="auto">
              <a:xfrm>
                <a:off x="1432" y="1872"/>
                <a:ext cx="192" cy="154"/>
                <a:chOff x="768" y="1238"/>
                <a:chExt cx="192" cy="154"/>
              </a:xfrm>
            </p:grpSpPr>
            <p:sp>
              <p:nvSpPr>
                <p:cNvPr id="12430" name="Line 8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1" name="Line 8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3" name="Group 83"/>
              <p:cNvGrpSpPr>
                <a:grpSpLocks/>
              </p:cNvGrpSpPr>
              <p:nvPr/>
            </p:nvGrpSpPr>
            <p:grpSpPr bwMode="auto">
              <a:xfrm>
                <a:off x="1430" y="2170"/>
                <a:ext cx="192" cy="154"/>
                <a:chOff x="768" y="1238"/>
                <a:chExt cx="192" cy="154"/>
              </a:xfrm>
            </p:grpSpPr>
            <p:sp>
              <p:nvSpPr>
                <p:cNvPr id="12428" name="Line 8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9" name="Line 8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4" name="Group 86"/>
              <p:cNvGrpSpPr>
                <a:grpSpLocks/>
              </p:cNvGrpSpPr>
              <p:nvPr/>
            </p:nvGrpSpPr>
            <p:grpSpPr bwMode="auto">
              <a:xfrm>
                <a:off x="1420" y="2458"/>
                <a:ext cx="192" cy="154"/>
                <a:chOff x="768" y="1238"/>
                <a:chExt cx="192" cy="154"/>
              </a:xfrm>
            </p:grpSpPr>
            <p:sp>
              <p:nvSpPr>
                <p:cNvPr id="12426" name="Line 8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7" name="Line 8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5" name="Group 89"/>
              <p:cNvGrpSpPr>
                <a:grpSpLocks/>
              </p:cNvGrpSpPr>
              <p:nvPr/>
            </p:nvGrpSpPr>
            <p:grpSpPr bwMode="auto">
              <a:xfrm>
                <a:off x="1398" y="2794"/>
                <a:ext cx="192" cy="154"/>
                <a:chOff x="768" y="1238"/>
                <a:chExt cx="192" cy="154"/>
              </a:xfrm>
            </p:grpSpPr>
            <p:sp>
              <p:nvSpPr>
                <p:cNvPr id="12424" name="Line 9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5" name="Line 9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6" name="Group 92"/>
              <p:cNvGrpSpPr>
                <a:grpSpLocks/>
              </p:cNvGrpSpPr>
              <p:nvPr/>
            </p:nvGrpSpPr>
            <p:grpSpPr bwMode="auto">
              <a:xfrm>
                <a:off x="1380" y="3130"/>
                <a:ext cx="192" cy="154"/>
                <a:chOff x="768" y="1238"/>
                <a:chExt cx="192" cy="154"/>
              </a:xfrm>
            </p:grpSpPr>
            <p:sp>
              <p:nvSpPr>
                <p:cNvPr id="12422" name="Line 9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3" name="Line 9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7" name="Group 95"/>
              <p:cNvGrpSpPr>
                <a:grpSpLocks/>
              </p:cNvGrpSpPr>
              <p:nvPr/>
            </p:nvGrpSpPr>
            <p:grpSpPr bwMode="auto">
              <a:xfrm>
                <a:off x="1718" y="3514"/>
                <a:ext cx="192" cy="154"/>
                <a:chOff x="768" y="1238"/>
                <a:chExt cx="192" cy="154"/>
              </a:xfrm>
            </p:grpSpPr>
            <p:sp>
              <p:nvSpPr>
                <p:cNvPr id="12420" name="Line 9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1" name="Line 9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8" name="Group 98"/>
              <p:cNvGrpSpPr>
                <a:grpSpLocks/>
              </p:cNvGrpSpPr>
              <p:nvPr/>
            </p:nvGrpSpPr>
            <p:grpSpPr bwMode="auto">
              <a:xfrm>
                <a:off x="1776" y="1584"/>
                <a:ext cx="192" cy="154"/>
                <a:chOff x="768" y="1238"/>
                <a:chExt cx="192" cy="154"/>
              </a:xfrm>
            </p:grpSpPr>
            <p:sp>
              <p:nvSpPr>
                <p:cNvPr id="12418" name="Line 9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9" name="Line 10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19" name="Group 101"/>
              <p:cNvGrpSpPr>
                <a:grpSpLocks/>
              </p:cNvGrpSpPr>
              <p:nvPr/>
            </p:nvGrpSpPr>
            <p:grpSpPr bwMode="auto">
              <a:xfrm>
                <a:off x="1768" y="1872"/>
                <a:ext cx="192" cy="154"/>
                <a:chOff x="768" y="1238"/>
                <a:chExt cx="192" cy="154"/>
              </a:xfrm>
            </p:grpSpPr>
            <p:sp>
              <p:nvSpPr>
                <p:cNvPr id="12416" name="Line 10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7" name="Line 10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0" name="Group 104"/>
              <p:cNvGrpSpPr>
                <a:grpSpLocks/>
              </p:cNvGrpSpPr>
              <p:nvPr/>
            </p:nvGrpSpPr>
            <p:grpSpPr bwMode="auto">
              <a:xfrm>
                <a:off x="1766" y="2170"/>
                <a:ext cx="192" cy="154"/>
                <a:chOff x="768" y="1238"/>
                <a:chExt cx="192" cy="154"/>
              </a:xfrm>
            </p:grpSpPr>
            <p:sp>
              <p:nvSpPr>
                <p:cNvPr id="12414" name="Line 10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5" name="Line 10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1" name="Group 107"/>
              <p:cNvGrpSpPr>
                <a:grpSpLocks/>
              </p:cNvGrpSpPr>
              <p:nvPr/>
            </p:nvGrpSpPr>
            <p:grpSpPr bwMode="auto">
              <a:xfrm>
                <a:off x="1756" y="2458"/>
                <a:ext cx="192" cy="154"/>
                <a:chOff x="768" y="1238"/>
                <a:chExt cx="192" cy="154"/>
              </a:xfrm>
            </p:grpSpPr>
            <p:sp>
              <p:nvSpPr>
                <p:cNvPr id="12412" name="Line 10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3" name="Line 10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2" name="Group 110"/>
              <p:cNvGrpSpPr>
                <a:grpSpLocks/>
              </p:cNvGrpSpPr>
              <p:nvPr/>
            </p:nvGrpSpPr>
            <p:grpSpPr bwMode="auto">
              <a:xfrm>
                <a:off x="1734" y="2794"/>
                <a:ext cx="192" cy="154"/>
                <a:chOff x="768" y="1238"/>
                <a:chExt cx="192" cy="154"/>
              </a:xfrm>
            </p:grpSpPr>
            <p:sp>
              <p:nvSpPr>
                <p:cNvPr id="12410" name="Line 11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1" name="Line 11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3" name="Group 113"/>
              <p:cNvGrpSpPr>
                <a:grpSpLocks/>
              </p:cNvGrpSpPr>
              <p:nvPr/>
            </p:nvGrpSpPr>
            <p:grpSpPr bwMode="auto">
              <a:xfrm>
                <a:off x="1716" y="3130"/>
                <a:ext cx="192" cy="154"/>
                <a:chOff x="768" y="1238"/>
                <a:chExt cx="192" cy="154"/>
              </a:xfrm>
            </p:grpSpPr>
            <p:sp>
              <p:nvSpPr>
                <p:cNvPr id="12408" name="Line 11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9" name="Line 11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4" name="Group 116"/>
              <p:cNvGrpSpPr>
                <a:grpSpLocks/>
              </p:cNvGrpSpPr>
              <p:nvPr/>
            </p:nvGrpSpPr>
            <p:grpSpPr bwMode="auto">
              <a:xfrm>
                <a:off x="2026" y="3514"/>
                <a:ext cx="192" cy="154"/>
                <a:chOff x="768" y="1238"/>
                <a:chExt cx="192" cy="154"/>
              </a:xfrm>
            </p:grpSpPr>
            <p:sp>
              <p:nvSpPr>
                <p:cNvPr id="12406" name="Line 11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7" name="Line 11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5" name="Group 119"/>
              <p:cNvGrpSpPr>
                <a:grpSpLocks/>
              </p:cNvGrpSpPr>
              <p:nvPr/>
            </p:nvGrpSpPr>
            <p:grpSpPr bwMode="auto">
              <a:xfrm>
                <a:off x="2084" y="1584"/>
                <a:ext cx="192" cy="154"/>
                <a:chOff x="768" y="1238"/>
                <a:chExt cx="192" cy="154"/>
              </a:xfrm>
            </p:grpSpPr>
            <p:sp>
              <p:nvSpPr>
                <p:cNvPr id="12404" name="Line 12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5" name="Line 12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6" name="Group 122"/>
              <p:cNvGrpSpPr>
                <a:grpSpLocks/>
              </p:cNvGrpSpPr>
              <p:nvPr/>
            </p:nvGrpSpPr>
            <p:grpSpPr bwMode="auto">
              <a:xfrm>
                <a:off x="2076" y="1872"/>
                <a:ext cx="192" cy="154"/>
                <a:chOff x="768" y="1238"/>
                <a:chExt cx="192" cy="154"/>
              </a:xfrm>
            </p:grpSpPr>
            <p:sp>
              <p:nvSpPr>
                <p:cNvPr id="12402" name="Line 12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3" name="Line 12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7" name="Group 125"/>
              <p:cNvGrpSpPr>
                <a:grpSpLocks/>
              </p:cNvGrpSpPr>
              <p:nvPr/>
            </p:nvGrpSpPr>
            <p:grpSpPr bwMode="auto">
              <a:xfrm>
                <a:off x="2074" y="2170"/>
                <a:ext cx="192" cy="154"/>
                <a:chOff x="768" y="1238"/>
                <a:chExt cx="192" cy="154"/>
              </a:xfrm>
            </p:grpSpPr>
            <p:sp>
              <p:nvSpPr>
                <p:cNvPr id="12400" name="Line 12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01" name="Line 12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8" name="Group 128"/>
              <p:cNvGrpSpPr>
                <a:grpSpLocks/>
              </p:cNvGrpSpPr>
              <p:nvPr/>
            </p:nvGrpSpPr>
            <p:grpSpPr bwMode="auto">
              <a:xfrm>
                <a:off x="2064" y="2458"/>
                <a:ext cx="192" cy="154"/>
                <a:chOff x="768" y="1238"/>
                <a:chExt cx="192" cy="154"/>
              </a:xfrm>
            </p:grpSpPr>
            <p:sp>
              <p:nvSpPr>
                <p:cNvPr id="12398" name="Line 12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9" name="Line 13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29" name="Group 131"/>
              <p:cNvGrpSpPr>
                <a:grpSpLocks/>
              </p:cNvGrpSpPr>
              <p:nvPr/>
            </p:nvGrpSpPr>
            <p:grpSpPr bwMode="auto">
              <a:xfrm>
                <a:off x="2042" y="2794"/>
                <a:ext cx="192" cy="154"/>
                <a:chOff x="768" y="1238"/>
                <a:chExt cx="192" cy="154"/>
              </a:xfrm>
            </p:grpSpPr>
            <p:sp>
              <p:nvSpPr>
                <p:cNvPr id="12396" name="Line 13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7" name="Line 13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0" name="Group 134"/>
              <p:cNvGrpSpPr>
                <a:grpSpLocks/>
              </p:cNvGrpSpPr>
              <p:nvPr/>
            </p:nvGrpSpPr>
            <p:grpSpPr bwMode="auto">
              <a:xfrm>
                <a:off x="2024" y="3130"/>
                <a:ext cx="192" cy="154"/>
                <a:chOff x="768" y="1238"/>
                <a:chExt cx="192" cy="154"/>
              </a:xfrm>
            </p:grpSpPr>
            <p:sp>
              <p:nvSpPr>
                <p:cNvPr id="12394" name="Line 13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5" name="Line 13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1" name="Group 137"/>
              <p:cNvGrpSpPr>
                <a:grpSpLocks/>
              </p:cNvGrpSpPr>
              <p:nvPr/>
            </p:nvGrpSpPr>
            <p:grpSpPr bwMode="auto">
              <a:xfrm>
                <a:off x="2390" y="3524"/>
                <a:ext cx="192" cy="154"/>
                <a:chOff x="768" y="1238"/>
                <a:chExt cx="192" cy="154"/>
              </a:xfrm>
            </p:grpSpPr>
            <p:sp>
              <p:nvSpPr>
                <p:cNvPr id="12392" name="Line 13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3" name="Line 13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2" name="Group 140"/>
              <p:cNvGrpSpPr>
                <a:grpSpLocks/>
              </p:cNvGrpSpPr>
              <p:nvPr/>
            </p:nvGrpSpPr>
            <p:grpSpPr bwMode="auto">
              <a:xfrm>
                <a:off x="2448" y="1594"/>
                <a:ext cx="192" cy="154"/>
                <a:chOff x="768" y="1238"/>
                <a:chExt cx="192" cy="154"/>
              </a:xfrm>
            </p:grpSpPr>
            <p:sp>
              <p:nvSpPr>
                <p:cNvPr id="12390" name="Line 14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91" name="Line 14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3" name="Group 143"/>
              <p:cNvGrpSpPr>
                <a:grpSpLocks/>
              </p:cNvGrpSpPr>
              <p:nvPr/>
            </p:nvGrpSpPr>
            <p:grpSpPr bwMode="auto">
              <a:xfrm>
                <a:off x="2440" y="1882"/>
                <a:ext cx="192" cy="154"/>
                <a:chOff x="768" y="1238"/>
                <a:chExt cx="192" cy="154"/>
              </a:xfrm>
            </p:grpSpPr>
            <p:sp>
              <p:nvSpPr>
                <p:cNvPr id="12388" name="Line 14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9" name="Line 14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4" name="Group 146"/>
              <p:cNvGrpSpPr>
                <a:grpSpLocks/>
              </p:cNvGrpSpPr>
              <p:nvPr/>
            </p:nvGrpSpPr>
            <p:grpSpPr bwMode="auto">
              <a:xfrm>
                <a:off x="2438" y="2180"/>
                <a:ext cx="192" cy="154"/>
                <a:chOff x="768" y="1238"/>
                <a:chExt cx="192" cy="154"/>
              </a:xfrm>
            </p:grpSpPr>
            <p:sp>
              <p:nvSpPr>
                <p:cNvPr id="12386" name="Line 14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7" name="Line 14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5" name="Group 149"/>
              <p:cNvGrpSpPr>
                <a:grpSpLocks/>
              </p:cNvGrpSpPr>
              <p:nvPr/>
            </p:nvGrpSpPr>
            <p:grpSpPr bwMode="auto">
              <a:xfrm>
                <a:off x="2428" y="2468"/>
                <a:ext cx="192" cy="154"/>
                <a:chOff x="768" y="1238"/>
                <a:chExt cx="192" cy="154"/>
              </a:xfrm>
            </p:grpSpPr>
            <p:sp>
              <p:nvSpPr>
                <p:cNvPr id="12384" name="Line 15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5" name="Line 15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6" name="Group 152"/>
              <p:cNvGrpSpPr>
                <a:grpSpLocks/>
              </p:cNvGrpSpPr>
              <p:nvPr/>
            </p:nvGrpSpPr>
            <p:grpSpPr bwMode="auto">
              <a:xfrm>
                <a:off x="2406" y="2804"/>
                <a:ext cx="192" cy="154"/>
                <a:chOff x="768" y="1238"/>
                <a:chExt cx="192" cy="154"/>
              </a:xfrm>
            </p:grpSpPr>
            <p:sp>
              <p:nvSpPr>
                <p:cNvPr id="12382" name="Line 15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3" name="Line 15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7" name="Group 155"/>
              <p:cNvGrpSpPr>
                <a:grpSpLocks/>
              </p:cNvGrpSpPr>
              <p:nvPr/>
            </p:nvGrpSpPr>
            <p:grpSpPr bwMode="auto">
              <a:xfrm>
                <a:off x="2388" y="3140"/>
                <a:ext cx="192" cy="154"/>
                <a:chOff x="768" y="1238"/>
                <a:chExt cx="192" cy="154"/>
              </a:xfrm>
            </p:grpSpPr>
            <p:sp>
              <p:nvSpPr>
                <p:cNvPr id="12380" name="Line 15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81" name="Line 15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8" name="Group 158"/>
              <p:cNvGrpSpPr>
                <a:grpSpLocks/>
              </p:cNvGrpSpPr>
              <p:nvPr/>
            </p:nvGrpSpPr>
            <p:grpSpPr bwMode="auto">
              <a:xfrm>
                <a:off x="2774" y="3524"/>
                <a:ext cx="192" cy="154"/>
                <a:chOff x="768" y="1238"/>
                <a:chExt cx="192" cy="154"/>
              </a:xfrm>
            </p:grpSpPr>
            <p:sp>
              <p:nvSpPr>
                <p:cNvPr id="12378" name="Line 15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9" name="Line 16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39" name="Group 161"/>
              <p:cNvGrpSpPr>
                <a:grpSpLocks/>
              </p:cNvGrpSpPr>
              <p:nvPr/>
            </p:nvGrpSpPr>
            <p:grpSpPr bwMode="auto">
              <a:xfrm>
                <a:off x="2832" y="1594"/>
                <a:ext cx="192" cy="154"/>
                <a:chOff x="768" y="1238"/>
                <a:chExt cx="192" cy="154"/>
              </a:xfrm>
            </p:grpSpPr>
            <p:sp>
              <p:nvSpPr>
                <p:cNvPr id="12376" name="Line 16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7" name="Line 16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0" name="Group 164"/>
              <p:cNvGrpSpPr>
                <a:grpSpLocks/>
              </p:cNvGrpSpPr>
              <p:nvPr/>
            </p:nvGrpSpPr>
            <p:grpSpPr bwMode="auto">
              <a:xfrm>
                <a:off x="2824" y="1882"/>
                <a:ext cx="192" cy="154"/>
                <a:chOff x="768" y="1238"/>
                <a:chExt cx="192" cy="154"/>
              </a:xfrm>
            </p:grpSpPr>
            <p:sp>
              <p:nvSpPr>
                <p:cNvPr id="12374" name="Line 16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5" name="Line 16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1" name="Group 167"/>
              <p:cNvGrpSpPr>
                <a:grpSpLocks/>
              </p:cNvGrpSpPr>
              <p:nvPr/>
            </p:nvGrpSpPr>
            <p:grpSpPr bwMode="auto">
              <a:xfrm>
                <a:off x="2822" y="2180"/>
                <a:ext cx="192" cy="154"/>
                <a:chOff x="768" y="1238"/>
                <a:chExt cx="192" cy="154"/>
              </a:xfrm>
            </p:grpSpPr>
            <p:sp>
              <p:nvSpPr>
                <p:cNvPr id="12372" name="Line 16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3" name="Line 16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2" name="Group 170"/>
              <p:cNvGrpSpPr>
                <a:grpSpLocks/>
              </p:cNvGrpSpPr>
              <p:nvPr/>
            </p:nvGrpSpPr>
            <p:grpSpPr bwMode="auto">
              <a:xfrm>
                <a:off x="2812" y="2468"/>
                <a:ext cx="192" cy="154"/>
                <a:chOff x="768" y="1238"/>
                <a:chExt cx="192" cy="154"/>
              </a:xfrm>
            </p:grpSpPr>
            <p:sp>
              <p:nvSpPr>
                <p:cNvPr id="12370" name="Line 171"/>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71" name="Line 172"/>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3" name="Group 173"/>
              <p:cNvGrpSpPr>
                <a:grpSpLocks/>
              </p:cNvGrpSpPr>
              <p:nvPr/>
            </p:nvGrpSpPr>
            <p:grpSpPr bwMode="auto">
              <a:xfrm>
                <a:off x="2790" y="2804"/>
                <a:ext cx="192" cy="154"/>
                <a:chOff x="768" y="1238"/>
                <a:chExt cx="192" cy="154"/>
              </a:xfrm>
            </p:grpSpPr>
            <p:sp>
              <p:nvSpPr>
                <p:cNvPr id="12368" name="Line 174"/>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9" name="Line 175"/>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4" name="Group 176"/>
              <p:cNvGrpSpPr>
                <a:grpSpLocks/>
              </p:cNvGrpSpPr>
              <p:nvPr/>
            </p:nvGrpSpPr>
            <p:grpSpPr bwMode="auto">
              <a:xfrm>
                <a:off x="2772" y="3140"/>
                <a:ext cx="192" cy="154"/>
                <a:chOff x="768" y="1238"/>
                <a:chExt cx="192" cy="154"/>
              </a:xfrm>
            </p:grpSpPr>
            <p:sp>
              <p:nvSpPr>
                <p:cNvPr id="12366" name="Line 177"/>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7" name="Line 178"/>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5" name="Group 179"/>
              <p:cNvGrpSpPr>
                <a:grpSpLocks/>
              </p:cNvGrpSpPr>
              <p:nvPr/>
            </p:nvGrpSpPr>
            <p:grpSpPr bwMode="auto">
              <a:xfrm>
                <a:off x="3110" y="3524"/>
                <a:ext cx="192" cy="154"/>
                <a:chOff x="768" y="1238"/>
                <a:chExt cx="192" cy="154"/>
              </a:xfrm>
            </p:grpSpPr>
            <p:sp>
              <p:nvSpPr>
                <p:cNvPr id="12364" name="Line 180"/>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5" name="Line 181"/>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6" name="Group 182"/>
              <p:cNvGrpSpPr>
                <a:grpSpLocks/>
              </p:cNvGrpSpPr>
              <p:nvPr/>
            </p:nvGrpSpPr>
            <p:grpSpPr bwMode="auto">
              <a:xfrm>
                <a:off x="3168" y="1594"/>
                <a:ext cx="192" cy="154"/>
                <a:chOff x="768" y="1238"/>
                <a:chExt cx="192" cy="154"/>
              </a:xfrm>
            </p:grpSpPr>
            <p:sp>
              <p:nvSpPr>
                <p:cNvPr id="12362" name="Line 183"/>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3" name="Line 184"/>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7" name="Group 185"/>
              <p:cNvGrpSpPr>
                <a:grpSpLocks/>
              </p:cNvGrpSpPr>
              <p:nvPr/>
            </p:nvGrpSpPr>
            <p:grpSpPr bwMode="auto">
              <a:xfrm>
                <a:off x="3160" y="1882"/>
                <a:ext cx="192" cy="154"/>
                <a:chOff x="768" y="1238"/>
                <a:chExt cx="192" cy="154"/>
              </a:xfrm>
            </p:grpSpPr>
            <p:sp>
              <p:nvSpPr>
                <p:cNvPr id="12360" name="Line 186"/>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61" name="Line 187"/>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8" name="Group 188"/>
              <p:cNvGrpSpPr>
                <a:grpSpLocks/>
              </p:cNvGrpSpPr>
              <p:nvPr/>
            </p:nvGrpSpPr>
            <p:grpSpPr bwMode="auto">
              <a:xfrm>
                <a:off x="3158" y="2180"/>
                <a:ext cx="192" cy="154"/>
                <a:chOff x="768" y="1238"/>
                <a:chExt cx="192" cy="154"/>
              </a:xfrm>
            </p:grpSpPr>
            <p:sp>
              <p:nvSpPr>
                <p:cNvPr id="12358" name="Line 189"/>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9" name="Line 190"/>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49" name="Group 191"/>
              <p:cNvGrpSpPr>
                <a:grpSpLocks/>
              </p:cNvGrpSpPr>
              <p:nvPr/>
            </p:nvGrpSpPr>
            <p:grpSpPr bwMode="auto">
              <a:xfrm>
                <a:off x="3148" y="2468"/>
                <a:ext cx="192" cy="154"/>
                <a:chOff x="768" y="1238"/>
                <a:chExt cx="192" cy="154"/>
              </a:xfrm>
            </p:grpSpPr>
            <p:sp>
              <p:nvSpPr>
                <p:cNvPr id="12356" name="Line 192"/>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7" name="Line 193"/>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0" name="Group 194"/>
              <p:cNvGrpSpPr>
                <a:grpSpLocks/>
              </p:cNvGrpSpPr>
              <p:nvPr/>
            </p:nvGrpSpPr>
            <p:grpSpPr bwMode="auto">
              <a:xfrm>
                <a:off x="3126" y="2804"/>
                <a:ext cx="192" cy="154"/>
                <a:chOff x="768" y="1238"/>
                <a:chExt cx="192" cy="154"/>
              </a:xfrm>
            </p:grpSpPr>
            <p:sp>
              <p:nvSpPr>
                <p:cNvPr id="12354" name="Line 195"/>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5" name="Line 196"/>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351" name="Group 197"/>
              <p:cNvGrpSpPr>
                <a:grpSpLocks/>
              </p:cNvGrpSpPr>
              <p:nvPr/>
            </p:nvGrpSpPr>
            <p:grpSpPr bwMode="auto">
              <a:xfrm>
                <a:off x="3108" y="3140"/>
                <a:ext cx="192" cy="154"/>
                <a:chOff x="768" y="1238"/>
                <a:chExt cx="192" cy="154"/>
              </a:xfrm>
            </p:grpSpPr>
            <p:sp>
              <p:nvSpPr>
                <p:cNvPr id="12352" name="Line 198"/>
                <p:cNvSpPr>
                  <a:spLocks noChangeShapeType="1"/>
                </p:cNvSpPr>
                <p:nvPr/>
              </p:nvSpPr>
              <p:spPr bwMode="auto">
                <a:xfrm>
                  <a:off x="768" y="1248"/>
                  <a:ext cx="192"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53" name="Line 199"/>
                <p:cNvSpPr>
                  <a:spLocks noChangeShapeType="1"/>
                </p:cNvSpPr>
                <p:nvPr/>
              </p:nvSpPr>
              <p:spPr bwMode="auto">
                <a:xfrm flipH="1">
                  <a:off x="788" y="1238"/>
                  <a:ext cx="144"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2295" name="Rectangle 201"/>
            <p:cNvSpPr>
              <a:spLocks noChangeArrowheads="1"/>
            </p:cNvSpPr>
            <p:nvPr/>
          </p:nvSpPr>
          <p:spPr bwMode="auto">
            <a:xfrm>
              <a:off x="1872" y="2160"/>
              <a:ext cx="1680" cy="129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endParaRPr lang="en-US" altLang="en-US"/>
            </a:p>
          </p:txBody>
        </p:sp>
      </p:grpSp>
      <p:sp>
        <p:nvSpPr>
          <p:cNvPr id="12292" name="Text Box 202"/>
          <p:cNvSpPr txBox="1">
            <a:spLocks noChangeArrowheads="1"/>
          </p:cNvSpPr>
          <p:nvPr/>
        </p:nvSpPr>
        <p:spPr bwMode="auto">
          <a:xfrm>
            <a:off x="381000" y="914400"/>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pPr>
            <a:r>
              <a:rPr lang="en-US" altLang="en-US" i="0" dirty="0"/>
              <a:t>The magnetic field is </a:t>
            </a:r>
            <a:r>
              <a:rPr lang="en-US" altLang="en-US" i="0" dirty="0" smtClean="0"/>
              <a:t>increasing, </a:t>
            </a:r>
            <a:r>
              <a:rPr lang="en-US" altLang="en-US" i="0" dirty="0"/>
              <a:t>what’s the direction of the induced currents in the closed rectangular loop? </a:t>
            </a:r>
          </a:p>
        </p:txBody>
      </p:sp>
      <p:sp>
        <p:nvSpPr>
          <p:cNvPr id="12293" name="Text Box 204"/>
          <p:cNvSpPr txBox="1">
            <a:spLocks noChangeArrowheads="1"/>
          </p:cNvSpPr>
          <p:nvPr/>
        </p:nvSpPr>
        <p:spPr bwMode="auto">
          <a:xfrm>
            <a:off x="5334000" y="3048000"/>
            <a:ext cx="3810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i="1">
                <a:solidFill>
                  <a:schemeClr val="tx1"/>
                </a:solidFill>
                <a:latin typeface="Times New Roman" pitchFamily="18" charset="0"/>
              </a:defRPr>
            </a:lvl1pPr>
            <a:lvl2pPr marL="742950" indent="-285750">
              <a:defRPr sz="2400" i="1">
                <a:solidFill>
                  <a:schemeClr val="tx1"/>
                </a:solidFill>
                <a:latin typeface="Times New Roman" pitchFamily="18" charset="0"/>
              </a:defRPr>
            </a:lvl2pPr>
            <a:lvl3pPr marL="1143000" indent="-228600">
              <a:defRPr sz="2400" i="1">
                <a:solidFill>
                  <a:schemeClr val="tx1"/>
                </a:solidFill>
                <a:latin typeface="Times New Roman" pitchFamily="18" charset="0"/>
              </a:defRPr>
            </a:lvl3pPr>
            <a:lvl4pPr marL="1600200" indent="-228600">
              <a:defRPr sz="2400" i="1">
                <a:solidFill>
                  <a:schemeClr val="tx1"/>
                </a:solidFill>
                <a:latin typeface="Times New Roman" pitchFamily="18" charset="0"/>
              </a:defRPr>
            </a:lvl4pPr>
            <a:lvl5pPr marL="2057400" indent="-228600">
              <a:defRPr sz="2400" i="1">
                <a:solidFill>
                  <a:schemeClr val="tx1"/>
                </a:solidFill>
                <a:latin typeface="Times New Roman" pitchFamily="18" charset="0"/>
              </a:defRPr>
            </a:lvl5pPr>
            <a:lvl6pPr marL="2514600" indent="-228600" eaLnBrk="0" fontAlgn="base" hangingPunct="0">
              <a:spcBef>
                <a:spcPct val="0"/>
              </a:spcBef>
              <a:spcAft>
                <a:spcPct val="0"/>
              </a:spcAft>
              <a:defRPr sz="2400" i="1">
                <a:solidFill>
                  <a:schemeClr val="tx1"/>
                </a:solidFill>
                <a:latin typeface="Times New Roman" pitchFamily="18" charset="0"/>
              </a:defRPr>
            </a:lvl6pPr>
            <a:lvl7pPr marL="2971800" indent="-228600" eaLnBrk="0" fontAlgn="base" hangingPunct="0">
              <a:spcBef>
                <a:spcPct val="0"/>
              </a:spcBef>
              <a:spcAft>
                <a:spcPct val="0"/>
              </a:spcAft>
              <a:defRPr sz="2400" i="1">
                <a:solidFill>
                  <a:schemeClr val="tx1"/>
                </a:solidFill>
                <a:latin typeface="Times New Roman" pitchFamily="18" charset="0"/>
              </a:defRPr>
            </a:lvl7pPr>
            <a:lvl8pPr marL="3429000" indent="-228600" eaLnBrk="0" fontAlgn="base" hangingPunct="0">
              <a:spcBef>
                <a:spcPct val="0"/>
              </a:spcBef>
              <a:spcAft>
                <a:spcPct val="0"/>
              </a:spcAft>
              <a:defRPr sz="2400" i="1">
                <a:solidFill>
                  <a:schemeClr val="tx1"/>
                </a:solidFill>
                <a:latin typeface="Times New Roman" pitchFamily="18" charset="0"/>
              </a:defRPr>
            </a:lvl8pPr>
            <a:lvl9pPr marL="3886200" indent="-228600" eaLnBrk="0" fontAlgn="base" hangingPunct="0">
              <a:spcBef>
                <a:spcPct val="0"/>
              </a:spcBef>
              <a:spcAft>
                <a:spcPct val="0"/>
              </a:spcAft>
              <a:defRPr sz="2400" i="1">
                <a:solidFill>
                  <a:schemeClr val="tx1"/>
                </a:solidFill>
                <a:latin typeface="Times New Roman" pitchFamily="18" charset="0"/>
              </a:defRPr>
            </a:lvl9pPr>
          </a:lstStyle>
          <a:p>
            <a:pPr>
              <a:spcBef>
                <a:spcPct val="50000"/>
              </a:spcBef>
              <a:buFontTx/>
              <a:buAutoNum type="alphaUcPeriod"/>
            </a:pPr>
            <a:r>
              <a:rPr lang="en-US" altLang="en-US" dirty="0"/>
              <a:t>Clockwise</a:t>
            </a:r>
          </a:p>
          <a:p>
            <a:pPr>
              <a:spcBef>
                <a:spcPct val="50000"/>
              </a:spcBef>
              <a:buFontTx/>
              <a:buAutoNum type="alphaUcPeriod"/>
            </a:pPr>
            <a:r>
              <a:rPr lang="en-US" altLang="en-US" dirty="0"/>
              <a:t>Counterclockwise</a:t>
            </a:r>
          </a:p>
          <a:p>
            <a:pPr>
              <a:spcBef>
                <a:spcPct val="50000"/>
              </a:spcBef>
              <a:buFontTx/>
              <a:buAutoNum type="alphaUcPeriod"/>
            </a:pPr>
            <a:r>
              <a:rPr lang="en-US" altLang="en-US" dirty="0"/>
              <a:t>No induced currents. </a:t>
            </a:r>
          </a:p>
        </p:txBody>
      </p:sp>
      <p:sp>
        <p:nvSpPr>
          <p:cNvPr id="176" name="Rectangle 175"/>
          <p:cNvSpPr/>
          <p:nvPr/>
        </p:nvSpPr>
        <p:spPr>
          <a:xfrm>
            <a:off x="292100" y="660021"/>
            <a:ext cx="8991600" cy="5906257"/>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3F3CC453-2642-4B04-8D68-7692FADA6340}" type="slidenum">
              <a:rPr lang="en-US" altLang="en-US" smtClean="0"/>
              <a:pPr/>
              <a:t>6</a:t>
            </a:fld>
            <a:endParaRPr lang="en-US" altLang="en-US"/>
          </a:p>
        </p:txBody>
      </p:sp>
    </p:spTree>
    <p:extLst>
      <p:ext uri="{BB962C8B-B14F-4D97-AF65-F5344CB8AC3E}">
        <p14:creationId xmlns:p14="http://schemas.microsoft.com/office/powerpoint/2010/main" val="36829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9FBC42F-E3DF-490F-990E-F799AA648DD6}" type="slidenum">
              <a:rPr lang="en-US"/>
              <a:pPr eaLnBrk="1" hangingPunct="1"/>
              <a:t>7</a:t>
            </a:fld>
            <a:endParaRPr lang="en-US"/>
          </a:p>
        </p:txBody>
      </p:sp>
      <p:sp>
        <p:nvSpPr>
          <p:cNvPr id="138244" name="AutoShape 4"/>
          <p:cNvSpPr>
            <a:spLocks noChangeArrowheads="1"/>
          </p:cNvSpPr>
          <p:nvPr/>
        </p:nvSpPr>
        <p:spPr bwMode="auto">
          <a:xfrm>
            <a:off x="5638800" y="1295400"/>
            <a:ext cx="2590800" cy="1143000"/>
          </a:xfrm>
          <a:prstGeom prst="wedgeEllipseCallout">
            <a:avLst>
              <a:gd name="adj1" fmla="val -47796"/>
              <a:gd name="adj2" fmla="val 60694"/>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Is there any differences in the two rings </a:t>
            </a:r>
            <a:r>
              <a:rPr lang="en-US" altLang="zh-CN" sz="1600" b="1">
                <a:solidFill>
                  <a:srgbClr val="CC0000"/>
                </a:solidFill>
                <a:ea typeface="宋体" pitchFamily="2" charset="-122"/>
              </a:rPr>
              <a:t>?</a:t>
            </a:r>
            <a:r>
              <a:rPr lang="en-US" altLang="zh-CN" sz="1600" b="1">
                <a:solidFill>
                  <a:srgbClr val="669900"/>
                </a:solidFill>
                <a:ea typeface="宋体" pitchFamily="2" charset="-122"/>
              </a:rPr>
              <a:t> </a:t>
            </a:r>
          </a:p>
        </p:txBody>
      </p:sp>
      <p:pic>
        <p:nvPicPr>
          <p:cNvPr id="23559" name="Picture 5" descr="6D-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5" y="1371600"/>
            <a:ext cx="4000625" cy="489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AutoShape 6"/>
          <p:cNvSpPr>
            <a:spLocks noChangeArrowheads="1"/>
          </p:cNvSpPr>
          <p:nvPr/>
        </p:nvSpPr>
        <p:spPr bwMode="auto">
          <a:xfrm>
            <a:off x="4495800" y="2438400"/>
            <a:ext cx="914400" cy="914400"/>
          </a:xfrm>
          <a:custGeom>
            <a:avLst/>
            <a:gdLst>
              <a:gd name="T0" fmla="*/ 819352565 w 21600"/>
              <a:gd name="T1" fmla="*/ 0 h 21600"/>
              <a:gd name="T2" fmla="*/ 239963619 w 21600"/>
              <a:gd name="T3" fmla="*/ 239963619 h 21600"/>
              <a:gd name="T4" fmla="*/ 0 w 21600"/>
              <a:gd name="T5" fmla="*/ 819352565 h 21600"/>
              <a:gd name="T6" fmla="*/ 239963619 w 21600"/>
              <a:gd name="T7" fmla="*/ 1398741934 h 21600"/>
              <a:gd name="T8" fmla="*/ 819352565 w 21600"/>
              <a:gd name="T9" fmla="*/ 1638705130 h 21600"/>
              <a:gd name="T10" fmla="*/ 1398741934 w 21600"/>
              <a:gd name="T11" fmla="*/ 1398741934 h 21600"/>
              <a:gd name="T12" fmla="*/ 1638705130 w 21600"/>
              <a:gd name="T13" fmla="*/ 819352565 h 21600"/>
              <a:gd name="T14" fmla="*/ 1398741934 w 21600"/>
              <a:gd name="T15" fmla="*/ 239963619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CC0000"/>
          </a:solidFill>
          <a:ln w="9525" algn="ctr">
            <a:solidFill>
              <a:srgbClr val="CC0000"/>
            </a:solidFill>
            <a:round/>
            <a:headEnd/>
            <a:tailEnd/>
          </a:ln>
        </p:spPr>
        <p:txBody>
          <a:bodyPr wrap="none" anchor="ctr"/>
          <a:lstStyle/>
          <a:p>
            <a:endParaRPr lang="en-US"/>
          </a:p>
        </p:txBody>
      </p:sp>
      <p:sp>
        <p:nvSpPr>
          <p:cNvPr id="23561" name="AutoShape 7"/>
          <p:cNvSpPr>
            <a:spLocks noChangeArrowheads="1"/>
          </p:cNvSpPr>
          <p:nvPr/>
        </p:nvSpPr>
        <p:spPr bwMode="auto">
          <a:xfrm>
            <a:off x="4572000" y="3733800"/>
            <a:ext cx="914400" cy="914400"/>
          </a:xfrm>
          <a:custGeom>
            <a:avLst/>
            <a:gdLst>
              <a:gd name="T0" fmla="*/ 819352565 w 21600"/>
              <a:gd name="T1" fmla="*/ 0 h 21600"/>
              <a:gd name="T2" fmla="*/ 590161844 w 21600"/>
              <a:gd name="T3" fmla="*/ 1379091824 h 21600"/>
              <a:gd name="T4" fmla="*/ 819352565 w 21600"/>
              <a:gd name="T5" fmla="*/ 428947086 h 21600"/>
              <a:gd name="T6" fmla="*/ 1048544471 w 21600"/>
              <a:gd name="T7" fmla="*/ 1379091824 h 21600"/>
              <a:gd name="T8" fmla="*/ 0 60000 65536"/>
              <a:gd name="T9" fmla="*/ 0 60000 65536"/>
              <a:gd name="T10" fmla="*/ 0 60000 65536"/>
              <a:gd name="T11" fmla="*/ 0 60000 65536"/>
              <a:gd name="T12" fmla="*/ 0 w 21600"/>
              <a:gd name="T13" fmla="*/ 0 h 21600"/>
              <a:gd name="T14" fmla="*/ 21600 w 21600"/>
              <a:gd name="T15" fmla="*/ 19896 h 21600"/>
            </a:gdLst>
            <a:ahLst/>
            <a:cxnLst>
              <a:cxn ang="T8">
                <a:pos x="T0" y="T1"/>
              </a:cxn>
              <a:cxn ang="T9">
                <a:pos x="T2" y="T3"/>
              </a:cxn>
              <a:cxn ang="T10">
                <a:pos x="T4" y="T5"/>
              </a:cxn>
              <a:cxn ang="T11">
                <a:pos x="T6" y="T7"/>
              </a:cxn>
            </a:cxnLst>
            <a:rect l="T12" t="T13" r="T14" b="T15"/>
            <a:pathLst>
              <a:path w="21600" h="21600">
                <a:moveTo>
                  <a:pt x="8850" y="15562"/>
                </a:moveTo>
                <a:cubicBezTo>
                  <a:pt x="6916" y="14770"/>
                  <a:pt x="5654" y="12889"/>
                  <a:pt x="5654" y="10800"/>
                </a:cubicBezTo>
                <a:cubicBezTo>
                  <a:pt x="5654" y="7957"/>
                  <a:pt x="7957" y="5654"/>
                  <a:pt x="10800" y="5654"/>
                </a:cubicBezTo>
                <a:cubicBezTo>
                  <a:pt x="13642" y="5654"/>
                  <a:pt x="15946" y="7957"/>
                  <a:pt x="15946" y="10800"/>
                </a:cubicBezTo>
                <a:cubicBezTo>
                  <a:pt x="15946" y="12889"/>
                  <a:pt x="14683" y="14770"/>
                  <a:pt x="12749" y="15562"/>
                </a:cubicBezTo>
                <a:lnTo>
                  <a:pt x="14891" y="20794"/>
                </a:lnTo>
                <a:cubicBezTo>
                  <a:pt x="18949" y="19133"/>
                  <a:pt x="21600" y="15184"/>
                  <a:pt x="21600" y="10800"/>
                </a:cubicBezTo>
                <a:cubicBezTo>
                  <a:pt x="21600" y="4835"/>
                  <a:pt x="16764" y="0"/>
                  <a:pt x="10800" y="0"/>
                </a:cubicBezTo>
                <a:cubicBezTo>
                  <a:pt x="4835" y="0"/>
                  <a:pt x="0" y="4835"/>
                  <a:pt x="0" y="10800"/>
                </a:cubicBezTo>
                <a:cubicBezTo>
                  <a:pt x="-1" y="15184"/>
                  <a:pt x="2650" y="19133"/>
                  <a:pt x="6708" y="20794"/>
                </a:cubicBezTo>
                <a:close/>
              </a:path>
            </a:pathLst>
          </a:custGeom>
          <a:solidFill>
            <a:srgbClr val="CC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138248" name="AutoShape 8"/>
          <p:cNvSpPr>
            <a:spLocks noChangeArrowheads="1"/>
          </p:cNvSpPr>
          <p:nvPr/>
        </p:nvSpPr>
        <p:spPr bwMode="auto">
          <a:xfrm>
            <a:off x="6096000" y="2819400"/>
            <a:ext cx="2057400" cy="1066800"/>
          </a:xfrm>
          <a:prstGeom prst="wedgeEllipseCallout">
            <a:avLst>
              <a:gd name="adj1" fmla="val -56560"/>
              <a:gd name="adj2" fmla="val 29764"/>
            </a:avLst>
          </a:prstGeom>
          <a:solidFill>
            <a:srgbClr val="FFFF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lstStyle/>
          <a:p>
            <a:pPr algn="ctr"/>
            <a:r>
              <a:rPr lang="en-US" altLang="zh-CN" sz="1600" b="1">
                <a:solidFill>
                  <a:srgbClr val="669900"/>
                </a:solidFill>
                <a:ea typeface="宋体" pitchFamily="2" charset="-122"/>
              </a:rPr>
              <a:t>Why one can jump up, the other can’t </a:t>
            </a:r>
            <a:r>
              <a:rPr lang="en-US" altLang="zh-CN" sz="1600" b="1">
                <a:solidFill>
                  <a:srgbClr val="CC0000"/>
                </a:solidFill>
                <a:ea typeface="宋体" pitchFamily="2" charset="-122"/>
              </a:rPr>
              <a:t>?</a:t>
            </a:r>
          </a:p>
        </p:txBody>
      </p:sp>
      <p:sp>
        <p:nvSpPr>
          <p:cNvPr id="23563" name="Rectangle 9"/>
          <p:cNvSpPr>
            <a:spLocks noChangeArrowheads="1"/>
          </p:cNvSpPr>
          <p:nvPr/>
        </p:nvSpPr>
        <p:spPr bwMode="auto">
          <a:xfrm>
            <a:off x="457200" y="228600"/>
            <a:ext cx="8229600" cy="6397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zh-CN" sz="2800" b="1" dirty="0">
                <a:ea typeface="宋体" pitchFamily="2" charset="-122"/>
              </a:rPr>
              <a:t>6D-11 Jumping Ring</a:t>
            </a:r>
          </a:p>
        </p:txBody>
      </p:sp>
      <p:sp>
        <p:nvSpPr>
          <p:cNvPr id="2" name="Rectangle 1"/>
          <p:cNvSpPr/>
          <p:nvPr/>
        </p:nvSpPr>
        <p:spPr>
          <a:xfrm>
            <a:off x="4550229" y="5181600"/>
            <a:ext cx="4572000" cy="1200329"/>
          </a:xfrm>
          <a:prstGeom prst="rect">
            <a:avLst/>
          </a:prstGeom>
        </p:spPr>
        <p:txBody>
          <a:bodyPr>
            <a:spAutoFit/>
          </a:bodyPr>
          <a:lstStyle/>
          <a:p>
            <a:r>
              <a:rPr lang="en-US" dirty="0">
                <a:hlinkClick r:id="rId3"/>
              </a:rPr>
              <a:t>https://www.youtube.com/watch?v=D2sRVORr2ks</a:t>
            </a:r>
            <a:endParaRPr lang="en-US" dirty="0"/>
          </a:p>
          <a:p>
            <a:endParaRPr lang="en-US" dirty="0"/>
          </a:p>
        </p:txBody>
      </p:sp>
    </p:spTree>
    <p:extLst>
      <p:ext uri="{BB962C8B-B14F-4D97-AF65-F5344CB8AC3E}">
        <p14:creationId xmlns:p14="http://schemas.microsoft.com/office/powerpoint/2010/main" val="844580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2" descr="Transformer-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19200"/>
            <a:ext cx="516572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35363" name="Object 2"/>
          <p:cNvGraphicFramePr>
            <a:graphicFrameLocks noChangeAspect="1"/>
          </p:cNvGraphicFramePr>
          <p:nvPr/>
        </p:nvGraphicFramePr>
        <p:xfrm>
          <a:off x="685800" y="1244600"/>
          <a:ext cx="2222500" cy="889000"/>
        </p:xfrm>
        <a:graphic>
          <a:graphicData uri="http://schemas.openxmlformats.org/presentationml/2006/ole">
            <mc:AlternateContent xmlns:mc="http://schemas.openxmlformats.org/markup-compatibility/2006">
              <mc:Choice xmlns:v="urn:schemas-microsoft-com:vml" Requires="v">
                <p:oleObj spid="_x0000_s121042" name="Equation" r:id="rId5" imgW="1104840" imgH="444240" progId="Equation.3">
                  <p:embed/>
                </p:oleObj>
              </mc:Choice>
              <mc:Fallback>
                <p:oleObj name="Equation" r:id="rId5" imgW="1104840" imgH="4442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244600"/>
                        <a:ext cx="2222500" cy="8890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35364" name="Object 3"/>
          <p:cNvGraphicFramePr>
            <a:graphicFrameLocks noChangeAspect="1"/>
          </p:cNvGraphicFramePr>
          <p:nvPr/>
        </p:nvGraphicFramePr>
        <p:xfrm>
          <a:off x="762000" y="2971800"/>
          <a:ext cx="2784475" cy="889000"/>
        </p:xfrm>
        <a:graphic>
          <a:graphicData uri="http://schemas.openxmlformats.org/presentationml/2006/ole">
            <mc:AlternateContent xmlns:mc="http://schemas.openxmlformats.org/markup-compatibility/2006">
              <mc:Choice xmlns:v="urn:schemas-microsoft-com:vml" Requires="v">
                <p:oleObj spid="_x0000_s121043" name="Equation" r:id="rId7" imgW="1384200" imgH="444240" progId="Equation.3">
                  <p:embed/>
                </p:oleObj>
              </mc:Choice>
              <mc:Fallback>
                <p:oleObj name="Equation" r:id="rId7" imgW="1384200" imgH="4442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971800"/>
                        <a:ext cx="2784475" cy="8890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5365" name="Text Box 5"/>
          <p:cNvSpPr txBox="1">
            <a:spLocks noChangeArrowheads="1"/>
          </p:cNvSpPr>
          <p:nvPr/>
        </p:nvSpPr>
        <p:spPr bwMode="auto">
          <a:xfrm>
            <a:off x="685800" y="4038600"/>
            <a:ext cx="2779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a:solidFill>
                  <a:schemeClr val="accent2"/>
                </a:solidFill>
              </a:rPr>
              <a:t>Energy conservation:</a:t>
            </a:r>
            <a:endParaRPr lang="en-US" altLang="en-US"/>
          </a:p>
        </p:txBody>
      </p:sp>
      <p:graphicFrame>
        <p:nvGraphicFramePr>
          <p:cNvPr id="1935366" name="Object 4"/>
          <p:cNvGraphicFramePr>
            <a:graphicFrameLocks noChangeAspect="1"/>
          </p:cNvGraphicFramePr>
          <p:nvPr/>
        </p:nvGraphicFramePr>
        <p:xfrm>
          <a:off x="722313" y="4737100"/>
          <a:ext cx="2911475" cy="558800"/>
        </p:xfrm>
        <a:graphic>
          <a:graphicData uri="http://schemas.openxmlformats.org/presentationml/2006/ole">
            <mc:AlternateContent xmlns:mc="http://schemas.openxmlformats.org/markup-compatibility/2006">
              <mc:Choice xmlns:v="urn:schemas-microsoft-com:vml" Requires="v">
                <p:oleObj spid="_x0000_s121044" name="Equation" r:id="rId9" imgW="1447560" imgH="279360" progId="Equation.3">
                  <p:embed/>
                </p:oleObj>
              </mc:Choice>
              <mc:Fallback>
                <p:oleObj name="Equation" r:id="rId9" imgW="1447560" imgH="2793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2313" y="4737100"/>
                        <a:ext cx="2911475" cy="5588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35367" name="Line 7"/>
          <p:cNvSpPr>
            <a:spLocks noChangeShapeType="1"/>
          </p:cNvSpPr>
          <p:nvPr/>
        </p:nvSpPr>
        <p:spPr bwMode="auto">
          <a:xfrm>
            <a:off x="3922713" y="5041900"/>
            <a:ext cx="609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935368" name="Object 5"/>
          <p:cNvGraphicFramePr>
            <a:graphicFrameLocks noChangeAspect="1"/>
          </p:cNvGraphicFramePr>
          <p:nvPr/>
        </p:nvGraphicFramePr>
        <p:xfrm>
          <a:off x="5029200" y="4572000"/>
          <a:ext cx="2222500" cy="889000"/>
        </p:xfrm>
        <a:graphic>
          <a:graphicData uri="http://schemas.openxmlformats.org/presentationml/2006/ole">
            <mc:AlternateContent xmlns:mc="http://schemas.openxmlformats.org/markup-compatibility/2006">
              <mc:Choice xmlns:v="urn:schemas-microsoft-com:vml" Requires="v">
                <p:oleObj spid="_x0000_s121045" name="Equation" r:id="rId11" imgW="1104840" imgH="444240" progId="Equation.3">
                  <p:embed/>
                </p:oleObj>
              </mc:Choice>
              <mc:Fallback>
                <p:oleObj name="Equation" r:id="rId11" imgW="1104840" imgH="4442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29200" y="4572000"/>
                        <a:ext cx="2222500" cy="889000"/>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5" name="Rectangle 9"/>
          <p:cNvSpPr>
            <a:spLocks noGrp="1" noChangeArrowheads="1"/>
          </p:cNvSpPr>
          <p:nvPr>
            <p:ph type="title"/>
          </p:nvPr>
        </p:nvSpPr>
        <p:spPr/>
        <p:txBody>
          <a:bodyPr/>
          <a:lstStyle/>
          <a:p>
            <a:pPr eaLnBrk="1" hangingPunct="1"/>
            <a:r>
              <a:rPr lang="en-US" altLang="en-US" smtClean="0"/>
              <a:t>Transformer</a:t>
            </a:r>
          </a:p>
        </p:txBody>
      </p:sp>
      <p:sp>
        <p:nvSpPr>
          <p:cNvPr id="2" name="Slide Number Placeholder 1"/>
          <p:cNvSpPr>
            <a:spLocks noGrp="1"/>
          </p:cNvSpPr>
          <p:nvPr>
            <p:ph type="sldNum" sz="quarter" idx="12"/>
          </p:nvPr>
        </p:nvSpPr>
        <p:spPr/>
        <p:txBody>
          <a:bodyPr/>
          <a:lstStyle/>
          <a:p>
            <a:fld id="{DB3C9B51-4AEF-4F23-A6AC-7FC45CFAFC51}" type="slidenum">
              <a:rPr lang="en-US" altLang="en-US" smtClean="0"/>
              <a:pPr/>
              <a:t>8</a:t>
            </a:fld>
            <a:endParaRPr lang="en-US" altLang="en-US"/>
          </a:p>
        </p:txBody>
      </p:sp>
    </p:spTree>
    <p:extLst>
      <p:ext uri="{BB962C8B-B14F-4D97-AF65-F5344CB8AC3E}">
        <p14:creationId xmlns:p14="http://schemas.microsoft.com/office/powerpoint/2010/main" val="3105552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935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353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353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93536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35367"/>
                                        </p:tgtEl>
                                        <p:attrNameLst>
                                          <p:attrName>style.visibility</p:attrName>
                                        </p:attrNameLst>
                                      </p:cBhvr>
                                      <p:to>
                                        <p:strVal val="visible"/>
                                      </p:to>
                                    </p:set>
                                  </p:childTnLst>
                                </p:cTn>
                              </p:par>
                            </p:childTnLst>
                          </p:cTn>
                        </p:par>
                        <p:par>
                          <p:cTn id="23" fill="hold" nodeType="afterGroup">
                            <p:stCondLst>
                              <p:cond delay="500"/>
                            </p:stCondLst>
                            <p:childTnLst>
                              <p:par>
                                <p:cTn id="24" presetID="1" presetClass="entr" presetSubtype="0" fill="hold" nodeType="afterEffect">
                                  <p:stCondLst>
                                    <p:cond delay="0"/>
                                  </p:stCondLst>
                                  <p:childTnLst>
                                    <p:set>
                                      <p:cBhvr>
                                        <p:cTn id="25" dur="1" fill="hold">
                                          <p:stCondLst>
                                            <p:cond delay="499"/>
                                          </p:stCondLst>
                                        </p:cTn>
                                        <p:tgtEl>
                                          <p:spTgt spid="1935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65" grpId="0" autoUpdateAnimBg="0"/>
      <p:bldP spid="19353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owerstationtransform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295400"/>
            <a:ext cx="60198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transformers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572000"/>
            <a:ext cx="2230438"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Line 4"/>
          <p:cNvSpPr>
            <a:spLocks noChangeShapeType="1"/>
          </p:cNvSpPr>
          <p:nvPr/>
        </p:nvSpPr>
        <p:spPr bwMode="auto">
          <a:xfrm flipH="1" flipV="1">
            <a:off x="5715000" y="3657600"/>
            <a:ext cx="5334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2229" name="Picture 5" descr="telephonepoletransform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1447800"/>
            <a:ext cx="145097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Line 6"/>
          <p:cNvSpPr>
            <a:spLocks noChangeShapeType="1"/>
          </p:cNvSpPr>
          <p:nvPr/>
        </p:nvSpPr>
        <p:spPr bwMode="auto">
          <a:xfrm flipH="1">
            <a:off x="6400800" y="2133600"/>
            <a:ext cx="914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9703" name="Text Box 7"/>
          <p:cNvSpPr txBox="1">
            <a:spLocks noChangeArrowheads="1"/>
          </p:cNvSpPr>
          <p:nvPr/>
        </p:nvSpPr>
        <p:spPr bwMode="auto">
          <a:xfrm>
            <a:off x="669925" y="4384675"/>
            <a:ext cx="483113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64" charset="0"/>
                <a:ea typeface="ＭＳ Ｐゴシック" pitchFamily="64" charset="-128"/>
              </a:defRPr>
            </a:lvl1pPr>
            <a:lvl2pPr marL="37931725" indent="-37474525" eaLnBrk="0" hangingPunct="0">
              <a:defRPr sz="2400">
                <a:solidFill>
                  <a:schemeClr val="tx1"/>
                </a:solidFill>
                <a:latin typeface="Times New Roman" pitchFamily="64" charset="0"/>
                <a:ea typeface="ＭＳ Ｐゴシック" pitchFamily="64" charset="-128"/>
              </a:defRPr>
            </a:lvl2pPr>
            <a:lvl3pPr eaLnBrk="0" hangingPunct="0">
              <a:defRPr sz="2400">
                <a:solidFill>
                  <a:schemeClr val="tx1"/>
                </a:solidFill>
                <a:latin typeface="Times New Roman" pitchFamily="64" charset="0"/>
                <a:ea typeface="ＭＳ Ｐゴシック" pitchFamily="64" charset="-128"/>
              </a:defRPr>
            </a:lvl3pPr>
            <a:lvl4pPr eaLnBrk="0" hangingPunct="0">
              <a:defRPr sz="2400">
                <a:solidFill>
                  <a:schemeClr val="tx1"/>
                </a:solidFill>
                <a:latin typeface="Times New Roman" pitchFamily="64" charset="0"/>
                <a:ea typeface="ＭＳ Ｐゴシック" pitchFamily="64" charset="-128"/>
              </a:defRPr>
            </a:lvl4pPr>
            <a:lvl5pPr eaLnBrk="0" hangingPunct="0">
              <a:defRPr sz="2400">
                <a:solidFill>
                  <a:schemeClr val="tx1"/>
                </a:solidFill>
                <a:latin typeface="Times New Roman" pitchFamily="64" charset="0"/>
                <a:ea typeface="ＭＳ Ｐゴシック" pitchFamily="64" charset="-128"/>
              </a:defRPr>
            </a:lvl5pPr>
            <a:lvl6pPr marL="457200" eaLnBrk="0" fontAlgn="base" hangingPunct="0">
              <a:spcBef>
                <a:spcPct val="0"/>
              </a:spcBef>
              <a:spcAft>
                <a:spcPct val="0"/>
              </a:spcAft>
              <a:defRPr sz="2400">
                <a:solidFill>
                  <a:schemeClr val="tx1"/>
                </a:solidFill>
                <a:latin typeface="Times New Roman" pitchFamily="64" charset="0"/>
                <a:ea typeface="ＭＳ Ｐゴシック" pitchFamily="64" charset="-128"/>
              </a:defRPr>
            </a:lvl6pPr>
            <a:lvl7pPr marL="914400" eaLnBrk="0" fontAlgn="base" hangingPunct="0">
              <a:spcBef>
                <a:spcPct val="0"/>
              </a:spcBef>
              <a:spcAft>
                <a:spcPct val="0"/>
              </a:spcAft>
              <a:defRPr sz="2400">
                <a:solidFill>
                  <a:schemeClr val="tx1"/>
                </a:solidFill>
                <a:latin typeface="Times New Roman" pitchFamily="64" charset="0"/>
                <a:ea typeface="ＭＳ Ｐゴシック" pitchFamily="64" charset="-128"/>
              </a:defRPr>
            </a:lvl7pPr>
            <a:lvl8pPr marL="1371600" eaLnBrk="0" fontAlgn="base" hangingPunct="0">
              <a:spcBef>
                <a:spcPct val="0"/>
              </a:spcBef>
              <a:spcAft>
                <a:spcPct val="0"/>
              </a:spcAft>
              <a:defRPr sz="2400">
                <a:solidFill>
                  <a:schemeClr val="tx1"/>
                </a:solidFill>
                <a:latin typeface="Times New Roman" pitchFamily="64" charset="0"/>
                <a:ea typeface="ＭＳ Ｐゴシック" pitchFamily="64" charset="-128"/>
              </a:defRPr>
            </a:lvl8pPr>
            <a:lvl9pPr marL="1828800" eaLnBrk="0" fontAlgn="base" hangingPunct="0">
              <a:spcBef>
                <a:spcPct val="0"/>
              </a:spcBef>
              <a:spcAft>
                <a:spcPct val="0"/>
              </a:spcAft>
              <a:defRPr sz="2400">
                <a:solidFill>
                  <a:schemeClr val="tx1"/>
                </a:solidFill>
                <a:latin typeface="Times New Roman" pitchFamily="64" charset="0"/>
                <a:ea typeface="ＭＳ Ｐゴシック" pitchFamily="64" charset="-128"/>
              </a:defRPr>
            </a:lvl9pPr>
          </a:lstStyle>
          <a:p>
            <a:pPr eaLnBrk="1" hangingPunct="1"/>
            <a:r>
              <a:rPr lang="en-US" altLang="en-US" dirty="0">
                <a:solidFill>
                  <a:schemeClr val="accent2"/>
                </a:solidFill>
              </a:rPr>
              <a:t>Single home current:</a:t>
            </a:r>
            <a:r>
              <a:rPr lang="en-US" altLang="en-US" dirty="0"/>
              <a:t> 100 A service</a:t>
            </a:r>
          </a:p>
          <a:p>
            <a:pPr eaLnBrk="1" hangingPunct="1"/>
            <a:r>
              <a:rPr lang="en-US" altLang="en-US" i="1" dirty="0">
                <a:sym typeface="Symbol" pitchFamily="64" charset="2"/>
              </a:rPr>
              <a:t></a:t>
            </a:r>
            <a:r>
              <a:rPr lang="en-US" altLang="en-US" i="1" dirty="0" err="1">
                <a:sym typeface="Symbol" pitchFamily="64" charset="2"/>
              </a:rPr>
              <a:t>V</a:t>
            </a:r>
            <a:r>
              <a:rPr lang="en-US" altLang="en-US" i="1" baseline="-25000" dirty="0" err="1"/>
              <a:t>wires</a:t>
            </a:r>
            <a:r>
              <a:rPr lang="en-US" altLang="en-US" i="1" dirty="0"/>
              <a:t>=</a:t>
            </a:r>
            <a:r>
              <a:rPr lang="en-US" altLang="en-US" i="1" dirty="0" err="1"/>
              <a:t>IR</a:t>
            </a:r>
            <a:r>
              <a:rPr lang="en-US" altLang="en-US" i="1" baseline="-25000" dirty="0" err="1"/>
              <a:t>wires</a:t>
            </a:r>
            <a:endParaRPr lang="en-US" altLang="en-US" i="1" baseline="-25000" dirty="0"/>
          </a:p>
          <a:p>
            <a:pPr eaLnBrk="1" hangingPunct="1"/>
            <a:r>
              <a:rPr lang="en-US" altLang="en-US" dirty="0">
                <a:solidFill>
                  <a:schemeClr val="accent2"/>
                </a:solidFill>
              </a:rPr>
              <a:t>Transformer:</a:t>
            </a:r>
            <a:r>
              <a:rPr lang="en-US" altLang="en-US" dirty="0"/>
              <a:t> </a:t>
            </a:r>
            <a:r>
              <a:rPr lang="en-US" altLang="en-US" i="1" dirty="0" err="1">
                <a:sym typeface="Symbol" pitchFamily="64" charset="2"/>
              </a:rPr>
              <a:t>emf</a:t>
            </a:r>
            <a:r>
              <a:rPr lang="en-US" altLang="en-US" i="1" baseline="-25000" dirty="0" err="1"/>
              <a:t>HV</a:t>
            </a:r>
            <a:r>
              <a:rPr lang="en-US" altLang="en-US" i="1" dirty="0"/>
              <a:t> I</a:t>
            </a:r>
            <a:r>
              <a:rPr lang="en-US" altLang="en-US" i="1" baseline="-25000" dirty="0"/>
              <a:t>HV</a:t>
            </a:r>
            <a:r>
              <a:rPr lang="en-US" altLang="en-US" i="1" dirty="0"/>
              <a:t> = </a:t>
            </a:r>
            <a:r>
              <a:rPr lang="en-US" altLang="en-US" i="1" dirty="0" err="1"/>
              <a:t>emf</a:t>
            </a:r>
            <a:r>
              <a:rPr lang="en-US" altLang="en-US" i="1" baseline="-25000" dirty="0" err="1"/>
              <a:t>home</a:t>
            </a:r>
            <a:r>
              <a:rPr lang="en-US" altLang="en-US" i="1" dirty="0" err="1"/>
              <a:t>I</a:t>
            </a:r>
            <a:r>
              <a:rPr lang="en-US" altLang="en-US" i="1" baseline="-25000" dirty="0" err="1"/>
              <a:t>home</a:t>
            </a:r>
            <a:endParaRPr lang="en-US" altLang="en-US" i="1" dirty="0"/>
          </a:p>
          <a:p>
            <a:pPr eaLnBrk="1" hangingPunct="1"/>
            <a:r>
              <a:rPr lang="en-US" altLang="en-US" dirty="0" err="1" smtClean="0"/>
              <a:t>emf</a:t>
            </a:r>
            <a:r>
              <a:rPr lang="en-US" altLang="en-US" baseline="-25000" dirty="0" err="1" smtClean="0"/>
              <a:t>HV</a:t>
            </a:r>
            <a:r>
              <a:rPr lang="en-US" altLang="en-US" dirty="0" smtClean="0"/>
              <a:t> &gt; 100kV</a:t>
            </a:r>
          </a:p>
          <a:p>
            <a:pPr eaLnBrk="1" hangingPunct="1"/>
            <a:r>
              <a:rPr lang="en-US" altLang="en-US" dirty="0" smtClean="0"/>
              <a:t>Single </a:t>
            </a:r>
            <a:r>
              <a:rPr lang="en-US" altLang="en-US" dirty="0"/>
              <a:t>home current in HV: &lt;0.1 A</a:t>
            </a:r>
          </a:p>
          <a:p>
            <a:pPr eaLnBrk="1" hangingPunct="1"/>
            <a:r>
              <a:rPr lang="en-US" altLang="en-US" dirty="0">
                <a:solidFill>
                  <a:srgbClr val="008000"/>
                </a:solidFill>
              </a:rPr>
              <a:t>Power loss in wires ~ </a:t>
            </a:r>
            <a:r>
              <a:rPr lang="en-US" altLang="en-US" i="1" dirty="0">
                <a:solidFill>
                  <a:srgbClr val="008000"/>
                </a:solidFill>
              </a:rPr>
              <a:t>I</a:t>
            </a:r>
            <a:r>
              <a:rPr lang="en-US" altLang="en-US" baseline="30000" dirty="0">
                <a:solidFill>
                  <a:srgbClr val="008000"/>
                </a:solidFill>
              </a:rPr>
              <a:t>2</a:t>
            </a:r>
            <a:endParaRPr lang="en-US" altLang="en-US" baseline="30000" dirty="0"/>
          </a:p>
        </p:txBody>
      </p:sp>
      <p:sp>
        <p:nvSpPr>
          <p:cNvPr id="52232" name="Rectangle 8"/>
          <p:cNvSpPr>
            <a:spLocks noGrp="1" noChangeArrowheads="1"/>
          </p:cNvSpPr>
          <p:nvPr>
            <p:ph type="title"/>
          </p:nvPr>
        </p:nvSpPr>
        <p:spPr/>
        <p:txBody>
          <a:bodyPr/>
          <a:lstStyle/>
          <a:p>
            <a:pPr eaLnBrk="1" hangingPunct="1"/>
            <a:r>
              <a:rPr lang="en-US" altLang="en-US" sz="3000" dirty="0" smtClean="0"/>
              <a:t>Previously asked question: Why use HV to transport electricity? </a:t>
            </a:r>
          </a:p>
        </p:txBody>
      </p:sp>
      <p:sp>
        <p:nvSpPr>
          <p:cNvPr id="2" name="Slide Number Placeholder 1"/>
          <p:cNvSpPr>
            <a:spLocks noGrp="1"/>
          </p:cNvSpPr>
          <p:nvPr>
            <p:ph type="sldNum" sz="quarter" idx="12"/>
          </p:nvPr>
        </p:nvSpPr>
        <p:spPr/>
        <p:txBody>
          <a:bodyPr/>
          <a:lstStyle/>
          <a:p>
            <a:fld id="{DB3C9B51-4AEF-4F23-A6AC-7FC45CFAFC51}" type="slidenum">
              <a:rPr lang="en-US" altLang="en-US" smtClean="0"/>
              <a:pPr/>
              <a:t>9</a:t>
            </a:fld>
            <a:endParaRPr lang="en-US" altLang="en-US"/>
          </a:p>
        </p:txBody>
      </p:sp>
    </p:spTree>
    <p:extLst>
      <p:ext uri="{BB962C8B-B14F-4D97-AF65-F5344CB8AC3E}">
        <p14:creationId xmlns:p14="http://schemas.microsoft.com/office/powerpoint/2010/main" val="1307218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97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97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97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97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497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497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703"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23736</TotalTime>
  <Words>1797</Words>
  <Application>Microsoft Office PowerPoint</Application>
  <PresentationFormat>On-screen Show (4:3)</PresentationFormat>
  <Paragraphs>292</Paragraphs>
  <Slides>31</Slides>
  <Notes>27</Notes>
  <HiddenSlides>4</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ＭＳ Ｐゴシック</vt:lpstr>
      <vt:lpstr>宋体</vt:lpstr>
      <vt:lpstr>Arial</vt:lpstr>
      <vt:lpstr>Cambria Math</vt:lpstr>
      <vt:lpstr>Symbol</vt:lpstr>
      <vt:lpstr>Times New Roman</vt:lpstr>
      <vt:lpstr>Wingdings</vt:lpstr>
      <vt:lpstr>ヒラギノ角ゴ Pro W3</vt:lpstr>
      <vt:lpstr>Default Design</vt:lpstr>
      <vt:lpstr>Equation</vt:lpstr>
      <vt:lpstr>Please Fill the online Course evaluation. </vt:lpstr>
      <vt:lpstr>Final Exam</vt:lpstr>
      <vt:lpstr>Induced Electric Field from Faraday’s Law</vt:lpstr>
      <vt:lpstr>How to use Faraday’s law to determine the induced current direction</vt:lpstr>
      <vt:lpstr>Conducting Loop in a Changing Magnetic Field</vt:lpstr>
      <vt:lpstr>PowerPoint Presentation</vt:lpstr>
      <vt:lpstr>PowerPoint Presentation</vt:lpstr>
      <vt:lpstr>Transformer</vt:lpstr>
      <vt:lpstr>Previously asked question: Why use HV to transport electricity? </vt:lpstr>
      <vt:lpstr>Two Bulbs Near a Solenoid</vt:lpstr>
      <vt:lpstr>Two Bulbs Near a Solenoid</vt:lpstr>
      <vt:lpstr>Exercise</vt:lpstr>
      <vt:lpstr>PowerPoint Presentation</vt:lpstr>
      <vt:lpstr>Inductance</vt:lpstr>
      <vt:lpstr>Circuit Analysis Tips</vt:lpstr>
      <vt:lpstr>Potential Difference Across Inductor</vt:lpstr>
      <vt:lpstr>RL Circuits – Starting Current</vt:lpstr>
      <vt:lpstr>Remove Battery after Steady I already exists in RL Circuits</vt:lpstr>
      <vt:lpstr>Behavior of Inductors</vt:lpstr>
      <vt:lpstr>Energy Stored By Inductor</vt:lpstr>
      <vt:lpstr>Where is the Energy Stored?</vt:lpstr>
      <vt:lpstr>PowerPoint Presentation</vt:lpstr>
      <vt:lpstr>Changing Area and B Simultaneously</vt:lpstr>
      <vt:lpstr>(Ideal) LC Circuit</vt:lpstr>
      <vt:lpstr>LC Oscillations</vt:lpstr>
      <vt:lpstr>Furthermore</vt:lpstr>
      <vt:lpstr>PowerPoint Presentation</vt:lpstr>
      <vt:lpstr>PowerPoint Presentation</vt:lpstr>
      <vt:lpstr>PowerPoint Presentation</vt:lpstr>
      <vt:lpstr>PowerPoint Presentation</vt:lpstr>
      <vt:lpstr>iClicker question: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28</dc:title>
  <dc:subject>Physics 272H, Spring 2007</dc:subject>
  <dc:creator>Norbert Neumeister</dc:creator>
  <cp:lastModifiedBy>Xie, Wei</cp:lastModifiedBy>
  <cp:revision>892</cp:revision>
  <cp:lastPrinted>2005-09-27T04:37:57Z</cp:lastPrinted>
  <dcterms:created xsi:type="dcterms:W3CDTF">2009-11-23T13:54:19Z</dcterms:created>
  <dcterms:modified xsi:type="dcterms:W3CDTF">2018-04-18T18:31:06Z</dcterms:modified>
</cp:coreProperties>
</file>