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1015" r:id="rId2"/>
    <p:sldId id="989" r:id="rId3"/>
    <p:sldId id="992" r:id="rId4"/>
    <p:sldId id="991" r:id="rId5"/>
    <p:sldId id="993" r:id="rId6"/>
    <p:sldId id="994" r:id="rId7"/>
    <p:sldId id="969" r:id="rId8"/>
    <p:sldId id="970" r:id="rId9"/>
    <p:sldId id="983" r:id="rId10"/>
    <p:sldId id="982" r:id="rId11"/>
    <p:sldId id="971" r:id="rId12"/>
    <p:sldId id="922" r:id="rId13"/>
    <p:sldId id="935" r:id="rId14"/>
    <p:sldId id="931" r:id="rId15"/>
    <p:sldId id="933" r:id="rId16"/>
    <p:sldId id="1010" r:id="rId17"/>
    <p:sldId id="934" r:id="rId18"/>
    <p:sldId id="968" r:id="rId19"/>
    <p:sldId id="972" r:id="rId20"/>
    <p:sldId id="973" r:id="rId21"/>
    <p:sldId id="974" r:id="rId22"/>
    <p:sldId id="975" r:id="rId23"/>
    <p:sldId id="976" r:id="rId24"/>
    <p:sldId id="984" r:id="rId25"/>
    <p:sldId id="979" r:id="rId26"/>
    <p:sldId id="977" r:id="rId27"/>
    <p:sldId id="980" r:id="rId28"/>
    <p:sldId id="981" r:id="rId29"/>
    <p:sldId id="1014" r:id="rId3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3F"/>
    <a:srgbClr val="D3ED18"/>
    <a:srgbClr val="10169D"/>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04" autoAdjust="0"/>
  </p:normalViewPr>
  <p:slideViewPr>
    <p:cSldViewPr>
      <p:cViewPr varScale="1">
        <p:scale>
          <a:sx n="54" d="100"/>
          <a:sy n="54"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6.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3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37.wmf"/><Relationship Id="rId5" Type="http://schemas.openxmlformats.org/officeDocument/2006/relationships/image" Target="../media/image60.wmf"/><Relationship Id="rId4"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0.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515DBC03-A862-49D7-8386-55DD27EE67BB}" type="slidenum">
              <a:rPr lang="en-US" altLang="en-US"/>
              <a:pPr/>
              <a:t>‹#›</a:t>
            </a:fld>
            <a:endParaRPr lang="en-US" altLang="en-US"/>
          </a:p>
        </p:txBody>
      </p:sp>
    </p:spTree>
    <p:extLst>
      <p:ext uri="{BB962C8B-B14F-4D97-AF65-F5344CB8AC3E}">
        <p14:creationId xmlns:p14="http://schemas.microsoft.com/office/powerpoint/2010/main" val="2533774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FE132E9-D0E4-4B47-A2D1-3E9347D95677}" type="slidenum">
              <a:rPr lang="en-US" altLang="en-US"/>
              <a:pPr/>
              <a:t>‹#›</a:t>
            </a:fld>
            <a:endParaRPr lang="en-US" altLang="en-US"/>
          </a:p>
        </p:txBody>
      </p:sp>
    </p:spTree>
    <p:extLst>
      <p:ext uri="{BB962C8B-B14F-4D97-AF65-F5344CB8AC3E}">
        <p14:creationId xmlns:p14="http://schemas.microsoft.com/office/powerpoint/2010/main" val="2229484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36" charset="0"/>
        <a:ea typeface="ＭＳ Ｐゴシック" pitchFamily="36"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Times New Roman"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charset="0"/>
              </a:defRPr>
            </a:lvl1pPr>
            <a:lvl2pPr marL="742950" indent="-285750" defTabSz="990600">
              <a:defRPr sz="2400" i="1">
                <a:solidFill>
                  <a:schemeClr val="tx1"/>
                </a:solidFill>
                <a:latin typeface="Times New Roman" charset="0"/>
              </a:defRPr>
            </a:lvl2pPr>
            <a:lvl3pPr marL="1143000" indent="-228600" defTabSz="990600">
              <a:defRPr sz="2400" i="1">
                <a:solidFill>
                  <a:schemeClr val="tx1"/>
                </a:solidFill>
                <a:latin typeface="Times New Roman" charset="0"/>
              </a:defRPr>
            </a:lvl3pPr>
            <a:lvl4pPr marL="1600200" indent="-228600" defTabSz="990600">
              <a:defRPr sz="2400" i="1">
                <a:solidFill>
                  <a:schemeClr val="tx1"/>
                </a:solidFill>
                <a:latin typeface="Times New Roman" charset="0"/>
              </a:defRPr>
            </a:lvl4pPr>
            <a:lvl5pPr marL="2057400" indent="-228600" defTabSz="990600">
              <a:defRPr sz="2400" i="1">
                <a:solidFill>
                  <a:schemeClr val="tx1"/>
                </a:solidFill>
                <a:latin typeface="Times New Roman" charset="0"/>
              </a:defRPr>
            </a:lvl5pPr>
            <a:lvl6pPr marL="2514600" indent="-228600" defTabSz="990600" eaLnBrk="0" fontAlgn="base" hangingPunct="0">
              <a:spcBef>
                <a:spcPct val="0"/>
              </a:spcBef>
              <a:spcAft>
                <a:spcPct val="0"/>
              </a:spcAft>
              <a:defRPr sz="2400" i="1">
                <a:solidFill>
                  <a:schemeClr val="tx1"/>
                </a:solidFill>
                <a:latin typeface="Times New Roman" charset="0"/>
              </a:defRPr>
            </a:lvl6pPr>
            <a:lvl7pPr marL="2971800" indent="-228600" defTabSz="990600" eaLnBrk="0" fontAlgn="base" hangingPunct="0">
              <a:spcBef>
                <a:spcPct val="0"/>
              </a:spcBef>
              <a:spcAft>
                <a:spcPct val="0"/>
              </a:spcAft>
              <a:defRPr sz="2400" i="1">
                <a:solidFill>
                  <a:schemeClr val="tx1"/>
                </a:solidFill>
                <a:latin typeface="Times New Roman" charset="0"/>
              </a:defRPr>
            </a:lvl7pPr>
            <a:lvl8pPr marL="3429000" indent="-228600" defTabSz="990600" eaLnBrk="0" fontAlgn="base" hangingPunct="0">
              <a:spcBef>
                <a:spcPct val="0"/>
              </a:spcBef>
              <a:spcAft>
                <a:spcPct val="0"/>
              </a:spcAft>
              <a:defRPr sz="2400" i="1">
                <a:solidFill>
                  <a:schemeClr val="tx1"/>
                </a:solidFill>
                <a:latin typeface="Times New Roman" charset="0"/>
              </a:defRPr>
            </a:lvl8pPr>
            <a:lvl9pPr marL="3886200" indent="-228600" defTabSz="990600" eaLnBrk="0" fontAlgn="base" hangingPunct="0">
              <a:spcBef>
                <a:spcPct val="0"/>
              </a:spcBef>
              <a:spcAft>
                <a:spcPct val="0"/>
              </a:spcAft>
              <a:defRPr sz="2400" i="1">
                <a:solidFill>
                  <a:schemeClr val="tx1"/>
                </a:solidFill>
                <a:latin typeface="Times New Roman" charset="0"/>
              </a:defRPr>
            </a:lvl9pPr>
          </a:lstStyle>
          <a:p>
            <a:fld id="{C2B5CEAF-A6A9-4E56-B25B-8BACC094B3F4}" type="slidenum">
              <a:rPr lang="ja-JP" altLang="en-US" sz="1300" i="0" smtClean="0"/>
              <a:pPr/>
              <a:t>2</a:t>
            </a:fld>
            <a:endParaRPr lang="en-US" altLang="ja-JP" sz="1300" i="0" smtClean="0"/>
          </a:p>
        </p:txBody>
      </p:sp>
      <p:sp>
        <p:nvSpPr>
          <p:cNvPr id="21507" name="Rectangle 2"/>
          <p:cNvSpPr>
            <a:spLocks noGrp="1" noRot="1" noChangeAspect="1" noChangeArrowheads="1" noTextEdit="1"/>
          </p:cNvSpPr>
          <p:nvPr>
            <p:ph type="sldImg"/>
          </p:nvPr>
        </p:nvSpPr>
        <p:spPr>
          <a:xfrm>
            <a:off x="1258888" y="720725"/>
            <a:ext cx="4797425" cy="3598863"/>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111728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F9E6B7B-B658-4B22-83FA-B2F7C8A0226C}" type="slidenum">
              <a:rPr lang="en-US" altLang="en-US" sz="1300"/>
              <a:pPr eaLnBrk="1" hangingPunct="1"/>
              <a:t>12</a:t>
            </a:fld>
            <a:endParaRPr lang="en-US" altLang="en-US" sz="1300"/>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Unlike motional </a:t>
            </a:r>
            <a:r>
              <a:rPr lang="en-US" altLang="en-US" dirty="0" err="1" smtClean="0">
                <a:latin typeface="Times New Roman" charset="0"/>
                <a:ea typeface="ＭＳ Ｐゴシック" charset="-128"/>
              </a:rPr>
              <a:t>emf</a:t>
            </a:r>
            <a:r>
              <a:rPr lang="en-US" altLang="en-US" dirty="0" smtClean="0">
                <a:latin typeface="Times New Roman" charset="0"/>
                <a:ea typeface="ＭＳ Ｐゴシック" charset="-128"/>
              </a:rPr>
              <a:t> – Faraday cannot be derived.</a:t>
            </a:r>
          </a:p>
          <a:p>
            <a:pPr eaLnBrk="1" hangingPunct="1"/>
            <a:endParaRPr lang="en-US" altLang="en-US" dirty="0" smtClean="0">
              <a:solidFill>
                <a:srgbClr val="326363"/>
              </a:solidFill>
              <a:latin typeface="Arial" charset="0"/>
              <a:ea typeface="ＭＳ Ｐゴシック" charset="-128"/>
              <a:cs typeface="Arial" charset="0"/>
            </a:endParaRPr>
          </a:p>
          <a:p>
            <a:pPr eaLnBrk="1" hangingPunct="1"/>
            <a:r>
              <a:rPr lang="en-US" altLang="en-US" dirty="0" smtClean="0">
                <a:solidFill>
                  <a:srgbClr val="326363"/>
                </a:solidFill>
                <a:latin typeface="Arial" charset="0"/>
                <a:ea typeface="ＭＳ Ｐゴシック" charset="-128"/>
                <a:cs typeface="Arial" charset="0"/>
              </a:rPr>
              <a:t>A British physicist and chemist, he is best known for his discoveries of </a:t>
            </a:r>
            <a:r>
              <a:rPr lang="en-US" altLang="en-US" i="1" dirty="0" smtClean="0">
                <a:solidFill>
                  <a:srgbClr val="326363"/>
                </a:solidFill>
                <a:latin typeface="Arial" charset="0"/>
                <a:ea typeface="ＭＳ Ｐゴシック" charset="-128"/>
                <a:cs typeface="Arial" charset="0"/>
              </a:rPr>
              <a:t>electro-magnetic rotation, electro-magnetic induction</a:t>
            </a:r>
            <a:r>
              <a:rPr lang="en-US" altLang="en-US" dirty="0" smtClean="0">
                <a:solidFill>
                  <a:srgbClr val="326363"/>
                </a:solidFill>
                <a:latin typeface="Arial" charset="0"/>
                <a:ea typeface="ＭＳ Ｐゴシック" charset="-128"/>
                <a:cs typeface="Arial" charset="0"/>
              </a:rPr>
              <a:t> and the </a:t>
            </a:r>
            <a:r>
              <a:rPr lang="en-US" altLang="en-US" i="1" dirty="0" smtClean="0">
                <a:solidFill>
                  <a:srgbClr val="326363"/>
                </a:solidFill>
                <a:latin typeface="Arial" charset="0"/>
                <a:ea typeface="ＭＳ Ｐゴシック" charset="-128"/>
                <a:cs typeface="Arial" charset="0"/>
              </a:rPr>
              <a:t>dynamo.</a:t>
            </a:r>
            <a:r>
              <a:rPr lang="en-US" altLang="en-US" dirty="0" smtClean="0">
                <a:latin typeface="Times New Roman" charset="0"/>
                <a:ea typeface="ＭＳ Ｐゴシック" charset="-128"/>
              </a:rPr>
              <a:t> </a:t>
            </a:r>
          </a:p>
          <a:p>
            <a:pPr eaLnBrk="1" hangingPunct="1"/>
            <a:r>
              <a:rPr lang="en-US" altLang="en-US" dirty="0" smtClean="0">
                <a:latin typeface="Times New Roman" charset="0"/>
                <a:ea typeface="ＭＳ Ｐゴシック" charset="-128"/>
              </a:rPr>
              <a:t>Faraday's ideas about conservation of energy led him to believe that since an electric current could cause a magnetic field, a magnetic field should be able to produce an electric current. He demonstrated this principle of induction in 1831. Faraday expressed the electric current induced in the wire in terms of the number of lines of force that are cut by the wire. The principle of induction was a landmark in applied science, for it made possible the dynamo, or generator, which produces electricity by mechanical means</a:t>
            </a:r>
          </a:p>
          <a:p>
            <a:pPr eaLnBrk="1" hangingPunct="1"/>
            <a:endParaRPr lang="en-US" altLang="en-US" dirty="0" smtClean="0">
              <a:latin typeface="Times New Roman" charset="0"/>
              <a:ea typeface="ＭＳ Ｐゴシック" charset="-128"/>
            </a:endParaRPr>
          </a:p>
        </p:txBody>
      </p:sp>
    </p:spTree>
    <p:extLst>
      <p:ext uri="{BB962C8B-B14F-4D97-AF65-F5344CB8AC3E}">
        <p14:creationId xmlns:p14="http://schemas.microsoft.com/office/powerpoint/2010/main" val="177187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0367479-0F35-46D6-8B59-6ADC71C2C370}" type="slidenum">
              <a:rPr lang="en-US" altLang="en-US" sz="1300"/>
              <a:pPr eaLnBrk="1" hangingPunct="1"/>
              <a:t>13</a:t>
            </a:fld>
            <a:endParaRPr lang="en-US" altLang="en-US" sz="1300"/>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Changing B field or area (shape, orientation)</a:t>
            </a:r>
          </a:p>
        </p:txBody>
      </p:sp>
    </p:spTree>
    <p:extLst>
      <p:ext uri="{BB962C8B-B14F-4D97-AF65-F5344CB8AC3E}">
        <p14:creationId xmlns:p14="http://schemas.microsoft.com/office/powerpoint/2010/main" val="3884306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E5355CD-ED3C-4097-A4CA-8AF67C98A1A1}" type="slidenum">
              <a:rPr lang="en-US" altLang="en-US" sz="1300"/>
              <a:pPr eaLnBrk="1" hangingPunct="1"/>
              <a:t>14</a:t>
            </a:fld>
            <a:endParaRPr lang="en-US" altLang="en-US" sz="1300"/>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When a wire moves through magnetic field -&gt; magnetic forces drive current through wire</a:t>
            </a:r>
          </a:p>
        </p:txBody>
      </p:sp>
    </p:spTree>
    <p:extLst>
      <p:ext uri="{BB962C8B-B14F-4D97-AF65-F5344CB8AC3E}">
        <p14:creationId xmlns:p14="http://schemas.microsoft.com/office/powerpoint/2010/main" val="320288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62D9C11-BB8B-42E8-B802-D7857A8B2EA8}" type="slidenum">
              <a:rPr lang="en-US" altLang="en-US" sz="1300"/>
              <a:pPr eaLnBrk="1" hangingPunct="1"/>
              <a:t>15</a:t>
            </a:fld>
            <a:endParaRPr lang="en-US" altLang="en-US" sz="130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Old problem</a:t>
            </a:r>
          </a:p>
        </p:txBody>
      </p:sp>
    </p:spTree>
    <p:extLst>
      <p:ext uri="{BB962C8B-B14F-4D97-AF65-F5344CB8AC3E}">
        <p14:creationId xmlns:p14="http://schemas.microsoft.com/office/powerpoint/2010/main" val="100303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7C2DAE1-013C-4564-B1C2-3FBA581497F8}" type="slidenum">
              <a:rPr lang="en-US" altLang="en-US" sz="1300"/>
              <a:pPr eaLnBrk="1" hangingPunct="1"/>
              <a:t>16</a:t>
            </a:fld>
            <a:endParaRPr lang="en-US" altLang="en-US" sz="1300"/>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Old problem</a:t>
            </a:r>
          </a:p>
        </p:txBody>
      </p:sp>
    </p:spTree>
    <p:extLst>
      <p:ext uri="{BB962C8B-B14F-4D97-AF65-F5344CB8AC3E}">
        <p14:creationId xmlns:p14="http://schemas.microsoft.com/office/powerpoint/2010/main" val="3835395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7C2DAE1-013C-4564-B1C2-3FBA581497F8}" type="slidenum">
              <a:rPr lang="en-US" altLang="en-US" sz="1300"/>
              <a:pPr eaLnBrk="1" hangingPunct="1"/>
              <a:t>17</a:t>
            </a:fld>
            <a:endParaRPr lang="en-US" altLang="en-US" sz="1300"/>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Old problem</a:t>
            </a:r>
          </a:p>
        </p:txBody>
      </p:sp>
    </p:spTree>
    <p:extLst>
      <p:ext uri="{BB962C8B-B14F-4D97-AF65-F5344CB8AC3E}">
        <p14:creationId xmlns:p14="http://schemas.microsoft.com/office/powerpoint/2010/main" val="224750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2A54A17-D152-432F-9550-70CEDF7620AA}" type="slidenum">
              <a:rPr lang="en-US" altLang="en-US" sz="1300"/>
              <a:pPr eaLnBrk="1" hangingPunct="1"/>
              <a:t>18</a:t>
            </a:fld>
            <a:endParaRPr lang="en-US" altLang="en-US" sz="13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Old problem</a:t>
            </a:r>
          </a:p>
        </p:txBody>
      </p:sp>
    </p:spTree>
    <p:extLst>
      <p:ext uri="{BB962C8B-B14F-4D97-AF65-F5344CB8AC3E}">
        <p14:creationId xmlns:p14="http://schemas.microsoft.com/office/powerpoint/2010/main" val="3062509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F0A2F8F0-DC2B-4AEB-80A6-12DA98EA5669}" type="slidenum">
              <a:rPr lang="ja-JP" altLang="en-US" sz="1300" i="0" smtClean="0"/>
              <a:pPr/>
              <a:t>19</a:t>
            </a:fld>
            <a:endParaRPr lang="en-US" altLang="ja-JP" sz="1300" i="0" smtClean="0"/>
          </a:p>
        </p:txBody>
      </p:sp>
      <p:sp>
        <p:nvSpPr>
          <p:cNvPr id="23555" name="Rectangle 2"/>
          <p:cNvSpPr>
            <a:spLocks noGrp="1" noRot="1" noChangeAspect="1" noChangeArrowheads="1" noTextEdit="1"/>
          </p:cNvSpPr>
          <p:nvPr>
            <p:ph type="sldImg"/>
          </p:nvPr>
        </p:nvSpPr>
        <p:spPr>
          <a:xfrm>
            <a:off x="1258888" y="720725"/>
            <a:ext cx="4797425" cy="3598863"/>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98036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5F78F765-EB1E-4BCA-B297-465E850FB1E5}" type="slidenum">
              <a:rPr lang="ja-JP" altLang="en-US" sz="1300" i="0" smtClean="0"/>
              <a:pPr/>
              <a:t>20</a:t>
            </a:fld>
            <a:endParaRPr lang="en-US" altLang="ja-JP" sz="1300" i="0" smtClean="0"/>
          </a:p>
        </p:txBody>
      </p:sp>
      <p:sp>
        <p:nvSpPr>
          <p:cNvPr id="24579" name="Rectangle 2"/>
          <p:cNvSpPr>
            <a:spLocks noGrp="1" noRot="1" noChangeAspect="1" noChangeArrowheads="1" noTextEdit="1"/>
          </p:cNvSpPr>
          <p:nvPr>
            <p:ph type="sldImg"/>
          </p:nvPr>
        </p:nvSpPr>
        <p:spPr>
          <a:xfrm>
            <a:off x="1258888" y="720725"/>
            <a:ext cx="4797425" cy="3598863"/>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6797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3CEC5231-F4E9-4E51-BC78-F25477BD28EC}" type="slidenum">
              <a:rPr lang="ja-JP" altLang="en-US" sz="1300" i="0" smtClean="0"/>
              <a:pPr/>
              <a:t>21</a:t>
            </a:fld>
            <a:endParaRPr lang="en-US" altLang="ja-JP" sz="1300" i="0" smtClean="0"/>
          </a:p>
        </p:txBody>
      </p:sp>
      <p:sp>
        <p:nvSpPr>
          <p:cNvPr id="25603" name="Rectangle 2"/>
          <p:cNvSpPr>
            <a:spLocks noGrp="1" noRot="1" noChangeAspect="1" noChangeArrowheads="1" noTextEdit="1"/>
          </p:cNvSpPr>
          <p:nvPr>
            <p:ph type="sldImg"/>
          </p:nvPr>
        </p:nvSpPr>
        <p:spPr>
          <a:xfrm>
            <a:off x="1258888" y="720725"/>
            <a:ext cx="4797425" cy="3598863"/>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Now the demonstration again</a:t>
            </a:r>
          </a:p>
        </p:txBody>
      </p:sp>
    </p:spTree>
    <p:extLst>
      <p:ext uri="{BB962C8B-B14F-4D97-AF65-F5344CB8AC3E}">
        <p14:creationId xmlns:p14="http://schemas.microsoft.com/office/powerpoint/2010/main" val="28810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charset="0"/>
              </a:defRPr>
            </a:lvl1pPr>
            <a:lvl2pPr marL="742950" indent="-285750" defTabSz="990600">
              <a:defRPr sz="2400" i="1">
                <a:solidFill>
                  <a:schemeClr val="tx1"/>
                </a:solidFill>
                <a:latin typeface="Times New Roman" charset="0"/>
              </a:defRPr>
            </a:lvl2pPr>
            <a:lvl3pPr marL="1143000" indent="-228600" defTabSz="990600">
              <a:defRPr sz="2400" i="1">
                <a:solidFill>
                  <a:schemeClr val="tx1"/>
                </a:solidFill>
                <a:latin typeface="Times New Roman" charset="0"/>
              </a:defRPr>
            </a:lvl3pPr>
            <a:lvl4pPr marL="1600200" indent="-228600" defTabSz="990600">
              <a:defRPr sz="2400" i="1">
                <a:solidFill>
                  <a:schemeClr val="tx1"/>
                </a:solidFill>
                <a:latin typeface="Times New Roman" charset="0"/>
              </a:defRPr>
            </a:lvl4pPr>
            <a:lvl5pPr marL="2057400" indent="-228600" defTabSz="990600">
              <a:defRPr sz="2400" i="1">
                <a:solidFill>
                  <a:schemeClr val="tx1"/>
                </a:solidFill>
                <a:latin typeface="Times New Roman" charset="0"/>
              </a:defRPr>
            </a:lvl5pPr>
            <a:lvl6pPr marL="2514600" indent="-228600" defTabSz="990600" eaLnBrk="0" fontAlgn="base" hangingPunct="0">
              <a:spcBef>
                <a:spcPct val="0"/>
              </a:spcBef>
              <a:spcAft>
                <a:spcPct val="0"/>
              </a:spcAft>
              <a:defRPr sz="2400" i="1">
                <a:solidFill>
                  <a:schemeClr val="tx1"/>
                </a:solidFill>
                <a:latin typeface="Times New Roman" charset="0"/>
              </a:defRPr>
            </a:lvl6pPr>
            <a:lvl7pPr marL="2971800" indent="-228600" defTabSz="990600" eaLnBrk="0" fontAlgn="base" hangingPunct="0">
              <a:spcBef>
                <a:spcPct val="0"/>
              </a:spcBef>
              <a:spcAft>
                <a:spcPct val="0"/>
              </a:spcAft>
              <a:defRPr sz="2400" i="1">
                <a:solidFill>
                  <a:schemeClr val="tx1"/>
                </a:solidFill>
                <a:latin typeface="Times New Roman" charset="0"/>
              </a:defRPr>
            </a:lvl7pPr>
            <a:lvl8pPr marL="3429000" indent="-228600" defTabSz="990600" eaLnBrk="0" fontAlgn="base" hangingPunct="0">
              <a:spcBef>
                <a:spcPct val="0"/>
              </a:spcBef>
              <a:spcAft>
                <a:spcPct val="0"/>
              </a:spcAft>
              <a:defRPr sz="2400" i="1">
                <a:solidFill>
                  <a:schemeClr val="tx1"/>
                </a:solidFill>
                <a:latin typeface="Times New Roman" charset="0"/>
              </a:defRPr>
            </a:lvl8pPr>
            <a:lvl9pPr marL="3886200" indent="-228600" defTabSz="990600" eaLnBrk="0" fontAlgn="base" hangingPunct="0">
              <a:spcBef>
                <a:spcPct val="0"/>
              </a:spcBef>
              <a:spcAft>
                <a:spcPct val="0"/>
              </a:spcAft>
              <a:defRPr sz="2400" i="1">
                <a:solidFill>
                  <a:schemeClr val="tx1"/>
                </a:solidFill>
                <a:latin typeface="Times New Roman" charset="0"/>
              </a:defRPr>
            </a:lvl9pPr>
          </a:lstStyle>
          <a:p>
            <a:fld id="{CC6420EF-C305-4988-A9BF-108894739723}" type="slidenum">
              <a:rPr lang="ja-JP" altLang="en-US" sz="1300" i="0" smtClean="0"/>
              <a:pPr/>
              <a:t>3</a:t>
            </a:fld>
            <a:endParaRPr lang="en-US" altLang="ja-JP" sz="1300" i="0" smtClean="0"/>
          </a:p>
        </p:txBody>
      </p:sp>
      <p:sp>
        <p:nvSpPr>
          <p:cNvPr id="23555" name="Rectangle 2"/>
          <p:cNvSpPr>
            <a:spLocks noGrp="1" noRot="1" noChangeAspect="1" noChangeArrowheads="1" noTextEdit="1"/>
          </p:cNvSpPr>
          <p:nvPr>
            <p:ph type="sldImg"/>
          </p:nvPr>
        </p:nvSpPr>
        <p:spPr>
          <a:xfrm>
            <a:off x="1258888" y="720725"/>
            <a:ext cx="4797425" cy="3598863"/>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1541245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EF523E5D-E922-44FA-9FC8-D896FFF8B89E}" type="slidenum">
              <a:rPr lang="ja-JP" altLang="en-US" sz="1300" i="0" smtClean="0"/>
              <a:pPr/>
              <a:t>22</a:t>
            </a:fld>
            <a:endParaRPr lang="en-US" altLang="ja-JP" sz="1300" i="0" smtClean="0"/>
          </a:p>
        </p:txBody>
      </p:sp>
      <p:sp>
        <p:nvSpPr>
          <p:cNvPr id="26627" name="Rectangle 2"/>
          <p:cNvSpPr>
            <a:spLocks noGrp="1" noRot="1" noChangeAspect="1" noChangeArrowheads="1" noTextEdit="1"/>
          </p:cNvSpPr>
          <p:nvPr>
            <p:ph type="sldImg"/>
          </p:nvPr>
        </p:nvSpPr>
        <p:spPr>
          <a:xfrm>
            <a:off x="1258888" y="720725"/>
            <a:ext cx="4797425" cy="3598863"/>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1099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4C06E613-B1A0-460F-AB17-B115F7157BF8}" type="slidenum">
              <a:rPr lang="ja-JP" altLang="en-US" sz="1300" i="0" smtClean="0"/>
              <a:pPr/>
              <a:t>23</a:t>
            </a:fld>
            <a:endParaRPr lang="en-US" altLang="ja-JP" sz="1300" i="0" smtClean="0"/>
          </a:p>
        </p:txBody>
      </p:sp>
      <p:sp>
        <p:nvSpPr>
          <p:cNvPr id="27651" name="Rectangle 2"/>
          <p:cNvSpPr>
            <a:spLocks noGrp="1" noRot="1" noChangeAspect="1" noChangeArrowheads="1" noTextEdit="1"/>
          </p:cNvSpPr>
          <p:nvPr>
            <p:ph type="sldImg"/>
          </p:nvPr>
        </p:nvSpPr>
        <p:spPr>
          <a:xfrm>
            <a:off x="1258888" y="720725"/>
            <a:ext cx="4797425" cy="3598863"/>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a:t>
            </a:r>
          </a:p>
        </p:txBody>
      </p:sp>
    </p:spTree>
    <p:extLst>
      <p:ext uri="{BB962C8B-B14F-4D97-AF65-F5344CB8AC3E}">
        <p14:creationId xmlns:p14="http://schemas.microsoft.com/office/powerpoint/2010/main" val="4079597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2EA44D1B-08A5-4CB4-AB7A-53EE5FB35CE5}" type="slidenum">
              <a:rPr lang="ja-JP" altLang="en-US" sz="1300" i="0" smtClean="0"/>
              <a:pPr/>
              <a:t>25</a:t>
            </a:fld>
            <a:endParaRPr lang="en-US" altLang="ja-JP" sz="1300" i="0" smtClean="0"/>
          </a:p>
        </p:txBody>
      </p:sp>
      <p:sp>
        <p:nvSpPr>
          <p:cNvPr id="29699" name="Rectangle 2"/>
          <p:cNvSpPr>
            <a:spLocks noGrp="1" noRot="1" noChangeAspect="1" noChangeArrowheads="1" noTextEdit="1"/>
          </p:cNvSpPr>
          <p:nvPr>
            <p:ph type="sldImg"/>
          </p:nvPr>
        </p:nvSpPr>
        <p:spPr>
          <a:xfrm>
            <a:off x="1258888" y="720725"/>
            <a:ext cx="4797425" cy="3598863"/>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a:t>
            </a:r>
          </a:p>
        </p:txBody>
      </p:sp>
    </p:spTree>
    <p:extLst>
      <p:ext uri="{BB962C8B-B14F-4D97-AF65-F5344CB8AC3E}">
        <p14:creationId xmlns:p14="http://schemas.microsoft.com/office/powerpoint/2010/main" val="2752922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E56221A4-6C31-4505-A2D5-CB529A28B247}" type="slidenum">
              <a:rPr lang="ja-JP" altLang="en-US" sz="1300" i="0" smtClean="0"/>
              <a:pPr/>
              <a:t>26</a:t>
            </a:fld>
            <a:endParaRPr lang="en-US" altLang="ja-JP" sz="1300" i="0" smtClean="0"/>
          </a:p>
        </p:txBody>
      </p:sp>
      <p:sp>
        <p:nvSpPr>
          <p:cNvPr id="28675" name="Rectangle 2"/>
          <p:cNvSpPr>
            <a:spLocks noGrp="1" noRot="1" noChangeAspect="1" noChangeArrowheads="1" noTextEdit="1"/>
          </p:cNvSpPr>
          <p:nvPr>
            <p:ph type="sldImg"/>
          </p:nvPr>
        </p:nvSpPr>
        <p:spPr>
          <a:xfrm>
            <a:off x="1258888" y="720725"/>
            <a:ext cx="4797425" cy="3598863"/>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02111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D58068BE-76DD-4B7A-B3E7-A88357C99F26}" type="slidenum">
              <a:rPr lang="ja-JP" altLang="en-US" sz="1300" i="0" smtClean="0"/>
              <a:pPr/>
              <a:t>27</a:t>
            </a:fld>
            <a:endParaRPr lang="en-US" altLang="ja-JP" sz="1300" i="0" smtClean="0"/>
          </a:p>
        </p:txBody>
      </p:sp>
      <p:sp>
        <p:nvSpPr>
          <p:cNvPr id="32771" name="Rectangle 2"/>
          <p:cNvSpPr>
            <a:spLocks noGrp="1" noRot="1" noChangeAspect="1" noChangeArrowheads="1" noTextEdit="1"/>
          </p:cNvSpPr>
          <p:nvPr>
            <p:ph type="sldImg"/>
          </p:nvPr>
        </p:nvSpPr>
        <p:spPr>
          <a:xfrm>
            <a:off x="1258888" y="720725"/>
            <a:ext cx="4797425" cy="3598863"/>
          </a:xfrm>
          <a:ln/>
        </p:spPr>
      </p:sp>
      <p:sp>
        <p:nvSpPr>
          <p:cNvPr id="32772" name="Rectangle 3"/>
          <p:cNvSpPr>
            <a:spLocks noGrp="1" noChangeArrowheads="1"/>
          </p:cNvSpPr>
          <p:nvPr>
            <p:ph type="body" idx="1"/>
          </p:nvPr>
        </p:nvSpPr>
        <p:spPr>
          <a:xfrm>
            <a:off x="731194" y="4560086"/>
            <a:ext cx="5852814" cy="4320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46625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1FA85A93-1C11-4465-968C-60AC13D7B9A0}" type="slidenum">
              <a:rPr lang="ja-JP" altLang="en-US" sz="1300" i="0" smtClean="0"/>
              <a:pPr/>
              <a:t>28</a:t>
            </a:fld>
            <a:endParaRPr lang="en-US" altLang="ja-JP" sz="1300" i="0" smtClean="0"/>
          </a:p>
        </p:txBody>
      </p:sp>
      <p:sp>
        <p:nvSpPr>
          <p:cNvPr id="34819" name="Rectangle 2"/>
          <p:cNvSpPr>
            <a:spLocks noGrp="1" noRot="1" noChangeAspect="1" noChangeArrowheads="1" noTextEdit="1"/>
          </p:cNvSpPr>
          <p:nvPr>
            <p:ph type="sldImg"/>
          </p:nvPr>
        </p:nvSpPr>
        <p:spPr>
          <a:xfrm>
            <a:off x="1258888" y="720725"/>
            <a:ext cx="4797425" cy="3598863"/>
          </a:xfrm>
          <a:ln/>
        </p:spPr>
      </p:sp>
      <p:sp>
        <p:nvSpPr>
          <p:cNvPr id="34820" name="Rectangle 3"/>
          <p:cNvSpPr>
            <a:spLocks noGrp="1" noChangeArrowheads="1"/>
          </p:cNvSpPr>
          <p:nvPr>
            <p:ph type="body" idx="1"/>
          </p:nvPr>
        </p:nvSpPr>
        <p:spPr>
          <a:xfrm>
            <a:off x="731194" y="4560086"/>
            <a:ext cx="5852814" cy="4320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96920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1E68D3D-3437-4A37-946B-38C15A5CD97F}" type="slidenum">
              <a:rPr lang="en-US" altLang="en-US" sz="1300">
                <a:ea typeface="ヒラギノ角ゴ Pro W3" charset="-128"/>
              </a:rPr>
              <a:pPr>
                <a:spcBef>
                  <a:spcPct val="0"/>
                </a:spcBef>
              </a:pPr>
              <a:t>29</a:t>
            </a:fld>
            <a:endParaRPr lang="en-US" altLang="en-US" sz="1300">
              <a:ea typeface="ヒラギノ角ゴ Pro W3" charset="-128"/>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9727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charset="0"/>
              </a:defRPr>
            </a:lvl1pPr>
            <a:lvl2pPr marL="742950" indent="-285750" defTabSz="990600">
              <a:defRPr sz="2400" i="1">
                <a:solidFill>
                  <a:schemeClr val="tx1"/>
                </a:solidFill>
                <a:latin typeface="Times New Roman" charset="0"/>
              </a:defRPr>
            </a:lvl2pPr>
            <a:lvl3pPr marL="1143000" indent="-228600" defTabSz="990600">
              <a:defRPr sz="2400" i="1">
                <a:solidFill>
                  <a:schemeClr val="tx1"/>
                </a:solidFill>
                <a:latin typeface="Times New Roman" charset="0"/>
              </a:defRPr>
            </a:lvl3pPr>
            <a:lvl4pPr marL="1600200" indent="-228600" defTabSz="990600">
              <a:defRPr sz="2400" i="1">
                <a:solidFill>
                  <a:schemeClr val="tx1"/>
                </a:solidFill>
                <a:latin typeface="Times New Roman" charset="0"/>
              </a:defRPr>
            </a:lvl4pPr>
            <a:lvl5pPr marL="2057400" indent="-228600" defTabSz="990600">
              <a:defRPr sz="2400" i="1">
                <a:solidFill>
                  <a:schemeClr val="tx1"/>
                </a:solidFill>
                <a:latin typeface="Times New Roman" charset="0"/>
              </a:defRPr>
            </a:lvl5pPr>
            <a:lvl6pPr marL="2514600" indent="-228600" defTabSz="990600" eaLnBrk="0" fontAlgn="base" hangingPunct="0">
              <a:spcBef>
                <a:spcPct val="0"/>
              </a:spcBef>
              <a:spcAft>
                <a:spcPct val="0"/>
              </a:spcAft>
              <a:defRPr sz="2400" i="1">
                <a:solidFill>
                  <a:schemeClr val="tx1"/>
                </a:solidFill>
                <a:latin typeface="Times New Roman" charset="0"/>
              </a:defRPr>
            </a:lvl6pPr>
            <a:lvl7pPr marL="2971800" indent="-228600" defTabSz="990600" eaLnBrk="0" fontAlgn="base" hangingPunct="0">
              <a:spcBef>
                <a:spcPct val="0"/>
              </a:spcBef>
              <a:spcAft>
                <a:spcPct val="0"/>
              </a:spcAft>
              <a:defRPr sz="2400" i="1">
                <a:solidFill>
                  <a:schemeClr val="tx1"/>
                </a:solidFill>
                <a:latin typeface="Times New Roman" charset="0"/>
              </a:defRPr>
            </a:lvl7pPr>
            <a:lvl8pPr marL="3429000" indent="-228600" defTabSz="990600" eaLnBrk="0" fontAlgn="base" hangingPunct="0">
              <a:spcBef>
                <a:spcPct val="0"/>
              </a:spcBef>
              <a:spcAft>
                <a:spcPct val="0"/>
              </a:spcAft>
              <a:defRPr sz="2400" i="1">
                <a:solidFill>
                  <a:schemeClr val="tx1"/>
                </a:solidFill>
                <a:latin typeface="Times New Roman" charset="0"/>
              </a:defRPr>
            </a:lvl8pPr>
            <a:lvl9pPr marL="3886200" indent="-228600" defTabSz="990600" eaLnBrk="0" fontAlgn="base" hangingPunct="0">
              <a:spcBef>
                <a:spcPct val="0"/>
              </a:spcBef>
              <a:spcAft>
                <a:spcPct val="0"/>
              </a:spcAft>
              <a:defRPr sz="2400" i="1">
                <a:solidFill>
                  <a:schemeClr val="tx1"/>
                </a:solidFill>
                <a:latin typeface="Times New Roman" charset="0"/>
              </a:defRPr>
            </a:lvl9pPr>
          </a:lstStyle>
          <a:p>
            <a:fld id="{E62F7EAB-AB3B-4D13-B2C4-BBDD9B7A6DAD}" type="slidenum">
              <a:rPr lang="ja-JP" altLang="en-US" sz="1300" i="0" smtClean="0"/>
              <a:pPr/>
              <a:t>4</a:t>
            </a:fld>
            <a:endParaRPr lang="en-US" altLang="ja-JP" sz="1300" i="0" smtClean="0"/>
          </a:p>
        </p:txBody>
      </p:sp>
      <p:sp>
        <p:nvSpPr>
          <p:cNvPr id="22531" name="Rectangle 2"/>
          <p:cNvSpPr>
            <a:spLocks noGrp="1" noRot="1" noChangeAspect="1" noChangeArrowheads="1" noTextEdit="1"/>
          </p:cNvSpPr>
          <p:nvPr>
            <p:ph type="sldImg"/>
          </p:nvPr>
        </p:nvSpPr>
        <p:spPr>
          <a:xfrm>
            <a:off x="1258888" y="720725"/>
            <a:ext cx="4797425" cy="3598863"/>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1585650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charset="0"/>
              </a:defRPr>
            </a:lvl1pPr>
            <a:lvl2pPr marL="742950" indent="-285750" defTabSz="990600">
              <a:defRPr sz="2400" i="1">
                <a:solidFill>
                  <a:schemeClr val="tx1"/>
                </a:solidFill>
                <a:latin typeface="Times New Roman" charset="0"/>
              </a:defRPr>
            </a:lvl2pPr>
            <a:lvl3pPr marL="1143000" indent="-228600" defTabSz="990600">
              <a:defRPr sz="2400" i="1">
                <a:solidFill>
                  <a:schemeClr val="tx1"/>
                </a:solidFill>
                <a:latin typeface="Times New Roman" charset="0"/>
              </a:defRPr>
            </a:lvl3pPr>
            <a:lvl4pPr marL="1600200" indent="-228600" defTabSz="990600">
              <a:defRPr sz="2400" i="1">
                <a:solidFill>
                  <a:schemeClr val="tx1"/>
                </a:solidFill>
                <a:latin typeface="Times New Roman" charset="0"/>
              </a:defRPr>
            </a:lvl4pPr>
            <a:lvl5pPr marL="2057400" indent="-228600" defTabSz="990600">
              <a:defRPr sz="2400" i="1">
                <a:solidFill>
                  <a:schemeClr val="tx1"/>
                </a:solidFill>
                <a:latin typeface="Times New Roman" charset="0"/>
              </a:defRPr>
            </a:lvl5pPr>
            <a:lvl6pPr marL="2514600" indent="-228600" defTabSz="990600" eaLnBrk="0" fontAlgn="base" hangingPunct="0">
              <a:spcBef>
                <a:spcPct val="0"/>
              </a:spcBef>
              <a:spcAft>
                <a:spcPct val="0"/>
              </a:spcAft>
              <a:defRPr sz="2400" i="1">
                <a:solidFill>
                  <a:schemeClr val="tx1"/>
                </a:solidFill>
                <a:latin typeface="Times New Roman" charset="0"/>
              </a:defRPr>
            </a:lvl6pPr>
            <a:lvl7pPr marL="2971800" indent="-228600" defTabSz="990600" eaLnBrk="0" fontAlgn="base" hangingPunct="0">
              <a:spcBef>
                <a:spcPct val="0"/>
              </a:spcBef>
              <a:spcAft>
                <a:spcPct val="0"/>
              </a:spcAft>
              <a:defRPr sz="2400" i="1">
                <a:solidFill>
                  <a:schemeClr val="tx1"/>
                </a:solidFill>
                <a:latin typeface="Times New Roman" charset="0"/>
              </a:defRPr>
            </a:lvl7pPr>
            <a:lvl8pPr marL="3429000" indent="-228600" defTabSz="990600" eaLnBrk="0" fontAlgn="base" hangingPunct="0">
              <a:spcBef>
                <a:spcPct val="0"/>
              </a:spcBef>
              <a:spcAft>
                <a:spcPct val="0"/>
              </a:spcAft>
              <a:defRPr sz="2400" i="1">
                <a:solidFill>
                  <a:schemeClr val="tx1"/>
                </a:solidFill>
                <a:latin typeface="Times New Roman" charset="0"/>
              </a:defRPr>
            </a:lvl8pPr>
            <a:lvl9pPr marL="3886200" indent="-228600" defTabSz="990600" eaLnBrk="0" fontAlgn="base" hangingPunct="0">
              <a:spcBef>
                <a:spcPct val="0"/>
              </a:spcBef>
              <a:spcAft>
                <a:spcPct val="0"/>
              </a:spcAft>
              <a:defRPr sz="2400" i="1">
                <a:solidFill>
                  <a:schemeClr val="tx1"/>
                </a:solidFill>
                <a:latin typeface="Times New Roman" charset="0"/>
              </a:defRPr>
            </a:lvl9pPr>
          </a:lstStyle>
          <a:p>
            <a:fld id="{E62F7EAB-AB3B-4D13-B2C4-BBDD9B7A6DAD}" type="slidenum">
              <a:rPr lang="ja-JP" altLang="en-US" sz="1300" i="0" smtClean="0"/>
              <a:pPr/>
              <a:t>5</a:t>
            </a:fld>
            <a:endParaRPr lang="en-US" altLang="ja-JP" sz="1300" i="0" smtClean="0"/>
          </a:p>
        </p:txBody>
      </p:sp>
      <p:sp>
        <p:nvSpPr>
          <p:cNvPr id="22531" name="Rectangle 2"/>
          <p:cNvSpPr>
            <a:spLocks noGrp="1" noRot="1" noChangeAspect="1" noChangeArrowheads="1" noTextEdit="1"/>
          </p:cNvSpPr>
          <p:nvPr>
            <p:ph type="sldImg"/>
          </p:nvPr>
        </p:nvSpPr>
        <p:spPr>
          <a:xfrm>
            <a:off x="1258888" y="720725"/>
            <a:ext cx="4797425" cy="3598863"/>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charset="0"/>
              </a:rPr>
              <a:t>B</a:t>
            </a:r>
          </a:p>
        </p:txBody>
      </p:sp>
    </p:spTree>
    <p:extLst>
      <p:ext uri="{BB962C8B-B14F-4D97-AF65-F5344CB8AC3E}">
        <p14:creationId xmlns:p14="http://schemas.microsoft.com/office/powerpoint/2010/main" val="972483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charset="0"/>
              </a:defRPr>
            </a:lvl1pPr>
            <a:lvl2pPr marL="742950" indent="-285750" defTabSz="990600">
              <a:defRPr sz="2400" i="1">
                <a:solidFill>
                  <a:schemeClr val="tx1"/>
                </a:solidFill>
                <a:latin typeface="Times New Roman" charset="0"/>
              </a:defRPr>
            </a:lvl2pPr>
            <a:lvl3pPr marL="1143000" indent="-228600" defTabSz="990600">
              <a:defRPr sz="2400" i="1">
                <a:solidFill>
                  <a:schemeClr val="tx1"/>
                </a:solidFill>
                <a:latin typeface="Times New Roman" charset="0"/>
              </a:defRPr>
            </a:lvl3pPr>
            <a:lvl4pPr marL="1600200" indent="-228600" defTabSz="990600">
              <a:defRPr sz="2400" i="1">
                <a:solidFill>
                  <a:schemeClr val="tx1"/>
                </a:solidFill>
                <a:latin typeface="Times New Roman" charset="0"/>
              </a:defRPr>
            </a:lvl4pPr>
            <a:lvl5pPr marL="2057400" indent="-228600" defTabSz="990600">
              <a:defRPr sz="2400" i="1">
                <a:solidFill>
                  <a:schemeClr val="tx1"/>
                </a:solidFill>
                <a:latin typeface="Times New Roman" charset="0"/>
              </a:defRPr>
            </a:lvl5pPr>
            <a:lvl6pPr marL="2514600" indent="-228600" defTabSz="990600" eaLnBrk="0" fontAlgn="base" hangingPunct="0">
              <a:spcBef>
                <a:spcPct val="0"/>
              </a:spcBef>
              <a:spcAft>
                <a:spcPct val="0"/>
              </a:spcAft>
              <a:defRPr sz="2400" i="1">
                <a:solidFill>
                  <a:schemeClr val="tx1"/>
                </a:solidFill>
                <a:latin typeface="Times New Roman" charset="0"/>
              </a:defRPr>
            </a:lvl6pPr>
            <a:lvl7pPr marL="2971800" indent="-228600" defTabSz="990600" eaLnBrk="0" fontAlgn="base" hangingPunct="0">
              <a:spcBef>
                <a:spcPct val="0"/>
              </a:spcBef>
              <a:spcAft>
                <a:spcPct val="0"/>
              </a:spcAft>
              <a:defRPr sz="2400" i="1">
                <a:solidFill>
                  <a:schemeClr val="tx1"/>
                </a:solidFill>
                <a:latin typeface="Times New Roman" charset="0"/>
              </a:defRPr>
            </a:lvl7pPr>
            <a:lvl8pPr marL="3429000" indent="-228600" defTabSz="990600" eaLnBrk="0" fontAlgn="base" hangingPunct="0">
              <a:spcBef>
                <a:spcPct val="0"/>
              </a:spcBef>
              <a:spcAft>
                <a:spcPct val="0"/>
              </a:spcAft>
              <a:defRPr sz="2400" i="1">
                <a:solidFill>
                  <a:schemeClr val="tx1"/>
                </a:solidFill>
                <a:latin typeface="Times New Roman" charset="0"/>
              </a:defRPr>
            </a:lvl8pPr>
            <a:lvl9pPr marL="3886200" indent="-228600" defTabSz="990600" eaLnBrk="0" fontAlgn="base" hangingPunct="0">
              <a:spcBef>
                <a:spcPct val="0"/>
              </a:spcBef>
              <a:spcAft>
                <a:spcPct val="0"/>
              </a:spcAft>
              <a:defRPr sz="2400" i="1">
                <a:solidFill>
                  <a:schemeClr val="tx1"/>
                </a:solidFill>
                <a:latin typeface="Times New Roman" charset="0"/>
              </a:defRPr>
            </a:lvl9pPr>
          </a:lstStyle>
          <a:p>
            <a:fld id="{E62F7EAB-AB3B-4D13-B2C4-BBDD9B7A6DAD}" type="slidenum">
              <a:rPr lang="ja-JP" altLang="en-US" sz="1300" i="0" smtClean="0"/>
              <a:pPr/>
              <a:t>6</a:t>
            </a:fld>
            <a:endParaRPr lang="en-US" altLang="ja-JP" sz="1300" i="0" smtClean="0"/>
          </a:p>
        </p:txBody>
      </p:sp>
      <p:sp>
        <p:nvSpPr>
          <p:cNvPr id="22531" name="Rectangle 2"/>
          <p:cNvSpPr>
            <a:spLocks noGrp="1" noRot="1" noChangeAspect="1" noChangeArrowheads="1" noTextEdit="1"/>
          </p:cNvSpPr>
          <p:nvPr>
            <p:ph type="sldImg"/>
          </p:nvPr>
        </p:nvSpPr>
        <p:spPr>
          <a:xfrm>
            <a:off x="1258888" y="720725"/>
            <a:ext cx="4797425" cy="3598863"/>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154144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2A661E8-FF51-4B94-8A48-4B0387A01D82}" type="slidenum">
              <a:rPr lang="en-US" altLang="en-US" sz="1300"/>
              <a:pPr eaLnBrk="1" hangingPunct="1"/>
              <a:t>7</a:t>
            </a:fld>
            <a:endParaRPr lang="en-US" altLang="en-US" sz="1300"/>
          </a:p>
        </p:txBody>
      </p:sp>
      <p:sp>
        <p:nvSpPr>
          <p:cNvPr id="32771"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2094438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4C06E613-B1A0-460F-AB17-B115F7157BF8}" type="slidenum">
              <a:rPr lang="ja-JP" altLang="en-US" sz="1300" i="0" smtClean="0"/>
              <a:pPr/>
              <a:t>8</a:t>
            </a:fld>
            <a:endParaRPr lang="en-US" altLang="ja-JP" sz="1300" i="0" smtClean="0"/>
          </a:p>
        </p:txBody>
      </p:sp>
      <p:sp>
        <p:nvSpPr>
          <p:cNvPr id="27651" name="Rectangle 2"/>
          <p:cNvSpPr>
            <a:spLocks noGrp="1" noRot="1" noChangeAspect="1" noChangeArrowheads="1" noTextEdit="1"/>
          </p:cNvSpPr>
          <p:nvPr>
            <p:ph type="sldImg"/>
          </p:nvPr>
        </p:nvSpPr>
        <p:spPr>
          <a:xfrm>
            <a:off x="1258888" y="720725"/>
            <a:ext cx="4797425" cy="3598863"/>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Draw</a:t>
            </a:r>
            <a:r>
              <a:rPr lang="en-US" altLang="en-US" baseline="0" dirty="0" smtClean="0"/>
              <a:t> student attention with this question and say can do it easily with Faraday’s law</a:t>
            </a:r>
            <a:endParaRPr lang="en-US" altLang="en-US" dirty="0" smtClean="0"/>
          </a:p>
        </p:txBody>
      </p:sp>
    </p:spTree>
    <p:extLst>
      <p:ext uri="{BB962C8B-B14F-4D97-AF65-F5344CB8AC3E}">
        <p14:creationId xmlns:p14="http://schemas.microsoft.com/office/powerpoint/2010/main" val="3864283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3CA552-E452-4ED0-9CC1-DB9D4AEE0797}" type="slidenum">
              <a:rPr lang="en-US"/>
              <a:pPr/>
              <a:t>9</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99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B096C807-C077-4180-8F50-2F3CA8FF6BCD}" type="slidenum">
              <a:rPr lang="ja-JP" altLang="en-US" sz="1300" i="0" smtClean="0"/>
              <a:pPr/>
              <a:t>11</a:t>
            </a:fld>
            <a:endParaRPr lang="en-US" altLang="ja-JP" sz="1300" i="0" smtClean="0"/>
          </a:p>
        </p:txBody>
      </p:sp>
      <p:sp>
        <p:nvSpPr>
          <p:cNvPr id="22531" name="Rectangle 2"/>
          <p:cNvSpPr>
            <a:spLocks noGrp="1" noRot="1" noChangeAspect="1" noChangeArrowheads="1" noTextEdit="1"/>
          </p:cNvSpPr>
          <p:nvPr>
            <p:ph type="sldImg"/>
          </p:nvPr>
        </p:nvSpPr>
        <p:spPr>
          <a:xfrm>
            <a:off x="1258888" y="720725"/>
            <a:ext cx="4797425" cy="3598863"/>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3280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4110171-8E98-4FD3-82B1-9D271AE30BBF}" type="slidenum">
              <a:rPr lang="en-US" altLang="en-US"/>
              <a:pPr/>
              <a:t>‹#›</a:t>
            </a:fld>
            <a:endParaRPr lang="en-US" altLang="en-US"/>
          </a:p>
        </p:txBody>
      </p:sp>
    </p:spTree>
    <p:extLst>
      <p:ext uri="{BB962C8B-B14F-4D97-AF65-F5344CB8AC3E}">
        <p14:creationId xmlns:p14="http://schemas.microsoft.com/office/powerpoint/2010/main" val="49991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F31A9F3-75F1-4AA4-90C6-5D94E8286F6F}" type="slidenum">
              <a:rPr lang="en-US" altLang="en-US"/>
              <a:pPr/>
              <a:t>‹#›</a:t>
            </a:fld>
            <a:endParaRPr lang="en-US" altLang="en-US"/>
          </a:p>
        </p:txBody>
      </p:sp>
    </p:spTree>
    <p:extLst>
      <p:ext uri="{BB962C8B-B14F-4D97-AF65-F5344CB8AC3E}">
        <p14:creationId xmlns:p14="http://schemas.microsoft.com/office/powerpoint/2010/main" val="258313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1FE70A6-18CB-4781-9299-51DCFCC217A7}" type="slidenum">
              <a:rPr lang="en-US" altLang="en-US"/>
              <a:pPr/>
              <a:t>‹#›</a:t>
            </a:fld>
            <a:endParaRPr lang="en-US" altLang="en-US"/>
          </a:p>
        </p:txBody>
      </p:sp>
    </p:spTree>
    <p:extLst>
      <p:ext uri="{BB962C8B-B14F-4D97-AF65-F5344CB8AC3E}">
        <p14:creationId xmlns:p14="http://schemas.microsoft.com/office/powerpoint/2010/main" val="80661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465258A-2510-4870-938E-3FC9C82F715B}" type="slidenum">
              <a:rPr lang="en-US" altLang="en-US"/>
              <a:pPr/>
              <a:t>‹#›</a:t>
            </a:fld>
            <a:endParaRPr lang="en-US" altLang="en-US"/>
          </a:p>
        </p:txBody>
      </p:sp>
    </p:spTree>
    <p:extLst>
      <p:ext uri="{BB962C8B-B14F-4D97-AF65-F5344CB8AC3E}">
        <p14:creationId xmlns:p14="http://schemas.microsoft.com/office/powerpoint/2010/main" val="314234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E678310-7E87-44ED-9E7D-D419381854D1}" type="slidenum">
              <a:rPr lang="en-US" altLang="en-US"/>
              <a:pPr/>
              <a:t>‹#›</a:t>
            </a:fld>
            <a:endParaRPr lang="en-US" altLang="en-US"/>
          </a:p>
        </p:txBody>
      </p:sp>
    </p:spTree>
    <p:extLst>
      <p:ext uri="{BB962C8B-B14F-4D97-AF65-F5344CB8AC3E}">
        <p14:creationId xmlns:p14="http://schemas.microsoft.com/office/powerpoint/2010/main" val="177351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C7FFF26-7BF6-4BEE-94F6-13B1AB10FABF}" type="slidenum">
              <a:rPr lang="en-US" altLang="en-US"/>
              <a:pPr/>
              <a:t>‹#›</a:t>
            </a:fld>
            <a:endParaRPr lang="en-US" altLang="en-US"/>
          </a:p>
        </p:txBody>
      </p:sp>
    </p:spTree>
    <p:extLst>
      <p:ext uri="{BB962C8B-B14F-4D97-AF65-F5344CB8AC3E}">
        <p14:creationId xmlns:p14="http://schemas.microsoft.com/office/powerpoint/2010/main" val="303777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56575340-B60B-48BA-8E6C-F78997CE1B8A}" type="slidenum">
              <a:rPr lang="en-US" altLang="en-US"/>
              <a:pPr/>
              <a:t>‹#›</a:t>
            </a:fld>
            <a:endParaRPr lang="en-US" altLang="en-US"/>
          </a:p>
        </p:txBody>
      </p:sp>
    </p:spTree>
    <p:extLst>
      <p:ext uri="{BB962C8B-B14F-4D97-AF65-F5344CB8AC3E}">
        <p14:creationId xmlns:p14="http://schemas.microsoft.com/office/powerpoint/2010/main" val="362976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51027651-9991-4BFC-A593-0DCADB11B235}" type="slidenum">
              <a:rPr lang="en-US" altLang="en-US"/>
              <a:pPr/>
              <a:t>‹#›</a:t>
            </a:fld>
            <a:endParaRPr lang="en-US" altLang="en-US"/>
          </a:p>
        </p:txBody>
      </p:sp>
    </p:spTree>
    <p:extLst>
      <p:ext uri="{BB962C8B-B14F-4D97-AF65-F5344CB8AC3E}">
        <p14:creationId xmlns:p14="http://schemas.microsoft.com/office/powerpoint/2010/main" val="184821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F4CC5E1D-A391-42DC-8711-71E3DC16A824}" type="slidenum">
              <a:rPr lang="en-US" altLang="en-US"/>
              <a:pPr/>
              <a:t>‹#›</a:t>
            </a:fld>
            <a:endParaRPr lang="en-US" altLang="en-US"/>
          </a:p>
        </p:txBody>
      </p:sp>
    </p:spTree>
    <p:extLst>
      <p:ext uri="{BB962C8B-B14F-4D97-AF65-F5344CB8AC3E}">
        <p14:creationId xmlns:p14="http://schemas.microsoft.com/office/powerpoint/2010/main" val="50300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9003296-5429-493B-B289-7BCED16305E4}" type="slidenum">
              <a:rPr lang="en-US" altLang="en-US"/>
              <a:pPr/>
              <a:t>‹#›</a:t>
            </a:fld>
            <a:endParaRPr lang="en-US" altLang="en-US"/>
          </a:p>
        </p:txBody>
      </p:sp>
    </p:spTree>
    <p:extLst>
      <p:ext uri="{BB962C8B-B14F-4D97-AF65-F5344CB8AC3E}">
        <p14:creationId xmlns:p14="http://schemas.microsoft.com/office/powerpoint/2010/main" val="183743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18B50B5-449A-491E-BEE9-57FBCC7B028D}" type="slidenum">
              <a:rPr lang="en-US" altLang="en-US"/>
              <a:pPr/>
              <a:t>‹#›</a:t>
            </a:fld>
            <a:endParaRPr lang="en-US" altLang="en-US"/>
          </a:p>
        </p:txBody>
      </p:sp>
    </p:spTree>
    <p:extLst>
      <p:ext uri="{BB962C8B-B14F-4D97-AF65-F5344CB8AC3E}">
        <p14:creationId xmlns:p14="http://schemas.microsoft.com/office/powerpoint/2010/main" val="32469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0668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2E30B6F-2721-412E-9269-43933CB67B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rgbClr val="10169D"/>
          </a:solidFill>
          <a:latin typeface="+mj-lt"/>
          <a:ea typeface="ＭＳ Ｐゴシック" pitchFamily="36" charset="-128"/>
          <a:cs typeface="ＭＳ Ｐゴシック" pitchFamily="36" charset="-128"/>
        </a:defRPr>
      </a:lvl1pPr>
      <a:lvl2pPr algn="ctr" rtl="0" eaLnBrk="0" fontAlgn="base" hangingPunct="0">
        <a:spcBef>
          <a:spcPct val="0"/>
        </a:spcBef>
        <a:spcAft>
          <a:spcPct val="0"/>
        </a:spcAft>
        <a:defRPr sz="4400">
          <a:solidFill>
            <a:srgbClr val="10169D"/>
          </a:solidFill>
          <a:latin typeface="Arial" pitchFamily="36" charset="0"/>
          <a:ea typeface="ＭＳ Ｐゴシック" pitchFamily="36" charset="-128"/>
          <a:cs typeface="ＭＳ Ｐゴシック" pitchFamily="36" charset="-128"/>
        </a:defRPr>
      </a:lvl2pPr>
      <a:lvl3pPr algn="ctr" rtl="0" eaLnBrk="0" fontAlgn="base" hangingPunct="0">
        <a:spcBef>
          <a:spcPct val="0"/>
        </a:spcBef>
        <a:spcAft>
          <a:spcPct val="0"/>
        </a:spcAft>
        <a:defRPr sz="4400">
          <a:solidFill>
            <a:srgbClr val="10169D"/>
          </a:solidFill>
          <a:latin typeface="Arial" pitchFamily="36" charset="0"/>
          <a:ea typeface="ＭＳ Ｐゴシック" pitchFamily="36" charset="-128"/>
          <a:cs typeface="ＭＳ Ｐゴシック" pitchFamily="36" charset="-128"/>
        </a:defRPr>
      </a:lvl3pPr>
      <a:lvl4pPr algn="ctr" rtl="0" eaLnBrk="0" fontAlgn="base" hangingPunct="0">
        <a:spcBef>
          <a:spcPct val="0"/>
        </a:spcBef>
        <a:spcAft>
          <a:spcPct val="0"/>
        </a:spcAft>
        <a:defRPr sz="4400">
          <a:solidFill>
            <a:srgbClr val="10169D"/>
          </a:solidFill>
          <a:latin typeface="Arial" pitchFamily="36" charset="0"/>
          <a:ea typeface="ＭＳ Ｐゴシック" pitchFamily="36" charset="-128"/>
          <a:cs typeface="ＭＳ Ｐゴシック" pitchFamily="36" charset="-128"/>
        </a:defRPr>
      </a:lvl4pPr>
      <a:lvl5pPr algn="ctr" rtl="0" eaLnBrk="0" fontAlgn="base" hangingPunct="0">
        <a:spcBef>
          <a:spcPct val="0"/>
        </a:spcBef>
        <a:spcAft>
          <a:spcPct val="0"/>
        </a:spcAft>
        <a:defRPr sz="4400">
          <a:solidFill>
            <a:srgbClr val="10169D"/>
          </a:solidFill>
          <a:latin typeface="Arial" pitchFamily="36" charset="0"/>
          <a:ea typeface="ＭＳ Ｐゴシック" pitchFamily="36" charset="-128"/>
          <a:cs typeface="ＭＳ Ｐゴシック" pitchFamily="36" charset="-128"/>
        </a:defRPr>
      </a:lvl5pPr>
      <a:lvl6pPr marL="457200" algn="ctr" rtl="0" fontAlgn="base">
        <a:spcBef>
          <a:spcPct val="0"/>
        </a:spcBef>
        <a:spcAft>
          <a:spcPct val="0"/>
        </a:spcAft>
        <a:defRPr sz="4400">
          <a:solidFill>
            <a:srgbClr val="10169D"/>
          </a:solidFill>
          <a:latin typeface="Arial" pitchFamily="36" charset="0"/>
        </a:defRPr>
      </a:lvl6pPr>
      <a:lvl7pPr marL="914400" algn="ctr" rtl="0" fontAlgn="base">
        <a:spcBef>
          <a:spcPct val="0"/>
        </a:spcBef>
        <a:spcAft>
          <a:spcPct val="0"/>
        </a:spcAft>
        <a:defRPr sz="4400">
          <a:solidFill>
            <a:srgbClr val="10169D"/>
          </a:solidFill>
          <a:latin typeface="Arial" pitchFamily="36" charset="0"/>
        </a:defRPr>
      </a:lvl7pPr>
      <a:lvl8pPr marL="1371600" algn="ctr" rtl="0" fontAlgn="base">
        <a:spcBef>
          <a:spcPct val="0"/>
        </a:spcBef>
        <a:spcAft>
          <a:spcPct val="0"/>
        </a:spcAft>
        <a:defRPr sz="4400">
          <a:solidFill>
            <a:srgbClr val="10169D"/>
          </a:solidFill>
          <a:latin typeface="Arial" pitchFamily="36" charset="0"/>
        </a:defRPr>
      </a:lvl8pPr>
      <a:lvl9pPr marL="1828800" algn="ctr" rtl="0" fontAlgn="base">
        <a:spcBef>
          <a:spcPct val="0"/>
        </a:spcBef>
        <a:spcAft>
          <a:spcPct val="0"/>
        </a:spcAft>
        <a:defRPr sz="4400">
          <a:solidFill>
            <a:srgbClr val="10169D"/>
          </a:solidFill>
          <a:latin typeface="Arial"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6" charset="-128"/>
          <a:cs typeface="ＭＳ Ｐゴシック" pitchFamily="3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5.jpeg"/><Relationship Id="rId3" Type="http://schemas.openxmlformats.org/officeDocument/2006/relationships/notesSlide" Target="../notesSlides/notesSlide9.xml"/><Relationship Id="rId7" Type="http://schemas.openxmlformats.org/officeDocument/2006/relationships/image" Target="../media/image29.wmf"/><Relationship Id="rId12" Type="http://schemas.openxmlformats.org/officeDocument/2006/relationships/image" Target="../media/image34.png"/><Relationship Id="rId2" Type="http://schemas.openxmlformats.org/officeDocument/2006/relationships/slideLayout" Target="../slideLayouts/slideLayout6.xml"/><Relationship Id="rId16" Type="http://schemas.openxmlformats.org/officeDocument/2006/relationships/image" Target="../media/image36.png"/><Relationship Id="rId1" Type="http://schemas.openxmlformats.org/officeDocument/2006/relationships/vmlDrawing" Target="../drawings/vmlDrawing7.vml"/><Relationship Id="rId6" Type="http://schemas.openxmlformats.org/officeDocument/2006/relationships/oleObject" Target="../embeddings/oleObject22.bin"/><Relationship Id="rId11" Type="http://schemas.openxmlformats.org/officeDocument/2006/relationships/image" Target="../media/image31.wmf"/><Relationship Id="rId5" Type="http://schemas.openxmlformats.org/officeDocument/2006/relationships/image" Target="../media/image33.png"/><Relationship Id="rId15" Type="http://schemas.openxmlformats.org/officeDocument/2006/relationships/image" Target="../media/image93.png"/><Relationship Id="rId10" Type="http://schemas.openxmlformats.org/officeDocument/2006/relationships/oleObject" Target="../embeddings/oleObject24.bin"/><Relationship Id="rId4" Type="http://schemas.openxmlformats.org/officeDocument/2006/relationships/image" Target="../media/image32.png"/><Relationship Id="rId9" Type="http://schemas.openxmlformats.org/officeDocument/2006/relationships/image" Target="../media/image30.wmf"/><Relationship Id="rId14" Type="http://schemas.openxmlformats.org/officeDocument/2006/relationships/image" Target="../media/image92.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10.xml"/><Relationship Id="rId7"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8.jpeg"/><Relationship Id="rId5" Type="http://schemas.openxmlformats.org/officeDocument/2006/relationships/image" Target="../media/image37.wmf"/><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1.xml"/><Relationship Id="rId7" Type="http://schemas.openxmlformats.org/officeDocument/2006/relationships/image" Target="../media/image39.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37.wmf"/><Relationship Id="rId4" Type="http://schemas.openxmlformats.org/officeDocument/2006/relationships/oleObject" Target="../embeddings/oleObject26.bin"/><Relationship Id="rId9" Type="http://schemas.openxmlformats.org/officeDocument/2006/relationships/image" Target="../media/image40.wmf"/></Relationships>
</file>

<file path=ppt/slides/_rels/slide14.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3.bin"/><Relationship Id="rId18" Type="http://schemas.openxmlformats.org/officeDocument/2006/relationships/image" Target="../media/image46.wmf"/><Relationship Id="rId3" Type="http://schemas.openxmlformats.org/officeDocument/2006/relationships/notesSlide" Target="../notesSlides/notesSlide12.xml"/><Relationship Id="rId7" Type="http://schemas.openxmlformats.org/officeDocument/2006/relationships/oleObject" Target="../embeddings/oleObject30.bin"/><Relationship Id="rId12" Type="http://schemas.openxmlformats.org/officeDocument/2006/relationships/image" Target="../media/image37.wmf"/><Relationship Id="rId17" Type="http://schemas.openxmlformats.org/officeDocument/2006/relationships/oleObject" Target="../embeddings/oleObject35.bin"/><Relationship Id="rId2" Type="http://schemas.openxmlformats.org/officeDocument/2006/relationships/slideLayout" Target="../slideLayouts/slideLayout6.xml"/><Relationship Id="rId16" Type="http://schemas.openxmlformats.org/officeDocument/2006/relationships/image" Target="../media/image45.wmf"/><Relationship Id="rId1" Type="http://schemas.openxmlformats.org/officeDocument/2006/relationships/vmlDrawing" Target="../drawings/vmlDrawing10.vml"/><Relationship Id="rId6" Type="http://schemas.openxmlformats.org/officeDocument/2006/relationships/image" Target="../media/image41.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43.wmf"/><Relationship Id="rId4" Type="http://schemas.openxmlformats.org/officeDocument/2006/relationships/image" Target="../media/image47.jpeg"/><Relationship Id="rId9" Type="http://schemas.openxmlformats.org/officeDocument/2006/relationships/oleObject" Target="../embeddings/oleObject31.bin"/><Relationship Id="rId14" Type="http://schemas.openxmlformats.org/officeDocument/2006/relationships/image" Target="../media/image44.wmf"/></Relationships>
</file>

<file path=ppt/slides/_rels/slide15.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0.bin"/><Relationship Id="rId3" Type="http://schemas.openxmlformats.org/officeDocument/2006/relationships/notesSlide" Target="../notesSlides/notesSlide13.xml"/><Relationship Id="rId7" Type="http://schemas.openxmlformats.org/officeDocument/2006/relationships/oleObject" Target="../embeddings/oleObject37.bin"/><Relationship Id="rId12" Type="http://schemas.openxmlformats.org/officeDocument/2006/relationships/image" Target="../media/image50.wmf"/><Relationship Id="rId2" Type="http://schemas.openxmlformats.org/officeDocument/2006/relationships/slideLayout" Target="../slideLayouts/slideLayout6.xml"/><Relationship Id="rId16" Type="http://schemas.openxmlformats.org/officeDocument/2006/relationships/image" Target="../media/image52.wmf"/><Relationship Id="rId1" Type="http://schemas.openxmlformats.org/officeDocument/2006/relationships/vmlDrawing" Target="../drawings/vmlDrawing11.vml"/><Relationship Id="rId6" Type="http://schemas.openxmlformats.org/officeDocument/2006/relationships/image" Target="../media/image37.w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oleObject" Target="../embeddings/oleObject41.bin"/><Relationship Id="rId10" Type="http://schemas.openxmlformats.org/officeDocument/2006/relationships/image" Target="../media/image49.wmf"/><Relationship Id="rId4" Type="http://schemas.openxmlformats.org/officeDocument/2006/relationships/image" Target="../media/image53.jpeg"/><Relationship Id="rId9" Type="http://schemas.openxmlformats.org/officeDocument/2006/relationships/oleObject" Target="../embeddings/oleObject38.bin"/><Relationship Id="rId14" Type="http://schemas.openxmlformats.org/officeDocument/2006/relationships/image" Target="../media/image51.wmf"/></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15.xml"/><Relationship Id="rId7"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37.wmf"/><Relationship Id="rId5" Type="http://schemas.openxmlformats.org/officeDocument/2006/relationships/oleObject" Target="../embeddings/oleObject42.bin"/><Relationship Id="rId10" Type="http://schemas.openxmlformats.org/officeDocument/2006/relationships/image" Target="../media/image56.wmf"/><Relationship Id="rId4" Type="http://schemas.openxmlformats.org/officeDocument/2006/relationships/image" Target="../media/image54.jpeg"/><Relationship Id="rId9" Type="http://schemas.openxmlformats.org/officeDocument/2006/relationships/oleObject" Target="../embeddings/oleObject4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60.wmf"/><Relationship Id="rId3" Type="http://schemas.openxmlformats.org/officeDocument/2006/relationships/notesSlide" Target="../notesSlides/notesSlide16.xml"/><Relationship Id="rId7" Type="http://schemas.openxmlformats.org/officeDocument/2006/relationships/image" Target="../media/image57.wmf"/><Relationship Id="rId12" Type="http://schemas.openxmlformats.org/officeDocument/2006/relationships/oleObject" Target="../embeddings/oleObject49.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46.bin"/><Relationship Id="rId11" Type="http://schemas.openxmlformats.org/officeDocument/2006/relationships/image" Target="../media/image59.wmf"/><Relationship Id="rId5" Type="http://schemas.openxmlformats.org/officeDocument/2006/relationships/image" Target="../media/image37.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58.wmf"/></Relationships>
</file>

<file path=ppt/slides/_rels/slide1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notesSlide" Target="../notesSlides/notesSlide17.xml"/><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1.emf"/><Relationship Id="rId5" Type="http://schemas.openxmlformats.org/officeDocument/2006/relationships/oleObject" Target="../embeddings/oleObject50.bin"/><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2.w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18.xml"/><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1.bin"/><Relationship Id="rId5" Type="http://schemas.openxmlformats.org/officeDocument/2006/relationships/image" Target="../media/image63.png"/><Relationship Id="rId10" Type="http://schemas.openxmlformats.org/officeDocument/2006/relationships/oleObject" Target="../embeddings/oleObject53.bin"/><Relationship Id="rId4" Type="http://schemas.openxmlformats.org/officeDocument/2006/relationships/image" Target="../media/image62.png"/><Relationship Id="rId9" Type="http://schemas.openxmlformats.org/officeDocument/2006/relationships/image" Target="../media/image65.wmf"/></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notesSlide" Target="../notesSlides/notesSlide20.xml"/><Relationship Id="rId7" Type="http://schemas.openxmlformats.org/officeDocument/2006/relationships/image" Target="../media/image126.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7.jpeg"/><Relationship Id="rId5" Type="http://schemas.openxmlformats.org/officeDocument/2006/relationships/image" Target="../media/image66.emf"/><Relationship Id="rId10" Type="http://schemas.openxmlformats.org/officeDocument/2006/relationships/image" Target="../media/image129.png"/><Relationship Id="rId4" Type="http://schemas.openxmlformats.org/officeDocument/2006/relationships/oleObject" Target="../embeddings/oleObject54.bin"/><Relationship Id="rId9" Type="http://schemas.openxmlformats.org/officeDocument/2006/relationships/image" Target="../media/image1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D2sRVORr2ks" TargetMode="External"/><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2.xml"/><Relationship Id="rId7" Type="http://schemas.openxmlformats.org/officeDocument/2006/relationships/oleObject" Target="../embeddings/oleObject4.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7.wmf"/><Relationship Id="rId4" Type="http://schemas.openxmlformats.org/officeDocument/2006/relationships/image" Target="../media/image9.jpeg"/><Relationship Id="rId9"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2.bin"/><Relationship Id="rId3" Type="http://schemas.openxmlformats.org/officeDocument/2006/relationships/notesSlide" Target="../notesSlides/notesSlide4.xml"/><Relationship Id="rId7" Type="http://schemas.openxmlformats.org/officeDocument/2006/relationships/image" Target="../media/image12.png"/><Relationship Id="rId12"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0.wmf"/><Relationship Id="rId11" Type="http://schemas.openxmlformats.org/officeDocument/2006/relationships/image" Target="../media/image14.wmf"/><Relationship Id="rId5" Type="http://schemas.openxmlformats.org/officeDocument/2006/relationships/oleObject" Target="../embeddings/oleObject8.bin"/><Relationship Id="rId15" Type="http://schemas.openxmlformats.org/officeDocument/2006/relationships/image" Target="../media/image69.png"/><Relationship Id="rId10" Type="http://schemas.openxmlformats.org/officeDocument/2006/relationships/oleObject" Target="../embeddings/oleObject10.bin"/><Relationship Id="rId4" Type="http://schemas.openxmlformats.org/officeDocument/2006/relationships/image" Target="../media/image11.jpeg"/><Relationship Id="rId9" Type="http://schemas.openxmlformats.org/officeDocument/2006/relationships/image" Target="../media/image13.wmf"/><Relationship Id="rId14"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75.png"/><Relationship Id="rId3" Type="http://schemas.openxmlformats.org/officeDocument/2006/relationships/notesSlide" Target="../notesSlides/notesSlide5.xml"/><Relationship Id="rId7" Type="http://schemas.openxmlformats.org/officeDocument/2006/relationships/image" Target="../media/image16.jpeg"/><Relationship Id="rId12" Type="http://schemas.openxmlformats.org/officeDocument/2006/relationships/image" Target="../media/image69.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0.wmf"/><Relationship Id="rId11" Type="http://schemas.openxmlformats.org/officeDocument/2006/relationships/image" Target="../media/image12.png"/><Relationship Id="rId5" Type="http://schemas.openxmlformats.org/officeDocument/2006/relationships/oleObject" Target="../embeddings/oleObject13.bin"/><Relationship Id="rId10" Type="http://schemas.openxmlformats.org/officeDocument/2006/relationships/image" Target="../media/image14.wmf"/><Relationship Id="rId4" Type="http://schemas.openxmlformats.org/officeDocument/2006/relationships/image" Target="../media/image11.jpeg"/><Relationship Id="rId9"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1.emf"/><Relationship Id="rId18" Type="http://schemas.openxmlformats.org/officeDocument/2006/relationships/oleObject" Target="../embeddings/oleObject21.bin"/><Relationship Id="rId3" Type="http://schemas.openxmlformats.org/officeDocument/2006/relationships/notesSlide" Target="../notesSlides/notesSlide6.xml"/><Relationship Id="rId7" Type="http://schemas.openxmlformats.org/officeDocument/2006/relationships/image" Target="../media/image18.emf"/><Relationship Id="rId12" Type="http://schemas.openxmlformats.org/officeDocument/2006/relationships/oleObject" Target="../embeddings/oleObject18.bin"/><Relationship Id="rId17" Type="http://schemas.openxmlformats.org/officeDocument/2006/relationships/image" Target="../media/image23.emf"/><Relationship Id="rId2" Type="http://schemas.openxmlformats.org/officeDocument/2006/relationships/slideLayout" Target="../slideLayouts/slideLayout6.xml"/><Relationship Id="rId16" Type="http://schemas.openxmlformats.org/officeDocument/2006/relationships/oleObject" Target="../embeddings/oleObject20.bin"/><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20.emf"/><Relationship Id="rId5" Type="http://schemas.openxmlformats.org/officeDocument/2006/relationships/image" Target="../media/image26.jpeg"/><Relationship Id="rId15" Type="http://schemas.openxmlformats.org/officeDocument/2006/relationships/image" Target="../media/image22.emf"/><Relationship Id="rId10" Type="http://schemas.openxmlformats.org/officeDocument/2006/relationships/oleObject" Target="../embeddings/oleObject17.bin"/><Relationship Id="rId19" Type="http://schemas.openxmlformats.org/officeDocument/2006/relationships/image" Target="../media/image24.emf"/><Relationship Id="rId4" Type="http://schemas.openxmlformats.org/officeDocument/2006/relationships/image" Target="../media/image25.jpeg"/><Relationship Id="rId9" Type="http://schemas.openxmlformats.org/officeDocument/2006/relationships/image" Target="../media/image19.emf"/><Relationship Id="rId14"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n-US" dirty="0" smtClean="0"/>
              <a:t>Please Fill the online Course evaluation. </a:t>
            </a:r>
            <a:endParaRPr lang="en-US" dirty="0"/>
          </a:p>
        </p:txBody>
      </p:sp>
      <p:sp>
        <p:nvSpPr>
          <p:cNvPr id="3" name="Subtitle 2"/>
          <p:cNvSpPr>
            <a:spLocks noGrp="1"/>
          </p:cNvSpPr>
          <p:nvPr>
            <p:ph type="subTitle" idx="1"/>
          </p:nvPr>
        </p:nvSpPr>
        <p:spPr>
          <a:xfrm>
            <a:off x="228600" y="2438400"/>
            <a:ext cx="8915400" cy="4038600"/>
          </a:xfrm>
        </p:spPr>
        <p:txBody>
          <a:bodyPr/>
          <a:lstStyle/>
          <a:p>
            <a:r>
              <a:rPr lang="en-US" sz="2500" dirty="0"/>
              <a:t>http://www.purdue.edu/idp/courseevaluations/CE_Students.html</a:t>
            </a:r>
            <a:endParaRPr lang="en-US" sz="2500" dirty="0" smtClean="0"/>
          </a:p>
          <a:p>
            <a:r>
              <a:rPr lang="en-US" b="1" dirty="0" smtClean="0">
                <a:solidFill>
                  <a:srgbClr val="FF0000"/>
                </a:solidFill>
              </a:rPr>
              <a:t>We now have </a:t>
            </a:r>
            <a:r>
              <a:rPr lang="en-US" b="1" dirty="0" smtClean="0">
                <a:solidFill>
                  <a:srgbClr val="FF0000"/>
                </a:solidFill>
              </a:rPr>
              <a:t>0 responses </a:t>
            </a:r>
            <a:endParaRPr lang="en-US" b="1" dirty="0" smtClean="0">
              <a:solidFill>
                <a:srgbClr val="FF0000"/>
              </a:solidFill>
            </a:endParaRPr>
          </a:p>
          <a:p>
            <a:endParaRPr lang="en-US" dirty="0" smtClean="0"/>
          </a:p>
          <a:p>
            <a:r>
              <a:rPr lang="en-US" dirty="0" smtClean="0"/>
              <a:t>Survey close on </a:t>
            </a:r>
            <a:r>
              <a:rPr lang="en-US" dirty="0" smtClean="0"/>
              <a:t>04/29</a:t>
            </a:r>
            <a:endParaRPr lang="en-US" dirty="0" smtClean="0"/>
          </a:p>
          <a:p>
            <a:endParaRPr lang="en-US" dirty="0" smtClean="0"/>
          </a:p>
          <a:p>
            <a:r>
              <a:rPr lang="en-US" dirty="0" smtClean="0"/>
              <a:t>This is the official survey requested by university</a:t>
            </a:r>
            <a:endParaRPr lang="en-US" dirty="0"/>
          </a:p>
        </p:txBody>
      </p:sp>
      <p:sp>
        <p:nvSpPr>
          <p:cNvPr id="4" name="Slide Number Placeholder 3"/>
          <p:cNvSpPr>
            <a:spLocks noGrp="1"/>
          </p:cNvSpPr>
          <p:nvPr>
            <p:ph type="sldNum" sz="quarter" idx="12"/>
          </p:nvPr>
        </p:nvSpPr>
        <p:spPr/>
        <p:txBody>
          <a:bodyPr/>
          <a:lstStyle/>
          <a:p>
            <a:fld id="{E0B34274-1904-4522-8293-F1B59B0B36D9}" type="slidenum">
              <a:rPr lang="en-US" altLang="en-US" smtClean="0"/>
              <a:pPr/>
              <a:t>1</a:t>
            </a:fld>
            <a:endParaRPr lang="en-US" altLang="en-US"/>
          </a:p>
        </p:txBody>
      </p:sp>
    </p:spTree>
    <p:extLst>
      <p:ext uri="{BB962C8B-B14F-4D97-AF65-F5344CB8AC3E}">
        <p14:creationId xmlns:p14="http://schemas.microsoft.com/office/powerpoint/2010/main" val="14439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9850"/>
            <a:ext cx="7772400" cy="1446550"/>
          </a:xfrm>
        </p:spPr>
        <p:txBody>
          <a:bodyPr/>
          <a:lstStyle/>
          <a:p>
            <a:r>
              <a:rPr lang="en-US" b="1" dirty="0"/>
              <a:t>6D-04 Earth Magnetic Field Inductor</a:t>
            </a:r>
          </a:p>
        </p:txBody>
      </p:sp>
      <p:pic>
        <p:nvPicPr>
          <p:cNvPr id="194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5356"/>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
          <p:cNvGrpSpPr>
            <a:grpSpLocks/>
          </p:cNvGrpSpPr>
          <p:nvPr/>
        </p:nvGrpSpPr>
        <p:grpSpPr bwMode="auto">
          <a:xfrm rot="5400000">
            <a:off x="4784725" y="2610571"/>
            <a:ext cx="5381625" cy="2911475"/>
            <a:chOff x="1056" y="1152"/>
            <a:chExt cx="3390" cy="1834"/>
          </a:xfrm>
        </p:grpSpPr>
        <p:sp>
          <p:nvSpPr>
            <p:cNvPr id="5" name="Text Box 9"/>
            <p:cNvSpPr txBox="1">
              <a:spLocks noChangeArrowheads="1"/>
            </p:cNvSpPr>
            <p:nvPr/>
          </p:nvSpPr>
          <p:spPr bwMode="auto">
            <a:xfrm>
              <a:off x="1056" y="2736"/>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approaching</a:t>
              </a:r>
            </a:p>
          </p:txBody>
        </p:sp>
        <p:sp>
          <p:nvSpPr>
            <p:cNvPr id="6" name="Text Box 10"/>
            <p:cNvSpPr txBox="1">
              <a:spLocks noChangeArrowheads="1"/>
            </p:cNvSpPr>
            <p:nvPr/>
          </p:nvSpPr>
          <p:spPr bwMode="auto">
            <a:xfrm>
              <a:off x="3312" y="2688"/>
              <a:ext cx="10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moving away</a:t>
              </a:r>
            </a:p>
          </p:txBody>
        </p:sp>
        <p:pic>
          <p:nvPicPr>
            <p:cNvPr id="7" name="Picture 11" descr="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152"/>
              <a:ext cx="3198" cy="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fld id="{239DEFF2-ACFB-436B-A8B3-A2581F0FF840}" type="slidenum">
              <a:rPr lang="en-US" smtClean="0"/>
              <a:pPr/>
              <a:t>10</a:t>
            </a:fld>
            <a:endParaRPr lang="en-US"/>
          </a:p>
        </p:txBody>
      </p:sp>
    </p:spTree>
    <p:extLst>
      <p:ext uri="{BB962C8B-B14F-4D97-AF65-F5344CB8AC3E}">
        <p14:creationId xmlns:p14="http://schemas.microsoft.com/office/powerpoint/2010/main" val="399762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2"/>
          <p:cNvSpPr>
            <a:spLocks noGrp="1" noChangeArrowheads="1"/>
          </p:cNvSpPr>
          <p:nvPr>
            <p:ph type="title"/>
          </p:nvPr>
        </p:nvSpPr>
        <p:spPr>
          <a:xfrm>
            <a:off x="685800" y="152400"/>
            <a:ext cx="7772400" cy="533400"/>
          </a:xfrm>
        </p:spPr>
        <p:txBody>
          <a:bodyPr/>
          <a:lstStyle/>
          <a:p>
            <a:r>
              <a:rPr lang="en-US" altLang="ja-JP" smtClean="0">
                <a:ea typeface="ＭＳ Ｐゴシック" pitchFamily="34" charset="-128"/>
              </a:rPr>
              <a:t>Magnetic Flux</a:t>
            </a:r>
          </a:p>
        </p:txBody>
      </p:sp>
      <p:pic>
        <p:nvPicPr>
          <p:cNvPr id="4105" name="Picture 4" descr="figure-22-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09600"/>
            <a:ext cx="2935288"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5" descr="figure-22-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895600"/>
            <a:ext cx="2716213"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7" name="Group 14"/>
          <p:cNvGrpSpPr>
            <a:grpSpLocks/>
          </p:cNvGrpSpPr>
          <p:nvPr/>
        </p:nvGrpSpPr>
        <p:grpSpPr bwMode="auto">
          <a:xfrm>
            <a:off x="3200400" y="685800"/>
            <a:ext cx="647700" cy="685800"/>
            <a:chOff x="2016" y="672"/>
            <a:chExt cx="408" cy="432"/>
          </a:xfrm>
        </p:grpSpPr>
        <p:sp>
          <p:nvSpPr>
            <p:cNvPr id="4120" name="Line 8"/>
            <p:cNvSpPr>
              <a:spLocks noChangeShapeType="1"/>
            </p:cNvSpPr>
            <p:nvPr/>
          </p:nvSpPr>
          <p:spPr bwMode="auto">
            <a:xfrm>
              <a:off x="2016" y="864"/>
              <a:ext cx="192" cy="240"/>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1" name="Line 9"/>
            <p:cNvSpPr>
              <a:spLocks noChangeShapeType="1"/>
            </p:cNvSpPr>
            <p:nvPr/>
          </p:nvSpPr>
          <p:spPr bwMode="auto">
            <a:xfrm flipH="1">
              <a:off x="2016" y="864"/>
              <a:ext cx="192" cy="240"/>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103" name="Object 12"/>
            <p:cNvGraphicFramePr>
              <a:graphicFrameLocks noChangeAspect="1"/>
            </p:cNvGraphicFramePr>
            <p:nvPr/>
          </p:nvGraphicFramePr>
          <p:xfrm>
            <a:off x="2208" y="672"/>
            <a:ext cx="216" cy="288"/>
          </p:xfrm>
          <a:graphic>
            <a:graphicData uri="http://schemas.openxmlformats.org/presentationml/2006/ole">
              <mc:AlternateContent xmlns:mc="http://schemas.openxmlformats.org/markup-compatibility/2006">
                <mc:Choice xmlns:v="urn:schemas-microsoft-com:vml" Requires="v">
                  <p:oleObj spid="_x0000_s94742" name="Equation" r:id="rId6" imgW="152280" imgH="203040" progId="Equation.DSMT4">
                    <p:embed/>
                  </p:oleObj>
                </mc:Choice>
                <mc:Fallback>
                  <p:oleObj name="Equation" r:id="rId6" imgW="15228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 y="672"/>
                          <a:ext cx="21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108" name="Group 15"/>
          <p:cNvGrpSpPr>
            <a:grpSpLocks/>
          </p:cNvGrpSpPr>
          <p:nvPr/>
        </p:nvGrpSpPr>
        <p:grpSpPr bwMode="auto">
          <a:xfrm>
            <a:off x="2971800" y="3581400"/>
            <a:ext cx="676275" cy="700088"/>
            <a:chOff x="1824" y="2727"/>
            <a:chExt cx="426" cy="441"/>
          </a:xfrm>
        </p:grpSpPr>
        <p:sp>
          <p:nvSpPr>
            <p:cNvPr id="4118" name="Line 10"/>
            <p:cNvSpPr>
              <a:spLocks noChangeShapeType="1"/>
            </p:cNvSpPr>
            <p:nvPr/>
          </p:nvSpPr>
          <p:spPr bwMode="auto">
            <a:xfrm>
              <a:off x="1824" y="2928"/>
              <a:ext cx="192" cy="240"/>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9" name="Line 11"/>
            <p:cNvSpPr>
              <a:spLocks noChangeShapeType="1"/>
            </p:cNvSpPr>
            <p:nvPr/>
          </p:nvSpPr>
          <p:spPr bwMode="auto">
            <a:xfrm flipH="1">
              <a:off x="1824" y="2928"/>
              <a:ext cx="192" cy="240"/>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102" name="Object 13"/>
            <p:cNvGraphicFramePr>
              <a:graphicFrameLocks noChangeAspect="1"/>
            </p:cNvGraphicFramePr>
            <p:nvPr/>
          </p:nvGraphicFramePr>
          <p:xfrm>
            <a:off x="1998" y="2727"/>
            <a:ext cx="252" cy="306"/>
          </p:xfrm>
          <a:graphic>
            <a:graphicData uri="http://schemas.openxmlformats.org/presentationml/2006/ole">
              <mc:AlternateContent xmlns:mc="http://schemas.openxmlformats.org/markup-compatibility/2006">
                <mc:Choice xmlns:v="urn:schemas-microsoft-com:vml" Requires="v">
                  <p:oleObj spid="_x0000_s94743" name="Equation" r:id="rId8" imgW="177480" imgH="215640" progId="Equation.DSMT4">
                    <p:embed/>
                  </p:oleObj>
                </mc:Choice>
                <mc:Fallback>
                  <p:oleObj name="Equation" r:id="rId8" imgW="177480" imgH="215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8" y="2727"/>
                          <a:ext cx="252" cy="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109" name="Text Box 16"/>
          <p:cNvSpPr txBox="1">
            <a:spLocks noChangeArrowheads="1"/>
          </p:cNvSpPr>
          <p:nvPr/>
        </p:nvSpPr>
        <p:spPr bwMode="auto">
          <a:xfrm>
            <a:off x="4876800" y="15240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dirty="0">
                <a:ea typeface="ＭＳ Ｐゴシック" pitchFamily="34" charset="-128"/>
              </a:rPr>
              <a:t>1 </a:t>
            </a:r>
            <a:r>
              <a:rPr lang="en-US" altLang="ja-JP" sz="2000" b="1" dirty="0" err="1">
                <a:ea typeface="ＭＳ Ｐゴシック" pitchFamily="34" charset="-128"/>
              </a:rPr>
              <a:t>Wb</a:t>
            </a:r>
            <a:r>
              <a:rPr lang="en-US" altLang="ja-JP" sz="2000" b="1" dirty="0">
                <a:ea typeface="ＭＳ Ｐゴシック" pitchFamily="34" charset="-128"/>
              </a:rPr>
              <a:t> = 1 T m</a:t>
            </a:r>
            <a:r>
              <a:rPr lang="en-US" altLang="ja-JP" sz="2000" b="1" baseline="30000" dirty="0">
                <a:ea typeface="ＭＳ Ｐゴシック" pitchFamily="34" charset="-128"/>
              </a:rPr>
              <a:t>2</a:t>
            </a:r>
          </a:p>
        </p:txBody>
      </p:sp>
      <p:grpSp>
        <p:nvGrpSpPr>
          <p:cNvPr id="4110" name="Group 22"/>
          <p:cNvGrpSpPr>
            <a:grpSpLocks/>
          </p:cNvGrpSpPr>
          <p:nvPr/>
        </p:nvGrpSpPr>
        <p:grpSpPr bwMode="auto">
          <a:xfrm>
            <a:off x="4572000" y="3657600"/>
            <a:ext cx="3962400" cy="1219200"/>
            <a:chOff x="2736" y="2832"/>
            <a:chExt cx="2496" cy="768"/>
          </a:xfrm>
        </p:grpSpPr>
        <p:sp>
          <p:nvSpPr>
            <p:cNvPr id="4114" name="Text Box 18"/>
            <p:cNvSpPr txBox="1">
              <a:spLocks noChangeArrowheads="1"/>
            </p:cNvSpPr>
            <p:nvPr/>
          </p:nvSpPr>
          <p:spPr bwMode="auto">
            <a:xfrm>
              <a:off x="2832" y="2832"/>
              <a:ext cx="115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a:ea typeface="ＭＳ Ｐゴシック" pitchFamily="34" charset="-128"/>
                </a:rPr>
                <a:t>Gauss’s Law for Magnetism</a:t>
              </a:r>
            </a:p>
          </p:txBody>
        </p:sp>
        <p:sp>
          <p:nvSpPr>
            <p:cNvPr id="4115" name="Text Box 19"/>
            <p:cNvSpPr txBox="1">
              <a:spLocks noChangeArrowheads="1"/>
            </p:cNvSpPr>
            <p:nvPr/>
          </p:nvSpPr>
          <p:spPr bwMode="auto">
            <a:xfrm>
              <a:off x="3168" y="3360"/>
              <a:ext cx="1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a:ea typeface="ＭＳ Ｐゴシック" pitchFamily="34" charset="-128"/>
                </a:rPr>
                <a:t>over closed surface</a:t>
              </a:r>
            </a:p>
          </p:txBody>
        </p:sp>
        <p:sp>
          <p:nvSpPr>
            <p:cNvPr id="4116" name="Line 20"/>
            <p:cNvSpPr>
              <a:spLocks noChangeShapeType="1"/>
            </p:cNvSpPr>
            <p:nvPr/>
          </p:nvSpPr>
          <p:spPr bwMode="auto">
            <a:xfrm flipV="1">
              <a:off x="3792" y="3168"/>
              <a:ext cx="192"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7" name="AutoShape 21"/>
            <p:cNvSpPr>
              <a:spLocks noChangeArrowheads="1"/>
            </p:cNvSpPr>
            <p:nvPr/>
          </p:nvSpPr>
          <p:spPr bwMode="auto">
            <a:xfrm>
              <a:off x="2736" y="2832"/>
              <a:ext cx="2496" cy="768"/>
            </a:xfrm>
            <a:prstGeom prst="roundRect">
              <a:avLst>
                <a:gd name="adj" fmla="val 16667"/>
              </a:avLst>
            </a:pr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pSp>
      <p:graphicFrame>
        <p:nvGraphicFramePr>
          <p:cNvPr id="543768" name="Object 24"/>
          <p:cNvGraphicFramePr>
            <a:graphicFrameLocks noChangeAspect="1"/>
          </p:cNvGraphicFramePr>
          <p:nvPr/>
        </p:nvGraphicFramePr>
        <p:xfrm>
          <a:off x="6934200" y="5740400"/>
          <a:ext cx="2057400" cy="461963"/>
        </p:xfrm>
        <a:graphic>
          <a:graphicData uri="http://schemas.openxmlformats.org/presentationml/2006/ole">
            <mc:AlternateContent xmlns:mc="http://schemas.openxmlformats.org/markup-compatibility/2006">
              <mc:Choice xmlns:v="urn:schemas-microsoft-com:vml" Requires="v">
                <p:oleObj spid="_x0000_s94744" name="Equation" r:id="rId10" imgW="1015920" imgH="228600" progId="Equation.DSMT4">
                  <p:embed/>
                </p:oleObj>
              </mc:Choice>
              <mc:Fallback>
                <p:oleObj name="Equation" r:id="rId10" imgW="10159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740400"/>
                        <a:ext cx="20574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26"/>
          <p:cNvGrpSpPr>
            <a:grpSpLocks/>
          </p:cNvGrpSpPr>
          <p:nvPr/>
        </p:nvGrpSpPr>
        <p:grpSpPr bwMode="auto">
          <a:xfrm>
            <a:off x="4419600" y="5181600"/>
            <a:ext cx="4419600" cy="1500188"/>
            <a:chOff x="2784" y="3264"/>
            <a:chExt cx="2784" cy="945"/>
          </a:xfrm>
        </p:grpSpPr>
        <p:pic>
          <p:nvPicPr>
            <p:cNvPr id="4112" name="Picture 23" descr="figure-28-02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4" y="3264"/>
              <a:ext cx="1555"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 Box 25"/>
            <p:cNvSpPr txBox="1">
              <a:spLocks noChangeArrowheads="1"/>
            </p:cNvSpPr>
            <p:nvPr/>
          </p:nvSpPr>
          <p:spPr bwMode="auto">
            <a:xfrm>
              <a:off x="4560" y="3936"/>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i="0">
                  <a:solidFill>
                    <a:srgbClr val="000066"/>
                  </a:solidFill>
                  <a:ea typeface="ＭＳ Ｐゴシック" pitchFamily="34" charset="-128"/>
                </a:rPr>
                <a:t>(</a:t>
              </a:r>
              <a:r>
                <a:rPr lang="en-US" altLang="ja-JP" sz="2000" b="1">
                  <a:solidFill>
                    <a:srgbClr val="000066"/>
                  </a:solidFill>
                  <a:ea typeface="ＭＳ Ｐゴシック" pitchFamily="34" charset="-128"/>
                </a:rPr>
                <a:t>N</a:t>
              </a:r>
              <a:r>
                <a:rPr lang="en-US" altLang="ja-JP" sz="2000" b="1" i="0">
                  <a:solidFill>
                    <a:srgbClr val="000066"/>
                  </a:solidFill>
                  <a:ea typeface="ＭＳ Ｐゴシック" pitchFamily="34" charset="-128"/>
                </a:rPr>
                <a:t> turns)</a:t>
              </a:r>
            </a:p>
          </p:txBody>
        </p:sp>
      </p:grpSp>
      <p:pic>
        <p:nvPicPr>
          <p:cNvPr id="26" name="Picture 5" descr="14_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7" y="5219131"/>
            <a:ext cx="283303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4863905" y="935956"/>
                <a:ext cx="3317318"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rPr>
                        <m:t>𝐵</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𝐵</m:t>
                          </m:r>
                        </m:e>
                      </m:acc>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𝑛</m:t>
                          </m:r>
                        </m:e>
                      </m:acc>
                      <m:r>
                        <a:rPr lang="en-US" b="0" i="1" smtClean="0">
                          <a:latin typeface="Cambria Math" panose="02040503050406030204" pitchFamily="18" charset="0"/>
                        </a:rPr>
                        <m:t>𝐴</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863905" y="935956"/>
                <a:ext cx="3317318" cy="414088"/>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003350" y="2333273"/>
                <a:ext cx="2358081" cy="968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US" i="1">
                              <a:latin typeface="Cambria Math" panose="02040503050406030204" pitchFamily="18" charset="0"/>
                            </a:rPr>
                            <m:t>𝐵</m:t>
                          </m:r>
                        </m:sub>
                      </m:sSub>
                      <m:r>
                        <a:rPr lang="en-US" i="1">
                          <a:latin typeface="Cambria Math" panose="02040503050406030204" pitchFamily="18" charset="0"/>
                        </a:rPr>
                        <m:t>=</m:t>
                      </m:r>
                      <m:r>
                        <a:rPr lang="en-US" b="0" i="1" smtClean="0">
                          <a:latin typeface="Cambria Math" panose="02040503050406030204" pitchFamily="18" charset="0"/>
                        </a:rPr>
                        <m:t> </m:t>
                      </m:r>
                      <m:nary>
                        <m:naryPr>
                          <m:limLoc m:val="undOvr"/>
                          <m:subHide m:val="on"/>
                          <m:supHide m:val="on"/>
                          <m:ctrlPr>
                            <a:rPr lang="en-US" b="0" i="1" smtClean="0">
                              <a:latin typeface="Cambria Math" panose="02040503050406030204" pitchFamily="18" charset="0"/>
                            </a:rPr>
                          </m:ctrlPr>
                        </m:naryPr>
                        <m:sub/>
                        <m:sup/>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𝐵</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𝑛</m:t>
                              </m:r>
                            </m:e>
                          </m:acc>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𝑑𝐴</m:t>
                          </m:r>
                          <m:r>
                            <m:rPr>
                              <m:nor/>
                            </m:rPr>
                            <a:rPr lang="en-US" dirty="0"/>
                            <m:t> </m:t>
                          </m:r>
                        </m:e>
                      </m:nary>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003350" y="2333273"/>
                <a:ext cx="2358081" cy="968727"/>
              </a:xfrm>
              <a:prstGeom prst="rect">
                <a:avLst/>
              </a:prstGeom>
              <a:blipFill rotWithShape="0">
                <a:blip r:embed="rId15"/>
                <a:stretch>
                  <a:fillRect/>
                </a:stretch>
              </a:blipFill>
            </p:spPr>
            <p:txBody>
              <a:bodyPr/>
              <a:lstStyle/>
              <a:p>
                <a:r>
                  <a:rPr lang="en-US">
                    <a:noFill/>
                  </a:rPr>
                  <a:t> </a:t>
                </a:r>
              </a:p>
            </p:txBody>
          </p:sp>
        </mc:Fallback>
      </mc:AlternateContent>
      <p:pic>
        <p:nvPicPr>
          <p:cNvPr id="29" name="Picture 83"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06152" y="3680619"/>
            <a:ext cx="1930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51027651-9991-4BFC-A593-0DCADB11B235}" type="slidenum">
              <a:rPr lang="en-US" altLang="en-US" smtClean="0"/>
              <a:pPr/>
              <a:t>11</a:t>
            </a:fld>
            <a:endParaRPr lang="en-US" altLang="en-US"/>
          </a:p>
        </p:txBody>
      </p:sp>
    </p:spTree>
    <p:extLst>
      <p:ext uri="{BB962C8B-B14F-4D97-AF65-F5344CB8AC3E}">
        <p14:creationId xmlns:p14="http://schemas.microsoft.com/office/powerpoint/2010/main" val="3326546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543768"/>
                                        </p:tgtEl>
                                        <p:attrNameLst>
                                          <p:attrName>style.visibility</p:attrName>
                                        </p:attrNameLst>
                                      </p:cBhvr>
                                      <p:to>
                                        <p:strVal val="visible"/>
                                      </p:to>
                                    </p:set>
                                    <p:animEffect transition="in" filter="box(in)">
                                      <p:cBhvr>
                                        <p:cTn id="10" dur="500"/>
                                        <p:tgtEl>
                                          <p:spTgt spid="543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3581400" y="1066800"/>
          <a:ext cx="1939925" cy="812800"/>
        </p:xfrm>
        <a:graphic>
          <a:graphicData uri="http://schemas.openxmlformats.org/presentationml/2006/ole">
            <mc:AlternateContent xmlns:mc="http://schemas.openxmlformats.org/markup-compatibility/2006">
              <mc:Choice xmlns:v="urn:schemas-microsoft-com:vml" Requires="v">
                <p:oleObj spid="_x0000_s15560" name="Equation" r:id="rId4" imgW="965160" imgH="406080" progId="Equation.DSMT4">
                  <p:embed/>
                </p:oleObj>
              </mc:Choice>
              <mc:Fallback>
                <p:oleObj name="Equation" r:id="rId4" imgW="965160" imgH="4060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066800"/>
                        <a:ext cx="1939925" cy="812800"/>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Text Box 3"/>
          <p:cNvSpPr txBox="1">
            <a:spLocks noChangeArrowheads="1"/>
          </p:cNvSpPr>
          <p:nvPr/>
        </p:nvSpPr>
        <p:spPr bwMode="auto">
          <a:xfrm>
            <a:off x="304800" y="1981200"/>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Faraday’s law cannot be derived from the other fundamental principles we have studied</a:t>
            </a:r>
            <a:endParaRPr lang="en-US" altLang="en-US"/>
          </a:p>
        </p:txBody>
      </p:sp>
      <p:sp>
        <p:nvSpPr>
          <p:cNvPr id="15366" name="Text Box 4"/>
          <p:cNvSpPr txBox="1">
            <a:spLocks noChangeArrowheads="1"/>
          </p:cNvSpPr>
          <p:nvPr/>
        </p:nvSpPr>
        <p:spPr bwMode="auto">
          <a:xfrm>
            <a:off x="914400" y="2895600"/>
            <a:ext cx="424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Formal version of Faraday’s law:</a:t>
            </a:r>
            <a:endParaRPr lang="en-US" altLang="en-US"/>
          </a:p>
        </p:txBody>
      </p:sp>
      <p:sp>
        <p:nvSpPr>
          <p:cNvPr id="15367" name="Text Box 6"/>
          <p:cNvSpPr txBox="1">
            <a:spLocks noChangeArrowheads="1"/>
          </p:cNvSpPr>
          <p:nvPr/>
        </p:nvSpPr>
        <p:spPr bwMode="auto">
          <a:xfrm>
            <a:off x="304800" y="4191000"/>
            <a:ext cx="3829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Sign:</a:t>
            </a:r>
            <a:r>
              <a:rPr lang="en-US" altLang="en-US"/>
              <a:t> given by right hand rule</a:t>
            </a:r>
          </a:p>
        </p:txBody>
      </p:sp>
      <p:grpSp>
        <p:nvGrpSpPr>
          <p:cNvPr id="15368" name="Group 7"/>
          <p:cNvGrpSpPr>
            <a:grpSpLocks/>
          </p:cNvGrpSpPr>
          <p:nvPr/>
        </p:nvGrpSpPr>
        <p:grpSpPr bwMode="auto">
          <a:xfrm>
            <a:off x="6400800" y="1295400"/>
            <a:ext cx="2127250" cy="3841750"/>
            <a:chOff x="4032" y="1200"/>
            <a:chExt cx="1340" cy="2420"/>
          </a:xfrm>
        </p:grpSpPr>
        <p:sp>
          <p:nvSpPr>
            <p:cNvPr id="15371" name="Text Box 8"/>
            <p:cNvSpPr txBox="1">
              <a:spLocks noChangeArrowheads="1"/>
            </p:cNvSpPr>
            <p:nvPr/>
          </p:nvSpPr>
          <p:spPr bwMode="auto">
            <a:xfrm>
              <a:off x="4136" y="3216"/>
              <a:ext cx="12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b="1">
                  <a:latin typeface="Arial" charset="0"/>
                </a:rPr>
                <a:t>Michael Faraday</a:t>
              </a:r>
            </a:p>
            <a:p>
              <a:pPr algn="ctr" eaLnBrk="1" hangingPunct="1"/>
              <a:r>
                <a:rPr lang="en-US" altLang="en-US" sz="1800" b="1">
                  <a:latin typeface="Arial" charset="0"/>
                </a:rPr>
                <a:t>(1791 - 1867)</a:t>
              </a:r>
              <a:endParaRPr lang="en-US" altLang="en-US"/>
            </a:p>
          </p:txBody>
        </p:sp>
        <p:pic>
          <p:nvPicPr>
            <p:cNvPr id="15372" name="Picture 9" descr="Far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2" y="1200"/>
              <a:ext cx="131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9" name="Rectangle 10"/>
          <p:cNvSpPr>
            <a:spLocks noGrp="1" noChangeArrowheads="1"/>
          </p:cNvSpPr>
          <p:nvPr>
            <p:ph type="title"/>
          </p:nvPr>
        </p:nvSpPr>
        <p:spPr/>
        <p:txBody>
          <a:bodyPr/>
          <a:lstStyle/>
          <a:p>
            <a:pPr eaLnBrk="1" hangingPunct="1"/>
            <a:r>
              <a:rPr lang="en-US" altLang="en-US" smtClean="0">
                <a:ea typeface="ＭＳ Ｐゴシック" charset="-128"/>
              </a:rPr>
              <a:t>Faraday’s Law</a:t>
            </a:r>
          </a:p>
        </p:txBody>
      </p:sp>
      <p:sp>
        <p:nvSpPr>
          <p:cNvPr id="15370" name="Text Box 12"/>
          <p:cNvSpPr txBox="1">
            <a:spLocks noChangeArrowheads="1"/>
          </p:cNvSpPr>
          <p:nvPr/>
        </p:nvSpPr>
        <p:spPr bwMode="auto">
          <a:xfrm>
            <a:off x="304800" y="5562600"/>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Differential form of</a:t>
            </a:r>
          </a:p>
          <a:p>
            <a:pPr eaLnBrk="1" hangingPunct="1"/>
            <a:r>
              <a:rPr lang="en-US" altLang="en-US">
                <a:solidFill>
                  <a:schemeClr val="accent2"/>
                </a:solidFill>
              </a:rPr>
              <a:t>Faraday’s law:</a:t>
            </a:r>
            <a:endParaRPr lang="en-US" altLang="en-US"/>
          </a:p>
        </p:txBody>
      </p:sp>
      <mc:AlternateContent xmlns:mc="http://schemas.openxmlformats.org/markup-compatibility/2006" xmlns:a14="http://schemas.microsoft.com/office/drawing/2010/main">
        <mc:Choice Requires="a14">
          <p:sp>
            <p:nvSpPr>
              <p:cNvPr id="2" name="TextBox 1"/>
              <p:cNvSpPr txBox="1"/>
              <p:nvPr/>
            </p:nvSpPr>
            <p:spPr>
              <a:xfrm>
                <a:off x="914400" y="3253032"/>
                <a:ext cx="3797386" cy="10610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smtClean="0">
                              <a:latin typeface="Cambria Math" panose="02040503050406030204" pitchFamily="18" charset="0"/>
                            </a:rPr>
                          </m:ctrlPr>
                        </m:naryPr>
                        <m:sub/>
                        <m:sup/>
                        <m:e>
                          <m:acc>
                            <m:accPr>
                              <m:chr m:val="⃗"/>
                              <m:ctrlPr>
                                <a:rPr lang="en-US" i="1" smtClean="0">
                                  <a:latin typeface="Cambria Math" panose="02040503050406030204" pitchFamily="18" charset="0"/>
                                </a:rPr>
                              </m:ctrlPr>
                            </m:accPr>
                            <m:e>
                              <m:r>
                                <a:rPr lang="en-US" b="0" i="1" smtClean="0">
                                  <a:latin typeface="Cambria Math"/>
                                </a:rPr>
                                <m:t>𝐸</m:t>
                              </m:r>
                            </m:e>
                          </m:acc>
                          <m:r>
                            <m:rPr>
                              <m:brk/>
                            </m:rPr>
                            <a:rPr lang="en-US" i="1" smtClean="0">
                              <a:latin typeface="Cambria Math"/>
                              <a:ea typeface="Cambria Math"/>
                            </a:rPr>
                            <m:t>∙</m:t>
                          </m:r>
                          <m:acc>
                            <m:accPr>
                              <m:chr m:val="⃗"/>
                              <m:ctrlPr>
                                <a:rPr lang="en-US" i="1" smtClean="0">
                                  <a:latin typeface="Cambria Math" panose="02040503050406030204" pitchFamily="18" charset="0"/>
                                  <a:ea typeface="Cambria Math"/>
                                </a:rPr>
                              </m:ctrlPr>
                            </m:accPr>
                            <m:e>
                              <m:r>
                                <a:rPr lang="en-US" b="0" i="1" smtClean="0">
                                  <a:latin typeface="Cambria Math"/>
                                  <a:ea typeface="Cambria Math"/>
                                </a:rPr>
                                <m:t>𝑑𝑙</m:t>
                              </m:r>
                            </m:e>
                          </m:acc>
                        </m:e>
                      </m:nary>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𝑑</m:t>
                          </m:r>
                        </m:num>
                        <m:den>
                          <m:r>
                            <a:rPr lang="en-US" b="0" i="1" smtClean="0">
                              <a:latin typeface="Cambria Math"/>
                            </a:rPr>
                            <m:t>𝑑𝑡</m:t>
                          </m:r>
                        </m:den>
                      </m:f>
                      <m:r>
                        <a:rPr lang="en-US" b="0" i="1" smtClean="0">
                          <a:latin typeface="Cambria Math"/>
                        </a:rPr>
                        <m:t>[</m:t>
                      </m:r>
                      <m:nary>
                        <m:naryPr>
                          <m:limLoc m:val="undOvr"/>
                          <m:subHide m:val="on"/>
                          <m:supHide m:val="on"/>
                          <m:ctrlPr>
                            <a:rPr lang="en-US" b="0" i="1" smtClean="0">
                              <a:latin typeface="Cambria Math" panose="02040503050406030204" pitchFamily="18" charset="0"/>
                            </a:rPr>
                          </m:ctrlPr>
                        </m:naryPr>
                        <m:sub/>
                        <m:sup/>
                        <m:e>
                          <m:acc>
                            <m:accPr>
                              <m:chr m:val="⃗"/>
                              <m:ctrlPr>
                                <a:rPr lang="en-US" b="0" i="1" smtClean="0">
                                  <a:latin typeface="Cambria Math" panose="02040503050406030204" pitchFamily="18" charset="0"/>
                                </a:rPr>
                              </m:ctrlPr>
                            </m:accPr>
                            <m:e>
                              <m:r>
                                <a:rPr lang="en-US" b="0" i="1" smtClean="0">
                                  <a:latin typeface="Cambria Math"/>
                                </a:rPr>
                                <m:t>𝐵</m:t>
                              </m:r>
                            </m:e>
                          </m:acc>
                          <m:r>
                            <m:rPr>
                              <m:brk/>
                            </m:rPr>
                            <a:rPr lang="en-US" i="1" smtClean="0">
                              <a:latin typeface="Cambria Math"/>
                              <a:ea typeface="Cambria Math"/>
                            </a:rPr>
                            <m:t>∙</m:t>
                          </m:r>
                          <m:acc>
                            <m:accPr>
                              <m:chr m:val="̂"/>
                              <m:ctrlPr>
                                <a:rPr lang="en-US" i="1" smtClean="0">
                                  <a:latin typeface="Cambria Math" panose="02040503050406030204" pitchFamily="18" charset="0"/>
                                  <a:ea typeface="Cambria Math"/>
                                </a:rPr>
                              </m:ctrlPr>
                            </m:accPr>
                            <m:e>
                              <m:r>
                                <a:rPr lang="en-US" b="0" i="1" smtClean="0">
                                  <a:latin typeface="Cambria Math"/>
                                  <a:ea typeface="Cambria Math"/>
                                </a:rPr>
                                <m:t>𝑛</m:t>
                              </m:r>
                            </m:e>
                          </m:acc>
                          <m:r>
                            <m:rPr>
                              <m:brk/>
                            </m:rPr>
                            <a:rPr lang="en-US" b="0" i="1" smtClean="0">
                              <a:latin typeface="Cambria Math"/>
                            </a:rPr>
                            <m:t>𝑑</m:t>
                          </m:r>
                          <m:r>
                            <a:rPr lang="en-US" b="0" i="1" smtClean="0">
                              <a:latin typeface="Cambria Math"/>
                            </a:rPr>
                            <m:t>𝐴</m:t>
                          </m:r>
                        </m:e>
                      </m:nary>
                      <m:r>
                        <a:rPr lang="en-US" b="0" i="1" smtClean="0">
                          <a:latin typeface="Cambria Math"/>
                        </a:rPr>
                        <m:t>]</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914400" y="3253032"/>
                <a:ext cx="3797386" cy="106106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810000" y="5410200"/>
                <a:ext cx="2391531" cy="7945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a:ea typeface="Cambria Math"/>
                            </a:rPr>
                            <m:t>𝛻</m:t>
                          </m:r>
                        </m:e>
                      </m:acc>
                      <m:r>
                        <a:rPr lang="en-US" i="1" smtClean="0">
                          <a:latin typeface="Cambria Math"/>
                          <a:ea typeface="Cambria Math"/>
                        </a:rPr>
                        <m:t>×</m:t>
                      </m:r>
                      <m:acc>
                        <m:accPr>
                          <m:chr m:val="⃗"/>
                          <m:ctrlPr>
                            <a:rPr lang="en-US" i="1" smtClean="0">
                              <a:latin typeface="Cambria Math" panose="02040503050406030204" pitchFamily="18" charset="0"/>
                              <a:ea typeface="Cambria Math"/>
                            </a:rPr>
                          </m:ctrlPr>
                        </m:accPr>
                        <m:e>
                          <m:r>
                            <a:rPr lang="en-US" b="0" i="1" smtClean="0">
                              <a:latin typeface="Cambria Math"/>
                              <a:ea typeface="Cambria Math"/>
                            </a:rPr>
                            <m:t>𝐸</m:t>
                          </m:r>
                        </m:e>
                      </m:acc>
                      <m:r>
                        <a:rPr lang="en-US" b="0" i="0" smtClean="0">
                          <a:latin typeface="Cambria Math"/>
                        </a:rPr>
                        <m:t>=−</m:t>
                      </m:r>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𝐵</m:t>
                          </m:r>
                        </m:num>
                        <m:den>
                          <m:r>
                            <a:rPr lang="en-US" b="0" i="1" smtClean="0">
                              <a:latin typeface="Cambria Math"/>
                            </a:rPr>
                            <m:t>𝜕</m:t>
                          </m:r>
                          <m:r>
                            <a:rPr lang="en-US" b="0" i="1" smtClean="0">
                              <a:latin typeface="Cambria Math"/>
                            </a:rPr>
                            <m:t>𝑡</m:t>
                          </m:r>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810000" y="5410200"/>
                <a:ext cx="2391531" cy="794576"/>
              </a:xfrm>
              <a:prstGeom prst="rect">
                <a:avLst/>
              </a:prstGeom>
              <a:blipFill rotWithShape="1">
                <a:blip r:embed="rId8"/>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51027651-9991-4BFC-A593-0DCADB11B235}" type="slidenum">
              <a:rPr lang="en-US" altLang="en-US" smtClean="0"/>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3200400" y="1600200"/>
          <a:ext cx="1939925" cy="812800"/>
        </p:xfrm>
        <a:graphic>
          <a:graphicData uri="http://schemas.openxmlformats.org/presentationml/2006/ole">
            <mc:AlternateContent xmlns:mc="http://schemas.openxmlformats.org/markup-compatibility/2006">
              <mc:Choice xmlns:v="urn:schemas-microsoft-com:vml" Requires="v">
                <p:oleObj spid="_x0000_s25928" name="Equation" r:id="rId4" imgW="965160" imgH="406080" progId="Equation.DSMT4">
                  <p:embed/>
                </p:oleObj>
              </mc:Choice>
              <mc:Fallback>
                <p:oleObj name="Equation" r:id="rId4" imgW="965160" imgH="4060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600200"/>
                        <a:ext cx="1939925" cy="812800"/>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78019" name="Text Box 3"/>
          <p:cNvSpPr txBox="1">
            <a:spLocks noChangeArrowheads="1"/>
          </p:cNvSpPr>
          <p:nvPr/>
        </p:nvSpPr>
        <p:spPr bwMode="auto">
          <a:xfrm>
            <a:off x="2057400" y="3241675"/>
            <a:ext cx="52117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Two ways to produce curly electric field:</a:t>
            </a:r>
          </a:p>
          <a:p>
            <a:pPr eaLnBrk="1" hangingPunct="1"/>
            <a:r>
              <a:rPr lang="en-US" altLang="en-US">
                <a:solidFill>
                  <a:srgbClr val="FF0000"/>
                </a:solidFill>
              </a:rPr>
              <a:t>	1. Changing </a:t>
            </a:r>
            <a:r>
              <a:rPr lang="en-US" altLang="en-US" i="1">
                <a:solidFill>
                  <a:srgbClr val="FF0000"/>
                </a:solidFill>
              </a:rPr>
              <a:t>B</a:t>
            </a:r>
          </a:p>
          <a:p>
            <a:pPr eaLnBrk="1" hangingPunct="1"/>
            <a:r>
              <a:rPr lang="en-US" altLang="en-US" i="1">
                <a:solidFill>
                  <a:srgbClr val="FF0000"/>
                </a:solidFill>
              </a:rPr>
              <a:t>	</a:t>
            </a:r>
            <a:r>
              <a:rPr lang="en-US" altLang="en-US">
                <a:solidFill>
                  <a:srgbClr val="FF0000"/>
                </a:solidFill>
              </a:rPr>
              <a:t>2. Changing </a:t>
            </a:r>
            <a:r>
              <a:rPr lang="en-US" altLang="en-US" i="1">
                <a:solidFill>
                  <a:srgbClr val="FF0000"/>
                </a:solidFill>
              </a:rPr>
              <a:t>A</a:t>
            </a:r>
            <a:endParaRPr lang="en-US" altLang="en-US"/>
          </a:p>
        </p:txBody>
      </p:sp>
      <p:graphicFrame>
        <p:nvGraphicFramePr>
          <p:cNvPr id="1878020" name="Object 3"/>
          <p:cNvGraphicFramePr>
            <a:graphicFrameLocks noChangeAspect="1"/>
          </p:cNvGraphicFramePr>
          <p:nvPr/>
        </p:nvGraphicFramePr>
        <p:xfrm>
          <a:off x="2149475" y="5029200"/>
          <a:ext cx="2271713" cy="812800"/>
        </p:xfrm>
        <a:graphic>
          <a:graphicData uri="http://schemas.openxmlformats.org/presentationml/2006/ole">
            <mc:AlternateContent xmlns:mc="http://schemas.openxmlformats.org/markup-compatibility/2006">
              <mc:Choice xmlns:v="urn:schemas-microsoft-com:vml" Requires="v">
                <p:oleObj spid="_x0000_s25929" name="Equation" r:id="rId6" imgW="1130040" imgH="406080" progId="Equation.3">
                  <p:embed/>
                </p:oleObj>
              </mc:Choice>
              <mc:Fallback>
                <p:oleObj name="Equation" r:id="rId6" imgW="1130040" imgH="4060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9475" y="5029200"/>
                        <a:ext cx="2271713" cy="812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8021" name="Object 4"/>
          <p:cNvGraphicFramePr>
            <a:graphicFrameLocks noChangeAspect="1"/>
          </p:cNvGraphicFramePr>
          <p:nvPr/>
        </p:nvGraphicFramePr>
        <p:xfrm>
          <a:off x="4511675" y="5080000"/>
          <a:ext cx="2144713" cy="787400"/>
        </p:xfrm>
        <a:graphic>
          <a:graphicData uri="http://schemas.openxmlformats.org/presentationml/2006/ole">
            <mc:AlternateContent xmlns:mc="http://schemas.openxmlformats.org/markup-compatibility/2006">
              <mc:Choice xmlns:v="urn:schemas-microsoft-com:vml" Requires="v">
                <p:oleObj spid="_x0000_s25930" name="Equation" r:id="rId8" imgW="1066680" imgH="393480" progId="Equation.3">
                  <p:embed/>
                </p:oleObj>
              </mc:Choice>
              <mc:Fallback>
                <p:oleObj name="Equation" r:id="rId8" imgW="1066680" imgH="39348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1675" y="5080000"/>
                        <a:ext cx="2144713" cy="7874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Rectangle 6"/>
          <p:cNvSpPr>
            <a:spLocks noGrp="1" noChangeArrowheads="1"/>
          </p:cNvSpPr>
          <p:nvPr>
            <p:ph type="title"/>
          </p:nvPr>
        </p:nvSpPr>
        <p:spPr/>
        <p:txBody>
          <a:bodyPr/>
          <a:lstStyle/>
          <a:p>
            <a:pPr eaLnBrk="1" hangingPunct="1"/>
            <a:r>
              <a:rPr lang="en-US" altLang="en-US" smtClean="0">
                <a:ea typeface="ＭＳ Ｐゴシック" charset="-128"/>
              </a:rPr>
              <a:t>Two Ways to Produce Changing </a:t>
            </a:r>
            <a:r>
              <a:rPr lang="en-US" altLang="en-US" smtClean="0">
                <a:ea typeface="ＭＳ Ｐゴシック" charset="-128"/>
                <a:sym typeface="Symbol" pitchFamily="64" charset="2"/>
              </a:rPr>
              <a:t></a:t>
            </a:r>
            <a:endParaRPr lang="en-US" altLang="en-US" smtClean="0">
              <a:ea typeface="ＭＳ Ｐゴシック" charset="-128"/>
            </a:endParaRPr>
          </a:p>
        </p:txBody>
      </p:sp>
      <p:sp>
        <p:nvSpPr>
          <p:cNvPr id="2" name="Slide Number Placeholder 1"/>
          <p:cNvSpPr>
            <a:spLocks noGrp="1"/>
          </p:cNvSpPr>
          <p:nvPr>
            <p:ph type="sldNum" sz="quarter" idx="12"/>
          </p:nvPr>
        </p:nvSpPr>
        <p:spPr/>
        <p:txBody>
          <a:bodyPr/>
          <a:lstStyle/>
          <a:p>
            <a:fld id="{51027651-9991-4BFC-A593-0DCADB11B235}"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7" name="Picture 2" descr="Fig22"/>
          <p:cNvPicPr>
            <a:picLocks noChangeAspect="1" noChangeArrowheads="1"/>
          </p:cNvPicPr>
          <p:nvPr/>
        </p:nvPicPr>
        <p:blipFill>
          <a:blip r:embed="rId4">
            <a:lum bright="-18000" contrast="42000"/>
            <a:extLst>
              <a:ext uri="{28A0092B-C50C-407E-A947-70E740481C1C}">
                <a14:useLocalDpi xmlns:a14="http://schemas.microsoft.com/office/drawing/2010/main" val="0"/>
              </a:ext>
            </a:extLst>
          </a:blip>
          <a:srcRect/>
          <a:stretch>
            <a:fillRect/>
          </a:stretch>
        </p:blipFill>
        <p:spPr bwMode="auto">
          <a:xfrm>
            <a:off x="4953000" y="838200"/>
            <a:ext cx="3952875"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9827" name="Text Box 3"/>
          <p:cNvSpPr txBox="1">
            <a:spLocks noChangeArrowheads="1"/>
          </p:cNvSpPr>
          <p:nvPr/>
        </p:nvSpPr>
        <p:spPr bwMode="auto">
          <a:xfrm>
            <a:off x="593725" y="1295400"/>
            <a:ext cx="351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‘Magnetic force’ approach:</a:t>
            </a:r>
            <a:endParaRPr lang="en-US" altLang="en-US"/>
          </a:p>
        </p:txBody>
      </p:sp>
      <p:graphicFrame>
        <p:nvGraphicFramePr>
          <p:cNvPr id="1869828" name="Object 2"/>
          <p:cNvGraphicFramePr>
            <a:graphicFrameLocks noChangeAspect="1"/>
          </p:cNvGraphicFramePr>
          <p:nvPr/>
        </p:nvGraphicFramePr>
        <p:xfrm>
          <a:off x="1143000" y="1752600"/>
          <a:ext cx="2244725" cy="508000"/>
        </p:xfrm>
        <a:graphic>
          <a:graphicData uri="http://schemas.openxmlformats.org/presentationml/2006/ole">
            <mc:AlternateContent xmlns:mc="http://schemas.openxmlformats.org/markup-compatibility/2006">
              <mc:Choice xmlns:v="urn:schemas-microsoft-com:vml" Requires="v">
                <p:oleObj spid="_x0000_s18196" name="Equation" r:id="rId5" imgW="1117440" imgH="253800" progId="Equation.3">
                  <p:embed/>
                </p:oleObj>
              </mc:Choice>
              <mc:Fallback>
                <p:oleObj name="Equation" r:id="rId5" imgW="1117440" imgH="2538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752600"/>
                        <a:ext cx="2244725" cy="5080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69829" name="Object 3"/>
          <p:cNvGraphicFramePr>
            <a:graphicFrameLocks noChangeAspect="1"/>
          </p:cNvGraphicFramePr>
          <p:nvPr/>
        </p:nvGraphicFramePr>
        <p:xfrm>
          <a:off x="1092200" y="2463800"/>
          <a:ext cx="1071563" cy="431800"/>
        </p:xfrm>
        <a:graphic>
          <a:graphicData uri="http://schemas.openxmlformats.org/presentationml/2006/ole">
            <mc:AlternateContent xmlns:mc="http://schemas.openxmlformats.org/markup-compatibility/2006">
              <mc:Choice xmlns:v="urn:schemas-microsoft-com:vml" Requires="v">
                <p:oleObj spid="_x0000_s18197" name="Equation" r:id="rId7" imgW="533160" imgH="215640" progId="Equation.3">
                  <p:embed/>
                </p:oleObj>
              </mc:Choice>
              <mc:Fallback>
                <p:oleObj name="Equation" r:id="rId7" imgW="533160" imgH="215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2200" y="2463800"/>
                        <a:ext cx="1071563" cy="431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69830" name="Object 4"/>
          <p:cNvGraphicFramePr>
            <a:graphicFrameLocks noChangeAspect="1"/>
          </p:cNvGraphicFramePr>
          <p:nvPr/>
        </p:nvGraphicFramePr>
        <p:xfrm>
          <a:off x="2527300" y="2476500"/>
          <a:ext cx="1555750" cy="431800"/>
        </p:xfrm>
        <a:graphic>
          <a:graphicData uri="http://schemas.openxmlformats.org/presentationml/2006/ole">
            <mc:AlternateContent xmlns:mc="http://schemas.openxmlformats.org/markup-compatibility/2006">
              <mc:Choice xmlns:v="urn:schemas-microsoft-com:vml" Requires="v">
                <p:oleObj spid="_x0000_s18198" name="Equation" r:id="rId9" imgW="774360" imgH="215640" progId="Equation.3">
                  <p:embed/>
                </p:oleObj>
              </mc:Choice>
              <mc:Fallback>
                <p:oleObj name="Equation" r:id="rId9" imgW="774360" imgH="21564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300" y="2476500"/>
                        <a:ext cx="1555750" cy="431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7"/>
          <p:cNvGrpSpPr>
            <a:grpSpLocks/>
          </p:cNvGrpSpPr>
          <p:nvPr/>
        </p:nvGrpSpPr>
        <p:grpSpPr bwMode="auto">
          <a:xfrm>
            <a:off x="6629400" y="1219200"/>
            <a:ext cx="762000" cy="381000"/>
            <a:chOff x="4176" y="768"/>
            <a:chExt cx="480" cy="240"/>
          </a:xfrm>
        </p:grpSpPr>
        <p:grpSp>
          <p:nvGrpSpPr>
            <p:cNvPr id="17435" name="Group 8"/>
            <p:cNvGrpSpPr>
              <a:grpSpLocks/>
            </p:cNvGrpSpPr>
            <p:nvPr/>
          </p:nvGrpSpPr>
          <p:grpSpPr bwMode="auto">
            <a:xfrm>
              <a:off x="4176" y="912"/>
              <a:ext cx="96" cy="96"/>
              <a:chOff x="4512" y="3312"/>
              <a:chExt cx="96" cy="96"/>
            </a:xfrm>
          </p:grpSpPr>
          <p:sp>
            <p:nvSpPr>
              <p:cNvPr id="17445" name="Line 9"/>
              <p:cNvSpPr>
                <a:spLocks noChangeShapeType="1"/>
              </p:cNvSpPr>
              <p:nvPr/>
            </p:nvSpPr>
            <p:spPr bwMode="auto">
              <a:xfrm>
                <a:off x="4560" y="3312"/>
                <a:ext cx="0" cy="9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6" name="Line 10"/>
              <p:cNvSpPr>
                <a:spLocks noChangeShapeType="1"/>
              </p:cNvSpPr>
              <p:nvPr/>
            </p:nvSpPr>
            <p:spPr bwMode="auto">
              <a:xfrm flipH="1">
                <a:off x="4512" y="3360"/>
                <a:ext cx="9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36" name="Group 11"/>
            <p:cNvGrpSpPr>
              <a:grpSpLocks/>
            </p:cNvGrpSpPr>
            <p:nvPr/>
          </p:nvGrpSpPr>
          <p:grpSpPr bwMode="auto">
            <a:xfrm>
              <a:off x="4320" y="768"/>
              <a:ext cx="96" cy="96"/>
              <a:chOff x="4512" y="3312"/>
              <a:chExt cx="96" cy="96"/>
            </a:xfrm>
          </p:grpSpPr>
          <p:sp>
            <p:nvSpPr>
              <p:cNvPr id="17443" name="Line 12"/>
              <p:cNvSpPr>
                <a:spLocks noChangeShapeType="1"/>
              </p:cNvSpPr>
              <p:nvPr/>
            </p:nvSpPr>
            <p:spPr bwMode="auto">
              <a:xfrm>
                <a:off x="4560" y="3312"/>
                <a:ext cx="0" cy="9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4" name="Line 13"/>
              <p:cNvSpPr>
                <a:spLocks noChangeShapeType="1"/>
              </p:cNvSpPr>
              <p:nvPr/>
            </p:nvSpPr>
            <p:spPr bwMode="auto">
              <a:xfrm flipH="1">
                <a:off x="4512" y="3360"/>
                <a:ext cx="9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37" name="Group 14"/>
            <p:cNvGrpSpPr>
              <a:grpSpLocks/>
            </p:cNvGrpSpPr>
            <p:nvPr/>
          </p:nvGrpSpPr>
          <p:grpSpPr bwMode="auto">
            <a:xfrm>
              <a:off x="4464" y="768"/>
              <a:ext cx="96" cy="96"/>
              <a:chOff x="4512" y="3312"/>
              <a:chExt cx="96" cy="96"/>
            </a:xfrm>
          </p:grpSpPr>
          <p:sp>
            <p:nvSpPr>
              <p:cNvPr id="17441" name="Line 15"/>
              <p:cNvSpPr>
                <a:spLocks noChangeShapeType="1"/>
              </p:cNvSpPr>
              <p:nvPr/>
            </p:nvSpPr>
            <p:spPr bwMode="auto">
              <a:xfrm>
                <a:off x="4560" y="3312"/>
                <a:ext cx="0" cy="9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16"/>
              <p:cNvSpPr>
                <a:spLocks noChangeShapeType="1"/>
              </p:cNvSpPr>
              <p:nvPr/>
            </p:nvSpPr>
            <p:spPr bwMode="auto">
              <a:xfrm flipH="1">
                <a:off x="4512" y="3360"/>
                <a:ext cx="9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38" name="Group 17"/>
            <p:cNvGrpSpPr>
              <a:grpSpLocks/>
            </p:cNvGrpSpPr>
            <p:nvPr/>
          </p:nvGrpSpPr>
          <p:grpSpPr bwMode="auto">
            <a:xfrm>
              <a:off x="4560" y="912"/>
              <a:ext cx="96" cy="96"/>
              <a:chOff x="4512" y="3312"/>
              <a:chExt cx="96" cy="96"/>
            </a:xfrm>
          </p:grpSpPr>
          <p:sp>
            <p:nvSpPr>
              <p:cNvPr id="17439" name="Line 18"/>
              <p:cNvSpPr>
                <a:spLocks noChangeShapeType="1"/>
              </p:cNvSpPr>
              <p:nvPr/>
            </p:nvSpPr>
            <p:spPr bwMode="auto">
              <a:xfrm>
                <a:off x="4560" y="3312"/>
                <a:ext cx="0" cy="9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Line 19"/>
              <p:cNvSpPr>
                <a:spLocks noChangeShapeType="1"/>
              </p:cNvSpPr>
              <p:nvPr/>
            </p:nvSpPr>
            <p:spPr bwMode="auto">
              <a:xfrm flipH="1">
                <a:off x="4512" y="3360"/>
                <a:ext cx="9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 name="Group 20"/>
          <p:cNvGrpSpPr>
            <a:grpSpLocks/>
          </p:cNvGrpSpPr>
          <p:nvPr/>
        </p:nvGrpSpPr>
        <p:grpSpPr bwMode="auto">
          <a:xfrm>
            <a:off x="6629400" y="3581400"/>
            <a:ext cx="762000" cy="228600"/>
            <a:chOff x="4176" y="2256"/>
            <a:chExt cx="480" cy="144"/>
          </a:xfrm>
        </p:grpSpPr>
        <p:sp>
          <p:nvSpPr>
            <p:cNvPr id="17431" name="Line 21"/>
            <p:cNvSpPr>
              <a:spLocks noChangeShapeType="1"/>
            </p:cNvSpPr>
            <p:nvPr/>
          </p:nvSpPr>
          <p:spPr bwMode="auto">
            <a:xfrm flipH="1">
              <a:off x="4176" y="2304"/>
              <a:ext cx="96"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Line 22"/>
            <p:cNvSpPr>
              <a:spLocks noChangeShapeType="1"/>
            </p:cNvSpPr>
            <p:nvPr/>
          </p:nvSpPr>
          <p:spPr bwMode="auto">
            <a:xfrm flipH="1">
              <a:off x="4272" y="2400"/>
              <a:ext cx="96"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23"/>
            <p:cNvSpPr>
              <a:spLocks noChangeShapeType="1"/>
            </p:cNvSpPr>
            <p:nvPr/>
          </p:nvSpPr>
          <p:spPr bwMode="auto">
            <a:xfrm flipH="1">
              <a:off x="4416" y="2352"/>
              <a:ext cx="96"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24"/>
            <p:cNvSpPr>
              <a:spLocks noChangeShapeType="1"/>
            </p:cNvSpPr>
            <p:nvPr/>
          </p:nvSpPr>
          <p:spPr bwMode="auto">
            <a:xfrm flipH="1">
              <a:off x="4560" y="2256"/>
              <a:ext cx="96"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25"/>
          <p:cNvGrpSpPr>
            <a:grpSpLocks/>
          </p:cNvGrpSpPr>
          <p:nvPr/>
        </p:nvGrpSpPr>
        <p:grpSpPr bwMode="auto">
          <a:xfrm>
            <a:off x="5537200" y="1968500"/>
            <a:ext cx="1092200" cy="1181100"/>
            <a:chOff x="3488" y="1240"/>
            <a:chExt cx="688" cy="744"/>
          </a:xfrm>
        </p:grpSpPr>
        <p:sp>
          <p:nvSpPr>
            <p:cNvPr id="17429" name="Freeform 26"/>
            <p:cNvSpPr>
              <a:spLocks/>
            </p:cNvSpPr>
            <p:nvPr/>
          </p:nvSpPr>
          <p:spPr bwMode="auto">
            <a:xfrm>
              <a:off x="3488" y="1240"/>
              <a:ext cx="688" cy="744"/>
            </a:xfrm>
            <a:custGeom>
              <a:avLst/>
              <a:gdLst>
                <a:gd name="T0" fmla="*/ 688 w 688"/>
                <a:gd name="T1" fmla="*/ 8 h 744"/>
                <a:gd name="T2" fmla="*/ 400 w 688"/>
                <a:gd name="T3" fmla="*/ 8 h 744"/>
                <a:gd name="T4" fmla="*/ 64 w 688"/>
                <a:gd name="T5" fmla="*/ 56 h 744"/>
                <a:gd name="T6" fmla="*/ 16 w 688"/>
                <a:gd name="T7" fmla="*/ 248 h 744"/>
                <a:gd name="T8" fmla="*/ 16 w 688"/>
                <a:gd name="T9" fmla="*/ 440 h 744"/>
                <a:gd name="T10" fmla="*/ 112 w 688"/>
                <a:gd name="T11" fmla="*/ 632 h 744"/>
                <a:gd name="T12" fmla="*/ 256 w 688"/>
                <a:gd name="T13" fmla="*/ 728 h 744"/>
                <a:gd name="T14" fmla="*/ 496 w 688"/>
                <a:gd name="T15" fmla="*/ 728 h 744"/>
                <a:gd name="T16" fmla="*/ 0 60000 65536"/>
                <a:gd name="T17" fmla="*/ 0 60000 65536"/>
                <a:gd name="T18" fmla="*/ 0 60000 65536"/>
                <a:gd name="T19" fmla="*/ 0 60000 65536"/>
                <a:gd name="T20" fmla="*/ 0 60000 65536"/>
                <a:gd name="T21" fmla="*/ 0 60000 65536"/>
                <a:gd name="T22" fmla="*/ 0 60000 65536"/>
                <a:gd name="T23" fmla="*/ 0 60000 65536"/>
                <a:gd name="T24" fmla="*/ 0 w 688"/>
                <a:gd name="T25" fmla="*/ 0 h 744"/>
                <a:gd name="T26" fmla="*/ 688 w 688"/>
                <a:gd name="T27" fmla="*/ 744 h 7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8" h="744">
                  <a:moveTo>
                    <a:pt x="688" y="8"/>
                  </a:moveTo>
                  <a:cubicBezTo>
                    <a:pt x="596" y="4"/>
                    <a:pt x="504" y="0"/>
                    <a:pt x="400" y="8"/>
                  </a:cubicBezTo>
                  <a:cubicBezTo>
                    <a:pt x="296" y="16"/>
                    <a:pt x="128" y="16"/>
                    <a:pt x="64" y="56"/>
                  </a:cubicBezTo>
                  <a:cubicBezTo>
                    <a:pt x="0" y="96"/>
                    <a:pt x="24" y="184"/>
                    <a:pt x="16" y="248"/>
                  </a:cubicBezTo>
                  <a:cubicBezTo>
                    <a:pt x="8" y="312"/>
                    <a:pt x="0" y="376"/>
                    <a:pt x="16" y="440"/>
                  </a:cubicBezTo>
                  <a:cubicBezTo>
                    <a:pt x="32" y="504"/>
                    <a:pt x="72" y="584"/>
                    <a:pt x="112" y="632"/>
                  </a:cubicBezTo>
                  <a:cubicBezTo>
                    <a:pt x="152" y="680"/>
                    <a:pt x="192" y="712"/>
                    <a:pt x="256" y="728"/>
                  </a:cubicBezTo>
                  <a:cubicBezTo>
                    <a:pt x="320" y="744"/>
                    <a:pt x="408" y="736"/>
                    <a:pt x="496" y="728"/>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430" name="Text Box 27"/>
            <p:cNvSpPr txBox="1">
              <a:spLocks noChangeArrowheads="1"/>
            </p:cNvSpPr>
            <p:nvPr/>
          </p:nvSpPr>
          <p:spPr bwMode="auto">
            <a:xfrm>
              <a:off x="3686" y="1658"/>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FF0000"/>
                  </a:solidFill>
                </a:rPr>
                <a:t>I</a:t>
              </a:r>
            </a:p>
          </p:txBody>
        </p:sp>
      </p:grpSp>
      <p:sp>
        <p:nvSpPr>
          <p:cNvPr id="1869852" name="Line 28"/>
          <p:cNvSpPr>
            <a:spLocks noChangeShapeType="1"/>
          </p:cNvSpPr>
          <p:nvPr/>
        </p:nvSpPr>
        <p:spPr bwMode="auto">
          <a:xfrm>
            <a:off x="3048000" y="33528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853" name="Text Box 29"/>
          <p:cNvSpPr txBox="1">
            <a:spLocks noChangeArrowheads="1"/>
          </p:cNvSpPr>
          <p:nvPr/>
        </p:nvSpPr>
        <p:spPr bwMode="auto">
          <a:xfrm>
            <a:off x="593725" y="3124200"/>
            <a:ext cx="231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Use Faraday law:</a:t>
            </a:r>
            <a:endParaRPr lang="en-US" altLang="en-US"/>
          </a:p>
        </p:txBody>
      </p:sp>
      <p:graphicFrame>
        <p:nvGraphicFramePr>
          <p:cNvPr id="1869854" name="Object 5"/>
          <p:cNvGraphicFramePr>
            <a:graphicFrameLocks noChangeAspect="1"/>
          </p:cNvGraphicFramePr>
          <p:nvPr/>
        </p:nvGraphicFramePr>
        <p:xfrm>
          <a:off x="762000" y="3657600"/>
          <a:ext cx="1939925" cy="812800"/>
        </p:xfrm>
        <a:graphic>
          <a:graphicData uri="http://schemas.openxmlformats.org/presentationml/2006/ole">
            <mc:AlternateContent xmlns:mc="http://schemas.openxmlformats.org/markup-compatibility/2006">
              <mc:Choice xmlns:v="urn:schemas-microsoft-com:vml" Requires="v">
                <p:oleObj spid="_x0000_s18199" name="Equation" r:id="rId11" imgW="965160" imgH="406080" progId="Equation.DSMT4">
                  <p:embed/>
                </p:oleObj>
              </mc:Choice>
              <mc:Fallback>
                <p:oleObj name="Equation" r:id="rId11" imgW="965160" imgH="40608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3657600"/>
                        <a:ext cx="1939925" cy="812800"/>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69855" name="Object 6"/>
          <p:cNvGraphicFramePr>
            <a:graphicFrameLocks noChangeAspect="1"/>
          </p:cNvGraphicFramePr>
          <p:nvPr/>
        </p:nvGraphicFramePr>
        <p:xfrm>
          <a:off x="838200" y="4724400"/>
          <a:ext cx="1889125" cy="482600"/>
        </p:xfrm>
        <a:graphic>
          <a:graphicData uri="http://schemas.openxmlformats.org/presentationml/2006/ole">
            <mc:AlternateContent xmlns:mc="http://schemas.openxmlformats.org/markup-compatibility/2006">
              <mc:Choice xmlns:v="urn:schemas-microsoft-com:vml" Requires="v">
                <p:oleObj spid="_x0000_s18200" name="Equation" r:id="rId13" imgW="939600" imgH="241200" progId="Equation.3">
                  <p:embed/>
                </p:oleObj>
              </mc:Choice>
              <mc:Fallback>
                <p:oleObj name="Equation" r:id="rId13" imgW="939600" imgH="24120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4724400"/>
                        <a:ext cx="1889125" cy="4826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69856" name="Object 7"/>
          <p:cNvGraphicFramePr>
            <a:graphicFrameLocks noChangeAspect="1"/>
          </p:cNvGraphicFramePr>
          <p:nvPr/>
        </p:nvGraphicFramePr>
        <p:xfrm>
          <a:off x="2686050" y="4724400"/>
          <a:ext cx="1276350" cy="431800"/>
        </p:xfrm>
        <a:graphic>
          <a:graphicData uri="http://schemas.openxmlformats.org/presentationml/2006/ole">
            <mc:AlternateContent xmlns:mc="http://schemas.openxmlformats.org/markup-compatibility/2006">
              <mc:Choice xmlns:v="urn:schemas-microsoft-com:vml" Requires="v">
                <p:oleObj spid="_x0000_s18201" name="Equation" r:id="rId15" imgW="634680" imgH="215640" progId="Equation.3">
                  <p:embed/>
                </p:oleObj>
              </mc:Choice>
              <mc:Fallback>
                <p:oleObj name="Equation" r:id="rId15" imgW="634680" imgH="215640" progId="Equation.3">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86050" y="4724400"/>
                        <a:ext cx="1276350" cy="431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69857" name="Object 8"/>
          <p:cNvGraphicFramePr>
            <a:graphicFrameLocks noChangeAspect="1"/>
          </p:cNvGraphicFramePr>
          <p:nvPr/>
        </p:nvGraphicFramePr>
        <p:xfrm>
          <a:off x="838200" y="5359400"/>
          <a:ext cx="3344863" cy="914400"/>
        </p:xfrm>
        <a:graphic>
          <a:graphicData uri="http://schemas.openxmlformats.org/presentationml/2006/ole">
            <mc:AlternateContent xmlns:mc="http://schemas.openxmlformats.org/markup-compatibility/2006">
              <mc:Choice xmlns:v="urn:schemas-microsoft-com:vml" Requires="v">
                <p:oleObj spid="_x0000_s18202" name="Equation" r:id="rId17" imgW="1663560" imgH="457200" progId="Equation.3">
                  <p:embed/>
                </p:oleObj>
              </mc:Choice>
              <mc:Fallback>
                <p:oleObj name="Equation" r:id="rId17" imgW="1663560" imgH="457200" progId="Equation.3">
                  <p:embed/>
                  <p:pic>
                    <p:nvPicPr>
                      <p:cNvPr id="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 y="5359400"/>
                        <a:ext cx="3344863" cy="9144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869858" name="Picture 34" descr="Fig22"/>
          <p:cNvPicPr>
            <a:picLocks noChangeAspect="1" noChangeArrowheads="1"/>
          </p:cNvPicPr>
          <p:nvPr/>
        </p:nvPicPr>
        <p:blipFill>
          <a:blip r:embed="rId4">
            <a:lum bright="-18000" contrast="42000"/>
            <a:extLst>
              <a:ext uri="{28A0092B-C50C-407E-A947-70E740481C1C}">
                <a14:useLocalDpi xmlns:a14="http://schemas.microsoft.com/office/drawing/2010/main" val="0"/>
              </a:ext>
            </a:extLst>
          </a:blip>
          <a:srcRect/>
          <a:stretch>
            <a:fillRect/>
          </a:stretch>
        </p:blipFill>
        <p:spPr bwMode="auto">
          <a:xfrm>
            <a:off x="4953000" y="3835400"/>
            <a:ext cx="39624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5"/>
          <p:cNvGrpSpPr>
            <a:grpSpLocks/>
          </p:cNvGrpSpPr>
          <p:nvPr/>
        </p:nvGrpSpPr>
        <p:grpSpPr bwMode="auto">
          <a:xfrm>
            <a:off x="5562600" y="5029200"/>
            <a:ext cx="990600" cy="1014413"/>
            <a:chOff x="3488" y="1240"/>
            <a:chExt cx="688" cy="762"/>
          </a:xfrm>
        </p:grpSpPr>
        <p:sp>
          <p:nvSpPr>
            <p:cNvPr id="17427" name="Freeform 36"/>
            <p:cNvSpPr>
              <a:spLocks/>
            </p:cNvSpPr>
            <p:nvPr/>
          </p:nvSpPr>
          <p:spPr bwMode="auto">
            <a:xfrm>
              <a:off x="3488" y="1240"/>
              <a:ext cx="688" cy="744"/>
            </a:xfrm>
            <a:custGeom>
              <a:avLst/>
              <a:gdLst>
                <a:gd name="T0" fmla="*/ 688 w 688"/>
                <a:gd name="T1" fmla="*/ 8 h 744"/>
                <a:gd name="T2" fmla="*/ 400 w 688"/>
                <a:gd name="T3" fmla="*/ 8 h 744"/>
                <a:gd name="T4" fmla="*/ 64 w 688"/>
                <a:gd name="T5" fmla="*/ 56 h 744"/>
                <a:gd name="T6" fmla="*/ 16 w 688"/>
                <a:gd name="T7" fmla="*/ 248 h 744"/>
                <a:gd name="T8" fmla="*/ 16 w 688"/>
                <a:gd name="T9" fmla="*/ 440 h 744"/>
                <a:gd name="T10" fmla="*/ 112 w 688"/>
                <a:gd name="T11" fmla="*/ 632 h 744"/>
                <a:gd name="T12" fmla="*/ 256 w 688"/>
                <a:gd name="T13" fmla="*/ 728 h 744"/>
                <a:gd name="T14" fmla="*/ 496 w 688"/>
                <a:gd name="T15" fmla="*/ 728 h 744"/>
                <a:gd name="T16" fmla="*/ 0 60000 65536"/>
                <a:gd name="T17" fmla="*/ 0 60000 65536"/>
                <a:gd name="T18" fmla="*/ 0 60000 65536"/>
                <a:gd name="T19" fmla="*/ 0 60000 65536"/>
                <a:gd name="T20" fmla="*/ 0 60000 65536"/>
                <a:gd name="T21" fmla="*/ 0 60000 65536"/>
                <a:gd name="T22" fmla="*/ 0 60000 65536"/>
                <a:gd name="T23" fmla="*/ 0 60000 65536"/>
                <a:gd name="T24" fmla="*/ 0 w 688"/>
                <a:gd name="T25" fmla="*/ 0 h 744"/>
                <a:gd name="T26" fmla="*/ 688 w 688"/>
                <a:gd name="T27" fmla="*/ 744 h 7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8" h="744">
                  <a:moveTo>
                    <a:pt x="688" y="8"/>
                  </a:moveTo>
                  <a:cubicBezTo>
                    <a:pt x="596" y="4"/>
                    <a:pt x="504" y="0"/>
                    <a:pt x="400" y="8"/>
                  </a:cubicBezTo>
                  <a:cubicBezTo>
                    <a:pt x="296" y="16"/>
                    <a:pt x="128" y="16"/>
                    <a:pt x="64" y="56"/>
                  </a:cubicBezTo>
                  <a:cubicBezTo>
                    <a:pt x="0" y="96"/>
                    <a:pt x="24" y="184"/>
                    <a:pt x="16" y="248"/>
                  </a:cubicBezTo>
                  <a:cubicBezTo>
                    <a:pt x="8" y="312"/>
                    <a:pt x="0" y="376"/>
                    <a:pt x="16" y="440"/>
                  </a:cubicBezTo>
                  <a:cubicBezTo>
                    <a:pt x="32" y="504"/>
                    <a:pt x="72" y="584"/>
                    <a:pt x="112" y="632"/>
                  </a:cubicBezTo>
                  <a:cubicBezTo>
                    <a:pt x="152" y="680"/>
                    <a:pt x="192" y="712"/>
                    <a:pt x="256" y="728"/>
                  </a:cubicBezTo>
                  <a:cubicBezTo>
                    <a:pt x="320" y="744"/>
                    <a:pt x="408" y="736"/>
                    <a:pt x="496" y="728"/>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428" name="Text Box 37"/>
            <p:cNvSpPr txBox="1">
              <a:spLocks noChangeArrowheads="1"/>
            </p:cNvSpPr>
            <p:nvPr/>
          </p:nvSpPr>
          <p:spPr bwMode="auto">
            <a:xfrm>
              <a:off x="3686" y="1659"/>
              <a:ext cx="199"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FF0000"/>
                  </a:solidFill>
                </a:rPr>
                <a:t>I</a:t>
              </a:r>
            </a:p>
          </p:txBody>
        </p:sp>
      </p:grpSp>
      <p:sp>
        <p:nvSpPr>
          <p:cNvPr id="17426" name="Rectangle 38"/>
          <p:cNvSpPr>
            <a:spLocks noGrp="1" noChangeArrowheads="1"/>
          </p:cNvSpPr>
          <p:nvPr>
            <p:ph type="title"/>
          </p:nvPr>
        </p:nvSpPr>
        <p:spPr/>
        <p:txBody>
          <a:bodyPr/>
          <a:lstStyle/>
          <a:p>
            <a:pPr eaLnBrk="1" hangingPunct="1"/>
            <a:r>
              <a:rPr lang="en-US" altLang="en-US" smtClean="0">
                <a:ea typeface="ＭＳ Ｐゴシック" charset="-128"/>
              </a:rPr>
              <a:t>Faraday’s Law and Motional </a:t>
            </a:r>
            <a:r>
              <a:rPr lang="en-US" altLang="en-US" i="1" smtClean="0">
                <a:ea typeface="ＭＳ Ｐゴシック" charset="-128"/>
              </a:rPr>
              <a:t>EMF</a:t>
            </a:r>
            <a:endParaRPr lang="en-US" altLang="en-US" smtClean="0">
              <a:ea typeface="ＭＳ Ｐゴシック" charset="-128"/>
            </a:endParaRPr>
          </a:p>
        </p:txBody>
      </p:sp>
      <p:sp>
        <p:nvSpPr>
          <p:cNvPr id="3" name="Slide Number Placeholder 2"/>
          <p:cNvSpPr>
            <a:spLocks noGrp="1"/>
          </p:cNvSpPr>
          <p:nvPr>
            <p:ph type="sldNum" sz="quarter" idx="12"/>
          </p:nvPr>
        </p:nvSpPr>
        <p:spPr/>
        <p:txBody>
          <a:bodyPr/>
          <a:lstStyle/>
          <a:p>
            <a:fld id="{51027651-9991-4BFC-A593-0DCADB11B235}" type="slidenum">
              <a:rPr lang="en-US" altLang="en-US" smtClean="0"/>
              <a:pPr/>
              <a:t>14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698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69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8698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8698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69853"/>
                                        </p:tgtEl>
                                        <p:attrNameLst>
                                          <p:attrName>style.visibility</p:attrName>
                                        </p:attrNameLst>
                                      </p:cBhvr>
                                      <p:to>
                                        <p:strVal val="visible"/>
                                      </p:to>
                                    </p:set>
                                  </p:childTnLst>
                                </p:cTn>
                              </p:par>
                            </p:childTnLst>
                          </p:cTn>
                        </p:par>
                        <p:par>
                          <p:cTn id="35" fill="hold" nodeType="afterGroup">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186985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186985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499"/>
                                          </p:stCondLst>
                                        </p:cTn>
                                        <p:tgtEl>
                                          <p:spTgt spid="1869858"/>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499"/>
                                          </p:stCondLst>
                                        </p:cTn>
                                        <p:tgtEl>
                                          <p:spTgt spid="1869855"/>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499"/>
                                          </p:stCondLst>
                                        </p:cTn>
                                        <p:tgtEl>
                                          <p:spTgt spid="1869856"/>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499"/>
                                          </p:stCondLst>
                                        </p:cTn>
                                        <p:tgtEl>
                                          <p:spTgt spid="1869857"/>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9827" grpId="0" autoUpdateAnimBg="0"/>
      <p:bldP spid="1869852" grpId="0" animBg="1"/>
      <p:bldP spid="186985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2" descr="Fig22"/>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4724400" y="1295400"/>
            <a:ext cx="4217988"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73923" name="Object 2"/>
          <p:cNvGraphicFramePr>
            <a:graphicFrameLocks noChangeAspect="1"/>
          </p:cNvGraphicFramePr>
          <p:nvPr/>
        </p:nvGraphicFramePr>
        <p:xfrm>
          <a:off x="838200" y="1295400"/>
          <a:ext cx="1939925" cy="812800"/>
        </p:xfrm>
        <a:graphic>
          <a:graphicData uri="http://schemas.openxmlformats.org/presentationml/2006/ole">
            <mc:AlternateContent xmlns:mc="http://schemas.openxmlformats.org/markup-compatibility/2006">
              <mc:Choice xmlns:v="urn:schemas-microsoft-com:vml" Requires="v">
                <p:oleObj spid="_x0000_s20111" name="Equation" r:id="rId5" imgW="965160" imgH="406080" progId="Equation.DSMT4">
                  <p:embed/>
                </p:oleObj>
              </mc:Choice>
              <mc:Fallback>
                <p:oleObj name="Equation" r:id="rId5" imgW="965160" imgH="4060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295400"/>
                        <a:ext cx="1939925" cy="812800"/>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3924" name="Object 3"/>
          <p:cNvGraphicFramePr>
            <a:graphicFrameLocks noChangeAspect="1"/>
          </p:cNvGraphicFramePr>
          <p:nvPr/>
        </p:nvGraphicFramePr>
        <p:xfrm>
          <a:off x="914400" y="2286000"/>
          <a:ext cx="1354138" cy="431800"/>
        </p:xfrm>
        <a:graphic>
          <a:graphicData uri="http://schemas.openxmlformats.org/presentationml/2006/ole">
            <mc:AlternateContent xmlns:mc="http://schemas.openxmlformats.org/markup-compatibility/2006">
              <mc:Choice xmlns:v="urn:schemas-microsoft-com:vml" Requires="v">
                <p:oleObj spid="_x0000_s20112" name="Equation" r:id="rId7" imgW="672840" imgH="215640" progId="Equation.3">
                  <p:embed/>
                </p:oleObj>
              </mc:Choice>
              <mc:Fallback>
                <p:oleObj name="Equation" r:id="rId7" imgW="672840" imgH="215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286000"/>
                        <a:ext cx="1354138" cy="431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3925" name="Object 4"/>
          <p:cNvGraphicFramePr>
            <a:graphicFrameLocks noChangeAspect="1"/>
          </p:cNvGraphicFramePr>
          <p:nvPr/>
        </p:nvGraphicFramePr>
        <p:xfrm>
          <a:off x="914400" y="2971800"/>
          <a:ext cx="1865313" cy="355600"/>
        </p:xfrm>
        <a:graphic>
          <a:graphicData uri="http://schemas.openxmlformats.org/presentationml/2006/ole">
            <mc:AlternateContent xmlns:mc="http://schemas.openxmlformats.org/markup-compatibility/2006">
              <mc:Choice xmlns:v="urn:schemas-microsoft-com:vml" Requires="v">
                <p:oleObj spid="_x0000_s20113" name="Equation" r:id="rId9" imgW="927000" imgH="177480" progId="Equation.3">
                  <p:embed/>
                </p:oleObj>
              </mc:Choice>
              <mc:Fallback>
                <p:oleObj name="Equation" r:id="rId9" imgW="927000" imgH="17748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2971800"/>
                        <a:ext cx="1865313" cy="3556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3926" name="Object 5"/>
          <p:cNvGraphicFramePr>
            <a:graphicFrameLocks noChangeAspect="1"/>
          </p:cNvGraphicFramePr>
          <p:nvPr/>
        </p:nvGraphicFramePr>
        <p:xfrm>
          <a:off x="862013" y="3592513"/>
          <a:ext cx="2554287" cy="461962"/>
        </p:xfrm>
        <a:graphic>
          <a:graphicData uri="http://schemas.openxmlformats.org/presentationml/2006/ole">
            <mc:AlternateContent xmlns:mc="http://schemas.openxmlformats.org/markup-compatibility/2006">
              <mc:Choice xmlns:v="urn:schemas-microsoft-com:vml" Requires="v">
                <p:oleObj spid="_x0000_s20114" name="Equation" r:id="rId11" imgW="1270000" imgH="228600" progId="Equation.DSMT4">
                  <p:embed/>
                </p:oleObj>
              </mc:Choice>
              <mc:Fallback>
                <p:oleObj name="Equation" r:id="rId11" imgW="1270000" imgH="2286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2013" y="3592513"/>
                        <a:ext cx="2554287" cy="4619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3927" name="Object 6"/>
          <p:cNvGraphicFramePr>
            <a:graphicFrameLocks noChangeAspect="1"/>
          </p:cNvGraphicFramePr>
          <p:nvPr/>
        </p:nvGraphicFramePr>
        <p:xfrm>
          <a:off x="889000" y="4241800"/>
          <a:ext cx="4262438" cy="812800"/>
        </p:xfrm>
        <a:graphic>
          <a:graphicData uri="http://schemas.openxmlformats.org/presentationml/2006/ole">
            <mc:AlternateContent xmlns:mc="http://schemas.openxmlformats.org/markup-compatibility/2006">
              <mc:Choice xmlns:v="urn:schemas-microsoft-com:vml" Requires="v">
                <p:oleObj spid="_x0000_s20115" name="Equation" r:id="rId13" imgW="2120760" imgH="406080" progId="Equation.3">
                  <p:embed/>
                </p:oleObj>
              </mc:Choice>
              <mc:Fallback>
                <p:oleObj name="Equation" r:id="rId13" imgW="2120760" imgH="40608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9000" y="4241800"/>
                        <a:ext cx="4262438" cy="812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3928" name="Object 7"/>
          <p:cNvGraphicFramePr>
            <a:graphicFrameLocks noChangeAspect="1"/>
          </p:cNvGraphicFramePr>
          <p:nvPr/>
        </p:nvGraphicFramePr>
        <p:xfrm>
          <a:off x="990600" y="5181600"/>
          <a:ext cx="2576513" cy="431800"/>
        </p:xfrm>
        <a:graphic>
          <a:graphicData uri="http://schemas.openxmlformats.org/presentationml/2006/ole">
            <mc:AlternateContent xmlns:mc="http://schemas.openxmlformats.org/markup-compatibility/2006">
              <mc:Choice xmlns:v="urn:schemas-microsoft-com:vml" Requires="v">
                <p:oleObj spid="_x0000_s20116" name="Equation" r:id="rId15" imgW="1282680" imgH="215640" progId="Equation.3">
                  <p:embed/>
                </p:oleObj>
              </mc:Choice>
              <mc:Fallback>
                <p:oleObj name="Equation" r:id="rId15" imgW="1282680" imgH="215640" progId="Equation.3">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0600" y="5181600"/>
                        <a:ext cx="2576513" cy="431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9"/>
          <p:cNvGrpSpPr>
            <a:grpSpLocks/>
          </p:cNvGrpSpPr>
          <p:nvPr/>
        </p:nvGrpSpPr>
        <p:grpSpPr bwMode="auto">
          <a:xfrm>
            <a:off x="7772400" y="3581400"/>
            <a:ext cx="727075" cy="609600"/>
            <a:chOff x="4896" y="2256"/>
            <a:chExt cx="458" cy="384"/>
          </a:xfrm>
        </p:grpSpPr>
        <p:sp>
          <p:nvSpPr>
            <p:cNvPr id="19467" name="Line 10"/>
            <p:cNvSpPr>
              <a:spLocks noChangeShapeType="1"/>
            </p:cNvSpPr>
            <p:nvPr/>
          </p:nvSpPr>
          <p:spPr bwMode="auto">
            <a:xfrm flipV="1">
              <a:off x="4896" y="2256"/>
              <a:ext cx="432" cy="38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8" name="Text Box 11"/>
            <p:cNvSpPr txBox="1">
              <a:spLocks noChangeArrowheads="1"/>
            </p:cNvSpPr>
            <p:nvPr/>
          </p:nvSpPr>
          <p:spPr bwMode="auto">
            <a:xfrm>
              <a:off x="5174" y="2330"/>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FF0000"/>
                  </a:solidFill>
                </a:rPr>
                <a:t>I</a:t>
              </a:r>
            </a:p>
          </p:txBody>
        </p:sp>
      </p:grpSp>
      <p:sp>
        <p:nvSpPr>
          <p:cNvPr id="19466" name="Rectangle 12"/>
          <p:cNvSpPr>
            <a:spLocks noGrp="1" noChangeArrowheads="1"/>
          </p:cNvSpPr>
          <p:nvPr>
            <p:ph type="title"/>
          </p:nvPr>
        </p:nvSpPr>
        <p:spPr/>
        <p:txBody>
          <a:bodyPr/>
          <a:lstStyle/>
          <a:p>
            <a:pPr eaLnBrk="1" hangingPunct="1"/>
            <a:r>
              <a:rPr lang="en-US" altLang="en-US" smtClean="0">
                <a:ea typeface="ＭＳ Ｐゴシック" charset="-128"/>
              </a:rPr>
              <a:t>Faraday’s Law and Generator</a:t>
            </a:r>
          </a:p>
        </p:txBody>
      </p:sp>
      <p:sp>
        <p:nvSpPr>
          <p:cNvPr id="3" name="Slide Number Placeholder 2"/>
          <p:cNvSpPr>
            <a:spLocks noGrp="1"/>
          </p:cNvSpPr>
          <p:nvPr>
            <p:ph type="sldNum" sz="quarter" idx="12"/>
          </p:nvPr>
        </p:nvSpPr>
        <p:spPr/>
        <p:txBody>
          <a:bodyPr/>
          <a:lstStyle/>
          <a:p>
            <a:fld id="{51027651-9991-4BFC-A593-0DCADB11B235}" type="slidenum">
              <a:rPr lang="en-US" altLang="en-US" smtClean="0"/>
              <a:pPr/>
              <a:t>15</a:t>
            </a:fld>
            <a:endParaRPr lang="en-US" altLang="en-US"/>
          </a:p>
        </p:txBody>
      </p:sp>
      <p:sp>
        <p:nvSpPr>
          <p:cNvPr id="4" name="Rectangle 3"/>
          <p:cNvSpPr/>
          <p:nvPr/>
        </p:nvSpPr>
        <p:spPr>
          <a:xfrm>
            <a:off x="2778124" y="6091535"/>
            <a:ext cx="5299075" cy="461665"/>
          </a:xfrm>
          <a:prstGeom prst="rect">
            <a:avLst/>
          </a:prstGeom>
        </p:spPr>
        <p:txBody>
          <a:bodyPr wrap="square">
            <a:spAutoFit/>
          </a:bodyPr>
          <a:lstStyle/>
          <a:p>
            <a:r>
              <a:rPr lang="en-US" b="1" dirty="0">
                <a:solidFill>
                  <a:srgbClr val="B1810B"/>
                </a:solidFill>
                <a:latin typeface="archivoNarrow"/>
              </a:rPr>
              <a:t>5B-11 Human Power </a:t>
            </a:r>
            <a:r>
              <a:rPr lang="en-US" b="1" dirty="0" smtClean="0">
                <a:solidFill>
                  <a:srgbClr val="B1810B"/>
                </a:solidFill>
                <a:latin typeface="archivoNarrow"/>
              </a:rPr>
              <a:t>Generator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739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739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739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8739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8739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87392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2" descr="Fig22"/>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5105400" y="1066800"/>
            <a:ext cx="3767138"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3"/>
          <p:cNvSpPr txBox="1">
            <a:spLocks noChangeArrowheads="1"/>
          </p:cNvSpPr>
          <p:nvPr/>
        </p:nvSpPr>
        <p:spPr bwMode="auto">
          <a:xfrm>
            <a:off x="381000" y="1143000"/>
            <a:ext cx="4648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chemeClr val="accent2"/>
                </a:solidFill>
              </a:rPr>
              <a:t>A uniform time-independent magnetic field </a:t>
            </a:r>
            <a:r>
              <a:rPr lang="en-US" altLang="en-US" i="1" dirty="0">
                <a:solidFill>
                  <a:schemeClr val="accent2"/>
                </a:solidFill>
              </a:rPr>
              <a:t>B</a:t>
            </a:r>
            <a:r>
              <a:rPr lang="en-US" altLang="en-US" dirty="0">
                <a:solidFill>
                  <a:schemeClr val="accent2"/>
                </a:solidFill>
              </a:rPr>
              <a:t>=3 T points 30</a:t>
            </a:r>
            <a:r>
              <a:rPr lang="en-US" altLang="en-US" baseline="30000" dirty="0">
                <a:solidFill>
                  <a:schemeClr val="accent2"/>
                </a:solidFill>
              </a:rPr>
              <a:t>o</a:t>
            </a:r>
            <a:r>
              <a:rPr lang="en-US" altLang="en-US" dirty="0">
                <a:solidFill>
                  <a:schemeClr val="accent2"/>
                </a:solidFill>
              </a:rPr>
              <a:t> to</a:t>
            </a:r>
          </a:p>
          <a:p>
            <a:pPr eaLnBrk="1" hangingPunct="1"/>
            <a:r>
              <a:rPr lang="en-US" altLang="en-US" dirty="0">
                <a:solidFill>
                  <a:schemeClr val="accent2"/>
                </a:solidFill>
              </a:rPr>
              <a:t>the normal of the rectangular loop.</a:t>
            </a:r>
          </a:p>
          <a:p>
            <a:pPr eaLnBrk="1" hangingPunct="1"/>
            <a:r>
              <a:rPr lang="en-US" altLang="en-US" dirty="0">
                <a:solidFill>
                  <a:schemeClr val="accent2"/>
                </a:solidFill>
              </a:rPr>
              <a:t>The loop moves at constant speed </a:t>
            </a:r>
            <a:r>
              <a:rPr lang="en-US" altLang="en-US" i="1" dirty="0">
                <a:solidFill>
                  <a:schemeClr val="accent2"/>
                </a:solidFill>
              </a:rPr>
              <a:t>v</a:t>
            </a:r>
            <a:endParaRPr lang="en-US" altLang="en-US" dirty="0"/>
          </a:p>
          <a:p>
            <a:pPr eaLnBrk="1" hangingPunct="1"/>
            <a:endParaRPr lang="en-US" altLang="en-US" dirty="0"/>
          </a:p>
          <a:p>
            <a:pPr marL="457200" indent="-457200" eaLnBrk="1" hangingPunct="1">
              <a:buAutoNum type="arabicPeriod"/>
            </a:pPr>
            <a:r>
              <a:rPr lang="en-US" altLang="en-US" dirty="0" smtClean="0">
                <a:solidFill>
                  <a:schemeClr val="accent2"/>
                </a:solidFill>
              </a:rPr>
              <a:t>What </a:t>
            </a:r>
            <a:r>
              <a:rPr lang="en-US" altLang="en-US" dirty="0">
                <a:solidFill>
                  <a:schemeClr val="accent2"/>
                </a:solidFill>
              </a:rPr>
              <a:t>is the </a:t>
            </a:r>
            <a:r>
              <a:rPr lang="en-US" altLang="en-US" i="1" dirty="0" err="1">
                <a:solidFill>
                  <a:schemeClr val="accent2"/>
                </a:solidFill>
              </a:rPr>
              <a:t>emf</a:t>
            </a:r>
            <a:r>
              <a:rPr lang="en-US" altLang="en-US" dirty="0" smtClean="0">
                <a:solidFill>
                  <a:schemeClr val="accent2"/>
                </a:solidFill>
              </a:rPr>
              <a:t>?</a:t>
            </a:r>
          </a:p>
          <a:p>
            <a:pPr marL="457200" indent="-457200" eaLnBrk="1" hangingPunct="1">
              <a:buAutoNum type="arabicPeriod"/>
            </a:pPr>
            <a:endParaRPr lang="en-US" altLang="en-US" dirty="0">
              <a:solidFill>
                <a:schemeClr val="accent2"/>
              </a:solidFill>
            </a:endParaRPr>
          </a:p>
          <a:p>
            <a:pPr marL="457200" indent="-457200" eaLnBrk="1" hangingPunct="1">
              <a:buAutoNum type="alphaUcPeriod"/>
            </a:pPr>
            <a:r>
              <a:rPr lang="en-US" altLang="en-US" dirty="0" smtClean="0">
                <a:solidFill>
                  <a:schemeClr val="accent2"/>
                </a:solidFill>
              </a:rPr>
              <a:t>1.5v</a:t>
            </a:r>
          </a:p>
          <a:p>
            <a:pPr marL="457200" indent="-457200" eaLnBrk="1" hangingPunct="1">
              <a:buAutoNum type="alphaUcPeriod"/>
            </a:pPr>
            <a:r>
              <a:rPr lang="en-US" altLang="en-US" dirty="0" smtClean="0">
                <a:solidFill>
                  <a:schemeClr val="accent2"/>
                </a:solidFill>
              </a:rPr>
              <a:t>3v</a:t>
            </a:r>
          </a:p>
          <a:p>
            <a:pPr marL="457200" indent="-457200" eaLnBrk="1" hangingPunct="1">
              <a:buAutoNum type="alphaUcPeriod"/>
            </a:pPr>
            <a:r>
              <a:rPr lang="en-US" altLang="en-US" dirty="0" smtClean="0">
                <a:solidFill>
                  <a:schemeClr val="accent2"/>
                </a:solidFill>
              </a:rPr>
              <a:t>0</a:t>
            </a:r>
          </a:p>
          <a:p>
            <a:pPr marL="457200" indent="-457200" eaLnBrk="1" hangingPunct="1">
              <a:buAutoNum type="alphaUcPeriod"/>
            </a:pPr>
            <a:r>
              <a:rPr lang="en-US" altLang="en-US" dirty="0" smtClean="0">
                <a:solidFill>
                  <a:schemeClr val="accent2"/>
                </a:solidFill>
              </a:rPr>
              <a:t>6v</a:t>
            </a:r>
            <a:endParaRPr lang="en-US" altLang="en-US" dirty="0"/>
          </a:p>
        </p:txBody>
      </p:sp>
      <p:sp>
        <p:nvSpPr>
          <p:cNvPr id="21512" name="Rectangle 8"/>
          <p:cNvSpPr>
            <a:spLocks noGrp="1" noChangeArrowheads="1"/>
          </p:cNvSpPr>
          <p:nvPr>
            <p:ph type="title"/>
          </p:nvPr>
        </p:nvSpPr>
        <p:spPr/>
        <p:txBody>
          <a:bodyPr/>
          <a:lstStyle/>
          <a:p>
            <a:pPr eaLnBrk="1" hangingPunct="1"/>
            <a:r>
              <a:rPr lang="en-US" altLang="en-US" dirty="0" err="1" smtClean="0">
                <a:ea typeface="ＭＳ Ｐゴシック" charset="-128"/>
              </a:rPr>
              <a:t>iClicker</a:t>
            </a:r>
            <a:r>
              <a:rPr lang="en-US" altLang="en-US" dirty="0" smtClean="0">
                <a:ea typeface="ＭＳ Ｐゴシック" charset="-128"/>
              </a:rPr>
              <a:t> question</a:t>
            </a:r>
          </a:p>
        </p:txBody>
      </p:sp>
      <p:sp>
        <p:nvSpPr>
          <p:cNvPr id="2" name="Slide Number Placeholder 1"/>
          <p:cNvSpPr>
            <a:spLocks noGrp="1"/>
          </p:cNvSpPr>
          <p:nvPr>
            <p:ph type="sldNum" sz="quarter" idx="12"/>
          </p:nvPr>
        </p:nvSpPr>
        <p:spPr/>
        <p:txBody>
          <a:bodyPr/>
          <a:lstStyle/>
          <a:p>
            <a:fld id="{51027651-9991-4BFC-A593-0DCADB11B235}" type="slidenum">
              <a:rPr lang="en-US" altLang="en-US" smtClean="0"/>
              <a:pPr/>
              <a:t>16</a:t>
            </a:fld>
            <a:endParaRPr lang="en-US" altLang="en-US"/>
          </a:p>
        </p:txBody>
      </p:sp>
    </p:spTree>
    <p:extLst>
      <p:ext uri="{BB962C8B-B14F-4D97-AF65-F5344CB8AC3E}">
        <p14:creationId xmlns:p14="http://schemas.microsoft.com/office/powerpoint/2010/main" val="34801577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2" descr="Fig22"/>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5105400" y="1066800"/>
            <a:ext cx="3767138"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3"/>
          <p:cNvSpPr txBox="1">
            <a:spLocks noChangeArrowheads="1"/>
          </p:cNvSpPr>
          <p:nvPr/>
        </p:nvSpPr>
        <p:spPr bwMode="auto">
          <a:xfrm>
            <a:off x="381000" y="1143000"/>
            <a:ext cx="464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A uniform time-independent magnetic field </a:t>
            </a:r>
            <a:r>
              <a:rPr lang="en-US" altLang="en-US" i="1">
                <a:solidFill>
                  <a:schemeClr val="accent2"/>
                </a:solidFill>
              </a:rPr>
              <a:t>B</a:t>
            </a:r>
            <a:r>
              <a:rPr lang="en-US" altLang="en-US">
                <a:solidFill>
                  <a:schemeClr val="accent2"/>
                </a:solidFill>
              </a:rPr>
              <a:t>=3 T points 30</a:t>
            </a:r>
            <a:r>
              <a:rPr lang="en-US" altLang="en-US" baseline="30000">
                <a:solidFill>
                  <a:schemeClr val="accent2"/>
                </a:solidFill>
              </a:rPr>
              <a:t>o</a:t>
            </a:r>
            <a:r>
              <a:rPr lang="en-US" altLang="en-US">
                <a:solidFill>
                  <a:schemeClr val="accent2"/>
                </a:solidFill>
              </a:rPr>
              <a:t> to</a:t>
            </a:r>
          </a:p>
          <a:p>
            <a:pPr eaLnBrk="1" hangingPunct="1"/>
            <a:r>
              <a:rPr lang="en-US" altLang="en-US">
                <a:solidFill>
                  <a:schemeClr val="accent2"/>
                </a:solidFill>
              </a:rPr>
              <a:t>the normal of the rectangular loop.</a:t>
            </a:r>
          </a:p>
          <a:p>
            <a:pPr eaLnBrk="1" hangingPunct="1"/>
            <a:r>
              <a:rPr lang="en-US" altLang="en-US">
                <a:solidFill>
                  <a:schemeClr val="accent2"/>
                </a:solidFill>
              </a:rPr>
              <a:t>The loop moves at constant speed </a:t>
            </a:r>
            <a:r>
              <a:rPr lang="en-US" altLang="en-US" i="1">
                <a:solidFill>
                  <a:schemeClr val="accent2"/>
                </a:solidFill>
              </a:rPr>
              <a:t>v</a:t>
            </a:r>
            <a:endParaRPr lang="en-US" altLang="en-US"/>
          </a:p>
          <a:p>
            <a:pPr eaLnBrk="1" hangingPunct="1"/>
            <a:endParaRPr lang="en-US" altLang="en-US"/>
          </a:p>
          <a:p>
            <a:pPr eaLnBrk="1" hangingPunct="1"/>
            <a:r>
              <a:rPr lang="en-US" altLang="en-US">
                <a:solidFill>
                  <a:schemeClr val="accent2"/>
                </a:solidFill>
              </a:rPr>
              <a:t>1. What is the </a:t>
            </a:r>
            <a:r>
              <a:rPr lang="en-US" altLang="en-US" i="1">
                <a:solidFill>
                  <a:schemeClr val="accent2"/>
                </a:solidFill>
              </a:rPr>
              <a:t>emf</a:t>
            </a:r>
            <a:r>
              <a:rPr lang="en-US" altLang="en-US">
                <a:solidFill>
                  <a:schemeClr val="accent2"/>
                </a:solidFill>
              </a:rPr>
              <a:t>?</a:t>
            </a:r>
            <a:endParaRPr lang="en-US" altLang="en-US"/>
          </a:p>
        </p:txBody>
      </p:sp>
      <p:sp>
        <p:nvSpPr>
          <p:cNvPr id="1875972" name="Text Box 4"/>
          <p:cNvSpPr txBox="1">
            <a:spLocks noChangeArrowheads="1"/>
          </p:cNvSpPr>
          <p:nvPr/>
        </p:nvSpPr>
        <p:spPr bwMode="auto">
          <a:xfrm>
            <a:off x="381000" y="3581400"/>
            <a:ext cx="464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2. In 0.1 s the loop is stretched to be 0.12 m by 0.22 m. What is average </a:t>
            </a:r>
            <a:r>
              <a:rPr lang="en-US" altLang="en-US" i="1">
                <a:solidFill>
                  <a:schemeClr val="accent2"/>
                </a:solidFill>
              </a:rPr>
              <a:t>emf</a:t>
            </a:r>
            <a:r>
              <a:rPr lang="en-US" altLang="en-US">
                <a:solidFill>
                  <a:schemeClr val="accent2"/>
                </a:solidFill>
              </a:rPr>
              <a:t> during this time?</a:t>
            </a:r>
            <a:r>
              <a:rPr lang="en-US" altLang="en-US"/>
              <a:t> </a:t>
            </a:r>
          </a:p>
        </p:txBody>
      </p:sp>
      <p:graphicFrame>
        <p:nvGraphicFramePr>
          <p:cNvPr id="1875973" name="Object 2"/>
          <p:cNvGraphicFramePr>
            <a:graphicFrameLocks noChangeAspect="1"/>
          </p:cNvGraphicFramePr>
          <p:nvPr/>
        </p:nvGraphicFramePr>
        <p:xfrm>
          <a:off x="838200" y="4800600"/>
          <a:ext cx="1939925" cy="812800"/>
        </p:xfrm>
        <a:graphic>
          <a:graphicData uri="http://schemas.openxmlformats.org/presentationml/2006/ole">
            <mc:AlternateContent xmlns:mc="http://schemas.openxmlformats.org/markup-compatibility/2006">
              <mc:Choice xmlns:v="urn:schemas-microsoft-com:vml" Requires="v">
                <p:oleObj spid="_x0000_s21834" name="Equation" r:id="rId5" imgW="965160" imgH="406080" progId="Equation.DSMT4">
                  <p:embed/>
                </p:oleObj>
              </mc:Choice>
              <mc:Fallback>
                <p:oleObj name="Equation" r:id="rId5" imgW="965160" imgH="4060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800600"/>
                        <a:ext cx="1939925" cy="812800"/>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5974" name="Object 3"/>
          <p:cNvGraphicFramePr>
            <a:graphicFrameLocks noChangeAspect="1"/>
          </p:cNvGraphicFramePr>
          <p:nvPr/>
        </p:nvGraphicFramePr>
        <p:xfrm>
          <a:off x="3810000" y="4953000"/>
          <a:ext cx="3497263" cy="431800"/>
        </p:xfrm>
        <a:graphic>
          <a:graphicData uri="http://schemas.openxmlformats.org/presentationml/2006/ole">
            <mc:AlternateContent xmlns:mc="http://schemas.openxmlformats.org/markup-compatibility/2006">
              <mc:Choice xmlns:v="urn:schemas-microsoft-com:vml" Requires="v">
                <p:oleObj spid="_x0000_s21835" name="Equation" r:id="rId7" imgW="1739880" imgH="215640" progId="Equation.3">
                  <p:embed/>
                </p:oleObj>
              </mc:Choice>
              <mc:Fallback>
                <p:oleObj name="Equation" r:id="rId7" imgW="1739880" imgH="215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4953000"/>
                        <a:ext cx="3497263" cy="431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5975" name="Object 4"/>
          <p:cNvGraphicFramePr>
            <a:graphicFrameLocks noChangeAspect="1"/>
          </p:cNvGraphicFramePr>
          <p:nvPr/>
        </p:nvGraphicFramePr>
        <p:xfrm>
          <a:off x="685800" y="5753100"/>
          <a:ext cx="7248525" cy="914400"/>
        </p:xfrm>
        <a:graphic>
          <a:graphicData uri="http://schemas.openxmlformats.org/presentationml/2006/ole">
            <mc:AlternateContent xmlns:mc="http://schemas.openxmlformats.org/markup-compatibility/2006">
              <mc:Choice xmlns:v="urn:schemas-microsoft-com:vml" Requires="v">
                <p:oleObj spid="_x0000_s21836" name="Equation" r:id="rId9" imgW="3606800" imgH="457200" progId="Equation.DSMT4">
                  <p:embed/>
                </p:oleObj>
              </mc:Choice>
              <mc:Fallback>
                <p:oleObj name="Equation" r:id="rId9" imgW="3606800" imgH="4572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5753100"/>
                        <a:ext cx="7248525" cy="9144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2" name="Rectangle 8"/>
          <p:cNvSpPr>
            <a:spLocks noGrp="1" noChangeArrowheads="1"/>
          </p:cNvSpPr>
          <p:nvPr>
            <p:ph type="title"/>
          </p:nvPr>
        </p:nvSpPr>
        <p:spPr/>
        <p:txBody>
          <a:bodyPr/>
          <a:lstStyle/>
          <a:p>
            <a:pPr eaLnBrk="1" hangingPunct="1"/>
            <a:r>
              <a:rPr lang="en-US" altLang="en-US" smtClean="0">
                <a:ea typeface="ＭＳ Ｐゴシック" charset="-128"/>
              </a:rPr>
              <a:t>Exercise</a:t>
            </a:r>
          </a:p>
        </p:txBody>
      </p:sp>
      <p:sp>
        <p:nvSpPr>
          <p:cNvPr id="2" name="Slide Number Placeholder 1"/>
          <p:cNvSpPr>
            <a:spLocks noGrp="1"/>
          </p:cNvSpPr>
          <p:nvPr>
            <p:ph type="sldNum" sz="quarter" idx="12"/>
          </p:nvPr>
        </p:nvSpPr>
        <p:spPr/>
        <p:txBody>
          <a:bodyPr/>
          <a:lstStyle/>
          <a:p>
            <a:fld id="{51027651-9991-4BFC-A593-0DCADB11B235}" type="slidenum">
              <a:rPr lang="en-US" altLang="en-US" smtClean="0"/>
              <a:pPr/>
              <a:t>17</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75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759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759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875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597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9" name="Group 2"/>
          <p:cNvGrpSpPr>
            <a:grpSpLocks/>
          </p:cNvGrpSpPr>
          <p:nvPr/>
        </p:nvGrpSpPr>
        <p:grpSpPr bwMode="auto">
          <a:xfrm>
            <a:off x="4343400" y="1219200"/>
            <a:ext cx="4038600" cy="2133600"/>
            <a:chOff x="2736" y="768"/>
            <a:chExt cx="2544" cy="1344"/>
          </a:xfrm>
        </p:grpSpPr>
        <p:sp>
          <p:nvSpPr>
            <p:cNvPr id="23566" name="Rectangle 3"/>
            <p:cNvSpPr>
              <a:spLocks noChangeArrowheads="1"/>
            </p:cNvSpPr>
            <p:nvPr/>
          </p:nvSpPr>
          <p:spPr bwMode="auto">
            <a:xfrm>
              <a:off x="3984" y="768"/>
              <a:ext cx="1296" cy="1344"/>
            </a:xfrm>
            <a:prstGeom prst="rect">
              <a:avLst/>
            </a:prstGeom>
            <a:solidFill>
              <a:srgbClr val="33CC33"/>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567" name="Rectangle 4"/>
            <p:cNvSpPr>
              <a:spLocks noChangeArrowheads="1"/>
            </p:cNvSpPr>
            <p:nvPr/>
          </p:nvSpPr>
          <p:spPr bwMode="auto">
            <a:xfrm>
              <a:off x="2736" y="768"/>
              <a:ext cx="1248" cy="1344"/>
            </a:xfrm>
            <a:prstGeom prst="rect">
              <a:avLst/>
            </a:prstGeom>
            <a:solidFill>
              <a:srgbClr val="99FF66"/>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nvGrpSpPr>
            <p:cNvPr id="23568" name="Group 5"/>
            <p:cNvGrpSpPr>
              <a:grpSpLocks/>
            </p:cNvGrpSpPr>
            <p:nvPr/>
          </p:nvGrpSpPr>
          <p:grpSpPr bwMode="auto">
            <a:xfrm>
              <a:off x="3648" y="912"/>
              <a:ext cx="96" cy="96"/>
              <a:chOff x="720" y="960"/>
              <a:chExt cx="96" cy="96"/>
            </a:xfrm>
          </p:grpSpPr>
          <p:sp>
            <p:nvSpPr>
              <p:cNvPr id="23620" name="Oval 6"/>
              <p:cNvSpPr>
                <a:spLocks noChangeArrowheads="1"/>
              </p:cNvSpPr>
              <p:nvPr/>
            </p:nvSpPr>
            <p:spPr bwMode="auto">
              <a:xfrm>
                <a:off x="720" y="960"/>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621" name="Line 7"/>
              <p:cNvSpPr>
                <a:spLocks noChangeShapeType="1"/>
              </p:cNvSpPr>
              <p:nvPr/>
            </p:nvSpPr>
            <p:spPr bwMode="auto">
              <a:xfrm flipH="1">
                <a:off x="735" y="975"/>
                <a:ext cx="67" cy="6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2" name="Line 8"/>
              <p:cNvSpPr>
                <a:spLocks noChangeShapeType="1"/>
              </p:cNvSpPr>
              <p:nvPr/>
            </p:nvSpPr>
            <p:spPr bwMode="auto">
              <a:xfrm>
                <a:off x="734" y="977"/>
                <a:ext cx="67"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69" name="Group 9"/>
            <p:cNvGrpSpPr>
              <a:grpSpLocks/>
            </p:cNvGrpSpPr>
            <p:nvPr/>
          </p:nvGrpSpPr>
          <p:grpSpPr bwMode="auto">
            <a:xfrm>
              <a:off x="4896" y="912"/>
              <a:ext cx="130" cy="123"/>
              <a:chOff x="720" y="960"/>
              <a:chExt cx="96" cy="96"/>
            </a:xfrm>
          </p:grpSpPr>
          <p:sp>
            <p:nvSpPr>
              <p:cNvPr id="23617" name="Oval 10"/>
              <p:cNvSpPr>
                <a:spLocks noChangeArrowheads="1"/>
              </p:cNvSpPr>
              <p:nvPr/>
            </p:nvSpPr>
            <p:spPr bwMode="auto">
              <a:xfrm>
                <a:off x="720" y="960"/>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618" name="Line 11"/>
              <p:cNvSpPr>
                <a:spLocks noChangeShapeType="1"/>
              </p:cNvSpPr>
              <p:nvPr/>
            </p:nvSpPr>
            <p:spPr bwMode="auto">
              <a:xfrm flipH="1">
                <a:off x="735" y="975"/>
                <a:ext cx="67" cy="6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9" name="Line 12"/>
              <p:cNvSpPr>
                <a:spLocks noChangeShapeType="1"/>
              </p:cNvSpPr>
              <p:nvPr/>
            </p:nvSpPr>
            <p:spPr bwMode="auto">
              <a:xfrm>
                <a:off x="734" y="977"/>
                <a:ext cx="67"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0" name="Group 13"/>
            <p:cNvGrpSpPr>
              <a:grpSpLocks/>
            </p:cNvGrpSpPr>
            <p:nvPr/>
          </p:nvGrpSpPr>
          <p:grpSpPr bwMode="auto">
            <a:xfrm>
              <a:off x="3696" y="1392"/>
              <a:ext cx="96" cy="96"/>
              <a:chOff x="720" y="960"/>
              <a:chExt cx="96" cy="96"/>
            </a:xfrm>
          </p:grpSpPr>
          <p:sp>
            <p:nvSpPr>
              <p:cNvPr id="23614" name="Oval 14"/>
              <p:cNvSpPr>
                <a:spLocks noChangeArrowheads="1"/>
              </p:cNvSpPr>
              <p:nvPr/>
            </p:nvSpPr>
            <p:spPr bwMode="auto">
              <a:xfrm>
                <a:off x="720" y="960"/>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615" name="Line 15"/>
              <p:cNvSpPr>
                <a:spLocks noChangeShapeType="1"/>
              </p:cNvSpPr>
              <p:nvPr/>
            </p:nvSpPr>
            <p:spPr bwMode="auto">
              <a:xfrm flipH="1">
                <a:off x="735" y="975"/>
                <a:ext cx="67" cy="6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6" name="Line 16"/>
              <p:cNvSpPr>
                <a:spLocks noChangeShapeType="1"/>
              </p:cNvSpPr>
              <p:nvPr/>
            </p:nvSpPr>
            <p:spPr bwMode="auto">
              <a:xfrm>
                <a:off x="734" y="977"/>
                <a:ext cx="67"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1" name="Group 17"/>
            <p:cNvGrpSpPr>
              <a:grpSpLocks/>
            </p:cNvGrpSpPr>
            <p:nvPr/>
          </p:nvGrpSpPr>
          <p:grpSpPr bwMode="auto">
            <a:xfrm>
              <a:off x="4176" y="912"/>
              <a:ext cx="130" cy="123"/>
              <a:chOff x="720" y="960"/>
              <a:chExt cx="96" cy="96"/>
            </a:xfrm>
          </p:grpSpPr>
          <p:sp>
            <p:nvSpPr>
              <p:cNvPr id="23611" name="Oval 18"/>
              <p:cNvSpPr>
                <a:spLocks noChangeArrowheads="1"/>
              </p:cNvSpPr>
              <p:nvPr/>
            </p:nvSpPr>
            <p:spPr bwMode="auto">
              <a:xfrm>
                <a:off x="720" y="960"/>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612" name="Line 19"/>
              <p:cNvSpPr>
                <a:spLocks noChangeShapeType="1"/>
              </p:cNvSpPr>
              <p:nvPr/>
            </p:nvSpPr>
            <p:spPr bwMode="auto">
              <a:xfrm flipH="1">
                <a:off x="735" y="975"/>
                <a:ext cx="67" cy="6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3" name="Line 20"/>
              <p:cNvSpPr>
                <a:spLocks noChangeShapeType="1"/>
              </p:cNvSpPr>
              <p:nvPr/>
            </p:nvSpPr>
            <p:spPr bwMode="auto">
              <a:xfrm>
                <a:off x="734" y="977"/>
                <a:ext cx="67"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2" name="Group 21"/>
            <p:cNvGrpSpPr>
              <a:grpSpLocks/>
            </p:cNvGrpSpPr>
            <p:nvPr/>
          </p:nvGrpSpPr>
          <p:grpSpPr bwMode="auto">
            <a:xfrm>
              <a:off x="4896" y="1392"/>
              <a:ext cx="130" cy="123"/>
              <a:chOff x="720" y="960"/>
              <a:chExt cx="96" cy="96"/>
            </a:xfrm>
          </p:grpSpPr>
          <p:sp>
            <p:nvSpPr>
              <p:cNvPr id="23608" name="Oval 22"/>
              <p:cNvSpPr>
                <a:spLocks noChangeArrowheads="1"/>
              </p:cNvSpPr>
              <p:nvPr/>
            </p:nvSpPr>
            <p:spPr bwMode="auto">
              <a:xfrm>
                <a:off x="720" y="960"/>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609" name="Line 23"/>
              <p:cNvSpPr>
                <a:spLocks noChangeShapeType="1"/>
              </p:cNvSpPr>
              <p:nvPr/>
            </p:nvSpPr>
            <p:spPr bwMode="auto">
              <a:xfrm flipH="1">
                <a:off x="735" y="975"/>
                <a:ext cx="67" cy="6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0" name="Line 24"/>
              <p:cNvSpPr>
                <a:spLocks noChangeShapeType="1"/>
              </p:cNvSpPr>
              <p:nvPr/>
            </p:nvSpPr>
            <p:spPr bwMode="auto">
              <a:xfrm>
                <a:off x="734" y="977"/>
                <a:ext cx="67"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3" name="Group 25"/>
            <p:cNvGrpSpPr>
              <a:grpSpLocks/>
            </p:cNvGrpSpPr>
            <p:nvPr/>
          </p:nvGrpSpPr>
          <p:grpSpPr bwMode="auto">
            <a:xfrm>
              <a:off x="4176" y="1392"/>
              <a:ext cx="130" cy="123"/>
              <a:chOff x="720" y="960"/>
              <a:chExt cx="96" cy="96"/>
            </a:xfrm>
          </p:grpSpPr>
          <p:sp>
            <p:nvSpPr>
              <p:cNvPr id="23605" name="Oval 26"/>
              <p:cNvSpPr>
                <a:spLocks noChangeArrowheads="1"/>
              </p:cNvSpPr>
              <p:nvPr/>
            </p:nvSpPr>
            <p:spPr bwMode="auto">
              <a:xfrm>
                <a:off x="720" y="960"/>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606" name="Line 27"/>
              <p:cNvSpPr>
                <a:spLocks noChangeShapeType="1"/>
              </p:cNvSpPr>
              <p:nvPr/>
            </p:nvSpPr>
            <p:spPr bwMode="auto">
              <a:xfrm flipH="1">
                <a:off x="735" y="975"/>
                <a:ext cx="67" cy="6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7" name="Line 28"/>
              <p:cNvSpPr>
                <a:spLocks noChangeShapeType="1"/>
              </p:cNvSpPr>
              <p:nvPr/>
            </p:nvSpPr>
            <p:spPr bwMode="auto">
              <a:xfrm>
                <a:off x="734" y="977"/>
                <a:ext cx="67"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4" name="Group 29"/>
            <p:cNvGrpSpPr>
              <a:grpSpLocks/>
            </p:cNvGrpSpPr>
            <p:nvPr/>
          </p:nvGrpSpPr>
          <p:grpSpPr bwMode="auto">
            <a:xfrm>
              <a:off x="4896" y="1824"/>
              <a:ext cx="130" cy="123"/>
              <a:chOff x="720" y="960"/>
              <a:chExt cx="96" cy="96"/>
            </a:xfrm>
          </p:grpSpPr>
          <p:sp>
            <p:nvSpPr>
              <p:cNvPr id="23602" name="Oval 30"/>
              <p:cNvSpPr>
                <a:spLocks noChangeArrowheads="1"/>
              </p:cNvSpPr>
              <p:nvPr/>
            </p:nvSpPr>
            <p:spPr bwMode="auto">
              <a:xfrm>
                <a:off x="720" y="960"/>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603" name="Line 31"/>
              <p:cNvSpPr>
                <a:spLocks noChangeShapeType="1"/>
              </p:cNvSpPr>
              <p:nvPr/>
            </p:nvSpPr>
            <p:spPr bwMode="auto">
              <a:xfrm flipH="1">
                <a:off x="735" y="975"/>
                <a:ext cx="67" cy="6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4" name="Line 32"/>
              <p:cNvSpPr>
                <a:spLocks noChangeShapeType="1"/>
              </p:cNvSpPr>
              <p:nvPr/>
            </p:nvSpPr>
            <p:spPr bwMode="auto">
              <a:xfrm>
                <a:off x="734" y="977"/>
                <a:ext cx="67"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5" name="Group 33"/>
            <p:cNvGrpSpPr>
              <a:grpSpLocks/>
            </p:cNvGrpSpPr>
            <p:nvPr/>
          </p:nvGrpSpPr>
          <p:grpSpPr bwMode="auto">
            <a:xfrm>
              <a:off x="4176" y="1824"/>
              <a:ext cx="130" cy="123"/>
              <a:chOff x="720" y="960"/>
              <a:chExt cx="96" cy="96"/>
            </a:xfrm>
          </p:grpSpPr>
          <p:sp>
            <p:nvSpPr>
              <p:cNvPr id="23599" name="Oval 34"/>
              <p:cNvSpPr>
                <a:spLocks noChangeArrowheads="1"/>
              </p:cNvSpPr>
              <p:nvPr/>
            </p:nvSpPr>
            <p:spPr bwMode="auto">
              <a:xfrm>
                <a:off x="720" y="960"/>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600" name="Line 35"/>
              <p:cNvSpPr>
                <a:spLocks noChangeShapeType="1"/>
              </p:cNvSpPr>
              <p:nvPr/>
            </p:nvSpPr>
            <p:spPr bwMode="auto">
              <a:xfrm flipH="1">
                <a:off x="735" y="975"/>
                <a:ext cx="67" cy="6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1" name="Line 36"/>
              <p:cNvSpPr>
                <a:spLocks noChangeShapeType="1"/>
              </p:cNvSpPr>
              <p:nvPr/>
            </p:nvSpPr>
            <p:spPr bwMode="auto">
              <a:xfrm>
                <a:off x="734" y="977"/>
                <a:ext cx="67"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6" name="Group 37"/>
            <p:cNvGrpSpPr>
              <a:grpSpLocks/>
            </p:cNvGrpSpPr>
            <p:nvPr/>
          </p:nvGrpSpPr>
          <p:grpSpPr bwMode="auto">
            <a:xfrm>
              <a:off x="2976" y="912"/>
              <a:ext cx="96" cy="96"/>
              <a:chOff x="720" y="960"/>
              <a:chExt cx="96" cy="96"/>
            </a:xfrm>
          </p:grpSpPr>
          <p:sp>
            <p:nvSpPr>
              <p:cNvPr id="23596" name="Oval 38"/>
              <p:cNvSpPr>
                <a:spLocks noChangeArrowheads="1"/>
              </p:cNvSpPr>
              <p:nvPr/>
            </p:nvSpPr>
            <p:spPr bwMode="auto">
              <a:xfrm>
                <a:off x="720" y="960"/>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597" name="Line 39"/>
              <p:cNvSpPr>
                <a:spLocks noChangeShapeType="1"/>
              </p:cNvSpPr>
              <p:nvPr/>
            </p:nvSpPr>
            <p:spPr bwMode="auto">
              <a:xfrm flipH="1">
                <a:off x="735" y="975"/>
                <a:ext cx="67" cy="6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8" name="Line 40"/>
              <p:cNvSpPr>
                <a:spLocks noChangeShapeType="1"/>
              </p:cNvSpPr>
              <p:nvPr/>
            </p:nvSpPr>
            <p:spPr bwMode="auto">
              <a:xfrm>
                <a:off x="734" y="977"/>
                <a:ext cx="67"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7" name="Group 41"/>
            <p:cNvGrpSpPr>
              <a:grpSpLocks/>
            </p:cNvGrpSpPr>
            <p:nvPr/>
          </p:nvGrpSpPr>
          <p:grpSpPr bwMode="auto">
            <a:xfrm>
              <a:off x="2976" y="1392"/>
              <a:ext cx="96" cy="96"/>
              <a:chOff x="720" y="960"/>
              <a:chExt cx="96" cy="96"/>
            </a:xfrm>
          </p:grpSpPr>
          <p:sp>
            <p:nvSpPr>
              <p:cNvPr id="23593" name="Oval 42"/>
              <p:cNvSpPr>
                <a:spLocks noChangeArrowheads="1"/>
              </p:cNvSpPr>
              <p:nvPr/>
            </p:nvSpPr>
            <p:spPr bwMode="auto">
              <a:xfrm>
                <a:off x="720" y="960"/>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594" name="Line 43"/>
              <p:cNvSpPr>
                <a:spLocks noChangeShapeType="1"/>
              </p:cNvSpPr>
              <p:nvPr/>
            </p:nvSpPr>
            <p:spPr bwMode="auto">
              <a:xfrm flipH="1">
                <a:off x="735" y="975"/>
                <a:ext cx="67" cy="6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5" name="Line 44"/>
              <p:cNvSpPr>
                <a:spLocks noChangeShapeType="1"/>
              </p:cNvSpPr>
              <p:nvPr/>
            </p:nvSpPr>
            <p:spPr bwMode="auto">
              <a:xfrm>
                <a:off x="734" y="977"/>
                <a:ext cx="67"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8" name="Group 45"/>
            <p:cNvGrpSpPr>
              <a:grpSpLocks/>
            </p:cNvGrpSpPr>
            <p:nvPr/>
          </p:nvGrpSpPr>
          <p:grpSpPr bwMode="auto">
            <a:xfrm>
              <a:off x="3024" y="1872"/>
              <a:ext cx="96" cy="96"/>
              <a:chOff x="720" y="960"/>
              <a:chExt cx="96" cy="96"/>
            </a:xfrm>
          </p:grpSpPr>
          <p:sp>
            <p:nvSpPr>
              <p:cNvPr id="23590" name="Oval 46"/>
              <p:cNvSpPr>
                <a:spLocks noChangeArrowheads="1"/>
              </p:cNvSpPr>
              <p:nvPr/>
            </p:nvSpPr>
            <p:spPr bwMode="auto">
              <a:xfrm>
                <a:off x="720" y="960"/>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591" name="Line 47"/>
              <p:cNvSpPr>
                <a:spLocks noChangeShapeType="1"/>
              </p:cNvSpPr>
              <p:nvPr/>
            </p:nvSpPr>
            <p:spPr bwMode="auto">
              <a:xfrm flipH="1">
                <a:off x="735" y="975"/>
                <a:ext cx="67" cy="6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2" name="Line 48"/>
              <p:cNvSpPr>
                <a:spLocks noChangeShapeType="1"/>
              </p:cNvSpPr>
              <p:nvPr/>
            </p:nvSpPr>
            <p:spPr bwMode="auto">
              <a:xfrm>
                <a:off x="734" y="977"/>
                <a:ext cx="67"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79" name="Group 49"/>
            <p:cNvGrpSpPr>
              <a:grpSpLocks/>
            </p:cNvGrpSpPr>
            <p:nvPr/>
          </p:nvGrpSpPr>
          <p:grpSpPr bwMode="auto">
            <a:xfrm>
              <a:off x="3696" y="1872"/>
              <a:ext cx="96" cy="96"/>
              <a:chOff x="720" y="960"/>
              <a:chExt cx="96" cy="96"/>
            </a:xfrm>
          </p:grpSpPr>
          <p:sp>
            <p:nvSpPr>
              <p:cNvPr id="23587" name="Oval 50"/>
              <p:cNvSpPr>
                <a:spLocks noChangeArrowheads="1"/>
              </p:cNvSpPr>
              <p:nvPr/>
            </p:nvSpPr>
            <p:spPr bwMode="auto">
              <a:xfrm>
                <a:off x="720" y="960"/>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588" name="Line 51"/>
              <p:cNvSpPr>
                <a:spLocks noChangeShapeType="1"/>
              </p:cNvSpPr>
              <p:nvPr/>
            </p:nvSpPr>
            <p:spPr bwMode="auto">
              <a:xfrm flipH="1">
                <a:off x="735" y="975"/>
                <a:ext cx="67" cy="6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9" name="Line 52"/>
              <p:cNvSpPr>
                <a:spLocks noChangeShapeType="1"/>
              </p:cNvSpPr>
              <p:nvPr/>
            </p:nvSpPr>
            <p:spPr bwMode="auto">
              <a:xfrm>
                <a:off x="734" y="977"/>
                <a:ext cx="67"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80" name="Rectangle 53"/>
            <p:cNvSpPr>
              <a:spLocks noChangeArrowheads="1"/>
            </p:cNvSpPr>
            <p:nvPr/>
          </p:nvSpPr>
          <p:spPr bwMode="auto">
            <a:xfrm>
              <a:off x="3360" y="1104"/>
              <a:ext cx="1200" cy="67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581" name="Text Box 54"/>
            <p:cNvSpPr txBox="1">
              <a:spLocks noChangeArrowheads="1"/>
            </p:cNvSpPr>
            <p:nvPr/>
          </p:nvSpPr>
          <p:spPr bwMode="auto">
            <a:xfrm>
              <a:off x="3072" y="1824"/>
              <a:ext cx="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B</a:t>
              </a:r>
              <a:r>
                <a:rPr lang="en-US" altLang="en-US" i="1" baseline="-25000"/>
                <a:t>1</a:t>
              </a:r>
              <a:endParaRPr lang="en-US" altLang="en-US" i="1"/>
            </a:p>
          </p:txBody>
        </p:sp>
        <p:sp>
          <p:nvSpPr>
            <p:cNvPr id="23582" name="Text Box 55"/>
            <p:cNvSpPr txBox="1">
              <a:spLocks noChangeArrowheads="1"/>
            </p:cNvSpPr>
            <p:nvPr/>
          </p:nvSpPr>
          <p:spPr bwMode="auto">
            <a:xfrm>
              <a:off x="4983" y="1824"/>
              <a:ext cx="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B</a:t>
              </a:r>
              <a:r>
                <a:rPr lang="en-US" altLang="en-US" i="1" baseline="-25000"/>
                <a:t>2</a:t>
              </a:r>
              <a:endParaRPr lang="en-US" altLang="en-US" i="1"/>
            </a:p>
          </p:txBody>
        </p:sp>
        <p:sp>
          <p:nvSpPr>
            <p:cNvPr id="23583" name="Line 56"/>
            <p:cNvSpPr>
              <a:spLocks noChangeShapeType="1"/>
            </p:cNvSpPr>
            <p:nvPr/>
          </p:nvSpPr>
          <p:spPr bwMode="auto">
            <a:xfrm>
              <a:off x="4560" y="1440"/>
              <a:ext cx="288"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4" name="Text Box 57"/>
            <p:cNvSpPr txBox="1">
              <a:spLocks noChangeArrowheads="1"/>
            </p:cNvSpPr>
            <p:nvPr/>
          </p:nvSpPr>
          <p:spPr bwMode="auto">
            <a:xfrm>
              <a:off x="4608" y="1392"/>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FF0000"/>
                  </a:solidFill>
                </a:rPr>
                <a:t>v</a:t>
              </a:r>
            </a:p>
          </p:txBody>
        </p:sp>
        <p:sp>
          <p:nvSpPr>
            <p:cNvPr id="23585" name="Text Box 58"/>
            <p:cNvSpPr txBox="1">
              <a:spLocks noChangeArrowheads="1"/>
            </p:cNvSpPr>
            <p:nvPr/>
          </p:nvSpPr>
          <p:spPr bwMode="auto">
            <a:xfrm>
              <a:off x="3168" y="134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accent2"/>
                  </a:solidFill>
                </a:rPr>
                <a:t>L</a:t>
              </a:r>
            </a:p>
          </p:txBody>
        </p:sp>
        <p:sp>
          <p:nvSpPr>
            <p:cNvPr id="23586" name="Text Box 59"/>
            <p:cNvSpPr txBox="1">
              <a:spLocks noChangeArrowheads="1"/>
            </p:cNvSpPr>
            <p:nvPr/>
          </p:nvSpPr>
          <p:spPr bwMode="auto">
            <a:xfrm>
              <a:off x="3792" y="1056"/>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R</a:t>
              </a:r>
            </a:p>
          </p:txBody>
        </p:sp>
      </p:grpSp>
      <p:graphicFrame>
        <p:nvGraphicFramePr>
          <p:cNvPr id="1871932" name="Object 2"/>
          <p:cNvGraphicFramePr>
            <a:graphicFrameLocks noChangeAspect="1"/>
          </p:cNvGraphicFramePr>
          <p:nvPr/>
        </p:nvGraphicFramePr>
        <p:xfrm>
          <a:off x="914400" y="2590800"/>
          <a:ext cx="1939925" cy="812800"/>
        </p:xfrm>
        <a:graphic>
          <a:graphicData uri="http://schemas.openxmlformats.org/presentationml/2006/ole">
            <mc:AlternateContent xmlns:mc="http://schemas.openxmlformats.org/markup-compatibility/2006">
              <mc:Choice xmlns:v="urn:schemas-microsoft-com:vml" Requires="v">
                <p:oleObj spid="_x0000_s24158" name="Equation" r:id="rId4" imgW="965160" imgH="406080" progId="Equation.DSMT4">
                  <p:embed/>
                </p:oleObj>
              </mc:Choice>
              <mc:Fallback>
                <p:oleObj name="Equation" r:id="rId4" imgW="965160" imgH="4060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590800"/>
                        <a:ext cx="1939925" cy="812800"/>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1933" name="Object 3"/>
          <p:cNvGraphicFramePr>
            <a:graphicFrameLocks noChangeAspect="1"/>
          </p:cNvGraphicFramePr>
          <p:nvPr/>
        </p:nvGraphicFramePr>
        <p:xfrm>
          <a:off x="838200" y="3719513"/>
          <a:ext cx="4645025" cy="511175"/>
        </p:xfrm>
        <a:graphic>
          <a:graphicData uri="http://schemas.openxmlformats.org/presentationml/2006/ole">
            <mc:AlternateContent xmlns:mc="http://schemas.openxmlformats.org/markup-compatibility/2006">
              <mc:Choice xmlns:v="urn:schemas-microsoft-com:vml" Requires="v">
                <p:oleObj spid="_x0000_s24159" name="Equation" r:id="rId6" imgW="2311400" imgH="254000" progId="Equation.DSMT4">
                  <p:embed/>
                </p:oleObj>
              </mc:Choice>
              <mc:Fallback>
                <p:oleObj name="Equation" r:id="rId6" imgW="2311400" imgH="254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719513"/>
                        <a:ext cx="4645025" cy="5111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71934" name="Line 62"/>
          <p:cNvSpPr>
            <a:spLocks noChangeShapeType="1"/>
          </p:cNvSpPr>
          <p:nvPr/>
        </p:nvSpPr>
        <p:spPr bwMode="auto">
          <a:xfrm>
            <a:off x="5181600" y="4191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71935" name="Text Box 63"/>
          <p:cNvSpPr txBox="1">
            <a:spLocks noChangeArrowheads="1"/>
          </p:cNvSpPr>
          <p:nvPr/>
        </p:nvSpPr>
        <p:spPr bwMode="auto">
          <a:xfrm>
            <a:off x="4953000" y="4343400"/>
            <a:ext cx="758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Lv</a:t>
            </a:r>
            <a:r>
              <a:rPr lang="en-US" altLang="en-US">
                <a:sym typeface="Symbol" pitchFamily="64" charset="2"/>
              </a:rPr>
              <a:t></a:t>
            </a:r>
            <a:r>
              <a:rPr lang="en-US" altLang="en-US" i="1">
                <a:sym typeface="Symbol" pitchFamily="64" charset="2"/>
              </a:rPr>
              <a:t>t</a:t>
            </a:r>
            <a:endParaRPr lang="en-US" altLang="en-US" i="1"/>
          </a:p>
        </p:txBody>
      </p:sp>
      <p:graphicFrame>
        <p:nvGraphicFramePr>
          <p:cNvPr id="1871936" name="Object 4"/>
          <p:cNvGraphicFramePr>
            <a:graphicFrameLocks noChangeAspect="1"/>
          </p:cNvGraphicFramePr>
          <p:nvPr/>
        </p:nvGraphicFramePr>
        <p:xfrm>
          <a:off x="914400" y="4648200"/>
          <a:ext cx="2859088" cy="482600"/>
        </p:xfrm>
        <a:graphic>
          <a:graphicData uri="http://schemas.openxmlformats.org/presentationml/2006/ole">
            <mc:AlternateContent xmlns:mc="http://schemas.openxmlformats.org/markup-compatibility/2006">
              <mc:Choice xmlns:v="urn:schemas-microsoft-com:vml" Requires="v">
                <p:oleObj spid="_x0000_s24160" name="Equation" r:id="rId8" imgW="1422360" imgH="241200" progId="Equation.3">
                  <p:embed/>
                </p:oleObj>
              </mc:Choice>
              <mc:Fallback>
                <p:oleObj name="Equation" r:id="rId8" imgW="1422360" imgH="2412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648200"/>
                        <a:ext cx="2859088" cy="4826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1937" name="Object 5"/>
          <p:cNvGraphicFramePr>
            <a:graphicFrameLocks noChangeAspect="1"/>
          </p:cNvGraphicFramePr>
          <p:nvPr/>
        </p:nvGraphicFramePr>
        <p:xfrm>
          <a:off x="1016000" y="5359400"/>
          <a:ext cx="4086225" cy="914400"/>
        </p:xfrm>
        <a:graphic>
          <a:graphicData uri="http://schemas.openxmlformats.org/presentationml/2006/ole">
            <mc:AlternateContent xmlns:mc="http://schemas.openxmlformats.org/markup-compatibility/2006">
              <mc:Choice xmlns:v="urn:schemas-microsoft-com:vml" Requires="v">
                <p:oleObj spid="_x0000_s24161" name="Equation" r:id="rId10" imgW="2031840" imgH="457200" progId="Equation.3">
                  <p:embed/>
                </p:oleObj>
              </mc:Choice>
              <mc:Fallback>
                <p:oleObj name="Equation" r:id="rId10" imgW="2031840" imgH="4572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6000" y="5359400"/>
                        <a:ext cx="4086225" cy="9144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1938" name="Object 6"/>
          <p:cNvGraphicFramePr>
            <a:graphicFrameLocks noChangeAspect="1"/>
          </p:cNvGraphicFramePr>
          <p:nvPr/>
        </p:nvGraphicFramePr>
        <p:xfrm>
          <a:off x="5715000" y="5410200"/>
          <a:ext cx="2859088" cy="787400"/>
        </p:xfrm>
        <a:graphic>
          <a:graphicData uri="http://schemas.openxmlformats.org/presentationml/2006/ole">
            <mc:AlternateContent xmlns:mc="http://schemas.openxmlformats.org/markup-compatibility/2006">
              <mc:Choice xmlns:v="urn:schemas-microsoft-com:vml" Requires="v">
                <p:oleObj spid="_x0000_s24162" name="Equation" r:id="rId12" imgW="1422360" imgH="393480" progId="Equation.DSMT4">
                  <p:embed/>
                </p:oleObj>
              </mc:Choice>
              <mc:Fallback>
                <p:oleObj name="Equation" r:id="rId12" imgW="1422360" imgH="39348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5410200"/>
                        <a:ext cx="2859088" cy="7874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 name="Group 67"/>
          <p:cNvGrpSpPr>
            <a:grpSpLocks/>
          </p:cNvGrpSpPr>
          <p:nvPr/>
        </p:nvGrpSpPr>
        <p:grpSpPr bwMode="auto">
          <a:xfrm>
            <a:off x="5524500" y="1866900"/>
            <a:ext cx="1587500" cy="917575"/>
            <a:chOff x="3480" y="1176"/>
            <a:chExt cx="1000" cy="578"/>
          </a:xfrm>
        </p:grpSpPr>
        <p:sp>
          <p:nvSpPr>
            <p:cNvPr id="23564" name="Freeform 68"/>
            <p:cNvSpPr>
              <a:spLocks/>
            </p:cNvSpPr>
            <p:nvPr/>
          </p:nvSpPr>
          <p:spPr bwMode="auto">
            <a:xfrm>
              <a:off x="3480" y="1176"/>
              <a:ext cx="1000" cy="456"/>
            </a:xfrm>
            <a:custGeom>
              <a:avLst/>
              <a:gdLst>
                <a:gd name="T0" fmla="*/ 984 w 1000"/>
                <a:gd name="T1" fmla="*/ 360 h 456"/>
                <a:gd name="T2" fmla="*/ 984 w 1000"/>
                <a:gd name="T3" fmla="*/ 120 h 456"/>
                <a:gd name="T4" fmla="*/ 888 w 1000"/>
                <a:gd name="T5" fmla="*/ 24 h 456"/>
                <a:gd name="T6" fmla="*/ 552 w 1000"/>
                <a:gd name="T7" fmla="*/ 24 h 456"/>
                <a:gd name="T8" fmla="*/ 216 w 1000"/>
                <a:gd name="T9" fmla="*/ 24 h 456"/>
                <a:gd name="T10" fmla="*/ 24 w 1000"/>
                <a:gd name="T11" fmla="*/ 168 h 456"/>
                <a:gd name="T12" fmla="*/ 72 w 1000"/>
                <a:gd name="T13" fmla="*/ 408 h 456"/>
                <a:gd name="T14" fmla="*/ 264 w 1000"/>
                <a:gd name="T15" fmla="*/ 456 h 456"/>
                <a:gd name="T16" fmla="*/ 0 60000 65536"/>
                <a:gd name="T17" fmla="*/ 0 60000 65536"/>
                <a:gd name="T18" fmla="*/ 0 60000 65536"/>
                <a:gd name="T19" fmla="*/ 0 60000 65536"/>
                <a:gd name="T20" fmla="*/ 0 60000 65536"/>
                <a:gd name="T21" fmla="*/ 0 60000 65536"/>
                <a:gd name="T22" fmla="*/ 0 60000 65536"/>
                <a:gd name="T23" fmla="*/ 0 60000 65536"/>
                <a:gd name="T24" fmla="*/ 0 w 1000"/>
                <a:gd name="T25" fmla="*/ 0 h 456"/>
                <a:gd name="T26" fmla="*/ 1000 w 1000"/>
                <a:gd name="T27" fmla="*/ 456 h 4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 h="456">
                  <a:moveTo>
                    <a:pt x="984" y="360"/>
                  </a:moveTo>
                  <a:cubicBezTo>
                    <a:pt x="992" y="268"/>
                    <a:pt x="1000" y="176"/>
                    <a:pt x="984" y="120"/>
                  </a:cubicBezTo>
                  <a:cubicBezTo>
                    <a:pt x="968" y="64"/>
                    <a:pt x="960" y="40"/>
                    <a:pt x="888" y="24"/>
                  </a:cubicBezTo>
                  <a:cubicBezTo>
                    <a:pt x="816" y="8"/>
                    <a:pt x="664" y="24"/>
                    <a:pt x="552" y="24"/>
                  </a:cubicBezTo>
                  <a:cubicBezTo>
                    <a:pt x="440" y="24"/>
                    <a:pt x="304" y="0"/>
                    <a:pt x="216" y="24"/>
                  </a:cubicBezTo>
                  <a:cubicBezTo>
                    <a:pt x="128" y="48"/>
                    <a:pt x="48" y="104"/>
                    <a:pt x="24" y="168"/>
                  </a:cubicBezTo>
                  <a:cubicBezTo>
                    <a:pt x="0" y="232"/>
                    <a:pt x="32" y="360"/>
                    <a:pt x="72" y="408"/>
                  </a:cubicBezTo>
                  <a:cubicBezTo>
                    <a:pt x="112" y="456"/>
                    <a:pt x="188" y="456"/>
                    <a:pt x="264" y="456"/>
                  </a:cubicBezTo>
                </a:path>
              </a:pathLst>
            </a:custGeom>
            <a:noFill/>
            <a:ln w="19050">
              <a:solidFill>
                <a:srgbClr val="990099"/>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565" name="Text Box 69"/>
            <p:cNvSpPr txBox="1">
              <a:spLocks noChangeArrowheads="1"/>
            </p:cNvSpPr>
            <p:nvPr/>
          </p:nvSpPr>
          <p:spPr bwMode="auto">
            <a:xfrm>
              <a:off x="3734" y="1466"/>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990099"/>
                  </a:solidFill>
                </a:rPr>
                <a:t>I</a:t>
              </a:r>
            </a:p>
          </p:txBody>
        </p:sp>
      </p:grpSp>
      <p:sp>
        <p:nvSpPr>
          <p:cNvPr id="23563" name="Rectangle 70"/>
          <p:cNvSpPr>
            <a:spLocks noGrp="1" noChangeArrowheads="1"/>
          </p:cNvSpPr>
          <p:nvPr>
            <p:ph type="title"/>
          </p:nvPr>
        </p:nvSpPr>
        <p:spPr/>
        <p:txBody>
          <a:bodyPr/>
          <a:lstStyle/>
          <a:p>
            <a:pPr eaLnBrk="1" hangingPunct="1"/>
            <a:r>
              <a:rPr lang="en-US" altLang="en-US" smtClean="0">
                <a:ea typeface="ＭＳ Ｐゴシック" charset="-128"/>
              </a:rPr>
              <a:t>Example</a:t>
            </a:r>
          </a:p>
        </p:txBody>
      </p:sp>
      <p:sp>
        <p:nvSpPr>
          <p:cNvPr id="2" name="Slide Number Placeholder 1"/>
          <p:cNvSpPr>
            <a:spLocks noGrp="1"/>
          </p:cNvSpPr>
          <p:nvPr>
            <p:ph type="sldNum" sz="quarter" idx="12"/>
          </p:nvPr>
        </p:nvSpPr>
        <p:spPr/>
        <p:txBody>
          <a:bodyPr/>
          <a:lstStyle/>
          <a:p>
            <a:fld id="{51027651-9991-4BFC-A593-0DCADB11B235}" type="slidenum">
              <a:rPr lang="en-US" altLang="en-US" smtClean="0"/>
              <a:pPr/>
              <a:t>18</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719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719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871934"/>
                                        </p:tgtEl>
                                        <p:attrNameLst>
                                          <p:attrName>style.visibility</p:attrName>
                                        </p:attrNameLst>
                                      </p:cBhvr>
                                      <p:to>
                                        <p:strVal val="visible"/>
                                      </p:to>
                                    </p:set>
                                    <p:anim calcmode="lin" valueType="num">
                                      <p:cBhvr>
                                        <p:cTn id="15" dur="500" fill="hold"/>
                                        <p:tgtEl>
                                          <p:spTgt spid="1871934"/>
                                        </p:tgtEl>
                                        <p:attrNameLst>
                                          <p:attrName>ppt_x</p:attrName>
                                        </p:attrNameLst>
                                      </p:cBhvr>
                                      <p:tavLst>
                                        <p:tav tm="0">
                                          <p:val>
                                            <p:strVal val="#ppt_x"/>
                                          </p:val>
                                        </p:tav>
                                        <p:tav tm="100000">
                                          <p:val>
                                            <p:strVal val="#ppt_x"/>
                                          </p:val>
                                        </p:tav>
                                      </p:tavLst>
                                    </p:anim>
                                    <p:anim calcmode="lin" valueType="num">
                                      <p:cBhvr>
                                        <p:cTn id="16" dur="500" fill="hold"/>
                                        <p:tgtEl>
                                          <p:spTgt spid="1871934"/>
                                        </p:tgtEl>
                                        <p:attrNameLst>
                                          <p:attrName>ppt_y</p:attrName>
                                        </p:attrNameLst>
                                      </p:cBhvr>
                                      <p:tavLst>
                                        <p:tav tm="0">
                                          <p:val>
                                            <p:strVal val="#ppt_y-#ppt_h/2"/>
                                          </p:val>
                                        </p:tav>
                                        <p:tav tm="100000">
                                          <p:val>
                                            <p:strVal val="#ppt_y"/>
                                          </p:val>
                                        </p:tav>
                                      </p:tavLst>
                                    </p:anim>
                                    <p:anim calcmode="lin" valueType="num">
                                      <p:cBhvr>
                                        <p:cTn id="17" dur="500" fill="hold"/>
                                        <p:tgtEl>
                                          <p:spTgt spid="1871934"/>
                                        </p:tgtEl>
                                        <p:attrNameLst>
                                          <p:attrName>ppt_w</p:attrName>
                                        </p:attrNameLst>
                                      </p:cBhvr>
                                      <p:tavLst>
                                        <p:tav tm="0">
                                          <p:val>
                                            <p:strVal val="#ppt_w"/>
                                          </p:val>
                                        </p:tav>
                                        <p:tav tm="100000">
                                          <p:val>
                                            <p:strVal val="#ppt_w"/>
                                          </p:val>
                                        </p:tav>
                                      </p:tavLst>
                                    </p:anim>
                                    <p:anim calcmode="lin" valueType="num">
                                      <p:cBhvr>
                                        <p:cTn id="18" dur="500" fill="hold"/>
                                        <p:tgtEl>
                                          <p:spTgt spid="187193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187193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187193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187193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187193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1934" grpId="0" animBg="1"/>
      <p:bldP spid="187193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09600" y="152400"/>
            <a:ext cx="7772400" cy="381000"/>
          </a:xfrm>
        </p:spPr>
        <p:txBody>
          <a:bodyPr/>
          <a:lstStyle/>
          <a:p>
            <a:r>
              <a:rPr lang="en-US" altLang="ja-JP" sz="2500" dirty="0" smtClean="0">
                <a:ea typeface="ＭＳ Ｐゴシック" pitchFamily="34" charset="-128"/>
              </a:rPr>
              <a:t>Faraday’s Law of Induction (More Quantitative) </a:t>
            </a:r>
          </a:p>
        </p:txBody>
      </p:sp>
      <p:pic>
        <p:nvPicPr>
          <p:cNvPr id="5125" name="Picture 25" descr="figure-28-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371600"/>
            <a:ext cx="3040063"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21"/>
          <p:cNvSpPr txBox="1">
            <a:spLocks noChangeArrowheads="1"/>
          </p:cNvSpPr>
          <p:nvPr/>
        </p:nvSpPr>
        <p:spPr bwMode="auto">
          <a:xfrm>
            <a:off x="685800" y="685800"/>
            <a:ext cx="754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i="0">
                <a:ea typeface="ＭＳ Ｐゴシック" pitchFamily="34" charset="-128"/>
              </a:rPr>
              <a:t>The magnitude of the induced EMF in conducting loop is equal to the rate at which the magnetic flux through the surface spanned by the loop changes with time.</a:t>
            </a:r>
          </a:p>
        </p:txBody>
      </p:sp>
      <p:grpSp>
        <p:nvGrpSpPr>
          <p:cNvPr id="5127" name="Group 28"/>
          <p:cNvGrpSpPr>
            <a:grpSpLocks/>
          </p:cNvGrpSpPr>
          <p:nvPr/>
        </p:nvGrpSpPr>
        <p:grpSpPr bwMode="auto">
          <a:xfrm>
            <a:off x="762000" y="2286000"/>
            <a:ext cx="2971800" cy="995363"/>
            <a:chOff x="528" y="1488"/>
            <a:chExt cx="1872" cy="627"/>
          </a:xfrm>
        </p:grpSpPr>
        <p:graphicFrame>
          <p:nvGraphicFramePr>
            <p:cNvPr id="5122" name="Object 20"/>
            <p:cNvGraphicFramePr>
              <a:graphicFrameLocks/>
            </p:cNvGraphicFramePr>
            <p:nvPr/>
          </p:nvGraphicFramePr>
          <p:xfrm>
            <a:off x="528" y="1488"/>
            <a:ext cx="1265" cy="627"/>
          </p:xfrm>
          <a:graphic>
            <a:graphicData uri="http://schemas.openxmlformats.org/presentationml/2006/ole">
              <mc:AlternateContent xmlns:mc="http://schemas.openxmlformats.org/markup-compatibility/2006">
                <mc:Choice xmlns:v="urn:schemas-microsoft-com:vml" Requires="v">
                  <p:oleObj spid="_x0000_s95413" name="Equation" r:id="rId5" imgW="660240" imgH="393480" progId="Equation.DSMT4">
                    <p:embed/>
                  </p:oleObj>
                </mc:Choice>
                <mc:Fallback>
                  <p:oleObj name="Equation" r:id="rId5" imgW="660240" imgH="393480" progId="Equation.DSMT4">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528" y="1488"/>
                          <a:ext cx="1265" cy="627"/>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9" name="Text Box 26"/>
            <p:cNvSpPr txBox="1">
              <a:spLocks noChangeArrowheads="1"/>
            </p:cNvSpPr>
            <p:nvPr/>
          </p:nvSpPr>
          <p:spPr bwMode="auto">
            <a:xfrm>
              <a:off x="1872" y="1680"/>
              <a:ext cx="5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i="0">
                  <a:ea typeface="ＭＳ Ｐゴシック" pitchFamily="34" charset="-128"/>
                </a:rPr>
                <a:t>where</a:t>
              </a:r>
            </a:p>
          </p:txBody>
        </p:sp>
      </p:grpSp>
      <p:grpSp>
        <p:nvGrpSpPr>
          <p:cNvPr id="5128" name="Group 32"/>
          <p:cNvGrpSpPr>
            <a:grpSpLocks/>
          </p:cNvGrpSpPr>
          <p:nvPr/>
        </p:nvGrpSpPr>
        <p:grpSpPr bwMode="auto">
          <a:xfrm>
            <a:off x="533400" y="3048000"/>
            <a:ext cx="6934200" cy="914400"/>
            <a:chOff x="528" y="1872"/>
            <a:chExt cx="3696" cy="576"/>
          </a:xfrm>
        </p:grpSpPr>
        <p:sp>
          <p:nvSpPr>
            <p:cNvPr id="5137" name="Text Box 23"/>
            <p:cNvSpPr txBox="1">
              <a:spLocks noChangeArrowheads="1"/>
            </p:cNvSpPr>
            <p:nvPr/>
          </p:nvSpPr>
          <p:spPr bwMode="auto">
            <a:xfrm>
              <a:off x="528" y="2160"/>
              <a:ext cx="36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i="0">
                  <a:ea typeface="ＭＳ Ｐゴシック" pitchFamily="34" charset="-128"/>
                </a:rPr>
                <a:t>Minus sign indicates the sense of EMF:</a:t>
              </a:r>
              <a:r>
                <a:rPr lang="en-US" altLang="ja-JP" b="1">
                  <a:ea typeface="ＭＳ Ｐゴシック" pitchFamily="34" charset="-128"/>
                </a:rPr>
                <a:t> </a:t>
              </a:r>
              <a:r>
                <a:rPr lang="en-US" altLang="ja-JP" b="1" i="0">
                  <a:solidFill>
                    <a:schemeClr val="hlink"/>
                  </a:solidFill>
                  <a:ea typeface="ＭＳ Ｐゴシック" pitchFamily="34" charset="-128"/>
                </a:rPr>
                <a:t>Lenz’s Law</a:t>
              </a:r>
            </a:p>
          </p:txBody>
        </p:sp>
        <p:sp>
          <p:nvSpPr>
            <p:cNvPr id="5138" name="Line 31"/>
            <p:cNvSpPr>
              <a:spLocks noChangeShapeType="1"/>
            </p:cNvSpPr>
            <p:nvPr/>
          </p:nvSpPr>
          <p:spPr bwMode="auto">
            <a:xfrm flipV="1">
              <a:off x="1008" y="1872"/>
              <a:ext cx="48" cy="336"/>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5129" name="Picture 33" descr="figure-28-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419600"/>
            <a:ext cx="210185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34"/>
          <p:cNvSpPr txBox="1">
            <a:spLocks noChangeArrowheads="1"/>
          </p:cNvSpPr>
          <p:nvPr/>
        </p:nvSpPr>
        <p:spPr bwMode="auto">
          <a:xfrm>
            <a:off x="3200400" y="434340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i="0">
                <a:ea typeface="ＭＳ Ｐゴシック" pitchFamily="34" charset="-128"/>
              </a:rPr>
              <a:t> </a:t>
            </a:r>
            <a:r>
              <a:rPr lang="en-US" altLang="ja-JP" sz="2000" b="1" i="0">
                <a:ea typeface="ＭＳ Ｐゴシック" pitchFamily="34" charset="-128"/>
              </a:rPr>
              <a:t>Decide on which way </a:t>
            </a:r>
            <a:r>
              <a:rPr lang="en-US" altLang="ja-JP" sz="2000" b="1">
                <a:ea typeface="ＭＳ Ｐゴシック" pitchFamily="34" charset="-128"/>
              </a:rPr>
              <a:t>n</a:t>
            </a:r>
            <a:r>
              <a:rPr lang="en-US" altLang="ja-JP" sz="2000" b="1" i="0">
                <a:ea typeface="ＭＳ Ｐゴシック" pitchFamily="34" charset="-128"/>
              </a:rPr>
              <a:t> goes</a:t>
            </a:r>
          </a:p>
        </p:txBody>
      </p:sp>
      <p:grpSp>
        <p:nvGrpSpPr>
          <p:cNvPr id="5131" name="Group 38"/>
          <p:cNvGrpSpPr>
            <a:grpSpLocks/>
          </p:cNvGrpSpPr>
          <p:nvPr/>
        </p:nvGrpSpPr>
        <p:grpSpPr bwMode="auto">
          <a:xfrm>
            <a:off x="3733800" y="4800600"/>
            <a:ext cx="2438400" cy="396875"/>
            <a:chOff x="2352" y="3024"/>
            <a:chExt cx="1536" cy="250"/>
          </a:xfrm>
        </p:grpSpPr>
        <p:sp>
          <p:nvSpPr>
            <p:cNvPr id="5135" name="AutoShape 35"/>
            <p:cNvSpPr>
              <a:spLocks noChangeArrowheads="1"/>
            </p:cNvSpPr>
            <p:nvPr/>
          </p:nvSpPr>
          <p:spPr bwMode="auto">
            <a:xfrm>
              <a:off x="2352" y="3120"/>
              <a:ext cx="192" cy="96"/>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5136" name="Text Box 36"/>
            <p:cNvSpPr txBox="1">
              <a:spLocks noChangeArrowheads="1"/>
            </p:cNvSpPr>
            <p:nvPr/>
          </p:nvSpPr>
          <p:spPr bwMode="auto">
            <a:xfrm>
              <a:off x="2640" y="3024"/>
              <a:ext cx="12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i="0">
                  <a:ea typeface="ＭＳ Ｐゴシック" pitchFamily="34" charset="-128"/>
                </a:rPr>
                <a:t>Fixes sign of </a:t>
              </a:r>
              <a:r>
                <a:rPr lang="en-US" altLang="ja-JP" sz="2000" b="1" i="0">
                  <a:ea typeface="ＭＳ Ｐゴシック" pitchFamily="34" charset="-128"/>
                  <a:sym typeface="Symbol" pitchFamily="18" charset="2"/>
                </a:rPr>
                <a:t></a:t>
              </a:r>
              <a:r>
                <a:rPr lang="en-US" altLang="ja-JP" sz="2000" b="1" i="0" baseline="-22000">
                  <a:ea typeface="ＭＳ Ｐゴシック" pitchFamily="34" charset="-128"/>
                  <a:sym typeface="Symbol" pitchFamily="18" charset="2"/>
                </a:rPr>
                <a:t>B</a:t>
              </a:r>
              <a:endParaRPr lang="en-US" altLang="ja-JP" sz="2000" b="1" i="0" baseline="-22000">
                <a:ea typeface="ＭＳ Ｐゴシック" pitchFamily="34" charset="-128"/>
              </a:endParaRPr>
            </a:p>
          </p:txBody>
        </p:sp>
      </p:grpSp>
      <p:sp>
        <p:nvSpPr>
          <p:cNvPr id="5132" name="Text Box 37"/>
          <p:cNvSpPr txBox="1">
            <a:spLocks noChangeArrowheads="1"/>
          </p:cNvSpPr>
          <p:nvPr/>
        </p:nvSpPr>
        <p:spPr bwMode="auto">
          <a:xfrm>
            <a:off x="3352800" y="5334000"/>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b="1" i="0">
                <a:ea typeface="ＭＳ Ｐゴシック" pitchFamily="34" charset="-128"/>
              </a:rPr>
              <a:t> </a:t>
            </a:r>
            <a:r>
              <a:rPr lang="en-US" altLang="ja-JP" sz="2000" b="1" i="0">
                <a:ea typeface="ＭＳ Ｐゴシック" pitchFamily="34" charset="-128"/>
              </a:rPr>
              <a:t>RHR determines the positive direction for EMF </a:t>
            </a:r>
            <a:r>
              <a:rPr lang="en-US" altLang="ja-JP" sz="2000" b="1" i="0">
                <a:ea typeface="ＭＳ Ｐゴシック" pitchFamily="34" charset="-128"/>
                <a:sym typeface="Symbol" pitchFamily="18" charset="2"/>
              </a:rPr>
              <a:t></a:t>
            </a:r>
            <a:endParaRPr lang="en-US" altLang="ja-JP" sz="2000" b="1" i="0">
              <a:ea typeface="ＭＳ Ｐゴシック" pitchFamily="34" charset="-128"/>
            </a:endParaRPr>
          </a:p>
        </p:txBody>
      </p:sp>
      <p:sp>
        <p:nvSpPr>
          <p:cNvPr id="5133" name="Text Box 39"/>
          <p:cNvSpPr txBox="1">
            <a:spLocks noChangeArrowheads="1"/>
          </p:cNvSpPr>
          <p:nvPr/>
        </p:nvSpPr>
        <p:spPr bwMode="auto">
          <a:xfrm>
            <a:off x="6096000" y="259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400" b="1" i="0">
                <a:solidFill>
                  <a:srgbClr val="0000CC"/>
                </a:solidFill>
                <a:latin typeface="Arial" pitchFamily="34" charset="0"/>
                <a:ea typeface="ＭＳ Ｐゴシック" pitchFamily="34" charset="-128"/>
              </a:rPr>
              <a:t>N</a:t>
            </a:r>
          </a:p>
        </p:txBody>
      </p:sp>
      <p:sp>
        <p:nvSpPr>
          <p:cNvPr id="5134" name="Text Box 40"/>
          <p:cNvSpPr txBox="1">
            <a:spLocks noChangeArrowheads="1"/>
          </p:cNvSpPr>
          <p:nvPr/>
        </p:nvSpPr>
        <p:spPr bwMode="auto">
          <a:xfrm>
            <a:off x="6781800" y="4953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400" b="1" i="0">
                <a:solidFill>
                  <a:srgbClr val="0000CC"/>
                </a:solidFill>
                <a:latin typeface="Arial" pitchFamily="34" charset="0"/>
                <a:ea typeface="ＭＳ Ｐゴシック" pitchFamily="34" charset="-128"/>
              </a:rPr>
              <a:t>N</a:t>
            </a:r>
          </a:p>
        </p:txBody>
      </p:sp>
      <mc:AlternateContent xmlns:mc="http://schemas.openxmlformats.org/markup-compatibility/2006" xmlns:a14="http://schemas.microsoft.com/office/drawing/2010/main">
        <mc:Choice Requires="a14">
          <p:sp>
            <p:nvSpPr>
              <p:cNvPr id="20" name="TextBox 19"/>
              <p:cNvSpPr txBox="1"/>
              <p:nvPr/>
            </p:nvSpPr>
            <p:spPr>
              <a:xfrm>
                <a:off x="3713872" y="2438400"/>
                <a:ext cx="1966115" cy="8073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𝜙</m:t>
                          </m:r>
                        </m:e>
                        <m:sub>
                          <m:r>
                            <a:rPr lang="en-US" sz="2000" i="1">
                              <a:latin typeface="Cambria Math" panose="02040503050406030204" pitchFamily="18" charset="0"/>
                            </a:rPr>
                            <m:t>𝐵</m:t>
                          </m:r>
                        </m:sub>
                      </m:sSub>
                      <m:r>
                        <a:rPr lang="en-US" sz="2000" i="1">
                          <a:latin typeface="Cambria Math" panose="02040503050406030204" pitchFamily="18" charset="0"/>
                        </a:rPr>
                        <m:t>=</m:t>
                      </m:r>
                      <m:r>
                        <a:rPr lang="en-US" sz="2000" b="0" i="1" smtClean="0">
                          <a:latin typeface="Cambria Math" panose="02040503050406030204" pitchFamily="18" charset="0"/>
                        </a:rPr>
                        <m:t> </m:t>
                      </m:r>
                      <m:nary>
                        <m:naryPr>
                          <m:limLoc m:val="undOvr"/>
                          <m:subHide m:val="on"/>
                          <m:supHide m:val="on"/>
                          <m:ctrlPr>
                            <a:rPr lang="en-US" sz="2000" b="0" i="1" smtClean="0">
                              <a:latin typeface="Cambria Math" panose="02040503050406030204" pitchFamily="18" charset="0"/>
                            </a:rPr>
                          </m:ctrlPr>
                        </m:naryPr>
                        <m:sub/>
                        <m:sup/>
                        <m:e>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𝐵</m:t>
                              </m:r>
                            </m:e>
                          </m:acc>
                          <m:r>
                            <a:rPr lang="en-US" sz="2000" i="1">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𝑛</m:t>
                              </m:r>
                            </m:e>
                          </m:acc>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𝑑𝐴</m:t>
                          </m:r>
                          <m:r>
                            <m:rPr>
                              <m:nor/>
                            </m:rPr>
                            <a:rPr lang="en-US" sz="2000" dirty="0"/>
                            <m:t> </m:t>
                          </m:r>
                        </m:e>
                      </m:nary>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713872" y="2438400"/>
                <a:ext cx="1966115" cy="807337"/>
              </a:xfrm>
              <a:prstGeom prst="rect">
                <a:avLst/>
              </a:prstGeom>
              <a:blipFill rotWithShape="0">
                <a:blip r:embed="rId8"/>
                <a:stretch>
                  <a:fillRect/>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4465258A-2510-4870-938E-3FC9C82F715B}" type="slidenum">
              <a:rPr lang="en-US" altLang="en-US" smtClean="0"/>
              <a:pPr/>
              <a:t>19</a:t>
            </a:fld>
            <a:endParaRPr lang="en-US" altLang="en-US"/>
          </a:p>
        </p:txBody>
      </p:sp>
    </p:spTree>
    <p:extLst>
      <p:ext uri="{BB962C8B-B14F-4D97-AF65-F5344CB8AC3E}">
        <p14:creationId xmlns:p14="http://schemas.microsoft.com/office/powerpoint/2010/main" val="2513099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762000" y="76200"/>
            <a:ext cx="7772400" cy="533400"/>
          </a:xfrm>
        </p:spPr>
        <p:txBody>
          <a:bodyPr/>
          <a:lstStyle/>
          <a:p>
            <a:r>
              <a:rPr lang="en-US" altLang="ja-JP" sz="3500" dirty="0" smtClean="0">
                <a:ea typeface="ＭＳ Ｐゴシック" charset="-128"/>
              </a:rPr>
              <a:t>Ampere’s Law </a:t>
            </a:r>
            <a:r>
              <a:rPr lang="en-US" altLang="ja-JP" sz="3500" i="1" dirty="0" smtClean="0">
                <a:solidFill>
                  <a:srgbClr val="FE5306"/>
                </a:solidFill>
                <a:ea typeface="ＭＳ Ｐゴシック" charset="-128"/>
              </a:rPr>
              <a:t>in </a:t>
            </a:r>
            <a:r>
              <a:rPr lang="en-US" altLang="ja-JP" sz="3500" b="1" i="1" dirty="0" err="1" smtClean="0">
                <a:solidFill>
                  <a:srgbClr val="FE5306"/>
                </a:solidFill>
                <a:ea typeface="ＭＳ Ｐゴシック" charset="-128"/>
              </a:rPr>
              <a:t>Magnetostatics</a:t>
            </a:r>
            <a:endParaRPr lang="en-US" altLang="ja-JP" sz="3500" b="1" i="1" dirty="0" smtClean="0">
              <a:solidFill>
                <a:srgbClr val="FE5306"/>
              </a:solidFill>
              <a:ea typeface="ＭＳ Ｐゴシック" charset="-128"/>
            </a:endParaRPr>
          </a:p>
        </p:txBody>
      </p:sp>
      <p:pic>
        <p:nvPicPr>
          <p:cNvPr id="411651" name="Picture 3" descr="F30_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724400"/>
            <a:ext cx="32766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4"/>
          <p:cNvSpPr txBox="1">
            <a:spLocks noChangeArrowheads="1"/>
          </p:cNvSpPr>
          <p:nvPr/>
        </p:nvSpPr>
        <p:spPr bwMode="auto">
          <a:xfrm>
            <a:off x="609600" y="1219200"/>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r>
              <a:rPr lang="en-US" altLang="ja-JP" i="0" dirty="0">
                <a:ea typeface="ＭＳ Ｐゴシック" charset="-128"/>
              </a:rPr>
              <a:t>The path integral of the dot product of magnetic field and unit vector along a closed loop,</a:t>
            </a:r>
            <a:r>
              <a:rPr lang="en-US" altLang="ja-JP" i="0" dirty="0">
                <a:solidFill>
                  <a:srgbClr val="00FF00"/>
                </a:solidFill>
                <a:ea typeface="ＭＳ Ｐゴシック" charset="-128"/>
              </a:rPr>
              <a:t> </a:t>
            </a:r>
            <a:r>
              <a:rPr lang="en-US" altLang="ja-JP" b="1" dirty="0" err="1">
                <a:solidFill>
                  <a:srgbClr val="FE5306"/>
                </a:solidFill>
                <a:ea typeface="ＭＳ Ｐゴシック" charset="-128"/>
              </a:rPr>
              <a:t>Amperian</a:t>
            </a:r>
            <a:r>
              <a:rPr lang="en-US" altLang="ja-JP" b="1" dirty="0">
                <a:solidFill>
                  <a:srgbClr val="FE5306"/>
                </a:solidFill>
                <a:ea typeface="ＭＳ Ｐゴシック" charset="-128"/>
              </a:rPr>
              <a:t> loop</a:t>
            </a:r>
            <a:r>
              <a:rPr lang="en-US" altLang="ja-JP" i="0" dirty="0">
                <a:ea typeface="ＭＳ Ｐゴシック" charset="-128"/>
              </a:rPr>
              <a:t>, is proportional to the </a:t>
            </a:r>
            <a:r>
              <a:rPr lang="en-US" altLang="ja-JP" b="1" dirty="0">
                <a:ea typeface="ＭＳ Ｐゴシック" charset="-128"/>
              </a:rPr>
              <a:t>net </a:t>
            </a:r>
            <a:r>
              <a:rPr lang="en-US" altLang="ja-JP" i="0" dirty="0">
                <a:ea typeface="ＭＳ Ｐゴシック" charset="-128"/>
              </a:rPr>
              <a:t>current encircled by the loop,</a:t>
            </a:r>
          </a:p>
        </p:txBody>
      </p:sp>
      <p:sp>
        <p:nvSpPr>
          <p:cNvPr id="411654" name="Text Box 6"/>
          <p:cNvSpPr txBox="1">
            <a:spLocks noChangeArrowheads="1"/>
          </p:cNvSpPr>
          <p:nvPr/>
        </p:nvSpPr>
        <p:spPr bwMode="auto">
          <a:xfrm>
            <a:off x="5029200" y="4114800"/>
            <a:ext cx="2901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buFontTx/>
              <a:buChar char="•"/>
            </a:pPr>
            <a:r>
              <a:rPr lang="ja-JP" altLang="en-US" b="1" i="0">
                <a:ea typeface="ＭＳ Ｐゴシック" charset="-128"/>
              </a:rPr>
              <a:t> </a:t>
            </a:r>
            <a:r>
              <a:rPr lang="ja-JP" altLang="en-US" i="0">
                <a:solidFill>
                  <a:schemeClr val="accent1"/>
                </a:solidFill>
                <a:ea typeface="ＭＳ Ｐゴシック" charset="-128"/>
              </a:rPr>
              <a:t> </a:t>
            </a:r>
            <a:r>
              <a:rPr lang="en-US" altLang="ja-JP" sz="2000" b="1">
                <a:ea typeface="ＭＳ Ｐゴシック" charset="-128"/>
              </a:rPr>
              <a:t>Choosing a direction of</a:t>
            </a:r>
          </a:p>
          <a:p>
            <a:r>
              <a:rPr lang="en-US" altLang="ja-JP" sz="2000" b="1">
                <a:ea typeface="ＭＳ Ｐゴシック" charset="-128"/>
              </a:rPr>
              <a:t>   integration.</a:t>
            </a:r>
          </a:p>
        </p:txBody>
      </p:sp>
      <p:sp>
        <p:nvSpPr>
          <p:cNvPr id="411655" name="Text Box 7"/>
          <p:cNvSpPr txBox="1">
            <a:spLocks noChangeArrowheads="1"/>
          </p:cNvSpPr>
          <p:nvPr/>
        </p:nvSpPr>
        <p:spPr bwMode="auto">
          <a:xfrm>
            <a:off x="5029200" y="4876800"/>
            <a:ext cx="33480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buFontTx/>
              <a:buChar char="•"/>
            </a:pPr>
            <a:r>
              <a:rPr lang="ja-JP" altLang="en-US" i="0">
                <a:ea typeface="ＭＳ Ｐゴシック" charset="-128"/>
              </a:rPr>
              <a:t> </a:t>
            </a:r>
            <a:r>
              <a:rPr lang="ja-JP" altLang="en-US" i="0">
                <a:solidFill>
                  <a:schemeClr val="accent2"/>
                </a:solidFill>
                <a:ea typeface="ＭＳ Ｐゴシック" charset="-128"/>
              </a:rPr>
              <a:t> </a:t>
            </a:r>
            <a:r>
              <a:rPr lang="en-US" altLang="ja-JP" sz="2000">
                <a:ea typeface="ＭＳ Ｐゴシック" charset="-128"/>
              </a:rPr>
              <a:t>A current is</a:t>
            </a:r>
            <a:r>
              <a:rPr lang="en-US" altLang="ja-JP" sz="2000" b="1">
                <a:ea typeface="ＭＳ Ｐゴシック" charset="-128"/>
              </a:rPr>
              <a:t> positive </a:t>
            </a:r>
            <a:r>
              <a:rPr lang="en-US" altLang="ja-JP" sz="2000">
                <a:ea typeface="ＭＳ Ｐゴシック" charset="-128"/>
              </a:rPr>
              <a:t>if it </a:t>
            </a:r>
          </a:p>
          <a:p>
            <a:r>
              <a:rPr lang="en-US" altLang="ja-JP" sz="2000">
                <a:ea typeface="ＭＳ Ｐゴシック" charset="-128"/>
              </a:rPr>
              <a:t>   flows along the </a:t>
            </a:r>
            <a:r>
              <a:rPr lang="en-US" altLang="ja-JP" sz="2000" b="1">
                <a:ea typeface="ＭＳ Ｐゴシック" charset="-128"/>
              </a:rPr>
              <a:t>RHR normal</a:t>
            </a:r>
          </a:p>
          <a:p>
            <a:r>
              <a:rPr lang="en-US" altLang="ja-JP" sz="2000">
                <a:ea typeface="ＭＳ Ｐゴシック" charset="-128"/>
              </a:rPr>
              <a:t>   direction of the Amperian</a:t>
            </a:r>
          </a:p>
          <a:p>
            <a:r>
              <a:rPr lang="en-US" altLang="ja-JP" sz="2000">
                <a:ea typeface="ＭＳ Ｐゴシック" charset="-128"/>
              </a:rPr>
              <a:t>   loop, as defined by the </a:t>
            </a:r>
          </a:p>
          <a:p>
            <a:r>
              <a:rPr lang="en-US" altLang="ja-JP" sz="2000">
                <a:ea typeface="ＭＳ Ｐゴシック" charset="-128"/>
              </a:rPr>
              <a:t>   direction of integration.</a:t>
            </a:r>
          </a:p>
        </p:txBody>
      </p:sp>
      <p:sp>
        <p:nvSpPr>
          <p:cNvPr id="3081" name="Text Box 8"/>
          <p:cNvSpPr txBox="1">
            <a:spLocks noChangeArrowheads="1"/>
          </p:cNvSpPr>
          <p:nvPr/>
        </p:nvSpPr>
        <p:spPr bwMode="auto">
          <a:xfrm>
            <a:off x="533400" y="685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spcBef>
                <a:spcPct val="50000"/>
              </a:spcBef>
            </a:pPr>
            <a:r>
              <a:rPr lang="en-US" altLang="ja-JP" sz="2000" b="1">
                <a:ea typeface="ＭＳ Ｐゴシック" charset="-128"/>
              </a:rPr>
              <a:t>Biot-Savart’s Law</a:t>
            </a:r>
            <a:r>
              <a:rPr lang="en-US" altLang="ja-JP" sz="2000">
                <a:ea typeface="ＭＳ Ｐゴシック" charset="-128"/>
              </a:rPr>
              <a:t> can be used to derive another relation: </a:t>
            </a:r>
            <a:r>
              <a:rPr lang="en-US" altLang="ja-JP" b="1">
                <a:ea typeface="ＭＳ Ｐゴシック" charset="-128"/>
              </a:rPr>
              <a:t>Ampere’s Law</a:t>
            </a:r>
          </a:p>
        </p:txBody>
      </p:sp>
      <p:pic>
        <p:nvPicPr>
          <p:cNvPr id="3082" name="Picture 9" descr="figure-27-2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066800" y="2438400"/>
            <a:ext cx="1704975"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2057400" y="4191000"/>
            <a:ext cx="2743200" cy="536575"/>
            <a:chOff x="1296" y="2640"/>
            <a:chExt cx="1728" cy="338"/>
          </a:xfrm>
        </p:grpSpPr>
        <p:graphicFrame>
          <p:nvGraphicFramePr>
            <p:cNvPr id="3075" name="Object 11"/>
            <p:cNvGraphicFramePr>
              <a:graphicFrameLocks noChangeAspect="1"/>
            </p:cNvGraphicFramePr>
            <p:nvPr/>
          </p:nvGraphicFramePr>
          <p:xfrm>
            <a:off x="2256" y="2640"/>
            <a:ext cx="768" cy="283"/>
          </p:xfrm>
          <a:graphic>
            <a:graphicData uri="http://schemas.openxmlformats.org/presentationml/2006/ole">
              <mc:AlternateContent xmlns:mc="http://schemas.openxmlformats.org/markup-compatibility/2006">
                <mc:Choice xmlns:v="urn:schemas-microsoft-com:vml" Requires="v">
                  <p:oleObj spid="_x0000_s99494" name="Equation" r:id="rId6" imgW="622080" imgH="228600" progId="Equation.DSMT4">
                    <p:embed/>
                  </p:oleObj>
                </mc:Choice>
                <mc:Fallback>
                  <p:oleObj name="Equation" r:id="rId6" imgW="6220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2640"/>
                          <a:ext cx="768" cy="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084" name="AutoShape 12"/>
            <p:cNvCxnSpPr>
              <a:cxnSpLocks noChangeShapeType="1"/>
            </p:cNvCxnSpPr>
            <p:nvPr/>
          </p:nvCxnSpPr>
          <p:spPr bwMode="auto">
            <a:xfrm rot="-5400000">
              <a:off x="1691" y="2389"/>
              <a:ext cx="194" cy="984"/>
            </a:xfrm>
            <a:prstGeom prst="curvedConnector2">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grpSp>
      <p:graphicFrame>
        <p:nvGraphicFramePr>
          <p:cNvPr id="3074" name="Object 13"/>
          <p:cNvGraphicFramePr>
            <a:graphicFrameLocks noChangeAspect="1"/>
          </p:cNvGraphicFramePr>
          <p:nvPr/>
        </p:nvGraphicFramePr>
        <p:xfrm>
          <a:off x="3886200" y="2895600"/>
          <a:ext cx="3086100" cy="685800"/>
        </p:xfrm>
        <a:graphic>
          <a:graphicData uri="http://schemas.openxmlformats.org/presentationml/2006/ole">
            <mc:AlternateContent xmlns:mc="http://schemas.openxmlformats.org/markup-compatibility/2006">
              <mc:Choice xmlns:v="urn:schemas-microsoft-com:vml" Requires="v">
                <p:oleObj spid="_x0000_s99495" name="Equation" r:id="rId8" imgW="1371600" imgH="304560" progId="Equation.3">
                  <p:embed/>
                </p:oleObj>
              </mc:Choice>
              <mc:Fallback>
                <p:oleObj name="Equation" r:id="rId8" imgW="1371600" imgH="3045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2895600"/>
                        <a:ext cx="30861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44B88BAC-56A7-4E7E-A371-B56536E2EDF7}" type="slidenum">
              <a:rPr lang="en-US" altLang="en-US" smtClean="0"/>
              <a:pPr/>
              <a:t>2</a:t>
            </a:fld>
            <a:endParaRPr lang="en-US" altLang="en-US"/>
          </a:p>
        </p:txBody>
      </p:sp>
    </p:spTree>
    <p:extLst>
      <p:ext uri="{BB962C8B-B14F-4D97-AF65-F5344CB8AC3E}">
        <p14:creationId xmlns:p14="http://schemas.microsoft.com/office/powerpoint/2010/main" val="3033360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25" descr="figure-28-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75" y="381000"/>
            <a:ext cx="25876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39"/>
          <p:cNvSpPr txBox="1">
            <a:spLocks noChangeArrowheads="1"/>
          </p:cNvSpPr>
          <p:nvPr/>
        </p:nvSpPr>
        <p:spPr bwMode="auto">
          <a:xfrm>
            <a:off x="6096000" y="259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400" b="1" i="0">
                <a:solidFill>
                  <a:srgbClr val="0000CC"/>
                </a:solidFill>
                <a:latin typeface="Arial" pitchFamily="34" charset="0"/>
                <a:ea typeface="ＭＳ Ｐゴシック" pitchFamily="34" charset="-128"/>
              </a:rPr>
              <a:t>N</a:t>
            </a:r>
          </a:p>
        </p:txBody>
      </p:sp>
      <p:sp>
        <p:nvSpPr>
          <p:cNvPr id="6151" name="TextBox 4"/>
          <p:cNvSpPr txBox="1">
            <a:spLocks noChangeArrowheads="1"/>
          </p:cNvSpPr>
          <p:nvPr/>
        </p:nvSpPr>
        <p:spPr bwMode="auto">
          <a:xfrm>
            <a:off x="304800" y="1219200"/>
            <a:ext cx="6172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914400" indent="-45720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buFont typeface="Times New Roman" pitchFamily="18" charset="0"/>
              <a:buAutoNum type="arabicPeriod"/>
            </a:pPr>
            <a:r>
              <a:rPr lang="en-US" altLang="en-US" sz="2000" i="0"/>
              <a:t>define the direction of     ; can be any of the two normal direction, e.g.      point to right</a:t>
            </a:r>
          </a:p>
          <a:p>
            <a:pPr>
              <a:buFont typeface="Times New Roman" pitchFamily="18" charset="0"/>
              <a:buAutoNum type="arabicPeriod"/>
            </a:pPr>
            <a:endParaRPr lang="en-US" altLang="en-US" sz="2000" i="0"/>
          </a:p>
          <a:p>
            <a:pPr>
              <a:buFont typeface="Times New Roman" pitchFamily="18" charset="0"/>
              <a:buAutoNum type="arabicPeriod"/>
            </a:pPr>
            <a:r>
              <a:rPr lang="en-US" altLang="en-US" sz="2000" i="0"/>
              <a:t>determine the sign of </a:t>
            </a:r>
            <a:r>
              <a:rPr lang="el-GR" altLang="en-US" sz="2000" i="0"/>
              <a:t>Φ</a:t>
            </a:r>
            <a:r>
              <a:rPr lang="en-US" altLang="en-US" sz="2000" i="0"/>
              <a:t>. Here </a:t>
            </a:r>
            <a:r>
              <a:rPr lang="el-GR" altLang="en-US" sz="2000" i="0"/>
              <a:t>Φ</a:t>
            </a:r>
            <a:r>
              <a:rPr lang="en-US" altLang="en-US" sz="2000" i="0"/>
              <a:t>&gt;0</a:t>
            </a:r>
          </a:p>
          <a:p>
            <a:pPr>
              <a:buFont typeface="Times New Roman" pitchFamily="18" charset="0"/>
              <a:buAutoNum type="arabicPeriod"/>
            </a:pPr>
            <a:endParaRPr lang="en-US" altLang="en-US" sz="2000" i="0"/>
          </a:p>
          <a:p>
            <a:pPr>
              <a:buFont typeface="Times New Roman" pitchFamily="18" charset="0"/>
              <a:buAutoNum type="arabicPeriod"/>
            </a:pPr>
            <a:r>
              <a:rPr lang="en-US" altLang="en-US" sz="2000" i="0"/>
              <a:t>determine the sign of ∆</a:t>
            </a:r>
            <a:r>
              <a:rPr lang="el-GR" altLang="en-US" sz="2000" i="0"/>
              <a:t>Φ</a:t>
            </a:r>
            <a:r>
              <a:rPr lang="en-US" altLang="en-US" sz="2000" i="0"/>
              <a:t>. Here ∆</a:t>
            </a:r>
            <a:r>
              <a:rPr lang="el-GR" altLang="en-US" sz="2000" i="0"/>
              <a:t>Φ </a:t>
            </a:r>
            <a:r>
              <a:rPr lang="en-US" altLang="en-US" sz="2000" i="0"/>
              <a:t>&gt;0</a:t>
            </a:r>
          </a:p>
          <a:p>
            <a:pPr>
              <a:buFont typeface="Times New Roman" pitchFamily="18" charset="0"/>
              <a:buAutoNum type="arabicPeriod"/>
            </a:pPr>
            <a:endParaRPr lang="en-US" altLang="en-US" sz="2000" i="0"/>
          </a:p>
          <a:p>
            <a:pPr>
              <a:buFont typeface="Times New Roman" pitchFamily="18" charset="0"/>
              <a:buAutoNum type="arabicPeriod"/>
            </a:pPr>
            <a:r>
              <a:rPr lang="en-US" altLang="en-US" sz="2000" i="0"/>
              <a:t>determine the sign of </a:t>
            </a:r>
            <a:r>
              <a:rPr lang="en-US" altLang="ja-JP" sz="2000" i="0">
                <a:ea typeface="ＭＳ Ｐゴシック" pitchFamily="34" charset="-128"/>
                <a:sym typeface="Symbol" pitchFamily="18" charset="2"/>
              </a:rPr>
              <a:t> </a:t>
            </a:r>
            <a:r>
              <a:rPr lang="en-US" altLang="en-US" sz="2000" i="0"/>
              <a:t>using faraday’s law. Here </a:t>
            </a:r>
            <a:r>
              <a:rPr lang="en-US" altLang="ja-JP" sz="2000" i="0">
                <a:ea typeface="ＭＳ Ｐゴシック" pitchFamily="34" charset="-128"/>
                <a:sym typeface="Symbol" pitchFamily="18" charset="2"/>
              </a:rPr>
              <a:t> </a:t>
            </a:r>
            <a:r>
              <a:rPr lang="en-US" altLang="en-US" sz="2000" i="0"/>
              <a:t>&lt;0 </a:t>
            </a:r>
          </a:p>
          <a:p>
            <a:pPr>
              <a:buFont typeface="Times New Roman" pitchFamily="18" charset="0"/>
              <a:buAutoNum type="arabicPeriod"/>
            </a:pPr>
            <a:endParaRPr lang="en-US" altLang="en-US" sz="2000" i="0"/>
          </a:p>
          <a:p>
            <a:pPr>
              <a:buFont typeface="Times New Roman" pitchFamily="18" charset="0"/>
              <a:buAutoNum type="arabicPeriod"/>
            </a:pPr>
            <a:r>
              <a:rPr lang="en-US" altLang="ja-JP" sz="2000" i="0">
                <a:ea typeface="ＭＳ Ｐゴシック" pitchFamily="34" charset="-128"/>
              </a:rPr>
              <a:t>RHR determines the positive direction for EMF </a:t>
            </a:r>
            <a:r>
              <a:rPr lang="en-US" altLang="ja-JP" sz="2000" i="0">
                <a:ea typeface="ＭＳ Ｐゴシック" pitchFamily="34" charset="-128"/>
                <a:sym typeface="Symbol" pitchFamily="18" charset="2"/>
              </a:rPr>
              <a:t></a:t>
            </a:r>
          </a:p>
          <a:p>
            <a:pPr lvl="1">
              <a:buFont typeface="Arial" pitchFamily="34" charset="0"/>
              <a:buChar char="•"/>
            </a:pPr>
            <a:r>
              <a:rPr lang="en-US" altLang="ja-JP" sz="2000" i="0">
                <a:ea typeface="ＭＳ Ｐゴシック" pitchFamily="34" charset="-128"/>
                <a:sym typeface="Symbol" pitchFamily="18" charset="2"/>
              </a:rPr>
              <a:t>If &gt;0, current follow the direction of the curled fingers. </a:t>
            </a:r>
          </a:p>
          <a:p>
            <a:pPr lvl="1">
              <a:buFont typeface="Arial" pitchFamily="34" charset="0"/>
              <a:buChar char="•"/>
            </a:pPr>
            <a:r>
              <a:rPr lang="en-US" altLang="ja-JP" sz="2000" i="0">
                <a:ea typeface="ＭＳ Ｐゴシック" pitchFamily="34" charset="-128"/>
                <a:sym typeface="Symbol" pitchFamily="18" charset="2"/>
              </a:rPr>
              <a:t>If &lt;0, current goes to the opposite direction of the curled fingers. </a:t>
            </a:r>
            <a:endParaRPr lang="en-US" altLang="ja-JP" sz="2000" i="0">
              <a:ea typeface="ＭＳ Ｐゴシック" pitchFamily="34" charset="-128"/>
            </a:endParaRPr>
          </a:p>
          <a:p>
            <a:pPr lvl="1">
              <a:buFont typeface="Arial" pitchFamily="34" charset="0"/>
              <a:buChar char="•"/>
            </a:pPr>
            <a:endParaRPr lang="en-US" altLang="en-US" sz="2000" i="0"/>
          </a:p>
        </p:txBody>
      </p:sp>
      <p:pic>
        <p:nvPicPr>
          <p:cNvPr id="6152" name="Picture 33" descr="figure-28-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724400"/>
            <a:ext cx="210185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96564"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7"/>
          <p:cNvGraphicFramePr>
            <a:graphicFrameLocks noChangeAspect="1"/>
          </p:cNvGraphicFramePr>
          <p:nvPr/>
        </p:nvGraphicFramePr>
        <p:xfrm>
          <a:off x="3124200" y="1219200"/>
          <a:ext cx="304800" cy="381000"/>
        </p:xfrm>
        <a:graphic>
          <a:graphicData uri="http://schemas.openxmlformats.org/presentationml/2006/ole">
            <mc:AlternateContent xmlns:mc="http://schemas.openxmlformats.org/markup-compatibility/2006">
              <mc:Choice xmlns:v="urn:schemas-microsoft-com:vml" Requires="v">
                <p:oleObj spid="_x0000_s96565" name="Equation" r:id="rId8" imgW="126720" imgH="177480" progId="Equation.3">
                  <p:embed/>
                </p:oleObj>
              </mc:Choice>
              <mc:Fallback>
                <p:oleObj name="Equation" r:id="rId8" imgW="12672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1219200"/>
                        <a:ext cx="304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8"/>
          <p:cNvGraphicFramePr>
            <a:graphicFrameLocks noChangeAspect="1"/>
          </p:cNvGraphicFramePr>
          <p:nvPr/>
        </p:nvGraphicFramePr>
        <p:xfrm>
          <a:off x="3048000" y="1524000"/>
          <a:ext cx="304800" cy="381000"/>
        </p:xfrm>
        <a:graphic>
          <a:graphicData uri="http://schemas.openxmlformats.org/presentationml/2006/ole">
            <mc:AlternateContent xmlns:mc="http://schemas.openxmlformats.org/markup-compatibility/2006">
              <mc:Choice xmlns:v="urn:schemas-microsoft-com:vml" Requires="v">
                <p:oleObj spid="_x0000_s96566" name="Equation" r:id="rId10" imgW="126720" imgH="177480" progId="Equation.3">
                  <p:embed/>
                </p:oleObj>
              </mc:Choice>
              <mc:Fallback>
                <p:oleObj name="Equation" r:id="rId10" imgW="12672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1524000"/>
                        <a:ext cx="304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3" name="Rectangle 2"/>
          <p:cNvSpPr>
            <a:spLocks noGrp="1" noChangeArrowheads="1"/>
          </p:cNvSpPr>
          <p:nvPr>
            <p:ph type="title"/>
          </p:nvPr>
        </p:nvSpPr>
        <p:spPr>
          <a:xfrm>
            <a:off x="609600" y="304800"/>
            <a:ext cx="7772400" cy="381000"/>
          </a:xfrm>
        </p:spPr>
        <p:txBody>
          <a:bodyPr/>
          <a:lstStyle/>
          <a:p>
            <a:r>
              <a:rPr lang="en-US" altLang="ja-JP" sz="3000" dirty="0" smtClean="0">
                <a:ea typeface="ＭＳ Ｐゴシック" pitchFamily="34" charset="-128"/>
              </a:rPr>
              <a:t>How to use Faraday’s law to determine the induced current direction</a:t>
            </a:r>
          </a:p>
        </p:txBody>
      </p:sp>
      <p:sp>
        <p:nvSpPr>
          <p:cNvPr id="2" name="Slide Number Placeholder 1"/>
          <p:cNvSpPr>
            <a:spLocks noGrp="1"/>
          </p:cNvSpPr>
          <p:nvPr>
            <p:ph type="sldNum" sz="quarter" idx="12"/>
          </p:nvPr>
        </p:nvSpPr>
        <p:spPr/>
        <p:txBody>
          <a:bodyPr/>
          <a:lstStyle/>
          <a:p>
            <a:fld id="{4465258A-2510-4870-938E-3FC9C82F715B}" type="slidenum">
              <a:rPr lang="en-US" altLang="en-US" smtClean="0"/>
              <a:pPr/>
              <a:t>20</a:t>
            </a:fld>
            <a:endParaRPr lang="en-US" altLang="en-US"/>
          </a:p>
        </p:txBody>
      </p:sp>
    </p:spTree>
    <p:extLst>
      <p:ext uri="{BB962C8B-B14F-4D97-AF65-F5344CB8AC3E}">
        <p14:creationId xmlns:p14="http://schemas.microsoft.com/office/powerpoint/2010/main" val="1214518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152400"/>
            <a:ext cx="7772400" cy="457200"/>
          </a:xfrm>
        </p:spPr>
        <p:txBody>
          <a:bodyPr/>
          <a:lstStyle/>
          <a:p>
            <a:r>
              <a:rPr lang="en-US" altLang="ja-JP" sz="2500" dirty="0" smtClean="0">
                <a:ea typeface="ＭＳ Ｐゴシック" pitchFamily="34" charset="-128"/>
              </a:rPr>
              <a:t>Conducting Loop in a Changing Magnetic Field</a:t>
            </a:r>
          </a:p>
        </p:txBody>
      </p:sp>
      <p:sp>
        <p:nvSpPr>
          <p:cNvPr id="11267" name="Text Box 3"/>
          <p:cNvSpPr txBox="1">
            <a:spLocks noChangeArrowheads="1"/>
          </p:cNvSpPr>
          <p:nvPr/>
        </p:nvSpPr>
        <p:spPr bwMode="auto">
          <a:xfrm>
            <a:off x="1143000" y="914400"/>
            <a:ext cx="685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i="0">
                <a:ea typeface="ＭＳ Ｐゴシック" pitchFamily="34" charset="-128"/>
              </a:rPr>
              <a:t>Induced EMF has a direction such that it </a:t>
            </a:r>
            <a:r>
              <a:rPr lang="en-US" altLang="ja-JP" b="1">
                <a:solidFill>
                  <a:schemeClr val="hlink"/>
                </a:solidFill>
                <a:ea typeface="ＭＳ Ｐゴシック" pitchFamily="34" charset="-128"/>
              </a:rPr>
              <a:t>opposes the change</a:t>
            </a:r>
            <a:r>
              <a:rPr lang="en-US" altLang="ja-JP" b="1" i="0">
                <a:ea typeface="ＭＳ Ｐゴシック" pitchFamily="34" charset="-128"/>
              </a:rPr>
              <a:t> in magnetic flux that produced it.</a:t>
            </a:r>
          </a:p>
        </p:txBody>
      </p:sp>
      <p:sp>
        <p:nvSpPr>
          <p:cNvPr id="11268" name="Freeform 4"/>
          <p:cNvSpPr>
            <a:spLocks/>
          </p:cNvSpPr>
          <p:nvPr/>
        </p:nvSpPr>
        <p:spPr bwMode="auto">
          <a:xfrm>
            <a:off x="1092200" y="4549775"/>
            <a:ext cx="15875" cy="101600"/>
          </a:xfrm>
          <a:custGeom>
            <a:avLst/>
            <a:gdLst>
              <a:gd name="T0" fmla="*/ 2147483647 w 10"/>
              <a:gd name="T1" fmla="*/ 0 h 64"/>
              <a:gd name="T2" fmla="*/ 2147483647 w 10"/>
              <a:gd name="T3" fmla="*/ 2147483647 h 64"/>
              <a:gd name="T4" fmla="*/ 2147483647 w 10"/>
              <a:gd name="T5" fmla="*/ 0 h 64"/>
              <a:gd name="T6" fmla="*/ 0 60000 65536"/>
              <a:gd name="T7" fmla="*/ 0 60000 65536"/>
              <a:gd name="T8" fmla="*/ 0 60000 65536"/>
              <a:gd name="T9" fmla="*/ 0 w 10"/>
              <a:gd name="T10" fmla="*/ 0 h 64"/>
              <a:gd name="T11" fmla="*/ 10 w 10"/>
              <a:gd name="T12" fmla="*/ 64 h 64"/>
            </a:gdLst>
            <a:ahLst/>
            <a:cxnLst>
              <a:cxn ang="T6">
                <a:pos x="T0" y="T1"/>
              </a:cxn>
              <a:cxn ang="T7">
                <a:pos x="T2" y="T3"/>
              </a:cxn>
              <a:cxn ang="T8">
                <a:pos x="T4" y="T5"/>
              </a:cxn>
            </a:cxnLst>
            <a:rect l="T9" t="T10" r="T11" b="T12"/>
            <a:pathLst>
              <a:path w="10" h="64">
                <a:moveTo>
                  <a:pt x="10" y="0"/>
                </a:moveTo>
                <a:cubicBezTo>
                  <a:pt x="0" y="40"/>
                  <a:pt x="3" y="18"/>
                  <a:pt x="3" y="64"/>
                </a:cubicBezTo>
                <a:lnTo>
                  <a:pt x="10" y="0"/>
                </a:ln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 name="Text Box 5"/>
          <p:cNvSpPr txBox="1">
            <a:spLocks noChangeArrowheads="1"/>
          </p:cNvSpPr>
          <p:nvPr/>
        </p:nvSpPr>
        <p:spPr bwMode="auto">
          <a:xfrm>
            <a:off x="1219200" y="4953000"/>
            <a:ext cx="2971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 typeface="Wingdings" pitchFamily="2" charset="2"/>
              <a:buChar char="Ø"/>
            </a:pPr>
            <a:r>
              <a:rPr lang="ja-JP" altLang="en-US" sz="2000" i="0">
                <a:ea typeface="ＭＳ Ｐゴシック" pitchFamily="34" charset="-128"/>
              </a:rPr>
              <a:t> </a:t>
            </a:r>
            <a:r>
              <a:rPr lang="en-US" altLang="ja-JP" sz="2000" i="0">
                <a:ea typeface="ＭＳ Ｐゴシック" pitchFamily="34" charset="-128"/>
              </a:rPr>
              <a:t>Magnetic moment </a:t>
            </a:r>
            <a:r>
              <a:rPr lang="en-US" altLang="ja-JP" sz="2000" b="1">
                <a:ea typeface="ＭＳ Ｐゴシック" pitchFamily="34" charset="-128"/>
                <a:sym typeface="Symbol" pitchFamily="18" charset="2"/>
              </a:rPr>
              <a:t></a:t>
            </a:r>
            <a:r>
              <a:rPr lang="en-US" altLang="ja-JP" sz="2000" i="0">
                <a:ea typeface="ＭＳ Ｐゴシック" pitchFamily="34" charset="-128"/>
                <a:sym typeface="Symbol" pitchFamily="18" charset="2"/>
              </a:rPr>
              <a:t> </a:t>
            </a:r>
            <a:r>
              <a:rPr lang="en-US" altLang="ja-JP" sz="2000" i="0">
                <a:ea typeface="ＭＳ Ｐゴシック" pitchFamily="34" charset="-128"/>
              </a:rPr>
              <a:t>created by induced currrent </a:t>
            </a:r>
            <a:r>
              <a:rPr lang="en-US" altLang="ja-JP" sz="2000" b="1">
                <a:ea typeface="ＭＳ Ｐゴシック" pitchFamily="34" charset="-128"/>
              </a:rPr>
              <a:t>I</a:t>
            </a:r>
            <a:r>
              <a:rPr lang="en-US" altLang="ja-JP" sz="2000" i="0">
                <a:ea typeface="ＭＳ Ｐゴシック" pitchFamily="34" charset="-128"/>
              </a:rPr>
              <a:t> repels the bar magnet.</a:t>
            </a:r>
          </a:p>
        </p:txBody>
      </p:sp>
      <p:sp>
        <p:nvSpPr>
          <p:cNvPr id="11270" name="Text Box 6"/>
          <p:cNvSpPr txBox="1">
            <a:spLocks noChangeArrowheads="1"/>
          </p:cNvSpPr>
          <p:nvPr/>
        </p:nvSpPr>
        <p:spPr bwMode="auto">
          <a:xfrm>
            <a:off x="5105400" y="4876800"/>
            <a:ext cx="2971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 typeface="Wingdings" pitchFamily="2" charset="2"/>
              <a:buChar char="Ø"/>
            </a:pPr>
            <a:r>
              <a:rPr lang="ja-JP" altLang="en-US" sz="2000" i="0">
                <a:ea typeface="ＭＳ Ｐゴシック" pitchFamily="34" charset="-128"/>
              </a:rPr>
              <a:t> </a:t>
            </a:r>
            <a:r>
              <a:rPr lang="en-US" altLang="ja-JP" sz="2000" i="0">
                <a:ea typeface="ＭＳ Ｐゴシック" pitchFamily="34" charset="-128"/>
              </a:rPr>
              <a:t>Magnetic moment </a:t>
            </a:r>
            <a:r>
              <a:rPr lang="en-US" altLang="ja-JP" sz="2000" b="1">
                <a:ea typeface="ＭＳ Ｐゴシック" pitchFamily="34" charset="-128"/>
                <a:sym typeface="Symbol" pitchFamily="18" charset="2"/>
              </a:rPr>
              <a:t></a:t>
            </a:r>
            <a:r>
              <a:rPr lang="en-US" altLang="ja-JP" sz="2000" i="0">
                <a:ea typeface="ＭＳ Ｐゴシック" pitchFamily="34" charset="-128"/>
                <a:sym typeface="Symbol" pitchFamily="18" charset="2"/>
              </a:rPr>
              <a:t> </a:t>
            </a:r>
            <a:r>
              <a:rPr lang="en-US" altLang="ja-JP" sz="2000" i="0">
                <a:ea typeface="ＭＳ Ｐゴシック" pitchFamily="34" charset="-128"/>
              </a:rPr>
              <a:t>created by induced currrent </a:t>
            </a:r>
            <a:r>
              <a:rPr lang="en-US" altLang="ja-JP" sz="2000" b="1">
                <a:ea typeface="ＭＳ Ｐゴシック" pitchFamily="34" charset="-128"/>
              </a:rPr>
              <a:t>I</a:t>
            </a:r>
            <a:r>
              <a:rPr lang="en-US" altLang="ja-JP" sz="2000" i="0">
                <a:ea typeface="ＭＳ Ｐゴシック" pitchFamily="34" charset="-128"/>
              </a:rPr>
              <a:t> attracts the bar magnet.</a:t>
            </a:r>
          </a:p>
        </p:txBody>
      </p:sp>
      <p:sp>
        <p:nvSpPr>
          <p:cNvPr id="11271" name="Text Box 7"/>
          <p:cNvSpPr txBox="1">
            <a:spLocks noChangeArrowheads="1"/>
          </p:cNvSpPr>
          <p:nvPr/>
        </p:nvSpPr>
        <p:spPr bwMode="auto">
          <a:xfrm>
            <a:off x="1219200" y="60198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chemeClr val="hlink"/>
                </a:solidFill>
                <a:ea typeface="ＭＳ Ｐゴシック" pitchFamily="34" charset="-128"/>
              </a:rPr>
              <a:t>Force on ring is repulsive.</a:t>
            </a:r>
          </a:p>
        </p:txBody>
      </p:sp>
      <p:sp>
        <p:nvSpPr>
          <p:cNvPr id="11272" name="Text Box 8"/>
          <p:cNvSpPr txBox="1">
            <a:spLocks noChangeArrowheads="1"/>
          </p:cNvSpPr>
          <p:nvPr/>
        </p:nvSpPr>
        <p:spPr bwMode="auto">
          <a:xfrm>
            <a:off x="5257800" y="59436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chemeClr val="hlink"/>
                </a:solidFill>
                <a:ea typeface="ＭＳ Ｐゴシック" pitchFamily="34" charset="-128"/>
              </a:rPr>
              <a:t>Force on ring is attractive.</a:t>
            </a:r>
          </a:p>
        </p:txBody>
      </p:sp>
      <p:grpSp>
        <p:nvGrpSpPr>
          <p:cNvPr id="11273" name="Group 12"/>
          <p:cNvGrpSpPr>
            <a:grpSpLocks/>
          </p:cNvGrpSpPr>
          <p:nvPr/>
        </p:nvGrpSpPr>
        <p:grpSpPr bwMode="auto">
          <a:xfrm>
            <a:off x="1676400" y="1828800"/>
            <a:ext cx="5381625" cy="2911475"/>
            <a:chOff x="1056" y="1152"/>
            <a:chExt cx="3390" cy="1834"/>
          </a:xfrm>
        </p:grpSpPr>
        <p:sp>
          <p:nvSpPr>
            <p:cNvPr id="11274" name="Text Box 9"/>
            <p:cNvSpPr txBox="1">
              <a:spLocks noChangeArrowheads="1"/>
            </p:cNvSpPr>
            <p:nvPr/>
          </p:nvSpPr>
          <p:spPr bwMode="auto">
            <a:xfrm>
              <a:off x="1056" y="2736"/>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approaching</a:t>
              </a:r>
            </a:p>
          </p:txBody>
        </p:sp>
        <p:sp>
          <p:nvSpPr>
            <p:cNvPr id="11275" name="Text Box 10"/>
            <p:cNvSpPr txBox="1">
              <a:spLocks noChangeArrowheads="1"/>
            </p:cNvSpPr>
            <p:nvPr/>
          </p:nvSpPr>
          <p:spPr bwMode="auto">
            <a:xfrm>
              <a:off x="3312" y="2688"/>
              <a:ext cx="10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moving away</a:t>
              </a:r>
            </a:p>
          </p:txBody>
        </p:sp>
        <p:pic>
          <p:nvPicPr>
            <p:cNvPr id="11276" name="Picture 11" descr="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152"/>
              <a:ext cx="3198" cy="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4465258A-2510-4870-938E-3FC9C82F715B}" type="slidenum">
              <a:rPr lang="en-US" altLang="en-US" smtClean="0"/>
              <a:pPr/>
              <a:t>21</a:t>
            </a:fld>
            <a:endParaRPr lang="en-US" altLang="en-US"/>
          </a:p>
        </p:txBody>
      </p:sp>
    </p:spTree>
    <p:extLst>
      <p:ext uri="{BB962C8B-B14F-4D97-AF65-F5344CB8AC3E}">
        <p14:creationId xmlns:p14="http://schemas.microsoft.com/office/powerpoint/2010/main" val="3675032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6" name="Rectangle 2"/>
          <p:cNvSpPr>
            <a:spLocks noGrp="1" noChangeArrowheads="1"/>
          </p:cNvSpPr>
          <p:nvPr>
            <p:ph type="title"/>
          </p:nvPr>
        </p:nvSpPr>
        <p:spPr>
          <a:xfrm>
            <a:off x="685800" y="152400"/>
            <a:ext cx="7772400" cy="381000"/>
          </a:xfrm>
        </p:spPr>
        <p:txBody>
          <a:bodyPr/>
          <a:lstStyle/>
          <a:p>
            <a:r>
              <a:rPr lang="en-US" altLang="ja-JP" sz="2500" dirty="0" smtClean="0">
                <a:ea typeface="ＭＳ Ｐゴシック" pitchFamily="34" charset="-128"/>
              </a:rPr>
              <a:t>Induced Electric Field from Faraday’s Law</a:t>
            </a:r>
            <a:endParaRPr lang="en-US" altLang="ja-JP" sz="2500" i="1" dirty="0" smtClean="0">
              <a:ea typeface="ＭＳ Ｐゴシック" pitchFamily="34" charset="-128"/>
            </a:endParaRPr>
          </a:p>
        </p:txBody>
      </p:sp>
      <p:grpSp>
        <p:nvGrpSpPr>
          <p:cNvPr id="7177" name="Group 35"/>
          <p:cNvGrpSpPr>
            <a:grpSpLocks/>
          </p:cNvGrpSpPr>
          <p:nvPr/>
        </p:nvGrpSpPr>
        <p:grpSpPr bwMode="auto">
          <a:xfrm>
            <a:off x="609600" y="609600"/>
            <a:ext cx="6858000" cy="1371600"/>
            <a:chOff x="384" y="384"/>
            <a:chExt cx="4320" cy="864"/>
          </a:xfrm>
        </p:grpSpPr>
        <p:grpSp>
          <p:nvGrpSpPr>
            <p:cNvPr id="7187" name="Group 30"/>
            <p:cNvGrpSpPr>
              <a:grpSpLocks/>
            </p:cNvGrpSpPr>
            <p:nvPr/>
          </p:nvGrpSpPr>
          <p:grpSpPr bwMode="auto">
            <a:xfrm>
              <a:off x="384" y="384"/>
              <a:ext cx="3312" cy="288"/>
              <a:chOff x="384" y="384"/>
              <a:chExt cx="3312" cy="288"/>
            </a:xfrm>
          </p:grpSpPr>
          <p:graphicFrame>
            <p:nvGraphicFramePr>
              <p:cNvPr id="7175" name="Object 8"/>
              <p:cNvGraphicFramePr>
                <a:graphicFrameLocks/>
              </p:cNvGraphicFramePr>
              <p:nvPr/>
            </p:nvGraphicFramePr>
            <p:xfrm>
              <a:off x="2976" y="384"/>
              <a:ext cx="720" cy="288"/>
            </p:xfrm>
            <a:graphic>
              <a:graphicData uri="http://schemas.openxmlformats.org/presentationml/2006/ole">
                <mc:AlternateContent xmlns:mc="http://schemas.openxmlformats.org/markup-compatibility/2006">
                  <mc:Choice xmlns:v="urn:schemas-microsoft-com:vml" Requires="v">
                    <p:oleObj spid="_x0000_s97787" name="Equation" r:id="rId4" imgW="571320" imgH="203040" progId="Equation.DSMT4">
                      <p:embed/>
                    </p:oleObj>
                  </mc:Choice>
                  <mc:Fallback>
                    <p:oleObj name="Equation" r:id="rId4" imgW="571320" imgH="203040" progId="Equation.DSMT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2976" y="384"/>
                            <a:ext cx="720" cy="288"/>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2" name="Text Box 9"/>
              <p:cNvSpPr txBox="1">
                <a:spLocks noChangeArrowheads="1"/>
              </p:cNvSpPr>
              <p:nvPr/>
            </p:nvSpPr>
            <p:spPr bwMode="auto">
              <a:xfrm>
                <a:off x="384" y="384"/>
                <a:ext cx="25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a:ea typeface="ＭＳ Ｐゴシック" pitchFamily="34" charset="-128"/>
                  </a:rPr>
                  <a:t> </a:t>
                </a:r>
                <a:r>
                  <a:rPr lang="en-US" altLang="ja-JP" sz="2000" i="0">
                    <a:ea typeface="ＭＳ Ｐゴシック" pitchFamily="34" charset="-128"/>
                  </a:rPr>
                  <a:t>EMF is work done per unit charge:</a:t>
                </a:r>
              </a:p>
            </p:txBody>
          </p:sp>
        </p:grpSp>
        <p:sp>
          <p:nvSpPr>
            <p:cNvPr id="7191" name="Text Box 12"/>
            <p:cNvSpPr txBox="1">
              <a:spLocks noChangeArrowheads="1"/>
            </p:cNvSpPr>
            <p:nvPr/>
          </p:nvSpPr>
          <p:spPr bwMode="auto">
            <a:xfrm>
              <a:off x="384" y="720"/>
              <a:ext cx="43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a:ea typeface="ＭＳ Ｐゴシック" pitchFamily="34" charset="-128"/>
                </a:rPr>
                <a:t> </a:t>
              </a:r>
              <a:r>
                <a:rPr lang="en-US" altLang="ja-JP" sz="2000" i="0">
                  <a:ea typeface="ＭＳ Ｐゴシック" pitchFamily="34" charset="-128"/>
                </a:rPr>
                <a:t>If work is done on charge </a:t>
              </a:r>
              <a:r>
                <a:rPr lang="en-US" altLang="ja-JP" sz="2000" b="1" i="0">
                  <a:ea typeface="ＭＳ Ｐゴシック" pitchFamily="34" charset="-128"/>
                </a:rPr>
                <a:t>q</a:t>
              </a:r>
              <a:r>
                <a:rPr lang="en-US" altLang="ja-JP" sz="2000" i="0">
                  <a:ea typeface="ＭＳ Ｐゴシック" pitchFamily="34" charset="-128"/>
                </a:rPr>
                <a:t>, electric field </a:t>
              </a:r>
              <a:r>
                <a:rPr lang="en-US" altLang="ja-JP" sz="2000" b="1">
                  <a:ea typeface="ＭＳ Ｐゴシック" pitchFamily="34" charset="-128"/>
                </a:rPr>
                <a:t>E</a:t>
              </a:r>
              <a:r>
                <a:rPr lang="en-US" altLang="ja-JP" sz="2000" i="0">
                  <a:ea typeface="ＭＳ Ｐゴシック" pitchFamily="34" charset="-128"/>
                </a:rPr>
                <a:t> must be present: </a:t>
              </a:r>
            </a:p>
          </p:txBody>
        </p:sp>
        <p:sp>
          <p:nvSpPr>
            <p:cNvPr id="7190" name="AutoShape 15"/>
            <p:cNvSpPr>
              <a:spLocks noChangeArrowheads="1"/>
            </p:cNvSpPr>
            <p:nvPr/>
          </p:nvSpPr>
          <p:spPr bwMode="auto">
            <a:xfrm>
              <a:off x="1104" y="1152"/>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pSp>
      <p:sp>
        <p:nvSpPr>
          <p:cNvPr id="7186" name="Text Box 20"/>
          <p:cNvSpPr txBox="1">
            <a:spLocks noChangeArrowheads="1"/>
          </p:cNvSpPr>
          <p:nvPr/>
        </p:nvSpPr>
        <p:spPr bwMode="auto">
          <a:xfrm>
            <a:off x="685800" y="2362200"/>
            <a:ext cx="381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i="0">
                <a:ea typeface="ＭＳ Ｐゴシック" pitchFamily="34" charset="-128"/>
              </a:rPr>
              <a:t>Rewrite Faraday’s Law in terms of </a:t>
            </a:r>
            <a:r>
              <a:rPr lang="en-US" altLang="ja-JP" sz="2000" b="1">
                <a:solidFill>
                  <a:srgbClr val="000066"/>
                </a:solidFill>
                <a:ea typeface="ＭＳ Ｐゴシック" pitchFamily="34" charset="-128"/>
              </a:rPr>
              <a:t>induced electric field</a:t>
            </a:r>
            <a:r>
              <a:rPr lang="en-US" altLang="ja-JP" sz="2000" b="1" i="0">
                <a:ea typeface="ＭＳ Ｐゴシック" pitchFamily="34" charset="-128"/>
              </a:rPr>
              <a:t>:</a:t>
            </a:r>
          </a:p>
        </p:txBody>
      </p:sp>
      <p:sp>
        <p:nvSpPr>
          <p:cNvPr id="7179" name="Text Box 21"/>
          <p:cNvSpPr txBox="1">
            <a:spLocks noChangeArrowheads="1"/>
          </p:cNvSpPr>
          <p:nvPr/>
        </p:nvSpPr>
        <p:spPr bwMode="auto">
          <a:xfrm>
            <a:off x="1447800" y="39624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66"/>
                </a:solidFill>
                <a:ea typeface="ＭＳ Ｐゴシック" pitchFamily="34" charset="-128"/>
              </a:rPr>
              <a:t>This form relates E and B!</a:t>
            </a:r>
          </a:p>
        </p:txBody>
      </p:sp>
      <p:pic>
        <p:nvPicPr>
          <p:cNvPr id="7180" name="Picture 22" descr="F31_13"/>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r="52557" b="6653"/>
          <a:stretch>
            <a:fillRect/>
          </a:stretch>
        </p:blipFill>
        <p:spPr bwMode="auto">
          <a:xfrm>
            <a:off x="4495800" y="1828800"/>
            <a:ext cx="4495800" cy="2301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Text Box 29"/>
          <p:cNvSpPr txBox="1">
            <a:spLocks noChangeArrowheads="1"/>
          </p:cNvSpPr>
          <p:nvPr/>
        </p:nvSpPr>
        <p:spPr bwMode="auto">
          <a:xfrm>
            <a:off x="838200" y="5943600"/>
            <a:ext cx="701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b="1" i="0">
                <a:solidFill>
                  <a:srgbClr val="000066"/>
                </a:solidFill>
                <a:ea typeface="ＭＳ Ｐゴシック" pitchFamily="34" charset="-128"/>
              </a:rPr>
              <a:t> </a:t>
            </a:r>
            <a:r>
              <a:rPr lang="en-US" altLang="ja-JP" sz="2000" b="1" i="0">
                <a:solidFill>
                  <a:srgbClr val="000066"/>
                </a:solidFill>
                <a:ea typeface="ＭＳ Ｐゴシック" pitchFamily="34" charset="-128"/>
              </a:rPr>
              <a:t>The induced </a:t>
            </a:r>
            <a:r>
              <a:rPr lang="en-US" altLang="ja-JP" sz="2000" b="1">
                <a:solidFill>
                  <a:srgbClr val="000066"/>
                </a:solidFill>
                <a:ea typeface="ＭＳ Ｐゴシック" pitchFamily="34" charset="-128"/>
              </a:rPr>
              <a:t>E</a:t>
            </a:r>
            <a:r>
              <a:rPr lang="en-US" altLang="ja-JP" sz="2000" b="1" i="0">
                <a:solidFill>
                  <a:srgbClr val="000066"/>
                </a:solidFill>
                <a:ea typeface="ＭＳ Ｐゴシック" pitchFamily="34" charset="-128"/>
              </a:rPr>
              <a:t> by magnetic flux changes is non-conservative.</a:t>
            </a:r>
          </a:p>
        </p:txBody>
      </p:sp>
      <p:grpSp>
        <p:nvGrpSpPr>
          <p:cNvPr id="7182" name="Group 34"/>
          <p:cNvGrpSpPr>
            <a:grpSpLocks/>
          </p:cNvGrpSpPr>
          <p:nvPr/>
        </p:nvGrpSpPr>
        <p:grpSpPr bwMode="auto">
          <a:xfrm>
            <a:off x="685800" y="4724400"/>
            <a:ext cx="7620000" cy="1676400"/>
            <a:chOff x="432" y="2976"/>
            <a:chExt cx="4800" cy="1056"/>
          </a:xfrm>
        </p:grpSpPr>
        <p:sp>
          <p:nvSpPr>
            <p:cNvPr id="7185" name="Text Box 26"/>
            <p:cNvSpPr txBox="1">
              <a:spLocks noChangeArrowheads="1"/>
            </p:cNvSpPr>
            <p:nvPr/>
          </p:nvSpPr>
          <p:spPr bwMode="auto">
            <a:xfrm>
              <a:off x="528" y="3024"/>
              <a:ext cx="470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Clr>
                  <a:schemeClr val="tx1"/>
                </a:buClr>
                <a:buFontTx/>
                <a:buChar char="•"/>
              </a:pPr>
              <a:r>
                <a:rPr lang="ja-JP" altLang="en-US" sz="2000" b="1" i="0">
                  <a:solidFill>
                    <a:srgbClr val="0000CC"/>
                  </a:solidFill>
                  <a:ea typeface="ＭＳ Ｐゴシック" pitchFamily="34" charset="-128"/>
                </a:rPr>
                <a:t> </a:t>
              </a:r>
              <a:r>
                <a:rPr lang="en-US" altLang="ja-JP" sz="2000" i="0">
                  <a:ea typeface="ＭＳ Ｐゴシック" pitchFamily="34" charset="-128"/>
                </a:rPr>
                <a:t>Note that                         for </a:t>
              </a:r>
              <a:r>
                <a:rPr lang="en-US" altLang="ja-JP" sz="2000" b="1">
                  <a:ea typeface="ＭＳ Ｐゴシック" pitchFamily="34" charset="-128"/>
                </a:rPr>
                <a:t>E</a:t>
              </a:r>
              <a:r>
                <a:rPr lang="en-US" altLang="ja-JP" sz="2000" i="0">
                  <a:ea typeface="ＭＳ Ｐゴシック" pitchFamily="34" charset="-128"/>
                </a:rPr>
                <a:t> fields generated by charges at rest (electrostatics) since this would correspond to the potential difference between a point and itself. =&gt; </a:t>
              </a:r>
              <a:r>
                <a:rPr lang="en-US" altLang="ja-JP" sz="2000" b="1" i="0">
                  <a:ea typeface="ＭＳ Ｐゴシック" pitchFamily="34" charset="-128"/>
                </a:rPr>
                <a:t>Static </a:t>
              </a:r>
              <a:r>
                <a:rPr lang="en-US" altLang="ja-JP" sz="2000" b="1">
                  <a:ea typeface="ＭＳ Ｐゴシック" pitchFamily="34" charset="-128"/>
                </a:rPr>
                <a:t>E</a:t>
              </a:r>
              <a:r>
                <a:rPr lang="en-US" altLang="ja-JP" sz="2000" b="1" i="0">
                  <a:ea typeface="ＭＳ Ｐゴシック" pitchFamily="34" charset="-128"/>
                </a:rPr>
                <a:t> is conservative</a:t>
              </a:r>
              <a:r>
                <a:rPr lang="en-US" altLang="ja-JP" sz="2000" i="0">
                  <a:ea typeface="ＭＳ Ｐゴシック" pitchFamily="34" charset="-128"/>
                </a:rPr>
                <a:t>.</a:t>
              </a:r>
            </a:p>
          </p:txBody>
        </p:sp>
        <p:sp>
          <p:nvSpPr>
            <p:cNvPr id="7184" name="Rectangle 33"/>
            <p:cNvSpPr>
              <a:spLocks noChangeArrowheads="1"/>
            </p:cNvSpPr>
            <p:nvPr/>
          </p:nvSpPr>
          <p:spPr bwMode="auto">
            <a:xfrm>
              <a:off x="432" y="2976"/>
              <a:ext cx="4800" cy="1056"/>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pSp>
      <mc:AlternateContent xmlns:mc="http://schemas.openxmlformats.org/markup-compatibility/2006" xmlns:a14="http://schemas.microsoft.com/office/drawing/2010/main">
        <mc:Choice Requires="a14">
          <p:sp>
            <p:nvSpPr>
              <p:cNvPr id="2" name="TextBox 1"/>
              <p:cNvSpPr txBox="1"/>
              <p:nvPr/>
            </p:nvSpPr>
            <p:spPr>
              <a:xfrm>
                <a:off x="2142174" y="4683654"/>
                <a:ext cx="1286121"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sz="1800" i="1" smtClean="0">
                              <a:latin typeface="Cambria Math" panose="02040503050406030204" pitchFamily="18" charset="0"/>
                            </a:rPr>
                          </m:ctrlPr>
                        </m:naryPr>
                        <m:sub/>
                        <m:sup/>
                        <m:e>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𝐸</m:t>
                              </m:r>
                            </m:e>
                          </m:acc>
                          <m:r>
                            <m:rPr>
                              <m:brk/>
                            </m:rP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m:t>
                          </m:r>
                          <m:acc>
                            <m:accPr>
                              <m:chr m:val="⃗"/>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𝑠</m:t>
                              </m:r>
                            </m:e>
                          </m:acc>
                          <m:r>
                            <m:rPr>
                              <m:brk/>
                            </m:rPr>
                            <a:rPr lang="en-US" sz="1800" b="0" i="1" smtClean="0">
                              <a:latin typeface="Cambria Math" panose="02040503050406030204" pitchFamily="18" charset="0"/>
                            </a:rPr>
                            <m:t>=</m:t>
                          </m:r>
                          <m:r>
                            <a:rPr lang="en-US" sz="1800" b="0" i="1" smtClean="0">
                              <a:latin typeface="Cambria Math" panose="02040503050406030204" pitchFamily="18" charset="0"/>
                            </a:rPr>
                            <m:t>0</m:t>
                          </m:r>
                        </m:e>
                      </m:nary>
                    </m:oMath>
                  </m:oMathPara>
                </a14:m>
                <a:endParaRPr lang="en-US" sz="1800" dirty="0"/>
              </a:p>
            </p:txBody>
          </p:sp>
        </mc:Choice>
        <mc:Fallback xmlns="">
          <p:sp>
            <p:nvSpPr>
              <p:cNvPr id="2" name="TextBox 1"/>
              <p:cNvSpPr txBox="1">
                <a:spLocks noRot="1" noChangeAspect="1" noMove="1" noResize="1" noEditPoints="1" noAdjustHandles="1" noChangeArrowheads="1" noChangeShapeType="1" noTextEdit="1"/>
              </p:cNvSpPr>
              <p:nvPr/>
            </p:nvSpPr>
            <p:spPr>
              <a:xfrm>
                <a:off x="2142174" y="4683654"/>
                <a:ext cx="1286121" cy="72654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086600" y="1124206"/>
                <a:ext cx="1918089" cy="433388"/>
              </a:xfrm>
              <a:prstGeom prst="rect">
                <a:avLst/>
              </a:prstGeom>
              <a:noFill/>
            </p:spPr>
            <p:txBody>
              <a:bodyPr wrap="none" lIns="0" tIns="0" rIns="0" bIns="0" rtlCol="0">
                <a:spAutoFit/>
              </a:bodyPr>
              <a:lstStyle/>
              <a:p>
                <a:r>
                  <a:rPr lang="en-US" sz="2200" b="1" dirty="0" smtClean="0">
                    <a:ea typeface="Cambria Math" panose="02040503050406030204" pitchFamily="18" charset="0"/>
                  </a:rPr>
                  <a:t>W</a:t>
                </a:r>
                <a14:m>
                  <m:oMath xmlns:m="http://schemas.openxmlformats.org/officeDocument/2006/math">
                    <m:r>
                      <a:rPr lang="en-US" sz="2200" b="1" i="1" smtClean="0">
                        <a:latin typeface="Cambria Math" panose="02040503050406030204" pitchFamily="18" charset="0"/>
                        <a:ea typeface="Cambria Math" panose="02040503050406030204" pitchFamily="18" charset="0"/>
                      </a:rPr>
                      <m:t>=</m:t>
                    </m:r>
                    <m:nary>
                      <m:naryPr>
                        <m:chr m:val="∮"/>
                        <m:limLoc m:val="undOvr"/>
                        <m:subHide m:val="on"/>
                        <m:supHide m:val="on"/>
                        <m:ctrlPr>
                          <a:rPr lang="en-US" sz="2200" b="1" i="1" smtClean="0">
                            <a:latin typeface="Cambria Math" panose="02040503050406030204" pitchFamily="18" charset="0"/>
                          </a:rPr>
                        </m:ctrlPr>
                      </m:naryPr>
                      <m:sub/>
                      <m:sup/>
                      <m:e>
                        <m:r>
                          <a:rPr lang="en-US" sz="2200" b="1" i="1" smtClean="0">
                            <a:latin typeface="Cambria Math" panose="02040503050406030204" pitchFamily="18" charset="0"/>
                          </a:rPr>
                          <m:t>𝒒</m:t>
                        </m:r>
                        <m:acc>
                          <m:accPr>
                            <m:chr m:val="⃗"/>
                            <m:ctrlPr>
                              <a:rPr lang="en-US" sz="2200" b="1" i="1" smtClean="0">
                                <a:latin typeface="Cambria Math" panose="02040503050406030204" pitchFamily="18" charset="0"/>
                                <a:ea typeface="Cambria Math" panose="02040503050406030204" pitchFamily="18" charset="0"/>
                              </a:rPr>
                            </m:ctrlPr>
                          </m:accPr>
                          <m:e>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𝑬</m:t>
                                </m:r>
                              </m:e>
                              <m:sub>
                                <m:r>
                                  <a:rPr lang="en-US" sz="2200" b="1" i="1" smtClean="0">
                                    <a:latin typeface="Cambria Math" panose="02040503050406030204" pitchFamily="18" charset="0"/>
                                    <a:ea typeface="Cambria Math" panose="02040503050406030204" pitchFamily="18" charset="0"/>
                                  </a:rPr>
                                  <m:t>𝒏𝒄</m:t>
                                </m:r>
                              </m:sub>
                            </m:sSub>
                          </m:e>
                        </m:acc>
                        <m:r>
                          <m:rPr>
                            <m:brk/>
                          </m:rPr>
                          <a:rPr lang="en-US" sz="2200" b="1"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𝒅</m:t>
                        </m:r>
                        <m:acc>
                          <m:accPr>
                            <m:chr m:val="⃗"/>
                            <m:ctrlPr>
                              <a:rPr lang="en-US" sz="2200" b="1" i="1" smtClean="0">
                                <a:latin typeface="Cambria Math" panose="02040503050406030204" pitchFamily="18" charset="0"/>
                                <a:ea typeface="Cambria Math" panose="02040503050406030204" pitchFamily="18" charset="0"/>
                              </a:rPr>
                            </m:ctrlPr>
                          </m:accPr>
                          <m:e>
                            <m:r>
                              <a:rPr lang="en-US" sz="2200" b="1" i="1" smtClean="0">
                                <a:latin typeface="Cambria Math" panose="02040503050406030204" pitchFamily="18" charset="0"/>
                                <a:ea typeface="Cambria Math" panose="02040503050406030204" pitchFamily="18" charset="0"/>
                              </a:rPr>
                              <m:t>𝒔</m:t>
                            </m:r>
                          </m:e>
                        </m:acc>
                      </m:e>
                    </m:nary>
                  </m:oMath>
                </a14:m>
                <a:endParaRPr lang="en-US" sz="2200"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7086600" y="1124206"/>
                <a:ext cx="1918089" cy="433388"/>
              </a:xfrm>
              <a:prstGeom prst="rect">
                <a:avLst/>
              </a:prstGeom>
              <a:blipFill rotWithShape="0">
                <a:blip r:embed="rId8"/>
                <a:stretch>
                  <a:fillRect l="-8917" t="-8333" b="-26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22178" y="1474136"/>
                <a:ext cx="1818767" cy="888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1" i="1" smtClean="0">
                          <a:latin typeface="Cambria Math" panose="02040503050406030204" pitchFamily="18" charset="0"/>
                          <a:ea typeface="Cambria Math" panose="02040503050406030204" pitchFamily="18" charset="0"/>
                        </a:rPr>
                        <m:t>𝜺</m:t>
                      </m:r>
                      <m:r>
                        <a:rPr lang="en-US" sz="2200" b="1" i="1" smtClean="0">
                          <a:latin typeface="Cambria Math" panose="02040503050406030204" pitchFamily="18" charset="0"/>
                          <a:ea typeface="Cambria Math" panose="02040503050406030204" pitchFamily="18" charset="0"/>
                        </a:rPr>
                        <m:t>=</m:t>
                      </m:r>
                      <m:nary>
                        <m:naryPr>
                          <m:chr m:val="∮"/>
                          <m:limLoc m:val="undOvr"/>
                          <m:subHide m:val="on"/>
                          <m:supHide m:val="on"/>
                          <m:ctrlPr>
                            <a:rPr lang="en-US" sz="2200" b="1" i="1" smtClean="0">
                              <a:latin typeface="Cambria Math" panose="02040503050406030204" pitchFamily="18" charset="0"/>
                            </a:rPr>
                          </m:ctrlPr>
                        </m:naryPr>
                        <m:sub/>
                        <m:sup/>
                        <m:e>
                          <m:acc>
                            <m:accPr>
                              <m:chr m:val="⃗"/>
                              <m:ctrlPr>
                                <a:rPr lang="en-US" sz="2200" b="1" i="1" smtClean="0">
                                  <a:latin typeface="Cambria Math" panose="02040503050406030204" pitchFamily="18" charset="0"/>
                                  <a:ea typeface="Cambria Math" panose="02040503050406030204" pitchFamily="18" charset="0"/>
                                </a:rPr>
                              </m:ctrlPr>
                            </m:accPr>
                            <m:e>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𝑬</m:t>
                                  </m:r>
                                </m:e>
                                <m:sub>
                                  <m:r>
                                    <a:rPr lang="en-US" sz="2200" b="1" i="1" smtClean="0">
                                      <a:latin typeface="Cambria Math" panose="02040503050406030204" pitchFamily="18" charset="0"/>
                                      <a:ea typeface="Cambria Math" panose="02040503050406030204" pitchFamily="18" charset="0"/>
                                    </a:rPr>
                                    <m:t>𝒏𝒄</m:t>
                                  </m:r>
                                </m:sub>
                              </m:sSub>
                            </m:e>
                          </m:acc>
                          <m:r>
                            <m:rPr>
                              <m:brk/>
                            </m:rPr>
                            <a:rPr lang="en-US" sz="2200" b="1"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𝒅</m:t>
                          </m:r>
                          <m:acc>
                            <m:accPr>
                              <m:chr m:val="⃗"/>
                              <m:ctrlPr>
                                <a:rPr lang="en-US" sz="2200" b="1" i="1" smtClean="0">
                                  <a:latin typeface="Cambria Math" panose="02040503050406030204" pitchFamily="18" charset="0"/>
                                  <a:ea typeface="Cambria Math" panose="02040503050406030204" pitchFamily="18" charset="0"/>
                                </a:rPr>
                              </m:ctrlPr>
                            </m:accPr>
                            <m:e>
                              <m:r>
                                <a:rPr lang="en-US" sz="2200" b="1" i="1" smtClean="0">
                                  <a:latin typeface="Cambria Math" panose="02040503050406030204" pitchFamily="18" charset="0"/>
                                  <a:ea typeface="Cambria Math" panose="02040503050406030204" pitchFamily="18" charset="0"/>
                                </a:rPr>
                                <m:t>𝒔</m:t>
                              </m:r>
                            </m:e>
                          </m:acc>
                        </m:e>
                      </m:nary>
                    </m:oMath>
                  </m:oMathPara>
                </a14:m>
                <a:endParaRPr lang="en-US" sz="22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2222178" y="1474136"/>
                <a:ext cx="1818767" cy="888064"/>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838200" y="3184525"/>
                <a:ext cx="2571601" cy="888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sz="2200" b="1" i="1" smtClean="0">
                              <a:latin typeface="Cambria Math" panose="02040503050406030204" pitchFamily="18" charset="0"/>
                            </a:rPr>
                          </m:ctrlPr>
                        </m:naryPr>
                        <m:sub/>
                        <m:sup/>
                        <m:e>
                          <m:acc>
                            <m:accPr>
                              <m:chr m:val="⃗"/>
                              <m:ctrlPr>
                                <a:rPr lang="en-US" sz="2200" b="1" i="1" smtClean="0">
                                  <a:latin typeface="Cambria Math" panose="02040503050406030204" pitchFamily="18" charset="0"/>
                                  <a:ea typeface="Cambria Math" panose="02040503050406030204" pitchFamily="18" charset="0"/>
                                </a:rPr>
                              </m:ctrlPr>
                            </m:accPr>
                            <m:e>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𝑬</m:t>
                                  </m:r>
                                </m:e>
                                <m:sub>
                                  <m:r>
                                    <a:rPr lang="en-US" sz="2200" b="1" i="1" smtClean="0">
                                      <a:latin typeface="Cambria Math" panose="02040503050406030204" pitchFamily="18" charset="0"/>
                                      <a:ea typeface="Cambria Math" panose="02040503050406030204" pitchFamily="18" charset="0"/>
                                    </a:rPr>
                                    <m:t>𝒏𝒄</m:t>
                                  </m:r>
                                </m:sub>
                              </m:sSub>
                            </m:e>
                          </m:acc>
                          <m:r>
                            <m:rPr>
                              <m:brk/>
                            </m:rPr>
                            <a:rPr lang="en-US" sz="2200" b="1"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𝒅</m:t>
                          </m:r>
                          <m:acc>
                            <m:accPr>
                              <m:chr m:val="⃗"/>
                              <m:ctrlPr>
                                <a:rPr lang="en-US" sz="2200" b="1" i="1" smtClean="0">
                                  <a:latin typeface="Cambria Math" panose="02040503050406030204" pitchFamily="18" charset="0"/>
                                  <a:ea typeface="Cambria Math" panose="02040503050406030204" pitchFamily="18" charset="0"/>
                                </a:rPr>
                              </m:ctrlPr>
                            </m:accPr>
                            <m:e>
                              <m:r>
                                <a:rPr lang="en-US" sz="2200" b="1" i="1" smtClean="0">
                                  <a:latin typeface="Cambria Math" panose="02040503050406030204" pitchFamily="18" charset="0"/>
                                  <a:ea typeface="Cambria Math" panose="02040503050406030204" pitchFamily="18" charset="0"/>
                                </a:rPr>
                                <m:t>𝒔</m:t>
                              </m:r>
                            </m:e>
                          </m:acc>
                          <m:r>
                            <m:rPr>
                              <m:brk/>
                            </m:rPr>
                            <a:rPr lang="en-US" sz="2200" b="1" i="1" smtClean="0">
                              <a:latin typeface="Cambria Math" panose="02040503050406030204" pitchFamily="18" charset="0"/>
                            </a:rPr>
                            <m:t>=</m:t>
                          </m:r>
                          <m:r>
                            <a:rPr lang="en-US" sz="2200" b="1" i="1" smtClean="0">
                              <a:latin typeface="Cambria Math" panose="02040503050406030204" pitchFamily="18" charset="0"/>
                            </a:rPr>
                            <m:t>−</m:t>
                          </m:r>
                          <m:f>
                            <m:fPr>
                              <m:ctrlPr>
                                <a:rPr lang="en-US" sz="2200" b="1" i="1" smtClean="0">
                                  <a:latin typeface="Cambria Math" panose="02040503050406030204" pitchFamily="18" charset="0"/>
                                </a:rPr>
                              </m:ctrlPr>
                            </m:fPr>
                            <m:num>
                              <m:r>
                                <a:rPr lang="en-US" sz="2200" b="1" i="1" smtClean="0">
                                  <a:latin typeface="Cambria Math" panose="02040503050406030204" pitchFamily="18" charset="0"/>
                                </a:rPr>
                                <m:t>𝒅</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𝝓</m:t>
                                  </m:r>
                                </m:e>
                                <m:sub>
                                  <m:r>
                                    <a:rPr lang="en-US" sz="2200" b="1" i="1" smtClean="0">
                                      <a:latin typeface="Cambria Math" panose="02040503050406030204" pitchFamily="18" charset="0"/>
                                    </a:rPr>
                                    <m:t>𝑩</m:t>
                                  </m:r>
                                </m:sub>
                              </m:sSub>
                            </m:num>
                            <m:den>
                              <m:r>
                                <a:rPr lang="en-US" sz="2200" b="1" i="1" smtClean="0">
                                  <a:latin typeface="Cambria Math" panose="02040503050406030204" pitchFamily="18" charset="0"/>
                                </a:rPr>
                                <m:t>𝒅𝒕</m:t>
                              </m:r>
                            </m:den>
                          </m:f>
                        </m:e>
                      </m:nary>
                    </m:oMath>
                  </m:oMathPara>
                </a14:m>
                <a:endParaRPr lang="en-US" sz="22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838200" y="3184525"/>
                <a:ext cx="2571601" cy="888064"/>
              </a:xfrm>
              <a:prstGeom prst="rect">
                <a:avLst/>
              </a:prstGeom>
              <a:blipFill rotWithShape="0">
                <a:blip r:embed="rId10"/>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4465258A-2510-4870-938E-3FC9C82F715B}" type="slidenum">
              <a:rPr lang="en-US" altLang="en-US" smtClean="0"/>
              <a:pPr/>
              <a:t>22</a:t>
            </a:fld>
            <a:endParaRPr lang="en-US" altLang="en-US"/>
          </a:p>
        </p:txBody>
      </p:sp>
    </p:spTree>
    <p:extLst>
      <p:ext uri="{BB962C8B-B14F-4D97-AF65-F5344CB8AC3E}">
        <p14:creationId xmlns:p14="http://schemas.microsoft.com/office/powerpoint/2010/main" val="3227864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143000" y="3048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a:spcBef>
                <a:spcPct val="50000"/>
              </a:spcBef>
            </a:pPr>
            <a:r>
              <a:rPr lang="en-US" altLang="en-US" b="1" i="0" dirty="0" err="1" smtClean="0"/>
              <a:t>iClicker</a:t>
            </a:r>
            <a:r>
              <a:rPr lang="en-US" altLang="en-US" b="1" i="0" dirty="0" smtClean="0"/>
              <a:t> Question</a:t>
            </a:r>
            <a:endParaRPr lang="en-US" altLang="en-US" b="1" i="0" dirty="0"/>
          </a:p>
        </p:txBody>
      </p:sp>
      <p:grpSp>
        <p:nvGrpSpPr>
          <p:cNvPr id="12291" name="Group 203"/>
          <p:cNvGrpSpPr>
            <a:grpSpLocks/>
          </p:cNvGrpSpPr>
          <p:nvPr/>
        </p:nvGrpSpPr>
        <p:grpSpPr bwMode="auto">
          <a:xfrm>
            <a:off x="533400" y="2667000"/>
            <a:ext cx="4330700" cy="3340100"/>
            <a:chOff x="1344" y="1680"/>
            <a:chExt cx="2728" cy="2104"/>
          </a:xfrm>
        </p:grpSpPr>
        <p:grpSp>
          <p:nvGrpSpPr>
            <p:cNvPr id="12294" name="Group 200"/>
            <p:cNvGrpSpPr>
              <a:grpSpLocks/>
            </p:cNvGrpSpPr>
            <p:nvPr/>
          </p:nvGrpSpPr>
          <p:grpSpPr bwMode="auto">
            <a:xfrm>
              <a:off x="1344" y="1680"/>
              <a:ext cx="2728" cy="2104"/>
              <a:chOff x="632" y="1574"/>
              <a:chExt cx="2728" cy="2104"/>
            </a:xfrm>
          </p:grpSpPr>
          <p:grpSp>
            <p:nvGrpSpPr>
              <p:cNvPr id="12296" name="Group 32"/>
              <p:cNvGrpSpPr>
                <a:grpSpLocks/>
              </p:cNvGrpSpPr>
              <p:nvPr/>
            </p:nvGrpSpPr>
            <p:grpSpPr bwMode="auto">
              <a:xfrm>
                <a:off x="634" y="3504"/>
                <a:ext cx="192" cy="154"/>
                <a:chOff x="768" y="1238"/>
                <a:chExt cx="192" cy="154"/>
              </a:xfrm>
            </p:grpSpPr>
            <p:sp>
              <p:nvSpPr>
                <p:cNvPr id="12462" name="Line 3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3" name="Line 3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7" name="Group 35"/>
              <p:cNvGrpSpPr>
                <a:grpSpLocks/>
              </p:cNvGrpSpPr>
              <p:nvPr/>
            </p:nvGrpSpPr>
            <p:grpSpPr bwMode="auto">
              <a:xfrm>
                <a:off x="692" y="1574"/>
                <a:ext cx="192" cy="154"/>
                <a:chOff x="768" y="1238"/>
                <a:chExt cx="192" cy="154"/>
              </a:xfrm>
            </p:grpSpPr>
            <p:sp>
              <p:nvSpPr>
                <p:cNvPr id="12460" name="Line 3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1" name="Line 3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8" name="Group 38"/>
              <p:cNvGrpSpPr>
                <a:grpSpLocks/>
              </p:cNvGrpSpPr>
              <p:nvPr/>
            </p:nvGrpSpPr>
            <p:grpSpPr bwMode="auto">
              <a:xfrm>
                <a:off x="684" y="1862"/>
                <a:ext cx="192" cy="154"/>
                <a:chOff x="768" y="1238"/>
                <a:chExt cx="192" cy="154"/>
              </a:xfrm>
            </p:grpSpPr>
            <p:sp>
              <p:nvSpPr>
                <p:cNvPr id="12458" name="Line 3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9" name="Line 4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9" name="Group 41"/>
              <p:cNvGrpSpPr>
                <a:grpSpLocks/>
              </p:cNvGrpSpPr>
              <p:nvPr/>
            </p:nvGrpSpPr>
            <p:grpSpPr bwMode="auto">
              <a:xfrm>
                <a:off x="682" y="2160"/>
                <a:ext cx="192" cy="154"/>
                <a:chOff x="768" y="1238"/>
                <a:chExt cx="192" cy="154"/>
              </a:xfrm>
            </p:grpSpPr>
            <p:sp>
              <p:nvSpPr>
                <p:cNvPr id="12456" name="Line 4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7" name="Line 4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0" name="Group 44"/>
              <p:cNvGrpSpPr>
                <a:grpSpLocks/>
              </p:cNvGrpSpPr>
              <p:nvPr/>
            </p:nvGrpSpPr>
            <p:grpSpPr bwMode="auto">
              <a:xfrm>
                <a:off x="672" y="2448"/>
                <a:ext cx="192" cy="154"/>
                <a:chOff x="768" y="1238"/>
                <a:chExt cx="192" cy="154"/>
              </a:xfrm>
            </p:grpSpPr>
            <p:sp>
              <p:nvSpPr>
                <p:cNvPr id="12454" name="Line 4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5" name="Line 4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1" name="Group 47"/>
              <p:cNvGrpSpPr>
                <a:grpSpLocks/>
              </p:cNvGrpSpPr>
              <p:nvPr/>
            </p:nvGrpSpPr>
            <p:grpSpPr bwMode="auto">
              <a:xfrm>
                <a:off x="650" y="2784"/>
                <a:ext cx="192" cy="154"/>
                <a:chOff x="768" y="1238"/>
                <a:chExt cx="192" cy="154"/>
              </a:xfrm>
            </p:grpSpPr>
            <p:sp>
              <p:nvSpPr>
                <p:cNvPr id="12452" name="Line 4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3" name="Line 4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2" name="Group 50"/>
              <p:cNvGrpSpPr>
                <a:grpSpLocks/>
              </p:cNvGrpSpPr>
              <p:nvPr/>
            </p:nvGrpSpPr>
            <p:grpSpPr bwMode="auto">
              <a:xfrm>
                <a:off x="632" y="3120"/>
                <a:ext cx="192" cy="154"/>
                <a:chOff x="768" y="1238"/>
                <a:chExt cx="192" cy="154"/>
              </a:xfrm>
            </p:grpSpPr>
            <p:sp>
              <p:nvSpPr>
                <p:cNvPr id="12450" name="Line 5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1" name="Line 5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3" name="Group 53"/>
              <p:cNvGrpSpPr>
                <a:grpSpLocks/>
              </p:cNvGrpSpPr>
              <p:nvPr/>
            </p:nvGrpSpPr>
            <p:grpSpPr bwMode="auto">
              <a:xfrm>
                <a:off x="998" y="3514"/>
                <a:ext cx="192" cy="154"/>
                <a:chOff x="768" y="1238"/>
                <a:chExt cx="192" cy="154"/>
              </a:xfrm>
            </p:grpSpPr>
            <p:sp>
              <p:nvSpPr>
                <p:cNvPr id="12448" name="Line 5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9" name="Line 5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4" name="Group 56"/>
              <p:cNvGrpSpPr>
                <a:grpSpLocks/>
              </p:cNvGrpSpPr>
              <p:nvPr/>
            </p:nvGrpSpPr>
            <p:grpSpPr bwMode="auto">
              <a:xfrm>
                <a:off x="1056" y="1584"/>
                <a:ext cx="192" cy="154"/>
                <a:chOff x="768" y="1238"/>
                <a:chExt cx="192" cy="154"/>
              </a:xfrm>
            </p:grpSpPr>
            <p:sp>
              <p:nvSpPr>
                <p:cNvPr id="12446" name="Line 5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7" name="Line 5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5" name="Group 59"/>
              <p:cNvGrpSpPr>
                <a:grpSpLocks/>
              </p:cNvGrpSpPr>
              <p:nvPr/>
            </p:nvGrpSpPr>
            <p:grpSpPr bwMode="auto">
              <a:xfrm>
                <a:off x="1048" y="1872"/>
                <a:ext cx="192" cy="154"/>
                <a:chOff x="768" y="1238"/>
                <a:chExt cx="192" cy="154"/>
              </a:xfrm>
            </p:grpSpPr>
            <p:sp>
              <p:nvSpPr>
                <p:cNvPr id="12444" name="Line 6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5" name="Line 6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6" name="Group 62"/>
              <p:cNvGrpSpPr>
                <a:grpSpLocks/>
              </p:cNvGrpSpPr>
              <p:nvPr/>
            </p:nvGrpSpPr>
            <p:grpSpPr bwMode="auto">
              <a:xfrm>
                <a:off x="1046" y="2170"/>
                <a:ext cx="192" cy="154"/>
                <a:chOff x="768" y="1238"/>
                <a:chExt cx="192" cy="154"/>
              </a:xfrm>
            </p:grpSpPr>
            <p:sp>
              <p:nvSpPr>
                <p:cNvPr id="12442" name="Line 6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3" name="Line 6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7" name="Group 65"/>
              <p:cNvGrpSpPr>
                <a:grpSpLocks/>
              </p:cNvGrpSpPr>
              <p:nvPr/>
            </p:nvGrpSpPr>
            <p:grpSpPr bwMode="auto">
              <a:xfrm>
                <a:off x="1036" y="2458"/>
                <a:ext cx="192" cy="154"/>
                <a:chOff x="768" y="1238"/>
                <a:chExt cx="192" cy="154"/>
              </a:xfrm>
            </p:grpSpPr>
            <p:sp>
              <p:nvSpPr>
                <p:cNvPr id="12440" name="Line 6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1" name="Line 6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8" name="Group 68"/>
              <p:cNvGrpSpPr>
                <a:grpSpLocks/>
              </p:cNvGrpSpPr>
              <p:nvPr/>
            </p:nvGrpSpPr>
            <p:grpSpPr bwMode="auto">
              <a:xfrm>
                <a:off x="1014" y="2794"/>
                <a:ext cx="192" cy="154"/>
                <a:chOff x="768" y="1238"/>
                <a:chExt cx="192" cy="154"/>
              </a:xfrm>
            </p:grpSpPr>
            <p:sp>
              <p:nvSpPr>
                <p:cNvPr id="12438" name="Line 6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9" name="Line 7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9" name="Group 71"/>
              <p:cNvGrpSpPr>
                <a:grpSpLocks/>
              </p:cNvGrpSpPr>
              <p:nvPr/>
            </p:nvGrpSpPr>
            <p:grpSpPr bwMode="auto">
              <a:xfrm>
                <a:off x="996" y="3130"/>
                <a:ext cx="192" cy="154"/>
                <a:chOff x="768" y="1238"/>
                <a:chExt cx="192" cy="154"/>
              </a:xfrm>
            </p:grpSpPr>
            <p:sp>
              <p:nvSpPr>
                <p:cNvPr id="12436" name="Line 7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7" name="Line 7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0" name="Group 74"/>
              <p:cNvGrpSpPr>
                <a:grpSpLocks/>
              </p:cNvGrpSpPr>
              <p:nvPr/>
            </p:nvGrpSpPr>
            <p:grpSpPr bwMode="auto">
              <a:xfrm>
                <a:off x="1382" y="3514"/>
                <a:ext cx="192" cy="154"/>
                <a:chOff x="768" y="1238"/>
                <a:chExt cx="192" cy="154"/>
              </a:xfrm>
            </p:grpSpPr>
            <p:sp>
              <p:nvSpPr>
                <p:cNvPr id="12434" name="Line 7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5" name="Line 7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1" name="Group 77"/>
              <p:cNvGrpSpPr>
                <a:grpSpLocks/>
              </p:cNvGrpSpPr>
              <p:nvPr/>
            </p:nvGrpSpPr>
            <p:grpSpPr bwMode="auto">
              <a:xfrm>
                <a:off x="1440" y="1584"/>
                <a:ext cx="192" cy="154"/>
                <a:chOff x="768" y="1238"/>
                <a:chExt cx="192" cy="154"/>
              </a:xfrm>
            </p:grpSpPr>
            <p:sp>
              <p:nvSpPr>
                <p:cNvPr id="12432" name="Line 7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3" name="Line 7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2" name="Group 80"/>
              <p:cNvGrpSpPr>
                <a:grpSpLocks/>
              </p:cNvGrpSpPr>
              <p:nvPr/>
            </p:nvGrpSpPr>
            <p:grpSpPr bwMode="auto">
              <a:xfrm>
                <a:off x="1432" y="1872"/>
                <a:ext cx="192" cy="154"/>
                <a:chOff x="768" y="1238"/>
                <a:chExt cx="192" cy="154"/>
              </a:xfrm>
            </p:grpSpPr>
            <p:sp>
              <p:nvSpPr>
                <p:cNvPr id="12430" name="Line 8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1" name="Line 8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3" name="Group 83"/>
              <p:cNvGrpSpPr>
                <a:grpSpLocks/>
              </p:cNvGrpSpPr>
              <p:nvPr/>
            </p:nvGrpSpPr>
            <p:grpSpPr bwMode="auto">
              <a:xfrm>
                <a:off x="1430" y="2170"/>
                <a:ext cx="192" cy="154"/>
                <a:chOff x="768" y="1238"/>
                <a:chExt cx="192" cy="154"/>
              </a:xfrm>
            </p:grpSpPr>
            <p:sp>
              <p:nvSpPr>
                <p:cNvPr id="12428" name="Line 8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9" name="Line 8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4" name="Group 86"/>
              <p:cNvGrpSpPr>
                <a:grpSpLocks/>
              </p:cNvGrpSpPr>
              <p:nvPr/>
            </p:nvGrpSpPr>
            <p:grpSpPr bwMode="auto">
              <a:xfrm>
                <a:off x="1420" y="2458"/>
                <a:ext cx="192" cy="154"/>
                <a:chOff x="768" y="1238"/>
                <a:chExt cx="192" cy="154"/>
              </a:xfrm>
            </p:grpSpPr>
            <p:sp>
              <p:nvSpPr>
                <p:cNvPr id="12426" name="Line 8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7" name="Line 8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5" name="Group 89"/>
              <p:cNvGrpSpPr>
                <a:grpSpLocks/>
              </p:cNvGrpSpPr>
              <p:nvPr/>
            </p:nvGrpSpPr>
            <p:grpSpPr bwMode="auto">
              <a:xfrm>
                <a:off x="1398" y="2794"/>
                <a:ext cx="192" cy="154"/>
                <a:chOff x="768" y="1238"/>
                <a:chExt cx="192" cy="154"/>
              </a:xfrm>
            </p:grpSpPr>
            <p:sp>
              <p:nvSpPr>
                <p:cNvPr id="12424" name="Line 9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5" name="Line 9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6" name="Group 92"/>
              <p:cNvGrpSpPr>
                <a:grpSpLocks/>
              </p:cNvGrpSpPr>
              <p:nvPr/>
            </p:nvGrpSpPr>
            <p:grpSpPr bwMode="auto">
              <a:xfrm>
                <a:off x="1380" y="3130"/>
                <a:ext cx="192" cy="154"/>
                <a:chOff x="768" y="1238"/>
                <a:chExt cx="192" cy="154"/>
              </a:xfrm>
            </p:grpSpPr>
            <p:sp>
              <p:nvSpPr>
                <p:cNvPr id="12422" name="Line 9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3" name="Line 9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7" name="Group 95"/>
              <p:cNvGrpSpPr>
                <a:grpSpLocks/>
              </p:cNvGrpSpPr>
              <p:nvPr/>
            </p:nvGrpSpPr>
            <p:grpSpPr bwMode="auto">
              <a:xfrm>
                <a:off x="1718" y="3514"/>
                <a:ext cx="192" cy="154"/>
                <a:chOff x="768" y="1238"/>
                <a:chExt cx="192" cy="154"/>
              </a:xfrm>
            </p:grpSpPr>
            <p:sp>
              <p:nvSpPr>
                <p:cNvPr id="12420" name="Line 9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1" name="Line 9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8" name="Group 98"/>
              <p:cNvGrpSpPr>
                <a:grpSpLocks/>
              </p:cNvGrpSpPr>
              <p:nvPr/>
            </p:nvGrpSpPr>
            <p:grpSpPr bwMode="auto">
              <a:xfrm>
                <a:off x="1776" y="1584"/>
                <a:ext cx="192" cy="154"/>
                <a:chOff x="768" y="1238"/>
                <a:chExt cx="192" cy="154"/>
              </a:xfrm>
            </p:grpSpPr>
            <p:sp>
              <p:nvSpPr>
                <p:cNvPr id="12418" name="Line 9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9" name="Line 10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9" name="Group 101"/>
              <p:cNvGrpSpPr>
                <a:grpSpLocks/>
              </p:cNvGrpSpPr>
              <p:nvPr/>
            </p:nvGrpSpPr>
            <p:grpSpPr bwMode="auto">
              <a:xfrm>
                <a:off x="1768" y="1872"/>
                <a:ext cx="192" cy="154"/>
                <a:chOff x="768" y="1238"/>
                <a:chExt cx="192" cy="154"/>
              </a:xfrm>
            </p:grpSpPr>
            <p:sp>
              <p:nvSpPr>
                <p:cNvPr id="12416" name="Line 10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7" name="Line 10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0" name="Group 104"/>
              <p:cNvGrpSpPr>
                <a:grpSpLocks/>
              </p:cNvGrpSpPr>
              <p:nvPr/>
            </p:nvGrpSpPr>
            <p:grpSpPr bwMode="auto">
              <a:xfrm>
                <a:off x="1766" y="2170"/>
                <a:ext cx="192" cy="154"/>
                <a:chOff x="768" y="1238"/>
                <a:chExt cx="192" cy="154"/>
              </a:xfrm>
            </p:grpSpPr>
            <p:sp>
              <p:nvSpPr>
                <p:cNvPr id="12414" name="Line 10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5" name="Line 10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1" name="Group 107"/>
              <p:cNvGrpSpPr>
                <a:grpSpLocks/>
              </p:cNvGrpSpPr>
              <p:nvPr/>
            </p:nvGrpSpPr>
            <p:grpSpPr bwMode="auto">
              <a:xfrm>
                <a:off x="1756" y="2458"/>
                <a:ext cx="192" cy="154"/>
                <a:chOff x="768" y="1238"/>
                <a:chExt cx="192" cy="154"/>
              </a:xfrm>
            </p:grpSpPr>
            <p:sp>
              <p:nvSpPr>
                <p:cNvPr id="12412" name="Line 10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3" name="Line 10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2" name="Group 110"/>
              <p:cNvGrpSpPr>
                <a:grpSpLocks/>
              </p:cNvGrpSpPr>
              <p:nvPr/>
            </p:nvGrpSpPr>
            <p:grpSpPr bwMode="auto">
              <a:xfrm>
                <a:off x="1734" y="2794"/>
                <a:ext cx="192" cy="154"/>
                <a:chOff x="768" y="1238"/>
                <a:chExt cx="192" cy="154"/>
              </a:xfrm>
            </p:grpSpPr>
            <p:sp>
              <p:nvSpPr>
                <p:cNvPr id="12410" name="Line 11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1" name="Line 11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3" name="Group 113"/>
              <p:cNvGrpSpPr>
                <a:grpSpLocks/>
              </p:cNvGrpSpPr>
              <p:nvPr/>
            </p:nvGrpSpPr>
            <p:grpSpPr bwMode="auto">
              <a:xfrm>
                <a:off x="1716" y="3130"/>
                <a:ext cx="192" cy="154"/>
                <a:chOff x="768" y="1238"/>
                <a:chExt cx="192" cy="154"/>
              </a:xfrm>
            </p:grpSpPr>
            <p:sp>
              <p:nvSpPr>
                <p:cNvPr id="12408" name="Line 11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9" name="Line 11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4" name="Group 116"/>
              <p:cNvGrpSpPr>
                <a:grpSpLocks/>
              </p:cNvGrpSpPr>
              <p:nvPr/>
            </p:nvGrpSpPr>
            <p:grpSpPr bwMode="auto">
              <a:xfrm>
                <a:off x="2026" y="3514"/>
                <a:ext cx="192" cy="154"/>
                <a:chOff x="768" y="1238"/>
                <a:chExt cx="192" cy="154"/>
              </a:xfrm>
            </p:grpSpPr>
            <p:sp>
              <p:nvSpPr>
                <p:cNvPr id="12406" name="Line 11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7" name="Line 11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5" name="Group 119"/>
              <p:cNvGrpSpPr>
                <a:grpSpLocks/>
              </p:cNvGrpSpPr>
              <p:nvPr/>
            </p:nvGrpSpPr>
            <p:grpSpPr bwMode="auto">
              <a:xfrm>
                <a:off x="2084" y="1584"/>
                <a:ext cx="192" cy="154"/>
                <a:chOff x="768" y="1238"/>
                <a:chExt cx="192" cy="154"/>
              </a:xfrm>
            </p:grpSpPr>
            <p:sp>
              <p:nvSpPr>
                <p:cNvPr id="12404" name="Line 12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5" name="Line 12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6" name="Group 122"/>
              <p:cNvGrpSpPr>
                <a:grpSpLocks/>
              </p:cNvGrpSpPr>
              <p:nvPr/>
            </p:nvGrpSpPr>
            <p:grpSpPr bwMode="auto">
              <a:xfrm>
                <a:off x="2076" y="1872"/>
                <a:ext cx="192" cy="154"/>
                <a:chOff x="768" y="1238"/>
                <a:chExt cx="192" cy="154"/>
              </a:xfrm>
            </p:grpSpPr>
            <p:sp>
              <p:nvSpPr>
                <p:cNvPr id="12402" name="Line 12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 name="Line 12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7" name="Group 125"/>
              <p:cNvGrpSpPr>
                <a:grpSpLocks/>
              </p:cNvGrpSpPr>
              <p:nvPr/>
            </p:nvGrpSpPr>
            <p:grpSpPr bwMode="auto">
              <a:xfrm>
                <a:off x="2074" y="2170"/>
                <a:ext cx="192" cy="154"/>
                <a:chOff x="768" y="1238"/>
                <a:chExt cx="192" cy="154"/>
              </a:xfrm>
            </p:grpSpPr>
            <p:sp>
              <p:nvSpPr>
                <p:cNvPr id="12400" name="Line 12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1" name="Line 12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8" name="Group 128"/>
              <p:cNvGrpSpPr>
                <a:grpSpLocks/>
              </p:cNvGrpSpPr>
              <p:nvPr/>
            </p:nvGrpSpPr>
            <p:grpSpPr bwMode="auto">
              <a:xfrm>
                <a:off x="2064" y="2458"/>
                <a:ext cx="192" cy="154"/>
                <a:chOff x="768" y="1238"/>
                <a:chExt cx="192" cy="154"/>
              </a:xfrm>
            </p:grpSpPr>
            <p:sp>
              <p:nvSpPr>
                <p:cNvPr id="12398" name="Line 12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9" name="Line 13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9" name="Group 131"/>
              <p:cNvGrpSpPr>
                <a:grpSpLocks/>
              </p:cNvGrpSpPr>
              <p:nvPr/>
            </p:nvGrpSpPr>
            <p:grpSpPr bwMode="auto">
              <a:xfrm>
                <a:off x="2042" y="2794"/>
                <a:ext cx="192" cy="154"/>
                <a:chOff x="768" y="1238"/>
                <a:chExt cx="192" cy="154"/>
              </a:xfrm>
            </p:grpSpPr>
            <p:sp>
              <p:nvSpPr>
                <p:cNvPr id="12396" name="Line 13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7" name="Line 13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0" name="Group 134"/>
              <p:cNvGrpSpPr>
                <a:grpSpLocks/>
              </p:cNvGrpSpPr>
              <p:nvPr/>
            </p:nvGrpSpPr>
            <p:grpSpPr bwMode="auto">
              <a:xfrm>
                <a:off x="2024" y="3130"/>
                <a:ext cx="192" cy="154"/>
                <a:chOff x="768" y="1238"/>
                <a:chExt cx="192" cy="154"/>
              </a:xfrm>
            </p:grpSpPr>
            <p:sp>
              <p:nvSpPr>
                <p:cNvPr id="12394" name="Line 13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5" name="Line 13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1" name="Group 137"/>
              <p:cNvGrpSpPr>
                <a:grpSpLocks/>
              </p:cNvGrpSpPr>
              <p:nvPr/>
            </p:nvGrpSpPr>
            <p:grpSpPr bwMode="auto">
              <a:xfrm>
                <a:off x="2390" y="3524"/>
                <a:ext cx="192" cy="154"/>
                <a:chOff x="768" y="1238"/>
                <a:chExt cx="192" cy="154"/>
              </a:xfrm>
            </p:grpSpPr>
            <p:sp>
              <p:nvSpPr>
                <p:cNvPr id="12392" name="Line 13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3" name="Line 13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2" name="Group 140"/>
              <p:cNvGrpSpPr>
                <a:grpSpLocks/>
              </p:cNvGrpSpPr>
              <p:nvPr/>
            </p:nvGrpSpPr>
            <p:grpSpPr bwMode="auto">
              <a:xfrm>
                <a:off x="2448" y="1594"/>
                <a:ext cx="192" cy="154"/>
                <a:chOff x="768" y="1238"/>
                <a:chExt cx="192" cy="154"/>
              </a:xfrm>
            </p:grpSpPr>
            <p:sp>
              <p:nvSpPr>
                <p:cNvPr id="12390" name="Line 14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 name="Line 14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3" name="Group 143"/>
              <p:cNvGrpSpPr>
                <a:grpSpLocks/>
              </p:cNvGrpSpPr>
              <p:nvPr/>
            </p:nvGrpSpPr>
            <p:grpSpPr bwMode="auto">
              <a:xfrm>
                <a:off x="2440" y="1882"/>
                <a:ext cx="192" cy="154"/>
                <a:chOff x="768" y="1238"/>
                <a:chExt cx="192" cy="154"/>
              </a:xfrm>
            </p:grpSpPr>
            <p:sp>
              <p:nvSpPr>
                <p:cNvPr id="12388" name="Line 14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9" name="Line 14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4" name="Group 146"/>
              <p:cNvGrpSpPr>
                <a:grpSpLocks/>
              </p:cNvGrpSpPr>
              <p:nvPr/>
            </p:nvGrpSpPr>
            <p:grpSpPr bwMode="auto">
              <a:xfrm>
                <a:off x="2438" y="2180"/>
                <a:ext cx="192" cy="154"/>
                <a:chOff x="768" y="1238"/>
                <a:chExt cx="192" cy="154"/>
              </a:xfrm>
            </p:grpSpPr>
            <p:sp>
              <p:nvSpPr>
                <p:cNvPr id="12386" name="Line 14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7" name="Line 14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5" name="Group 149"/>
              <p:cNvGrpSpPr>
                <a:grpSpLocks/>
              </p:cNvGrpSpPr>
              <p:nvPr/>
            </p:nvGrpSpPr>
            <p:grpSpPr bwMode="auto">
              <a:xfrm>
                <a:off x="2428" y="2468"/>
                <a:ext cx="192" cy="154"/>
                <a:chOff x="768" y="1238"/>
                <a:chExt cx="192" cy="154"/>
              </a:xfrm>
            </p:grpSpPr>
            <p:sp>
              <p:nvSpPr>
                <p:cNvPr id="12384" name="Line 15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5" name="Line 15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6" name="Group 152"/>
              <p:cNvGrpSpPr>
                <a:grpSpLocks/>
              </p:cNvGrpSpPr>
              <p:nvPr/>
            </p:nvGrpSpPr>
            <p:grpSpPr bwMode="auto">
              <a:xfrm>
                <a:off x="2406" y="2804"/>
                <a:ext cx="192" cy="154"/>
                <a:chOff x="768" y="1238"/>
                <a:chExt cx="192" cy="154"/>
              </a:xfrm>
            </p:grpSpPr>
            <p:sp>
              <p:nvSpPr>
                <p:cNvPr id="12382" name="Line 15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3" name="Line 15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7" name="Group 155"/>
              <p:cNvGrpSpPr>
                <a:grpSpLocks/>
              </p:cNvGrpSpPr>
              <p:nvPr/>
            </p:nvGrpSpPr>
            <p:grpSpPr bwMode="auto">
              <a:xfrm>
                <a:off x="2388" y="3140"/>
                <a:ext cx="192" cy="154"/>
                <a:chOff x="768" y="1238"/>
                <a:chExt cx="192" cy="154"/>
              </a:xfrm>
            </p:grpSpPr>
            <p:sp>
              <p:nvSpPr>
                <p:cNvPr id="12380" name="Line 15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1" name="Line 15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8" name="Group 158"/>
              <p:cNvGrpSpPr>
                <a:grpSpLocks/>
              </p:cNvGrpSpPr>
              <p:nvPr/>
            </p:nvGrpSpPr>
            <p:grpSpPr bwMode="auto">
              <a:xfrm>
                <a:off x="2774" y="3524"/>
                <a:ext cx="192" cy="154"/>
                <a:chOff x="768" y="1238"/>
                <a:chExt cx="192" cy="154"/>
              </a:xfrm>
            </p:grpSpPr>
            <p:sp>
              <p:nvSpPr>
                <p:cNvPr id="12378" name="Line 15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9" name="Line 16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9" name="Group 161"/>
              <p:cNvGrpSpPr>
                <a:grpSpLocks/>
              </p:cNvGrpSpPr>
              <p:nvPr/>
            </p:nvGrpSpPr>
            <p:grpSpPr bwMode="auto">
              <a:xfrm>
                <a:off x="2832" y="1594"/>
                <a:ext cx="192" cy="154"/>
                <a:chOff x="768" y="1238"/>
                <a:chExt cx="192" cy="154"/>
              </a:xfrm>
            </p:grpSpPr>
            <p:sp>
              <p:nvSpPr>
                <p:cNvPr id="12376" name="Line 16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7" name="Line 16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0" name="Group 164"/>
              <p:cNvGrpSpPr>
                <a:grpSpLocks/>
              </p:cNvGrpSpPr>
              <p:nvPr/>
            </p:nvGrpSpPr>
            <p:grpSpPr bwMode="auto">
              <a:xfrm>
                <a:off x="2824" y="1882"/>
                <a:ext cx="192" cy="154"/>
                <a:chOff x="768" y="1238"/>
                <a:chExt cx="192" cy="154"/>
              </a:xfrm>
            </p:grpSpPr>
            <p:sp>
              <p:nvSpPr>
                <p:cNvPr id="12374" name="Line 16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5" name="Line 16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1" name="Group 167"/>
              <p:cNvGrpSpPr>
                <a:grpSpLocks/>
              </p:cNvGrpSpPr>
              <p:nvPr/>
            </p:nvGrpSpPr>
            <p:grpSpPr bwMode="auto">
              <a:xfrm>
                <a:off x="2822" y="2180"/>
                <a:ext cx="192" cy="154"/>
                <a:chOff x="768" y="1238"/>
                <a:chExt cx="192" cy="154"/>
              </a:xfrm>
            </p:grpSpPr>
            <p:sp>
              <p:nvSpPr>
                <p:cNvPr id="12372" name="Line 16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3" name="Line 16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2" name="Group 170"/>
              <p:cNvGrpSpPr>
                <a:grpSpLocks/>
              </p:cNvGrpSpPr>
              <p:nvPr/>
            </p:nvGrpSpPr>
            <p:grpSpPr bwMode="auto">
              <a:xfrm>
                <a:off x="2812" y="2468"/>
                <a:ext cx="192" cy="154"/>
                <a:chOff x="768" y="1238"/>
                <a:chExt cx="192" cy="154"/>
              </a:xfrm>
            </p:grpSpPr>
            <p:sp>
              <p:nvSpPr>
                <p:cNvPr id="12370" name="Line 17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1" name="Line 17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3" name="Group 173"/>
              <p:cNvGrpSpPr>
                <a:grpSpLocks/>
              </p:cNvGrpSpPr>
              <p:nvPr/>
            </p:nvGrpSpPr>
            <p:grpSpPr bwMode="auto">
              <a:xfrm>
                <a:off x="2790" y="2804"/>
                <a:ext cx="192" cy="154"/>
                <a:chOff x="768" y="1238"/>
                <a:chExt cx="192" cy="154"/>
              </a:xfrm>
            </p:grpSpPr>
            <p:sp>
              <p:nvSpPr>
                <p:cNvPr id="12368" name="Line 17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9" name="Line 17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4" name="Group 176"/>
              <p:cNvGrpSpPr>
                <a:grpSpLocks/>
              </p:cNvGrpSpPr>
              <p:nvPr/>
            </p:nvGrpSpPr>
            <p:grpSpPr bwMode="auto">
              <a:xfrm>
                <a:off x="2772" y="3140"/>
                <a:ext cx="192" cy="154"/>
                <a:chOff x="768" y="1238"/>
                <a:chExt cx="192" cy="154"/>
              </a:xfrm>
            </p:grpSpPr>
            <p:sp>
              <p:nvSpPr>
                <p:cNvPr id="12366" name="Line 17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7" name="Line 17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5" name="Group 179"/>
              <p:cNvGrpSpPr>
                <a:grpSpLocks/>
              </p:cNvGrpSpPr>
              <p:nvPr/>
            </p:nvGrpSpPr>
            <p:grpSpPr bwMode="auto">
              <a:xfrm>
                <a:off x="3110" y="3524"/>
                <a:ext cx="192" cy="154"/>
                <a:chOff x="768" y="1238"/>
                <a:chExt cx="192" cy="154"/>
              </a:xfrm>
            </p:grpSpPr>
            <p:sp>
              <p:nvSpPr>
                <p:cNvPr id="12364" name="Line 18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5" name="Line 18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6" name="Group 182"/>
              <p:cNvGrpSpPr>
                <a:grpSpLocks/>
              </p:cNvGrpSpPr>
              <p:nvPr/>
            </p:nvGrpSpPr>
            <p:grpSpPr bwMode="auto">
              <a:xfrm>
                <a:off x="3168" y="1594"/>
                <a:ext cx="192" cy="154"/>
                <a:chOff x="768" y="1238"/>
                <a:chExt cx="192" cy="154"/>
              </a:xfrm>
            </p:grpSpPr>
            <p:sp>
              <p:nvSpPr>
                <p:cNvPr id="12362" name="Line 18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3" name="Line 18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7" name="Group 185"/>
              <p:cNvGrpSpPr>
                <a:grpSpLocks/>
              </p:cNvGrpSpPr>
              <p:nvPr/>
            </p:nvGrpSpPr>
            <p:grpSpPr bwMode="auto">
              <a:xfrm>
                <a:off x="3160" y="1882"/>
                <a:ext cx="192" cy="154"/>
                <a:chOff x="768" y="1238"/>
                <a:chExt cx="192" cy="154"/>
              </a:xfrm>
            </p:grpSpPr>
            <p:sp>
              <p:nvSpPr>
                <p:cNvPr id="12360" name="Line 18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1" name="Line 18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8" name="Group 188"/>
              <p:cNvGrpSpPr>
                <a:grpSpLocks/>
              </p:cNvGrpSpPr>
              <p:nvPr/>
            </p:nvGrpSpPr>
            <p:grpSpPr bwMode="auto">
              <a:xfrm>
                <a:off x="3158" y="2180"/>
                <a:ext cx="192" cy="154"/>
                <a:chOff x="768" y="1238"/>
                <a:chExt cx="192" cy="154"/>
              </a:xfrm>
            </p:grpSpPr>
            <p:sp>
              <p:nvSpPr>
                <p:cNvPr id="12358" name="Line 18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9" name="Line 19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9" name="Group 191"/>
              <p:cNvGrpSpPr>
                <a:grpSpLocks/>
              </p:cNvGrpSpPr>
              <p:nvPr/>
            </p:nvGrpSpPr>
            <p:grpSpPr bwMode="auto">
              <a:xfrm>
                <a:off x="3148" y="2468"/>
                <a:ext cx="192" cy="154"/>
                <a:chOff x="768" y="1238"/>
                <a:chExt cx="192" cy="154"/>
              </a:xfrm>
            </p:grpSpPr>
            <p:sp>
              <p:nvSpPr>
                <p:cNvPr id="12356" name="Line 19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7" name="Line 19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0" name="Group 194"/>
              <p:cNvGrpSpPr>
                <a:grpSpLocks/>
              </p:cNvGrpSpPr>
              <p:nvPr/>
            </p:nvGrpSpPr>
            <p:grpSpPr bwMode="auto">
              <a:xfrm>
                <a:off x="3126" y="2804"/>
                <a:ext cx="192" cy="154"/>
                <a:chOff x="768" y="1238"/>
                <a:chExt cx="192" cy="154"/>
              </a:xfrm>
            </p:grpSpPr>
            <p:sp>
              <p:nvSpPr>
                <p:cNvPr id="12354" name="Line 19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5" name="Line 19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1" name="Group 197"/>
              <p:cNvGrpSpPr>
                <a:grpSpLocks/>
              </p:cNvGrpSpPr>
              <p:nvPr/>
            </p:nvGrpSpPr>
            <p:grpSpPr bwMode="auto">
              <a:xfrm>
                <a:off x="3108" y="3140"/>
                <a:ext cx="192" cy="154"/>
                <a:chOff x="768" y="1238"/>
                <a:chExt cx="192" cy="154"/>
              </a:xfrm>
            </p:grpSpPr>
            <p:sp>
              <p:nvSpPr>
                <p:cNvPr id="12352" name="Line 19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3" name="Line 19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295" name="Rectangle 201"/>
            <p:cNvSpPr>
              <a:spLocks noChangeArrowheads="1"/>
            </p:cNvSpPr>
            <p:nvPr/>
          </p:nvSpPr>
          <p:spPr bwMode="auto">
            <a:xfrm>
              <a:off x="1872" y="2160"/>
              <a:ext cx="1680" cy="129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pSp>
      <p:sp>
        <p:nvSpPr>
          <p:cNvPr id="12292" name="Text Box 202"/>
          <p:cNvSpPr txBox="1">
            <a:spLocks noChangeArrowheads="1"/>
          </p:cNvSpPr>
          <p:nvPr/>
        </p:nvSpPr>
        <p:spPr bwMode="auto">
          <a:xfrm>
            <a:off x="381000" y="914400"/>
            <a:ext cx="845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en-US" i="0" dirty="0"/>
              <a:t>The magnetic field is decreasing, what’s the direction of the induced currents in the closed rectangular loop? </a:t>
            </a:r>
          </a:p>
        </p:txBody>
      </p:sp>
      <p:sp>
        <p:nvSpPr>
          <p:cNvPr id="12293" name="Text Box 204"/>
          <p:cNvSpPr txBox="1">
            <a:spLocks noChangeArrowheads="1"/>
          </p:cNvSpPr>
          <p:nvPr/>
        </p:nvSpPr>
        <p:spPr bwMode="auto">
          <a:xfrm>
            <a:off x="5334000" y="3048000"/>
            <a:ext cx="3810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lphaUcPeriod"/>
            </a:pPr>
            <a:r>
              <a:rPr lang="en-US" altLang="en-US" dirty="0"/>
              <a:t>Clockwise</a:t>
            </a:r>
          </a:p>
          <a:p>
            <a:pPr>
              <a:spcBef>
                <a:spcPct val="50000"/>
              </a:spcBef>
              <a:buFontTx/>
              <a:buAutoNum type="alphaUcPeriod"/>
            </a:pPr>
            <a:r>
              <a:rPr lang="en-US" altLang="en-US" dirty="0"/>
              <a:t>Counterclockwise</a:t>
            </a:r>
          </a:p>
          <a:p>
            <a:pPr>
              <a:spcBef>
                <a:spcPct val="50000"/>
              </a:spcBef>
              <a:buFontTx/>
              <a:buAutoNum type="alphaUcPeriod"/>
            </a:pPr>
            <a:r>
              <a:rPr lang="en-US" altLang="en-US" dirty="0"/>
              <a:t>No induced currents. </a:t>
            </a:r>
          </a:p>
        </p:txBody>
      </p:sp>
      <p:sp>
        <p:nvSpPr>
          <p:cNvPr id="176" name="Rectangle 175"/>
          <p:cNvSpPr/>
          <p:nvPr/>
        </p:nvSpPr>
        <p:spPr>
          <a:xfrm>
            <a:off x="152400" y="790684"/>
            <a:ext cx="8991600" cy="59062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F4CC5E1D-A391-42DC-8711-71E3DC16A824}" type="slidenum">
              <a:rPr lang="en-US" altLang="en-US" smtClean="0"/>
              <a:pPr/>
              <a:t>23</a:t>
            </a:fld>
            <a:endParaRPr lang="en-US" altLang="en-US"/>
          </a:p>
        </p:txBody>
      </p:sp>
    </p:spTree>
    <p:extLst>
      <p:ext uri="{BB962C8B-B14F-4D97-AF65-F5344CB8AC3E}">
        <p14:creationId xmlns:p14="http://schemas.microsoft.com/office/powerpoint/2010/main" val="119120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FBC42F-E3DF-490F-990E-F799AA648DD6}" type="slidenum">
              <a:rPr lang="en-US"/>
              <a:pPr eaLnBrk="1" hangingPunct="1"/>
              <a:t>24</a:t>
            </a:fld>
            <a:endParaRPr lang="en-US"/>
          </a:p>
        </p:txBody>
      </p:sp>
      <p:sp>
        <p:nvSpPr>
          <p:cNvPr id="138244" name="AutoShape 4"/>
          <p:cNvSpPr>
            <a:spLocks noChangeArrowheads="1"/>
          </p:cNvSpPr>
          <p:nvPr/>
        </p:nvSpPr>
        <p:spPr bwMode="auto">
          <a:xfrm>
            <a:off x="5638800" y="1295400"/>
            <a:ext cx="2590800" cy="1143000"/>
          </a:xfrm>
          <a:prstGeom prst="wedgeEllipseCallout">
            <a:avLst>
              <a:gd name="adj1" fmla="val -47796"/>
              <a:gd name="adj2" fmla="val 60694"/>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Is there any differences in the two rings </a:t>
            </a:r>
            <a:r>
              <a:rPr lang="en-US" altLang="zh-CN" sz="1600" b="1">
                <a:solidFill>
                  <a:srgbClr val="CC0000"/>
                </a:solidFill>
                <a:ea typeface="宋体" pitchFamily="2" charset="-122"/>
              </a:rPr>
              <a:t>?</a:t>
            </a:r>
            <a:r>
              <a:rPr lang="en-US" altLang="zh-CN" sz="1600" b="1">
                <a:solidFill>
                  <a:srgbClr val="669900"/>
                </a:solidFill>
                <a:ea typeface="宋体" pitchFamily="2" charset="-122"/>
              </a:rPr>
              <a:t> </a:t>
            </a:r>
          </a:p>
        </p:txBody>
      </p:sp>
      <p:pic>
        <p:nvPicPr>
          <p:cNvPr id="23559" name="Picture 5" descr="6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5" y="1371600"/>
            <a:ext cx="4000625" cy="489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AutoShape 6"/>
          <p:cNvSpPr>
            <a:spLocks noChangeArrowheads="1"/>
          </p:cNvSpPr>
          <p:nvPr/>
        </p:nvSpPr>
        <p:spPr bwMode="auto">
          <a:xfrm>
            <a:off x="4495800" y="2438400"/>
            <a:ext cx="914400" cy="914400"/>
          </a:xfrm>
          <a:custGeom>
            <a:avLst/>
            <a:gdLst>
              <a:gd name="T0" fmla="*/ 819352565 w 21600"/>
              <a:gd name="T1" fmla="*/ 0 h 21600"/>
              <a:gd name="T2" fmla="*/ 239963619 w 21600"/>
              <a:gd name="T3" fmla="*/ 239963619 h 21600"/>
              <a:gd name="T4" fmla="*/ 0 w 21600"/>
              <a:gd name="T5" fmla="*/ 819352565 h 21600"/>
              <a:gd name="T6" fmla="*/ 239963619 w 21600"/>
              <a:gd name="T7" fmla="*/ 1398741934 h 21600"/>
              <a:gd name="T8" fmla="*/ 819352565 w 21600"/>
              <a:gd name="T9" fmla="*/ 1638705130 h 21600"/>
              <a:gd name="T10" fmla="*/ 1398741934 w 21600"/>
              <a:gd name="T11" fmla="*/ 1398741934 h 21600"/>
              <a:gd name="T12" fmla="*/ 1638705130 w 21600"/>
              <a:gd name="T13" fmla="*/ 819352565 h 21600"/>
              <a:gd name="T14" fmla="*/ 1398741934 w 21600"/>
              <a:gd name="T15" fmla="*/ 23996361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lgn="ctr">
            <a:solidFill>
              <a:srgbClr val="CC0000"/>
            </a:solidFill>
            <a:round/>
            <a:headEnd/>
            <a:tailEnd/>
          </a:ln>
        </p:spPr>
        <p:txBody>
          <a:bodyPr wrap="none" anchor="ctr"/>
          <a:lstStyle/>
          <a:p>
            <a:endParaRPr lang="en-US"/>
          </a:p>
        </p:txBody>
      </p:sp>
      <p:sp>
        <p:nvSpPr>
          <p:cNvPr id="23561" name="AutoShape 7"/>
          <p:cNvSpPr>
            <a:spLocks noChangeArrowheads="1"/>
          </p:cNvSpPr>
          <p:nvPr/>
        </p:nvSpPr>
        <p:spPr bwMode="auto">
          <a:xfrm>
            <a:off x="4572000" y="3733800"/>
            <a:ext cx="914400" cy="914400"/>
          </a:xfrm>
          <a:custGeom>
            <a:avLst/>
            <a:gdLst>
              <a:gd name="T0" fmla="*/ 819352565 w 21600"/>
              <a:gd name="T1" fmla="*/ 0 h 21600"/>
              <a:gd name="T2" fmla="*/ 590161844 w 21600"/>
              <a:gd name="T3" fmla="*/ 1379091824 h 21600"/>
              <a:gd name="T4" fmla="*/ 819352565 w 21600"/>
              <a:gd name="T5" fmla="*/ 428947086 h 21600"/>
              <a:gd name="T6" fmla="*/ 1048544471 w 21600"/>
              <a:gd name="T7" fmla="*/ 1379091824 h 21600"/>
              <a:gd name="T8" fmla="*/ 0 60000 65536"/>
              <a:gd name="T9" fmla="*/ 0 60000 65536"/>
              <a:gd name="T10" fmla="*/ 0 60000 65536"/>
              <a:gd name="T11" fmla="*/ 0 60000 65536"/>
              <a:gd name="T12" fmla="*/ 0 w 21600"/>
              <a:gd name="T13" fmla="*/ 0 h 21600"/>
              <a:gd name="T14" fmla="*/ 21600 w 21600"/>
              <a:gd name="T15" fmla="*/ 19896 h 21600"/>
            </a:gdLst>
            <a:ahLst/>
            <a:cxnLst>
              <a:cxn ang="T8">
                <a:pos x="T0" y="T1"/>
              </a:cxn>
              <a:cxn ang="T9">
                <a:pos x="T2" y="T3"/>
              </a:cxn>
              <a:cxn ang="T10">
                <a:pos x="T4" y="T5"/>
              </a:cxn>
              <a:cxn ang="T11">
                <a:pos x="T6" y="T7"/>
              </a:cxn>
            </a:cxnLst>
            <a:rect l="T12" t="T13" r="T14" b="T15"/>
            <a:pathLst>
              <a:path w="21600" h="21600">
                <a:moveTo>
                  <a:pt x="8850" y="15562"/>
                </a:moveTo>
                <a:cubicBezTo>
                  <a:pt x="6916" y="14770"/>
                  <a:pt x="5654" y="12889"/>
                  <a:pt x="5654" y="10800"/>
                </a:cubicBezTo>
                <a:cubicBezTo>
                  <a:pt x="5654" y="7957"/>
                  <a:pt x="7957" y="5654"/>
                  <a:pt x="10800" y="5654"/>
                </a:cubicBezTo>
                <a:cubicBezTo>
                  <a:pt x="13642" y="5654"/>
                  <a:pt x="15946" y="7957"/>
                  <a:pt x="15946" y="10800"/>
                </a:cubicBezTo>
                <a:cubicBezTo>
                  <a:pt x="15946" y="12889"/>
                  <a:pt x="14683" y="14770"/>
                  <a:pt x="12749" y="15562"/>
                </a:cubicBezTo>
                <a:lnTo>
                  <a:pt x="14891" y="20794"/>
                </a:lnTo>
                <a:cubicBezTo>
                  <a:pt x="18949" y="19133"/>
                  <a:pt x="21600" y="15184"/>
                  <a:pt x="21600" y="10800"/>
                </a:cubicBezTo>
                <a:cubicBezTo>
                  <a:pt x="21600" y="4835"/>
                  <a:pt x="16764" y="0"/>
                  <a:pt x="10800" y="0"/>
                </a:cubicBezTo>
                <a:cubicBezTo>
                  <a:pt x="4835" y="0"/>
                  <a:pt x="0" y="4835"/>
                  <a:pt x="0" y="10800"/>
                </a:cubicBezTo>
                <a:cubicBezTo>
                  <a:pt x="-1" y="15184"/>
                  <a:pt x="2650" y="19133"/>
                  <a:pt x="6708" y="20794"/>
                </a:cubicBezTo>
                <a:close/>
              </a:path>
            </a:pathLst>
          </a:custGeom>
          <a:solidFill>
            <a:srgbClr val="CC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38248" name="AutoShape 8"/>
          <p:cNvSpPr>
            <a:spLocks noChangeArrowheads="1"/>
          </p:cNvSpPr>
          <p:nvPr/>
        </p:nvSpPr>
        <p:spPr bwMode="auto">
          <a:xfrm>
            <a:off x="6096000" y="2819400"/>
            <a:ext cx="2057400" cy="1066800"/>
          </a:xfrm>
          <a:prstGeom prst="wedgeEllipseCallout">
            <a:avLst>
              <a:gd name="adj1" fmla="val -56560"/>
              <a:gd name="adj2" fmla="val 29764"/>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Why one can jump up, the other can’t </a:t>
            </a:r>
            <a:r>
              <a:rPr lang="en-US" altLang="zh-CN" sz="1600" b="1">
                <a:solidFill>
                  <a:srgbClr val="CC0000"/>
                </a:solidFill>
                <a:ea typeface="宋体" pitchFamily="2" charset="-122"/>
              </a:rPr>
              <a:t>?</a:t>
            </a:r>
          </a:p>
        </p:txBody>
      </p:sp>
      <p:sp>
        <p:nvSpPr>
          <p:cNvPr id="23563" name="Rectangle 9"/>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a:ea typeface="宋体" pitchFamily="2" charset="-122"/>
              </a:rPr>
              <a:t>6D-11 Jumping Ring</a:t>
            </a:r>
          </a:p>
        </p:txBody>
      </p:sp>
      <p:sp>
        <p:nvSpPr>
          <p:cNvPr id="2" name="Rectangle 1"/>
          <p:cNvSpPr/>
          <p:nvPr/>
        </p:nvSpPr>
        <p:spPr>
          <a:xfrm>
            <a:off x="4135272" y="4953000"/>
            <a:ext cx="4572000" cy="1200329"/>
          </a:xfrm>
          <a:prstGeom prst="rect">
            <a:avLst/>
          </a:prstGeom>
        </p:spPr>
        <p:txBody>
          <a:bodyPr>
            <a:spAutoFit/>
          </a:bodyPr>
          <a:lstStyle/>
          <a:p>
            <a:r>
              <a:rPr lang="en-US" dirty="0">
                <a:hlinkClick r:id="rId3"/>
              </a:rPr>
              <a:t>https://</a:t>
            </a:r>
            <a:r>
              <a:rPr lang="en-US" dirty="0" smtClean="0">
                <a:hlinkClick r:id="rId3"/>
              </a:rPr>
              <a:t>www.youtube.com/watch?v=D2sRVORr2ks</a:t>
            </a:r>
            <a:endParaRPr lang="en-US" dirty="0" smtClean="0"/>
          </a:p>
          <a:p>
            <a:endParaRPr lang="en-US" dirty="0"/>
          </a:p>
        </p:txBody>
      </p:sp>
    </p:spTree>
    <p:extLst>
      <p:ext uri="{BB962C8B-B14F-4D97-AF65-F5344CB8AC3E}">
        <p14:creationId xmlns:p14="http://schemas.microsoft.com/office/powerpoint/2010/main" val="48602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2"/>
          <p:cNvSpPr>
            <a:spLocks noGrp="1" noChangeArrowheads="1"/>
          </p:cNvSpPr>
          <p:nvPr>
            <p:ph type="title"/>
          </p:nvPr>
        </p:nvSpPr>
        <p:spPr/>
        <p:txBody>
          <a:bodyPr/>
          <a:lstStyle/>
          <a:p>
            <a:r>
              <a:rPr lang="en-US" altLang="ja-JP" dirty="0" err="1" smtClean="0">
                <a:ea typeface="ＭＳ Ｐゴシック" pitchFamily="34" charset="-128"/>
              </a:rPr>
              <a:t>iClicker</a:t>
            </a:r>
            <a:r>
              <a:rPr lang="en-US" altLang="ja-JP" dirty="0" smtClean="0">
                <a:ea typeface="ＭＳ Ｐゴシック" pitchFamily="34" charset="-128"/>
              </a:rPr>
              <a:t> Question</a:t>
            </a:r>
          </a:p>
        </p:txBody>
      </p:sp>
      <p:pic>
        <p:nvPicPr>
          <p:cNvPr id="8201" name="Picture 3" descr="figure-28-1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915" y="2438400"/>
            <a:ext cx="4343400" cy="2468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202"/>
          <p:cNvSpPr txBox="1">
            <a:spLocks noChangeArrowheads="1"/>
          </p:cNvSpPr>
          <p:nvPr/>
        </p:nvSpPr>
        <p:spPr bwMode="auto">
          <a:xfrm>
            <a:off x="381000" y="914400"/>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en-US" i="0" dirty="0"/>
              <a:t>The magnetic field is </a:t>
            </a:r>
            <a:r>
              <a:rPr lang="en-US" altLang="en-US" i="0" dirty="0" smtClean="0"/>
              <a:t>fixed, </a:t>
            </a:r>
            <a:r>
              <a:rPr lang="en-US" altLang="en-US" i="0" dirty="0"/>
              <a:t>what’s the direction of the induced currents in the closed rectangular loop? </a:t>
            </a:r>
          </a:p>
        </p:txBody>
      </p:sp>
      <p:sp>
        <p:nvSpPr>
          <p:cNvPr id="25" name="Text Box 204"/>
          <p:cNvSpPr txBox="1">
            <a:spLocks noChangeArrowheads="1"/>
          </p:cNvSpPr>
          <p:nvPr/>
        </p:nvSpPr>
        <p:spPr bwMode="auto">
          <a:xfrm>
            <a:off x="5334000" y="3048000"/>
            <a:ext cx="3810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lphaUcPeriod"/>
            </a:pPr>
            <a:r>
              <a:rPr lang="en-US" altLang="en-US" dirty="0"/>
              <a:t>Clockwise</a:t>
            </a:r>
          </a:p>
          <a:p>
            <a:pPr>
              <a:spcBef>
                <a:spcPct val="50000"/>
              </a:spcBef>
              <a:buFontTx/>
              <a:buAutoNum type="alphaUcPeriod"/>
            </a:pPr>
            <a:r>
              <a:rPr lang="en-US" altLang="en-US" dirty="0"/>
              <a:t>Counterclockwise</a:t>
            </a:r>
          </a:p>
          <a:p>
            <a:pPr>
              <a:spcBef>
                <a:spcPct val="50000"/>
              </a:spcBef>
              <a:buFontTx/>
              <a:buAutoNum type="alphaUcPeriod"/>
            </a:pPr>
            <a:r>
              <a:rPr lang="en-US" altLang="en-US" dirty="0"/>
              <a:t>No induced currents. </a:t>
            </a:r>
          </a:p>
        </p:txBody>
      </p:sp>
      <p:sp>
        <p:nvSpPr>
          <p:cNvPr id="26" name="Rectangle 25"/>
          <p:cNvSpPr/>
          <p:nvPr/>
        </p:nvSpPr>
        <p:spPr>
          <a:xfrm>
            <a:off x="152400" y="790684"/>
            <a:ext cx="8991600" cy="59062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465258A-2510-4870-938E-3FC9C82F715B}" type="slidenum">
              <a:rPr lang="en-US" altLang="en-US" smtClean="0"/>
              <a:pPr/>
              <a:t>25</a:t>
            </a:fld>
            <a:endParaRPr lang="en-US" altLang="en-US"/>
          </a:p>
        </p:txBody>
      </p:sp>
    </p:spTree>
    <p:extLst>
      <p:ext uri="{BB962C8B-B14F-4D97-AF65-F5344CB8AC3E}">
        <p14:creationId xmlns:p14="http://schemas.microsoft.com/office/powerpoint/2010/main" val="16785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152400"/>
            <a:ext cx="7772400" cy="457200"/>
          </a:xfrm>
        </p:spPr>
        <p:txBody>
          <a:bodyPr/>
          <a:lstStyle/>
          <a:p>
            <a:r>
              <a:rPr lang="en-US" altLang="ja-JP" dirty="0" smtClean="0">
                <a:ea typeface="ＭＳ Ｐゴシック" pitchFamily="34" charset="-128"/>
              </a:rPr>
              <a:t>Example</a:t>
            </a:r>
          </a:p>
        </p:txBody>
      </p:sp>
      <p:pic>
        <p:nvPicPr>
          <p:cNvPr id="13315" name="Picture 7" descr="c20_02"/>
          <p:cNvPicPr>
            <a:picLocks noChangeAspect="1" noChangeArrowheads="1"/>
          </p:cNvPicPr>
          <p:nvPr/>
        </p:nvPicPr>
        <p:blipFill>
          <a:blip r:embed="rId3">
            <a:extLst>
              <a:ext uri="{28A0092B-C50C-407E-A947-70E740481C1C}">
                <a14:useLocalDpi xmlns:a14="http://schemas.microsoft.com/office/drawing/2010/main" val="0"/>
              </a:ext>
            </a:extLst>
          </a:blip>
          <a:srcRect t="8311"/>
          <a:stretch>
            <a:fillRect/>
          </a:stretch>
        </p:blipFill>
        <p:spPr bwMode="auto">
          <a:xfrm>
            <a:off x="609600" y="1143000"/>
            <a:ext cx="80772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8878" name="Text Box 14"/>
          <p:cNvSpPr txBox="1">
            <a:spLocks noChangeArrowheads="1"/>
          </p:cNvSpPr>
          <p:nvPr/>
        </p:nvSpPr>
        <p:spPr bwMode="auto">
          <a:xfrm>
            <a:off x="457200" y="3352800"/>
            <a:ext cx="480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Clr>
                <a:schemeClr val="tx1"/>
              </a:buClr>
              <a:buFont typeface="Wingdings" pitchFamily="2" charset="2"/>
              <a:buChar char="Ø"/>
            </a:pPr>
            <a:r>
              <a:rPr lang="ja-JP" altLang="en-US" i="0">
                <a:ea typeface="ＭＳ Ｐゴシック" pitchFamily="34" charset="-128"/>
              </a:rPr>
              <a:t> </a:t>
            </a:r>
            <a:r>
              <a:rPr lang="en-US" altLang="ja-JP" i="0">
                <a:ea typeface="ＭＳ Ｐゴシック" pitchFamily="34" charset="-128"/>
              </a:rPr>
              <a:t>At 1, 3, and 5, </a:t>
            </a:r>
            <a:r>
              <a:rPr lang="en-US" altLang="ja-JP" b="1" i="0">
                <a:ea typeface="ＭＳ Ｐゴシック" pitchFamily="34" charset="-128"/>
                <a:sym typeface="Symbol" pitchFamily="18" charset="2"/>
              </a:rPr>
              <a:t></a:t>
            </a:r>
            <a:r>
              <a:rPr lang="en-US" altLang="ja-JP" b="1" i="0" baseline="-20000">
                <a:ea typeface="ＭＳ Ｐゴシック" pitchFamily="34" charset="-128"/>
                <a:sym typeface="Symbol" pitchFamily="18" charset="2"/>
              </a:rPr>
              <a:t>B</a:t>
            </a:r>
            <a:r>
              <a:rPr lang="en-US" altLang="ja-JP" i="0">
                <a:ea typeface="ＭＳ Ｐゴシック" pitchFamily="34" charset="-128"/>
                <a:sym typeface="Symbol" pitchFamily="18" charset="2"/>
              </a:rPr>
              <a:t> is not changing. So there is no induced emf.</a:t>
            </a:r>
            <a:endParaRPr lang="en-US" altLang="ja-JP" i="0">
              <a:ea typeface="ＭＳ Ｐゴシック" pitchFamily="34" charset="-128"/>
            </a:endParaRPr>
          </a:p>
        </p:txBody>
      </p:sp>
      <p:grpSp>
        <p:nvGrpSpPr>
          <p:cNvPr id="2" name="Group 15"/>
          <p:cNvGrpSpPr>
            <a:grpSpLocks/>
          </p:cNvGrpSpPr>
          <p:nvPr/>
        </p:nvGrpSpPr>
        <p:grpSpPr bwMode="auto">
          <a:xfrm>
            <a:off x="533400" y="2057400"/>
            <a:ext cx="5029200" cy="3549650"/>
            <a:chOff x="288" y="2304"/>
            <a:chExt cx="3168" cy="2236"/>
          </a:xfrm>
        </p:grpSpPr>
        <p:sp>
          <p:nvSpPr>
            <p:cNvPr id="13321" name="Text Box 16"/>
            <p:cNvSpPr txBox="1">
              <a:spLocks noChangeArrowheads="1"/>
            </p:cNvSpPr>
            <p:nvPr/>
          </p:nvSpPr>
          <p:spPr bwMode="auto">
            <a:xfrm>
              <a:off x="288" y="3792"/>
              <a:ext cx="316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 typeface="Wingdings" pitchFamily="2" charset="2"/>
                <a:buChar char="Ø"/>
              </a:pPr>
              <a:r>
                <a:rPr lang="ja-JP" altLang="en-US" i="0">
                  <a:ea typeface="ＭＳ Ｐゴシック" pitchFamily="34" charset="-128"/>
                </a:rPr>
                <a:t> </a:t>
              </a:r>
              <a:r>
                <a:rPr lang="en-US" altLang="ja-JP" i="0">
                  <a:ea typeface="ＭＳ Ｐゴシック" pitchFamily="34" charset="-128"/>
                </a:rPr>
                <a:t>At 2, </a:t>
              </a:r>
              <a:r>
                <a:rPr lang="en-US" altLang="ja-JP" b="1" i="0">
                  <a:ea typeface="ＭＳ Ｐゴシック" pitchFamily="34" charset="-128"/>
                  <a:sym typeface="Symbol" pitchFamily="18" charset="2"/>
                </a:rPr>
                <a:t></a:t>
              </a:r>
              <a:r>
                <a:rPr lang="en-US" altLang="ja-JP" b="1" i="0" baseline="-20000">
                  <a:ea typeface="ＭＳ Ｐゴシック" pitchFamily="34" charset="-128"/>
                  <a:sym typeface="Symbol" pitchFamily="18" charset="2"/>
                </a:rPr>
                <a:t>B</a:t>
              </a:r>
              <a:r>
                <a:rPr lang="en-US" altLang="ja-JP" i="0">
                  <a:ea typeface="ＭＳ Ｐゴシック" pitchFamily="34" charset="-128"/>
                  <a:sym typeface="Symbol" pitchFamily="18" charset="2"/>
                </a:rPr>
                <a:t> is increasing </a:t>
              </a:r>
              <a:r>
                <a:rPr lang="en-US" altLang="ja-JP" b="1">
                  <a:ea typeface="ＭＳ Ｐゴシック" pitchFamily="34" charset="-128"/>
                  <a:sym typeface="Symbol" pitchFamily="18" charset="2"/>
                </a:rPr>
                <a:t>into</a:t>
              </a:r>
              <a:r>
                <a:rPr lang="en-US" altLang="ja-JP" i="0">
                  <a:ea typeface="ＭＳ Ｐゴシック" pitchFamily="34" charset="-128"/>
                  <a:sym typeface="Symbol" pitchFamily="18" charset="2"/>
                </a:rPr>
                <a:t> page. So emf is induced to produce a </a:t>
              </a:r>
              <a:r>
                <a:rPr lang="en-US" altLang="ja-JP" b="1">
                  <a:solidFill>
                    <a:srgbClr val="0000FF"/>
                  </a:solidFill>
                  <a:ea typeface="ＭＳ Ｐゴシック" pitchFamily="34" charset="-128"/>
                  <a:sym typeface="Symbol" pitchFamily="18" charset="2"/>
                </a:rPr>
                <a:t>counterclockwise</a:t>
              </a:r>
              <a:r>
                <a:rPr lang="en-US" altLang="ja-JP" i="0">
                  <a:ea typeface="ＭＳ Ｐゴシック" pitchFamily="34" charset="-128"/>
                  <a:sym typeface="Symbol" pitchFamily="18" charset="2"/>
                </a:rPr>
                <a:t> current.</a:t>
              </a:r>
            </a:p>
          </p:txBody>
        </p:sp>
        <p:sp>
          <p:nvSpPr>
            <p:cNvPr id="13322" name="Line 17"/>
            <p:cNvSpPr>
              <a:spLocks noChangeShapeType="1"/>
            </p:cNvSpPr>
            <p:nvPr/>
          </p:nvSpPr>
          <p:spPr bwMode="auto">
            <a:xfrm flipV="1">
              <a:off x="2208" y="2304"/>
              <a:ext cx="0" cy="288"/>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8"/>
          <p:cNvGrpSpPr>
            <a:grpSpLocks/>
          </p:cNvGrpSpPr>
          <p:nvPr/>
        </p:nvGrpSpPr>
        <p:grpSpPr bwMode="auto">
          <a:xfrm>
            <a:off x="5334000" y="2209800"/>
            <a:ext cx="3505200" cy="2559050"/>
            <a:chOff x="3408" y="2544"/>
            <a:chExt cx="2208" cy="1612"/>
          </a:xfrm>
        </p:grpSpPr>
        <p:sp>
          <p:nvSpPr>
            <p:cNvPr id="13319" name="Text Box 19"/>
            <p:cNvSpPr txBox="1">
              <a:spLocks noChangeArrowheads="1"/>
            </p:cNvSpPr>
            <p:nvPr/>
          </p:nvSpPr>
          <p:spPr bwMode="auto">
            <a:xfrm>
              <a:off x="3408" y="3408"/>
              <a:ext cx="220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 typeface="Wingdings" pitchFamily="2" charset="2"/>
                <a:buChar char="Ø"/>
              </a:pPr>
              <a:r>
                <a:rPr lang="ja-JP" altLang="en-US" i="0">
                  <a:ea typeface="ＭＳ Ｐゴシック" pitchFamily="34" charset="-128"/>
                </a:rPr>
                <a:t> </a:t>
              </a:r>
              <a:r>
                <a:rPr lang="en-US" altLang="ja-JP" i="0">
                  <a:ea typeface="ＭＳ Ｐゴシック" pitchFamily="34" charset="-128"/>
                </a:rPr>
                <a:t>At 4, </a:t>
              </a:r>
              <a:r>
                <a:rPr lang="en-US" altLang="ja-JP" b="1" i="0">
                  <a:ea typeface="ＭＳ Ｐゴシック" pitchFamily="34" charset="-128"/>
                  <a:sym typeface="Symbol" pitchFamily="18" charset="2"/>
                </a:rPr>
                <a:t></a:t>
              </a:r>
              <a:r>
                <a:rPr lang="en-US" altLang="ja-JP" b="1" i="0" baseline="-20000">
                  <a:ea typeface="ＭＳ Ｐゴシック" pitchFamily="34" charset="-128"/>
                  <a:sym typeface="Symbol" pitchFamily="18" charset="2"/>
                </a:rPr>
                <a:t>B</a:t>
              </a:r>
              <a:r>
                <a:rPr lang="en-US" altLang="ja-JP" i="0">
                  <a:ea typeface="ＭＳ Ｐゴシック" pitchFamily="34" charset="-128"/>
                  <a:sym typeface="Symbol" pitchFamily="18" charset="2"/>
                </a:rPr>
                <a:t> in decreasing into page. So current is </a:t>
              </a:r>
              <a:r>
                <a:rPr lang="en-US" altLang="ja-JP" b="1">
                  <a:solidFill>
                    <a:schemeClr val="hlink"/>
                  </a:solidFill>
                  <a:ea typeface="ＭＳ Ｐゴシック" pitchFamily="34" charset="-128"/>
                  <a:sym typeface="Symbol" pitchFamily="18" charset="2"/>
                </a:rPr>
                <a:t>clockwise</a:t>
              </a:r>
              <a:r>
                <a:rPr lang="en-US" altLang="ja-JP" i="0">
                  <a:ea typeface="ＭＳ Ｐゴシック" pitchFamily="34" charset="-128"/>
                  <a:sym typeface="Symbol" pitchFamily="18" charset="2"/>
                </a:rPr>
                <a:t>.</a:t>
              </a:r>
            </a:p>
          </p:txBody>
        </p:sp>
        <p:sp>
          <p:nvSpPr>
            <p:cNvPr id="13320" name="Line 20"/>
            <p:cNvSpPr>
              <a:spLocks noChangeShapeType="1"/>
            </p:cNvSpPr>
            <p:nvPr/>
          </p:nvSpPr>
          <p:spPr bwMode="auto">
            <a:xfrm flipV="1">
              <a:off x="3600" y="2544"/>
              <a:ext cx="0" cy="336"/>
            </a:xfrm>
            <a:prstGeom prst="line">
              <a:avLst/>
            </a:prstGeom>
            <a:noFill/>
            <a:ln w="254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 name="Slide Number Placeholder 3"/>
          <p:cNvSpPr>
            <a:spLocks noGrp="1"/>
          </p:cNvSpPr>
          <p:nvPr>
            <p:ph type="sldNum" sz="quarter" idx="12"/>
          </p:nvPr>
        </p:nvSpPr>
        <p:spPr/>
        <p:txBody>
          <a:bodyPr/>
          <a:lstStyle/>
          <a:p>
            <a:fld id="{5C7FFF26-7BF6-4BEE-94F6-13B1AB10FABF}" type="slidenum">
              <a:rPr lang="en-US" altLang="en-US" smtClean="0"/>
              <a:pPr/>
              <a:t>26</a:t>
            </a:fld>
            <a:endParaRPr lang="en-US" altLang="en-US"/>
          </a:p>
        </p:txBody>
      </p:sp>
    </p:spTree>
    <p:extLst>
      <p:ext uri="{BB962C8B-B14F-4D97-AF65-F5344CB8AC3E}">
        <p14:creationId xmlns:p14="http://schemas.microsoft.com/office/powerpoint/2010/main" val="919186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8878"/>
                                        </p:tgtEl>
                                        <p:attrNameLst>
                                          <p:attrName>style.visibility</p:attrName>
                                        </p:attrNameLst>
                                      </p:cBhvr>
                                      <p:to>
                                        <p:strVal val="visible"/>
                                      </p:to>
                                    </p:set>
                                    <p:anim calcmode="lin" valueType="num">
                                      <p:cBhvr additive="base">
                                        <p:cTn id="7" dur="500" fill="hold"/>
                                        <p:tgtEl>
                                          <p:spTgt spid="548878"/>
                                        </p:tgtEl>
                                        <p:attrNameLst>
                                          <p:attrName>ppt_x</p:attrName>
                                        </p:attrNameLst>
                                      </p:cBhvr>
                                      <p:tavLst>
                                        <p:tav tm="0">
                                          <p:val>
                                            <p:strVal val="0-#ppt_w/2"/>
                                          </p:val>
                                        </p:tav>
                                        <p:tav tm="100000">
                                          <p:val>
                                            <p:strVal val="#ppt_x"/>
                                          </p:val>
                                        </p:tav>
                                      </p:tavLst>
                                    </p:anim>
                                    <p:anim calcmode="lin" valueType="num">
                                      <p:cBhvr additive="base">
                                        <p:cTn id="8" dur="500" fill="hold"/>
                                        <p:tgtEl>
                                          <p:spTgt spid="5488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7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981200" y="17145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ja-JP" i="0" dirty="0" err="1" smtClean="0">
                <a:ea typeface="ＭＳ Ｐゴシック" pitchFamily="34" charset="-128"/>
              </a:rPr>
              <a:t>iClicker</a:t>
            </a:r>
            <a:r>
              <a:rPr lang="en-US" altLang="ja-JP" i="0" dirty="0" smtClean="0">
                <a:ea typeface="ＭＳ Ｐゴシック" pitchFamily="34" charset="-128"/>
              </a:rPr>
              <a:t> Question</a:t>
            </a:r>
            <a:endParaRPr lang="en-US" altLang="ja-JP" i="0" dirty="0">
              <a:ea typeface="ＭＳ Ｐゴシック" pitchFamily="34" charset="-128"/>
            </a:endParaRPr>
          </a:p>
        </p:txBody>
      </p:sp>
      <p:sp>
        <p:nvSpPr>
          <p:cNvPr id="15363" name="Text Box 3"/>
          <p:cNvSpPr txBox="1">
            <a:spLocks noChangeArrowheads="1"/>
          </p:cNvSpPr>
          <p:nvPr/>
        </p:nvSpPr>
        <p:spPr bwMode="auto">
          <a:xfrm>
            <a:off x="838200" y="762000"/>
            <a:ext cx="784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r>
              <a:rPr lang="en-US" altLang="en-US" i="0">
                <a:solidFill>
                  <a:srgbClr val="FF0000"/>
                </a:solidFill>
              </a:rPr>
              <a:t>A current directed toward the top of the page and a rectangular loop of wire lie in the plane of the page. Both are held in place by an external force. If the current I is decreasing, what is the direction of the magnetic force on the left edge of the loop?</a:t>
            </a:r>
            <a:endParaRPr lang="en-US" altLang="ja-JP" i="0">
              <a:solidFill>
                <a:srgbClr val="FF0000"/>
              </a:solidFill>
              <a:ea typeface="ＭＳ Ｐゴシック" pitchFamily="34" charset="-128"/>
              <a:sym typeface="Symbol" pitchFamily="18" charset="2"/>
            </a:endParaRPr>
          </a:p>
        </p:txBody>
      </p:sp>
      <p:sp>
        <p:nvSpPr>
          <p:cNvPr id="615428" name="Text Box 4"/>
          <p:cNvSpPr txBox="1">
            <a:spLocks noChangeArrowheads="1"/>
          </p:cNvSpPr>
          <p:nvPr/>
        </p:nvSpPr>
        <p:spPr bwMode="auto">
          <a:xfrm>
            <a:off x="838200" y="2590800"/>
            <a:ext cx="4343400" cy="3416300"/>
          </a:xfrm>
          <a:prstGeom prst="rect">
            <a:avLst/>
          </a:prstGeom>
          <a:noFill/>
          <a:ln w="9525">
            <a:noFill/>
            <a:miter lim="800000"/>
            <a:headEnd/>
            <a:tailEnd/>
          </a:ln>
          <a:effectLst/>
        </p:spPr>
        <p:txBody>
          <a:bodyPr>
            <a:spAutoFit/>
          </a:bodyPr>
          <a:lstStyle/>
          <a:p>
            <a:pPr marL="457200" indent="-457200">
              <a:buFontTx/>
              <a:buAutoNum type="alphaLcPeriod"/>
              <a:defRPr/>
            </a:pPr>
            <a:r>
              <a:rPr lang="en-US" i="0" dirty="0"/>
              <a:t>Toward the right</a:t>
            </a:r>
          </a:p>
          <a:p>
            <a:pPr marL="457200" indent="-457200">
              <a:buFontTx/>
              <a:buAutoNum type="alphaLcPeriod"/>
              <a:defRPr/>
            </a:pPr>
            <a:endParaRPr lang="en-US" i="0" dirty="0"/>
          </a:p>
          <a:p>
            <a:pPr>
              <a:defRPr/>
            </a:pPr>
            <a:r>
              <a:rPr lang="en-US" i="0" dirty="0"/>
              <a:t>b. Toward the left</a:t>
            </a:r>
          </a:p>
          <a:p>
            <a:pPr>
              <a:defRPr/>
            </a:pPr>
            <a:endParaRPr lang="en-US" i="0" dirty="0"/>
          </a:p>
          <a:p>
            <a:pPr>
              <a:defRPr/>
            </a:pPr>
            <a:r>
              <a:rPr lang="en-US" i="0" dirty="0"/>
              <a:t>c. Toward top of page</a:t>
            </a:r>
          </a:p>
          <a:p>
            <a:pPr>
              <a:defRPr/>
            </a:pPr>
            <a:endParaRPr lang="en-US" i="0" dirty="0"/>
          </a:p>
          <a:p>
            <a:pPr>
              <a:defRPr/>
            </a:pPr>
            <a:r>
              <a:rPr lang="en-US" i="0" dirty="0"/>
              <a:t>d. Toward bottom of page</a:t>
            </a:r>
          </a:p>
          <a:p>
            <a:pPr>
              <a:defRPr/>
            </a:pPr>
            <a:endParaRPr lang="en-US" i="0" dirty="0"/>
          </a:p>
          <a:p>
            <a:pPr>
              <a:defRPr/>
            </a:pPr>
            <a:r>
              <a:rPr lang="en-US" i="0" dirty="0"/>
              <a:t>e. No force acts on it.</a:t>
            </a:r>
            <a:endParaRPr lang="en-US" altLang="ja-JP" i="0" dirty="0">
              <a:ea typeface="ＭＳ Ｐゴシック" pitchFamily="50" charset="-128"/>
              <a:sym typeface="Symbol" pitchFamily="18" charset="2"/>
            </a:endParaRPr>
          </a:p>
        </p:txBody>
      </p:sp>
      <p:sp>
        <p:nvSpPr>
          <p:cNvPr id="15365" name="Line 5"/>
          <p:cNvSpPr>
            <a:spLocks noChangeShapeType="1"/>
          </p:cNvSpPr>
          <p:nvPr/>
        </p:nvSpPr>
        <p:spPr bwMode="auto">
          <a:xfrm flipV="1">
            <a:off x="5791200" y="2514600"/>
            <a:ext cx="0" cy="28956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366" name="Text Box 6"/>
          <p:cNvSpPr txBox="1">
            <a:spLocks noChangeArrowheads="1"/>
          </p:cNvSpPr>
          <p:nvPr/>
        </p:nvSpPr>
        <p:spPr bwMode="auto">
          <a:xfrm>
            <a:off x="5486400" y="236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kumimoji="1" lang="en-US" altLang="ja-JP">
                <a:ea typeface="ＭＳ Ｐゴシック" pitchFamily="34" charset="-128"/>
              </a:rPr>
              <a:t>I</a:t>
            </a:r>
          </a:p>
        </p:txBody>
      </p:sp>
      <p:sp>
        <p:nvSpPr>
          <p:cNvPr id="15367" name="Rectangle 7"/>
          <p:cNvSpPr>
            <a:spLocks noChangeArrowheads="1"/>
          </p:cNvSpPr>
          <p:nvPr/>
        </p:nvSpPr>
        <p:spPr bwMode="auto">
          <a:xfrm>
            <a:off x="6705600" y="3429000"/>
            <a:ext cx="11430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8" name="Rectangle 7"/>
          <p:cNvSpPr/>
          <p:nvPr/>
        </p:nvSpPr>
        <p:spPr>
          <a:xfrm>
            <a:off x="152400" y="790684"/>
            <a:ext cx="8991600" cy="59062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1027651-9991-4BFC-A593-0DCADB11B235}" type="slidenum">
              <a:rPr lang="en-US" altLang="en-US" smtClean="0"/>
              <a:pPr/>
              <a:t>27</a:t>
            </a:fld>
            <a:endParaRPr lang="en-US" altLang="en-US"/>
          </a:p>
        </p:txBody>
      </p:sp>
    </p:spTree>
    <p:extLst>
      <p:ext uri="{BB962C8B-B14F-4D97-AF65-F5344CB8AC3E}">
        <p14:creationId xmlns:p14="http://schemas.microsoft.com/office/powerpoint/2010/main" val="355563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81200" y="17145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ja-JP" i="0" dirty="0" err="1" smtClean="0">
                <a:ea typeface="ＭＳ Ｐゴシック" pitchFamily="34" charset="-128"/>
              </a:rPr>
              <a:t>iClicker</a:t>
            </a:r>
            <a:r>
              <a:rPr lang="en-US" altLang="ja-JP" i="0" dirty="0" smtClean="0">
                <a:ea typeface="ＭＳ Ｐゴシック" pitchFamily="34" charset="-128"/>
              </a:rPr>
              <a:t> Question</a:t>
            </a:r>
            <a:endParaRPr lang="en-US" altLang="ja-JP" i="0" dirty="0">
              <a:ea typeface="ＭＳ Ｐゴシック" pitchFamily="34" charset="-128"/>
            </a:endParaRPr>
          </a:p>
        </p:txBody>
      </p:sp>
      <p:sp>
        <p:nvSpPr>
          <p:cNvPr id="17411" name="Text Box 3"/>
          <p:cNvSpPr txBox="1">
            <a:spLocks noChangeArrowheads="1"/>
          </p:cNvSpPr>
          <p:nvPr/>
        </p:nvSpPr>
        <p:spPr bwMode="auto">
          <a:xfrm>
            <a:off x="838200" y="762000"/>
            <a:ext cx="7467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ja-JP" i="0">
                <a:solidFill>
                  <a:srgbClr val="FF0000"/>
                </a:solidFill>
                <a:ea typeface="ＭＳ Ｐゴシック" pitchFamily="34" charset="-128"/>
              </a:rPr>
              <a:t>A current directed toward the top of the page and a circular loop of wire lie in the plane of the page.  If a clockwise current is induced in the loop by the current </a:t>
            </a:r>
            <a:r>
              <a:rPr lang="en-US" altLang="ja-JP">
                <a:solidFill>
                  <a:srgbClr val="FF0000"/>
                </a:solidFill>
                <a:ea typeface="ＭＳ Ｐゴシック" pitchFamily="34" charset="-128"/>
              </a:rPr>
              <a:t>I</a:t>
            </a:r>
            <a:r>
              <a:rPr lang="en-US" altLang="ja-JP" i="0">
                <a:solidFill>
                  <a:srgbClr val="FF0000"/>
                </a:solidFill>
                <a:ea typeface="ＭＳ Ｐゴシック" pitchFamily="34" charset="-128"/>
              </a:rPr>
              <a:t>, what can you conclude about it?</a:t>
            </a:r>
            <a:endParaRPr lang="en-US" altLang="ja-JP" i="0">
              <a:solidFill>
                <a:srgbClr val="FF0000"/>
              </a:solidFill>
              <a:ea typeface="ＭＳ Ｐゴシック" pitchFamily="34" charset="-128"/>
              <a:sym typeface="Symbol" pitchFamily="18" charset="2"/>
            </a:endParaRPr>
          </a:p>
        </p:txBody>
      </p:sp>
      <p:sp>
        <p:nvSpPr>
          <p:cNvPr id="17412" name="Text Box 4"/>
          <p:cNvSpPr txBox="1">
            <a:spLocks noChangeArrowheads="1"/>
          </p:cNvSpPr>
          <p:nvPr/>
        </p:nvSpPr>
        <p:spPr bwMode="auto">
          <a:xfrm>
            <a:off x="1143000" y="2971800"/>
            <a:ext cx="2971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ja-JP" i="0">
                <a:ea typeface="ＭＳ Ｐゴシック" pitchFamily="34" charset="-128"/>
                <a:sym typeface="Symbol" pitchFamily="18" charset="2"/>
              </a:rPr>
              <a:t>a. </a:t>
            </a:r>
            <a:r>
              <a:rPr lang="en-US" altLang="ja-JP">
                <a:ea typeface="ＭＳ Ｐゴシック" pitchFamily="34" charset="-128"/>
                <a:sym typeface="Symbol" pitchFamily="18" charset="2"/>
              </a:rPr>
              <a:t>I</a:t>
            </a:r>
            <a:r>
              <a:rPr lang="en-US" altLang="ja-JP" i="0">
                <a:ea typeface="ＭＳ Ｐゴシック" pitchFamily="34" charset="-128"/>
                <a:sym typeface="Symbol" pitchFamily="18" charset="2"/>
              </a:rPr>
              <a:t> is increasing</a:t>
            </a:r>
            <a:endParaRPr lang="en-US" altLang="ja-JP" b="1">
              <a:ea typeface="ＭＳ Ｐゴシック" pitchFamily="34" charset="-128"/>
              <a:sym typeface="Symbol" pitchFamily="18" charset="2"/>
            </a:endParaRPr>
          </a:p>
          <a:p>
            <a:pPr eaLnBrk="1" hangingPunct="1"/>
            <a:r>
              <a:rPr lang="en-US" altLang="ja-JP" i="0">
                <a:ea typeface="ＭＳ Ｐゴシック" pitchFamily="34" charset="-128"/>
                <a:sym typeface="Symbol" pitchFamily="18" charset="2"/>
              </a:rPr>
              <a:t>b. </a:t>
            </a:r>
            <a:r>
              <a:rPr lang="en-US" altLang="ja-JP">
                <a:ea typeface="ＭＳ Ｐゴシック" pitchFamily="34" charset="-128"/>
                <a:sym typeface="Symbol" pitchFamily="18" charset="2"/>
              </a:rPr>
              <a:t>I</a:t>
            </a:r>
            <a:r>
              <a:rPr lang="en-US" altLang="ja-JP" i="0">
                <a:ea typeface="ＭＳ Ｐゴシック" pitchFamily="34" charset="-128"/>
                <a:sym typeface="Symbol" pitchFamily="18" charset="2"/>
              </a:rPr>
              <a:t> is decreasing</a:t>
            </a:r>
            <a:endParaRPr lang="en-US" altLang="ja-JP" b="1">
              <a:ea typeface="ＭＳ Ｐゴシック" pitchFamily="34" charset="-128"/>
              <a:sym typeface="Symbol" pitchFamily="18" charset="2"/>
            </a:endParaRPr>
          </a:p>
          <a:p>
            <a:pPr eaLnBrk="1" hangingPunct="1"/>
            <a:r>
              <a:rPr lang="en-US" altLang="ja-JP" i="0">
                <a:ea typeface="ＭＳ Ｐゴシック" pitchFamily="34" charset="-128"/>
                <a:sym typeface="Symbol" pitchFamily="18" charset="2"/>
              </a:rPr>
              <a:t>c. </a:t>
            </a:r>
            <a:r>
              <a:rPr lang="en-US" altLang="ja-JP">
                <a:ea typeface="ＭＳ Ｐゴシック" pitchFamily="34" charset="-128"/>
                <a:sym typeface="Symbol" pitchFamily="18" charset="2"/>
              </a:rPr>
              <a:t>I</a:t>
            </a:r>
            <a:r>
              <a:rPr lang="en-US" altLang="ja-JP" i="0">
                <a:ea typeface="ＭＳ Ｐゴシック" pitchFamily="34" charset="-128"/>
                <a:sym typeface="Symbol" pitchFamily="18" charset="2"/>
              </a:rPr>
              <a:t> remains constant</a:t>
            </a:r>
            <a:endParaRPr lang="en-US" altLang="ja-JP" b="1">
              <a:ea typeface="ＭＳ Ｐゴシック" pitchFamily="34" charset="-128"/>
              <a:sym typeface="Symbol" pitchFamily="18" charset="2"/>
            </a:endParaRPr>
          </a:p>
          <a:p>
            <a:pPr eaLnBrk="1" hangingPunct="1"/>
            <a:r>
              <a:rPr lang="en-US" altLang="ja-JP" i="0">
                <a:ea typeface="ＭＳ Ｐゴシック" pitchFamily="34" charset="-128"/>
                <a:sym typeface="Symbol" pitchFamily="18" charset="2"/>
              </a:rPr>
              <a:t>d. </a:t>
            </a:r>
            <a:r>
              <a:rPr lang="en-US" altLang="ja-JP">
                <a:ea typeface="ＭＳ Ｐゴシック" pitchFamily="34" charset="-128"/>
                <a:sym typeface="Symbol" pitchFamily="18" charset="2"/>
              </a:rPr>
              <a:t>I</a:t>
            </a:r>
            <a:r>
              <a:rPr lang="en-US" altLang="ja-JP" i="0">
                <a:ea typeface="ＭＳ Ｐゴシック" pitchFamily="34" charset="-128"/>
                <a:sym typeface="Symbol" pitchFamily="18" charset="2"/>
              </a:rPr>
              <a:t> is discontinuous </a:t>
            </a:r>
          </a:p>
          <a:p>
            <a:pPr eaLnBrk="1" hangingPunct="1"/>
            <a:r>
              <a:rPr lang="en-US" altLang="ja-JP" i="0">
                <a:ea typeface="ＭＳ Ｐゴシック" pitchFamily="34" charset="-128"/>
                <a:sym typeface="Symbol" pitchFamily="18" charset="2"/>
              </a:rPr>
              <a:t>e. Nothing can be said.</a:t>
            </a:r>
          </a:p>
        </p:txBody>
      </p:sp>
      <p:sp>
        <p:nvSpPr>
          <p:cNvPr id="17413" name="Line 5"/>
          <p:cNvSpPr>
            <a:spLocks noChangeShapeType="1"/>
          </p:cNvSpPr>
          <p:nvPr/>
        </p:nvSpPr>
        <p:spPr bwMode="auto">
          <a:xfrm flipV="1">
            <a:off x="5334000" y="2590800"/>
            <a:ext cx="0" cy="28956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7414" name="Text Box 6"/>
          <p:cNvSpPr txBox="1">
            <a:spLocks noChangeArrowheads="1"/>
          </p:cNvSpPr>
          <p:nvPr/>
        </p:nvSpPr>
        <p:spPr bwMode="auto">
          <a:xfrm>
            <a:off x="5486400" y="236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kumimoji="1" lang="en-US" altLang="ja-JP">
                <a:ea typeface="ＭＳ Ｐゴシック" pitchFamily="34" charset="-128"/>
              </a:rPr>
              <a:t>I</a:t>
            </a:r>
          </a:p>
        </p:txBody>
      </p:sp>
      <p:sp>
        <p:nvSpPr>
          <p:cNvPr id="17415" name="Oval 7"/>
          <p:cNvSpPr>
            <a:spLocks noChangeArrowheads="1"/>
          </p:cNvSpPr>
          <p:nvPr/>
        </p:nvSpPr>
        <p:spPr bwMode="auto">
          <a:xfrm>
            <a:off x="6096000" y="3429000"/>
            <a:ext cx="914400" cy="914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8" name="Rectangle 7"/>
          <p:cNvSpPr/>
          <p:nvPr/>
        </p:nvSpPr>
        <p:spPr>
          <a:xfrm>
            <a:off x="152400" y="790684"/>
            <a:ext cx="8991600" cy="59062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1027651-9991-4BFC-A593-0DCADB11B235}" type="slidenum">
              <a:rPr lang="en-US" altLang="en-US" smtClean="0"/>
              <a:pPr/>
              <a:t>28</a:t>
            </a:fld>
            <a:endParaRPr lang="en-US" altLang="en-US"/>
          </a:p>
        </p:txBody>
      </p:sp>
    </p:spTree>
    <p:extLst>
      <p:ext uri="{BB962C8B-B14F-4D97-AF65-F5344CB8AC3E}">
        <p14:creationId xmlns:p14="http://schemas.microsoft.com/office/powerpoint/2010/main" val="304066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2" descr="Fig22"/>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1981200" y="1494518"/>
            <a:ext cx="54610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2495550" y="1037318"/>
            <a:ext cx="415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400" dirty="0">
                <a:solidFill>
                  <a:schemeClr val="accent2"/>
                </a:solidFill>
                <a:ea typeface="ヒラギノ角ゴ Pro W3" charset="-128"/>
              </a:rPr>
              <a:t>Is there current in these circuits?</a:t>
            </a:r>
            <a:endParaRPr lang="en-US" altLang="en-US" sz="2400" dirty="0">
              <a:ea typeface="ヒラギノ角ゴ Pro W3" charset="-128"/>
            </a:endParaRPr>
          </a:p>
        </p:txBody>
      </p:sp>
      <p:sp>
        <p:nvSpPr>
          <p:cNvPr id="20484" name="Rectangle 4"/>
          <p:cNvSpPr>
            <a:spLocks noGrp="1" noChangeArrowheads="1"/>
          </p:cNvSpPr>
          <p:nvPr>
            <p:ph type="title"/>
          </p:nvPr>
        </p:nvSpPr>
        <p:spPr/>
        <p:txBody>
          <a:bodyPr/>
          <a:lstStyle/>
          <a:p>
            <a:pPr eaLnBrk="1" hangingPunct="1"/>
            <a:r>
              <a:rPr lang="en-US" altLang="en-US" dirty="0" err="1" smtClean="0"/>
              <a:t>iClicker</a:t>
            </a:r>
            <a:r>
              <a:rPr lang="en-US" altLang="en-US" dirty="0" smtClean="0"/>
              <a:t> question:</a:t>
            </a:r>
          </a:p>
        </p:txBody>
      </p:sp>
      <p:sp>
        <p:nvSpPr>
          <p:cNvPr id="2" name="TextBox 1"/>
          <p:cNvSpPr txBox="1"/>
          <p:nvPr/>
        </p:nvSpPr>
        <p:spPr>
          <a:xfrm>
            <a:off x="1117600" y="5393328"/>
            <a:ext cx="6324600" cy="1200329"/>
          </a:xfrm>
          <a:prstGeom prst="rect">
            <a:avLst/>
          </a:prstGeom>
          <a:noFill/>
        </p:spPr>
        <p:txBody>
          <a:bodyPr wrap="square" rtlCol="0">
            <a:spAutoFit/>
          </a:bodyPr>
          <a:lstStyle/>
          <a:p>
            <a:pPr marL="457200" indent="-457200">
              <a:buAutoNum type="alphaUcPeriod"/>
            </a:pPr>
            <a:r>
              <a:rPr lang="en-US" dirty="0" smtClean="0"/>
              <a:t>(1) yes, (2) no. </a:t>
            </a:r>
          </a:p>
          <a:p>
            <a:pPr marL="457200" indent="-457200">
              <a:buAutoNum type="alphaUcPeriod"/>
            </a:pPr>
            <a:r>
              <a:rPr lang="en-US" dirty="0" smtClean="0"/>
              <a:t>(1) no, (2) yes. </a:t>
            </a:r>
          </a:p>
          <a:p>
            <a:pPr marL="457200" indent="-457200">
              <a:buAutoNum type="alphaUcPeriod"/>
            </a:pPr>
            <a:r>
              <a:rPr lang="en-US" dirty="0" smtClean="0"/>
              <a:t>Neither has current</a:t>
            </a:r>
            <a:endParaRPr lang="en-US" dirty="0"/>
          </a:p>
        </p:txBody>
      </p:sp>
      <p:sp>
        <p:nvSpPr>
          <p:cNvPr id="3" name="Slide Number Placeholder 2"/>
          <p:cNvSpPr>
            <a:spLocks noGrp="1"/>
          </p:cNvSpPr>
          <p:nvPr>
            <p:ph type="sldNum" sz="quarter" idx="12"/>
          </p:nvPr>
        </p:nvSpPr>
        <p:spPr/>
        <p:txBody>
          <a:bodyPr/>
          <a:lstStyle/>
          <a:p>
            <a:fld id="{51027651-9991-4BFC-A593-0DCADB11B235}" type="slidenum">
              <a:rPr lang="en-US" altLang="en-US" smtClean="0"/>
              <a:pPr/>
              <a:t>29</a:t>
            </a:fld>
            <a:endParaRPr lang="en-US" altLang="en-US"/>
          </a:p>
        </p:txBody>
      </p:sp>
    </p:spTree>
    <p:extLst>
      <p:ext uri="{BB962C8B-B14F-4D97-AF65-F5344CB8AC3E}">
        <p14:creationId xmlns:p14="http://schemas.microsoft.com/office/powerpoint/2010/main" val="56061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
          <p:cNvSpPr>
            <a:spLocks noGrp="1" noChangeArrowheads="1"/>
          </p:cNvSpPr>
          <p:nvPr>
            <p:ph type="title"/>
          </p:nvPr>
        </p:nvSpPr>
        <p:spPr/>
        <p:txBody>
          <a:bodyPr/>
          <a:lstStyle/>
          <a:p>
            <a:r>
              <a:rPr lang="en-US" altLang="ja-JP" sz="3000" dirty="0" smtClean="0">
                <a:ea typeface="ＭＳ Ｐゴシック" charset="-128"/>
              </a:rPr>
              <a:t>Example: A Non-Uniform Current Distribution</a:t>
            </a:r>
          </a:p>
        </p:txBody>
      </p:sp>
      <p:pic>
        <p:nvPicPr>
          <p:cNvPr id="5127" name="Picture 3" descr="F30_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81400"/>
            <a:ext cx="45720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4"/>
          <p:cNvSpPr txBox="1">
            <a:spLocks noChangeArrowheads="1"/>
          </p:cNvSpPr>
          <p:nvPr/>
        </p:nvSpPr>
        <p:spPr bwMode="auto">
          <a:xfrm>
            <a:off x="577850" y="1676400"/>
            <a:ext cx="8108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r>
              <a:rPr lang="en-US" altLang="ja-JP" sz="2000" b="1" i="0">
                <a:ea typeface="ＭＳ Ｐゴシック" charset="-128"/>
              </a:rPr>
              <a:t>Insider the cylinder, the total current encircled by the Amperian loop is</a:t>
            </a:r>
          </a:p>
        </p:txBody>
      </p:sp>
      <p:graphicFrame>
        <p:nvGraphicFramePr>
          <p:cNvPr id="418821" name="Object 5"/>
          <p:cNvGraphicFramePr>
            <a:graphicFrameLocks noChangeAspect="1"/>
          </p:cNvGraphicFramePr>
          <p:nvPr/>
        </p:nvGraphicFramePr>
        <p:xfrm>
          <a:off x="1219200" y="2286000"/>
          <a:ext cx="6019800" cy="922338"/>
        </p:xfrm>
        <a:graphic>
          <a:graphicData uri="http://schemas.openxmlformats.org/presentationml/2006/ole">
            <mc:AlternateContent xmlns:mc="http://schemas.openxmlformats.org/markup-compatibility/2006">
              <mc:Choice xmlns:v="urn:schemas-microsoft-com:vml" Requires="v">
                <p:oleObj spid="_x0000_s102714" name="Equation" r:id="rId5" imgW="3149280" imgH="482400" progId="Equation.DSMT4">
                  <p:embed/>
                </p:oleObj>
              </mc:Choice>
              <mc:Fallback>
                <p:oleObj name="Equation" r:id="rId5" imgW="314928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286000"/>
                        <a:ext cx="6019800" cy="9223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8822" name="Object 6"/>
          <p:cNvGraphicFramePr>
            <a:graphicFrameLocks noChangeAspect="1"/>
          </p:cNvGraphicFramePr>
          <p:nvPr/>
        </p:nvGraphicFramePr>
        <p:xfrm>
          <a:off x="5410200" y="3505200"/>
          <a:ext cx="2819400" cy="692150"/>
        </p:xfrm>
        <a:graphic>
          <a:graphicData uri="http://schemas.openxmlformats.org/presentationml/2006/ole">
            <mc:AlternateContent xmlns:mc="http://schemas.openxmlformats.org/markup-compatibility/2006">
              <mc:Choice xmlns:v="urn:schemas-microsoft-com:vml" Requires="v">
                <p:oleObj spid="_x0000_s102715" name="Equation" r:id="rId7" imgW="3835080" imgH="939600" progId="Equation.3">
                  <p:embed/>
                </p:oleObj>
              </mc:Choice>
              <mc:Fallback>
                <p:oleObj name="Equation" r:id="rId7" imgW="3835080" imgH="939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3505200"/>
                        <a:ext cx="2819400" cy="6921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8823" name="Object 7"/>
          <p:cNvGraphicFramePr>
            <a:graphicFrameLocks noChangeAspect="1"/>
          </p:cNvGraphicFramePr>
          <p:nvPr/>
        </p:nvGraphicFramePr>
        <p:xfrm>
          <a:off x="5334000" y="4572000"/>
          <a:ext cx="2590800" cy="760413"/>
        </p:xfrm>
        <a:graphic>
          <a:graphicData uri="http://schemas.openxmlformats.org/presentationml/2006/ole">
            <mc:AlternateContent xmlns:mc="http://schemas.openxmlformats.org/markup-compatibility/2006">
              <mc:Choice xmlns:v="urn:schemas-microsoft-com:vml" Requires="v">
                <p:oleObj spid="_x0000_s102716" name="Equation" r:id="rId9" imgW="3200400" imgH="939600" progId="Equation.3">
                  <p:embed/>
                </p:oleObj>
              </mc:Choice>
              <mc:Fallback>
                <p:oleObj name="Equation" r:id="rId9" imgW="3200400" imgH="939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4572000"/>
                        <a:ext cx="2590800" cy="7604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29" name="Group 8"/>
          <p:cNvGrpSpPr>
            <a:grpSpLocks/>
          </p:cNvGrpSpPr>
          <p:nvPr/>
        </p:nvGrpSpPr>
        <p:grpSpPr bwMode="auto">
          <a:xfrm>
            <a:off x="609600" y="914400"/>
            <a:ext cx="7620000" cy="473075"/>
            <a:chOff x="384" y="576"/>
            <a:chExt cx="4800" cy="298"/>
          </a:xfrm>
        </p:grpSpPr>
        <p:sp>
          <p:nvSpPr>
            <p:cNvPr id="5130" name="Text Box 9"/>
            <p:cNvSpPr txBox="1">
              <a:spLocks noChangeArrowheads="1"/>
            </p:cNvSpPr>
            <p:nvPr/>
          </p:nvSpPr>
          <p:spPr bwMode="auto">
            <a:xfrm>
              <a:off x="384" y="624"/>
              <a:ext cx="37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spcBef>
                  <a:spcPct val="50000"/>
                </a:spcBef>
              </a:pPr>
              <a:r>
                <a:rPr lang="en-US" altLang="ja-JP" sz="2000" b="1" i="0">
                  <a:ea typeface="ＭＳ Ｐゴシック" charset="-128"/>
                </a:rPr>
                <a:t>Long, hollow cylindrical current of current density:</a:t>
              </a:r>
            </a:p>
          </p:txBody>
        </p:sp>
        <p:graphicFrame>
          <p:nvGraphicFramePr>
            <p:cNvPr id="5125" name="Object 10"/>
            <p:cNvGraphicFramePr>
              <a:graphicFrameLocks noChangeAspect="1"/>
            </p:cNvGraphicFramePr>
            <p:nvPr/>
          </p:nvGraphicFramePr>
          <p:xfrm>
            <a:off x="4032" y="576"/>
            <a:ext cx="1152" cy="297"/>
          </p:xfrm>
          <a:graphic>
            <a:graphicData uri="http://schemas.openxmlformats.org/presentationml/2006/ole">
              <mc:AlternateContent xmlns:mc="http://schemas.openxmlformats.org/markup-compatibility/2006">
                <mc:Choice xmlns:v="urn:schemas-microsoft-com:vml" Requires="v">
                  <p:oleObj spid="_x0000_s102717" name="Equation" r:id="rId11" imgW="787320" imgH="203040" progId="Equation.DSMT4">
                    <p:embed/>
                  </p:oleObj>
                </mc:Choice>
                <mc:Fallback>
                  <p:oleObj name="Equation" r:id="rId11" imgW="78732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2" y="576"/>
                          <a:ext cx="1152" cy="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Slide Number Placeholder 1"/>
          <p:cNvSpPr>
            <a:spLocks noGrp="1"/>
          </p:cNvSpPr>
          <p:nvPr>
            <p:ph type="sldNum" sz="quarter" idx="12"/>
          </p:nvPr>
        </p:nvSpPr>
        <p:spPr/>
        <p:txBody>
          <a:bodyPr/>
          <a:lstStyle/>
          <a:p>
            <a:fld id="{44B88BAC-56A7-4E7E-A371-B56536E2EDF7}" type="slidenum">
              <a:rPr lang="en-US" altLang="en-US" smtClean="0"/>
              <a:pPr/>
              <a:t>3</a:t>
            </a:fld>
            <a:endParaRPr lang="en-US" altLang="en-US"/>
          </a:p>
        </p:txBody>
      </p:sp>
    </p:spTree>
    <p:extLst>
      <p:ext uri="{BB962C8B-B14F-4D97-AF65-F5344CB8AC3E}">
        <p14:creationId xmlns:p14="http://schemas.microsoft.com/office/powerpoint/2010/main" val="719073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685800" y="152400"/>
            <a:ext cx="7772400" cy="533400"/>
          </a:xfrm>
        </p:spPr>
        <p:txBody>
          <a:bodyPr/>
          <a:lstStyle/>
          <a:p>
            <a:r>
              <a:rPr lang="en-US" altLang="ja-JP" sz="3000" dirty="0" smtClean="0">
                <a:ea typeface="ＭＳ Ｐゴシック" charset="-128"/>
              </a:rPr>
              <a:t>Example: Magnetic field of a long wire</a:t>
            </a:r>
          </a:p>
        </p:txBody>
      </p:sp>
      <p:pic>
        <p:nvPicPr>
          <p:cNvPr id="4103" name="Picture 3" descr="F30_1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2819400" cy="200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4" name="Group 5"/>
          <p:cNvGrpSpPr>
            <a:grpSpLocks/>
          </p:cNvGrpSpPr>
          <p:nvPr/>
        </p:nvGrpSpPr>
        <p:grpSpPr bwMode="auto">
          <a:xfrm>
            <a:off x="3505200" y="2209800"/>
            <a:ext cx="1676400" cy="787400"/>
            <a:chOff x="2208" y="1392"/>
            <a:chExt cx="1056" cy="496"/>
          </a:xfrm>
        </p:grpSpPr>
        <p:graphicFrame>
          <p:nvGraphicFramePr>
            <p:cNvPr id="4101" name="Object 6"/>
            <p:cNvGraphicFramePr>
              <a:graphicFrameLocks noChangeAspect="1"/>
            </p:cNvGraphicFramePr>
            <p:nvPr/>
          </p:nvGraphicFramePr>
          <p:xfrm>
            <a:off x="2544" y="1392"/>
            <a:ext cx="720" cy="496"/>
          </p:xfrm>
          <a:graphic>
            <a:graphicData uri="http://schemas.openxmlformats.org/presentationml/2006/ole">
              <mc:AlternateContent xmlns:mc="http://schemas.openxmlformats.org/markup-compatibility/2006">
                <mc:Choice xmlns:v="urn:schemas-microsoft-com:vml" Requires="v">
                  <p:oleObj spid="_x0000_s101495" name="Equation" r:id="rId5" imgW="571320" imgH="393480" progId="Equation.DSMT4">
                    <p:embed/>
                  </p:oleObj>
                </mc:Choice>
                <mc:Fallback>
                  <p:oleObj name="Equation" r:id="rId5" imgW="57132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 y="1392"/>
                          <a:ext cx="720" cy="49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2" name="AutoShape 7"/>
            <p:cNvSpPr>
              <a:spLocks noChangeArrowheads="1"/>
            </p:cNvSpPr>
            <p:nvPr/>
          </p:nvSpPr>
          <p:spPr bwMode="auto">
            <a:xfrm>
              <a:off x="2208" y="1584"/>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grpSp>
      <p:sp>
        <p:nvSpPr>
          <p:cNvPr id="4105" name="Text Box 8"/>
          <p:cNvSpPr txBox="1">
            <a:spLocks noChangeArrowheads="1"/>
          </p:cNvSpPr>
          <p:nvPr/>
        </p:nvSpPr>
        <p:spPr bwMode="auto">
          <a:xfrm>
            <a:off x="3200400" y="1143000"/>
            <a:ext cx="2209800" cy="476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spcBef>
                <a:spcPct val="50000"/>
              </a:spcBef>
            </a:pPr>
            <a:r>
              <a:rPr lang="en-US" altLang="ja-JP" b="1">
                <a:ea typeface="ＭＳ Ｐゴシック" charset="-128"/>
              </a:rPr>
              <a:t>outside the wire</a:t>
            </a:r>
          </a:p>
        </p:txBody>
      </p:sp>
      <p:pic>
        <p:nvPicPr>
          <p:cNvPr id="4110" name="Picture 16" descr="figure-27-2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219200"/>
            <a:ext cx="1905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DE7ECCF-C43B-4FEF-A546-D538FEFFE867}" type="slidenum">
              <a:rPr lang="en-US" altLang="en-US" smtClean="0"/>
              <a:pPr/>
              <a:t>4</a:t>
            </a:fld>
            <a:endParaRPr lang="en-US" altLang="en-US"/>
          </a:p>
        </p:txBody>
      </p:sp>
      <mc:AlternateContent xmlns:mc="http://schemas.openxmlformats.org/markup-compatibility/2006" xmlns:a14="http://schemas.microsoft.com/office/drawing/2010/main">
        <mc:Choice Requires="a14">
          <p:sp>
            <p:nvSpPr>
              <p:cNvPr id="3" name="TextBox 2"/>
              <p:cNvSpPr txBox="1"/>
              <p:nvPr/>
            </p:nvSpPr>
            <p:spPr>
              <a:xfrm>
                <a:off x="3161714" y="1581150"/>
                <a:ext cx="3109762" cy="968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smtClean="0">
                              <a:latin typeface="Cambria Math" panose="02040503050406030204" pitchFamily="18" charset="0"/>
                            </a:rPr>
                          </m:ctrlPr>
                        </m:naryPr>
                        <m:sub/>
                        <m:sup/>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𝐵</m:t>
                              </m:r>
                            </m:e>
                          </m:acc>
                          <m:r>
                            <m:rPr>
                              <m:brk/>
                            </m:rP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𝑑𝑙</m:t>
                              </m:r>
                            </m:e>
                          </m:acc>
                        </m:e>
                      </m:nary>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𝑟𝐵</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𝐼</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161714" y="1581150"/>
                <a:ext cx="3109762" cy="968727"/>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9694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685800" y="152400"/>
            <a:ext cx="7772400" cy="533400"/>
          </a:xfrm>
        </p:spPr>
        <p:txBody>
          <a:bodyPr/>
          <a:lstStyle/>
          <a:p>
            <a:r>
              <a:rPr lang="en-US" altLang="ja-JP" dirty="0" err="1" smtClean="0">
                <a:ea typeface="ＭＳ Ｐゴシック" charset="-128"/>
              </a:rPr>
              <a:t>iClicker</a:t>
            </a:r>
            <a:r>
              <a:rPr lang="en-US" altLang="ja-JP" dirty="0" smtClean="0">
                <a:ea typeface="ＭＳ Ｐゴシック" charset="-128"/>
              </a:rPr>
              <a:t> Question</a:t>
            </a:r>
          </a:p>
        </p:txBody>
      </p:sp>
      <p:pic>
        <p:nvPicPr>
          <p:cNvPr id="4103" name="Picture 3" descr="F30_1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2819400" cy="200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4" name="Group 5"/>
          <p:cNvGrpSpPr>
            <a:grpSpLocks/>
          </p:cNvGrpSpPr>
          <p:nvPr/>
        </p:nvGrpSpPr>
        <p:grpSpPr bwMode="auto">
          <a:xfrm>
            <a:off x="3505200" y="2209800"/>
            <a:ext cx="1676400" cy="787400"/>
            <a:chOff x="2208" y="1392"/>
            <a:chExt cx="1056" cy="496"/>
          </a:xfrm>
        </p:grpSpPr>
        <p:graphicFrame>
          <p:nvGraphicFramePr>
            <p:cNvPr id="4101" name="Object 6"/>
            <p:cNvGraphicFramePr>
              <a:graphicFrameLocks noChangeAspect="1"/>
            </p:cNvGraphicFramePr>
            <p:nvPr>
              <p:extLst>
                <p:ext uri="{D42A27DB-BD31-4B8C-83A1-F6EECF244321}">
                  <p14:modId xmlns:p14="http://schemas.microsoft.com/office/powerpoint/2010/main" val="3441006315"/>
                </p:ext>
              </p:extLst>
            </p:nvPr>
          </p:nvGraphicFramePr>
          <p:xfrm>
            <a:off x="2544" y="1392"/>
            <a:ext cx="720" cy="496"/>
          </p:xfrm>
          <a:graphic>
            <a:graphicData uri="http://schemas.openxmlformats.org/presentationml/2006/ole">
              <mc:AlternateContent xmlns:mc="http://schemas.openxmlformats.org/markup-compatibility/2006">
                <mc:Choice xmlns:v="urn:schemas-microsoft-com:vml" Requires="v">
                  <p:oleObj spid="_x0000_s103856" name="Equation" r:id="rId5" imgW="571320" imgH="393480" progId="Equation.DSMT4">
                    <p:embed/>
                  </p:oleObj>
                </mc:Choice>
                <mc:Fallback>
                  <p:oleObj name="Equation" r:id="rId5" imgW="57132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 y="1392"/>
                          <a:ext cx="720" cy="49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2" name="AutoShape 7"/>
            <p:cNvSpPr>
              <a:spLocks noChangeArrowheads="1"/>
            </p:cNvSpPr>
            <p:nvPr/>
          </p:nvSpPr>
          <p:spPr bwMode="auto">
            <a:xfrm>
              <a:off x="2208" y="1584"/>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grpSp>
      <p:sp>
        <p:nvSpPr>
          <p:cNvPr id="4105" name="Text Box 8"/>
          <p:cNvSpPr txBox="1">
            <a:spLocks noChangeArrowheads="1"/>
          </p:cNvSpPr>
          <p:nvPr/>
        </p:nvSpPr>
        <p:spPr bwMode="auto">
          <a:xfrm>
            <a:off x="3200400" y="1143000"/>
            <a:ext cx="2209800" cy="476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spcBef>
                <a:spcPct val="50000"/>
              </a:spcBef>
            </a:pPr>
            <a:r>
              <a:rPr lang="en-US" altLang="ja-JP" b="1">
                <a:ea typeface="ＭＳ Ｐゴシック" charset="-128"/>
              </a:rPr>
              <a:t>outside the wire</a:t>
            </a:r>
          </a:p>
        </p:txBody>
      </p:sp>
      <p:pic>
        <p:nvPicPr>
          <p:cNvPr id="4110" name="Picture 16" descr="figure-27-2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219200"/>
            <a:ext cx="1905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DE7ECCF-C43B-4FEF-A546-D538FEFFE867}" type="slidenum">
              <a:rPr lang="en-US" altLang="en-US" smtClean="0"/>
              <a:pPr/>
              <a:t>5</a:t>
            </a:fld>
            <a:endParaRPr lang="en-US" altLang="en-US"/>
          </a:p>
        </p:txBody>
      </p:sp>
      <p:graphicFrame>
        <p:nvGraphicFramePr>
          <p:cNvPr id="19" name="Object 15"/>
          <p:cNvGraphicFramePr>
            <a:graphicFrameLocks noChangeAspect="1"/>
          </p:cNvGraphicFramePr>
          <p:nvPr>
            <p:extLst>
              <p:ext uri="{D42A27DB-BD31-4B8C-83A1-F6EECF244321}">
                <p14:modId xmlns:p14="http://schemas.microsoft.com/office/powerpoint/2010/main" val="2529228215"/>
              </p:ext>
            </p:extLst>
          </p:nvPr>
        </p:nvGraphicFramePr>
        <p:xfrm>
          <a:off x="1643063" y="4600575"/>
          <a:ext cx="1579562" cy="925513"/>
        </p:xfrm>
        <a:graphic>
          <a:graphicData uri="http://schemas.openxmlformats.org/presentationml/2006/ole">
            <mc:AlternateContent xmlns:mc="http://schemas.openxmlformats.org/markup-compatibility/2006">
              <mc:Choice xmlns:v="urn:schemas-microsoft-com:vml" Requires="v">
                <p:oleObj spid="_x0000_s103857" name="Equation" r:id="rId8" imgW="736560" imgH="431640" progId="Equation.DSMT4">
                  <p:embed/>
                </p:oleObj>
              </mc:Choice>
              <mc:Fallback>
                <p:oleObj name="Equation" r:id="rId8" imgW="736560" imgH="431640" progId="Equation.DSMT4">
                  <p:embed/>
                  <p:pic>
                    <p:nvPicPr>
                      <p:cNvPr id="0" name=""/>
                      <p:cNvPicPr>
                        <a:picLocks noChangeAspect="1" noChangeArrowheads="1"/>
                      </p:cNvPicPr>
                      <p:nvPr/>
                    </p:nvPicPr>
                    <p:blipFill>
                      <a:blip r:embed="rId9"/>
                      <a:srcRect/>
                      <a:stretch>
                        <a:fillRect/>
                      </a:stretch>
                    </p:blipFill>
                    <p:spPr bwMode="auto">
                      <a:xfrm>
                        <a:off x="1643063" y="4600575"/>
                        <a:ext cx="1579562" cy="925513"/>
                      </a:xfrm>
                      <a:prstGeom prst="rect">
                        <a:avLst/>
                      </a:prstGeom>
                      <a:noFill/>
                      <a:ln>
                        <a:noFill/>
                      </a:ln>
                      <a:effectLst/>
                      <a:extLst/>
                    </p:spPr>
                  </p:pic>
                </p:oleObj>
              </mc:Fallback>
            </mc:AlternateContent>
          </a:graphicData>
        </a:graphic>
      </p:graphicFrame>
      <p:sp>
        <p:nvSpPr>
          <p:cNvPr id="5" name="TextBox 4"/>
          <p:cNvSpPr txBox="1"/>
          <p:nvPr/>
        </p:nvSpPr>
        <p:spPr>
          <a:xfrm>
            <a:off x="295422" y="3362178"/>
            <a:ext cx="8384344" cy="1015663"/>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3000" dirty="0" smtClean="0">
                <a:latin typeface="+mn-lt"/>
              </a:rPr>
              <a:t>Assume </a:t>
            </a:r>
            <a:r>
              <a:rPr lang="en-US" sz="3000" dirty="0">
                <a:latin typeface="+mn-lt"/>
              </a:rPr>
              <a:t>u</a:t>
            </a:r>
            <a:r>
              <a:rPr lang="en-US" sz="3000" dirty="0" smtClean="0">
                <a:latin typeface="+mn-lt"/>
              </a:rPr>
              <a:t>niform current density, what’s the magnetic field vs. r inside the long wire.  </a:t>
            </a:r>
            <a:endParaRPr lang="en-US" sz="3000" dirty="0">
              <a:latin typeface="+mn-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057835155"/>
              </p:ext>
            </p:extLst>
          </p:nvPr>
        </p:nvGraphicFramePr>
        <p:xfrm>
          <a:off x="1506929" y="5805544"/>
          <a:ext cx="1862944" cy="890678"/>
        </p:xfrm>
        <a:graphic>
          <a:graphicData uri="http://schemas.openxmlformats.org/presentationml/2006/ole">
            <mc:AlternateContent xmlns:mc="http://schemas.openxmlformats.org/markup-compatibility/2006">
              <mc:Choice xmlns:v="urn:schemas-microsoft-com:vml" Requires="v">
                <p:oleObj spid="_x0000_s103858" name="Equation" r:id="rId10" imgW="901309" imgH="431613" progId="Equation.DSMT4">
                  <p:embed/>
                </p:oleObj>
              </mc:Choice>
              <mc:Fallback>
                <p:oleObj name="Equation" r:id="rId10" imgW="901309" imgH="43161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06929" y="5805544"/>
                        <a:ext cx="1862944" cy="890678"/>
                      </a:xfrm>
                      <a:prstGeom prst="rect">
                        <a:avLst/>
                      </a:prstGeom>
                      <a:noFill/>
                      <a:ln>
                        <a:noFill/>
                      </a:ln>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896328895"/>
              </p:ext>
            </p:extLst>
          </p:nvPr>
        </p:nvGraphicFramePr>
        <p:xfrm>
          <a:off x="5114778" y="4683369"/>
          <a:ext cx="1143000" cy="787400"/>
        </p:xfrm>
        <a:graphic>
          <a:graphicData uri="http://schemas.openxmlformats.org/presentationml/2006/ole">
            <mc:AlternateContent xmlns:mc="http://schemas.openxmlformats.org/markup-compatibility/2006">
              <mc:Choice xmlns:v="urn:schemas-microsoft-com:vml" Requires="v">
                <p:oleObj spid="_x0000_s103859" name="Equation" r:id="rId12" imgW="571320" imgH="393480" progId="Equation.DSMT4">
                  <p:embed/>
                </p:oleObj>
              </mc:Choice>
              <mc:Fallback>
                <p:oleObj name="Equation" r:id="rId12" imgW="57132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4778" y="4683369"/>
                        <a:ext cx="1143000" cy="7874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15321023"/>
              </p:ext>
            </p:extLst>
          </p:nvPr>
        </p:nvGraphicFramePr>
        <p:xfrm>
          <a:off x="5097488" y="5835211"/>
          <a:ext cx="1092200" cy="787400"/>
        </p:xfrm>
        <a:graphic>
          <a:graphicData uri="http://schemas.openxmlformats.org/presentationml/2006/ole">
            <mc:AlternateContent xmlns:mc="http://schemas.openxmlformats.org/markup-compatibility/2006">
              <mc:Choice xmlns:v="urn:schemas-microsoft-com:vml" Requires="v">
                <p:oleObj spid="_x0000_s103860" name="Equation" r:id="rId13" imgW="545760" imgH="393480" progId="Equation.DSMT4">
                  <p:embed/>
                </p:oleObj>
              </mc:Choice>
              <mc:Fallback>
                <p:oleObj name="Equation" r:id="rId13" imgW="545760" imgH="393480" progId="Equation.DSMT4">
                  <p:embed/>
                  <p:pic>
                    <p:nvPicPr>
                      <p:cNvPr id="0" name=""/>
                      <p:cNvPicPr>
                        <a:picLocks noChangeAspect="1" noChangeArrowheads="1"/>
                      </p:cNvPicPr>
                      <p:nvPr/>
                    </p:nvPicPr>
                    <p:blipFill>
                      <a:blip r:embed="rId14"/>
                      <a:srcRect/>
                      <a:stretch>
                        <a:fillRect/>
                      </a:stretch>
                    </p:blipFill>
                    <p:spPr bwMode="auto">
                      <a:xfrm>
                        <a:off x="5097488" y="5835211"/>
                        <a:ext cx="1092200" cy="7874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p:cNvSpPr txBox="1"/>
          <p:nvPr/>
        </p:nvSpPr>
        <p:spPr>
          <a:xfrm>
            <a:off x="647114" y="4836182"/>
            <a:ext cx="759655"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smtClean="0">
                <a:latin typeface="+mn-lt"/>
              </a:rPr>
              <a:t>A)</a:t>
            </a:r>
            <a:r>
              <a:rPr lang="en-US" sz="2000" dirty="0" smtClean="0">
                <a:solidFill>
                  <a:srgbClr val="CC0000"/>
                </a:solidFill>
                <a:latin typeface="+mn-lt"/>
              </a:rPr>
              <a:t>.</a:t>
            </a:r>
            <a:endParaRPr lang="en-US" sz="2000" dirty="0">
              <a:solidFill>
                <a:srgbClr val="CC0000"/>
              </a:solidFill>
              <a:latin typeface="+mn-lt"/>
            </a:endParaRPr>
          </a:p>
        </p:txBody>
      </p:sp>
      <p:sp>
        <p:nvSpPr>
          <p:cNvPr id="25" name="TextBox 24"/>
          <p:cNvSpPr txBox="1"/>
          <p:nvPr/>
        </p:nvSpPr>
        <p:spPr>
          <a:xfrm>
            <a:off x="647114" y="6029601"/>
            <a:ext cx="759655"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a:latin typeface="+mn-lt"/>
              </a:rPr>
              <a:t>B</a:t>
            </a:r>
            <a:r>
              <a:rPr lang="en-US" sz="2000" dirty="0" smtClean="0">
                <a:latin typeface="+mn-lt"/>
              </a:rPr>
              <a:t>)</a:t>
            </a:r>
            <a:r>
              <a:rPr lang="en-US" sz="2000" dirty="0" smtClean="0">
                <a:solidFill>
                  <a:srgbClr val="CC0000"/>
                </a:solidFill>
                <a:latin typeface="+mn-lt"/>
              </a:rPr>
              <a:t>.</a:t>
            </a:r>
            <a:endParaRPr lang="en-US" sz="2000" dirty="0">
              <a:solidFill>
                <a:srgbClr val="CC0000"/>
              </a:solidFill>
              <a:latin typeface="+mn-lt"/>
            </a:endParaRPr>
          </a:p>
        </p:txBody>
      </p:sp>
      <p:sp>
        <p:nvSpPr>
          <p:cNvPr id="26" name="TextBox 25"/>
          <p:cNvSpPr txBox="1"/>
          <p:nvPr/>
        </p:nvSpPr>
        <p:spPr>
          <a:xfrm>
            <a:off x="4305300" y="4842466"/>
            <a:ext cx="759655"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a:latin typeface="+mn-lt"/>
              </a:rPr>
              <a:t>C</a:t>
            </a:r>
            <a:r>
              <a:rPr lang="en-US" sz="2000" dirty="0" smtClean="0">
                <a:latin typeface="+mn-lt"/>
              </a:rPr>
              <a:t>)</a:t>
            </a:r>
            <a:r>
              <a:rPr lang="en-US" sz="2000" dirty="0" smtClean="0">
                <a:solidFill>
                  <a:srgbClr val="CC0000"/>
                </a:solidFill>
                <a:latin typeface="+mn-lt"/>
              </a:rPr>
              <a:t>.</a:t>
            </a:r>
            <a:endParaRPr lang="en-US" sz="2000" dirty="0">
              <a:solidFill>
                <a:srgbClr val="CC0000"/>
              </a:solidFill>
              <a:latin typeface="+mn-lt"/>
            </a:endParaRPr>
          </a:p>
        </p:txBody>
      </p:sp>
      <p:sp>
        <p:nvSpPr>
          <p:cNvPr id="27" name="TextBox 26"/>
          <p:cNvSpPr txBox="1"/>
          <p:nvPr/>
        </p:nvSpPr>
        <p:spPr>
          <a:xfrm>
            <a:off x="4305885" y="6029601"/>
            <a:ext cx="759655"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a:latin typeface="+mn-lt"/>
              </a:rPr>
              <a:t>D</a:t>
            </a:r>
            <a:r>
              <a:rPr lang="en-US" sz="2000" dirty="0" smtClean="0">
                <a:latin typeface="+mn-lt"/>
              </a:rPr>
              <a:t>)</a:t>
            </a:r>
            <a:r>
              <a:rPr lang="en-US" sz="2000" dirty="0" smtClean="0">
                <a:solidFill>
                  <a:srgbClr val="CC0000"/>
                </a:solidFill>
                <a:latin typeface="+mn-lt"/>
              </a:rPr>
              <a:t>.</a:t>
            </a:r>
            <a:endParaRPr lang="en-US" sz="2000" dirty="0">
              <a:solidFill>
                <a:srgbClr val="CC0000"/>
              </a:solidFill>
              <a:latin typeface="+mn-lt"/>
            </a:endParaRPr>
          </a:p>
        </p:txBody>
      </p:sp>
      <p:sp>
        <p:nvSpPr>
          <p:cNvPr id="28" name="Rectangle 27"/>
          <p:cNvSpPr/>
          <p:nvPr/>
        </p:nvSpPr>
        <p:spPr>
          <a:xfrm>
            <a:off x="152400" y="3076472"/>
            <a:ext cx="8991600" cy="59062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3161714" y="1581150"/>
                <a:ext cx="3109762" cy="968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smtClean="0">
                              <a:latin typeface="Cambria Math" panose="02040503050406030204" pitchFamily="18" charset="0"/>
                            </a:rPr>
                          </m:ctrlPr>
                        </m:naryPr>
                        <m:sub/>
                        <m:sup/>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𝐵</m:t>
                              </m:r>
                            </m:e>
                          </m:acc>
                          <m:r>
                            <m:rPr>
                              <m:brk/>
                            </m:rP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𝑑𝑙</m:t>
                              </m:r>
                            </m:e>
                          </m:acc>
                        </m:e>
                      </m:nary>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𝑟𝐵</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𝐼</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3161714" y="1581150"/>
                <a:ext cx="3109762" cy="968727"/>
              </a:xfrm>
              <a:prstGeom prst="rect">
                <a:avLst/>
              </a:prstGeom>
              <a:blipFill rotWithShape="0">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753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685800" y="152400"/>
            <a:ext cx="7772400" cy="533400"/>
          </a:xfrm>
        </p:spPr>
        <p:txBody>
          <a:bodyPr/>
          <a:lstStyle/>
          <a:p>
            <a:r>
              <a:rPr lang="en-US" altLang="ja-JP" dirty="0" err="1" smtClean="0">
                <a:ea typeface="ＭＳ Ｐゴシック" charset="-128"/>
              </a:rPr>
              <a:t>iClicker</a:t>
            </a:r>
            <a:r>
              <a:rPr lang="en-US" altLang="ja-JP" dirty="0" smtClean="0">
                <a:ea typeface="ＭＳ Ｐゴシック" charset="-128"/>
              </a:rPr>
              <a:t> Question</a:t>
            </a:r>
          </a:p>
        </p:txBody>
      </p:sp>
      <p:pic>
        <p:nvPicPr>
          <p:cNvPr id="4103" name="Picture 3" descr="F30_1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2819400" cy="200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4" name="Group 5"/>
          <p:cNvGrpSpPr>
            <a:grpSpLocks/>
          </p:cNvGrpSpPr>
          <p:nvPr/>
        </p:nvGrpSpPr>
        <p:grpSpPr bwMode="auto">
          <a:xfrm>
            <a:off x="3505200" y="2209800"/>
            <a:ext cx="1676400" cy="787400"/>
            <a:chOff x="2208" y="1392"/>
            <a:chExt cx="1056" cy="496"/>
          </a:xfrm>
        </p:grpSpPr>
        <p:graphicFrame>
          <p:nvGraphicFramePr>
            <p:cNvPr id="4101" name="Object 6"/>
            <p:cNvGraphicFramePr>
              <a:graphicFrameLocks noChangeAspect="1"/>
            </p:cNvGraphicFramePr>
            <p:nvPr/>
          </p:nvGraphicFramePr>
          <p:xfrm>
            <a:off x="2544" y="1392"/>
            <a:ext cx="720" cy="496"/>
          </p:xfrm>
          <a:graphic>
            <a:graphicData uri="http://schemas.openxmlformats.org/presentationml/2006/ole">
              <mc:AlternateContent xmlns:mc="http://schemas.openxmlformats.org/markup-compatibility/2006">
                <mc:Choice xmlns:v="urn:schemas-microsoft-com:vml" Requires="v">
                  <p:oleObj spid="_x0000_s104688" name="Equation" r:id="rId5" imgW="571320" imgH="393480" progId="Equation.DSMT4">
                    <p:embed/>
                  </p:oleObj>
                </mc:Choice>
                <mc:Fallback>
                  <p:oleObj name="Equation" r:id="rId5" imgW="57132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 y="1392"/>
                          <a:ext cx="720" cy="49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2" name="AutoShape 7"/>
            <p:cNvSpPr>
              <a:spLocks noChangeArrowheads="1"/>
            </p:cNvSpPr>
            <p:nvPr/>
          </p:nvSpPr>
          <p:spPr bwMode="auto">
            <a:xfrm>
              <a:off x="2208" y="1584"/>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grpSp>
      <p:sp>
        <p:nvSpPr>
          <p:cNvPr id="4105" name="Text Box 8"/>
          <p:cNvSpPr txBox="1">
            <a:spLocks noChangeArrowheads="1"/>
          </p:cNvSpPr>
          <p:nvPr/>
        </p:nvSpPr>
        <p:spPr bwMode="auto">
          <a:xfrm>
            <a:off x="3200400" y="1143000"/>
            <a:ext cx="2209800" cy="476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spcBef>
                <a:spcPct val="50000"/>
              </a:spcBef>
            </a:pPr>
            <a:r>
              <a:rPr lang="en-US" altLang="ja-JP" b="1">
                <a:ea typeface="ＭＳ Ｐゴシック" charset="-128"/>
              </a:rPr>
              <a:t>outside the wire</a:t>
            </a:r>
          </a:p>
        </p:txBody>
      </p:sp>
      <p:pic>
        <p:nvPicPr>
          <p:cNvPr id="412681" name="Picture 9" descr="F30_14"/>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304800" y="4191000"/>
            <a:ext cx="2743200" cy="216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82" name="Text Box 10"/>
          <p:cNvSpPr txBox="1">
            <a:spLocks noChangeArrowheads="1"/>
          </p:cNvSpPr>
          <p:nvPr/>
        </p:nvSpPr>
        <p:spPr bwMode="auto">
          <a:xfrm>
            <a:off x="3124200" y="3581400"/>
            <a:ext cx="2057400" cy="476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spcBef>
                <a:spcPct val="50000"/>
              </a:spcBef>
            </a:pPr>
            <a:r>
              <a:rPr lang="en-US" altLang="ja-JP" b="1">
                <a:ea typeface="ＭＳ Ｐゴシック" charset="-128"/>
              </a:rPr>
              <a:t>inside the wire</a:t>
            </a:r>
          </a:p>
        </p:txBody>
      </p:sp>
      <p:pic>
        <p:nvPicPr>
          <p:cNvPr id="412683" name="Picture 11" descr="figure-27-25"/>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429000"/>
            <a:ext cx="30099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3"/>
          <p:cNvGrpSpPr>
            <a:grpSpLocks/>
          </p:cNvGrpSpPr>
          <p:nvPr/>
        </p:nvGrpSpPr>
        <p:grpSpPr bwMode="auto">
          <a:xfrm>
            <a:off x="3505200" y="5788025"/>
            <a:ext cx="2209800" cy="803275"/>
            <a:chOff x="2208" y="3646"/>
            <a:chExt cx="1392" cy="506"/>
          </a:xfrm>
        </p:grpSpPr>
        <p:sp>
          <p:nvSpPr>
            <p:cNvPr id="4111" name="AutoShape 14"/>
            <p:cNvSpPr>
              <a:spLocks noChangeArrowheads="1"/>
            </p:cNvSpPr>
            <p:nvPr/>
          </p:nvSpPr>
          <p:spPr bwMode="auto">
            <a:xfrm>
              <a:off x="2208" y="3840"/>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graphicFrame>
          <p:nvGraphicFramePr>
            <p:cNvPr id="4100" name="Object 15"/>
            <p:cNvGraphicFramePr>
              <a:graphicFrameLocks noChangeAspect="1"/>
            </p:cNvGraphicFramePr>
            <p:nvPr>
              <p:extLst>
                <p:ext uri="{D42A27DB-BD31-4B8C-83A1-F6EECF244321}">
                  <p14:modId xmlns:p14="http://schemas.microsoft.com/office/powerpoint/2010/main" val="1704629299"/>
                </p:ext>
              </p:extLst>
            </p:nvPr>
          </p:nvGraphicFramePr>
          <p:xfrm>
            <a:off x="2544" y="3646"/>
            <a:ext cx="1056" cy="506"/>
          </p:xfrm>
          <a:graphic>
            <a:graphicData uri="http://schemas.openxmlformats.org/presentationml/2006/ole">
              <mc:AlternateContent xmlns:mc="http://schemas.openxmlformats.org/markup-compatibility/2006">
                <mc:Choice xmlns:v="urn:schemas-microsoft-com:vml" Requires="v">
                  <p:oleObj spid="_x0000_s104689" name="Equation" r:id="rId9" imgW="901440" imgH="431640" progId="Equation.DSMT4">
                    <p:embed/>
                  </p:oleObj>
                </mc:Choice>
                <mc:Fallback>
                  <p:oleObj name="Equation" r:id="rId9" imgW="90144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4" y="3646"/>
                          <a:ext cx="1056" cy="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4110" name="Picture 16" descr="figure-27-24"/>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7000" y="1219200"/>
            <a:ext cx="1905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DE7ECCF-C43B-4FEF-A546-D538FEFFE867}" type="slidenum">
              <a:rPr lang="en-US" altLang="en-US" smtClean="0"/>
              <a:pPr/>
              <a:t>6</a:t>
            </a:fld>
            <a:endParaRPr lang="en-US" altLang="en-US"/>
          </a:p>
        </p:txBody>
      </p:sp>
      <mc:AlternateContent xmlns:mc="http://schemas.openxmlformats.org/markup-compatibility/2006" xmlns:a14="http://schemas.microsoft.com/office/drawing/2010/main">
        <mc:Choice Requires="a14">
          <p:sp>
            <p:nvSpPr>
              <p:cNvPr id="19" name="TextBox 18"/>
              <p:cNvSpPr txBox="1"/>
              <p:nvPr/>
            </p:nvSpPr>
            <p:spPr>
              <a:xfrm>
                <a:off x="3161714" y="1581150"/>
                <a:ext cx="3109762" cy="968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smtClean="0">
                              <a:latin typeface="Cambria Math" panose="02040503050406030204" pitchFamily="18" charset="0"/>
                            </a:rPr>
                          </m:ctrlPr>
                        </m:naryPr>
                        <m:sub/>
                        <m:sup/>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𝐵</m:t>
                              </m:r>
                            </m:e>
                          </m:acc>
                          <m:r>
                            <m:rPr>
                              <m:brk/>
                            </m:rP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𝑑𝑙</m:t>
                              </m:r>
                            </m:e>
                          </m:acc>
                        </m:e>
                      </m:nary>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𝑟𝐵</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𝐼</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161714" y="1581150"/>
                <a:ext cx="3109762" cy="968727"/>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276600" y="4081859"/>
                <a:ext cx="2667000" cy="17098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smtClean="0">
                              <a:latin typeface="Cambria Math" panose="02040503050406030204" pitchFamily="18" charset="0"/>
                            </a:rPr>
                          </m:ctrlPr>
                        </m:naryPr>
                        <m:sub/>
                        <m:sup/>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𝐵</m:t>
                              </m:r>
                            </m:e>
                          </m:acc>
                          <m:r>
                            <m:rPr>
                              <m:brk/>
                            </m:rP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𝑑𝑙</m:t>
                              </m:r>
                            </m:e>
                          </m:acc>
                        </m:e>
                      </m:nary>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𝑟𝐵</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𝐼</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276600" y="4081859"/>
                <a:ext cx="2667000" cy="1709827"/>
              </a:xfrm>
              <a:prstGeom prst="rect">
                <a:avLst/>
              </a:prstGeom>
              <a:blipFill rotWithShape="0">
                <a:blip r:embed="rId13"/>
                <a:stretch>
                  <a:fillRect/>
                </a:stretch>
              </a:blipFill>
            </p:spPr>
            <p:txBody>
              <a:bodyPr/>
              <a:lstStyle/>
              <a:p>
                <a:r>
                  <a:rPr lang="en-US">
                    <a:noFill/>
                  </a:rPr>
                  <a:t> </a:t>
                </a:r>
              </a:p>
            </p:txBody>
          </p:sp>
        </mc:Fallback>
      </mc:AlternateContent>
      <p:sp>
        <p:nvSpPr>
          <p:cNvPr id="18" name="Rectangle 17"/>
          <p:cNvSpPr/>
          <p:nvPr/>
        </p:nvSpPr>
        <p:spPr>
          <a:xfrm>
            <a:off x="114300" y="951743"/>
            <a:ext cx="8991600" cy="59062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210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2" presetClass="entr" presetSubtype="4" fill="hold" grpId="0" nodeType="withEffect">
                                  <p:stCondLst>
                                    <p:cond delay="0"/>
                                  </p:stCondLst>
                                  <p:childTnLst>
                                    <p:set>
                                      <p:cBhvr>
                                        <p:cTn id="8" dur="1" fill="hold">
                                          <p:stCondLst>
                                            <p:cond delay="0"/>
                                          </p:stCondLst>
                                        </p:cTn>
                                        <p:tgtEl>
                                          <p:spTgt spid="412682"/>
                                        </p:tgtEl>
                                        <p:attrNameLst>
                                          <p:attrName>style.visibility</p:attrName>
                                        </p:attrNameLst>
                                      </p:cBhvr>
                                      <p:to>
                                        <p:strVal val="visible"/>
                                      </p:to>
                                    </p:set>
                                    <p:anim calcmode="lin" valueType="num">
                                      <p:cBhvr additive="base">
                                        <p:cTn id="9" dur="500" fill="hold"/>
                                        <p:tgtEl>
                                          <p:spTgt spid="412682"/>
                                        </p:tgtEl>
                                        <p:attrNameLst>
                                          <p:attrName>ppt_x</p:attrName>
                                        </p:attrNameLst>
                                      </p:cBhvr>
                                      <p:tavLst>
                                        <p:tav tm="0">
                                          <p:val>
                                            <p:strVal val="#ppt_x"/>
                                          </p:val>
                                        </p:tav>
                                        <p:tav tm="100000">
                                          <p:val>
                                            <p:strVal val="#ppt_x"/>
                                          </p:val>
                                        </p:tav>
                                      </p:tavLst>
                                    </p:anim>
                                    <p:anim calcmode="lin" valueType="num">
                                      <p:cBhvr additive="base">
                                        <p:cTn id="10" dur="500" fill="hold"/>
                                        <p:tgtEl>
                                          <p:spTgt spid="412682"/>
                                        </p:tgtEl>
                                        <p:attrNameLst>
                                          <p:attrName>ppt_y</p:attrName>
                                        </p:attrNameLst>
                                      </p:cBhvr>
                                      <p:tavLst>
                                        <p:tav tm="0">
                                          <p:val>
                                            <p:strVal val="1+#ppt_h/2"/>
                                          </p:val>
                                        </p:tav>
                                        <p:tav tm="100000">
                                          <p:val>
                                            <p:strVal val="#ppt_y"/>
                                          </p:val>
                                        </p:tav>
                                      </p:tavLst>
                                    </p:anim>
                                  </p:childTnLst>
                                </p:cTn>
                              </p:par>
                              <p:par>
                                <p:cTn id="11" presetID="5" presetClass="entr" presetSubtype="10" fill="hold" nodeType="withEffect">
                                  <p:stCondLst>
                                    <p:cond delay="0"/>
                                  </p:stCondLst>
                                  <p:childTnLst>
                                    <p:set>
                                      <p:cBhvr>
                                        <p:cTn id="12" dur="1" fill="hold">
                                          <p:stCondLst>
                                            <p:cond delay="0"/>
                                          </p:stCondLst>
                                        </p:cTn>
                                        <p:tgtEl>
                                          <p:spTgt spid="412681"/>
                                        </p:tgtEl>
                                        <p:attrNameLst>
                                          <p:attrName>style.visibility</p:attrName>
                                        </p:attrNameLst>
                                      </p:cBhvr>
                                      <p:to>
                                        <p:strVal val="visible"/>
                                      </p:to>
                                    </p:set>
                                    <p:animEffect transition="in" filter="checkerboard(across)">
                                      <p:cBhvr>
                                        <p:cTn id="13" dur="500"/>
                                        <p:tgtEl>
                                          <p:spTgt spid="412681"/>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5" presetClass="entr" presetSubtype="10" fill="hold" nodeType="withEffect">
                                  <p:stCondLst>
                                    <p:cond delay="0"/>
                                  </p:stCondLst>
                                  <p:childTnLst>
                                    <p:set>
                                      <p:cBhvr>
                                        <p:cTn id="18" dur="1" fill="hold">
                                          <p:stCondLst>
                                            <p:cond delay="0"/>
                                          </p:stCondLst>
                                        </p:cTn>
                                        <p:tgtEl>
                                          <p:spTgt spid="412683"/>
                                        </p:tgtEl>
                                        <p:attrNameLst>
                                          <p:attrName>style.visibility</p:attrName>
                                        </p:attrNameLst>
                                      </p:cBhvr>
                                      <p:to>
                                        <p:strVal val="visible"/>
                                      </p:to>
                                    </p:set>
                                    <p:animEffect transition="in" filter="checkerboard(across)">
                                      <p:cBhvr>
                                        <p:cTn id="19" dur="500"/>
                                        <p:tgtEl>
                                          <p:spTgt spid="412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2"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3" name="Group 2"/>
          <p:cNvGrpSpPr>
            <a:grpSpLocks/>
          </p:cNvGrpSpPr>
          <p:nvPr/>
        </p:nvGrpSpPr>
        <p:grpSpPr bwMode="auto">
          <a:xfrm>
            <a:off x="228600" y="1447800"/>
            <a:ext cx="4114800" cy="2760663"/>
            <a:chOff x="144" y="912"/>
            <a:chExt cx="2400" cy="1440"/>
          </a:xfrm>
        </p:grpSpPr>
        <p:pic>
          <p:nvPicPr>
            <p:cNvPr id="31777" name="Picture 3" descr="Fig20"/>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t="6038" b="3397"/>
            <a:stretch>
              <a:fillRect/>
            </a:stretch>
          </p:blipFill>
          <p:spPr bwMode="auto">
            <a:xfrm>
              <a:off x="144" y="912"/>
              <a:ext cx="240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8" name="Rectangle 4"/>
            <p:cNvSpPr>
              <a:spLocks noChangeArrowheads="1"/>
            </p:cNvSpPr>
            <p:nvPr/>
          </p:nvSpPr>
          <p:spPr bwMode="auto">
            <a:xfrm>
              <a:off x="1536" y="1513"/>
              <a:ext cx="365" cy="218"/>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1779" name="Rectangle 5"/>
            <p:cNvSpPr>
              <a:spLocks noChangeArrowheads="1"/>
            </p:cNvSpPr>
            <p:nvPr/>
          </p:nvSpPr>
          <p:spPr bwMode="auto">
            <a:xfrm>
              <a:off x="973" y="1538"/>
              <a:ext cx="605" cy="127"/>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1754" name="Group 6"/>
          <p:cNvGrpSpPr>
            <a:grpSpLocks/>
          </p:cNvGrpSpPr>
          <p:nvPr/>
        </p:nvGrpSpPr>
        <p:grpSpPr bwMode="auto">
          <a:xfrm>
            <a:off x="152400" y="984250"/>
            <a:ext cx="1982788" cy="1377950"/>
            <a:chOff x="96" y="620"/>
            <a:chExt cx="1249" cy="868"/>
          </a:xfrm>
        </p:grpSpPr>
        <p:sp>
          <p:nvSpPr>
            <p:cNvPr id="31775" name="Text Box 7"/>
            <p:cNvSpPr txBox="1">
              <a:spLocks noChangeArrowheads="1"/>
            </p:cNvSpPr>
            <p:nvPr/>
          </p:nvSpPr>
          <p:spPr bwMode="auto">
            <a:xfrm>
              <a:off x="96" y="620"/>
              <a:ext cx="124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P=I</a:t>
              </a:r>
              <a:r>
                <a:rPr lang="en-US" altLang="en-US">
                  <a:solidFill>
                    <a:schemeClr val="accent2"/>
                  </a:solidFill>
                  <a:sym typeface="Symbol" charset="2"/>
                </a:rPr>
                <a:t>V=</a:t>
              </a:r>
              <a:r>
                <a:rPr lang="en-US" altLang="en-US">
                  <a:solidFill>
                    <a:schemeClr val="accent2"/>
                  </a:solidFill>
                </a:rPr>
                <a:t>I(emf)</a:t>
              </a:r>
            </a:p>
          </p:txBody>
        </p:sp>
        <p:sp>
          <p:nvSpPr>
            <p:cNvPr id="31776" name="Line 8"/>
            <p:cNvSpPr>
              <a:spLocks noChangeShapeType="1"/>
            </p:cNvSpPr>
            <p:nvPr/>
          </p:nvSpPr>
          <p:spPr bwMode="auto">
            <a:xfrm>
              <a:off x="240" y="912"/>
              <a:ext cx="144" cy="576"/>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1755" name="Text Box 9"/>
          <p:cNvSpPr txBox="1">
            <a:spLocks noChangeArrowheads="1"/>
          </p:cNvSpPr>
          <p:nvPr/>
        </p:nvSpPr>
        <p:spPr bwMode="auto">
          <a:xfrm>
            <a:off x="3962400" y="990600"/>
            <a:ext cx="491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Are we getting something for nothing?</a:t>
            </a:r>
          </a:p>
        </p:txBody>
      </p:sp>
      <p:grpSp>
        <p:nvGrpSpPr>
          <p:cNvPr id="31756" name="Group 10"/>
          <p:cNvGrpSpPr>
            <a:grpSpLocks/>
          </p:cNvGrpSpPr>
          <p:nvPr/>
        </p:nvGrpSpPr>
        <p:grpSpPr bwMode="auto">
          <a:xfrm>
            <a:off x="1219200" y="3124200"/>
            <a:ext cx="515938" cy="914400"/>
            <a:chOff x="1341" y="2855"/>
            <a:chExt cx="325" cy="576"/>
          </a:xfrm>
        </p:grpSpPr>
        <p:pic>
          <p:nvPicPr>
            <p:cNvPr id="31771" name="Picture 11" descr="Ball-blue-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 y="2855"/>
              <a:ext cx="8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72" name="Group 12"/>
            <p:cNvGrpSpPr>
              <a:grpSpLocks/>
            </p:cNvGrpSpPr>
            <p:nvPr/>
          </p:nvGrpSpPr>
          <p:grpSpPr bwMode="auto">
            <a:xfrm>
              <a:off x="1341" y="2951"/>
              <a:ext cx="325" cy="480"/>
              <a:chOff x="1056" y="2016"/>
              <a:chExt cx="325" cy="480"/>
            </a:xfrm>
          </p:grpSpPr>
          <p:sp>
            <p:nvSpPr>
              <p:cNvPr id="31773" name="Line 13"/>
              <p:cNvSpPr>
                <a:spLocks noChangeShapeType="1"/>
              </p:cNvSpPr>
              <p:nvPr/>
            </p:nvSpPr>
            <p:spPr bwMode="auto">
              <a:xfrm>
                <a:off x="1200" y="2016"/>
                <a:ext cx="0" cy="24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4" name="Text Box 14"/>
              <p:cNvSpPr txBox="1">
                <a:spLocks noChangeArrowheads="1"/>
              </p:cNvSpPr>
              <p:nvPr/>
            </p:nvSpPr>
            <p:spPr bwMode="auto">
              <a:xfrm>
                <a:off x="1056" y="2208"/>
                <a:ext cx="3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accent1"/>
                    </a:solidFill>
                  </a:rPr>
                  <a:t>F</a:t>
                </a:r>
                <a:r>
                  <a:rPr lang="en-US" altLang="en-US" i="1" baseline="-25000">
                    <a:solidFill>
                      <a:schemeClr val="accent1"/>
                    </a:solidFill>
                  </a:rPr>
                  <a:t>m</a:t>
                </a:r>
                <a:endParaRPr lang="en-US" altLang="en-US" i="1">
                  <a:solidFill>
                    <a:schemeClr val="accent1"/>
                  </a:solidFill>
                </a:endParaRPr>
              </a:p>
            </p:txBody>
          </p:sp>
        </p:grpSp>
      </p:grpSp>
      <p:sp>
        <p:nvSpPr>
          <p:cNvPr id="31757" name="Text Box 15"/>
          <p:cNvSpPr txBox="1">
            <a:spLocks noChangeArrowheads="1"/>
          </p:cNvSpPr>
          <p:nvPr/>
        </p:nvSpPr>
        <p:spPr bwMode="auto">
          <a:xfrm>
            <a:off x="5116513" y="1820863"/>
            <a:ext cx="2052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Bar – current </a:t>
            </a:r>
            <a:r>
              <a:rPr lang="en-US" altLang="en-US" i="1">
                <a:solidFill>
                  <a:schemeClr val="accent2"/>
                </a:solidFill>
              </a:rPr>
              <a:t>I</a:t>
            </a:r>
            <a:r>
              <a:rPr lang="en-US" altLang="en-US">
                <a:solidFill>
                  <a:schemeClr val="accent2"/>
                </a:solidFill>
              </a:rPr>
              <a:t>:</a:t>
            </a:r>
            <a:endParaRPr lang="en-US" altLang="en-US"/>
          </a:p>
        </p:txBody>
      </p:sp>
      <p:graphicFrame>
        <p:nvGraphicFramePr>
          <p:cNvPr id="1625104" name="Object 2"/>
          <p:cNvGraphicFramePr>
            <a:graphicFrameLocks noChangeAspect="1"/>
          </p:cNvGraphicFramePr>
          <p:nvPr/>
        </p:nvGraphicFramePr>
        <p:xfrm>
          <a:off x="4887913" y="2374900"/>
          <a:ext cx="2378075" cy="460375"/>
        </p:xfrm>
        <a:graphic>
          <a:graphicData uri="http://schemas.openxmlformats.org/presentationml/2006/ole">
            <mc:AlternateContent xmlns:mc="http://schemas.openxmlformats.org/markup-compatibility/2006">
              <mc:Choice xmlns:v="urn:schemas-microsoft-com:vml" Requires="v">
                <p:oleObj spid="_x0000_s93928" name="Equation" r:id="rId6" imgW="1181100" imgH="228600" progId="Equation.DSMT4">
                  <p:embed/>
                </p:oleObj>
              </mc:Choice>
              <mc:Fallback>
                <p:oleObj name="Equation" r:id="rId6" imgW="11811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7913" y="2374900"/>
                        <a:ext cx="2378075" cy="460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31758" name="Group 17"/>
          <p:cNvGrpSpPr>
            <a:grpSpLocks/>
          </p:cNvGrpSpPr>
          <p:nvPr/>
        </p:nvGrpSpPr>
        <p:grpSpPr bwMode="auto">
          <a:xfrm>
            <a:off x="0" y="2590800"/>
            <a:ext cx="1295400" cy="457200"/>
            <a:chOff x="0" y="1632"/>
            <a:chExt cx="816" cy="288"/>
          </a:xfrm>
        </p:grpSpPr>
        <p:sp>
          <p:nvSpPr>
            <p:cNvPr id="31769" name="Text Box 18"/>
            <p:cNvSpPr txBox="1">
              <a:spLocks noChangeArrowheads="1"/>
            </p:cNvSpPr>
            <p:nvPr/>
          </p:nvSpPr>
          <p:spPr bwMode="auto">
            <a:xfrm>
              <a:off x="0" y="1632"/>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FF0000"/>
                  </a:solidFill>
                </a:rPr>
                <a:t>F</a:t>
              </a:r>
              <a:r>
                <a:rPr lang="en-US" altLang="en-US" i="1" baseline="-25000">
                  <a:solidFill>
                    <a:srgbClr val="FF0000"/>
                  </a:solidFill>
                </a:rPr>
                <a:t>I</a:t>
              </a:r>
              <a:endParaRPr lang="en-US" altLang="en-US" i="1">
                <a:solidFill>
                  <a:srgbClr val="FF0000"/>
                </a:solidFill>
              </a:endParaRPr>
            </a:p>
          </p:txBody>
        </p:sp>
        <p:sp>
          <p:nvSpPr>
            <p:cNvPr id="31770" name="Line 19"/>
            <p:cNvSpPr>
              <a:spLocks noChangeShapeType="1"/>
            </p:cNvSpPr>
            <p:nvPr/>
          </p:nvSpPr>
          <p:spPr bwMode="auto">
            <a:xfrm flipH="1">
              <a:off x="144" y="1680"/>
              <a:ext cx="672"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1625108" name="Object 3"/>
          <p:cNvGraphicFramePr>
            <a:graphicFrameLocks noChangeAspect="1"/>
          </p:cNvGraphicFramePr>
          <p:nvPr/>
        </p:nvGraphicFramePr>
        <p:xfrm>
          <a:off x="5257800" y="2971800"/>
          <a:ext cx="1176338" cy="434975"/>
        </p:xfrm>
        <a:graphic>
          <a:graphicData uri="http://schemas.openxmlformats.org/presentationml/2006/ole">
            <mc:AlternateContent xmlns:mc="http://schemas.openxmlformats.org/markup-compatibility/2006">
              <mc:Choice xmlns:v="urn:schemas-microsoft-com:vml" Requires="v">
                <p:oleObj spid="_x0000_s93929" name="Equation" r:id="rId8" imgW="584200" imgH="215900" progId="Equation.3">
                  <p:embed/>
                </p:oleObj>
              </mc:Choice>
              <mc:Fallback>
                <p:oleObj name="Equation" r:id="rId8" imgW="584200" imgH="215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2971800"/>
                        <a:ext cx="1176338" cy="434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31759" name="Group 21"/>
          <p:cNvGrpSpPr>
            <a:grpSpLocks/>
          </p:cNvGrpSpPr>
          <p:nvPr/>
        </p:nvGrpSpPr>
        <p:grpSpPr bwMode="auto">
          <a:xfrm>
            <a:off x="1676400" y="2590800"/>
            <a:ext cx="1284288" cy="457200"/>
            <a:chOff x="1056" y="1632"/>
            <a:chExt cx="809" cy="288"/>
          </a:xfrm>
        </p:grpSpPr>
        <p:sp>
          <p:nvSpPr>
            <p:cNvPr id="31767" name="Line 22"/>
            <p:cNvSpPr>
              <a:spLocks noChangeShapeType="1"/>
            </p:cNvSpPr>
            <p:nvPr/>
          </p:nvSpPr>
          <p:spPr bwMode="auto">
            <a:xfrm flipH="1">
              <a:off x="1056" y="1680"/>
              <a:ext cx="672" cy="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68" name="Text Box 23"/>
            <p:cNvSpPr txBox="1">
              <a:spLocks noChangeArrowheads="1"/>
            </p:cNvSpPr>
            <p:nvPr/>
          </p:nvSpPr>
          <p:spPr bwMode="auto">
            <a:xfrm>
              <a:off x="1632" y="1632"/>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FF0000"/>
                  </a:solidFill>
                </a:rPr>
                <a:t>F</a:t>
              </a:r>
            </a:p>
          </p:txBody>
        </p:sp>
      </p:grpSp>
      <p:sp>
        <p:nvSpPr>
          <p:cNvPr id="31760" name="Text Box 24"/>
          <p:cNvSpPr txBox="1">
            <a:spLocks noChangeArrowheads="1"/>
          </p:cNvSpPr>
          <p:nvPr/>
        </p:nvSpPr>
        <p:spPr bwMode="auto">
          <a:xfrm>
            <a:off x="5029200" y="3581400"/>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Work:</a:t>
            </a:r>
            <a:endParaRPr lang="en-US" altLang="en-US"/>
          </a:p>
        </p:txBody>
      </p:sp>
      <p:graphicFrame>
        <p:nvGraphicFramePr>
          <p:cNvPr id="1625113" name="Object 4"/>
          <p:cNvGraphicFramePr>
            <a:graphicFrameLocks noChangeAspect="1"/>
          </p:cNvGraphicFramePr>
          <p:nvPr/>
        </p:nvGraphicFramePr>
        <p:xfrm>
          <a:off x="6156325" y="3654425"/>
          <a:ext cx="2352675" cy="333375"/>
        </p:xfrm>
        <a:graphic>
          <a:graphicData uri="http://schemas.openxmlformats.org/presentationml/2006/ole">
            <mc:AlternateContent xmlns:mc="http://schemas.openxmlformats.org/markup-compatibility/2006">
              <mc:Choice xmlns:v="urn:schemas-microsoft-com:vml" Requires="v">
                <p:oleObj spid="_x0000_s93930" name="Equation" r:id="rId10" imgW="1168400" imgH="165100" progId="Equation.DSMT4">
                  <p:embed/>
                </p:oleObj>
              </mc:Choice>
              <mc:Fallback>
                <p:oleObj name="Equation" r:id="rId10" imgW="1168400" imgH="165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325" y="3654425"/>
                        <a:ext cx="2352675" cy="333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1761" name="Text Box 26"/>
          <p:cNvSpPr txBox="1">
            <a:spLocks noChangeArrowheads="1"/>
          </p:cNvSpPr>
          <p:nvPr/>
        </p:nvSpPr>
        <p:spPr bwMode="auto">
          <a:xfrm>
            <a:off x="5013325" y="44196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Power:</a:t>
            </a:r>
            <a:endParaRPr lang="en-US" altLang="en-US"/>
          </a:p>
        </p:txBody>
      </p:sp>
      <p:graphicFrame>
        <p:nvGraphicFramePr>
          <p:cNvPr id="1625115" name="Object 5"/>
          <p:cNvGraphicFramePr>
            <a:graphicFrameLocks noChangeAspect="1"/>
          </p:cNvGraphicFramePr>
          <p:nvPr/>
        </p:nvGraphicFramePr>
        <p:xfrm>
          <a:off x="6172200" y="4237038"/>
          <a:ext cx="2173288" cy="792162"/>
        </p:xfrm>
        <a:graphic>
          <a:graphicData uri="http://schemas.openxmlformats.org/presentationml/2006/ole">
            <mc:AlternateContent xmlns:mc="http://schemas.openxmlformats.org/markup-compatibility/2006">
              <mc:Choice xmlns:v="urn:schemas-microsoft-com:vml" Requires="v">
                <p:oleObj spid="_x0000_s93931" name="Equation" r:id="rId12" imgW="1079500" imgH="393700" progId="Equation.3">
                  <p:embed/>
                </p:oleObj>
              </mc:Choice>
              <mc:Fallback>
                <p:oleObj name="Equation" r:id="rId12" imgW="1079500" imgH="393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2200" y="4237038"/>
                        <a:ext cx="2173288" cy="7921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25116" name="Object 6"/>
          <p:cNvGraphicFramePr>
            <a:graphicFrameLocks noChangeAspect="1"/>
          </p:cNvGraphicFramePr>
          <p:nvPr/>
        </p:nvGraphicFramePr>
        <p:xfrm>
          <a:off x="6248400" y="5181600"/>
          <a:ext cx="1227138" cy="331788"/>
        </p:xfrm>
        <a:graphic>
          <a:graphicData uri="http://schemas.openxmlformats.org/presentationml/2006/ole">
            <mc:AlternateContent xmlns:mc="http://schemas.openxmlformats.org/markup-compatibility/2006">
              <mc:Choice xmlns:v="urn:schemas-microsoft-com:vml" Requires="v">
                <p:oleObj spid="_x0000_s93932" name="Equation" r:id="rId14" imgW="609600" imgH="165100" progId="Equation.3">
                  <p:embed/>
                </p:oleObj>
              </mc:Choice>
              <mc:Fallback>
                <p:oleObj name="Equation" r:id="rId14" imgW="609600" imgH="1651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48400" y="5181600"/>
                        <a:ext cx="1227138" cy="3317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25117" name="Object 7"/>
          <p:cNvGraphicFramePr>
            <a:graphicFrameLocks noChangeAspect="1"/>
          </p:cNvGraphicFramePr>
          <p:nvPr/>
        </p:nvGraphicFramePr>
        <p:xfrm>
          <a:off x="1371600" y="4343400"/>
          <a:ext cx="1431925" cy="409575"/>
        </p:xfrm>
        <a:graphic>
          <a:graphicData uri="http://schemas.openxmlformats.org/presentationml/2006/ole">
            <mc:AlternateContent xmlns:mc="http://schemas.openxmlformats.org/markup-compatibility/2006">
              <mc:Choice xmlns:v="urn:schemas-microsoft-com:vml" Requires="v">
                <p:oleObj spid="_x0000_s93933" name="Equation" r:id="rId16" imgW="711200" imgH="203200" progId="Equation.3">
                  <p:embed/>
                </p:oleObj>
              </mc:Choice>
              <mc:Fallback>
                <p:oleObj name="Equation" r:id="rId16" imgW="711200" imgH="203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71600" y="4343400"/>
                        <a:ext cx="1431925" cy="4095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25118" name="Object 8"/>
          <p:cNvGraphicFramePr>
            <a:graphicFrameLocks noChangeAspect="1"/>
          </p:cNvGraphicFramePr>
          <p:nvPr/>
        </p:nvGraphicFramePr>
        <p:xfrm>
          <a:off x="6248400" y="5562600"/>
          <a:ext cx="1508125" cy="407988"/>
        </p:xfrm>
        <a:graphic>
          <a:graphicData uri="http://schemas.openxmlformats.org/presentationml/2006/ole">
            <mc:AlternateContent xmlns:mc="http://schemas.openxmlformats.org/markup-compatibility/2006">
              <mc:Choice xmlns:v="urn:schemas-microsoft-com:vml" Requires="v">
                <p:oleObj spid="_x0000_s93934" name="Equation" r:id="rId18" imgW="749300" imgH="203200" progId="Equation.3">
                  <p:embed/>
                </p:oleObj>
              </mc:Choice>
              <mc:Fallback>
                <p:oleObj name="Equation" r:id="rId18" imgW="749300" imgH="2032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8400" y="5562600"/>
                        <a:ext cx="1508125" cy="4079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25119" name="Text Box 31"/>
          <p:cNvSpPr txBox="1">
            <a:spLocks noChangeArrowheads="1"/>
          </p:cNvSpPr>
          <p:nvPr/>
        </p:nvSpPr>
        <p:spPr bwMode="auto">
          <a:xfrm>
            <a:off x="228600" y="5715000"/>
            <a:ext cx="6118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chemeClr val="accent2"/>
                </a:solidFill>
              </a:rPr>
              <a:t>Main principle of electric generators:</a:t>
            </a:r>
            <a:endParaRPr lang="en-US" altLang="en-US" dirty="0"/>
          </a:p>
          <a:p>
            <a:pPr eaLnBrk="1" hangingPunct="1"/>
            <a:r>
              <a:rPr lang="en-US" altLang="en-US" dirty="0">
                <a:solidFill>
                  <a:srgbClr val="008000"/>
                </a:solidFill>
              </a:rPr>
              <a:t>Mechanical power is converted to electric power</a:t>
            </a:r>
            <a:endParaRPr lang="en-US" altLang="en-US" dirty="0"/>
          </a:p>
        </p:txBody>
      </p:sp>
      <p:sp>
        <p:nvSpPr>
          <p:cNvPr id="31763" name="Rectangle 32"/>
          <p:cNvSpPr>
            <a:spLocks noGrp="1" noChangeArrowheads="1"/>
          </p:cNvSpPr>
          <p:nvPr>
            <p:ph type="title"/>
          </p:nvPr>
        </p:nvSpPr>
        <p:spPr>
          <a:xfrm>
            <a:off x="0" y="-76200"/>
            <a:ext cx="9144000" cy="914400"/>
          </a:xfrm>
        </p:spPr>
        <p:txBody>
          <a:bodyPr/>
          <a:lstStyle/>
          <a:p>
            <a:pPr eaLnBrk="1" hangingPunct="1"/>
            <a:r>
              <a:rPr lang="en-US" altLang="en-US" sz="3000" dirty="0" smtClean="0">
                <a:solidFill>
                  <a:srgbClr val="FF0000"/>
                </a:solidFill>
                <a:ea typeface="ＭＳ Ｐゴシック" charset="-128"/>
              </a:rPr>
              <a:t>Moving Bar and Energy Conservation</a:t>
            </a:r>
          </a:p>
        </p:txBody>
      </p:sp>
      <p:sp>
        <p:nvSpPr>
          <p:cNvPr id="31764" name="Line 33"/>
          <p:cNvSpPr>
            <a:spLocks noChangeShapeType="1"/>
          </p:cNvSpPr>
          <p:nvPr/>
        </p:nvSpPr>
        <p:spPr bwMode="auto">
          <a:xfrm>
            <a:off x="1066800" y="51816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5" name="Text Box 34"/>
          <p:cNvSpPr txBox="1">
            <a:spLocks noChangeArrowheads="1"/>
          </p:cNvSpPr>
          <p:nvPr/>
        </p:nvSpPr>
        <p:spPr bwMode="auto">
          <a:xfrm>
            <a:off x="2574925"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x</a:t>
            </a:r>
          </a:p>
        </p:txBody>
      </p:sp>
      <p:sp>
        <p:nvSpPr>
          <p:cNvPr id="31766" name="Rectangle 13"/>
          <p:cNvSpPr>
            <a:spLocks noChangeArrowheads="1"/>
          </p:cNvSpPr>
          <p:nvPr/>
        </p:nvSpPr>
        <p:spPr bwMode="auto">
          <a:xfrm>
            <a:off x="0" y="762000"/>
            <a:ext cx="9144000" cy="76200"/>
          </a:xfrm>
          <a:prstGeom prst="rect">
            <a:avLst/>
          </a:prstGeom>
          <a:gradFill rotWithShape="0">
            <a:gsLst>
              <a:gs pos="0">
                <a:srgbClr val="6002BC"/>
              </a:gs>
              <a:gs pos="50000">
                <a:srgbClr val="880215"/>
              </a:gs>
              <a:gs pos="100000">
                <a:srgbClr val="6002BC"/>
              </a:gs>
            </a:gsLst>
            <a:lin ang="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E16F9B3F-1E65-4F17-8201-446C1D7FCBD6}" type="slidenum">
              <a:rPr lang="en-US" altLang="en-US" smtClean="0"/>
              <a:pPr/>
              <a:t>7</a:t>
            </a:fld>
            <a:endParaRPr lang="en-US" altLang="en-US"/>
          </a:p>
        </p:txBody>
      </p:sp>
      <p:sp>
        <p:nvSpPr>
          <p:cNvPr id="37" name="TextBox 36"/>
          <p:cNvSpPr txBox="1"/>
          <p:nvPr/>
        </p:nvSpPr>
        <p:spPr>
          <a:xfrm rot="18947704">
            <a:off x="6380163" y="6029295"/>
            <a:ext cx="3995737" cy="400110"/>
          </a:xfrm>
          <a:prstGeom prst="rect">
            <a:avLst/>
          </a:prstGeom>
          <a:solidFill>
            <a:srgbClr val="FFFF00"/>
          </a:solidFill>
          <a:ln w="28575" cap="flat" cmpd="sng" algn="ctr">
            <a:noFill/>
            <a:prstDash val="solid"/>
            <a:round/>
            <a:headEnd type="none" w="med" len="med"/>
            <a:tailEnd type="none" w="med" len="med"/>
          </a:ln>
        </p:spPr>
        <p:txBody>
          <a:bodyPr>
            <a:spAutoFit/>
          </a:bodyPr>
          <a:lstStyle/>
          <a:p>
            <a:pPr indent="228600" algn="ctr">
              <a:defRPr/>
            </a:pPr>
            <a:r>
              <a:rPr lang="en-US" sz="2000" dirty="0">
                <a:latin typeface="+mn-lt"/>
                <a:ea typeface="+mn-ea"/>
              </a:rPr>
              <a:t>Blast from the </a:t>
            </a:r>
            <a:r>
              <a:rPr lang="en-US" sz="2000" dirty="0" smtClean="0">
                <a:latin typeface="+mn-lt"/>
                <a:ea typeface="+mn-ea"/>
              </a:rPr>
              <a:t>Past</a:t>
            </a:r>
            <a:endParaRPr lang="en-US" sz="2000" dirty="0">
              <a:latin typeface="+mn-lt"/>
              <a:ea typeface="+mn-ea"/>
            </a:endParaRPr>
          </a:p>
        </p:txBody>
      </p:sp>
    </p:spTree>
    <p:extLst>
      <p:ext uri="{BB962C8B-B14F-4D97-AF65-F5344CB8AC3E}">
        <p14:creationId xmlns:p14="http://schemas.microsoft.com/office/powerpoint/2010/main" val="1717453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143000" y="304800"/>
            <a:ext cx="693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a:spcBef>
                <a:spcPct val="50000"/>
              </a:spcBef>
            </a:pPr>
            <a:r>
              <a:rPr lang="en-US" altLang="en-US" b="1" i="0" dirty="0" smtClean="0"/>
              <a:t>Right now, can you answer the following questions? </a:t>
            </a:r>
            <a:endParaRPr lang="en-US" altLang="en-US" b="1" i="0" dirty="0"/>
          </a:p>
        </p:txBody>
      </p:sp>
      <p:grpSp>
        <p:nvGrpSpPr>
          <p:cNvPr id="12291" name="Group 203"/>
          <p:cNvGrpSpPr>
            <a:grpSpLocks/>
          </p:cNvGrpSpPr>
          <p:nvPr/>
        </p:nvGrpSpPr>
        <p:grpSpPr bwMode="auto">
          <a:xfrm>
            <a:off x="533400" y="2667000"/>
            <a:ext cx="4330700" cy="3340100"/>
            <a:chOff x="1344" y="1680"/>
            <a:chExt cx="2728" cy="2104"/>
          </a:xfrm>
        </p:grpSpPr>
        <p:grpSp>
          <p:nvGrpSpPr>
            <p:cNvPr id="12294" name="Group 200"/>
            <p:cNvGrpSpPr>
              <a:grpSpLocks/>
            </p:cNvGrpSpPr>
            <p:nvPr/>
          </p:nvGrpSpPr>
          <p:grpSpPr bwMode="auto">
            <a:xfrm>
              <a:off x="1344" y="1680"/>
              <a:ext cx="2728" cy="2104"/>
              <a:chOff x="632" y="1574"/>
              <a:chExt cx="2728" cy="2104"/>
            </a:xfrm>
          </p:grpSpPr>
          <p:grpSp>
            <p:nvGrpSpPr>
              <p:cNvPr id="12296" name="Group 32"/>
              <p:cNvGrpSpPr>
                <a:grpSpLocks/>
              </p:cNvGrpSpPr>
              <p:nvPr/>
            </p:nvGrpSpPr>
            <p:grpSpPr bwMode="auto">
              <a:xfrm>
                <a:off x="634" y="3504"/>
                <a:ext cx="192" cy="154"/>
                <a:chOff x="768" y="1238"/>
                <a:chExt cx="192" cy="154"/>
              </a:xfrm>
            </p:grpSpPr>
            <p:sp>
              <p:nvSpPr>
                <p:cNvPr id="12462" name="Line 3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3" name="Line 3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7" name="Group 35"/>
              <p:cNvGrpSpPr>
                <a:grpSpLocks/>
              </p:cNvGrpSpPr>
              <p:nvPr/>
            </p:nvGrpSpPr>
            <p:grpSpPr bwMode="auto">
              <a:xfrm>
                <a:off x="692" y="1574"/>
                <a:ext cx="192" cy="154"/>
                <a:chOff x="768" y="1238"/>
                <a:chExt cx="192" cy="154"/>
              </a:xfrm>
            </p:grpSpPr>
            <p:sp>
              <p:nvSpPr>
                <p:cNvPr id="12460" name="Line 3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1" name="Line 3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8" name="Group 38"/>
              <p:cNvGrpSpPr>
                <a:grpSpLocks/>
              </p:cNvGrpSpPr>
              <p:nvPr/>
            </p:nvGrpSpPr>
            <p:grpSpPr bwMode="auto">
              <a:xfrm>
                <a:off x="684" y="1862"/>
                <a:ext cx="192" cy="154"/>
                <a:chOff x="768" y="1238"/>
                <a:chExt cx="192" cy="154"/>
              </a:xfrm>
            </p:grpSpPr>
            <p:sp>
              <p:nvSpPr>
                <p:cNvPr id="12458" name="Line 3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9" name="Line 4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9" name="Group 41"/>
              <p:cNvGrpSpPr>
                <a:grpSpLocks/>
              </p:cNvGrpSpPr>
              <p:nvPr/>
            </p:nvGrpSpPr>
            <p:grpSpPr bwMode="auto">
              <a:xfrm>
                <a:off x="682" y="2160"/>
                <a:ext cx="192" cy="154"/>
                <a:chOff x="768" y="1238"/>
                <a:chExt cx="192" cy="154"/>
              </a:xfrm>
            </p:grpSpPr>
            <p:sp>
              <p:nvSpPr>
                <p:cNvPr id="12456" name="Line 4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7" name="Line 4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0" name="Group 44"/>
              <p:cNvGrpSpPr>
                <a:grpSpLocks/>
              </p:cNvGrpSpPr>
              <p:nvPr/>
            </p:nvGrpSpPr>
            <p:grpSpPr bwMode="auto">
              <a:xfrm>
                <a:off x="672" y="2448"/>
                <a:ext cx="192" cy="154"/>
                <a:chOff x="768" y="1238"/>
                <a:chExt cx="192" cy="154"/>
              </a:xfrm>
            </p:grpSpPr>
            <p:sp>
              <p:nvSpPr>
                <p:cNvPr id="12454" name="Line 4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5" name="Line 4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1" name="Group 47"/>
              <p:cNvGrpSpPr>
                <a:grpSpLocks/>
              </p:cNvGrpSpPr>
              <p:nvPr/>
            </p:nvGrpSpPr>
            <p:grpSpPr bwMode="auto">
              <a:xfrm>
                <a:off x="650" y="2784"/>
                <a:ext cx="192" cy="154"/>
                <a:chOff x="768" y="1238"/>
                <a:chExt cx="192" cy="154"/>
              </a:xfrm>
            </p:grpSpPr>
            <p:sp>
              <p:nvSpPr>
                <p:cNvPr id="12452" name="Line 4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3" name="Line 4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2" name="Group 50"/>
              <p:cNvGrpSpPr>
                <a:grpSpLocks/>
              </p:cNvGrpSpPr>
              <p:nvPr/>
            </p:nvGrpSpPr>
            <p:grpSpPr bwMode="auto">
              <a:xfrm>
                <a:off x="632" y="3120"/>
                <a:ext cx="192" cy="154"/>
                <a:chOff x="768" y="1238"/>
                <a:chExt cx="192" cy="154"/>
              </a:xfrm>
            </p:grpSpPr>
            <p:sp>
              <p:nvSpPr>
                <p:cNvPr id="12450" name="Line 5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1" name="Line 5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3" name="Group 53"/>
              <p:cNvGrpSpPr>
                <a:grpSpLocks/>
              </p:cNvGrpSpPr>
              <p:nvPr/>
            </p:nvGrpSpPr>
            <p:grpSpPr bwMode="auto">
              <a:xfrm>
                <a:off x="998" y="3514"/>
                <a:ext cx="192" cy="154"/>
                <a:chOff x="768" y="1238"/>
                <a:chExt cx="192" cy="154"/>
              </a:xfrm>
            </p:grpSpPr>
            <p:sp>
              <p:nvSpPr>
                <p:cNvPr id="12448" name="Line 5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9" name="Line 5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4" name="Group 56"/>
              <p:cNvGrpSpPr>
                <a:grpSpLocks/>
              </p:cNvGrpSpPr>
              <p:nvPr/>
            </p:nvGrpSpPr>
            <p:grpSpPr bwMode="auto">
              <a:xfrm>
                <a:off x="1056" y="1584"/>
                <a:ext cx="192" cy="154"/>
                <a:chOff x="768" y="1238"/>
                <a:chExt cx="192" cy="154"/>
              </a:xfrm>
            </p:grpSpPr>
            <p:sp>
              <p:nvSpPr>
                <p:cNvPr id="12446" name="Line 5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7" name="Line 5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5" name="Group 59"/>
              <p:cNvGrpSpPr>
                <a:grpSpLocks/>
              </p:cNvGrpSpPr>
              <p:nvPr/>
            </p:nvGrpSpPr>
            <p:grpSpPr bwMode="auto">
              <a:xfrm>
                <a:off x="1048" y="1872"/>
                <a:ext cx="192" cy="154"/>
                <a:chOff x="768" y="1238"/>
                <a:chExt cx="192" cy="154"/>
              </a:xfrm>
            </p:grpSpPr>
            <p:sp>
              <p:nvSpPr>
                <p:cNvPr id="12444" name="Line 6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5" name="Line 6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6" name="Group 62"/>
              <p:cNvGrpSpPr>
                <a:grpSpLocks/>
              </p:cNvGrpSpPr>
              <p:nvPr/>
            </p:nvGrpSpPr>
            <p:grpSpPr bwMode="auto">
              <a:xfrm>
                <a:off x="1046" y="2170"/>
                <a:ext cx="192" cy="154"/>
                <a:chOff x="768" y="1238"/>
                <a:chExt cx="192" cy="154"/>
              </a:xfrm>
            </p:grpSpPr>
            <p:sp>
              <p:nvSpPr>
                <p:cNvPr id="12442" name="Line 6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3" name="Line 6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7" name="Group 65"/>
              <p:cNvGrpSpPr>
                <a:grpSpLocks/>
              </p:cNvGrpSpPr>
              <p:nvPr/>
            </p:nvGrpSpPr>
            <p:grpSpPr bwMode="auto">
              <a:xfrm>
                <a:off x="1036" y="2458"/>
                <a:ext cx="192" cy="154"/>
                <a:chOff x="768" y="1238"/>
                <a:chExt cx="192" cy="154"/>
              </a:xfrm>
            </p:grpSpPr>
            <p:sp>
              <p:nvSpPr>
                <p:cNvPr id="12440" name="Line 6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1" name="Line 6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8" name="Group 68"/>
              <p:cNvGrpSpPr>
                <a:grpSpLocks/>
              </p:cNvGrpSpPr>
              <p:nvPr/>
            </p:nvGrpSpPr>
            <p:grpSpPr bwMode="auto">
              <a:xfrm>
                <a:off x="1014" y="2794"/>
                <a:ext cx="192" cy="154"/>
                <a:chOff x="768" y="1238"/>
                <a:chExt cx="192" cy="154"/>
              </a:xfrm>
            </p:grpSpPr>
            <p:sp>
              <p:nvSpPr>
                <p:cNvPr id="12438" name="Line 6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9" name="Line 7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9" name="Group 71"/>
              <p:cNvGrpSpPr>
                <a:grpSpLocks/>
              </p:cNvGrpSpPr>
              <p:nvPr/>
            </p:nvGrpSpPr>
            <p:grpSpPr bwMode="auto">
              <a:xfrm>
                <a:off x="996" y="3130"/>
                <a:ext cx="192" cy="154"/>
                <a:chOff x="768" y="1238"/>
                <a:chExt cx="192" cy="154"/>
              </a:xfrm>
            </p:grpSpPr>
            <p:sp>
              <p:nvSpPr>
                <p:cNvPr id="12436" name="Line 7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7" name="Line 7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0" name="Group 74"/>
              <p:cNvGrpSpPr>
                <a:grpSpLocks/>
              </p:cNvGrpSpPr>
              <p:nvPr/>
            </p:nvGrpSpPr>
            <p:grpSpPr bwMode="auto">
              <a:xfrm>
                <a:off x="1382" y="3514"/>
                <a:ext cx="192" cy="154"/>
                <a:chOff x="768" y="1238"/>
                <a:chExt cx="192" cy="154"/>
              </a:xfrm>
            </p:grpSpPr>
            <p:sp>
              <p:nvSpPr>
                <p:cNvPr id="12434" name="Line 7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5" name="Line 7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1" name="Group 77"/>
              <p:cNvGrpSpPr>
                <a:grpSpLocks/>
              </p:cNvGrpSpPr>
              <p:nvPr/>
            </p:nvGrpSpPr>
            <p:grpSpPr bwMode="auto">
              <a:xfrm>
                <a:off x="1440" y="1584"/>
                <a:ext cx="192" cy="154"/>
                <a:chOff x="768" y="1238"/>
                <a:chExt cx="192" cy="154"/>
              </a:xfrm>
            </p:grpSpPr>
            <p:sp>
              <p:nvSpPr>
                <p:cNvPr id="12432" name="Line 7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3" name="Line 7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2" name="Group 80"/>
              <p:cNvGrpSpPr>
                <a:grpSpLocks/>
              </p:cNvGrpSpPr>
              <p:nvPr/>
            </p:nvGrpSpPr>
            <p:grpSpPr bwMode="auto">
              <a:xfrm>
                <a:off x="1432" y="1872"/>
                <a:ext cx="192" cy="154"/>
                <a:chOff x="768" y="1238"/>
                <a:chExt cx="192" cy="154"/>
              </a:xfrm>
            </p:grpSpPr>
            <p:sp>
              <p:nvSpPr>
                <p:cNvPr id="12430" name="Line 8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1" name="Line 8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3" name="Group 83"/>
              <p:cNvGrpSpPr>
                <a:grpSpLocks/>
              </p:cNvGrpSpPr>
              <p:nvPr/>
            </p:nvGrpSpPr>
            <p:grpSpPr bwMode="auto">
              <a:xfrm>
                <a:off x="1430" y="2170"/>
                <a:ext cx="192" cy="154"/>
                <a:chOff x="768" y="1238"/>
                <a:chExt cx="192" cy="154"/>
              </a:xfrm>
            </p:grpSpPr>
            <p:sp>
              <p:nvSpPr>
                <p:cNvPr id="12428" name="Line 8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9" name="Line 8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4" name="Group 86"/>
              <p:cNvGrpSpPr>
                <a:grpSpLocks/>
              </p:cNvGrpSpPr>
              <p:nvPr/>
            </p:nvGrpSpPr>
            <p:grpSpPr bwMode="auto">
              <a:xfrm>
                <a:off x="1420" y="2458"/>
                <a:ext cx="192" cy="154"/>
                <a:chOff x="768" y="1238"/>
                <a:chExt cx="192" cy="154"/>
              </a:xfrm>
            </p:grpSpPr>
            <p:sp>
              <p:nvSpPr>
                <p:cNvPr id="12426" name="Line 8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7" name="Line 8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5" name="Group 89"/>
              <p:cNvGrpSpPr>
                <a:grpSpLocks/>
              </p:cNvGrpSpPr>
              <p:nvPr/>
            </p:nvGrpSpPr>
            <p:grpSpPr bwMode="auto">
              <a:xfrm>
                <a:off x="1398" y="2794"/>
                <a:ext cx="192" cy="154"/>
                <a:chOff x="768" y="1238"/>
                <a:chExt cx="192" cy="154"/>
              </a:xfrm>
            </p:grpSpPr>
            <p:sp>
              <p:nvSpPr>
                <p:cNvPr id="12424" name="Line 9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5" name="Line 9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6" name="Group 92"/>
              <p:cNvGrpSpPr>
                <a:grpSpLocks/>
              </p:cNvGrpSpPr>
              <p:nvPr/>
            </p:nvGrpSpPr>
            <p:grpSpPr bwMode="auto">
              <a:xfrm>
                <a:off x="1380" y="3130"/>
                <a:ext cx="192" cy="154"/>
                <a:chOff x="768" y="1238"/>
                <a:chExt cx="192" cy="154"/>
              </a:xfrm>
            </p:grpSpPr>
            <p:sp>
              <p:nvSpPr>
                <p:cNvPr id="12422" name="Line 9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3" name="Line 9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7" name="Group 95"/>
              <p:cNvGrpSpPr>
                <a:grpSpLocks/>
              </p:cNvGrpSpPr>
              <p:nvPr/>
            </p:nvGrpSpPr>
            <p:grpSpPr bwMode="auto">
              <a:xfrm>
                <a:off x="1718" y="3514"/>
                <a:ext cx="192" cy="154"/>
                <a:chOff x="768" y="1238"/>
                <a:chExt cx="192" cy="154"/>
              </a:xfrm>
            </p:grpSpPr>
            <p:sp>
              <p:nvSpPr>
                <p:cNvPr id="12420" name="Line 9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1" name="Line 9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8" name="Group 98"/>
              <p:cNvGrpSpPr>
                <a:grpSpLocks/>
              </p:cNvGrpSpPr>
              <p:nvPr/>
            </p:nvGrpSpPr>
            <p:grpSpPr bwMode="auto">
              <a:xfrm>
                <a:off x="1776" y="1584"/>
                <a:ext cx="192" cy="154"/>
                <a:chOff x="768" y="1238"/>
                <a:chExt cx="192" cy="154"/>
              </a:xfrm>
            </p:grpSpPr>
            <p:sp>
              <p:nvSpPr>
                <p:cNvPr id="12418" name="Line 9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9" name="Line 10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9" name="Group 101"/>
              <p:cNvGrpSpPr>
                <a:grpSpLocks/>
              </p:cNvGrpSpPr>
              <p:nvPr/>
            </p:nvGrpSpPr>
            <p:grpSpPr bwMode="auto">
              <a:xfrm>
                <a:off x="1768" y="1872"/>
                <a:ext cx="192" cy="154"/>
                <a:chOff x="768" y="1238"/>
                <a:chExt cx="192" cy="154"/>
              </a:xfrm>
            </p:grpSpPr>
            <p:sp>
              <p:nvSpPr>
                <p:cNvPr id="12416" name="Line 10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7" name="Line 10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0" name="Group 104"/>
              <p:cNvGrpSpPr>
                <a:grpSpLocks/>
              </p:cNvGrpSpPr>
              <p:nvPr/>
            </p:nvGrpSpPr>
            <p:grpSpPr bwMode="auto">
              <a:xfrm>
                <a:off x="1766" y="2170"/>
                <a:ext cx="192" cy="154"/>
                <a:chOff x="768" y="1238"/>
                <a:chExt cx="192" cy="154"/>
              </a:xfrm>
            </p:grpSpPr>
            <p:sp>
              <p:nvSpPr>
                <p:cNvPr id="12414" name="Line 10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5" name="Line 10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1" name="Group 107"/>
              <p:cNvGrpSpPr>
                <a:grpSpLocks/>
              </p:cNvGrpSpPr>
              <p:nvPr/>
            </p:nvGrpSpPr>
            <p:grpSpPr bwMode="auto">
              <a:xfrm>
                <a:off x="1756" y="2458"/>
                <a:ext cx="192" cy="154"/>
                <a:chOff x="768" y="1238"/>
                <a:chExt cx="192" cy="154"/>
              </a:xfrm>
            </p:grpSpPr>
            <p:sp>
              <p:nvSpPr>
                <p:cNvPr id="12412" name="Line 10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3" name="Line 10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2" name="Group 110"/>
              <p:cNvGrpSpPr>
                <a:grpSpLocks/>
              </p:cNvGrpSpPr>
              <p:nvPr/>
            </p:nvGrpSpPr>
            <p:grpSpPr bwMode="auto">
              <a:xfrm>
                <a:off x="1734" y="2794"/>
                <a:ext cx="192" cy="154"/>
                <a:chOff x="768" y="1238"/>
                <a:chExt cx="192" cy="154"/>
              </a:xfrm>
            </p:grpSpPr>
            <p:sp>
              <p:nvSpPr>
                <p:cNvPr id="12410" name="Line 11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1" name="Line 11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3" name="Group 113"/>
              <p:cNvGrpSpPr>
                <a:grpSpLocks/>
              </p:cNvGrpSpPr>
              <p:nvPr/>
            </p:nvGrpSpPr>
            <p:grpSpPr bwMode="auto">
              <a:xfrm>
                <a:off x="1716" y="3130"/>
                <a:ext cx="192" cy="154"/>
                <a:chOff x="768" y="1238"/>
                <a:chExt cx="192" cy="154"/>
              </a:xfrm>
            </p:grpSpPr>
            <p:sp>
              <p:nvSpPr>
                <p:cNvPr id="12408" name="Line 11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9" name="Line 11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4" name="Group 116"/>
              <p:cNvGrpSpPr>
                <a:grpSpLocks/>
              </p:cNvGrpSpPr>
              <p:nvPr/>
            </p:nvGrpSpPr>
            <p:grpSpPr bwMode="auto">
              <a:xfrm>
                <a:off x="2026" y="3514"/>
                <a:ext cx="192" cy="154"/>
                <a:chOff x="768" y="1238"/>
                <a:chExt cx="192" cy="154"/>
              </a:xfrm>
            </p:grpSpPr>
            <p:sp>
              <p:nvSpPr>
                <p:cNvPr id="12406" name="Line 11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7" name="Line 11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5" name="Group 119"/>
              <p:cNvGrpSpPr>
                <a:grpSpLocks/>
              </p:cNvGrpSpPr>
              <p:nvPr/>
            </p:nvGrpSpPr>
            <p:grpSpPr bwMode="auto">
              <a:xfrm>
                <a:off x="2084" y="1584"/>
                <a:ext cx="192" cy="154"/>
                <a:chOff x="768" y="1238"/>
                <a:chExt cx="192" cy="154"/>
              </a:xfrm>
            </p:grpSpPr>
            <p:sp>
              <p:nvSpPr>
                <p:cNvPr id="12404" name="Line 12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5" name="Line 12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6" name="Group 122"/>
              <p:cNvGrpSpPr>
                <a:grpSpLocks/>
              </p:cNvGrpSpPr>
              <p:nvPr/>
            </p:nvGrpSpPr>
            <p:grpSpPr bwMode="auto">
              <a:xfrm>
                <a:off x="2076" y="1872"/>
                <a:ext cx="192" cy="154"/>
                <a:chOff x="768" y="1238"/>
                <a:chExt cx="192" cy="154"/>
              </a:xfrm>
            </p:grpSpPr>
            <p:sp>
              <p:nvSpPr>
                <p:cNvPr id="12402" name="Line 12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 name="Line 12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7" name="Group 125"/>
              <p:cNvGrpSpPr>
                <a:grpSpLocks/>
              </p:cNvGrpSpPr>
              <p:nvPr/>
            </p:nvGrpSpPr>
            <p:grpSpPr bwMode="auto">
              <a:xfrm>
                <a:off x="2074" y="2170"/>
                <a:ext cx="192" cy="154"/>
                <a:chOff x="768" y="1238"/>
                <a:chExt cx="192" cy="154"/>
              </a:xfrm>
            </p:grpSpPr>
            <p:sp>
              <p:nvSpPr>
                <p:cNvPr id="12400" name="Line 12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1" name="Line 12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8" name="Group 128"/>
              <p:cNvGrpSpPr>
                <a:grpSpLocks/>
              </p:cNvGrpSpPr>
              <p:nvPr/>
            </p:nvGrpSpPr>
            <p:grpSpPr bwMode="auto">
              <a:xfrm>
                <a:off x="2064" y="2458"/>
                <a:ext cx="192" cy="154"/>
                <a:chOff x="768" y="1238"/>
                <a:chExt cx="192" cy="154"/>
              </a:xfrm>
            </p:grpSpPr>
            <p:sp>
              <p:nvSpPr>
                <p:cNvPr id="12398" name="Line 12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9" name="Line 13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9" name="Group 131"/>
              <p:cNvGrpSpPr>
                <a:grpSpLocks/>
              </p:cNvGrpSpPr>
              <p:nvPr/>
            </p:nvGrpSpPr>
            <p:grpSpPr bwMode="auto">
              <a:xfrm>
                <a:off x="2042" y="2794"/>
                <a:ext cx="192" cy="154"/>
                <a:chOff x="768" y="1238"/>
                <a:chExt cx="192" cy="154"/>
              </a:xfrm>
            </p:grpSpPr>
            <p:sp>
              <p:nvSpPr>
                <p:cNvPr id="12396" name="Line 13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7" name="Line 13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0" name="Group 134"/>
              <p:cNvGrpSpPr>
                <a:grpSpLocks/>
              </p:cNvGrpSpPr>
              <p:nvPr/>
            </p:nvGrpSpPr>
            <p:grpSpPr bwMode="auto">
              <a:xfrm>
                <a:off x="2024" y="3130"/>
                <a:ext cx="192" cy="154"/>
                <a:chOff x="768" y="1238"/>
                <a:chExt cx="192" cy="154"/>
              </a:xfrm>
            </p:grpSpPr>
            <p:sp>
              <p:nvSpPr>
                <p:cNvPr id="12394" name="Line 13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5" name="Line 13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1" name="Group 137"/>
              <p:cNvGrpSpPr>
                <a:grpSpLocks/>
              </p:cNvGrpSpPr>
              <p:nvPr/>
            </p:nvGrpSpPr>
            <p:grpSpPr bwMode="auto">
              <a:xfrm>
                <a:off x="2390" y="3524"/>
                <a:ext cx="192" cy="154"/>
                <a:chOff x="768" y="1238"/>
                <a:chExt cx="192" cy="154"/>
              </a:xfrm>
            </p:grpSpPr>
            <p:sp>
              <p:nvSpPr>
                <p:cNvPr id="12392" name="Line 13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3" name="Line 13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2" name="Group 140"/>
              <p:cNvGrpSpPr>
                <a:grpSpLocks/>
              </p:cNvGrpSpPr>
              <p:nvPr/>
            </p:nvGrpSpPr>
            <p:grpSpPr bwMode="auto">
              <a:xfrm>
                <a:off x="2448" y="1594"/>
                <a:ext cx="192" cy="154"/>
                <a:chOff x="768" y="1238"/>
                <a:chExt cx="192" cy="154"/>
              </a:xfrm>
            </p:grpSpPr>
            <p:sp>
              <p:nvSpPr>
                <p:cNvPr id="12390" name="Line 14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 name="Line 14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3" name="Group 143"/>
              <p:cNvGrpSpPr>
                <a:grpSpLocks/>
              </p:cNvGrpSpPr>
              <p:nvPr/>
            </p:nvGrpSpPr>
            <p:grpSpPr bwMode="auto">
              <a:xfrm>
                <a:off x="2440" y="1882"/>
                <a:ext cx="192" cy="154"/>
                <a:chOff x="768" y="1238"/>
                <a:chExt cx="192" cy="154"/>
              </a:xfrm>
            </p:grpSpPr>
            <p:sp>
              <p:nvSpPr>
                <p:cNvPr id="12388" name="Line 14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9" name="Line 14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4" name="Group 146"/>
              <p:cNvGrpSpPr>
                <a:grpSpLocks/>
              </p:cNvGrpSpPr>
              <p:nvPr/>
            </p:nvGrpSpPr>
            <p:grpSpPr bwMode="auto">
              <a:xfrm>
                <a:off x="2438" y="2180"/>
                <a:ext cx="192" cy="154"/>
                <a:chOff x="768" y="1238"/>
                <a:chExt cx="192" cy="154"/>
              </a:xfrm>
            </p:grpSpPr>
            <p:sp>
              <p:nvSpPr>
                <p:cNvPr id="12386" name="Line 14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7" name="Line 14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5" name="Group 149"/>
              <p:cNvGrpSpPr>
                <a:grpSpLocks/>
              </p:cNvGrpSpPr>
              <p:nvPr/>
            </p:nvGrpSpPr>
            <p:grpSpPr bwMode="auto">
              <a:xfrm>
                <a:off x="2428" y="2468"/>
                <a:ext cx="192" cy="154"/>
                <a:chOff x="768" y="1238"/>
                <a:chExt cx="192" cy="154"/>
              </a:xfrm>
            </p:grpSpPr>
            <p:sp>
              <p:nvSpPr>
                <p:cNvPr id="12384" name="Line 15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5" name="Line 15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6" name="Group 152"/>
              <p:cNvGrpSpPr>
                <a:grpSpLocks/>
              </p:cNvGrpSpPr>
              <p:nvPr/>
            </p:nvGrpSpPr>
            <p:grpSpPr bwMode="auto">
              <a:xfrm>
                <a:off x="2406" y="2804"/>
                <a:ext cx="192" cy="154"/>
                <a:chOff x="768" y="1238"/>
                <a:chExt cx="192" cy="154"/>
              </a:xfrm>
            </p:grpSpPr>
            <p:sp>
              <p:nvSpPr>
                <p:cNvPr id="12382" name="Line 15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3" name="Line 15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7" name="Group 155"/>
              <p:cNvGrpSpPr>
                <a:grpSpLocks/>
              </p:cNvGrpSpPr>
              <p:nvPr/>
            </p:nvGrpSpPr>
            <p:grpSpPr bwMode="auto">
              <a:xfrm>
                <a:off x="2388" y="3140"/>
                <a:ext cx="192" cy="154"/>
                <a:chOff x="768" y="1238"/>
                <a:chExt cx="192" cy="154"/>
              </a:xfrm>
            </p:grpSpPr>
            <p:sp>
              <p:nvSpPr>
                <p:cNvPr id="12380" name="Line 15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1" name="Line 15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8" name="Group 158"/>
              <p:cNvGrpSpPr>
                <a:grpSpLocks/>
              </p:cNvGrpSpPr>
              <p:nvPr/>
            </p:nvGrpSpPr>
            <p:grpSpPr bwMode="auto">
              <a:xfrm>
                <a:off x="2774" y="3524"/>
                <a:ext cx="192" cy="154"/>
                <a:chOff x="768" y="1238"/>
                <a:chExt cx="192" cy="154"/>
              </a:xfrm>
            </p:grpSpPr>
            <p:sp>
              <p:nvSpPr>
                <p:cNvPr id="12378" name="Line 15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9" name="Line 16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9" name="Group 161"/>
              <p:cNvGrpSpPr>
                <a:grpSpLocks/>
              </p:cNvGrpSpPr>
              <p:nvPr/>
            </p:nvGrpSpPr>
            <p:grpSpPr bwMode="auto">
              <a:xfrm>
                <a:off x="2832" y="1594"/>
                <a:ext cx="192" cy="154"/>
                <a:chOff x="768" y="1238"/>
                <a:chExt cx="192" cy="154"/>
              </a:xfrm>
            </p:grpSpPr>
            <p:sp>
              <p:nvSpPr>
                <p:cNvPr id="12376" name="Line 16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7" name="Line 16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0" name="Group 164"/>
              <p:cNvGrpSpPr>
                <a:grpSpLocks/>
              </p:cNvGrpSpPr>
              <p:nvPr/>
            </p:nvGrpSpPr>
            <p:grpSpPr bwMode="auto">
              <a:xfrm>
                <a:off x="2824" y="1882"/>
                <a:ext cx="192" cy="154"/>
                <a:chOff x="768" y="1238"/>
                <a:chExt cx="192" cy="154"/>
              </a:xfrm>
            </p:grpSpPr>
            <p:sp>
              <p:nvSpPr>
                <p:cNvPr id="12374" name="Line 16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5" name="Line 16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1" name="Group 167"/>
              <p:cNvGrpSpPr>
                <a:grpSpLocks/>
              </p:cNvGrpSpPr>
              <p:nvPr/>
            </p:nvGrpSpPr>
            <p:grpSpPr bwMode="auto">
              <a:xfrm>
                <a:off x="2822" y="2180"/>
                <a:ext cx="192" cy="154"/>
                <a:chOff x="768" y="1238"/>
                <a:chExt cx="192" cy="154"/>
              </a:xfrm>
            </p:grpSpPr>
            <p:sp>
              <p:nvSpPr>
                <p:cNvPr id="12372" name="Line 16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3" name="Line 16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2" name="Group 170"/>
              <p:cNvGrpSpPr>
                <a:grpSpLocks/>
              </p:cNvGrpSpPr>
              <p:nvPr/>
            </p:nvGrpSpPr>
            <p:grpSpPr bwMode="auto">
              <a:xfrm>
                <a:off x="2812" y="2468"/>
                <a:ext cx="192" cy="154"/>
                <a:chOff x="768" y="1238"/>
                <a:chExt cx="192" cy="154"/>
              </a:xfrm>
            </p:grpSpPr>
            <p:sp>
              <p:nvSpPr>
                <p:cNvPr id="12370" name="Line 17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1" name="Line 17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3" name="Group 173"/>
              <p:cNvGrpSpPr>
                <a:grpSpLocks/>
              </p:cNvGrpSpPr>
              <p:nvPr/>
            </p:nvGrpSpPr>
            <p:grpSpPr bwMode="auto">
              <a:xfrm>
                <a:off x="2790" y="2804"/>
                <a:ext cx="192" cy="154"/>
                <a:chOff x="768" y="1238"/>
                <a:chExt cx="192" cy="154"/>
              </a:xfrm>
            </p:grpSpPr>
            <p:sp>
              <p:nvSpPr>
                <p:cNvPr id="12368" name="Line 17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9" name="Line 17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4" name="Group 176"/>
              <p:cNvGrpSpPr>
                <a:grpSpLocks/>
              </p:cNvGrpSpPr>
              <p:nvPr/>
            </p:nvGrpSpPr>
            <p:grpSpPr bwMode="auto">
              <a:xfrm>
                <a:off x="2772" y="3140"/>
                <a:ext cx="192" cy="154"/>
                <a:chOff x="768" y="1238"/>
                <a:chExt cx="192" cy="154"/>
              </a:xfrm>
            </p:grpSpPr>
            <p:sp>
              <p:nvSpPr>
                <p:cNvPr id="12366" name="Line 17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7" name="Line 17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5" name="Group 179"/>
              <p:cNvGrpSpPr>
                <a:grpSpLocks/>
              </p:cNvGrpSpPr>
              <p:nvPr/>
            </p:nvGrpSpPr>
            <p:grpSpPr bwMode="auto">
              <a:xfrm>
                <a:off x="3110" y="3524"/>
                <a:ext cx="192" cy="154"/>
                <a:chOff x="768" y="1238"/>
                <a:chExt cx="192" cy="154"/>
              </a:xfrm>
            </p:grpSpPr>
            <p:sp>
              <p:nvSpPr>
                <p:cNvPr id="12364" name="Line 18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5" name="Line 18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6" name="Group 182"/>
              <p:cNvGrpSpPr>
                <a:grpSpLocks/>
              </p:cNvGrpSpPr>
              <p:nvPr/>
            </p:nvGrpSpPr>
            <p:grpSpPr bwMode="auto">
              <a:xfrm>
                <a:off x="3168" y="1594"/>
                <a:ext cx="192" cy="154"/>
                <a:chOff x="768" y="1238"/>
                <a:chExt cx="192" cy="154"/>
              </a:xfrm>
            </p:grpSpPr>
            <p:sp>
              <p:nvSpPr>
                <p:cNvPr id="12362" name="Line 18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3" name="Line 18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7" name="Group 185"/>
              <p:cNvGrpSpPr>
                <a:grpSpLocks/>
              </p:cNvGrpSpPr>
              <p:nvPr/>
            </p:nvGrpSpPr>
            <p:grpSpPr bwMode="auto">
              <a:xfrm>
                <a:off x="3160" y="1882"/>
                <a:ext cx="192" cy="154"/>
                <a:chOff x="768" y="1238"/>
                <a:chExt cx="192" cy="154"/>
              </a:xfrm>
            </p:grpSpPr>
            <p:sp>
              <p:nvSpPr>
                <p:cNvPr id="12360" name="Line 18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1" name="Line 18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8" name="Group 188"/>
              <p:cNvGrpSpPr>
                <a:grpSpLocks/>
              </p:cNvGrpSpPr>
              <p:nvPr/>
            </p:nvGrpSpPr>
            <p:grpSpPr bwMode="auto">
              <a:xfrm>
                <a:off x="3158" y="2180"/>
                <a:ext cx="192" cy="154"/>
                <a:chOff x="768" y="1238"/>
                <a:chExt cx="192" cy="154"/>
              </a:xfrm>
            </p:grpSpPr>
            <p:sp>
              <p:nvSpPr>
                <p:cNvPr id="12358" name="Line 18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9" name="Line 19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9" name="Group 191"/>
              <p:cNvGrpSpPr>
                <a:grpSpLocks/>
              </p:cNvGrpSpPr>
              <p:nvPr/>
            </p:nvGrpSpPr>
            <p:grpSpPr bwMode="auto">
              <a:xfrm>
                <a:off x="3148" y="2468"/>
                <a:ext cx="192" cy="154"/>
                <a:chOff x="768" y="1238"/>
                <a:chExt cx="192" cy="154"/>
              </a:xfrm>
            </p:grpSpPr>
            <p:sp>
              <p:nvSpPr>
                <p:cNvPr id="12356" name="Line 19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7" name="Line 19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0" name="Group 194"/>
              <p:cNvGrpSpPr>
                <a:grpSpLocks/>
              </p:cNvGrpSpPr>
              <p:nvPr/>
            </p:nvGrpSpPr>
            <p:grpSpPr bwMode="auto">
              <a:xfrm>
                <a:off x="3126" y="2804"/>
                <a:ext cx="192" cy="154"/>
                <a:chOff x="768" y="1238"/>
                <a:chExt cx="192" cy="154"/>
              </a:xfrm>
            </p:grpSpPr>
            <p:sp>
              <p:nvSpPr>
                <p:cNvPr id="12354" name="Line 19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5" name="Line 19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1" name="Group 197"/>
              <p:cNvGrpSpPr>
                <a:grpSpLocks/>
              </p:cNvGrpSpPr>
              <p:nvPr/>
            </p:nvGrpSpPr>
            <p:grpSpPr bwMode="auto">
              <a:xfrm>
                <a:off x="3108" y="3140"/>
                <a:ext cx="192" cy="154"/>
                <a:chOff x="768" y="1238"/>
                <a:chExt cx="192" cy="154"/>
              </a:xfrm>
            </p:grpSpPr>
            <p:sp>
              <p:nvSpPr>
                <p:cNvPr id="12352" name="Line 19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3" name="Line 19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295" name="Rectangle 201"/>
            <p:cNvSpPr>
              <a:spLocks noChangeArrowheads="1"/>
            </p:cNvSpPr>
            <p:nvPr/>
          </p:nvSpPr>
          <p:spPr bwMode="auto">
            <a:xfrm>
              <a:off x="1872" y="2160"/>
              <a:ext cx="1680" cy="129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pSp>
      <p:sp>
        <p:nvSpPr>
          <p:cNvPr id="12292" name="Text Box 202"/>
          <p:cNvSpPr txBox="1">
            <a:spLocks noChangeArrowheads="1"/>
          </p:cNvSpPr>
          <p:nvPr/>
        </p:nvSpPr>
        <p:spPr bwMode="auto">
          <a:xfrm>
            <a:off x="381000" y="914400"/>
            <a:ext cx="845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en-US" i="0"/>
              <a:t>The magnetic field is decreasing, what’s the direction of the induced currents in the closed rectangular loop? </a:t>
            </a:r>
          </a:p>
        </p:txBody>
      </p:sp>
      <p:sp>
        <p:nvSpPr>
          <p:cNvPr id="12293" name="Text Box 204"/>
          <p:cNvSpPr txBox="1">
            <a:spLocks noChangeArrowheads="1"/>
          </p:cNvSpPr>
          <p:nvPr/>
        </p:nvSpPr>
        <p:spPr bwMode="auto">
          <a:xfrm>
            <a:off x="5334000" y="3048000"/>
            <a:ext cx="3810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lphaUcPeriod"/>
            </a:pPr>
            <a:r>
              <a:rPr lang="en-US" altLang="en-US"/>
              <a:t>Clockwise</a:t>
            </a:r>
          </a:p>
          <a:p>
            <a:pPr>
              <a:spcBef>
                <a:spcPct val="50000"/>
              </a:spcBef>
              <a:buFontTx/>
              <a:buAutoNum type="alphaUcPeriod"/>
            </a:pPr>
            <a:r>
              <a:rPr lang="en-US" altLang="en-US"/>
              <a:t>Counterclockwise</a:t>
            </a:r>
          </a:p>
          <a:p>
            <a:pPr>
              <a:spcBef>
                <a:spcPct val="50000"/>
              </a:spcBef>
              <a:buFontTx/>
              <a:buAutoNum type="alphaUcPeriod"/>
            </a:pPr>
            <a:r>
              <a:rPr lang="en-US" altLang="en-US"/>
              <a:t>No induced currents. </a:t>
            </a:r>
          </a:p>
        </p:txBody>
      </p:sp>
      <p:sp>
        <p:nvSpPr>
          <p:cNvPr id="2" name="TextBox 1"/>
          <p:cNvSpPr txBox="1"/>
          <p:nvPr/>
        </p:nvSpPr>
        <p:spPr>
          <a:xfrm>
            <a:off x="5626100" y="2433935"/>
            <a:ext cx="3048000" cy="461665"/>
          </a:xfrm>
          <a:prstGeom prst="rect">
            <a:avLst/>
          </a:prstGeom>
          <a:noFill/>
        </p:spPr>
        <p:txBody>
          <a:bodyPr wrap="square" rtlCol="0">
            <a:spAutoFit/>
          </a:bodyPr>
          <a:lstStyle/>
          <a:p>
            <a:r>
              <a:rPr lang="en-US" b="1" dirty="0" smtClean="0">
                <a:solidFill>
                  <a:srgbClr val="FF0000"/>
                </a:solidFill>
              </a:rPr>
              <a:t>(Not graded)</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F4CC5E1D-A391-42DC-8711-71E3DC16A824}" type="slidenum">
              <a:rPr lang="en-US" altLang="en-US" smtClean="0"/>
              <a:pPr/>
              <a:t>8</a:t>
            </a:fld>
            <a:endParaRPr lang="en-US" altLang="en-US"/>
          </a:p>
        </p:txBody>
      </p:sp>
    </p:spTree>
    <p:extLst>
      <p:ext uri="{BB962C8B-B14F-4D97-AF65-F5344CB8AC3E}">
        <p14:creationId xmlns:p14="http://schemas.microsoft.com/office/powerpoint/2010/main" val="285363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050" name="Rectangle 2"/>
          <p:cNvSpPr>
            <a:spLocks noGrp="1" noChangeArrowheads="1"/>
          </p:cNvSpPr>
          <p:nvPr>
            <p:ph type="title"/>
          </p:nvPr>
        </p:nvSpPr>
        <p:spPr>
          <a:xfrm>
            <a:off x="0" y="465138"/>
            <a:ext cx="9144000" cy="1431925"/>
          </a:xfrm>
        </p:spPr>
        <p:txBody>
          <a:bodyPr/>
          <a:lstStyle/>
          <a:p>
            <a:r>
              <a:rPr lang="en-US"/>
              <a:t>Faraday’s Law: Electromagnetic Induction</a:t>
            </a:r>
          </a:p>
        </p:txBody>
      </p:sp>
      <p:sp>
        <p:nvSpPr>
          <p:cNvPr id="1922051" name="Rectangle 3"/>
          <p:cNvSpPr>
            <a:spLocks noGrp="1" noChangeArrowheads="1"/>
          </p:cNvSpPr>
          <p:nvPr>
            <p:ph type="body" idx="1"/>
          </p:nvPr>
        </p:nvSpPr>
        <p:spPr>
          <a:xfrm>
            <a:off x="685800" y="2362200"/>
            <a:ext cx="7772400" cy="3733800"/>
          </a:xfrm>
        </p:spPr>
        <p:txBody>
          <a:bodyPr/>
          <a:lstStyle/>
          <a:p>
            <a:pPr>
              <a:lnSpc>
                <a:spcPct val="80000"/>
              </a:lnSpc>
            </a:pPr>
            <a:r>
              <a:rPr lang="en-US" sz="2400" dirty="0"/>
              <a:t>We have seen that an electric current produces a magnetic field.</a:t>
            </a:r>
          </a:p>
          <a:p>
            <a:pPr>
              <a:lnSpc>
                <a:spcPct val="80000"/>
              </a:lnSpc>
            </a:pPr>
            <a:endParaRPr lang="en-US" sz="2400" dirty="0"/>
          </a:p>
          <a:p>
            <a:pPr lvl="1">
              <a:lnSpc>
                <a:spcPct val="80000"/>
              </a:lnSpc>
              <a:buFont typeface="Wingdings" pitchFamily="2" charset="2"/>
              <a:buChar char="Ø"/>
            </a:pPr>
            <a:r>
              <a:rPr lang="en-US" sz="2400" i="1" dirty="0"/>
              <a:t>Can magnetic fields produce electric currents?</a:t>
            </a:r>
          </a:p>
          <a:p>
            <a:pPr lvl="1">
              <a:lnSpc>
                <a:spcPct val="80000"/>
              </a:lnSpc>
              <a:buFont typeface="Wingdings" pitchFamily="2" charset="2"/>
              <a:buChar char="Ø"/>
            </a:pPr>
            <a:endParaRPr lang="en-US" sz="2400" dirty="0"/>
          </a:p>
        </p:txBody>
      </p:sp>
      <p:sp>
        <p:nvSpPr>
          <p:cNvPr id="4" name="Text Box 3"/>
          <p:cNvSpPr txBox="1">
            <a:spLocks noChangeArrowheads="1"/>
          </p:cNvSpPr>
          <p:nvPr/>
        </p:nvSpPr>
        <p:spPr bwMode="auto">
          <a:xfrm>
            <a:off x="762000" y="3981676"/>
            <a:ext cx="7239000" cy="241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80000"/>
              </a:lnSpc>
              <a:spcBef>
                <a:spcPct val="30000"/>
              </a:spcBef>
              <a:buClr>
                <a:schemeClr val="folHlink"/>
              </a:buClr>
              <a:buSzPct val="70000"/>
              <a:buFont typeface="Arial" pitchFamily="34" charset="0"/>
              <a:buChar char="•"/>
            </a:pPr>
            <a:r>
              <a:rPr lang="en-US" sz="2800" i="1" dirty="0">
                <a:latin typeface="Arial" charset="0"/>
              </a:rPr>
              <a:t>An electric field is produced when there is a </a:t>
            </a:r>
            <a:r>
              <a:rPr lang="en-US" sz="2800" b="1" i="1" dirty="0">
                <a:latin typeface="Arial" charset="0"/>
              </a:rPr>
              <a:t>changing</a:t>
            </a:r>
            <a:r>
              <a:rPr lang="en-US" sz="2800" i="1" dirty="0">
                <a:latin typeface="Arial" charset="0"/>
              </a:rPr>
              <a:t> magnetic field</a:t>
            </a:r>
            <a:r>
              <a:rPr lang="en-US" sz="2800" i="1" dirty="0" smtClean="0">
                <a:latin typeface="Arial" charset="0"/>
              </a:rPr>
              <a:t>.</a:t>
            </a:r>
          </a:p>
          <a:p>
            <a:pPr marL="457200" indent="-457200">
              <a:lnSpc>
                <a:spcPct val="80000"/>
              </a:lnSpc>
              <a:spcBef>
                <a:spcPct val="30000"/>
              </a:spcBef>
              <a:buClr>
                <a:schemeClr val="folHlink"/>
              </a:buClr>
              <a:buSzPct val="70000"/>
              <a:buFont typeface="Arial" pitchFamily="34" charset="0"/>
              <a:buChar char="•"/>
            </a:pPr>
            <a:endParaRPr lang="en-US" sz="2800" i="1" dirty="0" smtClean="0">
              <a:solidFill>
                <a:srgbClr val="C0E1B2"/>
              </a:solidFill>
              <a:latin typeface="Arial" charset="0"/>
            </a:endParaRPr>
          </a:p>
          <a:p>
            <a:pPr marL="457200" indent="-457200">
              <a:lnSpc>
                <a:spcPct val="80000"/>
              </a:lnSpc>
              <a:spcBef>
                <a:spcPct val="30000"/>
              </a:spcBef>
              <a:buClr>
                <a:schemeClr val="folHlink"/>
              </a:buClr>
              <a:buSzPct val="70000"/>
              <a:buFont typeface="Arial" pitchFamily="34" charset="0"/>
              <a:buChar char="•"/>
            </a:pPr>
            <a:r>
              <a:rPr lang="en-US" sz="2800" i="1" dirty="0" smtClean="0">
                <a:latin typeface="Arial" charset="0"/>
              </a:rPr>
              <a:t>In a closed electric circuit, that means current is generated due to the changing magnetic field. </a:t>
            </a:r>
            <a:endParaRPr lang="en-US" sz="2800" i="1" dirty="0">
              <a:latin typeface="Arial" charset="0"/>
            </a:endParaRPr>
          </a:p>
        </p:txBody>
      </p:sp>
      <p:sp>
        <p:nvSpPr>
          <p:cNvPr id="2" name="Slide Number Placeholder 1"/>
          <p:cNvSpPr>
            <a:spLocks noGrp="1"/>
          </p:cNvSpPr>
          <p:nvPr>
            <p:ph type="sldNum" sz="quarter" idx="12"/>
          </p:nvPr>
        </p:nvSpPr>
        <p:spPr/>
        <p:txBody>
          <a:bodyPr/>
          <a:lstStyle/>
          <a:p>
            <a:fld id="{239DEFF2-ACFB-436B-A8B3-A2581F0FF840}" type="slidenum">
              <a:rPr lang="en-US" smtClean="0"/>
              <a:pPr/>
              <a:t>9</a:t>
            </a:fld>
            <a:endParaRPr lang="en-US"/>
          </a:p>
        </p:txBody>
      </p:sp>
    </p:spTree>
    <p:extLst>
      <p:ext uri="{BB962C8B-B14F-4D97-AF65-F5344CB8AC3E}">
        <p14:creationId xmlns:p14="http://schemas.microsoft.com/office/powerpoint/2010/main" val="3281578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24728</TotalTime>
  <Words>1450</Words>
  <Application>Microsoft Office PowerPoint</Application>
  <PresentationFormat>On-screen Show (4:3)</PresentationFormat>
  <Paragraphs>275</Paragraphs>
  <Slides>29</Slides>
  <Notes>26</Notes>
  <HiddenSlides>3</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archivoNarrow</vt:lpstr>
      <vt:lpstr>ＭＳ Ｐゴシック</vt:lpstr>
      <vt:lpstr>宋体</vt:lpstr>
      <vt:lpstr>ヒラギノ角ゴ Pro W3</vt:lpstr>
      <vt:lpstr>Arial</vt:lpstr>
      <vt:lpstr>Cambria Math</vt:lpstr>
      <vt:lpstr>Symbol</vt:lpstr>
      <vt:lpstr>Times New Roman</vt:lpstr>
      <vt:lpstr>Wingdings</vt:lpstr>
      <vt:lpstr>Default Design</vt:lpstr>
      <vt:lpstr>Equation</vt:lpstr>
      <vt:lpstr>Please Fill the online Course evaluation. </vt:lpstr>
      <vt:lpstr>Ampere’s Law in Magnetostatics</vt:lpstr>
      <vt:lpstr>Example: A Non-Uniform Current Distribution</vt:lpstr>
      <vt:lpstr>Example: Magnetic field of a long wire</vt:lpstr>
      <vt:lpstr>iClicker Question</vt:lpstr>
      <vt:lpstr>iClicker Question</vt:lpstr>
      <vt:lpstr>Moving Bar and Energy Conservation</vt:lpstr>
      <vt:lpstr>PowerPoint Presentation</vt:lpstr>
      <vt:lpstr>Faraday’s Law: Electromagnetic Induction</vt:lpstr>
      <vt:lpstr>6D-04 Earth Magnetic Field Inductor</vt:lpstr>
      <vt:lpstr>Magnetic Flux</vt:lpstr>
      <vt:lpstr>Faraday’s Law</vt:lpstr>
      <vt:lpstr>Two Ways to Produce Changing </vt:lpstr>
      <vt:lpstr>Faraday’s Law and Motional EMF</vt:lpstr>
      <vt:lpstr>Faraday’s Law and Generator</vt:lpstr>
      <vt:lpstr>iClicker question</vt:lpstr>
      <vt:lpstr>Exercise</vt:lpstr>
      <vt:lpstr>Example</vt:lpstr>
      <vt:lpstr>Faraday’s Law of Induction (More Quantitative) </vt:lpstr>
      <vt:lpstr>How to use Faraday’s law to determine the induced current direction</vt:lpstr>
      <vt:lpstr>Conducting Loop in a Changing Magnetic Field</vt:lpstr>
      <vt:lpstr>Induced Electric Field from Faraday’s Law</vt:lpstr>
      <vt:lpstr>PowerPoint Presentation</vt:lpstr>
      <vt:lpstr>PowerPoint Presentation</vt:lpstr>
      <vt:lpstr>iClicker Question</vt:lpstr>
      <vt:lpstr>Example</vt:lpstr>
      <vt:lpstr>PowerPoint Presentation</vt:lpstr>
      <vt:lpstr>PowerPoint Presentation</vt:lpstr>
      <vt:lpstr>iClicker question: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27</dc:title>
  <dc:subject>Physics 272H, Spring 2007</dc:subject>
  <dc:creator>Norbert Neumeister</dc:creator>
  <cp:lastModifiedBy>wxie</cp:lastModifiedBy>
  <cp:revision>867</cp:revision>
  <cp:lastPrinted>2007-11-14T16:29:36Z</cp:lastPrinted>
  <dcterms:created xsi:type="dcterms:W3CDTF">2008-11-17T18:28:38Z</dcterms:created>
  <dcterms:modified xsi:type="dcterms:W3CDTF">2018-04-16T16:31:33Z</dcterms:modified>
</cp:coreProperties>
</file>