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35" r:id="rId2"/>
    <p:sldId id="536" r:id="rId3"/>
    <p:sldId id="525" r:id="rId4"/>
    <p:sldId id="545" r:id="rId5"/>
    <p:sldId id="546" r:id="rId6"/>
    <p:sldId id="544" r:id="rId7"/>
    <p:sldId id="521" r:id="rId8"/>
    <p:sldId id="522" r:id="rId9"/>
    <p:sldId id="485" r:id="rId10"/>
    <p:sldId id="490" r:id="rId11"/>
    <p:sldId id="491" r:id="rId12"/>
    <p:sldId id="492" r:id="rId13"/>
    <p:sldId id="493" r:id="rId14"/>
    <p:sldId id="494" r:id="rId15"/>
    <p:sldId id="495" r:id="rId16"/>
    <p:sldId id="497" r:id="rId17"/>
    <p:sldId id="504" r:id="rId18"/>
    <p:sldId id="498" r:id="rId19"/>
    <p:sldId id="501" r:id="rId20"/>
    <p:sldId id="500" r:id="rId21"/>
    <p:sldId id="503" r:id="rId22"/>
    <p:sldId id="512" r:id="rId23"/>
    <p:sldId id="517" r:id="rId24"/>
    <p:sldId id="520" r:id="rId25"/>
    <p:sldId id="513" r:id="rId26"/>
    <p:sldId id="514" r:id="rId27"/>
    <p:sldId id="524" r:id="rId28"/>
    <p:sldId id="523" r:id="rId29"/>
    <p:sldId id="518" r:id="rId3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168">
          <p15:clr>
            <a:srgbClr val="A4A3A4"/>
          </p15:clr>
        </p15:guide>
        <p15:guide id="2" pos="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8C69"/>
    <a:srgbClr val="570000"/>
    <a:srgbClr val="CC0000"/>
    <a:srgbClr val="1F58FF"/>
    <a:srgbClr val="B50000"/>
    <a:srgbClr val="CC045F"/>
    <a:srgbClr val="CC029A"/>
    <a:srgbClr val="FF8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6733" autoAdjust="0"/>
  </p:normalViewPr>
  <p:slideViewPr>
    <p:cSldViewPr snapToGrid="0">
      <p:cViewPr varScale="1">
        <p:scale>
          <a:sx n="60" d="100"/>
          <a:sy n="60" d="100"/>
        </p:scale>
        <p:origin x="1200" y="78"/>
      </p:cViewPr>
      <p:guideLst>
        <p:guide orient="horz" pos="1168"/>
        <p:guide pos="6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78.wmf"/><Relationship Id="rId1" Type="http://schemas.openxmlformats.org/officeDocument/2006/relationships/image" Target="../media/image77.emf"/><Relationship Id="rId5" Type="http://schemas.openxmlformats.org/officeDocument/2006/relationships/image" Target="../media/image88.wmf"/><Relationship Id="rId4"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78.wmf"/><Relationship Id="rId1" Type="http://schemas.openxmlformats.org/officeDocument/2006/relationships/image" Target="../media/image77.emf"/><Relationship Id="rId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emf"/><Relationship Id="rId1" Type="http://schemas.openxmlformats.org/officeDocument/2006/relationships/image" Target="../media/image81.emf"/><Relationship Id="rId4" Type="http://schemas.openxmlformats.org/officeDocument/2006/relationships/image" Target="../media/image8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2E0DE9F-AD38-4E0A-ABA3-29AFCA941764}" type="slidenum">
              <a:rPr lang="en-US" altLang="en-US"/>
              <a:pPr/>
              <a:t>‹#›</a:t>
            </a:fld>
            <a:endParaRPr lang="en-US" altLang="en-US"/>
          </a:p>
        </p:txBody>
      </p:sp>
    </p:spTree>
    <p:extLst>
      <p:ext uri="{BB962C8B-B14F-4D97-AF65-F5344CB8AC3E}">
        <p14:creationId xmlns:p14="http://schemas.microsoft.com/office/powerpoint/2010/main" val="851431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613E3780-3BCC-4398-86AA-F08997AD64D8}" type="slidenum">
              <a:rPr lang="en-US" altLang="en-US"/>
              <a:pPr/>
              <a:t>‹#›</a:t>
            </a:fld>
            <a:endParaRPr lang="en-US" altLang="en-US"/>
          </a:p>
        </p:txBody>
      </p:sp>
    </p:spTree>
    <p:extLst>
      <p:ext uri="{BB962C8B-B14F-4D97-AF65-F5344CB8AC3E}">
        <p14:creationId xmlns:p14="http://schemas.microsoft.com/office/powerpoint/2010/main" val="2413122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0"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A8788D3-0A94-4CD0-8728-8958BAB7A714}" type="slidenum">
              <a:rPr lang="en-US" altLang="en-US" sz="1300"/>
              <a:pPr eaLnBrk="1" hangingPunct="1"/>
              <a:t>1</a:t>
            </a:fld>
            <a:endParaRPr lang="en-US" altLang="en-US" sz="13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72010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46BC793A-86D2-4B3B-95AB-DA414FA6E3E8}" type="slidenum">
              <a:rPr lang="ja-JP" altLang="en-US" sz="1300" i="0" smtClean="0"/>
              <a:pPr/>
              <a:t>24</a:t>
            </a:fld>
            <a:endParaRPr lang="en-US" altLang="ja-JP" sz="1300" i="0" smtClean="0"/>
          </a:p>
        </p:txBody>
      </p:sp>
      <p:sp>
        <p:nvSpPr>
          <p:cNvPr id="24579" name="Rectangle 2"/>
          <p:cNvSpPr>
            <a:spLocks noGrp="1" noRot="1" noChangeAspect="1" noChangeArrowheads="1" noTextEdit="1"/>
          </p:cNvSpPr>
          <p:nvPr>
            <p:ph type="sldImg"/>
          </p:nvPr>
        </p:nvSpPr>
        <p:spPr>
          <a:xfrm>
            <a:off x="1258888" y="720725"/>
            <a:ext cx="4797425" cy="3598863"/>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368455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E62F7EAB-AB3B-4D13-B2C4-BBDD9B7A6DAD}" type="slidenum">
              <a:rPr lang="ja-JP" altLang="en-US" sz="1300" i="0" smtClean="0"/>
              <a:pPr/>
              <a:t>25</a:t>
            </a:fld>
            <a:endParaRPr lang="en-US" altLang="ja-JP" sz="1300" i="0" smtClean="0"/>
          </a:p>
        </p:txBody>
      </p:sp>
      <p:sp>
        <p:nvSpPr>
          <p:cNvPr id="22531" name="Rectangle 2"/>
          <p:cNvSpPr>
            <a:spLocks noGrp="1" noRot="1" noChangeAspect="1" noChangeArrowheads="1" noTextEdit="1"/>
          </p:cNvSpPr>
          <p:nvPr>
            <p:ph type="sldImg"/>
          </p:nvPr>
        </p:nvSpPr>
        <p:spPr>
          <a:xfrm>
            <a:off x="1258888" y="720725"/>
            <a:ext cx="4797425" cy="35988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49376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CC6420EF-C305-4988-A9BF-108894739723}" type="slidenum">
              <a:rPr lang="ja-JP" altLang="en-US" sz="1300" i="0" smtClean="0"/>
              <a:pPr/>
              <a:t>26</a:t>
            </a:fld>
            <a:endParaRPr lang="en-US" altLang="ja-JP" sz="1300" i="0" smtClean="0"/>
          </a:p>
        </p:txBody>
      </p:sp>
      <p:sp>
        <p:nvSpPr>
          <p:cNvPr id="23555" name="Rectangle 2"/>
          <p:cNvSpPr>
            <a:spLocks noGrp="1" noRot="1" noChangeAspect="1" noChangeArrowheads="1" noTextEdit="1"/>
          </p:cNvSpPr>
          <p:nvPr>
            <p:ph type="sldImg"/>
          </p:nvPr>
        </p:nvSpPr>
        <p:spPr>
          <a:xfrm>
            <a:off x="1258888" y="720725"/>
            <a:ext cx="4797425" cy="3598863"/>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424139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E62F7EAB-AB3B-4D13-B2C4-BBDD9B7A6DAD}" type="slidenum">
              <a:rPr lang="ja-JP" altLang="en-US" sz="1300" i="0" smtClean="0"/>
              <a:pPr/>
              <a:t>27</a:t>
            </a:fld>
            <a:endParaRPr lang="en-US" altLang="ja-JP" sz="1300" i="0" smtClean="0"/>
          </a:p>
        </p:txBody>
      </p:sp>
      <p:sp>
        <p:nvSpPr>
          <p:cNvPr id="22531" name="Rectangle 2"/>
          <p:cNvSpPr>
            <a:spLocks noGrp="1" noRot="1" noChangeAspect="1" noChangeArrowheads="1" noTextEdit="1"/>
          </p:cNvSpPr>
          <p:nvPr>
            <p:ph type="sldImg"/>
          </p:nvPr>
        </p:nvSpPr>
        <p:spPr>
          <a:xfrm>
            <a:off x="1258888" y="720725"/>
            <a:ext cx="4797425" cy="35988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rPr>
              <a:t>B</a:t>
            </a:r>
          </a:p>
        </p:txBody>
      </p:sp>
    </p:spTree>
    <p:extLst>
      <p:ext uri="{BB962C8B-B14F-4D97-AF65-F5344CB8AC3E}">
        <p14:creationId xmlns:p14="http://schemas.microsoft.com/office/powerpoint/2010/main" val="34510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E62F7EAB-AB3B-4D13-B2C4-BBDD9B7A6DAD}" type="slidenum">
              <a:rPr lang="ja-JP" altLang="en-US" sz="1300" i="0" smtClean="0"/>
              <a:pPr/>
              <a:t>28</a:t>
            </a:fld>
            <a:endParaRPr lang="en-US" altLang="ja-JP" sz="1300" i="0" smtClean="0"/>
          </a:p>
        </p:txBody>
      </p:sp>
      <p:sp>
        <p:nvSpPr>
          <p:cNvPr id="22531" name="Rectangle 2"/>
          <p:cNvSpPr>
            <a:spLocks noGrp="1" noRot="1" noChangeAspect="1" noChangeArrowheads="1" noTextEdit="1"/>
          </p:cNvSpPr>
          <p:nvPr>
            <p:ph type="sldImg"/>
          </p:nvPr>
        </p:nvSpPr>
        <p:spPr>
          <a:xfrm>
            <a:off x="1258888" y="720725"/>
            <a:ext cx="4797425" cy="3598863"/>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475530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5760EAB0-B793-49A5-A85C-621F4E881B6D}" type="slidenum">
              <a:rPr lang="ja-JP" altLang="en-US" sz="1300" i="0" smtClean="0"/>
              <a:pPr/>
              <a:t>29</a:t>
            </a:fld>
            <a:endParaRPr lang="en-US" altLang="ja-JP" sz="1300" i="0" smtClean="0"/>
          </a:p>
        </p:txBody>
      </p:sp>
      <p:sp>
        <p:nvSpPr>
          <p:cNvPr id="33795" name="Rectangle 2"/>
          <p:cNvSpPr>
            <a:spLocks noGrp="1" noRot="1" noChangeAspect="1" noChangeArrowheads="1" noTextEdit="1"/>
          </p:cNvSpPr>
          <p:nvPr>
            <p:ph type="sldImg"/>
          </p:nvPr>
        </p:nvSpPr>
        <p:spPr>
          <a:xfrm>
            <a:off x="1258888" y="720725"/>
            <a:ext cx="4797425" cy="3598863"/>
          </a:xfrm>
          <a:ln/>
        </p:spPr>
      </p:sp>
      <p:sp>
        <p:nvSpPr>
          <p:cNvPr id="33796" name="Rectangle 3"/>
          <p:cNvSpPr>
            <a:spLocks noGrp="1" noChangeArrowheads="1"/>
          </p:cNvSpPr>
          <p:nvPr>
            <p:ph type="body" idx="1"/>
          </p:nvPr>
        </p:nvSpPr>
        <p:spPr>
          <a:xfrm>
            <a:off x="731194" y="4560086"/>
            <a:ext cx="5852814"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88962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15A1BCD-B020-49D8-9A5F-98F582B40F57}" type="slidenum">
              <a:rPr lang="en-US" altLang="en-US" sz="1300"/>
              <a:pPr eaLnBrk="1" hangingPunct="1"/>
              <a:t>2</a:t>
            </a:fld>
            <a:endParaRPr lang="en-US" altLang="en-US"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89291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93B3CB3-577F-4095-BF91-71C34D4D39B2}" type="slidenum">
              <a:rPr lang="en-US" altLang="en-US" sz="1300"/>
              <a:pPr eaLnBrk="1" hangingPunct="1"/>
              <a:t>3</a:t>
            </a:fld>
            <a:endParaRPr lang="en-US" altLang="en-US" sz="13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79499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2B9C7651-210C-4FB6-9E3E-56E9285F60CB}" type="slidenum">
              <a:rPr lang="ja-JP" altLang="en-US" sz="1200" b="0" i="0">
                <a:solidFill>
                  <a:schemeClr val="tx1"/>
                </a:solidFill>
              </a:rPr>
              <a:pPr/>
              <a:t>4</a:t>
            </a:fld>
            <a:endParaRPr lang="en-US" altLang="ja-JP" sz="1200" b="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infinitely large plan, at any point in space, one can always find on the plan two symmetrical point who’s vertical component cancel each other.  Therefore the total field direction must perpendicular to the plane.</a:t>
            </a:r>
          </a:p>
          <a:p>
            <a:endParaRPr lang="en-US" altLang="en-US" smtClean="0"/>
          </a:p>
        </p:txBody>
      </p:sp>
    </p:spTree>
    <p:extLst>
      <p:ext uri="{BB962C8B-B14F-4D97-AF65-F5344CB8AC3E}">
        <p14:creationId xmlns:p14="http://schemas.microsoft.com/office/powerpoint/2010/main" val="17791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i="1">
                <a:solidFill>
                  <a:schemeClr val="tx1"/>
                </a:solidFill>
                <a:latin typeface="Times New Roman" pitchFamily="18" charset="0"/>
              </a:defRPr>
            </a:lvl1pPr>
            <a:lvl2pPr marL="770662" indent="-296408" defTabSz="966621">
              <a:defRPr sz="2500" i="1">
                <a:solidFill>
                  <a:schemeClr val="tx1"/>
                </a:solidFill>
                <a:latin typeface="Times New Roman" pitchFamily="18" charset="0"/>
              </a:defRPr>
            </a:lvl2pPr>
            <a:lvl3pPr marL="1185634" indent="-237127" defTabSz="966621">
              <a:defRPr sz="2500" i="1">
                <a:solidFill>
                  <a:schemeClr val="tx1"/>
                </a:solidFill>
                <a:latin typeface="Times New Roman" pitchFamily="18" charset="0"/>
              </a:defRPr>
            </a:lvl3pPr>
            <a:lvl4pPr marL="1659887" indent="-237127" defTabSz="966621">
              <a:defRPr sz="2500" i="1">
                <a:solidFill>
                  <a:schemeClr val="tx1"/>
                </a:solidFill>
                <a:latin typeface="Times New Roman" pitchFamily="18" charset="0"/>
              </a:defRPr>
            </a:lvl4pPr>
            <a:lvl5pPr marL="2134141" indent="-237127" defTabSz="966621">
              <a:defRPr sz="2500" i="1">
                <a:solidFill>
                  <a:schemeClr val="tx1"/>
                </a:solidFill>
                <a:latin typeface="Times New Roman" pitchFamily="18" charset="0"/>
              </a:defRPr>
            </a:lvl5pPr>
            <a:lvl6pPr marL="2608395" indent="-237127" defTabSz="966621" eaLnBrk="0" fontAlgn="base" hangingPunct="0">
              <a:spcBef>
                <a:spcPct val="0"/>
              </a:spcBef>
              <a:spcAft>
                <a:spcPct val="0"/>
              </a:spcAft>
              <a:defRPr sz="2500" i="1">
                <a:solidFill>
                  <a:schemeClr val="tx1"/>
                </a:solidFill>
                <a:latin typeface="Times New Roman" pitchFamily="18" charset="0"/>
              </a:defRPr>
            </a:lvl6pPr>
            <a:lvl7pPr marL="3082648" indent="-237127" defTabSz="966621" eaLnBrk="0" fontAlgn="base" hangingPunct="0">
              <a:spcBef>
                <a:spcPct val="0"/>
              </a:spcBef>
              <a:spcAft>
                <a:spcPct val="0"/>
              </a:spcAft>
              <a:defRPr sz="2500" i="1">
                <a:solidFill>
                  <a:schemeClr val="tx1"/>
                </a:solidFill>
                <a:latin typeface="Times New Roman" pitchFamily="18" charset="0"/>
              </a:defRPr>
            </a:lvl7pPr>
            <a:lvl8pPr marL="3556902" indent="-237127" defTabSz="966621" eaLnBrk="0" fontAlgn="base" hangingPunct="0">
              <a:spcBef>
                <a:spcPct val="0"/>
              </a:spcBef>
              <a:spcAft>
                <a:spcPct val="0"/>
              </a:spcAft>
              <a:defRPr sz="2500" i="1">
                <a:solidFill>
                  <a:schemeClr val="tx1"/>
                </a:solidFill>
                <a:latin typeface="Times New Roman" pitchFamily="18" charset="0"/>
              </a:defRPr>
            </a:lvl8pPr>
            <a:lvl9pPr marL="4031155" indent="-237127" defTabSz="966621" eaLnBrk="0" fontAlgn="base" hangingPunct="0">
              <a:spcBef>
                <a:spcPct val="0"/>
              </a:spcBef>
              <a:spcAft>
                <a:spcPct val="0"/>
              </a:spcAft>
              <a:defRPr sz="2500" i="1">
                <a:solidFill>
                  <a:schemeClr val="tx1"/>
                </a:solidFill>
                <a:latin typeface="Times New Roman" pitchFamily="18" charset="0"/>
              </a:defRPr>
            </a:lvl9pPr>
          </a:lstStyle>
          <a:p>
            <a:fld id="{CFEE4A3F-11BA-4E2B-B892-14258FC09F19}" type="slidenum">
              <a:rPr lang="ja-JP" altLang="en-US" sz="1200" i="0"/>
              <a:pPr/>
              <a:t>5</a:t>
            </a:fld>
            <a:endParaRPr lang="en-US" altLang="ja-JP" sz="1200" i="0"/>
          </a:p>
        </p:txBody>
      </p:sp>
      <p:sp>
        <p:nvSpPr>
          <p:cNvPr id="33795" name="Rectangle 2"/>
          <p:cNvSpPr>
            <a:spLocks noGrp="1" noRot="1" noChangeAspect="1" noChangeArrowheads="1" noTextEdit="1"/>
          </p:cNvSpPr>
          <p:nvPr>
            <p:ph type="sldImg"/>
          </p:nvPr>
        </p:nvSpPr>
        <p:spPr>
          <a:xfrm>
            <a:off x="1258888" y="720725"/>
            <a:ext cx="4797425" cy="3598863"/>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Skip this if lack of time.</a:t>
            </a:r>
          </a:p>
        </p:txBody>
      </p:sp>
    </p:spTree>
    <p:extLst>
      <p:ext uri="{BB962C8B-B14F-4D97-AF65-F5344CB8AC3E}">
        <p14:creationId xmlns:p14="http://schemas.microsoft.com/office/powerpoint/2010/main" val="299618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D5B34EA1-51CD-43D2-B9B0-37F7822D858D}" type="slidenum">
              <a:rPr lang="ja-JP" altLang="en-US" sz="1200" b="0" i="0">
                <a:solidFill>
                  <a:schemeClr val="tx1"/>
                </a:solidFill>
              </a:rPr>
              <a:pPr/>
              <a:t>6</a:t>
            </a:fld>
            <a:endParaRPr lang="en-US" altLang="ja-JP" sz="1200" b="0" i="0">
              <a:solidFill>
                <a:schemeClr val="tx1"/>
              </a:solidFill>
            </a:endParaRPr>
          </a:p>
        </p:txBody>
      </p:sp>
      <p:sp>
        <p:nvSpPr>
          <p:cNvPr id="28675" name="Rectangle 2"/>
          <p:cNvSpPr>
            <a:spLocks noGrp="1" noRot="1" noChangeAspect="1" noChangeArrowheads="1" noTextEdit="1"/>
          </p:cNvSpPr>
          <p:nvPr>
            <p:ph type="sldImg"/>
          </p:nvPr>
        </p:nvSpPr>
        <p:spPr>
          <a:xfrm>
            <a:off x="1257300" y="719138"/>
            <a:ext cx="4800600" cy="3600450"/>
          </a:xfrm>
          <a:ln/>
        </p:spPr>
      </p:sp>
      <p:sp>
        <p:nvSpPr>
          <p:cNvPr id="28676" name="Rectangle 3"/>
          <p:cNvSpPr>
            <a:spLocks noGrp="1" noChangeArrowheads="1"/>
          </p:cNvSpPr>
          <p:nvPr>
            <p:ph type="body" idx="1"/>
          </p:nvPr>
        </p:nvSpPr>
        <p:spPr>
          <a:xfrm>
            <a:off x="732183" y="4561226"/>
            <a:ext cx="585083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a:t>
            </a:r>
          </a:p>
        </p:txBody>
      </p:sp>
    </p:spTree>
    <p:extLst>
      <p:ext uri="{BB962C8B-B14F-4D97-AF65-F5344CB8AC3E}">
        <p14:creationId xmlns:p14="http://schemas.microsoft.com/office/powerpoint/2010/main" val="223771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12DEA64F-1D5D-4825-B68F-051D45AD9B79}" type="slidenum">
              <a:rPr lang="ja-JP" altLang="en-US" sz="1200" b="0" i="0">
                <a:solidFill>
                  <a:schemeClr val="tx1"/>
                </a:solidFill>
              </a:rPr>
              <a:pPr/>
              <a:t>7</a:t>
            </a:fld>
            <a:endParaRPr lang="en-US" altLang="ja-JP" sz="1200" b="0" i="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723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C2B5CEAF-A6A9-4E56-B25B-8BACC094B3F4}" type="slidenum">
              <a:rPr lang="ja-JP" altLang="en-US" sz="1300" i="0" smtClean="0"/>
              <a:pPr/>
              <a:t>22</a:t>
            </a:fld>
            <a:endParaRPr lang="en-US" altLang="ja-JP" sz="1300" i="0" smtClean="0"/>
          </a:p>
        </p:txBody>
      </p:sp>
      <p:sp>
        <p:nvSpPr>
          <p:cNvPr id="21507" name="Rectangle 2"/>
          <p:cNvSpPr>
            <a:spLocks noGrp="1" noRot="1" noChangeAspect="1" noChangeArrowheads="1" noTextEdit="1"/>
          </p:cNvSpPr>
          <p:nvPr>
            <p:ph type="sldImg"/>
          </p:nvPr>
        </p:nvSpPr>
        <p:spPr>
          <a:xfrm>
            <a:off x="1258888" y="720725"/>
            <a:ext cx="4797425" cy="3598863"/>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277362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charset="0"/>
              </a:defRPr>
            </a:lvl1pPr>
            <a:lvl2pPr marL="742950" indent="-285750" defTabSz="990600">
              <a:defRPr sz="2400" i="1">
                <a:solidFill>
                  <a:schemeClr val="tx1"/>
                </a:solidFill>
                <a:latin typeface="Times New Roman" charset="0"/>
              </a:defRPr>
            </a:lvl2pPr>
            <a:lvl3pPr marL="1143000" indent="-228600" defTabSz="990600">
              <a:defRPr sz="2400" i="1">
                <a:solidFill>
                  <a:schemeClr val="tx1"/>
                </a:solidFill>
                <a:latin typeface="Times New Roman" charset="0"/>
              </a:defRPr>
            </a:lvl3pPr>
            <a:lvl4pPr marL="1600200" indent="-228600" defTabSz="990600">
              <a:defRPr sz="2400" i="1">
                <a:solidFill>
                  <a:schemeClr val="tx1"/>
                </a:solidFill>
                <a:latin typeface="Times New Roman" charset="0"/>
              </a:defRPr>
            </a:lvl4pPr>
            <a:lvl5pPr marL="2057400" indent="-228600" defTabSz="990600">
              <a:defRPr sz="2400" i="1">
                <a:solidFill>
                  <a:schemeClr val="tx1"/>
                </a:solidFill>
                <a:latin typeface="Times New Roman" charset="0"/>
              </a:defRPr>
            </a:lvl5pPr>
            <a:lvl6pPr marL="2514600" indent="-228600" defTabSz="990600" eaLnBrk="0" fontAlgn="base" hangingPunct="0">
              <a:spcBef>
                <a:spcPct val="0"/>
              </a:spcBef>
              <a:spcAft>
                <a:spcPct val="0"/>
              </a:spcAft>
              <a:defRPr sz="2400" i="1">
                <a:solidFill>
                  <a:schemeClr val="tx1"/>
                </a:solidFill>
                <a:latin typeface="Times New Roman" charset="0"/>
              </a:defRPr>
            </a:lvl6pPr>
            <a:lvl7pPr marL="2971800" indent="-228600" defTabSz="990600" eaLnBrk="0" fontAlgn="base" hangingPunct="0">
              <a:spcBef>
                <a:spcPct val="0"/>
              </a:spcBef>
              <a:spcAft>
                <a:spcPct val="0"/>
              </a:spcAft>
              <a:defRPr sz="2400" i="1">
                <a:solidFill>
                  <a:schemeClr val="tx1"/>
                </a:solidFill>
                <a:latin typeface="Times New Roman" charset="0"/>
              </a:defRPr>
            </a:lvl7pPr>
            <a:lvl8pPr marL="3429000" indent="-228600" defTabSz="990600" eaLnBrk="0" fontAlgn="base" hangingPunct="0">
              <a:spcBef>
                <a:spcPct val="0"/>
              </a:spcBef>
              <a:spcAft>
                <a:spcPct val="0"/>
              </a:spcAft>
              <a:defRPr sz="2400" i="1">
                <a:solidFill>
                  <a:schemeClr val="tx1"/>
                </a:solidFill>
                <a:latin typeface="Times New Roman" charset="0"/>
              </a:defRPr>
            </a:lvl8pPr>
            <a:lvl9pPr marL="3886200" indent="-228600" defTabSz="990600" eaLnBrk="0" fontAlgn="base" hangingPunct="0">
              <a:spcBef>
                <a:spcPct val="0"/>
              </a:spcBef>
              <a:spcAft>
                <a:spcPct val="0"/>
              </a:spcAft>
              <a:defRPr sz="2400" i="1">
                <a:solidFill>
                  <a:schemeClr val="tx1"/>
                </a:solidFill>
                <a:latin typeface="Times New Roman" charset="0"/>
              </a:defRPr>
            </a:lvl9pPr>
          </a:lstStyle>
          <a:p>
            <a:fld id="{A07AA3EE-C2E8-49F6-AA79-12A68EAFFADB}" type="slidenum">
              <a:rPr lang="ja-JP" altLang="en-US" sz="1300" i="0" smtClean="0"/>
              <a:pPr/>
              <a:t>23</a:t>
            </a:fld>
            <a:endParaRPr lang="en-US" altLang="ja-JP" sz="1300" i="0" smtClean="0"/>
          </a:p>
        </p:txBody>
      </p:sp>
      <p:sp>
        <p:nvSpPr>
          <p:cNvPr id="26627" name="Rectangle 2"/>
          <p:cNvSpPr>
            <a:spLocks noGrp="1" noRot="1" noChangeAspect="1" noChangeArrowheads="1" noTextEdit="1"/>
          </p:cNvSpPr>
          <p:nvPr>
            <p:ph type="sldImg"/>
          </p:nvPr>
        </p:nvSpPr>
        <p:spPr>
          <a:xfrm>
            <a:off x="1258888" y="720725"/>
            <a:ext cx="4797425" cy="3598863"/>
          </a:xfrm>
          <a:ln/>
        </p:spPr>
      </p:sp>
      <p:sp>
        <p:nvSpPr>
          <p:cNvPr id="26628" name="Rectangle 3"/>
          <p:cNvSpPr>
            <a:spLocks noGrp="1" noChangeArrowheads="1"/>
          </p:cNvSpPr>
          <p:nvPr>
            <p:ph type="body" idx="1"/>
          </p:nvPr>
        </p:nvSpPr>
        <p:spPr>
          <a:xfrm>
            <a:off x="731194" y="4560086"/>
            <a:ext cx="5852814"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Tree>
    <p:extLst>
      <p:ext uri="{BB962C8B-B14F-4D97-AF65-F5344CB8AC3E}">
        <p14:creationId xmlns:p14="http://schemas.microsoft.com/office/powerpoint/2010/main" val="332124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65807DB-3B4F-47FC-A3D6-DB3443FC82A9}" type="slidenum">
              <a:rPr lang="en-US" altLang="en-US"/>
              <a:pPr/>
              <a:t>‹#›</a:t>
            </a:fld>
            <a:endParaRPr lang="en-US" altLang="en-US"/>
          </a:p>
        </p:txBody>
      </p:sp>
    </p:spTree>
    <p:extLst>
      <p:ext uri="{BB962C8B-B14F-4D97-AF65-F5344CB8AC3E}">
        <p14:creationId xmlns:p14="http://schemas.microsoft.com/office/powerpoint/2010/main" val="53940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8C447C1-3D4E-43FA-85EA-8BE078EDCCBD}" type="slidenum">
              <a:rPr lang="en-US" altLang="en-US"/>
              <a:pPr/>
              <a:t>‹#›</a:t>
            </a:fld>
            <a:endParaRPr lang="en-US" altLang="en-US"/>
          </a:p>
        </p:txBody>
      </p:sp>
    </p:spTree>
    <p:extLst>
      <p:ext uri="{BB962C8B-B14F-4D97-AF65-F5344CB8AC3E}">
        <p14:creationId xmlns:p14="http://schemas.microsoft.com/office/powerpoint/2010/main" val="314517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690DA6E-D58A-4FDE-8164-ACFCF3662321}" type="slidenum">
              <a:rPr lang="en-US" altLang="en-US"/>
              <a:pPr/>
              <a:t>‹#›</a:t>
            </a:fld>
            <a:endParaRPr lang="en-US" altLang="en-US"/>
          </a:p>
        </p:txBody>
      </p:sp>
    </p:spTree>
    <p:extLst>
      <p:ext uri="{BB962C8B-B14F-4D97-AF65-F5344CB8AC3E}">
        <p14:creationId xmlns:p14="http://schemas.microsoft.com/office/powerpoint/2010/main" val="214520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4B88BAC-56A7-4E7E-A371-B56536E2EDF7}" type="slidenum">
              <a:rPr lang="en-US" altLang="en-US"/>
              <a:pPr/>
              <a:t>‹#›</a:t>
            </a:fld>
            <a:endParaRPr lang="en-US" altLang="en-US"/>
          </a:p>
        </p:txBody>
      </p:sp>
    </p:spTree>
    <p:extLst>
      <p:ext uri="{BB962C8B-B14F-4D97-AF65-F5344CB8AC3E}">
        <p14:creationId xmlns:p14="http://schemas.microsoft.com/office/powerpoint/2010/main" val="65693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78E2138-44EC-471E-A391-9B6E0D4F7113}" type="slidenum">
              <a:rPr lang="en-US" altLang="en-US"/>
              <a:pPr/>
              <a:t>‹#›</a:t>
            </a:fld>
            <a:endParaRPr lang="en-US" altLang="en-US"/>
          </a:p>
        </p:txBody>
      </p:sp>
    </p:spTree>
    <p:extLst>
      <p:ext uri="{BB962C8B-B14F-4D97-AF65-F5344CB8AC3E}">
        <p14:creationId xmlns:p14="http://schemas.microsoft.com/office/powerpoint/2010/main" val="377835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DE7ECCF-C43B-4FEF-A546-D538FEFFE867}" type="slidenum">
              <a:rPr lang="en-US" altLang="en-US"/>
              <a:pPr/>
              <a:t>‹#›</a:t>
            </a:fld>
            <a:endParaRPr lang="en-US" altLang="en-US"/>
          </a:p>
        </p:txBody>
      </p:sp>
    </p:spTree>
    <p:extLst>
      <p:ext uri="{BB962C8B-B14F-4D97-AF65-F5344CB8AC3E}">
        <p14:creationId xmlns:p14="http://schemas.microsoft.com/office/powerpoint/2010/main" val="289222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961EB82-2CE3-444E-B701-530BA17408A0}" type="slidenum">
              <a:rPr lang="en-US" altLang="en-US"/>
              <a:pPr/>
              <a:t>‹#›</a:t>
            </a:fld>
            <a:endParaRPr lang="en-US" altLang="en-US"/>
          </a:p>
        </p:txBody>
      </p:sp>
    </p:spTree>
    <p:extLst>
      <p:ext uri="{BB962C8B-B14F-4D97-AF65-F5344CB8AC3E}">
        <p14:creationId xmlns:p14="http://schemas.microsoft.com/office/powerpoint/2010/main" val="402486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1A4F7F4-D27A-45F4-92AD-A54E0BBB37F9}" type="slidenum">
              <a:rPr lang="en-US" altLang="en-US"/>
              <a:pPr/>
              <a:t>‹#›</a:t>
            </a:fld>
            <a:endParaRPr lang="en-US" altLang="en-US"/>
          </a:p>
        </p:txBody>
      </p:sp>
    </p:spTree>
    <p:extLst>
      <p:ext uri="{BB962C8B-B14F-4D97-AF65-F5344CB8AC3E}">
        <p14:creationId xmlns:p14="http://schemas.microsoft.com/office/powerpoint/2010/main" val="390931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B73C87F-3E4D-4FB2-8AF5-4A63ED58FFCB}" type="slidenum">
              <a:rPr lang="en-US" altLang="en-US"/>
              <a:pPr/>
              <a:t>‹#›</a:t>
            </a:fld>
            <a:endParaRPr lang="en-US" altLang="en-US"/>
          </a:p>
        </p:txBody>
      </p:sp>
    </p:spTree>
    <p:extLst>
      <p:ext uri="{BB962C8B-B14F-4D97-AF65-F5344CB8AC3E}">
        <p14:creationId xmlns:p14="http://schemas.microsoft.com/office/powerpoint/2010/main" val="191809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DA5F819-228E-435F-82B2-66C46ABBB6E4}" type="slidenum">
              <a:rPr lang="en-US" altLang="en-US"/>
              <a:pPr/>
              <a:t>‹#›</a:t>
            </a:fld>
            <a:endParaRPr lang="en-US" altLang="en-US"/>
          </a:p>
        </p:txBody>
      </p:sp>
    </p:spTree>
    <p:extLst>
      <p:ext uri="{BB962C8B-B14F-4D97-AF65-F5344CB8AC3E}">
        <p14:creationId xmlns:p14="http://schemas.microsoft.com/office/powerpoint/2010/main" val="75716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92F6920-126C-43AA-A74C-AAEE880EBB33}" type="slidenum">
              <a:rPr lang="en-US" altLang="en-US"/>
              <a:pPr/>
              <a:t>‹#›</a:t>
            </a:fld>
            <a:endParaRPr lang="en-US" altLang="en-US"/>
          </a:p>
        </p:txBody>
      </p:sp>
    </p:spTree>
    <p:extLst>
      <p:ext uri="{BB962C8B-B14F-4D97-AF65-F5344CB8AC3E}">
        <p14:creationId xmlns:p14="http://schemas.microsoft.com/office/powerpoint/2010/main" val="295819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hf hdr="0" ftr="0" dt="0"/>
  <p:txStyles>
    <p:title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ＭＳ Ｐゴシック" pitchFamily="100"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defRPr>
      </a:lvl4pPr>
      <a:lvl5pPr marL="2057400" indent="-228600" algn="l" rtl="0" eaLnBrk="0" fontAlgn="base" hangingPunct="0">
        <a:spcBef>
          <a:spcPct val="20000"/>
        </a:spcBef>
        <a:spcAft>
          <a:spcPct val="0"/>
        </a:spcAft>
        <a:buChar char="»"/>
        <a:defRPr sz="2000">
          <a:solidFill>
            <a:srgbClr val="0033CC"/>
          </a:solidFill>
          <a:latin typeface="+mj-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oleObject" Target="../embeddings/oleObject4.bin"/><Relationship Id="rId5" Type="http://schemas.openxmlformats.org/officeDocument/2006/relationships/image" Target="../media/image1.wmf"/><Relationship Id="rId10"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0.wmf"/><Relationship Id="rId3" Type="http://schemas.openxmlformats.org/officeDocument/2006/relationships/notesSlide" Target="../notesSlides/notesSlide2.xml"/><Relationship Id="rId7" Type="http://schemas.openxmlformats.org/officeDocument/2006/relationships/image" Target="../media/image7.wmf"/><Relationship Id="rId12"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8.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69.png"/><Relationship Id="rId4" Type="http://schemas.openxmlformats.org/officeDocument/2006/relationships/image" Target="../media/image68.jpeg"/><Relationship Id="rId9" Type="http://schemas.openxmlformats.org/officeDocument/2006/relationships/image" Target="../media/image67.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73.wmf"/><Relationship Id="rId3" Type="http://schemas.openxmlformats.org/officeDocument/2006/relationships/notesSlide" Target="../notesSlides/notesSlide10.xml"/><Relationship Id="rId7" Type="http://schemas.openxmlformats.org/officeDocument/2006/relationships/image" Target="../media/image71.emf"/><Relationship Id="rId12" Type="http://schemas.openxmlformats.org/officeDocument/2006/relationships/oleObject" Target="../embeddings/oleObject26.bin"/><Relationship Id="rId17"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oleObject" Target="../embeddings/oleObject28.bin"/><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oleObject" Target="../embeddings/oleObject25.bin"/><Relationship Id="rId5" Type="http://schemas.openxmlformats.org/officeDocument/2006/relationships/image" Target="../media/image70.emf"/><Relationship Id="rId15" Type="http://schemas.openxmlformats.org/officeDocument/2006/relationships/image" Target="../media/image74.wmf"/><Relationship Id="rId10" Type="http://schemas.openxmlformats.org/officeDocument/2006/relationships/image" Target="../media/image72.emf"/><Relationship Id="rId4" Type="http://schemas.openxmlformats.org/officeDocument/2006/relationships/oleObject" Target="../embeddings/oleObject22.bin"/><Relationship Id="rId9" Type="http://schemas.openxmlformats.org/officeDocument/2006/relationships/oleObject" Target="../embeddings/oleObject24.bin"/><Relationship Id="rId1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notesSlide" Target="../notesSlides/notesSlide11.xml"/><Relationship Id="rId7"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77.emf"/><Relationship Id="rId5" Type="http://schemas.openxmlformats.org/officeDocument/2006/relationships/oleObject" Target="../embeddings/oleObject29.bin"/><Relationship Id="rId4" Type="http://schemas.openxmlformats.org/officeDocument/2006/relationships/image" Target="../media/image79.jpeg"/><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notesSlide" Target="../notesSlides/notesSlide12.xml"/><Relationship Id="rId7" Type="http://schemas.openxmlformats.org/officeDocument/2006/relationships/oleObject" Target="../embeddings/oleObject32.bin"/><Relationship Id="rId12"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1.e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83.wmf"/><Relationship Id="rId4" Type="http://schemas.openxmlformats.org/officeDocument/2006/relationships/image" Target="../media/image85.jpeg"/><Relationship Id="rId9"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7.wmf"/><Relationship Id="rId3" Type="http://schemas.openxmlformats.org/officeDocument/2006/relationships/notesSlide" Target="../notesSlides/notesSlide13.xml"/><Relationship Id="rId7" Type="http://schemas.openxmlformats.org/officeDocument/2006/relationships/oleObject" Target="../embeddings/oleObject36.bin"/><Relationship Id="rId12" Type="http://schemas.openxmlformats.org/officeDocument/2006/relationships/oleObject" Target="../embeddings/oleObject38.bin"/><Relationship Id="rId2" Type="http://schemas.openxmlformats.org/officeDocument/2006/relationships/slideLayout" Target="../slideLayouts/slideLayout4.xml"/><Relationship Id="rId16" Type="http://schemas.openxmlformats.org/officeDocument/2006/relationships/image" Target="../media/image88.wmf"/><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image" Target="../media/image86.wmf"/><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oleObject" Target="../embeddings/oleObject37.bin"/><Relationship Id="rId4" Type="http://schemas.openxmlformats.org/officeDocument/2006/relationships/image" Target="../media/image79.jpeg"/><Relationship Id="rId9" Type="http://schemas.openxmlformats.org/officeDocument/2006/relationships/image" Target="../media/image80.png"/><Relationship Id="rId14" Type="http://schemas.openxmlformats.org/officeDocument/2006/relationships/oleObject" Target="../embeddings/oleObject39.bin"/></Relationships>
</file>

<file path=ppt/slides/_rels/slide28.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44.bin"/><Relationship Id="rId3" Type="http://schemas.openxmlformats.org/officeDocument/2006/relationships/notesSlide" Target="../notesSlides/notesSlide14.xml"/><Relationship Id="rId7" Type="http://schemas.openxmlformats.org/officeDocument/2006/relationships/oleObject" Target="../embeddings/oleObject42.bin"/><Relationship Id="rId12" Type="http://schemas.openxmlformats.org/officeDocument/2006/relationships/image" Target="../media/image89.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77.emf"/><Relationship Id="rId11" Type="http://schemas.openxmlformats.org/officeDocument/2006/relationships/oleObject" Target="../embeddings/oleObject43.bin"/><Relationship Id="rId5" Type="http://schemas.openxmlformats.org/officeDocument/2006/relationships/oleObject" Target="../embeddings/oleObject41.bin"/><Relationship Id="rId15" Type="http://schemas.openxmlformats.org/officeDocument/2006/relationships/image" Target="../media/image80.png"/><Relationship Id="rId10" Type="http://schemas.openxmlformats.org/officeDocument/2006/relationships/image" Target="../media/image91.png"/><Relationship Id="rId4" Type="http://schemas.openxmlformats.org/officeDocument/2006/relationships/image" Target="../media/image79.jpeg"/><Relationship Id="rId9" Type="http://schemas.openxmlformats.org/officeDocument/2006/relationships/image" Target="../media/image90.jpeg"/><Relationship Id="rId14" Type="http://schemas.openxmlformats.org/officeDocument/2006/relationships/image" Target="../media/image87.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5.xml"/><Relationship Id="rId7" Type="http://schemas.openxmlformats.org/officeDocument/2006/relationships/oleObject" Target="../embeddings/oleObject17.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9.emf"/><Relationship Id="rId4" Type="http://schemas.openxmlformats.org/officeDocument/2006/relationships/image" Target="../media/image21.jpeg"/><Relationship Id="rId9"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Line 2"/>
          <p:cNvSpPr>
            <a:spLocks noChangeShapeType="1"/>
          </p:cNvSpPr>
          <p:nvPr/>
        </p:nvSpPr>
        <p:spPr bwMode="auto">
          <a:xfrm>
            <a:off x="4267200" y="13716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Text Box 3"/>
          <p:cNvSpPr txBox="1">
            <a:spLocks noChangeArrowheads="1"/>
          </p:cNvSpPr>
          <p:nvPr/>
        </p:nvSpPr>
        <p:spPr bwMode="auto">
          <a:xfrm>
            <a:off x="822325" y="1108075"/>
            <a:ext cx="250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Perpendicular field</a:t>
            </a:r>
            <a:endParaRPr lang="en-US" altLang="en-US"/>
          </a:p>
        </p:txBody>
      </p:sp>
      <p:graphicFrame>
        <p:nvGraphicFramePr>
          <p:cNvPr id="1664004" name="Object 2"/>
          <p:cNvGraphicFramePr>
            <a:graphicFrameLocks noChangeAspect="1"/>
          </p:cNvGraphicFramePr>
          <p:nvPr/>
        </p:nvGraphicFramePr>
        <p:xfrm>
          <a:off x="685800" y="1949450"/>
          <a:ext cx="2532063" cy="436563"/>
        </p:xfrm>
        <a:graphic>
          <a:graphicData uri="http://schemas.openxmlformats.org/presentationml/2006/ole">
            <mc:AlternateContent xmlns:mc="http://schemas.openxmlformats.org/markup-compatibility/2006">
              <mc:Choice xmlns:v="urn:schemas-microsoft-com:vml" Requires="v">
                <p:oleObj spid="_x0000_s75918" name="Equation" r:id="rId4" imgW="1257120" imgH="215640" progId="Equation.DSMT4">
                  <p:embed/>
                </p:oleObj>
              </mc:Choice>
              <mc:Fallback>
                <p:oleObj name="Equation" r:id="rId4" imgW="1257120" imgH="215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49450"/>
                        <a:ext cx="2532063" cy="436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6" name="Picture 5" descr="Fig21"/>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457200" y="2711450"/>
            <a:ext cx="35052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64006" name="Object 3"/>
          <p:cNvGraphicFramePr>
            <a:graphicFrameLocks noChangeAspect="1"/>
          </p:cNvGraphicFramePr>
          <p:nvPr/>
        </p:nvGraphicFramePr>
        <p:xfrm>
          <a:off x="990600" y="4953000"/>
          <a:ext cx="1995488" cy="488950"/>
        </p:xfrm>
        <a:graphic>
          <a:graphicData uri="http://schemas.openxmlformats.org/presentationml/2006/ole">
            <mc:AlternateContent xmlns:mc="http://schemas.openxmlformats.org/markup-compatibility/2006">
              <mc:Choice xmlns:v="urn:schemas-microsoft-com:vml" Requires="v">
                <p:oleObj spid="_x0000_s75919" name="Equation" r:id="rId7" imgW="990360" imgH="241200" progId="Equation.DSMT4">
                  <p:embed/>
                </p:oleObj>
              </mc:Choice>
              <mc:Fallback>
                <p:oleObj name="Equation" r:id="rId7" imgW="9903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953000"/>
                        <a:ext cx="199548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7" name="Text Box 7"/>
          <p:cNvSpPr txBox="1">
            <a:spLocks noChangeArrowheads="1"/>
          </p:cNvSpPr>
          <p:nvPr/>
        </p:nvSpPr>
        <p:spPr bwMode="auto">
          <a:xfrm>
            <a:off x="5165725" y="1108075"/>
            <a:ext cx="245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Perpendicular area</a:t>
            </a:r>
            <a:endParaRPr lang="en-US" altLang="en-US"/>
          </a:p>
        </p:txBody>
      </p:sp>
      <p:graphicFrame>
        <p:nvGraphicFramePr>
          <p:cNvPr id="1664008" name="Object 4"/>
          <p:cNvGraphicFramePr>
            <a:graphicFrameLocks noChangeAspect="1"/>
          </p:cNvGraphicFramePr>
          <p:nvPr/>
        </p:nvGraphicFramePr>
        <p:xfrm>
          <a:off x="4572000" y="1897063"/>
          <a:ext cx="4348163" cy="488950"/>
        </p:xfrm>
        <a:graphic>
          <a:graphicData uri="http://schemas.openxmlformats.org/presentationml/2006/ole">
            <mc:AlternateContent xmlns:mc="http://schemas.openxmlformats.org/markup-compatibility/2006">
              <mc:Choice xmlns:v="urn:schemas-microsoft-com:vml" Requires="v">
                <p:oleObj spid="_x0000_s75920" name="Equation" r:id="rId9" imgW="2158920" imgH="241200" progId="Equation.DSMT4">
                  <p:embed/>
                </p:oleObj>
              </mc:Choice>
              <mc:Fallback>
                <p:oleObj name="Equation" r:id="rId9" imgW="215892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897063"/>
                        <a:ext cx="4348163"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778" name="Group 9"/>
          <p:cNvGrpSpPr>
            <a:grpSpLocks/>
          </p:cNvGrpSpPr>
          <p:nvPr/>
        </p:nvGrpSpPr>
        <p:grpSpPr bwMode="auto">
          <a:xfrm>
            <a:off x="4784725" y="2895600"/>
            <a:ext cx="2911475" cy="1600200"/>
            <a:chOff x="3014" y="1824"/>
            <a:chExt cx="1834" cy="1008"/>
          </a:xfrm>
        </p:grpSpPr>
        <p:sp>
          <p:nvSpPr>
            <p:cNvPr id="32785" name="Freeform 10"/>
            <p:cNvSpPr>
              <a:spLocks/>
            </p:cNvSpPr>
            <p:nvPr/>
          </p:nvSpPr>
          <p:spPr bwMode="auto">
            <a:xfrm>
              <a:off x="3408" y="1872"/>
              <a:ext cx="384" cy="960"/>
            </a:xfrm>
            <a:custGeom>
              <a:avLst/>
              <a:gdLst>
                <a:gd name="T0" fmla="*/ 0 w 384"/>
                <a:gd name="T1" fmla="*/ 240 h 960"/>
                <a:gd name="T2" fmla="*/ 0 w 384"/>
                <a:gd name="T3" fmla="*/ 960 h 960"/>
                <a:gd name="T4" fmla="*/ 384 w 384"/>
                <a:gd name="T5" fmla="*/ 720 h 960"/>
                <a:gd name="T6" fmla="*/ 384 w 384"/>
                <a:gd name="T7" fmla="*/ 0 h 960"/>
                <a:gd name="T8" fmla="*/ 0 w 384"/>
                <a:gd name="T9" fmla="*/ 192 h 960"/>
                <a:gd name="T10" fmla="*/ 0 60000 65536"/>
                <a:gd name="T11" fmla="*/ 0 60000 65536"/>
                <a:gd name="T12" fmla="*/ 0 60000 65536"/>
                <a:gd name="T13" fmla="*/ 0 60000 65536"/>
                <a:gd name="T14" fmla="*/ 0 60000 65536"/>
                <a:gd name="T15" fmla="*/ 0 w 384"/>
                <a:gd name="T16" fmla="*/ 0 h 960"/>
                <a:gd name="T17" fmla="*/ 384 w 384"/>
                <a:gd name="T18" fmla="*/ 960 h 960"/>
              </a:gdLst>
              <a:ahLst/>
              <a:cxnLst>
                <a:cxn ang="T10">
                  <a:pos x="T0" y="T1"/>
                </a:cxn>
                <a:cxn ang="T11">
                  <a:pos x="T2" y="T3"/>
                </a:cxn>
                <a:cxn ang="T12">
                  <a:pos x="T4" y="T5"/>
                </a:cxn>
                <a:cxn ang="T13">
                  <a:pos x="T6" y="T7"/>
                </a:cxn>
                <a:cxn ang="T14">
                  <a:pos x="T8" y="T9"/>
                </a:cxn>
              </a:cxnLst>
              <a:rect l="T15" t="T16" r="T17" b="T18"/>
              <a:pathLst>
                <a:path w="384" h="960">
                  <a:moveTo>
                    <a:pt x="0" y="240"/>
                  </a:moveTo>
                  <a:lnTo>
                    <a:pt x="0" y="960"/>
                  </a:lnTo>
                  <a:lnTo>
                    <a:pt x="384" y="720"/>
                  </a:lnTo>
                  <a:lnTo>
                    <a:pt x="384" y="0"/>
                  </a:lnTo>
                  <a:lnTo>
                    <a:pt x="0" y="192"/>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786" name="Line 11"/>
            <p:cNvSpPr>
              <a:spLocks noChangeShapeType="1"/>
            </p:cNvSpPr>
            <p:nvPr/>
          </p:nvSpPr>
          <p:spPr bwMode="auto">
            <a:xfrm flipV="1">
              <a:off x="3456" y="1920"/>
              <a:ext cx="1392" cy="432"/>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7" name="Line 12"/>
            <p:cNvSpPr>
              <a:spLocks noChangeShapeType="1"/>
            </p:cNvSpPr>
            <p:nvPr/>
          </p:nvSpPr>
          <p:spPr bwMode="auto">
            <a:xfrm flipH="1" flipV="1">
              <a:off x="3120" y="2160"/>
              <a:ext cx="288" cy="6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13"/>
            <p:cNvSpPr>
              <a:spLocks noChangeShapeType="1"/>
            </p:cNvSpPr>
            <p:nvPr/>
          </p:nvSpPr>
          <p:spPr bwMode="auto">
            <a:xfrm>
              <a:off x="3504" y="1920"/>
              <a:ext cx="288" cy="6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9" name="Line 14"/>
            <p:cNvSpPr>
              <a:spLocks noChangeShapeType="1"/>
            </p:cNvSpPr>
            <p:nvPr/>
          </p:nvSpPr>
          <p:spPr bwMode="auto">
            <a:xfrm flipV="1">
              <a:off x="3120" y="1920"/>
              <a:ext cx="384"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Text Box 15"/>
            <p:cNvSpPr txBox="1">
              <a:spLocks noChangeArrowheads="1"/>
            </p:cNvSpPr>
            <p:nvPr/>
          </p:nvSpPr>
          <p:spPr bwMode="auto">
            <a:xfrm>
              <a:off x="3014" y="1846"/>
              <a:ext cx="31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x</a:t>
              </a:r>
              <a:endParaRPr lang="en-US" altLang="en-US"/>
            </a:p>
          </p:txBody>
        </p:sp>
        <p:sp>
          <p:nvSpPr>
            <p:cNvPr id="32791" name="Text Box 16"/>
            <p:cNvSpPr txBox="1">
              <a:spLocks noChangeArrowheads="1"/>
            </p:cNvSpPr>
            <p:nvPr/>
          </p:nvSpPr>
          <p:spPr bwMode="auto">
            <a:xfrm>
              <a:off x="3744" y="1824"/>
              <a:ext cx="31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y</a:t>
              </a:r>
              <a:endParaRPr lang="en-US" altLang="en-US"/>
            </a:p>
          </p:txBody>
        </p:sp>
      </p:grpSp>
      <p:graphicFrame>
        <p:nvGraphicFramePr>
          <p:cNvPr id="1664017" name="Object 5"/>
          <p:cNvGraphicFramePr>
            <a:graphicFrameLocks noChangeAspect="1"/>
          </p:cNvGraphicFramePr>
          <p:nvPr/>
        </p:nvGraphicFramePr>
        <p:xfrm>
          <a:off x="5638800" y="4953000"/>
          <a:ext cx="1970088" cy="488950"/>
        </p:xfrm>
        <a:graphic>
          <a:graphicData uri="http://schemas.openxmlformats.org/presentationml/2006/ole">
            <mc:AlternateContent xmlns:mc="http://schemas.openxmlformats.org/markup-compatibility/2006">
              <mc:Choice xmlns:v="urn:schemas-microsoft-com:vml" Requires="v">
                <p:oleObj spid="_x0000_s75921" name="Equation" r:id="rId11" imgW="977760" imgH="241200" progId="Equation.DSMT4">
                  <p:embed/>
                </p:oleObj>
              </mc:Choice>
              <mc:Fallback>
                <p:oleObj name="Equation" r:id="rId11" imgW="97776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4953000"/>
                        <a:ext cx="197008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9" name="Rectangle 18"/>
          <p:cNvSpPr>
            <a:spLocks noGrp="1" noChangeArrowheads="1"/>
          </p:cNvSpPr>
          <p:nvPr>
            <p:ph type="title"/>
          </p:nvPr>
        </p:nvSpPr>
        <p:spPr/>
        <p:txBody>
          <a:bodyPr/>
          <a:lstStyle/>
          <a:p>
            <a:pPr eaLnBrk="1" hangingPunct="1"/>
            <a:r>
              <a:rPr lang="en-US" altLang="en-US" sz="3200" smtClean="0">
                <a:ea typeface="ＭＳ Ｐゴシック" charset="-128"/>
              </a:rPr>
              <a:t>Electric Flux: Perpendicular Field or Area</a:t>
            </a:r>
          </a:p>
        </p:txBody>
      </p:sp>
      <p:grpSp>
        <p:nvGrpSpPr>
          <p:cNvPr id="32780" name="Group 21"/>
          <p:cNvGrpSpPr>
            <a:grpSpLocks/>
          </p:cNvGrpSpPr>
          <p:nvPr/>
        </p:nvGrpSpPr>
        <p:grpSpPr bwMode="auto">
          <a:xfrm>
            <a:off x="4572000" y="3886200"/>
            <a:ext cx="838200" cy="488950"/>
            <a:chOff x="4572000" y="3886200"/>
            <a:chExt cx="838200" cy="488950"/>
          </a:xfrm>
        </p:grpSpPr>
        <p:sp>
          <p:nvSpPr>
            <p:cNvPr id="32782" name="Text Box 19"/>
            <p:cNvSpPr txBox="1">
              <a:spLocks noChangeArrowheads="1"/>
            </p:cNvSpPr>
            <p:nvPr/>
          </p:nvSpPr>
          <p:spPr bwMode="auto">
            <a:xfrm>
              <a:off x="4572000" y="3886200"/>
              <a:ext cx="342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q</a:t>
              </a:r>
            </a:p>
          </p:txBody>
        </p:sp>
        <p:sp>
          <p:nvSpPr>
            <p:cNvPr id="32783" name="Arc 23"/>
            <p:cNvSpPr>
              <a:spLocks/>
            </p:cNvSpPr>
            <p:nvPr/>
          </p:nvSpPr>
          <p:spPr bwMode="auto">
            <a:xfrm>
              <a:off x="5181600" y="3962400"/>
              <a:ext cx="228600" cy="7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784" name="Line 24"/>
            <p:cNvSpPr>
              <a:spLocks noChangeShapeType="1"/>
            </p:cNvSpPr>
            <p:nvPr/>
          </p:nvSpPr>
          <p:spPr bwMode="auto">
            <a:xfrm flipV="1">
              <a:off x="4800600" y="403860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23"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1</a:t>
            </a:fld>
            <a:endParaRPr lang="en-US" altLang="en-US"/>
          </a:p>
        </p:txBody>
      </p:sp>
    </p:spTree>
    <p:extLst>
      <p:ext uri="{BB962C8B-B14F-4D97-AF65-F5344CB8AC3E}">
        <p14:creationId xmlns:p14="http://schemas.microsoft.com/office/powerpoint/2010/main" val="265898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0"/>
            <a:ext cx="8229600" cy="1143000"/>
          </a:xfrm>
        </p:spPr>
        <p:txBody>
          <a:bodyPr/>
          <a:lstStyle/>
          <a:p>
            <a:r>
              <a:rPr lang="en-US" altLang="en-US" smtClean="0">
                <a:ea typeface="ＭＳ Ｐゴシック" charset="-128"/>
              </a:rPr>
              <a:t>Next Up:  Ampere's Law</a:t>
            </a:r>
          </a:p>
        </p:txBody>
      </p:sp>
      <p:cxnSp>
        <p:nvCxnSpPr>
          <p:cNvPr id="4" name="Straight Connector 6"/>
          <p:cNvCxnSpPr>
            <a:cxnSpLocks noChangeShapeType="1"/>
          </p:cNvCxnSpPr>
          <p:nvPr/>
        </p:nvCxnSpPr>
        <p:spPr bwMode="auto">
          <a:xfrm>
            <a:off x="0" y="1447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cxnSp>
        <p:nvCxnSpPr>
          <p:cNvPr id="20" name="Straight Connector 6"/>
          <p:cNvCxnSpPr>
            <a:cxnSpLocks noChangeShapeType="1"/>
          </p:cNvCxnSpPr>
          <p:nvPr/>
        </p:nvCxnSpPr>
        <p:spPr bwMode="auto">
          <a:xfrm>
            <a:off x="0" y="4494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1" name="TextBox 20"/>
          <p:cNvSpPr txBox="1"/>
          <p:nvPr/>
        </p:nvSpPr>
        <p:spPr>
          <a:xfrm>
            <a:off x="2133600" y="3352800"/>
            <a:ext cx="4383088"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800">
                <a:solidFill>
                  <a:srgbClr val="1F58FF"/>
                </a:solidFill>
                <a:latin typeface="+mn-lt"/>
                <a:ea typeface="+mn-ea"/>
              </a:rPr>
              <a:t>First review Biot-Savart Law</a:t>
            </a:r>
          </a:p>
        </p:txBody>
      </p:sp>
      <p:sp>
        <p:nvSpPr>
          <p:cNvPr id="2" name="Slide Number Placeholder 1"/>
          <p:cNvSpPr>
            <a:spLocks noGrp="1"/>
          </p:cNvSpPr>
          <p:nvPr>
            <p:ph type="sldNum" sz="quarter" idx="12"/>
          </p:nvPr>
        </p:nvSpPr>
        <p:spPr/>
        <p:txBody>
          <a:bodyPr/>
          <a:lstStyle/>
          <a:p>
            <a:fld id="{44B88BAC-56A7-4E7E-A371-B56536E2EDF7}"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76200"/>
            <a:ext cx="9144000" cy="914400"/>
          </a:xfrm>
        </p:spPr>
        <p:txBody>
          <a:bodyPr/>
          <a:lstStyle/>
          <a:p>
            <a:r>
              <a:rPr lang="en-US" altLang="en-US" dirty="0" smtClean="0">
                <a:ea typeface="ＭＳ Ｐゴシック" charset="-128"/>
              </a:rPr>
              <a:t>Very Close to the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8676" name="Group 37"/>
          <p:cNvGrpSpPr>
            <a:grpSpLocks/>
          </p:cNvGrpSpPr>
          <p:nvPr/>
        </p:nvGrpSpPr>
        <p:grpSpPr bwMode="auto">
          <a:xfrm>
            <a:off x="1219200" y="3975100"/>
            <a:ext cx="6705600" cy="3187700"/>
            <a:chOff x="1219200" y="3581400"/>
            <a:chExt cx="6705600" cy="3187521"/>
          </a:xfrm>
        </p:grpSpPr>
        <p:grpSp>
          <p:nvGrpSpPr>
            <p:cNvPr id="28685" name="Group 32"/>
            <p:cNvGrpSpPr>
              <a:grpSpLocks/>
            </p:cNvGrpSpPr>
            <p:nvPr/>
          </p:nvGrpSpPr>
          <p:grpSpPr bwMode="auto">
            <a:xfrm>
              <a:off x="1219200" y="3581400"/>
              <a:ext cx="6705600" cy="3187521"/>
              <a:chOff x="1219200" y="2971800"/>
              <a:chExt cx="6705600" cy="3187521"/>
            </a:xfrm>
          </p:grpSpPr>
          <p:pic>
            <p:nvPicPr>
              <p:cNvPr id="2868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71800"/>
                <a:ext cx="6705600" cy="318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bwMode="auto">
              <a:xfrm>
                <a:off x="4191000" y="5473560"/>
                <a:ext cx="3133725" cy="27779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200">
                    <a:solidFill>
                      <a:srgbClr val="000000"/>
                    </a:solidFill>
                    <a:latin typeface="+mn-lt"/>
                    <a:ea typeface="+mn-ea"/>
                  </a:rPr>
                  <a:t>http://physick.wikispaces.com/Electric+Current</a:t>
                </a:r>
              </a:p>
            </p:txBody>
          </p:sp>
        </p:grpSp>
        <p:sp>
          <p:nvSpPr>
            <p:cNvPr id="34" name="TextBox 33"/>
            <p:cNvSpPr txBox="1"/>
            <p:nvPr/>
          </p:nvSpPr>
          <p:spPr>
            <a:xfrm>
              <a:off x="1997075" y="4002064"/>
              <a:ext cx="355600" cy="40002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chemeClr val="tx1">
                      <a:lumMod val="50000"/>
                      <a:lumOff val="50000"/>
                    </a:schemeClr>
                  </a:solidFill>
                  <a:latin typeface="+mn-lt"/>
                  <a:ea typeface="+mn-ea"/>
                </a:rPr>
                <a:t>B</a:t>
              </a:r>
            </a:p>
          </p:txBody>
        </p:sp>
        <p:sp>
          <p:nvSpPr>
            <p:cNvPr id="35" name="TextBox 34"/>
            <p:cNvSpPr txBox="1"/>
            <p:nvPr/>
          </p:nvSpPr>
          <p:spPr>
            <a:xfrm>
              <a:off x="7031038" y="4267161"/>
              <a:ext cx="284162" cy="40002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CC0000"/>
                  </a:solidFill>
                  <a:latin typeface="+mn-lt"/>
                  <a:ea typeface="+mn-ea"/>
                </a:rPr>
                <a:t>I</a:t>
              </a:r>
            </a:p>
          </p:txBody>
        </p:sp>
      </p:grpSp>
      <p:sp>
        <p:nvSpPr>
          <p:cNvPr id="36" name="TextBox 35"/>
          <p:cNvSpPr txBox="1"/>
          <p:nvPr/>
        </p:nvSpPr>
        <p:spPr>
          <a:xfrm>
            <a:off x="555625" y="2022475"/>
            <a:ext cx="321627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Very close to the wire:  r &lt;&lt; L </a:t>
            </a:r>
          </a:p>
        </p:txBody>
      </p:sp>
      <p:pic>
        <p:nvPicPr>
          <p:cNvPr id="28678" name="Picture 1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685800"/>
            <a:ext cx="3695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8"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271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0" name="Group 21"/>
          <p:cNvGrpSpPr>
            <a:grpSpLocks/>
          </p:cNvGrpSpPr>
          <p:nvPr/>
        </p:nvGrpSpPr>
        <p:grpSpPr bwMode="auto">
          <a:xfrm>
            <a:off x="1524000" y="2873375"/>
            <a:ext cx="6858000" cy="946150"/>
            <a:chOff x="1524000" y="2873375"/>
            <a:chExt cx="6858000" cy="946150"/>
          </a:xfrm>
        </p:grpSpPr>
        <p:sp>
          <p:nvSpPr>
            <p:cNvPr id="40" name="TextBox 39"/>
            <p:cNvSpPr txBox="1"/>
            <p:nvPr/>
          </p:nvSpPr>
          <p:spPr bwMode="auto">
            <a:xfrm>
              <a:off x="7021513" y="2971800"/>
              <a:ext cx="1360487"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CLOSE TO</a:t>
              </a:r>
            </a:p>
            <a:p>
              <a:pPr indent="228600">
                <a:defRPr/>
              </a:pPr>
              <a:r>
                <a:rPr lang="en-US" sz="1800" b="1">
                  <a:solidFill>
                    <a:srgbClr val="CC0000"/>
                  </a:solidFill>
                  <a:latin typeface="+mj-lt"/>
                  <a:ea typeface="+mn-ea"/>
                </a:rPr>
                <a:t>THE WIRE</a:t>
              </a:r>
            </a:p>
          </p:txBody>
        </p:sp>
        <p:sp>
          <p:nvSpPr>
            <p:cNvPr id="42" name="Rectangle 41"/>
            <p:cNvSpPr/>
            <p:nvPr/>
          </p:nvSpPr>
          <p:spPr bwMode="auto">
            <a:xfrm>
              <a:off x="4897438" y="2873375"/>
              <a:ext cx="2346325" cy="946150"/>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pic>
          <p:nvPicPr>
            <p:cNvPr id="28684" name="Picture 2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974739"/>
              <a:ext cx="5448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rot="18947704">
            <a:off x="6380163" y="5875338"/>
            <a:ext cx="3995737" cy="708025"/>
          </a:xfrm>
          <a:prstGeom prst="rect">
            <a:avLst/>
          </a:prstGeom>
          <a:solidFill>
            <a:srgbClr val="FFFF00"/>
          </a:solidFill>
          <a:ln w="28575" cap="flat" cmpd="sng" algn="ctr">
            <a:noFill/>
            <a:prstDash val="solid"/>
            <a:round/>
            <a:headEnd type="none" w="med" len="med"/>
            <a:tailEnd type="none" w="med" len="med"/>
          </a:ln>
        </p:spPr>
        <p:txBody>
          <a:bodyPr>
            <a:spAutoFit/>
          </a:bodyPr>
          <a:lstStyle/>
          <a:p>
            <a:pPr indent="228600" algn="ctr">
              <a:defRPr/>
            </a:pPr>
            <a:r>
              <a:rPr lang="en-US" sz="2000">
                <a:latin typeface="+mn-lt"/>
                <a:ea typeface="+mn-ea"/>
              </a:rPr>
              <a:t>Blast from the Past</a:t>
            </a:r>
          </a:p>
          <a:p>
            <a:pPr indent="228600" algn="ctr">
              <a:defRPr/>
            </a:pPr>
            <a:r>
              <a:rPr lang="en-US" sz="2000">
                <a:latin typeface="+mn-lt"/>
                <a:ea typeface="+mn-ea"/>
              </a:rPr>
              <a:t>Lecture 13</a:t>
            </a:r>
          </a:p>
        </p:txBody>
      </p:sp>
      <p:sp>
        <p:nvSpPr>
          <p:cNvPr id="2" name="Slide Number Placeholder 1"/>
          <p:cNvSpPr>
            <a:spLocks noGrp="1"/>
          </p:cNvSpPr>
          <p:nvPr>
            <p:ph type="sldNum" sz="quarter" idx="12"/>
          </p:nvPr>
        </p:nvSpPr>
        <p:spPr/>
        <p:txBody>
          <a:bodyPr/>
          <a:lstStyle/>
          <a:p>
            <a:fld id="{44B88BAC-56A7-4E7E-A371-B56536E2EDF7}"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76200"/>
            <a:ext cx="9144000" cy="914400"/>
          </a:xfrm>
        </p:spPr>
        <p:txBody>
          <a:bodyPr/>
          <a:lstStyle/>
          <a:p>
            <a:r>
              <a:rPr lang="en-US" altLang="en-US" dirty="0" smtClean="0">
                <a:ea typeface="ＭＳ Ｐゴシック" charset="-128"/>
              </a:rPr>
              <a:t>Very </a:t>
            </a:r>
            <a:r>
              <a:rPr lang="en-US" altLang="en-US" i="1" dirty="0" smtClean="0">
                <a:ea typeface="ＭＳ Ｐゴシック" charset="-128"/>
              </a:rPr>
              <a:t>Long</a:t>
            </a:r>
            <a:r>
              <a:rPr lang="en-US" altLang="en-US" dirty="0" smtClean="0">
                <a:ea typeface="ＭＳ Ｐゴシック" charset="-128"/>
              </a:rPr>
              <a:t>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9700" name="Group 37"/>
          <p:cNvGrpSpPr>
            <a:grpSpLocks/>
          </p:cNvGrpSpPr>
          <p:nvPr/>
        </p:nvGrpSpPr>
        <p:grpSpPr bwMode="auto">
          <a:xfrm>
            <a:off x="1219200" y="3975100"/>
            <a:ext cx="6705600" cy="3187700"/>
            <a:chOff x="1219200" y="3581400"/>
            <a:chExt cx="6705600" cy="3187521"/>
          </a:xfrm>
        </p:grpSpPr>
        <p:grpSp>
          <p:nvGrpSpPr>
            <p:cNvPr id="29709" name="Group 32"/>
            <p:cNvGrpSpPr>
              <a:grpSpLocks/>
            </p:cNvGrpSpPr>
            <p:nvPr/>
          </p:nvGrpSpPr>
          <p:grpSpPr bwMode="auto">
            <a:xfrm>
              <a:off x="1219200" y="3581400"/>
              <a:ext cx="6705600" cy="3187521"/>
              <a:chOff x="1219200" y="2971800"/>
              <a:chExt cx="6705600" cy="3187521"/>
            </a:xfrm>
          </p:grpSpPr>
          <p:pic>
            <p:nvPicPr>
              <p:cNvPr id="2971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71800"/>
                <a:ext cx="6705600" cy="318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bwMode="auto">
              <a:xfrm>
                <a:off x="4191000" y="5473560"/>
                <a:ext cx="3133725" cy="27779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200">
                    <a:solidFill>
                      <a:srgbClr val="000000"/>
                    </a:solidFill>
                    <a:latin typeface="+mn-lt"/>
                    <a:ea typeface="+mn-ea"/>
                  </a:rPr>
                  <a:t>http://physick.wikispaces.com/Electric+Current</a:t>
                </a:r>
              </a:p>
            </p:txBody>
          </p:sp>
        </p:grpSp>
        <p:sp>
          <p:nvSpPr>
            <p:cNvPr id="34" name="TextBox 33"/>
            <p:cNvSpPr txBox="1"/>
            <p:nvPr/>
          </p:nvSpPr>
          <p:spPr>
            <a:xfrm>
              <a:off x="1997075" y="4002064"/>
              <a:ext cx="355600" cy="40002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chemeClr val="tx1">
                      <a:lumMod val="50000"/>
                      <a:lumOff val="50000"/>
                    </a:schemeClr>
                  </a:solidFill>
                  <a:latin typeface="+mn-lt"/>
                  <a:ea typeface="+mn-ea"/>
                </a:rPr>
                <a:t>B</a:t>
              </a:r>
            </a:p>
          </p:txBody>
        </p:sp>
        <p:sp>
          <p:nvSpPr>
            <p:cNvPr id="35" name="TextBox 34"/>
            <p:cNvSpPr txBox="1"/>
            <p:nvPr/>
          </p:nvSpPr>
          <p:spPr>
            <a:xfrm>
              <a:off x="7031038" y="4267161"/>
              <a:ext cx="284162" cy="40002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CC0000"/>
                  </a:solidFill>
                  <a:latin typeface="+mn-lt"/>
                  <a:ea typeface="+mn-ea"/>
                </a:rPr>
                <a:t>I</a:t>
              </a:r>
            </a:p>
          </p:txBody>
        </p:sp>
      </p:grpSp>
      <p:sp>
        <p:nvSpPr>
          <p:cNvPr id="36" name="TextBox 35"/>
          <p:cNvSpPr txBox="1"/>
          <p:nvPr/>
        </p:nvSpPr>
        <p:spPr>
          <a:xfrm>
            <a:off x="877888" y="2022475"/>
            <a:ext cx="251142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Very </a:t>
            </a:r>
            <a:r>
              <a:rPr lang="en-US" sz="1800" i="1">
                <a:solidFill>
                  <a:srgbClr val="CC0000"/>
                </a:solidFill>
                <a:latin typeface="+mj-lt"/>
                <a:ea typeface="+mn-ea"/>
              </a:rPr>
              <a:t>Long</a:t>
            </a:r>
            <a:r>
              <a:rPr lang="en-US" sz="1800">
                <a:solidFill>
                  <a:srgbClr val="CC0000"/>
                </a:solidFill>
                <a:latin typeface="+mj-lt"/>
                <a:ea typeface="+mn-ea"/>
              </a:rPr>
              <a:t> wire:  L &gt;&gt; r </a:t>
            </a:r>
          </a:p>
        </p:txBody>
      </p:sp>
      <p:pic>
        <p:nvPicPr>
          <p:cNvPr id="29702" name="Picture 1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685800"/>
            <a:ext cx="3695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8"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271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4" name="Group 21"/>
          <p:cNvGrpSpPr>
            <a:grpSpLocks/>
          </p:cNvGrpSpPr>
          <p:nvPr/>
        </p:nvGrpSpPr>
        <p:grpSpPr bwMode="auto">
          <a:xfrm>
            <a:off x="1524000" y="2873375"/>
            <a:ext cx="7315200" cy="946150"/>
            <a:chOff x="1524000" y="2873375"/>
            <a:chExt cx="7315200" cy="946150"/>
          </a:xfrm>
        </p:grpSpPr>
        <p:sp>
          <p:nvSpPr>
            <p:cNvPr id="40" name="TextBox 39"/>
            <p:cNvSpPr txBox="1"/>
            <p:nvPr/>
          </p:nvSpPr>
          <p:spPr bwMode="auto">
            <a:xfrm>
              <a:off x="7186613" y="3011488"/>
              <a:ext cx="1652587"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VERY  </a:t>
              </a:r>
              <a:r>
                <a:rPr lang="en-US" sz="1800" b="1" i="1">
                  <a:solidFill>
                    <a:srgbClr val="CC0000"/>
                  </a:solidFill>
                  <a:latin typeface="+mj-lt"/>
                  <a:ea typeface="+mn-ea"/>
                </a:rPr>
                <a:t>LONG</a:t>
              </a:r>
            </a:p>
            <a:p>
              <a:pPr indent="228600">
                <a:defRPr/>
              </a:pPr>
              <a:r>
                <a:rPr lang="en-US" sz="1800" b="1">
                  <a:solidFill>
                    <a:srgbClr val="CC0000"/>
                  </a:solidFill>
                  <a:latin typeface="+mj-lt"/>
                  <a:ea typeface="+mn-ea"/>
                </a:rPr>
                <a:t>WIRE</a:t>
              </a:r>
            </a:p>
          </p:txBody>
        </p:sp>
        <p:sp>
          <p:nvSpPr>
            <p:cNvPr id="42" name="Rectangle 41"/>
            <p:cNvSpPr/>
            <p:nvPr/>
          </p:nvSpPr>
          <p:spPr bwMode="auto">
            <a:xfrm>
              <a:off x="4897438" y="2873375"/>
              <a:ext cx="2346325" cy="946150"/>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pic>
          <p:nvPicPr>
            <p:cNvPr id="29708" name="Picture 2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974739"/>
              <a:ext cx="5448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rot="18947704">
            <a:off x="6380163" y="5875338"/>
            <a:ext cx="3995737" cy="708025"/>
          </a:xfrm>
          <a:prstGeom prst="rect">
            <a:avLst/>
          </a:prstGeom>
          <a:solidFill>
            <a:srgbClr val="FFFF00"/>
          </a:solidFill>
          <a:ln w="28575" cap="flat" cmpd="sng" algn="ctr">
            <a:noFill/>
            <a:prstDash val="solid"/>
            <a:round/>
            <a:headEnd type="none" w="med" len="med"/>
            <a:tailEnd type="none" w="med" len="med"/>
          </a:ln>
        </p:spPr>
        <p:txBody>
          <a:bodyPr>
            <a:spAutoFit/>
          </a:bodyPr>
          <a:lstStyle/>
          <a:p>
            <a:pPr indent="228600" algn="ctr">
              <a:defRPr/>
            </a:pPr>
            <a:r>
              <a:rPr lang="en-US" sz="2000">
                <a:latin typeface="+mn-lt"/>
                <a:ea typeface="+mn-ea"/>
              </a:rPr>
              <a:t>Blast from the Past</a:t>
            </a:r>
          </a:p>
          <a:p>
            <a:pPr indent="228600" algn="ctr">
              <a:defRPr/>
            </a:pPr>
            <a:r>
              <a:rPr lang="en-US" sz="2000">
                <a:latin typeface="+mn-lt"/>
                <a:ea typeface="+mn-ea"/>
              </a:rPr>
              <a:t>Lecture 13</a:t>
            </a:r>
          </a:p>
        </p:txBody>
      </p:sp>
      <p:sp>
        <p:nvSpPr>
          <p:cNvPr id="2" name="Slide Number Placeholder 1"/>
          <p:cNvSpPr>
            <a:spLocks noGrp="1"/>
          </p:cNvSpPr>
          <p:nvPr>
            <p:ph type="sldNum" sz="quarter" idx="12"/>
          </p:nvPr>
        </p:nvSpPr>
        <p:spPr/>
        <p:txBody>
          <a:bodyPr/>
          <a:lstStyle/>
          <a:p>
            <a:fld id="{44B88BAC-56A7-4E7E-A371-B56536E2EDF7}" type="slidenum">
              <a:rPr lang="en-US" altLang="en-US" smtClean="0"/>
              <a:pPr/>
              <a:t>12</a:t>
            </a:fld>
            <a:endParaRPr lang="en-US" altLang="en-US"/>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4"/>
          <p:cNvGrpSpPr>
            <a:grpSpLocks/>
          </p:cNvGrpSpPr>
          <p:nvPr/>
        </p:nvGrpSpPr>
        <p:grpSpPr bwMode="auto">
          <a:xfrm>
            <a:off x="457200" y="2057400"/>
            <a:ext cx="2743200" cy="2743200"/>
            <a:chOff x="3200400" y="2209800"/>
            <a:chExt cx="2743200" cy="2743200"/>
          </a:xfrm>
        </p:grpSpPr>
        <p:sp>
          <p:nvSpPr>
            <p:cNvPr id="21" name="Oval 20"/>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2" name="Oval 21"/>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3" name="Oval 22"/>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4" name="Oval 23"/>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5" name="Oval 24"/>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6" name="Oval 25"/>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27" name="Oval 26"/>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8" name="TextBox 27"/>
          <p:cNvSpPr txBox="1"/>
          <p:nvPr/>
        </p:nvSpPr>
        <p:spPr>
          <a:xfrm>
            <a:off x="3852863" y="1709738"/>
            <a:ext cx="3133725"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Viewed from the end</a:t>
            </a:r>
          </a:p>
          <a:p>
            <a:pPr indent="228600">
              <a:defRPr/>
            </a:pPr>
            <a:r>
              <a:rPr lang="en-US" sz="2000">
                <a:solidFill>
                  <a:srgbClr val="CC0000"/>
                </a:solidFill>
                <a:latin typeface="+mn-lt"/>
                <a:ea typeface="+mn-ea"/>
              </a:rPr>
              <a:t>Current coming out of board</a:t>
            </a:r>
          </a:p>
        </p:txBody>
      </p:sp>
      <p:cxnSp>
        <p:nvCxnSpPr>
          <p:cNvPr id="30" name="Straight Arrow Connector 29"/>
          <p:cNvCxnSpPr/>
          <p:nvPr/>
        </p:nvCxnSpPr>
        <p:spPr>
          <a:xfrm rot="10800000">
            <a:off x="2622550" y="2301875"/>
            <a:ext cx="177800"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V="1">
            <a:off x="2589212" y="2592388"/>
            <a:ext cx="168275"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V="1">
            <a:off x="2549525" y="2965450"/>
            <a:ext cx="161925" cy="8572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6"/>
          </p:cNvCxnSpPr>
          <p:nvPr/>
        </p:nvCxnSpPr>
        <p:spPr>
          <a:xfrm flipH="1" flipV="1">
            <a:off x="2492375" y="3260725"/>
            <a:ext cx="22225" cy="1682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flipH="1" flipV="1">
            <a:off x="2200275" y="3533775"/>
            <a:ext cx="130175" cy="539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1885950" y="3587750"/>
            <a:ext cx="120650" cy="6985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0731" name="Title 1"/>
          <p:cNvSpPr>
            <a:spLocks noGrp="1"/>
          </p:cNvSpPr>
          <p:nvPr>
            <p:ph type="title"/>
          </p:nvPr>
        </p:nvSpPr>
        <p:spPr>
          <a:xfrm>
            <a:off x="-2090738" y="0"/>
            <a:ext cx="9144001" cy="914400"/>
          </a:xfrm>
        </p:spPr>
        <p:txBody>
          <a:bodyPr/>
          <a:lstStyle/>
          <a:p>
            <a:r>
              <a:rPr lang="en-US" altLang="en-US" smtClean="0">
                <a:ea typeface="ＭＳ Ｐゴシック" charset="-128"/>
              </a:rPr>
              <a:t>Very </a:t>
            </a:r>
            <a:r>
              <a:rPr lang="en-US" altLang="en-US" i="1" smtClean="0">
                <a:ea typeface="ＭＳ Ｐゴシック" charset="-128"/>
              </a:rPr>
              <a:t>Long</a:t>
            </a:r>
            <a:r>
              <a:rPr lang="en-US" altLang="en-US" smtClean="0">
                <a:ea typeface="ＭＳ Ｐゴシック" charset="-128"/>
              </a:rPr>
              <a:t> Wire</a:t>
            </a:r>
          </a:p>
        </p:txBody>
      </p:sp>
      <p:cxnSp>
        <p:nvCxnSpPr>
          <p:cNvPr id="57" name="Straight Connector 6"/>
          <p:cNvCxnSpPr>
            <a:cxnSpLocks noChangeShapeType="1"/>
          </p:cNvCxnSpPr>
          <p:nvPr/>
        </p:nvCxnSpPr>
        <p:spPr bwMode="auto">
          <a:xfrm>
            <a:off x="-8467" y="965181"/>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0733" name="Picture 5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39700"/>
            <a:ext cx="1803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4B88BAC-56A7-4E7E-A371-B56536E2EDF7}" type="slidenum">
              <a:rPr lang="en-US" altLang="en-US" smtClean="0"/>
              <a:pPr/>
              <a:t>13</a:t>
            </a:fld>
            <a:endParaRPr lang="en-US" alt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90738" y="0"/>
            <a:ext cx="9144001" cy="914400"/>
          </a:xfrm>
        </p:spPr>
        <p:txBody>
          <a:bodyPr/>
          <a:lstStyle/>
          <a:p>
            <a:r>
              <a:rPr lang="en-US" altLang="en-US" smtClean="0">
                <a:ea typeface="ＭＳ Ｐゴシック" charset="-128"/>
              </a:rPr>
              <a:t>Very </a:t>
            </a:r>
            <a:r>
              <a:rPr lang="en-US" altLang="en-US" i="1" smtClean="0">
                <a:ea typeface="ＭＳ Ｐゴシック" charset="-128"/>
              </a:rPr>
              <a:t>Long</a:t>
            </a:r>
            <a:r>
              <a:rPr lang="en-US" altLang="en-US" smtClean="0">
                <a:ea typeface="ＭＳ Ｐゴシック" charset="-128"/>
              </a:rPr>
              <a:t> Wire</a:t>
            </a:r>
          </a:p>
        </p:txBody>
      </p:sp>
      <p:cxnSp>
        <p:nvCxnSpPr>
          <p:cNvPr id="4" name="Straight Connector 6"/>
          <p:cNvCxnSpPr>
            <a:cxnSpLocks noChangeShapeType="1"/>
          </p:cNvCxnSpPr>
          <p:nvPr/>
        </p:nvCxnSpPr>
        <p:spPr bwMode="auto">
          <a:xfrm>
            <a:off x="-8467" y="965181"/>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1748" name="Picture 18"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39700"/>
            <a:ext cx="1803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spect="1"/>
          </p:cNvSpPr>
          <p:nvPr/>
        </p:nvSpPr>
        <p:spPr>
          <a:xfrm>
            <a:off x="322263" y="11938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7" name="Oval 26"/>
          <p:cNvSpPr>
            <a:spLocks noChangeAspect="1"/>
          </p:cNvSpPr>
          <p:nvPr/>
        </p:nvSpPr>
        <p:spPr bwMode="auto">
          <a:xfrm>
            <a:off x="1389063" y="22606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8" name="TextBox 27"/>
          <p:cNvSpPr txBox="1"/>
          <p:nvPr/>
        </p:nvSpPr>
        <p:spPr>
          <a:xfrm>
            <a:off x="2954338" y="1185863"/>
            <a:ext cx="3135312"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Viewed from the end</a:t>
            </a:r>
          </a:p>
          <a:p>
            <a:pPr indent="228600">
              <a:defRPr/>
            </a:pPr>
            <a:r>
              <a:rPr lang="en-US" sz="2000">
                <a:solidFill>
                  <a:srgbClr val="CC0000"/>
                </a:solidFill>
                <a:latin typeface="+mn-lt"/>
                <a:ea typeface="+mn-ea"/>
              </a:rPr>
              <a:t>Current coming out of board</a:t>
            </a:r>
          </a:p>
        </p:txBody>
      </p:sp>
      <p:cxnSp>
        <p:nvCxnSpPr>
          <p:cNvPr id="31" name="Straight Arrow Connector 30"/>
          <p:cNvCxnSpPr/>
          <p:nvPr/>
        </p:nvCxnSpPr>
        <p:spPr>
          <a:xfrm rot="16200000" flipV="1">
            <a:off x="2225675" y="1500188"/>
            <a:ext cx="168275"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971800" y="2057400"/>
            <a:ext cx="4660900" cy="708025"/>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rPr>
              <a:t>Cylindrical pattern of B-field</a:t>
            </a:r>
          </a:p>
          <a:p>
            <a:pPr eaLnBrk="1" hangingPunct="1"/>
            <a:r>
              <a:rPr lang="en-US" altLang="en-US" sz="2000">
                <a:solidFill>
                  <a:srgbClr val="CC0000"/>
                </a:solidFill>
                <a:sym typeface="Wingdings" charset="2"/>
              </a:rPr>
              <a:t> Let's take a line integral along one circle</a:t>
            </a:r>
            <a:endParaRPr lang="en-US" altLang="en-US" sz="2000">
              <a:solidFill>
                <a:srgbClr val="CC0000"/>
              </a:solidFill>
            </a:endParaRPr>
          </a:p>
        </p:txBody>
      </p:sp>
      <p:pic>
        <p:nvPicPr>
          <p:cNvPr id="31754" name="Picture 28"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2986088"/>
            <a:ext cx="32750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1"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3908425"/>
            <a:ext cx="23129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6"/>
          <p:cNvGrpSpPr>
            <a:grpSpLocks/>
          </p:cNvGrpSpPr>
          <p:nvPr/>
        </p:nvGrpSpPr>
        <p:grpSpPr bwMode="auto">
          <a:xfrm>
            <a:off x="3436938" y="5037138"/>
            <a:ext cx="5630862" cy="1744662"/>
            <a:chOff x="3437467" y="5037661"/>
            <a:chExt cx="5630333" cy="1744139"/>
          </a:xfrm>
        </p:grpSpPr>
        <p:pic>
          <p:nvPicPr>
            <p:cNvPr id="31765" name="Picture 4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037661"/>
              <a:ext cx="711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4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2402" y="5820833"/>
              <a:ext cx="177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a:spLocks noChangeArrowheads="1"/>
            </p:cNvSpPr>
            <p:nvPr/>
          </p:nvSpPr>
          <p:spPr bwMode="auto">
            <a:xfrm>
              <a:off x="3437467" y="5705798"/>
              <a:ext cx="2074667" cy="906191"/>
            </a:xfrm>
            <a:prstGeom prst="rect">
              <a:avLst/>
            </a:prstGeom>
            <a:noFill/>
            <a:ln w="28575">
              <a:solidFill>
                <a:srgbClr val="B5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51" name="TextBox 50"/>
            <p:cNvSpPr txBox="1"/>
            <p:nvPr/>
          </p:nvSpPr>
          <p:spPr>
            <a:xfrm>
              <a:off x="5562929" y="5791497"/>
              <a:ext cx="1500047" cy="7078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CC0000"/>
                  </a:solidFill>
                  <a:latin typeface="+mj-lt"/>
                  <a:ea typeface="+mn-ea"/>
                </a:rPr>
                <a:t>AMPERE'S </a:t>
              </a:r>
            </a:p>
            <a:p>
              <a:pPr indent="228600">
                <a:defRPr/>
              </a:pPr>
              <a:r>
                <a:rPr lang="en-US" sz="2000" b="1">
                  <a:solidFill>
                    <a:srgbClr val="CC0000"/>
                  </a:solidFill>
                  <a:latin typeface="+mj-lt"/>
                  <a:ea typeface="+mn-ea"/>
                </a:rPr>
                <a:t>LAW</a:t>
              </a:r>
            </a:p>
          </p:txBody>
        </p:sp>
        <p:sp>
          <p:nvSpPr>
            <p:cNvPr id="52" name="5-Point Star 51"/>
            <p:cNvSpPr>
              <a:spLocks noChangeArrowheads="1"/>
            </p:cNvSpPr>
            <p:nvPr/>
          </p:nvSpPr>
          <p:spPr bwMode="auto">
            <a:xfrm>
              <a:off x="8153486" y="5943851"/>
              <a:ext cx="914314" cy="837949"/>
            </a:xfrm>
            <a:custGeom>
              <a:avLst/>
              <a:gdLst>
                <a:gd name="T0" fmla="*/ 457157 w 914314"/>
                <a:gd name="T1" fmla="*/ 0 h 837949"/>
                <a:gd name="T2" fmla="*/ 1 w 914314"/>
                <a:gd name="T3" fmla="*/ 320067 h 837949"/>
                <a:gd name="T4" fmla="*/ 174619 w 914314"/>
                <a:gd name="T5" fmla="*/ 837947 h 837949"/>
                <a:gd name="T6" fmla="*/ 739695 w 914314"/>
                <a:gd name="T7" fmla="*/ 837947 h 837949"/>
                <a:gd name="T8" fmla="*/ 914313 w 914314"/>
                <a:gd name="T9" fmla="*/ 320067 h 837949"/>
                <a:gd name="T10" fmla="*/ 3 60000 65536"/>
                <a:gd name="T11" fmla="*/ 2 60000 65536"/>
                <a:gd name="T12" fmla="*/ 1 60000 65536"/>
                <a:gd name="T13" fmla="*/ 1 60000 65536"/>
                <a:gd name="T14" fmla="*/ 0 60000 65536"/>
                <a:gd name="T15" fmla="*/ 282542 w 914314"/>
                <a:gd name="T16" fmla="*/ 320069 h 837949"/>
                <a:gd name="T17" fmla="*/ 631772 w 914314"/>
                <a:gd name="T18" fmla="*/ 640132 h 837949"/>
              </a:gdLst>
              <a:ahLst/>
              <a:cxnLst>
                <a:cxn ang="T10">
                  <a:pos x="T0" y="T1"/>
                </a:cxn>
                <a:cxn ang="T11">
                  <a:pos x="T2" y="T3"/>
                </a:cxn>
                <a:cxn ang="T12">
                  <a:pos x="T4" y="T5"/>
                </a:cxn>
                <a:cxn ang="T13">
                  <a:pos x="T6" y="T7"/>
                </a:cxn>
                <a:cxn ang="T14">
                  <a:pos x="T8" y="T9"/>
                </a:cxn>
              </a:cxnLst>
              <a:rect l="T15" t="T16" r="T17" b="T18"/>
              <a:pathLst>
                <a:path w="914314" h="837949">
                  <a:moveTo>
                    <a:pt x="1" y="320067"/>
                  </a:moveTo>
                  <a:lnTo>
                    <a:pt x="349239" y="320069"/>
                  </a:lnTo>
                  <a:lnTo>
                    <a:pt x="457157" y="0"/>
                  </a:lnTo>
                  <a:lnTo>
                    <a:pt x="565075" y="320069"/>
                  </a:lnTo>
                  <a:lnTo>
                    <a:pt x="914313" y="320067"/>
                  </a:lnTo>
                  <a:lnTo>
                    <a:pt x="631772" y="517879"/>
                  </a:lnTo>
                  <a:lnTo>
                    <a:pt x="739695" y="837947"/>
                  </a:lnTo>
                  <a:lnTo>
                    <a:pt x="457157" y="640132"/>
                  </a:lnTo>
                  <a:lnTo>
                    <a:pt x="174619" y="837947"/>
                  </a:lnTo>
                  <a:lnTo>
                    <a:pt x="282542" y="517879"/>
                  </a:lnTo>
                  <a:close/>
                </a:path>
              </a:pathLst>
            </a:custGeom>
            <a:solidFill>
              <a:srgbClr val="FFFF00"/>
            </a:solidFill>
            <a:ln w="9525">
              <a:solidFill>
                <a:srgbClr val="FF8F02"/>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grpSp>
        <p:nvGrpSpPr>
          <p:cNvPr id="3" name="Group 57"/>
          <p:cNvGrpSpPr>
            <a:grpSpLocks/>
          </p:cNvGrpSpPr>
          <p:nvPr/>
        </p:nvGrpSpPr>
        <p:grpSpPr bwMode="auto">
          <a:xfrm>
            <a:off x="304800" y="3802063"/>
            <a:ext cx="6400800" cy="1717675"/>
            <a:chOff x="304800" y="3802066"/>
            <a:chExt cx="6400800" cy="1718195"/>
          </a:xfrm>
        </p:grpSpPr>
        <p:pic>
          <p:nvPicPr>
            <p:cNvPr id="31758" name="Picture 3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0370" y="3802066"/>
              <a:ext cx="33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9" name="Group 55"/>
            <p:cNvGrpSpPr>
              <a:grpSpLocks/>
            </p:cNvGrpSpPr>
            <p:nvPr/>
          </p:nvGrpSpPr>
          <p:grpSpPr bwMode="auto">
            <a:xfrm>
              <a:off x="304800" y="3810000"/>
              <a:ext cx="6400800" cy="1710261"/>
              <a:chOff x="304800" y="3810000"/>
              <a:chExt cx="6400800" cy="1710261"/>
            </a:xfrm>
          </p:grpSpPr>
          <p:sp>
            <p:nvSpPr>
              <p:cNvPr id="38" name="TextBox 37"/>
              <p:cNvSpPr txBox="1"/>
              <p:nvPr/>
            </p:nvSpPr>
            <p:spPr>
              <a:xfrm>
                <a:off x="457200" y="3810005"/>
                <a:ext cx="1844675" cy="3700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n-lt"/>
                    <a:ea typeface="+mn-ea"/>
                  </a:rPr>
                  <a:t>is along our circle</a:t>
                </a:r>
              </a:p>
            </p:txBody>
          </p:sp>
          <p:pic>
            <p:nvPicPr>
              <p:cNvPr id="31761" name="Picture 39"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2533" y="4334927"/>
                <a:ext cx="1104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4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809061"/>
                <a:ext cx="2133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45"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876803"/>
                <a:ext cx="2800510" cy="58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Arrow Connector 54"/>
              <p:cNvCxnSpPr>
                <a:cxnSpLocks noChangeShapeType="1"/>
              </p:cNvCxnSpPr>
              <p:nvPr/>
            </p:nvCxnSpPr>
            <p:spPr bwMode="auto">
              <a:xfrm rot="5400000">
                <a:off x="6142752" y="4695306"/>
                <a:ext cx="524034" cy="7938"/>
              </a:xfrm>
              <a:prstGeom prst="straightConnector1">
                <a:avLst/>
              </a:prstGeom>
              <a:noFill/>
              <a:ln w="25400">
                <a:solidFill>
                  <a:srgbClr val="B5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5" name="Slide Number Placeholder 4"/>
          <p:cNvSpPr>
            <a:spLocks noGrp="1"/>
          </p:cNvSpPr>
          <p:nvPr>
            <p:ph type="sldNum" sz="quarter" idx="12"/>
          </p:nvPr>
        </p:nvSpPr>
        <p:spPr/>
        <p:txBody>
          <a:bodyPr/>
          <a:lstStyle/>
          <a:p>
            <a:fld id="{44B88BAC-56A7-4E7E-A371-B56536E2EDF7}" type="slidenum">
              <a:rPr lang="en-US" altLang="en-US" smtClean="0"/>
              <a:pPr/>
              <a:t>14</a:t>
            </a:fld>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1143000"/>
          </a:xfrm>
        </p:spPr>
        <p:txBody>
          <a:bodyPr/>
          <a:lstStyle/>
          <a:p>
            <a:r>
              <a:rPr lang="en-US" altLang="en-US" smtClean="0">
                <a:ea typeface="ＭＳ Ｐゴシック" charset="-128"/>
              </a:rPr>
              <a:t>Gauss' Law for Point Charge</a:t>
            </a:r>
          </a:p>
        </p:txBody>
      </p:sp>
      <p:cxnSp>
        <p:nvCxnSpPr>
          <p:cNvPr id="4" name="Straight Connector 6"/>
          <p:cNvCxnSpPr>
            <a:cxnSpLocks noChangeShapeType="1"/>
          </p:cNvCxnSpPr>
          <p:nvPr/>
        </p:nvCxnSpPr>
        <p:spPr bwMode="auto">
          <a:xfrm>
            <a:off x="0" y="1447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2772" name="Group 14"/>
          <p:cNvGrpSpPr>
            <a:grpSpLocks/>
          </p:cNvGrpSpPr>
          <p:nvPr/>
        </p:nvGrpSpPr>
        <p:grpSpPr bwMode="auto">
          <a:xfrm>
            <a:off x="457200" y="2057400"/>
            <a:ext cx="2743200" cy="2743200"/>
            <a:chOff x="3200400" y="2209800"/>
            <a:chExt cx="2743200" cy="2743200"/>
          </a:xfrm>
        </p:grpSpPr>
        <p:sp>
          <p:nvSpPr>
            <p:cNvPr id="7" name="Oval 6"/>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8" name="Oval 7"/>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9" name="Oval 8"/>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0" name="Oval 9"/>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1" name="Oval 10"/>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2" name="Oval 11"/>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19" name="TextBox 18"/>
          <p:cNvSpPr txBox="1"/>
          <p:nvPr/>
        </p:nvSpPr>
        <p:spPr>
          <a:xfrm>
            <a:off x="4038600" y="1865313"/>
            <a:ext cx="3217863"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Gauss' Law for Point Charge:  </a:t>
            </a:r>
          </a:p>
        </p:txBody>
      </p:sp>
      <p:pic>
        <p:nvPicPr>
          <p:cNvPr id="32774" name="Picture 26"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794000"/>
            <a:ext cx="4000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Arrow Connector 29"/>
          <p:cNvCxnSpPr>
            <a:cxnSpLocks noChangeShapeType="1"/>
          </p:cNvCxnSpPr>
          <p:nvPr/>
        </p:nvCxnSpPr>
        <p:spPr bwMode="auto">
          <a:xfrm rot="5400000" flipH="1" flipV="1">
            <a:off x="6323807" y="3734594"/>
            <a:ext cx="457200" cy="1587"/>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rot="16200000" flipH="1">
            <a:off x="7028657" y="2666206"/>
            <a:ext cx="457200" cy="1587"/>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Box 31"/>
          <p:cNvSpPr txBox="1"/>
          <p:nvPr/>
        </p:nvSpPr>
        <p:spPr>
          <a:xfrm>
            <a:off x="3852863" y="3962400"/>
            <a:ext cx="4986337" cy="400050"/>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2000">
                <a:solidFill>
                  <a:srgbClr val="CC0000"/>
                </a:solidFill>
                <a:latin typeface="+mn-lt"/>
                <a:ea typeface="+mn-ea"/>
              </a:rPr>
              <a:t>Works for any size sphere because r cancels</a:t>
            </a:r>
          </a:p>
        </p:txBody>
      </p:sp>
      <p:sp>
        <p:nvSpPr>
          <p:cNvPr id="16" name="Oval 15"/>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pic>
        <p:nvPicPr>
          <p:cNvPr id="32779" name="Picture 2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 y="762000"/>
            <a:ext cx="3111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3192463" y="693738"/>
            <a:ext cx="857250"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Gauss'</a:t>
            </a:r>
          </a:p>
          <a:p>
            <a:pPr indent="228600">
              <a:defRPr/>
            </a:pPr>
            <a:r>
              <a:rPr lang="en-US" sz="2000">
                <a:solidFill>
                  <a:srgbClr val="CC0000"/>
                </a:solidFill>
                <a:latin typeface="+mn-lt"/>
                <a:ea typeface="+mn-ea"/>
              </a:rPr>
              <a:t>Law</a:t>
            </a:r>
          </a:p>
        </p:txBody>
      </p:sp>
      <p:pic>
        <p:nvPicPr>
          <p:cNvPr id="32781" name="Picture 21"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762000"/>
            <a:ext cx="1651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7231063" y="685800"/>
            <a:ext cx="1530350"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E-field</a:t>
            </a:r>
          </a:p>
          <a:p>
            <a:pPr indent="228600">
              <a:defRPr/>
            </a:pPr>
            <a:r>
              <a:rPr lang="en-US" sz="2000">
                <a:solidFill>
                  <a:srgbClr val="CC0000"/>
                </a:solidFill>
                <a:latin typeface="+mn-lt"/>
                <a:ea typeface="+mn-ea"/>
              </a:rPr>
              <a:t>Point Charge</a:t>
            </a:r>
          </a:p>
        </p:txBody>
      </p:sp>
      <p:sp>
        <p:nvSpPr>
          <p:cNvPr id="39" name="TextBox 38"/>
          <p:cNvSpPr txBox="1"/>
          <p:nvPr/>
        </p:nvSpPr>
        <p:spPr>
          <a:xfrm>
            <a:off x="109538" y="5072063"/>
            <a:ext cx="1836737"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On each sphere: </a:t>
            </a:r>
          </a:p>
        </p:txBody>
      </p:sp>
      <p:pic>
        <p:nvPicPr>
          <p:cNvPr id="32784" name="Picture 3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5557838"/>
            <a:ext cx="88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4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324600"/>
            <a:ext cx="812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838200" y="5656263"/>
            <a:ext cx="71120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Field</a:t>
            </a:r>
          </a:p>
        </p:txBody>
      </p:sp>
      <p:sp>
        <p:nvSpPr>
          <p:cNvPr id="45" name="TextBox 44"/>
          <p:cNvSpPr txBox="1"/>
          <p:nvPr/>
        </p:nvSpPr>
        <p:spPr>
          <a:xfrm>
            <a:off x="0" y="6265863"/>
            <a:ext cx="1531938"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Surface Area</a:t>
            </a:r>
          </a:p>
        </p:txBody>
      </p:sp>
      <p:sp>
        <p:nvSpPr>
          <p:cNvPr id="46" name="Freeform 45"/>
          <p:cNvSpPr>
            <a:spLocks noChangeArrowheads="1"/>
          </p:cNvSpPr>
          <p:nvPr/>
        </p:nvSpPr>
        <p:spPr bwMode="auto">
          <a:xfrm>
            <a:off x="290513" y="4368800"/>
            <a:ext cx="488950" cy="846138"/>
          </a:xfrm>
          <a:custGeom>
            <a:avLst/>
            <a:gdLst>
              <a:gd name="T0" fmla="*/ 48047 w 488244"/>
              <a:gd name="T1" fmla="*/ 846138 h 846667"/>
              <a:gd name="T2" fmla="*/ 73484 w 488244"/>
              <a:gd name="T3" fmla="*/ 186151 h 846667"/>
              <a:gd name="T4" fmla="*/ 488950 w 488244"/>
              <a:gd name="T5" fmla="*/ 0 h 846667"/>
              <a:gd name="T6" fmla="*/ 0 60000 65536"/>
              <a:gd name="T7" fmla="*/ 0 60000 65536"/>
              <a:gd name="T8" fmla="*/ 0 60000 65536"/>
              <a:gd name="T9" fmla="*/ 0 w 488244"/>
              <a:gd name="T10" fmla="*/ 0 h 846667"/>
              <a:gd name="T11" fmla="*/ 488244 w 488244"/>
              <a:gd name="T12" fmla="*/ 846667 h 846667"/>
            </a:gdLst>
            <a:ahLst/>
            <a:cxnLst>
              <a:cxn ang="T6">
                <a:pos x="T0" y="T1"/>
              </a:cxn>
              <a:cxn ang="T7">
                <a:pos x="T2" y="T3"/>
              </a:cxn>
              <a:cxn ang="T8">
                <a:pos x="T4" y="T5"/>
              </a:cxn>
            </a:cxnLst>
            <a:rect l="T9" t="T10" r="T11" b="T12"/>
            <a:pathLst>
              <a:path w="488244" h="846667">
                <a:moveTo>
                  <a:pt x="47978" y="846667"/>
                </a:moveTo>
                <a:cubicBezTo>
                  <a:pt x="23989" y="587022"/>
                  <a:pt x="0" y="327378"/>
                  <a:pt x="73378" y="186267"/>
                </a:cubicBezTo>
                <a:cubicBezTo>
                  <a:pt x="146756" y="45156"/>
                  <a:pt x="317500" y="22578"/>
                  <a:pt x="488244" y="0"/>
                </a:cubicBezTo>
              </a:path>
            </a:pathLst>
          </a:custGeom>
          <a:noFill/>
          <a:ln w="25400">
            <a:solidFill>
              <a:srgbClr val="1F58FF"/>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33" name="TextBox 32"/>
          <p:cNvSpPr txBox="1"/>
          <p:nvPr/>
        </p:nvSpPr>
        <p:spPr>
          <a:xfrm rot="18947704">
            <a:off x="6380163" y="6003895"/>
            <a:ext cx="3995737" cy="400110"/>
          </a:xfrm>
          <a:prstGeom prst="rect">
            <a:avLst/>
          </a:prstGeom>
          <a:solidFill>
            <a:srgbClr val="FFFF00"/>
          </a:solidFill>
          <a:ln w="28575" cap="flat" cmpd="sng" algn="ctr">
            <a:noFill/>
            <a:prstDash val="solid"/>
            <a:round/>
            <a:headEnd type="none" w="med" len="med"/>
            <a:tailEnd type="none" w="med" len="med"/>
          </a:ln>
        </p:spPr>
        <p:txBody>
          <a:bodyPr>
            <a:spAutoFit/>
          </a:bodyPr>
          <a:lstStyle/>
          <a:p>
            <a:pPr indent="228600" algn="ctr">
              <a:defRPr/>
            </a:pPr>
            <a:r>
              <a:rPr lang="en-US" sz="2000" dirty="0">
                <a:latin typeface="+mn-lt"/>
                <a:ea typeface="+mn-ea"/>
              </a:rPr>
              <a:t>Remember Me</a:t>
            </a:r>
            <a:r>
              <a:rPr lang="en-US" sz="2000" dirty="0" smtClean="0">
                <a:latin typeface="+mn-lt"/>
                <a:ea typeface="+mn-ea"/>
              </a:rPr>
              <a:t>?</a:t>
            </a:r>
            <a:endParaRPr lang="en-US" sz="2000" dirty="0">
              <a:latin typeface="+mn-lt"/>
              <a:ea typeface="+mn-ea"/>
            </a:endParaRPr>
          </a:p>
        </p:txBody>
      </p:sp>
      <p:grpSp>
        <p:nvGrpSpPr>
          <p:cNvPr id="3" name="Group 36"/>
          <p:cNvGrpSpPr>
            <a:grpSpLocks/>
          </p:cNvGrpSpPr>
          <p:nvPr/>
        </p:nvGrpSpPr>
        <p:grpSpPr bwMode="auto">
          <a:xfrm>
            <a:off x="3670300" y="5207000"/>
            <a:ext cx="3860800" cy="990600"/>
            <a:chOff x="3670300" y="5207000"/>
            <a:chExt cx="3860800" cy="990600"/>
          </a:xfrm>
        </p:grpSpPr>
        <p:sp>
          <p:nvSpPr>
            <p:cNvPr id="35" name="TextBox 34"/>
            <p:cNvSpPr txBox="1"/>
            <p:nvPr/>
          </p:nvSpPr>
          <p:spPr>
            <a:xfrm>
              <a:off x="3670300" y="5257800"/>
              <a:ext cx="3509963" cy="8302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8C69"/>
                  </a:solidFill>
                  <a:latin typeface="+mn-lt"/>
                  <a:ea typeface="+mn-ea"/>
                </a:rPr>
                <a:t>Something similar is going</a:t>
              </a:r>
            </a:p>
            <a:p>
              <a:pPr indent="228600">
                <a:defRPr/>
              </a:pPr>
              <a:r>
                <a:rPr lang="en-US">
                  <a:solidFill>
                    <a:srgbClr val="008C69"/>
                  </a:solidFill>
                  <a:latin typeface="+mn-lt"/>
                  <a:ea typeface="+mn-ea"/>
                </a:rPr>
                <a:t>to happen for B of a wire</a:t>
              </a:r>
            </a:p>
          </p:txBody>
        </p:sp>
        <p:sp>
          <p:nvSpPr>
            <p:cNvPr id="36" name="Rectangle 35"/>
            <p:cNvSpPr>
              <a:spLocks noChangeArrowheads="1"/>
            </p:cNvSpPr>
            <p:nvPr/>
          </p:nvSpPr>
          <p:spPr bwMode="auto">
            <a:xfrm>
              <a:off x="3771900" y="5207000"/>
              <a:ext cx="3759200" cy="990600"/>
            </a:xfrm>
            <a:prstGeom prst="rect">
              <a:avLst/>
            </a:prstGeom>
            <a:noFill/>
            <a:ln w="28575">
              <a:solidFill>
                <a:srgbClr val="1F58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sp>
        <p:nvSpPr>
          <p:cNvPr id="2" name="Slide Number Placeholder 1"/>
          <p:cNvSpPr>
            <a:spLocks noGrp="1"/>
          </p:cNvSpPr>
          <p:nvPr>
            <p:ph type="sldNum" sz="quarter" idx="12"/>
          </p:nvPr>
        </p:nvSpPr>
        <p:spPr/>
        <p:txBody>
          <a:bodyPr/>
          <a:lstStyle/>
          <a:p>
            <a:fld id="{44B88BAC-56A7-4E7E-A371-B56536E2EDF7}" type="slidenum">
              <a:rPr lang="en-US" altLang="en-US" smtClean="0"/>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4"/>
          <p:cNvGrpSpPr>
            <a:grpSpLocks/>
          </p:cNvGrpSpPr>
          <p:nvPr/>
        </p:nvGrpSpPr>
        <p:grpSpPr bwMode="auto">
          <a:xfrm>
            <a:off x="457200" y="2057400"/>
            <a:ext cx="2743200" cy="2743200"/>
            <a:chOff x="3200400" y="2209800"/>
            <a:chExt cx="2743200" cy="2743200"/>
          </a:xfrm>
        </p:grpSpPr>
        <p:sp>
          <p:nvSpPr>
            <p:cNvPr id="21" name="Oval 20"/>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2" name="Oval 21"/>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3" name="Oval 22"/>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4" name="Oval 23"/>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5" name="Oval 24"/>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6" name="Oval 25"/>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27" name="Oval 26"/>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8" name="TextBox 27"/>
          <p:cNvSpPr txBox="1"/>
          <p:nvPr/>
        </p:nvSpPr>
        <p:spPr>
          <a:xfrm>
            <a:off x="0" y="1544638"/>
            <a:ext cx="31210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Current coming out of board</a:t>
            </a:r>
          </a:p>
        </p:txBody>
      </p:sp>
      <p:cxnSp>
        <p:nvCxnSpPr>
          <p:cNvPr id="30" name="Straight Arrow Connector 29"/>
          <p:cNvCxnSpPr/>
          <p:nvPr/>
        </p:nvCxnSpPr>
        <p:spPr>
          <a:xfrm rot="10800000">
            <a:off x="2622550" y="2301875"/>
            <a:ext cx="177800"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V="1">
            <a:off x="2589212" y="2592388"/>
            <a:ext cx="168275"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V="1">
            <a:off x="2549525" y="2965450"/>
            <a:ext cx="161925" cy="8572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6"/>
          </p:cNvCxnSpPr>
          <p:nvPr/>
        </p:nvCxnSpPr>
        <p:spPr>
          <a:xfrm flipH="1" flipV="1">
            <a:off x="2492375" y="3260725"/>
            <a:ext cx="22225" cy="1682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flipH="1" flipV="1">
            <a:off x="2200275" y="3533775"/>
            <a:ext cx="130175" cy="539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1885950" y="3587750"/>
            <a:ext cx="120650" cy="6985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3803" name="Title 1"/>
          <p:cNvSpPr>
            <a:spLocks noGrp="1"/>
          </p:cNvSpPr>
          <p:nvPr>
            <p:ph type="title"/>
          </p:nvPr>
        </p:nvSpPr>
        <p:spPr>
          <a:xfrm>
            <a:off x="0" y="-63500"/>
            <a:ext cx="9144000" cy="914400"/>
          </a:xfrm>
        </p:spPr>
        <p:txBody>
          <a:bodyPr/>
          <a:lstStyle/>
          <a:p>
            <a:r>
              <a:rPr lang="en-US" altLang="en-US" smtClean="0">
                <a:ea typeface="ＭＳ Ｐゴシック" charset="-128"/>
              </a:rPr>
              <a:t>Ampere's Law for Long Wire</a:t>
            </a:r>
          </a:p>
        </p:txBody>
      </p:sp>
      <p:cxnSp>
        <p:nvCxnSpPr>
          <p:cNvPr id="57" name="Straight Connector 6"/>
          <p:cNvCxnSpPr>
            <a:cxnSpLocks noChangeShapeType="1"/>
          </p:cNvCxnSpPr>
          <p:nvPr/>
        </p:nvCxnSpPr>
        <p:spPr bwMode="auto">
          <a:xfrm>
            <a:off x="-8467" y="1413931"/>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3805" name="Picture 5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723900"/>
            <a:ext cx="1803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711200"/>
            <a:ext cx="177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616200" y="647700"/>
            <a:ext cx="13668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Biot-Savart</a:t>
            </a:r>
          </a:p>
          <a:p>
            <a:pPr indent="228600">
              <a:defRPr/>
            </a:pPr>
            <a:r>
              <a:rPr lang="en-US" sz="2000">
                <a:solidFill>
                  <a:srgbClr val="CC0000"/>
                </a:solidFill>
                <a:latin typeface="+mn-lt"/>
                <a:ea typeface="+mn-ea"/>
              </a:rPr>
              <a:t>Law</a:t>
            </a:r>
          </a:p>
        </p:txBody>
      </p:sp>
      <p:sp>
        <p:nvSpPr>
          <p:cNvPr id="32" name="TextBox 31"/>
          <p:cNvSpPr txBox="1"/>
          <p:nvPr/>
        </p:nvSpPr>
        <p:spPr>
          <a:xfrm>
            <a:off x="7150100" y="647700"/>
            <a:ext cx="1287463"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B-field</a:t>
            </a:r>
          </a:p>
          <a:p>
            <a:pPr indent="228600">
              <a:defRPr/>
            </a:pPr>
            <a:r>
              <a:rPr lang="en-US" sz="2000">
                <a:solidFill>
                  <a:srgbClr val="CC0000"/>
                </a:solidFill>
                <a:latin typeface="+mn-lt"/>
                <a:ea typeface="+mn-ea"/>
              </a:rPr>
              <a:t>Long Wire</a:t>
            </a:r>
          </a:p>
        </p:txBody>
      </p:sp>
      <p:grpSp>
        <p:nvGrpSpPr>
          <p:cNvPr id="3" name="Group 52"/>
          <p:cNvGrpSpPr>
            <a:grpSpLocks/>
          </p:cNvGrpSpPr>
          <p:nvPr/>
        </p:nvGrpSpPr>
        <p:grpSpPr bwMode="auto">
          <a:xfrm>
            <a:off x="-139700" y="4368800"/>
            <a:ext cx="2762250" cy="2297113"/>
            <a:chOff x="-139700" y="4368800"/>
            <a:chExt cx="2762250" cy="2297173"/>
          </a:xfrm>
        </p:grpSpPr>
        <p:sp>
          <p:nvSpPr>
            <p:cNvPr id="33" name="TextBox 32"/>
            <p:cNvSpPr txBox="1"/>
            <p:nvPr/>
          </p:nvSpPr>
          <p:spPr>
            <a:xfrm>
              <a:off x="109538" y="5072081"/>
              <a:ext cx="17367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On each circle: </a:t>
              </a:r>
            </a:p>
          </p:txBody>
        </p:sp>
        <p:sp>
          <p:nvSpPr>
            <p:cNvPr id="36" name="TextBox 35"/>
            <p:cNvSpPr txBox="1"/>
            <p:nvPr/>
          </p:nvSpPr>
          <p:spPr>
            <a:xfrm>
              <a:off x="838200" y="5656297"/>
              <a:ext cx="711200"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Field</a:t>
              </a:r>
            </a:p>
          </p:txBody>
        </p:sp>
        <p:sp>
          <p:nvSpPr>
            <p:cNvPr id="38" name="TextBox 37"/>
            <p:cNvSpPr txBox="1"/>
            <p:nvPr/>
          </p:nvSpPr>
          <p:spPr>
            <a:xfrm>
              <a:off x="-139700" y="6265913"/>
              <a:ext cx="17113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Circumference</a:t>
              </a:r>
            </a:p>
          </p:txBody>
        </p:sp>
        <p:sp>
          <p:nvSpPr>
            <p:cNvPr id="40" name="Freeform 39"/>
            <p:cNvSpPr>
              <a:spLocks noChangeArrowheads="1"/>
            </p:cNvSpPr>
            <p:nvPr/>
          </p:nvSpPr>
          <p:spPr bwMode="auto">
            <a:xfrm>
              <a:off x="290513" y="4368800"/>
              <a:ext cx="488950" cy="846160"/>
            </a:xfrm>
            <a:custGeom>
              <a:avLst/>
              <a:gdLst>
                <a:gd name="T0" fmla="*/ 48047 w 488244"/>
                <a:gd name="T1" fmla="*/ 846160 h 846667"/>
                <a:gd name="T2" fmla="*/ 73484 w 488244"/>
                <a:gd name="T3" fmla="*/ 186155 h 846667"/>
                <a:gd name="T4" fmla="*/ 488950 w 488244"/>
                <a:gd name="T5" fmla="*/ 0 h 846667"/>
                <a:gd name="T6" fmla="*/ 0 60000 65536"/>
                <a:gd name="T7" fmla="*/ 0 60000 65536"/>
                <a:gd name="T8" fmla="*/ 0 60000 65536"/>
                <a:gd name="T9" fmla="*/ 0 w 488244"/>
                <a:gd name="T10" fmla="*/ 0 h 846667"/>
                <a:gd name="T11" fmla="*/ 488244 w 488244"/>
                <a:gd name="T12" fmla="*/ 846667 h 846667"/>
              </a:gdLst>
              <a:ahLst/>
              <a:cxnLst>
                <a:cxn ang="T6">
                  <a:pos x="T0" y="T1"/>
                </a:cxn>
                <a:cxn ang="T7">
                  <a:pos x="T2" y="T3"/>
                </a:cxn>
                <a:cxn ang="T8">
                  <a:pos x="T4" y="T5"/>
                </a:cxn>
              </a:cxnLst>
              <a:rect l="T9" t="T10" r="T11" b="T12"/>
              <a:pathLst>
                <a:path w="488244" h="846667">
                  <a:moveTo>
                    <a:pt x="47978" y="846667"/>
                  </a:moveTo>
                  <a:cubicBezTo>
                    <a:pt x="23989" y="587022"/>
                    <a:pt x="0" y="327378"/>
                    <a:pt x="73378" y="186267"/>
                  </a:cubicBezTo>
                  <a:cubicBezTo>
                    <a:pt x="146756" y="45156"/>
                    <a:pt x="317500" y="22578"/>
                    <a:pt x="488244" y="0"/>
                  </a:cubicBezTo>
                </a:path>
              </a:pathLst>
            </a:custGeom>
            <a:noFill/>
            <a:ln w="25400">
              <a:solidFill>
                <a:srgbClr val="1F58FF"/>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pic>
          <p:nvPicPr>
            <p:cNvPr id="33820" name="Picture 4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75300"/>
              <a:ext cx="77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4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400800"/>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10" name="Picture 4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73550" y="2794000"/>
            <a:ext cx="3949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rot="5400000" flipH="1" flipV="1">
            <a:off x="6323807" y="3734594"/>
            <a:ext cx="457200" cy="1587"/>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rot="16200000" flipH="1">
            <a:off x="7028657" y="2666206"/>
            <a:ext cx="457200" cy="1587"/>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0" name="TextBox 49"/>
          <p:cNvSpPr txBox="1"/>
          <p:nvPr/>
        </p:nvSpPr>
        <p:spPr>
          <a:xfrm>
            <a:off x="3852863" y="3962400"/>
            <a:ext cx="4986337" cy="400050"/>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2000">
                <a:solidFill>
                  <a:srgbClr val="CC0000"/>
                </a:solidFill>
                <a:latin typeface="+mn-lt"/>
                <a:ea typeface="+mn-ea"/>
              </a:rPr>
              <a:t>Works for any size circle because r cancels</a:t>
            </a:r>
          </a:p>
        </p:txBody>
      </p:sp>
      <p:sp>
        <p:nvSpPr>
          <p:cNvPr id="52" name="TextBox 51"/>
          <p:cNvSpPr txBox="1"/>
          <p:nvPr/>
        </p:nvSpPr>
        <p:spPr>
          <a:xfrm>
            <a:off x="4038600" y="1865313"/>
            <a:ext cx="3278188"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Ampere's Law for Long Wire:</a:t>
            </a:r>
          </a:p>
        </p:txBody>
      </p:sp>
      <p:sp>
        <p:nvSpPr>
          <p:cNvPr id="2" name="Slide Number Placeholder 1"/>
          <p:cNvSpPr>
            <a:spLocks noGrp="1"/>
          </p:cNvSpPr>
          <p:nvPr>
            <p:ph type="sldNum" sz="quarter" idx="12"/>
          </p:nvPr>
        </p:nvSpPr>
        <p:spPr/>
        <p:txBody>
          <a:bodyPr/>
          <a:lstStyle/>
          <a:p>
            <a:fld id="{44B88BAC-56A7-4E7E-A371-B56536E2EDF7}" type="slidenum">
              <a:rPr lang="en-US" altLang="en-US" smtClean="0"/>
              <a:pPr/>
              <a:t>16</a:t>
            </a:fld>
            <a:endParaRPr lang="en-US" alt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4"/>
          <p:cNvGrpSpPr>
            <a:grpSpLocks/>
          </p:cNvGrpSpPr>
          <p:nvPr/>
        </p:nvGrpSpPr>
        <p:grpSpPr bwMode="auto">
          <a:xfrm>
            <a:off x="457200" y="2057400"/>
            <a:ext cx="2743200" cy="2743200"/>
            <a:chOff x="3200400" y="2209800"/>
            <a:chExt cx="2743200" cy="2743200"/>
          </a:xfrm>
        </p:grpSpPr>
        <p:sp>
          <p:nvSpPr>
            <p:cNvPr id="21" name="Oval 20"/>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2" name="Oval 21"/>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3" name="Oval 22"/>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4" name="Oval 23"/>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5" name="Oval 24"/>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6" name="Oval 25"/>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27" name="Oval 26"/>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8" name="TextBox 27"/>
          <p:cNvSpPr txBox="1"/>
          <p:nvPr/>
        </p:nvSpPr>
        <p:spPr>
          <a:xfrm>
            <a:off x="0" y="1544638"/>
            <a:ext cx="31210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Current coming out of board</a:t>
            </a:r>
          </a:p>
        </p:txBody>
      </p:sp>
      <p:cxnSp>
        <p:nvCxnSpPr>
          <p:cNvPr id="30" name="Straight Arrow Connector 29"/>
          <p:cNvCxnSpPr/>
          <p:nvPr/>
        </p:nvCxnSpPr>
        <p:spPr>
          <a:xfrm rot="10800000">
            <a:off x="2622550" y="2301875"/>
            <a:ext cx="177800"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V="1">
            <a:off x="2589212" y="2592388"/>
            <a:ext cx="168275"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V="1">
            <a:off x="2549525" y="2965450"/>
            <a:ext cx="161925" cy="8572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6"/>
          </p:cNvCxnSpPr>
          <p:nvPr/>
        </p:nvCxnSpPr>
        <p:spPr>
          <a:xfrm flipH="1" flipV="1">
            <a:off x="2492375" y="3260725"/>
            <a:ext cx="22225" cy="1682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flipH="1" flipV="1">
            <a:off x="2200275" y="3533775"/>
            <a:ext cx="130175" cy="539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1885950" y="3587750"/>
            <a:ext cx="120650" cy="6985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4827" name="Title 1"/>
          <p:cNvSpPr>
            <a:spLocks noGrp="1"/>
          </p:cNvSpPr>
          <p:nvPr>
            <p:ph type="title"/>
          </p:nvPr>
        </p:nvSpPr>
        <p:spPr>
          <a:xfrm>
            <a:off x="0" y="-63500"/>
            <a:ext cx="9144000" cy="914400"/>
          </a:xfrm>
        </p:spPr>
        <p:txBody>
          <a:bodyPr/>
          <a:lstStyle/>
          <a:p>
            <a:r>
              <a:rPr lang="en-US" altLang="en-US" smtClean="0">
                <a:ea typeface="ＭＳ Ｐゴシック" charset="-128"/>
              </a:rPr>
              <a:t>Ampere's Law for Long Wire</a:t>
            </a:r>
          </a:p>
        </p:txBody>
      </p:sp>
      <p:cxnSp>
        <p:nvCxnSpPr>
          <p:cNvPr id="57" name="Straight Connector 6"/>
          <p:cNvCxnSpPr>
            <a:cxnSpLocks noChangeShapeType="1"/>
          </p:cNvCxnSpPr>
          <p:nvPr/>
        </p:nvCxnSpPr>
        <p:spPr bwMode="auto">
          <a:xfrm>
            <a:off x="-8467" y="1413931"/>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4829" name="Picture 5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723900"/>
            <a:ext cx="1803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711200"/>
            <a:ext cx="177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616200" y="647700"/>
            <a:ext cx="13668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Biot-Savart</a:t>
            </a:r>
          </a:p>
          <a:p>
            <a:pPr indent="228600">
              <a:defRPr/>
            </a:pPr>
            <a:r>
              <a:rPr lang="en-US" sz="2000">
                <a:solidFill>
                  <a:srgbClr val="CC0000"/>
                </a:solidFill>
                <a:latin typeface="+mn-lt"/>
                <a:ea typeface="+mn-ea"/>
              </a:rPr>
              <a:t>Law</a:t>
            </a:r>
          </a:p>
        </p:txBody>
      </p:sp>
      <p:sp>
        <p:nvSpPr>
          <p:cNvPr id="32" name="TextBox 31"/>
          <p:cNvSpPr txBox="1"/>
          <p:nvPr/>
        </p:nvSpPr>
        <p:spPr>
          <a:xfrm>
            <a:off x="7150100" y="647700"/>
            <a:ext cx="1287463"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B-field</a:t>
            </a:r>
          </a:p>
          <a:p>
            <a:pPr indent="228600">
              <a:defRPr/>
            </a:pPr>
            <a:r>
              <a:rPr lang="en-US" sz="2000">
                <a:solidFill>
                  <a:srgbClr val="CC0000"/>
                </a:solidFill>
                <a:latin typeface="+mn-lt"/>
                <a:ea typeface="+mn-ea"/>
              </a:rPr>
              <a:t>Long Wire</a:t>
            </a:r>
          </a:p>
        </p:txBody>
      </p:sp>
      <p:grpSp>
        <p:nvGrpSpPr>
          <p:cNvPr id="34833" name="Group 52"/>
          <p:cNvGrpSpPr>
            <a:grpSpLocks/>
          </p:cNvGrpSpPr>
          <p:nvPr/>
        </p:nvGrpSpPr>
        <p:grpSpPr bwMode="auto">
          <a:xfrm>
            <a:off x="-139700" y="4368800"/>
            <a:ext cx="2762250" cy="2297113"/>
            <a:chOff x="-139700" y="4368800"/>
            <a:chExt cx="2762250" cy="2297173"/>
          </a:xfrm>
        </p:grpSpPr>
        <p:sp>
          <p:nvSpPr>
            <p:cNvPr id="33" name="TextBox 32"/>
            <p:cNvSpPr txBox="1"/>
            <p:nvPr/>
          </p:nvSpPr>
          <p:spPr>
            <a:xfrm>
              <a:off x="109538" y="5072081"/>
              <a:ext cx="17367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On each circle: </a:t>
              </a:r>
            </a:p>
          </p:txBody>
        </p:sp>
        <p:sp>
          <p:nvSpPr>
            <p:cNvPr id="36" name="TextBox 35"/>
            <p:cNvSpPr txBox="1"/>
            <p:nvPr/>
          </p:nvSpPr>
          <p:spPr>
            <a:xfrm>
              <a:off x="838200" y="5656297"/>
              <a:ext cx="711200"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Field</a:t>
              </a:r>
            </a:p>
          </p:txBody>
        </p:sp>
        <p:sp>
          <p:nvSpPr>
            <p:cNvPr id="38" name="TextBox 37"/>
            <p:cNvSpPr txBox="1"/>
            <p:nvPr/>
          </p:nvSpPr>
          <p:spPr>
            <a:xfrm>
              <a:off x="-139700" y="6265913"/>
              <a:ext cx="17113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Circumference</a:t>
              </a:r>
            </a:p>
          </p:txBody>
        </p:sp>
        <p:sp>
          <p:nvSpPr>
            <p:cNvPr id="40" name="Freeform 39"/>
            <p:cNvSpPr>
              <a:spLocks noChangeArrowheads="1"/>
            </p:cNvSpPr>
            <p:nvPr/>
          </p:nvSpPr>
          <p:spPr bwMode="auto">
            <a:xfrm>
              <a:off x="290513" y="4368800"/>
              <a:ext cx="488950" cy="846160"/>
            </a:xfrm>
            <a:custGeom>
              <a:avLst/>
              <a:gdLst>
                <a:gd name="T0" fmla="*/ 48047 w 488244"/>
                <a:gd name="T1" fmla="*/ 846160 h 846667"/>
                <a:gd name="T2" fmla="*/ 73484 w 488244"/>
                <a:gd name="T3" fmla="*/ 186155 h 846667"/>
                <a:gd name="T4" fmla="*/ 488950 w 488244"/>
                <a:gd name="T5" fmla="*/ 0 h 846667"/>
                <a:gd name="T6" fmla="*/ 0 60000 65536"/>
                <a:gd name="T7" fmla="*/ 0 60000 65536"/>
                <a:gd name="T8" fmla="*/ 0 60000 65536"/>
                <a:gd name="T9" fmla="*/ 0 w 488244"/>
                <a:gd name="T10" fmla="*/ 0 h 846667"/>
                <a:gd name="T11" fmla="*/ 488244 w 488244"/>
                <a:gd name="T12" fmla="*/ 846667 h 846667"/>
              </a:gdLst>
              <a:ahLst/>
              <a:cxnLst>
                <a:cxn ang="T6">
                  <a:pos x="T0" y="T1"/>
                </a:cxn>
                <a:cxn ang="T7">
                  <a:pos x="T2" y="T3"/>
                </a:cxn>
                <a:cxn ang="T8">
                  <a:pos x="T4" y="T5"/>
                </a:cxn>
              </a:cxnLst>
              <a:rect l="T9" t="T10" r="T11" b="T12"/>
              <a:pathLst>
                <a:path w="488244" h="846667">
                  <a:moveTo>
                    <a:pt x="47978" y="846667"/>
                  </a:moveTo>
                  <a:cubicBezTo>
                    <a:pt x="23989" y="587022"/>
                    <a:pt x="0" y="327378"/>
                    <a:pt x="73378" y="186267"/>
                  </a:cubicBezTo>
                  <a:cubicBezTo>
                    <a:pt x="146756" y="45156"/>
                    <a:pt x="317500" y="22578"/>
                    <a:pt x="488244" y="0"/>
                  </a:cubicBezTo>
                </a:path>
              </a:pathLst>
            </a:custGeom>
            <a:noFill/>
            <a:ln w="25400">
              <a:solidFill>
                <a:srgbClr val="1F58FF"/>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pic>
          <p:nvPicPr>
            <p:cNvPr id="34844" name="Picture 4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75300"/>
              <a:ext cx="77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4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400800"/>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34" name="Picture 4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73550" y="2794000"/>
            <a:ext cx="3949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rot="5400000" flipH="1" flipV="1">
            <a:off x="6323807" y="3734594"/>
            <a:ext cx="457200" cy="1587"/>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rot="16200000" flipH="1">
            <a:off x="7028657" y="2666206"/>
            <a:ext cx="457200" cy="1587"/>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0" name="TextBox 49"/>
          <p:cNvSpPr txBox="1"/>
          <p:nvPr/>
        </p:nvSpPr>
        <p:spPr>
          <a:xfrm>
            <a:off x="3852863" y="3962400"/>
            <a:ext cx="4986337" cy="400050"/>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2000">
                <a:solidFill>
                  <a:srgbClr val="CC0000"/>
                </a:solidFill>
                <a:latin typeface="+mn-lt"/>
                <a:ea typeface="+mn-ea"/>
              </a:rPr>
              <a:t>Works for any size circle because r cancels</a:t>
            </a:r>
          </a:p>
        </p:txBody>
      </p:sp>
      <p:sp>
        <p:nvSpPr>
          <p:cNvPr id="52" name="TextBox 51"/>
          <p:cNvSpPr txBox="1"/>
          <p:nvPr/>
        </p:nvSpPr>
        <p:spPr>
          <a:xfrm>
            <a:off x="4038600" y="1865313"/>
            <a:ext cx="3278188"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Ampere's Law for Long Wire:</a:t>
            </a:r>
          </a:p>
        </p:txBody>
      </p:sp>
      <p:sp>
        <p:nvSpPr>
          <p:cNvPr id="44" name="TextBox 43"/>
          <p:cNvSpPr txBox="1"/>
          <p:nvPr/>
        </p:nvSpPr>
        <p:spPr>
          <a:xfrm>
            <a:off x="3581400" y="4778375"/>
            <a:ext cx="482758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sym typeface="Wingdings"/>
              </a:rPr>
              <a:t> </a:t>
            </a:r>
            <a:r>
              <a:rPr lang="en-US" sz="2000">
                <a:solidFill>
                  <a:srgbClr val="CC0000"/>
                </a:solidFill>
                <a:latin typeface="+mn-lt"/>
                <a:ea typeface="+mn-ea"/>
              </a:rPr>
              <a:t>In any segment, the contribution from any</a:t>
            </a:r>
          </a:p>
          <a:p>
            <a:pPr indent="228600">
              <a:defRPr/>
            </a:pPr>
            <a:r>
              <a:rPr lang="en-US" sz="2000">
                <a:solidFill>
                  <a:srgbClr val="CC0000"/>
                </a:solidFill>
                <a:latin typeface="+mn-lt"/>
                <a:ea typeface="+mn-ea"/>
              </a:rPr>
              <a:t>    </a:t>
            </a:r>
            <a:r>
              <a:rPr lang="en-US" sz="2000" b="1">
                <a:solidFill>
                  <a:srgbClr val="CC0000"/>
                </a:solidFill>
                <a:latin typeface="+mn-lt"/>
                <a:ea typeface="+mn-ea"/>
              </a:rPr>
              <a:t>circle</a:t>
            </a:r>
            <a:r>
              <a:rPr lang="en-US" sz="2000">
                <a:solidFill>
                  <a:srgbClr val="CC0000"/>
                </a:solidFill>
                <a:latin typeface="+mn-lt"/>
                <a:ea typeface="+mn-ea"/>
              </a:rPr>
              <a:t> is the </a:t>
            </a:r>
            <a:r>
              <a:rPr lang="en-US" sz="2000" b="1">
                <a:solidFill>
                  <a:srgbClr val="CC0000"/>
                </a:solidFill>
                <a:latin typeface="+mn-lt"/>
                <a:ea typeface="+mn-ea"/>
              </a:rPr>
              <a:t>same.</a:t>
            </a:r>
            <a:r>
              <a:rPr lang="en-US" sz="2000">
                <a:solidFill>
                  <a:srgbClr val="CC0000"/>
                </a:solidFill>
                <a:latin typeface="+mn-lt"/>
                <a:ea typeface="+mn-ea"/>
              </a:rPr>
              <a:t>    (Like a flashlight.)</a:t>
            </a:r>
          </a:p>
        </p:txBody>
      </p:sp>
      <p:sp>
        <p:nvSpPr>
          <p:cNvPr id="2" name="Slide Number Placeholder 1"/>
          <p:cNvSpPr>
            <a:spLocks noGrp="1"/>
          </p:cNvSpPr>
          <p:nvPr>
            <p:ph type="sldNum" sz="quarter" idx="12"/>
          </p:nvPr>
        </p:nvSpPr>
        <p:spPr/>
        <p:txBody>
          <a:bodyPr/>
          <a:lstStyle/>
          <a:p>
            <a:fld id="{44B88BAC-56A7-4E7E-A371-B56536E2EDF7}" type="slidenum">
              <a:rPr lang="en-US" altLang="en-US" smtClean="0"/>
              <a:pPr/>
              <a:t>17</a:t>
            </a:fld>
            <a:endParaRPr lang="en-US" alt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4"/>
          <p:cNvGrpSpPr>
            <a:grpSpLocks/>
          </p:cNvGrpSpPr>
          <p:nvPr/>
        </p:nvGrpSpPr>
        <p:grpSpPr bwMode="auto">
          <a:xfrm>
            <a:off x="457200" y="2057400"/>
            <a:ext cx="2743200" cy="2743200"/>
            <a:chOff x="3200400" y="2209800"/>
            <a:chExt cx="2743200" cy="2743200"/>
          </a:xfrm>
        </p:grpSpPr>
        <p:sp>
          <p:nvSpPr>
            <p:cNvPr id="21" name="Oval 20"/>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2" name="Oval 21"/>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3" name="Oval 22"/>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4" name="Oval 23"/>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5" name="Oval 24"/>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6" name="Oval 25"/>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27" name="Oval 26"/>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cxnSp>
        <p:nvCxnSpPr>
          <p:cNvPr id="30" name="Straight Arrow Connector 29"/>
          <p:cNvCxnSpPr/>
          <p:nvPr/>
        </p:nvCxnSpPr>
        <p:spPr>
          <a:xfrm rot="10800000">
            <a:off x="2622550" y="2301875"/>
            <a:ext cx="177800"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V="1">
            <a:off x="2589212" y="2592388"/>
            <a:ext cx="168275"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V="1">
            <a:off x="2549525" y="2965450"/>
            <a:ext cx="161925" cy="8572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6"/>
          </p:cNvCxnSpPr>
          <p:nvPr/>
        </p:nvCxnSpPr>
        <p:spPr>
          <a:xfrm flipH="1" flipV="1">
            <a:off x="2492375" y="3260725"/>
            <a:ext cx="22225" cy="1682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flipH="1" flipV="1">
            <a:off x="2200275" y="3533775"/>
            <a:ext cx="130175" cy="539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1885950" y="3587750"/>
            <a:ext cx="120650" cy="6985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5850" name="Title 1"/>
          <p:cNvSpPr>
            <a:spLocks noGrp="1"/>
          </p:cNvSpPr>
          <p:nvPr>
            <p:ph type="title"/>
          </p:nvPr>
        </p:nvSpPr>
        <p:spPr>
          <a:xfrm>
            <a:off x="0" y="-63500"/>
            <a:ext cx="9144000" cy="914400"/>
          </a:xfrm>
        </p:spPr>
        <p:txBody>
          <a:bodyPr/>
          <a:lstStyle/>
          <a:p>
            <a:r>
              <a:rPr lang="en-US" altLang="en-US" smtClean="0">
                <a:ea typeface="ＭＳ Ｐゴシック" charset="-128"/>
              </a:rPr>
              <a:t>Ampere's Law for Long Wire</a:t>
            </a:r>
          </a:p>
        </p:txBody>
      </p:sp>
      <p:cxnSp>
        <p:nvCxnSpPr>
          <p:cNvPr id="57" name="Straight Connector 6"/>
          <p:cNvCxnSpPr>
            <a:cxnSpLocks noChangeShapeType="1"/>
          </p:cNvCxnSpPr>
          <p:nvPr/>
        </p:nvCxnSpPr>
        <p:spPr bwMode="auto">
          <a:xfrm>
            <a:off x="-8467" y="1413931"/>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5852" name="Picture 5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723900"/>
            <a:ext cx="1803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711200"/>
            <a:ext cx="177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616200" y="647700"/>
            <a:ext cx="13668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Biot-Savart</a:t>
            </a:r>
          </a:p>
          <a:p>
            <a:pPr indent="228600">
              <a:defRPr/>
            </a:pPr>
            <a:r>
              <a:rPr lang="en-US" sz="2000">
                <a:solidFill>
                  <a:srgbClr val="CC0000"/>
                </a:solidFill>
                <a:latin typeface="+mn-lt"/>
                <a:ea typeface="+mn-ea"/>
              </a:rPr>
              <a:t>Law</a:t>
            </a:r>
          </a:p>
        </p:txBody>
      </p:sp>
      <p:sp>
        <p:nvSpPr>
          <p:cNvPr id="32" name="TextBox 31"/>
          <p:cNvSpPr txBox="1"/>
          <p:nvPr/>
        </p:nvSpPr>
        <p:spPr>
          <a:xfrm>
            <a:off x="7150100" y="647700"/>
            <a:ext cx="1287463"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B-field</a:t>
            </a:r>
          </a:p>
          <a:p>
            <a:pPr indent="228600">
              <a:defRPr/>
            </a:pPr>
            <a:r>
              <a:rPr lang="en-US" sz="2000">
                <a:solidFill>
                  <a:srgbClr val="CC0000"/>
                </a:solidFill>
                <a:latin typeface="+mn-lt"/>
                <a:ea typeface="+mn-ea"/>
              </a:rPr>
              <a:t>Long Wire</a:t>
            </a:r>
          </a:p>
        </p:txBody>
      </p:sp>
      <p:sp>
        <p:nvSpPr>
          <p:cNvPr id="34" name="TextBox 33"/>
          <p:cNvSpPr txBox="1"/>
          <p:nvPr/>
        </p:nvSpPr>
        <p:spPr>
          <a:xfrm>
            <a:off x="0" y="1544638"/>
            <a:ext cx="31210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Current coming out of board</a:t>
            </a:r>
          </a:p>
        </p:txBody>
      </p:sp>
      <p:grpSp>
        <p:nvGrpSpPr>
          <p:cNvPr id="35857" name="Group 65"/>
          <p:cNvGrpSpPr>
            <a:grpSpLocks/>
          </p:cNvGrpSpPr>
          <p:nvPr/>
        </p:nvGrpSpPr>
        <p:grpSpPr bwMode="auto">
          <a:xfrm>
            <a:off x="574675" y="2171700"/>
            <a:ext cx="2514600" cy="2514600"/>
            <a:chOff x="574675" y="2171700"/>
            <a:chExt cx="2514600" cy="2514600"/>
          </a:xfrm>
        </p:grpSpPr>
        <p:sp>
          <p:nvSpPr>
            <p:cNvPr id="60" name="Arc 59"/>
            <p:cNvSpPr>
              <a:spLocks noChangeAspect="1"/>
            </p:cNvSpPr>
            <p:nvPr/>
          </p:nvSpPr>
          <p:spPr>
            <a:xfrm>
              <a:off x="1260475" y="2857500"/>
              <a:ext cx="1143000" cy="11430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1" name="Arc 60"/>
            <p:cNvSpPr>
              <a:spLocks noChangeAspect="1"/>
            </p:cNvSpPr>
            <p:nvPr/>
          </p:nvSpPr>
          <p:spPr>
            <a:xfrm>
              <a:off x="1489075" y="3086100"/>
              <a:ext cx="685800" cy="6858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2" name="Arc 61"/>
            <p:cNvSpPr>
              <a:spLocks noChangeAspect="1"/>
            </p:cNvSpPr>
            <p:nvPr/>
          </p:nvSpPr>
          <p:spPr>
            <a:xfrm>
              <a:off x="1712913" y="3317875"/>
              <a:ext cx="228600" cy="2286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3" name="Arc 62"/>
            <p:cNvSpPr>
              <a:spLocks noChangeAspect="1"/>
            </p:cNvSpPr>
            <p:nvPr/>
          </p:nvSpPr>
          <p:spPr>
            <a:xfrm>
              <a:off x="1028700" y="2632075"/>
              <a:ext cx="1600200" cy="16002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4" name="Arc 63"/>
            <p:cNvSpPr>
              <a:spLocks noChangeAspect="1"/>
            </p:cNvSpPr>
            <p:nvPr/>
          </p:nvSpPr>
          <p:spPr>
            <a:xfrm>
              <a:off x="800100" y="2403475"/>
              <a:ext cx="2057400" cy="20574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5" name="Arc 64"/>
            <p:cNvSpPr>
              <a:spLocks noChangeAspect="1"/>
            </p:cNvSpPr>
            <p:nvPr/>
          </p:nvSpPr>
          <p:spPr>
            <a:xfrm>
              <a:off x="574675" y="2171700"/>
              <a:ext cx="2514600" cy="25146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sp>
        <p:nvSpPr>
          <p:cNvPr id="69" name="TextBox 68"/>
          <p:cNvSpPr txBox="1"/>
          <p:nvPr/>
        </p:nvSpPr>
        <p:spPr>
          <a:xfrm>
            <a:off x="3581400" y="1695450"/>
            <a:ext cx="4867275"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In any segment, the contribution from </a:t>
            </a:r>
          </a:p>
          <a:p>
            <a:pPr indent="228600">
              <a:defRPr/>
            </a:pPr>
            <a:r>
              <a:rPr lang="en-US" sz="2000">
                <a:solidFill>
                  <a:srgbClr val="CC0000"/>
                </a:solidFill>
                <a:latin typeface="+mn-lt"/>
                <a:ea typeface="+mn-ea"/>
              </a:rPr>
              <a:t>any "circle" is the </a:t>
            </a:r>
            <a:r>
              <a:rPr lang="en-US" sz="2000" b="1">
                <a:solidFill>
                  <a:srgbClr val="CC0000"/>
                </a:solidFill>
                <a:latin typeface="+mn-lt"/>
                <a:ea typeface="+mn-ea"/>
              </a:rPr>
              <a:t>same.</a:t>
            </a:r>
            <a:r>
              <a:rPr lang="en-US" sz="2000">
                <a:solidFill>
                  <a:srgbClr val="CC0000"/>
                </a:solidFill>
                <a:latin typeface="+mn-lt"/>
                <a:ea typeface="+mn-ea"/>
              </a:rPr>
              <a:t>    (Like a flashlight.)</a:t>
            </a:r>
          </a:p>
        </p:txBody>
      </p:sp>
      <p:grpSp>
        <p:nvGrpSpPr>
          <p:cNvPr id="35859" name="Group 27"/>
          <p:cNvGrpSpPr>
            <a:grpSpLocks/>
          </p:cNvGrpSpPr>
          <p:nvPr/>
        </p:nvGrpSpPr>
        <p:grpSpPr bwMode="auto">
          <a:xfrm rot="2833729">
            <a:off x="558800" y="2162175"/>
            <a:ext cx="2514600" cy="2514600"/>
            <a:chOff x="574675" y="2171699"/>
            <a:chExt cx="2514600" cy="2514600"/>
          </a:xfrm>
        </p:grpSpPr>
        <p:sp>
          <p:nvSpPr>
            <p:cNvPr id="71" name="Arc 70"/>
            <p:cNvSpPr>
              <a:spLocks noChangeAspect="1"/>
            </p:cNvSpPr>
            <p:nvPr/>
          </p:nvSpPr>
          <p:spPr>
            <a:xfrm>
              <a:off x="1260475" y="2857499"/>
              <a:ext cx="1143000" cy="11430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2" name="Arc 71"/>
            <p:cNvSpPr>
              <a:spLocks noChangeAspect="1"/>
            </p:cNvSpPr>
            <p:nvPr/>
          </p:nvSpPr>
          <p:spPr>
            <a:xfrm>
              <a:off x="1489075" y="3086099"/>
              <a:ext cx="685800" cy="6858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3" name="Arc 72"/>
            <p:cNvSpPr>
              <a:spLocks noChangeAspect="1"/>
            </p:cNvSpPr>
            <p:nvPr/>
          </p:nvSpPr>
          <p:spPr>
            <a:xfrm>
              <a:off x="1712198" y="3318283"/>
              <a:ext cx="228600" cy="2286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4" name="Arc 73"/>
            <p:cNvSpPr>
              <a:spLocks noChangeAspect="1"/>
            </p:cNvSpPr>
            <p:nvPr/>
          </p:nvSpPr>
          <p:spPr>
            <a:xfrm>
              <a:off x="1026398" y="2632483"/>
              <a:ext cx="1600200" cy="16002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5" name="Arc 74"/>
            <p:cNvSpPr>
              <a:spLocks noChangeAspect="1"/>
            </p:cNvSpPr>
            <p:nvPr/>
          </p:nvSpPr>
          <p:spPr>
            <a:xfrm>
              <a:off x="797798" y="2403883"/>
              <a:ext cx="2057400" cy="20574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6" name="Arc 75"/>
            <p:cNvSpPr>
              <a:spLocks noChangeAspect="1"/>
            </p:cNvSpPr>
            <p:nvPr/>
          </p:nvSpPr>
          <p:spPr>
            <a:xfrm>
              <a:off x="574675" y="2171699"/>
              <a:ext cx="2514600" cy="25146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35860" name="Group 41"/>
          <p:cNvGrpSpPr>
            <a:grpSpLocks/>
          </p:cNvGrpSpPr>
          <p:nvPr/>
        </p:nvGrpSpPr>
        <p:grpSpPr bwMode="auto">
          <a:xfrm rot="-2813489">
            <a:off x="581025" y="2179638"/>
            <a:ext cx="2514600" cy="2514600"/>
            <a:chOff x="574675" y="2171699"/>
            <a:chExt cx="2514600" cy="2514600"/>
          </a:xfrm>
        </p:grpSpPr>
        <p:sp>
          <p:nvSpPr>
            <p:cNvPr id="78" name="Arc 77"/>
            <p:cNvSpPr>
              <a:spLocks noChangeAspect="1"/>
            </p:cNvSpPr>
            <p:nvPr/>
          </p:nvSpPr>
          <p:spPr>
            <a:xfrm>
              <a:off x="1260475" y="2857499"/>
              <a:ext cx="1143000" cy="11430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9" name="Arc 78"/>
            <p:cNvSpPr>
              <a:spLocks noChangeAspect="1"/>
            </p:cNvSpPr>
            <p:nvPr/>
          </p:nvSpPr>
          <p:spPr>
            <a:xfrm>
              <a:off x="1489075" y="3086099"/>
              <a:ext cx="685800" cy="6858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0" name="Arc 79"/>
            <p:cNvSpPr>
              <a:spLocks noChangeAspect="1"/>
            </p:cNvSpPr>
            <p:nvPr/>
          </p:nvSpPr>
          <p:spPr>
            <a:xfrm>
              <a:off x="1712103" y="3313392"/>
              <a:ext cx="228600" cy="2286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1" name="Arc 80"/>
            <p:cNvSpPr>
              <a:spLocks noChangeAspect="1"/>
            </p:cNvSpPr>
            <p:nvPr/>
          </p:nvSpPr>
          <p:spPr>
            <a:xfrm>
              <a:off x="1030716" y="2629984"/>
              <a:ext cx="1600200" cy="16002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2" name="Arc 81"/>
            <p:cNvSpPr>
              <a:spLocks noChangeAspect="1"/>
            </p:cNvSpPr>
            <p:nvPr/>
          </p:nvSpPr>
          <p:spPr>
            <a:xfrm>
              <a:off x="802116" y="2401384"/>
              <a:ext cx="2057400" cy="20574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3" name="Arc 82"/>
            <p:cNvSpPr>
              <a:spLocks noChangeAspect="1"/>
            </p:cNvSpPr>
            <p:nvPr/>
          </p:nvSpPr>
          <p:spPr>
            <a:xfrm>
              <a:off x="574675" y="2171699"/>
              <a:ext cx="2514600" cy="25146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35861" name="Group 48"/>
          <p:cNvGrpSpPr>
            <a:grpSpLocks/>
          </p:cNvGrpSpPr>
          <p:nvPr/>
        </p:nvGrpSpPr>
        <p:grpSpPr bwMode="auto">
          <a:xfrm rot="-5617961">
            <a:off x="576263" y="2176463"/>
            <a:ext cx="2514600" cy="2514600"/>
            <a:chOff x="574675" y="2171699"/>
            <a:chExt cx="2514600" cy="2514600"/>
          </a:xfrm>
        </p:grpSpPr>
        <p:sp>
          <p:nvSpPr>
            <p:cNvPr id="85" name="Arc 84"/>
            <p:cNvSpPr>
              <a:spLocks noChangeAspect="1"/>
            </p:cNvSpPr>
            <p:nvPr/>
          </p:nvSpPr>
          <p:spPr>
            <a:xfrm>
              <a:off x="1260475" y="2857499"/>
              <a:ext cx="1143000" cy="11430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6" name="Arc 85"/>
            <p:cNvSpPr>
              <a:spLocks noChangeAspect="1"/>
            </p:cNvSpPr>
            <p:nvPr/>
          </p:nvSpPr>
          <p:spPr>
            <a:xfrm>
              <a:off x="1489075" y="3086099"/>
              <a:ext cx="685800" cy="6858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7" name="Arc 86"/>
            <p:cNvSpPr>
              <a:spLocks noChangeAspect="1"/>
            </p:cNvSpPr>
            <p:nvPr/>
          </p:nvSpPr>
          <p:spPr>
            <a:xfrm>
              <a:off x="1717474" y="3317868"/>
              <a:ext cx="228600" cy="2286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8" name="Arc 87"/>
            <p:cNvSpPr>
              <a:spLocks noChangeAspect="1"/>
            </p:cNvSpPr>
            <p:nvPr/>
          </p:nvSpPr>
          <p:spPr>
            <a:xfrm>
              <a:off x="1033359" y="2630583"/>
              <a:ext cx="1600200" cy="16002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9" name="Arc 88"/>
            <p:cNvSpPr>
              <a:spLocks noChangeAspect="1"/>
            </p:cNvSpPr>
            <p:nvPr/>
          </p:nvSpPr>
          <p:spPr>
            <a:xfrm>
              <a:off x="804759" y="2401983"/>
              <a:ext cx="2057400" cy="20574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90" name="Arc 89"/>
            <p:cNvSpPr>
              <a:spLocks noChangeAspect="1"/>
            </p:cNvSpPr>
            <p:nvPr/>
          </p:nvSpPr>
          <p:spPr>
            <a:xfrm>
              <a:off x="574675" y="2171699"/>
              <a:ext cx="2514600" cy="25146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35862" name="Group 55"/>
          <p:cNvGrpSpPr>
            <a:grpSpLocks/>
          </p:cNvGrpSpPr>
          <p:nvPr/>
        </p:nvGrpSpPr>
        <p:grpSpPr bwMode="auto">
          <a:xfrm rot="-8423245">
            <a:off x="581025" y="2181225"/>
            <a:ext cx="2514600" cy="2514600"/>
            <a:chOff x="574675" y="2171699"/>
            <a:chExt cx="2514600" cy="2514600"/>
          </a:xfrm>
        </p:grpSpPr>
        <p:sp>
          <p:nvSpPr>
            <p:cNvPr id="92" name="Arc 91"/>
            <p:cNvSpPr>
              <a:spLocks noChangeAspect="1"/>
            </p:cNvSpPr>
            <p:nvPr/>
          </p:nvSpPr>
          <p:spPr>
            <a:xfrm>
              <a:off x="1260475" y="2857499"/>
              <a:ext cx="1143000" cy="11430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93" name="Arc 92"/>
            <p:cNvSpPr>
              <a:spLocks noChangeAspect="1"/>
            </p:cNvSpPr>
            <p:nvPr/>
          </p:nvSpPr>
          <p:spPr>
            <a:xfrm>
              <a:off x="1489075" y="3086099"/>
              <a:ext cx="685800" cy="6858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94" name="Arc 93"/>
            <p:cNvSpPr>
              <a:spLocks noChangeAspect="1"/>
            </p:cNvSpPr>
            <p:nvPr/>
          </p:nvSpPr>
          <p:spPr>
            <a:xfrm>
              <a:off x="1716241" y="3317946"/>
              <a:ext cx="228600" cy="2286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95" name="Arc 94"/>
            <p:cNvSpPr>
              <a:spLocks noChangeAspect="1"/>
            </p:cNvSpPr>
            <p:nvPr/>
          </p:nvSpPr>
          <p:spPr>
            <a:xfrm>
              <a:off x="1030441" y="2632146"/>
              <a:ext cx="1600200" cy="16002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96" name="Arc 95"/>
            <p:cNvSpPr>
              <a:spLocks noChangeAspect="1"/>
            </p:cNvSpPr>
            <p:nvPr/>
          </p:nvSpPr>
          <p:spPr>
            <a:xfrm>
              <a:off x="801841" y="2403546"/>
              <a:ext cx="2057400" cy="20574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97" name="Arc 96"/>
            <p:cNvSpPr>
              <a:spLocks noChangeAspect="1"/>
            </p:cNvSpPr>
            <p:nvPr/>
          </p:nvSpPr>
          <p:spPr>
            <a:xfrm>
              <a:off x="574675" y="2171699"/>
              <a:ext cx="2514600" cy="25146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35863" name="Group 62"/>
          <p:cNvGrpSpPr>
            <a:grpSpLocks/>
          </p:cNvGrpSpPr>
          <p:nvPr/>
        </p:nvGrpSpPr>
        <p:grpSpPr bwMode="auto">
          <a:xfrm rot="10430447">
            <a:off x="584200" y="2184400"/>
            <a:ext cx="2514600" cy="2514600"/>
            <a:chOff x="574675" y="2171699"/>
            <a:chExt cx="2514600" cy="2514600"/>
          </a:xfrm>
        </p:grpSpPr>
        <p:sp>
          <p:nvSpPr>
            <p:cNvPr id="99" name="Arc 98"/>
            <p:cNvSpPr>
              <a:spLocks noChangeAspect="1"/>
            </p:cNvSpPr>
            <p:nvPr/>
          </p:nvSpPr>
          <p:spPr>
            <a:xfrm>
              <a:off x="1260475" y="2857499"/>
              <a:ext cx="1143000" cy="11430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00" name="Arc 99"/>
            <p:cNvSpPr>
              <a:spLocks noChangeAspect="1"/>
            </p:cNvSpPr>
            <p:nvPr/>
          </p:nvSpPr>
          <p:spPr>
            <a:xfrm>
              <a:off x="1489075" y="3086099"/>
              <a:ext cx="685800" cy="6858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01" name="Arc 100"/>
            <p:cNvSpPr>
              <a:spLocks noChangeAspect="1"/>
            </p:cNvSpPr>
            <p:nvPr/>
          </p:nvSpPr>
          <p:spPr>
            <a:xfrm>
              <a:off x="1716823" y="3322590"/>
              <a:ext cx="228600" cy="2286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02" name="Arc 101"/>
            <p:cNvSpPr>
              <a:spLocks noChangeAspect="1"/>
            </p:cNvSpPr>
            <p:nvPr/>
          </p:nvSpPr>
          <p:spPr>
            <a:xfrm>
              <a:off x="1032772" y="2635383"/>
              <a:ext cx="1600200" cy="16002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03" name="Arc 102"/>
            <p:cNvSpPr>
              <a:spLocks noChangeAspect="1"/>
            </p:cNvSpPr>
            <p:nvPr/>
          </p:nvSpPr>
          <p:spPr>
            <a:xfrm>
              <a:off x="804172" y="2406783"/>
              <a:ext cx="2057400" cy="20574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04" name="Arc 103"/>
            <p:cNvSpPr>
              <a:spLocks noChangeAspect="1"/>
            </p:cNvSpPr>
            <p:nvPr/>
          </p:nvSpPr>
          <p:spPr>
            <a:xfrm>
              <a:off x="574675" y="2171699"/>
              <a:ext cx="2514600" cy="25146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35864" name="Group 69"/>
          <p:cNvGrpSpPr>
            <a:grpSpLocks/>
          </p:cNvGrpSpPr>
          <p:nvPr/>
        </p:nvGrpSpPr>
        <p:grpSpPr bwMode="auto">
          <a:xfrm rot="7646819">
            <a:off x="590550" y="2181225"/>
            <a:ext cx="2514600" cy="2514600"/>
            <a:chOff x="574675" y="2171699"/>
            <a:chExt cx="2514600" cy="2514600"/>
          </a:xfrm>
        </p:grpSpPr>
        <p:sp>
          <p:nvSpPr>
            <p:cNvPr id="106" name="Arc 105"/>
            <p:cNvSpPr>
              <a:spLocks noChangeAspect="1"/>
            </p:cNvSpPr>
            <p:nvPr/>
          </p:nvSpPr>
          <p:spPr>
            <a:xfrm>
              <a:off x="1260475" y="2857499"/>
              <a:ext cx="1143000" cy="11430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07" name="Arc 106"/>
            <p:cNvSpPr>
              <a:spLocks noChangeAspect="1"/>
            </p:cNvSpPr>
            <p:nvPr/>
          </p:nvSpPr>
          <p:spPr>
            <a:xfrm>
              <a:off x="1489075" y="3086099"/>
              <a:ext cx="685800" cy="6858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08" name="Arc 107"/>
            <p:cNvSpPr>
              <a:spLocks noChangeAspect="1"/>
            </p:cNvSpPr>
            <p:nvPr/>
          </p:nvSpPr>
          <p:spPr>
            <a:xfrm>
              <a:off x="1712634" y="3318560"/>
              <a:ext cx="228600" cy="2286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09" name="Arc 108"/>
            <p:cNvSpPr>
              <a:spLocks noChangeAspect="1"/>
            </p:cNvSpPr>
            <p:nvPr/>
          </p:nvSpPr>
          <p:spPr>
            <a:xfrm>
              <a:off x="1027504" y="2636246"/>
              <a:ext cx="1600200" cy="16002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10" name="Arc 109"/>
            <p:cNvSpPr>
              <a:spLocks noChangeAspect="1"/>
            </p:cNvSpPr>
            <p:nvPr/>
          </p:nvSpPr>
          <p:spPr>
            <a:xfrm>
              <a:off x="798904" y="2407646"/>
              <a:ext cx="2057400" cy="20574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11" name="Arc 110"/>
            <p:cNvSpPr>
              <a:spLocks noChangeAspect="1"/>
            </p:cNvSpPr>
            <p:nvPr/>
          </p:nvSpPr>
          <p:spPr>
            <a:xfrm>
              <a:off x="574675" y="2171699"/>
              <a:ext cx="2514600" cy="25146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35865" name="Group 98"/>
          <p:cNvGrpSpPr>
            <a:grpSpLocks/>
          </p:cNvGrpSpPr>
          <p:nvPr/>
        </p:nvGrpSpPr>
        <p:grpSpPr bwMode="auto">
          <a:xfrm>
            <a:off x="574675" y="2192338"/>
            <a:ext cx="2514600" cy="2514600"/>
            <a:chOff x="575294" y="2192431"/>
            <a:chExt cx="2514600" cy="2514600"/>
          </a:xfrm>
        </p:grpSpPr>
        <p:sp>
          <p:nvSpPr>
            <p:cNvPr id="113" name="Arc 112"/>
            <p:cNvSpPr>
              <a:spLocks noChangeAspect="1"/>
            </p:cNvSpPr>
            <p:nvPr/>
          </p:nvSpPr>
          <p:spPr>
            <a:xfrm rot="4788047">
              <a:off x="1261094" y="2878231"/>
              <a:ext cx="1143000" cy="1143000"/>
            </a:xfrm>
            <a:prstGeom prst="arc">
              <a:avLst>
                <a:gd name="adj1" fmla="val 18084441"/>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14" name="Arc 113"/>
            <p:cNvSpPr>
              <a:spLocks noChangeAspect="1"/>
            </p:cNvSpPr>
            <p:nvPr/>
          </p:nvSpPr>
          <p:spPr>
            <a:xfrm rot="4788047">
              <a:off x="1489694" y="3106831"/>
              <a:ext cx="685800" cy="685800"/>
            </a:xfrm>
            <a:prstGeom prst="arc">
              <a:avLst>
                <a:gd name="adj1" fmla="val 18031911"/>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15" name="Arc 114"/>
            <p:cNvSpPr>
              <a:spLocks noChangeAspect="1"/>
            </p:cNvSpPr>
            <p:nvPr/>
          </p:nvSpPr>
          <p:spPr>
            <a:xfrm rot="4788047">
              <a:off x="1713532" y="3330668"/>
              <a:ext cx="228600" cy="228600"/>
            </a:xfrm>
            <a:prstGeom prst="arc">
              <a:avLst>
                <a:gd name="adj1" fmla="val 18134052"/>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16" name="Arc 115"/>
            <p:cNvSpPr>
              <a:spLocks noChangeAspect="1"/>
            </p:cNvSpPr>
            <p:nvPr/>
          </p:nvSpPr>
          <p:spPr>
            <a:xfrm rot="4788047">
              <a:off x="1029319" y="2646456"/>
              <a:ext cx="1600200" cy="1600200"/>
            </a:xfrm>
            <a:prstGeom prst="arc">
              <a:avLst>
                <a:gd name="adj1" fmla="val 18140757"/>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17" name="Arc 116"/>
            <p:cNvSpPr>
              <a:spLocks noChangeAspect="1"/>
            </p:cNvSpPr>
            <p:nvPr/>
          </p:nvSpPr>
          <p:spPr>
            <a:xfrm rot="4788047">
              <a:off x="800719" y="2417856"/>
              <a:ext cx="2057400" cy="2057400"/>
            </a:xfrm>
            <a:prstGeom prst="arc">
              <a:avLst>
                <a:gd name="adj1" fmla="val 18129302"/>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118" name="Arc 117"/>
            <p:cNvSpPr>
              <a:spLocks noChangeAspect="1"/>
            </p:cNvSpPr>
            <p:nvPr/>
          </p:nvSpPr>
          <p:spPr>
            <a:xfrm rot="4788047">
              <a:off x="575294" y="2192431"/>
              <a:ext cx="2514600" cy="2514600"/>
            </a:xfrm>
            <a:prstGeom prst="arc">
              <a:avLst>
                <a:gd name="adj1" fmla="val 18164378"/>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35866" name="Group 118"/>
          <p:cNvGrpSpPr>
            <a:grpSpLocks/>
          </p:cNvGrpSpPr>
          <p:nvPr/>
        </p:nvGrpSpPr>
        <p:grpSpPr bwMode="auto">
          <a:xfrm>
            <a:off x="-139700" y="4368800"/>
            <a:ext cx="2762250" cy="2297113"/>
            <a:chOff x="-139700" y="4368800"/>
            <a:chExt cx="2762250" cy="2297173"/>
          </a:xfrm>
        </p:grpSpPr>
        <p:sp>
          <p:nvSpPr>
            <p:cNvPr id="120" name="TextBox 119"/>
            <p:cNvSpPr txBox="1"/>
            <p:nvPr/>
          </p:nvSpPr>
          <p:spPr>
            <a:xfrm>
              <a:off x="109538" y="5072081"/>
              <a:ext cx="17367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On each circle: </a:t>
              </a:r>
            </a:p>
          </p:txBody>
        </p:sp>
        <p:sp>
          <p:nvSpPr>
            <p:cNvPr id="121" name="TextBox 120"/>
            <p:cNvSpPr txBox="1"/>
            <p:nvPr/>
          </p:nvSpPr>
          <p:spPr>
            <a:xfrm>
              <a:off x="838200" y="5656297"/>
              <a:ext cx="711200"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Field</a:t>
              </a:r>
            </a:p>
          </p:txBody>
        </p:sp>
        <p:sp>
          <p:nvSpPr>
            <p:cNvPr id="122" name="TextBox 121"/>
            <p:cNvSpPr txBox="1"/>
            <p:nvPr/>
          </p:nvSpPr>
          <p:spPr>
            <a:xfrm>
              <a:off x="-139700" y="6265913"/>
              <a:ext cx="17113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Circumference</a:t>
              </a:r>
            </a:p>
          </p:txBody>
        </p:sp>
        <p:sp>
          <p:nvSpPr>
            <p:cNvPr id="123" name="Freeform 122"/>
            <p:cNvSpPr>
              <a:spLocks noChangeArrowheads="1"/>
            </p:cNvSpPr>
            <p:nvPr/>
          </p:nvSpPr>
          <p:spPr bwMode="auto">
            <a:xfrm>
              <a:off x="290513" y="4368800"/>
              <a:ext cx="488950" cy="846160"/>
            </a:xfrm>
            <a:custGeom>
              <a:avLst/>
              <a:gdLst>
                <a:gd name="T0" fmla="*/ 48047 w 488244"/>
                <a:gd name="T1" fmla="*/ 846160 h 846667"/>
                <a:gd name="T2" fmla="*/ 73484 w 488244"/>
                <a:gd name="T3" fmla="*/ 186155 h 846667"/>
                <a:gd name="T4" fmla="*/ 488950 w 488244"/>
                <a:gd name="T5" fmla="*/ 0 h 846667"/>
                <a:gd name="T6" fmla="*/ 0 60000 65536"/>
                <a:gd name="T7" fmla="*/ 0 60000 65536"/>
                <a:gd name="T8" fmla="*/ 0 60000 65536"/>
                <a:gd name="T9" fmla="*/ 0 w 488244"/>
                <a:gd name="T10" fmla="*/ 0 h 846667"/>
                <a:gd name="T11" fmla="*/ 488244 w 488244"/>
                <a:gd name="T12" fmla="*/ 846667 h 846667"/>
              </a:gdLst>
              <a:ahLst/>
              <a:cxnLst>
                <a:cxn ang="T6">
                  <a:pos x="T0" y="T1"/>
                </a:cxn>
                <a:cxn ang="T7">
                  <a:pos x="T2" y="T3"/>
                </a:cxn>
                <a:cxn ang="T8">
                  <a:pos x="T4" y="T5"/>
                </a:cxn>
              </a:cxnLst>
              <a:rect l="T9" t="T10" r="T11" b="T12"/>
              <a:pathLst>
                <a:path w="488244" h="846667">
                  <a:moveTo>
                    <a:pt x="47978" y="846667"/>
                  </a:moveTo>
                  <a:cubicBezTo>
                    <a:pt x="23989" y="587022"/>
                    <a:pt x="0" y="327378"/>
                    <a:pt x="73378" y="186267"/>
                  </a:cubicBezTo>
                  <a:cubicBezTo>
                    <a:pt x="146756" y="45156"/>
                    <a:pt x="317500" y="22578"/>
                    <a:pt x="488244" y="0"/>
                  </a:cubicBezTo>
                </a:path>
              </a:pathLst>
            </a:custGeom>
            <a:noFill/>
            <a:ln w="25400">
              <a:solidFill>
                <a:srgbClr val="1F58FF"/>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pic>
          <p:nvPicPr>
            <p:cNvPr id="35871" name="Picture 12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75300"/>
              <a:ext cx="77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2" name="Picture 12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400800"/>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44B88BAC-56A7-4E7E-A371-B56536E2EDF7}" type="slidenum">
              <a:rPr lang="en-US" altLang="en-US" smtClean="0"/>
              <a:pPr/>
              <a:t>18</a:t>
            </a:fld>
            <a:endParaRPr lang="en-US" altLang="en-US"/>
          </a:p>
        </p:txBody>
      </p:sp>
      <p:sp>
        <p:nvSpPr>
          <p:cNvPr id="91" name="Freeform 90"/>
          <p:cNvSpPr>
            <a:spLocks noChangeArrowheads="1"/>
          </p:cNvSpPr>
          <p:nvPr/>
        </p:nvSpPr>
        <p:spPr bwMode="auto">
          <a:xfrm>
            <a:off x="952500" y="2592388"/>
            <a:ext cx="2135188" cy="2000250"/>
          </a:xfrm>
          <a:custGeom>
            <a:avLst/>
            <a:gdLst>
              <a:gd name="T0" fmla="*/ 117004 w 2134129"/>
              <a:gd name="T1" fmla="*/ 310092 h 2000250"/>
              <a:gd name="T2" fmla="*/ 304422 w 2134129"/>
              <a:gd name="T3" fmla="*/ 119592 h 2000250"/>
              <a:gd name="T4" fmla="*/ 447368 w 2134129"/>
              <a:gd name="T5" fmla="*/ 78317 h 2000250"/>
              <a:gd name="T6" fmla="*/ 539489 w 2134129"/>
              <a:gd name="T7" fmla="*/ 173567 h 2000250"/>
              <a:gd name="T8" fmla="*/ 777732 w 2134129"/>
              <a:gd name="T9" fmla="*/ 157692 h 2000250"/>
              <a:gd name="T10" fmla="*/ 996915 w 2134129"/>
              <a:gd name="T11" fmla="*/ 151342 h 2000250"/>
              <a:gd name="T12" fmla="*/ 1095389 w 2134129"/>
              <a:gd name="T13" fmla="*/ 157692 h 2000250"/>
              <a:gd name="T14" fmla="*/ 1171627 w 2134129"/>
              <a:gd name="T15" fmla="*/ 2117 h 2000250"/>
              <a:gd name="T16" fmla="*/ 1486108 w 2134129"/>
              <a:gd name="T17" fmla="*/ 144992 h 2000250"/>
              <a:gd name="T18" fmla="*/ 1683056 w 2134129"/>
              <a:gd name="T19" fmla="*/ 395817 h 2000250"/>
              <a:gd name="T20" fmla="*/ 1781530 w 2134129"/>
              <a:gd name="T21" fmla="*/ 430742 h 2000250"/>
              <a:gd name="T22" fmla="*/ 1870474 w 2134129"/>
              <a:gd name="T23" fmla="*/ 386292 h 2000250"/>
              <a:gd name="T24" fmla="*/ 1943535 w 2134129"/>
              <a:gd name="T25" fmla="*/ 421217 h 2000250"/>
              <a:gd name="T26" fmla="*/ 2026126 w 2134129"/>
              <a:gd name="T27" fmla="*/ 827617 h 2000250"/>
              <a:gd name="T28" fmla="*/ 1949888 w 2134129"/>
              <a:gd name="T29" fmla="*/ 1224492 h 2000250"/>
              <a:gd name="T30" fmla="*/ 1997537 w 2134129"/>
              <a:gd name="T31" fmla="*/ 1322917 h 2000250"/>
              <a:gd name="T32" fmla="*/ 2118247 w 2134129"/>
              <a:gd name="T33" fmla="*/ 1367367 h 2000250"/>
              <a:gd name="T34" fmla="*/ 2099187 w 2134129"/>
              <a:gd name="T35" fmla="*/ 1494367 h 2000250"/>
              <a:gd name="T36" fmla="*/ 1918122 w 2134129"/>
              <a:gd name="T37" fmla="*/ 1751542 h 2000250"/>
              <a:gd name="T38" fmla="*/ 1667173 w 2134129"/>
              <a:gd name="T39" fmla="*/ 1976967 h 2000250"/>
              <a:gd name="T40" fmla="*/ 1575052 w 2134129"/>
              <a:gd name="T41" fmla="*/ 1891242 h 2000250"/>
              <a:gd name="T42" fmla="*/ 1527404 w 2134129"/>
              <a:gd name="T43" fmla="*/ 1824567 h 2000250"/>
              <a:gd name="T44" fmla="*/ 1457519 w 2134129"/>
              <a:gd name="T45" fmla="*/ 1837267 h 2000250"/>
              <a:gd name="T46" fmla="*/ 1111272 w 2134129"/>
              <a:gd name="T47" fmla="*/ 1961092 h 2000250"/>
              <a:gd name="T48" fmla="*/ 682434 w 2134129"/>
              <a:gd name="T49" fmla="*/ 1967442 h 2000250"/>
              <a:gd name="T50" fmla="*/ 631609 w 2134129"/>
              <a:gd name="T51" fmla="*/ 1903942 h 2000250"/>
              <a:gd name="T52" fmla="*/ 663375 w 2134129"/>
              <a:gd name="T53" fmla="*/ 1783292 h 2000250"/>
              <a:gd name="T54" fmla="*/ 628433 w 2134129"/>
              <a:gd name="T55" fmla="*/ 1716617 h 2000250"/>
              <a:gd name="T56" fmla="*/ 361600 w 2134129"/>
              <a:gd name="T57" fmla="*/ 1599142 h 2000250"/>
              <a:gd name="T58" fmla="*/ 113827 w 2134129"/>
              <a:gd name="T59" fmla="*/ 1341967 h 2000250"/>
              <a:gd name="T60" fmla="*/ 142417 w 2134129"/>
              <a:gd name="T61" fmla="*/ 1278467 h 2000250"/>
              <a:gd name="T62" fmla="*/ 250420 w 2134129"/>
              <a:gd name="T63" fmla="*/ 1218142 h 2000250"/>
              <a:gd name="T64" fmla="*/ 263127 w 2134129"/>
              <a:gd name="T65" fmla="*/ 1138767 h 2000250"/>
              <a:gd name="T66" fmla="*/ 190065 w 2134129"/>
              <a:gd name="T67" fmla="*/ 938742 h 2000250"/>
              <a:gd name="T68" fmla="*/ 202772 w 2134129"/>
              <a:gd name="T69" fmla="*/ 703792 h 2000250"/>
              <a:gd name="T70" fmla="*/ 171006 w 2134129"/>
              <a:gd name="T71" fmla="*/ 633942 h 2000250"/>
              <a:gd name="T72" fmla="*/ 24883 w 2134129"/>
              <a:gd name="T73" fmla="*/ 595842 h 2000250"/>
              <a:gd name="T74" fmla="*/ 21707 w 2134129"/>
              <a:gd name="T75" fmla="*/ 510117 h 2000250"/>
              <a:gd name="T76" fmla="*/ 117004 w 2134129"/>
              <a:gd name="T77" fmla="*/ 310092 h 2000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4129"/>
              <a:gd name="T118" fmla="*/ 0 h 2000250"/>
              <a:gd name="T119" fmla="*/ 2134129 w 2134129"/>
              <a:gd name="T120" fmla="*/ 2000250 h 2000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4129" h="2000250">
                <a:moveTo>
                  <a:pt x="116946" y="310092"/>
                </a:moveTo>
                <a:cubicBezTo>
                  <a:pt x="164042" y="245004"/>
                  <a:pt x="249238" y="158221"/>
                  <a:pt x="304271" y="119592"/>
                </a:cubicBezTo>
                <a:cubicBezTo>
                  <a:pt x="359304" y="80963"/>
                  <a:pt x="407988" y="69321"/>
                  <a:pt x="447146" y="78317"/>
                </a:cubicBezTo>
                <a:cubicBezTo>
                  <a:pt x="486304" y="87313"/>
                  <a:pt x="484188" y="160338"/>
                  <a:pt x="539221" y="173567"/>
                </a:cubicBezTo>
                <a:cubicBezTo>
                  <a:pt x="594254" y="186796"/>
                  <a:pt x="701146" y="161396"/>
                  <a:pt x="777346" y="157692"/>
                </a:cubicBezTo>
                <a:cubicBezTo>
                  <a:pt x="853546" y="153988"/>
                  <a:pt x="943504" y="151342"/>
                  <a:pt x="996421" y="151342"/>
                </a:cubicBezTo>
                <a:cubicBezTo>
                  <a:pt x="1049338" y="151342"/>
                  <a:pt x="1065742" y="182563"/>
                  <a:pt x="1094846" y="157692"/>
                </a:cubicBezTo>
                <a:cubicBezTo>
                  <a:pt x="1123950" y="132821"/>
                  <a:pt x="1105959" y="4234"/>
                  <a:pt x="1171046" y="2117"/>
                </a:cubicBezTo>
                <a:cubicBezTo>
                  <a:pt x="1236133" y="0"/>
                  <a:pt x="1400175" y="79375"/>
                  <a:pt x="1485371" y="144992"/>
                </a:cubicBezTo>
                <a:cubicBezTo>
                  <a:pt x="1570567" y="210609"/>
                  <a:pt x="1633009" y="348192"/>
                  <a:pt x="1682221" y="395817"/>
                </a:cubicBezTo>
                <a:cubicBezTo>
                  <a:pt x="1731434" y="443442"/>
                  <a:pt x="1749425" y="432329"/>
                  <a:pt x="1780646" y="430742"/>
                </a:cubicBezTo>
                <a:cubicBezTo>
                  <a:pt x="1811867" y="429155"/>
                  <a:pt x="1842559" y="387879"/>
                  <a:pt x="1869546" y="386292"/>
                </a:cubicBezTo>
                <a:cubicBezTo>
                  <a:pt x="1896533" y="384705"/>
                  <a:pt x="1916642" y="347663"/>
                  <a:pt x="1942571" y="421217"/>
                </a:cubicBezTo>
                <a:cubicBezTo>
                  <a:pt x="1968500" y="494771"/>
                  <a:pt x="2024063" y="693738"/>
                  <a:pt x="2025121" y="827617"/>
                </a:cubicBezTo>
                <a:cubicBezTo>
                  <a:pt x="2026179" y="961496"/>
                  <a:pt x="1953683" y="1141942"/>
                  <a:pt x="1948921" y="1224492"/>
                </a:cubicBezTo>
                <a:cubicBezTo>
                  <a:pt x="1944159" y="1307042"/>
                  <a:pt x="1968500" y="1299105"/>
                  <a:pt x="1996546" y="1322917"/>
                </a:cubicBezTo>
                <a:cubicBezTo>
                  <a:pt x="2024592" y="1346730"/>
                  <a:pt x="2100263" y="1338792"/>
                  <a:pt x="2117196" y="1367367"/>
                </a:cubicBezTo>
                <a:cubicBezTo>
                  <a:pt x="2134129" y="1395942"/>
                  <a:pt x="2131483" y="1430338"/>
                  <a:pt x="2098146" y="1494367"/>
                </a:cubicBezTo>
                <a:cubicBezTo>
                  <a:pt x="2064809" y="1558396"/>
                  <a:pt x="1989138" y="1671109"/>
                  <a:pt x="1917171" y="1751542"/>
                </a:cubicBezTo>
                <a:cubicBezTo>
                  <a:pt x="1845204" y="1831975"/>
                  <a:pt x="1723496" y="1953684"/>
                  <a:pt x="1666346" y="1976967"/>
                </a:cubicBezTo>
                <a:cubicBezTo>
                  <a:pt x="1609196" y="2000250"/>
                  <a:pt x="1597554" y="1916642"/>
                  <a:pt x="1574271" y="1891242"/>
                </a:cubicBezTo>
                <a:cubicBezTo>
                  <a:pt x="1550988" y="1865842"/>
                  <a:pt x="1546225" y="1833563"/>
                  <a:pt x="1526646" y="1824567"/>
                </a:cubicBezTo>
                <a:cubicBezTo>
                  <a:pt x="1507067" y="1815571"/>
                  <a:pt x="1526117" y="1814513"/>
                  <a:pt x="1456796" y="1837267"/>
                </a:cubicBezTo>
                <a:cubicBezTo>
                  <a:pt x="1387475" y="1860021"/>
                  <a:pt x="1239838" y="1939396"/>
                  <a:pt x="1110721" y="1961092"/>
                </a:cubicBezTo>
                <a:cubicBezTo>
                  <a:pt x="981604" y="1982788"/>
                  <a:pt x="762000" y="1976967"/>
                  <a:pt x="682096" y="1967442"/>
                </a:cubicBezTo>
                <a:cubicBezTo>
                  <a:pt x="602192" y="1957917"/>
                  <a:pt x="634471" y="1934634"/>
                  <a:pt x="631296" y="1903942"/>
                </a:cubicBezTo>
                <a:cubicBezTo>
                  <a:pt x="628121" y="1873250"/>
                  <a:pt x="663575" y="1814513"/>
                  <a:pt x="663046" y="1783292"/>
                </a:cubicBezTo>
                <a:cubicBezTo>
                  <a:pt x="662517" y="1752071"/>
                  <a:pt x="678392" y="1747309"/>
                  <a:pt x="628121" y="1716617"/>
                </a:cubicBezTo>
                <a:cubicBezTo>
                  <a:pt x="577850" y="1685925"/>
                  <a:pt x="447146" y="1661584"/>
                  <a:pt x="361421" y="1599142"/>
                </a:cubicBezTo>
                <a:cubicBezTo>
                  <a:pt x="275696" y="1536700"/>
                  <a:pt x="150284" y="1395413"/>
                  <a:pt x="113771" y="1341967"/>
                </a:cubicBezTo>
                <a:cubicBezTo>
                  <a:pt x="77258" y="1288521"/>
                  <a:pt x="119592" y="1299104"/>
                  <a:pt x="142346" y="1278467"/>
                </a:cubicBezTo>
                <a:cubicBezTo>
                  <a:pt x="165100" y="1257830"/>
                  <a:pt x="230188" y="1241425"/>
                  <a:pt x="250296" y="1218142"/>
                </a:cubicBezTo>
                <a:cubicBezTo>
                  <a:pt x="270404" y="1194859"/>
                  <a:pt x="273050" y="1185334"/>
                  <a:pt x="262996" y="1138767"/>
                </a:cubicBezTo>
                <a:cubicBezTo>
                  <a:pt x="252942" y="1092200"/>
                  <a:pt x="200025" y="1011238"/>
                  <a:pt x="189971" y="938742"/>
                </a:cubicBezTo>
                <a:cubicBezTo>
                  <a:pt x="179917" y="866246"/>
                  <a:pt x="205846" y="754592"/>
                  <a:pt x="202671" y="703792"/>
                </a:cubicBezTo>
                <a:cubicBezTo>
                  <a:pt x="199496" y="652992"/>
                  <a:pt x="200554" y="651934"/>
                  <a:pt x="170921" y="633942"/>
                </a:cubicBezTo>
                <a:cubicBezTo>
                  <a:pt x="141288" y="615950"/>
                  <a:pt x="49742" y="616479"/>
                  <a:pt x="24871" y="595842"/>
                </a:cubicBezTo>
                <a:cubicBezTo>
                  <a:pt x="0" y="575205"/>
                  <a:pt x="5821" y="558800"/>
                  <a:pt x="21696" y="510117"/>
                </a:cubicBezTo>
                <a:cubicBezTo>
                  <a:pt x="37571" y="461434"/>
                  <a:pt x="69850" y="375180"/>
                  <a:pt x="116946" y="310092"/>
                </a:cubicBezTo>
                <a:close/>
              </a:path>
            </a:pathLst>
          </a:custGeom>
          <a:noFill/>
          <a:ln w="57150">
            <a:solidFill>
              <a:srgbClr val="0000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 name="Rectangle 2"/>
          <p:cNvSpPr/>
          <p:nvPr/>
        </p:nvSpPr>
        <p:spPr>
          <a:xfrm>
            <a:off x="4252571" y="3047723"/>
            <a:ext cx="4184992" cy="461665"/>
          </a:xfrm>
          <a:prstGeom prst="rect">
            <a:avLst/>
          </a:prstGeom>
        </p:spPr>
        <p:txBody>
          <a:bodyPr wrap="none">
            <a:spAutoFit/>
          </a:bodyPr>
          <a:lstStyle/>
          <a:p>
            <a:pPr eaLnBrk="1" hangingPunct="1"/>
            <a:r>
              <a:rPr lang="en-US" altLang="en-US" dirty="0">
                <a:solidFill>
                  <a:srgbClr val="CC0000"/>
                </a:solidFill>
              </a:rPr>
              <a:t>Surround the </a:t>
            </a:r>
            <a:r>
              <a:rPr lang="en-US" altLang="en-US" b="1" dirty="0">
                <a:solidFill>
                  <a:srgbClr val="CC0000"/>
                </a:solidFill>
              </a:rPr>
              <a:t>wire</a:t>
            </a:r>
            <a:r>
              <a:rPr lang="en-US" altLang="en-US" dirty="0">
                <a:solidFill>
                  <a:srgbClr val="CC0000"/>
                </a:solidFill>
              </a:rPr>
              <a:t> with any path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heel(1)">
                                      <p:cBhvr>
                                        <p:cTn id="11"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63500"/>
            <a:ext cx="9144000" cy="914400"/>
          </a:xfrm>
        </p:spPr>
        <p:txBody>
          <a:bodyPr/>
          <a:lstStyle/>
          <a:p>
            <a:r>
              <a:rPr lang="en-US" altLang="en-US" smtClean="0">
                <a:ea typeface="ＭＳ Ｐゴシック" charset="-128"/>
              </a:rPr>
              <a:t>Ampere's Law for Long Wire</a:t>
            </a:r>
          </a:p>
        </p:txBody>
      </p:sp>
      <p:cxnSp>
        <p:nvCxnSpPr>
          <p:cNvPr id="57" name="Straight Connector 6"/>
          <p:cNvCxnSpPr>
            <a:cxnSpLocks noChangeShapeType="1"/>
          </p:cNvCxnSpPr>
          <p:nvPr/>
        </p:nvCxnSpPr>
        <p:spPr bwMode="auto">
          <a:xfrm>
            <a:off x="-8467" y="1413931"/>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7892" name="Picture 5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723900"/>
            <a:ext cx="1803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711200"/>
            <a:ext cx="177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616200" y="647700"/>
            <a:ext cx="13668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Biot-Savart</a:t>
            </a:r>
          </a:p>
          <a:p>
            <a:pPr indent="228600">
              <a:defRPr/>
            </a:pPr>
            <a:r>
              <a:rPr lang="en-US" sz="2000">
                <a:solidFill>
                  <a:srgbClr val="CC0000"/>
                </a:solidFill>
                <a:latin typeface="+mn-lt"/>
                <a:ea typeface="+mn-ea"/>
              </a:rPr>
              <a:t>Law</a:t>
            </a:r>
          </a:p>
        </p:txBody>
      </p:sp>
      <p:sp>
        <p:nvSpPr>
          <p:cNvPr id="32" name="TextBox 31"/>
          <p:cNvSpPr txBox="1"/>
          <p:nvPr/>
        </p:nvSpPr>
        <p:spPr>
          <a:xfrm>
            <a:off x="7150100" y="647700"/>
            <a:ext cx="1287463"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B-field</a:t>
            </a:r>
          </a:p>
          <a:p>
            <a:pPr indent="228600">
              <a:defRPr/>
            </a:pPr>
            <a:r>
              <a:rPr lang="en-US" sz="2000">
                <a:solidFill>
                  <a:srgbClr val="CC0000"/>
                </a:solidFill>
                <a:latin typeface="+mn-lt"/>
                <a:ea typeface="+mn-ea"/>
              </a:rPr>
              <a:t>Long Wire</a:t>
            </a:r>
          </a:p>
        </p:txBody>
      </p:sp>
      <p:sp>
        <p:nvSpPr>
          <p:cNvPr id="34" name="TextBox 33"/>
          <p:cNvSpPr txBox="1"/>
          <p:nvPr/>
        </p:nvSpPr>
        <p:spPr>
          <a:xfrm>
            <a:off x="0" y="1544638"/>
            <a:ext cx="31210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Current coming out of board</a:t>
            </a:r>
          </a:p>
        </p:txBody>
      </p:sp>
      <p:sp>
        <p:nvSpPr>
          <p:cNvPr id="69" name="TextBox 68"/>
          <p:cNvSpPr txBox="1"/>
          <p:nvPr/>
        </p:nvSpPr>
        <p:spPr>
          <a:xfrm>
            <a:off x="3581400" y="1695450"/>
            <a:ext cx="46815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In any segment, the contribution from </a:t>
            </a:r>
          </a:p>
          <a:p>
            <a:pPr indent="228600">
              <a:defRPr/>
            </a:pPr>
            <a:r>
              <a:rPr lang="en-US" sz="2000">
                <a:solidFill>
                  <a:srgbClr val="CC0000"/>
                </a:solidFill>
                <a:latin typeface="+mn-lt"/>
                <a:ea typeface="+mn-ea"/>
              </a:rPr>
              <a:t>any </a:t>
            </a:r>
            <a:r>
              <a:rPr lang="en-US" sz="2000" b="1">
                <a:solidFill>
                  <a:srgbClr val="CC0000"/>
                </a:solidFill>
                <a:latin typeface="+mn-lt"/>
                <a:ea typeface="+mn-ea"/>
              </a:rPr>
              <a:t>circle</a:t>
            </a:r>
            <a:r>
              <a:rPr lang="en-US" sz="2000">
                <a:solidFill>
                  <a:srgbClr val="CC0000"/>
                </a:solidFill>
                <a:latin typeface="+mn-lt"/>
                <a:ea typeface="+mn-ea"/>
              </a:rPr>
              <a:t> is the </a:t>
            </a:r>
            <a:r>
              <a:rPr lang="en-US" sz="2000" b="1">
                <a:solidFill>
                  <a:srgbClr val="CC0000"/>
                </a:solidFill>
                <a:latin typeface="+mn-lt"/>
                <a:ea typeface="+mn-ea"/>
              </a:rPr>
              <a:t>same.</a:t>
            </a:r>
            <a:r>
              <a:rPr lang="en-US" sz="2000">
                <a:solidFill>
                  <a:srgbClr val="CC0000"/>
                </a:solidFill>
                <a:latin typeface="+mn-lt"/>
                <a:ea typeface="+mn-ea"/>
              </a:rPr>
              <a:t>    (Like a flashlight.)</a:t>
            </a:r>
          </a:p>
        </p:txBody>
      </p:sp>
      <p:grpSp>
        <p:nvGrpSpPr>
          <p:cNvPr id="37898" name="Group 127"/>
          <p:cNvGrpSpPr>
            <a:grpSpLocks/>
          </p:cNvGrpSpPr>
          <p:nvPr/>
        </p:nvGrpSpPr>
        <p:grpSpPr bwMode="auto">
          <a:xfrm>
            <a:off x="1885950" y="2301875"/>
            <a:ext cx="914400" cy="1355725"/>
            <a:chOff x="1885950" y="2301875"/>
            <a:chExt cx="914400" cy="1355724"/>
          </a:xfrm>
        </p:grpSpPr>
        <p:cxnSp>
          <p:nvCxnSpPr>
            <p:cNvPr id="122" name="Straight Arrow Connector 121"/>
            <p:cNvCxnSpPr/>
            <p:nvPr/>
          </p:nvCxnSpPr>
          <p:spPr>
            <a:xfrm rot="10800000">
              <a:off x="2622550" y="2301875"/>
              <a:ext cx="177800"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rot="16200000" flipV="1">
              <a:off x="2589212" y="2592388"/>
              <a:ext cx="168275"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rot="16200000" flipV="1">
              <a:off x="2549525" y="2965449"/>
              <a:ext cx="161925" cy="8572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05" idx="6"/>
            </p:cNvCxnSpPr>
            <p:nvPr/>
          </p:nvCxnSpPr>
          <p:spPr>
            <a:xfrm flipH="1" flipV="1">
              <a:off x="2492375" y="3260724"/>
              <a:ext cx="22225" cy="1682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rot="5400000" flipH="1" flipV="1">
              <a:off x="2200275" y="3533774"/>
              <a:ext cx="130175" cy="539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1885950" y="3587749"/>
              <a:ext cx="120650" cy="6985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grpSp>
      <p:sp>
        <p:nvSpPr>
          <p:cNvPr id="25" name="Arc 24"/>
          <p:cNvSpPr>
            <a:spLocks noChangeAspect="1"/>
          </p:cNvSpPr>
          <p:nvPr/>
        </p:nvSpPr>
        <p:spPr>
          <a:xfrm>
            <a:off x="1260475" y="2857500"/>
            <a:ext cx="1143000" cy="11430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6" name="Arc 25"/>
          <p:cNvSpPr>
            <a:spLocks noChangeAspect="1"/>
          </p:cNvSpPr>
          <p:nvPr/>
        </p:nvSpPr>
        <p:spPr>
          <a:xfrm>
            <a:off x="1489075" y="3086100"/>
            <a:ext cx="685800" cy="6858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7" name="Arc 26"/>
          <p:cNvSpPr>
            <a:spLocks noChangeAspect="1"/>
          </p:cNvSpPr>
          <p:nvPr/>
        </p:nvSpPr>
        <p:spPr>
          <a:xfrm>
            <a:off x="1712913" y="3317875"/>
            <a:ext cx="228600" cy="2286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8" name="Arc 27"/>
          <p:cNvSpPr>
            <a:spLocks noChangeAspect="1"/>
          </p:cNvSpPr>
          <p:nvPr/>
        </p:nvSpPr>
        <p:spPr>
          <a:xfrm>
            <a:off x="1028700" y="2632075"/>
            <a:ext cx="1600200" cy="16002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nvGrpSpPr>
          <p:cNvPr id="37903" name="Group 14"/>
          <p:cNvGrpSpPr>
            <a:grpSpLocks/>
          </p:cNvGrpSpPr>
          <p:nvPr/>
        </p:nvGrpSpPr>
        <p:grpSpPr bwMode="auto">
          <a:xfrm>
            <a:off x="457200" y="2057400"/>
            <a:ext cx="2743200" cy="2743200"/>
            <a:chOff x="3200400" y="2209800"/>
            <a:chExt cx="2743200" cy="2743200"/>
          </a:xfrm>
        </p:grpSpPr>
        <p:sp>
          <p:nvSpPr>
            <p:cNvPr id="31" name="Oval 30"/>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3" name="Oval 32"/>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5" name="Oval 34"/>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6" name="Oval 35"/>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7" name="Oval 36"/>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8" name="Oval 37"/>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39" name="Oval 38"/>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40" name="Arc 39"/>
          <p:cNvSpPr>
            <a:spLocks noChangeAspect="1"/>
          </p:cNvSpPr>
          <p:nvPr/>
        </p:nvSpPr>
        <p:spPr>
          <a:xfrm rot="2833729">
            <a:off x="1244600" y="2847975"/>
            <a:ext cx="1143000" cy="11430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1" name="Arc 40"/>
          <p:cNvSpPr>
            <a:spLocks noChangeAspect="1"/>
          </p:cNvSpPr>
          <p:nvPr/>
        </p:nvSpPr>
        <p:spPr>
          <a:xfrm rot="2833729">
            <a:off x="1473200" y="3076575"/>
            <a:ext cx="685800" cy="6858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2" name="Arc 41"/>
          <p:cNvSpPr>
            <a:spLocks noChangeAspect="1"/>
          </p:cNvSpPr>
          <p:nvPr/>
        </p:nvSpPr>
        <p:spPr>
          <a:xfrm rot="2833729">
            <a:off x="1695450" y="3302000"/>
            <a:ext cx="228600" cy="2286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3" name="Arc 42"/>
          <p:cNvSpPr>
            <a:spLocks noChangeAspect="1"/>
          </p:cNvSpPr>
          <p:nvPr/>
        </p:nvSpPr>
        <p:spPr>
          <a:xfrm rot="2833729">
            <a:off x="1011238" y="2617788"/>
            <a:ext cx="1600200" cy="16002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4" name="Arc 43"/>
          <p:cNvSpPr>
            <a:spLocks noChangeAspect="1"/>
          </p:cNvSpPr>
          <p:nvPr/>
        </p:nvSpPr>
        <p:spPr>
          <a:xfrm rot="2833729">
            <a:off x="782638" y="2389188"/>
            <a:ext cx="2057400" cy="20574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5" name="Arc 44"/>
          <p:cNvSpPr>
            <a:spLocks noChangeAspect="1"/>
          </p:cNvSpPr>
          <p:nvPr/>
        </p:nvSpPr>
        <p:spPr>
          <a:xfrm rot="18786511">
            <a:off x="1266825" y="2865438"/>
            <a:ext cx="1143000" cy="11430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6" name="Arc 45"/>
          <p:cNvSpPr>
            <a:spLocks noChangeAspect="1"/>
          </p:cNvSpPr>
          <p:nvPr/>
        </p:nvSpPr>
        <p:spPr>
          <a:xfrm rot="18786511">
            <a:off x="1495425" y="3094038"/>
            <a:ext cx="685800" cy="6858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7" name="Arc 46"/>
          <p:cNvSpPr>
            <a:spLocks noChangeAspect="1"/>
          </p:cNvSpPr>
          <p:nvPr/>
        </p:nvSpPr>
        <p:spPr>
          <a:xfrm rot="18786511">
            <a:off x="1722438" y="3328988"/>
            <a:ext cx="228600" cy="2286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8" name="Arc 47"/>
          <p:cNvSpPr>
            <a:spLocks noChangeAspect="1"/>
          </p:cNvSpPr>
          <p:nvPr/>
        </p:nvSpPr>
        <p:spPr>
          <a:xfrm rot="15982039">
            <a:off x="1262063" y="2862263"/>
            <a:ext cx="1143000" cy="11430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9" name="Arc 48"/>
          <p:cNvSpPr>
            <a:spLocks noChangeAspect="1"/>
          </p:cNvSpPr>
          <p:nvPr/>
        </p:nvSpPr>
        <p:spPr>
          <a:xfrm rot="15982039">
            <a:off x="1490663" y="3090863"/>
            <a:ext cx="685800" cy="6858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0" name="Arc 49"/>
          <p:cNvSpPr>
            <a:spLocks noChangeAspect="1"/>
          </p:cNvSpPr>
          <p:nvPr/>
        </p:nvSpPr>
        <p:spPr>
          <a:xfrm rot="15982039">
            <a:off x="1722438" y="3324225"/>
            <a:ext cx="228600" cy="2286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1" name="Arc 50"/>
          <p:cNvSpPr>
            <a:spLocks noChangeAspect="1"/>
          </p:cNvSpPr>
          <p:nvPr/>
        </p:nvSpPr>
        <p:spPr>
          <a:xfrm rot="15982039">
            <a:off x="1036638" y="2636838"/>
            <a:ext cx="1600200" cy="16002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2" name="Arc 51"/>
          <p:cNvSpPr>
            <a:spLocks noChangeAspect="1"/>
          </p:cNvSpPr>
          <p:nvPr/>
        </p:nvSpPr>
        <p:spPr>
          <a:xfrm rot="13176755">
            <a:off x="1266825" y="2867025"/>
            <a:ext cx="1143000" cy="11430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3" name="Arc 52"/>
          <p:cNvSpPr>
            <a:spLocks noChangeAspect="1"/>
          </p:cNvSpPr>
          <p:nvPr/>
        </p:nvSpPr>
        <p:spPr>
          <a:xfrm rot="13176755">
            <a:off x="1495425" y="3095625"/>
            <a:ext cx="685800" cy="6858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4" name="Arc 53"/>
          <p:cNvSpPr>
            <a:spLocks noChangeAspect="1"/>
          </p:cNvSpPr>
          <p:nvPr/>
        </p:nvSpPr>
        <p:spPr>
          <a:xfrm rot="13176755">
            <a:off x="1730375" y="3324225"/>
            <a:ext cx="228600" cy="2286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5" name="Arc 54"/>
          <p:cNvSpPr>
            <a:spLocks noChangeAspect="1"/>
          </p:cNvSpPr>
          <p:nvPr/>
        </p:nvSpPr>
        <p:spPr>
          <a:xfrm rot="10430447">
            <a:off x="1270000" y="2870200"/>
            <a:ext cx="1143000" cy="11430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9" name="Arc 58"/>
          <p:cNvSpPr>
            <a:spLocks noChangeAspect="1"/>
          </p:cNvSpPr>
          <p:nvPr/>
        </p:nvSpPr>
        <p:spPr>
          <a:xfrm rot="10430447">
            <a:off x="1498600" y="3098800"/>
            <a:ext cx="685800" cy="6858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0" name="Arc 59"/>
          <p:cNvSpPr>
            <a:spLocks noChangeAspect="1"/>
          </p:cNvSpPr>
          <p:nvPr/>
        </p:nvSpPr>
        <p:spPr>
          <a:xfrm rot="10430447">
            <a:off x="1733550" y="3324225"/>
            <a:ext cx="228600" cy="2286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1" name="Arc 60"/>
          <p:cNvSpPr>
            <a:spLocks noChangeAspect="1"/>
          </p:cNvSpPr>
          <p:nvPr/>
        </p:nvSpPr>
        <p:spPr>
          <a:xfrm rot="10430447">
            <a:off x="1044575" y="2638425"/>
            <a:ext cx="1600200" cy="16002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2" name="Arc 61"/>
          <p:cNvSpPr>
            <a:spLocks noChangeAspect="1"/>
          </p:cNvSpPr>
          <p:nvPr/>
        </p:nvSpPr>
        <p:spPr>
          <a:xfrm rot="7646819">
            <a:off x="1276350" y="2867025"/>
            <a:ext cx="1143000" cy="11430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3" name="Arc 62"/>
          <p:cNvSpPr>
            <a:spLocks noChangeAspect="1"/>
          </p:cNvSpPr>
          <p:nvPr/>
        </p:nvSpPr>
        <p:spPr>
          <a:xfrm rot="7646819">
            <a:off x="1504950" y="3095625"/>
            <a:ext cx="685800" cy="6858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4" name="Arc 63"/>
          <p:cNvSpPr>
            <a:spLocks noChangeAspect="1"/>
          </p:cNvSpPr>
          <p:nvPr/>
        </p:nvSpPr>
        <p:spPr>
          <a:xfrm rot="7646819">
            <a:off x="1733550" y="3317875"/>
            <a:ext cx="228600" cy="2286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5" name="Arc 64"/>
          <p:cNvSpPr>
            <a:spLocks noChangeAspect="1"/>
          </p:cNvSpPr>
          <p:nvPr/>
        </p:nvSpPr>
        <p:spPr>
          <a:xfrm rot="7646819">
            <a:off x="1046163" y="2635250"/>
            <a:ext cx="1600200" cy="16002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6" name="Arc 65"/>
          <p:cNvSpPr>
            <a:spLocks noChangeAspect="1"/>
          </p:cNvSpPr>
          <p:nvPr/>
        </p:nvSpPr>
        <p:spPr>
          <a:xfrm rot="7646819">
            <a:off x="817563" y="2406650"/>
            <a:ext cx="2057400" cy="20574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7" name="Arc 66"/>
          <p:cNvSpPr>
            <a:spLocks noChangeAspect="1"/>
          </p:cNvSpPr>
          <p:nvPr/>
        </p:nvSpPr>
        <p:spPr>
          <a:xfrm rot="4788047">
            <a:off x="1260475" y="2878138"/>
            <a:ext cx="1143000" cy="1143000"/>
          </a:xfrm>
          <a:prstGeom prst="arc">
            <a:avLst>
              <a:gd name="adj1" fmla="val 18084441"/>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8" name="Arc 67"/>
          <p:cNvSpPr>
            <a:spLocks noChangeAspect="1"/>
          </p:cNvSpPr>
          <p:nvPr/>
        </p:nvSpPr>
        <p:spPr>
          <a:xfrm rot="4788047">
            <a:off x="1489075" y="3106738"/>
            <a:ext cx="685800" cy="685800"/>
          </a:xfrm>
          <a:prstGeom prst="arc">
            <a:avLst>
              <a:gd name="adj1" fmla="val 18031911"/>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0" name="Arc 69"/>
          <p:cNvSpPr>
            <a:spLocks noChangeAspect="1"/>
          </p:cNvSpPr>
          <p:nvPr/>
        </p:nvSpPr>
        <p:spPr>
          <a:xfrm rot="4788047">
            <a:off x="1714500" y="3330575"/>
            <a:ext cx="228600" cy="228600"/>
          </a:xfrm>
          <a:prstGeom prst="arc">
            <a:avLst>
              <a:gd name="adj1" fmla="val 18134052"/>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1" name="Arc 70"/>
          <p:cNvSpPr>
            <a:spLocks noChangeAspect="1"/>
          </p:cNvSpPr>
          <p:nvPr/>
        </p:nvSpPr>
        <p:spPr>
          <a:xfrm rot="4788047">
            <a:off x="1028700" y="2646363"/>
            <a:ext cx="1600200" cy="1600200"/>
          </a:xfrm>
          <a:prstGeom prst="arc">
            <a:avLst>
              <a:gd name="adj1" fmla="val 18140757"/>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2" name="Arc 71"/>
          <p:cNvSpPr>
            <a:spLocks noChangeAspect="1"/>
          </p:cNvSpPr>
          <p:nvPr/>
        </p:nvSpPr>
        <p:spPr>
          <a:xfrm rot="4788047">
            <a:off x="800100" y="2417763"/>
            <a:ext cx="2057400" cy="2057400"/>
          </a:xfrm>
          <a:prstGeom prst="arc">
            <a:avLst>
              <a:gd name="adj1" fmla="val 18129302"/>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3" name="Arc 72"/>
          <p:cNvSpPr>
            <a:spLocks noChangeAspect="1"/>
          </p:cNvSpPr>
          <p:nvPr/>
        </p:nvSpPr>
        <p:spPr>
          <a:xfrm rot="4788047">
            <a:off x="574675" y="2192338"/>
            <a:ext cx="2514600" cy="2514600"/>
          </a:xfrm>
          <a:prstGeom prst="arc">
            <a:avLst>
              <a:gd name="adj1" fmla="val 18164378"/>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4" name="TextBox 73"/>
          <p:cNvSpPr txBox="1"/>
          <p:nvPr/>
        </p:nvSpPr>
        <p:spPr>
          <a:xfrm>
            <a:off x="3581400" y="2903538"/>
            <a:ext cx="5440363" cy="163195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dirty="0">
                <a:solidFill>
                  <a:srgbClr val="CC0000"/>
                </a:solidFill>
              </a:rPr>
              <a:t>Surround the </a:t>
            </a:r>
            <a:r>
              <a:rPr lang="en-US" altLang="en-US" sz="2000" b="1" dirty="0">
                <a:solidFill>
                  <a:srgbClr val="CC0000"/>
                </a:solidFill>
              </a:rPr>
              <a:t>wire</a:t>
            </a:r>
            <a:r>
              <a:rPr lang="en-US" altLang="en-US" sz="2000" dirty="0">
                <a:solidFill>
                  <a:srgbClr val="CC0000"/>
                </a:solidFill>
              </a:rPr>
              <a:t> with any path</a:t>
            </a:r>
          </a:p>
          <a:p>
            <a:pPr eaLnBrk="1" hangingPunct="1"/>
            <a:r>
              <a:rPr lang="en-US" altLang="en-US" sz="2000" dirty="0">
                <a:solidFill>
                  <a:srgbClr val="CC0000"/>
                </a:solidFill>
              </a:rPr>
              <a:t>by following different </a:t>
            </a:r>
            <a:r>
              <a:rPr lang="en-US" altLang="en-US" sz="2000" b="1" dirty="0">
                <a:solidFill>
                  <a:srgbClr val="CC0000"/>
                </a:solidFill>
              </a:rPr>
              <a:t>circles</a:t>
            </a:r>
            <a:r>
              <a:rPr lang="en-US" altLang="en-US" sz="2000" dirty="0">
                <a:solidFill>
                  <a:srgbClr val="CC0000"/>
                </a:solidFill>
              </a:rPr>
              <a:t> in different places.</a:t>
            </a:r>
          </a:p>
          <a:p>
            <a:pPr eaLnBrk="1" hangingPunct="1"/>
            <a:endParaRPr lang="en-US" altLang="en-US" sz="2000" dirty="0">
              <a:solidFill>
                <a:srgbClr val="CC0000"/>
              </a:solidFill>
            </a:endParaRPr>
          </a:p>
          <a:p>
            <a:pPr eaLnBrk="1" hangingPunct="1"/>
            <a:r>
              <a:rPr lang="en-US" altLang="en-US" sz="2000" dirty="0">
                <a:solidFill>
                  <a:srgbClr val="CC0000"/>
                </a:solidFill>
              </a:rPr>
              <a:t>Line integral </a:t>
            </a:r>
            <a:r>
              <a:rPr lang="en-US" altLang="en-US" sz="2000" dirty="0" err="1">
                <a:solidFill>
                  <a:srgbClr val="CC0000"/>
                </a:solidFill>
              </a:rPr>
              <a:t>aruond</a:t>
            </a:r>
            <a:r>
              <a:rPr lang="en-US" altLang="en-US" sz="2000" dirty="0">
                <a:solidFill>
                  <a:srgbClr val="CC0000"/>
                </a:solidFill>
              </a:rPr>
              <a:t> outer surface is always </a:t>
            </a:r>
            <a:r>
              <a:rPr lang="en-US" altLang="en-US" sz="2000" b="1" dirty="0">
                <a:solidFill>
                  <a:srgbClr val="CC0000"/>
                </a:solidFill>
              </a:rPr>
              <a:t>same.</a:t>
            </a:r>
          </a:p>
          <a:p>
            <a:pPr eaLnBrk="1" hangingPunct="1"/>
            <a:endParaRPr lang="en-US" altLang="en-US" sz="2000" dirty="0">
              <a:solidFill>
                <a:srgbClr val="CC0000"/>
              </a:solidFill>
            </a:endParaRPr>
          </a:p>
        </p:txBody>
      </p:sp>
      <p:sp>
        <p:nvSpPr>
          <p:cNvPr id="75" name="Freeform 74"/>
          <p:cNvSpPr>
            <a:spLocks noChangeArrowheads="1"/>
          </p:cNvSpPr>
          <p:nvPr/>
        </p:nvSpPr>
        <p:spPr bwMode="auto">
          <a:xfrm>
            <a:off x="952500" y="2592388"/>
            <a:ext cx="2135188" cy="2000250"/>
          </a:xfrm>
          <a:custGeom>
            <a:avLst/>
            <a:gdLst>
              <a:gd name="T0" fmla="*/ 117004 w 2134129"/>
              <a:gd name="T1" fmla="*/ 310092 h 2000250"/>
              <a:gd name="T2" fmla="*/ 304422 w 2134129"/>
              <a:gd name="T3" fmla="*/ 119592 h 2000250"/>
              <a:gd name="T4" fmla="*/ 447368 w 2134129"/>
              <a:gd name="T5" fmla="*/ 78317 h 2000250"/>
              <a:gd name="T6" fmla="*/ 539489 w 2134129"/>
              <a:gd name="T7" fmla="*/ 173567 h 2000250"/>
              <a:gd name="T8" fmla="*/ 777732 w 2134129"/>
              <a:gd name="T9" fmla="*/ 157692 h 2000250"/>
              <a:gd name="T10" fmla="*/ 996915 w 2134129"/>
              <a:gd name="T11" fmla="*/ 151342 h 2000250"/>
              <a:gd name="T12" fmla="*/ 1095389 w 2134129"/>
              <a:gd name="T13" fmla="*/ 157692 h 2000250"/>
              <a:gd name="T14" fmla="*/ 1171627 w 2134129"/>
              <a:gd name="T15" fmla="*/ 2117 h 2000250"/>
              <a:gd name="T16" fmla="*/ 1486108 w 2134129"/>
              <a:gd name="T17" fmla="*/ 144992 h 2000250"/>
              <a:gd name="T18" fmla="*/ 1683056 w 2134129"/>
              <a:gd name="T19" fmla="*/ 395817 h 2000250"/>
              <a:gd name="T20" fmla="*/ 1781530 w 2134129"/>
              <a:gd name="T21" fmla="*/ 430742 h 2000250"/>
              <a:gd name="T22" fmla="*/ 1870474 w 2134129"/>
              <a:gd name="T23" fmla="*/ 386292 h 2000250"/>
              <a:gd name="T24" fmla="*/ 1943535 w 2134129"/>
              <a:gd name="T25" fmla="*/ 421217 h 2000250"/>
              <a:gd name="T26" fmla="*/ 2026126 w 2134129"/>
              <a:gd name="T27" fmla="*/ 827617 h 2000250"/>
              <a:gd name="T28" fmla="*/ 1949888 w 2134129"/>
              <a:gd name="T29" fmla="*/ 1224492 h 2000250"/>
              <a:gd name="T30" fmla="*/ 1997537 w 2134129"/>
              <a:gd name="T31" fmla="*/ 1322917 h 2000250"/>
              <a:gd name="T32" fmla="*/ 2118247 w 2134129"/>
              <a:gd name="T33" fmla="*/ 1367367 h 2000250"/>
              <a:gd name="T34" fmla="*/ 2099187 w 2134129"/>
              <a:gd name="T35" fmla="*/ 1494367 h 2000250"/>
              <a:gd name="T36" fmla="*/ 1918122 w 2134129"/>
              <a:gd name="T37" fmla="*/ 1751542 h 2000250"/>
              <a:gd name="T38" fmla="*/ 1667173 w 2134129"/>
              <a:gd name="T39" fmla="*/ 1976967 h 2000250"/>
              <a:gd name="T40" fmla="*/ 1575052 w 2134129"/>
              <a:gd name="T41" fmla="*/ 1891242 h 2000250"/>
              <a:gd name="T42" fmla="*/ 1527404 w 2134129"/>
              <a:gd name="T43" fmla="*/ 1824567 h 2000250"/>
              <a:gd name="T44" fmla="*/ 1457519 w 2134129"/>
              <a:gd name="T45" fmla="*/ 1837267 h 2000250"/>
              <a:gd name="T46" fmla="*/ 1111272 w 2134129"/>
              <a:gd name="T47" fmla="*/ 1961092 h 2000250"/>
              <a:gd name="T48" fmla="*/ 682434 w 2134129"/>
              <a:gd name="T49" fmla="*/ 1967442 h 2000250"/>
              <a:gd name="T50" fmla="*/ 631609 w 2134129"/>
              <a:gd name="T51" fmla="*/ 1903942 h 2000250"/>
              <a:gd name="T52" fmla="*/ 663375 w 2134129"/>
              <a:gd name="T53" fmla="*/ 1783292 h 2000250"/>
              <a:gd name="T54" fmla="*/ 628433 w 2134129"/>
              <a:gd name="T55" fmla="*/ 1716617 h 2000250"/>
              <a:gd name="T56" fmla="*/ 361600 w 2134129"/>
              <a:gd name="T57" fmla="*/ 1599142 h 2000250"/>
              <a:gd name="T58" fmla="*/ 113827 w 2134129"/>
              <a:gd name="T59" fmla="*/ 1341967 h 2000250"/>
              <a:gd name="T60" fmla="*/ 142417 w 2134129"/>
              <a:gd name="T61" fmla="*/ 1278467 h 2000250"/>
              <a:gd name="T62" fmla="*/ 250420 w 2134129"/>
              <a:gd name="T63" fmla="*/ 1218142 h 2000250"/>
              <a:gd name="T64" fmla="*/ 263127 w 2134129"/>
              <a:gd name="T65" fmla="*/ 1138767 h 2000250"/>
              <a:gd name="T66" fmla="*/ 190065 w 2134129"/>
              <a:gd name="T67" fmla="*/ 938742 h 2000250"/>
              <a:gd name="T68" fmla="*/ 202772 w 2134129"/>
              <a:gd name="T69" fmla="*/ 703792 h 2000250"/>
              <a:gd name="T70" fmla="*/ 171006 w 2134129"/>
              <a:gd name="T71" fmla="*/ 633942 h 2000250"/>
              <a:gd name="T72" fmla="*/ 24883 w 2134129"/>
              <a:gd name="T73" fmla="*/ 595842 h 2000250"/>
              <a:gd name="T74" fmla="*/ 21707 w 2134129"/>
              <a:gd name="T75" fmla="*/ 510117 h 2000250"/>
              <a:gd name="T76" fmla="*/ 117004 w 2134129"/>
              <a:gd name="T77" fmla="*/ 310092 h 2000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4129"/>
              <a:gd name="T118" fmla="*/ 0 h 2000250"/>
              <a:gd name="T119" fmla="*/ 2134129 w 2134129"/>
              <a:gd name="T120" fmla="*/ 2000250 h 2000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4129" h="2000250">
                <a:moveTo>
                  <a:pt x="116946" y="310092"/>
                </a:moveTo>
                <a:cubicBezTo>
                  <a:pt x="164042" y="245004"/>
                  <a:pt x="249238" y="158221"/>
                  <a:pt x="304271" y="119592"/>
                </a:cubicBezTo>
                <a:cubicBezTo>
                  <a:pt x="359304" y="80963"/>
                  <a:pt x="407988" y="69321"/>
                  <a:pt x="447146" y="78317"/>
                </a:cubicBezTo>
                <a:cubicBezTo>
                  <a:pt x="486304" y="87313"/>
                  <a:pt x="484188" y="160338"/>
                  <a:pt x="539221" y="173567"/>
                </a:cubicBezTo>
                <a:cubicBezTo>
                  <a:pt x="594254" y="186796"/>
                  <a:pt x="701146" y="161396"/>
                  <a:pt x="777346" y="157692"/>
                </a:cubicBezTo>
                <a:cubicBezTo>
                  <a:pt x="853546" y="153988"/>
                  <a:pt x="943504" y="151342"/>
                  <a:pt x="996421" y="151342"/>
                </a:cubicBezTo>
                <a:cubicBezTo>
                  <a:pt x="1049338" y="151342"/>
                  <a:pt x="1065742" y="182563"/>
                  <a:pt x="1094846" y="157692"/>
                </a:cubicBezTo>
                <a:cubicBezTo>
                  <a:pt x="1123950" y="132821"/>
                  <a:pt x="1105959" y="4234"/>
                  <a:pt x="1171046" y="2117"/>
                </a:cubicBezTo>
                <a:cubicBezTo>
                  <a:pt x="1236133" y="0"/>
                  <a:pt x="1400175" y="79375"/>
                  <a:pt x="1485371" y="144992"/>
                </a:cubicBezTo>
                <a:cubicBezTo>
                  <a:pt x="1570567" y="210609"/>
                  <a:pt x="1633009" y="348192"/>
                  <a:pt x="1682221" y="395817"/>
                </a:cubicBezTo>
                <a:cubicBezTo>
                  <a:pt x="1731434" y="443442"/>
                  <a:pt x="1749425" y="432329"/>
                  <a:pt x="1780646" y="430742"/>
                </a:cubicBezTo>
                <a:cubicBezTo>
                  <a:pt x="1811867" y="429155"/>
                  <a:pt x="1842559" y="387879"/>
                  <a:pt x="1869546" y="386292"/>
                </a:cubicBezTo>
                <a:cubicBezTo>
                  <a:pt x="1896533" y="384705"/>
                  <a:pt x="1916642" y="347663"/>
                  <a:pt x="1942571" y="421217"/>
                </a:cubicBezTo>
                <a:cubicBezTo>
                  <a:pt x="1968500" y="494771"/>
                  <a:pt x="2024063" y="693738"/>
                  <a:pt x="2025121" y="827617"/>
                </a:cubicBezTo>
                <a:cubicBezTo>
                  <a:pt x="2026179" y="961496"/>
                  <a:pt x="1953683" y="1141942"/>
                  <a:pt x="1948921" y="1224492"/>
                </a:cubicBezTo>
                <a:cubicBezTo>
                  <a:pt x="1944159" y="1307042"/>
                  <a:pt x="1968500" y="1299105"/>
                  <a:pt x="1996546" y="1322917"/>
                </a:cubicBezTo>
                <a:cubicBezTo>
                  <a:pt x="2024592" y="1346730"/>
                  <a:pt x="2100263" y="1338792"/>
                  <a:pt x="2117196" y="1367367"/>
                </a:cubicBezTo>
                <a:cubicBezTo>
                  <a:pt x="2134129" y="1395942"/>
                  <a:pt x="2131483" y="1430338"/>
                  <a:pt x="2098146" y="1494367"/>
                </a:cubicBezTo>
                <a:cubicBezTo>
                  <a:pt x="2064809" y="1558396"/>
                  <a:pt x="1989138" y="1671109"/>
                  <a:pt x="1917171" y="1751542"/>
                </a:cubicBezTo>
                <a:cubicBezTo>
                  <a:pt x="1845204" y="1831975"/>
                  <a:pt x="1723496" y="1953684"/>
                  <a:pt x="1666346" y="1976967"/>
                </a:cubicBezTo>
                <a:cubicBezTo>
                  <a:pt x="1609196" y="2000250"/>
                  <a:pt x="1597554" y="1916642"/>
                  <a:pt x="1574271" y="1891242"/>
                </a:cubicBezTo>
                <a:cubicBezTo>
                  <a:pt x="1550988" y="1865842"/>
                  <a:pt x="1546225" y="1833563"/>
                  <a:pt x="1526646" y="1824567"/>
                </a:cubicBezTo>
                <a:cubicBezTo>
                  <a:pt x="1507067" y="1815571"/>
                  <a:pt x="1526117" y="1814513"/>
                  <a:pt x="1456796" y="1837267"/>
                </a:cubicBezTo>
                <a:cubicBezTo>
                  <a:pt x="1387475" y="1860021"/>
                  <a:pt x="1239838" y="1939396"/>
                  <a:pt x="1110721" y="1961092"/>
                </a:cubicBezTo>
                <a:cubicBezTo>
                  <a:pt x="981604" y="1982788"/>
                  <a:pt x="762000" y="1976967"/>
                  <a:pt x="682096" y="1967442"/>
                </a:cubicBezTo>
                <a:cubicBezTo>
                  <a:pt x="602192" y="1957917"/>
                  <a:pt x="634471" y="1934634"/>
                  <a:pt x="631296" y="1903942"/>
                </a:cubicBezTo>
                <a:cubicBezTo>
                  <a:pt x="628121" y="1873250"/>
                  <a:pt x="663575" y="1814513"/>
                  <a:pt x="663046" y="1783292"/>
                </a:cubicBezTo>
                <a:cubicBezTo>
                  <a:pt x="662517" y="1752071"/>
                  <a:pt x="678392" y="1747309"/>
                  <a:pt x="628121" y="1716617"/>
                </a:cubicBezTo>
                <a:cubicBezTo>
                  <a:pt x="577850" y="1685925"/>
                  <a:pt x="447146" y="1661584"/>
                  <a:pt x="361421" y="1599142"/>
                </a:cubicBezTo>
                <a:cubicBezTo>
                  <a:pt x="275696" y="1536700"/>
                  <a:pt x="150284" y="1395413"/>
                  <a:pt x="113771" y="1341967"/>
                </a:cubicBezTo>
                <a:cubicBezTo>
                  <a:pt x="77258" y="1288521"/>
                  <a:pt x="119592" y="1299104"/>
                  <a:pt x="142346" y="1278467"/>
                </a:cubicBezTo>
                <a:cubicBezTo>
                  <a:pt x="165100" y="1257830"/>
                  <a:pt x="230188" y="1241425"/>
                  <a:pt x="250296" y="1218142"/>
                </a:cubicBezTo>
                <a:cubicBezTo>
                  <a:pt x="270404" y="1194859"/>
                  <a:pt x="273050" y="1185334"/>
                  <a:pt x="262996" y="1138767"/>
                </a:cubicBezTo>
                <a:cubicBezTo>
                  <a:pt x="252942" y="1092200"/>
                  <a:pt x="200025" y="1011238"/>
                  <a:pt x="189971" y="938742"/>
                </a:cubicBezTo>
                <a:cubicBezTo>
                  <a:pt x="179917" y="866246"/>
                  <a:pt x="205846" y="754592"/>
                  <a:pt x="202671" y="703792"/>
                </a:cubicBezTo>
                <a:cubicBezTo>
                  <a:pt x="199496" y="652992"/>
                  <a:pt x="200554" y="651934"/>
                  <a:pt x="170921" y="633942"/>
                </a:cubicBezTo>
                <a:cubicBezTo>
                  <a:pt x="141288" y="615950"/>
                  <a:pt x="49742" y="616479"/>
                  <a:pt x="24871" y="595842"/>
                </a:cubicBezTo>
                <a:cubicBezTo>
                  <a:pt x="0" y="575205"/>
                  <a:pt x="5821" y="558800"/>
                  <a:pt x="21696" y="510117"/>
                </a:cubicBezTo>
                <a:cubicBezTo>
                  <a:pt x="37571" y="461434"/>
                  <a:pt x="69850" y="375180"/>
                  <a:pt x="116946" y="310092"/>
                </a:cubicBezTo>
                <a:close/>
              </a:path>
            </a:pathLst>
          </a:custGeom>
          <a:noFill/>
          <a:ln w="57150">
            <a:solidFill>
              <a:srgbClr val="0000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nvGrpSpPr>
          <p:cNvPr id="37937" name="Group 75"/>
          <p:cNvGrpSpPr>
            <a:grpSpLocks/>
          </p:cNvGrpSpPr>
          <p:nvPr/>
        </p:nvGrpSpPr>
        <p:grpSpPr bwMode="auto">
          <a:xfrm>
            <a:off x="-139700" y="4368800"/>
            <a:ext cx="2762250" cy="2297113"/>
            <a:chOff x="-139700" y="4368800"/>
            <a:chExt cx="2762250" cy="2297173"/>
          </a:xfrm>
        </p:grpSpPr>
        <p:sp>
          <p:nvSpPr>
            <p:cNvPr id="77" name="TextBox 76"/>
            <p:cNvSpPr txBox="1"/>
            <p:nvPr/>
          </p:nvSpPr>
          <p:spPr>
            <a:xfrm>
              <a:off x="109538" y="5072081"/>
              <a:ext cx="17367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On each circle: </a:t>
              </a:r>
            </a:p>
          </p:txBody>
        </p:sp>
        <p:sp>
          <p:nvSpPr>
            <p:cNvPr id="78" name="TextBox 77"/>
            <p:cNvSpPr txBox="1"/>
            <p:nvPr/>
          </p:nvSpPr>
          <p:spPr>
            <a:xfrm>
              <a:off x="838200" y="5656297"/>
              <a:ext cx="711200"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Field</a:t>
              </a:r>
            </a:p>
          </p:txBody>
        </p:sp>
        <p:sp>
          <p:nvSpPr>
            <p:cNvPr id="79" name="TextBox 78"/>
            <p:cNvSpPr txBox="1"/>
            <p:nvPr/>
          </p:nvSpPr>
          <p:spPr>
            <a:xfrm>
              <a:off x="-139700" y="6265913"/>
              <a:ext cx="17113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Circumference</a:t>
              </a:r>
            </a:p>
          </p:txBody>
        </p:sp>
        <p:sp>
          <p:nvSpPr>
            <p:cNvPr id="80" name="Freeform 79"/>
            <p:cNvSpPr>
              <a:spLocks noChangeArrowheads="1"/>
            </p:cNvSpPr>
            <p:nvPr/>
          </p:nvSpPr>
          <p:spPr bwMode="auto">
            <a:xfrm>
              <a:off x="290513" y="4368800"/>
              <a:ext cx="488950" cy="846160"/>
            </a:xfrm>
            <a:custGeom>
              <a:avLst/>
              <a:gdLst>
                <a:gd name="T0" fmla="*/ 48047 w 488244"/>
                <a:gd name="T1" fmla="*/ 846160 h 846667"/>
                <a:gd name="T2" fmla="*/ 73484 w 488244"/>
                <a:gd name="T3" fmla="*/ 186155 h 846667"/>
                <a:gd name="T4" fmla="*/ 488950 w 488244"/>
                <a:gd name="T5" fmla="*/ 0 h 846667"/>
                <a:gd name="T6" fmla="*/ 0 60000 65536"/>
                <a:gd name="T7" fmla="*/ 0 60000 65536"/>
                <a:gd name="T8" fmla="*/ 0 60000 65536"/>
                <a:gd name="T9" fmla="*/ 0 w 488244"/>
                <a:gd name="T10" fmla="*/ 0 h 846667"/>
                <a:gd name="T11" fmla="*/ 488244 w 488244"/>
                <a:gd name="T12" fmla="*/ 846667 h 846667"/>
              </a:gdLst>
              <a:ahLst/>
              <a:cxnLst>
                <a:cxn ang="T6">
                  <a:pos x="T0" y="T1"/>
                </a:cxn>
                <a:cxn ang="T7">
                  <a:pos x="T2" y="T3"/>
                </a:cxn>
                <a:cxn ang="T8">
                  <a:pos x="T4" y="T5"/>
                </a:cxn>
              </a:cxnLst>
              <a:rect l="T9" t="T10" r="T11" b="T12"/>
              <a:pathLst>
                <a:path w="488244" h="846667">
                  <a:moveTo>
                    <a:pt x="47978" y="846667"/>
                  </a:moveTo>
                  <a:cubicBezTo>
                    <a:pt x="23989" y="587022"/>
                    <a:pt x="0" y="327378"/>
                    <a:pt x="73378" y="186267"/>
                  </a:cubicBezTo>
                  <a:cubicBezTo>
                    <a:pt x="146756" y="45156"/>
                    <a:pt x="317500" y="22578"/>
                    <a:pt x="488244" y="0"/>
                  </a:cubicBezTo>
                </a:path>
              </a:pathLst>
            </a:custGeom>
            <a:noFill/>
            <a:ln w="25400">
              <a:solidFill>
                <a:srgbClr val="1F58FF"/>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pic>
          <p:nvPicPr>
            <p:cNvPr id="37942" name="Picture 8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75300"/>
              <a:ext cx="77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3" name="Picture 8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400800"/>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44B88BAC-56A7-4E7E-A371-B56536E2EDF7}" type="slidenum">
              <a:rPr lang="en-US" altLang="en-US" smtClean="0"/>
              <a:pPr/>
              <a:t>19</a:t>
            </a:fld>
            <a:endParaRPr lang="en-US" alt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295400" y="1143000"/>
          <a:ext cx="1457325" cy="744538"/>
        </p:xfrm>
        <a:graphic>
          <a:graphicData uri="http://schemas.openxmlformats.org/presentationml/2006/ole">
            <mc:AlternateContent xmlns:mc="http://schemas.openxmlformats.org/markup-compatibility/2006">
              <mc:Choice xmlns:v="urn:schemas-microsoft-com:vml" Requires="v">
                <p:oleObj spid="_x0000_s76977" name="Equation" r:id="rId4" imgW="723600" imgH="368280" progId="Equation.DSMT4">
                  <p:embed/>
                </p:oleObj>
              </mc:Choice>
              <mc:Fallback>
                <p:oleObj name="Equation" r:id="rId4" imgW="72360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143000"/>
                        <a:ext cx="1457325" cy="744538"/>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3" name="Line 3"/>
          <p:cNvSpPr>
            <a:spLocks noChangeShapeType="1"/>
          </p:cNvSpPr>
          <p:nvPr/>
        </p:nvSpPr>
        <p:spPr bwMode="auto">
          <a:xfrm>
            <a:off x="2971800" y="144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66052" name="Object 3"/>
          <p:cNvGraphicFramePr>
            <a:graphicFrameLocks noChangeAspect="1"/>
          </p:cNvGraphicFramePr>
          <p:nvPr/>
        </p:nvGraphicFramePr>
        <p:xfrm>
          <a:off x="4267200" y="1219200"/>
          <a:ext cx="1150938" cy="615950"/>
        </p:xfrm>
        <a:graphic>
          <a:graphicData uri="http://schemas.openxmlformats.org/presentationml/2006/ole">
            <mc:AlternateContent xmlns:mc="http://schemas.openxmlformats.org/markup-compatibility/2006">
              <mc:Choice xmlns:v="urn:schemas-microsoft-com:vml" Requires="v">
                <p:oleObj spid="_x0000_s76978" name="Equation" r:id="rId6" imgW="571320" imgH="304560" progId="Equation.3">
                  <p:embed/>
                </p:oleObj>
              </mc:Choice>
              <mc:Fallback>
                <p:oleObj name="Equation" r:id="rId6" imgW="57132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219200"/>
                        <a:ext cx="1150938"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4" name="Oval 5"/>
          <p:cNvSpPr>
            <a:spLocks noChangeArrowheads="1"/>
          </p:cNvSpPr>
          <p:nvPr/>
        </p:nvSpPr>
        <p:spPr bwMode="auto">
          <a:xfrm>
            <a:off x="4876800" y="1219200"/>
            <a:ext cx="533400" cy="609600"/>
          </a:xfrm>
          <a:prstGeom prst="ellipse">
            <a:avLst/>
          </a:prstGeom>
          <a:solidFill>
            <a:srgbClr val="FFFF99">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825" name="Line 6"/>
          <p:cNvSpPr>
            <a:spLocks noChangeShapeType="1"/>
          </p:cNvSpPr>
          <p:nvPr/>
        </p:nvSpPr>
        <p:spPr bwMode="auto">
          <a:xfrm>
            <a:off x="5334000" y="17526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66055" name="Object 4"/>
          <p:cNvGraphicFramePr>
            <a:graphicFrameLocks noChangeAspect="1"/>
          </p:cNvGraphicFramePr>
          <p:nvPr/>
        </p:nvGraphicFramePr>
        <p:xfrm>
          <a:off x="5715000" y="1828800"/>
          <a:ext cx="434975" cy="436563"/>
        </p:xfrm>
        <a:graphic>
          <a:graphicData uri="http://schemas.openxmlformats.org/presentationml/2006/ole">
            <mc:AlternateContent xmlns:mc="http://schemas.openxmlformats.org/markup-compatibility/2006">
              <mc:Choice xmlns:v="urn:schemas-microsoft-com:vml" Requires="v">
                <p:oleObj spid="_x0000_s76979" name="Equation" r:id="rId8" imgW="215640" imgH="215640" progId="Equation.3">
                  <p:embed/>
                </p:oleObj>
              </mc:Choice>
              <mc:Fallback>
                <p:oleObj name="Equation" r:id="rId8" imgW="21564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1828800"/>
                        <a:ext cx="434975" cy="436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6056" name="Object 5"/>
          <p:cNvGraphicFramePr>
            <a:graphicFrameLocks noChangeAspect="1"/>
          </p:cNvGraphicFramePr>
          <p:nvPr/>
        </p:nvGraphicFramePr>
        <p:xfrm>
          <a:off x="4260850" y="2209800"/>
          <a:ext cx="996950" cy="615950"/>
        </p:xfrm>
        <a:graphic>
          <a:graphicData uri="http://schemas.openxmlformats.org/presentationml/2006/ole">
            <mc:AlternateContent xmlns:mc="http://schemas.openxmlformats.org/markup-compatibility/2006">
              <mc:Choice xmlns:v="urn:schemas-microsoft-com:vml" Requires="v">
                <p:oleObj spid="_x0000_s76980" name="Equation" r:id="rId10" imgW="495000" imgH="304560" progId="Equation.3">
                  <p:embed/>
                </p:oleObj>
              </mc:Choice>
              <mc:Fallback>
                <p:oleObj name="Equation" r:id="rId10" imgW="495000" imgH="304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0850" y="2209800"/>
                        <a:ext cx="996950"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6057" name="Object 6"/>
          <p:cNvGraphicFramePr>
            <a:graphicFrameLocks noChangeAspect="1"/>
          </p:cNvGraphicFramePr>
          <p:nvPr/>
        </p:nvGraphicFramePr>
        <p:xfrm>
          <a:off x="1295400" y="3276600"/>
          <a:ext cx="5470525" cy="615950"/>
        </p:xfrm>
        <a:graphic>
          <a:graphicData uri="http://schemas.openxmlformats.org/presentationml/2006/ole">
            <mc:AlternateContent xmlns:mc="http://schemas.openxmlformats.org/markup-compatibility/2006">
              <mc:Choice xmlns:v="urn:schemas-microsoft-com:vml" Requires="v">
                <p:oleObj spid="_x0000_s76981" name="Equation" r:id="rId12" imgW="2717640" imgH="304560" progId="Equation.3">
                  <p:embed/>
                </p:oleObj>
              </mc:Choice>
              <mc:Fallback>
                <p:oleObj name="Equation" r:id="rId12" imgW="2717640" imgH="3045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3276600"/>
                        <a:ext cx="5470525"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6" name="Rectangle 10"/>
          <p:cNvSpPr>
            <a:spLocks noGrp="1" noChangeArrowheads="1"/>
          </p:cNvSpPr>
          <p:nvPr>
            <p:ph type="title"/>
          </p:nvPr>
        </p:nvSpPr>
        <p:spPr/>
        <p:txBody>
          <a:bodyPr/>
          <a:lstStyle/>
          <a:p>
            <a:pPr eaLnBrk="1" hangingPunct="1"/>
            <a:r>
              <a:rPr lang="en-US" altLang="en-US" smtClean="0">
                <a:ea typeface="ＭＳ Ｐゴシック" charset="-128"/>
              </a:rPr>
              <a:t>Adding up the Flux</a:t>
            </a:r>
          </a:p>
        </p:txBody>
      </p:sp>
      <p:cxnSp>
        <p:nvCxnSpPr>
          <p:cNvPr id="11"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2</a:t>
            </a:fld>
            <a:endParaRPr lang="en-US" altLang="en-US"/>
          </a:p>
        </p:txBody>
      </p:sp>
    </p:spTree>
    <p:extLst>
      <p:ext uri="{BB962C8B-B14F-4D97-AF65-F5344CB8AC3E}">
        <p14:creationId xmlns:p14="http://schemas.microsoft.com/office/powerpoint/2010/main" val="1434267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63500"/>
            <a:ext cx="9144000" cy="914400"/>
          </a:xfrm>
        </p:spPr>
        <p:txBody>
          <a:bodyPr/>
          <a:lstStyle/>
          <a:p>
            <a:r>
              <a:rPr lang="en-US" altLang="en-US" smtClean="0">
                <a:ea typeface="ＭＳ Ｐゴシック" charset="-128"/>
              </a:rPr>
              <a:t>Ampere's Law for Long Wire</a:t>
            </a:r>
          </a:p>
        </p:txBody>
      </p:sp>
      <p:cxnSp>
        <p:nvCxnSpPr>
          <p:cNvPr id="57" name="Straight Connector 6"/>
          <p:cNvCxnSpPr>
            <a:cxnSpLocks noChangeShapeType="1"/>
          </p:cNvCxnSpPr>
          <p:nvPr/>
        </p:nvCxnSpPr>
        <p:spPr bwMode="auto">
          <a:xfrm>
            <a:off x="-8467" y="1413931"/>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6868" name="Picture 5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723900"/>
            <a:ext cx="1803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711200"/>
            <a:ext cx="177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616200" y="647700"/>
            <a:ext cx="13668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Biot-Savart</a:t>
            </a:r>
          </a:p>
          <a:p>
            <a:pPr indent="228600">
              <a:defRPr/>
            </a:pPr>
            <a:r>
              <a:rPr lang="en-US" sz="2000">
                <a:solidFill>
                  <a:srgbClr val="CC0000"/>
                </a:solidFill>
                <a:latin typeface="+mn-lt"/>
                <a:ea typeface="+mn-ea"/>
              </a:rPr>
              <a:t>Law</a:t>
            </a:r>
          </a:p>
        </p:txBody>
      </p:sp>
      <p:sp>
        <p:nvSpPr>
          <p:cNvPr id="32" name="TextBox 31"/>
          <p:cNvSpPr txBox="1"/>
          <p:nvPr/>
        </p:nvSpPr>
        <p:spPr>
          <a:xfrm>
            <a:off x="7150100" y="647700"/>
            <a:ext cx="1287463"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B-field</a:t>
            </a:r>
          </a:p>
          <a:p>
            <a:pPr indent="228600">
              <a:defRPr/>
            </a:pPr>
            <a:r>
              <a:rPr lang="en-US" sz="2000">
                <a:solidFill>
                  <a:srgbClr val="CC0000"/>
                </a:solidFill>
                <a:latin typeface="+mn-lt"/>
                <a:ea typeface="+mn-ea"/>
              </a:rPr>
              <a:t>Long Wire</a:t>
            </a:r>
          </a:p>
        </p:txBody>
      </p:sp>
      <p:sp>
        <p:nvSpPr>
          <p:cNvPr id="34" name="TextBox 33"/>
          <p:cNvSpPr txBox="1"/>
          <p:nvPr/>
        </p:nvSpPr>
        <p:spPr>
          <a:xfrm>
            <a:off x="0" y="1544638"/>
            <a:ext cx="31210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Current coming out of board</a:t>
            </a:r>
          </a:p>
        </p:txBody>
      </p:sp>
      <p:sp>
        <p:nvSpPr>
          <p:cNvPr id="69" name="TextBox 68"/>
          <p:cNvSpPr txBox="1"/>
          <p:nvPr/>
        </p:nvSpPr>
        <p:spPr>
          <a:xfrm>
            <a:off x="3581400" y="1695450"/>
            <a:ext cx="46815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In any segment, the contribution from </a:t>
            </a:r>
          </a:p>
          <a:p>
            <a:pPr indent="228600">
              <a:defRPr/>
            </a:pPr>
            <a:r>
              <a:rPr lang="en-US" sz="2000">
                <a:solidFill>
                  <a:srgbClr val="CC0000"/>
                </a:solidFill>
                <a:latin typeface="+mn-lt"/>
                <a:ea typeface="+mn-ea"/>
              </a:rPr>
              <a:t>any </a:t>
            </a:r>
            <a:r>
              <a:rPr lang="en-US" sz="2000" b="1">
                <a:solidFill>
                  <a:srgbClr val="CC0000"/>
                </a:solidFill>
                <a:latin typeface="+mn-lt"/>
                <a:ea typeface="+mn-ea"/>
              </a:rPr>
              <a:t>circle</a:t>
            </a:r>
            <a:r>
              <a:rPr lang="en-US" sz="2000">
                <a:solidFill>
                  <a:srgbClr val="CC0000"/>
                </a:solidFill>
                <a:latin typeface="+mn-lt"/>
                <a:ea typeface="+mn-ea"/>
              </a:rPr>
              <a:t> is the </a:t>
            </a:r>
            <a:r>
              <a:rPr lang="en-US" sz="2000" b="1">
                <a:solidFill>
                  <a:srgbClr val="CC0000"/>
                </a:solidFill>
                <a:latin typeface="+mn-lt"/>
                <a:ea typeface="+mn-ea"/>
              </a:rPr>
              <a:t>same.</a:t>
            </a:r>
            <a:r>
              <a:rPr lang="en-US" sz="2000">
                <a:solidFill>
                  <a:srgbClr val="CC0000"/>
                </a:solidFill>
                <a:latin typeface="+mn-lt"/>
                <a:ea typeface="+mn-ea"/>
              </a:rPr>
              <a:t>    (Like a flashlight.)</a:t>
            </a:r>
          </a:p>
        </p:txBody>
      </p:sp>
      <p:grpSp>
        <p:nvGrpSpPr>
          <p:cNvPr id="36874" name="Group 127"/>
          <p:cNvGrpSpPr>
            <a:grpSpLocks/>
          </p:cNvGrpSpPr>
          <p:nvPr/>
        </p:nvGrpSpPr>
        <p:grpSpPr bwMode="auto">
          <a:xfrm>
            <a:off x="1885950" y="2301875"/>
            <a:ext cx="914400" cy="1355725"/>
            <a:chOff x="1885950" y="2301875"/>
            <a:chExt cx="914400" cy="1355724"/>
          </a:xfrm>
        </p:grpSpPr>
        <p:cxnSp>
          <p:nvCxnSpPr>
            <p:cNvPr id="122" name="Straight Arrow Connector 121"/>
            <p:cNvCxnSpPr/>
            <p:nvPr/>
          </p:nvCxnSpPr>
          <p:spPr>
            <a:xfrm rot="10800000">
              <a:off x="2622550" y="2301875"/>
              <a:ext cx="177800"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rot="16200000" flipV="1">
              <a:off x="2589212" y="2592388"/>
              <a:ext cx="168275"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rot="16200000" flipV="1">
              <a:off x="2549525" y="2965449"/>
              <a:ext cx="161925" cy="8572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05" idx="6"/>
            </p:cNvCxnSpPr>
            <p:nvPr/>
          </p:nvCxnSpPr>
          <p:spPr>
            <a:xfrm flipH="1" flipV="1">
              <a:off x="2492375" y="3260724"/>
              <a:ext cx="22225" cy="1682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rot="5400000" flipH="1" flipV="1">
              <a:off x="2200275" y="3533774"/>
              <a:ext cx="130175" cy="539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1885950" y="3587749"/>
              <a:ext cx="120650" cy="6985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grpSp>
      <p:sp>
        <p:nvSpPr>
          <p:cNvPr id="25" name="Arc 24"/>
          <p:cNvSpPr>
            <a:spLocks noChangeAspect="1"/>
          </p:cNvSpPr>
          <p:nvPr/>
        </p:nvSpPr>
        <p:spPr>
          <a:xfrm>
            <a:off x="1260475" y="2857500"/>
            <a:ext cx="1143000" cy="11430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6" name="Arc 25"/>
          <p:cNvSpPr>
            <a:spLocks noChangeAspect="1"/>
          </p:cNvSpPr>
          <p:nvPr/>
        </p:nvSpPr>
        <p:spPr>
          <a:xfrm>
            <a:off x="1489075" y="3086100"/>
            <a:ext cx="685800" cy="6858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7" name="Arc 26"/>
          <p:cNvSpPr>
            <a:spLocks noChangeAspect="1"/>
          </p:cNvSpPr>
          <p:nvPr/>
        </p:nvSpPr>
        <p:spPr>
          <a:xfrm>
            <a:off x="1712913" y="3317875"/>
            <a:ext cx="228600" cy="2286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8" name="Arc 27"/>
          <p:cNvSpPr>
            <a:spLocks noChangeAspect="1"/>
          </p:cNvSpPr>
          <p:nvPr/>
        </p:nvSpPr>
        <p:spPr>
          <a:xfrm>
            <a:off x="1028700" y="2632075"/>
            <a:ext cx="1600200" cy="16002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nvGrpSpPr>
          <p:cNvPr id="36879" name="Group 14"/>
          <p:cNvGrpSpPr>
            <a:grpSpLocks/>
          </p:cNvGrpSpPr>
          <p:nvPr/>
        </p:nvGrpSpPr>
        <p:grpSpPr bwMode="auto">
          <a:xfrm>
            <a:off x="457200" y="2057400"/>
            <a:ext cx="2743200" cy="2743200"/>
            <a:chOff x="3200400" y="2209800"/>
            <a:chExt cx="2743200" cy="2743200"/>
          </a:xfrm>
        </p:grpSpPr>
        <p:sp>
          <p:nvSpPr>
            <p:cNvPr id="31" name="Oval 30"/>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3" name="Oval 32"/>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5" name="Oval 34"/>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6" name="Oval 35"/>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7" name="Oval 36"/>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8" name="Oval 37"/>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39" name="Oval 38"/>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40" name="Arc 39"/>
          <p:cNvSpPr>
            <a:spLocks noChangeAspect="1"/>
          </p:cNvSpPr>
          <p:nvPr/>
        </p:nvSpPr>
        <p:spPr>
          <a:xfrm rot="2833729">
            <a:off x="1244600" y="2847975"/>
            <a:ext cx="1143000" cy="11430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1" name="Arc 40"/>
          <p:cNvSpPr>
            <a:spLocks noChangeAspect="1"/>
          </p:cNvSpPr>
          <p:nvPr/>
        </p:nvSpPr>
        <p:spPr>
          <a:xfrm rot="2833729">
            <a:off x="1473200" y="3076575"/>
            <a:ext cx="685800" cy="6858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2" name="Arc 41"/>
          <p:cNvSpPr>
            <a:spLocks noChangeAspect="1"/>
          </p:cNvSpPr>
          <p:nvPr/>
        </p:nvSpPr>
        <p:spPr>
          <a:xfrm rot="2833729">
            <a:off x="1695450" y="3302000"/>
            <a:ext cx="228600" cy="2286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3" name="Arc 42"/>
          <p:cNvSpPr>
            <a:spLocks noChangeAspect="1"/>
          </p:cNvSpPr>
          <p:nvPr/>
        </p:nvSpPr>
        <p:spPr>
          <a:xfrm rot="2833729">
            <a:off x="1011238" y="2617788"/>
            <a:ext cx="1600200" cy="16002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4" name="Arc 43"/>
          <p:cNvSpPr>
            <a:spLocks noChangeAspect="1"/>
          </p:cNvSpPr>
          <p:nvPr/>
        </p:nvSpPr>
        <p:spPr>
          <a:xfrm rot="2833729">
            <a:off x="782638" y="2389188"/>
            <a:ext cx="2057400" cy="20574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5" name="Arc 44"/>
          <p:cNvSpPr>
            <a:spLocks noChangeAspect="1"/>
          </p:cNvSpPr>
          <p:nvPr/>
        </p:nvSpPr>
        <p:spPr>
          <a:xfrm rot="18786511">
            <a:off x="1266825" y="2865438"/>
            <a:ext cx="1143000" cy="11430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6" name="Arc 45"/>
          <p:cNvSpPr>
            <a:spLocks noChangeAspect="1"/>
          </p:cNvSpPr>
          <p:nvPr/>
        </p:nvSpPr>
        <p:spPr>
          <a:xfrm rot="18786511">
            <a:off x="1495425" y="3094038"/>
            <a:ext cx="685800" cy="6858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7" name="Arc 46"/>
          <p:cNvSpPr>
            <a:spLocks noChangeAspect="1"/>
          </p:cNvSpPr>
          <p:nvPr/>
        </p:nvSpPr>
        <p:spPr>
          <a:xfrm rot="18786511">
            <a:off x="1722438" y="3328988"/>
            <a:ext cx="228600" cy="2286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8" name="Arc 47"/>
          <p:cNvSpPr>
            <a:spLocks noChangeAspect="1"/>
          </p:cNvSpPr>
          <p:nvPr/>
        </p:nvSpPr>
        <p:spPr>
          <a:xfrm rot="15982039">
            <a:off x="1262063" y="2862263"/>
            <a:ext cx="1143000" cy="11430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9" name="Arc 48"/>
          <p:cNvSpPr>
            <a:spLocks noChangeAspect="1"/>
          </p:cNvSpPr>
          <p:nvPr/>
        </p:nvSpPr>
        <p:spPr>
          <a:xfrm rot="15982039">
            <a:off x="1490663" y="3090863"/>
            <a:ext cx="685800" cy="6858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0" name="Arc 49"/>
          <p:cNvSpPr>
            <a:spLocks noChangeAspect="1"/>
          </p:cNvSpPr>
          <p:nvPr/>
        </p:nvSpPr>
        <p:spPr>
          <a:xfrm rot="15982039">
            <a:off x="1722438" y="3324225"/>
            <a:ext cx="228600" cy="2286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1" name="Arc 50"/>
          <p:cNvSpPr>
            <a:spLocks noChangeAspect="1"/>
          </p:cNvSpPr>
          <p:nvPr/>
        </p:nvSpPr>
        <p:spPr>
          <a:xfrm rot="15982039">
            <a:off x="1036638" y="2636838"/>
            <a:ext cx="1600200" cy="16002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2" name="Arc 51"/>
          <p:cNvSpPr>
            <a:spLocks noChangeAspect="1"/>
          </p:cNvSpPr>
          <p:nvPr/>
        </p:nvSpPr>
        <p:spPr>
          <a:xfrm rot="13176755">
            <a:off x="1266825" y="2867025"/>
            <a:ext cx="1143000" cy="11430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3" name="Arc 52"/>
          <p:cNvSpPr>
            <a:spLocks noChangeAspect="1"/>
          </p:cNvSpPr>
          <p:nvPr/>
        </p:nvSpPr>
        <p:spPr>
          <a:xfrm rot="13176755">
            <a:off x="1495425" y="3095625"/>
            <a:ext cx="685800" cy="6858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4" name="Arc 53"/>
          <p:cNvSpPr>
            <a:spLocks noChangeAspect="1"/>
          </p:cNvSpPr>
          <p:nvPr/>
        </p:nvSpPr>
        <p:spPr>
          <a:xfrm rot="13176755">
            <a:off x="1730375" y="3324225"/>
            <a:ext cx="228600" cy="2286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5" name="Arc 54"/>
          <p:cNvSpPr>
            <a:spLocks noChangeAspect="1"/>
          </p:cNvSpPr>
          <p:nvPr/>
        </p:nvSpPr>
        <p:spPr>
          <a:xfrm rot="10430447">
            <a:off x="1270000" y="2870200"/>
            <a:ext cx="1143000" cy="11430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9" name="Arc 58"/>
          <p:cNvSpPr>
            <a:spLocks noChangeAspect="1"/>
          </p:cNvSpPr>
          <p:nvPr/>
        </p:nvSpPr>
        <p:spPr>
          <a:xfrm rot="10430447">
            <a:off x="1498600" y="3098800"/>
            <a:ext cx="685800" cy="6858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0" name="Arc 59"/>
          <p:cNvSpPr>
            <a:spLocks noChangeAspect="1"/>
          </p:cNvSpPr>
          <p:nvPr/>
        </p:nvSpPr>
        <p:spPr>
          <a:xfrm rot="10430447">
            <a:off x="1733550" y="3324225"/>
            <a:ext cx="228600" cy="2286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1" name="Arc 60"/>
          <p:cNvSpPr>
            <a:spLocks noChangeAspect="1"/>
          </p:cNvSpPr>
          <p:nvPr/>
        </p:nvSpPr>
        <p:spPr>
          <a:xfrm rot="10430447">
            <a:off x="1044575" y="2638425"/>
            <a:ext cx="1600200" cy="16002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2" name="Arc 61"/>
          <p:cNvSpPr>
            <a:spLocks noChangeAspect="1"/>
          </p:cNvSpPr>
          <p:nvPr/>
        </p:nvSpPr>
        <p:spPr>
          <a:xfrm rot="7646819">
            <a:off x="1276350" y="2867025"/>
            <a:ext cx="1143000" cy="11430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3" name="Arc 62"/>
          <p:cNvSpPr>
            <a:spLocks noChangeAspect="1"/>
          </p:cNvSpPr>
          <p:nvPr/>
        </p:nvSpPr>
        <p:spPr>
          <a:xfrm rot="7646819">
            <a:off x="1504950" y="3095625"/>
            <a:ext cx="685800" cy="6858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4" name="Arc 63"/>
          <p:cNvSpPr>
            <a:spLocks noChangeAspect="1"/>
          </p:cNvSpPr>
          <p:nvPr/>
        </p:nvSpPr>
        <p:spPr>
          <a:xfrm rot="7646819">
            <a:off x="1733550" y="3317875"/>
            <a:ext cx="228600" cy="2286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5" name="Arc 64"/>
          <p:cNvSpPr>
            <a:spLocks noChangeAspect="1"/>
          </p:cNvSpPr>
          <p:nvPr/>
        </p:nvSpPr>
        <p:spPr>
          <a:xfrm rot="7646819">
            <a:off x="1046163" y="2635250"/>
            <a:ext cx="1600200" cy="16002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6" name="Arc 65"/>
          <p:cNvSpPr>
            <a:spLocks noChangeAspect="1"/>
          </p:cNvSpPr>
          <p:nvPr/>
        </p:nvSpPr>
        <p:spPr>
          <a:xfrm rot="7646819">
            <a:off x="817563" y="2406650"/>
            <a:ext cx="2057400" cy="20574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7" name="Arc 66"/>
          <p:cNvSpPr>
            <a:spLocks noChangeAspect="1"/>
          </p:cNvSpPr>
          <p:nvPr/>
        </p:nvSpPr>
        <p:spPr>
          <a:xfrm rot="4788047">
            <a:off x="1260475" y="2878138"/>
            <a:ext cx="1143000" cy="1143000"/>
          </a:xfrm>
          <a:prstGeom prst="arc">
            <a:avLst>
              <a:gd name="adj1" fmla="val 18084441"/>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8" name="Arc 67"/>
          <p:cNvSpPr>
            <a:spLocks noChangeAspect="1"/>
          </p:cNvSpPr>
          <p:nvPr/>
        </p:nvSpPr>
        <p:spPr>
          <a:xfrm rot="4788047">
            <a:off x="1489075" y="3106738"/>
            <a:ext cx="685800" cy="685800"/>
          </a:xfrm>
          <a:prstGeom prst="arc">
            <a:avLst>
              <a:gd name="adj1" fmla="val 18031911"/>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0" name="Arc 69"/>
          <p:cNvSpPr>
            <a:spLocks noChangeAspect="1"/>
          </p:cNvSpPr>
          <p:nvPr/>
        </p:nvSpPr>
        <p:spPr>
          <a:xfrm rot="4788047">
            <a:off x="1714500" y="3330575"/>
            <a:ext cx="228600" cy="228600"/>
          </a:xfrm>
          <a:prstGeom prst="arc">
            <a:avLst>
              <a:gd name="adj1" fmla="val 18134052"/>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1" name="Arc 70"/>
          <p:cNvSpPr>
            <a:spLocks noChangeAspect="1"/>
          </p:cNvSpPr>
          <p:nvPr/>
        </p:nvSpPr>
        <p:spPr>
          <a:xfrm rot="4788047">
            <a:off x="1028700" y="2646363"/>
            <a:ext cx="1600200" cy="1600200"/>
          </a:xfrm>
          <a:prstGeom prst="arc">
            <a:avLst>
              <a:gd name="adj1" fmla="val 18140757"/>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2" name="Arc 71"/>
          <p:cNvSpPr>
            <a:spLocks noChangeAspect="1"/>
          </p:cNvSpPr>
          <p:nvPr/>
        </p:nvSpPr>
        <p:spPr>
          <a:xfrm rot="4788047">
            <a:off x="800100" y="2417763"/>
            <a:ext cx="2057400" cy="2057400"/>
          </a:xfrm>
          <a:prstGeom prst="arc">
            <a:avLst>
              <a:gd name="adj1" fmla="val 18129302"/>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3" name="Arc 72"/>
          <p:cNvSpPr>
            <a:spLocks noChangeAspect="1"/>
          </p:cNvSpPr>
          <p:nvPr/>
        </p:nvSpPr>
        <p:spPr>
          <a:xfrm rot="4788047">
            <a:off x="574675" y="2192338"/>
            <a:ext cx="2514600" cy="2514600"/>
          </a:xfrm>
          <a:prstGeom prst="arc">
            <a:avLst>
              <a:gd name="adj1" fmla="val 18164378"/>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4" name="TextBox 73"/>
          <p:cNvSpPr txBox="1"/>
          <p:nvPr/>
        </p:nvSpPr>
        <p:spPr>
          <a:xfrm>
            <a:off x="3581400" y="2903538"/>
            <a:ext cx="5176838" cy="101600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rPr>
              <a:t>Surround the </a:t>
            </a:r>
            <a:r>
              <a:rPr lang="en-US" altLang="en-US" sz="2000" b="1">
                <a:solidFill>
                  <a:srgbClr val="CC0000"/>
                </a:solidFill>
              </a:rPr>
              <a:t>wire</a:t>
            </a:r>
            <a:r>
              <a:rPr lang="en-US" altLang="en-US" sz="2000">
                <a:solidFill>
                  <a:srgbClr val="CC0000"/>
                </a:solidFill>
              </a:rPr>
              <a:t> with any shape</a:t>
            </a:r>
          </a:p>
          <a:p>
            <a:pPr eaLnBrk="1" hangingPunct="1"/>
            <a:r>
              <a:rPr lang="en-US" altLang="en-US" sz="2000">
                <a:solidFill>
                  <a:srgbClr val="CC0000"/>
                </a:solidFill>
              </a:rPr>
              <a:t>by following different </a:t>
            </a:r>
            <a:r>
              <a:rPr lang="en-US" altLang="en-US" sz="2000" b="1">
                <a:solidFill>
                  <a:srgbClr val="CC0000"/>
                </a:solidFill>
              </a:rPr>
              <a:t>circles</a:t>
            </a:r>
            <a:r>
              <a:rPr lang="en-US" altLang="en-US" sz="2000">
                <a:solidFill>
                  <a:srgbClr val="CC0000"/>
                </a:solidFill>
              </a:rPr>
              <a:t> in different places.</a:t>
            </a:r>
          </a:p>
          <a:p>
            <a:pPr eaLnBrk="1" hangingPunct="1"/>
            <a:endParaRPr lang="en-US" altLang="en-US" sz="2000">
              <a:solidFill>
                <a:srgbClr val="CC0000"/>
              </a:solidFill>
            </a:endParaRPr>
          </a:p>
        </p:txBody>
      </p:sp>
      <p:grpSp>
        <p:nvGrpSpPr>
          <p:cNvPr id="36912" name="Group 74"/>
          <p:cNvGrpSpPr>
            <a:grpSpLocks/>
          </p:cNvGrpSpPr>
          <p:nvPr/>
        </p:nvGrpSpPr>
        <p:grpSpPr bwMode="auto">
          <a:xfrm>
            <a:off x="-139700" y="4368800"/>
            <a:ext cx="2762250" cy="2297113"/>
            <a:chOff x="-139700" y="4368800"/>
            <a:chExt cx="2762250" cy="2297173"/>
          </a:xfrm>
        </p:grpSpPr>
        <p:sp>
          <p:nvSpPr>
            <p:cNvPr id="76" name="TextBox 75"/>
            <p:cNvSpPr txBox="1"/>
            <p:nvPr/>
          </p:nvSpPr>
          <p:spPr>
            <a:xfrm>
              <a:off x="109538" y="5072081"/>
              <a:ext cx="17367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On each circle: </a:t>
              </a:r>
            </a:p>
          </p:txBody>
        </p:sp>
        <p:sp>
          <p:nvSpPr>
            <p:cNvPr id="77" name="TextBox 76"/>
            <p:cNvSpPr txBox="1"/>
            <p:nvPr/>
          </p:nvSpPr>
          <p:spPr>
            <a:xfrm>
              <a:off x="838200" y="5656297"/>
              <a:ext cx="711200"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Field</a:t>
              </a:r>
            </a:p>
          </p:txBody>
        </p:sp>
        <p:sp>
          <p:nvSpPr>
            <p:cNvPr id="78" name="TextBox 77"/>
            <p:cNvSpPr txBox="1"/>
            <p:nvPr/>
          </p:nvSpPr>
          <p:spPr>
            <a:xfrm>
              <a:off x="-139700" y="6265913"/>
              <a:ext cx="17113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Circumference</a:t>
              </a:r>
            </a:p>
          </p:txBody>
        </p:sp>
        <p:sp>
          <p:nvSpPr>
            <p:cNvPr id="79" name="Freeform 78"/>
            <p:cNvSpPr>
              <a:spLocks noChangeArrowheads="1"/>
            </p:cNvSpPr>
            <p:nvPr/>
          </p:nvSpPr>
          <p:spPr bwMode="auto">
            <a:xfrm>
              <a:off x="290513" y="4368800"/>
              <a:ext cx="488950" cy="846160"/>
            </a:xfrm>
            <a:custGeom>
              <a:avLst/>
              <a:gdLst>
                <a:gd name="T0" fmla="*/ 48047 w 488244"/>
                <a:gd name="T1" fmla="*/ 846160 h 846667"/>
                <a:gd name="T2" fmla="*/ 73484 w 488244"/>
                <a:gd name="T3" fmla="*/ 186155 h 846667"/>
                <a:gd name="T4" fmla="*/ 488950 w 488244"/>
                <a:gd name="T5" fmla="*/ 0 h 846667"/>
                <a:gd name="T6" fmla="*/ 0 60000 65536"/>
                <a:gd name="T7" fmla="*/ 0 60000 65536"/>
                <a:gd name="T8" fmla="*/ 0 60000 65536"/>
                <a:gd name="T9" fmla="*/ 0 w 488244"/>
                <a:gd name="T10" fmla="*/ 0 h 846667"/>
                <a:gd name="T11" fmla="*/ 488244 w 488244"/>
                <a:gd name="T12" fmla="*/ 846667 h 846667"/>
              </a:gdLst>
              <a:ahLst/>
              <a:cxnLst>
                <a:cxn ang="T6">
                  <a:pos x="T0" y="T1"/>
                </a:cxn>
                <a:cxn ang="T7">
                  <a:pos x="T2" y="T3"/>
                </a:cxn>
                <a:cxn ang="T8">
                  <a:pos x="T4" y="T5"/>
                </a:cxn>
              </a:cxnLst>
              <a:rect l="T9" t="T10" r="T11" b="T12"/>
              <a:pathLst>
                <a:path w="488244" h="846667">
                  <a:moveTo>
                    <a:pt x="47978" y="846667"/>
                  </a:moveTo>
                  <a:cubicBezTo>
                    <a:pt x="23989" y="587022"/>
                    <a:pt x="0" y="327378"/>
                    <a:pt x="73378" y="186267"/>
                  </a:cubicBezTo>
                  <a:cubicBezTo>
                    <a:pt x="146756" y="45156"/>
                    <a:pt x="317500" y="22578"/>
                    <a:pt x="488244" y="0"/>
                  </a:cubicBezTo>
                </a:path>
              </a:pathLst>
            </a:custGeom>
            <a:noFill/>
            <a:ln w="25400">
              <a:solidFill>
                <a:srgbClr val="1F58FF"/>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pic>
          <p:nvPicPr>
            <p:cNvPr id="36917" name="Picture 7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75300"/>
              <a:ext cx="77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8" name="Picture 8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400800"/>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44B88BAC-56A7-4E7E-A371-B56536E2EDF7}" type="slidenum">
              <a:rPr lang="en-US" altLang="en-US" smtClean="0"/>
              <a:pPr/>
              <a:t>20</a:t>
            </a:fld>
            <a:endParaRPr lang="en-US" altLang="en-U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63500"/>
            <a:ext cx="9144000" cy="914400"/>
          </a:xfrm>
        </p:spPr>
        <p:txBody>
          <a:bodyPr/>
          <a:lstStyle/>
          <a:p>
            <a:r>
              <a:rPr lang="en-US" altLang="en-US" smtClean="0">
                <a:ea typeface="ＭＳ Ｐゴシック" charset="-128"/>
              </a:rPr>
              <a:t>Ampere's Law for Long Wire</a:t>
            </a:r>
          </a:p>
        </p:txBody>
      </p:sp>
      <p:cxnSp>
        <p:nvCxnSpPr>
          <p:cNvPr id="57" name="Straight Connector 6"/>
          <p:cNvCxnSpPr>
            <a:cxnSpLocks noChangeShapeType="1"/>
          </p:cNvCxnSpPr>
          <p:nvPr/>
        </p:nvCxnSpPr>
        <p:spPr bwMode="auto">
          <a:xfrm>
            <a:off x="-8467" y="1413931"/>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8916" name="Picture 5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723900"/>
            <a:ext cx="1803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711200"/>
            <a:ext cx="177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616200" y="647700"/>
            <a:ext cx="13668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Biot-Savart</a:t>
            </a:r>
          </a:p>
          <a:p>
            <a:pPr indent="228600">
              <a:defRPr/>
            </a:pPr>
            <a:r>
              <a:rPr lang="en-US" sz="2000">
                <a:solidFill>
                  <a:srgbClr val="CC0000"/>
                </a:solidFill>
                <a:latin typeface="+mn-lt"/>
                <a:ea typeface="+mn-ea"/>
              </a:rPr>
              <a:t>Law</a:t>
            </a:r>
          </a:p>
        </p:txBody>
      </p:sp>
      <p:sp>
        <p:nvSpPr>
          <p:cNvPr id="32" name="TextBox 31"/>
          <p:cNvSpPr txBox="1"/>
          <p:nvPr/>
        </p:nvSpPr>
        <p:spPr>
          <a:xfrm>
            <a:off x="7150100" y="647700"/>
            <a:ext cx="1287463"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B-field</a:t>
            </a:r>
          </a:p>
          <a:p>
            <a:pPr indent="228600">
              <a:defRPr/>
            </a:pPr>
            <a:r>
              <a:rPr lang="en-US" sz="2000">
                <a:solidFill>
                  <a:srgbClr val="CC0000"/>
                </a:solidFill>
                <a:latin typeface="+mn-lt"/>
                <a:ea typeface="+mn-ea"/>
              </a:rPr>
              <a:t>Long Wire</a:t>
            </a:r>
          </a:p>
        </p:txBody>
      </p:sp>
      <p:sp>
        <p:nvSpPr>
          <p:cNvPr id="34" name="TextBox 33"/>
          <p:cNvSpPr txBox="1"/>
          <p:nvPr/>
        </p:nvSpPr>
        <p:spPr>
          <a:xfrm>
            <a:off x="0" y="1544638"/>
            <a:ext cx="31210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Current coming out of board</a:t>
            </a:r>
          </a:p>
        </p:txBody>
      </p:sp>
      <p:sp>
        <p:nvSpPr>
          <p:cNvPr id="69" name="TextBox 68"/>
          <p:cNvSpPr txBox="1"/>
          <p:nvPr/>
        </p:nvSpPr>
        <p:spPr>
          <a:xfrm>
            <a:off x="3581400" y="1695450"/>
            <a:ext cx="4681538"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In any segment, the contribution from </a:t>
            </a:r>
          </a:p>
          <a:p>
            <a:pPr indent="228600">
              <a:defRPr/>
            </a:pPr>
            <a:r>
              <a:rPr lang="en-US" sz="2000">
                <a:solidFill>
                  <a:srgbClr val="CC0000"/>
                </a:solidFill>
                <a:latin typeface="+mn-lt"/>
                <a:ea typeface="+mn-ea"/>
              </a:rPr>
              <a:t>any </a:t>
            </a:r>
            <a:r>
              <a:rPr lang="en-US" sz="2000" b="1">
                <a:solidFill>
                  <a:srgbClr val="CC0000"/>
                </a:solidFill>
                <a:latin typeface="+mn-lt"/>
                <a:ea typeface="+mn-ea"/>
              </a:rPr>
              <a:t>circle</a:t>
            </a:r>
            <a:r>
              <a:rPr lang="en-US" sz="2000">
                <a:solidFill>
                  <a:srgbClr val="CC0000"/>
                </a:solidFill>
                <a:latin typeface="+mn-lt"/>
                <a:ea typeface="+mn-ea"/>
              </a:rPr>
              <a:t> is the </a:t>
            </a:r>
            <a:r>
              <a:rPr lang="en-US" sz="2000" b="1">
                <a:solidFill>
                  <a:srgbClr val="CC0000"/>
                </a:solidFill>
                <a:latin typeface="+mn-lt"/>
                <a:ea typeface="+mn-ea"/>
              </a:rPr>
              <a:t>same.</a:t>
            </a:r>
            <a:r>
              <a:rPr lang="en-US" sz="2000">
                <a:solidFill>
                  <a:srgbClr val="CC0000"/>
                </a:solidFill>
                <a:latin typeface="+mn-lt"/>
                <a:ea typeface="+mn-ea"/>
              </a:rPr>
              <a:t>    (Like a flashlight.)</a:t>
            </a:r>
          </a:p>
        </p:txBody>
      </p:sp>
      <p:grpSp>
        <p:nvGrpSpPr>
          <p:cNvPr id="38922" name="Group 127"/>
          <p:cNvGrpSpPr>
            <a:grpSpLocks/>
          </p:cNvGrpSpPr>
          <p:nvPr/>
        </p:nvGrpSpPr>
        <p:grpSpPr bwMode="auto">
          <a:xfrm>
            <a:off x="1885950" y="2301875"/>
            <a:ext cx="914400" cy="1355725"/>
            <a:chOff x="1885950" y="2301875"/>
            <a:chExt cx="914400" cy="1355724"/>
          </a:xfrm>
        </p:grpSpPr>
        <p:cxnSp>
          <p:nvCxnSpPr>
            <p:cNvPr id="122" name="Straight Arrow Connector 121"/>
            <p:cNvCxnSpPr/>
            <p:nvPr/>
          </p:nvCxnSpPr>
          <p:spPr>
            <a:xfrm rot="10800000">
              <a:off x="2622550" y="2301875"/>
              <a:ext cx="177800"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rot="16200000" flipV="1">
              <a:off x="2589212" y="2592388"/>
              <a:ext cx="168275" cy="15240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rot="16200000" flipV="1">
              <a:off x="2549525" y="2965449"/>
              <a:ext cx="161925" cy="8572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05" idx="6"/>
            </p:cNvCxnSpPr>
            <p:nvPr/>
          </p:nvCxnSpPr>
          <p:spPr>
            <a:xfrm flipH="1" flipV="1">
              <a:off x="2492375" y="3260724"/>
              <a:ext cx="22225" cy="1682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rot="5400000" flipH="1" flipV="1">
              <a:off x="2200275" y="3533774"/>
              <a:ext cx="130175" cy="53975"/>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1885950" y="3587749"/>
              <a:ext cx="120650" cy="69850"/>
            </a:xfrm>
            <a:prstGeom prst="straightConnector1">
              <a:avLst/>
            </a:prstGeom>
            <a:ln w="1905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grpSp>
      <p:sp>
        <p:nvSpPr>
          <p:cNvPr id="25" name="Arc 24"/>
          <p:cNvSpPr>
            <a:spLocks noChangeAspect="1"/>
          </p:cNvSpPr>
          <p:nvPr/>
        </p:nvSpPr>
        <p:spPr>
          <a:xfrm>
            <a:off x="1260475" y="2857500"/>
            <a:ext cx="1143000" cy="11430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6" name="Arc 25"/>
          <p:cNvSpPr>
            <a:spLocks noChangeAspect="1"/>
          </p:cNvSpPr>
          <p:nvPr/>
        </p:nvSpPr>
        <p:spPr>
          <a:xfrm>
            <a:off x="1489075" y="3086100"/>
            <a:ext cx="685800" cy="6858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7" name="Arc 26"/>
          <p:cNvSpPr>
            <a:spLocks noChangeAspect="1"/>
          </p:cNvSpPr>
          <p:nvPr/>
        </p:nvSpPr>
        <p:spPr>
          <a:xfrm>
            <a:off x="1712913" y="3317875"/>
            <a:ext cx="228600" cy="2286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8" name="Arc 27"/>
          <p:cNvSpPr>
            <a:spLocks noChangeAspect="1"/>
          </p:cNvSpPr>
          <p:nvPr/>
        </p:nvSpPr>
        <p:spPr>
          <a:xfrm>
            <a:off x="1028700" y="2632075"/>
            <a:ext cx="1600200" cy="1600200"/>
          </a:xfrm>
          <a:prstGeom prst="arc">
            <a:avLst>
              <a:gd name="adj1" fmla="val 17371927"/>
              <a:gd name="adj2" fmla="val 20189518"/>
            </a:avLst>
          </a:prstGeom>
          <a:ln w="228600" cmpd="sng">
            <a:solidFill>
              <a:srgbClr val="0033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nvGrpSpPr>
          <p:cNvPr id="38927" name="Group 14"/>
          <p:cNvGrpSpPr>
            <a:grpSpLocks/>
          </p:cNvGrpSpPr>
          <p:nvPr/>
        </p:nvGrpSpPr>
        <p:grpSpPr bwMode="auto">
          <a:xfrm>
            <a:off x="457200" y="2057400"/>
            <a:ext cx="2743200" cy="2743200"/>
            <a:chOff x="3200400" y="2209800"/>
            <a:chExt cx="2743200" cy="2743200"/>
          </a:xfrm>
        </p:grpSpPr>
        <p:sp>
          <p:nvSpPr>
            <p:cNvPr id="31" name="Oval 30"/>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3" name="Oval 32"/>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5" name="Oval 34"/>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6" name="Oval 35"/>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7" name="Oval 36"/>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8" name="Oval 37"/>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39" name="Oval 38"/>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40" name="Arc 39"/>
          <p:cNvSpPr>
            <a:spLocks noChangeAspect="1"/>
          </p:cNvSpPr>
          <p:nvPr/>
        </p:nvSpPr>
        <p:spPr>
          <a:xfrm rot="2833729">
            <a:off x="1244600" y="2847975"/>
            <a:ext cx="1143000" cy="11430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1" name="Arc 40"/>
          <p:cNvSpPr>
            <a:spLocks noChangeAspect="1"/>
          </p:cNvSpPr>
          <p:nvPr/>
        </p:nvSpPr>
        <p:spPr>
          <a:xfrm rot="2833729">
            <a:off x="1473200" y="3076575"/>
            <a:ext cx="685800" cy="6858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2" name="Arc 41"/>
          <p:cNvSpPr>
            <a:spLocks noChangeAspect="1"/>
          </p:cNvSpPr>
          <p:nvPr/>
        </p:nvSpPr>
        <p:spPr>
          <a:xfrm rot="2833729">
            <a:off x="1695450" y="3302000"/>
            <a:ext cx="228600" cy="2286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3" name="Arc 42"/>
          <p:cNvSpPr>
            <a:spLocks noChangeAspect="1"/>
          </p:cNvSpPr>
          <p:nvPr/>
        </p:nvSpPr>
        <p:spPr>
          <a:xfrm rot="2833729">
            <a:off x="1011238" y="2617788"/>
            <a:ext cx="1600200" cy="16002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4" name="Arc 43"/>
          <p:cNvSpPr>
            <a:spLocks noChangeAspect="1"/>
          </p:cNvSpPr>
          <p:nvPr/>
        </p:nvSpPr>
        <p:spPr>
          <a:xfrm rot="2833729">
            <a:off x="782638" y="2389188"/>
            <a:ext cx="2057400" cy="2057400"/>
          </a:xfrm>
          <a:prstGeom prst="arc">
            <a:avLst>
              <a:gd name="adj1" fmla="val 17371927"/>
              <a:gd name="adj2" fmla="val 20189518"/>
            </a:avLst>
          </a:prstGeom>
          <a:ln w="228600" cmpd="sng">
            <a:solidFill>
              <a:srgbClr val="9A27C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5" name="Arc 44"/>
          <p:cNvSpPr>
            <a:spLocks noChangeAspect="1"/>
          </p:cNvSpPr>
          <p:nvPr/>
        </p:nvSpPr>
        <p:spPr>
          <a:xfrm rot="18786511">
            <a:off x="1266825" y="2865438"/>
            <a:ext cx="1143000" cy="11430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6" name="Arc 45"/>
          <p:cNvSpPr>
            <a:spLocks noChangeAspect="1"/>
          </p:cNvSpPr>
          <p:nvPr/>
        </p:nvSpPr>
        <p:spPr>
          <a:xfrm rot="18786511">
            <a:off x="1495425" y="3094038"/>
            <a:ext cx="685800" cy="6858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7" name="Arc 46"/>
          <p:cNvSpPr>
            <a:spLocks noChangeAspect="1"/>
          </p:cNvSpPr>
          <p:nvPr/>
        </p:nvSpPr>
        <p:spPr>
          <a:xfrm rot="18786511">
            <a:off x="1722438" y="3328988"/>
            <a:ext cx="228600" cy="228600"/>
          </a:xfrm>
          <a:prstGeom prst="arc">
            <a:avLst>
              <a:gd name="adj1" fmla="val 17371927"/>
              <a:gd name="adj2" fmla="val 20189518"/>
            </a:avLst>
          </a:prstGeom>
          <a:ln w="228600" cmpd="sng">
            <a:solidFill>
              <a:srgbClr val="05A1AC">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8" name="Arc 47"/>
          <p:cNvSpPr>
            <a:spLocks noChangeAspect="1"/>
          </p:cNvSpPr>
          <p:nvPr/>
        </p:nvSpPr>
        <p:spPr>
          <a:xfrm rot="15982039">
            <a:off x="1262063" y="2862263"/>
            <a:ext cx="1143000" cy="11430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49" name="Arc 48"/>
          <p:cNvSpPr>
            <a:spLocks noChangeAspect="1"/>
          </p:cNvSpPr>
          <p:nvPr/>
        </p:nvSpPr>
        <p:spPr>
          <a:xfrm rot="15982039">
            <a:off x="1490663" y="3090863"/>
            <a:ext cx="685800" cy="6858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0" name="Arc 49"/>
          <p:cNvSpPr>
            <a:spLocks noChangeAspect="1"/>
          </p:cNvSpPr>
          <p:nvPr/>
        </p:nvSpPr>
        <p:spPr>
          <a:xfrm rot="15982039">
            <a:off x="1722438" y="3324225"/>
            <a:ext cx="228600" cy="2286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1" name="Arc 50"/>
          <p:cNvSpPr>
            <a:spLocks noChangeAspect="1"/>
          </p:cNvSpPr>
          <p:nvPr/>
        </p:nvSpPr>
        <p:spPr>
          <a:xfrm rot="15982039">
            <a:off x="1036638" y="2636838"/>
            <a:ext cx="1600200" cy="1600200"/>
          </a:xfrm>
          <a:prstGeom prst="arc">
            <a:avLst>
              <a:gd name="adj1" fmla="val 17371927"/>
              <a:gd name="adj2" fmla="val 20189518"/>
            </a:avLst>
          </a:prstGeom>
          <a:ln w="228600" cmpd="sng">
            <a:solidFill>
              <a:srgbClr val="00EC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2" name="Arc 51"/>
          <p:cNvSpPr>
            <a:spLocks noChangeAspect="1"/>
          </p:cNvSpPr>
          <p:nvPr/>
        </p:nvSpPr>
        <p:spPr>
          <a:xfrm rot="13176755">
            <a:off x="1266825" y="2867025"/>
            <a:ext cx="1143000" cy="11430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3" name="Arc 52"/>
          <p:cNvSpPr>
            <a:spLocks noChangeAspect="1"/>
          </p:cNvSpPr>
          <p:nvPr/>
        </p:nvSpPr>
        <p:spPr>
          <a:xfrm rot="13176755">
            <a:off x="1495425" y="3095625"/>
            <a:ext cx="685800" cy="6858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4" name="Arc 53"/>
          <p:cNvSpPr>
            <a:spLocks noChangeAspect="1"/>
          </p:cNvSpPr>
          <p:nvPr/>
        </p:nvSpPr>
        <p:spPr>
          <a:xfrm rot="13176755">
            <a:off x="1730375" y="3324225"/>
            <a:ext cx="228600" cy="228600"/>
          </a:xfrm>
          <a:prstGeom prst="arc">
            <a:avLst>
              <a:gd name="adj1" fmla="val 17371927"/>
              <a:gd name="adj2" fmla="val 20189518"/>
            </a:avLst>
          </a:prstGeom>
          <a:ln w="228600" cmpd="sng">
            <a:solidFill>
              <a:srgbClr val="FFFF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5" name="Arc 54"/>
          <p:cNvSpPr>
            <a:spLocks noChangeAspect="1"/>
          </p:cNvSpPr>
          <p:nvPr/>
        </p:nvSpPr>
        <p:spPr>
          <a:xfrm rot="10430447">
            <a:off x="1270000" y="2870200"/>
            <a:ext cx="1143000" cy="11430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59" name="Arc 58"/>
          <p:cNvSpPr>
            <a:spLocks noChangeAspect="1"/>
          </p:cNvSpPr>
          <p:nvPr/>
        </p:nvSpPr>
        <p:spPr>
          <a:xfrm rot="10430447">
            <a:off x="1498600" y="3098800"/>
            <a:ext cx="685800" cy="6858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0" name="Arc 59"/>
          <p:cNvSpPr>
            <a:spLocks noChangeAspect="1"/>
          </p:cNvSpPr>
          <p:nvPr/>
        </p:nvSpPr>
        <p:spPr>
          <a:xfrm rot="10430447">
            <a:off x="1733550" y="3324225"/>
            <a:ext cx="228600" cy="2286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1" name="Arc 60"/>
          <p:cNvSpPr>
            <a:spLocks noChangeAspect="1"/>
          </p:cNvSpPr>
          <p:nvPr/>
        </p:nvSpPr>
        <p:spPr>
          <a:xfrm rot="10430447">
            <a:off x="1044575" y="2638425"/>
            <a:ext cx="1600200" cy="1600200"/>
          </a:xfrm>
          <a:prstGeom prst="arc">
            <a:avLst>
              <a:gd name="adj1" fmla="val 17371927"/>
              <a:gd name="adj2" fmla="val 20189518"/>
            </a:avLst>
          </a:prstGeom>
          <a:ln w="228600" cmpd="sng">
            <a:solidFill>
              <a:srgbClr val="FF8F02">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2" name="Arc 61"/>
          <p:cNvSpPr>
            <a:spLocks noChangeAspect="1"/>
          </p:cNvSpPr>
          <p:nvPr/>
        </p:nvSpPr>
        <p:spPr>
          <a:xfrm rot="7646819">
            <a:off x="1276350" y="2867025"/>
            <a:ext cx="1143000" cy="11430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3" name="Arc 62"/>
          <p:cNvSpPr>
            <a:spLocks noChangeAspect="1"/>
          </p:cNvSpPr>
          <p:nvPr/>
        </p:nvSpPr>
        <p:spPr>
          <a:xfrm rot="7646819">
            <a:off x="1504950" y="3095625"/>
            <a:ext cx="685800" cy="6858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4" name="Arc 63"/>
          <p:cNvSpPr>
            <a:spLocks noChangeAspect="1"/>
          </p:cNvSpPr>
          <p:nvPr/>
        </p:nvSpPr>
        <p:spPr>
          <a:xfrm rot="7646819">
            <a:off x="1733550" y="3317875"/>
            <a:ext cx="228600" cy="2286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5" name="Arc 64"/>
          <p:cNvSpPr>
            <a:spLocks noChangeAspect="1"/>
          </p:cNvSpPr>
          <p:nvPr/>
        </p:nvSpPr>
        <p:spPr>
          <a:xfrm rot="7646819">
            <a:off x="1046163" y="2635250"/>
            <a:ext cx="1600200" cy="16002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6" name="Arc 65"/>
          <p:cNvSpPr>
            <a:spLocks noChangeAspect="1"/>
          </p:cNvSpPr>
          <p:nvPr/>
        </p:nvSpPr>
        <p:spPr>
          <a:xfrm rot="7646819">
            <a:off x="817563" y="2406650"/>
            <a:ext cx="2057400" cy="2057400"/>
          </a:xfrm>
          <a:prstGeom prst="arc">
            <a:avLst>
              <a:gd name="adj1" fmla="val 17371927"/>
              <a:gd name="adj2" fmla="val 20189518"/>
            </a:avLst>
          </a:prstGeom>
          <a:ln w="228600" cmpd="sng">
            <a:solidFill>
              <a:srgbClr val="CC0000">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7" name="Arc 66"/>
          <p:cNvSpPr>
            <a:spLocks noChangeAspect="1"/>
          </p:cNvSpPr>
          <p:nvPr/>
        </p:nvSpPr>
        <p:spPr>
          <a:xfrm rot="4788047">
            <a:off x="1260475" y="2878138"/>
            <a:ext cx="1143000" cy="1143000"/>
          </a:xfrm>
          <a:prstGeom prst="arc">
            <a:avLst>
              <a:gd name="adj1" fmla="val 18084441"/>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8" name="Arc 67"/>
          <p:cNvSpPr>
            <a:spLocks noChangeAspect="1"/>
          </p:cNvSpPr>
          <p:nvPr/>
        </p:nvSpPr>
        <p:spPr>
          <a:xfrm rot="4788047">
            <a:off x="1489075" y="3106738"/>
            <a:ext cx="685800" cy="685800"/>
          </a:xfrm>
          <a:prstGeom prst="arc">
            <a:avLst>
              <a:gd name="adj1" fmla="val 18031911"/>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0" name="Arc 69"/>
          <p:cNvSpPr>
            <a:spLocks noChangeAspect="1"/>
          </p:cNvSpPr>
          <p:nvPr/>
        </p:nvSpPr>
        <p:spPr>
          <a:xfrm rot="4788047">
            <a:off x="1714500" y="3330575"/>
            <a:ext cx="228600" cy="228600"/>
          </a:xfrm>
          <a:prstGeom prst="arc">
            <a:avLst>
              <a:gd name="adj1" fmla="val 18134052"/>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1" name="Arc 70"/>
          <p:cNvSpPr>
            <a:spLocks noChangeAspect="1"/>
          </p:cNvSpPr>
          <p:nvPr/>
        </p:nvSpPr>
        <p:spPr>
          <a:xfrm rot="4788047">
            <a:off x="1028700" y="2646363"/>
            <a:ext cx="1600200" cy="1600200"/>
          </a:xfrm>
          <a:prstGeom prst="arc">
            <a:avLst>
              <a:gd name="adj1" fmla="val 18140757"/>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2" name="Arc 71"/>
          <p:cNvSpPr>
            <a:spLocks noChangeAspect="1"/>
          </p:cNvSpPr>
          <p:nvPr/>
        </p:nvSpPr>
        <p:spPr>
          <a:xfrm rot="4788047">
            <a:off x="800100" y="2417763"/>
            <a:ext cx="2057400" cy="2057400"/>
          </a:xfrm>
          <a:prstGeom prst="arc">
            <a:avLst>
              <a:gd name="adj1" fmla="val 18129302"/>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3" name="Arc 72"/>
          <p:cNvSpPr>
            <a:spLocks noChangeAspect="1"/>
          </p:cNvSpPr>
          <p:nvPr/>
        </p:nvSpPr>
        <p:spPr>
          <a:xfrm rot="4788047">
            <a:off x="574675" y="2192338"/>
            <a:ext cx="2514600" cy="2514600"/>
          </a:xfrm>
          <a:prstGeom prst="arc">
            <a:avLst>
              <a:gd name="adj1" fmla="val 18164378"/>
              <a:gd name="adj2" fmla="val 20189518"/>
            </a:avLst>
          </a:prstGeom>
          <a:ln w="228600" cmpd="sng">
            <a:solidFill>
              <a:srgbClr val="CC045F">
                <a:alpha val="33000"/>
              </a:srgbClr>
            </a:solidFill>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74" name="TextBox 73"/>
          <p:cNvSpPr txBox="1"/>
          <p:nvPr/>
        </p:nvSpPr>
        <p:spPr>
          <a:xfrm>
            <a:off x="3581400" y="2903538"/>
            <a:ext cx="5368925" cy="2246312"/>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rPr>
              <a:t>Surround the </a:t>
            </a:r>
            <a:r>
              <a:rPr lang="en-US" altLang="en-US" sz="2000" b="1">
                <a:solidFill>
                  <a:srgbClr val="CC0000"/>
                </a:solidFill>
              </a:rPr>
              <a:t>wire</a:t>
            </a:r>
            <a:r>
              <a:rPr lang="en-US" altLang="en-US" sz="2000">
                <a:solidFill>
                  <a:srgbClr val="CC0000"/>
                </a:solidFill>
              </a:rPr>
              <a:t> with any path</a:t>
            </a:r>
          </a:p>
          <a:p>
            <a:pPr eaLnBrk="1" hangingPunct="1"/>
            <a:r>
              <a:rPr lang="en-US" altLang="en-US" sz="2000">
                <a:solidFill>
                  <a:srgbClr val="CC0000"/>
                </a:solidFill>
              </a:rPr>
              <a:t>by following different </a:t>
            </a:r>
            <a:r>
              <a:rPr lang="en-US" altLang="en-US" sz="2000" b="1">
                <a:solidFill>
                  <a:srgbClr val="CC0000"/>
                </a:solidFill>
              </a:rPr>
              <a:t>circles</a:t>
            </a:r>
            <a:r>
              <a:rPr lang="en-US" altLang="en-US" sz="2000">
                <a:solidFill>
                  <a:srgbClr val="CC0000"/>
                </a:solidFill>
              </a:rPr>
              <a:t> in different places.</a:t>
            </a:r>
          </a:p>
          <a:p>
            <a:pPr eaLnBrk="1" hangingPunct="1"/>
            <a:endParaRPr lang="en-US" altLang="en-US" sz="2000">
              <a:solidFill>
                <a:srgbClr val="CC0000"/>
              </a:solidFill>
            </a:endParaRPr>
          </a:p>
          <a:p>
            <a:pPr eaLnBrk="1" hangingPunct="1"/>
            <a:r>
              <a:rPr lang="en-US" altLang="en-US" sz="2000">
                <a:solidFill>
                  <a:srgbClr val="CC0000"/>
                </a:solidFill>
              </a:rPr>
              <a:t>Line integral around outer surface is always </a:t>
            </a:r>
            <a:r>
              <a:rPr lang="en-US" altLang="en-US" sz="2000" b="1">
                <a:solidFill>
                  <a:srgbClr val="CC0000"/>
                </a:solidFill>
              </a:rPr>
              <a:t>same.</a:t>
            </a:r>
          </a:p>
          <a:p>
            <a:pPr eaLnBrk="1" hangingPunct="1"/>
            <a:endParaRPr lang="en-US" altLang="en-US" sz="2000">
              <a:solidFill>
                <a:srgbClr val="CC0000"/>
              </a:solidFill>
            </a:endParaRPr>
          </a:p>
          <a:p>
            <a:pPr eaLnBrk="1" hangingPunct="1"/>
            <a:r>
              <a:rPr lang="en-US" altLang="en-US" sz="2000">
                <a:solidFill>
                  <a:srgbClr val="CC0000"/>
                </a:solidFill>
              </a:rPr>
              <a:t>Limit of small segments</a:t>
            </a:r>
          </a:p>
          <a:p>
            <a:pPr eaLnBrk="1" hangingPunct="1"/>
            <a:r>
              <a:rPr lang="en-US" altLang="en-US" sz="2000">
                <a:solidFill>
                  <a:srgbClr val="CC0000"/>
                </a:solidFill>
                <a:sym typeface="Wingdings" charset="2"/>
              </a:rPr>
              <a:t> works for any smooth path</a:t>
            </a:r>
            <a:endParaRPr lang="en-US" altLang="en-US" sz="2000">
              <a:solidFill>
                <a:srgbClr val="CC0000"/>
              </a:solidFill>
            </a:endParaRPr>
          </a:p>
        </p:txBody>
      </p:sp>
      <p:sp>
        <p:nvSpPr>
          <p:cNvPr id="76" name="Freeform 75"/>
          <p:cNvSpPr>
            <a:spLocks noChangeArrowheads="1"/>
          </p:cNvSpPr>
          <p:nvPr/>
        </p:nvSpPr>
        <p:spPr bwMode="auto">
          <a:xfrm>
            <a:off x="1038225" y="2674938"/>
            <a:ext cx="1965325" cy="1898650"/>
          </a:xfrm>
          <a:custGeom>
            <a:avLst/>
            <a:gdLst>
              <a:gd name="T0" fmla="*/ 66146 w 1965325"/>
              <a:gd name="T1" fmla="*/ 188383 h 1898650"/>
              <a:gd name="T2" fmla="*/ 421746 w 1965325"/>
              <a:gd name="T3" fmla="*/ 45508 h 1898650"/>
              <a:gd name="T4" fmla="*/ 770996 w 1965325"/>
              <a:gd name="T5" fmla="*/ 70908 h 1898650"/>
              <a:gd name="T6" fmla="*/ 1367896 w 1965325"/>
              <a:gd name="T7" fmla="*/ 45508 h 1898650"/>
              <a:gd name="T8" fmla="*/ 1726671 w 1965325"/>
              <a:gd name="T9" fmla="*/ 343958 h 1898650"/>
              <a:gd name="T10" fmla="*/ 1929871 w 1965325"/>
              <a:gd name="T11" fmla="*/ 709083 h 1898650"/>
              <a:gd name="T12" fmla="*/ 1939396 w 1965325"/>
              <a:gd name="T13" fmla="*/ 1245658 h 1898650"/>
              <a:gd name="T14" fmla="*/ 1856846 w 1965325"/>
              <a:gd name="T15" fmla="*/ 1636183 h 1898650"/>
              <a:gd name="T16" fmla="*/ 1491721 w 1965325"/>
              <a:gd name="T17" fmla="*/ 1801283 h 1898650"/>
              <a:gd name="T18" fmla="*/ 977371 w 1965325"/>
              <a:gd name="T19" fmla="*/ 1890183 h 1898650"/>
              <a:gd name="T20" fmla="*/ 555096 w 1965325"/>
              <a:gd name="T21" fmla="*/ 1750483 h 1898650"/>
              <a:gd name="T22" fmla="*/ 275696 w 1965325"/>
              <a:gd name="T23" fmla="*/ 1506008 h 1898650"/>
              <a:gd name="T24" fmla="*/ 94721 w 1965325"/>
              <a:gd name="T25" fmla="*/ 1159933 h 1898650"/>
              <a:gd name="T26" fmla="*/ 107421 w 1965325"/>
              <a:gd name="T27" fmla="*/ 864658 h 1898650"/>
              <a:gd name="T28" fmla="*/ 24871 w 1965325"/>
              <a:gd name="T29" fmla="*/ 537633 h 1898650"/>
              <a:gd name="T30" fmla="*/ 66146 w 1965325"/>
              <a:gd name="T31" fmla="*/ 188383 h 18986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65325"/>
              <a:gd name="T49" fmla="*/ 0 h 1898650"/>
              <a:gd name="T50" fmla="*/ 1965325 w 1965325"/>
              <a:gd name="T51" fmla="*/ 1898650 h 18986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65325" h="1898650">
                <a:moveTo>
                  <a:pt x="66146" y="188383"/>
                </a:moveTo>
                <a:cubicBezTo>
                  <a:pt x="132292" y="106362"/>
                  <a:pt x="304271" y="65087"/>
                  <a:pt x="421746" y="45508"/>
                </a:cubicBezTo>
                <a:cubicBezTo>
                  <a:pt x="539221" y="25929"/>
                  <a:pt x="613304" y="70908"/>
                  <a:pt x="770996" y="70908"/>
                </a:cubicBezTo>
                <a:cubicBezTo>
                  <a:pt x="928688" y="70908"/>
                  <a:pt x="1208617" y="0"/>
                  <a:pt x="1367896" y="45508"/>
                </a:cubicBezTo>
                <a:cubicBezTo>
                  <a:pt x="1527175" y="91016"/>
                  <a:pt x="1633009" y="233362"/>
                  <a:pt x="1726671" y="343958"/>
                </a:cubicBezTo>
                <a:cubicBezTo>
                  <a:pt x="1820334" y="454554"/>
                  <a:pt x="1894417" y="558800"/>
                  <a:pt x="1929871" y="709083"/>
                </a:cubicBezTo>
                <a:cubicBezTo>
                  <a:pt x="1965325" y="859366"/>
                  <a:pt x="1951567" y="1091141"/>
                  <a:pt x="1939396" y="1245658"/>
                </a:cubicBezTo>
                <a:cubicBezTo>
                  <a:pt x="1927225" y="1400175"/>
                  <a:pt x="1931458" y="1543579"/>
                  <a:pt x="1856846" y="1636183"/>
                </a:cubicBezTo>
                <a:cubicBezTo>
                  <a:pt x="1782234" y="1728787"/>
                  <a:pt x="1638300" y="1758950"/>
                  <a:pt x="1491721" y="1801283"/>
                </a:cubicBezTo>
                <a:cubicBezTo>
                  <a:pt x="1345142" y="1843616"/>
                  <a:pt x="1133475" y="1898650"/>
                  <a:pt x="977371" y="1890183"/>
                </a:cubicBezTo>
                <a:cubicBezTo>
                  <a:pt x="821267" y="1881716"/>
                  <a:pt x="672042" y="1814512"/>
                  <a:pt x="555096" y="1750483"/>
                </a:cubicBezTo>
                <a:cubicBezTo>
                  <a:pt x="438150" y="1686454"/>
                  <a:pt x="352425" y="1604433"/>
                  <a:pt x="275696" y="1506008"/>
                </a:cubicBezTo>
                <a:cubicBezTo>
                  <a:pt x="198967" y="1407583"/>
                  <a:pt x="122767" y="1266825"/>
                  <a:pt x="94721" y="1159933"/>
                </a:cubicBezTo>
                <a:cubicBezTo>
                  <a:pt x="66675" y="1053041"/>
                  <a:pt x="119063" y="968375"/>
                  <a:pt x="107421" y="864658"/>
                </a:cubicBezTo>
                <a:cubicBezTo>
                  <a:pt x="95779" y="760941"/>
                  <a:pt x="28046" y="652462"/>
                  <a:pt x="24871" y="537633"/>
                </a:cubicBezTo>
                <a:cubicBezTo>
                  <a:pt x="21696" y="422804"/>
                  <a:pt x="0" y="270404"/>
                  <a:pt x="66146" y="188383"/>
                </a:cubicBezTo>
                <a:close/>
              </a:path>
            </a:pathLst>
          </a:custGeom>
          <a:noFill/>
          <a:ln w="57150">
            <a:solidFill>
              <a:srgbClr val="0000FF"/>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nvGrpSpPr>
          <p:cNvPr id="38961" name="Group 76"/>
          <p:cNvGrpSpPr>
            <a:grpSpLocks/>
          </p:cNvGrpSpPr>
          <p:nvPr/>
        </p:nvGrpSpPr>
        <p:grpSpPr bwMode="auto">
          <a:xfrm>
            <a:off x="-139700" y="4368800"/>
            <a:ext cx="2762250" cy="2297113"/>
            <a:chOff x="-139700" y="4368800"/>
            <a:chExt cx="2762250" cy="2297173"/>
          </a:xfrm>
        </p:grpSpPr>
        <p:sp>
          <p:nvSpPr>
            <p:cNvPr id="78" name="TextBox 77"/>
            <p:cNvSpPr txBox="1"/>
            <p:nvPr/>
          </p:nvSpPr>
          <p:spPr>
            <a:xfrm>
              <a:off x="109538" y="5072081"/>
              <a:ext cx="17367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On each circle: </a:t>
              </a:r>
            </a:p>
          </p:txBody>
        </p:sp>
        <p:sp>
          <p:nvSpPr>
            <p:cNvPr id="79" name="TextBox 78"/>
            <p:cNvSpPr txBox="1"/>
            <p:nvPr/>
          </p:nvSpPr>
          <p:spPr>
            <a:xfrm>
              <a:off x="838200" y="5656297"/>
              <a:ext cx="711200"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Field</a:t>
              </a:r>
            </a:p>
          </p:txBody>
        </p:sp>
        <p:sp>
          <p:nvSpPr>
            <p:cNvPr id="80" name="TextBox 79"/>
            <p:cNvSpPr txBox="1"/>
            <p:nvPr/>
          </p:nvSpPr>
          <p:spPr>
            <a:xfrm>
              <a:off x="-139700" y="6265913"/>
              <a:ext cx="1711325" cy="40006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Circumference</a:t>
              </a:r>
            </a:p>
          </p:txBody>
        </p:sp>
        <p:sp>
          <p:nvSpPr>
            <p:cNvPr id="81" name="Freeform 80"/>
            <p:cNvSpPr>
              <a:spLocks noChangeArrowheads="1"/>
            </p:cNvSpPr>
            <p:nvPr/>
          </p:nvSpPr>
          <p:spPr bwMode="auto">
            <a:xfrm>
              <a:off x="290513" y="4368800"/>
              <a:ext cx="488950" cy="846160"/>
            </a:xfrm>
            <a:custGeom>
              <a:avLst/>
              <a:gdLst>
                <a:gd name="T0" fmla="*/ 48047 w 488244"/>
                <a:gd name="T1" fmla="*/ 846160 h 846667"/>
                <a:gd name="T2" fmla="*/ 73484 w 488244"/>
                <a:gd name="T3" fmla="*/ 186155 h 846667"/>
                <a:gd name="T4" fmla="*/ 488950 w 488244"/>
                <a:gd name="T5" fmla="*/ 0 h 846667"/>
                <a:gd name="T6" fmla="*/ 0 60000 65536"/>
                <a:gd name="T7" fmla="*/ 0 60000 65536"/>
                <a:gd name="T8" fmla="*/ 0 60000 65536"/>
                <a:gd name="T9" fmla="*/ 0 w 488244"/>
                <a:gd name="T10" fmla="*/ 0 h 846667"/>
                <a:gd name="T11" fmla="*/ 488244 w 488244"/>
                <a:gd name="T12" fmla="*/ 846667 h 846667"/>
              </a:gdLst>
              <a:ahLst/>
              <a:cxnLst>
                <a:cxn ang="T6">
                  <a:pos x="T0" y="T1"/>
                </a:cxn>
                <a:cxn ang="T7">
                  <a:pos x="T2" y="T3"/>
                </a:cxn>
                <a:cxn ang="T8">
                  <a:pos x="T4" y="T5"/>
                </a:cxn>
              </a:cxnLst>
              <a:rect l="T9" t="T10" r="T11" b="T12"/>
              <a:pathLst>
                <a:path w="488244" h="846667">
                  <a:moveTo>
                    <a:pt x="47978" y="846667"/>
                  </a:moveTo>
                  <a:cubicBezTo>
                    <a:pt x="23989" y="587022"/>
                    <a:pt x="0" y="327378"/>
                    <a:pt x="73378" y="186267"/>
                  </a:cubicBezTo>
                  <a:cubicBezTo>
                    <a:pt x="146756" y="45156"/>
                    <a:pt x="317500" y="22578"/>
                    <a:pt x="488244" y="0"/>
                  </a:cubicBezTo>
                </a:path>
              </a:pathLst>
            </a:custGeom>
            <a:noFill/>
            <a:ln w="25400">
              <a:solidFill>
                <a:srgbClr val="1F58FF"/>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pic>
          <p:nvPicPr>
            <p:cNvPr id="38966" name="Picture 81"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75300"/>
              <a:ext cx="77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Picture 8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400800"/>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44B88BAC-56A7-4E7E-A371-B56536E2EDF7}" type="slidenum">
              <a:rPr lang="en-US" altLang="en-US" smtClean="0"/>
              <a:pPr/>
              <a:t>21</a:t>
            </a:fld>
            <a:endParaRPr lang="en-US" alt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762000" y="76200"/>
            <a:ext cx="7772400" cy="533400"/>
          </a:xfrm>
        </p:spPr>
        <p:txBody>
          <a:bodyPr/>
          <a:lstStyle/>
          <a:p>
            <a:r>
              <a:rPr lang="en-US" altLang="ja-JP" smtClean="0">
                <a:ea typeface="ＭＳ Ｐゴシック" charset="-128"/>
              </a:rPr>
              <a:t>Ampere’s Law </a:t>
            </a:r>
            <a:r>
              <a:rPr lang="en-US" altLang="ja-JP" i="1" smtClean="0">
                <a:solidFill>
                  <a:srgbClr val="FE5306"/>
                </a:solidFill>
                <a:ea typeface="ＭＳ Ｐゴシック" charset="-128"/>
              </a:rPr>
              <a:t>in Magnetostatics</a:t>
            </a:r>
          </a:p>
        </p:txBody>
      </p:sp>
      <p:pic>
        <p:nvPicPr>
          <p:cNvPr id="411651" name="Picture 3" descr="F30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24400"/>
            <a:ext cx="32766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4"/>
          <p:cNvSpPr txBox="1">
            <a:spLocks noChangeArrowheads="1"/>
          </p:cNvSpPr>
          <p:nvPr/>
        </p:nvSpPr>
        <p:spPr bwMode="auto">
          <a:xfrm>
            <a:off x="609600" y="1219200"/>
            <a:ext cx="800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r>
              <a:rPr lang="en-US" altLang="ja-JP" i="0">
                <a:ea typeface="ＭＳ Ｐゴシック" charset="-128"/>
              </a:rPr>
              <a:t>The path integral of the dot product of magnetic field and unit vector along a closed loop,</a:t>
            </a:r>
            <a:r>
              <a:rPr lang="en-US" altLang="ja-JP" i="0">
                <a:solidFill>
                  <a:srgbClr val="00FF00"/>
                </a:solidFill>
                <a:ea typeface="ＭＳ Ｐゴシック" charset="-128"/>
              </a:rPr>
              <a:t> </a:t>
            </a:r>
            <a:r>
              <a:rPr lang="en-US" altLang="ja-JP" b="1">
                <a:solidFill>
                  <a:srgbClr val="FE5306"/>
                </a:solidFill>
                <a:ea typeface="ＭＳ Ｐゴシック" charset="-128"/>
              </a:rPr>
              <a:t>Amperian loop</a:t>
            </a:r>
            <a:r>
              <a:rPr lang="en-US" altLang="ja-JP" i="0">
                <a:ea typeface="ＭＳ Ｐゴシック" charset="-128"/>
              </a:rPr>
              <a:t>, is proportional to the </a:t>
            </a:r>
            <a:r>
              <a:rPr lang="en-US" altLang="ja-JP" b="1">
                <a:solidFill>
                  <a:schemeClr val="hlink"/>
                </a:solidFill>
                <a:ea typeface="ＭＳ Ｐゴシック" charset="-128"/>
              </a:rPr>
              <a:t>net</a:t>
            </a:r>
            <a:r>
              <a:rPr lang="en-US" altLang="ja-JP" b="1">
                <a:solidFill>
                  <a:schemeClr val="accent1"/>
                </a:solidFill>
                <a:ea typeface="ＭＳ Ｐゴシック" charset="-128"/>
              </a:rPr>
              <a:t> </a:t>
            </a:r>
            <a:r>
              <a:rPr lang="en-US" altLang="ja-JP" i="0">
                <a:ea typeface="ＭＳ Ｐゴシック" charset="-128"/>
              </a:rPr>
              <a:t>current encircled by the loop,</a:t>
            </a:r>
          </a:p>
        </p:txBody>
      </p:sp>
      <p:sp>
        <p:nvSpPr>
          <p:cNvPr id="411654" name="Text Box 6"/>
          <p:cNvSpPr txBox="1">
            <a:spLocks noChangeArrowheads="1"/>
          </p:cNvSpPr>
          <p:nvPr/>
        </p:nvSpPr>
        <p:spPr bwMode="auto">
          <a:xfrm>
            <a:off x="5029200" y="4114800"/>
            <a:ext cx="2901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buFontTx/>
              <a:buChar char="•"/>
            </a:pPr>
            <a:r>
              <a:rPr lang="ja-JP" altLang="en-US" b="1" i="0">
                <a:ea typeface="ＭＳ Ｐゴシック" charset="-128"/>
              </a:rPr>
              <a:t> </a:t>
            </a:r>
            <a:r>
              <a:rPr lang="ja-JP" altLang="en-US" i="0">
                <a:solidFill>
                  <a:schemeClr val="accent1"/>
                </a:solidFill>
                <a:ea typeface="ＭＳ Ｐゴシック" charset="-128"/>
              </a:rPr>
              <a:t> </a:t>
            </a:r>
            <a:r>
              <a:rPr lang="en-US" altLang="ja-JP" sz="2000" b="1">
                <a:ea typeface="ＭＳ Ｐゴシック" charset="-128"/>
              </a:rPr>
              <a:t>Choosing a direction of</a:t>
            </a:r>
          </a:p>
          <a:p>
            <a:r>
              <a:rPr lang="en-US" altLang="ja-JP" sz="2000" b="1">
                <a:ea typeface="ＭＳ Ｐゴシック" charset="-128"/>
              </a:rPr>
              <a:t>   integration.</a:t>
            </a:r>
          </a:p>
        </p:txBody>
      </p:sp>
      <p:sp>
        <p:nvSpPr>
          <p:cNvPr id="411655" name="Text Box 7"/>
          <p:cNvSpPr txBox="1">
            <a:spLocks noChangeArrowheads="1"/>
          </p:cNvSpPr>
          <p:nvPr/>
        </p:nvSpPr>
        <p:spPr bwMode="auto">
          <a:xfrm>
            <a:off x="5029200" y="4876800"/>
            <a:ext cx="33480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buFontTx/>
              <a:buChar char="•"/>
            </a:pPr>
            <a:r>
              <a:rPr lang="ja-JP" altLang="en-US" i="0">
                <a:ea typeface="ＭＳ Ｐゴシック" charset="-128"/>
              </a:rPr>
              <a:t> </a:t>
            </a:r>
            <a:r>
              <a:rPr lang="ja-JP" altLang="en-US" i="0">
                <a:solidFill>
                  <a:schemeClr val="accent2"/>
                </a:solidFill>
                <a:ea typeface="ＭＳ Ｐゴシック" charset="-128"/>
              </a:rPr>
              <a:t> </a:t>
            </a:r>
            <a:r>
              <a:rPr lang="en-US" altLang="ja-JP" sz="2000">
                <a:ea typeface="ＭＳ Ｐゴシック" charset="-128"/>
              </a:rPr>
              <a:t>A current is</a:t>
            </a:r>
            <a:r>
              <a:rPr lang="en-US" altLang="ja-JP" sz="2000" b="1">
                <a:ea typeface="ＭＳ Ｐゴシック" charset="-128"/>
              </a:rPr>
              <a:t> positive </a:t>
            </a:r>
            <a:r>
              <a:rPr lang="en-US" altLang="ja-JP" sz="2000">
                <a:ea typeface="ＭＳ Ｐゴシック" charset="-128"/>
              </a:rPr>
              <a:t>if it </a:t>
            </a:r>
          </a:p>
          <a:p>
            <a:r>
              <a:rPr lang="en-US" altLang="ja-JP" sz="2000">
                <a:ea typeface="ＭＳ Ｐゴシック" charset="-128"/>
              </a:rPr>
              <a:t>   flows along the </a:t>
            </a:r>
            <a:r>
              <a:rPr lang="en-US" altLang="ja-JP" sz="2000" b="1">
                <a:ea typeface="ＭＳ Ｐゴシック" charset="-128"/>
              </a:rPr>
              <a:t>RHR normal</a:t>
            </a:r>
          </a:p>
          <a:p>
            <a:r>
              <a:rPr lang="en-US" altLang="ja-JP" sz="2000">
                <a:ea typeface="ＭＳ Ｐゴシック" charset="-128"/>
              </a:rPr>
              <a:t>   direction of the Amperian</a:t>
            </a:r>
          </a:p>
          <a:p>
            <a:r>
              <a:rPr lang="en-US" altLang="ja-JP" sz="2000">
                <a:ea typeface="ＭＳ Ｐゴシック" charset="-128"/>
              </a:rPr>
              <a:t>   loop, as defined by the </a:t>
            </a:r>
          </a:p>
          <a:p>
            <a:r>
              <a:rPr lang="en-US" altLang="ja-JP" sz="2000">
                <a:ea typeface="ＭＳ Ｐゴシック" charset="-128"/>
              </a:rPr>
              <a:t>   direction of integration.</a:t>
            </a:r>
          </a:p>
        </p:txBody>
      </p:sp>
      <p:sp>
        <p:nvSpPr>
          <p:cNvPr id="3081" name="Text Box 8"/>
          <p:cNvSpPr txBox="1">
            <a:spLocks noChangeArrowheads="1"/>
          </p:cNvSpPr>
          <p:nvPr/>
        </p:nvSpPr>
        <p:spPr bwMode="auto">
          <a:xfrm>
            <a:off x="533400" y="685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sz="2000" b="1">
                <a:ea typeface="ＭＳ Ｐゴシック" charset="-128"/>
              </a:rPr>
              <a:t>Biot-Savart’s Law</a:t>
            </a:r>
            <a:r>
              <a:rPr lang="en-US" altLang="ja-JP" sz="2000">
                <a:ea typeface="ＭＳ Ｐゴシック" charset="-128"/>
              </a:rPr>
              <a:t> can be used to derive another relation: </a:t>
            </a:r>
            <a:r>
              <a:rPr lang="en-US" altLang="ja-JP" b="1">
                <a:ea typeface="ＭＳ Ｐゴシック" charset="-128"/>
              </a:rPr>
              <a:t>Ampere’s Law</a:t>
            </a:r>
          </a:p>
        </p:txBody>
      </p:sp>
      <p:pic>
        <p:nvPicPr>
          <p:cNvPr id="3082" name="Picture 9" descr="figure-27-2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066800" y="2438400"/>
            <a:ext cx="1704975"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2057400" y="4191000"/>
            <a:ext cx="2743200" cy="536575"/>
            <a:chOff x="1296" y="2640"/>
            <a:chExt cx="1728" cy="338"/>
          </a:xfrm>
        </p:grpSpPr>
        <p:graphicFrame>
          <p:nvGraphicFramePr>
            <p:cNvPr id="3075" name="Object 11"/>
            <p:cNvGraphicFramePr>
              <a:graphicFrameLocks noChangeAspect="1"/>
            </p:cNvGraphicFramePr>
            <p:nvPr/>
          </p:nvGraphicFramePr>
          <p:xfrm>
            <a:off x="2256" y="2640"/>
            <a:ext cx="768" cy="283"/>
          </p:xfrm>
          <a:graphic>
            <a:graphicData uri="http://schemas.openxmlformats.org/presentationml/2006/ole">
              <mc:AlternateContent xmlns:mc="http://schemas.openxmlformats.org/markup-compatibility/2006">
                <mc:Choice xmlns:v="urn:schemas-microsoft-com:vml" Requires="v">
                  <p:oleObj spid="_x0000_s57552" name="Equation" r:id="rId6" imgW="622080" imgH="228600" progId="Equation.DSMT4">
                    <p:embed/>
                  </p:oleObj>
                </mc:Choice>
                <mc:Fallback>
                  <p:oleObj name="Equation" r:id="rId6" imgW="6220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2640"/>
                          <a:ext cx="768"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84" name="AutoShape 12"/>
            <p:cNvCxnSpPr>
              <a:cxnSpLocks noChangeShapeType="1"/>
            </p:cNvCxnSpPr>
            <p:nvPr/>
          </p:nvCxnSpPr>
          <p:spPr bwMode="auto">
            <a:xfrm rot="-5400000">
              <a:off x="1691" y="2389"/>
              <a:ext cx="194" cy="984"/>
            </a:xfrm>
            <a:prstGeom prst="curvedConnector2">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grpSp>
      <p:graphicFrame>
        <p:nvGraphicFramePr>
          <p:cNvPr id="3074" name="Object 13"/>
          <p:cNvGraphicFramePr>
            <a:graphicFrameLocks noChangeAspect="1"/>
          </p:cNvGraphicFramePr>
          <p:nvPr/>
        </p:nvGraphicFramePr>
        <p:xfrm>
          <a:off x="3886200" y="2895600"/>
          <a:ext cx="3086100" cy="685800"/>
        </p:xfrm>
        <a:graphic>
          <a:graphicData uri="http://schemas.openxmlformats.org/presentationml/2006/ole">
            <mc:AlternateContent xmlns:mc="http://schemas.openxmlformats.org/markup-compatibility/2006">
              <mc:Choice xmlns:v="urn:schemas-microsoft-com:vml" Requires="v">
                <p:oleObj spid="_x0000_s57553" name="Equation" r:id="rId8" imgW="1371600" imgH="304560" progId="Equation.3">
                  <p:embed/>
                </p:oleObj>
              </mc:Choice>
              <mc:Fallback>
                <p:oleObj name="Equation" r:id="rId8" imgW="1371600" imgH="304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895600"/>
                        <a:ext cx="30861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4B88BAC-56A7-4E7E-A371-B56536E2EDF7}" type="slidenum">
              <a:rPr lang="en-US" altLang="en-US" smtClean="0"/>
              <a:pPr/>
              <a:t>22</a:t>
            </a:fld>
            <a:endParaRPr lang="en-US" altLang="en-US"/>
          </a:p>
        </p:txBody>
      </p:sp>
    </p:spTree>
    <p:extLst>
      <p:ext uri="{BB962C8B-B14F-4D97-AF65-F5344CB8AC3E}">
        <p14:creationId xmlns:p14="http://schemas.microsoft.com/office/powerpoint/2010/main" val="3775013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0" y="2286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lgn="ctr" eaLnBrk="1" hangingPunct="1"/>
            <a:r>
              <a:rPr lang="en-US" altLang="ja-JP" i="0" dirty="0" err="1" smtClean="0">
                <a:ea typeface="ＭＳ Ｐゴシック" charset="-128"/>
              </a:rPr>
              <a:t>iClicker</a:t>
            </a:r>
            <a:r>
              <a:rPr lang="en-US" altLang="ja-JP" i="0" dirty="0" smtClean="0">
                <a:ea typeface="ＭＳ Ｐゴシック" charset="-128"/>
              </a:rPr>
              <a:t> Question</a:t>
            </a:r>
            <a:endParaRPr lang="en-US" altLang="ja-JP" i="0" dirty="0">
              <a:ea typeface="ＭＳ Ｐゴシック" charset="-128"/>
            </a:endParaRPr>
          </a:p>
        </p:txBody>
      </p:sp>
      <p:sp>
        <p:nvSpPr>
          <p:cNvPr id="14339" name="Text Box 3"/>
          <p:cNvSpPr txBox="1">
            <a:spLocks noChangeArrowheads="1"/>
          </p:cNvSpPr>
          <p:nvPr/>
        </p:nvSpPr>
        <p:spPr bwMode="auto">
          <a:xfrm>
            <a:off x="838200" y="762000"/>
            <a:ext cx="7467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r>
              <a:rPr lang="en-US" altLang="ja-JP" i="0" dirty="0">
                <a:solidFill>
                  <a:srgbClr val="FF0000"/>
                </a:solidFill>
                <a:ea typeface="ＭＳ Ｐゴシック" charset="-128"/>
              </a:rPr>
              <a:t>Three currents I</a:t>
            </a:r>
            <a:r>
              <a:rPr lang="en-US" altLang="ja-JP" i="0" baseline="-25000" dirty="0">
                <a:solidFill>
                  <a:srgbClr val="FF0000"/>
                </a:solidFill>
                <a:ea typeface="ＭＳ Ｐゴシック" charset="-128"/>
              </a:rPr>
              <a:t>1</a:t>
            </a:r>
            <a:r>
              <a:rPr lang="en-US" altLang="ja-JP" i="0" dirty="0">
                <a:solidFill>
                  <a:srgbClr val="FF0000"/>
                </a:solidFill>
                <a:ea typeface="ＭＳ Ｐゴシック" charset="-128"/>
              </a:rPr>
              <a:t>, I</a:t>
            </a:r>
            <a:r>
              <a:rPr lang="en-US" altLang="ja-JP" i="0" baseline="-25000" dirty="0">
                <a:solidFill>
                  <a:srgbClr val="FF0000"/>
                </a:solidFill>
                <a:ea typeface="ＭＳ Ｐゴシック" charset="-128"/>
              </a:rPr>
              <a:t>2</a:t>
            </a:r>
            <a:r>
              <a:rPr lang="en-US" altLang="ja-JP" i="0" dirty="0">
                <a:solidFill>
                  <a:srgbClr val="FF0000"/>
                </a:solidFill>
                <a:ea typeface="ＭＳ Ｐゴシック" charset="-128"/>
              </a:rPr>
              <a:t>, and I</a:t>
            </a:r>
            <a:r>
              <a:rPr lang="en-US" altLang="ja-JP" i="0" baseline="-25000" dirty="0">
                <a:solidFill>
                  <a:srgbClr val="FF0000"/>
                </a:solidFill>
                <a:ea typeface="ＭＳ Ｐゴシック" charset="-128"/>
              </a:rPr>
              <a:t>3</a:t>
            </a:r>
            <a:r>
              <a:rPr lang="en-US" altLang="ja-JP" i="0" dirty="0">
                <a:solidFill>
                  <a:srgbClr val="FF0000"/>
                </a:solidFill>
                <a:ea typeface="ＭＳ Ｐゴシック" charset="-128"/>
              </a:rPr>
              <a:t> are directed perpendicular to the plane of this page as shown. The value of the Ampere’s Law line integral of </a:t>
            </a:r>
            <a:r>
              <a:rPr lang="en-US" altLang="ja-JP" b="1" dirty="0">
                <a:solidFill>
                  <a:srgbClr val="FF0000"/>
                </a:solidFill>
                <a:ea typeface="ＭＳ Ｐゴシック" charset="-128"/>
              </a:rPr>
              <a:t>B</a:t>
            </a:r>
            <a:r>
              <a:rPr lang="en-US" altLang="ja-JP" b="1" dirty="0">
                <a:solidFill>
                  <a:srgbClr val="FF0000"/>
                </a:solidFill>
                <a:ea typeface="ＭＳ Ｐゴシック" charset="-128"/>
                <a:cs typeface="Times New Roman" charset="0"/>
              </a:rPr>
              <a:t>∙ dl</a:t>
            </a:r>
            <a:r>
              <a:rPr lang="en-US" altLang="ja-JP" i="0" dirty="0">
                <a:solidFill>
                  <a:srgbClr val="FF0000"/>
                </a:solidFill>
                <a:ea typeface="ＭＳ Ｐゴシック" charset="-128"/>
                <a:cs typeface="Times New Roman" charset="0"/>
              </a:rPr>
              <a:t> counterclockwise around </a:t>
            </a:r>
            <a:r>
              <a:rPr lang="en-US" altLang="ja-JP" i="0">
                <a:solidFill>
                  <a:srgbClr val="FF0000"/>
                </a:solidFill>
                <a:ea typeface="ＭＳ Ｐゴシック" charset="-128"/>
                <a:cs typeface="Times New Roman" charset="0"/>
              </a:rPr>
              <a:t>the </a:t>
            </a:r>
            <a:r>
              <a:rPr lang="en-US" altLang="ja-JP" i="0" smtClean="0">
                <a:solidFill>
                  <a:srgbClr val="FF0000"/>
                </a:solidFill>
                <a:ea typeface="ＭＳ Ｐゴシック" charset="-128"/>
                <a:cs typeface="Times New Roman" charset="0"/>
              </a:rPr>
              <a:t>square path </a:t>
            </a:r>
            <a:r>
              <a:rPr lang="en-US" altLang="ja-JP" i="0" dirty="0">
                <a:solidFill>
                  <a:srgbClr val="FF0000"/>
                </a:solidFill>
                <a:ea typeface="ＭＳ Ｐゴシック" charset="-128"/>
                <a:cs typeface="Times New Roman" charset="0"/>
              </a:rPr>
              <a:t>is </a:t>
            </a:r>
            <a:r>
              <a:rPr lang="en-US" altLang="ja-JP" i="0" dirty="0">
                <a:ea typeface="ＭＳ Ｐゴシック" charset="-128"/>
                <a:cs typeface="Times New Roman" charset="0"/>
              </a:rPr>
              <a:t>+</a:t>
            </a:r>
            <a:r>
              <a:rPr lang="en-US" altLang="ja-JP" i="0" dirty="0">
                <a:ea typeface="ＭＳ Ｐゴシック" charset="-128"/>
                <a:sym typeface="Symbol" pitchFamily="18" charset="2"/>
              </a:rPr>
              <a:t></a:t>
            </a:r>
            <a:r>
              <a:rPr lang="en-US" altLang="ja-JP" i="0" baseline="-25000" dirty="0">
                <a:ea typeface="ＭＳ Ｐゴシック" charset="-128"/>
                <a:sym typeface="Symbol" pitchFamily="18" charset="2"/>
              </a:rPr>
              <a:t>0</a:t>
            </a:r>
            <a:r>
              <a:rPr lang="en-US" altLang="ja-JP" i="0" dirty="0">
                <a:ea typeface="ＭＳ Ｐゴシック" charset="-128"/>
                <a:sym typeface="Symbol" pitchFamily="18" charset="2"/>
              </a:rPr>
              <a:t>I</a:t>
            </a:r>
            <a:r>
              <a:rPr lang="en-US" altLang="ja-JP" i="0" baseline="-25000" dirty="0">
                <a:ea typeface="ＭＳ Ｐゴシック" charset="-128"/>
                <a:sym typeface="Symbol" pitchFamily="18" charset="2"/>
              </a:rPr>
              <a:t>1</a:t>
            </a:r>
            <a:r>
              <a:rPr lang="en-US" altLang="ja-JP" i="0" dirty="0">
                <a:solidFill>
                  <a:srgbClr val="FF0000"/>
                </a:solidFill>
                <a:ea typeface="ＭＳ Ｐゴシック" charset="-128"/>
              </a:rPr>
              <a:t>. What’s the currents in I</a:t>
            </a:r>
            <a:r>
              <a:rPr lang="en-US" altLang="ja-JP" i="0" baseline="-25000" dirty="0">
                <a:solidFill>
                  <a:srgbClr val="FF0000"/>
                </a:solidFill>
                <a:ea typeface="ＭＳ Ｐゴシック" charset="-128"/>
              </a:rPr>
              <a:t>2</a:t>
            </a:r>
            <a:r>
              <a:rPr lang="en-US" altLang="ja-JP" i="0" dirty="0">
                <a:solidFill>
                  <a:srgbClr val="FF0000"/>
                </a:solidFill>
                <a:ea typeface="ＭＳ Ｐゴシック" charset="-128"/>
              </a:rPr>
              <a:t> and I</a:t>
            </a:r>
            <a:r>
              <a:rPr lang="en-US" altLang="ja-JP" i="0" baseline="-25000" dirty="0">
                <a:solidFill>
                  <a:srgbClr val="FF0000"/>
                </a:solidFill>
                <a:ea typeface="ＭＳ Ｐゴシック" charset="-128"/>
              </a:rPr>
              <a:t>3</a:t>
            </a:r>
            <a:r>
              <a:rPr lang="en-US" altLang="ja-JP" i="0" dirty="0">
                <a:solidFill>
                  <a:srgbClr val="FF0000"/>
                </a:solidFill>
                <a:ea typeface="ＭＳ Ｐゴシック" charset="-128"/>
              </a:rPr>
              <a:t>?</a:t>
            </a:r>
          </a:p>
        </p:txBody>
      </p:sp>
      <p:sp>
        <p:nvSpPr>
          <p:cNvPr id="14340" name="Text Box 4"/>
          <p:cNvSpPr txBox="1">
            <a:spLocks noChangeArrowheads="1"/>
          </p:cNvSpPr>
          <p:nvPr/>
        </p:nvSpPr>
        <p:spPr bwMode="auto">
          <a:xfrm>
            <a:off x="609600" y="3124200"/>
            <a:ext cx="441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r>
              <a:rPr lang="en-US" altLang="ja-JP" i="0">
                <a:ea typeface="ＭＳ Ｐゴシック" charset="-128"/>
                <a:sym typeface="Symbol" pitchFamily="18" charset="2"/>
              </a:rPr>
              <a:t>a.  I</a:t>
            </a:r>
            <a:r>
              <a:rPr lang="en-US" altLang="ja-JP" i="0" baseline="-25000">
                <a:ea typeface="ＭＳ Ｐゴシック" charset="-128"/>
                <a:sym typeface="Symbol" pitchFamily="18" charset="2"/>
              </a:rPr>
              <a:t>2</a:t>
            </a:r>
            <a:r>
              <a:rPr lang="en-US" altLang="ja-JP" i="0">
                <a:ea typeface="ＭＳ Ｐゴシック" charset="-128"/>
                <a:sym typeface="Symbol" pitchFamily="18" charset="2"/>
              </a:rPr>
              <a:t>=0,  I</a:t>
            </a:r>
            <a:r>
              <a:rPr lang="en-US" altLang="ja-JP" i="0" baseline="-25000">
                <a:ea typeface="ＭＳ Ｐゴシック" charset="-128"/>
                <a:sym typeface="Symbol" pitchFamily="18" charset="2"/>
              </a:rPr>
              <a:t>3</a:t>
            </a:r>
            <a:r>
              <a:rPr lang="en-US" altLang="ja-JP" i="0">
                <a:ea typeface="ＭＳ Ｐゴシック" charset="-128"/>
                <a:sym typeface="Symbol" pitchFamily="18" charset="2"/>
              </a:rPr>
              <a:t> can be any value</a:t>
            </a:r>
            <a:endParaRPr lang="en-US" altLang="ja-JP" b="1">
              <a:ea typeface="ＭＳ Ｐゴシック" charset="-128"/>
              <a:sym typeface="Symbol" pitchFamily="18" charset="2"/>
            </a:endParaRPr>
          </a:p>
          <a:p>
            <a:pPr eaLnBrk="1" hangingPunct="1"/>
            <a:r>
              <a:rPr lang="en-US" altLang="ja-JP" i="0">
                <a:ea typeface="ＭＳ Ｐゴシック" charset="-128"/>
                <a:sym typeface="Symbol" pitchFamily="18" charset="2"/>
              </a:rPr>
              <a:t>b.  I</a:t>
            </a:r>
            <a:r>
              <a:rPr lang="en-US" altLang="ja-JP" i="0" baseline="-25000">
                <a:ea typeface="ＭＳ Ｐゴシック" charset="-128"/>
                <a:sym typeface="Symbol" pitchFamily="18" charset="2"/>
              </a:rPr>
              <a:t>2</a:t>
            </a:r>
            <a:r>
              <a:rPr lang="en-US" altLang="ja-JP" i="0">
                <a:ea typeface="ＭＳ Ｐゴシック" charset="-128"/>
                <a:sym typeface="Symbol" pitchFamily="18" charset="2"/>
              </a:rPr>
              <a:t>=0,  I</a:t>
            </a:r>
            <a:r>
              <a:rPr lang="en-US" altLang="ja-JP" i="0" baseline="-25000">
                <a:ea typeface="ＭＳ Ｐゴシック" charset="-128"/>
                <a:sym typeface="Symbol" pitchFamily="18" charset="2"/>
              </a:rPr>
              <a:t>3</a:t>
            </a:r>
            <a:r>
              <a:rPr lang="en-US" altLang="ja-JP" i="0">
                <a:ea typeface="ＭＳ Ｐゴシック" charset="-128"/>
                <a:sym typeface="Symbol" pitchFamily="18" charset="2"/>
              </a:rPr>
              <a:t> can only be zero</a:t>
            </a:r>
            <a:endParaRPr lang="en-US" altLang="ja-JP" b="1">
              <a:ea typeface="ＭＳ Ｐゴシック" charset="-128"/>
              <a:sym typeface="Symbol" pitchFamily="18" charset="2"/>
            </a:endParaRPr>
          </a:p>
          <a:p>
            <a:pPr eaLnBrk="1" hangingPunct="1"/>
            <a:r>
              <a:rPr lang="en-US" altLang="ja-JP" i="0">
                <a:ea typeface="ＭＳ Ｐゴシック" charset="-128"/>
                <a:sym typeface="Symbol" pitchFamily="18" charset="2"/>
              </a:rPr>
              <a:t>c.  I</a:t>
            </a:r>
            <a:r>
              <a:rPr lang="en-US" altLang="ja-JP" i="0" baseline="-25000">
                <a:ea typeface="ＭＳ Ｐゴシック" charset="-128"/>
                <a:sym typeface="Symbol" pitchFamily="18" charset="2"/>
              </a:rPr>
              <a:t>2</a:t>
            </a:r>
            <a:r>
              <a:rPr lang="en-US" altLang="ja-JP" i="0">
                <a:ea typeface="ＭＳ Ｐゴシック" charset="-128"/>
                <a:sym typeface="Symbol" pitchFamily="18" charset="2"/>
              </a:rPr>
              <a:t>=I</a:t>
            </a:r>
            <a:r>
              <a:rPr lang="en-US" altLang="ja-JP" i="0" baseline="-25000">
                <a:ea typeface="ＭＳ Ｐゴシック" charset="-128"/>
                <a:sym typeface="Symbol" pitchFamily="18" charset="2"/>
              </a:rPr>
              <a:t>1</a:t>
            </a:r>
            <a:r>
              <a:rPr lang="en-US" altLang="ja-JP" i="0">
                <a:ea typeface="ＭＳ Ｐゴシック" charset="-128"/>
                <a:sym typeface="Symbol" pitchFamily="18" charset="2"/>
              </a:rPr>
              <a:t>,  I</a:t>
            </a:r>
            <a:r>
              <a:rPr lang="en-US" altLang="ja-JP" i="0" baseline="-25000">
                <a:ea typeface="ＭＳ Ｐゴシック" charset="-128"/>
                <a:sym typeface="Symbol" pitchFamily="18" charset="2"/>
              </a:rPr>
              <a:t>3</a:t>
            </a:r>
            <a:r>
              <a:rPr lang="en-US" altLang="ja-JP" i="0">
                <a:ea typeface="ＭＳ Ｐゴシック" charset="-128"/>
                <a:sym typeface="Symbol" pitchFamily="18" charset="2"/>
              </a:rPr>
              <a:t> can be any value</a:t>
            </a:r>
            <a:endParaRPr lang="en-US" altLang="ja-JP" b="1">
              <a:ea typeface="ＭＳ Ｐゴシック" charset="-128"/>
              <a:sym typeface="Symbol" pitchFamily="18" charset="2"/>
            </a:endParaRPr>
          </a:p>
          <a:p>
            <a:pPr eaLnBrk="1" hangingPunct="1"/>
            <a:r>
              <a:rPr lang="en-US" altLang="ja-JP" i="0">
                <a:ea typeface="ＭＳ Ｐゴシック" charset="-128"/>
                <a:sym typeface="Symbol" pitchFamily="18" charset="2"/>
              </a:rPr>
              <a:t>d.  I</a:t>
            </a:r>
            <a:r>
              <a:rPr lang="en-US" altLang="ja-JP" i="0" baseline="-25000">
                <a:ea typeface="ＭＳ Ｐゴシック" charset="-128"/>
                <a:sym typeface="Symbol" pitchFamily="18" charset="2"/>
              </a:rPr>
              <a:t>2</a:t>
            </a:r>
            <a:r>
              <a:rPr lang="en-US" altLang="ja-JP" i="0">
                <a:ea typeface="ＭＳ Ｐゴシック" charset="-128"/>
                <a:sym typeface="Symbol" pitchFamily="18" charset="2"/>
              </a:rPr>
              <a:t>=2I</a:t>
            </a:r>
            <a:r>
              <a:rPr lang="en-US" altLang="ja-JP" i="0" baseline="-25000">
                <a:ea typeface="ＭＳ Ｐゴシック" charset="-128"/>
                <a:sym typeface="Symbol" pitchFamily="18" charset="2"/>
              </a:rPr>
              <a:t>1</a:t>
            </a:r>
            <a:r>
              <a:rPr lang="en-US" altLang="ja-JP" i="0">
                <a:ea typeface="ＭＳ Ｐゴシック" charset="-128"/>
                <a:sym typeface="Symbol" pitchFamily="18" charset="2"/>
              </a:rPr>
              <a:t>,  I</a:t>
            </a:r>
            <a:r>
              <a:rPr lang="en-US" altLang="ja-JP" i="0" baseline="-25000">
                <a:ea typeface="ＭＳ Ｐゴシック" charset="-128"/>
                <a:sym typeface="Symbol" pitchFamily="18" charset="2"/>
              </a:rPr>
              <a:t>3</a:t>
            </a:r>
            <a:r>
              <a:rPr lang="en-US" altLang="ja-JP" i="0">
                <a:ea typeface="ＭＳ Ｐゴシック" charset="-128"/>
                <a:sym typeface="Symbol" pitchFamily="18" charset="2"/>
              </a:rPr>
              <a:t> can be any value</a:t>
            </a:r>
          </a:p>
          <a:p>
            <a:pPr eaLnBrk="1" hangingPunct="1"/>
            <a:r>
              <a:rPr lang="en-US" altLang="ja-JP" i="0">
                <a:ea typeface="ＭＳ Ｐゴシック" charset="-128"/>
                <a:sym typeface="Symbol" pitchFamily="18" charset="2"/>
              </a:rPr>
              <a:t>e.  I</a:t>
            </a:r>
            <a:r>
              <a:rPr lang="en-US" altLang="ja-JP" i="0" baseline="-25000">
                <a:ea typeface="ＭＳ Ｐゴシック" charset="-128"/>
                <a:sym typeface="Symbol" pitchFamily="18" charset="2"/>
              </a:rPr>
              <a:t>2</a:t>
            </a:r>
            <a:r>
              <a:rPr lang="en-US" altLang="ja-JP" i="0">
                <a:ea typeface="ＭＳ Ｐゴシック" charset="-128"/>
                <a:sym typeface="Symbol" pitchFamily="18" charset="2"/>
              </a:rPr>
              <a:t>=0.5I</a:t>
            </a:r>
            <a:r>
              <a:rPr lang="en-US" altLang="ja-JP" i="0" baseline="-25000">
                <a:ea typeface="ＭＳ Ｐゴシック" charset="-128"/>
                <a:sym typeface="Symbol" pitchFamily="18" charset="2"/>
              </a:rPr>
              <a:t>1</a:t>
            </a:r>
            <a:r>
              <a:rPr lang="en-US" altLang="ja-JP" i="0">
                <a:ea typeface="ＭＳ Ｐゴシック" charset="-128"/>
                <a:sym typeface="Symbol" pitchFamily="18" charset="2"/>
              </a:rPr>
              <a:t>,  I</a:t>
            </a:r>
            <a:r>
              <a:rPr lang="en-US" altLang="ja-JP" i="0" baseline="-25000">
                <a:ea typeface="ＭＳ Ｐゴシック" charset="-128"/>
                <a:sym typeface="Symbol" pitchFamily="18" charset="2"/>
              </a:rPr>
              <a:t>3</a:t>
            </a:r>
            <a:r>
              <a:rPr lang="en-US" altLang="ja-JP" i="0">
                <a:ea typeface="ＭＳ Ｐゴシック" charset="-128"/>
                <a:sym typeface="Symbol" pitchFamily="18" charset="2"/>
              </a:rPr>
              <a:t> can be any value</a:t>
            </a:r>
          </a:p>
        </p:txBody>
      </p:sp>
      <p:grpSp>
        <p:nvGrpSpPr>
          <p:cNvPr id="14341" name="Group 6"/>
          <p:cNvGrpSpPr>
            <a:grpSpLocks/>
          </p:cNvGrpSpPr>
          <p:nvPr/>
        </p:nvGrpSpPr>
        <p:grpSpPr bwMode="auto">
          <a:xfrm>
            <a:off x="5791200" y="3352800"/>
            <a:ext cx="228600" cy="228600"/>
            <a:chOff x="1296" y="1632"/>
            <a:chExt cx="144" cy="144"/>
          </a:xfrm>
        </p:grpSpPr>
        <p:sp>
          <p:nvSpPr>
            <p:cNvPr id="14356" name="Oval 7"/>
            <p:cNvSpPr>
              <a:spLocks noChangeArrowheads="1"/>
            </p:cNvSpPr>
            <p:nvPr/>
          </p:nvSpPr>
          <p:spPr bwMode="auto">
            <a:xfrm>
              <a:off x="1296" y="1632"/>
              <a:ext cx="144" cy="14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sp>
          <p:nvSpPr>
            <p:cNvPr id="14357" name="Oval 8"/>
            <p:cNvSpPr>
              <a:spLocks noChangeArrowheads="1"/>
            </p:cNvSpPr>
            <p:nvPr/>
          </p:nvSpPr>
          <p:spPr bwMode="auto">
            <a:xfrm>
              <a:off x="1344" y="1680"/>
              <a:ext cx="48" cy="48"/>
            </a:xfrm>
            <a:prstGeom prst="ellipse">
              <a:avLst/>
            </a:prstGeom>
            <a:solidFill>
              <a:schemeClr val="tx1"/>
            </a:solidFill>
            <a:ln w="9525">
              <a:solidFill>
                <a:schemeClr val="tx1"/>
              </a:solidFill>
              <a:round/>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grpSp>
        <p:nvGrpSpPr>
          <p:cNvPr id="14342" name="Group 9"/>
          <p:cNvGrpSpPr>
            <a:grpSpLocks/>
          </p:cNvGrpSpPr>
          <p:nvPr/>
        </p:nvGrpSpPr>
        <p:grpSpPr bwMode="auto">
          <a:xfrm>
            <a:off x="7315200" y="3657600"/>
            <a:ext cx="228600" cy="228600"/>
            <a:chOff x="1296" y="1632"/>
            <a:chExt cx="144" cy="144"/>
          </a:xfrm>
        </p:grpSpPr>
        <p:sp>
          <p:nvSpPr>
            <p:cNvPr id="14354" name="Oval 10"/>
            <p:cNvSpPr>
              <a:spLocks noChangeArrowheads="1"/>
            </p:cNvSpPr>
            <p:nvPr/>
          </p:nvSpPr>
          <p:spPr bwMode="auto">
            <a:xfrm>
              <a:off x="1296" y="1632"/>
              <a:ext cx="144" cy="14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sp>
          <p:nvSpPr>
            <p:cNvPr id="14355" name="Oval 11"/>
            <p:cNvSpPr>
              <a:spLocks noChangeArrowheads="1"/>
            </p:cNvSpPr>
            <p:nvPr/>
          </p:nvSpPr>
          <p:spPr bwMode="auto">
            <a:xfrm>
              <a:off x="1344" y="1680"/>
              <a:ext cx="48" cy="48"/>
            </a:xfrm>
            <a:prstGeom prst="ellipse">
              <a:avLst/>
            </a:prstGeom>
            <a:solidFill>
              <a:schemeClr val="tx1"/>
            </a:solidFill>
            <a:ln w="9525">
              <a:solidFill>
                <a:schemeClr val="tx1"/>
              </a:solidFill>
              <a:round/>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grpSp>
        <p:nvGrpSpPr>
          <p:cNvPr id="14343" name="Group 12"/>
          <p:cNvGrpSpPr>
            <a:grpSpLocks/>
          </p:cNvGrpSpPr>
          <p:nvPr/>
        </p:nvGrpSpPr>
        <p:grpSpPr bwMode="auto">
          <a:xfrm>
            <a:off x="6400800" y="3962400"/>
            <a:ext cx="228600" cy="228600"/>
            <a:chOff x="4792" y="1808"/>
            <a:chExt cx="240" cy="240"/>
          </a:xfrm>
        </p:grpSpPr>
        <p:sp>
          <p:nvSpPr>
            <p:cNvPr id="14351" name="Oval 13"/>
            <p:cNvSpPr>
              <a:spLocks noChangeArrowheads="1"/>
            </p:cNvSpPr>
            <p:nvPr/>
          </p:nvSpPr>
          <p:spPr bwMode="auto">
            <a:xfrm>
              <a:off x="4792" y="1808"/>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sp>
          <p:nvSpPr>
            <p:cNvPr id="14352" name="Freeform 14"/>
            <p:cNvSpPr>
              <a:spLocks/>
            </p:cNvSpPr>
            <p:nvPr/>
          </p:nvSpPr>
          <p:spPr bwMode="auto">
            <a:xfrm>
              <a:off x="4848" y="1824"/>
              <a:ext cx="136" cy="197"/>
            </a:xfrm>
            <a:custGeom>
              <a:avLst/>
              <a:gdLst>
                <a:gd name="T0" fmla="*/ 136 w 136"/>
                <a:gd name="T1" fmla="*/ 0 h 197"/>
                <a:gd name="T2" fmla="*/ 0 w 136"/>
                <a:gd name="T3" fmla="*/ 197 h 197"/>
                <a:gd name="T4" fmla="*/ 0 60000 65536"/>
                <a:gd name="T5" fmla="*/ 0 60000 65536"/>
                <a:gd name="T6" fmla="*/ 0 w 136"/>
                <a:gd name="T7" fmla="*/ 0 h 197"/>
                <a:gd name="T8" fmla="*/ 136 w 136"/>
                <a:gd name="T9" fmla="*/ 197 h 197"/>
              </a:gdLst>
              <a:ahLst/>
              <a:cxnLst>
                <a:cxn ang="T4">
                  <a:pos x="T0" y="T1"/>
                </a:cxn>
                <a:cxn ang="T5">
                  <a:pos x="T2" y="T3"/>
                </a:cxn>
              </a:cxnLst>
              <a:rect l="T6" t="T7" r="T8" b="T9"/>
              <a:pathLst>
                <a:path w="136" h="197">
                  <a:moveTo>
                    <a:pt x="136" y="0"/>
                  </a:moveTo>
                  <a:lnTo>
                    <a:pt x="0" y="19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Freeform 15"/>
            <p:cNvSpPr>
              <a:spLocks/>
            </p:cNvSpPr>
            <p:nvPr/>
          </p:nvSpPr>
          <p:spPr bwMode="auto">
            <a:xfrm>
              <a:off x="4842" y="1824"/>
              <a:ext cx="135" cy="197"/>
            </a:xfrm>
            <a:custGeom>
              <a:avLst/>
              <a:gdLst>
                <a:gd name="T0" fmla="*/ 0 w 135"/>
                <a:gd name="T1" fmla="*/ 0 h 197"/>
                <a:gd name="T2" fmla="*/ 135 w 135"/>
                <a:gd name="T3" fmla="*/ 197 h 197"/>
                <a:gd name="T4" fmla="*/ 0 60000 65536"/>
                <a:gd name="T5" fmla="*/ 0 60000 65536"/>
                <a:gd name="T6" fmla="*/ 0 w 135"/>
                <a:gd name="T7" fmla="*/ 0 h 197"/>
                <a:gd name="T8" fmla="*/ 135 w 135"/>
                <a:gd name="T9" fmla="*/ 197 h 197"/>
              </a:gdLst>
              <a:ahLst/>
              <a:cxnLst>
                <a:cxn ang="T4">
                  <a:pos x="T0" y="T1"/>
                </a:cxn>
                <a:cxn ang="T5">
                  <a:pos x="T2" y="T3"/>
                </a:cxn>
              </a:cxnLst>
              <a:rect l="T6" t="T7" r="T8" b="T9"/>
              <a:pathLst>
                <a:path w="135" h="197">
                  <a:moveTo>
                    <a:pt x="0" y="0"/>
                  </a:moveTo>
                  <a:lnTo>
                    <a:pt x="135" y="19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344" name="Text Box 16"/>
          <p:cNvSpPr txBox="1">
            <a:spLocks noChangeArrowheads="1"/>
          </p:cNvSpPr>
          <p:nvPr/>
        </p:nvSpPr>
        <p:spPr bwMode="auto">
          <a:xfrm>
            <a:off x="6019800" y="3124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spcBef>
                <a:spcPct val="50000"/>
              </a:spcBef>
            </a:pPr>
            <a:r>
              <a:rPr kumimoji="1" lang="en-US" altLang="ja-JP">
                <a:ea typeface="ＭＳ Ｐゴシック" charset="-128"/>
              </a:rPr>
              <a:t>I</a:t>
            </a:r>
            <a:r>
              <a:rPr kumimoji="1" lang="en-US" altLang="ja-JP" baseline="-25000">
                <a:ea typeface="ＭＳ Ｐゴシック" charset="-128"/>
              </a:rPr>
              <a:t>1</a:t>
            </a:r>
          </a:p>
        </p:txBody>
      </p:sp>
      <p:sp>
        <p:nvSpPr>
          <p:cNvPr id="14345" name="Text Box 17"/>
          <p:cNvSpPr txBox="1">
            <a:spLocks noChangeArrowheads="1"/>
          </p:cNvSpPr>
          <p:nvPr/>
        </p:nvSpPr>
        <p:spPr bwMode="auto">
          <a:xfrm>
            <a:off x="76200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spcBef>
                <a:spcPct val="50000"/>
              </a:spcBef>
            </a:pPr>
            <a:r>
              <a:rPr kumimoji="1" lang="en-US" altLang="ja-JP">
                <a:ea typeface="ＭＳ Ｐゴシック" charset="-128"/>
              </a:rPr>
              <a:t>I</a:t>
            </a:r>
            <a:r>
              <a:rPr kumimoji="1" lang="en-US" altLang="ja-JP" baseline="-25000">
                <a:ea typeface="ＭＳ Ｐゴシック" charset="-128"/>
              </a:rPr>
              <a:t>3</a:t>
            </a:r>
          </a:p>
        </p:txBody>
      </p:sp>
      <p:sp>
        <p:nvSpPr>
          <p:cNvPr id="14346" name="Text Box 18"/>
          <p:cNvSpPr txBox="1">
            <a:spLocks noChangeArrowheads="1"/>
          </p:cNvSpPr>
          <p:nvPr/>
        </p:nvSpPr>
        <p:spPr bwMode="auto">
          <a:xfrm>
            <a:off x="6096000" y="419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spcBef>
                <a:spcPct val="50000"/>
              </a:spcBef>
            </a:pPr>
            <a:r>
              <a:rPr kumimoji="1" lang="en-US" altLang="ja-JP">
                <a:ea typeface="ＭＳ Ｐゴシック" charset="-128"/>
              </a:rPr>
              <a:t>I</a:t>
            </a:r>
            <a:r>
              <a:rPr kumimoji="1" lang="en-US" altLang="ja-JP" baseline="-25000">
                <a:ea typeface="ＭＳ Ｐゴシック" charset="-128"/>
              </a:rPr>
              <a:t>2</a:t>
            </a:r>
          </a:p>
        </p:txBody>
      </p:sp>
      <p:sp>
        <p:nvSpPr>
          <p:cNvPr id="14347" name="Freeform 19"/>
          <p:cNvSpPr>
            <a:spLocks/>
          </p:cNvSpPr>
          <p:nvPr/>
        </p:nvSpPr>
        <p:spPr bwMode="auto">
          <a:xfrm flipH="1">
            <a:off x="5867400" y="2971800"/>
            <a:ext cx="201613" cy="20638"/>
          </a:xfrm>
          <a:custGeom>
            <a:avLst/>
            <a:gdLst>
              <a:gd name="T0" fmla="*/ 0 w 127"/>
              <a:gd name="T1" fmla="*/ 32763622 h 13"/>
              <a:gd name="T2" fmla="*/ 320061454 w 127"/>
              <a:gd name="T3" fmla="*/ 0 h 13"/>
              <a:gd name="T4" fmla="*/ 0 60000 65536"/>
              <a:gd name="T5" fmla="*/ 0 60000 65536"/>
              <a:gd name="T6" fmla="*/ 0 w 127"/>
              <a:gd name="T7" fmla="*/ 0 h 13"/>
              <a:gd name="T8" fmla="*/ 127 w 127"/>
              <a:gd name="T9" fmla="*/ 13 h 13"/>
            </a:gdLst>
            <a:ahLst/>
            <a:cxnLst>
              <a:cxn ang="T4">
                <a:pos x="T0" y="T1"/>
              </a:cxn>
              <a:cxn ang="T5">
                <a:pos x="T2" y="T3"/>
              </a:cxn>
            </a:cxnLst>
            <a:rect l="T6" t="T7" r="T8" b="T9"/>
            <a:pathLst>
              <a:path w="127" h="13">
                <a:moveTo>
                  <a:pt x="0" y="13"/>
                </a:moveTo>
                <a:lnTo>
                  <a:pt x="127" y="0"/>
                </a:lnTo>
              </a:path>
            </a:pathLst>
          </a:custGeom>
          <a:noFill/>
          <a:ln w="31750">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8" name="Rectangle 20"/>
          <p:cNvSpPr>
            <a:spLocks noChangeArrowheads="1"/>
          </p:cNvSpPr>
          <p:nvPr/>
        </p:nvSpPr>
        <p:spPr bwMode="auto">
          <a:xfrm>
            <a:off x="5181600" y="2971800"/>
            <a:ext cx="18288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sp>
        <p:nvSpPr>
          <p:cNvPr id="14349" name="Line 23"/>
          <p:cNvSpPr>
            <a:spLocks noChangeShapeType="1"/>
          </p:cNvSpPr>
          <p:nvPr/>
        </p:nvSpPr>
        <p:spPr bwMode="auto">
          <a:xfrm>
            <a:off x="5181600" y="3505200"/>
            <a:ext cx="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Line 24"/>
          <p:cNvSpPr>
            <a:spLocks noChangeShapeType="1"/>
          </p:cNvSpPr>
          <p:nvPr/>
        </p:nvSpPr>
        <p:spPr bwMode="auto">
          <a:xfrm flipV="1">
            <a:off x="7010400" y="3733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91A4F7F4-D27A-45F4-92AD-A54E0BBB37F9}" type="slidenum">
              <a:rPr lang="en-US" altLang="en-US" smtClean="0"/>
              <a:pPr/>
              <a:t>23</a:t>
            </a:fld>
            <a:endParaRPr lang="en-US" altLang="en-US"/>
          </a:p>
        </p:txBody>
      </p:sp>
    </p:spTree>
    <p:extLst>
      <p:ext uri="{BB962C8B-B14F-4D97-AF65-F5344CB8AC3E}">
        <p14:creationId xmlns:p14="http://schemas.microsoft.com/office/powerpoint/2010/main" val="499980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n-US" altLang="ja-JP" dirty="0" err="1" smtClean="0">
                <a:ea typeface="ＭＳ Ｐゴシック" charset="-128"/>
              </a:rPr>
              <a:t>iClicker</a:t>
            </a:r>
            <a:r>
              <a:rPr lang="en-US" altLang="ja-JP" dirty="0" smtClean="0">
                <a:ea typeface="ＭＳ Ｐゴシック" charset="-128"/>
              </a:rPr>
              <a:t> question</a:t>
            </a:r>
          </a:p>
        </p:txBody>
      </p:sp>
      <p:graphicFrame>
        <p:nvGraphicFramePr>
          <p:cNvPr id="417795" name="Object 3"/>
          <p:cNvGraphicFramePr>
            <a:graphicFrameLocks noChangeAspect="1"/>
          </p:cNvGraphicFramePr>
          <p:nvPr/>
        </p:nvGraphicFramePr>
        <p:xfrm>
          <a:off x="1066800" y="4038600"/>
          <a:ext cx="2057400" cy="714375"/>
        </p:xfrm>
        <a:graphic>
          <a:graphicData uri="http://schemas.openxmlformats.org/presentationml/2006/ole">
            <mc:AlternateContent xmlns:mc="http://schemas.openxmlformats.org/markup-compatibility/2006">
              <mc:Choice xmlns:v="urn:schemas-microsoft-com:vml" Requires="v">
                <p:oleObj spid="_x0000_s63034" name="Equation" r:id="rId4" imgW="876240" imgH="304560" progId="Equation.DSMT4">
                  <p:embed/>
                </p:oleObj>
              </mc:Choice>
              <mc:Fallback>
                <p:oleObj name="Equation" r:id="rId4" imgW="876240" imgH="304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1066800" y="4038600"/>
                        <a:ext cx="2057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7796" name="Object 4"/>
          <p:cNvGraphicFramePr>
            <a:graphicFrameLocks noChangeAspect="1"/>
          </p:cNvGraphicFramePr>
          <p:nvPr/>
        </p:nvGraphicFramePr>
        <p:xfrm>
          <a:off x="1085850" y="4724400"/>
          <a:ext cx="1714500" cy="684213"/>
        </p:xfrm>
        <a:graphic>
          <a:graphicData uri="http://schemas.openxmlformats.org/presentationml/2006/ole">
            <mc:AlternateContent xmlns:mc="http://schemas.openxmlformats.org/markup-compatibility/2006">
              <mc:Choice xmlns:v="urn:schemas-microsoft-com:vml" Requires="v">
                <p:oleObj spid="_x0000_s63035" name="Equation" r:id="rId6" imgW="571320" imgH="228600" progId="Equation.DSMT4">
                  <p:embed/>
                </p:oleObj>
              </mc:Choice>
              <mc:Fallback>
                <p:oleObj name="Equation" r:id="rId6" imgW="57132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1085850" y="4724400"/>
                        <a:ext cx="1714500"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1" name="Picture 6" descr="F30_19"/>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109" y="838200"/>
            <a:ext cx="38100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4"/>
          <p:cNvSpPr txBox="1">
            <a:spLocks noChangeArrowheads="1"/>
          </p:cNvSpPr>
          <p:nvPr/>
        </p:nvSpPr>
        <p:spPr bwMode="auto">
          <a:xfrm>
            <a:off x="685800" y="34290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buFontTx/>
              <a:buChar char="•"/>
            </a:pPr>
            <a:r>
              <a:rPr lang="ja-JP" altLang="en-US" sz="2000">
                <a:ea typeface="ＭＳ Ｐゴシック" charset="-128"/>
              </a:rPr>
              <a:t> </a:t>
            </a:r>
            <a:r>
              <a:rPr lang="en-US" altLang="ja-JP" sz="2000" b="1">
                <a:ea typeface="ＭＳ Ｐゴシック" charset="-128"/>
              </a:rPr>
              <a:t>Ampere’s Law</a:t>
            </a:r>
            <a:r>
              <a:rPr lang="en-US" altLang="ja-JP" sz="2000">
                <a:ea typeface="ＭＳ Ｐゴシック" charset="-128"/>
              </a:rPr>
              <a:t>: </a:t>
            </a:r>
          </a:p>
        </p:txBody>
      </p:sp>
      <p:grpSp>
        <p:nvGrpSpPr>
          <p:cNvPr id="6154" name="Group 15"/>
          <p:cNvGrpSpPr>
            <a:grpSpLocks/>
          </p:cNvGrpSpPr>
          <p:nvPr/>
        </p:nvGrpSpPr>
        <p:grpSpPr bwMode="auto">
          <a:xfrm>
            <a:off x="1295400" y="5715000"/>
            <a:ext cx="2935288" cy="715963"/>
            <a:chOff x="816" y="3600"/>
            <a:chExt cx="1849" cy="451"/>
          </a:xfrm>
        </p:grpSpPr>
        <p:graphicFrame>
          <p:nvGraphicFramePr>
            <p:cNvPr id="6148" name="Object 16"/>
            <p:cNvGraphicFramePr>
              <a:graphicFrameLocks noChangeAspect="1"/>
            </p:cNvGraphicFramePr>
            <p:nvPr/>
          </p:nvGraphicFramePr>
          <p:xfrm>
            <a:off x="1511" y="3600"/>
            <a:ext cx="1154" cy="451"/>
          </p:xfrm>
          <a:graphic>
            <a:graphicData uri="http://schemas.openxmlformats.org/presentationml/2006/ole">
              <mc:AlternateContent xmlns:mc="http://schemas.openxmlformats.org/markup-compatibility/2006">
                <mc:Choice xmlns:v="urn:schemas-microsoft-com:vml" Requires="v">
                  <p:oleObj spid="_x0000_s63036" name="Equation" r:id="rId9" imgW="583920" imgH="228600" progId="Equation.DSMT4">
                    <p:embed/>
                  </p:oleObj>
                </mc:Choice>
                <mc:Fallback>
                  <p:oleObj name="Equation" r:id="rId9" imgW="58392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black">
                        <a:xfrm>
                          <a:off x="1511" y="3600"/>
                          <a:ext cx="1154"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AutoShape 17"/>
            <p:cNvSpPr>
              <a:spLocks noChangeArrowheads="1"/>
            </p:cNvSpPr>
            <p:nvPr/>
          </p:nvSpPr>
          <p:spPr bwMode="auto">
            <a:xfrm>
              <a:off x="816" y="3744"/>
              <a:ext cx="384" cy="144"/>
            </a:xfrm>
            <a:prstGeom prst="righ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sp>
        <p:nvSpPr>
          <p:cNvPr id="6155" name="Text Box 18"/>
          <p:cNvSpPr txBox="1">
            <a:spLocks noChangeArrowheads="1"/>
          </p:cNvSpPr>
          <p:nvPr/>
        </p:nvSpPr>
        <p:spPr bwMode="auto">
          <a:xfrm>
            <a:off x="3200400" y="47244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sz="2000">
                <a:ea typeface="ＭＳ Ｐゴシック" charset="-128"/>
              </a:rPr>
              <a:t>n windings per unit length</a:t>
            </a:r>
          </a:p>
        </p:txBody>
      </p:sp>
      <p:sp>
        <p:nvSpPr>
          <p:cNvPr id="2" name="Slide Number Placeholder 1"/>
          <p:cNvSpPr>
            <a:spLocks noGrp="1"/>
          </p:cNvSpPr>
          <p:nvPr>
            <p:ph type="sldNum" sz="quarter" idx="12"/>
          </p:nvPr>
        </p:nvSpPr>
        <p:spPr/>
        <p:txBody>
          <a:bodyPr/>
          <a:lstStyle/>
          <a:p>
            <a:fld id="{44B88BAC-56A7-4E7E-A371-B56536E2EDF7}" type="slidenum">
              <a:rPr lang="en-US" altLang="en-US" smtClean="0"/>
              <a:pPr/>
              <a:t>24</a:t>
            </a:fld>
            <a:endParaRPr lang="en-US" altLang="en-US"/>
          </a:p>
        </p:txBody>
      </p:sp>
      <p:sp>
        <p:nvSpPr>
          <p:cNvPr id="4" name="TextBox 3"/>
          <p:cNvSpPr txBox="1"/>
          <p:nvPr/>
        </p:nvSpPr>
        <p:spPr>
          <a:xfrm>
            <a:off x="4461164" y="846777"/>
            <a:ext cx="4281054" cy="144655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200" dirty="0" smtClean="0">
                <a:latin typeface="+mn-lt"/>
              </a:rPr>
              <a:t>Use Ampere’s law to calculate the magnetic field inside a solenoid. (n is number of wraps per unite length). </a:t>
            </a:r>
            <a:endParaRPr lang="en-US" sz="2200" dirty="0">
              <a:latin typeface="+mn-lt"/>
            </a:endParaRPr>
          </a:p>
        </p:txBody>
      </p:sp>
      <p:sp>
        <p:nvSpPr>
          <p:cNvPr id="22" name="Rectangle 21"/>
          <p:cNvSpPr/>
          <p:nvPr/>
        </p:nvSpPr>
        <p:spPr>
          <a:xfrm>
            <a:off x="147451" y="2959780"/>
            <a:ext cx="4876801" cy="37130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5" name="Object 16"/>
          <p:cNvGraphicFramePr>
            <a:graphicFrameLocks noChangeAspect="1"/>
          </p:cNvGraphicFramePr>
          <p:nvPr>
            <p:extLst>
              <p:ext uri="{D42A27DB-BD31-4B8C-83A1-F6EECF244321}">
                <p14:modId xmlns:p14="http://schemas.microsoft.com/office/powerpoint/2010/main" val="244724605"/>
              </p:ext>
            </p:extLst>
          </p:nvPr>
        </p:nvGraphicFramePr>
        <p:xfrm>
          <a:off x="6048674" y="3071018"/>
          <a:ext cx="1831975" cy="715963"/>
        </p:xfrm>
        <a:graphic>
          <a:graphicData uri="http://schemas.openxmlformats.org/presentationml/2006/ole">
            <mc:AlternateContent xmlns:mc="http://schemas.openxmlformats.org/markup-compatibility/2006">
              <mc:Choice xmlns:v="urn:schemas-microsoft-com:vml" Requires="v">
                <p:oleObj spid="_x0000_s63037" name="Equation" r:id="rId11" imgW="583920" imgH="228600" progId="Equation.DSMT4">
                  <p:embed/>
                </p:oleObj>
              </mc:Choice>
              <mc:Fallback>
                <p:oleObj name="Equation" r:id="rId11" imgW="58392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black">
                      <a:xfrm>
                        <a:off x="6048674" y="3071018"/>
                        <a:ext cx="1831975"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86014898"/>
              </p:ext>
            </p:extLst>
          </p:nvPr>
        </p:nvGraphicFramePr>
        <p:xfrm>
          <a:off x="6065838" y="3811588"/>
          <a:ext cx="2074862" cy="746125"/>
        </p:xfrm>
        <a:graphic>
          <a:graphicData uri="http://schemas.openxmlformats.org/presentationml/2006/ole">
            <mc:AlternateContent xmlns:mc="http://schemas.openxmlformats.org/markup-compatibility/2006">
              <mc:Choice xmlns:v="urn:schemas-microsoft-com:vml" Requires="v">
                <p:oleObj spid="_x0000_s63038" name="Equation" r:id="rId12" imgW="647640" imgH="228600" progId="Equation.DSMT4">
                  <p:embed/>
                </p:oleObj>
              </mc:Choice>
              <mc:Fallback>
                <p:oleObj name="Equation" r:id="rId12" imgW="647640" imgH="228600" progId="Equation.DSMT4">
                  <p:embed/>
                  <p:pic>
                    <p:nvPicPr>
                      <p:cNvPr id="0" name="Object 16"/>
                      <p:cNvPicPr>
                        <a:picLocks noChangeAspect="1" noChangeArrowheads="1"/>
                      </p:cNvPicPr>
                      <p:nvPr/>
                    </p:nvPicPr>
                    <p:blipFill>
                      <a:blip r:embed="rId13"/>
                      <a:srcRect/>
                      <a:stretch>
                        <a:fillRect/>
                      </a:stretch>
                    </p:blipFill>
                    <p:spPr bwMode="black">
                      <a:xfrm>
                        <a:off x="6065838" y="3811588"/>
                        <a:ext cx="2074862"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98164169"/>
              </p:ext>
            </p:extLst>
          </p:nvPr>
        </p:nvGraphicFramePr>
        <p:xfrm>
          <a:off x="6030459" y="2318017"/>
          <a:ext cx="2116137" cy="747713"/>
        </p:xfrm>
        <a:graphic>
          <a:graphicData uri="http://schemas.openxmlformats.org/presentationml/2006/ole">
            <mc:AlternateContent xmlns:mc="http://schemas.openxmlformats.org/markup-compatibility/2006">
              <mc:Choice xmlns:v="urn:schemas-microsoft-com:vml" Requires="v">
                <p:oleObj spid="_x0000_s63039" name="Equation" r:id="rId14" imgW="660240" imgH="228600" progId="Equation.DSMT4">
                  <p:embed/>
                </p:oleObj>
              </mc:Choice>
              <mc:Fallback>
                <p:oleObj name="Equation" r:id="rId14" imgW="660240" imgH="228600" progId="Equation.DSMT4">
                  <p:embed/>
                  <p:pic>
                    <p:nvPicPr>
                      <p:cNvPr id="0" name="Object 16"/>
                      <p:cNvPicPr>
                        <a:picLocks noChangeAspect="1" noChangeArrowheads="1"/>
                      </p:cNvPicPr>
                      <p:nvPr/>
                    </p:nvPicPr>
                    <p:blipFill>
                      <a:blip r:embed="rId15"/>
                      <a:srcRect/>
                      <a:stretch>
                        <a:fillRect/>
                      </a:stretch>
                    </p:blipFill>
                    <p:spPr bwMode="black">
                      <a:xfrm>
                        <a:off x="6030459" y="2318017"/>
                        <a:ext cx="2116137"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5363760"/>
              </p:ext>
            </p:extLst>
          </p:nvPr>
        </p:nvGraphicFramePr>
        <p:xfrm>
          <a:off x="6103484" y="4520292"/>
          <a:ext cx="2116137" cy="747713"/>
        </p:xfrm>
        <a:graphic>
          <a:graphicData uri="http://schemas.openxmlformats.org/presentationml/2006/ole">
            <mc:AlternateContent xmlns:mc="http://schemas.openxmlformats.org/markup-compatibility/2006">
              <mc:Choice xmlns:v="urn:schemas-microsoft-com:vml" Requires="v">
                <p:oleObj spid="_x0000_s63040" name="Equation" r:id="rId16" imgW="660240" imgH="228600" progId="Equation.DSMT4">
                  <p:embed/>
                </p:oleObj>
              </mc:Choice>
              <mc:Fallback>
                <p:oleObj name="Equation" r:id="rId16" imgW="660240" imgH="228600" progId="Equation.DSMT4">
                  <p:embed/>
                  <p:pic>
                    <p:nvPicPr>
                      <p:cNvPr id="0" name="Object 16"/>
                      <p:cNvPicPr>
                        <a:picLocks noChangeAspect="1" noChangeArrowheads="1"/>
                      </p:cNvPicPr>
                      <p:nvPr/>
                    </p:nvPicPr>
                    <p:blipFill>
                      <a:blip r:embed="rId17"/>
                      <a:srcRect/>
                      <a:stretch>
                        <a:fillRect/>
                      </a:stretch>
                    </p:blipFill>
                    <p:spPr bwMode="black">
                      <a:xfrm>
                        <a:off x="6103484" y="4520292"/>
                        <a:ext cx="2116137"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p:nvPr/>
        </p:nvSpPr>
        <p:spPr>
          <a:xfrm>
            <a:off x="5181597" y="2444947"/>
            <a:ext cx="798286"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solidFill>
                  <a:srgbClr val="CC0000"/>
                </a:solidFill>
                <a:latin typeface="+mn-lt"/>
              </a:rPr>
              <a:t>A.</a:t>
            </a:r>
            <a:endParaRPr lang="en-US" sz="2000" dirty="0">
              <a:solidFill>
                <a:srgbClr val="CC0000"/>
              </a:solidFill>
              <a:latin typeface="+mn-lt"/>
            </a:endParaRPr>
          </a:p>
        </p:txBody>
      </p:sp>
      <p:sp>
        <p:nvSpPr>
          <p:cNvPr id="31" name="TextBox 30"/>
          <p:cNvSpPr txBox="1"/>
          <p:nvPr/>
        </p:nvSpPr>
        <p:spPr>
          <a:xfrm>
            <a:off x="5159828" y="3191299"/>
            <a:ext cx="798286"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a:solidFill>
                  <a:srgbClr val="CC0000"/>
                </a:solidFill>
                <a:latin typeface="+mn-lt"/>
              </a:rPr>
              <a:t>B</a:t>
            </a:r>
            <a:r>
              <a:rPr lang="en-US" sz="2000" dirty="0" smtClean="0">
                <a:solidFill>
                  <a:srgbClr val="CC0000"/>
                </a:solidFill>
                <a:latin typeface="+mn-lt"/>
              </a:rPr>
              <a:t>.</a:t>
            </a:r>
            <a:endParaRPr lang="en-US" sz="2000" dirty="0">
              <a:solidFill>
                <a:srgbClr val="CC0000"/>
              </a:solidFill>
              <a:latin typeface="+mn-lt"/>
            </a:endParaRPr>
          </a:p>
        </p:txBody>
      </p:sp>
      <p:sp>
        <p:nvSpPr>
          <p:cNvPr id="32" name="TextBox 31"/>
          <p:cNvSpPr txBox="1"/>
          <p:nvPr/>
        </p:nvSpPr>
        <p:spPr>
          <a:xfrm>
            <a:off x="5210630" y="3938787"/>
            <a:ext cx="798286"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solidFill>
                  <a:srgbClr val="CC0000"/>
                </a:solidFill>
                <a:latin typeface="+mn-lt"/>
              </a:rPr>
              <a:t>C.</a:t>
            </a:r>
            <a:endParaRPr lang="en-US" sz="2000" dirty="0">
              <a:solidFill>
                <a:srgbClr val="CC0000"/>
              </a:solidFill>
              <a:latin typeface="+mn-lt"/>
            </a:endParaRPr>
          </a:p>
        </p:txBody>
      </p:sp>
      <p:sp>
        <p:nvSpPr>
          <p:cNvPr id="33" name="TextBox 32"/>
          <p:cNvSpPr txBox="1"/>
          <p:nvPr/>
        </p:nvSpPr>
        <p:spPr>
          <a:xfrm>
            <a:off x="5239658" y="4675127"/>
            <a:ext cx="798286"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a:solidFill>
                  <a:srgbClr val="CC0000"/>
                </a:solidFill>
                <a:latin typeface="+mn-lt"/>
              </a:rPr>
              <a:t>D</a:t>
            </a:r>
            <a:r>
              <a:rPr lang="en-US" sz="2000" dirty="0" smtClean="0">
                <a:solidFill>
                  <a:srgbClr val="CC0000"/>
                </a:solidFill>
                <a:latin typeface="+mn-lt"/>
              </a:rPr>
              <a:t>.</a:t>
            </a:r>
            <a:endParaRPr lang="en-US" sz="2000" dirty="0">
              <a:solidFill>
                <a:srgbClr val="CC0000"/>
              </a:solidFill>
              <a:latin typeface="+mn-lt"/>
            </a:endParaRPr>
          </a:p>
        </p:txBody>
      </p:sp>
      <p:sp>
        <p:nvSpPr>
          <p:cNvPr id="23" name="Rectangle 22"/>
          <p:cNvSpPr/>
          <p:nvPr/>
        </p:nvSpPr>
        <p:spPr>
          <a:xfrm>
            <a:off x="-20781" y="790685"/>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95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685800" y="152400"/>
            <a:ext cx="7772400" cy="533400"/>
          </a:xfrm>
        </p:spPr>
        <p:txBody>
          <a:bodyPr/>
          <a:lstStyle/>
          <a:p>
            <a:r>
              <a:rPr lang="en-US" altLang="ja-JP" sz="3000" dirty="0" smtClean="0">
                <a:ea typeface="ＭＳ Ｐゴシック" charset="-128"/>
              </a:rPr>
              <a:t>Example: Magnetic field of a long wire</a:t>
            </a:r>
          </a:p>
        </p:txBody>
      </p:sp>
      <p:pic>
        <p:nvPicPr>
          <p:cNvPr id="4103" name="Picture 3" descr="F30_1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28194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2676" name="Object 4"/>
          <p:cNvGraphicFramePr>
            <a:graphicFrameLocks noChangeAspect="1"/>
          </p:cNvGraphicFramePr>
          <p:nvPr/>
        </p:nvGraphicFramePr>
        <p:xfrm>
          <a:off x="3276600" y="1752600"/>
          <a:ext cx="2514600" cy="569913"/>
        </p:xfrm>
        <a:graphic>
          <a:graphicData uri="http://schemas.openxmlformats.org/presentationml/2006/ole">
            <mc:AlternateContent xmlns:mc="http://schemas.openxmlformats.org/markup-compatibility/2006">
              <mc:Choice xmlns:v="urn:schemas-microsoft-com:vml" Requires="v">
                <p:oleObj spid="_x0000_s58662" name="Equation" r:id="rId5" imgW="1346040" imgH="304560" progId="Equation.DSMT4">
                  <p:embed/>
                </p:oleObj>
              </mc:Choice>
              <mc:Fallback>
                <p:oleObj name="Equation" r:id="rId5" imgW="1346040" imgH="304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752600"/>
                        <a:ext cx="2514600" cy="5699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4" name="Group 5"/>
          <p:cNvGrpSpPr>
            <a:grpSpLocks/>
          </p:cNvGrpSpPr>
          <p:nvPr/>
        </p:nvGrpSpPr>
        <p:grpSpPr bwMode="auto">
          <a:xfrm>
            <a:off x="3505200" y="2209800"/>
            <a:ext cx="1676400" cy="787400"/>
            <a:chOff x="2208" y="1392"/>
            <a:chExt cx="1056" cy="496"/>
          </a:xfrm>
        </p:grpSpPr>
        <p:graphicFrame>
          <p:nvGraphicFramePr>
            <p:cNvPr id="4101" name="Object 6"/>
            <p:cNvGraphicFramePr>
              <a:graphicFrameLocks noChangeAspect="1"/>
            </p:cNvGraphicFramePr>
            <p:nvPr/>
          </p:nvGraphicFramePr>
          <p:xfrm>
            <a:off x="2544" y="1392"/>
            <a:ext cx="720" cy="496"/>
          </p:xfrm>
          <a:graphic>
            <a:graphicData uri="http://schemas.openxmlformats.org/presentationml/2006/ole">
              <mc:AlternateContent xmlns:mc="http://schemas.openxmlformats.org/markup-compatibility/2006">
                <mc:Choice xmlns:v="urn:schemas-microsoft-com:vml" Requires="v">
                  <p:oleObj spid="_x0000_s58663" name="Equation" r:id="rId7" imgW="571320" imgH="393480" progId="Equation.DSMT4">
                    <p:embed/>
                  </p:oleObj>
                </mc:Choice>
                <mc:Fallback>
                  <p:oleObj name="Equation" r:id="rId7" imgW="571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1392"/>
                          <a:ext cx="720" cy="49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2" name="AutoShape 7"/>
            <p:cNvSpPr>
              <a:spLocks noChangeArrowheads="1"/>
            </p:cNvSpPr>
            <p:nvPr/>
          </p:nvSpPr>
          <p:spPr bwMode="auto">
            <a:xfrm>
              <a:off x="2208" y="158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sp>
        <p:nvSpPr>
          <p:cNvPr id="4105" name="Text Box 8"/>
          <p:cNvSpPr txBox="1">
            <a:spLocks noChangeArrowheads="1"/>
          </p:cNvSpPr>
          <p:nvPr/>
        </p:nvSpPr>
        <p:spPr bwMode="auto">
          <a:xfrm>
            <a:off x="3200400" y="1143000"/>
            <a:ext cx="2209800" cy="476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b="1">
                <a:ea typeface="ＭＳ Ｐゴシック" charset="-128"/>
              </a:rPr>
              <a:t>outside the wire</a:t>
            </a:r>
          </a:p>
        </p:txBody>
      </p:sp>
      <p:pic>
        <p:nvPicPr>
          <p:cNvPr id="4110" name="Picture 16" descr="figure-27-2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1219200"/>
            <a:ext cx="1905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DE7ECCF-C43B-4FEF-A546-D538FEFFE867}" type="slidenum">
              <a:rPr lang="en-US" altLang="en-US" smtClean="0"/>
              <a:pPr/>
              <a:t>25</a:t>
            </a:fld>
            <a:endParaRPr lang="en-US" altLang="en-US"/>
          </a:p>
        </p:txBody>
      </p:sp>
    </p:spTree>
    <p:extLst>
      <p:ext uri="{BB962C8B-B14F-4D97-AF65-F5344CB8AC3E}">
        <p14:creationId xmlns:p14="http://schemas.microsoft.com/office/powerpoint/2010/main" val="1783256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p:txBody>
          <a:bodyPr/>
          <a:lstStyle/>
          <a:p>
            <a:r>
              <a:rPr lang="en-US" altLang="ja-JP" sz="3000" dirty="0" smtClean="0">
                <a:ea typeface="ＭＳ Ｐゴシック" charset="-128"/>
              </a:rPr>
              <a:t>Example: A Non-Uniform Current Distribution</a:t>
            </a:r>
          </a:p>
        </p:txBody>
      </p:sp>
      <p:pic>
        <p:nvPicPr>
          <p:cNvPr id="5127" name="Picture 3" descr="F30_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4572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4"/>
          <p:cNvSpPr txBox="1">
            <a:spLocks noChangeArrowheads="1"/>
          </p:cNvSpPr>
          <p:nvPr/>
        </p:nvSpPr>
        <p:spPr bwMode="auto">
          <a:xfrm>
            <a:off x="577850" y="1676400"/>
            <a:ext cx="810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r>
              <a:rPr lang="en-US" altLang="ja-JP" sz="2000" b="1" i="0">
                <a:ea typeface="ＭＳ Ｐゴシック" charset="-128"/>
              </a:rPr>
              <a:t>Insider the cylinder, the total current encircled by the Amperian loop is</a:t>
            </a:r>
          </a:p>
        </p:txBody>
      </p:sp>
      <p:graphicFrame>
        <p:nvGraphicFramePr>
          <p:cNvPr id="418821" name="Object 5"/>
          <p:cNvGraphicFramePr>
            <a:graphicFrameLocks noChangeAspect="1"/>
          </p:cNvGraphicFramePr>
          <p:nvPr/>
        </p:nvGraphicFramePr>
        <p:xfrm>
          <a:off x="1219200" y="2286000"/>
          <a:ext cx="6019800" cy="922338"/>
        </p:xfrm>
        <a:graphic>
          <a:graphicData uri="http://schemas.openxmlformats.org/presentationml/2006/ole">
            <mc:AlternateContent xmlns:mc="http://schemas.openxmlformats.org/markup-compatibility/2006">
              <mc:Choice xmlns:v="urn:schemas-microsoft-com:vml" Requires="v">
                <p:oleObj spid="_x0000_s59802" name="Equation" r:id="rId5" imgW="3149280" imgH="482400" progId="Equation.DSMT4">
                  <p:embed/>
                </p:oleObj>
              </mc:Choice>
              <mc:Fallback>
                <p:oleObj name="Equation" r:id="rId5" imgW="314928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286000"/>
                        <a:ext cx="6019800" cy="9223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8822" name="Object 6"/>
          <p:cNvGraphicFramePr>
            <a:graphicFrameLocks noChangeAspect="1"/>
          </p:cNvGraphicFramePr>
          <p:nvPr/>
        </p:nvGraphicFramePr>
        <p:xfrm>
          <a:off x="5410200" y="3505200"/>
          <a:ext cx="2819400" cy="692150"/>
        </p:xfrm>
        <a:graphic>
          <a:graphicData uri="http://schemas.openxmlformats.org/presentationml/2006/ole">
            <mc:AlternateContent xmlns:mc="http://schemas.openxmlformats.org/markup-compatibility/2006">
              <mc:Choice xmlns:v="urn:schemas-microsoft-com:vml" Requires="v">
                <p:oleObj spid="_x0000_s59803" name="Equation" r:id="rId7" imgW="3835080" imgH="939600" progId="Equation.3">
                  <p:embed/>
                </p:oleObj>
              </mc:Choice>
              <mc:Fallback>
                <p:oleObj name="Equation" r:id="rId7" imgW="3835080" imgH="93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3505200"/>
                        <a:ext cx="2819400" cy="6921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8823" name="Object 7"/>
          <p:cNvGraphicFramePr>
            <a:graphicFrameLocks noChangeAspect="1"/>
          </p:cNvGraphicFramePr>
          <p:nvPr/>
        </p:nvGraphicFramePr>
        <p:xfrm>
          <a:off x="5334000" y="4572000"/>
          <a:ext cx="2590800" cy="760413"/>
        </p:xfrm>
        <a:graphic>
          <a:graphicData uri="http://schemas.openxmlformats.org/presentationml/2006/ole">
            <mc:AlternateContent xmlns:mc="http://schemas.openxmlformats.org/markup-compatibility/2006">
              <mc:Choice xmlns:v="urn:schemas-microsoft-com:vml" Requires="v">
                <p:oleObj spid="_x0000_s59804" name="Equation" r:id="rId9" imgW="3200400" imgH="939600" progId="Equation.3">
                  <p:embed/>
                </p:oleObj>
              </mc:Choice>
              <mc:Fallback>
                <p:oleObj name="Equation" r:id="rId9" imgW="3200400" imgH="939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572000"/>
                        <a:ext cx="2590800" cy="7604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9" name="Group 8"/>
          <p:cNvGrpSpPr>
            <a:grpSpLocks/>
          </p:cNvGrpSpPr>
          <p:nvPr/>
        </p:nvGrpSpPr>
        <p:grpSpPr bwMode="auto">
          <a:xfrm>
            <a:off x="609600" y="914400"/>
            <a:ext cx="7620000" cy="473075"/>
            <a:chOff x="384" y="576"/>
            <a:chExt cx="4800" cy="298"/>
          </a:xfrm>
        </p:grpSpPr>
        <p:sp>
          <p:nvSpPr>
            <p:cNvPr id="5130" name="Text Box 9"/>
            <p:cNvSpPr txBox="1">
              <a:spLocks noChangeArrowheads="1"/>
            </p:cNvSpPr>
            <p:nvPr/>
          </p:nvSpPr>
          <p:spPr bwMode="auto">
            <a:xfrm>
              <a:off x="384" y="624"/>
              <a:ext cx="37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sz="2000" b="1" i="0">
                  <a:ea typeface="ＭＳ Ｐゴシック" charset="-128"/>
                </a:rPr>
                <a:t>Long, hollow cylindrical current of current density:</a:t>
              </a:r>
            </a:p>
          </p:txBody>
        </p:sp>
        <p:graphicFrame>
          <p:nvGraphicFramePr>
            <p:cNvPr id="5125" name="Object 10"/>
            <p:cNvGraphicFramePr>
              <a:graphicFrameLocks noChangeAspect="1"/>
            </p:cNvGraphicFramePr>
            <p:nvPr/>
          </p:nvGraphicFramePr>
          <p:xfrm>
            <a:off x="4032" y="576"/>
            <a:ext cx="1152" cy="297"/>
          </p:xfrm>
          <a:graphic>
            <a:graphicData uri="http://schemas.openxmlformats.org/presentationml/2006/ole">
              <mc:AlternateContent xmlns:mc="http://schemas.openxmlformats.org/markup-compatibility/2006">
                <mc:Choice xmlns:v="urn:schemas-microsoft-com:vml" Requires="v">
                  <p:oleObj spid="_x0000_s59805" name="Equation" r:id="rId11" imgW="787320" imgH="203040" progId="Equation.DSMT4">
                    <p:embed/>
                  </p:oleObj>
                </mc:Choice>
                <mc:Fallback>
                  <p:oleObj name="Equation" r:id="rId11" imgW="78732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 y="576"/>
                          <a:ext cx="1152" cy="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fld id="{44B88BAC-56A7-4E7E-A371-B56536E2EDF7}" type="slidenum">
              <a:rPr lang="en-US" altLang="en-US" smtClean="0"/>
              <a:pPr/>
              <a:t>26</a:t>
            </a:fld>
            <a:endParaRPr lang="en-US" altLang="en-US"/>
          </a:p>
        </p:txBody>
      </p:sp>
    </p:spTree>
    <p:extLst>
      <p:ext uri="{BB962C8B-B14F-4D97-AF65-F5344CB8AC3E}">
        <p14:creationId xmlns:p14="http://schemas.microsoft.com/office/powerpoint/2010/main" val="1238873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685800" y="152400"/>
            <a:ext cx="7772400" cy="533400"/>
          </a:xfrm>
        </p:spPr>
        <p:txBody>
          <a:bodyPr/>
          <a:lstStyle/>
          <a:p>
            <a:r>
              <a:rPr lang="en-US" altLang="ja-JP" dirty="0" err="1" smtClean="0">
                <a:ea typeface="ＭＳ Ｐゴシック" charset="-128"/>
              </a:rPr>
              <a:t>iClicker</a:t>
            </a:r>
            <a:r>
              <a:rPr lang="en-US" altLang="ja-JP" dirty="0" smtClean="0">
                <a:ea typeface="ＭＳ Ｐゴシック" charset="-128"/>
              </a:rPr>
              <a:t> Question</a:t>
            </a:r>
          </a:p>
        </p:txBody>
      </p:sp>
      <p:pic>
        <p:nvPicPr>
          <p:cNvPr id="4103" name="Picture 3" descr="F30_1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28194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2676" name="Object 4"/>
          <p:cNvGraphicFramePr>
            <a:graphicFrameLocks noChangeAspect="1"/>
          </p:cNvGraphicFramePr>
          <p:nvPr/>
        </p:nvGraphicFramePr>
        <p:xfrm>
          <a:off x="3276600" y="1752600"/>
          <a:ext cx="2514600" cy="569913"/>
        </p:xfrm>
        <a:graphic>
          <a:graphicData uri="http://schemas.openxmlformats.org/presentationml/2006/ole">
            <mc:AlternateContent xmlns:mc="http://schemas.openxmlformats.org/markup-compatibility/2006">
              <mc:Choice xmlns:v="urn:schemas-microsoft-com:vml" Requires="v">
                <p:oleObj spid="_x0000_s67925" name="Equation" r:id="rId5" imgW="1346040" imgH="304560" progId="Equation.DSMT4">
                  <p:embed/>
                </p:oleObj>
              </mc:Choice>
              <mc:Fallback>
                <p:oleObj name="Equation" r:id="rId5" imgW="1346040" imgH="304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752600"/>
                        <a:ext cx="2514600" cy="5699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4" name="Group 5"/>
          <p:cNvGrpSpPr>
            <a:grpSpLocks/>
          </p:cNvGrpSpPr>
          <p:nvPr/>
        </p:nvGrpSpPr>
        <p:grpSpPr bwMode="auto">
          <a:xfrm>
            <a:off x="3505200" y="2209800"/>
            <a:ext cx="1676400" cy="787400"/>
            <a:chOff x="2208" y="1392"/>
            <a:chExt cx="1056" cy="496"/>
          </a:xfrm>
        </p:grpSpPr>
        <p:graphicFrame>
          <p:nvGraphicFramePr>
            <p:cNvPr id="4101" name="Object 6"/>
            <p:cNvGraphicFramePr>
              <a:graphicFrameLocks noChangeAspect="1"/>
            </p:cNvGraphicFramePr>
            <p:nvPr>
              <p:extLst>
                <p:ext uri="{D42A27DB-BD31-4B8C-83A1-F6EECF244321}">
                  <p14:modId xmlns:p14="http://schemas.microsoft.com/office/powerpoint/2010/main" val="3010990889"/>
                </p:ext>
              </p:extLst>
            </p:nvPr>
          </p:nvGraphicFramePr>
          <p:xfrm>
            <a:off x="2544" y="1392"/>
            <a:ext cx="720" cy="496"/>
          </p:xfrm>
          <a:graphic>
            <a:graphicData uri="http://schemas.openxmlformats.org/presentationml/2006/ole">
              <mc:AlternateContent xmlns:mc="http://schemas.openxmlformats.org/markup-compatibility/2006">
                <mc:Choice xmlns:v="urn:schemas-microsoft-com:vml" Requires="v">
                  <p:oleObj spid="_x0000_s67926" name="Equation" r:id="rId7" imgW="571320" imgH="393480" progId="Equation.DSMT4">
                    <p:embed/>
                  </p:oleObj>
                </mc:Choice>
                <mc:Fallback>
                  <p:oleObj name="Equation" r:id="rId7" imgW="571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1392"/>
                          <a:ext cx="720" cy="49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2" name="AutoShape 7"/>
            <p:cNvSpPr>
              <a:spLocks noChangeArrowheads="1"/>
            </p:cNvSpPr>
            <p:nvPr/>
          </p:nvSpPr>
          <p:spPr bwMode="auto">
            <a:xfrm>
              <a:off x="2208" y="158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sp>
        <p:nvSpPr>
          <p:cNvPr id="4105" name="Text Box 8"/>
          <p:cNvSpPr txBox="1">
            <a:spLocks noChangeArrowheads="1"/>
          </p:cNvSpPr>
          <p:nvPr/>
        </p:nvSpPr>
        <p:spPr bwMode="auto">
          <a:xfrm>
            <a:off x="3200400" y="1143000"/>
            <a:ext cx="2209800" cy="476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b="1">
                <a:ea typeface="ＭＳ Ｐゴシック" charset="-128"/>
              </a:rPr>
              <a:t>outside the wire</a:t>
            </a:r>
          </a:p>
        </p:txBody>
      </p:sp>
      <p:pic>
        <p:nvPicPr>
          <p:cNvPr id="4110" name="Picture 16" descr="figure-27-2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1219200"/>
            <a:ext cx="1905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DE7ECCF-C43B-4FEF-A546-D538FEFFE867}" type="slidenum">
              <a:rPr lang="en-US" altLang="en-US" smtClean="0"/>
              <a:pPr/>
              <a:t>27</a:t>
            </a:fld>
            <a:endParaRPr lang="en-US" altLang="en-US"/>
          </a:p>
        </p:txBody>
      </p:sp>
      <p:graphicFrame>
        <p:nvGraphicFramePr>
          <p:cNvPr id="19" name="Object 15"/>
          <p:cNvGraphicFramePr>
            <a:graphicFrameLocks noChangeAspect="1"/>
          </p:cNvGraphicFramePr>
          <p:nvPr>
            <p:extLst>
              <p:ext uri="{D42A27DB-BD31-4B8C-83A1-F6EECF244321}">
                <p14:modId xmlns:p14="http://schemas.microsoft.com/office/powerpoint/2010/main" val="913678539"/>
              </p:ext>
            </p:extLst>
          </p:nvPr>
        </p:nvGraphicFramePr>
        <p:xfrm>
          <a:off x="1643063" y="4600575"/>
          <a:ext cx="1579562" cy="925513"/>
        </p:xfrm>
        <a:graphic>
          <a:graphicData uri="http://schemas.openxmlformats.org/presentationml/2006/ole">
            <mc:AlternateContent xmlns:mc="http://schemas.openxmlformats.org/markup-compatibility/2006">
              <mc:Choice xmlns:v="urn:schemas-microsoft-com:vml" Requires="v">
                <p:oleObj spid="_x0000_s67927" name="Equation" r:id="rId10" imgW="736560" imgH="431640" progId="Equation.DSMT4">
                  <p:embed/>
                </p:oleObj>
              </mc:Choice>
              <mc:Fallback>
                <p:oleObj name="Equation" r:id="rId10" imgW="736560" imgH="431640" progId="Equation.DSMT4">
                  <p:embed/>
                  <p:pic>
                    <p:nvPicPr>
                      <p:cNvPr id="0" name=""/>
                      <p:cNvPicPr>
                        <a:picLocks noChangeAspect="1" noChangeArrowheads="1"/>
                      </p:cNvPicPr>
                      <p:nvPr/>
                    </p:nvPicPr>
                    <p:blipFill>
                      <a:blip r:embed="rId11"/>
                      <a:srcRect/>
                      <a:stretch>
                        <a:fillRect/>
                      </a:stretch>
                    </p:blipFill>
                    <p:spPr bwMode="auto">
                      <a:xfrm>
                        <a:off x="1643063" y="4600575"/>
                        <a:ext cx="1579562" cy="925513"/>
                      </a:xfrm>
                      <a:prstGeom prst="rect">
                        <a:avLst/>
                      </a:prstGeom>
                      <a:noFill/>
                      <a:ln>
                        <a:noFill/>
                      </a:ln>
                      <a:effectLst/>
                      <a:extLst/>
                    </p:spPr>
                  </p:pic>
                </p:oleObj>
              </mc:Fallback>
            </mc:AlternateContent>
          </a:graphicData>
        </a:graphic>
      </p:graphicFrame>
      <p:sp>
        <p:nvSpPr>
          <p:cNvPr id="5" name="TextBox 4"/>
          <p:cNvSpPr txBox="1"/>
          <p:nvPr/>
        </p:nvSpPr>
        <p:spPr>
          <a:xfrm>
            <a:off x="295422" y="3362178"/>
            <a:ext cx="8384344" cy="1015663"/>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3000" dirty="0" smtClean="0">
                <a:latin typeface="+mn-lt"/>
              </a:rPr>
              <a:t>Assume </a:t>
            </a:r>
            <a:r>
              <a:rPr lang="en-US" sz="3000" dirty="0">
                <a:latin typeface="+mn-lt"/>
              </a:rPr>
              <a:t>u</a:t>
            </a:r>
            <a:r>
              <a:rPr lang="en-US" sz="3000" dirty="0" smtClean="0">
                <a:latin typeface="+mn-lt"/>
              </a:rPr>
              <a:t>niform current density, what’s the magnetic field vs. r inside the long wire.  </a:t>
            </a:r>
            <a:endParaRPr lang="en-US" sz="3000" dirty="0">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55542723"/>
              </p:ext>
            </p:extLst>
          </p:nvPr>
        </p:nvGraphicFramePr>
        <p:xfrm>
          <a:off x="1506929" y="5805544"/>
          <a:ext cx="1862944" cy="890678"/>
        </p:xfrm>
        <a:graphic>
          <a:graphicData uri="http://schemas.openxmlformats.org/presentationml/2006/ole">
            <mc:AlternateContent xmlns:mc="http://schemas.openxmlformats.org/markup-compatibility/2006">
              <mc:Choice xmlns:v="urn:schemas-microsoft-com:vml" Requires="v">
                <p:oleObj spid="_x0000_s67928" name="Equation" r:id="rId12" imgW="901309" imgH="431613" progId="Equation.DSMT4">
                  <p:embed/>
                </p:oleObj>
              </mc:Choice>
              <mc:Fallback>
                <p:oleObj name="Equation" r:id="rId12" imgW="901309" imgH="431613"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6929" y="5805544"/>
                        <a:ext cx="1862944" cy="890678"/>
                      </a:xfrm>
                      <a:prstGeom prst="rect">
                        <a:avLst/>
                      </a:prstGeom>
                      <a:noFill/>
                      <a:ln>
                        <a:noFill/>
                      </a:ln>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2416045196"/>
              </p:ext>
            </p:extLst>
          </p:nvPr>
        </p:nvGraphicFramePr>
        <p:xfrm>
          <a:off x="5114778" y="4683369"/>
          <a:ext cx="1143000" cy="787400"/>
        </p:xfrm>
        <a:graphic>
          <a:graphicData uri="http://schemas.openxmlformats.org/presentationml/2006/ole">
            <mc:AlternateContent xmlns:mc="http://schemas.openxmlformats.org/markup-compatibility/2006">
              <mc:Choice xmlns:v="urn:schemas-microsoft-com:vml" Requires="v">
                <p:oleObj spid="_x0000_s67929" name="Equation" r:id="rId14" imgW="571320" imgH="393480" progId="Equation.DSMT4">
                  <p:embed/>
                </p:oleObj>
              </mc:Choice>
              <mc:Fallback>
                <p:oleObj name="Equation" r:id="rId14" imgW="571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4778" y="4683369"/>
                        <a:ext cx="1143000" cy="7874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45968270"/>
              </p:ext>
            </p:extLst>
          </p:nvPr>
        </p:nvGraphicFramePr>
        <p:xfrm>
          <a:off x="5097488" y="5835211"/>
          <a:ext cx="1092200" cy="787400"/>
        </p:xfrm>
        <a:graphic>
          <a:graphicData uri="http://schemas.openxmlformats.org/presentationml/2006/ole">
            <mc:AlternateContent xmlns:mc="http://schemas.openxmlformats.org/markup-compatibility/2006">
              <mc:Choice xmlns:v="urn:schemas-microsoft-com:vml" Requires="v">
                <p:oleObj spid="_x0000_s67930" name="Equation" r:id="rId15" imgW="545760" imgH="393480" progId="Equation.DSMT4">
                  <p:embed/>
                </p:oleObj>
              </mc:Choice>
              <mc:Fallback>
                <p:oleObj name="Equation" r:id="rId15" imgW="545760" imgH="393480" progId="Equation.DSMT4">
                  <p:embed/>
                  <p:pic>
                    <p:nvPicPr>
                      <p:cNvPr id="0" name="Object 6"/>
                      <p:cNvPicPr>
                        <a:picLocks noChangeAspect="1" noChangeArrowheads="1"/>
                      </p:cNvPicPr>
                      <p:nvPr/>
                    </p:nvPicPr>
                    <p:blipFill>
                      <a:blip r:embed="rId16"/>
                      <a:srcRect/>
                      <a:stretch>
                        <a:fillRect/>
                      </a:stretch>
                    </p:blipFill>
                    <p:spPr bwMode="auto">
                      <a:xfrm>
                        <a:off x="5097488" y="5835211"/>
                        <a:ext cx="1092200" cy="7874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p:nvPr/>
        </p:nvSpPr>
        <p:spPr>
          <a:xfrm>
            <a:off x="647114" y="4836182"/>
            <a:ext cx="759655"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latin typeface="+mn-lt"/>
              </a:rPr>
              <a:t>A)</a:t>
            </a:r>
            <a:r>
              <a:rPr lang="en-US" sz="2000" dirty="0" smtClean="0">
                <a:solidFill>
                  <a:srgbClr val="CC0000"/>
                </a:solidFill>
                <a:latin typeface="+mn-lt"/>
              </a:rPr>
              <a:t>.</a:t>
            </a:r>
            <a:endParaRPr lang="en-US" sz="2000" dirty="0">
              <a:solidFill>
                <a:srgbClr val="CC0000"/>
              </a:solidFill>
              <a:latin typeface="+mn-lt"/>
            </a:endParaRPr>
          </a:p>
        </p:txBody>
      </p:sp>
      <p:sp>
        <p:nvSpPr>
          <p:cNvPr id="25" name="TextBox 24"/>
          <p:cNvSpPr txBox="1"/>
          <p:nvPr/>
        </p:nvSpPr>
        <p:spPr>
          <a:xfrm>
            <a:off x="647114" y="6029601"/>
            <a:ext cx="759655"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a:latin typeface="+mn-lt"/>
              </a:rPr>
              <a:t>B</a:t>
            </a:r>
            <a:r>
              <a:rPr lang="en-US" sz="2000" dirty="0" smtClean="0">
                <a:latin typeface="+mn-lt"/>
              </a:rPr>
              <a:t>)</a:t>
            </a:r>
            <a:r>
              <a:rPr lang="en-US" sz="2000" dirty="0" smtClean="0">
                <a:solidFill>
                  <a:srgbClr val="CC0000"/>
                </a:solidFill>
                <a:latin typeface="+mn-lt"/>
              </a:rPr>
              <a:t>.</a:t>
            </a:r>
            <a:endParaRPr lang="en-US" sz="2000" dirty="0">
              <a:solidFill>
                <a:srgbClr val="CC0000"/>
              </a:solidFill>
              <a:latin typeface="+mn-lt"/>
            </a:endParaRPr>
          </a:p>
        </p:txBody>
      </p:sp>
      <p:sp>
        <p:nvSpPr>
          <p:cNvPr id="26" name="TextBox 25"/>
          <p:cNvSpPr txBox="1"/>
          <p:nvPr/>
        </p:nvSpPr>
        <p:spPr>
          <a:xfrm>
            <a:off x="4305300" y="4842466"/>
            <a:ext cx="759655"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a:latin typeface="+mn-lt"/>
              </a:rPr>
              <a:t>C</a:t>
            </a:r>
            <a:r>
              <a:rPr lang="en-US" sz="2000" dirty="0" smtClean="0">
                <a:latin typeface="+mn-lt"/>
              </a:rPr>
              <a:t>)</a:t>
            </a:r>
            <a:r>
              <a:rPr lang="en-US" sz="2000" dirty="0" smtClean="0">
                <a:solidFill>
                  <a:srgbClr val="CC0000"/>
                </a:solidFill>
                <a:latin typeface="+mn-lt"/>
              </a:rPr>
              <a:t>.</a:t>
            </a:r>
            <a:endParaRPr lang="en-US" sz="2000" dirty="0">
              <a:solidFill>
                <a:srgbClr val="CC0000"/>
              </a:solidFill>
              <a:latin typeface="+mn-lt"/>
            </a:endParaRPr>
          </a:p>
        </p:txBody>
      </p:sp>
      <p:sp>
        <p:nvSpPr>
          <p:cNvPr id="27" name="TextBox 26"/>
          <p:cNvSpPr txBox="1"/>
          <p:nvPr/>
        </p:nvSpPr>
        <p:spPr>
          <a:xfrm>
            <a:off x="4305885" y="6029601"/>
            <a:ext cx="759655"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a:latin typeface="+mn-lt"/>
              </a:rPr>
              <a:t>D</a:t>
            </a:r>
            <a:r>
              <a:rPr lang="en-US" sz="2000" dirty="0" smtClean="0">
                <a:latin typeface="+mn-lt"/>
              </a:rPr>
              <a:t>)</a:t>
            </a:r>
            <a:r>
              <a:rPr lang="en-US" sz="2000" dirty="0" smtClean="0">
                <a:solidFill>
                  <a:srgbClr val="CC0000"/>
                </a:solidFill>
                <a:latin typeface="+mn-lt"/>
              </a:rPr>
              <a:t>.</a:t>
            </a:r>
            <a:endParaRPr lang="en-US" sz="2000" dirty="0">
              <a:solidFill>
                <a:srgbClr val="CC0000"/>
              </a:solidFill>
              <a:latin typeface="+mn-lt"/>
            </a:endParaRPr>
          </a:p>
        </p:txBody>
      </p:sp>
      <p:sp>
        <p:nvSpPr>
          <p:cNvPr id="28" name="Rectangle 27"/>
          <p:cNvSpPr/>
          <p:nvPr/>
        </p:nvSpPr>
        <p:spPr>
          <a:xfrm>
            <a:off x="84249" y="789965"/>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4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685800" y="152400"/>
            <a:ext cx="7772400" cy="533400"/>
          </a:xfrm>
        </p:spPr>
        <p:txBody>
          <a:bodyPr/>
          <a:lstStyle/>
          <a:p>
            <a:r>
              <a:rPr lang="en-US" altLang="ja-JP" dirty="0" err="1" smtClean="0">
                <a:ea typeface="ＭＳ Ｐゴシック" charset="-128"/>
              </a:rPr>
              <a:t>iClicker</a:t>
            </a:r>
            <a:r>
              <a:rPr lang="en-US" altLang="ja-JP" dirty="0" smtClean="0">
                <a:ea typeface="ＭＳ Ｐゴシック" charset="-128"/>
              </a:rPr>
              <a:t> Question</a:t>
            </a:r>
          </a:p>
        </p:txBody>
      </p:sp>
      <p:pic>
        <p:nvPicPr>
          <p:cNvPr id="4103" name="Picture 3" descr="F30_1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28194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2676" name="Object 4"/>
          <p:cNvGraphicFramePr>
            <a:graphicFrameLocks noChangeAspect="1"/>
          </p:cNvGraphicFramePr>
          <p:nvPr/>
        </p:nvGraphicFramePr>
        <p:xfrm>
          <a:off x="3276600" y="1752600"/>
          <a:ext cx="2514600" cy="569913"/>
        </p:xfrm>
        <a:graphic>
          <a:graphicData uri="http://schemas.openxmlformats.org/presentationml/2006/ole">
            <mc:AlternateContent xmlns:mc="http://schemas.openxmlformats.org/markup-compatibility/2006">
              <mc:Choice xmlns:v="urn:schemas-microsoft-com:vml" Requires="v">
                <p:oleObj spid="_x0000_s66794" name="Equation" r:id="rId5" imgW="1346040" imgH="304560" progId="Equation.DSMT4">
                  <p:embed/>
                </p:oleObj>
              </mc:Choice>
              <mc:Fallback>
                <p:oleObj name="Equation" r:id="rId5" imgW="1346040" imgH="304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752600"/>
                        <a:ext cx="2514600" cy="5699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4" name="Group 5"/>
          <p:cNvGrpSpPr>
            <a:grpSpLocks/>
          </p:cNvGrpSpPr>
          <p:nvPr/>
        </p:nvGrpSpPr>
        <p:grpSpPr bwMode="auto">
          <a:xfrm>
            <a:off x="3505200" y="2209800"/>
            <a:ext cx="1676400" cy="787400"/>
            <a:chOff x="2208" y="1392"/>
            <a:chExt cx="1056" cy="496"/>
          </a:xfrm>
        </p:grpSpPr>
        <p:graphicFrame>
          <p:nvGraphicFramePr>
            <p:cNvPr id="4101" name="Object 6"/>
            <p:cNvGraphicFramePr>
              <a:graphicFrameLocks noChangeAspect="1"/>
            </p:cNvGraphicFramePr>
            <p:nvPr/>
          </p:nvGraphicFramePr>
          <p:xfrm>
            <a:off x="2544" y="1392"/>
            <a:ext cx="720" cy="496"/>
          </p:xfrm>
          <a:graphic>
            <a:graphicData uri="http://schemas.openxmlformats.org/presentationml/2006/ole">
              <mc:AlternateContent xmlns:mc="http://schemas.openxmlformats.org/markup-compatibility/2006">
                <mc:Choice xmlns:v="urn:schemas-microsoft-com:vml" Requires="v">
                  <p:oleObj spid="_x0000_s66795" name="Equation" r:id="rId7" imgW="571320" imgH="393480" progId="Equation.DSMT4">
                    <p:embed/>
                  </p:oleObj>
                </mc:Choice>
                <mc:Fallback>
                  <p:oleObj name="Equation" r:id="rId7" imgW="571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1392"/>
                          <a:ext cx="720" cy="49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2" name="AutoShape 7"/>
            <p:cNvSpPr>
              <a:spLocks noChangeArrowheads="1"/>
            </p:cNvSpPr>
            <p:nvPr/>
          </p:nvSpPr>
          <p:spPr bwMode="auto">
            <a:xfrm>
              <a:off x="2208" y="158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sp>
        <p:nvSpPr>
          <p:cNvPr id="4105" name="Text Box 8"/>
          <p:cNvSpPr txBox="1">
            <a:spLocks noChangeArrowheads="1"/>
          </p:cNvSpPr>
          <p:nvPr/>
        </p:nvSpPr>
        <p:spPr bwMode="auto">
          <a:xfrm>
            <a:off x="3200400" y="1143000"/>
            <a:ext cx="2209800" cy="476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b="1">
                <a:ea typeface="ＭＳ Ｐゴシック" charset="-128"/>
              </a:rPr>
              <a:t>outside the wire</a:t>
            </a:r>
          </a:p>
        </p:txBody>
      </p:sp>
      <p:pic>
        <p:nvPicPr>
          <p:cNvPr id="412681" name="Picture 9" descr="F30_14"/>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bwMode="auto">
          <a:xfrm>
            <a:off x="304800" y="4191000"/>
            <a:ext cx="2743200" cy="216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82" name="Text Box 10"/>
          <p:cNvSpPr txBox="1">
            <a:spLocks noChangeArrowheads="1"/>
          </p:cNvSpPr>
          <p:nvPr/>
        </p:nvSpPr>
        <p:spPr bwMode="auto">
          <a:xfrm>
            <a:off x="3124200" y="3581400"/>
            <a:ext cx="2057400" cy="476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spcBef>
                <a:spcPct val="50000"/>
              </a:spcBef>
            </a:pPr>
            <a:r>
              <a:rPr lang="en-US" altLang="ja-JP" b="1">
                <a:ea typeface="ＭＳ Ｐゴシック" charset="-128"/>
              </a:rPr>
              <a:t>inside the wire</a:t>
            </a:r>
          </a:p>
        </p:txBody>
      </p:sp>
      <p:pic>
        <p:nvPicPr>
          <p:cNvPr id="412683" name="Picture 11" descr="figure-27-25"/>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3429000"/>
            <a:ext cx="30099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2684" name="Object 12"/>
          <p:cNvGraphicFramePr>
            <a:graphicFrameLocks noChangeAspect="1"/>
          </p:cNvGraphicFramePr>
          <p:nvPr/>
        </p:nvGraphicFramePr>
        <p:xfrm>
          <a:off x="3429000" y="4238625"/>
          <a:ext cx="2286000" cy="1428750"/>
        </p:xfrm>
        <a:graphic>
          <a:graphicData uri="http://schemas.openxmlformats.org/presentationml/2006/ole">
            <mc:AlternateContent xmlns:mc="http://schemas.openxmlformats.org/markup-compatibility/2006">
              <mc:Choice xmlns:v="urn:schemas-microsoft-com:vml" Requires="v">
                <p:oleObj spid="_x0000_s66796" name="Equation" r:id="rId11" imgW="1180800" imgH="736560" progId="Equation.DSMT4">
                  <p:embed/>
                </p:oleObj>
              </mc:Choice>
              <mc:Fallback>
                <p:oleObj name="Equation" r:id="rId11" imgW="1180800" imgH="7365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4238625"/>
                        <a:ext cx="228600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3"/>
          <p:cNvGrpSpPr>
            <a:grpSpLocks/>
          </p:cNvGrpSpPr>
          <p:nvPr/>
        </p:nvGrpSpPr>
        <p:grpSpPr bwMode="auto">
          <a:xfrm>
            <a:off x="3505200" y="5788025"/>
            <a:ext cx="2209800" cy="803275"/>
            <a:chOff x="2208" y="3646"/>
            <a:chExt cx="1392" cy="506"/>
          </a:xfrm>
        </p:grpSpPr>
        <p:sp>
          <p:nvSpPr>
            <p:cNvPr id="4111" name="AutoShape 14"/>
            <p:cNvSpPr>
              <a:spLocks noChangeArrowheads="1"/>
            </p:cNvSpPr>
            <p:nvPr/>
          </p:nvSpPr>
          <p:spPr bwMode="auto">
            <a:xfrm>
              <a:off x="2208" y="3840"/>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aphicFrame>
          <p:nvGraphicFramePr>
            <p:cNvPr id="4100" name="Object 15"/>
            <p:cNvGraphicFramePr>
              <a:graphicFrameLocks noChangeAspect="1"/>
            </p:cNvGraphicFramePr>
            <p:nvPr>
              <p:extLst>
                <p:ext uri="{D42A27DB-BD31-4B8C-83A1-F6EECF244321}">
                  <p14:modId xmlns:p14="http://schemas.microsoft.com/office/powerpoint/2010/main" val="3150350856"/>
                </p:ext>
              </p:extLst>
            </p:nvPr>
          </p:nvGraphicFramePr>
          <p:xfrm>
            <a:off x="2544" y="3646"/>
            <a:ext cx="1056" cy="506"/>
          </p:xfrm>
          <a:graphic>
            <a:graphicData uri="http://schemas.openxmlformats.org/presentationml/2006/ole">
              <mc:AlternateContent xmlns:mc="http://schemas.openxmlformats.org/markup-compatibility/2006">
                <mc:Choice xmlns:v="urn:schemas-microsoft-com:vml" Requires="v">
                  <p:oleObj spid="_x0000_s66797" name="Equation" r:id="rId13" imgW="901440" imgH="431640" progId="Equation.DSMT4">
                    <p:embed/>
                  </p:oleObj>
                </mc:Choice>
                <mc:Fallback>
                  <p:oleObj name="Equation" r:id="rId13" imgW="90144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4" y="3646"/>
                          <a:ext cx="1056" cy="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4110" name="Picture 16" descr="figure-27-24"/>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1219200"/>
            <a:ext cx="1905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DE7ECCF-C43B-4FEF-A546-D538FEFFE867}" type="slidenum">
              <a:rPr lang="en-US" altLang="en-US" smtClean="0"/>
              <a:pPr/>
              <a:t>28</a:t>
            </a:fld>
            <a:endParaRPr lang="en-US" altLang="en-US"/>
          </a:p>
        </p:txBody>
      </p:sp>
      <p:sp>
        <p:nvSpPr>
          <p:cNvPr id="18" name="Rectangle 17"/>
          <p:cNvSpPr/>
          <p:nvPr/>
        </p:nvSpPr>
        <p:spPr>
          <a:xfrm>
            <a:off x="-38100" y="762224"/>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943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2" presetClass="entr" presetSubtype="4" fill="hold" grpId="0" nodeType="withEffect">
                                  <p:stCondLst>
                                    <p:cond delay="0"/>
                                  </p:stCondLst>
                                  <p:childTnLst>
                                    <p:set>
                                      <p:cBhvr>
                                        <p:cTn id="8" dur="1" fill="hold">
                                          <p:stCondLst>
                                            <p:cond delay="0"/>
                                          </p:stCondLst>
                                        </p:cTn>
                                        <p:tgtEl>
                                          <p:spTgt spid="412682"/>
                                        </p:tgtEl>
                                        <p:attrNameLst>
                                          <p:attrName>style.visibility</p:attrName>
                                        </p:attrNameLst>
                                      </p:cBhvr>
                                      <p:to>
                                        <p:strVal val="visible"/>
                                      </p:to>
                                    </p:set>
                                    <p:anim calcmode="lin" valueType="num">
                                      <p:cBhvr additive="base">
                                        <p:cTn id="9" dur="500" fill="hold"/>
                                        <p:tgtEl>
                                          <p:spTgt spid="412682"/>
                                        </p:tgtEl>
                                        <p:attrNameLst>
                                          <p:attrName>ppt_x</p:attrName>
                                        </p:attrNameLst>
                                      </p:cBhvr>
                                      <p:tavLst>
                                        <p:tav tm="0">
                                          <p:val>
                                            <p:strVal val="#ppt_x"/>
                                          </p:val>
                                        </p:tav>
                                        <p:tav tm="100000">
                                          <p:val>
                                            <p:strVal val="#ppt_x"/>
                                          </p:val>
                                        </p:tav>
                                      </p:tavLst>
                                    </p:anim>
                                    <p:anim calcmode="lin" valueType="num">
                                      <p:cBhvr additive="base">
                                        <p:cTn id="10" dur="500" fill="hold"/>
                                        <p:tgtEl>
                                          <p:spTgt spid="412682"/>
                                        </p:tgtEl>
                                        <p:attrNameLst>
                                          <p:attrName>ppt_y</p:attrName>
                                        </p:attrNameLst>
                                      </p:cBhvr>
                                      <p:tavLst>
                                        <p:tav tm="0">
                                          <p:val>
                                            <p:strVal val="1+#ppt_h/2"/>
                                          </p:val>
                                        </p:tav>
                                        <p:tav tm="100000">
                                          <p:val>
                                            <p:strVal val="#ppt_y"/>
                                          </p:val>
                                        </p:tav>
                                      </p:tavLst>
                                    </p:anim>
                                  </p:childTnLst>
                                </p:cTn>
                              </p:par>
                              <p:par>
                                <p:cTn id="11" presetID="5" presetClass="entr" presetSubtype="10" fill="hold" nodeType="withEffect">
                                  <p:stCondLst>
                                    <p:cond delay="0"/>
                                  </p:stCondLst>
                                  <p:childTnLst>
                                    <p:set>
                                      <p:cBhvr>
                                        <p:cTn id="12" dur="1" fill="hold">
                                          <p:stCondLst>
                                            <p:cond delay="0"/>
                                          </p:stCondLst>
                                        </p:cTn>
                                        <p:tgtEl>
                                          <p:spTgt spid="412681"/>
                                        </p:tgtEl>
                                        <p:attrNameLst>
                                          <p:attrName>style.visibility</p:attrName>
                                        </p:attrNameLst>
                                      </p:cBhvr>
                                      <p:to>
                                        <p:strVal val="visible"/>
                                      </p:to>
                                    </p:set>
                                    <p:animEffect transition="in" filter="checkerboard(across)">
                                      <p:cBhvr>
                                        <p:cTn id="13" dur="500"/>
                                        <p:tgtEl>
                                          <p:spTgt spid="412681"/>
                                        </p:tgtEl>
                                      </p:cBhvr>
                                    </p:animEffect>
                                  </p:childTnLst>
                                </p:cTn>
                              </p:par>
                              <p:par>
                                <p:cTn id="14" presetID="2" presetClass="entr" presetSubtype="4" fill="hold" nodeType="withEffect">
                                  <p:stCondLst>
                                    <p:cond delay="0"/>
                                  </p:stCondLst>
                                  <p:childTnLst>
                                    <p:set>
                                      <p:cBhvr>
                                        <p:cTn id="15" dur="1" fill="hold">
                                          <p:stCondLst>
                                            <p:cond delay="0"/>
                                          </p:stCondLst>
                                        </p:cTn>
                                        <p:tgtEl>
                                          <p:spTgt spid="412684"/>
                                        </p:tgtEl>
                                        <p:attrNameLst>
                                          <p:attrName>style.visibility</p:attrName>
                                        </p:attrNameLst>
                                      </p:cBhvr>
                                      <p:to>
                                        <p:strVal val="visible"/>
                                      </p:to>
                                    </p:set>
                                    <p:anim calcmode="lin" valueType="num">
                                      <p:cBhvr additive="base">
                                        <p:cTn id="16" dur="500" fill="hold"/>
                                        <p:tgtEl>
                                          <p:spTgt spid="412684"/>
                                        </p:tgtEl>
                                        <p:attrNameLst>
                                          <p:attrName>ppt_x</p:attrName>
                                        </p:attrNameLst>
                                      </p:cBhvr>
                                      <p:tavLst>
                                        <p:tav tm="0">
                                          <p:val>
                                            <p:strVal val="#ppt_x"/>
                                          </p:val>
                                        </p:tav>
                                        <p:tav tm="100000">
                                          <p:val>
                                            <p:strVal val="#ppt_x"/>
                                          </p:val>
                                        </p:tav>
                                      </p:tavLst>
                                    </p:anim>
                                    <p:anim calcmode="lin" valueType="num">
                                      <p:cBhvr additive="base">
                                        <p:cTn id="17" dur="500" fill="hold"/>
                                        <p:tgtEl>
                                          <p:spTgt spid="412684"/>
                                        </p:tgtEl>
                                        <p:attrNameLst>
                                          <p:attrName>ppt_y</p:attrName>
                                        </p:attrNameLst>
                                      </p:cBhvr>
                                      <p:tavLst>
                                        <p:tav tm="0">
                                          <p:val>
                                            <p:strVal val="1+#ppt_h/2"/>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412683"/>
                                        </p:tgtEl>
                                        <p:attrNameLst>
                                          <p:attrName>style.visibility</p:attrName>
                                        </p:attrNameLst>
                                      </p:cBhvr>
                                      <p:to>
                                        <p:strVal val="visible"/>
                                      </p:to>
                                    </p:set>
                                    <p:animEffect transition="in" filter="checkerboard(across)">
                                      <p:cBhvr>
                                        <p:cTn id="25" dur="500"/>
                                        <p:tgtEl>
                                          <p:spTgt spid="412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2"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81200" y="17145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algn="ctr" eaLnBrk="1" hangingPunct="1"/>
            <a:r>
              <a:rPr lang="en-US" altLang="ja-JP" i="0" dirty="0" err="1" smtClean="0">
                <a:ea typeface="ＭＳ Ｐゴシック" charset="-128"/>
              </a:rPr>
              <a:t>iClicker</a:t>
            </a:r>
            <a:r>
              <a:rPr lang="en-US" altLang="ja-JP" i="0" dirty="0" smtClean="0">
                <a:ea typeface="ＭＳ Ｐゴシック" charset="-128"/>
              </a:rPr>
              <a:t> Question</a:t>
            </a:r>
            <a:endParaRPr lang="en-US" altLang="ja-JP" i="0" dirty="0">
              <a:ea typeface="ＭＳ Ｐゴシック" charset="-128"/>
            </a:endParaRPr>
          </a:p>
        </p:txBody>
      </p:sp>
      <p:sp>
        <p:nvSpPr>
          <p:cNvPr id="16387" name="Text Box 3"/>
          <p:cNvSpPr txBox="1">
            <a:spLocks noChangeArrowheads="1"/>
          </p:cNvSpPr>
          <p:nvPr/>
        </p:nvSpPr>
        <p:spPr bwMode="auto">
          <a:xfrm>
            <a:off x="838200" y="762000"/>
            <a:ext cx="7467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r>
              <a:rPr lang="en-US" altLang="ja-JP" i="0">
                <a:solidFill>
                  <a:srgbClr val="FF0000"/>
                </a:solidFill>
                <a:ea typeface="ＭＳ Ｐゴシック" charset="-128"/>
              </a:rPr>
              <a:t>Three currents I, 2I, and 3I are directed perpendicular to the plane of this page as shown. What is the value of the Ampere’s Law line integral of </a:t>
            </a:r>
            <a:r>
              <a:rPr lang="en-US" altLang="ja-JP" b="1">
                <a:solidFill>
                  <a:srgbClr val="FF0000"/>
                </a:solidFill>
                <a:ea typeface="ＭＳ Ｐゴシック" charset="-128"/>
              </a:rPr>
              <a:t>B</a:t>
            </a:r>
            <a:r>
              <a:rPr lang="en-US" altLang="ja-JP" b="1">
                <a:solidFill>
                  <a:srgbClr val="FF0000"/>
                </a:solidFill>
                <a:ea typeface="ＭＳ Ｐゴシック" charset="-128"/>
                <a:cs typeface="Times New Roman" charset="0"/>
              </a:rPr>
              <a:t>∙ dl</a:t>
            </a:r>
            <a:r>
              <a:rPr lang="en-US" altLang="ja-JP" i="0">
                <a:solidFill>
                  <a:srgbClr val="FF0000"/>
                </a:solidFill>
                <a:ea typeface="ＭＳ Ｐゴシック" charset="-128"/>
                <a:cs typeface="Times New Roman" charset="0"/>
              </a:rPr>
              <a:t> counterclockwise around the circular path shown?</a:t>
            </a:r>
            <a:endParaRPr lang="en-US" altLang="ja-JP" i="0">
              <a:solidFill>
                <a:srgbClr val="FF0000"/>
              </a:solidFill>
              <a:ea typeface="ＭＳ Ｐゴシック" charset="-128"/>
              <a:cs typeface="Times New Roman" charset="0"/>
              <a:sym typeface="Symbol" pitchFamily="18" charset="2"/>
            </a:endParaRPr>
          </a:p>
        </p:txBody>
      </p:sp>
      <p:sp>
        <p:nvSpPr>
          <p:cNvPr id="16388" name="Text Box 4"/>
          <p:cNvSpPr txBox="1">
            <a:spLocks noChangeArrowheads="1"/>
          </p:cNvSpPr>
          <p:nvPr/>
        </p:nvSpPr>
        <p:spPr bwMode="auto">
          <a:xfrm>
            <a:off x="1828800" y="3124200"/>
            <a:ext cx="2286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r>
              <a:rPr lang="en-US" altLang="ja-JP" i="0">
                <a:ea typeface="ＭＳ Ｐゴシック" charset="-128"/>
                <a:sym typeface="Symbol" pitchFamily="18" charset="2"/>
              </a:rPr>
              <a:t>a.  4</a:t>
            </a:r>
            <a:r>
              <a:rPr lang="en-US" altLang="ja-JP" i="0" baseline="-20000">
                <a:ea typeface="ＭＳ Ｐゴシック" charset="-128"/>
                <a:sym typeface="Symbol" pitchFamily="18" charset="2"/>
              </a:rPr>
              <a:t>0</a:t>
            </a:r>
            <a:r>
              <a:rPr lang="en-US" altLang="ja-JP" i="0">
                <a:ea typeface="ＭＳ Ｐゴシック" charset="-128"/>
                <a:sym typeface="Symbol" pitchFamily="18" charset="2"/>
              </a:rPr>
              <a:t>I</a:t>
            </a:r>
            <a:endParaRPr lang="en-US" altLang="ja-JP" b="1">
              <a:ea typeface="ＭＳ Ｐゴシック" charset="-128"/>
              <a:sym typeface="Symbol" pitchFamily="18" charset="2"/>
            </a:endParaRPr>
          </a:p>
          <a:p>
            <a:pPr eaLnBrk="1" hangingPunct="1"/>
            <a:r>
              <a:rPr lang="en-US" altLang="ja-JP" i="0">
                <a:ea typeface="ＭＳ Ｐゴシック" charset="-128"/>
                <a:sym typeface="Symbol" pitchFamily="18" charset="2"/>
              </a:rPr>
              <a:t>b.  2</a:t>
            </a:r>
            <a:r>
              <a:rPr lang="en-US" altLang="ja-JP" i="0" baseline="-20000">
                <a:ea typeface="ＭＳ Ｐゴシック" charset="-128"/>
                <a:sym typeface="Symbol" pitchFamily="18" charset="2"/>
              </a:rPr>
              <a:t>0</a:t>
            </a:r>
            <a:r>
              <a:rPr lang="en-US" altLang="ja-JP" i="0">
                <a:ea typeface="ＭＳ Ｐゴシック" charset="-128"/>
                <a:sym typeface="Symbol" pitchFamily="18" charset="2"/>
              </a:rPr>
              <a:t>I</a:t>
            </a:r>
            <a:endParaRPr lang="en-US" altLang="ja-JP" b="1">
              <a:ea typeface="ＭＳ Ｐゴシック" charset="-128"/>
              <a:sym typeface="Symbol" pitchFamily="18" charset="2"/>
            </a:endParaRPr>
          </a:p>
          <a:p>
            <a:pPr eaLnBrk="1" hangingPunct="1"/>
            <a:r>
              <a:rPr lang="en-US" altLang="ja-JP" i="0">
                <a:ea typeface="ＭＳ Ｐゴシック" charset="-128"/>
                <a:sym typeface="Symbol" pitchFamily="18" charset="2"/>
              </a:rPr>
              <a:t>c.  2</a:t>
            </a:r>
            <a:r>
              <a:rPr lang="en-US" altLang="ja-JP" i="0" baseline="-20000">
                <a:ea typeface="ＭＳ Ｐゴシック" charset="-128"/>
                <a:sym typeface="Symbol" pitchFamily="18" charset="2"/>
              </a:rPr>
              <a:t>0</a:t>
            </a:r>
            <a:r>
              <a:rPr lang="en-US" altLang="ja-JP" i="0">
                <a:ea typeface="ＭＳ Ｐゴシック" charset="-128"/>
                <a:sym typeface="Symbol" pitchFamily="18" charset="2"/>
              </a:rPr>
              <a:t>I</a:t>
            </a:r>
            <a:endParaRPr lang="en-US" altLang="ja-JP" b="1">
              <a:ea typeface="ＭＳ Ｐゴシック" charset="-128"/>
              <a:sym typeface="Symbol" pitchFamily="18" charset="2"/>
            </a:endParaRPr>
          </a:p>
          <a:p>
            <a:pPr eaLnBrk="1" hangingPunct="1"/>
            <a:r>
              <a:rPr lang="en-US" altLang="ja-JP" i="0">
                <a:ea typeface="ＭＳ Ｐゴシック" charset="-128"/>
                <a:sym typeface="Symbol" pitchFamily="18" charset="2"/>
              </a:rPr>
              <a:t>d.  6</a:t>
            </a:r>
            <a:r>
              <a:rPr lang="en-US" altLang="ja-JP" i="0" baseline="-20000">
                <a:ea typeface="ＭＳ Ｐゴシック" charset="-128"/>
                <a:sym typeface="Symbol" pitchFamily="18" charset="2"/>
              </a:rPr>
              <a:t>0</a:t>
            </a:r>
            <a:r>
              <a:rPr lang="en-US" altLang="ja-JP" i="0">
                <a:ea typeface="ＭＳ Ｐゴシック" charset="-128"/>
                <a:sym typeface="Symbol" pitchFamily="18" charset="2"/>
              </a:rPr>
              <a:t>I</a:t>
            </a:r>
          </a:p>
          <a:p>
            <a:pPr eaLnBrk="1" hangingPunct="1"/>
            <a:r>
              <a:rPr lang="en-US" altLang="ja-JP" i="0">
                <a:ea typeface="ＭＳ Ｐゴシック" charset="-128"/>
                <a:sym typeface="Symbol" pitchFamily="18" charset="2"/>
              </a:rPr>
              <a:t>e. zero</a:t>
            </a:r>
          </a:p>
        </p:txBody>
      </p:sp>
      <p:sp>
        <p:nvSpPr>
          <p:cNvPr id="16389" name="Oval 5"/>
          <p:cNvSpPr>
            <a:spLocks noChangeArrowheads="1"/>
          </p:cNvSpPr>
          <p:nvPr/>
        </p:nvSpPr>
        <p:spPr bwMode="auto">
          <a:xfrm>
            <a:off x="5334000" y="3200400"/>
            <a:ext cx="1905000" cy="1981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nvGrpSpPr>
          <p:cNvPr id="16390" name="Group 6"/>
          <p:cNvGrpSpPr>
            <a:grpSpLocks/>
          </p:cNvGrpSpPr>
          <p:nvPr/>
        </p:nvGrpSpPr>
        <p:grpSpPr bwMode="auto">
          <a:xfrm>
            <a:off x="5791200" y="3657600"/>
            <a:ext cx="228600" cy="228600"/>
            <a:chOff x="1296" y="1632"/>
            <a:chExt cx="144" cy="144"/>
          </a:xfrm>
        </p:grpSpPr>
        <p:sp>
          <p:nvSpPr>
            <p:cNvPr id="16402" name="Oval 7"/>
            <p:cNvSpPr>
              <a:spLocks noChangeArrowheads="1"/>
            </p:cNvSpPr>
            <p:nvPr/>
          </p:nvSpPr>
          <p:spPr bwMode="auto">
            <a:xfrm>
              <a:off x="1296" y="1632"/>
              <a:ext cx="144" cy="14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sp>
          <p:nvSpPr>
            <p:cNvPr id="16403" name="Oval 8"/>
            <p:cNvSpPr>
              <a:spLocks noChangeArrowheads="1"/>
            </p:cNvSpPr>
            <p:nvPr/>
          </p:nvSpPr>
          <p:spPr bwMode="auto">
            <a:xfrm>
              <a:off x="1344" y="1680"/>
              <a:ext cx="48" cy="48"/>
            </a:xfrm>
            <a:prstGeom prst="ellipse">
              <a:avLst/>
            </a:prstGeom>
            <a:solidFill>
              <a:schemeClr val="tx1"/>
            </a:solidFill>
            <a:ln w="9525">
              <a:solidFill>
                <a:schemeClr val="tx1"/>
              </a:solidFill>
              <a:round/>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grpSp>
        <p:nvGrpSpPr>
          <p:cNvPr id="16391" name="Group 9"/>
          <p:cNvGrpSpPr>
            <a:grpSpLocks/>
          </p:cNvGrpSpPr>
          <p:nvPr/>
        </p:nvGrpSpPr>
        <p:grpSpPr bwMode="auto">
          <a:xfrm>
            <a:off x="7315200" y="3048000"/>
            <a:ext cx="228600" cy="228600"/>
            <a:chOff x="1296" y="1632"/>
            <a:chExt cx="144" cy="144"/>
          </a:xfrm>
        </p:grpSpPr>
        <p:sp>
          <p:nvSpPr>
            <p:cNvPr id="16400" name="Oval 10"/>
            <p:cNvSpPr>
              <a:spLocks noChangeArrowheads="1"/>
            </p:cNvSpPr>
            <p:nvPr/>
          </p:nvSpPr>
          <p:spPr bwMode="auto">
            <a:xfrm>
              <a:off x="1296" y="1632"/>
              <a:ext cx="144" cy="14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sp>
          <p:nvSpPr>
            <p:cNvPr id="16401" name="Oval 11"/>
            <p:cNvSpPr>
              <a:spLocks noChangeArrowheads="1"/>
            </p:cNvSpPr>
            <p:nvPr/>
          </p:nvSpPr>
          <p:spPr bwMode="auto">
            <a:xfrm>
              <a:off x="1344" y="1680"/>
              <a:ext cx="48" cy="48"/>
            </a:xfrm>
            <a:prstGeom prst="ellipse">
              <a:avLst/>
            </a:prstGeom>
            <a:solidFill>
              <a:schemeClr val="tx1"/>
            </a:solidFill>
            <a:ln w="9525">
              <a:solidFill>
                <a:schemeClr val="tx1"/>
              </a:solidFill>
              <a:round/>
              <a:headEnd/>
              <a:tailEnd/>
            </a:ln>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grpSp>
      <p:grpSp>
        <p:nvGrpSpPr>
          <p:cNvPr id="16392" name="Group 12"/>
          <p:cNvGrpSpPr>
            <a:grpSpLocks/>
          </p:cNvGrpSpPr>
          <p:nvPr/>
        </p:nvGrpSpPr>
        <p:grpSpPr bwMode="auto">
          <a:xfrm>
            <a:off x="6400800" y="4267200"/>
            <a:ext cx="228600" cy="228600"/>
            <a:chOff x="4792" y="1808"/>
            <a:chExt cx="240" cy="240"/>
          </a:xfrm>
        </p:grpSpPr>
        <p:sp>
          <p:nvSpPr>
            <p:cNvPr id="16397" name="Oval 13"/>
            <p:cNvSpPr>
              <a:spLocks noChangeArrowheads="1"/>
            </p:cNvSpPr>
            <p:nvPr/>
          </p:nvSpPr>
          <p:spPr bwMode="auto">
            <a:xfrm>
              <a:off x="4792" y="1808"/>
              <a:ext cx="240" cy="24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endParaRPr lang="en-US" altLang="en-US"/>
            </a:p>
          </p:txBody>
        </p:sp>
        <p:sp>
          <p:nvSpPr>
            <p:cNvPr id="16398" name="Freeform 14"/>
            <p:cNvSpPr>
              <a:spLocks/>
            </p:cNvSpPr>
            <p:nvPr/>
          </p:nvSpPr>
          <p:spPr bwMode="auto">
            <a:xfrm>
              <a:off x="4848" y="1824"/>
              <a:ext cx="136" cy="197"/>
            </a:xfrm>
            <a:custGeom>
              <a:avLst/>
              <a:gdLst>
                <a:gd name="T0" fmla="*/ 136 w 136"/>
                <a:gd name="T1" fmla="*/ 0 h 197"/>
                <a:gd name="T2" fmla="*/ 0 w 136"/>
                <a:gd name="T3" fmla="*/ 197 h 197"/>
                <a:gd name="T4" fmla="*/ 0 60000 65536"/>
                <a:gd name="T5" fmla="*/ 0 60000 65536"/>
                <a:gd name="T6" fmla="*/ 0 w 136"/>
                <a:gd name="T7" fmla="*/ 0 h 197"/>
                <a:gd name="T8" fmla="*/ 136 w 136"/>
                <a:gd name="T9" fmla="*/ 197 h 197"/>
              </a:gdLst>
              <a:ahLst/>
              <a:cxnLst>
                <a:cxn ang="T4">
                  <a:pos x="T0" y="T1"/>
                </a:cxn>
                <a:cxn ang="T5">
                  <a:pos x="T2" y="T3"/>
                </a:cxn>
              </a:cxnLst>
              <a:rect l="T6" t="T7" r="T8" b="T9"/>
              <a:pathLst>
                <a:path w="136" h="197">
                  <a:moveTo>
                    <a:pt x="136" y="0"/>
                  </a:moveTo>
                  <a:lnTo>
                    <a:pt x="0" y="19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9" name="Freeform 15"/>
            <p:cNvSpPr>
              <a:spLocks/>
            </p:cNvSpPr>
            <p:nvPr/>
          </p:nvSpPr>
          <p:spPr bwMode="auto">
            <a:xfrm>
              <a:off x="4842" y="1824"/>
              <a:ext cx="135" cy="197"/>
            </a:xfrm>
            <a:custGeom>
              <a:avLst/>
              <a:gdLst>
                <a:gd name="T0" fmla="*/ 0 w 135"/>
                <a:gd name="T1" fmla="*/ 0 h 197"/>
                <a:gd name="T2" fmla="*/ 135 w 135"/>
                <a:gd name="T3" fmla="*/ 197 h 197"/>
                <a:gd name="T4" fmla="*/ 0 60000 65536"/>
                <a:gd name="T5" fmla="*/ 0 60000 65536"/>
                <a:gd name="T6" fmla="*/ 0 w 135"/>
                <a:gd name="T7" fmla="*/ 0 h 197"/>
                <a:gd name="T8" fmla="*/ 135 w 135"/>
                <a:gd name="T9" fmla="*/ 197 h 197"/>
              </a:gdLst>
              <a:ahLst/>
              <a:cxnLst>
                <a:cxn ang="T4">
                  <a:pos x="T0" y="T1"/>
                </a:cxn>
                <a:cxn ang="T5">
                  <a:pos x="T2" y="T3"/>
                </a:cxn>
              </a:cxnLst>
              <a:rect l="T6" t="T7" r="T8" b="T9"/>
              <a:pathLst>
                <a:path w="135" h="197">
                  <a:moveTo>
                    <a:pt x="0" y="0"/>
                  </a:moveTo>
                  <a:lnTo>
                    <a:pt x="135" y="197"/>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3" name="Text Box 16"/>
          <p:cNvSpPr txBox="1">
            <a:spLocks noChangeArrowheads="1"/>
          </p:cNvSpPr>
          <p:nvPr/>
        </p:nvSpPr>
        <p:spPr bwMode="auto">
          <a:xfrm>
            <a:off x="5410200" y="3276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spcBef>
                <a:spcPct val="50000"/>
              </a:spcBef>
            </a:pPr>
            <a:r>
              <a:rPr kumimoji="1" lang="en-US" altLang="ja-JP">
                <a:ea typeface="ＭＳ Ｐゴシック" charset="-128"/>
              </a:rPr>
              <a:t>3I</a:t>
            </a:r>
          </a:p>
        </p:txBody>
      </p:sp>
      <p:sp>
        <p:nvSpPr>
          <p:cNvPr id="16394" name="Text Box 17"/>
          <p:cNvSpPr txBox="1">
            <a:spLocks noChangeArrowheads="1"/>
          </p:cNvSpPr>
          <p:nvPr/>
        </p:nvSpPr>
        <p:spPr bwMode="auto">
          <a:xfrm>
            <a:off x="7620000" y="304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spcBef>
                <a:spcPct val="50000"/>
              </a:spcBef>
            </a:pPr>
            <a:r>
              <a:rPr kumimoji="1" lang="en-US" altLang="ja-JP">
                <a:ea typeface="ＭＳ Ｐゴシック" charset="-128"/>
              </a:rPr>
              <a:t>2I</a:t>
            </a:r>
          </a:p>
        </p:txBody>
      </p:sp>
      <p:sp>
        <p:nvSpPr>
          <p:cNvPr id="16395" name="Text Box 18"/>
          <p:cNvSpPr txBox="1">
            <a:spLocks noChangeArrowheads="1"/>
          </p:cNvSpPr>
          <p:nvPr/>
        </p:nvSpPr>
        <p:spPr bwMode="auto">
          <a:xfrm>
            <a:off x="6096000" y="449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defRPr>
            </a:lvl1pPr>
            <a:lvl2pPr marL="742950" indent="-285750">
              <a:defRPr sz="2400" i="1">
                <a:solidFill>
                  <a:schemeClr val="tx1"/>
                </a:solidFill>
                <a:latin typeface="Times New Roman" charset="0"/>
              </a:defRPr>
            </a:lvl2pPr>
            <a:lvl3pPr marL="1143000" indent="-228600">
              <a:defRPr sz="2400" i="1">
                <a:solidFill>
                  <a:schemeClr val="tx1"/>
                </a:solidFill>
                <a:latin typeface="Times New Roman" charset="0"/>
              </a:defRPr>
            </a:lvl3pPr>
            <a:lvl4pPr marL="1600200" indent="-228600">
              <a:defRPr sz="2400" i="1">
                <a:solidFill>
                  <a:schemeClr val="tx1"/>
                </a:solidFill>
                <a:latin typeface="Times New Roman" charset="0"/>
              </a:defRPr>
            </a:lvl4pPr>
            <a:lvl5pPr marL="2057400" indent="-228600">
              <a:defRPr sz="2400" i="1">
                <a:solidFill>
                  <a:schemeClr val="tx1"/>
                </a:solidFill>
                <a:latin typeface="Times New Roman" charset="0"/>
              </a:defRPr>
            </a:lvl5pPr>
            <a:lvl6pPr marL="2514600" indent="-228600" eaLnBrk="0" fontAlgn="base" hangingPunct="0">
              <a:spcBef>
                <a:spcPct val="0"/>
              </a:spcBef>
              <a:spcAft>
                <a:spcPct val="0"/>
              </a:spcAft>
              <a:defRPr sz="2400" i="1">
                <a:solidFill>
                  <a:schemeClr val="tx1"/>
                </a:solidFill>
                <a:latin typeface="Times New Roman" charset="0"/>
              </a:defRPr>
            </a:lvl6pPr>
            <a:lvl7pPr marL="2971800" indent="-228600" eaLnBrk="0" fontAlgn="base" hangingPunct="0">
              <a:spcBef>
                <a:spcPct val="0"/>
              </a:spcBef>
              <a:spcAft>
                <a:spcPct val="0"/>
              </a:spcAft>
              <a:defRPr sz="2400" i="1">
                <a:solidFill>
                  <a:schemeClr val="tx1"/>
                </a:solidFill>
                <a:latin typeface="Times New Roman" charset="0"/>
              </a:defRPr>
            </a:lvl7pPr>
            <a:lvl8pPr marL="3429000" indent="-228600" eaLnBrk="0" fontAlgn="base" hangingPunct="0">
              <a:spcBef>
                <a:spcPct val="0"/>
              </a:spcBef>
              <a:spcAft>
                <a:spcPct val="0"/>
              </a:spcAft>
              <a:defRPr sz="2400" i="1">
                <a:solidFill>
                  <a:schemeClr val="tx1"/>
                </a:solidFill>
                <a:latin typeface="Times New Roman" charset="0"/>
              </a:defRPr>
            </a:lvl8pPr>
            <a:lvl9pPr marL="3886200" indent="-228600" eaLnBrk="0" fontAlgn="base" hangingPunct="0">
              <a:spcBef>
                <a:spcPct val="0"/>
              </a:spcBef>
              <a:spcAft>
                <a:spcPct val="0"/>
              </a:spcAft>
              <a:defRPr sz="2400" i="1">
                <a:solidFill>
                  <a:schemeClr val="tx1"/>
                </a:solidFill>
                <a:latin typeface="Times New Roman" charset="0"/>
              </a:defRPr>
            </a:lvl9pPr>
          </a:lstStyle>
          <a:p>
            <a:pPr eaLnBrk="1" hangingPunct="1">
              <a:spcBef>
                <a:spcPct val="50000"/>
              </a:spcBef>
            </a:pPr>
            <a:r>
              <a:rPr kumimoji="1" lang="en-US" altLang="ja-JP">
                <a:ea typeface="ＭＳ Ｐゴシック" charset="-128"/>
              </a:rPr>
              <a:t>I</a:t>
            </a:r>
          </a:p>
        </p:txBody>
      </p:sp>
      <p:sp>
        <p:nvSpPr>
          <p:cNvPr id="16396" name="Freeform 19"/>
          <p:cNvSpPr>
            <a:spLocks/>
          </p:cNvSpPr>
          <p:nvPr/>
        </p:nvSpPr>
        <p:spPr bwMode="auto">
          <a:xfrm flipH="1">
            <a:off x="6122988" y="3200400"/>
            <a:ext cx="201612" cy="20638"/>
          </a:xfrm>
          <a:custGeom>
            <a:avLst/>
            <a:gdLst>
              <a:gd name="T0" fmla="*/ 0 w 127"/>
              <a:gd name="T1" fmla="*/ 32763622 h 13"/>
              <a:gd name="T2" fmla="*/ 320058279 w 127"/>
              <a:gd name="T3" fmla="*/ 0 h 13"/>
              <a:gd name="T4" fmla="*/ 0 60000 65536"/>
              <a:gd name="T5" fmla="*/ 0 60000 65536"/>
              <a:gd name="T6" fmla="*/ 0 w 127"/>
              <a:gd name="T7" fmla="*/ 0 h 13"/>
              <a:gd name="T8" fmla="*/ 127 w 127"/>
              <a:gd name="T9" fmla="*/ 13 h 13"/>
            </a:gdLst>
            <a:ahLst/>
            <a:cxnLst>
              <a:cxn ang="T4">
                <a:pos x="T0" y="T1"/>
              </a:cxn>
              <a:cxn ang="T5">
                <a:pos x="T2" y="T3"/>
              </a:cxn>
            </a:cxnLst>
            <a:rect l="T6" t="T7" r="T8" b="T9"/>
            <a:pathLst>
              <a:path w="127" h="13">
                <a:moveTo>
                  <a:pt x="0" y="13"/>
                </a:moveTo>
                <a:lnTo>
                  <a:pt x="127" y="0"/>
                </a:lnTo>
              </a:path>
            </a:pathLst>
          </a:custGeom>
          <a:noFill/>
          <a:ln w="31750">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91A4F7F4-D27A-45F4-92AD-A54E0BBB37F9}" type="slidenum">
              <a:rPr lang="en-US" altLang="en-US" smtClean="0"/>
              <a:pPr/>
              <a:t>29</a:t>
            </a:fld>
            <a:endParaRPr lang="en-US" altLang="en-US"/>
          </a:p>
        </p:txBody>
      </p:sp>
    </p:spTree>
    <p:extLst>
      <p:ext uri="{BB962C8B-B14F-4D97-AF65-F5344CB8AC3E}">
        <p14:creationId xmlns:p14="http://schemas.microsoft.com/office/powerpoint/2010/main" val="234547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3200400" y="1447800"/>
          <a:ext cx="2786063" cy="949325"/>
        </p:xfrm>
        <a:graphic>
          <a:graphicData uri="http://schemas.openxmlformats.org/presentationml/2006/ole">
            <mc:AlternateContent xmlns:mc="http://schemas.openxmlformats.org/markup-compatibility/2006">
              <mc:Choice xmlns:v="urn:schemas-microsoft-com:vml" Requires="v">
                <p:oleObj spid="_x0000_s68706" name="Equation" r:id="rId4" imgW="1384200" imgH="469800" progId="Equation.DSMT4">
                  <p:embed/>
                </p:oleObj>
              </mc:Choice>
              <mc:Fallback>
                <p:oleObj name="Equation" r:id="rId4" imgW="1384200" imgH="46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4478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352800" y="2667000"/>
          <a:ext cx="2454275" cy="949325"/>
        </p:xfrm>
        <a:graphic>
          <a:graphicData uri="http://schemas.openxmlformats.org/presentationml/2006/ole">
            <mc:AlternateContent xmlns:mc="http://schemas.openxmlformats.org/markup-compatibility/2006">
              <mc:Choice xmlns:v="urn:schemas-microsoft-com:vml" Requires="v">
                <p:oleObj spid="_x0000_s68707" name="Equation" r:id="rId6" imgW="1218960" imgH="469800" progId="Equation.DSMT4">
                  <p:embed/>
                </p:oleObj>
              </mc:Choice>
              <mc:Fallback>
                <p:oleObj name="Equation" r:id="rId6" imgW="121896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667000"/>
                        <a:ext cx="2454275"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Text Box 4"/>
          <p:cNvSpPr txBox="1">
            <a:spLocks noChangeArrowheads="1"/>
          </p:cNvSpPr>
          <p:nvPr/>
        </p:nvSpPr>
        <p:spPr bwMode="auto">
          <a:xfrm>
            <a:off x="898525" y="4156075"/>
            <a:ext cx="6683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Features:</a:t>
            </a:r>
            <a:endParaRPr lang="en-US" altLang="en-US"/>
          </a:p>
          <a:p>
            <a:pPr eaLnBrk="1" hangingPunct="1"/>
            <a:r>
              <a:rPr lang="en-US" altLang="en-US"/>
              <a:t>	</a:t>
            </a:r>
            <a:r>
              <a:rPr lang="en-US" altLang="en-US">
                <a:solidFill>
                  <a:schemeClr val="accent2"/>
                </a:solidFill>
              </a:rPr>
              <a:t>1. Proportionality constant</a:t>
            </a:r>
          </a:p>
          <a:p>
            <a:pPr eaLnBrk="1" hangingPunct="1"/>
            <a:r>
              <a:rPr lang="en-US" altLang="en-US">
                <a:solidFill>
                  <a:schemeClr val="accent2"/>
                </a:solidFill>
              </a:rPr>
              <a:t>	2. Size and shape independence</a:t>
            </a:r>
          </a:p>
          <a:p>
            <a:pPr eaLnBrk="1" hangingPunct="1"/>
            <a:r>
              <a:rPr lang="en-US" altLang="en-US">
                <a:solidFill>
                  <a:schemeClr val="accent2"/>
                </a:solidFill>
              </a:rPr>
              <a:t>	3. Independence on number of charges inside</a:t>
            </a:r>
          </a:p>
          <a:p>
            <a:pPr eaLnBrk="1" hangingPunct="1"/>
            <a:r>
              <a:rPr lang="en-US" altLang="en-US">
                <a:solidFill>
                  <a:schemeClr val="accent2"/>
                </a:solidFill>
              </a:rPr>
              <a:t>	4. Charges outside contribute zero</a:t>
            </a:r>
            <a:endParaRPr lang="en-US" altLang="en-US"/>
          </a:p>
        </p:txBody>
      </p:sp>
      <p:sp>
        <p:nvSpPr>
          <p:cNvPr id="36869" name="Rectangle 5"/>
          <p:cNvSpPr>
            <a:spLocks noGrp="1" noChangeArrowheads="1"/>
          </p:cNvSpPr>
          <p:nvPr>
            <p:ph type="title"/>
          </p:nvPr>
        </p:nvSpPr>
        <p:spPr/>
        <p:txBody>
          <a:bodyPr/>
          <a:lstStyle/>
          <a:p>
            <a:pPr eaLnBrk="1" hangingPunct="1"/>
            <a:r>
              <a:rPr lang="en-US" altLang="en-US" smtClean="0">
                <a:ea typeface="ＭＳ Ｐゴシック" charset="-128"/>
              </a:rPr>
              <a:t>Gauss’s Law</a:t>
            </a:r>
          </a:p>
        </p:txBody>
      </p:sp>
      <p:cxnSp>
        <p:nvCxnSpPr>
          <p:cNvPr id="6"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3</a:t>
            </a:fld>
            <a:endParaRPr lang="en-US" altLang="en-US"/>
          </a:p>
        </p:txBody>
      </p:sp>
    </p:spTree>
    <p:extLst>
      <p:ext uri="{BB962C8B-B14F-4D97-AF65-F5344CB8AC3E}">
        <p14:creationId xmlns:p14="http://schemas.microsoft.com/office/powerpoint/2010/main" val="3457871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2"/>
          <p:cNvSpPr>
            <a:spLocks noChangeArrowheads="1"/>
          </p:cNvSpPr>
          <p:nvPr/>
        </p:nvSpPr>
        <p:spPr bwMode="auto">
          <a:xfrm rot="-5400000">
            <a:off x="6096000" y="2970213"/>
            <a:ext cx="685800" cy="990600"/>
          </a:xfrm>
          <a:prstGeom prst="can">
            <a:avLst>
              <a:gd name="adj" fmla="val 36111"/>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5127" name="Rectangle 3"/>
          <p:cNvSpPr>
            <a:spLocks noGrp="1" noChangeArrowheads="1"/>
          </p:cNvSpPr>
          <p:nvPr>
            <p:ph type="title"/>
          </p:nvPr>
        </p:nvSpPr>
        <p:spPr>
          <a:xfrm>
            <a:off x="914400" y="304800"/>
            <a:ext cx="7772400" cy="635000"/>
          </a:xfrm>
        </p:spPr>
        <p:txBody>
          <a:bodyPr/>
          <a:lstStyle/>
          <a:p>
            <a:r>
              <a:rPr lang="en-US" altLang="ja-JP" smtClean="0">
                <a:ea typeface="ＭＳ Ｐゴシック" pitchFamily="50" charset="-128"/>
              </a:rPr>
              <a:t>Uniformly charged thin, infinite sheet</a:t>
            </a:r>
          </a:p>
        </p:txBody>
      </p:sp>
      <p:grpSp>
        <p:nvGrpSpPr>
          <p:cNvPr id="5128" name="Group 5"/>
          <p:cNvGrpSpPr>
            <a:grpSpLocks/>
          </p:cNvGrpSpPr>
          <p:nvPr/>
        </p:nvGrpSpPr>
        <p:grpSpPr bwMode="auto">
          <a:xfrm>
            <a:off x="4876800" y="1522413"/>
            <a:ext cx="2438400" cy="3505200"/>
            <a:chOff x="3072" y="624"/>
            <a:chExt cx="1536" cy="2208"/>
          </a:xfrm>
        </p:grpSpPr>
        <p:sp>
          <p:nvSpPr>
            <p:cNvPr id="5137" name="AutoShape 6"/>
            <p:cNvSpPr>
              <a:spLocks noChangeArrowheads="1"/>
            </p:cNvSpPr>
            <p:nvPr/>
          </p:nvSpPr>
          <p:spPr bwMode="auto">
            <a:xfrm rot="-5400000">
              <a:off x="2880" y="1536"/>
              <a:ext cx="2016" cy="576"/>
            </a:xfrm>
            <a:prstGeom prst="parallelogram">
              <a:avLst>
                <a:gd name="adj" fmla="val 87500"/>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aphicFrame>
          <p:nvGraphicFramePr>
            <p:cNvPr id="5125" name="Object 7"/>
            <p:cNvGraphicFramePr>
              <a:graphicFrameLocks noChangeAspect="1"/>
            </p:cNvGraphicFramePr>
            <p:nvPr/>
          </p:nvGraphicFramePr>
          <p:xfrm>
            <a:off x="4032" y="624"/>
            <a:ext cx="288" cy="264"/>
          </p:xfrm>
          <a:graphic>
            <a:graphicData uri="http://schemas.openxmlformats.org/presentationml/2006/ole">
              <mc:AlternateContent xmlns:mc="http://schemas.openxmlformats.org/markup-compatibility/2006">
                <mc:Choice xmlns:v="urn:schemas-microsoft-com:vml" Requires="v">
                  <p:oleObj spid="_x0000_s80914" name="Equation" r:id="rId4" imgW="152280" imgH="139680" progId="Equation.DSMT4">
                    <p:embed/>
                  </p:oleObj>
                </mc:Choice>
                <mc:Fallback>
                  <p:oleObj name="Equation" r:id="rId4" imgW="15228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624"/>
                          <a:ext cx="288"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8" name="Line 8"/>
            <p:cNvSpPr>
              <a:spLocks noChangeShapeType="1"/>
            </p:cNvSpPr>
            <p:nvPr/>
          </p:nvSpPr>
          <p:spPr bwMode="auto">
            <a:xfrm flipH="1">
              <a:off x="3840" y="912"/>
              <a:ext cx="240" cy="48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139" name="Group 9"/>
            <p:cNvGrpSpPr>
              <a:grpSpLocks/>
            </p:cNvGrpSpPr>
            <p:nvPr/>
          </p:nvGrpSpPr>
          <p:grpSpPr bwMode="auto">
            <a:xfrm>
              <a:off x="3072" y="912"/>
              <a:ext cx="384" cy="1296"/>
              <a:chOff x="3072" y="912"/>
              <a:chExt cx="384" cy="1296"/>
            </a:xfrm>
          </p:grpSpPr>
          <p:sp>
            <p:nvSpPr>
              <p:cNvPr id="5147" name="Line 10"/>
              <p:cNvSpPr>
                <a:spLocks noChangeShapeType="1"/>
              </p:cNvSpPr>
              <p:nvPr/>
            </p:nvSpPr>
            <p:spPr bwMode="auto">
              <a:xfrm flipH="1">
                <a:off x="3072" y="115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8" name="Line 11"/>
              <p:cNvSpPr>
                <a:spLocks noChangeShapeType="1"/>
              </p:cNvSpPr>
              <p:nvPr/>
            </p:nvSpPr>
            <p:spPr bwMode="auto">
              <a:xfrm flipH="1">
                <a:off x="3072" y="91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12"/>
              <p:cNvSpPr>
                <a:spLocks noChangeShapeType="1"/>
              </p:cNvSpPr>
              <p:nvPr/>
            </p:nvSpPr>
            <p:spPr bwMode="auto">
              <a:xfrm flipH="1">
                <a:off x="3072" y="139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0" name="Line 13"/>
              <p:cNvSpPr>
                <a:spLocks noChangeShapeType="1"/>
              </p:cNvSpPr>
              <p:nvPr/>
            </p:nvSpPr>
            <p:spPr bwMode="auto">
              <a:xfrm flipH="1">
                <a:off x="3072" y="163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1" name="Line 14"/>
              <p:cNvSpPr>
                <a:spLocks noChangeShapeType="1"/>
              </p:cNvSpPr>
              <p:nvPr/>
            </p:nvSpPr>
            <p:spPr bwMode="auto">
              <a:xfrm flipH="1">
                <a:off x="3072" y="1920"/>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2" name="Line 15"/>
              <p:cNvSpPr>
                <a:spLocks noChangeShapeType="1"/>
              </p:cNvSpPr>
              <p:nvPr/>
            </p:nvSpPr>
            <p:spPr bwMode="auto">
              <a:xfrm flipH="1">
                <a:off x="3120" y="2208"/>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40" name="Group 16"/>
            <p:cNvGrpSpPr>
              <a:grpSpLocks/>
            </p:cNvGrpSpPr>
            <p:nvPr/>
          </p:nvGrpSpPr>
          <p:grpSpPr bwMode="auto">
            <a:xfrm flipH="1">
              <a:off x="4224" y="1008"/>
              <a:ext cx="384" cy="1296"/>
              <a:chOff x="3072" y="912"/>
              <a:chExt cx="384" cy="1296"/>
            </a:xfrm>
          </p:grpSpPr>
          <p:sp>
            <p:nvSpPr>
              <p:cNvPr id="5141" name="Line 17"/>
              <p:cNvSpPr>
                <a:spLocks noChangeShapeType="1"/>
              </p:cNvSpPr>
              <p:nvPr/>
            </p:nvSpPr>
            <p:spPr bwMode="auto">
              <a:xfrm flipH="1">
                <a:off x="3072" y="115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2" name="Line 18"/>
              <p:cNvSpPr>
                <a:spLocks noChangeShapeType="1"/>
              </p:cNvSpPr>
              <p:nvPr/>
            </p:nvSpPr>
            <p:spPr bwMode="auto">
              <a:xfrm flipH="1">
                <a:off x="3072" y="91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Line 19"/>
              <p:cNvSpPr>
                <a:spLocks noChangeShapeType="1"/>
              </p:cNvSpPr>
              <p:nvPr/>
            </p:nvSpPr>
            <p:spPr bwMode="auto">
              <a:xfrm flipH="1">
                <a:off x="3072" y="139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20"/>
              <p:cNvSpPr>
                <a:spLocks noChangeShapeType="1"/>
              </p:cNvSpPr>
              <p:nvPr/>
            </p:nvSpPr>
            <p:spPr bwMode="auto">
              <a:xfrm flipH="1">
                <a:off x="3072" y="163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21"/>
              <p:cNvSpPr>
                <a:spLocks noChangeShapeType="1"/>
              </p:cNvSpPr>
              <p:nvPr/>
            </p:nvSpPr>
            <p:spPr bwMode="auto">
              <a:xfrm flipH="1">
                <a:off x="3072" y="1920"/>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22"/>
              <p:cNvSpPr>
                <a:spLocks noChangeShapeType="1"/>
              </p:cNvSpPr>
              <p:nvPr/>
            </p:nvSpPr>
            <p:spPr bwMode="auto">
              <a:xfrm flipH="1">
                <a:off x="3120" y="2208"/>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5129" name="AutoShape 23"/>
          <p:cNvSpPr>
            <a:spLocks noChangeArrowheads="1"/>
          </p:cNvSpPr>
          <p:nvPr/>
        </p:nvSpPr>
        <p:spPr bwMode="auto">
          <a:xfrm rot="-5400000">
            <a:off x="5334000" y="2970213"/>
            <a:ext cx="685800" cy="990600"/>
          </a:xfrm>
          <a:prstGeom prst="can">
            <a:avLst>
              <a:gd name="adj" fmla="val 36111"/>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5130" name="Text Box 24"/>
          <p:cNvSpPr txBox="1">
            <a:spLocks noChangeArrowheads="1"/>
          </p:cNvSpPr>
          <p:nvPr/>
        </p:nvSpPr>
        <p:spPr bwMode="auto">
          <a:xfrm>
            <a:off x="4114800" y="25892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hlink"/>
                </a:solidFill>
                <a:ea typeface="ＭＳ Ｐゴシック" pitchFamily="50" charset="-128"/>
              </a:rPr>
              <a:t>A</a:t>
            </a:r>
          </a:p>
        </p:txBody>
      </p:sp>
      <p:sp>
        <p:nvSpPr>
          <p:cNvPr id="5131" name="Line 25"/>
          <p:cNvSpPr>
            <a:spLocks noChangeShapeType="1"/>
          </p:cNvSpPr>
          <p:nvPr/>
        </p:nvSpPr>
        <p:spPr bwMode="auto">
          <a:xfrm>
            <a:off x="4495800" y="3046413"/>
            <a:ext cx="762000" cy="38100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6"/>
          <p:cNvSpPr>
            <a:spLocks noChangeShapeType="1"/>
          </p:cNvSpPr>
          <p:nvPr/>
        </p:nvSpPr>
        <p:spPr bwMode="auto">
          <a:xfrm>
            <a:off x="5334000" y="4265613"/>
            <a:ext cx="1447800" cy="0"/>
          </a:xfrm>
          <a:prstGeom prst="line">
            <a:avLst/>
          </a:prstGeom>
          <a:noFill/>
          <a:ln w="254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Text Box 27"/>
          <p:cNvSpPr txBox="1">
            <a:spLocks noChangeArrowheads="1"/>
          </p:cNvSpPr>
          <p:nvPr/>
        </p:nvSpPr>
        <p:spPr bwMode="auto">
          <a:xfrm>
            <a:off x="5943600" y="42656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hlink"/>
                </a:solidFill>
                <a:ea typeface="ＭＳ Ｐゴシック" pitchFamily="50" charset="-128"/>
              </a:rPr>
              <a:t>h</a:t>
            </a:r>
          </a:p>
        </p:txBody>
      </p:sp>
      <p:sp>
        <p:nvSpPr>
          <p:cNvPr id="5134" name="Text Box 28"/>
          <p:cNvSpPr txBox="1">
            <a:spLocks noChangeArrowheads="1"/>
          </p:cNvSpPr>
          <p:nvPr/>
        </p:nvSpPr>
        <p:spPr bwMode="auto">
          <a:xfrm>
            <a:off x="685800" y="144621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tx1"/>
                </a:solidFill>
                <a:ea typeface="ＭＳ Ｐゴシック" pitchFamily="50" charset="-128"/>
              </a:rPr>
              <a:t>Gauss’s Law!</a:t>
            </a:r>
          </a:p>
        </p:txBody>
      </p:sp>
      <p:graphicFrame>
        <p:nvGraphicFramePr>
          <p:cNvPr id="5122" name="Object 29"/>
          <p:cNvGraphicFramePr>
            <a:graphicFrameLocks noChangeAspect="1"/>
          </p:cNvGraphicFramePr>
          <p:nvPr/>
        </p:nvGraphicFramePr>
        <p:xfrm>
          <a:off x="609600" y="2132013"/>
          <a:ext cx="3657600" cy="1374775"/>
        </p:xfrm>
        <a:graphic>
          <a:graphicData uri="http://schemas.openxmlformats.org/presentationml/2006/ole">
            <mc:AlternateContent xmlns:mc="http://schemas.openxmlformats.org/markup-compatibility/2006">
              <mc:Choice xmlns:v="urn:schemas-microsoft-com:vml" Requires="v">
                <p:oleObj spid="_x0000_s80915" name="Equation" r:id="rId6" imgW="1790640" imgH="672840" progId="Equation.DSMT4">
                  <p:embed/>
                </p:oleObj>
              </mc:Choice>
              <mc:Fallback>
                <p:oleObj name="Equation" r:id="rId6" imgW="1790640" imgH="6728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32013"/>
                        <a:ext cx="3657600"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30"/>
          <p:cNvGraphicFramePr>
            <a:graphicFrameLocks noChangeAspect="1"/>
          </p:cNvGraphicFramePr>
          <p:nvPr/>
        </p:nvGraphicFramePr>
        <p:xfrm>
          <a:off x="655638" y="3732213"/>
          <a:ext cx="1660525" cy="1027112"/>
        </p:xfrm>
        <a:graphic>
          <a:graphicData uri="http://schemas.openxmlformats.org/presentationml/2006/ole">
            <mc:AlternateContent xmlns:mc="http://schemas.openxmlformats.org/markup-compatibility/2006">
              <mc:Choice xmlns:v="urn:schemas-microsoft-com:vml" Requires="v">
                <p:oleObj spid="_x0000_s80916" name="Equation" r:id="rId8" imgW="698400" imgH="431640" progId="Equation.DSMT4">
                  <p:embed/>
                </p:oleObj>
              </mc:Choice>
              <mc:Fallback>
                <p:oleObj name="Equation" r:id="rId8" imgW="69840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638" y="3732213"/>
                        <a:ext cx="1660525"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5" name="AutoShape 31"/>
          <p:cNvSpPr>
            <a:spLocks noChangeArrowheads="1"/>
          </p:cNvSpPr>
          <p:nvPr/>
        </p:nvSpPr>
        <p:spPr bwMode="auto">
          <a:xfrm>
            <a:off x="838200" y="5332413"/>
            <a:ext cx="609600" cy="1524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aphicFrame>
        <p:nvGraphicFramePr>
          <p:cNvPr id="5124" name="Object 32"/>
          <p:cNvGraphicFramePr>
            <a:graphicFrameLocks noChangeAspect="1"/>
          </p:cNvGraphicFramePr>
          <p:nvPr/>
        </p:nvGraphicFramePr>
        <p:xfrm>
          <a:off x="1752600" y="4875213"/>
          <a:ext cx="1447800" cy="1144587"/>
        </p:xfrm>
        <a:graphic>
          <a:graphicData uri="http://schemas.openxmlformats.org/presentationml/2006/ole">
            <mc:AlternateContent xmlns:mc="http://schemas.openxmlformats.org/markup-compatibility/2006">
              <mc:Choice xmlns:v="urn:schemas-microsoft-com:vml" Requires="v">
                <p:oleObj spid="_x0000_s80917" name="Equation" r:id="rId10" imgW="545760" imgH="431640" progId="Equation.DSMT4">
                  <p:embed/>
                </p:oleObj>
              </mc:Choice>
              <mc:Fallback>
                <p:oleObj name="Equation" r:id="rId10" imgW="54576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4875213"/>
                        <a:ext cx="1447800"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6" name="Line 33"/>
          <p:cNvSpPr>
            <a:spLocks noChangeShapeType="1"/>
          </p:cNvSpPr>
          <p:nvPr/>
        </p:nvSpPr>
        <p:spPr bwMode="auto">
          <a:xfrm flipH="1">
            <a:off x="3505200" y="1979613"/>
            <a:ext cx="685800" cy="60960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77297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62000" y="228600"/>
            <a:ext cx="7772400" cy="319088"/>
          </a:xfrm>
        </p:spPr>
        <p:txBody>
          <a:bodyPr/>
          <a:lstStyle/>
          <a:p>
            <a:r>
              <a:rPr lang="en-US" altLang="ja-JP" smtClean="0">
                <a:ea typeface="ＭＳ Ｐゴシック" pitchFamily="50" charset="-128"/>
              </a:rPr>
              <a:t>Spherical Capacitor</a:t>
            </a:r>
          </a:p>
        </p:txBody>
      </p:sp>
      <p:pic>
        <p:nvPicPr>
          <p:cNvPr id="10247" name="Picture 4" descr="F26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143000"/>
            <a:ext cx="26209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9"/>
          <p:cNvGraphicFramePr>
            <a:graphicFrameLocks/>
          </p:cNvGraphicFramePr>
          <p:nvPr/>
        </p:nvGraphicFramePr>
        <p:xfrm>
          <a:off x="914400" y="2438400"/>
          <a:ext cx="2362200" cy="838200"/>
        </p:xfrm>
        <a:graphic>
          <a:graphicData uri="http://schemas.openxmlformats.org/presentationml/2006/ole">
            <mc:AlternateContent xmlns:mc="http://schemas.openxmlformats.org/markup-compatibility/2006">
              <mc:Choice xmlns:v="urn:schemas-microsoft-com:vml" Requires="v">
                <p:oleObj spid="_x0000_s81938" name="Equation" r:id="rId5" imgW="736560" imgH="431640" progId="Equation.DSMT4">
                  <p:embed/>
                </p:oleObj>
              </mc:Choice>
              <mc:Fallback>
                <p:oleObj name="Equation" r:id="rId5" imgW="736560" imgH="43164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914400" y="24384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4"/>
          <p:cNvGraphicFramePr>
            <a:graphicFrameLocks/>
          </p:cNvGraphicFramePr>
          <p:nvPr/>
        </p:nvGraphicFramePr>
        <p:xfrm>
          <a:off x="914400" y="5181600"/>
          <a:ext cx="2514600" cy="838200"/>
        </p:xfrm>
        <a:graphic>
          <a:graphicData uri="http://schemas.openxmlformats.org/presentationml/2006/ole">
            <mc:AlternateContent xmlns:mc="http://schemas.openxmlformats.org/markup-compatibility/2006">
              <mc:Choice xmlns:v="urn:schemas-microsoft-com:vml" Requires="v">
                <p:oleObj spid="_x0000_s81939" name="Equation" r:id="rId7" imgW="1218960" imgH="393480" progId="Equation.DSMT4">
                  <p:embed/>
                </p:oleObj>
              </mc:Choice>
              <mc:Fallback>
                <p:oleObj name="Equation" r:id="rId7" imgW="1218960" imgH="393480" progId="Equation.DSMT4">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914400" y="5181600"/>
                        <a:ext cx="2514600" cy="838200"/>
                      </a:xfrm>
                      <a:prstGeom prst="rect">
                        <a:avLst/>
                      </a:prstGeom>
                      <a:noFill/>
                      <a:ln>
                        <a:noFill/>
                      </a:ln>
                      <a:effectLst/>
                      <a:extLst>
                        <a:ext uri="{909E8E84-426E-40DD-AFC4-6F175D3DCCD1}">
                          <a14:hiddenFill xmlns:a14="http://schemas.microsoft.com/office/drawing/2010/main">
                            <a:solidFill>
                              <a:srgbClr val="F8AAB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5"/>
          <p:cNvGraphicFramePr>
            <a:graphicFrameLocks noChangeAspect="1"/>
          </p:cNvGraphicFramePr>
          <p:nvPr/>
        </p:nvGraphicFramePr>
        <p:xfrm>
          <a:off x="609600" y="3733800"/>
          <a:ext cx="5105400" cy="966788"/>
        </p:xfrm>
        <a:graphic>
          <a:graphicData uri="http://schemas.openxmlformats.org/presentationml/2006/ole">
            <mc:AlternateContent xmlns:mc="http://schemas.openxmlformats.org/markup-compatibility/2006">
              <mc:Choice xmlns:v="urn:schemas-microsoft-com:vml" Requires="v">
                <p:oleObj spid="_x0000_s81940" name="Equation" r:id="rId9" imgW="2539800" imgH="482400" progId="Equation.DSMT4">
                  <p:embed/>
                </p:oleObj>
              </mc:Choice>
              <mc:Fallback>
                <p:oleObj name="Equation" r:id="rId9" imgW="253980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733800"/>
                        <a:ext cx="5105400" cy="9667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16"/>
          <p:cNvGraphicFramePr>
            <a:graphicFrameLocks noChangeAspect="1"/>
          </p:cNvGraphicFramePr>
          <p:nvPr/>
        </p:nvGraphicFramePr>
        <p:xfrm>
          <a:off x="4572000" y="5867400"/>
          <a:ext cx="3352800" cy="534988"/>
        </p:xfrm>
        <a:graphic>
          <a:graphicData uri="http://schemas.openxmlformats.org/presentationml/2006/ole">
            <mc:AlternateContent xmlns:mc="http://schemas.openxmlformats.org/markup-compatibility/2006">
              <mc:Choice xmlns:v="urn:schemas-microsoft-com:vml" Requires="v">
                <p:oleObj spid="_x0000_s81941" name="Equation" r:id="rId11" imgW="1434960" imgH="228600" progId="Equation.DSMT4">
                  <p:embed/>
                </p:oleObj>
              </mc:Choice>
              <mc:Fallback>
                <p:oleObj name="Equation" r:id="rId11" imgW="14349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5867400"/>
                        <a:ext cx="3352800" cy="534988"/>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Text Box 18"/>
          <p:cNvSpPr txBox="1">
            <a:spLocks noChangeArrowheads="1"/>
          </p:cNvSpPr>
          <p:nvPr/>
        </p:nvSpPr>
        <p:spPr bwMode="auto">
          <a:xfrm>
            <a:off x="304800" y="1066800"/>
            <a:ext cx="5791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a:pPr>
            <a:r>
              <a:rPr lang="en-US" altLang="ja-JP">
                <a:ea typeface="ＭＳ Ｐゴシック" pitchFamily="50" charset="-128"/>
              </a:rPr>
              <a:t>Put charges </a:t>
            </a:r>
            <a:r>
              <a:rPr lang="en-US" altLang="ja-JP" b="1">
                <a:ea typeface="ＭＳ Ｐゴシック" pitchFamily="50" charset="-128"/>
              </a:rPr>
              <a:t>+q</a:t>
            </a:r>
            <a:r>
              <a:rPr lang="en-US" altLang="ja-JP">
                <a:ea typeface="ＭＳ Ｐゴシック" pitchFamily="50" charset="-128"/>
              </a:rPr>
              <a:t> on inner sphere of radius </a:t>
            </a:r>
            <a:r>
              <a:rPr lang="en-US" altLang="ja-JP" b="1">
                <a:ea typeface="ＭＳ Ｐゴシック" pitchFamily="50" charset="-128"/>
              </a:rPr>
              <a:t>a</a:t>
            </a:r>
            <a:r>
              <a:rPr lang="en-US" altLang="ja-JP">
                <a:ea typeface="ＭＳ Ｐゴシック" pitchFamily="50" charset="-128"/>
              </a:rPr>
              <a:t>, </a:t>
            </a:r>
            <a:r>
              <a:rPr lang="en-US" altLang="ja-JP" b="1">
                <a:ea typeface="ＭＳ Ｐゴシック" pitchFamily="50" charset="-128"/>
              </a:rPr>
              <a:t>-q</a:t>
            </a:r>
            <a:r>
              <a:rPr lang="en-US" altLang="ja-JP">
                <a:ea typeface="ＭＳ Ｐゴシック" pitchFamily="50" charset="-128"/>
              </a:rPr>
              <a:t> on outer shell of inner radius </a:t>
            </a:r>
            <a:r>
              <a:rPr lang="en-US" altLang="ja-JP" b="1">
                <a:ea typeface="ＭＳ Ｐゴシック" pitchFamily="50" charset="-128"/>
              </a:rPr>
              <a:t>b</a:t>
            </a:r>
            <a:r>
              <a:rPr lang="en-US" altLang="ja-JP">
                <a:ea typeface="ＭＳ Ｐゴシック" pitchFamily="50" charset="-128"/>
              </a:rPr>
              <a:t>.</a:t>
            </a:r>
          </a:p>
          <a:p>
            <a:pPr>
              <a:spcBef>
                <a:spcPct val="50000"/>
              </a:spcBef>
              <a:buFontTx/>
              <a:buAutoNum type="arabicPeriod"/>
            </a:pPr>
            <a:r>
              <a:rPr lang="en-US" altLang="ja-JP">
                <a:ea typeface="ＭＳ Ｐゴシック" pitchFamily="50" charset="-128"/>
              </a:rPr>
              <a:t> Calculate </a:t>
            </a:r>
            <a:r>
              <a:rPr lang="en-US" altLang="ja-JP" b="1">
                <a:ea typeface="ＭＳ Ｐゴシック" pitchFamily="50" charset="-128"/>
              </a:rPr>
              <a:t>E</a:t>
            </a:r>
            <a:r>
              <a:rPr lang="en-US" altLang="ja-JP">
                <a:ea typeface="ＭＳ Ｐゴシック" pitchFamily="50" charset="-128"/>
              </a:rPr>
              <a:t> by Gauss’s Law</a:t>
            </a:r>
          </a:p>
        </p:txBody>
      </p:sp>
      <p:sp>
        <p:nvSpPr>
          <p:cNvPr id="10249" name="Text Box 19"/>
          <p:cNvSpPr txBox="1">
            <a:spLocks noChangeArrowheads="1"/>
          </p:cNvSpPr>
          <p:nvPr/>
        </p:nvSpPr>
        <p:spPr bwMode="auto">
          <a:xfrm>
            <a:off x="381000" y="3276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3.  Calculate </a:t>
            </a:r>
            <a:r>
              <a:rPr lang="en-US" altLang="ja-JP" b="1">
                <a:ea typeface="ＭＳ Ｐゴシック" pitchFamily="50" charset="-128"/>
              </a:rPr>
              <a:t>V</a:t>
            </a:r>
            <a:r>
              <a:rPr lang="en-US" altLang="ja-JP">
                <a:ea typeface="ＭＳ Ｐゴシック" pitchFamily="50" charset="-128"/>
              </a:rPr>
              <a:t> from </a:t>
            </a:r>
            <a:r>
              <a:rPr lang="en-US" altLang="ja-JP" b="1">
                <a:ea typeface="ＭＳ Ｐゴシック" pitchFamily="50" charset="-128"/>
              </a:rPr>
              <a:t>E</a:t>
            </a:r>
          </a:p>
        </p:txBody>
      </p:sp>
      <p:sp>
        <p:nvSpPr>
          <p:cNvPr id="10250" name="Text Box 20"/>
          <p:cNvSpPr txBox="1">
            <a:spLocks noChangeArrowheads="1"/>
          </p:cNvSpPr>
          <p:nvPr/>
        </p:nvSpPr>
        <p:spPr bwMode="auto">
          <a:xfrm>
            <a:off x="457200" y="4648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4.  Divide </a:t>
            </a:r>
            <a:r>
              <a:rPr lang="en-US" altLang="ja-JP" b="1">
                <a:ea typeface="ＭＳ Ｐゴシック" pitchFamily="50" charset="-128"/>
              </a:rPr>
              <a:t>q</a:t>
            </a:r>
            <a:r>
              <a:rPr lang="en-US" altLang="ja-JP">
                <a:ea typeface="ＭＳ Ｐゴシック" pitchFamily="50" charset="-128"/>
              </a:rPr>
              <a:t> by </a:t>
            </a:r>
            <a:r>
              <a:rPr lang="en-US" altLang="ja-JP" b="1">
                <a:ea typeface="ＭＳ Ｐゴシック" pitchFamily="50" charset="-128"/>
              </a:rPr>
              <a:t>V</a:t>
            </a:r>
          </a:p>
        </p:txBody>
      </p:sp>
      <p:sp>
        <p:nvSpPr>
          <p:cNvPr id="10251" name="Text Box 21"/>
          <p:cNvSpPr txBox="1">
            <a:spLocks noChangeArrowheads="1"/>
          </p:cNvSpPr>
          <p:nvPr/>
        </p:nvSpPr>
        <p:spPr bwMode="auto">
          <a:xfrm>
            <a:off x="5638800" y="4572000"/>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chemeClr val="hlink"/>
              </a:buClr>
              <a:buFontTx/>
              <a:buChar char="•"/>
            </a:pPr>
            <a:r>
              <a:rPr lang="ja-JP" altLang="en-US" dirty="0">
                <a:solidFill>
                  <a:srgbClr val="0033CC"/>
                </a:solidFill>
                <a:ea typeface="ＭＳ Ｐゴシック" pitchFamily="50" charset="-128"/>
              </a:rPr>
              <a:t> </a:t>
            </a:r>
            <a:r>
              <a:rPr lang="en-US" altLang="ja-JP" b="1" dirty="0">
                <a:solidFill>
                  <a:srgbClr val="0033CC"/>
                </a:solidFill>
                <a:ea typeface="ＭＳ Ｐゴシック" pitchFamily="50" charset="-128"/>
              </a:rPr>
              <a:t>q</a:t>
            </a:r>
            <a:r>
              <a:rPr lang="en-US" altLang="ja-JP" dirty="0">
                <a:solidFill>
                  <a:srgbClr val="0033CC"/>
                </a:solidFill>
                <a:ea typeface="ＭＳ Ｐゴシック" pitchFamily="50" charset="-128"/>
              </a:rPr>
              <a:t> is proportional to </a:t>
            </a:r>
            <a:r>
              <a:rPr lang="en-US" altLang="ja-JP" b="1" dirty="0">
                <a:solidFill>
                  <a:srgbClr val="0033CC"/>
                </a:solidFill>
                <a:ea typeface="ＭＳ Ｐゴシック" pitchFamily="50" charset="-128"/>
              </a:rPr>
              <a:t>V</a:t>
            </a:r>
          </a:p>
          <a:p>
            <a:pPr>
              <a:spcBef>
                <a:spcPct val="50000"/>
              </a:spcBef>
              <a:buFontTx/>
              <a:buChar char="•"/>
            </a:pPr>
            <a:r>
              <a:rPr lang="en-US" altLang="ja-JP" b="1" dirty="0">
                <a:solidFill>
                  <a:srgbClr val="0033CC"/>
                </a:solidFill>
                <a:ea typeface="ＭＳ Ｐゴシック" pitchFamily="50" charset="-128"/>
              </a:rPr>
              <a:t> C </a:t>
            </a:r>
            <a:r>
              <a:rPr lang="en-US" altLang="ja-JP" dirty="0">
                <a:solidFill>
                  <a:srgbClr val="0033CC"/>
                </a:solidFill>
                <a:ea typeface="ＭＳ Ｐゴシック" pitchFamily="50" charset="-128"/>
              </a:rPr>
              <a:t>only depends on </a:t>
            </a:r>
            <a:r>
              <a:rPr lang="en-US" altLang="ja-JP" b="1" dirty="0" err="1">
                <a:solidFill>
                  <a:srgbClr val="0033CC"/>
                </a:solidFill>
                <a:ea typeface="ＭＳ Ｐゴシック" pitchFamily="50" charset="-128"/>
              </a:rPr>
              <a:t>a</a:t>
            </a:r>
            <a:r>
              <a:rPr lang="en-US" altLang="ja-JP" dirty="0" err="1">
                <a:solidFill>
                  <a:srgbClr val="0033CC"/>
                </a:solidFill>
                <a:ea typeface="ＭＳ Ｐゴシック" pitchFamily="50" charset="-128"/>
              </a:rPr>
              <a:t>,</a:t>
            </a:r>
            <a:r>
              <a:rPr lang="en-US" altLang="ja-JP" b="1" dirty="0" err="1">
                <a:solidFill>
                  <a:srgbClr val="0033CC"/>
                </a:solidFill>
                <a:ea typeface="ＭＳ Ｐゴシック" pitchFamily="50" charset="-128"/>
              </a:rPr>
              <a:t>b</a:t>
            </a:r>
            <a:endParaRPr lang="en-US" altLang="ja-JP" b="1" dirty="0">
              <a:solidFill>
                <a:srgbClr val="0033CC"/>
              </a:solidFill>
              <a:ea typeface="ＭＳ Ｐゴシック" pitchFamily="50" charset="-128"/>
            </a:endParaRPr>
          </a:p>
        </p:txBody>
      </p:sp>
      <p:sp>
        <p:nvSpPr>
          <p:cNvPr id="10252" name="Text Box 22"/>
          <p:cNvSpPr txBox="1">
            <a:spLocks noChangeArrowheads="1"/>
          </p:cNvSpPr>
          <p:nvPr/>
        </p:nvSpPr>
        <p:spPr bwMode="auto">
          <a:xfrm>
            <a:off x="5334000" y="63246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a:ea typeface="ＭＳ Ｐゴシック" pitchFamily="50" charset="-128"/>
              </a:rPr>
              <a:t>(isolated sphere)</a:t>
            </a:r>
          </a:p>
        </p:txBody>
      </p:sp>
    </p:spTree>
    <p:extLst>
      <p:ext uri="{BB962C8B-B14F-4D97-AF65-F5344CB8AC3E}">
        <p14:creationId xmlns:p14="http://schemas.microsoft.com/office/powerpoint/2010/main" val="2831556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325088" y="228600"/>
            <a:ext cx="249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i="0" dirty="0" err="1">
                <a:solidFill>
                  <a:srgbClr val="FF0000"/>
                </a:solidFill>
                <a:ea typeface="ＭＳ Ｐゴシック" pitchFamily="50" charset="-128"/>
              </a:rPr>
              <a:t>iClicker</a:t>
            </a:r>
            <a:r>
              <a:rPr lang="en-US" altLang="ja-JP" sz="2400" i="0" dirty="0">
                <a:solidFill>
                  <a:srgbClr val="FF0000"/>
                </a:solidFill>
                <a:ea typeface="ＭＳ Ｐゴシック" pitchFamily="50" charset="-128"/>
              </a:rPr>
              <a:t> Question</a:t>
            </a:r>
          </a:p>
        </p:txBody>
      </p:sp>
      <p:sp>
        <p:nvSpPr>
          <p:cNvPr id="14339" name="Text Box 3"/>
          <p:cNvSpPr txBox="1">
            <a:spLocks noChangeArrowheads="1"/>
          </p:cNvSpPr>
          <p:nvPr/>
        </p:nvSpPr>
        <p:spPr bwMode="auto">
          <a:xfrm>
            <a:off x="533400" y="762000"/>
            <a:ext cx="8610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800" b="0" i="0" dirty="0" smtClean="0">
                <a:solidFill>
                  <a:srgbClr val="FF0000"/>
                </a:solidFill>
                <a:ea typeface="ＭＳ Ｐゴシック" pitchFamily="50" charset="-128"/>
              </a:rPr>
              <a:t>Five identical small cubes, each carries charge Q, are placed</a:t>
            </a:r>
            <a:r>
              <a:rPr lang="en-US" altLang="ja-JP" sz="2800" b="0" i="0" dirty="0">
                <a:solidFill>
                  <a:srgbClr val="FF0000"/>
                </a:solidFill>
                <a:ea typeface="ＭＳ Ｐゴシック" pitchFamily="50" charset="-128"/>
              </a:rPr>
              <a:t> </a:t>
            </a:r>
            <a:r>
              <a:rPr lang="en-US" altLang="ja-JP" sz="2800" b="0" i="0" dirty="0" smtClean="0">
                <a:solidFill>
                  <a:srgbClr val="FF0000"/>
                </a:solidFill>
                <a:ea typeface="ＭＳ Ｐゴシック" pitchFamily="50" charset="-128"/>
              </a:rPr>
              <a:t>in or out of a box. Three are inside the box and 2 are outside the box. What’s the total flux through the surface of the box? </a:t>
            </a:r>
          </a:p>
          <a:p>
            <a:pPr eaLnBrk="1" hangingPunct="1"/>
            <a:endParaRPr lang="en-US" altLang="ja-JP" sz="2800" b="0" i="0" dirty="0">
              <a:solidFill>
                <a:srgbClr val="FF0000"/>
              </a:solidFill>
              <a:ea typeface="ＭＳ Ｐゴシック" pitchFamily="50" charset="-128"/>
            </a:endParaRPr>
          </a:p>
        </p:txBody>
      </p:sp>
      <p:sp>
        <p:nvSpPr>
          <p:cNvPr id="14340" name="Text Box 4"/>
          <p:cNvSpPr txBox="1">
            <a:spLocks noChangeArrowheads="1"/>
          </p:cNvSpPr>
          <p:nvPr/>
        </p:nvSpPr>
        <p:spPr bwMode="auto">
          <a:xfrm>
            <a:off x="1447800" y="2795788"/>
            <a:ext cx="6248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buFont typeface="Times" pitchFamily="1" charset="0"/>
              <a:buAutoNum type="alphaLcParenR"/>
            </a:pPr>
            <a:r>
              <a:rPr lang="en-US" altLang="ja-JP" sz="2400" b="0" i="0" dirty="0" smtClean="0">
                <a:solidFill>
                  <a:schemeClr val="tx1"/>
                </a:solidFill>
                <a:ea typeface="ＭＳ Ｐゴシック" pitchFamily="50" charset="-128"/>
              </a:rPr>
              <a:t>Q/</a:t>
            </a:r>
            <a:r>
              <a:rPr lang="el-GR" altLang="ja-JP" sz="2400" b="0" i="0" dirty="0" smtClean="0">
                <a:solidFill>
                  <a:schemeClr val="tx1"/>
                </a:solidFill>
                <a:ea typeface="ＭＳ Ｐゴシック" pitchFamily="50" charset="-128"/>
              </a:rPr>
              <a:t>ε</a:t>
            </a:r>
            <a:r>
              <a:rPr lang="en-US" altLang="ja-JP" sz="2400" b="0" i="0" baseline="-25000" dirty="0" smtClean="0">
                <a:solidFill>
                  <a:schemeClr val="tx1"/>
                </a:solidFill>
                <a:ea typeface="ＭＳ Ｐゴシック" pitchFamily="50" charset="-128"/>
              </a:rPr>
              <a:t>0</a:t>
            </a:r>
          </a:p>
          <a:p>
            <a:pPr>
              <a:buFont typeface="Times" pitchFamily="1" charset="0"/>
              <a:buAutoNum type="alphaLcParenR"/>
            </a:pPr>
            <a:r>
              <a:rPr lang="en-US" altLang="ja-JP" sz="2400" b="0" i="0" dirty="0" smtClean="0">
                <a:solidFill>
                  <a:schemeClr val="tx1"/>
                </a:solidFill>
                <a:ea typeface="ＭＳ Ｐゴシック" pitchFamily="50" charset="-128"/>
              </a:rPr>
              <a:t>2Q/</a:t>
            </a:r>
            <a:r>
              <a:rPr lang="el-GR" altLang="ja-JP" sz="2400" b="0" i="0" dirty="0">
                <a:solidFill>
                  <a:schemeClr val="tx1"/>
                </a:solidFill>
                <a:ea typeface="ＭＳ Ｐゴシック" pitchFamily="50" charset="-128"/>
              </a:rPr>
              <a:t>ε</a:t>
            </a:r>
            <a:r>
              <a:rPr lang="en-US" altLang="ja-JP" sz="2400" b="0" i="0" baseline="-25000" dirty="0">
                <a:solidFill>
                  <a:schemeClr val="tx1"/>
                </a:solidFill>
                <a:ea typeface="ＭＳ Ｐゴシック" pitchFamily="50" charset="-128"/>
              </a:rPr>
              <a:t>0</a:t>
            </a:r>
            <a:endParaRPr lang="en-US" altLang="ja-JP" sz="2400" b="0" i="0" baseline="-25000" dirty="0">
              <a:solidFill>
                <a:schemeClr val="tx1"/>
              </a:solidFill>
              <a:ea typeface="ＭＳ Ｐゴシック" pitchFamily="50" charset="-128"/>
              <a:sym typeface="Symbol" pitchFamily="18" charset="2"/>
            </a:endParaRPr>
          </a:p>
          <a:p>
            <a:pPr>
              <a:buFont typeface="Times" pitchFamily="1" charset="0"/>
              <a:buAutoNum type="alphaLcParenR"/>
            </a:pPr>
            <a:r>
              <a:rPr lang="en-US" altLang="ja-JP" sz="2400" b="0" i="0" dirty="0" smtClean="0">
                <a:solidFill>
                  <a:schemeClr val="tx1"/>
                </a:solidFill>
                <a:ea typeface="ＭＳ Ｐゴシック" pitchFamily="50" charset="-128"/>
              </a:rPr>
              <a:t>3Q/</a:t>
            </a:r>
            <a:r>
              <a:rPr lang="el-GR" altLang="ja-JP" sz="2400" b="0" i="0" dirty="0">
                <a:solidFill>
                  <a:schemeClr val="tx1"/>
                </a:solidFill>
                <a:ea typeface="ＭＳ Ｐゴシック" pitchFamily="50" charset="-128"/>
              </a:rPr>
              <a:t>ε</a:t>
            </a:r>
            <a:r>
              <a:rPr lang="en-US" altLang="ja-JP" sz="2400" b="0" i="0" baseline="-25000" dirty="0">
                <a:solidFill>
                  <a:schemeClr val="tx1"/>
                </a:solidFill>
                <a:ea typeface="ＭＳ Ｐゴシック" pitchFamily="50" charset="-128"/>
              </a:rPr>
              <a:t>0</a:t>
            </a:r>
            <a:endParaRPr lang="en-US" altLang="ja-JP" sz="2400" b="0" i="0" baseline="-25000" dirty="0">
              <a:solidFill>
                <a:schemeClr val="tx1"/>
              </a:solidFill>
              <a:ea typeface="ＭＳ Ｐゴシック" pitchFamily="50" charset="-128"/>
              <a:sym typeface="Symbol" pitchFamily="18" charset="2"/>
            </a:endParaRPr>
          </a:p>
          <a:p>
            <a:pPr>
              <a:buFont typeface="Times" pitchFamily="1" charset="0"/>
              <a:buAutoNum type="alphaLcParenR"/>
            </a:pPr>
            <a:r>
              <a:rPr lang="en-US" altLang="ja-JP" sz="2400" b="0" i="0" dirty="0" smtClean="0">
                <a:solidFill>
                  <a:schemeClr val="tx1"/>
                </a:solidFill>
                <a:ea typeface="ＭＳ Ｐゴシック" pitchFamily="50" charset="-128"/>
              </a:rPr>
              <a:t>4Q/</a:t>
            </a:r>
            <a:r>
              <a:rPr lang="el-GR" altLang="ja-JP" sz="2400" b="0" i="0" dirty="0">
                <a:solidFill>
                  <a:schemeClr val="tx1"/>
                </a:solidFill>
                <a:ea typeface="ＭＳ Ｐゴシック" pitchFamily="50" charset="-128"/>
              </a:rPr>
              <a:t>ε</a:t>
            </a:r>
            <a:r>
              <a:rPr lang="en-US" altLang="ja-JP" sz="2400" b="0" i="0" baseline="-25000" dirty="0">
                <a:solidFill>
                  <a:schemeClr val="tx1"/>
                </a:solidFill>
                <a:ea typeface="ＭＳ Ｐゴシック" pitchFamily="50" charset="-128"/>
              </a:rPr>
              <a:t>0</a:t>
            </a:r>
            <a:endParaRPr lang="en-US" altLang="ja-JP" sz="2400" b="0" i="0" baseline="-25000" dirty="0">
              <a:solidFill>
                <a:schemeClr val="tx1"/>
              </a:solidFill>
              <a:ea typeface="ＭＳ Ｐゴシック" pitchFamily="50" charset="-128"/>
              <a:sym typeface="Symbol" pitchFamily="18" charset="2"/>
            </a:endParaRPr>
          </a:p>
          <a:p>
            <a:pPr>
              <a:buFont typeface="Times" pitchFamily="1" charset="0"/>
              <a:buAutoNum type="alphaLcParenR"/>
            </a:pPr>
            <a:r>
              <a:rPr lang="en-US" altLang="ja-JP" sz="2400" b="0" i="0" dirty="0" smtClean="0">
                <a:solidFill>
                  <a:schemeClr val="tx1"/>
                </a:solidFill>
                <a:ea typeface="ＭＳ Ｐゴシック" pitchFamily="50" charset="-128"/>
              </a:rPr>
              <a:t>5Q/</a:t>
            </a:r>
            <a:r>
              <a:rPr lang="el-GR" altLang="ja-JP" sz="2400" b="0" i="0" dirty="0">
                <a:solidFill>
                  <a:schemeClr val="tx1"/>
                </a:solidFill>
                <a:ea typeface="ＭＳ Ｐゴシック" pitchFamily="50" charset="-128"/>
              </a:rPr>
              <a:t>ε</a:t>
            </a:r>
            <a:r>
              <a:rPr lang="en-US" altLang="ja-JP" sz="2400" b="0" i="0" baseline="-25000" dirty="0">
                <a:solidFill>
                  <a:schemeClr val="tx1"/>
                </a:solidFill>
                <a:ea typeface="ＭＳ Ｐゴシック" pitchFamily="50" charset="-128"/>
              </a:rPr>
              <a:t>0</a:t>
            </a:r>
            <a:endParaRPr lang="en-US" altLang="ja-JP" sz="2400" b="0" i="0" baseline="-25000" dirty="0">
              <a:solidFill>
                <a:schemeClr val="tx1"/>
              </a:solidFill>
              <a:ea typeface="ＭＳ Ｐゴシック" pitchFamily="50" charset="-128"/>
              <a:sym typeface="Symbol" pitchFamily="18" charset="2"/>
            </a:endParaRPr>
          </a:p>
          <a:p>
            <a:pPr eaLnBrk="1" hangingPunct="1">
              <a:buFont typeface="Times" pitchFamily="1" charset="0"/>
              <a:buAutoNum type="alphaLcParenR"/>
            </a:pPr>
            <a:endParaRPr lang="en-US" altLang="ja-JP" sz="2400" b="0" i="0" baseline="-25000" dirty="0">
              <a:solidFill>
                <a:schemeClr val="tx1"/>
              </a:solidFill>
              <a:ea typeface="ＭＳ Ｐゴシック" pitchFamily="50" charset="-128"/>
              <a:sym typeface="Symbol" pitchFamily="18" charset="2"/>
            </a:endParaRPr>
          </a:p>
        </p:txBody>
      </p:sp>
    </p:spTree>
    <p:extLst>
      <p:ext uri="{BB962C8B-B14F-4D97-AF65-F5344CB8AC3E}">
        <p14:creationId xmlns:p14="http://schemas.microsoft.com/office/powerpoint/2010/main" val="95713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ja-JP" sz="2500" dirty="0" smtClean="0">
                <a:ea typeface="ＭＳ Ｐゴシック" pitchFamily="50" charset="-128"/>
              </a:rPr>
              <a:t>Example: Amount of induced charge inside a conductor</a:t>
            </a:r>
          </a:p>
        </p:txBody>
      </p:sp>
      <p:grpSp>
        <p:nvGrpSpPr>
          <p:cNvPr id="13315" name="Group 23"/>
          <p:cNvGrpSpPr>
            <a:grpSpLocks/>
          </p:cNvGrpSpPr>
          <p:nvPr/>
        </p:nvGrpSpPr>
        <p:grpSpPr bwMode="auto">
          <a:xfrm>
            <a:off x="685800" y="1066800"/>
            <a:ext cx="5105400" cy="3108325"/>
            <a:chOff x="432" y="672"/>
            <a:chExt cx="3216" cy="1958"/>
          </a:xfrm>
        </p:grpSpPr>
        <p:pic>
          <p:nvPicPr>
            <p:cNvPr id="13358" name="Picture 4" descr="figure-2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864"/>
              <a:ext cx="2064"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9" name="Oval 5"/>
            <p:cNvSpPr>
              <a:spLocks noChangeArrowheads="1"/>
            </p:cNvSpPr>
            <p:nvPr/>
          </p:nvSpPr>
          <p:spPr bwMode="auto">
            <a:xfrm>
              <a:off x="1440" y="1344"/>
              <a:ext cx="480" cy="288"/>
            </a:xfrm>
            <a:prstGeom prst="ellipse">
              <a:avLst/>
            </a:prstGeom>
            <a:solidFill>
              <a:srgbClr val="FFFFFF"/>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3360" name="Line 9"/>
            <p:cNvSpPr>
              <a:spLocks noChangeShapeType="1"/>
            </p:cNvSpPr>
            <p:nvPr/>
          </p:nvSpPr>
          <p:spPr bwMode="auto">
            <a:xfrm flipH="1" flipV="1">
              <a:off x="1152" y="1488"/>
              <a:ext cx="480" cy="816"/>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1" name="Text Box 10"/>
            <p:cNvSpPr txBox="1">
              <a:spLocks noChangeArrowheads="1"/>
            </p:cNvSpPr>
            <p:nvPr/>
          </p:nvSpPr>
          <p:spPr bwMode="auto">
            <a:xfrm>
              <a:off x="1584" y="2112"/>
              <a:ext cx="168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rgbClr val="000066"/>
                  </a:solidFill>
                  <a:ea typeface="ＭＳ Ｐゴシック" pitchFamily="50" charset="-128"/>
                </a:rPr>
                <a:t>Net charge Q ( &gt; 0) on the conductor</a:t>
              </a:r>
            </a:p>
          </p:txBody>
        </p:sp>
        <p:sp>
          <p:nvSpPr>
            <p:cNvPr id="13362" name="Line 12"/>
            <p:cNvSpPr>
              <a:spLocks noChangeShapeType="1"/>
            </p:cNvSpPr>
            <p:nvPr/>
          </p:nvSpPr>
          <p:spPr bwMode="auto">
            <a:xfrm flipH="1">
              <a:off x="1680" y="864"/>
              <a:ext cx="672" cy="624"/>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3" name="Text Box 14"/>
            <p:cNvSpPr txBox="1">
              <a:spLocks noChangeArrowheads="1"/>
            </p:cNvSpPr>
            <p:nvPr/>
          </p:nvSpPr>
          <p:spPr bwMode="auto">
            <a:xfrm>
              <a:off x="2352" y="672"/>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hlink"/>
                  </a:solidFill>
                  <a:ea typeface="ＭＳ Ｐゴシック" pitchFamily="50" charset="-128"/>
                </a:rPr>
                <a:t>Hollow region</a:t>
              </a:r>
            </a:p>
          </p:txBody>
        </p:sp>
      </p:grpSp>
      <p:grpSp>
        <p:nvGrpSpPr>
          <p:cNvPr id="3" name="Group 27"/>
          <p:cNvGrpSpPr>
            <a:grpSpLocks/>
          </p:cNvGrpSpPr>
          <p:nvPr/>
        </p:nvGrpSpPr>
        <p:grpSpPr bwMode="auto">
          <a:xfrm>
            <a:off x="838200" y="4114801"/>
            <a:ext cx="4876800" cy="2659063"/>
            <a:chOff x="528" y="2592"/>
            <a:chExt cx="3072" cy="1675"/>
          </a:xfrm>
        </p:grpSpPr>
        <p:pic>
          <p:nvPicPr>
            <p:cNvPr id="13350" name="Picture 6" descr="figure-2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2592"/>
              <a:ext cx="2064"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1" name="Oval 7"/>
            <p:cNvSpPr>
              <a:spLocks noChangeArrowheads="1"/>
            </p:cNvSpPr>
            <p:nvPr/>
          </p:nvSpPr>
          <p:spPr bwMode="auto">
            <a:xfrm>
              <a:off x="1536" y="3072"/>
              <a:ext cx="480" cy="288"/>
            </a:xfrm>
            <a:prstGeom prst="ellipse">
              <a:avLst/>
            </a:prstGeom>
            <a:solidFill>
              <a:srgbClr val="FFFFFF"/>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3352" name="Oval 8"/>
            <p:cNvSpPr>
              <a:spLocks noChangeArrowheads="1"/>
            </p:cNvSpPr>
            <p:nvPr/>
          </p:nvSpPr>
          <p:spPr bwMode="auto">
            <a:xfrm>
              <a:off x="1680" y="3168"/>
              <a:ext cx="48" cy="48"/>
            </a:xfrm>
            <a:prstGeom prst="ellipse">
              <a:avLst/>
            </a:prstGeom>
            <a:solidFill>
              <a:srgbClr val="003300"/>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3353" name="Line 11"/>
            <p:cNvSpPr>
              <a:spLocks noChangeShapeType="1"/>
            </p:cNvSpPr>
            <p:nvPr/>
          </p:nvSpPr>
          <p:spPr bwMode="auto">
            <a:xfrm flipH="1">
              <a:off x="1200" y="2592"/>
              <a:ext cx="432" cy="624"/>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4" name="Line 13"/>
            <p:cNvSpPr>
              <a:spLocks noChangeShapeType="1"/>
            </p:cNvSpPr>
            <p:nvPr/>
          </p:nvSpPr>
          <p:spPr bwMode="auto">
            <a:xfrm flipH="1" flipV="1">
              <a:off x="1872" y="3216"/>
              <a:ext cx="720" cy="52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5" name="Text Box 15"/>
            <p:cNvSpPr txBox="1">
              <a:spLocks noChangeArrowheads="1"/>
            </p:cNvSpPr>
            <p:nvPr/>
          </p:nvSpPr>
          <p:spPr bwMode="auto">
            <a:xfrm>
              <a:off x="2208" y="3744"/>
              <a:ext cx="13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dirty="0">
                  <a:solidFill>
                    <a:schemeClr val="tx1"/>
                  </a:solidFill>
                  <a:ea typeface="ＭＳ Ｐゴシック" pitchFamily="50" charset="-128"/>
                </a:rPr>
                <a:t>Hollow region Field ?</a:t>
              </a:r>
            </a:p>
          </p:txBody>
        </p:sp>
        <p:sp>
          <p:nvSpPr>
            <p:cNvPr id="13356" name="Line 16"/>
            <p:cNvSpPr>
              <a:spLocks noChangeShapeType="1"/>
            </p:cNvSpPr>
            <p:nvPr/>
          </p:nvSpPr>
          <p:spPr bwMode="auto">
            <a:xfrm flipH="1">
              <a:off x="1728" y="2976"/>
              <a:ext cx="816" cy="192"/>
            </a:xfrm>
            <a:prstGeom prst="line">
              <a:avLst/>
            </a:prstGeom>
            <a:noFill/>
            <a:ln w="1905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7" name="Text Box 17"/>
            <p:cNvSpPr txBox="1">
              <a:spLocks noChangeArrowheads="1"/>
            </p:cNvSpPr>
            <p:nvPr/>
          </p:nvSpPr>
          <p:spPr bwMode="auto">
            <a:xfrm>
              <a:off x="2544" y="2832"/>
              <a:ext cx="100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rgbClr val="006600"/>
                  </a:solidFill>
                  <a:ea typeface="ＭＳ Ｐゴシック" pitchFamily="50" charset="-128"/>
                </a:rPr>
                <a:t>Net charge –q &lt; 0</a:t>
              </a:r>
            </a:p>
          </p:txBody>
        </p:sp>
      </p:grpSp>
      <p:grpSp>
        <p:nvGrpSpPr>
          <p:cNvPr id="4" name="Group 26"/>
          <p:cNvGrpSpPr>
            <a:grpSpLocks/>
          </p:cNvGrpSpPr>
          <p:nvPr/>
        </p:nvGrpSpPr>
        <p:grpSpPr bwMode="auto">
          <a:xfrm>
            <a:off x="5562600" y="1219200"/>
            <a:ext cx="3276600" cy="1954213"/>
            <a:chOff x="3504" y="912"/>
            <a:chExt cx="2064" cy="1231"/>
          </a:xfrm>
        </p:grpSpPr>
        <p:pic>
          <p:nvPicPr>
            <p:cNvPr id="13348" name="Picture 19" descr="figure-2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912"/>
              <a:ext cx="2064"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9" name="Oval 20"/>
            <p:cNvSpPr>
              <a:spLocks noChangeArrowheads="1"/>
            </p:cNvSpPr>
            <p:nvPr/>
          </p:nvSpPr>
          <p:spPr bwMode="auto">
            <a:xfrm>
              <a:off x="4464" y="1392"/>
              <a:ext cx="480" cy="288"/>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pSp>
      <p:sp>
        <p:nvSpPr>
          <p:cNvPr id="154649" name="Oval 25"/>
          <p:cNvSpPr>
            <a:spLocks noChangeArrowheads="1"/>
          </p:cNvSpPr>
          <p:nvPr/>
        </p:nvSpPr>
        <p:spPr bwMode="auto">
          <a:xfrm>
            <a:off x="7162800" y="1981200"/>
            <a:ext cx="762000" cy="457200"/>
          </a:xfrm>
          <a:prstGeom prst="ellipse">
            <a:avLst/>
          </a:prstGeom>
          <a:solidFill>
            <a:srgbClr val="FFFFFF"/>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pSp>
        <p:nvGrpSpPr>
          <p:cNvPr id="5" name="Group 47"/>
          <p:cNvGrpSpPr>
            <a:grpSpLocks/>
          </p:cNvGrpSpPr>
          <p:nvPr/>
        </p:nvGrpSpPr>
        <p:grpSpPr bwMode="auto">
          <a:xfrm>
            <a:off x="5638800" y="3886200"/>
            <a:ext cx="3276600" cy="1954213"/>
            <a:chOff x="3552" y="2544"/>
            <a:chExt cx="2064" cy="1231"/>
          </a:xfrm>
        </p:grpSpPr>
        <p:pic>
          <p:nvPicPr>
            <p:cNvPr id="13345" name="Picture 21" descr="figure-2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544"/>
              <a:ext cx="2064"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6" name="Oval 22"/>
            <p:cNvSpPr>
              <a:spLocks noChangeArrowheads="1"/>
            </p:cNvSpPr>
            <p:nvPr/>
          </p:nvSpPr>
          <p:spPr bwMode="auto">
            <a:xfrm>
              <a:off x="4512" y="3024"/>
              <a:ext cx="480" cy="288"/>
            </a:xfrm>
            <a:prstGeom prst="ellipse">
              <a:avLst/>
            </a:prstGeom>
            <a:solidFill>
              <a:srgbClr val="FFFFFF"/>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3347" name="Oval 28"/>
            <p:cNvSpPr>
              <a:spLocks noChangeArrowheads="1"/>
            </p:cNvSpPr>
            <p:nvPr/>
          </p:nvSpPr>
          <p:spPr bwMode="auto">
            <a:xfrm>
              <a:off x="4656" y="3120"/>
              <a:ext cx="48" cy="48"/>
            </a:xfrm>
            <a:prstGeom prst="ellipse">
              <a:avLst/>
            </a:prstGeom>
            <a:solidFill>
              <a:srgbClr val="003300"/>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pSp>
      <p:grpSp>
        <p:nvGrpSpPr>
          <p:cNvPr id="6" name="Group 54"/>
          <p:cNvGrpSpPr>
            <a:grpSpLocks/>
          </p:cNvGrpSpPr>
          <p:nvPr/>
        </p:nvGrpSpPr>
        <p:grpSpPr bwMode="auto">
          <a:xfrm>
            <a:off x="6934200" y="4419600"/>
            <a:ext cx="1147763" cy="869950"/>
            <a:chOff x="4368" y="2784"/>
            <a:chExt cx="723" cy="548"/>
          </a:xfrm>
        </p:grpSpPr>
        <p:grpSp>
          <p:nvGrpSpPr>
            <p:cNvPr id="13329" name="Group 48"/>
            <p:cNvGrpSpPr>
              <a:grpSpLocks/>
            </p:cNvGrpSpPr>
            <p:nvPr/>
          </p:nvGrpSpPr>
          <p:grpSpPr bwMode="auto">
            <a:xfrm>
              <a:off x="4368" y="2784"/>
              <a:ext cx="723" cy="548"/>
              <a:chOff x="4368" y="2880"/>
              <a:chExt cx="723" cy="548"/>
            </a:xfrm>
          </p:grpSpPr>
          <p:sp>
            <p:nvSpPr>
              <p:cNvPr id="13339" name="Text Box 29"/>
              <p:cNvSpPr txBox="1">
                <a:spLocks noChangeArrowheads="1"/>
              </p:cNvSpPr>
              <p:nvPr/>
            </p:nvSpPr>
            <p:spPr bwMode="auto">
              <a:xfrm>
                <a:off x="4896" y="3120"/>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a:solidFill>
                      <a:srgbClr val="006600"/>
                    </a:solidFill>
                    <a:ea typeface="ＭＳ Ｐゴシック" pitchFamily="50" charset="-128"/>
                  </a:rPr>
                  <a:t>+</a:t>
                </a:r>
              </a:p>
            </p:txBody>
          </p:sp>
          <p:sp>
            <p:nvSpPr>
              <p:cNvPr id="13340" name="Text Box 30"/>
              <p:cNvSpPr txBox="1">
                <a:spLocks noChangeArrowheads="1"/>
              </p:cNvSpPr>
              <p:nvPr/>
            </p:nvSpPr>
            <p:spPr bwMode="auto">
              <a:xfrm>
                <a:off x="4368" y="3024"/>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a:solidFill>
                      <a:srgbClr val="006600"/>
                    </a:solidFill>
                    <a:ea typeface="ＭＳ Ｐゴシック" pitchFamily="50" charset="-128"/>
                  </a:rPr>
                  <a:t>+</a:t>
                </a:r>
              </a:p>
            </p:txBody>
          </p:sp>
          <p:sp>
            <p:nvSpPr>
              <p:cNvPr id="13341" name="Text Box 31"/>
              <p:cNvSpPr txBox="1">
                <a:spLocks noChangeArrowheads="1"/>
              </p:cNvSpPr>
              <p:nvPr/>
            </p:nvSpPr>
            <p:spPr bwMode="auto">
              <a:xfrm>
                <a:off x="4416" y="2928"/>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a:solidFill>
                      <a:srgbClr val="006600"/>
                    </a:solidFill>
                    <a:ea typeface="ＭＳ Ｐゴシック" pitchFamily="50" charset="-128"/>
                  </a:rPr>
                  <a:t>+</a:t>
                </a:r>
              </a:p>
            </p:txBody>
          </p:sp>
          <p:sp>
            <p:nvSpPr>
              <p:cNvPr id="13342" name="Text Box 32"/>
              <p:cNvSpPr txBox="1">
                <a:spLocks noChangeArrowheads="1"/>
              </p:cNvSpPr>
              <p:nvPr/>
            </p:nvSpPr>
            <p:spPr bwMode="auto">
              <a:xfrm>
                <a:off x="4416" y="3120"/>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a:solidFill>
                      <a:srgbClr val="006600"/>
                    </a:solidFill>
                    <a:ea typeface="ＭＳ Ｐゴシック" pitchFamily="50" charset="-128"/>
                  </a:rPr>
                  <a:t>+</a:t>
                </a:r>
              </a:p>
            </p:txBody>
          </p:sp>
          <p:sp>
            <p:nvSpPr>
              <p:cNvPr id="13343" name="Text Box 33"/>
              <p:cNvSpPr txBox="1">
                <a:spLocks noChangeArrowheads="1"/>
              </p:cNvSpPr>
              <p:nvPr/>
            </p:nvSpPr>
            <p:spPr bwMode="auto">
              <a:xfrm>
                <a:off x="4608" y="2880"/>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a:solidFill>
                      <a:srgbClr val="006600"/>
                    </a:solidFill>
                    <a:ea typeface="ＭＳ Ｐゴシック" pitchFamily="50" charset="-128"/>
                  </a:rPr>
                  <a:t>+</a:t>
                </a:r>
              </a:p>
            </p:txBody>
          </p:sp>
          <p:sp>
            <p:nvSpPr>
              <p:cNvPr id="13344" name="Text Box 34"/>
              <p:cNvSpPr txBox="1">
                <a:spLocks noChangeArrowheads="1"/>
              </p:cNvSpPr>
              <p:nvPr/>
            </p:nvSpPr>
            <p:spPr bwMode="auto">
              <a:xfrm>
                <a:off x="4656" y="3216"/>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a:solidFill>
                      <a:srgbClr val="006600"/>
                    </a:solidFill>
                    <a:ea typeface="ＭＳ Ｐゴシック" pitchFamily="50" charset="-128"/>
                  </a:rPr>
                  <a:t>+</a:t>
                </a:r>
              </a:p>
            </p:txBody>
          </p:sp>
        </p:grpSp>
        <p:grpSp>
          <p:nvGrpSpPr>
            <p:cNvPr id="13330" name="Group 53"/>
            <p:cNvGrpSpPr>
              <a:grpSpLocks/>
            </p:cNvGrpSpPr>
            <p:nvPr/>
          </p:nvGrpSpPr>
          <p:grpSpPr bwMode="auto">
            <a:xfrm>
              <a:off x="4512" y="2928"/>
              <a:ext cx="391" cy="261"/>
              <a:chOff x="4512" y="2928"/>
              <a:chExt cx="391" cy="261"/>
            </a:xfrm>
          </p:grpSpPr>
          <p:sp>
            <p:nvSpPr>
              <p:cNvPr id="13331" name="Freeform 41"/>
              <p:cNvSpPr>
                <a:spLocks/>
              </p:cNvSpPr>
              <p:nvPr/>
            </p:nvSpPr>
            <p:spPr bwMode="auto">
              <a:xfrm>
                <a:off x="4752" y="3120"/>
                <a:ext cx="48" cy="69"/>
              </a:xfrm>
              <a:custGeom>
                <a:avLst/>
                <a:gdLst>
                  <a:gd name="T0" fmla="*/ 0 w 28"/>
                  <a:gd name="T1" fmla="*/ 0 h 69"/>
                  <a:gd name="T2" fmla="*/ 535 w 28"/>
                  <a:gd name="T3" fmla="*/ 14 h 69"/>
                  <a:gd name="T4" fmla="*/ 711 w 28"/>
                  <a:gd name="T5" fmla="*/ 69 h 69"/>
                  <a:gd name="T6" fmla="*/ 0 60000 65536"/>
                  <a:gd name="T7" fmla="*/ 0 60000 65536"/>
                  <a:gd name="T8" fmla="*/ 0 60000 65536"/>
                  <a:gd name="T9" fmla="*/ 0 w 28"/>
                  <a:gd name="T10" fmla="*/ 0 h 69"/>
                  <a:gd name="T11" fmla="*/ 28 w 28"/>
                  <a:gd name="T12" fmla="*/ 69 h 69"/>
                </a:gdLst>
                <a:ahLst/>
                <a:cxnLst>
                  <a:cxn ang="T6">
                    <a:pos x="T0" y="T1"/>
                  </a:cxn>
                  <a:cxn ang="T7">
                    <a:pos x="T2" y="T3"/>
                  </a:cxn>
                  <a:cxn ang="T8">
                    <a:pos x="T4" y="T5"/>
                  </a:cxn>
                </a:cxnLst>
                <a:rect l="T9" t="T10" r="T11" b="T12"/>
                <a:pathLst>
                  <a:path w="28" h="69">
                    <a:moveTo>
                      <a:pt x="0" y="0"/>
                    </a:moveTo>
                    <a:cubicBezTo>
                      <a:pt x="7" y="5"/>
                      <a:pt x="18" y="6"/>
                      <a:pt x="21" y="14"/>
                    </a:cubicBezTo>
                    <a:cubicBezTo>
                      <a:pt x="28" y="31"/>
                      <a:pt x="28" y="69"/>
                      <a:pt x="28" y="69"/>
                    </a:cubicBezTo>
                  </a:path>
                </a:pathLst>
              </a:custGeom>
              <a:noFill/>
              <a:ln w="95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332" name="Group 49"/>
              <p:cNvGrpSpPr>
                <a:grpSpLocks/>
              </p:cNvGrpSpPr>
              <p:nvPr/>
            </p:nvGrpSpPr>
            <p:grpSpPr bwMode="auto">
              <a:xfrm>
                <a:off x="4512" y="2928"/>
                <a:ext cx="391" cy="214"/>
                <a:chOff x="4519" y="3024"/>
                <a:chExt cx="391" cy="214"/>
              </a:xfrm>
            </p:grpSpPr>
            <p:sp>
              <p:nvSpPr>
                <p:cNvPr id="13334" name="Freeform 37"/>
                <p:cNvSpPr>
                  <a:spLocks/>
                </p:cNvSpPr>
                <p:nvPr/>
              </p:nvSpPr>
              <p:spPr bwMode="auto">
                <a:xfrm>
                  <a:off x="4519" y="3141"/>
                  <a:ext cx="137" cy="6"/>
                </a:xfrm>
                <a:custGeom>
                  <a:avLst/>
                  <a:gdLst>
                    <a:gd name="T0" fmla="*/ 0 w 137"/>
                    <a:gd name="T1" fmla="*/ 0 h 6"/>
                    <a:gd name="T2" fmla="*/ 137 w 137"/>
                    <a:gd name="T3" fmla="*/ 6 h 6"/>
                    <a:gd name="T4" fmla="*/ 0 60000 65536"/>
                    <a:gd name="T5" fmla="*/ 0 60000 65536"/>
                    <a:gd name="T6" fmla="*/ 0 w 137"/>
                    <a:gd name="T7" fmla="*/ 0 h 6"/>
                    <a:gd name="T8" fmla="*/ 137 w 137"/>
                    <a:gd name="T9" fmla="*/ 6 h 6"/>
                  </a:gdLst>
                  <a:ahLst/>
                  <a:cxnLst>
                    <a:cxn ang="T4">
                      <a:pos x="T0" y="T1"/>
                    </a:cxn>
                    <a:cxn ang="T5">
                      <a:pos x="T2" y="T3"/>
                    </a:cxn>
                  </a:cxnLst>
                  <a:rect l="T6" t="T7" r="T8" b="T9"/>
                  <a:pathLst>
                    <a:path w="137" h="6">
                      <a:moveTo>
                        <a:pt x="0" y="0"/>
                      </a:moveTo>
                      <a:lnTo>
                        <a:pt x="137" y="6"/>
                      </a:lnTo>
                    </a:path>
                  </a:pathLst>
                </a:custGeom>
                <a:noFill/>
                <a:ln w="9525">
                  <a:solidFill>
                    <a:srgbClr val="00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5" name="Freeform 38"/>
                <p:cNvSpPr>
                  <a:spLocks/>
                </p:cNvSpPr>
                <p:nvPr/>
              </p:nvSpPr>
              <p:spPr bwMode="auto">
                <a:xfrm>
                  <a:off x="4560" y="3175"/>
                  <a:ext cx="96" cy="63"/>
                </a:xfrm>
                <a:custGeom>
                  <a:avLst/>
                  <a:gdLst>
                    <a:gd name="T0" fmla="*/ 0 w 96"/>
                    <a:gd name="T1" fmla="*/ 63 h 63"/>
                    <a:gd name="T2" fmla="*/ 96 w 96"/>
                    <a:gd name="T3" fmla="*/ 0 h 63"/>
                    <a:gd name="T4" fmla="*/ 0 60000 65536"/>
                    <a:gd name="T5" fmla="*/ 0 60000 65536"/>
                    <a:gd name="T6" fmla="*/ 0 w 96"/>
                    <a:gd name="T7" fmla="*/ 0 h 63"/>
                    <a:gd name="T8" fmla="*/ 96 w 96"/>
                    <a:gd name="T9" fmla="*/ 63 h 63"/>
                  </a:gdLst>
                  <a:ahLst/>
                  <a:cxnLst>
                    <a:cxn ang="T4">
                      <a:pos x="T0" y="T1"/>
                    </a:cxn>
                    <a:cxn ang="T5">
                      <a:pos x="T2" y="T3"/>
                    </a:cxn>
                  </a:cxnLst>
                  <a:rect l="T6" t="T7" r="T8" b="T9"/>
                  <a:pathLst>
                    <a:path w="96" h="63">
                      <a:moveTo>
                        <a:pt x="0" y="63"/>
                      </a:moveTo>
                      <a:lnTo>
                        <a:pt x="96" y="0"/>
                      </a:lnTo>
                    </a:path>
                  </a:pathLst>
                </a:custGeom>
                <a:noFill/>
                <a:ln w="9525">
                  <a:solidFill>
                    <a:srgbClr val="00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6" name="Freeform 39"/>
                <p:cNvSpPr>
                  <a:spLocks/>
                </p:cNvSpPr>
                <p:nvPr/>
              </p:nvSpPr>
              <p:spPr bwMode="auto">
                <a:xfrm>
                  <a:off x="4656" y="3024"/>
                  <a:ext cx="7" cy="89"/>
                </a:xfrm>
                <a:custGeom>
                  <a:avLst/>
                  <a:gdLst>
                    <a:gd name="T0" fmla="*/ 0 w 7"/>
                    <a:gd name="T1" fmla="*/ 0 h 89"/>
                    <a:gd name="T2" fmla="*/ 7 w 7"/>
                    <a:gd name="T3" fmla="*/ 89 h 89"/>
                    <a:gd name="T4" fmla="*/ 0 60000 65536"/>
                    <a:gd name="T5" fmla="*/ 0 60000 65536"/>
                    <a:gd name="T6" fmla="*/ 0 w 7"/>
                    <a:gd name="T7" fmla="*/ 0 h 89"/>
                    <a:gd name="T8" fmla="*/ 7 w 7"/>
                    <a:gd name="T9" fmla="*/ 89 h 89"/>
                  </a:gdLst>
                  <a:ahLst/>
                  <a:cxnLst>
                    <a:cxn ang="T4">
                      <a:pos x="T0" y="T1"/>
                    </a:cxn>
                    <a:cxn ang="T5">
                      <a:pos x="T2" y="T3"/>
                    </a:cxn>
                  </a:cxnLst>
                  <a:rect l="T6" t="T7" r="T8" b="T9"/>
                  <a:pathLst>
                    <a:path w="7" h="89">
                      <a:moveTo>
                        <a:pt x="0" y="0"/>
                      </a:moveTo>
                      <a:lnTo>
                        <a:pt x="7" y="89"/>
                      </a:lnTo>
                    </a:path>
                  </a:pathLst>
                </a:custGeom>
                <a:noFill/>
                <a:ln w="9525">
                  <a:solidFill>
                    <a:srgbClr val="00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7" name="Freeform 40"/>
                <p:cNvSpPr>
                  <a:spLocks/>
                </p:cNvSpPr>
                <p:nvPr/>
              </p:nvSpPr>
              <p:spPr bwMode="auto">
                <a:xfrm>
                  <a:off x="4704" y="3168"/>
                  <a:ext cx="89" cy="69"/>
                </a:xfrm>
                <a:custGeom>
                  <a:avLst/>
                  <a:gdLst>
                    <a:gd name="T0" fmla="*/ 89 w 89"/>
                    <a:gd name="T1" fmla="*/ 69 h 69"/>
                    <a:gd name="T2" fmla="*/ 0 w 89"/>
                    <a:gd name="T3" fmla="*/ 0 h 69"/>
                    <a:gd name="T4" fmla="*/ 0 60000 65536"/>
                    <a:gd name="T5" fmla="*/ 0 60000 65536"/>
                    <a:gd name="T6" fmla="*/ 0 w 89"/>
                    <a:gd name="T7" fmla="*/ 0 h 69"/>
                    <a:gd name="T8" fmla="*/ 89 w 89"/>
                    <a:gd name="T9" fmla="*/ 69 h 69"/>
                  </a:gdLst>
                  <a:ahLst/>
                  <a:cxnLst>
                    <a:cxn ang="T4">
                      <a:pos x="T0" y="T1"/>
                    </a:cxn>
                    <a:cxn ang="T5">
                      <a:pos x="T2" y="T3"/>
                    </a:cxn>
                  </a:cxnLst>
                  <a:rect l="T6" t="T7" r="T8" b="T9"/>
                  <a:pathLst>
                    <a:path w="89" h="69">
                      <a:moveTo>
                        <a:pt x="89" y="69"/>
                      </a:moveTo>
                      <a:lnTo>
                        <a:pt x="0" y="0"/>
                      </a:lnTo>
                    </a:path>
                  </a:pathLst>
                </a:custGeom>
                <a:noFill/>
                <a:ln w="9525">
                  <a:solidFill>
                    <a:srgbClr val="00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8" name="Freeform 42"/>
                <p:cNvSpPr>
                  <a:spLocks/>
                </p:cNvSpPr>
                <p:nvPr/>
              </p:nvSpPr>
              <p:spPr bwMode="auto">
                <a:xfrm>
                  <a:off x="4752" y="3072"/>
                  <a:ext cx="158" cy="92"/>
                </a:xfrm>
                <a:custGeom>
                  <a:avLst/>
                  <a:gdLst>
                    <a:gd name="T0" fmla="*/ 158 w 158"/>
                    <a:gd name="T1" fmla="*/ 0 h 92"/>
                    <a:gd name="T2" fmla="*/ 0 w 158"/>
                    <a:gd name="T3" fmla="*/ 75 h 92"/>
                    <a:gd name="T4" fmla="*/ 0 60000 65536"/>
                    <a:gd name="T5" fmla="*/ 0 60000 65536"/>
                    <a:gd name="T6" fmla="*/ 0 w 158"/>
                    <a:gd name="T7" fmla="*/ 0 h 92"/>
                    <a:gd name="T8" fmla="*/ 158 w 158"/>
                    <a:gd name="T9" fmla="*/ 92 h 92"/>
                  </a:gdLst>
                  <a:ahLst/>
                  <a:cxnLst>
                    <a:cxn ang="T4">
                      <a:pos x="T0" y="T1"/>
                    </a:cxn>
                    <a:cxn ang="T5">
                      <a:pos x="T2" y="T3"/>
                    </a:cxn>
                  </a:cxnLst>
                  <a:rect l="T6" t="T7" r="T8" b="T9"/>
                  <a:pathLst>
                    <a:path w="158" h="92">
                      <a:moveTo>
                        <a:pt x="158" y="0"/>
                      </a:moveTo>
                      <a:cubicBezTo>
                        <a:pt x="134" y="92"/>
                        <a:pt x="82" y="62"/>
                        <a:pt x="0" y="75"/>
                      </a:cubicBezTo>
                    </a:path>
                  </a:pathLst>
                </a:custGeom>
                <a:noFill/>
                <a:ln w="95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333" name="Freeform 43"/>
              <p:cNvSpPr>
                <a:spLocks/>
              </p:cNvSpPr>
              <p:nvPr/>
            </p:nvSpPr>
            <p:spPr bwMode="auto">
              <a:xfrm>
                <a:off x="4752" y="3024"/>
                <a:ext cx="76" cy="21"/>
              </a:xfrm>
              <a:custGeom>
                <a:avLst/>
                <a:gdLst>
                  <a:gd name="T0" fmla="*/ 69 w 76"/>
                  <a:gd name="T1" fmla="*/ 0 h 21"/>
                  <a:gd name="T2" fmla="*/ 76 w 76"/>
                  <a:gd name="T3" fmla="*/ 21 h 21"/>
                  <a:gd name="T4" fmla="*/ 0 w 76"/>
                  <a:gd name="T5" fmla="*/ 14 h 21"/>
                  <a:gd name="T6" fmla="*/ 0 60000 65536"/>
                  <a:gd name="T7" fmla="*/ 0 60000 65536"/>
                  <a:gd name="T8" fmla="*/ 0 60000 65536"/>
                  <a:gd name="T9" fmla="*/ 0 w 76"/>
                  <a:gd name="T10" fmla="*/ 0 h 21"/>
                  <a:gd name="T11" fmla="*/ 76 w 76"/>
                  <a:gd name="T12" fmla="*/ 21 h 21"/>
                </a:gdLst>
                <a:ahLst/>
                <a:cxnLst>
                  <a:cxn ang="T6">
                    <a:pos x="T0" y="T1"/>
                  </a:cxn>
                  <a:cxn ang="T7">
                    <a:pos x="T2" y="T3"/>
                  </a:cxn>
                  <a:cxn ang="T8">
                    <a:pos x="T4" y="T5"/>
                  </a:cxn>
                </a:cxnLst>
                <a:rect l="T9" t="T10" r="T11" b="T12"/>
                <a:pathLst>
                  <a:path w="76" h="21">
                    <a:moveTo>
                      <a:pt x="69" y="0"/>
                    </a:moveTo>
                    <a:lnTo>
                      <a:pt x="76" y="21"/>
                    </a:lnTo>
                    <a:lnTo>
                      <a:pt x="0" y="14"/>
                    </a:lnTo>
                  </a:path>
                </a:pathLst>
              </a:custGeom>
              <a:noFill/>
              <a:ln w="9525">
                <a:solidFill>
                  <a:srgbClr val="00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0" name="Group 46"/>
          <p:cNvGrpSpPr>
            <a:grpSpLocks/>
          </p:cNvGrpSpPr>
          <p:nvPr/>
        </p:nvGrpSpPr>
        <p:grpSpPr bwMode="auto">
          <a:xfrm>
            <a:off x="5562600" y="3200400"/>
            <a:ext cx="1905000" cy="1447800"/>
            <a:chOff x="3504" y="2112"/>
            <a:chExt cx="1200" cy="912"/>
          </a:xfrm>
        </p:grpSpPr>
        <p:sp>
          <p:nvSpPr>
            <p:cNvPr id="13327" name="Line 44"/>
            <p:cNvSpPr>
              <a:spLocks noChangeShapeType="1"/>
            </p:cNvSpPr>
            <p:nvPr/>
          </p:nvSpPr>
          <p:spPr bwMode="auto">
            <a:xfrm>
              <a:off x="4128" y="2592"/>
              <a:ext cx="336" cy="432"/>
            </a:xfrm>
            <a:prstGeom prst="line">
              <a:avLst/>
            </a:prstGeom>
            <a:noFill/>
            <a:ln w="1905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8" name="Text Box 45"/>
            <p:cNvSpPr txBox="1">
              <a:spLocks noChangeArrowheads="1"/>
            </p:cNvSpPr>
            <p:nvPr/>
          </p:nvSpPr>
          <p:spPr bwMode="auto">
            <a:xfrm>
              <a:off x="3504" y="2112"/>
              <a:ext cx="120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rgbClr val="006600"/>
                  </a:solidFill>
                  <a:ea typeface="ＭＳ Ｐゴシック" pitchFamily="50" charset="-128"/>
                </a:rPr>
                <a:t>Net charge induced = +q</a:t>
              </a:r>
            </a:p>
          </p:txBody>
        </p:sp>
      </p:grpSp>
      <p:grpSp>
        <p:nvGrpSpPr>
          <p:cNvPr id="11" name="Group 52"/>
          <p:cNvGrpSpPr>
            <a:grpSpLocks/>
          </p:cNvGrpSpPr>
          <p:nvPr/>
        </p:nvGrpSpPr>
        <p:grpSpPr bwMode="auto">
          <a:xfrm>
            <a:off x="5791200" y="5257800"/>
            <a:ext cx="2971800" cy="1355725"/>
            <a:chOff x="3648" y="3312"/>
            <a:chExt cx="1872" cy="854"/>
          </a:xfrm>
        </p:grpSpPr>
        <p:sp>
          <p:nvSpPr>
            <p:cNvPr id="13325" name="Line 50"/>
            <p:cNvSpPr>
              <a:spLocks noChangeShapeType="1"/>
            </p:cNvSpPr>
            <p:nvPr/>
          </p:nvSpPr>
          <p:spPr bwMode="auto">
            <a:xfrm flipV="1">
              <a:off x="4512" y="3312"/>
              <a:ext cx="48" cy="384"/>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Text Box 51"/>
            <p:cNvSpPr txBox="1">
              <a:spLocks noChangeArrowheads="1"/>
            </p:cNvSpPr>
            <p:nvPr/>
          </p:nvSpPr>
          <p:spPr bwMode="auto">
            <a:xfrm>
              <a:off x="3648" y="3648"/>
              <a:ext cx="18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dirty="0">
                  <a:solidFill>
                    <a:schemeClr val="bg1"/>
                  </a:solidFill>
                  <a:ea typeface="ＭＳ Ｐゴシック" pitchFamily="50" charset="-128"/>
                </a:rPr>
                <a:t>Net charge (Q-q) on the outside surface</a:t>
              </a:r>
            </a:p>
          </p:txBody>
        </p:sp>
      </p:grpSp>
      <p:sp>
        <p:nvSpPr>
          <p:cNvPr id="51" name="Freeform 50"/>
          <p:cNvSpPr>
            <a:spLocks noChangeArrowheads="1"/>
          </p:cNvSpPr>
          <p:nvPr/>
        </p:nvSpPr>
        <p:spPr bwMode="auto">
          <a:xfrm>
            <a:off x="6897688" y="4522788"/>
            <a:ext cx="1158875" cy="701675"/>
          </a:xfrm>
          <a:custGeom>
            <a:avLst/>
            <a:gdLst>
              <a:gd name="T0" fmla="*/ 1144016 w 1157816"/>
              <a:gd name="T1" fmla="*/ 406119 h 700616"/>
              <a:gd name="T2" fmla="*/ 1042136 w 1157816"/>
              <a:gd name="T3" fmla="*/ 176481 h 700616"/>
              <a:gd name="T4" fmla="*/ 621886 w 1157816"/>
              <a:gd name="T5" fmla="*/ 10631 h 700616"/>
              <a:gd name="T6" fmla="*/ 137961 w 1157816"/>
              <a:gd name="T7" fmla="*/ 112693 h 700616"/>
              <a:gd name="T8" fmla="*/ 48818 w 1157816"/>
              <a:gd name="T9" fmla="*/ 457150 h 700616"/>
              <a:gd name="T10" fmla="*/ 430863 w 1157816"/>
              <a:gd name="T11" fmla="*/ 674030 h 700616"/>
              <a:gd name="T12" fmla="*/ 1042136 w 1157816"/>
              <a:gd name="T13" fmla="*/ 635758 h 700616"/>
              <a:gd name="T14" fmla="*/ 1144016 w 1157816"/>
              <a:gd name="T15" fmla="*/ 406119 h 700616"/>
              <a:gd name="T16" fmla="*/ 0 60000 65536"/>
              <a:gd name="T17" fmla="*/ 0 60000 65536"/>
              <a:gd name="T18" fmla="*/ 0 60000 65536"/>
              <a:gd name="T19" fmla="*/ 0 60000 65536"/>
              <a:gd name="T20" fmla="*/ 0 60000 65536"/>
              <a:gd name="T21" fmla="*/ 0 60000 65536"/>
              <a:gd name="T22" fmla="*/ 0 60000 65536"/>
              <a:gd name="T23" fmla="*/ 0 60000 65536"/>
              <a:gd name="T24" fmla="*/ 0 w 1157816"/>
              <a:gd name="T25" fmla="*/ 0 h 700616"/>
              <a:gd name="T26" fmla="*/ 1157816 w 1157816"/>
              <a:gd name="T27" fmla="*/ 700616 h 7006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7816" h="700616">
                <a:moveTo>
                  <a:pt x="1140883" y="404283"/>
                </a:moveTo>
                <a:cubicBezTo>
                  <a:pt x="1140883" y="328083"/>
                  <a:pt x="1126066" y="241300"/>
                  <a:pt x="1039283" y="175683"/>
                </a:cubicBezTo>
                <a:cubicBezTo>
                  <a:pt x="952500" y="110066"/>
                  <a:pt x="770466" y="21166"/>
                  <a:pt x="620183" y="10583"/>
                </a:cubicBezTo>
                <a:cubicBezTo>
                  <a:pt x="469900" y="0"/>
                  <a:pt x="232833" y="38100"/>
                  <a:pt x="137583" y="112183"/>
                </a:cubicBezTo>
                <a:cubicBezTo>
                  <a:pt x="42333" y="186266"/>
                  <a:pt x="0" y="361950"/>
                  <a:pt x="48683" y="455083"/>
                </a:cubicBezTo>
                <a:cubicBezTo>
                  <a:pt x="97366" y="548216"/>
                  <a:pt x="264583" y="641350"/>
                  <a:pt x="429683" y="670983"/>
                </a:cubicBezTo>
                <a:cubicBezTo>
                  <a:pt x="594783" y="700616"/>
                  <a:pt x="920750" y="677333"/>
                  <a:pt x="1039283" y="632883"/>
                </a:cubicBezTo>
                <a:cubicBezTo>
                  <a:pt x="1157816" y="588433"/>
                  <a:pt x="1140883" y="480483"/>
                  <a:pt x="1140883" y="404283"/>
                </a:cubicBezTo>
                <a:close/>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51"/>
          <p:cNvSpPr>
            <a:spLocks noChangeArrowheads="1"/>
          </p:cNvSpPr>
          <p:nvPr/>
        </p:nvSpPr>
        <p:spPr bwMode="auto">
          <a:xfrm>
            <a:off x="2133600" y="2057400"/>
            <a:ext cx="1066800" cy="625475"/>
          </a:xfrm>
          <a:custGeom>
            <a:avLst/>
            <a:gdLst>
              <a:gd name="T0" fmla="*/ 1053122 w 1157816"/>
              <a:gd name="T1" fmla="*/ 362016 h 700616"/>
              <a:gd name="T2" fmla="*/ 959336 w 1157816"/>
              <a:gd name="T3" fmla="*/ 157316 h 700616"/>
              <a:gd name="T4" fmla="*/ 572476 w 1157816"/>
              <a:gd name="T5" fmla="*/ 9477 h 700616"/>
              <a:gd name="T6" fmla="*/ 127000 w 1157816"/>
              <a:gd name="T7" fmla="*/ 100455 h 700616"/>
              <a:gd name="T8" fmla="*/ 44939 w 1157816"/>
              <a:gd name="T9" fmla="*/ 407505 h 700616"/>
              <a:gd name="T10" fmla="*/ 396630 w 1157816"/>
              <a:gd name="T11" fmla="*/ 600832 h 700616"/>
              <a:gd name="T12" fmla="*/ 959336 w 1157816"/>
              <a:gd name="T13" fmla="*/ 566716 h 700616"/>
              <a:gd name="T14" fmla="*/ 1053122 w 1157816"/>
              <a:gd name="T15" fmla="*/ 362016 h 700616"/>
              <a:gd name="T16" fmla="*/ 0 60000 65536"/>
              <a:gd name="T17" fmla="*/ 0 60000 65536"/>
              <a:gd name="T18" fmla="*/ 0 60000 65536"/>
              <a:gd name="T19" fmla="*/ 0 60000 65536"/>
              <a:gd name="T20" fmla="*/ 0 60000 65536"/>
              <a:gd name="T21" fmla="*/ 0 60000 65536"/>
              <a:gd name="T22" fmla="*/ 0 60000 65536"/>
              <a:gd name="T23" fmla="*/ 0 60000 65536"/>
              <a:gd name="T24" fmla="*/ 0 w 1157816"/>
              <a:gd name="T25" fmla="*/ 0 h 700616"/>
              <a:gd name="T26" fmla="*/ 1157816 w 1157816"/>
              <a:gd name="T27" fmla="*/ 700616 h 7006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7816" h="700616">
                <a:moveTo>
                  <a:pt x="1140883" y="404283"/>
                </a:moveTo>
                <a:cubicBezTo>
                  <a:pt x="1140883" y="328083"/>
                  <a:pt x="1126066" y="241300"/>
                  <a:pt x="1039283" y="175683"/>
                </a:cubicBezTo>
                <a:cubicBezTo>
                  <a:pt x="952500" y="110066"/>
                  <a:pt x="770466" y="21166"/>
                  <a:pt x="620183" y="10583"/>
                </a:cubicBezTo>
                <a:cubicBezTo>
                  <a:pt x="469900" y="0"/>
                  <a:pt x="232833" y="38100"/>
                  <a:pt x="137583" y="112183"/>
                </a:cubicBezTo>
                <a:cubicBezTo>
                  <a:pt x="42333" y="186266"/>
                  <a:pt x="0" y="361950"/>
                  <a:pt x="48683" y="455083"/>
                </a:cubicBezTo>
                <a:cubicBezTo>
                  <a:pt x="97366" y="548216"/>
                  <a:pt x="264583" y="641350"/>
                  <a:pt x="429683" y="670983"/>
                </a:cubicBezTo>
                <a:cubicBezTo>
                  <a:pt x="594783" y="700616"/>
                  <a:pt x="920750" y="677333"/>
                  <a:pt x="1039283" y="632883"/>
                </a:cubicBezTo>
                <a:cubicBezTo>
                  <a:pt x="1157816" y="588433"/>
                  <a:pt x="1140883" y="480483"/>
                  <a:pt x="1140883" y="404283"/>
                </a:cubicBezTo>
                <a:close/>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195400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downLeft)">
                                      <p:cBhvr>
                                        <p:cTn id="7" dur="500"/>
                                        <p:tgtEl>
                                          <p:spTgt spid="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4649"/>
                                        </p:tgtEl>
                                        <p:attrNameLst>
                                          <p:attrName>style.visibility</p:attrName>
                                        </p:attrNameLst>
                                      </p:cBhvr>
                                      <p:to>
                                        <p:strVal val="visible"/>
                                      </p:to>
                                    </p:set>
                                    <p:animEffect transition="in" filter="blinds(horizontal)">
                                      <p:cBhvr>
                                        <p:cTn id="18" dur="500"/>
                                        <p:tgtEl>
                                          <p:spTgt spid="1546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strips(downLeft)">
                                      <p:cBhvr>
                                        <p:cTn id="40" dur="500"/>
                                        <p:tgtEl>
                                          <p:spTgt spid="5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9"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iClicker</a:t>
            </a:r>
            <a:r>
              <a:rPr lang="en-US" dirty="0" smtClean="0"/>
              <a:t> question</a:t>
            </a:r>
            <a:endParaRPr lang="en-US" dirty="0"/>
          </a:p>
        </p:txBody>
      </p:sp>
      <p:sp>
        <p:nvSpPr>
          <p:cNvPr id="4" name="Slide Number Placeholder 3"/>
          <p:cNvSpPr>
            <a:spLocks noGrp="1"/>
          </p:cNvSpPr>
          <p:nvPr>
            <p:ph type="sldNum" sz="quarter" idx="12"/>
          </p:nvPr>
        </p:nvSpPr>
        <p:spPr/>
        <p:txBody>
          <a:bodyPr/>
          <a:lstStyle/>
          <a:p>
            <a:fld id="{44B88BAC-56A7-4E7E-A371-B56536E2EDF7}" type="slidenum">
              <a:rPr lang="en-US" altLang="en-US" smtClean="0"/>
              <a:pPr/>
              <a:t>8</a:t>
            </a:fld>
            <a:endParaRPr lang="en-US" altLang="en-US"/>
          </a:p>
        </p:txBody>
      </p:sp>
      <p:grpSp>
        <p:nvGrpSpPr>
          <p:cNvPr id="13" name="Group 12"/>
          <p:cNvGrpSpPr/>
          <p:nvPr/>
        </p:nvGrpSpPr>
        <p:grpSpPr>
          <a:xfrm>
            <a:off x="5585215" y="3065588"/>
            <a:ext cx="3248953" cy="1962004"/>
            <a:chOff x="4923693" y="2180492"/>
            <a:chExt cx="3248953" cy="1962004"/>
          </a:xfrm>
        </p:grpSpPr>
        <p:sp>
          <p:nvSpPr>
            <p:cNvPr id="10" name="Freeform 6" descr="Narrow vertical"/>
            <p:cNvSpPr>
              <a:spLocks/>
            </p:cNvSpPr>
            <p:nvPr/>
          </p:nvSpPr>
          <p:spPr bwMode="auto">
            <a:xfrm>
              <a:off x="4923693" y="2180492"/>
              <a:ext cx="3248953" cy="1962004"/>
            </a:xfrm>
            <a:custGeom>
              <a:avLst/>
              <a:gdLst>
                <a:gd name="T0" fmla="*/ 1127 w 4159"/>
                <a:gd name="T1" fmla="*/ 401 h 1946"/>
                <a:gd name="T2" fmla="*/ 2329 w 4159"/>
                <a:gd name="T3" fmla="*/ 50 h 1946"/>
                <a:gd name="T4" fmla="*/ 4007 w 4159"/>
                <a:gd name="T5" fmla="*/ 701 h 1946"/>
                <a:gd name="T6" fmla="*/ 3243 w 4159"/>
                <a:gd name="T7" fmla="*/ 1791 h 1946"/>
                <a:gd name="T8" fmla="*/ 351 w 4159"/>
                <a:gd name="T9" fmla="*/ 1628 h 1946"/>
                <a:gd name="T10" fmla="*/ 1127 w 4159"/>
                <a:gd name="T11" fmla="*/ 401 h 1946"/>
              </a:gdLst>
              <a:ahLst/>
              <a:cxnLst>
                <a:cxn ang="0">
                  <a:pos x="T0" y="T1"/>
                </a:cxn>
                <a:cxn ang="0">
                  <a:pos x="T2" y="T3"/>
                </a:cxn>
                <a:cxn ang="0">
                  <a:pos x="T4" y="T5"/>
                </a:cxn>
                <a:cxn ang="0">
                  <a:pos x="T6" y="T7"/>
                </a:cxn>
                <a:cxn ang="0">
                  <a:pos x="T8" y="T9"/>
                </a:cxn>
                <a:cxn ang="0">
                  <a:pos x="T10" y="T11"/>
                </a:cxn>
              </a:cxnLst>
              <a:rect l="0" t="0" r="r" b="b"/>
              <a:pathLst>
                <a:path w="4159" h="1946">
                  <a:moveTo>
                    <a:pt x="1127" y="401"/>
                  </a:moveTo>
                  <a:cubicBezTo>
                    <a:pt x="1457" y="138"/>
                    <a:pt x="1849" y="0"/>
                    <a:pt x="2329" y="50"/>
                  </a:cubicBezTo>
                  <a:cubicBezTo>
                    <a:pt x="2809" y="100"/>
                    <a:pt x="3855" y="411"/>
                    <a:pt x="4007" y="701"/>
                  </a:cubicBezTo>
                  <a:cubicBezTo>
                    <a:pt x="4159" y="991"/>
                    <a:pt x="3852" y="1636"/>
                    <a:pt x="3243" y="1791"/>
                  </a:cubicBezTo>
                  <a:cubicBezTo>
                    <a:pt x="2634" y="1946"/>
                    <a:pt x="702" y="1864"/>
                    <a:pt x="351" y="1628"/>
                  </a:cubicBezTo>
                  <a:cubicBezTo>
                    <a:pt x="0" y="1392"/>
                    <a:pt x="797" y="664"/>
                    <a:pt x="1127" y="401"/>
                  </a:cubicBezTo>
                  <a:close/>
                </a:path>
              </a:pathLst>
            </a:cu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5936566" y="2616591"/>
              <a:ext cx="1448972" cy="1181685"/>
            </a:xfrm>
            <a:custGeom>
              <a:avLst/>
              <a:gdLst>
                <a:gd name="T0" fmla="*/ 444 w 1151"/>
                <a:gd name="T1" fmla="*/ 25 h 780"/>
                <a:gd name="T2" fmla="*/ 1095 w 1151"/>
                <a:gd name="T3" fmla="*/ 187 h 780"/>
                <a:gd name="T4" fmla="*/ 782 w 1151"/>
                <a:gd name="T5" fmla="*/ 663 h 780"/>
                <a:gd name="T6" fmla="*/ 119 w 1151"/>
                <a:gd name="T7" fmla="*/ 726 h 780"/>
                <a:gd name="T8" fmla="*/ 68 w 1151"/>
                <a:gd name="T9" fmla="*/ 338 h 780"/>
                <a:gd name="T10" fmla="*/ 444 w 1151"/>
                <a:gd name="T11" fmla="*/ 25 h 780"/>
              </a:gdLst>
              <a:ahLst/>
              <a:cxnLst>
                <a:cxn ang="0">
                  <a:pos x="T0" y="T1"/>
                </a:cxn>
                <a:cxn ang="0">
                  <a:pos x="T2" y="T3"/>
                </a:cxn>
                <a:cxn ang="0">
                  <a:pos x="T4" y="T5"/>
                </a:cxn>
                <a:cxn ang="0">
                  <a:pos x="T6" y="T7"/>
                </a:cxn>
                <a:cxn ang="0">
                  <a:pos x="T8" y="T9"/>
                </a:cxn>
                <a:cxn ang="0">
                  <a:pos x="T10" y="T11"/>
                </a:cxn>
              </a:cxnLst>
              <a:rect l="0" t="0" r="r" b="b"/>
              <a:pathLst>
                <a:path w="1151" h="780">
                  <a:moveTo>
                    <a:pt x="444" y="25"/>
                  </a:moveTo>
                  <a:cubicBezTo>
                    <a:pt x="615" y="0"/>
                    <a:pt x="1039" y="81"/>
                    <a:pt x="1095" y="187"/>
                  </a:cubicBezTo>
                  <a:cubicBezTo>
                    <a:pt x="1151" y="293"/>
                    <a:pt x="945" y="573"/>
                    <a:pt x="782" y="663"/>
                  </a:cubicBezTo>
                  <a:cubicBezTo>
                    <a:pt x="619" y="753"/>
                    <a:pt x="238" y="780"/>
                    <a:pt x="119" y="726"/>
                  </a:cubicBezTo>
                  <a:cubicBezTo>
                    <a:pt x="0" y="672"/>
                    <a:pt x="6" y="453"/>
                    <a:pt x="68" y="338"/>
                  </a:cubicBezTo>
                  <a:cubicBezTo>
                    <a:pt x="130" y="223"/>
                    <a:pt x="273" y="50"/>
                    <a:pt x="444" y="25"/>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67969" y="762549"/>
            <a:ext cx="8622813" cy="2246769"/>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3000" dirty="0"/>
              <a:t>A conductor has a net charge of -24</a:t>
            </a:r>
            <a:r>
              <a:rPr lang="en-US" sz="3000" dirty="0">
                <a:latin typeface="Symbol" panose="05050102010706020507" pitchFamily="18" charset="2"/>
              </a:rPr>
              <a:t>m</a:t>
            </a:r>
            <a:r>
              <a:rPr lang="en-US" sz="3000" dirty="0"/>
              <a:t>C on it. It also has a hollow region in the interior. If you place a charge of +12 </a:t>
            </a:r>
            <a:r>
              <a:rPr lang="en-US" sz="3000" dirty="0" err="1"/>
              <a:t>μC</a:t>
            </a:r>
            <a:r>
              <a:rPr lang="en-US" sz="3000" dirty="0"/>
              <a:t> in this hollow region, what will be the total charge on the exterior surface of the object?</a:t>
            </a:r>
          </a:p>
          <a:p>
            <a:pPr indent="228600"/>
            <a:endParaRPr lang="en-US" sz="2000" dirty="0">
              <a:solidFill>
                <a:srgbClr val="CC0000"/>
              </a:solidFill>
              <a:latin typeface="+mn-lt"/>
            </a:endParaRPr>
          </a:p>
        </p:txBody>
      </p:sp>
      <p:sp>
        <p:nvSpPr>
          <p:cNvPr id="14" name="TextBox 13"/>
          <p:cNvSpPr txBox="1"/>
          <p:nvPr/>
        </p:nvSpPr>
        <p:spPr>
          <a:xfrm>
            <a:off x="478302" y="3334043"/>
            <a:ext cx="3910818" cy="1631216"/>
          </a:xfrm>
          <a:prstGeom prst="rect">
            <a:avLst/>
          </a:prstGeom>
          <a:noFill/>
          <a:ln w="28575" cap="flat" cmpd="sng" algn="ctr">
            <a:noFill/>
            <a:prstDash val="solid"/>
            <a:round/>
            <a:headEnd type="none" w="med" len="med"/>
            <a:tailEnd type="none" w="med" len="med"/>
          </a:ln>
        </p:spPr>
        <p:txBody>
          <a:bodyPr wrap="square" rtlCol="0">
            <a:spAutoFit/>
          </a:bodyPr>
          <a:lstStyle/>
          <a:p>
            <a:pPr marL="457200" indent="-457200">
              <a:buFont typeface="+mj-lt"/>
              <a:buAutoNum type="alphaUcPeriod"/>
            </a:pPr>
            <a:r>
              <a:rPr lang="en-US" sz="2000" dirty="0" smtClean="0">
                <a:solidFill>
                  <a:srgbClr val="CC0000"/>
                </a:solidFill>
                <a:latin typeface="+mn-lt"/>
              </a:rPr>
              <a:t>-24 </a:t>
            </a:r>
            <a:r>
              <a:rPr lang="en-US" sz="2000" dirty="0" err="1" smtClean="0">
                <a:latin typeface="Symbol" panose="05050102010706020507" pitchFamily="18" charset="2"/>
              </a:rPr>
              <a:t>m</a:t>
            </a:r>
            <a:r>
              <a:rPr lang="en-US" sz="2000" dirty="0" err="1" smtClean="0"/>
              <a:t>C</a:t>
            </a:r>
            <a:endParaRPr lang="en-US" sz="2000" dirty="0" smtClean="0"/>
          </a:p>
          <a:p>
            <a:pPr marL="457200" indent="-457200">
              <a:buFont typeface="+mj-lt"/>
              <a:buAutoNum type="alphaUcPeriod"/>
            </a:pPr>
            <a:r>
              <a:rPr lang="en-US" sz="2000" dirty="0" smtClean="0">
                <a:solidFill>
                  <a:srgbClr val="CC0000"/>
                </a:solidFill>
                <a:latin typeface="+mn-lt"/>
              </a:rPr>
              <a:t>12 </a:t>
            </a:r>
            <a:r>
              <a:rPr lang="en-US" sz="2000" dirty="0" err="1" smtClean="0">
                <a:latin typeface="Symbol" panose="05050102010706020507" pitchFamily="18" charset="2"/>
              </a:rPr>
              <a:t>m</a:t>
            </a:r>
            <a:r>
              <a:rPr lang="en-US" sz="2000" dirty="0" err="1" smtClean="0"/>
              <a:t>C</a:t>
            </a:r>
            <a:endParaRPr lang="en-US" sz="2000" dirty="0" smtClean="0"/>
          </a:p>
          <a:p>
            <a:pPr marL="457200" indent="-457200">
              <a:buFont typeface="+mj-lt"/>
              <a:buAutoNum type="alphaUcPeriod"/>
            </a:pPr>
            <a:r>
              <a:rPr lang="en-US" sz="2000" dirty="0" smtClean="0">
                <a:solidFill>
                  <a:srgbClr val="CC0000"/>
                </a:solidFill>
              </a:rPr>
              <a:t>-36 </a:t>
            </a:r>
            <a:r>
              <a:rPr lang="en-US" sz="2000" dirty="0" err="1">
                <a:latin typeface="Symbol" panose="05050102010706020507" pitchFamily="18" charset="2"/>
              </a:rPr>
              <a:t>m</a:t>
            </a:r>
            <a:r>
              <a:rPr lang="en-US" sz="2000" dirty="0" err="1"/>
              <a:t>C</a:t>
            </a:r>
            <a:endParaRPr lang="en-US" sz="2000" dirty="0"/>
          </a:p>
          <a:p>
            <a:pPr marL="457200" indent="-457200">
              <a:buFont typeface="+mj-lt"/>
              <a:buAutoNum type="alphaUcPeriod"/>
            </a:pPr>
            <a:r>
              <a:rPr lang="en-US" sz="2000" dirty="0" smtClean="0">
                <a:solidFill>
                  <a:srgbClr val="CC0000"/>
                </a:solidFill>
              </a:rPr>
              <a:t>-12 </a:t>
            </a:r>
            <a:r>
              <a:rPr lang="en-US" sz="2000" dirty="0" err="1">
                <a:latin typeface="Symbol" panose="05050102010706020507" pitchFamily="18" charset="2"/>
              </a:rPr>
              <a:t>m</a:t>
            </a:r>
            <a:r>
              <a:rPr lang="en-US" sz="2000" dirty="0" err="1"/>
              <a:t>C</a:t>
            </a:r>
            <a:endParaRPr lang="en-US" sz="2000" dirty="0"/>
          </a:p>
          <a:p>
            <a:pPr marL="457200" indent="-457200">
              <a:buFont typeface="+mj-lt"/>
              <a:buAutoNum type="alphaUcPeriod"/>
            </a:pPr>
            <a:r>
              <a:rPr lang="en-US" sz="2000" dirty="0">
                <a:solidFill>
                  <a:srgbClr val="CC0000"/>
                </a:solidFill>
              </a:rPr>
              <a:t>5</a:t>
            </a:r>
            <a:r>
              <a:rPr lang="en-US" sz="2000" dirty="0" smtClean="0">
                <a:solidFill>
                  <a:srgbClr val="CC0000"/>
                </a:solidFill>
              </a:rPr>
              <a:t> </a:t>
            </a:r>
            <a:r>
              <a:rPr lang="en-US" sz="2000" dirty="0" err="1" smtClean="0">
                <a:latin typeface="Symbol" panose="05050102010706020507" pitchFamily="18" charset="2"/>
              </a:rPr>
              <a:t>m</a:t>
            </a:r>
            <a:r>
              <a:rPr lang="en-US" sz="2000" dirty="0" err="1" smtClean="0"/>
              <a:t>C</a:t>
            </a:r>
            <a:endParaRPr lang="en-US" sz="2000" dirty="0"/>
          </a:p>
        </p:txBody>
      </p:sp>
      <p:sp>
        <p:nvSpPr>
          <p:cNvPr id="15" name="Rectangle 14"/>
          <p:cNvSpPr/>
          <p:nvPr/>
        </p:nvSpPr>
        <p:spPr>
          <a:xfrm>
            <a:off x="7375" y="762549"/>
            <a:ext cx="9144000" cy="575079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30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143000"/>
          </a:xfrm>
        </p:spPr>
        <p:txBody>
          <a:bodyPr/>
          <a:lstStyle/>
          <a:p>
            <a:r>
              <a:rPr lang="en-US" altLang="en-US" smtClean="0">
                <a:ea typeface="ＭＳ Ｐゴシック" charset="-128"/>
              </a:rPr>
              <a:t>Gauss' Law for Magnetism?</a:t>
            </a:r>
          </a:p>
        </p:txBody>
      </p:sp>
      <p:cxnSp>
        <p:nvCxnSpPr>
          <p:cNvPr id="4" name="Straight Connector 6"/>
          <p:cNvCxnSpPr>
            <a:cxnSpLocks noChangeShapeType="1"/>
          </p:cNvCxnSpPr>
          <p:nvPr/>
        </p:nvCxnSpPr>
        <p:spPr bwMode="auto">
          <a:xfrm>
            <a:off x="0" y="1447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6628" name="Picture 54"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3111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p:cNvSpPr txBox="1"/>
          <p:nvPr/>
        </p:nvSpPr>
        <p:spPr>
          <a:xfrm>
            <a:off x="4679950" y="838200"/>
            <a:ext cx="280035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GAUSS' LAW for charge</a:t>
            </a:r>
          </a:p>
        </p:txBody>
      </p:sp>
      <p:sp>
        <p:nvSpPr>
          <p:cNvPr id="60" name="TextBox 59"/>
          <p:cNvSpPr txBox="1"/>
          <p:nvPr/>
        </p:nvSpPr>
        <p:spPr>
          <a:xfrm>
            <a:off x="1211263" y="1981200"/>
            <a:ext cx="5599112" cy="708025"/>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rPr>
              <a:t>So far, no experiment has found a "magnetic charge"</a:t>
            </a:r>
          </a:p>
          <a:p>
            <a:pPr eaLnBrk="1" hangingPunct="1"/>
            <a:r>
              <a:rPr lang="en-US" altLang="en-US" sz="2000">
                <a:solidFill>
                  <a:srgbClr val="CC0000"/>
                </a:solidFill>
              </a:rPr>
              <a:t>(</a:t>
            </a:r>
            <a:r>
              <a:rPr lang="en-US" altLang="en-US" sz="2000" i="1">
                <a:solidFill>
                  <a:srgbClr val="CC0000"/>
                </a:solidFill>
              </a:rPr>
              <a:t>a.k.a. magnetic monopole)</a:t>
            </a:r>
            <a:endParaRPr lang="en-US" altLang="en-US" sz="2000">
              <a:solidFill>
                <a:srgbClr val="CC0000"/>
              </a:solidFill>
            </a:endParaRPr>
          </a:p>
        </p:txBody>
      </p:sp>
      <p:grpSp>
        <p:nvGrpSpPr>
          <p:cNvPr id="2" name="Group 86"/>
          <p:cNvGrpSpPr>
            <a:grpSpLocks/>
          </p:cNvGrpSpPr>
          <p:nvPr/>
        </p:nvGrpSpPr>
        <p:grpSpPr bwMode="auto">
          <a:xfrm>
            <a:off x="-228600" y="3124200"/>
            <a:ext cx="8904288" cy="3733800"/>
            <a:chOff x="-228600" y="3124200"/>
            <a:chExt cx="8903673" cy="3733800"/>
          </a:xfrm>
        </p:grpSpPr>
        <p:pic>
          <p:nvPicPr>
            <p:cNvPr id="26632" name="Picture 60"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3124200"/>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a:xfrm>
              <a:off x="5333616" y="3124200"/>
              <a:ext cx="170962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Big fat ZERO!</a:t>
              </a:r>
            </a:p>
          </p:txBody>
        </p:sp>
        <p:sp>
          <p:nvSpPr>
            <p:cNvPr id="68" name="TextBox 67"/>
            <p:cNvSpPr txBox="1"/>
            <p:nvPr/>
          </p:nvSpPr>
          <p:spPr>
            <a:xfrm>
              <a:off x="-228600" y="6581775"/>
              <a:ext cx="2431882" cy="2762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200">
                  <a:latin typeface="+mn-lt"/>
                  <a:ea typeface="+mn-ea"/>
                </a:rPr>
                <a:t>http://www.congresshotelstrike.info/</a:t>
              </a:r>
            </a:p>
          </p:txBody>
        </p:sp>
        <p:sp>
          <p:nvSpPr>
            <p:cNvPr id="70" name="Rectangle 69"/>
            <p:cNvSpPr/>
            <p:nvPr/>
          </p:nvSpPr>
          <p:spPr>
            <a:xfrm rot="21098842">
              <a:off x="580969" y="4964113"/>
              <a:ext cx="1266738" cy="914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76" name="Rectangle 75"/>
            <p:cNvSpPr/>
            <p:nvPr/>
          </p:nvSpPr>
          <p:spPr>
            <a:xfrm rot="1468224">
              <a:off x="1628647" y="4845050"/>
              <a:ext cx="273031" cy="2397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69" name="TextBox 68"/>
            <p:cNvSpPr txBox="1"/>
            <p:nvPr/>
          </p:nvSpPr>
          <p:spPr>
            <a:xfrm rot="21089219">
              <a:off x="447544" y="4884874"/>
              <a:ext cx="1518465" cy="938719"/>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2000" b="1" dirty="0">
                  <a:ln>
                    <a:solidFill>
                      <a:srgbClr val="CC0000"/>
                    </a:solidFill>
                  </a:ln>
                  <a:solidFill>
                    <a:srgbClr val="CC0000"/>
                  </a:solidFill>
                  <a:latin typeface="Arial"/>
                  <a:ea typeface="+mn-ea"/>
                  <a:cs typeface="Arial"/>
                </a:rPr>
                <a:t>NO </a:t>
              </a:r>
            </a:p>
            <a:p>
              <a:pPr indent="228600" algn="ctr">
                <a:defRPr/>
              </a:pPr>
              <a:r>
                <a:rPr lang="en-US" sz="1900" b="1" dirty="0">
                  <a:ln>
                    <a:solidFill>
                      <a:srgbClr val="CC0000"/>
                    </a:solidFill>
                  </a:ln>
                  <a:solidFill>
                    <a:srgbClr val="CC0000"/>
                  </a:solidFill>
                  <a:latin typeface="Arial"/>
                  <a:ea typeface="+mn-ea"/>
                  <a:cs typeface="Arial"/>
                </a:rPr>
                <a:t>MAGNETIC</a:t>
              </a:r>
            </a:p>
            <a:p>
              <a:pPr indent="228600" algn="ctr">
                <a:defRPr/>
              </a:pPr>
              <a:r>
                <a:rPr lang="en-US" sz="1600" b="1" dirty="0">
                  <a:ln>
                    <a:solidFill>
                      <a:srgbClr val="CC0000"/>
                    </a:solidFill>
                  </a:ln>
                  <a:solidFill>
                    <a:srgbClr val="CC0000"/>
                  </a:solidFill>
                  <a:latin typeface="Arial"/>
                  <a:ea typeface="+mn-ea"/>
                  <a:cs typeface="Arial"/>
                </a:rPr>
                <a:t>MONOPOLES</a:t>
              </a:r>
            </a:p>
          </p:txBody>
        </p:sp>
        <p:sp>
          <p:nvSpPr>
            <p:cNvPr id="77" name="TextBox 76"/>
            <p:cNvSpPr txBox="1"/>
            <p:nvPr/>
          </p:nvSpPr>
          <p:spPr>
            <a:xfrm>
              <a:off x="3809721" y="4259263"/>
              <a:ext cx="4414533" cy="40005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sym typeface="Wingdings" charset="2"/>
                </a:rPr>
                <a:t> Gauss' Law for Magnetism is simpler:  </a:t>
              </a:r>
              <a:endParaRPr lang="en-US" altLang="en-US" sz="2000">
                <a:solidFill>
                  <a:srgbClr val="CC0000"/>
                </a:solidFill>
              </a:endParaRPr>
            </a:p>
          </p:txBody>
        </p:sp>
        <p:pic>
          <p:nvPicPr>
            <p:cNvPr id="26640" name="Picture 8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5257800"/>
              <a:ext cx="193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84"/>
            <p:cNvSpPr>
              <a:spLocks noChangeArrowheads="1"/>
            </p:cNvSpPr>
            <p:nvPr/>
          </p:nvSpPr>
          <p:spPr bwMode="auto">
            <a:xfrm>
              <a:off x="4114500" y="5129213"/>
              <a:ext cx="2285842" cy="966787"/>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86" name="TextBox 85"/>
            <p:cNvSpPr txBox="1"/>
            <p:nvPr/>
          </p:nvSpPr>
          <p:spPr>
            <a:xfrm>
              <a:off x="6324147" y="5257800"/>
              <a:ext cx="2350926"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CC0000"/>
                  </a:solidFill>
                  <a:latin typeface="+mj-lt"/>
                  <a:ea typeface="+mn-ea"/>
                </a:rPr>
                <a:t>GAUSS' LAW </a:t>
              </a:r>
            </a:p>
            <a:p>
              <a:pPr indent="228600">
                <a:defRPr/>
              </a:pPr>
              <a:r>
                <a:rPr lang="en-US" sz="2000" b="1">
                  <a:solidFill>
                    <a:srgbClr val="CC0000"/>
                  </a:solidFill>
                  <a:latin typeface="+mj-lt"/>
                  <a:ea typeface="+mn-ea"/>
                </a:rPr>
                <a:t>FOR MAGNETISM</a:t>
              </a:r>
            </a:p>
          </p:txBody>
        </p:sp>
      </p:grpSp>
      <p:sp>
        <p:nvSpPr>
          <p:cNvPr id="3" name="Slide Number Placeholder 2"/>
          <p:cNvSpPr>
            <a:spLocks noGrp="1"/>
          </p:cNvSpPr>
          <p:nvPr>
            <p:ph type="sldNum" sz="quarter" idx="12"/>
          </p:nvPr>
        </p:nvSpPr>
        <p:spPr/>
        <p:txBody>
          <a:bodyPr/>
          <a:lstStyle/>
          <a:p>
            <a:fld id="{44B88BAC-56A7-4E7E-A371-B56536E2EDF7}" type="slidenum">
              <a:rPr lang="en-US" altLang="en-US" smtClean="0"/>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2000">
            <a:solidFill>
              <a:srgbClr val="CC0000"/>
            </a:solidFill>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6730</TotalTime>
  <Words>1270</Words>
  <Application>Microsoft Office PowerPoint</Application>
  <PresentationFormat>On-screen Show (4:3)</PresentationFormat>
  <Paragraphs>295</Paragraphs>
  <Slides>29</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ＭＳ Ｐゴシック</vt:lpstr>
      <vt:lpstr>ヒラギノ角ゴ Pro W3</vt:lpstr>
      <vt:lpstr>Arial</vt:lpstr>
      <vt:lpstr>Symbol</vt:lpstr>
      <vt:lpstr>Times</vt:lpstr>
      <vt:lpstr>Times New Roman</vt:lpstr>
      <vt:lpstr>Wingdings</vt:lpstr>
      <vt:lpstr>Default Design</vt:lpstr>
      <vt:lpstr>Equation</vt:lpstr>
      <vt:lpstr>Electric Flux: Perpendicular Field or Area</vt:lpstr>
      <vt:lpstr>Adding up the Flux</vt:lpstr>
      <vt:lpstr>Gauss’s Law</vt:lpstr>
      <vt:lpstr>Uniformly charged thin, infinite sheet</vt:lpstr>
      <vt:lpstr>Spherical Capacitor</vt:lpstr>
      <vt:lpstr>PowerPoint Presentation</vt:lpstr>
      <vt:lpstr>Example: Amount of induced charge inside a conductor</vt:lpstr>
      <vt:lpstr>iClicker question</vt:lpstr>
      <vt:lpstr>Gauss' Law for Magnetism?</vt:lpstr>
      <vt:lpstr>Next Up:  Ampere's Law</vt:lpstr>
      <vt:lpstr>Very Close to the Wire</vt:lpstr>
      <vt:lpstr>Very Long Wire</vt:lpstr>
      <vt:lpstr>Very Long Wire</vt:lpstr>
      <vt:lpstr>Very Long Wire</vt:lpstr>
      <vt:lpstr>Gauss' Law for Point Charge</vt:lpstr>
      <vt:lpstr>Ampere's Law for Long Wire</vt:lpstr>
      <vt:lpstr>Ampere's Law for Long Wire</vt:lpstr>
      <vt:lpstr>Ampere's Law for Long Wire</vt:lpstr>
      <vt:lpstr>Ampere's Law for Long Wire</vt:lpstr>
      <vt:lpstr>Ampere's Law for Long Wire</vt:lpstr>
      <vt:lpstr>Ampere's Law for Long Wire</vt:lpstr>
      <vt:lpstr>Ampere’s Law in Magnetostatics</vt:lpstr>
      <vt:lpstr>PowerPoint Presentation</vt:lpstr>
      <vt:lpstr>iClicker question</vt:lpstr>
      <vt:lpstr>Example: Magnetic field of a long wire</vt:lpstr>
      <vt:lpstr>Example: A Non-Uniform Current Distribution</vt:lpstr>
      <vt:lpstr>iClicker Question</vt:lpstr>
      <vt:lpstr>iClicker Question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835</cp:revision>
  <cp:lastPrinted>2012-11-14T03:26:47Z</cp:lastPrinted>
  <dcterms:created xsi:type="dcterms:W3CDTF">2012-11-13T23:38:16Z</dcterms:created>
  <dcterms:modified xsi:type="dcterms:W3CDTF">2018-04-10T20:25:25Z</dcterms:modified>
</cp:coreProperties>
</file>