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81" r:id="rId2"/>
    <p:sldId id="506" r:id="rId3"/>
    <p:sldId id="482" r:id="rId4"/>
    <p:sldId id="483" r:id="rId5"/>
    <p:sldId id="508" r:id="rId6"/>
    <p:sldId id="484" r:id="rId7"/>
    <p:sldId id="505" r:id="rId8"/>
    <p:sldId id="485" r:id="rId9"/>
    <p:sldId id="494" r:id="rId10"/>
    <p:sldId id="458" r:id="rId11"/>
    <p:sldId id="461" r:id="rId12"/>
    <p:sldId id="473" r:id="rId13"/>
    <p:sldId id="465" r:id="rId14"/>
    <p:sldId id="466" r:id="rId15"/>
    <p:sldId id="467" r:id="rId16"/>
    <p:sldId id="497" r:id="rId17"/>
    <p:sldId id="468" r:id="rId18"/>
    <p:sldId id="469" r:id="rId19"/>
    <p:sldId id="476" r:id="rId20"/>
    <p:sldId id="470" r:id="rId21"/>
    <p:sldId id="471" r:id="rId22"/>
    <p:sldId id="472" r:id="rId23"/>
    <p:sldId id="493" r:id="rId24"/>
    <p:sldId id="488" r:id="rId25"/>
    <p:sldId id="489" r:id="rId26"/>
    <p:sldId id="490" r:id="rId27"/>
    <p:sldId id="491" r:id="rId28"/>
    <p:sldId id="486" r:id="rId29"/>
    <p:sldId id="487" r:id="rId30"/>
    <p:sldId id="474" r:id="rId3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216">
          <p15:clr>
            <a:srgbClr val="A4A3A4"/>
          </p15:clr>
        </p15:guide>
        <p15:guide id="2" pos="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CC"/>
    <a:srgbClr val="FEFCB3"/>
    <a:srgbClr val="CC0000"/>
    <a:srgbClr val="365FFF"/>
    <a:srgbClr val="66CCFF"/>
    <a:srgbClr val="00EC00"/>
    <a:srgbClr val="009900"/>
    <a:srgbClr val="3C7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91" autoAdjust="0"/>
  </p:normalViewPr>
  <p:slideViewPr>
    <p:cSldViewPr>
      <p:cViewPr varScale="1">
        <p:scale>
          <a:sx n="38" d="100"/>
          <a:sy n="38" d="100"/>
        </p:scale>
        <p:origin x="1279" y="48"/>
      </p:cViewPr>
      <p:guideLst>
        <p:guide orient="horz" pos="1216"/>
        <p:guide pos="6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1.wmf"/><Relationship Id="rId1" Type="http://schemas.openxmlformats.org/officeDocument/2006/relationships/image" Target="../media/image49.wmf"/><Relationship Id="rId4"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49.wmf"/><Relationship Id="rId4" Type="http://schemas.openxmlformats.org/officeDocument/2006/relationships/image" Target="../media/image6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49.wmf"/><Relationship Id="rId5" Type="http://schemas.openxmlformats.org/officeDocument/2006/relationships/image" Target="../media/image72.wmf"/><Relationship Id="rId4"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 Id="rId5" Type="http://schemas.openxmlformats.org/officeDocument/2006/relationships/image" Target="../media/image96.wmf"/><Relationship Id="rId4" Type="http://schemas.openxmlformats.org/officeDocument/2006/relationships/image" Target="../media/image9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 Id="rId4"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2.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37.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49.wmf"/><Relationship Id="rId5" Type="http://schemas.openxmlformats.org/officeDocument/2006/relationships/image" Target="../media/image54.wmf"/><Relationship Id="rId4"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FAC3EE4A-6689-4BC8-B233-EC649F95739E}" type="slidenum">
              <a:rPr lang="en-US" altLang="en-US"/>
              <a:pPr/>
              <a:t>‹#›</a:t>
            </a:fld>
            <a:endParaRPr lang="en-US" altLang="en-US"/>
          </a:p>
        </p:txBody>
      </p:sp>
    </p:spTree>
    <p:extLst>
      <p:ext uri="{BB962C8B-B14F-4D97-AF65-F5344CB8AC3E}">
        <p14:creationId xmlns:p14="http://schemas.microsoft.com/office/powerpoint/2010/main" val="270850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625A29F-ED3E-4055-925B-5A29ECD35625}" type="slidenum">
              <a:rPr lang="en-US" altLang="en-US"/>
              <a:pPr/>
              <a:t>‹#›</a:t>
            </a:fld>
            <a:endParaRPr lang="en-US" altLang="en-US"/>
          </a:p>
        </p:txBody>
      </p:sp>
    </p:spTree>
    <p:extLst>
      <p:ext uri="{BB962C8B-B14F-4D97-AF65-F5344CB8AC3E}">
        <p14:creationId xmlns:p14="http://schemas.microsoft.com/office/powerpoint/2010/main" val="1454286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0"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772220E-22DA-4F28-824C-64A801D057EC}" type="slidenum">
              <a:rPr lang="en-US" altLang="en-US" sz="1300"/>
              <a:pPr eaLnBrk="1" hangingPunct="1"/>
              <a:t>1</a:t>
            </a:fld>
            <a:endParaRPr lang="en-US" altLang="en-US" sz="13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45715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C6827B5-803C-4955-A3B2-398B10D969BE}" type="slidenum">
              <a:rPr lang="en-US" altLang="en-US" sz="1300"/>
              <a:pPr eaLnBrk="1" hangingPunct="1"/>
              <a:t>12</a:t>
            </a:fld>
            <a:endParaRPr lang="en-US" altLang="en-US" sz="13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23272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A8788D3-0A94-4CD0-8728-8958BAB7A714}" type="slidenum">
              <a:rPr lang="en-US" altLang="en-US" sz="1300"/>
              <a:pPr eaLnBrk="1" hangingPunct="1"/>
              <a:t>13</a:t>
            </a:fld>
            <a:endParaRPr lang="en-US" altLang="en-US" sz="13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97287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15A1BCD-B020-49D8-9A5F-98F582B40F57}" type="slidenum">
              <a:rPr lang="en-US" altLang="en-US" sz="1300"/>
              <a:pPr eaLnBrk="1" hangingPunct="1"/>
              <a:t>14</a:t>
            </a:fld>
            <a:endParaRPr lang="en-US" altLang="en-US"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233035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93B3CB3-577F-4095-BF91-71C34D4D39B2}" type="slidenum">
              <a:rPr lang="en-US" altLang="en-US" sz="1300"/>
              <a:pPr eaLnBrk="1" hangingPunct="1"/>
              <a:t>15</a:t>
            </a:fld>
            <a:endParaRPr lang="en-US" altLang="en-US" sz="13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313265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40082244-25BF-42BD-8437-95B8B746234C}" type="slidenum">
              <a:rPr lang="ja-JP" altLang="en-US" sz="1200" b="0" i="0">
                <a:solidFill>
                  <a:schemeClr val="tx1"/>
                </a:solidFill>
              </a:rPr>
              <a:pPr/>
              <a:t>16</a:t>
            </a:fld>
            <a:endParaRPr lang="en-US" altLang="ja-JP" sz="1200" b="0" i="0">
              <a:solidFill>
                <a:schemeClr val="tx1"/>
              </a:solidFill>
            </a:endParaRPr>
          </a:p>
        </p:txBody>
      </p:sp>
      <p:sp>
        <p:nvSpPr>
          <p:cNvPr id="21507" name="Rectangle 2"/>
          <p:cNvSpPr>
            <a:spLocks noGrp="1" noRot="1" noChangeAspect="1" noChangeArrowheads="1" noTextEdit="1"/>
          </p:cNvSpPr>
          <p:nvPr>
            <p:ph type="sldImg"/>
          </p:nvPr>
        </p:nvSpPr>
        <p:spPr>
          <a:xfrm>
            <a:off x="1257300" y="719138"/>
            <a:ext cx="4800600" cy="3600450"/>
          </a:xfrm>
          <a:ln/>
        </p:spPr>
      </p:sp>
      <p:sp>
        <p:nvSpPr>
          <p:cNvPr id="21508" name="Rectangle 3"/>
          <p:cNvSpPr>
            <a:spLocks noGrp="1" noChangeArrowheads="1"/>
          </p:cNvSpPr>
          <p:nvPr>
            <p:ph type="body" idx="1"/>
          </p:nvPr>
        </p:nvSpPr>
        <p:spPr>
          <a:xfrm>
            <a:off x="732183" y="4561226"/>
            <a:ext cx="585083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a:t>
            </a:r>
          </a:p>
        </p:txBody>
      </p:sp>
    </p:spTree>
    <p:extLst>
      <p:ext uri="{BB962C8B-B14F-4D97-AF65-F5344CB8AC3E}">
        <p14:creationId xmlns:p14="http://schemas.microsoft.com/office/powerpoint/2010/main" val="366328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67FBC9A-547E-4F10-8DCC-E0CD20FD34D0}" type="slidenum">
              <a:rPr lang="en-US" altLang="en-US" sz="1300"/>
              <a:pPr eaLnBrk="1" hangingPunct="1"/>
              <a:t>17</a:t>
            </a:fld>
            <a:endParaRPr lang="en-US" altLang="en-US" sz="13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152271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6F85DB0-CC18-43ED-B40B-A9EC5E68E121}" type="slidenum">
              <a:rPr lang="en-US" altLang="en-US" sz="1300"/>
              <a:pPr eaLnBrk="1" hangingPunct="1"/>
              <a:t>18</a:t>
            </a:fld>
            <a:endParaRPr lang="en-US" altLang="en-US" sz="13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62239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3C6555F-0EA9-4959-864E-DB1F75D69E05}" type="slidenum">
              <a:rPr lang="en-US" altLang="en-US" sz="1300"/>
              <a:pPr eaLnBrk="1" hangingPunct="1"/>
              <a:t>20</a:t>
            </a:fld>
            <a:endParaRPr lang="en-US" altLang="en-US" sz="130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878344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C531216-8360-4480-B6B8-881B94A21297}" type="slidenum">
              <a:rPr lang="en-US" altLang="en-US" sz="1300"/>
              <a:pPr eaLnBrk="1" hangingPunct="1"/>
              <a:t>21</a:t>
            </a:fld>
            <a:endParaRPr lang="en-US" altLang="en-US" sz="13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6610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FD532D3-AA9F-4E01-B54F-43A45AC43F4E}" type="slidenum">
              <a:rPr lang="en-US" altLang="en-US" sz="1300"/>
              <a:pPr eaLnBrk="1" hangingPunct="1"/>
              <a:t>22</a:t>
            </a:fld>
            <a:endParaRPr lang="en-US" altLang="en-US" sz="13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64647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772220E-22DA-4F28-824C-64A801D057EC}" type="slidenum">
              <a:rPr lang="en-US" altLang="en-US" sz="1300"/>
              <a:pPr eaLnBrk="1" hangingPunct="1"/>
              <a:t>2</a:t>
            </a:fld>
            <a:endParaRPr lang="en-US" altLang="en-US" sz="13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857983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D5B34EA1-51CD-43D2-B9B0-37F7822D858D}" type="slidenum">
              <a:rPr lang="ja-JP" altLang="en-US" sz="1200" b="0" i="0">
                <a:solidFill>
                  <a:schemeClr val="tx1"/>
                </a:solidFill>
              </a:rPr>
              <a:pPr/>
              <a:t>23</a:t>
            </a:fld>
            <a:endParaRPr lang="en-US" altLang="ja-JP" sz="1200" b="0" i="0">
              <a:solidFill>
                <a:schemeClr val="tx1"/>
              </a:solidFill>
            </a:endParaRPr>
          </a:p>
        </p:txBody>
      </p:sp>
      <p:sp>
        <p:nvSpPr>
          <p:cNvPr id="28675" name="Rectangle 2"/>
          <p:cNvSpPr>
            <a:spLocks noGrp="1" noRot="1" noChangeAspect="1" noChangeArrowheads="1" noTextEdit="1"/>
          </p:cNvSpPr>
          <p:nvPr>
            <p:ph type="sldImg"/>
          </p:nvPr>
        </p:nvSpPr>
        <p:spPr>
          <a:xfrm>
            <a:off x="1257300" y="719138"/>
            <a:ext cx="4800600" cy="3600450"/>
          </a:xfrm>
          <a:ln/>
        </p:spPr>
      </p:sp>
      <p:sp>
        <p:nvSpPr>
          <p:cNvPr id="28676" name="Rectangle 3"/>
          <p:cNvSpPr>
            <a:spLocks noGrp="1" noChangeArrowheads="1"/>
          </p:cNvSpPr>
          <p:nvPr>
            <p:ph type="body" idx="1"/>
          </p:nvPr>
        </p:nvSpPr>
        <p:spPr>
          <a:xfrm>
            <a:off x="732183" y="4561226"/>
            <a:ext cx="585083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a:t>
            </a:r>
          </a:p>
        </p:txBody>
      </p:sp>
    </p:spTree>
    <p:extLst>
      <p:ext uri="{BB962C8B-B14F-4D97-AF65-F5344CB8AC3E}">
        <p14:creationId xmlns:p14="http://schemas.microsoft.com/office/powerpoint/2010/main" val="262464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62F1305F-20DE-446E-A294-B8EB5CEA09E9}" type="slidenum">
              <a:rPr lang="ja-JP" altLang="en-US" sz="1200" b="0" i="0">
                <a:solidFill>
                  <a:schemeClr val="tx1"/>
                </a:solidFill>
              </a:rPr>
              <a:pPr/>
              <a:t>24</a:t>
            </a:fld>
            <a:endParaRPr lang="en-US" altLang="ja-JP" sz="1200" b="0" i="0">
              <a:solidFill>
                <a:schemeClr val="tx1"/>
              </a:solidFill>
            </a:endParaRPr>
          </a:p>
        </p:txBody>
      </p:sp>
      <p:sp>
        <p:nvSpPr>
          <p:cNvPr id="20483" name="Rectangle 2"/>
          <p:cNvSpPr>
            <a:spLocks noGrp="1" noRot="1" noChangeAspect="1" noChangeArrowheads="1" noTextEdit="1"/>
          </p:cNvSpPr>
          <p:nvPr>
            <p:ph type="sldImg"/>
          </p:nvPr>
        </p:nvSpPr>
        <p:spPr>
          <a:xfrm>
            <a:off x="1258888" y="720725"/>
            <a:ext cx="4797425" cy="3598863"/>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The example is more complicate than the previous because the field direction is not along the axis of the coordinate system. </a:t>
            </a:r>
          </a:p>
        </p:txBody>
      </p:sp>
    </p:spTree>
    <p:extLst>
      <p:ext uri="{BB962C8B-B14F-4D97-AF65-F5344CB8AC3E}">
        <p14:creationId xmlns:p14="http://schemas.microsoft.com/office/powerpoint/2010/main" val="1468990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4C7C4CD1-9B67-41BA-A96C-B436734E5F59}" type="slidenum">
              <a:rPr lang="ja-JP" altLang="en-US" sz="1200" b="0" i="0">
                <a:solidFill>
                  <a:schemeClr val="tx1"/>
                </a:solidFill>
              </a:rPr>
              <a:pPr/>
              <a:t>25</a:t>
            </a:fld>
            <a:endParaRPr lang="en-US" altLang="ja-JP" sz="1200" b="0" i="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infinitely long wire, at any point in space, one can always find on the wire two symmetrical point who’s horizontal component cancel each other.  Therefore, the total field must perpendicular to the long wire. </a:t>
            </a:r>
          </a:p>
        </p:txBody>
      </p:sp>
    </p:spTree>
    <p:extLst>
      <p:ext uri="{BB962C8B-B14F-4D97-AF65-F5344CB8AC3E}">
        <p14:creationId xmlns:p14="http://schemas.microsoft.com/office/powerpoint/2010/main" val="782049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66A22403-99F2-4E8B-A998-D16B4D22346E}" type="slidenum">
              <a:rPr lang="ja-JP" altLang="en-US" sz="1200" b="0" i="0">
                <a:solidFill>
                  <a:schemeClr val="tx1"/>
                </a:solidFill>
              </a:rPr>
              <a:pPr/>
              <a:t>26</a:t>
            </a:fld>
            <a:endParaRPr lang="en-US" altLang="ja-JP" sz="1200" b="0" i="0">
              <a:solidFill>
                <a:schemeClr val="tx1"/>
              </a:solidFill>
            </a:endParaRPr>
          </a:p>
        </p:txBody>
      </p:sp>
      <p:sp>
        <p:nvSpPr>
          <p:cNvPr id="22531" name="Rectangle 2"/>
          <p:cNvSpPr>
            <a:spLocks noGrp="1" noRot="1" noChangeAspect="1" noChangeArrowheads="1" noTextEdit="1"/>
          </p:cNvSpPr>
          <p:nvPr>
            <p:ph type="sldImg"/>
          </p:nvPr>
        </p:nvSpPr>
        <p:spPr>
          <a:xfrm>
            <a:off x="1258888" y="720725"/>
            <a:ext cx="4799012" cy="3598863"/>
          </a:xfrm>
          <a:ln/>
        </p:spPr>
      </p:sp>
      <p:sp>
        <p:nvSpPr>
          <p:cNvPr id="22532" name="Rectangle 3"/>
          <p:cNvSpPr>
            <a:spLocks noGrp="1" noChangeArrowheads="1"/>
          </p:cNvSpPr>
          <p:nvPr>
            <p:ph type="body" idx="1"/>
          </p:nvPr>
        </p:nvSpPr>
        <p:spPr>
          <a:xfrm>
            <a:off x="975693" y="4559587"/>
            <a:ext cx="5363817"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X&lt;&lt;R means </a:t>
            </a:r>
          </a:p>
          <a:p>
            <a:pPr>
              <a:buFontTx/>
              <a:buChar char="•"/>
            </a:pPr>
            <a:r>
              <a:rPr lang="en-US" altLang="en-US" smtClean="0"/>
              <a:t>R is infinitly large  or </a:t>
            </a:r>
          </a:p>
          <a:p>
            <a:pPr>
              <a:buFontTx/>
              <a:buChar char="•"/>
            </a:pPr>
            <a:r>
              <a:rPr lang="en-US" altLang="en-US" smtClean="0"/>
              <a:t>X is extremely small, i.e. right above the surface of a finite size surface. </a:t>
            </a:r>
          </a:p>
          <a:p>
            <a:pPr>
              <a:buFontTx/>
              <a:buChar char="•"/>
            </a:pPr>
            <a:endParaRPr lang="en-US" altLang="en-US" smtClean="0"/>
          </a:p>
          <a:p>
            <a:r>
              <a:rPr lang="en-US" altLang="en-US" smtClean="0"/>
              <a:t>When walking across a surface of any charge distribution and any shape, the change of electric field is 2 times sigma/2/epsilon_0. </a:t>
            </a:r>
          </a:p>
        </p:txBody>
      </p:sp>
    </p:spTree>
    <p:extLst>
      <p:ext uri="{BB962C8B-B14F-4D97-AF65-F5344CB8AC3E}">
        <p14:creationId xmlns:p14="http://schemas.microsoft.com/office/powerpoint/2010/main" val="339245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2B9C7651-210C-4FB6-9E3E-56E9285F60CB}" type="slidenum">
              <a:rPr lang="ja-JP" altLang="en-US" sz="1200" b="0" i="0">
                <a:solidFill>
                  <a:schemeClr val="tx1"/>
                </a:solidFill>
              </a:rPr>
              <a:pPr/>
              <a:t>27</a:t>
            </a:fld>
            <a:endParaRPr lang="en-US" altLang="ja-JP" sz="1200" b="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infinitely large plan, at any point in space, one can always find on the plan two symmetrical point who’s vertical component cancel each other.  Therefore the total field direction must perpendicular to the plane.</a:t>
            </a:r>
          </a:p>
          <a:p>
            <a:endParaRPr lang="en-US" altLang="en-US" smtClean="0"/>
          </a:p>
        </p:txBody>
      </p:sp>
    </p:spTree>
    <p:extLst>
      <p:ext uri="{BB962C8B-B14F-4D97-AF65-F5344CB8AC3E}">
        <p14:creationId xmlns:p14="http://schemas.microsoft.com/office/powerpoint/2010/main" val="1050604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i="1">
                <a:solidFill>
                  <a:schemeClr val="tx1"/>
                </a:solidFill>
                <a:latin typeface="Times New Roman" pitchFamily="18" charset="0"/>
              </a:defRPr>
            </a:lvl1pPr>
            <a:lvl2pPr marL="770662" indent="-296408" defTabSz="966621">
              <a:defRPr sz="2500" i="1">
                <a:solidFill>
                  <a:schemeClr val="tx1"/>
                </a:solidFill>
                <a:latin typeface="Times New Roman" pitchFamily="18" charset="0"/>
              </a:defRPr>
            </a:lvl2pPr>
            <a:lvl3pPr marL="1185634" indent="-237127" defTabSz="966621">
              <a:defRPr sz="2500" i="1">
                <a:solidFill>
                  <a:schemeClr val="tx1"/>
                </a:solidFill>
                <a:latin typeface="Times New Roman" pitchFamily="18" charset="0"/>
              </a:defRPr>
            </a:lvl3pPr>
            <a:lvl4pPr marL="1659887" indent="-237127" defTabSz="966621">
              <a:defRPr sz="2500" i="1">
                <a:solidFill>
                  <a:schemeClr val="tx1"/>
                </a:solidFill>
                <a:latin typeface="Times New Roman" pitchFamily="18" charset="0"/>
              </a:defRPr>
            </a:lvl4pPr>
            <a:lvl5pPr marL="2134141" indent="-237127" defTabSz="966621">
              <a:defRPr sz="2500" i="1">
                <a:solidFill>
                  <a:schemeClr val="tx1"/>
                </a:solidFill>
                <a:latin typeface="Times New Roman" pitchFamily="18" charset="0"/>
              </a:defRPr>
            </a:lvl5pPr>
            <a:lvl6pPr marL="2608395" indent="-237127" defTabSz="966621" eaLnBrk="0" fontAlgn="base" hangingPunct="0">
              <a:spcBef>
                <a:spcPct val="0"/>
              </a:spcBef>
              <a:spcAft>
                <a:spcPct val="0"/>
              </a:spcAft>
              <a:defRPr sz="2500" i="1">
                <a:solidFill>
                  <a:schemeClr val="tx1"/>
                </a:solidFill>
                <a:latin typeface="Times New Roman" pitchFamily="18" charset="0"/>
              </a:defRPr>
            </a:lvl6pPr>
            <a:lvl7pPr marL="3082648" indent="-237127" defTabSz="966621" eaLnBrk="0" fontAlgn="base" hangingPunct="0">
              <a:spcBef>
                <a:spcPct val="0"/>
              </a:spcBef>
              <a:spcAft>
                <a:spcPct val="0"/>
              </a:spcAft>
              <a:defRPr sz="2500" i="1">
                <a:solidFill>
                  <a:schemeClr val="tx1"/>
                </a:solidFill>
                <a:latin typeface="Times New Roman" pitchFamily="18" charset="0"/>
              </a:defRPr>
            </a:lvl7pPr>
            <a:lvl8pPr marL="3556902" indent="-237127" defTabSz="966621" eaLnBrk="0" fontAlgn="base" hangingPunct="0">
              <a:spcBef>
                <a:spcPct val="0"/>
              </a:spcBef>
              <a:spcAft>
                <a:spcPct val="0"/>
              </a:spcAft>
              <a:defRPr sz="2500" i="1">
                <a:solidFill>
                  <a:schemeClr val="tx1"/>
                </a:solidFill>
                <a:latin typeface="Times New Roman" pitchFamily="18" charset="0"/>
              </a:defRPr>
            </a:lvl8pPr>
            <a:lvl9pPr marL="4031155" indent="-237127" defTabSz="966621" eaLnBrk="0" fontAlgn="base" hangingPunct="0">
              <a:spcBef>
                <a:spcPct val="0"/>
              </a:spcBef>
              <a:spcAft>
                <a:spcPct val="0"/>
              </a:spcAft>
              <a:defRPr sz="2500" i="1">
                <a:solidFill>
                  <a:schemeClr val="tx1"/>
                </a:solidFill>
                <a:latin typeface="Times New Roman" pitchFamily="18" charset="0"/>
              </a:defRPr>
            </a:lvl9pPr>
          </a:lstStyle>
          <a:p>
            <a:fld id="{056CF31E-C129-413A-AFBB-1E0B141FC142}" type="slidenum">
              <a:rPr lang="ja-JP" altLang="en-US" sz="1200" i="0"/>
              <a:pPr/>
              <a:t>28</a:t>
            </a:fld>
            <a:endParaRPr lang="en-US" altLang="ja-JP" sz="1200" i="0"/>
          </a:p>
        </p:txBody>
      </p:sp>
      <p:sp>
        <p:nvSpPr>
          <p:cNvPr id="32771" name="Rectangle 2"/>
          <p:cNvSpPr>
            <a:spLocks noGrp="1" noRot="1" noChangeAspect="1" noChangeArrowheads="1" noTextEdit="1"/>
          </p:cNvSpPr>
          <p:nvPr>
            <p:ph type="sldImg"/>
          </p:nvPr>
        </p:nvSpPr>
        <p:spPr>
          <a:xfrm>
            <a:off x="1258888" y="720725"/>
            <a:ext cx="4797425" cy="3598863"/>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Emphaize that C is independent of the Q and V</a:t>
            </a:r>
          </a:p>
        </p:txBody>
      </p:sp>
    </p:spTree>
    <p:extLst>
      <p:ext uri="{BB962C8B-B14F-4D97-AF65-F5344CB8AC3E}">
        <p14:creationId xmlns:p14="http://schemas.microsoft.com/office/powerpoint/2010/main" val="2619745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i="1">
                <a:solidFill>
                  <a:schemeClr val="tx1"/>
                </a:solidFill>
                <a:latin typeface="Times New Roman" pitchFamily="18" charset="0"/>
              </a:defRPr>
            </a:lvl1pPr>
            <a:lvl2pPr marL="770662" indent="-296408" defTabSz="966621">
              <a:defRPr sz="2500" i="1">
                <a:solidFill>
                  <a:schemeClr val="tx1"/>
                </a:solidFill>
                <a:latin typeface="Times New Roman" pitchFamily="18" charset="0"/>
              </a:defRPr>
            </a:lvl2pPr>
            <a:lvl3pPr marL="1185634" indent="-237127" defTabSz="966621">
              <a:defRPr sz="2500" i="1">
                <a:solidFill>
                  <a:schemeClr val="tx1"/>
                </a:solidFill>
                <a:latin typeface="Times New Roman" pitchFamily="18" charset="0"/>
              </a:defRPr>
            </a:lvl3pPr>
            <a:lvl4pPr marL="1659887" indent="-237127" defTabSz="966621">
              <a:defRPr sz="2500" i="1">
                <a:solidFill>
                  <a:schemeClr val="tx1"/>
                </a:solidFill>
                <a:latin typeface="Times New Roman" pitchFamily="18" charset="0"/>
              </a:defRPr>
            </a:lvl4pPr>
            <a:lvl5pPr marL="2134141" indent="-237127" defTabSz="966621">
              <a:defRPr sz="2500" i="1">
                <a:solidFill>
                  <a:schemeClr val="tx1"/>
                </a:solidFill>
                <a:latin typeface="Times New Roman" pitchFamily="18" charset="0"/>
              </a:defRPr>
            </a:lvl5pPr>
            <a:lvl6pPr marL="2608395" indent="-237127" defTabSz="966621" eaLnBrk="0" fontAlgn="base" hangingPunct="0">
              <a:spcBef>
                <a:spcPct val="0"/>
              </a:spcBef>
              <a:spcAft>
                <a:spcPct val="0"/>
              </a:spcAft>
              <a:defRPr sz="2500" i="1">
                <a:solidFill>
                  <a:schemeClr val="tx1"/>
                </a:solidFill>
                <a:latin typeface="Times New Roman" pitchFamily="18" charset="0"/>
              </a:defRPr>
            </a:lvl6pPr>
            <a:lvl7pPr marL="3082648" indent="-237127" defTabSz="966621" eaLnBrk="0" fontAlgn="base" hangingPunct="0">
              <a:spcBef>
                <a:spcPct val="0"/>
              </a:spcBef>
              <a:spcAft>
                <a:spcPct val="0"/>
              </a:spcAft>
              <a:defRPr sz="2500" i="1">
                <a:solidFill>
                  <a:schemeClr val="tx1"/>
                </a:solidFill>
                <a:latin typeface="Times New Roman" pitchFamily="18" charset="0"/>
              </a:defRPr>
            </a:lvl7pPr>
            <a:lvl8pPr marL="3556902" indent="-237127" defTabSz="966621" eaLnBrk="0" fontAlgn="base" hangingPunct="0">
              <a:spcBef>
                <a:spcPct val="0"/>
              </a:spcBef>
              <a:spcAft>
                <a:spcPct val="0"/>
              </a:spcAft>
              <a:defRPr sz="2500" i="1">
                <a:solidFill>
                  <a:schemeClr val="tx1"/>
                </a:solidFill>
                <a:latin typeface="Times New Roman" pitchFamily="18" charset="0"/>
              </a:defRPr>
            </a:lvl8pPr>
            <a:lvl9pPr marL="4031155" indent="-237127" defTabSz="966621" eaLnBrk="0" fontAlgn="base" hangingPunct="0">
              <a:spcBef>
                <a:spcPct val="0"/>
              </a:spcBef>
              <a:spcAft>
                <a:spcPct val="0"/>
              </a:spcAft>
              <a:defRPr sz="2500" i="1">
                <a:solidFill>
                  <a:schemeClr val="tx1"/>
                </a:solidFill>
                <a:latin typeface="Times New Roman" pitchFamily="18" charset="0"/>
              </a:defRPr>
            </a:lvl9pPr>
          </a:lstStyle>
          <a:p>
            <a:fld id="{CFEE4A3F-11BA-4E2B-B892-14258FC09F19}" type="slidenum">
              <a:rPr lang="ja-JP" altLang="en-US" sz="1200" i="0"/>
              <a:pPr/>
              <a:t>29</a:t>
            </a:fld>
            <a:endParaRPr lang="en-US" altLang="ja-JP" sz="1200" i="0"/>
          </a:p>
        </p:txBody>
      </p:sp>
      <p:sp>
        <p:nvSpPr>
          <p:cNvPr id="33795" name="Rectangle 2"/>
          <p:cNvSpPr>
            <a:spLocks noGrp="1" noRot="1" noChangeAspect="1" noChangeArrowheads="1" noTextEdit="1"/>
          </p:cNvSpPr>
          <p:nvPr>
            <p:ph type="sldImg"/>
          </p:nvPr>
        </p:nvSpPr>
        <p:spPr>
          <a:xfrm>
            <a:off x="1258888" y="720725"/>
            <a:ext cx="4797425" cy="3598863"/>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Skip this if lack of time.</a:t>
            </a:r>
          </a:p>
        </p:txBody>
      </p:sp>
    </p:spTree>
    <p:extLst>
      <p:ext uri="{BB962C8B-B14F-4D97-AF65-F5344CB8AC3E}">
        <p14:creationId xmlns:p14="http://schemas.microsoft.com/office/powerpoint/2010/main" val="148982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898BFBA-B64D-47D8-89A5-8A58FE75F396}" type="slidenum">
              <a:rPr lang="en-US" altLang="en-US" sz="1300"/>
              <a:pPr eaLnBrk="1" hangingPunct="1"/>
              <a:t>3</a:t>
            </a:fld>
            <a:endParaRPr lang="en-US" altLang="en-US" sz="13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94539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E9598BE-D653-4592-8BD9-81423CA4B9BC}" type="slidenum">
              <a:rPr lang="en-US" altLang="en-US" sz="1300"/>
              <a:pPr eaLnBrk="1" hangingPunct="1"/>
              <a:t>4</a:t>
            </a:fld>
            <a:endParaRPr lang="en-US" altLang="en-US" sz="13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348685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772220E-22DA-4F28-824C-64A801D057EC}" type="slidenum">
              <a:rPr lang="en-US" altLang="en-US" sz="1300"/>
              <a:pPr eaLnBrk="1" hangingPunct="1"/>
              <a:t>5</a:t>
            </a:fld>
            <a:endParaRPr lang="en-US" altLang="en-US" sz="13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146093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15C9688-E778-4DBB-8B6D-1886E19877F7}" type="slidenum">
              <a:rPr lang="en-US" altLang="en-US" sz="1300"/>
              <a:pPr eaLnBrk="1" hangingPunct="1"/>
              <a:t>6</a:t>
            </a:fld>
            <a:endParaRPr lang="en-US" altLang="en-US" sz="13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89949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spent a lot of time to derive the E field from a solid sphere. With Gauss’s law, it‘s trivial to get the results. </a:t>
            </a:r>
            <a:endParaRPr lang="en-US" dirty="0"/>
          </a:p>
        </p:txBody>
      </p:sp>
      <p:sp>
        <p:nvSpPr>
          <p:cNvPr id="4" name="Slide Number Placeholder 3"/>
          <p:cNvSpPr>
            <a:spLocks noGrp="1"/>
          </p:cNvSpPr>
          <p:nvPr>
            <p:ph type="sldNum" sz="quarter" idx="10"/>
          </p:nvPr>
        </p:nvSpPr>
        <p:spPr/>
        <p:txBody>
          <a:bodyPr/>
          <a:lstStyle/>
          <a:p>
            <a:fld id="{4625A29F-ED3E-4055-925B-5A29ECD35625}" type="slidenum">
              <a:rPr lang="en-US" altLang="en-US" smtClean="0"/>
              <a:pPr/>
              <a:t>9</a:t>
            </a:fld>
            <a:endParaRPr lang="en-US" altLang="en-US"/>
          </a:p>
        </p:txBody>
      </p:sp>
    </p:spTree>
    <p:extLst>
      <p:ext uri="{BB962C8B-B14F-4D97-AF65-F5344CB8AC3E}">
        <p14:creationId xmlns:p14="http://schemas.microsoft.com/office/powerpoint/2010/main" val="99942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655617B-6A9D-406D-AD24-8AA9E8D0F38E}" type="slidenum">
              <a:rPr lang="en-US" altLang="en-US" sz="1300"/>
              <a:pPr eaLnBrk="1" hangingPunct="1"/>
              <a:t>10</a:t>
            </a:fld>
            <a:endParaRPr lang="en-US" altLang="en-US" sz="13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Ghetty museum stair fountain</a:t>
            </a:r>
          </a:p>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417926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9800B61-E549-4FC5-83C2-199A647FB87E}" type="slidenum">
              <a:rPr lang="en-US" altLang="en-US" sz="1300"/>
              <a:pPr eaLnBrk="1" hangingPunct="1"/>
              <a:t>11</a:t>
            </a:fld>
            <a:endParaRPr lang="en-US" altLang="en-US" sz="13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Ghetty museum stair fountain</a:t>
            </a:r>
          </a:p>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60081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EEEBFC5-49E9-48F8-B340-B3B6C35BF86C}" type="slidenum">
              <a:rPr lang="en-US" altLang="en-US"/>
              <a:pPr/>
              <a:t>‹#›</a:t>
            </a:fld>
            <a:endParaRPr lang="en-US" altLang="en-US"/>
          </a:p>
        </p:txBody>
      </p:sp>
    </p:spTree>
    <p:extLst>
      <p:ext uri="{BB962C8B-B14F-4D97-AF65-F5344CB8AC3E}">
        <p14:creationId xmlns:p14="http://schemas.microsoft.com/office/powerpoint/2010/main" val="306715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8601067-8245-4859-B507-BB631FED1C99}" type="slidenum">
              <a:rPr lang="en-US" altLang="en-US"/>
              <a:pPr/>
              <a:t>‹#›</a:t>
            </a:fld>
            <a:endParaRPr lang="en-US" altLang="en-US"/>
          </a:p>
        </p:txBody>
      </p:sp>
    </p:spTree>
    <p:extLst>
      <p:ext uri="{BB962C8B-B14F-4D97-AF65-F5344CB8AC3E}">
        <p14:creationId xmlns:p14="http://schemas.microsoft.com/office/powerpoint/2010/main" val="424542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60FC0C1-0CE8-4E86-8DB4-922DF87308FB}" type="slidenum">
              <a:rPr lang="en-US" altLang="en-US"/>
              <a:pPr/>
              <a:t>‹#›</a:t>
            </a:fld>
            <a:endParaRPr lang="en-US" altLang="en-US"/>
          </a:p>
        </p:txBody>
      </p:sp>
    </p:spTree>
    <p:extLst>
      <p:ext uri="{BB962C8B-B14F-4D97-AF65-F5344CB8AC3E}">
        <p14:creationId xmlns:p14="http://schemas.microsoft.com/office/powerpoint/2010/main" val="106228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33C63CC-24B9-4475-8AD4-2520DE3CD205}" type="slidenum">
              <a:rPr lang="en-US" altLang="en-US"/>
              <a:pPr/>
              <a:t>‹#›</a:t>
            </a:fld>
            <a:endParaRPr lang="en-US" altLang="en-US"/>
          </a:p>
        </p:txBody>
      </p:sp>
    </p:spTree>
    <p:extLst>
      <p:ext uri="{BB962C8B-B14F-4D97-AF65-F5344CB8AC3E}">
        <p14:creationId xmlns:p14="http://schemas.microsoft.com/office/powerpoint/2010/main" val="426019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3A1CECB-37FD-4128-9ED2-401FFE92321B}" type="slidenum">
              <a:rPr lang="en-US" altLang="en-US"/>
              <a:pPr/>
              <a:t>‹#›</a:t>
            </a:fld>
            <a:endParaRPr lang="en-US" altLang="en-US"/>
          </a:p>
        </p:txBody>
      </p:sp>
    </p:spTree>
    <p:extLst>
      <p:ext uri="{BB962C8B-B14F-4D97-AF65-F5344CB8AC3E}">
        <p14:creationId xmlns:p14="http://schemas.microsoft.com/office/powerpoint/2010/main" val="384656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F6D0B44-D299-446B-BDC1-B210A6E8DEB6}" type="slidenum">
              <a:rPr lang="en-US" altLang="en-US"/>
              <a:pPr/>
              <a:t>‹#›</a:t>
            </a:fld>
            <a:endParaRPr lang="en-US" altLang="en-US"/>
          </a:p>
        </p:txBody>
      </p:sp>
    </p:spTree>
    <p:extLst>
      <p:ext uri="{BB962C8B-B14F-4D97-AF65-F5344CB8AC3E}">
        <p14:creationId xmlns:p14="http://schemas.microsoft.com/office/powerpoint/2010/main" val="119182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DA800B7-3AF5-477D-A264-0315C1A68153}" type="slidenum">
              <a:rPr lang="en-US" altLang="en-US"/>
              <a:pPr/>
              <a:t>‹#›</a:t>
            </a:fld>
            <a:endParaRPr lang="en-US" altLang="en-US"/>
          </a:p>
        </p:txBody>
      </p:sp>
    </p:spTree>
    <p:extLst>
      <p:ext uri="{BB962C8B-B14F-4D97-AF65-F5344CB8AC3E}">
        <p14:creationId xmlns:p14="http://schemas.microsoft.com/office/powerpoint/2010/main" val="126889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DA5DBEB-0B06-4700-84C4-7F943FC52C7A}" type="slidenum">
              <a:rPr lang="en-US" altLang="en-US"/>
              <a:pPr/>
              <a:t>‹#›</a:t>
            </a:fld>
            <a:endParaRPr lang="en-US" altLang="en-US"/>
          </a:p>
        </p:txBody>
      </p:sp>
    </p:spTree>
    <p:extLst>
      <p:ext uri="{BB962C8B-B14F-4D97-AF65-F5344CB8AC3E}">
        <p14:creationId xmlns:p14="http://schemas.microsoft.com/office/powerpoint/2010/main" val="395458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040FC39-52D2-4983-8034-E604C567789B}" type="slidenum">
              <a:rPr lang="en-US" altLang="en-US"/>
              <a:pPr/>
              <a:t>‹#›</a:t>
            </a:fld>
            <a:endParaRPr lang="en-US" altLang="en-US"/>
          </a:p>
        </p:txBody>
      </p:sp>
    </p:spTree>
    <p:extLst>
      <p:ext uri="{BB962C8B-B14F-4D97-AF65-F5344CB8AC3E}">
        <p14:creationId xmlns:p14="http://schemas.microsoft.com/office/powerpoint/2010/main" val="214443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C9B57FA-559C-48D0-A48E-807163731AE6}" type="slidenum">
              <a:rPr lang="en-US" altLang="en-US"/>
              <a:pPr/>
              <a:t>‹#›</a:t>
            </a:fld>
            <a:endParaRPr lang="en-US" altLang="en-US"/>
          </a:p>
        </p:txBody>
      </p:sp>
    </p:spTree>
    <p:extLst>
      <p:ext uri="{BB962C8B-B14F-4D97-AF65-F5344CB8AC3E}">
        <p14:creationId xmlns:p14="http://schemas.microsoft.com/office/powerpoint/2010/main" val="31375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5789CC8-39CD-40EA-9466-7CA94612260D}" type="slidenum">
              <a:rPr lang="en-US" altLang="en-US"/>
              <a:pPr/>
              <a:t>‹#›</a:t>
            </a:fld>
            <a:endParaRPr lang="en-US" altLang="en-US"/>
          </a:p>
        </p:txBody>
      </p:sp>
    </p:spTree>
    <p:extLst>
      <p:ext uri="{BB962C8B-B14F-4D97-AF65-F5344CB8AC3E}">
        <p14:creationId xmlns:p14="http://schemas.microsoft.com/office/powerpoint/2010/main" val="59814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hf hdr="0" ftr="0" dt="0"/>
  <p:txStyles>
    <p:title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ＭＳ Ｐゴシック" pitchFamily="100"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defRPr>
      </a:lvl4pPr>
      <a:lvl5pPr marL="2057400" indent="-228600" algn="l" rtl="0" eaLnBrk="0" fontAlgn="base" hangingPunct="0">
        <a:spcBef>
          <a:spcPct val="20000"/>
        </a:spcBef>
        <a:spcAft>
          <a:spcPct val="0"/>
        </a:spcAft>
        <a:buChar char="»"/>
        <a:defRPr sz="2000">
          <a:solidFill>
            <a:srgbClr val="0033CC"/>
          </a:solidFill>
          <a:latin typeface="+mj-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0.xml"/><Relationship Id="rId7"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19.bin"/><Relationship Id="rId10" Type="http://schemas.openxmlformats.org/officeDocument/2006/relationships/image" Target="../media/image65.png"/><Relationship Id="rId4" Type="http://schemas.openxmlformats.org/officeDocument/2006/relationships/image" Target="../media/image38.jpeg"/><Relationship Id="rId9" Type="http://schemas.openxmlformats.org/officeDocument/2006/relationships/image" Target="../media/image37.wmf"/></Relationships>
</file>

<file path=ppt/slides/_rels/slide1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1.xml"/><Relationship Id="rId7" Type="http://schemas.openxmlformats.org/officeDocument/2006/relationships/oleObject" Target="../embeddings/oleObject22.bin"/><Relationship Id="rId12" Type="http://schemas.openxmlformats.org/officeDocument/2006/relationships/image" Target="../media/image43.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4.jpeg"/><Relationship Id="rId11" Type="http://schemas.openxmlformats.org/officeDocument/2006/relationships/oleObject" Target="../embeddings/oleObject24.bin"/><Relationship Id="rId5" Type="http://schemas.openxmlformats.org/officeDocument/2006/relationships/image" Target="../media/image40.wmf"/><Relationship Id="rId10" Type="http://schemas.openxmlformats.org/officeDocument/2006/relationships/image" Target="../media/image42.wmf"/><Relationship Id="rId4" Type="http://schemas.openxmlformats.org/officeDocument/2006/relationships/oleObject" Target="../embeddings/oleObject21.bin"/><Relationship Id="rId9"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48.wmf"/><Relationship Id="rId3" Type="http://schemas.openxmlformats.org/officeDocument/2006/relationships/notesSlide" Target="../notesSlides/notesSlide12.xml"/><Relationship Id="rId7" Type="http://schemas.openxmlformats.org/officeDocument/2006/relationships/image" Target="../media/image45.wmf"/><Relationship Id="rId12"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47.wmf"/><Relationship Id="rId5" Type="http://schemas.openxmlformats.org/officeDocument/2006/relationships/image" Target="../media/image37.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0.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openxmlformats.org/officeDocument/2006/relationships/image" Target="../media/image49.wmf"/><Relationship Id="rId4" Type="http://schemas.openxmlformats.org/officeDocument/2006/relationships/oleObject" Target="../embeddings/oleObject30.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53.wmf"/><Relationship Id="rId3" Type="http://schemas.openxmlformats.org/officeDocument/2006/relationships/notesSlide" Target="../notesSlides/notesSlide15.xml"/><Relationship Id="rId7" Type="http://schemas.openxmlformats.org/officeDocument/2006/relationships/image" Target="../media/image56.jpeg"/><Relationship Id="rId12"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55.jpeg"/><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34.bin"/><Relationship Id="rId4" Type="http://schemas.openxmlformats.org/officeDocument/2006/relationships/oleObject" Target="../embeddings/oleObject32.bin"/><Relationship Id="rId9" Type="http://schemas.openxmlformats.org/officeDocument/2006/relationships/image" Target="../media/image51.wmf"/><Relationship Id="rId14"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41.bin"/><Relationship Id="rId3" Type="http://schemas.openxmlformats.org/officeDocument/2006/relationships/notesSlide" Target="../notesSlides/notesSlide16.xml"/><Relationship Id="rId7" Type="http://schemas.openxmlformats.org/officeDocument/2006/relationships/oleObject" Target="../embeddings/oleObject38.bin"/><Relationship Id="rId12" Type="http://schemas.openxmlformats.org/officeDocument/2006/relationships/image" Target="../media/image58.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59.jpeg"/><Relationship Id="rId11" Type="http://schemas.openxmlformats.org/officeDocument/2006/relationships/oleObject" Target="../embeddings/oleObject40.bin"/><Relationship Id="rId5" Type="http://schemas.openxmlformats.org/officeDocument/2006/relationships/image" Target="../media/image49.wmf"/><Relationship Id="rId10" Type="http://schemas.openxmlformats.org/officeDocument/2006/relationships/image" Target="../media/image57.wmf"/><Relationship Id="rId4" Type="http://schemas.openxmlformats.org/officeDocument/2006/relationships/oleObject" Target="../embeddings/oleObject37.bin"/><Relationship Id="rId9"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67.wmf"/><Relationship Id="rId3" Type="http://schemas.openxmlformats.org/officeDocument/2006/relationships/notesSlide" Target="../notesSlides/notesSlide17.xml"/><Relationship Id="rId7" Type="http://schemas.openxmlformats.org/officeDocument/2006/relationships/image" Target="../media/image69.jpeg"/><Relationship Id="rId12"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68.jpeg"/><Relationship Id="rId11" Type="http://schemas.openxmlformats.org/officeDocument/2006/relationships/image" Target="../media/image66.wmf"/><Relationship Id="rId5" Type="http://schemas.openxmlformats.org/officeDocument/2006/relationships/image" Target="../media/image49.wmf"/><Relationship Id="rId10" Type="http://schemas.openxmlformats.org/officeDocument/2006/relationships/oleObject" Target="../embeddings/oleObject44.bin"/><Relationship Id="rId4" Type="http://schemas.openxmlformats.org/officeDocument/2006/relationships/oleObject" Target="../embeddings/oleObject42.bin"/><Relationship Id="rId9" Type="http://schemas.openxmlformats.org/officeDocument/2006/relationships/image" Target="../media/image65.wmf"/></Relationships>
</file>

<file path=ppt/slides/_rels/slide21.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50.bin"/><Relationship Id="rId3" Type="http://schemas.openxmlformats.org/officeDocument/2006/relationships/notesSlide" Target="../notesSlides/notesSlide18.xml"/><Relationship Id="rId7" Type="http://schemas.openxmlformats.org/officeDocument/2006/relationships/oleObject" Target="../embeddings/oleObject47.bin"/><Relationship Id="rId12" Type="http://schemas.openxmlformats.org/officeDocument/2006/relationships/image" Target="../media/image57.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73.jpeg"/><Relationship Id="rId11" Type="http://schemas.openxmlformats.org/officeDocument/2006/relationships/oleObject" Target="../embeddings/oleObject49.bin"/><Relationship Id="rId5" Type="http://schemas.openxmlformats.org/officeDocument/2006/relationships/image" Target="../media/image49.wmf"/><Relationship Id="rId10" Type="http://schemas.openxmlformats.org/officeDocument/2006/relationships/image" Target="../media/image71.wmf"/><Relationship Id="rId4" Type="http://schemas.openxmlformats.org/officeDocument/2006/relationships/oleObject" Target="../embeddings/oleObject46.bin"/><Relationship Id="rId9" Type="http://schemas.openxmlformats.org/officeDocument/2006/relationships/oleObject" Target="../embeddings/oleObject48.bin"/><Relationship Id="rId14" Type="http://schemas.openxmlformats.org/officeDocument/2006/relationships/image" Target="../media/image72.wmf"/></Relationships>
</file>

<file path=ppt/slides/_rels/slide22.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notesSlide" Target="../notesSlides/notesSlide19.xml"/><Relationship Id="rId7" Type="http://schemas.openxmlformats.org/officeDocument/2006/relationships/oleObject" Target="../embeddings/oleObject52.bin"/><Relationship Id="rId12"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74.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76.wmf"/><Relationship Id="rId4" Type="http://schemas.openxmlformats.org/officeDocument/2006/relationships/image" Target="../media/image77.jpeg"/><Relationship Id="rId9" Type="http://schemas.openxmlformats.org/officeDocument/2006/relationships/oleObject" Target="../embeddings/oleObject5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notesSlide" Target="../notesSlides/notesSlide21.xml"/><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0.png"/><Relationship Id="rId5" Type="http://schemas.openxmlformats.org/officeDocument/2006/relationships/image" Target="../media/image78.wmf"/><Relationship Id="rId4" Type="http://schemas.openxmlformats.org/officeDocument/2006/relationships/oleObject" Target="../embeddings/oleObject5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22.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8.bin"/><Relationship Id="rId5" Type="http://schemas.openxmlformats.org/officeDocument/2006/relationships/image" Target="../media/image81.wmf"/><Relationship Id="rId4" Type="http://schemas.openxmlformats.org/officeDocument/2006/relationships/oleObject" Target="../embeddings/oleObject57.bin"/><Relationship Id="rId9" Type="http://schemas.openxmlformats.org/officeDocument/2006/relationships/image" Target="../media/image83.wmf"/></Relationships>
</file>

<file path=ppt/slides/_rels/slide26.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notesSlide" Target="../notesSlides/notesSlide23.xml"/><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4.wmf"/><Relationship Id="rId5" Type="http://schemas.openxmlformats.org/officeDocument/2006/relationships/oleObject" Target="../embeddings/oleObject60.bin"/><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24.xml"/><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2.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90.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96.wmf"/><Relationship Id="rId3" Type="http://schemas.openxmlformats.org/officeDocument/2006/relationships/notesSlide" Target="../notesSlides/notesSlide25.xml"/><Relationship Id="rId7" Type="http://schemas.openxmlformats.org/officeDocument/2006/relationships/image" Target="../media/image93.emf"/><Relationship Id="rId12"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6.bin"/><Relationship Id="rId11" Type="http://schemas.openxmlformats.org/officeDocument/2006/relationships/image" Target="../media/image95.wmf"/><Relationship Id="rId5" Type="http://schemas.openxmlformats.org/officeDocument/2006/relationships/image" Target="../media/image92.e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94.emf"/></Relationships>
</file>

<file path=ppt/slides/_rels/slide29.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notesSlide" Target="../notesSlides/notesSlide26.xml"/><Relationship Id="rId7" Type="http://schemas.openxmlformats.org/officeDocument/2006/relationships/oleObject" Target="../embeddings/oleObject71.bin"/><Relationship Id="rId12"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7.e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99.emf"/><Relationship Id="rId4" Type="http://schemas.openxmlformats.org/officeDocument/2006/relationships/image" Target="../media/image101.jpeg"/><Relationship Id="rId9" Type="http://schemas.openxmlformats.org/officeDocument/2006/relationships/oleObject" Target="../embeddings/oleObject72.bin"/></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notesSlide" Target="../notesSlides/notesSlide3.xml"/><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image" Target="../media/image9.wmf"/><Relationship Id="rId20" Type="http://schemas.openxmlformats.org/officeDocument/2006/relationships/image" Target="../media/image11.wmf"/><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19" Type="http://schemas.openxmlformats.org/officeDocument/2006/relationships/oleObject" Target="../embeddings/oleObject9.bin"/><Relationship Id="rId4" Type="http://schemas.openxmlformats.org/officeDocument/2006/relationships/image" Target="../media/image13.jpeg"/><Relationship Id="rId9" Type="http://schemas.openxmlformats.org/officeDocument/2006/relationships/oleObject" Target="../embeddings/oleObject4.bin"/><Relationship Id="rId14" Type="http://schemas.openxmlformats.org/officeDocument/2006/relationships/image" Target="../media/image8.wmf"/><Relationship Id="rId22" Type="http://schemas.openxmlformats.org/officeDocument/2006/relationships/image" Target="../media/image1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jpeg"/><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9.wmf"/><Relationship Id="rId18" Type="http://schemas.openxmlformats.org/officeDocument/2006/relationships/image" Target="../media/image77.png"/><Relationship Id="rId3" Type="http://schemas.openxmlformats.org/officeDocument/2006/relationships/notesSlide" Target="../notesSlides/notesSlide6.xml"/><Relationship Id="rId7" Type="http://schemas.openxmlformats.org/officeDocument/2006/relationships/image" Target="../media/image12.wmf"/><Relationship Id="rId12" Type="http://schemas.openxmlformats.org/officeDocument/2006/relationships/oleObject" Target="../embeddings/oleObject16.bin"/><Relationship Id="rId17" Type="http://schemas.openxmlformats.org/officeDocument/2006/relationships/image" Target="../media/image21.wmf"/><Relationship Id="rId2" Type="http://schemas.openxmlformats.org/officeDocument/2006/relationships/slideLayout" Target="../slideLayouts/slideLayout6.xml"/><Relationship Id="rId16" Type="http://schemas.openxmlformats.org/officeDocument/2006/relationships/oleObject" Target="../embeddings/oleObject18.bin"/><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18.wmf"/><Relationship Id="rId5" Type="http://schemas.openxmlformats.org/officeDocument/2006/relationships/image" Target="../media/image15.jpeg"/><Relationship Id="rId15" Type="http://schemas.openxmlformats.org/officeDocument/2006/relationships/image" Target="../media/image20.wmf"/><Relationship Id="rId10" Type="http://schemas.openxmlformats.org/officeDocument/2006/relationships/oleObject" Target="../embeddings/oleObject15.bin"/><Relationship Id="rId4" Type="http://schemas.openxmlformats.org/officeDocument/2006/relationships/image" Target="../media/image22.jpeg"/><Relationship Id="rId9" Type="http://schemas.openxmlformats.org/officeDocument/2006/relationships/image" Target="../media/image17.wmf"/><Relationship Id="rId1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5" name="Group 2"/>
          <p:cNvGrpSpPr>
            <a:grpSpLocks/>
          </p:cNvGrpSpPr>
          <p:nvPr/>
        </p:nvGrpSpPr>
        <p:grpSpPr bwMode="auto">
          <a:xfrm>
            <a:off x="385763" y="838200"/>
            <a:ext cx="2814637" cy="2125663"/>
            <a:chOff x="243" y="528"/>
            <a:chExt cx="1773" cy="1339"/>
          </a:xfrm>
        </p:grpSpPr>
        <p:graphicFrame>
          <p:nvGraphicFramePr>
            <p:cNvPr id="54274" name="Object 2"/>
            <p:cNvGraphicFramePr>
              <a:graphicFrameLocks noChangeAspect="1"/>
            </p:cNvGraphicFramePr>
            <p:nvPr/>
          </p:nvGraphicFramePr>
          <p:xfrm>
            <a:off x="384" y="528"/>
            <a:ext cx="1047" cy="323"/>
          </p:xfrm>
          <a:graphic>
            <a:graphicData uri="http://schemas.openxmlformats.org/presentationml/2006/ole">
              <mc:AlternateContent xmlns:mc="http://schemas.openxmlformats.org/markup-compatibility/2006">
                <mc:Choice xmlns:v="urn:schemas-microsoft-com:vml" Requires="v">
                  <p:oleObj spid="_x0000_s53358" name="Equation" r:id="rId4" imgW="825480" imgH="253800" progId="Equation.3">
                    <p:embed/>
                  </p:oleObj>
                </mc:Choice>
                <mc:Fallback>
                  <p:oleObj name="Equation" r:id="rId4" imgW="8254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528"/>
                          <a:ext cx="1047" cy="32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302" name="Line 4"/>
            <p:cNvSpPr>
              <a:spLocks noChangeShapeType="1"/>
            </p:cNvSpPr>
            <p:nvPr/>
          </p:nvSpPr>
          <p:spPr bwMode="auto">
            <a:xfrm>
              <a:off x="1776" y="1824"/>
              <a:ext cx="24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03" name="Line 5"/>
            <p:cNvSpPr>
              <a:spLocks noChangeShapeType="1"/>
            </p:cNvSpPr>
            <p:nvPr/>
          </p:nvSpPr>
          <p:spPr bwMode="auto">
            <a:xfrm flipH="1">
              <a:off x="243" y="1326"/>
              <a:ext cx="237" cy="1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04" name="Freeform 6"/>
            <p:cNvSpPr>
              <a:spLocks/>
            </p:cNvSpPr>
            <p:nvPr/>
          </p:nvSpPr>
          <p:spPr bwMode="auto">
            <a:xfrm>
              <a:off x="977" y="1350"/>
              <a:ext cx="377" cy="226"/>
            </a:xfrm>
            <a:custGeom>
              <a:avLst/>
              <a:gdLst>
                <a:gd name="T0" fmla="*/ 356 w 377"/>
                <a:gd name="T1" fmla="*/ 226 h 226"/>
                <a:gd name="T2" fmla="*/ 356 w 377"/>
                <a:gd name="T3" fmla="*/ 84 h 226"/>
                <a:gd name="T4" fmla="*/ 231 w 377"/>
                <a:gd name="T5" fmla="*/ 11 h 226"/>
                <a:gd name="T6" fmla="*/ 79 w 377"/>
                <a:gd name="T7" fmla="*/ 17 h 226"/>
                <a:gd name="T8" fmla="*/ 0 w 377"/>
                <a:gd name="T9" fmla="*/ 79 h 226"/>
                <a:gd name="T10" fmla="*/ 0 60000 65536"/>
                <a:gd name="T11" fmla="*/ 0 60000 65536"/>
                <a:gd name="T12" fmla="*/ 0 60000 65536"/>
                <a:gd name="T13" fmla="*/ 0 60000 65536"/>
                <a:gd name="T14" fmla="*/ 0 60000 65536"/>
                <a:gd name="T15" fmla="*/ 0 w 377"/>
                <a:gd name="T16" fmla="*/ 0 h 226"/>
                <a:gd name="T17" fmla="*/ 377 w 377"/>
                <a:gd name="T18" fmla="*/ 226 h 226"/>
              </a:gdLst>
              <a:ahLst/>
              <a:cxnLst>
                <a:cxn ang="T10">
                  <a:pos x="T0" y="T1"/>
                </a:cxn>
                <a:cxn ang="T11">
                  <a:pos x="T2" y="T3"/>
                </a:cxn>
                <a:cxn ang="T12">
                  <a:pos x="T4" y="T5"/>
                </a:cxn>
                <a:cxn ang="T13">
                  <a:pos x="T6" y="T7"/>
                </a:cxn>
                <a:cxn ang="T14">
                  <a:pos x="T8" y="T9"/>
                </a:cxn>
              </a:cxnLst>
              <a:rect l="T15" t="T16" r="T17" b="T18"/>
              <a:pathLst>
                <a:path w="377" h="226">
                  <a:moveTo>
                    <a:pt x="356" y="226"/>
                  </a:moveTo>
                  <a:cubicBezTo>
                    <a:pt x="366" y="173"/>
                    <a:pt x="377" y="120"/>
                    <a:pt x="356" y="84"/>
                  </a:cubicBezTo>
                  <a:cubicBezTo>
                    <a:pt x="335" y="48"/>
                    <a:pt x="277" y="22"/>
                    <a:pt x="231" y="11"/>
                  </a:cubicBezTo>
                  <a:cubicBezTo>
                    <a:pt x="185" y="0"/>
                    <a:pt x="117" y="6"/>
                    <a:pt x="79" y="17"/>
                  </a:cubicBezTo>
                  <a:cubicBezTo>
                    <a:pt x="41" y="28"/>
                    <a:pt x="20" y="53"/>
                    <a:pt x="0" y="79"/>
                  </a:cubicBezTo>
                </a:path>
              </a:pathLst>
            </a:custGeom>
            <a:noFill/>
            <a:ln w="28575">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05" name="Line 7"/>
            <p:cNvSpPr>
              <a:spLocks noChangeShapeType="1"/>
            </p:cNvSpPr>
            <p:nvPr/>
          </p:nvSpPr>
          <p:spPr bwMode="auto">
            <a:xfrm flipV="1">
              <a:off x="1163" y="1011"/>
              <a:ext cx="0" cy="41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06" name="Text Box 8"/>
            <p:cNvSpPr txBox="1">
              <a:spLocks noChangeArrowheads="1"/>
            </p:cNvSpPr>
            <p:nvPr/>
          </p:nvSpPr>
          <p:spPr bwMode="auto">
            <a:xfrm>
              <a:off x="1196" y="1023"/>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B</a:t>
              </a:r>
            </a:p>
          </p:txBody>
        </p:sp>
        <p:grpSp>
          <p:nvGrpSpPr>
            <p:cNvPr id="54307" name="Group 9"/>
            <p:cNvGrpSpPr>
              <a:grpSpLocks/>
            </p:cNvGrpSpPr>
            <p:nvPr/>
          </p:nvGrpSpPr>
          <p:grpSpPr bwMode="auto">
            <a:xfrm>
              <a:off x="480" y="1277"/>
              <a:ext cx="1312" cy="590"/>
              <a:chOff x="480" y="1277"/>
              <a:chExt cx="1312" cy="590"/>
            </a:xfrm>
          </p:grpSpPr>
          <p:sp>
            <p:nvSpPr>
              <p:cNvPr id="54308" name="Line 10"/>
              <p:cNvSpPr>
                <a:spLocks noChangeShapeType="1"/>
              </p:cNvSpPr>
              <p:nvPr/>
            </p:nvSpPr>
            <p:spPr bwMode="auto">
              <a:xfrm>
                <a:off x="556" y="1333"/>
                <a:ext cx="1152" cy="4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9" name="Oval 11"/>
              <p:cNvSpPr>
                <a:spLocks noChangeArrowheads="1"/>
              </p:cNvSpPr>
              <p:nvPr/>
            </p:nvSpPr>
            <p:spPr bwMode="auto">
              <a:xfrm>
                <a:off x="1084" y="1525"/>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4310" name="Group 12"/>
              <p:cNvGrpSpPr>
                <a:grpSpLocks/>
              </p:cNvGrpSpPr>
              <p:nvPr/>
            </p:nvGrpSpPr>
            <p:grpSpPr bwMode="auto">
              <a:xfrm>
                <a:off x="480" y="1277"/>
                <a:ext cx="96" cy="96"/>
                <a:chOff x="1584" y="1968"/>
                <a:chExt cx="96" cy="96"/>
              </a:xfrm>
            </p:grpSpPr>
            <p:sp>
              <p:nvSpPr>
                <p:cNvPr id="54315" name="Oval 13"/>
                <p:cNvSpPr>
                  <a:spLocks noChangeArrowheads="1"/>
                </p:cNvSpPr>
                <p:nvPr/>
              </p:nvSpPr>
              <p:spPr bwMode="auto">
                <a:xfrm>
                  <a:off x="1584" y="196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16" name="Oval 14"/>
                <p:cNvSpPr>
                  <a:spLocks noChangeArrowheads="1"/>
                </p:cNvSpPr>
                <p:nvPr/>
              </p:nvSpPr>
              <p:spPr bwMode="auto">
                <a:xfrm>
                  <a:off x="1620" y="2005"/>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4311" name="Group 15"/>
              <p:cNvGrpSpPr>
                <a:grpSpLocks/>
              </p:cNvGrpSpPr>
              <p:nvPr/>
            </p:nvGrpSpPr>
            <p:grpSpPr bwMode="auto">
              <a:xfrm>
                <a:off x="1696" y="1771"/>
                <a:ext cx="96" cy="96"/>
                <a:chOff x="336" y="1488"/>
                <a:chExt cx="96" cy="96"/>
              </a:xfrm>
            </p:grpSpPr>
            <p:sp>
              <p:nvSpPr>
                <p:cNvPr id="54312" name="Oval 16"/>
                <p:cNvSpPr>
                  <a:spLocks noChangeArrowheads="1"/>
                </p:cNvSpPr>
                <p:nvPr/>
              </p:nvSpPr>
              <p:spPr bwMode="auto">
                <a:xfrm>
                  <a:off x="336" y="148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13" name="Line 17"/>
                <p:cNvSpPr>
                  <a:spLocks noChangeShapeType="1"/>
                </p:cNvSpPr>
                <p:nvPr/>
              </p:nvSpPr>
              <p:spPr bwMode="auto">
                <a:xfrm flipH="1">
                  <a:off x="349" y="1511"/>
                  <a:ext cx="72" cy="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4" name="Line 18"/>
                <p:cNvSpPr>
                  <a:spLocks noChangeShapeType="1"/>
                </p:cNvSpPr>
                <p:nvPr/>
              </p:nvSpPr>
              <p:spPr bwMode="auto">
                <a:xfrm>
                  <a:off x="350" y="1498"/>
                  <a:ext cx="63"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pic>
        <p:nvPicPr>
          <p:cNvPr id="1631269" name="Picture 37" descr="Fig20"/>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3962400" y="1219200"/>
            <a:ext cx="50292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Line 38"/>
          <p:cNvSpPr>
            <a:spLocks noChangeShapeType="1"/>
          </p:cNvSpPr>
          <p:nvPr/>
        </p:nvSpPr>
        <p:spPr bwMode="auto">
          <a:xfrm>
            <a:off x="3657600" y="1676400"/>
            <a:ext cx="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8" name="Rectangle 39"/>
          <p:cNvSpPr>
            <a:spLocks noGrp="1" noChangeArrowheads="1"/>
          </p:cNvSpPr>
          <p:nvPr>
            <p:ph type="title"/>
          </p:nvPr>
        </p:nvSpPr>
        <p:spPr/>
        <p:txBody>
          <a:bodyPr/>
          <a:lstStyle/>
          <a:p>
            <a:pPr eaLnBrk="1" hangingPunct="1"/>
            <a:r>
              <a:rPr lang="en-US" altLang="en-US" smtClean="0">
                <a:ea typeface="ＭＳ Ｐゴシック" charset="-128"/>
              </a:rPr>
              <a:t>How to Make an Electric Motor</a:t>
            </a:r>
          </a:p>
        </p:txBody>
      </p:sp>
      <p:sp>
        <p:nvSpPr>
          <p:cNvPr id="40" name="TextBox 39"/>
          <p:cNvSpPr txBox="1"/>
          <p:nvPr/>
        </p:nvSpPr>
        <p:spPr>
          <a:xfrm>
            <a:off x="0" y="2971800"/>
            <a:ext cx="3211513"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Run the current one way</a:t>
            </a:r>
          </a:p>
        </p:txBody>
      </p:sp>
      <p:grpSp>
        <p:nvGrpSpPr>
          <p:cNvPr id="6" name="Group 42"/>
          <p:cNvGrpSpPr>
            <a:grpSpLocks/>
          </p:cNvGrpSpPr>
          <p:nvPr/>
        </p:nvGrpSpPr>
        <p:grpSpPr bwMode="auto">
          <a:xfrm>
            <a:off x="-26988" y="4414838"/>
            <a:ext cx="3532188" cy="2295525"/>
            <a:chOff x="-26536" y="4415135"/>
            <a:chExt cx="3531736" cy="2294930"/>
          </a:xfrm>
        </p:grpSpPr>
        <p:grpSp>
          <p:nvGrpSpPr>
            <p:cNvPr id="54282" name="Group 19"/>
            <p:cNvGrpSpPr>
              <a:grpSpLocks/>
            </p:cNvGrpSpPr>
            <p:nvPr/>
          </p:nvGrpSpPr>
          <p:grpSpPr bwMode="auto">
            <a:xfrm>
              <a:off x="703263" y="4868862"/>
              <a:ext cx="2149475" cy="1303338"/>
              <a:chOff x="443" y="2112"/>
              <a:chExt cx="1354" cy="821"/>
            </a:xfrm>
          </p:grpSpPr>
          <p:grpSp>
            <p:nvGrpSpPr>
              <p:cNvPr id="54285" name="Group 20"/>
              <p:cNvGrpSpPr>
                <a:grpSpLocks/>
              </p:cNvGrpSpPr>
              <p:nvPr/>
            </p:nvGrpSpPr>
            <p:grpSpPr bwMode="auto">
              <a:xfrm>
                <a:off x="443" y="2437"/>
                <a:ext cx="1354" cy="496"/>
                <a:chOff x="443" y="2437"/>
                <a:chExt cx="1354" cy="496"/>
              </a:xfrm>
            </p:grpSpPr>
            <p:grpSp>
              <p:nvGrpSpPr>
                <p:cNvPr id="54291" name="Group 21"/>
                <p:cNvGrpSpPr>
                  <a:grpSpLocks/>
                </p:cNvGrpSpPr>
                <p:nvPr/>
              </p:nvGrpSpPr>
              <p:grpSpPr bwMode="auto">
                <a:xfrm>
                  <a:off x="1701" y="2437"/>
                  <a:ext cx="96" cy="96"/>
                  <a:chOff x="1584" y="1968"/>
                  <a:chExt cx="96" cy="96"/>
                </a:xfrm>
              </p:grpSpPr>
              <p:sp>
                <p:nvSpPr>
                  <p:cNvPr id="54300" name="Oval 22"/>
                  <p:cNvSpPr>
                    <a:spLocks noChangeArrowheads="1"/>
                  </p:cNvSpPr>
                  <p:nvPr/>
                </p:nvSpPr>
                <p:spPr bwMode="auto">
                  <a:xfrm>
                    <a:off x="1584" y="196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01" name="Oval 23"/>
                  <p:cNvSpPr>
                    <a:spLocks noChangeArrowheads="1"/>
                  </p:cNvSpPr>
                  <p:nvPr/>
                </p:nvSpPr>
                <p:spPr bwMode="auto">
                  <a:xfrm>
                    <a:off x="1620" y="2005"/>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4292" name="Group 24"/>
                <p:cNvGrpSpPr>
                  <a:grpSpLocks/>
                </p:cNvGrpSpPr>
                <p:nvPr/>
              </p:nvGrpSpPr>
              <p:grpSpPr bwMode="auto">
                <a:xfrm>
                  <a:off x="443" y="2837"/>
                  <a:ext cx="96" cy="96"/>
                  <a:chOff x="336" y="1488"/>
                  <a:chExt cx="96" cy="96"/>
                </a:xfrm>
              </p:grpSpPr>
              <p:sp>
                <p:nvSpPr>
                  <p:cNvPr id="54297" name="Oval 25"/>
                  <p:cNvSpPr>
                    <a:spLocks noChangeArrowheads="1"/>
                  </p:cNvSpPr>
                  <p:nvPr/>
                </p:nvSpPr>
                <p:spPr bwMode="auto">
                  <a:xfrm>
                    <a:off x="336" y="148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98" name="Line 26"/>
                  <p:cNvSpPr>
                    <a:spLocks noChangeShapeType="1"/>
                  </p:cNvSpPr>
                  <p:nvPr/>
                </p:nvSpPr>
                <p:spPr bwMode="auto">
                  <a:xfrm flipH="1">
                    <a:off x="349" y="1511"/>
                    <a:ext cx="72" cy="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9" name="Line 27"/>
                  <p:cNvSpPr>
                    <a:spLocks noChangeShapeType="1"/>
                  </p:cNvSpPr>
                  <p:nvPr/>
                </p:nvSpPr>
                <p:spPr bwMode="auto">
                  <a:xfrm>
                    <a:off x="350" y="1498"/>
                    <a:ext cx="63"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93" name="Line 28"/>
                <p:cNvSpPr>
                  <a:spLocks noChangeShapeType="1"/>
                </p:cNvSpPr>
                <p:nvPr/>
              </p:nvSpPr>
              <p:spPr bwMode="auto">
                <a:xfrm flipH="1">
                  <a:off x="528" y="2496"/>
                  <a:ext cx="120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294" name="Group 29"/>
                <p:cNvGrpSpPr>
                  <a:grpSpLocks/>
                </p:cNvGrpSpPr>
                <p:nvPr/>
              </p:nvGrpSpPr>
              <p:grpSpPr bwMode="auto">
                <a:xfrm>
                  <a:off x="1080" y="2640"/>
                  <a:ext cx="96" cy="96"/>
                  <a:chOff x="1584" y="1968"/>
                  <a:chExt cx="96" cy="96"/>
                </a:xfrm>
              </p:grpSpPr>
              <p:sp>
                <p:nvSpPr>
                  <p:cNvPr id="54295" name="Oval 30"/>
                  <p:cNvSpPr>
                    <a:spLocks noChangeArrowheads="1"/>
                  </p:cNvSpPr>
                  <p:nvPr/>
                </p:nvSpPr>
                <p:spPr bwMode="auto">
                  <a:xfrm>
                    <a:off x="1584" y="196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96" name="Oval 31"/>
                  <p:cNvSpPr>
                    <a:spLocks noChangeArrowheads="1"/>
                  </p:cNvSpPr>
                  <p:nvPr/>
                </p:nvSpPr>
                <p:spPr bwMode="auto">
                  <a:xfrm>
                    <a:off x="1620" y="2005"/>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54286" name="Freeform 32"/>
              <p:cNvSpPr>
                <a:spLocks/>
              </p:cNvSpPr>
              <p:nvPr/>
            </p:nvSpPr>
            <p:spPr bwMode="auto">
              <a:xfrm>
                <a:off x="955" y="2525"/>
                <a:ext cx="377" cy="226"/>
              </a:xfrm>
              <a:custGeom>
                <a:avLst/>
                <a:gdLst>
                  <a:gd name="T0" fmla="*/ 356 w 377"/>
                  <a:gd name="T1" fmla="*/ 226 h 226"/>
                  <a:gd name="T2" fmla="*/ 356 w 377"/>
                  <a:gd name="T3" fmla="*/ 84 h 226"/>
                  <a:gd name="T4" fmla="*/ 231 w 377"/>
                  <a:gd name="T5" fmla="*/ 11 h 226"/>
                  <a:gd name="T6" fmla="*/ 79 w 377"/>
                  <a:gd name="T7" fmla="*/ 17 h 226"/>
                  <a:gd name="T8" fmla="*/ 0 w 377"/>
                  <a:gd name="T9" fmla="*/ 79 h 226"/>
                  <a:gd name="T10" fmla="*/ 0 60000 65536"/>
                  <a:gd name="T11" fmla="*/ 0 60000 65536"/>
                  <a:gd name="T12" fmla="*/ 0 60000 65536"/>
                  <a:gd name="T13" fmla="*/ 0 60000 65536"/>
                  <a:gd name="T14" fmla="*/ 0 60000 65536"/>
                  <a:gd name="T15" fmla="*/ 0 w 377"/>
                  <a:gd name="T16" fmla="*/ 0 h 226"/>
                  <a:gd name="T17" fmla="*/ 377 w 377"/>
                  <a:gd name="T18" fmla="*/ 226 h 226"/>
                </a:gdLst>
                <a:ahLst/>
                <a:cxnLst>
                  <a:cxn ang="T10">
                    <a:pos x="T0" y="T1"/>
                  </a:cxn>
                  <a:cxn ang="T11">
                    <a:pos x="T2" y="T3"/>
                  </a:cxn>
                  <a:cxn ang="T12">
                    <a:pos x="T4" y="T5"/>
                  </a:cxn>
                  <a:cxn ang="T13">
                    <a:pos x="T6" y="T7"/>
                  </a:cxn>
                  <a:cxn ang="T14">
                    <a:pos x="T8" y="T9"/>
                  </a:cxn>
                </a:cxnLst>
                <a:rect l="T15" t="T16" r="T17" b="T18"/>
                <a:pathLst>
                  <a:path w="377" h="226">
                    <a:moveTo>
                      <a:pt x="356" y="226"/>
                    </a:moveTo>
                    <a:cubicBezTo>
                      <a:pt x="366" y="173"/>
                      <a:pt x="377" y="120"/>
                      <a:pt x="356" y="84"/>
                    </a:cubicBezTo>
                    <a:cubicBezTo>
                      <a:pt x="335" y="48"/>
                      <a:pt x="277" y="22"/>
                      <a:pt x="231" y="11"/>
                    </a:cubicBezTo>
                    <a:cubicBezTo>
                      <a:pt x="185" y="0"/>
                      <a:pt x="117" y="6"/>
                      <a:pt x="79" y="17"/>
                    </a:cubicBezTo>
                    <a:cubicBezTo>
                      <a:pt x="41" y="28"/>
                      <a:pt x="20" y="53"/>
                      <a:pt x="0" y="79"/>
                    </a:cubicBezTo>
                  </a:path>
                </a:pathLst>
              </a:custGeom>
              <a:noFill/>
              <a:ln w="28575">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87" name="Line 33"/>
              <p:cNvSpPr>
                <a:spLocks noChangeShapeType="1"/>
              </p:cNvSpPr>
              <p:nvPr/>
            </p:nvSpPr>
            <p:spPr bwMode="auto">
              <a:xfrm>
                <a:off x="540" y="2902"/>
                <a:ext cx="24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Line 34"/>
              <p:cNvSpPr>
                <a:spLocks noChangeShapeType="1"/>
              </p:cNvSpPr>
              <p:nvPr/>
            </p:nvSpPr>
            <p:spPr bwMode="auto">
              <a:xfrm flipH="1">
                <a:off x="1441" y="2473"/>
                <a:ext cx="237" cy="1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9" name="Line 35"/>
              <p:cNvSpPr>
                <a:spLocks noChangeShapeType="1"/>
              </p:cNvSpPr>
              <p:nvPr/>
            </p:nvSpPr>
            <p:spPr bwMode="auto">
              <a:xfrm flipV="1">
                <a:off x="720" y="2112"/>
                <a:ext cx="0" cy="41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0" name="Text Box 36"/>
              <p:cNvSpPr txBox="1">
                <a:spLocks noChangeArrowheads="1"/>
              </p:cNvSpPr>
              <p:nvPr/>
            </p:nvSpPr>
            <p:spPr bwMode="auto">
              <a:xfrm>
                <a:off x="753" y="212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B</a:t>
                </a:r>
              </a:p>
            </p:txBody>
          </p:sp>
        </p:grpSp>
        <p:sp>
          <p:nvSpPr>
            <p:cNvPr id="41" name="TextBox 40"/>
            <p:cNvSpPr txBox="1"/>
            <p:nvPr/>
          </p:nvSpPr>
          <p:spPr>
            <a:xfrm>
              <a:off x="449" y="4415135"/>
              <a:ext cx="3185705" cy="46184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Then reverse the current</a:t>
              </a:r>
            </a:p>
          </p:txBody>
        </p:sp>
        <p:sp>
          <p:nvSpPr>
            <p:cNvPr id="42" name="TextBox 41"/>
            <p:cNvSpPr txBox="1"/>
            <p:nvPr/>
          </p:nvSpPr>
          <p:spPr>
            <a:xfrm>
              <a:off x="-26536" y="6248222"/>
              <a:ext cx="3531736" cy="46184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Torque is in same direction</a:t>
              </a:r>
            </a:p>
          </p:txBody>
        </p:sp>
      </p:grpSp>
      <p:cxnSp>
        <p:nvCxnSpPr>
          <p:cNvPr id="44"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a:t>
            </a:fld>
            <a:endParaRPr lang="en-US" altLang="en-US"/>
          </a:p>
        </p:txBody>
      </p:sp>
    </p:spTree>
    <p:extLst>
      <p:ext uri="{BB962C8B-B14F-4D97-AF65-F5344CB8AC3E}">
        <p14:creationId xmlns:p14="http://schemas.microsoft.com/office/powerpoint/2010/main" val="4217199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Where's the Source?  Follow the Flow!</a:t>
            </a:r>
          </a:p>
        </p:txBody>
      </p:sp>
      <p:cxnSp>
        <p:nvCxnSpPr>
          <p:cNvPr id="20"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9" name="TextBox 28"/>
          <p:cNvSpPr txBox="1"/>
          <p:nvPr/>
        </p:nvSpPr>
        <p:spPr>
          <a:xfrm>
            <a:off x="4748213" y="6070600"/>
            <a:ext cx="2947987" cy="101600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33CC"/>
                </a:solidFill>
                <a:sym typeface="Wingdings" charset="2"/>
              </a:rPr>
              <a:t>The source of this fountain </a:t>
            </a:r>
          </a:p>
          <a:p>
            <a:pPr eaLnBrk="1" hangingPunct="1"/>
            <a:r>
              <a:rPr lang="en-US" altLang="en-US" sz="2000">
                <a:solidFill>
                  <a:srgbClr val="0033CC"/>
                </a:solidFill>
                <a:sym typeface="Wingdings" charset="2"/>
              </a:rPr>
              <a:t>is not in the picture.</a:t>
            </a:r>
            <a:endParaRPr lang="en-US" altLang="en-US" sz="2000">
              <a:solidFill>
                <a:srgbClr val="0033CC"/>
              </a:solidFill>
            </a:endParaRPr>
          </a:p>
          <a:p>
            <a:pPr eaLnBrk="1" hangingPunct="1"/>
            <a:endParaRPr lang="en-US" altLang="en-US" sz="2000">
              <a:solidFill>
                <a:srgbClr val="CC0000"/>
              </a:solidFill>
            </a:endParaRPr>
          </a:p>
        </p:txBody>
      </p:sp>
      <p:grpSp>
        <p:nvGrpSpPr>
          <p:cNvPr id="24581" name="Group 34"/>
          <p:cNvGrpSpPr>
            <a:grpSpLocks/>
          </p:cNvGrpSpPr>
          <p:nvPr/>
        </p:nvGrpSpPr>
        <p:grpSpPr bwMode="auto">
          <a:xfrm>
            <a:off x="4800600" y="914400"/>
            <a:ext cx="3705225" cy="5334000"/>
            <a:chOff x="-41587" y="914400"/>
            <a:chExt cx="3704832" cy="5334000"/>
          </a:xfrm>
        </p:grpSpPr>
        <p:pic>
          <p:nvPicPr>
            <p:cNvPr id="24587" name="Picture 21"/>
            <p:cNvPicPr>
              <a:picLocks noChangeAspect="1"/>
            </p:cNvPicPr>
            <p:nvPr/>
          </p:nvPicPr>
          <p:blipFill>
            <a:blip r:embed="rId3">
              <a:extLst>
                <a:ext uri="{28A0092B-C50C-407E-A947-70E740481C1C}">
                  <a14:useLocalDpi xmlns:a14="http://schemas.microsoft.com/office/drawing/2010/main" val="0"/>
                </a:ext>
              </a:extLst>
            </a:blip>
            <a:srcRect l="19672" t="36188" r="8197"/>
            <a:stretch>
              <a:fillRect/>
            </a:stretch>
          </p:blipFill>
          <p:spPr bwMode="auto">
            <a:xfrm>
              <a:off x="304800" y="1738333"/>
              <a:ext cx="3200400" cy="4264082"/>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24588"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7867" y="2954867"/>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1587" y="914400"/>
              <a:ext cx="3703245"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0033CC"/>
                  </a:solidFill>
                  <a:latin typeface="+mn-lt"/>
                  <a:ea typeface="+mn-ea"/>
                </a:rPr>
                <a:t>We see the water flow in.</a:t>
              </a:r>
            </a:p>
            <a:p>
              <a:pPr indent="228600">
                <a:defRPr/>
              </a:pPr>
              <a:r>
                <a:rPr lang="en-US" sz="2000">
                  <a:solidFill>
                    <a:srgbClr val="0033CC"/>
                  </a:solidFill>
                  <a:latin typeface="+mn-lt"/>
                  <a:ea typeface="+mn-ea"/>
                </a:rPr>
                <a:t>We see the same amount flow out.  </a:t>
              </a:r>
            </a:p>
          </p:txBody>
        </p:sp>
        <p:sp>
          <p:nvSpPr>
            <p:cNvPr id="30" name="Freeform 29"/>
            <p:cNvSpPr>
              <a:spLocks noChangeArrowheads="1"/>
            </p:cNvSpPr>
            <p:nvPr/>
          </p:nvSpPr>
          <p:spPr bwMode="auto">
            <a:xfrm>
              <a:off x="2056865" y="3708400"/>
              <a:ext cx="1606380" cy="2540000"/>
            </a:xfrm>
            <a:custGeom>
              <a:avLst/>
              <a:gdLst>
                <a:gd name="T0" fmla="*/ 1054187 w 1986845"/>
                <a:gd name="T1" fmla="*/ 2540000 h 2540000"/>
                <a:gd name="T2" fmla="*/ 1430682 w 1986845"/>
                <a:gd name="T3" fmla="*/ 1642534 h 2540000"/>
                <a:gd name="T4" fmla="*/ 0 w 1986845"/>
                <a:gd name="T5" fmla="*/ 0 h 2540000"/>
                <a:gd name="T6" fmla="*/ 0 60000 65536"/>
                <a:gd name="T7" fmla="*/ 0 60000 65536"/>
                <a:gd name="T8" fmla="*/ 0 60000 65536"/>
                <a:gd name="T9" fmla="*/ 0 w 1986845"/>
                <a:gd name="T10" fmla="*/ 0 h 2540000"/>
                <a:gd name="T11" fmla="*/ 1986845 w 1986845"/>
                <a:gd name="T12" fmla="*/ 2540000 h 2540000"/>
              </a:gdLst>
              <a:ahLst/>
              <a:cxnLst>
                <a:cxn ang="T6">
                  <a:pos x="T0" y="T1"/>
                </a:cxn>
                <a:cxn ang="T7">
                  <a:pos x="T2" y="T3"/>
                </a:cxn>
                <a:cxn ang="T8">
                  <a:pos x="T4" y="T5"/>
                </a:cxn>
              </a:cxnLst>
              <a:rect l="T9" t="T10" r="T11" b="T12"/>
              <a:pathLst>
                <a:path w="1986845" h="2540000">
                  <a:moveTo>
                    <a:pt x="1303867" y="2540000"/>
                  </a:moveTo>
                  <a:cubicBezTo>
                    <a:pt x="1645356" y="2302933"/>
                    <a:pt x="1986845" y="2065867"/>
                    <a:pt x="1769534" y="1642534"/>
                  </a:cubicBezTo>
                  <a:cubicBezTo>
                    <a:pt x="1552223" y="1219201"/>
                    <a:pt x="776111" y="609600"/>
                    <a:pt x="0" y="0"/>
                  </a:cubicBezTo>
                </a:path>
              </a:pathLst>
            </a:custGeom>
            <a:noFill/>
            <a:ln w="38100">
              <a:solidFill>
                <a:srgbClr val="0033CC"/>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24582" name="Group 35"/>
          <p:cNvGrpSpPr>
            <a:grpSpLocks/>
          </p:cNvGrpSpPr>
          <p:nvPr/>
        </p:nvGrpSpPr>
        <p:grpSpPr bwMode="auto">
          <a:xfrm>
            <a:off x="228600" y="1066800"/>
            <a:ext cx="3733800" cy="5432425"/>
            <a:chOff x="4876800" y="971490"/>
            <a:chExt cx="3733800" cy="5432286"/>
          </a:xfrm>
        </p:grpSpPr>
        <p:pic>
          <p:nvPicPr>
            <p:cNvPr id="24583" name="Picture 22" descr="overflowing-spill-dish-fountainL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77097"/>
              <a:ext cx="3505200" cy="3437793"/>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876800" y="971490"/>
              <a:ext cx="3382963" cy="40004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We only see water flowing out.</a:t>
              </a:r>
            </a:p>
          </p:txBody>
        </p:sp>
        <p:sp>
          <p:nvSpPr>
            <p:cNvPr id="32" name="TextBox 31"/>
            <p:cNvSpPr txBox="1"/>
            <p:nvPr/>
          </p:nvSpPr>
          <p:spPr>
            <a:xfrm>
              <a:off x="4876800" y="5695769"/>
              <a:ext cx="2947988" cy="70800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rPr>
                <a:t>The source of this fountain</a:t>
              </a:r>
            </a:p>
            <a:p>
              <a:pPr eaLnBrk="1" hangingPunct="1"/>
              <a:r>
                <a:rPr lang="en-US" altLang="en-US" sz="2000" b="1">
                  <a:solidFill>
                    <a:srgbClr val="CC0000"/>
                  </a:solidFill>
                </a:rPr>
                <a:t>must</a:t>
              </a:r>
              <a:r>
                <a:rPr lang="en-US" altLang="en-US" sz="2000">
                  <a:solidFill>
                    <a:srgbClr val="CC0000"/>
                  </a:solidFill>
                </a:rPr>
                <a:t> be in the bowl.</a:t>
              </a:r>
              <a:endParaRPr lang="en-US" altLang="en-US" sz="2000" b="1">
                <a:solidFill>
                  <a:srgbClr val="CC0000"/>
                </a:solidFill>
              </a:endParaRPr>
            </a:p>
          </p:txBody>
        </p:sp>
        <p:sp>
          <p:nvSpPr>
            <p:cNvPr id="34" name="Freeform 33"/>
            <p:cNvSpPr>
              <a:spLocks noChangeArrowheads="1"/>
            </p:cNvSpPr>
            <p:nvPr/>
          </p:nvSpPr>
          <p:spPr bwMode="auto">
            <a:xfrm>
              <a:off x="7162800" y="2204946"/>
              <a:ext cx="1371600" cy="3490823"/>
            </a:xfrm>
            <a:custGeom>
              <a:avLst/>
              <a:gdLst>
                <a:gd name="T0" fmla="*/ 900112 w 1986845"/>
                <a:gd name="T1" fmla="*/ 3490823 h 2540000"/>
                <a:gd name="T2" fmla="*/ 1221581 w 1986845"/>
                <a:gd name="T3" fmla="*/ 2257400 h 2540000"/>
                <a:gd name="T4" fmla="*/ 0 w 1986845"/>
                <a:gd name="T5" fmla="*/ 0 h 2540000"/>
                <a:gd name="T6" fmla="*/ 0 60000 65536"/>
                <a:gd name="T7" fmla="*/ 0 60000 65536"/>
                <a:gd name="T8" fmla="*/ 0 60000 65536"/>
                <a:gd name="T9" fmla="*/ 0 w 1986845"/>
                <a:gd name="T10" fmla="*/ 0 h 2540000"/>
                <a:gd name="T11" fmla="*/ 1986845 w 1986845"/>
                <a:gd name="T12" fmla="*/ 2540000 h 2540000"/>
              </a:gdLst>
              <a:ahLst/>
              <a:cxnLst>
                <a:cxn ang="T6">
                  <a:pos x="T0" y="T1"/>
                </a:cxn>
                <a:cxn ang="T7">
                  <a:pos x="T2" y="T3"/>
                </a:cxn>
                <a:cxn ang="T8">
                  <a:pos x="T4" y="T5"/>
                </a:cxn>
              </a:cxnLst>
              <a:rect l="T9" t="T10" r="T11" b="T12"/>
              <a:pathLst>
                <a:path w="1986845" h="2540000">
                  <a:moveTo>
                    <a:pt x="1303867" y="2540000"/>
                  </a:moveTo>
                  <a:cubicBezTo>
                    <a:pt x="1645356" y="2302933"/>
                    <a:pt x="1986845" y="2065867"/>
                    <a:pt x="1769534" y="1642534"/>
                  </a:cubicBezTo>
                  <a:cubicBezTo>
                    <a:pt x="1552223" y="1219201"/>
                    <a:pt x="776111" y="609600"/>
                    <a:pt x="0" y="0"/>
                  </a:cubicBezTo>
                </a:path>
              </a:pathLst>
            </a:custGeom>
            <a:noFill/>
            <a:ln w="38100">
              <a:solidFill>
                <a:srgbClr val="CC0000"/>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sp>
        <p:nvSpPr>
          <p:cNvPr id="2" name="Slide Number Placeholder 1"/>
          <p:cNvSpPr>
            <a:spLocks noGrp="1"/>
          </p:cNvSpPr>
          <p:nvPr>
            <p:ph type="sldNum" sz="quarter" idx="12"/>
          </p:nvPr>
        </p:nvSpPr>
        <p:spPr/>
        <p:txBody>
          <a:bodyPr/>
          <a:lstStyle/>
          <a:p>
            <a:fld id="{1DA5DBEB-0B06-4700-84C4-7F943FC52C7A}" type="slidenum">
              <a:rPr lang="en-US" altLang="en-US" smtClean="0"/>
              <a:pPr/>
              <a:t>10</a:t>
            </a:fld>
            <a:endParaRPr lang="en-US"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8"/>
          <p:cNvSpPr>
            <a:spLocks noGrp="1" noChangeArrowheads="1"/>
          </p:cNvSpPr>
          <p:nvPr>
            <p:ph type="title"/>
          </p:nvPr>
        </p:nvSpPr>
        <p:spPr>
          <a:xfrm>
            <a:off x="0" y="-76200"/>
            <a:ext cx="9144000" cy="914400"/>
          </a:xfrm>
        </p:spPr>
        <p:txBody>
          <a:bodyPr/>
          <a:lstStyle/>
          <a:p>
            <a:pPr eaLnBrk="1" hangingPunct="1"/>
            <a:r>
              <a:rPr lang="en-US" altLang="en-US" i="1" smtClean="0">
                <a:ea typeface="ＭＳ Ｐゴシック" charset="-128"/>
              </a:rPr>
              <a:t>What is</a:t>
            </a:r>
            <a:r>
              <a:rPr lang="en-US" altLang="en-US" smtClean="0">
                <a:ea typeface="ＭＳ Ｐゴシック" charset="-128"/>
              </a:rPr>
              <a:t> the Source?</a:t>
            </a:r>
          </a:p>
        </p:txBody>
      </p:sp>
      <p:cxnSp>
        <p:nvCxnSpPr>
          <p:cNvPr id="20"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6628" name="Group 25"/>
          <p:cNvGrpSpPr>
            <a:grpSpLocks/>
          </p:cNvGrpSpPr>
          <p:nvPr/>
        </p:nvGrpSpPr>
        <p:grpSpPr bwMode="auto">
          <a:xfrm>
            <a:off x="228600" y="1066800"/>
            <a:ext cx="3733800" cy="5124450"/>
            <a:chOff x="4876800" y="971490"/>
            <a:chExt cx="3733800" cy="5124510"/>
          </a:xfrm>
        </p:grpSpPr>
        <p:pic>
          <p:nvPicPr>
            <p:cNvPr id="26638" name="Picture 26" descr="overflowing-spill-dish-fountainL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77097"/>
              <a:ext cx="3505200" cy="3437793"/>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553075" y="971490"/>
              <a:ext cx="2643188" cy="769947"/>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2200">
                  <a:solidFill>
                    <a:srgbClr val="CC0000"/>
                  </a:solidFill>
                  <a:latin typeface="+mn-lt"/>
                  <a:ea typeface="+mn-ea"/>
                </a:rPr>
                <a:t>The </a:t>
              </a:r>
              <a:r>
                <a:rPr lang="en-US" sz="2200" b="1">
                  <a:solidFill>
                    <a:srgbClr val="CC0000"/>
                  </a:solidFill>
                  <a:latin typeface="+mn-lt"/>
                  <a:ea typeface="+mn-ea"/>
                </a:rPr>
                <a:t>Source</a:t>
              </a:r>
              <a:r>
                <a:rPr lang="en-US" sz="2200">
                  <a:solidFill>
                    <a:srgbClr val="CC0000"/>
                  </a:solidFill>
                  <a:latin typeface="+mn-lt"/>
                  <a:ea typeface="+mn-ea"/>
                </a:rPr>
                <a:t> of </a:t>
              </a:r>
              <a:r>
                <a:rPr lang="en-US" sz="2200" b="1">
                  <a:solidFill>
                    <a:srgbClr val="CC0000"/>
                  </a:solidFill>
                  <a:latin typeface="+mn-lt"/>
                  <a:ea typeface="+mn-ea"/>
                </a:rPr>
                <a:t>Water </a:t>
              </a:r>
            </a:p>
            <a:p>
              <a:pPr indent="228600" algn="ctr">
                <a:defRPr/>
              </a:pPr>
              <a:r>
                <a:rPr lang="en-US" sz="2200">
                  <a:solidFill>
                    <a:srgbClr val="CC0000"/>
                  </a:solidFill>
                  <a:latin typeface="+mn-lt"/>
                  <a:ea typeface="+mn-ea"/>
                </a:rPr>
                <a:t>is a </a:t>
              </a:r>
              <a:r>
                <a:rPr lang="en-US" sz="2200" b="1">
                  <a:solidFill>
                    <a:srgbClr val="CC0000"/>
                  </a:solidFill>
                  <a:latin typeface="+mn-lt"/>
                  <a:ea typeface="+mn-ea"/>
                </a:rPr>
                <a:t>Water Faucet</a:t>
              </a:r>
            </a:p>
          </p:txBody>
        </p:sp>
        <p:sp>
          <p:nvSpPr>
            <p:cNvPr id="35" name="TextBox 34"/>
            <p:cNvSpPr txBox="1"/>
            <p:nvPr/>
          </p:nvSpPr>
          <p:spPr>
            <a:xfrm>
              <a:off x="4876800" y="5695945"/>
              <a:ext cx="184150" cy="400055"/>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b="1">
                <a:solidFill>
                  <a:srgbClr val="CC0000"/>
                </a:solidFill>
              </a:endParaRPr>
            </a:p>
          </p:txBody>
        </p:sp>
      </p:grpSp>
      <p:sp>
        <p:nvSpPr>
          <p:cNvPr id="37" name="TextBox 36"/>
          <p:cNvSpPr txBox="1"/>
          <p:nvPr/>
        </p:nvSpPr>
        <p:spPr>
          <a:xfrm>
            <a:off x="5446713" y="1058863"/>
            <a:ext cx="2789237" cy="769937"/>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2200">
                <a:solidFill>
                  <a:srgbClr val="CC0000"/>
                </a:solidFill>
                <a:latin typeface="+mn-lt"/>
                <a:ea typeface="+mn-ea"/>
              </a:rPr>
              <a:t>The </a:t>
            </a:r>
            <a:r>
              <a:rPr lang="en-US" sz="2200" b="1">
                <a:solidFill>
                  <a:srgbClr val="CC0000"/>
                </a:solidFill>
                <a:latin typeface="+mn-lt"/>
                <a:ea typeface="+mn-ea"/>
              </a:rPr>
              <a:t>Source</a:t>
            </a:r>
            <a:r>
              <a:rPr lang="en-US" sz="2200">
                <a:solidFill>
                  <a:srgbClr val="CC0000"/>
                </a:solidFill>
                <a:latin typeface="+mn-lt"/>
                <a:ea typeface="+mn-ea"/>
              </a:rPr>
              <a:t> of </a:t>
            </a:r>
            <a:r>
              <a:rPr lang="en-US" sz="2200" b="1">
                <a:solidFill>
                  <a:srgbClr val="CC0000"/>
                </a:solidFill>
                <a:latin typeface="+mn-lt"/>
                <a:ea typeface="+mn-ea"/>
              </a:rPr>
              <a:t>E-Field </a:t>
            </a:r>
          </a:p>
          <a:p>
            <a:pPr indent="228600" algn="ctr">
              <a:defRPr/>
            </a:pPr>
            <a:r>
              <a:rPr lang="en-US" sz="2200">
                <a:solidFill>
                  <a:srgbClr val="CC0000"/>
                </a:solidFill>
                <a:latin typeface="+mn-lt"/>
                <a:ea typeface="+mn-ea"/>
              </a:rPr>
              <a:t>is </a:t>
            </a:r>
            <a:r>
              <a:rPr lang="en-US" sz="2200" b="1">
                <a:solidFill>
                  <a:srgbClr val="CC0000"/>
                </a:solidFill>
                <a:latin typeface="+mn-lt"/>
                <a:ea typeface="+mn-ea"/>
              </a:rPr>
              <a:t>Charge</a:t>
            </a:r>
          </a:p>
        </p:txBody>
      </p:sp>
      <p:pic>
        <p:nvPicPr>
          <p:cNvPr id="26630"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438400"/>
            <a:ext cx="2921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2"/>
          <p:cNvGrpSpPr>
            <a:grpSpLocks/>
          </p:cNvGrpSpPr>
          <p:nvPr/>
        </p:nvGrpSpPr>
        <p:grpSpPr bwMode="auto">
          <a:xfrm>
            <a:off x="457200" y="2057400"/>
            <a:ext cx="8026400" cy="4518025"/>
            <a:chOff x="457200" y="2057400"/>
            <a:chExt cx="8026048" cy="4517886"/>
          </a:xfrm>
        </p:grpSpPr>
        <p:sp>
          <p:nvSpPr>
            <p:cNvPr id="39" name="TextBox 38"/>
            <p:cNvSpPr txBox="1"/>
            <p:nvPr/>
          </p:nvSpPr>
          <p:spPr>
            <a:xfrm>
              <a:off x="457200" y="5867283"/>
              <a:ext cx="3179624" cy="708003"/>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8000"/>
                  </a:solidFill>
                </a:rPr>
                <a:t>Water flowing OUT of bowl</a:t>
              </a:r>
            </a:p>
            <a:p>
              <a:pPr eaLnBrk="1" hangingPunct="1"/>
              <a:r>
                <a:rPr lang="en-US" altLang="en-US" sz="2000">
                  <a:solidFill>
                    <a:srgbClr val="008000"/>
                  </a:solidFill>
                  <a:sym typeface="Wingdings" charset="2"/>
                </a:rPr>
                <a:t> there is a </a:t>
              </a:r>
              <a:r>
                <a:rPr lang="en-US" altLang="en-US" sz="2000" b="1">
                  <a:solidFill>
                    <a:srgbClr val="008000"/>
                  </a:solidFill>
                  <a:sym typeface="Wingdings" charset="2"/>
                </a:rPr>
                <a:t>Source</a:t>
              </a:r>
              <a:r>
                <a:rPr lang="en-US" altLang="en-US" sz="2000">
                  <a:solidFill>
                    <a:srgbClr val="008000"/>
                  </a:solidFill>
                  <a:sym typeface="Wingdings" charset="2"/>
                </a:rPr>
                <a:t> inside</a:t>
              </a:r>
              <a:endParaRPr lang="en-US" altLang="en-US" sz="2000">
                <a:solidFill>
                  <a:srgbClr val="008000"/>
                </a:solidFill>
              </a:endParaRPr>
            </a:p>
          </p:txBody>
        </p:sp>
        <p:sp>
          <p:nvSpPr>
            <p:cNvPr id="40" name="TextBox 39"/>
            <p:cNvSpPr txBox="1"/>
            <p:nvPr/>
          </p:nvSpPr>
          <p:spPr>
            <a:xfrm>
              <a:off x="5105196" y="5867283"/>
              <a:ext cx="3378052" cy="708003"/>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8000"/>
                  </a:solidFill>
                </a:rPr>
                <a:t>E-field "flowing" out of sphere </a:t>
              </a:r>
            </a:p>
            <a:p>
              <a:pPr eaLnBrk="1" hangingPunct="1"/>
              <a:r>
                <a:rPr lang="en-US" altLang="en-US" sz="2000">
                  <a:solidFill>
                    <a:srgbClr val="008000"/>
                  </a:solidFill>
                  <a:sym typeface="Wingdings" charset="2"/>
                </a:rPr>
                <a:t> there is a </a:t>
              </a:r>
              <a:r>
                <a:rPr lang="en-US" altLang="en-US" sz="2000" b="1">
                  <a:solidFill>
                    <a:srgbClr val="008000"/>
                  </a:solidFill>
                  <a:sym typeface="Wingdings" charset="2"/>
                </a:rPr>
                <a:t>Source</a:t>
              </a:r>
              <a:r>
                <a:rPr lang="en-US" altLang="en-US" sz="2000">
                  <a:solidFill>
                    <a:srgbClr val="008000"/>
                  </a:solidFill>
                  <a:sym typeface="Wingdings" charset="2"/>
                </a:rPr>
                <a:t> inside</a:t>
              </a:r>
              <a:endParaRPr lang="en-US" altLang="en-US" sz="2000">
                <a:solidFill>
                  <a:srgbClr val="008000"/>
                </a:solidFill>
              </a:endParaRPr>
            </a:p>
          </p:txBody>
        </p:sp>
        <p:sp>
          <p:nvSpPr>
            <p:cNvPr id="41" name="Oval 40"/>
            <p:cNvSpPr>
              <a:spLocks noChangeArrowheads="1"/>
            </p:cNvSpPr>
            <p:nvPr/>
          </p:nvSpPr>
          <p:spPr bwMode="auto">
            <a:xfrm>
              <a:off x="1066773" y="2057400"/>
              <a:ext cx="2362096" cy="1066767"/>
            </a:xfrm>
            <a:prstGeom prst="ellipse">
              <a:avLst/>
            </a:prstGeom>
            <a:solidFill>
              <a:srgbClr val="00EC00">
                <a:alpha val="14902"/>
              </a:srgbClr>
            </a:solidFill>
            <a:ln w="57150">
              <a:solidFill>
                <a:srgbClr val="008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008000"/>
                </a:solidFill>
              </a:endParaRPr>
            </a:p>
          </p:txBody>
        </p:sp>
        <p:sp>
          <p:nvSpPr>
            <p:cNvPr id="42" name="Oval 41"/>
            <p:cNvSpPr>
              <a:spLocks noChangeAspect="1"/>
            </p:cNvSpPr>
            <p:nvPr/>
          </p:nvSpPr>
          <p:spPr>
            <a:xfrm>
              <a:off x="5960535" y="2980264"/>
              <a:ext cx="1831163" cy="1828800"/>
            </a:xfrm>
            <a:prstGeom prst="ellipse">
              <a:avLst/>
            </a:prstGeom>
            <a:gradFill flip="none" rotWithShape="1">
              <a:gsLst>
                <a:gs pos="0">
                  <a:srgbClr val="00EC00">
                    <a:alpha val="7000"/>
                  </a:srgbClr>
                </a:gs>
                <a:gs pos="100000">
                  <a:srgbClr val="00EC00">
                    <a:alpha val="68000"/>
                  </a:srgbClr>
                </a:gs>
              </a:gsLst>
              <a:path path="circle">
                <a:fillToRect l="50000" t="50000" r="50000" b="50000"/>
              </a:path>
              <a:tileRect/>
            </a:gra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008000"/>
                </a:solidFill>
              </a:endParaRPr>
            </a:p>
          </p:txBody>
        </p:sp>
      </p:grpSp>
      <p:sp>
        <p:nvSpPr>
          <p:cNvPr id="2" name="Slide Number Placeholder 1"/>
          <p:cNvSpPr>
            <a:spLocks noGrp="1"/>
          </p:cNvSpPr>
          <p:nvPr>
            <p:ph type="sldNum" sz="quarter" idx="12"/>
          </p:nvPr>
        </p:nvSpPr>
        <p:spPr/>
        <p:txBody>
          <a:bodyPr/>
          <a:lstStyle/>
          <a:p>
            <a:fld id="{1DA5DBEB-0B06-4700-84C4-7F943FC52C7A}" type="slidenum">
              <a:rPr lang="en-US" altLang="en-US" smtClean="0"/>
              <a:pPr/>
              <a:t>11</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3" descr="Fig21"/>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381000" y="825500"/>
            <a:ext cx="264401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p:cNvSpPr txBox="1">
            <a:spLocks noChangeArrowheads="1"/>
          </p:cNvSpPr>
          <p:nvPr/>
        </p:nvSpPr>
        <p:spPr bwMode="auto">
          <a:xfrm>
            <a:off x="4722813" y="1341438"/>
            <a:ext cx="3201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Flux through small area:</a:t>
            </a:r>
            <a:endParaRPr lang="en-US" altLang="en-US"/>
          </a:p>
        </p:txBody>
      </p:sp>
      <p:graphicFrame>
        <p:nvGraphicFramePr>
          <p:cNvPr id="1661957" name="Object 2"/>
          <p:cNvGraphicFramePr>
            <a:graphicFrameLocks noChangeAspect="1"/>
          </p:cNvGraphicFramePr>
          <p:nvPr/>
        </p:nvGraphicFramePr>
        <p:xfrm>
          <a:off x="4724400" y="1874838"/>
          <a:ext cx="1839913" cy="487362"/>
        </p:xfrm>
        <a:graphic>
          <a:graphicData uri="http://schemas.openxmlformats.org/presentationml/2006/ole">
            <mc:AlternateContent xmlns:mc="http://schemas.openxmlformats.org/markup-compatibility/2006">
              <mc:Choice xmlns:v="urn:schemas-microsoft-com:vml" Requires="v">
                <p:oleObj spid="_x0000_s30950" name="Equation" r:id="rId5" imgW="914400" imgH="241200" progId="Equation.3">
                  <p:embed/>
                </p:oleObj>
              </mc:Choice>
              <mc:Fallback>
                <p:oleObj name="Equation" r:id="rId5" imgW="914400" imgH="241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874838"/>
                        <a:ext cx="1839913" cy="4873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26" name="Picture 6" descr="Fig21"/>
          <p:cNvPicPr>
            <a:picLocks noChangeAspect="1" noChangeArrowheads="1"/>
          </p:cNvPicPr>
          <p:nvPr/>
        </p:nvPicPr>
        <p:blipFill>
          <a:blip r:embed="rId7">
            <a:lum bright="-12000" contrast="24000"/>
            <a:extLst>
              <a:ext uri="{28A0092B-C50C-407E-A947-70E740481C1C}">
                <a14:useLocalDpi xmlns:a14="http://schemas.microsoft.com/office/drawing/2010/main" val="0"/>
              </a:ext>
            </a:extLst>
          </a:blip>
          <a:srcRect/>
          <a:stretch>
            <a:fillRect/>
          </a:stretch>
        </p:blipFill>
        <p:spPr bwMode="auto">
          <a:xfrm>
            <a:off x="4572000" y="2330450"/>
            <a:ext cx="36576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Group 7"/>
          <p:cNvGrpSpPr>
            <a:grpSpLocks/>
          </p:cNvGrpSpPr>
          <p:nvPr/>
        </p:nvGrpSpPr>
        <p:grpSpPr bwMode="auto">
          <a:xfrm>
            <a:off x="3657600" y="4800600"/>
            <a:ext cx="5334000" cy="1676400"/>
            <a:chOff x="2304" y="2064"/>
            <a:chExt cx="3360" cy="1056"/>
          </a:xfrm>
        </p:grpSpPr>
        <p:sp>
          <p:nvSpPr>
            <p:cNvPr id="30730" name="Rectangle 8"/>
            <p:cNvSpPr>
              <a:spLocks noChangeArrowheads="1"/>
            </p:cNvSpPr>
            <p:nvPr/>
          </p:nvSpPr>
          <p:spPr bwMode="auto">
            <a:xfrm>
              <a:off x="2304" y="2064"/>
              <a:ext cx="3360" cy="1056"/>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731" name="Text Box 9"/>
            <p:cNvSpPr txBox="1">
              <a:spLocks noChangeArrowheads="1"/>
            </p:cNvSpPr>
            <p:nvPr/>
          </p:nvSpPr>
          <p:spPr bwMode="auto">
            <a:xfrm>
              <a:off x="2400" y="2112"/>
              <a:ext cx="3260"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chemeClr val="accent2"/>
                  </a:solidFill>
                </a:rPr>
                <a:t>Definition of electric flux on a surface:</a:t>
              </a:r>
              <a:endParaRPr lang="en-US" altLang="en-US" b="1"/>
            </a:p>
          </p:txBody>
        </p:sp>
        <p:graphicFrame>
          <p:nvGraphicFramePr>
            <p:cNvPr id="30723" name="Object 3"/>
            <p:cNvGraphicFramePr>
              <a:graphicFrameLocks noChangeAspect="1"/>
            </p:cNvGraphicFramePr>
            <p:nvPr/>
          </p:nvGraphicFramePr>
          <p:xfrm>
            <a:off x="3360" y="2544"/>
            <a:ext cx="918" cy="469"/>
          </p:xfrm>
          <a:graphic>
            <a:graphicData uri="http://schemas.openxmlformats.org/presentationml/2006/ole">
              <mc:AlternateContent xmlns:mc="http://schemas.openxmlformats.org/markup-compatibility/2006">
                <mc:Choice xmlns:v="urn:schemas-microsoft-com:vml" Requires="v">
                  <p:oleObj spid="_x0000_s30951" name="Equation" r:id="rId8" imgW="723600" imgH="368280" progId="Equation.3">
                    <p:embed/>
                  </p:oleObj>
                </mc:Choice>
                <mc:Fallback>
                  <p:oleObj name="Equation" r:id="rId8" imgW="723600" imgH="36828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0" y="2544"/>
                          <a:ext cx="918" cy="469"/>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728" name="Rectangle 11"/>
          <p:cNvSpPr>
            <a:spLocks noGrp="1" noChangeArrowheads="1"/>
          </p:cNvSpPr>
          <p:nvPr>
            <p:ph type="title"/>
          </p:nvPr>
        </p:nvSpPr>
        <p:spPr/>
        <p:txBody>
          <a:bodyPr/>
          <a:lstStyle/>
          <a:p>
            <a:pPr eaLnBrk="1" hangingPunct="1"/>
            <a:r>
              <a:rPr lang="en-US" altLang="en-US" smtClean="0">
                <a:ea typeface="ＭＳ Ｐゴシック" charset="-128"/>
              </a:rPr>
              <a:t>Electric Flux: Surface Area</a:t>
            </a:r>
          </a:p>
        </p:txBody>
      </p:sp>
      <p:cxnSp>
        <p:nvCxnSpPr>
          <p:cNvPr id="12"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12</a:t>
            </a:fld>
            <a:endParaRPr lang="en-US" altLang="en-US"/>
          </a:p>
        </p:txBody>
      </p:sp>
      <mc:AlternateContent xmlns:mc="http://schemas.openxmlformats.org/markup-compatibility/2006" xmlns:a14="http://schemas.microsoft.com/office/drawing/2010/main">
        <mc:Choice Requires="a14">
          <p:sp>
            <p:nvSpPr>
              <p:cNvPr id="3" name="Rectangle 2"/>
              <p:cNvSpPr/>
              <p:nvPr/>
            </p:nvSpPr>
            <p:spPr>
              <a:xfrm>
                <a:off x="138113" y="4686300"/>
                <a:ext cx="3532187" cy="1717393"/>
              </a:xfrm>
              <a:prstGeom prst="rect">
                <a:avLst/>
              </a:prstGeom>
            </p:spPr>
            <p:txBody>
              <a:bodyPr wrap="square">
                <a:spAutoFit/>
              </a:bodyPr>
              <a:lstStyle/>
              <a:p>
                <a:pPr lvl="1" eaLnBrk="1" hangingPunct="1">
                  <a:lnSpc>
                    <a:spcPct val="110000"/>
                  </a:lnSpc>
                  <a:buFontTx/>
                  <a:buChar char="•"/>
                </a:pPr>
                <a:r>
                  <a:rPr lang="en-US" altLang="en-US" sz="2000" dirty="0" smtClean="0">
                    <a:latin typeface="Arial" charset="0"/>
                  </a:rPr>
                  <a:t> </a:t>
                </a:r>
                <a:r>
                  <a:rPr lang="en-US" altLang="en-US" dirty="0"/>
                  <a:t>The </a:t>
                </a:r>
                <a:r>
                  <a:rPr lang="en-US" altLang="en-US" dirty="0" smtClean="0"/>
                  <a:t> </a:t>
                </a:r>
                <a14:m>
                  <m:oMath xmlns:m="http://schemas.openxmlformats.org/officeDocument/2006/math">
                    <m:acc>
                      <m:accPr>
                        <m:chr m:val="̂"/>
                        <m:ctrlPr>
                          <a:rPr lang="en-US" altLang="en-US" i="1" smtClean="0">
                            <a:latin typeface="Cambria Math" panose="02040503050406030204" pitchFamily="18" charset="0"/>
                          </a:rPr>
                        </m:ctrlPr>
                      </m:accPr>
                      <m:e>
                        <m:r>
                          <a:rPr lang="en-US" altLang="en-US" b="0" i="1" smtClean="0">
                            <a:latin typeface="Cambria Math"/>
                          </a:rPr>
                          <m:t>𝑛</m:t>
                        </m:r>
                      </m:e>
                    </m:acc>
                  </m:oMath>
                </a14:m>
                <a:r>
                  <a:rPr lang="en-US" altLang="en-US" dirty="0" smtClean="0"/>
                  <a:t>   points </a:t>
                </a:r>
                <a:r>
                  <a:rPr lang="en-US" altLang="en-US" b="1" dirty="0">
                    <a:solidFill>
                      <a:srgbClr val="FF0000"/>
                    </a:solidFill>
                  </a:rPr>
                  <a:t>OUTWARD</a:t>
                </a:r>
                <a:r>
                  <a:rPr lang="en-US" altLang="en-US" dirty="0">
                    <a:solidFill>
                      <a:srgbClr val="FF0000"/>
                    </a:solidFill>
                  </a:rPr>
                  <a:t> </a:t>
                </a:r>
                <a:r>
                  <a:rPr lang="en-US" altLang="en-US" dirty="0"/>
                  <a:t>from the surface.  </a:t>
                </a:r>
                <a:endParaRPr lang="en-US" altLang="en-US" dirty="0" smtClean="0"/>
              </a:p>
              <a:p>
                <a:pPr lvl="1" eaLnBrk="1" hangingPunct="1">
                  <a:lnSpc>
                    <a:spcPct val="110000"/>
                  </a:lnSpc>
                  <a:buFontTx/>
                  <a:buChar char="•"/>
                </a:pPr>
                <a:r>
                  <a:rPr lang="en-US" altLang="en-US" dirty="0" smtClean="0"/>
                  <a:t>Out </a:t>
                </a:r>
                <a:r>
                  <a:rPr lang="en-US" altLang="en-US" dirty="0"/>
                  <a:t>is +, In is -</a:t>
                </a:r>
                <a:endParaRPr lang="en-US" altLang="ja-JP" dirty="0">
                  <a:ea typeface="ＭＳ Ｐゴシック" pitchFamily="50" charset="-128"/>
                </a:endParaRPr>
              </a:p>
            </p:txBody>
          </p:sp>
        </mc:Choice>
        <mc:Fallback xmlns="">
          <p:sp>
            <p:nvSpPr>
              <p:cNvPr id="3" name="Rectangle 2"/>
              <p:cNvSpPr>
                <a:spLocks noRot="1" noChangeAspect="1" noMove="1" noResize="1" noEditPoints="1" noAdjustHandles="1" noChangeArrowheads="1" noChangeShapeType="1" noTextEdit="1"/>
              </p:cNvSpPr>
              <p:nvPr/>
            </p:nvSpPr>
            <p:spPr>
              <a:xfrm>
                <a:off x="138113" y="4686300"/>
                <a:ext cx="3532187" cy="1717393"/>
              </a:xfrm>
              <a:prstGeom prst="rect">
                <a:avLst/>
              </a:prstGeom>
              <a:blipFill rotWithShape="1">
                <a:blip r:embed="rId10"/>
                <a:stretch>
                  <a:fillRect t="-2135" b="-605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Line 2"/>
          <p:cNvSpPr>
            <a:spLocks noChangeShapeType="1"/>
          </p:cNvSpPr>
          <p:nvPr/>
        </p:nvSpPr>
        <p:spPr bwMode="auto">
          <a:xfrm>
            <a:off x="4267200" y="13716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Text Box 3"/>
          <p:cNvSpPr txBox="1">
            <a:spLocks noChangeArrowheads="1"/>
          </p:cNvSpPr>
          <p:nvPr/>
        </p:nvSpPr>
        <p:spPr bwMode="auto">
          <a:xfrm>
            <a:off x="822325" y="1108075"/>
            <a:ext cx="250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Perpendicular field</a:t>
            </a:r>
            <a:endParaRPr lang="en-US" altLang="en-US"/>
          </a:p>
        </p:txBody>
      </p:sp>
      <p:graphicFrame>
        <p:nvGraphicFramePr>
          <p:cNvPr id="1664004" name="Object 2"/>
          <p:cNvGraphicFramePr>
            <a:graphicFrameLocks noChangeAspect="1"/>
          </p:cNvGraphicFramePr>
          <p:nvPr/>
        </p:nvGraphicFramePr>
        <p:xfrm>
          <a:off x="685800" y="1949450"/>
          <a:ext cx="2532063" cy="436563"/>
        </p:xfrm>
        <a:graphic>
          <a:graphicData uri="http://schemas.openxmlformats.org/presentationml/2006/ole">
            <mc:AlternateContent xmlns:mc="http://schemas.openxmlformats.org/markup-compatibility/2006">
              <mc:Choice xmlns:v="urn:schemas-microsoft-com:vml" Requires="v">
                <p:oleObj spid="_x0000_s33228" name="Equation" r:id="rId4" imgW="1257120" imgH="215640" progId="Equation.DSMT4">
                  <p:embed/>
                </p:oleObj>
              </mc:Choice>
              <mc:Fallback>
                <p:oleObj name="Equation" r:id="rId4" imgW="1257120" imgH="215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49450"/>
                        <a:ext cx="2532063" cy="436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6" name="Picture 5" descr="Fig21"/>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457200" y="2711450"/>
            <a:ext cx="35052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64006" name="Object 3"/>
          <p:cNvGraphicFramePr>
            <a:graphicFrameLocks noChangeAspect="1"/>
          </p:cNvGraphicFramePr>
          <p:nvPr/>
        </p:nvGraphicFramePr>
        <p:xfrm>
          <a:off x="990600" y="4953000"/>
          <a:ext cx="1995488" cy="488950"/>
        </p:xfrm>
        <a:graphic>
          <a:graphicData uri="http://schemas.openxmlformats.org/presentationml/2006/ole">
            <mc:AlternateContent xmlns:mc="http://schemas.openxmlformats.org/markup-compatibility/2006">
              <mc:Choice xmlns:v="urn:schemas-microsoft-com:vml" Requires="v">
                <p:oleObj spid="_x0000_s33229" name="Equation" r:id="rId7" imgW="990360" imgH="241200" progId="Equation.DSMT4">
                  <p:embed/>
                </p:oleObj>
              </mc:Choice>
              <mc:Fallback>
                <p:oleObj name="Equation" r:id="rId7" imgW="990360" imgH="2412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953000"/>
                        <a:ext cx="199548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7" name="Text Box 7"/>
          <p:cNvSpPr txBox="1">
            <a:spLocks noChangeArrowheads="1"/>
          </p:cNvSpPr>
          <p:nvPr/>
        </p:nvSpPr>
        <p:spPr bwMode="auto">
          <a:xfrm>
            <a:off x="5165725" y="1108075"/>
            <a:ext cx="245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Perpendicular area</a:t>
            </a:r>
            <a:endParaRPr lang="en-US" altLang="en-US"/>
          </a:p>
        </p:txBody>
      </p:sp>
      <p:graphicFrame>
        <p:nvGraphicFramePr>
          <p:cNvPr id="1664008" name="Object 4"/>
          <p:cNvGraphicFramePr>
            <a:graphicFrameLocks noChangeAspect="1"/>
          </p:cNvGraphicFramePr>
          <p:nvPr/>
        </p:nvGraphicFramePr>
        <p:xfrm>
          <a:off x="4572000" y="1897063"/>
          <a:ext cx="4348163" cy="488950"/>
        </p:xfrm>
        <a:graphic>
          <a:graphicData uri="http://schemas.openxmlformats.org/presentationml/2006/ole">
            <mc:AlternateContent xmlns:mc="http://schemas.openxmlformats.org/markup-compatibility/2006">
              <mc:Choice xmlns:v="urn:schemas-microsoft-com:vml" Requires="v">
                <p:oleObj spid="_x0000_s33230" name="Equation" r:id="rId9" imgW="2158920" imgH="241200" progId="Equation.DSMT4">
                  <p:embed/>
                </p:oleObj>
              </mc:Choice>
              <mc:Fallback>
                <p:oleObj name="Equation" r:id="rId9" imgW="2158920" imgH="241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897063"/>
                        <a:ext cx="4348163"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778" name="Group 9"/>
          <p:cNvGrpSpPr>
            <a:grpSpLocks/>
          </p:cNvGrpSpPr>
          <p:nvPr/>
        </p:nvGrpSpPr>
        <p:grpSpPr bwMode="auto">
          <a:xfrm>
            <a:off x="4784725" y="2895600"/>
            <a:ext cx="2911475" cy="1600200"/>
            <a:chOff x="3014" y="1824"/>
            <a:chExt cx="1834" cy="1008"/>
          </a:xfrm>
        </p:grpSpPr>
        <p:sp>
          <p:nvSpPr>
            <p:cNvPr id="32785" name="Freeform 10"/>
            <p:cNvSpPr>
              <a:spLocks/>
            </p:cNvSpPr>
            <p:nvPr/>
          </p:nvSpPr>
          <p:spPr bwMode="auto">
            <a:xfrm>
              <a:off x="3408" y="1872"/>
              <a:ext cx="384" cy="960"/>
            </a:xfrm>
            <a:custGeom>
              <a:avLst/>
              <a:gdLst>
                <a:gd name="T0" fmla="*/ 0 w 384"/>
                <a:gd name="T1" fmla="*/ 240 h 960"/>
                <a:gd name="T2" fmla="*/ 0 w 384"/>
                <a:gd name="T3" fmla="*/ 960 h 960"/>
                <a:gd name="T4" fmla="*/ 384 w 384"/>
                <a:gd name="T5" fmla="*/ 720 h 960"/>
                <a:gd name="T6" fmla="*/ 384 w 384"/>
                <a:gd name="T7" fmla="*/ 0 h 960"/>
                <a:gd name="T8" fmla="*/ 0 w 384"/>
                <a:gd name="T9" fmla="*/ 192 h 960"/>
                <a:gd name="T10" fmla="*/ 0 60000 65536"/>
                <a:gd name="T11" fmla="*/ 0 60000 65536"/>
                <a:gd name="T12" fmla="*/ 0 60000 65536"/>
                <a:gd name="T13" fmla="*/ 0 60000 65536"/>
                <a:gd name="T14" fmla="*/ 0 60000 65536"/>
                <a:gd name="T15" fmla="*/ 0 w 384"/>
                <a:gd name="T16" fmla="*/ 0 h 960"/>
                <a:gd name="T17" fmla="*/ 384 w 384"/>
                <a:gd name="T18" fmla="*/ 960 h 960"/>
              </a:gdLst>
              <a:ahLst/>
              <a:cxnLst>
                <a:cxn ang="T10">
                  <a:pos x="T0" y="T1"/>
                </a:cxn>
                <a:cxn ang="T11">
                  <a:pos x="T2" y="T3"/>
                </a:cxn>
                <a:cxn ang="T12">
                  <a:pos x="T4" y="T5"/>
                </a:cxn>
                <a:cxn ang="T13">
                  <a:pos x="T6" y="T7"/>
                </a:cxn>
                <a:cxn ang="T14">
                  <a:pos x="T8" y="T9"/>
                </a:cxn>
              </a:cxnLst>
              <a:rect l="T15" t="T16" r="T17" b="T18"/>
              <a:pathLst>
                <a:path w="384" h="960">
                  <a:moveTo>
                    <a:pt x="0" y="240"/>
                  </a:moveTo>
                  <a:lnTo>
                    <a:pt x="0" y="960"/>
                  </a:lnTo>
                  <a:lnTo>
                    <a:pt x="384" y="720"/>
                  </a:lnTo>
                  <a:lnTo>
                    <a:pt x="384" y="0"/>
                  </a:lnTo>
                  <a:lnTo>
                    <a:pt x="0" y="192"/>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786" name="Line 11"/>
            <p:cNvSpPr>
              <a:spLocks noChangeShapeType="1"/>
            </p:cNvSpPr>
            <p:nvPr/>
          </p:nvSpPr>
          <p:spPr bwMode="auto">
            <a:xfrm flipV="1">
              <a:off x="3456" y="1920"/>
              <a:ext cx="1392" cy="432"/>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7" name="Line 12"/>
            <p:cNvSpPr>
              <a:spLocks noChangeShapeType="1"/>
            </p:cNvSpPr>
            <p:nvPr/>
          </p:nvSpPr>
          <p:spPr bwMode="auto">
            <a:xfrm flipH="1" flipV="1">
              <a:off x="3120" y="2160"/>
              <a:ext cx="288" cy="6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13"/>
            <p:cNvSpPr>
              <a:spLocks noChangeShapeType="1"/>
            </p:cNvSpPr>
            <p:nvPr/>
          </p:nvSpPr>
          <p:spPr bwMode="auto">
            <a:xfrm>
              <a:off x="3504" y="1920"/>
              <a:ext cx="288" cy="6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9" name="Line 14"/>
            <p:cNvSpPr>
              <a:spLocks noChangeShapeType="1"/>
            </p:cNvSpPr>
            <p:nvPr/>
          </p:nvSpPr>
          <p:spPr bwMode="auto">
            <a:xfrm flipV="1">
              <a:off x="3120" y="1920"/>
              <a:ext cx="384"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Text Box 15"/>
            <p:cNvSpPr txBox="1">
              <a:spLocks noChangeArrowheads="1"/>
            </p:cNvSpPr>
            <p:nvPr/>
          </p:nvSpPr>
          <p:spPr bwMode="auto">
            <a:xfrm>
              <a:off x="3014" y="1846"/>
              <a:ext cx="31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x</a:t>
              </a:r>
              <a:endParaRPr lang="en-US" altLang="en-US"/>
            </a:p>
          </p:txBody>
        </p:sp>
        <p:sp>
          <p:nvSpPr>
            <p:cNvPr id="32791" name="Text Box 16"/>
            <p:cNvSpPr txBox="1">
              <a:spLocks noChangeArrowheads="1"/>
            </p:cNvSpPr>
            <p:nvPr/>
          </p:nvSpPr>
          <p:spPr bwMode="auto">
            <a:xfrm>
              <a:off x="3744" y="1824"/>
              <a:ext cx="31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y</a:t>
              </a:r>
              <a:endParaRPr lang="en-US" altLang="en-US"/>
            </a:p>
          </p:txBody>
        </p:sp>
      </p:grpSp>
      <p:graphicFrame>
        <p:nvGraphicFramePr>
          <p:cNvPr id="1664017" name="Object 5"/>
          <p:cNvGraphicFramePr>
            <a:graphicFrameLocks noChangeAspect="1"/>
          </p:cNvGraphicFramePr>
          <p:nvPr/>
        </p:nvGraphicFramePr>
        <p:xfrm>
          <a:off x="5638800" y="4953000"/>
          <a:ext cx="1970088" cy="488950"/>
        </p:xfrm>
        <a:graphic>
          <a:graphicData uri="http://schemas.openxmlformats.org/presentationml/2006/ole">
            <mc:AlternateContent xmlns:mc="http://schemas.openxmlformats.org/markup-compatibility/2006">
              <mc:Choice xmlns:v="urn:schemas-microsoft-com:vml" Requires="v">
                <p:oleObj spid="_x0000_s33231" name="Equation" r:id="rId11" imgW="977760" imgH="241200" progId="Equation.DSMT4">
                  <p:embed/>
                </p:oleObj>
              </mc:Choice>
              <mc:Fallback>
                <p:oleObj name="Equation" r:id="rId11" imgW="977760" imgH="2412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4953000"/>
                        <a:ext cx="197008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9" name="Rectangle 18"/>
          <p:cNvSpPr>
            <a:spLocks noGrp="1" noChangeArrowheads="1"/>
          </p:cNvSpPr>
          <p:nvPr>
            <p:ph type="title"/>
          </p:nvPr>
        </p:nvSpPr>
        <p:spPr/>
        <p:txBody>
          <a:bodyPr/>
          <a:lstStyle/>
          <a:p>
            <a:pPr eaLnBrk="1" hangingPunct="1"/>
            <a:r>
              <a:rPr lang="en-US" altLang="en-US" sz="3200" smtClean="0">
                <a:ea typeface="ＭＳ Ｐゴシック" charset="-128"/>
              </a:rPr>
              <a:t>Electric Flux: Perpendicular Field or Area</a:t>
            </a:r>
          </a:p>
        </p:txBody>
      </p:sp>
      <p:grpSp>
        <p:nvGrpSpPr>
          <p:cNvPr id="32780" name="Group 21"/>
          <p:cNvGrpSpPr>
            <a:grpSpLocks/>
          </p:cNvGrpSpPr>
          <p:nvPr/>
        </p:nvGrpSpPr>
        <p:grpSpPr bwMode="auto">
          <a:xfrm>
            <a:off x="4572000" y="3886200"/>
            <a:ext cx="838200" cy="488950"/>
            <a:chOff x="4572000" y="3886200"/>
            <a:chExt cx="838200" cy="488950"/>
          </a:xfrm>
        </p:grpSpPr>
        <p:sp>
          <p:nvSpPr>
            <p:cNvPr id="32782" name="Text Box 19"/>
            <p:cNvSpPr txBox="1">
              <a:spLocks noChangeArrowheads="1"/>
            </p:cNvSpPr>
            <p:nvPr/>
          </p:nvSpPr>
          <p:spPr bwMode="auto">
            <a:xfrm>
              <a:off x="4572000" y="3886200"/>
              <a:ext cx="342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q</a:t>
              </a:r>
            </a:p>
          </p:txBody>
        </p:sp>
        <p:sp>
          <p:nvSpPr>
            <p:cNvPr id="32783" name="Arc 23"/>
            <p:cNvSpPr>
              <a:spLocks/>
            </p:cNvSpPr>
            <p:nvPr/>
          </p:nvSpPr>
          <p:spPr bwMode="auto">
            <a:xfrm>
              <a:off x="5181600" y="3962400"/>
              <a:ext cx="228600" cy="7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784" name="Line 24"/>
            <p:cNvSpPr>
              <a:spLocks noChangeShapeType="1"/>
            </p:cNvSpPr>
            <p:nvPr/>
          </p:nvSpPr>
          <p:spPr bwMode="auto">
            <a:xfrm flipV="1">
              <a:off x="4800600" y="403860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23"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295400" y="1143000"/>
          <a:ext cx="1457325" cy="744538"/>
        </p:xfrm>
        <a:graphic>
          <a:graphicData uri="http://schemas.openxmlformats.org/presentationml/2006/ole">
            <mc:AlternateContent xmlns:mc="http://schemas.openxmlformats.org/markup-compatibility/2006">
              <mc:Choice xmlns:v="urn:schemas-microsoft-com:vml" Requires="v">
                <p:oleObj spid="_x0000_s35373" name="Equation" r:id="rId4" imgW="723600" imgH="368280" progId="Equation.DSMT4">
                  <p:embed/>
                </p:oleObj>
              </mc:Choice>
              <mc:Fallback>
                <p:oleObj name="Equation" r:id="rId4" imgW="723600" imgH="3682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143000"/>
                        <a:ext cx="1457325" cy="744538"/>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3" name="Line 3"/>
          <p:cNvSpPr>
            <a:spLocks noChangeShapeType="1"/>
          </p:cNvSpPr>
          <p:nvPr/>
        </p:nvSpPr>
        <p:spPr bwMode="auto">
          <a:xfrm>
            <a:off x="2971800" y="144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66052" name="Object 3"/>
          <p:cNvGraphicFramePr>
            <a:graphicFrameLocks noChangeAspect="1"/>
          </p:cNvGraphicFramePr>
          <p:nvPr/>
        </p:nvGraphicFramePr>
        <p:xfrm>
          <a:off x="4267200" y="1219200"/>
          <a:ext cx="1150938" cy="615950"/>
        </p:xfrm>
        <a:graphic>
          <a:graphicData uri="http://schemas.openxmlformats.org/presentationml/2006/ole">
            <mc:AlternateContent xmlns:mc="http://schemas.openxmlformats.org/markup-compatibility/2006">
              <mc:Choice xmlns:v="urn:schemas-microsoft-com:vml" Requires="v">
                <p:oleObj spid="_x0000_s35374" name="Equation" r:id="rId6" imgW="571320" imgH="304560" progId="Equation.3">
                  <p:embed/>
                </p:oleObj>
              </mc:Choice>
              <mc:Fallback>
                <p:oleObj name="Equation" r:id="rId6" imgW="571320" imgH="30456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219200"/>
                        <a:ext cx="1150938"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4" name="Oval 5"/>
          <p:cNvSpPr>
            <a:spLocks noChangeArrowheads="1"/>
          </p:cNvSpPr>
          <p:nvPr/>
        </p:nvSpPr>
        <p:spPr bwMode="auto">
          <a:xfrm>
            <a:off x="4876800" y="1219200"/>
            <a:ext cx="533400" cy="609600"/>
          </a:xfrm>
          <a:prstGeom prst="ellipse">
            <a:avLst/>
          </a:prstGeom>
          <a:solidFill>
            <a:srgbClr val="FFFF99">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825" name="Line 6"/>
          <p:cNvSpPr>
            <a:spLocks noChangeShapeType="1"/>
          </p:cNvSpPr>
          <p:nvPr/>
        </p:nvSpPr>
        <p:spPr bwMode="auto">
          <a:xfrm>
            <a:off x="5334000" y="17526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66055" name="Object 4"/>
          <p:cNvGraphicFramePr>
            <a:graphicFrameLocks noChangeAspect="1"/>
          </p:cNvGraphicFramePr>
          <p:nvPr/>
        </p:nvGraphicFramePr>
        <p:xfrm>
          <a:off x="5715000" y="1828800"/>
          <a:ext cx="434975" cy="436563"/>
        </p:xfrm>
        <a:graphic>
          <a:graphicData uri="http://schemas.openxmlformats.org/presentationml/2006/ole">
            <mc:AlternateContent xmlns:mc="http://schemas.openxmlformats.org/markup-compatibility/2006">
              <mc:Choice xmlns:v="urn:schemas-microsoft-com:vml" Requires="v">
                <p:oleObj spid="_x0000_s35375" name="Equation" r:id="rId8" imgW="215640" imgH="215640" progId="Equation.3">
                  <p:embed/>
                </p:oleObj>
              </mc:Choice>
              <mc:Fallback>
                <p:oleObj name="Equation" r:id="rId8" imgW="215640" imgH="215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1828800"/>
                        <a:ext cx="434975" cy="436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6056" name="Object 5"/>
          <p:cNvGraphicFramePr>
            <a:graphicFrameLocks noChangeAspect="1"/>
          </p:cNvGraphicFramePr>
          <p:nvPr/>
        </p:nvGraphicFramePr>
        <p:xfrm>
          <a:off x="4260850" y="2209800"/>
          <a:ext cx="996950" cy="615950"/>
        </p:xfrm>
        <a:graphic>
          <a:graphicData uri="http://schemas.openxmlformats.org/presentationml/2006/ole">
            <mc:AlternateContent xmlns:mc="http://schemas.openxmlformats.org/markup-compatibility/2006">
              <mc:Choice xmlns:v="urn:schemas-microsoft-com:vml" Requires="v">
                <p:oleObj spid="_x0000_s35376" name="Equation" r:id="rId10" imgW="495000" imgH="304560" progId="Equation.3">
                  <p:embed/>
                </p:oleObj>
              </mc:Choice>
              <mc:Fallback>
                <p:oleObj name="Equation" r:id="rId10" imgW="495000" imgH="30456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0850" y="2209800"/>
                        <a:ext cx="996950"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6057" name="Object 6"/>
          <p:cNvGraphicFramePr>
            <a:graphicFrameLocks noChangeAspect="1"/>
          </p:cNvGraphicFramePr>
          <p:nvPr/>
        </p:nvGraphicFramePr>
        <p:xfrm>
          <a:off x="1295400" y="3276600"/>
          <a:ext cx="5470525" cy="615950"/>
        </p:xfrm>
        <a:graphic>
          <a:graphicData uri="http://schemas.openxmlformats.org/presentationml/2006/ole">
            <mc:AlternateContent xmlns:mc="http://schemas.openxmlformats.org/markup-compatibility/2006">
              <mc:Choice xmlns:v="urn:schemas-microsoft-com:vml" Requires="v">
                <p:oleObj spid="_x0000_s35377" name="Equation" r:id="rId12" imgW="2717640" imgH="304560" progId="Equation.3">
                  <p:embed/>
                </p:oleObj>
              </mc:Choice>
              <mc:Fallback>
                <p:oleObj name="Equation" r:id="rId12" imgW="2717640" imgH="30456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3276600"/>
                        <a:ext cx="5470525"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6" name="Rectangle 10"/>
          <p:cNvSpPr>
            <a:spLocks noGrp="1" noChangeArrowheads="1"/>
          </p:cNvSpPr>
          <p:nvPr>
            <p:ph type="title"/>
          </p:nvPr>
        </p:nvSpPr>
        <p:spPr/>
        <p:txBody>
          <a:bodyPr/>
          <a:lstStyle/>
          <a:p>
            <a:pPr eaLnBrk="1" hangingPunct="1"/>
            <a:r>
              <a:rPr lang="en-US" altLang="en-US" smtClean="0">
                <a:ea typeface="ＭＳ Ｐゴシック" charset="-128"/>
              </a:rPr>
              <a:t>Adding up the Flux</a:t>
            </a:r>
          </a:p>
        </p:txBody>
      </p:sp>
      <p:cxnSp>
        <p:nvCxnSpPr>
          <p:cNvPr id="11"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3200400" y="1447800"/>
          <a:ext cx="2786063" cy="949325"/>
        </p:xfrm>
        <a:graphic>
          <a:graphicData uri="http://schemas.openxmlformats.org/presentationml/2006/ole">
            <mc:AlternateContent xmlns:mc="http://schemas.openxmlformats.org/markup-compatibility/2006">
              <mc:Choice xmlns:v="urn:schemas-microsoft-com:vml" Requires="v">
                <p:oleObj spid="_x0000_s37089"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4478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352800" y="2667000"/>
          <a:ext cx="2454275" cy="949325"/>
        </p:xfrm>
        <a:graphic>
          <a:graphicData uri="http://schemas.openxmlformats.org/presentationml/2006/ole">
            <mc:AlternateContent xmlns:mc="http://schemas.openxmlformats.org/markup-compatibility/2006">
              <mc:Choice xmlns:v="urn:schemas-microsoft-com:vml" Requires="v">
                <p:oleObj spid="_x0000_s37090" name="Equation" r:id="rId6" imgW="1218960" imgH="469800" progId="Equation.DSMT4">
                  <p:embed/>
                </p:oleObj>
              </mc:Choice>
              <mc:Fallback>
                <p:oleObj name="Equation" r:id="rId6" imgW="1218960" imgH="469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667000"/>
                        <a:ext cx="2454275"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Text Box 4"/>
          <p:cNvSpPr txBox="1">
            <a:spLocks noChangeArrowheads="1"/>
          </p:cNvSpPr>
          <p:nvPr/>
        </p:nvSpPr>
        <p:spPr bwMode="auto">
          <a:xfrm>
            <a:off x="898525" y="4156075"/>
            <a:ext cx="6683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Features:</a:t>
            </a:r>
            <a:endParaRPr lang="en-US" altLang="en-US"/>
          </a:p>
          <a:p>
            <a:pPr eaLnBrk="1" hangingPunct="1"/>
            <a:r>
              <a:rPr lang="en-US" altLang="en-US"/>
              <a:t>	</a:t>
            </a:r>
            <a:r>
              <a:rPr lang="en-US" altLang="en-US">
                <a:solidFill>
                  <a:schemeClr val="accent2"/>
                </a:solidFill>
              </a:rPr>
              <a:t>1. Proportionality constant</a:t>
            </a:r>
          </a:p>
          <a:p>
            <a:pPr eaLnBrk="1" hangingPunct="1"/>
            <a:r>
              <a:rPr lang="en-US" altLang="en-US">
                <a:solidFill>
                  <a:schemeClr val="accent2"/>
                </a:solidFill>
              </a:rPr>
              <a:t>	2. Size and shape independence</a:t>
            </a:r>
          </a:p>
          <a:p>
            <a:pPr eaLnBrk="1" hangingPunct="1"/>
            <a:r>
              <a:rPr lang="en-US" altLang="en-US">
                <a:solidFill>
                  <a:schemeClr val="accent2"/>
                </a:solidFill>
              </a:rPr>
              <a:t>	3. Independence on number of charges inside</a:t>
            </a:r>
          </a:p>
          <a:p>
            <a:pPr eaLnBrk="1" hangingPunct="1"/>
            <a:r>
              <a:rPr lang="en-US" altLang="en-US">
                <a:solidFill>
                  <a:schemeClr val="accent2"/>
                </a:solidFill>
              </a:rPr>
              <a:t>	4. Charges outside contribute zero</a:t>
            </a:r>
            <a:endParaRPr lang="en-US" altLang="en-US"/>
          </a:p>
        </p:txBody>
      </p:sp>
      <p:sp>
        <p:nvSpPr>
          <p:cNvPr id="36869" name="Rectangle 5"/>
          <p:cNvSpPr>
            <a:spLocks noGrp="1" noChangeArrowheads="1"/>
          </p:cNvSpPr>
          <p:nvPr>
            <p:ph type="title"/>
          </p:nvPr>
        </p:nvSpPr>
        <p:spPr/>
        <p:txBody>
          <a:bodyPr/>
          <a:lstStyle/>
          <a:p>
            <a:pPr eaLnBrk="1" hangingPunct="1"/>
            <a:r>
              <a:rPr lang="en-US" altLang="en-US" smtClean="0">
                <a:ea typeface="ＭＳ Ｐゴシック" charset="-128"/>
              </a:rPr>
              <a:t>Gauss’s Law</a:t>
            </a:r>
          </a:p>
        </p:txBody>
      </p:sp>
      <p:cxnSp>
        <p:nvCxnSpPr>
          <p:cNvPr id="6"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63012" y="152400"/>
            <a:ext cx="249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i="0" dirty="0" err="1" smtClean="0">
                <a:solidFill>
                  <a:srgbClr val="FF0000"/>
                </a:solidFill>
                <a:ea typeface="ＭＳ Ｐゴシック" pitchFamily="50" charset="-128"/>
              </a:rPr>
              <a:t>iClicker</a:t>
            </a:r>
            <a:r>
              <a:rPr lang="en-US" altLang="ja-JP" sz="2400" i="0" dirty="0" smtClean="0">
                <a:solidFill>
                  <a:srgbClr val="FF0000"/>
                </a:solidFill>
                <a:ea typeface="ＭＳ Ｐゴシック" pitchFamily="50" charset="-128"/>
              </a:rPr>
              <a:t> Question</a:t>
            </a:r>
            <a:endParaRPr lang="en-US" altLang="ja-JP" sz="2400" i="0" dirty="0">
              <a:solidFill>
                <a:srgbClr val="FF0000"/>
              </a:solidFill>
              <a:ea typeface="ＭＳ Ｐゴシック" pitchFamily="50" charset="-128"/>
            </a:endParaRPr>
          </a:p>
        </p:txBody>
      </p:sp>
      <p:sp>
        <p:nvSpPr>
          <p:cNvPr id="9219" name="Text Box 3"/>
          <p:cNvSpPr txBox="1">
            <a:spLocks noChangeArrowheads="1"/>
          </p:cNvSpPr>
          <p:nvPr/>
        </p:nvSpPr>
        <p:spPr bwMode="auto">
          <a:xfrm>
            <a:off x="228600" y="609600"/>
            <a:ext cx="861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800" b="0" i="0" dirty="0" smtClean="0">
                <a:solidFill>
                  <a:srgbClr val="FF0000"/>
                </a:solidFill>
                <a:ea typeface="ＭＳ Ｐゴシック" pitchFamily="50" charset="-128"/>
              </a:rPr>
              <a:t>Two identical point charges carry +Q. One is placed </a:t>
            </a:r>
            <a:r>
              <a:rPr lang="en-US" altLang="ja-JP" sz="2800" b="0" i="0" dirty="0">
                <a:solidFill>
                  <a:srgbClr val="FF0000"/>
                </a:solidFill>
                <a:ea typeface="ＭＳ Ｐゴシック" pitchFamily="50" charset="-128"/>
              </a:rPr>
              <a:t>inside a </a:t>
            </a:r>
            <a:r>
              <a:rPr lang="en-US" altLang="ja-JP" sz="2800" b="0" i="0" dirty="0" smtClean="0">
                <a:solidFill>
                  <a:srgbClr val="FF0000"/>
                </a:solidFill>
                <a:ea typeface="ＭＳ Ｐゴシック" pitchFamily="50" charset="-128"/>
              </a:rPr>
              <a:t>cubic box, the other is in a spherical shell.  </a:t>
            </a:r>
            <a:r>
              <a:rPr lang="en-US" altLang="ja-JP" sz="2800" b="0" i="0" dirty="0">
                <a:solidFill>
                  <a:srgbClr val="FF0000"/>
                </a:solidFill>
                <a:ea typeface="ＭＳ Ｐゴシック" pitchFamily="50" charset="-128"/>
              </a:rPr>
              <a:t>Which of the following statements is correct on the flux through the </a:t>
            </a:r>
            <a:r>
              <a:rPr lang="en-US" altLang="ja-JP" sz="2800" b="0" i="0" dirty="0" smtClean="0">
                <a:solidFill>
                  <a:srgbClr val="FF0000"/>
                </a:solidFill>
                <a:ea typeface="ＭＳ Ｐゴシック" pitchFamily="50" charset="-128"/>
              </a:rPr>
              <a:t>two surfaces? </a:t>
            </a:r>
            <a:endParaRPr lang="en-US" altLang="ja-JP" sz="2800" b="0" i="0" dirty="0">
              <a:solidFill>
                <a:srgbClr val="FF0000"/>
              </a:solidFill>
              <a:ea typeface="ＭＳ Ｐゴシック" pitchFamily="50" charset="-128"/>
            </a:endParaRPr>
          </a:p>
        </p:txBody>
      </p:sp>
      <p:sp>
        <p:nvSpPr>
          <p:cNvPr id="9220" name="Text Box 4"/>
          <p:cNvSpPr txBox="1">
            <a:spLocks noChangeArrowheads="1"/>
          </p:cNvSpPr>
          <p:nvPr/>
        </p:nvSpPr>
        <p:spPr bwMode="auto">
          <a:xfrm>
            <a:off x="914400" y="3200400"/>
            <a:ext cx="7162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buFont typeface="Times" pitchFamily="1" charset="0"/>
              <a:buAutoNum type="alphaLcParenR"/>
            </a:pPr>
            <a:r>
              <a:rPr lang="en-US" altLang="ja-JP" sz="2400" b="0" i="0" dirty="0">
                <a:solidFill>
                  <a:schemeClr val="tx1"/>
                </a:solidFill>
                <a:ea typeface="ＭＳ Ｐゴシック" pitchFamily="50" charset="-128"/>
                <a:sym typeface="Symbol" pitchFamily="18" charset="2"/>
              </a:rPr>
              <a:t>It’s not possible to calculate the flux since the </a:t>
            </a:r>
            <a:r>
              <a:rPr lang="en-US" altLang="ja-JP" sz="2400" b="0" i="0" dirty="0" smtClean="0">
                <a:solidFill>
                  <a:schemeClr val="tx1"/>
                </a:solidFill>
                <a:ea typeface="ＭＳ Ｐゴシック" pitchFamily="50" charset="-128"/>
                <a:sym typeface="Symbol" pitchFamily="18" charset="2"/>
              </a:rPr>
              <a:t>size of the objects </a:t>
            </a:r>
            <a:r>
              <a:rPr lang="en-US" altLang="ja-JP" sz="2400" b="0" i="0" dirty="0">
                <a:solidFill>
                  <a:schemeClr val="tx1"/>
                </a:solidFill>
                <a:ea typeface="ＭＳ Ｐゴシック" pitchFamily="50" charset="-128"/>
                <a:sym typeface="Symbol" pitchFamily="18" charset="2"/>
              </a:rPr>
              <a:t>are not given.</a:t>
            </a:r>
            <a:endParaRPr lang="en-US" altLang="ja-JP" sz="2400" b="0" i="0" baseline="-25000" dirty="0">
              <a:solidFill>
                <a:schemeClr val="tx1"/>
              </a:solidFill>
              <a:ea typeface="ＭＳ Ｐゴシック" pitchFamily="50" charset="-128"/>
              <a:sym typeface="Symbol" pitchFamily="18" charset="2"/>
            </a:endParaRPr>
          </a:p>
          <a:p>
            <a:pPr eaLnBrk="1" hangingPunct="1">
              <a:buFont typeface="Times" pitchFamily="1" charset="0"/>
              <a:buAutoNum type="alphaLcParenR"/>
            </a:pPr>
            <a:r>
              <a:rPr lang="en-US" altLang="ja-JP" sz="2400" b="0" i="0" dirty="0">
                <a:solidFill>
                  <a:schemeClr val="tx1"/>
                </a:solidFill>
                <a:ea typeface="ＭＳ Ｐゴシック" pitchFamily="50" charset="-128"/>
                <a:sym typeface="Symbol" pitchFamily="18" charset="2"/>
              </a:rPr>
              <a:t>The flux </a:t>
            </a:r>
            <a:r>
              <a:rPr lang="en-US" altLang="ja-JP" sz="2400" b="0" i="0" dirty="0" smtClean="0">
                <a:solidFill>
                  <a:schemeClr val="tx1"/>
                </a:solidFill>
                <a:ea typeface="ＭＳ Ｐゴシック" pitchFamily="50" charset="-128"/>
                <a:sym typeface="Symbol" pitchFamily="18" charset="2"/>
              </a:rPr>
              <a:t>are the same</a:t>
            </a:r>
            <a:r>
              <a:rPr lang="en-US" altLang="ja-JP" sz="2400" b="0" i="0" baseline="-25000" dirty="0" smtClean="0">
                <a:solidFill>
                  <a:schemeClr val="tx1"/>
                </a:solidFill>
                <a:ea typeface="ＭＳ Ｐゴシック" pitchFamily="50" charset="-128"/>
                <a:sym typeface="Symbol" pitchFamily="18" charset="2"/>
              </a:rPr>
              <a:t> </a:t>
            </a:r>
            <a:r>
              <a:rPr lang="en-US" altLang="ja-JP" sz="2400" b="0" i="0" dirty="0" smtClean="0">
                <a:solidFill>
                  <a:schemeClr val="tx1"/>
                </a:solidFill>
                <a:ea typeface="ＭＳ Ｐゴシック" pitchFamily="50" charset="-128"/>
                <a:sym typeface="Symbol" pitchFamily="18" charset="2"/>
              </a:rPr>
              <a:t>for both surfaces</a:t>
            </a:r>
            <a:endParaRPr lang="en-US" altLang="ja-JP" sz="2400" b="0" i="0" dirty="0">
              <a:solidFill>
                <a:schemeClr val="tx1"/>
              </a:solidFill>
              <a:ea typeface="ＭＳ Ｐゴシック" pitchFamily="50" charset="-128"/>
            </a:endParaRPr>
          </a:p>
          <a:p>
            <a:pPr eaLnBrk="1" hangingPunct="1">
              <a:buFont typeface="Times" pitchFamily="1" charset="0"/>
              <a:buAutoNum type="alphaLcParenR"/>
            </a:pPr>
            <a:r>
              <a:rPr lang="en-US" altLang="ja-JP" sz="2400" b="0" i="0" dirty="0">
                <a:solidFill>
                  <a:schemeClr val="tx1"/>
                </a:solidFill>
                <a:ea typeface="ＭＳ Ｐゴシック" pitchFamily="50" charset="-128"/>
                <a:sym typeface="Symbol" pitchFamily="18" charset="2"/>
              </a:rPr>
              <a:t>The location of the charge Q inside the surface is need in order to calculate the flux.  </a:t>
            </a:r>
          </a:p>
          <a:p>
            <a:pPr eaLnBrk="1" hangingPunct="1">
              <a:buFont typeface="Times" pitchFamily="1" charset="0"/>
              <a:buAutoNum type="alphaLcParenR"/>
            </a:pPr>
            <a:r>
              <a:rPr lang="en-US" altLang="ja-JP" sz="2400" b="0" i="0" dirty="0">
                <a:solidFill>
                  <a:schemeClr val="tx1"/>
                </a:solidFill>
                <a:ea typeface="ＭＳ Ｐゴシック" pitchFamily="50" charset="-128"/>
              </a:rPr>
              <a:t>The flux is not zero and must be negative. </a:t>
            </a:r>
          </a:p>
        </p:txBody>
      </p:sp>
      <p:sp>
        <p:nvSpPr>
          <p:cNvPr id="2" name="Rectangle 1"/>
          <p:cNvSpPr/>
          <p:nvPr/>
        </p:nvSpPr>
        <p:spPr>
          <a:xfrm>
            <a:off x="0" y="635000"/>
            <a:ext cx="8915400" cy="6019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02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143000" y="1066800"/>
          <a:ext cx="2786063" cy="949325"/>
        </p:xfrm>
        <a:graphic>
          <a:graphicData uri="http://schemas.openxmlformats.org/presentationml/2006/ole">
            <mc:AlternateContent xmlns:mc="http://schemas.openxmlformats.org/markup-compatibility/2006">
              <mc:Choice xmlns:v="urn:schemas-microsoft-com:vml" Requires="v">
                <p:oleObj spid="_x0000_s39470"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8919" name="Picture 3" descr="Fig21"/>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5486400" y="762000"/>
            <a:ext cx="2792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Fig21"/>
          <p:cNvPicPr>
            <a:picLocks noChangeAspect="1" noChangeArrowheads="1"/>
          </p:cNvPicPr>
          <p:nvPr/>
        </p:nvPicPr>
        <p:blipFill>
          <a:blip r:embed="rId7">
            <a:lum bright="-6000" contrast="18000"/>
            <a:extLst>
              <a:ext uri="{28A0092B-C50C-407E-A947-70E740481C1C}">
                <a14:useLocalDpi xmlns:a14="http://schemas.microsoft.com/office/drawing/2010/main" val="0"/>
              </a:ext>
            </a:extLst>
          </a:blip>
          <a:srcRect/>
          <a:stretch>
            <a:fillRect/>
          </a:stretch>
        </p:blipFill>
        <p:spPr bwMode="auto">
          <a:xfrm>
            <a:off x="5943600" y="3810000"/>
            <a:ext cx="2298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0149" name="Object 3"/>
          <p:cNvGraphicFramePr>
            <a:graphicFrameLocks noChangeAspect="1"/>
          </p:cNvGraphicFramePr>
          <p:nvPr/>
        </p:nvGraphicFramePr>
        <p:xfrm>
          <a:off x="7391400" y="762000"/>
          <a:ext cx="1611313" cy="871538"/>
        </p:xfrm>
        <a:graphic>
          <a:graphicData uri="http://schemas.openxmlformats.org/presentationml/2006/ole">
            <mc:AlternateContent xmlns:mc="http://schemas.openxmlformats.org/markup-compatibility/2006">
              <mc:Choice xmlns:v="urn:schemas-microsoft-com:vml" Requires="v">
                <p:oleObj spid="_x0000_s39471" name="Equation" r:id="rId8" imgW="799920" imgH="431640" progId="Equation.3">
                  <p:embed/>
                </p:oleObj>
              </mc:Choice>
              <mc:Fallback>
                <p:oleObj name="Equation" r:id="rId8" imgW="799920" imgH="4316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762000"/>
                        <a:ext cx="1611313"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0150" name="Object 4"/>
          <p:cNvGraphicFramePr>
            <a:graphicFrameLocks noChangeAspect="1"/>
          </p:cNvGraphicFramePr>
          <p:nvPr/>
        </p:nvGraphicFramePr>
        <p:xfrm>
          <a:off x="1143000" y="2209800"/>
          <a:ext cx="2505075" cy="871538"/>
        </p:xfrm>
        <a:graphic>
          <a:graphicData uri="http://schemas.openxmlformats.org/presentationml/2006/ole">
            <mc:AlternateContent xmlns:mc="http://schemas.openxmlformats.org/markup-compatibility/2006">
              <mc:Choice xmlns:v="urn:schemas-microsoft-com:vml" Requires="v">
                <p:oleObj spid="_x0000_s39472" name="Equation" r:id="rId10" imgW="1244520" imgH="431640" progId="Equation.3">
                  <p:embed/>
                </p:oleObj>
              </mc:Choice>
              <mc:Fallback>
                <p:oleObj name="Equation" r:id="rId10" imgW="1244520" imgH="4316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2209800"/>
                        <a:ext cx="2505075"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0151" name="Object 5"/>
          <p:cNvGraphicFramePr>
            <a:graphicFrameLocks noChangeAspect="1"/>
          </p:cNvGraphicFramePr>
          <p:nvPr/>
        </p:nvGraphicFramePr>
        <p:xfrm>
          <a:off x="1219200" y="3124200"/>
          <a:ext cx="1943100" cy="871538"/>
        </p:xfrm>
        <a:graphic>
          <a:graphicData uri="http://schemas.openxmlformats.org/presentationml/2006/ole">
            <mc:AlternateContent xmlns:mc="http://schemas.openxmlformats.org/markup-compatibility/2006">
              <mc:Choice xmlns:v="urn:schemas-microsoft-com:vml" Requires="v">
                <p:oleObj spid="_x0000_s39473" name="Equation" r:id="rId12" imgW="965160" imgH="431640" progId="Equation.3">
                  <p:embed/>
                </p:oleObj>
              </mc:Choice>
              <mc:Fallback>
                <p:oleObj name="Equation" r:id="rId12" imgW="965160" imgH="43164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3124200"/>
                        <a:ext cx="1943100"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0152" name="Object 6"/>
          <p:cNvGraphicFramePr>
            <a:graphicFrameLocks noChangeAspect="1"/>
          </p:cNvGraphicFramePr>
          <p:nvPr/>
        </p:nvGraphicFramePr>
        <p:xfrm>
          <a:off x="1219200" y="4114800"/>
          <a:ext cx="2300288" cy="871538"/>
        </p:xfrm>
        <a:graphic>
          <a:graphicData uri="http://schemas.openxmlformats.org/presentationml/2006/ole">
            <mc:AlternateContent xmlns:mc="http://schemas.openxmlformats.org/markup-compatibility/2006">
              <mc:Choice xmlns:v="urn:schemas-microsoft-com:vml" Requires="v">
                <p:oleObj spid="_x0000_s39474" name="Equation" r:id="rId14" imgW="1143000" imgH="431640" progId="Equation.3">
                  <p:embed/>
                </p:oleObj>
              </mc:Choice>
              <mc:Fallback>
                <p:oleObj name="Equation" r:id="rId14" imgW="1143000" imgH="431640" progId="Equation.3">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4114800"/>
                        <a:ext cx="2300288"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1" name="Text Box 9"/>
          <p:cNvSpPr txBox="1">
            <a:spLocks noChangeArrowheads="1"/>
          </p:cNvSpPr>
          <p:nvPr/>
        </p:nvSpPr>
        <p:spPr bwMode="auto">
          <a:xfrm>
            <a:off x="1219200" y="5181600"/>
            <a:ext cx="351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if charge is negative?</a:t>
            </a:r>
            <a:endParaRPr lang="en-US" altLang="en-US"/>
          </a:p>
        </p:txBody>
      </p:sp>
      <p:sp>
        <p:nvSpPr>
          <p:cNvPr id="38922" name="Text Box 10"/>
          <p:cNvSpPr txBox="1">
            <a:spLocks noChangeArrowheads="1"/>
          </p:cNvSpPr>
          <p:nvPr/>
        </p:nvSpPr>
        <p:spPr bwMode="auto">
          <a:xfrm>
            <a:off x="685800" y="5715000"/>
            <a:ext cx="4495800" cy="831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Works at least for one charge and spherical surface</a:t>
            </a:r>
            <a:endParaRPr lang="en-US" altLang="en-US"/>
          </a:p>
        </p:txBody>
      </p:sp>
      <p:sp>
        <p:nvSpPr>
          <p:cNvPr id="38923" name="Rectangle 11"/>
          <p:cNvSpPr>
            <a:spLocks noGrp="1" noChangeArrowheads="1"/>
          </p:cNvSpPr>
          <p:nvPr>
            <p:ph type="title"/>
          </p:nvPr>
        </p:nvSpPr>
        <p:spPr/>
        <p:txBody>
          <a:bodyPr/>
          <a:lstStyle/>
          <a:p>
            <a:pPr eaLnBrk="1" hangingPunct="1"/>
            <a:r>
              <a:rPr lang="en-US" altLang="en-US" smtClean="0">
                <a:ea typeface="ＭＳ Ｐゴシック" charset="-128"/>
              </a:rPr>
              <a:t>1. Gauss’s Law: Proportionality Constant</a:t>
            </a:r>
          </a:p>
        </p:txBody>
      </p:sp>
      <p:cxnSp>
        <p:nvCxnSpPr>
          <p:cNvPr id="12"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1143000" y="1219200"/>
          <a:ext cx="2786063" cy="949325"/>
        </p:xfrm>
        <a:graphic>
          <a:graphicData uri="http://schemas.openxmlformats.org/presentationml/2006/ole">
            <mc:AlternateContent xmlns:mc="http://schemas.openxmlformats.org/markup-compatibility/2006">
              <mc:Choice xmlns:v="urn:schemas-microsoft-com:vml" Requires="v">
                <p:oleObj spid="_x0000_s41517"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92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0967" name="Picture 3" descr="Fig21"/>
          <p:cNvPicPr>
            <a:picLocks noChangeAspect="1" noChangeArrowheads="1"/>
          </p:cNvPicPr>
          <p:nvPr/>
        </p:nvPicPr>
        <p:blipFill>
          <a:blip r:embed="rId6">
            <a:lum bright="-12000" contrast="30000"/>
            <a:extLst>
              <a:ext uri="{28A0092B-C50C-407E-A947-70E740481C1C}">
                <a14:useLocalDpi xmlns:a14="http://schemas.microsoft.com/office/drawing/2010/main" val="0"/>
              </a:ext>
            </a:extLst>
          </a:blip>
          <a:srcRect/>
          <a:stretch>
            <a:fillRect/>
          </a:stretch>
        </p:blipFill>
        <p:spPr bwMode="auto">
          <a:xfrm>
            <a:off x="5029200" y="1447800"/>
            <a:ext cx="36385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63" name="Object 3"/>
          <p:cNvGraphicFramePr>
            <a:graphicFrameLocks noChangeAspect="1"/>
          </p:cNvGraphicFramePr>
          <p:nvPr/>
        </p:nvGraphicFramePr>
        <p:xfrm>
          <a:off x="7391400" y="914400"/>
          <a:ext cx="1611313" cy="871538"/>
        </p:xfrm>
        <a:graphic>
          <a:graphicData uri="http://schemas.openxmlformats.org/presentationml/2006/ole">
            <mc:AlternateContent xmlns:mc="http://schemas.openxmlformats.org/markup-compatibility/2006">
              <mc:Choice xmlns:v="urn:schemas-microsoft-com:vml" Requires="v">
                <p:oleObj spid="_x0000_s41518" name="Equation" r:id="rId7" imgW="799920" imgH="431640" progId="Equation.3">
                  <p:embed/>
                </p:oleObj>
              </mc:Choice>
              <mc:Fallback>
                <p:oleObj name="Equation" r:id="rId7" imgW="799920" imgH="431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914400"/>
                        <a:ext cx="1611313"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2197" name="Object 4"/>
          <p:cNvGraphicFramePr>
            <a:graphicFrameLocks noChangeAspect="1"/>
          </p:cNvGraphicFramePr>
          <p:nvPr/>
        </p:nvGraphicFramePr>
        <p:xfrm>
          <a:off x="1676400" y="2362200"/>
          <a:ext cx="946150" cy="795338"/>
        </p:xfrm>
        <a:graphic>
          <a:graphicData uri="http://schemas.openxmlformats.org/presentationml/2006/ole">
            <mc:AlternateContent xmlns:mc="http://schemas.openxmlformats.org/markup-compatibility/2006">
              <mc:Choice xmlns:v="urn:schemas-microsoft-com:vml" Requires="v">
                <p:oleObj spid="_x0000_s41519" name="Equation" r:id="rId9" imgW="469800" imgH="393480" progId="Equation.3">
                  <p:embed/>
                </p:oleObj>
              </mc:Choice>
              <mc:Fallback>
                <p:oleObj name="Equation" r:id="rId9" imgW="469800" imgH="3934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362200"/>
                        <a:ext cx="946150" cy="7953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2198" name="Object 5"/>
          <p:cNvGraphicFramePr>
            <a:graphicFrameLocks noChangeAspect="1"/>
          </p:cNvGraphicFramePr>
          <p:nvPr/>
        </p:nvGraphicFramePr>
        <p:xfrm>
          <a:off x="1676400" y="3276600"/>
          <a:ext cx="842963" cy="384175"/>
        </p:xfrm>
        <a:graphic>
          <a:graphicData uri="http://schemas.openxmlformats.org/presentationml/2006/ole">
            <mc:AlternateContent xmlns:mc="http://schemas.openxmlformats.org/markup-compatibility/2006">
              <mc:Choice xmlns:v="urn:schemas-microsoft-com:vml" Requires="v">
                <p:oleObj spid="_x0000_s41520" name="Equation" r:id="rId11" imgW="419040" imgH="190440" progId="Equation.3">
                  <p:embed/>
                </p:oleObj>
              </mc:Choice>
              <mc:Fallback>
                <p:oleObj name="Equation" r:id="rId11" imgW="419040" imgH="19044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3276600"/>
                        <a:ext cx="842963" cy="3841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2199" name="Object 6"/>
          <p:cNvGraphicFramePr>
            <a:graphicFrameLocks noChangeAspect="1"/>
          </p:cNvGraphicFramePr>
          <p:nvPr/>
        </p:nvGraphicFramePr>
        <p:xfrm>
          <a:off x="533400" y="4191000"/>
          <a:ext cx="946150" cy="795338"/>
        </p:xfrm>
        <a:graphic>
          <a:graphicData uri="http://schemas.openxmlformats.org/presentationml/2006/ole">
            <mc:AlternateContent xmlns:mc="http://schemas.openxmlformats.org/markup-compatibility/2006">
              <mc:Choice xmlns:v="urn:schemas-microsoft-com:vml" Requires="v">
                <p:oleObj spid="_x0000_s41521" name="Equation" r:id="rId13" imgW="469800" imgH="393480" progId="Equation.3">
                  <p:embed/>
                </p:oleObj>
              </mc:Choice>
              <mc:Fallback>
                <p:oleObj name="Equation" r:id="rId13" imgW="469800" imgH="39348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91000"/>
                        <a:ext cx="946150" cy="7953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Line 8"/>
          <p:cNvSpPr>
            <a:spLocks noChangeShapeType="1"/>
          </p:cNvSpPr>
          <p:nvPr/>
        </p:nvSpPr>
        <p:spPr bwMode="auto">
          <a:xfrm flipH="1">
            <a:off x="1600200" y="4648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9" name="Text Box 9"/>
          <p:cNvSpPr txBox="1">
            <a:spLocks noChangeArrowheads="1"/>
          </p:cNvSpPr>
          <p:nvPr/>
        </p:nvSpPr>
        <p:spPr bwMode="auto">
          <a:xfrm>
            <a:off x="2193925" y="4384675"/>
            <a:ext cx="3689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universe would be </a:t>
            </a:r>
          </a:p>
          <a:p>
            <a:pPr eaLnBrk="1" hangingPunct="1"/>
            <a:r>
              <a:rPr lang="en-US" altLang="en-US">
                <a:solidFill>
                  <a:schemeClr val="accent2"/>
                </a:solidFill>
              </a:rPr>
              <a:t>much different if</a:t>
            </a:r>
          </a:p>
          <a:p>
            <a:pPr eaLnBrk="1" hangingPunct="1"/>
            <a:r>
              <a:rPr lang="en-US" altLang="en-US">
                <a:solidFill>
                  <a:schemeClr val="accent2"/>
                </a:solidFill>
              </a:rPr>
              <a:t>exponent was not exactly 2!</a:t>
            </a:r>
            <a:r>
              <a:rPr lang="en-US" altLang="en-US"/>
              <a:t> </a:t>
            </a:r>
          </a:p>
        </p:txBody>
      </p:sp>
      <p:sp>
        <p:nvSpPr>
          <p:cNvPr id="40970" name="Rectangle 10"/>
          <p:cNvSpPr>
            <a:spLocks noGrp="1" noChangeArrowheads="1"/>
          </p:cNvSpPr>
          <p:nvPr>
            <p:ph type="title"/>
          </p:nvPr>
        </p:nvSpPr>
        <p:spPr/>
        <p:txBody>
          <a:bodyPr/>
          <a:lstStyle/>
          <a:p>
            <a:pPr eaLnBrk="1" hangingPunct="1"/>
            <a:r>
              <a:rPr lang="en-US" altLang="en-US" smtClean="0">
                <a:ea typeface="ＭＳ Ｐゴシック" charset="-128"/>
              </a:rPr>
              <a:t>2. Gauss’s Law: The Size of the Surface</a:t>
            </a:r>
          </a:p>
        </p:txBody>
      </p:sp>
      <p:cxnSp>
        <p:nvCxnSpPr>
          <p:cNvPr id="11"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r>
              <a:rPr lang="en-US" altLang="en-US" smtClean="0">
                <a:ea typeface="ＭＳ Ｐゴシック" charset="-128"/>
              </a:rPr>
              <a:t>Gauss' Law – Size of Surface</a:t>
            </a:r>
          </a:p>
        </p:txBody>
      </p:sp>
      <p:cxnSp>
        <p:nvCxnSpPr>
          <p:cNvPr id="4" name="Straight Connector 6"/>
          <p:cNvCxnSpPr>
            <a:cxnSpLocks noChangeShapeType="1"/>
          </p:cNvCxnSpPr>
          <p:nvPr/>
        </p:nvCxnSpPr>
        <p:spPr bwMode="auto">
          <a:xfrm>
            <a:off x="-76200" y="1447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43012" name="Picture 1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0050" y="736600"/>
            <a:ext cx="3111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318000" y="2065338"/>
            <a:ext cx="15970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Point Charge:  </a:t>
            </a:r>
          </a:p>
        </p:txBody>
      </p:sp>
      <p:sp>
        <p:nvSpPr>
          <p:cNvPr id="21" name="TextBox 20"/>
          <p:cNvSpPr txBox="1"/>
          <p:nvPr/>
        </p:nvSpPr>
        <p:spPr>
          <a:xfrm>
            <a:off x="4267200" y="3124200"/>
            <a:ext cx="411480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Integrated over any concentric sphere:</a:t>
            </a:r>
          </a:p>
        </p:txBody>
      </p:sp>
      <p:pic>
        <p:nvPicPr>
          <p:cNvPr id="43015" name="Picture 21"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2044700"/>
            <a:ext cx="1651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2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3708400"/>
            <a:ext cx="3784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572000"/>
            <a:ext cx="1981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2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4356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553200" y="5435600"/>
            <a:ext cx="401638" cy="40005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latin typeface="Zapf Dingbats" charset="2"/>
              </a:rPr>
              <a:t>✔</a:t>
            </a:r>
            <a:endParaRPr lang="en-US" altLang="en-US" sz="2000">
              <a:solidFill>
                <a:srgbClr val="CC0000"/>
              </a:solidFill>
            </a:endParaRPr>
          </a:p>
        </p:txBody>
      </p:sp>
      <p:grpSp>
        <p:nvGrpSpPr>
          <p:cNvPr id="43020" name="Group 14"/>
          <p:cNvGrpSpPr>
            <a:grpSpLocks/>
          </p:cNvGrpSpPr>
          <p:nvPr/>
        </p:nvGrpSpPr>
        <p:grpSpPr bwMode="auto">
          <a:xfrm>
            <a:off x="457200" y="2057400"/>
            <a:ext cx="2743200" cy="2743200"/>
            <a:chOff x="3200400" y="2209800"/>
            <a:chExt cx="2743200" cy="2743200"/>
          </a:xfrm>
        </p:grpSpPr>
        <p:sp>
          <p:nvSpPr>
            <p:cNvPr id="29" name="Oval 28"/>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0" name="Oval 29"/>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1" name="Oval 30"/>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2" name="Oval 31"/>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3" name="Oval 32"/>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4" name="Oval 33"/>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35" name="Oval 34"/>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533C63CC-24B9-4475-8AD4-2520DE3CD205}"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39"/>
          <p:cNvSpPr>
            <a:spLocks noGrp="1" noChangeArrowheads="1"/>
          </p:cNvSpPr>
          <p:nvPr>
            <p:ph type="title"/>
          </p:nvPr>
        </p:nvSpPr>
        <p:spPr/>
        <p:txBody>
          <a:bodyPr/>
          <a:lstStyle/>
          <a:p>
            <a:pPr eaLnBrk="1" hangingPunct="1"/>
            <a:r>
              <a:rPr lang="en-US" altLang="en-US" smtClean="0">
                <a:ea typeface="ＭＳ Ｐゴシック" charset="-128"/>
              </a:rPr>
              <a:t>How to Make an Electric Motor</a:t>
            </a:r>
          </a:p>
        </p:txBody>
      </p:sp>
      <p:cxnSp>
        <p:nvCxnSpPr>
          <p:cNvPr id="44"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2</a:t>
            </a:fld>
            <a:endParaRPr lang="en-US" altLang="en-US"/>
          </a:p>
        </p:txBody>
      </p:sp>
      <p:pic>
        <p:nvPicPr>
          <p:cNvPr id="71682" name="Picture 2" descr="https://www.physics.purdue.edu/demos/images/6B-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096000" cy="4562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1114366"/>
            <a:ext cx="25908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solidFill>
                  <a:srgbClr val="CC0000"/>
                </a:solidFill>
                <a:latin typeface="+mn-lt"/>
              </a:rPr>
              <a:t>6B-15</a:t>
            </a:r>
            <a:endParaRPr lang="en-US" sz="2000" dirty="0">
              <a:solidFill>
                <a:srgbClr val="CC0000"/>
              </a:solidFill>
              <a:latin typeface="+mn-lt"/>
            </a:endParaRPr>
          </a:p>
        </p:txBody>
      </p:sp>
    </p:spTree>
    <p:extLst>
      <p:ext uri="{BB962C8B-B14F-4D97-AF65-F5344CB8AC3E}">
        <p14:creationId xmlns:p14="http://schemas.microsoft.com/office/powerpoint/2010/main" val="3214832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838200" y="990600"/>
          <a:ext cx="2786063" cy="949325"/>
        </p:xfrm>
        <a:graphic>
          <a:graphicData uri="http://schemas.openxmlformats.org/presentationml/2006/ole">
            <mc:AlternateContent xmlns:mc="http://schemas.openxmlformats.org/markup-compatibility/2006">
              <mc:Choice xmlns:v="urn:schemas-microsoft-com:vml" Requires="v">
                <p:oleObj spid="_x0000_s44480"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8" name="Picture 3" descr="Fig21"/>
          <p:cNvPicPr>
            <a:picLocks noChangeAspect="1" noChangeArrowheads="1"/>
          </p:cNvPicPr>
          <p:nvPr/>
        </p:nvPicPr>
        <p:blipFill>
          <a:blip r:embed="rId6">
            <a:lum bright="-18000" contrast="36000"/>
            <a:extLst>
              <a:ext uri="{28A0092B-C50C-407E-A947-70E740481C1C}">
                <a14:useLocalDpi xmlns:a14="http://schemas.microsoft.com/office/drawing/2010/main" val="0"/>
              </a:ext>
            </a:extLst>
          </a:blip>
          <a:srcRect/>
          <a:stretch>
            <a:fillRect/>
          </a:stretch>
        </p:blipFill>
        <p:spPr bwMode="auto">
          <a:xfrm>
            <a:off x="5257800" y="846138"/>
            <a:ext cx="3733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4" descr="Fig21"/>
          <p:cNvPicPr>
            <a:picLocks noChangeAspect="1" noChangeArrowheads="1"/>
          </p:cNvPicPr>
          <p:nvPr/>
        </p:nvPicPr>
        <p:blipFill>
          <a:blip r:embed="rId7">
            <a:lum bright="-6000" contrast="24000"/>
            <a:extLst>
              <a:ext uri="{28A0092B-C50C-407E-A947-70E740481C1C}">
                <a14:useLocalDpi xmlns:a14="http://schemas.microsoft.com/office/drawing/2010/main" val="0"/>
              </a:ext>
            </a:extLst>
          </a:blip>
          <a:srcRect t="6575" r="11067"/>
          <a:stretch>
            <a:fillRect/>
          </a:stretch>
        </p:blipFill>
        <p:spPr bwMode="auto">
          <a:xfrm>
            <a:off x="5181600" y="4648200"/>
            <a:ext cx="37338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4245" name="Object 3"/>
          <p:cNvGraphicFramePr>
            <a:graphicFrameLocks noChangeAspect="1"/>
          </p:cNvGraphicFramePr>
          <p:nvPr/>
        </p:nvGraphicFramePr>
        <p:xfrm>
          <a:off x="647700" y="2286000"/>
          <a:ext cx="3170238" cy="742950"/>
        </p:xfrm>
        <a:graphic>
          <a:graphicData uri="http://schemas.openxmlformats.org/presentationml/2006/ole">
            <mc:AlternateContent xmlns:mc="http://schemas.openxmlformats.org/markup-compatibility/2006">
              <mc:Choice xmlns:v="urn:schemas-microsoft-com:vml" Requires="v">
                <p:oleObj spid="_x0000_s44481" name="Equation" r:id="rId8" imgW="1574800" imgH="368300" progId="Equation.DSMT4">
                  <p:embed/>
                </p:oleObj>
              </mc:Choice>
              <mc:Fallback>
                <p:oleObj name="Equation" r:id="rId8" imgW="1574800" imgH="3683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2286000"/>
                        <a:ext cx="3170238" cy="742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0" name="Line 7"/>
          <p:cNvSpPr>
            <a:spLocks noChangeShapeType="1"/>
          </p:cNvSpPr>
          <p:nvPr/>
        </p:nvSpPr>
        <p:spPr bwMode="auto">
          <a:xfrm>
            <a:off x="1676400" y="3810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Text Box 8"/>
          <p:cNvSpPr txBox="1">
            <a:spLocks noChangeArrowheads="1"/>
          </p:cNvSpPr>
          <p:nvPr/>
        </p:nvSpPr>
        <p:spPr bwMode="auto">
          <a:xfrm>
            <a:off x="685800" y="4343400"/>
            <a:ext cx="46148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All elements of the outer surface</a:t>
            </a:r>
          </a:p>
          <a:p>
            <a:pPr eaLnBrk="1" hangingPunct="1"/>
            <a:r>
              <a:rPr lang="en-US" altLang="en-US">
                <a:solidFill>
                  <a:schemeClr val="accent2"/>
                </a:solidFill>
              </a:rPr>
              <a:t>can be projected onto corresponding</a:t>
            </a:r>
          </a:p>
          <a:p>
            <a:pPr eaLnBrk="1" hangingPunct="1"/>
            <a:r>
              <a:rPr lang="en-US" altLang="en-US">
                <a:solidFill>
                  <a:schemeClr val="accent2"/>
                </a:solidFill>
              </a:rPr>
              <a:t>areas on the inner sphere with the</a:t>
            </a:r>
          </a:p>
          <a:p>
            <a:pPr eaLnBrk="1" hangingPunct="1"/>
            <a:r>
              <a:rPr lang="en-US" altLang="en-US">
                <a:solidFill>
                  <a:schemeClr val="accent2"/>
                </a:solidFill>
              </a:rPr>
              <a:t>same flux</a:t>
            </a:r>
            <a:endParaRPr lang="en-US" altLang="en-US"/>
          </a:p>
        </p:txBody>
      </p:sp>
      <p:sp>
        <p:nvSpPr>
          <p:cNvPr id="44042" name="Rectangle 9"/>
          <p:cNvSpPr>
            <a:spLocks noGrp="1" noChangeArrowheads="1"/>
          </p:cNvSpPr>
          <p:nvPr>
            <p:ph type="title"/>
          </p:nvPr>
        </p:nvSpPr>
        <p:spPr/>
        <p:txBody>
          <a:bodyPr/>
          <a:lstStyle/>
          <a:p>
            <a:pPr eaLnBrk="1" hangingPunct="1"/>
            <a:r>
              <a:rPr lang="en-US" altLang="en-US" sz="3200" smtClean="0">
                <a:ea typeface="ＭＳ Ｐゴシック" charset="-128"/>
              </a:rPr>
              <a:t>3. Gauss’s Law: The Shape of the Surface</a:t>
            </a:r>
          </a:p>
        </p:txBody>
      </p:sp>
      <p:graphicFrame>
        <p:nvGraphicFramePr>
          <p:cNvPr id="44036" name="Object 4"/>
          <p:cNvGraphicFramePr>
            <a:graphicFrameLocks noChangeAspect="1"/>
          </p:cNvGraphicFramePr>
          <p:nvPr/>
        </p:nvGraphicFramePr>
        <p:xfrm>
          <a:off x="2133600" y="5715000"/>
          <a:ext cx="2703513" cy="990600"/>
        </p:xfrm>
        <a:graphic>
          <a:graphicData uri="http://schemas.openxmlformats.org/presentationml/2006/ole">
            <mc:AlternateContent xmlns:mc="http://schemas.openxmlformats.org/markup-compatibility/2006">
              <mc:Choice xmlns:v="urn:schemas-microsoft-com:vml" Requires="v">
                <p:oleObj spid="_x0000_s44482" name="Equation" r:id="rId10" imgW="1282700" imgH="469900" progId="Equation.DSMT4">
                  <p:embed/>
                </p:oleObj>
              </mc:Choice>
              <mc:Fallback>
                <p:oleObj name="Equation" r:id="rId10" imgW="1282700" imgH="4699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5715000"/>
                        <a:ext cx="27035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762000" y="3124200"/>
          <a:ext cx="4127500" cy="495300"/>
        </p:xfrm>
        <a:graphic>
          <a:graphicData uri="http://schemas.openxmlformats.org/presentationml/2006/ole">
            <mc:AlternateContent xmlns:mc="http://schemas.openxmlformats.org/markup-compatibility/2006">
              <mc:Choice xmlns:v="urn:schemas-microsoft-com:vml" Requires="v">
                <p:oleObj spid="_x0000_s44483" name="Equation" r:id="rId12" imgW="1905000" imgH="228600" progId="Equation.DSMT4">
                  <p:embed/>
                </p:oleObj>
              </mc:Choice>
              <mc:Fallback>
                <p:oleObj name="Equation" r:id="rId12" imgW="190500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3124200"/>
                        <a:ext cx="4127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838200" y="990600"/>
          <a:ext cx="2786063" cy="949325"/>
        </p:xfrm>
        <a:graphic>
          <a:graphicData uri="http://schemas.openxmlformats.org/presentationml/2006/ole">
            <mc:AlternateContent xmlns:mc="http://schemas.openxmlformats.org/markup-compatibility/2006">
              <mc:Choice xmlns:v="urn:schemas-microsoft-com:vml" Requires="v">
                <p:oleObj spid="_x0000_s46640"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087" name="Picture 3" descr="Fig21"/>
          <p:cNvPicPr>
            <a:picLocks noChangeAspect="1" noChangeArrowheads="1"/>
          </p:cNvPicPr>
          <p:nvPr/>
        </p:nvPicPr>
        <p:blipFill>
          <a:blip r:embed="rId6">
            <a:lum bright="-6000" contrast="24000"/>
            <a:extLst>
              <a:ext uri="{28A0092B-C50C-407E-A947-70E740481C1C}">
                <a14:useLocalDpi xmlns:a14="http://schemas.microsoft.com/office/drawing/2010/main" val="0"/>
              </a:ext>
            </a:extLst>
          </a:blip>
          <a:srcRect l="3793" t="3471" r="5176" b="6291"/>
          <a:stretch>
            <a:fillRect/>
          </a:stretch>
        </p:blipFill>
        <p:spPr bwMode="auto">
          <a:xfrm>
            <a:off x="4495800" y="1219200"/>
            <a:ext cx="4114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6292" name="Object 3"/>
          <p:cNvGraphicFramePr>
            <a:graphicFrameLocks noChangeAspect="1"/>
          </p:cNvGraphicFramePr>
          <p:nvPr/>
        </p:nvGraphicFramePr>
        <p:xfrm>
          <a:off x="914400" y="2438400"/>
          <a:ext cx="2940050" cy="742950"/>
        </p:xfrm>
        <a:graphic>
          <a:graphicData uri="http://schemas.openxmlformats.org/presentationml/2006/ole">
            <mc:AlternateContent xmlns:mc="http://schemas.openxmlformats.org/markup-compatibility/2006">
              <mc:Choice xmlns:v="urn:schemas-microsoft-com:vml" Requires="v">
                <p:oleObj spid="_x0000_s46641" name="Equation" r:id="rId7" imgW="1460160" imgH="368280" progId="Equation.3">
                  <p:embed/>
                </p:oleObj>
              </mc:Choice>
              <mc:Fallback>
                <p:oleObj name="Equation" r:id="rId7" imgW="1460160" imgH="3682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438400"/>
                        <a:ext cx="2940050" cy="742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6293" name="Object 4"/>
          <p:cNvGraphicFramePr>
            <a:graphicFrameLocks noChangeAspect="1"/>
          </p:cNvGraphicFramePr>
          <p:nvPr/>
        </p:nvGraphicFramePr>
        <p:xfrm>
          <a:off x="1066800" y="3352800"/>
          <a:ext cx="1150938" cy="460375"/>
        </p:xfrm>
        <a:graphic>
          <a:graphicData uri="http://schemas.openxmlformats.org/presentationml/2006/ole">
            <mc:AlternateContent xmlns:mc="http://schemas.openxmlformats.org/markup-compatibility/2006">
              <mc:Choice xmlns:v="urn:schemas-microsoft-com:vml" Requires="v">
                <p:oleObj spid="_x0000_s46642" name="Equation" r:id="rId9" imgW="571320" imgH="228600" progId="Equation.3">
                  <p:embed/>
                </p:oleObj>
              </mc:Choice>
              <mc:Fallback>
                <p:oleObj name="Equation" r:id="rId9" imgW="571320" imgH="2286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3352800"/>
                        <a:ext cx="1150938"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6294" name="Object 5"/>
          <p:cNvGraphicFramePr>
            <a:graphicFrameLocks noChangeAspect="1"/>
          </p:cNvGraphicFramePr>
          <p:nvPr/>
        </p:nvGraphicFramePr>
        <p:xfrm>
          <a:off x="1066800" y="3854450"/>
          <a:ext cx="946150" cy="793750"/>
        </p:xfrm>
        <a:graphic>
          <a:graphicData uri="http://schemas.openxmlformats.org/presentationml/2006/ole">
            <mc:AlternateContent xmlns:mc="http://schemas.openxmlformats.org/markup-compatibility/2006">
              <mc:Choice xmlns:v="urn:schemas-microsoft-com:vml" Requires="v">
                <p:oleObj spid="_x0000_s46643" name="Equation" r:id="rId11" imgW="469800" imgH="393480" progId="Equation.3">
                  <p:embed/>
                </p:oleObj>
              </mc:Choice>
              <mc:Fallback>
                <p:oleObj name="Equation" r:id="rId11" imgW="469800" imgH="39348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3854450"/>
                        <a:ext cx="94615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088" name="Group 7"/>
          <p:cNvGrpSpPr>
            <a:grpSpLocks/>
          </p:cNvGrpSpPr>
          <p:nvPr/>
        </p:nvGrpSpPr>
        <p:grpSpPr bwMode="auto">
          <a:xfrm>
            <a:off x="2209800" y="3657600"/>
            <a:ext cx="609600" cy="685800"/>
            <a:chOff x="1392" y="2304"/>
            <a:chExt cx="384" cy="432"/>
          </a:xfrm>
        </p:grpSpPr>
        <p:sp>
          <p:nvSpPr>
            <p:cNvPr id="46093" name="Line 8"/>
            <p:cNvSpPr>
              <a:spLocks noChangeShapeType="1"/>
            </p:cNvSpPr>
            <p:nvPr/>
          </p:nvSpPr>
          <p:spPr bwMode="auto">
            <a:xfrm>
              <a:off x="1440" y="2304"/>
              <a:ext cx="33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Line 9"/>
            <p:cNvSpPr>
              <a:spLocks noChangeShapeType="1"/>
            </p:cNvSpPr>
            <p:nvPr/>
          </p:nvSpPr>
          <p:spPr bwMode="auto">
            <a:xfrm flipV="1">
              <a:off x="1392" y="2592"/>
              <a:ext cx="38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676298" name="Object 6"/>
          <p:cNvGraphicFramePr>
            <a:graphicFrameLocks noChangeAspect="1"/>
          </p:cNvGraphicFramePr>
          <p:nvPr/>
        </p:nvGraphicFramePr>
        <p:xfrm>
          <a:off x="2959100" y="3810000"/>
          <a:ext cx="2303463" cy="434975"/>
        </p:xfrm>
        <a:graphic>
          <a:graphicData uri="http://schemas.openxmlformats.org/presentationml/2006/ole">
            <mc:AlternateContent xmlns:mc="http://schemas.openxmlformats.org/markup-compatibility/2006">
              <mc:Choice xmlns:v="urn:schemas-microsoft-com:vml" Requires="v">
                <p:oleObj spid="_x0000_s46644" name="Equation" r:id="rId13" imgW="1143000" imgH="215640" progId="Equation.3">
                  <p:embed/>
                </p:oleObj>
              </mc:Choice>
              <mc:Fallback>
                <p:oleObj name="Equation" r:id="rId13" imgW="1143000" imgH="21564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9100" y="3810000"/>
                        <a:ext cx="2303463"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9" name="Text Box 11"/>
          <p:cNvSpPr txBox="1">
            <a:spLocks noChangeArrowheads="1"/>
          </p:cNvSpPr>
          <p:nvPr/>
        </p:nvSpPr>
        <p:spPr bwMode="auto">
          <a:xfrm>
            <a:off x="4048125" y="37814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a:t>
            </a:r>
          </a:p>
        </p:txBody>
      </p:sp>
      <p:sp>
        <p:nvSpPr>
          <p:cNvPr id="46090" name="Text Box 12"/>
          <p:cNvSpPr txBox="1">
            <a:spLocks noChangeArrowheads="1"/>
          </p:cNvSpPr>
          <p:nvPr/>
        </p:nvSpPr>
        <p:spPr bwMode="auto">
          <a:xfrm>
            <a:off x="771525" y="5029200"/>
            <a:ext cx="517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Outside charges contribute 0 to total flux</a:t>
            </a:r>
          </a:p>
        </p:txBody>
      </p:sp>
      <p:sp>
        <p:nvSpPr>
          <p:cNvPr id="46091" name="Rectangle 13"/>
          <p:cNvSpPr>
            <a:spLocks noGrp="1" noChangeArrowheads="1"/>
          </p:cNvSpPr>
          <p:nvPr>
            <p:ph type="title"/>
          </p:nvPr>
        </p:nvSpPr>
        <p:spPr/>
        <p:txBody>
          <a:bodyPr/>
          <a:lstStyle/>
          <a:p>
            <a:pPr eaLnBrk="1" hangingPunct="1"/>
            <a:r>
              <a:rPr lang="en-US" altLang="en-US" smtClean="0">
                <a:ea typeface="ＭＳ Ｐゴシック" charset="-128"/>
              </a:rPr>
              <a:t>4. Gauss’s Law: Outside Charges</a:t>
            </a:r>
          </a:p>
        </p:txBody>
      </p:sp>
      <p:cxnSp>
        <p:nvCxnSpPr>
          <p:cNvPr id="14"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2" descr="Fig21"/>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4953000" y="914400"/>
            <a:ext cx="39624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8339" name="Object 2"/>
          <p:cNvGraphicFramePr>
            <a:graphicFrameLocks noChangeAspect="1"/>
          </p:cNvGraphicFramePr>
          <p:nvPr/>
        </p:nvGraphicFramePr>
        <p:xfrm>
          <a:off x="1219200" y="990600"/>
          <a:ext cx="2198688" cy="871538"/>
        </p:xfrm>
        <a:graphic>
          <a:graphicData uri="http://schemas.openxmlformats.org/presentationml/2006/ole">
            <mc:AlternateContent xmlns:mc="http://schemas.openxmlformats.org/markup-compatibility/2006">
              <mc:Choice xmlns:v="urn:schemas-microsoft-com:vml" Requires="v">
                <p:oleObj spid="_x0000_s48573" name="Equation" r:id="rId5" imgW="1091880" imgH="431640" progId="Equation.3">
                  <p:embed/>
                </p:oleObj>
              </mc:Choice>
              <mc:Fallback>
                <p:oleObj name="Equation" r:id="rId5" imgW="1091880" imgH="4316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990600"/>
                        <a:ext cx="2198688"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8340" name="Object 3"/>
          <p:cNvGraphicFramePr>
            <a:graphicFrameLocks noChangeAspect="1"/>
          </p:cNvGraphicFramePr>
          <p:nvPr/>
        </p:nvGraphicFramePr>
        <p:xfrm>
          <a:off x="1219200" y="1981200"/>
          <a:ext cx="2249488" cy="871538"/>
        </p:xfrm>
        <a:graphic>
          <a:graphicData uri="http://schemas.openxmlformats.org/presentationml/2006/ole">
            <mc:AlternateContent xmlns:mc="http://schemas.openxmlformats.org/markup-compatibility/2006">
              <mc:Choice xmlns:v="urn:schemas-microsoft-com:vml" Requires="v">
                <p:oleObj spid="_x0000_s48574" name="Equation" r:id="rId7" imgW="1117440" imgH="431640" progId="Equation.3">
                  <p:embed/>
                </p:oleObj>
              </mc:Choice>
              <mc:Fallback>
                <p:oleObj name="Equation" r:id="rId7" imgW="1117440" imgH="431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981200"/>
                        <a:ext cx="2249488"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8341" name="Object 4"/>
          <p:cNvGraphicFramePr>
            <a:graphicFrameLocks noChangeAspect="1"/>
          </p:cNvGraphicFramePr>
          <p:nvPr/>
        </p:nvGraphicFramePr>
        <p:xfrm>
          <a:off x="1219200" y="2990850"/>
          <a:ext cx="2020888" cy="742950"/>
        </p:xfrm>
        <a:graphic>
          <a:graphicData uri="http://schemas.openxmlformats.org/presentationml/2006/ole">
            <mc:AlternateContent xmlns:mc="http://schemas.openxmlformats.org/markup-compatibility/2006">
              <mc:Choice xmlns:v="urn:schemas-microsoft-com:vml" Requires="v">
                <p:oleObj spid="_x0000_s48575" name="Equation" r:id="rId9" imgW="1002960" imgH="368280" progId="Equation.3">
                  <p:embed/>
                </p:oleObj>
              </mc:Choice>
              <mc:Fallback>
                <p:oleObj name="Equation" r:id="rId9" imgW="1002960" imgH="3682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2990850"/>
                        <a:ext cx="2020888" cy="742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8343" name="Object 5"/>
          <p:cNvGraphicFramePr>
            <a:graphicFrameLocks noChangeAspect="1"/>
          </p:cNvGraphicFramePr>
          <p:nvPr/>
        </p:nvGraphicFramePr>
        <p:xfrm>
          <a:off x="1219200" y="4876800"/>
          <a:ext cx="2786063" cy="947738"/>
        </p:xfrm>
        <a:graphic>
          <a:graphicData uri="http://schemas.openxmlformats.org/presentationml/2006/ole">
            <mc:AlternateContent xmlns:mc="http://schemas.openxmlformats.org/markup-compatibility/2006">
              <mc:Choice xmlns:v="urn:schemas-microsoft-com:vml" Requires="v">
                <p:oleObj spid="_x0000_s48576" name="Equation" r:id="rId11" imgW="1384200" imgH="469800" progId="Equation.3">
                  <p:embed/>
                </p:oleObj>
              </mc:Choice>
              <mc:Fallback>
                <p:oleObj name="Equation" r:id="rId11" imgW="1384200" imgH="4698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4876800"/>
                        <a:ext cx="2786063" cy="9477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5" name="Rectangle 8"/>
          <p:cNvSpPr>
            <a:spLocks noGrp="1" noChangeArrowheads="1"/>
          </p:cNvSpPr>
          <p:nvPr>
            <p:ph type="title"/>
          </p:nvPr>
        </p:nvSpPr>
        <p:spPr/>
        <p:txBody>
          <a:bodyPr/>
          <a:lstStyle/>
          <a:p>
            <a:pPr eaLnBrk="1" hangingPunct="1"/>
            <a:r>
              <a:rPr lang="en-US" altLang="en-US" smtClean="0">
                <a:ea typeface="ＭＳ Ｐゴシック" charset="-128"/>
              </a:rPr>
              <a:t>5. Gauss’s Law: Superposition</a:t>
            </a:r>
          </a:p>
        </p:txBody>
      </p:sp>
      <p:cxnSp>
        <p:nvCxnSpPr>
          <p:cNvPr id="8"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325088" y="228600"/>
            <a:ext cx="249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i="0" dirty="0" err="1">
                <a:solidFill>
                  <a:srgbClr val="FF0000"/>
                </a:solidFill>
                <a:ea typeface="ＭＳ Ｐゴシック" pitchFamily="50" charset="-128"/>
              </a:rPr>
              <a:t>iClicker</a:t>
            </a:r>
            <a:r>
              <a:rPr lang="en-US" altLang="ja-JP" sz="2400" i="0" dirty="0">
                <a:solidFill>
                  <a:srgbClr val="FF0000"/>
                </a:solidFill>
                <a:ea typeface="ＭＳ Ｐゴシック" pitchFamily="50" charset="-128"/>
              </a:rPr>
              <a:t> Question</a:t>
            </a:r>
          </a:p>
        </p:txBody>
      </p:sp>
      <p:sp>
        <p:nvSpPr>
          <p:cNvPr id="14339" name="Text Box 3"/>
          <p:cNvSpPr txBox="1">
            <a:spLocks noChangeArrowheads="1"/>
          </p:cNvSpPr>
          <p:nvPr/>
        </p:nvSpPr>
        <p:spPr bwMode="auto">
          <a:xfrm>
            <a:off x="533400" y="762000"/>
            <a:ext cx="8610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800" b="0" i="0">
                <a:solidFill>
                  <a:srgbClr val="FF0000"/>
                </a:solidFill>
                <a:ea typeface="ＭＳ Ｐゴシック" pitchFamily="50" charset="-128"/>
              </a:rPr>
              <a:t>Two identical point charges are placed, at the center of a large sphere in one case, and outside an identical sphere in the other case.  Which statement about the net electric flux through the surface of the sphere  is true?</a:t>
            </a:r>
          </a:p>
        </p:txBody>
      </p:sp>
      <p:sp>
        <p:nvSpPr>
          <p:cNvPr id="14340" name="Text Box 4"/>
          <p:cNvSpPr txBox="1">
            <a:spLocks noChangeArrowheads="1"/>
          </p:cNvSpPr>
          <p:nvPr/>
        </p:nvSpPr>
        <p:spPr bwMode="auto">
          <a:xfrm>
            <a:off x="1447800" y="2667000"/>
            <a:ext cx="624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buFont typeface="Times" pitchFamily="1" charset="0"/>
              <a:buAutoNum type="alphaLcParenR"/>
            </a:pPr>
            <a:r>
              <a:rPr lang="en-US" altLang="ja-JP" sz="2400" b="0" i="0">
                <a:solidFill>
                  <a:schemeClr val="tx1"/>
                </a:solidFill>
                <a:ea typeface="ＭＳ Ｐゴシック" pitchFamily="50" charset="-128"/>
              </a:rPr>
              <a:t>The flux is larger when the charge is inside.</a:t>
            </a:r>
            <a:endParaRPr lang="en-US" altLang="ja-JP" sz="2400" b="0" i="0" baseline="-25000">
              <a:solidFill>
                <a:schemeClr val="tx1"/>
              </a:solidFill>
              <a:ea typeface="ＭＳ Ｐゴシック" pitchFamily="50" charset="-128"/>
              <a:sym typeface="Symbol" pitchFamily="18" charset="2"/>
            </a:endParaRPr>
          </a:p>
          <a:p>
            <a:pPr eaLnBrk="1" hangingPunct="1">
              <a:buFont typeface="Times" pitchFamily="1" charset="0"/>
              <a:buAutoNum type="alphaLcParenR"/>
            </a:pPr>
            <a:r>
              <a:rPr lang="en-US" altLang="ja-JP" sz="2400" b="0" i="0">
                <a:solidFill>
                  <a:schemeClr val="tx1"/>
                </a:solidFill>
                <a:ea typeface="ＭＳ Ｐゴシック" pitchFamily="50" charset="-128"/>
              </a:rPr>
              <a:t>The flux is larger when the charge is outside.</a:t>
            </a:r>
            <a:endParaRPr lang="en-US" altLang="ja-JP" sz="2400" b="0" i="0">
              <a:solidFill>
                <a:schemeClr val="tx1"/>
              </a:solidFill>
              <a:ea typeface="ＭＳ Ｐゴシック" pitchFamily="50" charset="-128"/>
              <a:sym typeface="Symbol" pitchFamily="18" charset="2"/>
            </a:endParaRPr>
          </a:p>
          <a:p>
            <a:pPr eaLnBrk="1" hangingPunct="1">
              <a:buFont typeface="Times" pitchFamily="1" charset="0"/>
              <a:buAutoNum type="alphaLcParenR"/>
            </a:pPr>
            <a:r>
              <a:rPr lang="en-US" altLang="ja-JP" sz="2400" b="0" i="0">
                <a:solidFill>
                  <a:schemeClr val="tx1"/>
                </a:solidFill>
                <a:ea typeface="ＭＳ Ｐゴシック" pitchFamily="50" charset="-128"/>
                <a:sym typeface="Symbol" pitchFamily="18" charset="2"/>
              </a:rPr>
              <a:t>The flux is the same (and not zero).</a:t>
            </a:r>
            <a:endParaRPr lang="en-US" altLang="ja-JP" sz="2400" b="0" i="0">
              <a:solidFill>
                <a:schemeClr val="tx1"/>
              </a:solidFill>
              <a:ea typeface="ＭＳ Ｐゴシック" pitchFamily="50" charset="-128"/>
            </a:endParaRPr>
          </a:p>
          <a:p>
            <a:pPr eaLnBrk="1" hangingPunct="1">
              <a:buFont typeface="Times" pitchFamily="1" charset="0"/>
              <a:buAutoNum type="alphaLcParenR"/>
            </a:pPr>
            <a:r>
              <a:rPr lang="en-US" altLang="ja-JP" sz="2400" b="0" i="0">
                <a:solidFill>
                  <a:schemeClr val="tx1"/>
                </a:solidFill>
                <a:ea typeface="ＭＳ Ｐゴシック" pitchFamily="50" charset="-128"/>
              </a:rPr>
              <a:t>Not enough information to tell.</a:t>
            </a:r>
          </a:p>
          <a:p>
            <a:pPr eaLnBrk="1" hangingPunct="1">
              <a:buFont typeface="Times" pitchFamily="1" charset="0"/>
              <a:buAutoNum type="alphaLcParenR"/>
            </a:pPr>
            <a:r>
              <a:rPr lang="en-US" altLang="ja-JP" sz="2400" b="0" i="0">
                <a:solidFill>
                  <a:schemeClr val="tx1"/>
                </a:solidFill>
                <a:ea typeface="ＭＳ Ｐゴシック" pitchFamily="50" charset="-128"/>
              </a:rPr>
              <a:t>The flux is zero in both cases.</a:t>
            </a:r>
          </a:p>
        </p:txBody>
      </p:sp>
      <p:grpSp>
        <p:nvGrpSpPr>
          <p:cNvPr id="14341" name="Group 5"/>
          <p:cNvGrpSpPr>
            <a:grpSpLocks/>
          </p:cNvGrpSpPr>
          <p:nvPr/>
        </p:nvGrpSpPr>
        <p:grpSpPr bwMode="auto">
          <a:xfrm>
            <a:off x="2209800" y="4724400"/>
            <a:ext cx="1600200" cy="1752600"/>
            <a:chOff x="2944" y="2520"/>
            <a:chExt cx="1232" cy="1296"/>
          </a:xfrm>
        </p:grpSpPr>
        <p:sp>
          <p:nvSpPr>
            <p:cNvPr id="14345" name="Oval 6"/>
            <p:cNvSpPr>
              <a:spLocks noChangeArrowheads="1"/>
            </p:cNvSpPr>
            <p:nvPr/>
          </p:nvSpPr>
          <p:spPr bwMode="auto">
            <a:xfrm>
              <a:off x="2944" y="2520"/>
              <a:ext cx="1232" cy="12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4346" name="Text Box 7"/>
            <p:cNvSpPr txBox="1">
              <a:spLocks noChangeArrowheads="1"/>
            </p:cNvSpPr>
            <p:nvPr/>
          </p:nvSpPr>
          <p:spPr bwMode="auto">
            <a:xfrm>
              <a:off x="3551" y="3264"/>
              <a:ext cx="56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b="0" i="0">
                  <a:solidFill>
                    <a:schemeClr val="tx1"/>
                  </a:solidFill>
                  <a:ea typeface="ＭＳ Ｐゴシック" pitchFamily="50" charset="-128"/>
                </a:rPr>
                <a:t>Q&gt;0</a:t>
              </a:r>
            </a:p>
          </p:txBody>
        </p:sp>
        <p:sp>
          <p:nvSpPr>
            <p:cNvPr id="14347" name="Oval 8"/>
            <p:cNvSpPr>
              <a:spLocks noChangeArrowheads="1"/>
            </p:cNvSpPr>
            <p:nvPr/>
          </p:nvSpPr>
          <p:spPr bwMode="auto">
            <a:xfrm>
              <a:off x="3552" y="3120"/>
              <a:ext cx="48" cy="47"/>
            </a:xfrm>
            <a:prstGeom prst="ellipse">
              <a:avLst/>
            </a:prstGeom>
            <a:solidFill>
              <a:schemeClr val="tx1"/>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pSp>
      <p:sp>
        <p:nvSpPr>
          <p:cNvPr id="14342" name="Oval 9"/>
          <p:cNvSpPr>
            <a:spLocks noChangeArrowheads="1"/>
          </p:cNvSpPr>
          <p:nvPr/>
        </p:nvSpPr>
        <p:spPr bwMode="auto">
          <a:xfrm>
            <a:off x="5257800" y="4648200"/>
            <a:ext cx="16002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4343" name="Text Box 10"/>
          <p:cNvSpPr txBox="1">
            <a:spLocks noChangeArrowheads="1"/>
          </p:cNvSpPr>
          <p:nvPr/>
        </p:nvSpPr>
        <p:spPr bwMode="auto">
          <a:xfrm>
            <a:off x="7010400" y="5029200"/>
            <a:ext cx="728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b="0" i="0">
                <a:solidFill>
                  <a:schemeClr val="tx1"/>
                </a:solidFill>
                <a:ea typeface="ＭＳ Ｐゴシック" pitchFamily="50" charset="-128"/>
              </a:rPr>
              <a:t>Q&gt;0</a:t>
            </a:r>
          </a:p>
        </p:txBody>
      </p:sp>
      <p:sp>
        <p:nvSpPr>
          <p:cNvPr id="14344" name="Oval 11"/>
          <p:cNvSpPr>
            <a:spLocks noChangeArrowheads="1"/>
          </p:cNvSpPr>
          <p:nvPr/>
        </p:nvSpPr>
        <p:spPr bwMode="auto">
          <a:xfrm>
            <a:off x="6934200" y="5562600"/>
            <a:ext cx="63500" cy="63500"/>
          </a:xfrm>
          <a:prstGeom prst="ellipse">
            <a:avLst/>
          </a:prstGeom>
          <a:solidFill>
            <a:schemeClr val="tx1"/>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2" name="Rectangle 11"/>
          <p:cNvSpPr/>
          <p:nvPr/>
        </p:nvSpPr>
        <p:spPr>
          <a:xfrm>
            <a:off x="114300" y="685800"/>
            <a:ext cx="8915400" cy="6019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96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altLang="ja-JP" sz="2000" smtClean="0">
                <a:solidFill>
                  <a:schemeClr val="bg1"/>
                </a:solidFill>
                <a:ea typeface="ＭＳ Ｐゴシック" pitchFamily="50" charset="-128"/>
              </a:rPr>
              <a:t>Again:</a:t>
            </a:r>
            <a:r>
              <a:rPr lang="en-US" altLang="ja-JP" sz="2000" smtClean="0">
                <a:ea typeface="ＭＳ Ｐゴシック" pitchFamily="50" charset="-128"/>
              </a:rPr>
              <a:t> Continuous Charge Distribution 1: Charged Line</a:t>
            </a:r>
          </a:p>
        </p:txBody>
      </p:sp>
      <p:sp>
        <p:nvSpPr>
          <p:cNvPr id="2053" name="Rectangle 3"/>
          <p:cNvSpPr>
            <a:spLocks noGrp="1" noChangeArrowheads="1"/>
          </p:cNvSpPr>
          <p:nvPr>
            <p:ph type="body" idx="1"/>
          </p:nvPr>
        </p:nvSpPr>
        <p:spPr bwMode="auto">
          <a:xfrm>
            <a:off x="685800" y="1981200"/>
            <a:ext cx="3505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ja-JP" altLang="en-US" smtClean="0">
                <a:ea typeface="ＭＳ Ｐゴシック" pitchFamily="50" charset="-128"/>
              </a:rPr>
              <a:t>  </a:t>
            </a:r>
          </a:p>
        </p:txBody>
      </p:sp>
      <p:sp>
        <p:nvSpPr>
          <p:cNvPr id="2054" name="Text Box 4"/>
          <p:cNvSpPr txBox="1">
            <a:spLocks noChangeArrowheads="1"/>
          </p:cNvSpPr>
          <p:nvPr/>
        </p:nvSpPr>
        <p:spPr bwMode="auto">
          <a:xfrm>
            <a:off x="457200" y="1295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accent1"/>
                </a:solidFill>
                <a:ea typeface="ＭＳ Ｐゴシック" pitchFamily="50" charset="-128"/>
              </a:rPr>
              <a:t>At a point P on perpendicular axis:</a:t>
            </a:r>
          </a:p>
        </p:txBody>
      </p:sp>
      <p:grpSp>
        <p:nvGrpSpPr>
          <p:cNvPr id="2055" name="Group 6"/>
          <p:cNvGrpSpPr>
            <a:grpSpLocks/>
          </p:cNvGrpSpPr>
          <p:nvPr/>
        </p:nvGrpSpPr>
        <p:grpSpPr bwMode="auto">
          <a:xfrm>
            <a:off x="5715000" y="1219200"/>
            <a:ext cx="2971800" cy="5187950"/>
            <a:chOff x="3600" y="768"/>
            <a:chExt cx="1872" cy="3268"/>
          </a:xfrm>
        </p:grpSpPr>
        <p:graphicFrame>
          <p:nvGraphicFramePr>
            <p:cNvPr id="2050" name="Object 7"/>
            <p:cNvGraphicFramePr>
              <a:graphicFrameLocks noChangeAspect="1"/>
            </p:cNvGraphicFramePr>
            <p:nvPr/>
          </p:nvGraphicFramePr>
          <p:xfrm>
            <a:off x="4103" y="3680"/>
            <a:ext cx="1107" cy="356"/>
          </p:xfrm>
          <a:graphic>
            <a:graphicData uri="http://schemas.openxmlformats.org/presentationml/2006/ole">
              <mc:AlternateContent xmlns:mc="http://schemas.openxmlformats.org/markup-compatibility/2006">
                <mc:Choice xmlns:v="urn:schemas-microsoft-com:vml" Requires="v">
                  <p:oleObj spid="_x0000_s59584" name="Equation" r:id="rId4" imgW="711000" imgH="228600" progId="Equation.DSMT4">
                    <p:embed/>
                  </p:oleObj>
                </mc:Choice>
                <mc:Fallback>
                  <p:oleObj name="Equation" r:id="rId4" imgW="711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 y="3680"/>
                          <a:ext cx="1107"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61" name="Picture 8" descr="figure-22-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768"/>
              <a:ext cx="1872"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6" name="Group 13"/>
          <p:cNvGrpSpPr>
            <a:grpSpLocks/>
          </p:cNvGrpSpPr>
          <p:nvPr/>
        </p:nvGrpSpPr>
        <p:grpSpPr bwMode="auto">
          <a:xfrm>
            <a:off x="7086600" y="2263775"/>
            <a:ext cx="533400" cy="2720975"/>
            <a:chOff x="4464" y="1426"/>
            <a:chExt cx="336" cy="1714"/>
          </a:xfrm>
        </p:grpSpPr>
        <p:sp>
          <p:nvSpPr>
            <p:cNvPr id="2057" name="Freeform 9"/>
            <p:cNvSpPr>
              <a:spLocks/>
            </p:cNvSpPr>
            <p:nvPr/>
          </p:nvSpPr>
          <p:spPr bwMode="auto">
            <a:xfrm>
              <a:off x="4478" y="1426"/>
              <a:ext cx="322" cy="1454"/>
            </a:xfrm>
            <a:custGeom>
              <a:avLst/>
              <a:gdLst>
                <a:gd name="T0" fmla="*/ 0 w 322"/>
                <a:gd name="T1" fmla="*/ 0 h 1454"/>
                <a:gd name="T2" fmla="*/ 322 w 322"/>
                <a:gd name="T3" fmla="*/ 1454 h 1454"/>
                <a:gd name="T4" fmla="*/ 0 60000 65536"/>
                <a:gd name="T5" fmla="*/ 0 60000 65536"/>
                <a:gd name="T6" fmla="*/ 0 w 322"/>
                <a:gd name="T7" fmla="*/ 0 h 1454"/>
                <a:gd name="T8" fmla="*/ 322 w 322"/>
                <a:gd name="T9" fmla="*/ 1454 h 1454"/>
              </a:gdLst>
              <a:ahLst/>
              <a:cxnLst>
                <a:cxn ang="T4">
                  <a:pos x="T0" y="T1"/>
                </a:cxn>
                <a:cxn ang="T5">
                  <a:pos x="T2" y="T3"/>
                </a:cxn>
              </a:cxnLst>
              <a:rect l="T6" t="T7" r="T8" b="T9"/>
              <a:pathLst>
                <a:path w="322" h="1454">
                  <a:moveTo>
                    <a:pt x="0" y="0"/>
                  </a:moveTo>
                  <a:lnTo>
                    <a:pt x="322" y="1454"/>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 name="Text Box 10"/>
            <p:cNvSpPr txBox="1">
              <a:spLocks noChangeArrowheads="1"/>
            </p:cNvSpPr>
            <p:nvPr/>
          </p:nvSpPr>
          <p:spPr bwMode="auto">
            <a:xfrm>
              <a:off x="4464" y="220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ja-JP" altLang="en-US">
                  <a:solidFill>
                    <a:schemeClr val="bg1"/>
                  </a:solidFill>
                  <a:ea typeface="ＭＳ Ｐゴシック" pitchFamily="50" charset="-128"/>
                  <a:sym typeface="Symbol" pitchFamily="18" charset="2"/>
                </a:rPr>
                <a:t></a:t>
              </a:r>
            </a:p>
          </p:txBody>
        </p:sp>
        <p:sp>
          <p:nvSpPr>
            <p:cNvPr id="2059" name="Line 11"/>
            <p:cNvSpPr>
              <a:spLocks noChangeShapeType="1"/>
            </p:cNvSpPr>
            <p:nvPr/>
          </p:nvSpPr>
          <p:spPr bwMode="auto">
            <a:xfrm>
              <a:off x="4464" y="2976"/>
              <a:ext cx="336" cy="0"/>
            </a:xfrm>
            <a:prstGeom prst="line">
              <a:avLst/>
            </a:prstGeom>
            <a:noFill/>
            <a:ln w="190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0" name="Text Box 12"/>
            <p:cNvSpPr txBox="1">
              <a:spLocks noChangeArrowheads="1"/>
            </p:cNvSpPr>
            <p:nvPr/>
          </p:nvSpPr>
          <p:spPr bwMode="auto">
            <a:xfrm>
              <a:off x="4560" y="292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a:solidFill>
                    <a:schemeClr val="bg1"/>
                  </a:solidFill>
                  <a:ea typeface="ＭＳ Ｐゴシック" pitchFamily="50" charset="-128"/>
                </a:rPr>
                <a:t>x</a:t>
              </a:r>
            </a:p>
          </p:txBody>
        </p:sp>
      </p:grpSp>
      <p:graphicFrame>
        <p:nvGraphicFramePr>
          <p:cNvPr id="2051" name="Object 5"/>
          <p:cNvGraphicFramePr>
            <a:graphicFrameLocks noChangeAspect="1"/>
          </p:cNvGraphicFramePr>
          <p:nvPr/>
        </p:nvGraphicFramePr>
        <p:xfrm>
          <a:off x="457200" y="1828800"/>
          <a:ext cx="5002213" cy="4373563"/>
        </p:xfrm>
        <a:graphic>
          <a:graphicData uri="http://schemas.openxmlformats.org/presentationml/2006/ole">
            <mc:AlternateContent xmlns:mc="http://schemas.openxmlformats.org/markup-compatibility/2006">
              <mc:Choice xmlns:v="urn:schemas-microsoft-com:vml" Requires="v">
                <p:oleObj spid="_x0000_s59585" name="Equation" r:id="rId7" imgW="2527200" imgH="2209680" progId="Equation.DSMT4">
                  <p:embed/>
                </p:oleObj>
              </mc:Choice>
              <mc:Fallback>
                <p:oleObj name="Equation" r:id="rId7" imgW="2527200" imgH="220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828800"/>
                        <a:ext cx="5002213" cy="437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43985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5715000" y="4419600"/>
            <a:ext cx="2743200" cy="152400"/>
          </a:xfrm>
          <a:prstGeom prst="rect">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3078" name="Rectangle 3"/>
          <p:cNvSpPr>
            <a:spLocks noGrp="1" noChangeArrowheads="1"/>
          </p:cNvSpPr>
          <p:nvPr>
            <p:ph type="title"/>
          </p:nvPr>
        </p:nvSpPr>
        <p:spPr>
          <a:xfrm>
            <a:off x="685800" y="457200"/>
            <a:ext cx="7772400" cy="762000"/>
          </a:xfrm>
        </p:spPr>
        <p:txBody>
          <a:bodyPr/>
          <a:lstStyle/>
          <a:p>
            <a:r>
              <a:rPr lang="en-US" altLang="ja-JP" smtClean="0">
                <a:ea typeface="ＭＳ Ｐゴシック" pitchFamily="50" charset="-128"/>
              </a:rPr>
              <a:t>Infinitely long uniformly charged line</a:t>
            </a:r>
          </a:p>
        </p:txBody>
      </p:sp>
      <p:grpSp>
        <p:nvGrpSpPr>
          <p:cNvPr id="2" name="Group 4"/>
          <p:cNvGrpSpPr>
            <a:grpSpLocks/>
          </p:cNvGrpSpPr>
          <p:nvPr/>
        </p:nvGrpSpPr>
        <p:grpSpPr bwMode="auto">
          <a:xfrm>
            <a:off x="1066800" y="1524000"/>
            <a:ext cx="3962400" cy="1565275"/>
            <a:chOff x="672" y="960"/>
            <a:chExt cx="2496" cy="986"/>
          </a:xfrm>
        </p:grpSpPr>
        <p:graphicFrame>
          <p:nvGraphicFramePr>
            <p:cNvPr id="3076" name="Object 5"/>
            <p:cNvGraphicFramePr>
              <a:graphicFrameLocks noChangeAspect="1"/>
            </p:cNvGraphicFramePr>
            <p:nvPr/>
          </p:nvGraphicFramePr>
          <p:xfrm>
            <a:off x="672" y="1008"/>
            <a:ext cx="2496" cy="938"/>
          </p:xfrm>
          <a:graphic>
            <a:graphicData uri="http://schemas.openxmlformats.org/presentationml/2006/ole">
              <mc:AlternateContent xmlns:mc="http://schemas.openxmlformats.org/markup-compatibility/2006">
                <mc:Choice xmlns:v="urn:schemas-microsoft-com:vml" Requires="v">
                  <p:oleObj spid="_x0000_s60703" name="Equation" r:id="rId4" imgW="1790640" imgH="672840" progId="Equation.DSMT4">
                    <p:embed/>
                  </p:oleObj>
                </mc:Choice>
                <mc:Fallback>
                  <p:oleObj name="Equation" r:id="rId4" imgW="1790640" imgH="6728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008"/>
                          <a:ext cx="2496" cy="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10" name="Line 6"/>
            <p:cNvSpPr>
              <a:spLocks noChangeShapeType="1"/>
            </p:cNvSpPr>
            <p:nvPr/>
          </p:nvSpPr>
          <p:spPr bwMode="auto">
            <a:xfrm flipH="1">
              <a:off x="1344" y="960"/>
              <a:ext cx="576" cy="336"/>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7"/>
          <p:cNvGrpSpPr>
            <a:grpSpLocks/>
          </p:cNvGrpSpPr>
          <p:nvPr/>
        </p:nvGrpSpPr>
        <p:grpSpPr bwMode="auto">
          <a:xfrm>
            <a:off x="1143000" y="3276600"/>
            <a:ext cx="6705600" cy="1600200"/>
            <a:chOff x="720" y="2064"/>
            <a:chExt cx="4224" cy="1008"/>
          </a:xfrm>
        </p:grpSpPr>
        <p:grpSp>
          <p:nvGrpSpPr>
            <p:cNvPr id="3103" name="Group 8"/>
            <p:cNvGrpSpPr>
              <a:grpSpLocks/>
            </p:cNvGrpSpPr>
            <p:nvPr/>
          </p:nvGrpSpPr>
          <p:grpSpPr bwMode="auto">
            <a:xfrm>
              <a:off x="3984" y="2112"/>
              <a:ext cx="960" cy="960"/>
              <a:chOff x="3984" y="2112"/>
              <a:chExt cx="960" cy="960"/>
            </a:xfrm>
          </p:grpSpPr>
          <p:sp>
            <p:nvSpPr>
              <p:cNvPr id="3105" name="AutoShape 9"/>
              <p:cNvSpPr>
                <a:spLocks noChangeArrowheads="1"/>
              </p:cNvSpPr>
              <p:nvPr/>
            </p:nvSpPr>
            <p:spPr bwMode="auto">
              <a:xfrm rot="-5400000">
                <a:off x="4272" y="2400"/>
                <a:ext cx="480" cy="864"/>
              </a:xfrm>
              <a:prstGeom prst="can">
                <a:avLst>
                  <a:gd name="adj" fmla="val 45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3106" name="Line 10"/>
              <p:cNvSpPr>
                <a:spLocks noChangeShapeType="1"/>
              </p:cNvSpPr>
              <p:nvPr/>
            </p:nvSpPr>
            <p:spPr bwMode="auto">
              <a:xfrm flipV="1">
                <a:off x="4176" y="2592"/>
                <a:ext cx="96" cy="240"/>
              </a:xfrm>
              <a:prstGeom prst="line">
                <a:avLst/>
              </a:prstGeom>
              <a:noFill/>
              <a:ln w="317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7" name="Text Box 11"/>
              <p:cNvSpPr txBox="1">
                <a:spLocks noChangeArrowheads="1"/>
              </p:cNvSpPr>
              <p:nvPr/>
            </p:nvSpPr>
            <p:spPr bwMode="auto">
              <a:xfrm>
                <a:off x="3984" y="2448"/>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r>
                  <a:rPr lang="en-US" altLang="ja-JP" sz="2400">
                    <a:solidFill>
                      <a:schemeClr val="hlink"/>
                    </a:solidFill>
                    <a:ea typeface="ＭＳ Ｐゴシック" pitchFamily="50" charset="-128"/>
                  </a:rPr>
                  <a:t>r</a:t>
                </a:r>
              </a:p>
            </p:txBody>
          </p:sp>
          <p:sp>
            <p:nvSpPr>
              <p:cNvPr id="3108" name="Line 12"/>
              <p:cNvSpPr>
                <a:spLocks noChangeShapeType="1"/>
              </p:cNvSpPr>
              <p:nvPr/>
            </p:nvSpPr>
            <p:spPr bwMode="auto">
              <a:xfrm>
                <a:off x="4224" y="2400"/>
                <a:ext cx="576" cy="0"/>
              </a:xfrm>
              <a:prstGeom prst="line">
                <a:avLst/>
              </a:prstGeom>
              <a:noFill/>
              <a:ln w="3175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9" name="Text Box 13"/>
              <p:cNvSpPr txBox="1">
                <a:spLocks noChangeArrowheads="1"/>
              </p:cNvSpPr>
              <p:nvPr/>
            </p:nvSpPr>
            <p:spPr bwMode="auto">
              <a:xfrm>
                <a:off x="4416" y="211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hlink"/>
                    </a:solidFill>
                    <a:ea typeface="ＭＳ Ｐゴシック" pitchFamily="50" charset="-128"/>
                  </a:rPr>
                  <a:t>h</a:t>
                </a:r>
              </a:p>
            </p:txBody>
          </p:sp>
        </p:grpSp>
        <p:sp>
          <p:nvSpPr>
            <p:cNvPr id="3104" name="Text Box 14"/>
            <p:cNvSpPr txBox="1">
              <a:spLocks noChangeArrowheads="1"/>
            </p:cNvSpPr>
            <p:nvPr/>
          </p:nvSpPr>
          <p:spPr bwMode="auto">
            <a:xfrm>
              <a:off x="720" y="2064"/>
              <a:ext cx="1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tx1"/>
                  </a:solidFill>
                  <a:ea typeface="ＭＳ Ｐゴシック" pitchFamily="50" charset="-128"/>
                </a:rPr>
                <a:t>Gauss’s Law:</a:t>
              </a:r>
            </a:p>
          </p:txBody>
        </p:sp>
      </p:grpSp>
      <p:graphicFrame>
        <p:nvGraphicFramePr>
          <p:cNvPr id="152591" name="Object 15"/>
          <p:cNvGraphicFramePr>
            <a:graphicFrameLocks noChangeAspect="1"/>
          </p:cNvGraphicFramePr>
          <p:nvPr/>
        </p:nvGraphicFramePr>
        <p:xfrm>
          <a:off x="3276600" y="3048000"/>
          <a:ext cx="1524000" cy="1101725"/>
        </p:xfrm>
        <a:graphic>
          <a:graphicData uri="http://schemas.openxmlformats.org/presentationml/2006/ole">
            <mc:AlternateContent xmlns:mc="http://schemas.openxmlformats.org/markup-compatibility/2006">
              <mc:Choice xmlns:v="urn:schemas-microsoft-com:vml" Requires="v">
                <p:oleObj spid="_x0000_s60704" name="Equation" r:id="rId6" imgW="596880" imgH="431640" progId="Equation.DSMT4">
                  <p:embed/>
                </p:oleObj>
              </mc:Choice>
              <mc:Fallback>
                <p:oleObj name="Equation" r:id="rId6" imgW="5968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048000"/>
                        <a:ext cx="1524000"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16"/>
          <p:cNvGrpSpPr>
            <a:grpSpLocks/>
          </p:cNvGrpSpPr>
          <p:nvPr/>
        </p:nvGrpSpPr>
        <p:grpSpPr bwMode="auto">
          <a:xfrm>
            <a:off x="1371600" y="4456113"/>
            <a:ext cx="4648200" cy="1792287"/>
            <a:chOff x="864" y="2807"/>
            <a:chExt cx="2928" cy="1129"/>
          </a:xfrm>
        </p:grpSpPr>
        <p:sp>
          <p:nvSpPr>
            <p:cNvPr id="3101" name="AutoShape 17"/>
            <p:cNvSpPr>
              <a:spLocks noChangeArrowheads="1"/>
            </p:cNvSpPr>
            <p:nvPr/>
          </p:nvSpPr>
          <p:spPr bwMode="auto">
            <a:xfrm>
              <a:off x="912" y="3072"/>
              <a:ext cx="336" cy="96"/>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aphicFrame>
          <p:nvGraphicFramePr>
            <p:cNvPr id="3075" name="Object 18"/>
            <p:cNvGraphicFramePr>
              <a:graphicFrameLocks noChangeAspect="1"/>
            </p:cNvGraphicFramePr>
            <p:nvPr/>
          </p:nvGraphicFramePr>
          <p:xfrm>
            <a:off x="1392" y="2807"/>
            <a:ext cx="1776" cy="678"/>
          </p:xfrm>
          <a:graphic>
            <a:graphicData uri="http://schemas.openxmlformats.org/presentationml/2006/ole">
              <mc:AlternateContent xmlns:mc="http://schemas.openxmlformats.org/markup-compatibility/2006">
                <mc:Choice xmlns:v="urn:schemas-microsoft-com:vml" Requires="v">
                  <p:oleObj spid="_x0000_s60705" name="Equation" r:id="rId8" imgW="1130040" imgH="431640" progId="Equation.DSMT4">
                    <p:embed/>
                  </p:oleObj>
                </mc:Choice>
                <mc:Fallback>
                  <p:oleObj name="Equation" r:id="rId8" imgW="113004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2807"/>
                          <a:ext cx="1776"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2" name="Text Box 19"/>
            <p:cNvSpPr txBox="1">
              <a:spLocks noChangeArrowheads="1"/>
            </p:cNvSpPr>
            <p:nvPr/>
          </p:nvSpPr>
          <p:spPr bwMode="auto">
            <a:xfrm>
              <a:off x="864" y="364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b="0">
                  <a:solidFill>
                    <a:schemeClr val="tx1"/>
                  </a:solidFill>
                  <a:ea typeface="ＭＳ Ｐゴシック" pitchFamily="50" charset="-128"/>
                </a:rPr>
                <a:t>Same result but much less work!</a:t>
              </a:r>
            </a:p>
          </p:txBody>
        </p:sp>
      </p:grpSp>
      <p:grpSp>
        <p:nvGrpSpPr>
          <p:cNvPr id="3082" name="Group 20"/>
          <p:cNvGrpSpPr>
            <a:grpSpLocks/>
          </p:cNvGrpSpPr>
          <p:nvPr/>
        </p:nvGrpSpPr>
        <p:grpSpPr bwMode="auto">
          <a:xfrm>
            <a:off x="5943600" y="3429000"/>
            <a:ext cx="2286000" cy="533400"/>
            <a:chOff x="3744" y="2160"/>
            <a:chExt cx="1440" cy="336"/>
          </a:xfrm>
        </p:grpSpPr>
        <p:sp>
          <p:nvSpPr>
            <p:cNvPr id="3093" name="Line 21"/>
            <p:cNvSpPr>
              <a:spLocks noChangeShapeType="1"/>
            </p:cNvSpPr>
            <p:nvPr/>
          </p:nvSpPr>
          <p:spPr bwMode="auto">
            <a:xfrm flipV="1">
              <a:off x="422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4" name="Line 22"/>
            <p:cNvSpPr>
              <a:spLocks noChangeShapeType="1"/>
            </p:cNvSpPr>
            <p:nvPr/>
          </p:nvSpPr>
          <p:spPr bwMode="auto">
            <a:xfrm flipV="1">
              <a:off x="4416"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5" name="Line 23"/>
            <p:cNvSpPr>
              <a:spLocks noChangeShapeType="1"/>
            </p:cNvSpPr>
            <p:nvPr/>
          </p:nvSpPr>
          <p:spPr bwMode="auto">
            <a:xfrm flipV="1">
              <a:off x="4608"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6" name="Line 24"/>
            <p:cNvSpPr>
              <a:spLocks noChangeShapeType="1"/>
            </p:cNvSpPr>
            <p:nvPr/>
          </p:nvSpPr>
          <p:spPr bwMode="auto">
            <a:xfrm flipV="1">
              <a:off x="374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7" name="Line 25"/>
            <p:cNvSpPr>
              <a:spLocks noChangeShapeType="1"/>
            </p:cNvSpPr>
            <p:nvPr/>
          </p:nvSpPr>
          <p:spPr bwMode="auto">
            <a:xfrm flipV="1">
              <a:off x="4800"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8" name="Line 26"/>
            <p:cNvSpPr>
              <a:spLocks noChangeShapeType="1"/>
            </p:cNvSpPr>
            <p:nvPr/>
          </p:nvSpPr>
          <p:spPr bwMode="auto">
            <a:xfrm flipV="1">
              <a:off x="398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9" name="Line 27"/>
            <p:cNvSpPr>
              <a:spLocks noChangeShapeType="1"/>
            </p:cNvSpPr>
            <p:nvPr/>
          </p:nvSpPr>
          <p:spPr bwMode="auto">
            <a:xfrm flipV="1">
              <a:off x="4992"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0" name="Line 28"/>
            <p:cNvSpPr>
              <a:spLocks noChangeShapeType="1"/>
            </p:cNvSpPr>
            <p:nvPr/>
          </p:nvSpPr>
          <p:spPr bwMode="auto">
            <a:xfrm flipV="1">
              <a:off x="518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083" name="Group 29"/>
          <p:cNvGrpSpPr>
            <a:grpSpLocks/>
          </p:cNvGrpSpPr>
          <p:nvPr/>
        </p:nvGrpSpPr>
        <p:grpSpPr bwMode="auto">
          <a:xfrm flipV="1">
            <a:off x="5943600" y="5105400"/>
            <a:ext cx="2286000" cy="533400"/>
            <a:chOff x="3744" y="2160"/>
            <a:chExt cx="1440" cy="336"/>
          </a:xfrm>
        </p:grpSpPr>
        <p:sp>
          <p:nvSpPr>
            <p:cNvPr id="3085" name="Line 30"/>
            <p:cNvSpPr>
              <a:spLocks noChangeShapeType="1"/>
            </p:cNvSpPr>
            <p:nvPr/>
          </p:nvSpPr>
          <p:spPr bwMode="auto">
            <a:xfrm flipV="1">
              <a:off x="422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6" name="Line 31"/>
            <p:cNvSpPr>
              <a:spLocks noChangeShapeType="1"/>
            </p:cNvSpPr>
            <p:nvPr/>
          </p:nvSpPr>
          <p:spPr bwMode="auto">
            <a:xfrm flipV="1">
              <a:off x="4416"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Line 32"/>
            <p:cNvSpPr>
              <a:spLocks noChangeShapeType="1"/>
            </p:cNvSpPr>
            <p:nvPr/>
          </p:nvSpPr>
          <p:spPr bwMode="auto">
            <a:xfrm flipV="1">
              <a:off x="4608"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8" name="Line 33"/>
            <p:cNvSpPr>
              <a:spLocks noChangeShapeType="1"/>
            </p:cNvSpPr>
            <p:nvPr/>
          </p:nvSpPr>
          <p:spPr bwMode="auto">
            <a:xfrm flipV="1">
              <a:off x="374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Line 34"/>
            <p:cNvSpPr>
              <a:spLocks noChangeShapeType="1"/>
            </p:cNvSpPr>
            <p:nvPr/>
          </p:nvSpPr>
          <p:spPr bwMode="auto">
            <a:xfrm flipV="1">
              <a:off x="4800"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0" name="Line 35"/>
            <p:cNvSpPr>
              <a:spLocks noChangeShapeType="1"/>
            </p:cNvSpPr>
            <p:nvPr/>
          </p:nvSpPr>
          <p:spPr bwMode="auto">
            <a:xfrm flipV="1">
              <a:off x="398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1" name="Line 36"/>
            <p:cNvSpPr>
              <a:spLocks noChangeShapeType="1"/>
            </p:cNvSpPr>
            <p:nvPr/>
          </p:nvSpPr>
          <p:spPr bwMode="auto">
            <a:xfrm flipV="1">
              <a:off x="4992"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2" name="Line 37"/>
            <p:cNvSpPr>
              <a:spLocks noChangeShapeType="1"/>
            </p:cNvSpPr>
            <p:nvPr/>
          </p:nvSpPr>
          <p:spPr bwMode="auto">
            <a:xfrm flipV="1">
              <a:off x="518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84" name="Text Box 38"/>
          <p:cNvSpPr txBox="1">
            <a:spLocks noChangeArrowheads="1"/>
          </p:cNvSpPr>
          <p:nvPr/>
        </p:nvSpPr>
        <p:spPr bwMode="auto">
          <a:xfrm>
            <a:off x="6705600" y="2743200"/>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800">
                <a:ea typeface="ＭＳ Ｐゴシック" pitchFamily="50" charset="-128"/>
              </a:rPr>
              <a:t>E</a:t>
            </a:r>
          </a:p>
        </p:txBody>
      </p:sp>
    </p:spTree>
    <p:extLst>
      <p:ext uri="{BB962C8B-B14F-4D97-AF65-F5344CB8AC3E}">
        <p14:creationId xmlns:p14="http://schemas.microsoft.com/office/powerpoint/2010/main" val="2241924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152591"/>
                                        </p:tgtEl>
                                        <p:attrNameLst>
                                          <p:attrName>style.visibility</p:attrName>
                                        </p:attrNameLst>
                                      </p:cBhvr>
                                      <p:to>
                                        <p:strVal val="visible"/>
                                      </p:to>
                                    </p:set>
                                    <p:anim calcmode="lin" valueType="num">
                                      <p:cBhvr additive="base">
                                        <p:cTn id="16" dur="500" fill="hold"/>
                                        <p:tgtEl>
                                          <p:spTgt spid="152591"/>
                                        </p:tgtEl>
                                        <p:attrNameLst>
                                          <p:attrName>ppt_x</p:attrName>
                                        </p:attrNameLst>
                                      </p:cBhvr>
                                      <p:tavLst>
                                        <p:tav tm="0">
                                          <p:val>
                                            <p:strVal val="0-#ppt_w/2"/>
                                          </p:val>
                                        </p:tav>
                                        <p:tav tm="100000">
                                          <p:val>
                                            <p:strVal val="#ppt_x"/>
                                          </p:val>
                                        </p:tav>
                                      </p:tavLst>
                                    </p:anim>
                                    <p:anim calcmode="lin" valueType="num">
                                      <p:cBhvr additive="base">
                                        <p:cTn id="17" dur="500" fill="hold"/>
                                        <p:tgtEl>
                                          <p:spTgt spid="152591"/>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ja-JP" sz="2000" smtClean="0">
                <a:ea typeface="ＭＳ Ｐゴシック" pitchFamily="50" charset="-128"/>
              </a:rPr>
              <a:t>Charged Disk</a:t>
            </a:r>
          </a:p>
        </p:txBody>
      </p:sp>
      <p:grpSp>
        <p:nvGrpSpPr>
          <p:cNvPr id="4100" name="Group 6"/>
          <p:cNvGrpSpPr>
            <a:grpSpLocks/>
          </p:cNvGrpSpPr>
          <p:nvPr/>
        </p:nvGrpSpPr>
        <p:grpSpPr bwMode="auto">
          <a:xfrm>
            <a:off x="0" y="1116013"/>
            <a:ext cx="3690938" cy="3532187"/>
            <a:chOff x="2976" y="480"/>
            <a:chExt cx="2325" cy="2225"/>
          </a:xfrm>
        </p:grpSpPr>
        <p:sp>
          <p:nvSpPr>
            <p:cNvPr id="4104" name="Text Box 7"/>
            <p:cNvSpPr txBox="1">
              <a:spLocks noChangeArrowheads="1"/>
            </p:cNvSpPr>
            <p:nvPr/>
          </p:nvSpPr>
          <p:spPr bwMode="auto">
            <a:xfrm>
              <a:off x="2976" y="480"/>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accent1"/>
                  </a:solidFill>
                  <a:ea typeface="ＭＳ Ｐゴシック" pitchFamily="50" charset="-128"/>
                </a:rPr>
                <a:t>At a point P on axis:</a:t>
              </a:r>
            </a:p>
          </p:txBody>
        </p:sp>
        <p:pic>
          <p:nvPicPr>
            <p:cNvPr id="4105" name="Picture 8" descr="figure-2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864"/>
              <a:ext cx="2325" cy="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098" name="Object 15"/>
          <p:cNvGraphicFramePr>
            <a:graphicFrameLocks noGrp="1" noChangeAspect="1"/>
          </p:cNvGraphicFramePr>
          <p:nvPr>
            <p:ph idx="1"/>
          </p:nvPr>
        </p:nvGraphicFramePr>
        <p:xfrm>
          <a:off x="2667000" y="4343400"/>
          <a:ext cx="4314825" cy="2273300"/>
        </p:xfrm>
        <a:graphic>
          <a:graphicData uri="http://schemas.openxmlformats.org/presentationml/2006/ole">
            <mc:AlternateContent xmlns:mc="http://schemas.openxmlformats.org/markup-compatibility/2006">
              <mc:Choice xmlns:v="urn:schemas-microsoft-com:vml" Requires="v">
                <p:oleObj spid="_x0000_s61537" name="Equation" r:id="rId5" imgW="1638000" imgH="863280" progId="Equation.3">
                  <p:embed/>
                </p:oleObj>
              </mc:Choice>
              <mc:Fallback>
                <p:oleObj name="Equation" r:id="rId5" imgW="1638000" imgH="86328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343400"/>
                        <a:ext cx="431482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1430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2362200"/>
            <a:ext cx="5029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8"/>
          <p:cNvSpPr>
            <a:spLocks noChangeArrowheads="1"/>
          </p:cNvSpPr>
          <p:nvPr/>
        </p:nvSpPr>
        <p:spPr bwMode="auto">
          <a:xfrm>
            <a:off x="1828800" y="5410200"/>
            <a:ext cx="5334000" cy="1447800"/>
          </a:xfrm>
          <a:prstGeom prst="rect">
            <a:avLst/>
          </a:prstGeom>
          <a:solidFill>
            <a:srgbClr val="FFFFFF"/>
          </a:solidFill>
          <a:ln w="9525" algn="ctr">
            <a:solidFill>
              <a:srgbClr val="FFFFFF"/>
            </a:solidFill>
            <a:round/>
            <a:headEnd/>
            <a:tailEnd/>
          </a:ln>
        </p:spPr>
        <p:txBody>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Tree>
    <p:extLst>
      <p:ext uri="{BB962C8B-B14F-4D97-AF65-F5344CB8AC3E}">
        <p14:creationId xmlns:p14="http://schemas.microsoft.com/office/powerpoint/2010/main" val="1489163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2"/>
          <p:cNvSpPr>
            <a:spLocks noChangeArrowheads="1"/>
          </p:cNvSpPr>
          <p:nvPr/>
        </p:nvSpPr>
        <p:spPr bwMode="auto">
          <a:xfrm rot="-5400000">
            <a:off x="6096000" y="2970213"/>
            <a:ext cx="685800" cy="990600"/>
          </a:xfrm>
          <a:prstGeom prst="can">
            <a:avLst>
              <a:gd name="adj" fmla="val 36111"/>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5127" name="Rectangle 3"/>
          <p:cNvSpPr>
            <a:spLocks noGrp="1" noChangeArrowheads="1"/>
          </p:cNvSpPr>
          <p:nvPr>
            <p:ph type="title"/>
          </p:nvPr>
        </p:nvSpPr>
        <p:spPr>
          <a:xfrm>
            <a:off x="914400" y="304800"/>
            <a:ext cx="7772400" cy="635000"/>
          </a:xfrm>
        </p:spPr>
        <p:txBody>
          <a:bodyPr/>
          <a:lstStyle/>
          <a:p>
            <a:r>
              <a:rPr lang="en-US" altLang="ja-JP" smtClean="0">
                <a:ea typeface="ＭＳ Ｐゴシック" pitchFamily="50" charset="-128"/>
              </a:rPr>
              <a:t>Uniformly charged thin, infinite sheet</a:t>
            </a:r>
          </a:p>
        </p:txBody>
      </p:sp>
      <p:grpSp>
        <p:nvGrpSpPr>
          <p:cNvPr id="5128" name="Group 5"/>
          <p:cNvGrpSpPr>
            <a:grpSpLocks/>
          </p:cNvGrpSpPr>
          <p:nvPr/>
        </p:nvGrpSpPr>
        <p:grpSpPr bwMode="auto">
          <a:xfrm>
            <a:off x="4876800" y="1522413"/>
            <a:ext cx="2438400" cy="3505200"/>
            <a:chOff x="3072" y="624"/>
            <a:chExt cx="1536" cy="2208"/>
          </a:xfrm>
        </p:grpSpPr>
        <p:sp>
          <p:nvSpPr>
            <p:cNvPr id="5137" name="AutoShape 6"/>
            <p:cNvSpPr>
              <a:spLocks noChangeArrowheads="1"/>
            </p:cNvSpPr>
            <p:nvPr/>
          </p:nvSpPr>
          <p:spPr bwMode="auto">
            <a:xfrm rot="-5400000">
              <a:off x="2880" y="1536"/>
              <a:ext cx="2016" cy="576"/>
            </a:xfrm>
            <a:prstGeom prst="parallelogram">
              <a:avLst>
                <a:gd name="adj" fmla="val 87500"/>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aphicFrame>
          <p:nvGraphicFramePr>
            <p:cNvPr id="5125" name="Object 7"/>
            <p:cNvGraphicFramePr>
              <a:graphicFrameLocks noChangeAspect="1"/>
            </p:cNvGraphicFramePr>
            <p:nvPr/>
          </p:nvGraphicFramePr>
          <p:xfrm>
            <a:off x="4032" y="624"/>
            <a:ext cx="288" cy="264"/>
          </p:xfrm>
          <a:graphic>
            <a:graphicData uri="http://schemas.openxmlformats.org/presentationml/2006/ole">
              <mc:AlternateContent xmlns:mc="http://schemas.openxmlformats.org/markup-compatibility/2006">
                <mc:Choice xmlns:v="urn:schemas-microsoft-com:vml" Requires="v">
                  <p:oleObj spid="_x0000_s62846" name="Equation" r:id="rId4" imgW="152280" imgH="139680" progId="Equation.DSMT4">
                    <p:embed/>
                  </p:oleObj>
                </mc:Choice>
                <mc:Fallback>
                  <p:oleObj name="Equation" r:id="rId4" imgW="15228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624"/>
                          <a:ext cx="288"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8" name="Line 8"/>
            <p:cNvSpPr>
              <a:spLocks noChangeShapeType="1"/>
            </p:cNvSpPr>
            <p:nvPr/>
          </p:nvSpPr>
          <p:spPr bwMode="auto">
            <a:xfrm flipH="1">
              <a:off x="3840" y="912"/>
              <a:ext cx="240" cy="48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139" name="Group 9"/>
            <p:cNvGrpSpPr>
              <a:grpSpLocks/>
            </p:cNvGrpSpPr>
            <p:nvPr/>
          </p:nvGrpSpPr>
          <p:grpSpPr bwMode="auto">
            <a:xfrm>
              <a:off x="3072" y="912"/>
              <a:ext cx="384" cy="1296"/>
              <a:chOff x="3072" y="912"/>
              <a:chExt cx="384" cy="1296"/>
            </a:xfrm>
          </p:grpSpPr>
          <p:sp>
            <p:nvSpPr>
              <p:cNvPr id="5147" name="Line 10"/>
              <p:cNvSpPr>
                <a:spLocks noChangeShapeType="1"/>
              </p:cNvSpPr>
              <p:nvPr/>
            </p:nvSpPr>
            <p:spPr bwMode="auto">
              <a:xfrm flipH="1">
                <a:off x="3072" y="115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8" name="Line 11"/>
              <p:cNvSpPr>
                <a:spLocks noChangeShapeType="1"/>
              </p:cNvSpPr>
              <p:nvPr/>
            </p:nvSpPr>
            <p:spPr bwMode="auto">
              <a:xfrm flipH="1">
                <a:off x="3072" y="91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12"/>
              <p:cNvSpPr>
                <a:spLocks noChangeShapeType="1"/>
              </p:cNvSpPr>
              <p:nvPr/>
            </p:nvSpPr>
            <p:spPr bwMode="auto">
              <a:xfrm flipH="1">
                <a:off x="3072" y="139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0" name="Line 13"/>
              <p:cNvSpPr>
                <a:spLocks noChangeShapeType="1"/>
              </p:cNvSpPr>
              <p:nvPr/>
            </p:nvSpPr>
            <p:spPr bwMode="auto">
              <a:xfrm flipH="1">
                <a:off x="3072" y="163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1" name="Line 14"/>
              <p:cNvSpPr>
                <a:spLocks noChangeShapeType="1"/>
              </p:cNvSpPr>
              <p:nvPr/>
            </p:nvSpPr>
            <p:spPr bwMode="auto">
              <a:xfrm flipH="1">
                <a:off x="3072" y="1920"/>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2" name="Line 15"/>
              <p:cNvSpPr>
                <a:spLocks noChangeShapeType="1"/>
              </p:cNvSpPr>
              <p:nvPr/>
            </p:nvSpPr>
            <p:spPr bwMode="auto">
              <a:xfrm flipH="1">
                <a:off x="3120" y="2208"/>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40" name="Group 16"/>
            <p:cNvGrpSpPr>
              <a:grpSpLocks/>
            </p:cNvGrpSpPr>
            <p:nvPr/>
          </p:nvGrpSpPr>
          <p:grpSpPr bwMode="auto">
            <a:xfrm flipH="1">
              <a:off x="4224" y="1008"/>
              <a:ext cx="384" cy="1296"/>
              <a:chOff x="3072" y="912"/>
              <a:chExt cx="384" cy="1296"/>
            </a:xfrm>
          </p:grpSpPr>
          <p:sp>
            <p:nvSpPr>
              <p:cNvPr id="5141" name="Line 17"/>
              <p:cNvSpPr>
                <a:spLocks noChangeShapeType="1"/>
              </p:cNvSpPr>
              <p:nvPr/>
            </p:nvSpPr>
            <p:spPr bwMode="auto">
              <a:xfrm flipH="1">
                <a:off x="3072" y="115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2" name="Line 18"/>
              <p:cNvSpPr>
                <a:spLocks noChangeShapeType="1"/>
              </p:cNvSpPr>
              <p:nvPr/>
            </p:nvSpPr>
            <p:spPr bwMode="auto">
              <a:xfrm flipH="1">
                <a:off x="3072" y="91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Line 19"/>
              <p:cNvSpPr>
                <a:spLocks noChangeShapeType="1"/>
              </p:cNvSpPr>
              <p:nvPr/>
            </p:nvSpPr>
            <p:spPr bwMode="auto">
              <a:xfrm flipH="1">
                <a:off x="3072" y="139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20"/>
              <p:cNvSpPr>
                <a:spLocks noChangeShapeType="1"/>
              </p:cNvSpPr>
              <p:nvPr/>
            </p:nvSpPr>
            <p:spPr bwMode="auto">
              <a:xfrm flipH="1">
                <a:off x="3072" y="163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21"/>
              <p:cNvSpPr>
                <a:spLocks noChangeShapeType="1"/>
              </p:cNvSpPr>
              <p:nvPr/>
            </p:nvSpPr>
            <p:spPr bwMode="auto">
              <a:xfrm flipH="1">
                <a:off x="3072" y="1920"/>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22"/>
              <p:cNvSpPr>
                <a:spLocks noChangeShapeType="1"/>
              </p:cNvSpPr>
              <p:nvPr/>
            </p:nvSpPr>
            <p:spPr bwMode="auto">
              <a:xfrm flipH="1">
                <a:off x="3120" y="2208"/>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5129" name="AutoShape 23"/>
          <p:cNvSpPr>
            <a:spLocks noChangeArrowheads="1"/>
          </p:cNvSpPr>
          <p:nvPr/>
        </p:nvSpPr>
        <p:spPr bwMode="auto">
          <a:xfrm rot="-5400000">
            <a:off x="5334000" y="2970213"/>
            <a:ext cx="685800" cy="990600"/>
          </a:xfrm>
          <a:prstGeom prst="can">
            <a:avLst>
              <a:gd name="adj" fmla="val 36111"/>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5130" name="Text Box 24"/>
          <p:cNvSpPr txBox="1">
            <a:spLocks noChangeArrowheads="1"/>
          </p:cNvSpPr>
          <p:nvPr/>
        </p:nvSpPr>
        <p:spPr bwMode="auto">
          <a:xfrm>
            <a:off x="4114800" y="25892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hlink"/>
                </a:solidFill>
                <a:ea typeface="ＭＳ Ｐゴシック" pitchFamily="50" charset="-128"/>
              </a:rPr>
              <a:t>A</a:t>
            </a:r>
          </a:p>
        </p:txBody>
      </p:sp>
      <p:sp>
        <p:nvSpPr>
          <p:cNvPr id="5131" name="Line 25"/>
          <p:cNvSpPr>
            <a:spLocks noChangeShapeType="1"/>
          </p:cNvSpPr>
          <p:nvPr/>
        </p:nvSpPr>
        <p:spPr bwMode="auto">
          <a:xfrm>
            <a:off x="4495800" y="3046413"/>
            <a:ext cx="762000" cy="38100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6"/>
          <p:cNvSpPr>
            <a:spLocks noChangeShapeType="1"/>
          </p:cNvSpPr>
          <p:nvPr/>
        </p:nvSpPr>
        <p:spPr bwMode="auto">
          <a:xfrm>
            <a:off x="5334000" y="4265613"/>
            <a:ext cx="1447800" cy="0"/>
          </a:xfrm>
          <a:prstGeom prst="line">
            <a:avLst/>
          </a:prstGeom>
          <a:noFill/>
          <a:ln w="254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Text Box 27"/>
          <p:cNvSpPr txBox="1">
            <a:spLocks noChangeArrowheads="1"/>
          </p:cNvSpPr>
          <p:nvPr/>
        </p:nvSpPr>
        <p:spPr bwMode="auto">
          <a:xfrm>
            <a:off x="5943600" y="42656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hlink"/>
                </a:solidFill>
                <a:ea typeface="ＭＳ Ｐゴシック" pitchFamily="50" charset="-128"/>
              </a:rPr>
              <a:t>h</a:t>
            </a:r>
          </a:p>
        </p:txBody>
      </p:sp>
      <p:sp>
        <p:nvSpPr>
          <p:cNvPr id="5134" name="Text Box 28"/>
          <p:cNvSpPr txBox="1">
            <a:spLocks noChangeArrowheads="1"/>
          </p:cNvSpPr>
          <p:nvPr/>
        </p:nvSpPr>
        <p:spPr bwMode="auto">
          <a:xfrm>
            <a:off x="685800" y="144621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tx1"/>
                </a:solidFill>
                <a:ea typeface="ＭＳ Ｐゴシック" pitchFamily="50" charset="-128"/>
              </a:rPr>
              <a:t>Gauss’s Law!</a:t>
            </a:r>
          </a:p>
        </p:txBody>
      </p:sp>
      <p:graphicFrame>
        <p:nvGraphicFramePr>
          <p:cNvPr id="5122" name="Object 29"/>
          <p:cNvGraphicFramePr>
            <a:graphicFrameLocks noChangeAspect="1"/>
          </p:cNvGraphicFramePr>
          <p:nvPr/>
        </p:nvGraphicFramePr>
        <p:xfrm>
          <a:off x="609600" y="2132013"/>
          <a:ext cx="3657600" cy="1374775"/>
        </p:xfrm>
        <a:graphic>
          <a:graphicData uri="http://schemas.openxmlformats.org/presentationml/2006/ole">
            <mc:AlternateContent xmlns:mc="http://schemas.openxmlformats.org/markup-compatibility/2006">
              <mc:Choice xmlns:v="urn:schemas-microsoft-com:vml" Requires="v">
                <p:oleObj spid="_x0000_s62847" name="Equation" r:id="rId6" imgW="1790640" imgH="672840" progId="Equation.DSMT4">
                  <p:embed/>
                </p:oleObj>
              </mc:Choice>
              <mc:Fallback>
                <p:oleObj name="Equation" r:id="rId6" imgW="1790640" imgH="6728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32013"/>
                        <a:ext cx="3657600"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30"/>
          <p:cNvGraphicFramePr>
            <a:graphicFrameLocks noChangeAspect="1"/>
          </p:cNvGraphicFramePr>
          <p:nvPr/>
        </p:nvGraphicFramePr>
        <p:xfrm>
          <a:off x="655638" y="3732213"/>
          <a:ext cx="1660525" cy="1027112"/>
        </p:xfrm>
        <a:graphic>
          <a:graphicData uri="http://schemas.openxmlformats.org/presentationml/2006/ole">
            <mc:AlternateContent xmlns:mc="http://schemas.openxmlformats.org/markup-compatibility/2006">
              <mc:Choice xmlns:v="urn:schemas-microsoft-com:vml" Requires="v">
                <p:oleObj spid="_x0000_s62848" name="Equation" r:id="rId8" imgW="698400" imgH="431640" progId="Equation.DSMT4">
                  <p:embed/>
                </p:oleObj>
              </mc:Choice>
              <mc:Fallback>
                <p:oleObj name="Equation" r:id="rId8" imgW="69840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638" y="3732213"/>
                        <a:ext cx="1660525"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5" name="AutoShape 31"/>
          <p:cNvSpPr>
            <a:spLocks noChangeArrowheads="1"/>
          </p:cNvSpPr>
          <p:nvPr/>
        </p:nvSpPr>
        <p:spPr bwMode="auto">
          <a:xfrm>
            <a:off x="838200" y="5332413"/>
            <a:ext cx="609600" cy="1524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aphicFrame>
        <p:nvGraphicFramePr>
          <p:cNvPr id="5124" name="Object 32"/>
          <p:cNvGraphicFramePr>
            <a:graphicFrameLocks noChangeAspect="1"/>
          </p:cNvGraphicFramePr>
          <p:nvPr/>
        </p:nvGraphicFramePr>
        <p:xfrm>
          <a:off x="1752600" y="4875213"/>
          <a:ext cx="1447800" cy="1144587"/>
        </p:xfrm>
        <a:graphic>
          <a:graphicData uri="http://schemas.openxmlformats.org/presentationml/2006/ole">
            <mc:AlternateContent xmlns:mc="http://schemas.openxmlformats.org/markup-compatibility/2006">
              <mc:Choice xmlns:v="urn:schemas-microsoft-com:vml" Requires="v">
                <p:oleObj spid="_x0000_s62849" name="Equation" r:id="rId10" imgW="545760" imgH="431640" progId="Equation.DSMT4">
                  <p:embed/>
                </p:oleObj>
              </mc:Choice>
              <mc:Fallback>
                <p:oleObj name="Equation" r:id="rId10" imgW="54576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4875213"/>
                        <a:ext cx="1447800"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6" name="Line 33"/>
          <p:cNvSpPr>
            <a:spLocks noChangeShapeType="1"/>
          </p:cNvSpPr>
          <p:nvPr/>
        </p:nvSpPr>
        <p:spPr bwMode="auto">
          <a:xfrm flipH="1">
            <a:off x="3505200" y="1979613"/>
            <a:ext cx="685800" cy="60960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48120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2"/>
          <p:cNvSpPr>
            <a:spLocks noGrp="1" noChangeArrowheads="1"/>
          </p:cNvSpPr>
          <p:nvPr>
            <p:ph type="title"/>
          </p:nvPr>
        </p:nvSpPr>
        <p:spPr>
          <a:xfrm>
            <a:off x="762000" y="228600"/>
            <a:ext cx="7772400" cy="319088"/>
          </a:xfrm>
        </p:spPr>
        <p:txBody>
          <a:bodyPr/>
          <a:lstStyle/>
          <a:p>
            <a:r>
              <a:rPr lang="en-US" altLang="ja-JP" smtClean="0">
                <a:ea typeface="ＭＳ Ｐゴシック" pitchFamily="50" charset="-128"/>
              </a:rPr>
              <a:t>Long Cylindrical Capacitor</a:t>
            </a:r>
          </a:p>
        </p:txBody>
      </p:sp>
      <p:grpSp>
        <p:nvGrpSpPr>
          <p:cNvPr id="9224" name="Group 47"/>
          <p:cNvGrpSpPr>
            <a:grpSpLocks/>
          </p:cNvGrpSpPr>
          <p:nvPr/>
        </p:nvGrpSpPr>
        <p:grpSpPr bwMode="auto">
          <a:xfrm>
            <a:off x="6007100" y="1130300"/>
            <a:ext cx="1511300" cy="1057275"/>
            <a:chOff x="3424" y="850"/>
            <a:chExt cx="952" cy="666"/>
          </a:xfrm>
        </p:grpSpPr>
        <p:sp>
          <p:nvSpPr>
            <p:cNvPr id="9243" name="Rectangle 48"/>
            <p:cNvSpPr>
              <a:spLocks noChangeArrowheads="1"/>
            </p:cNvSpPr>
            <p:nvPr/>
          </p:nvSpPr>
          <p:spPr bwMode="black">
            <a:xfrm>
              <a:off x="3424" y="1251"/>
              <a:ext cx="11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wrap="non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nSpc>
                  <a:spcPct val="90000"/>
                </a:lnSpc>
              </a:pPr>
              <a:endParaRPr lang="ja-JP" altLang="en-US" i="0">
                <a:latin typeface="Symbol" pitchFamily="18" charset="2"/>
                <a:ea typeface="ＭＳ Ｐゴシック" pitchFamily="50" charset="-128"/>
              </a:endParaRPr>
            </a:p>
          </p:txBody>
        </p:sp>
        <p:sp>
          <p:nvSpPr>
            <p:cNvPr id="9244" name="Rectangle 49"/>
            <p:cNvSpPr>
              <a:spLocks noChangeArrowheads="1"/>
            </p:cNvSpPr>
            <p:nvPr/>
          </p:nvSpPr>
          <p:spPr bwMode="black">
            <a:xfrm>
              <a:off x="4212" y="850"/>
              <a:ext cx="16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wrap="non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nSpc>
                  <a:spcPct val="90000"/>
                </a:lnSpc>
              </a:pPr>
              <a:r>
                <a:rPr lang="ja-JP" altLang="en-US" i="0">
                  <a:solidFill>
                    <a:srgbClr val="FFFF00"/>
                  </a:solidFill>
                  <a:ea typeface="ＭＳ Ｐゴシック" pitchFamily="50" charset="-128"/>
                </a:rPr>
                <a:t> </a:t>
              </a:r>
              <a:endParaRPr lang="ja-JP" altLang="en-US" i="0">
                <a:solidFill>
                  <a:srgbClr val="FFFF00"/>
                </a:solidFill>
                <a:latin typeface="Symbol" pitchFamily="18" charset="2"/>
                <a:ea typeface="ＭＳ Ｐゴシック" pitchFamily="50" charset="-128"/>
              </a:endParaRPr>
            </a:p>
          </p:txBody>
        </p:sp>
      </p:grpSp>
      <p:graphicFrame>
        <p:nvGraphicFramePr>
          <p:cNvPr id="9218" name="Object 51"/>
          <p:cNvGraphicFramePr>
            <a:graphicFrameLocks/>
          </p:cNvGraphicFramePr>
          <p:nvPr/>
        </p:nvGraphicFramePr>
        <p:xfrm>
          <a:off x="762000" y="2667000"/>
          <a:ext cx="3810000" cy="990600"/>
        </p:xfrm>
        <a:graphic>
          <a:graphicData uri="http://schemas.openxmlformats.org/presentationml/2006/ole">
            <mc:AlternateContent xmlns:mc="http://schemas.openxmlformats.org/markup-compatibility/2006">
              <mc:Choice xmlns:v="urn:schemas-microsoft-com:vml" Requires="v">
                <p:oleObj spid="_x0000_s57836" name="Equation" r:id="rId4" imgW="1790640" imgH="431640" progId="Equation.DSMT4">
                  <p:embed/>
                </p:oleObj>
              </mc:Choice>
              <mc:Fallback>
                <p:oleObj name="Equation" r:id="rId4" imgW="1790640" imgH="43164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762000" y="2667000"/>
                        <a:ext cx="381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59"/>
          <p:cNvGraphicFramePr>
            <a:graphicFrameLocks/>
          </p:cNvGraphicFramePr>
          <p:nvPr/>
        </p:nvGraphicFramePr>
        <p:xfrm>
          <a:off x="685800" y="3886200"/>
          <a:ext cx="6169025" cy="1135063"/>
        </p:xfrm>
        <a:graphic>
          <a:graphicData uri="http://schemas.openxmlformats.org/presentationml/2006/ole">
            <mc:AlternateContent xmlns:mc="http://schemas.openxmlformats.org/markup-compatibility/2006">
              <mc:Choice xmlns:v="urn:schemas-microsoft-com:vml" Requires="v">
                <p:oleObj spid="_x0000_s57837" name="Equation" r:id="rId6" imgW="2781000" imgH="482400" progId="Equation.DSMT4">
                  <p:embed/>
                </p:oleObj>
              </mc:Choice>
              <mc:Fallback>
                <p:oleObj name="Equation" r:id="rId6" imgW="2781000" imgH="482400" progId="Equation.DSMT4">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685800" y="3886200"/>
                        <a:ext cx="6169025" cy="1135063"/>
                      </a:xfrm>
                      <a:prstGeom prst="rect">
                        <a:avLst/>
                      </a:prstGeom>
                      <a:noFill/>
                      <a:ln>
                        <a:noFill/>
                      </a:ln>
                      <a:effectLst/>
                      <a:extLst>
                        <a:ext uri="{909E8E84-426E-40DD-AFC4-6F175D3DCCD1}">
                          <a14:hiddenFill xmlns:a14="http://schemas.microsoft.com/office/drawing/2010/main">
                            <a:solidFill>
                              <a:srgbClr val="F8AAB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3"/>
          <p:cNvGraphicFramePr>
            <a:graphicFrameLocks/>
          </p:cNvGraphicFramePr>
          <p:nvPr/>
        </p:nvGraphicFramePr>
        <p:xfrm>
          <a:off x="533400" y="5410200"/>
          <a:ext cx="5573713" cy="1295400"/>
        </p:xfrm>
        <a:graphic>
          <a:graphicData uri="http://schemas.openxmlformats.org/presentationml/2006/ole">
            <mc:AlternateContent xmlns:mc="http://schemas.openxmlformats.org/markup-compatibility/2006">
              <mc:Choice xmlns:v="urn:schemas-microsoft-com:vml" Requires="v">
                <p:oleObj spid="_x0000_s57838" name="Equation" r:id="rId8" imgW="2209680" imgH="622080" progId="Equation.DSMT4">
                  <p:embed/>
                </p:oleObj>
              </mc:Choice>
              <mc:Fallback>
                <p:oleObj name="Equation" r:id="rId8" imgW="2209680" imgH="622080" progId="Equation.DSMT4">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533400" y="5410200"/>
                        <a:ext cx="5573713" cy="1295400"/>
                      </a:xfrm>
                      <a:prstGeom prst="rect">
                        <a:avLst/>
                      </a:prstGeom>
                      <a:noFill/>
                      <a:ln>
                        <a:noFill/>
                      </a:ln>
                      <a:effectLst/>
                      <a:extLst>
                        <a:ext uri="{909E8E84-426E-40DD-AFC4-6F175D3DCCD1}">
                          <a14:hiddenFill xmlns:a14="http://schemas.microsoft.com/office/drawing/2010/main">
                            <a:solidFill>
                              <a:srgbClr val="F8AAB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65"/>
          <p:cNvSpPr txBox="1">
            <a:spLocks noChangeArrowheads="1"/>
          </p:cNvSpPr>
          <p:nvPr/>
        </p:nvSpPr>
        <p:spPr bwMode="auto">
          <a:xfrm>
            <a:off x="304800" y="914400"/>
            <a:ext cx="5334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a:pPr>
            <a:r>
              <a:rPr lang="en-US" altLang="ja-JP">
                <a:ea typeface="ＭＳ Ｐゴシック" pitchFamily="50" charset="-128"/>
              </a:rPr>
              <a:t>Put charges </a:t>
            </a:r>
            <a:r>
              <a:rPr lang="en-US" altLang="ja-JP" b="1">
                <a:ea typeface="ＭＳ Ｐゴシック" pitchFamily="50" charset="-128"/>
              </a:rPr>
              <a:t>+q</a:t>
            </a:r>
            <a:r>
              <a:rPr lang="en-US" altLang="ja-JP">
                <a:ea typeface="ＭＳ Ｐゴシック" pitchFamily="50" charset="-128"/>
              </a:rPr>
              <a:t> on inner cylinder of radius </a:t>
            </a:r>
            <a:r>
              <a:rPr lang="en-US" altLang="ja-JP" b="1">
                <a:ea typeface="ＭＳ Ｐゴシック" pitchFamily="50" charset="-128"/>
              </a:rPr>
              <a:t>a</a:t>
            </a:r>
            <a:r>
              <a:rPr lang="en-US" altLang="ja-JP">
                <a:ea typeface="ＭＳ Ｐゴシック" pitchFamily="50" charset="-128"/>
              </a:rPr>
              <a:t>, </a:t>
            </a:r>
            <a:r>
              <a:rPr lang="en-US" altLang="ja-JP" b="1">
                <a:ea typeface="ＭＳ Ｐゴシック" pitchFamily="50" charset="-128"/>
              </a:rPr>
              <a:t>-q</a:t>
            </a:r>
            <a:r>
              <a:rPr lang="en-US" altLang="ja-JP">
                <a:ea typeface="ＭＳ Ｐゴシック" pitchFamily="50" charset="-128"/>
              </a:rPr>
              <a:t> on outer cylindrical shell of inner radius </a:t>
            </a:r>
            <a:r>
              <a:rPr lang="en-US" altLang="ja-JP" b="1">
                <a:ea typeface="ＭＳ Ｐゴシック" pitchFamily="50" charset="-128"/>
              </a:rPr>
              <a:t>b</a:t>
            </a:r>
            <a:r>
              <a:rPr lang="en-US" altLang="ja-JP">
                <a:ea typeface="ＭＳ Ｐゴシック" pitchFamily="50" charset="-128"/>
              </a:rPr>
              <a:t>.</a:t>
            </a:r>
          </a:p>
          <a:p>
            <a:pPr>
              <a:spcBef>
                <a:spcPct val="50000"/>
              </a:spcBef>
              <a:buFontTx/>
              <a:buAutoNum type="arabicPeriod"/>
            </a:pPr>
            <a:r>
              <a:rPr lang="en-US" altLang="ja-JP">
                <a:ea typeface="ＭＳ Ｐゴシック" pitchFamily="50" charset="-128"/>
              </a:rPr>
              <a:t> Calculate </a:t>
            </a:r>
            <a:r>
              <a:rPr lang="en-US" altLang="ja-JP" b="1">
                <a:ea typeface="ＭＳ Ｐゴシック" pitchFamily="50" charset="-128"/>
              </a:rPr>
              <a:t>E</a:t>
            </a:r>
            <a:r>
              <a:rPr lang="en-US" altLang="ja-JP">
                <a:ea typeface="ＭＳ Ｐゴシック" pitchFamily="50" charset="-128"/>
              </a:rPr>
              <a:t> by Gauss’ Law</a:t>
            </a:r>
          </a:p>
        </p:txBody>
      </p:sp>
      <p:sp>
        <p:nvSpPr>
          <p:cNvPr id="9226" name="Line 70"/>
          <p:cNvSpPr>
            <a:spLocks noChangeShapeType="1"/>
          </p:cNvSpPr>
          <p:nvPr/>
        </p:nvSpPr>
        <p:spPr bwMode="auto">
          <a:xfrm>
            <a:off x="7086600" y="16002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Text Box 72"/>
          <p:cNvSpPr txBox="1">
            <a:spLocks noChangeArrowheads="1"/>
          </p:cNvSpPr>
          <p:nvPr/>
        </p:nvSpPr>
        <p:spPr bwMode="auto">
          <a:xfrm>
            <a:off x="7086600" y="12192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solidFill>
                  <a:schemeClr val="hlink"/>
                </a:solidFill>
                <a:ea typeface="ＭＳ Ｐゴシック" pitchFamily="50" charset="-128"/>
              </a:rPr>
              <a:t>a</a:t>
            </a:r>
          </a:p>
        </p:txBody>
      </p:sp>
      <p:sp>
        <p:nvSpPr>
          <p:cNvPr id="9228" name="Text Box 73"/>
          <p:cNvSpPr txBox="1">
            <a:spLocks noChangeArrowheads="1"/>
          </p:cNvSpPr>
          <p:nvPr/>
        </p:nvSpPr>
        <p:spPr bwMode="auto">
          <a:xfrm>
            <a:off x="6477000" y="1371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solidFill>
                  <a:schemeClr val="hlink"/>
                </a:solidFill>
                <a:ea typeface="ＭＳ Ｐゴシック" pitchFamily="50" charset="-128"/>
              </a:rPr>
              <a:t>b</a:t>
            </a:r>
          </a:p>
        </p:txBody>
      </p:sp>
      <p:grpSp>
        <p:nvGrpSpPr>
          <p:cNvPr id="9229" name="Group 81"/>
          <p:cNvGrpSpPr>
            <a:grpSpLocks/>
          </p:cNvGrpSpPr>
          <p:nvPr/>
        </p:nvGrpSpPr>
        <p:grpSpPr bwMode="auto">
          <a:xfrm>
            <a:off x="6400800" y="1371600"/>
            <a:ext cx="1371600" cy="2209800"/>
            <a:chOff x="4032" y="864"/>
            <a:chExt cx="864" cy="1392"/>
          </a:xfrm>
        </p:grpSpPr>
        <p:sp>
          <p:nvSpPr>
            <p:cNvPr id="9240" name="AutoShape 69"/>
            <p:cNvSpPr>
              <a:spLocks noChangeArrowheads="1"/>
            </p:cNvSpPr>
            <p:nvPr/>
          </p:nvSpPr>
          <p:spPr bwMode="auto">
            <a:xfrm>
              <a:off x="4272" y="960"/>
              <a:ext cx="384" cy="1200"/>
            </a:xfrm>
            <a:prstGeom prst="can">
              <a:avLst>
                <a:gd name="adj" fmla="val 37717"/>
              </a:avLst>
            </a:prstGeom>
            <a:solidFill>
              <a:schemeClr val="accent1"/>
            </a:solidFill>
            <a:ln w="9525">
              <a:solidFill>
                <a:schemeClr val="tx1"/>
              </a:solidFill>
              <a:round/>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9241" name="AutoShape 67"/>
            <p:cNvSpPr>
              <a:spLocks noChangeArrowheads="1"/>
            </p:cNvSpPr>
            <p:nvPr/>
          </p:nvSpPr>
          <p:spPr bwMode="auto">
            <a:xfrm>
              <a:off x="4032" y="864"/>
              <a:ext cx="864" cy="1392"/>
            </a:xfrm>
            <a:prstGeom prst="can">
              <a:avLst>
                <a:gd name="adj" fmla="val 4027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9242" name="Text Box 74"/>
            <p:cNvSpPr txBox="1">
              <a:spLocks noChangeArrowheads="1"/>
            </p:cNvSpPr>
            <p:nvPr/>
          </p:nvSpPr>
          <p:spPr bwMode="auto">
            <a:xfrm>
              <a:off x="4320" y="134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ea typeface="ＭＳ Ｐゴシック" pitchFamily="50" charset="-128"/>
                </a:rPr>
                <a:t>+q</a:t>
              </a:r>
            </a:p>
          </p:txBody>
        </p:sp>
      </p:grpSp>
      <p:sp>
        <p:nvSpPr>
          <p:cNvPr id="9230" name="Text Box 75"/>
          <p:cNvSpPr txBox="1">
            <a:spLocks noChangeArrowheads="1"/>
          </p:cNvSpPr>
          <p:nvPr/>
        </p:nvSpPr>
        <p:spPr bwMode="auto">
          <a:xfrm>
            <a:off x="7696200" y="2133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ea typeface="ＭＳ Ｐゴシック" pitchFamily="50" charset="-128"/>
              </a:rPr>
              <a:t>-q</a:t>
            </a:r>
          </a:p>
        </p:txBody>
      </p:sp>
      <p:sp>
        <p:nvSpPr>
          <p:cNvPr id="9231" name="Text Box 76"/>
          <p:cNvSpPr txBox="1">
            <a:spLocks noChangeArrowheads="1"/>
          </p:cNvSpPr>
          <p:nvPr/>
        </p:nvSpPr>
        <p:spPr bwMode="auto">
          <a:xfrm>
            <a:off x="304800" y="3505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3.  Calculate </a:t>
            </a:r>
            <a:r>
              <a:rPr lang="en-US" altLang="ja-JP" b="1">
                <a:ea typeface="ＭＳ Ｐゴシック" pitchFamily="50" charset="-128"/>
              </a:rPr>
              <a:t>V</a:t>
            </a:r>
          </a:p>
        </p:txBody>
      </p:sp>
      <p:sp>
        <p:nvSpPr>
          <p:cNvPr id="9232" name="Text Box 77"/>
          <p:cNvSpPr txBox="1">
            <a:spLocks noChangeArrowheads="1"/>
          </p:cNvSpPr>
          <p:nvPr/>
        </p:nvSpPr>
        <p:spPr bwMode="auto">
          <a:xfrm>
            <a:off x="304800" y="50292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4.  Divide </a:t>
            </a:r>
            <a:r>
              <a:rPr lang="en-US" altLang="ja-JP" b="1">
                <a:ea typeface="ＭＳ Ｐゴシック" pitchFamily="50" charset="-128"/>
              </a:rPr>
              <a:t>q</a:t>
            </a:r>
            <a:r>
              <a:rPr lang="en-US" altLang="ja-JP">
                <a:ea typeface="ＭＳ Ｐゴシック" pitchFamily="50" charset="-128"/>
              </a:rPr>
              <a:t> by </a:t>
            </a:r>
            <a:r>
              <a:rPr lang="en-US" altLang="ja-JP" b="1">
                <a:ea typeface="ＭＳ Ｐゴシック" pitchFamily="50" charset="-128"/>
              </a:rPr>
              <a:t>V</a:t>
            </a:r>
          </a:p>
        </p:txBody>
      </p:sp>
      <p:grpSp>
        <p:nvGrpSpPr>
          <p:cNvPr id="9233" name="Group 84"/>
          <p:cNvGrpSpPr>
            <a:grpSpLocks/>
          </p:cNvGrpSpPr>
          <p:nvPr/>
        </p:nvGrpSpPr>
        <p:grpSpPr bwMode="auto">
          <a:xfrm>
            <a:off x="6248400" y="4953000"/>
            <a:ext cx="2667000" cy="1552575"/>
            <a:chOff x="3936" y="3120"/>
            <a:chExt cx="1680" cy="978"/>
          </a:xfrm>
        </p:grpSpPr>
        <p:sp>
          <p:nvSpPr>
            <p:cNvPr id="9238" name="Text Box 78"/>
            <p:cNvSpPr txBox="1">
              <a:spLocks noChangeArrowheads="1"/>
            </p:cNvSpPr>
            <p:nvPr/>
          </p:nvSpPr>
          <p:spPr bwMode="auto">
            <a:xfrm>
              <a:off x="3936" y="3120"/>
              <a:ext cx="168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chemeClr val="hlink"/>
                </a:buClr>
                <a:buFontTx/>
                <a:buChar char="•"/>
              </a:pPr>
              <a:r>
                <a:rPr lang="ja-JP" altLang="en-US">
                  <a:ea typeface="ＭＳ Ｐゴシック" pitchFamily="50" charset="-128"/>
                </a:rPr>
                <a:t>              </a:t>
              </a:r>
            </a:p>
            <a:p>
              <a:pPr>
                <a:spcBef>
                  <a:spcPct val="50000"/>
                </a:spcBef>
                <a:buClr>
                  <a:schemeClr val="hlink"/>
                </a:buClr>
                <a:buFontTx/>
                <a:buChar char="•"/>
              </a:pPr>
              <a:r>
                <a:rPr lang="ja-JP" altLang="en-US">
                  <a:ea typeface="ＭＳ Ｐゴシック" pitchFamily="50" charset="-128"/>
                </a:rPr>
                <a:t>   </a:t>
              </a:r>
            </a:p>
            <a:p>
              <a:pPr>
                <a:spcBef>
                  <a:spcPct val="50000"/>
                </a:spcBef>
                <a:buClr>
                  <a:schemeClr val="hlink"/>
                </a:buClr>
                <a:buFontTx/>
                <a:buChar char="•"/>
              </a:pPr>
              <a:r>
                <a:rPr lang="ja-JP" altLang="en-US">
                  <a:solidFill>
                    <a:schemeClr val="hlink"/>
                  </a:solidFill>
                  <a:ea typeface="ＭＳ Ｐゴシック" pitchFamily="50" charset="-128"/>
                </a:rPr>
                <a:t> </a:t>
              </a:r>
              <a:r>
                <a:rPr lang="en-US" altLang="ja-JP" b="1">
                  <a:solidFill>
                    <a:schemeClr val="hlink"/>
                  </a:solidFill>
                  <a:ea typeface="ＭＳ Ｐゴシック" pitchFamily="50" charset="-128"/>
                </a:rPr>
                <a:t>C</a:t>
              </a:r>
              <a:r>
                <a:rPr lang="en-US" altLang="ja-JP">
                  <a:solidFill>
                    <a:schemeClr val="hlink"/>
                  </a:solidFill>
                  <a:ea typeface="ＭＳ Ｐゴシック" pitchFamily="50" charset="-128"/>
                </a:rPr>
                <a:t> dep. log. on a, b</a:t>
              </a:r>
              <a:r>
                <a:rPr lang="en-US" altLang="ja-JP">
                  <a:ea typeface="ＭＳ Ｐゴシック" pitchFamily="50" charset="-128"/>
                </a:rPr>
                <a:t>  </a:t>
              </a:r>
            </a:p>
          </p:txBody>
        </p:sp>
        <p:grpSp>
          <p:nvGrpSpPr>
            <p:cNvPr id="9239" name="Group 83"/>
            <p:cNvGrpSpPr>
              <a:grpSpLocks/>
            </p:cNvGrpSpPr>
            <p:nvPr/>
          </p:nvGrpSpPr>
          <p:grpSpPr bwMode="auto">
            <a:xfrm>
              <a:off x="4272" y="3120"/>
              <a:ext cx="672" cy="601"/>
              <a:chOff x="4272" y="3120"/>
              <a:chExt cx="672" cy="601"/>
            </a:xfrm>
          </p:grpSpPr>
          <p:graphicFrame>
            <p:nvGraphicFramePr>
              <p:cNvPr id="9221" name="Object 79"/>
              <p:cNvGraphicFramePr>
                <a:graphicFrameLocks noChangeAspect="1"/>
              </p:cNvGraphicFramePr>
              <p:nvPr/>
            </p:nvGraphicFramePr>
            <p:xfrm>
              <a:off x="4272" y="3120"/>
              <a:ext cx="624" cy="302"/>
            </p:xfrm>
            <a:graphic>
              <a:graphicData uri="http://schemas.openxmlformats.org/presentationml/2006/ole">
                <mc:AlternateContent xmlns:mc="http://schemas.openxmlformats.org/markup-compatibility/2006">
                  <mc:Choice xmlns:v="urn:schemas-microsoft-com:vml" Requires="v">
                    <p:oleObj spid="_x0000_s57839" name="Equation" r:id="rId10" imgW="393480" imgH="190440" progId="Equation.DSMT4">
                      <p:embed/>
                    </p:oleObj>
                  </mc:Choice>
                  <mc:Fallback>
                    <p:oleObj name="Equation" r:id="rId10" imgW="39348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2" y="3120"/>
                            <a:ext cx="624"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80"/>
              <p:cNvGraphicFramePr>
                <a:graphicFrameLocks noChangeAspect="1"/>
              </p:cNvGraphicFramePr>
              <p:nvPr/>
            </p:nvGraphicFramePr>
            <p:xfrm>
              <a:off x="4320" y="3456"/>
              <a:ext cx="624" cy="265"/>
            </p:xfrm>
            <a:graphic>
              <a:graphicData uri="http://schemas.openxmlformats.org/presentationml/2006/ole">
                <mc:AlternateContent xmlns:mc="http://schemas.openxmlformats.org/markup-compatibility/2006">
                  <mc:Choice xmlns:v="urn:schemas-microsoft-com:vml" Requires="v">
                    <p:oleObj spid="_x0000_s57840" name="Equation" r:id="rId12" imgW="419040" imgH="177480" progId="Equation.DSMT4">
                      <p:embed/>
                    </p:oleObj>
                  </mc:Choice>
                  <mc:Fallback>
                    <p:oleObj name="Equation" r:id="rId12" imgW="41904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0" y="3456"/>
                            <a:ext cx="624"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9234" name="Line 71"/>
          <p:cNvSpPr>
            <a:spLocks noChangeShapeType="1"/>
          </p:cNvSpPr>
          <p:nvPr/>
        </p:nvSpPr>
        <p:spPr bwMode="auto">
          <a:xfrm flipH="1">
            <a:off x="6477000" y="16002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82"/>
          <p:cNvSpPr>
            <a:spLocks noChangeShapeType="1"/>
          </p:cNvSpPr>
          <p:nvPr/>
        </p:nvSpPr>
        <p:spPr bwMode="auto">
          <a:xfrm>
            <a:off x="7086600" y="16002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Line 85"/>
          <p:cNvSpPr>
            <a:spLocks noChangeShapeType="1"/>
          </p:cNvSpPr>
          <p:nvPr/>
        </p:nvSpPr>
        <p:spPr bwMode="auto">
          <a:xfrm>
            <a:off x="6019800" y="1600200"/>
            <a:ext cx="0" cy="1828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Text Box 86"/>
          <p:cNvSpPr txBox="1">
            <a:spLocks noChangeArrowheads="1"/>
          </p:cNvSpPr>
          <p:nvPr/>
        </p:nvSpPr>
        <p:spPr bwMode="auto">
          <a:xfrm>
            <a:off x="5715000" y="2286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50" charset="-128"/>
              </a:rPr>
              <a:t>L</a:t>
            </a:r>
          </a:p>
        </p:txBody>
      </p:sp>
    </p:spTree>
    <p:extLst>
      <p:ext uri="{BB962C8B-B14F-4D97-AF65-F5344CB8AC3E}">
        <p14:creationId xmlns:p14="http://schemas.microsoft.com/office/powerpoint/2010/main" val="2003954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62000" y="228600"/>
            <a:ext cx="7772400" cy="319088"/>
          </a:xfrm>
        </p:spPr>
        <p:txBody>
          <a:bodyPr/>
          <a:lstStyle/>
          <a:p>
            <a:r>
              <a:rPr lang="en-US" altLang="ja-JP" smtClean="0">
                <a:ea typeface="ＭＳ Ｐゴシック" pitchFamily="50" charset="-128"/>
              </a:rPr>
              <a:t>Spherical Capacitor</a:t>
            </a:r>
          </a:p>
        </p:txBody>
      </p:sp>
      <p:pic>
        <p:nvPicPr>
          <p:cNvPr id="10247" name="Picture 4" descr="F26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143000"/>
            <a:ext cx="26209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9"/>
          <p:cNvGraphicFramePr>
            <a:graphicFrameLocks/>
          </p:cNvGraphicFramePr>
          <p:nvPr/>
        </p:nvGraphicFramePr>
        <p:xfrm>
          <a:off x="914400" y="2438400"/>
          <a:ext cx="2362200" cy="838200"/>
        </p:xfrm>
        <a:graphic>
          <a:graphicData uri="http://schemas.openxmlformats.org/presentationml/2006/ole">
            <mc:AlternateContent xmlns:mc="http://schemas.openxmlformats.org/markup-compatibility/2006">
              <mc:Choice xmlns:v="urn:schemas-microsoft-com:vml" Requires="v">
                <p:oleObj spid="_x0000_s58758" name="Equation" r:id="rId5" imgW="736560" imgH="431640" progId="Equation.DSMT4">
                  <p:embed/>
                </p:oleObj>
              </mc:Choice>
              <mc:Fallback>
                <p:oleObj name="Equation" r:id="rId5" imgW="736560" imgH="43164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914400" y="24384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4"/>
          <p:cNvGraphicFramePr>
            <a:graphicFrameLocks/>
          </p:cNvGraphicFramePr>
          <p:nvPr/>
        </p:nvGraphicFramePr>
        <p:xfrm>
          <a:off x="914400" y="5181600"/>
          <a:ext cx="2514600" cy="838200"/>
        </p:xfrm>
        <a:graphic>
          <a:graphicData uri="http://schemas.openxmlformats.org/presentationml/2006/ole">
            <mc:AlternateContent xmlns:mc="http://schemas.openxmlformats.org/markup-compatibility/2006">
              <mc:Choice xmlns:v="urn:schemas-microsoft-com:vml" Requires="v">
                <p:oleObj spid="_x0000_s58759" name="Equation" r:id="rId7" imgW="1218960" imgH="393480" progId="Equation.DSMT4">
                  <p:embed/>
                </p:oleObj>
              </mc:Choice>
              <mc:Fallback>
                <p:oleObj name="Equation" r:id="rId7" imgW="1218960" imgH="393480" progId="Equation.DSMT4">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914400" y="5181600"/>
                        <a:ext cx="2514600" cy="838200"/>
                      </a:xfrm>
                      <a:prstGeom prst="rect">
                        <a:avLst/>
                      </a:prstGeom>
                      <a:noFill/>
                      <a:ln>
                        <a:noFill/>
                      </a:ln>
                      <a:effectLst/>
                      <a:extLst>
                        <a:ext uri="{909E8E84-426E-40DD-AFC4-6F175D3DCCD1}">
                          <a14:hiddenFill xmlns:a14="http://schemas.microsoft.com/office/drawing/2010/main">
                            <a:solidFill>
                              <a:srgbClr val="F8AAB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5"/>
          <p:cNvGraphicFramePr>
            <a:graphicFrameLocks noChangeAspect="1"/>
          </p:cNvGraphicFramePr>
          <p:nvPr/>
        </p:nvGraphicFramePr>
        <p:xfrm>
          <a:off x="609600" y="3733800"/>
          <a:ext cx="5105400" cy="966788"/>
        </p:xfrm>
        <a:graphic>
          <a:graphicData uri="http://schemas.openxmlformats.org/presentationml/2006/ole">
            <mc:AlternateContent xmlns:mc="http://schemas.openxmlformats.org/markup-compatibility/2006">
              <mc:Choice xmlns:v="urn:schemas-microsoft-com:vml" Requires="v">
                <p:oleObj spid="_x0000_s58760" name="Equation" r:id="rId9" imgW="2539800" imgH="482400" progId="Equation.DSMT4">
                  <p:embed/>
                </p:oleObj>
              </mc:Choice>
              <mc:Fallback>
                <p:oleObj name="Equation" r:id="rId9" imgW="253980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733800"/>
                        <a:ext cx="5105400" cy="9667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16"/>
          <p:cNvGraphicFramePr>
            <a:graphicFrameLocks noChangeAspect="1"/>
          </p:cNvGraphicFramePr>
          <p:nvPr/>
        </p:nvGraphicFramePr>
        <p:xfrm>
          <a:off x="4572000" y="5867400"/>
          <a:ext cx="3352800" cy="534988"/>
        </p:xfrm>
        <a:graphic>
          <a:graphicData uri="http://schemas.openxmlformats.org/presentationml/2006/ole">
            <mc:AlternateContent xmlns:mc="http://schemas.openxmlformats.org/markup-compatibility/2006">
              <mc:Choice xmlns:v="urn:schemas-microsoft-com:vml" Requires="v">
                <p:oleObj spid="_x0000_s58761" name="Equation" r:id="rId11" imgW="1434960" imgH="228600" progId="Equation.DSMT4">
                  <p:embed/>
                </p:oleObj>
              </mc:Choice>
              <mc:Fallback>
                <p:oleObj name="Equation" r:id="rId11" imgW="14349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5867400"/>
                        <a:ext cx="3352800" cy="534988"/>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Text Box 18"/>
          <p:cNvSpPr txBox="1">
            <a:spLocks noChangeArrowheads="1"/>
          </p:cNvSpPr>
          <p:nvPr/>
        </p:nvSpPr>
        <p:spPr bwMode="auto">
          <a:xfrm>
            <a:off x="304800" y="1066800"/>
            <a:ext cx="5791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a:pPr>
            <a:r>
              <a:rPr lang="en-US" altLang="ja-JP">
                <a:ea typeface="ＭＳ Ｐゴシック" pitchFamily="50" charset="-128"/>
              </a:rPr>
              <a:t>Put charges </a:t>
            </a:r>
            <a:r>
              <a:rPr lang="en-US" altLang="ja-JP" b="1">
                <a:ea typeface="ＭＳ Ｐゴシック" pitchFamily="50" charset="-128"/>
              </a:rPr>
              <a:t>+q</a:t>
            </a:r>
            <a:r>
              <a:rPr lang="en-US" altLang="ja-JP">
                <a:ea typeface="ＭＳ Ｐゴシック" pitchFamily="50" charset="-128"/>
              </a:rPr>
              <a:t> on inner sphere of radius </a:t>
            </a:r>
            <a:r>
              <a:rPr lang="en-US" altLang="ja-JP" b="1">
                <a:ea typeface="ＭＳ Ｐゴシック" pitchFamily="50" charset="-128"/>
              </a:rPr>
              <a:t>a</a:t>
            </a:r>
            <a:r>
              <a:rPr lang="en-US" altLang="ja-JP">
                <a:ea typeface="ＭＳ Ｐゴシック" pitchFamily="50" charset="-128"/>
              </a:rPr>
              <a:t>, </a:t>
            </a:r>
            <a:r>
              <a:rPr lang="en-US" altLang="ja-JP" b="1">
                <a:ea typeface="ＭＳ Ｐゴシック" pitchFamily="50" charset="-128"/>
              </a:rPr>
              <a:t>-q</a:t>
            </a:r>
            <a:r>
              <a:rPr lang="en-US" altLang="ja-JP">
                <a:ea typeface="ＭＳ Ｐゴシック" pitchFamily="50" charset="-128"/>
              </a:rPr>
              <a:t> on outer shell of inner radius </a:t>
            </a:r>
            <a:r>
              <a:rPr lang="en-US" altLang="ja-JP" b="1">
                <a:ea typeface="ＭＳ Ｐゴシック" pitchFamily="50" charset="-128"/>
              </a:rPr>
              <a:t>b</a:t>
            </a:r>
            <a:r>
              <a:rPr lang="en-US" altLang="ja-JP">
                <a:ea typeface="ＭＳ Ｐゴシック" pitchFamily="50" charset="-128"/>
              </a:rPr>
              <a:t>.</a:t>
            </a:r>
          </a:p>
          <a:p>
            <a:pPr>
              <a:spcBef>
                <a:spcPct val="50000"/>
              </a:spcBef>
              <a:buFontTx/>
              <a:buAutoNum type="arabicPeriod"/>
            </a:pPr>
            <a:r>
              <a:rPr lang="en-US" altLang="ja-JP">
                <a:ea typeface="ＭＳ Ｐゴシック" pitchFamily="50" charset="-128"/>
              </a:rPr>
              <a:t> Calculate </a:t>
            </a:r>
            <a:r>
              <a:rPr lang="en-US" altLang="ja-JP" b="1">
                <a:ea typeface="ＭＳ Ｐゴシック" pitchFamily="50" charset="-128"/>
              </a:rPr>
              <a:t>E</a:t>
            </a:r>
            <a:r>
              <a:rPr lang="en-US" altLang="ja-JP">
                <a:ea typeface="ＭＳ Ｐゴシック" pitchFamily="50" charset="-128"/>
              </a:rPr>
              <a:t> by Gauss’s Law</a:t>
            </a:r>
          </a:p>
        </p:txBody>
      </p:sp>
      <p:sp>
        <p:nvSpPr>
          <p:cNvPr id="10249" name="Text Box 19"/>
          <p:cNvSpPr txBox="1">
            <a:spLocks noChangeArrowheads="1"/>
          </p:cNvSpPr>
          <p:nvPr/>
        </p:nvSpPr>
        <p:spPr bwMode="auto">
          <a:xfrm>
            <a:off x="381000" y="3276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3.  Calculate </a:t>
            </a:r>
            <a:r>
              <a:rPr lang="en-US" altLang="ja-JP" b="1">
                <a:ea typeface="ＭＳ Ｐゴシック" pitchFamily="50" charset="-128"/>
              </a:rPr>
              <a:t>V</a:t>
            </a:r>
            <a:r>
              <a:rPr lang="en-US" altLang="ja-JP">
                <a:ea typeface="ＭＳ Ｐゴシック" pitchFamily="50" charset="-128"/>
              </a:rPr>
              <a:t> from </a:t>
            </a:r>
            <a:r>
              <a:rPr lang="en-US" altLang="ja-JP" b="1">
                <a:ea typeface="ＭＳ Ｐゴシック" pitchFamily="50" charset="-128"/>
              </a:rPr>
              <a:t>E</a:t>
            </a:r>
          </a:p>
        </p:txBody>
      </p:sp>
      <p:sp>
        <p:nvSpPr>
          <p:cNvPr id="10250" name="Text Box 20"/>
          <p:cNvSpPr txBox="1">
            <a:spLocks noChangeArrowheads="1"/>
          </p:cNvSpPr>
          <p:nvPr/>
        </p:nvSpPr>
        <p:spPr bwMode="auto">
          <a:xfrm>
            <a:off x="457200" y="4648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4.  Divide </a:t>
            </a:r>
            <a:r>
              <a:rPr lang="en-US" altLang="ja-JP" b="1">
                <a:ea typeface="ＭＳ Ｐゴシック" pitchFamily="50" charset="-128"/>
              </a:rPr>
              <a:t>q</a:t>
            </a:r>
            <a:r>
              <a:rPr lang="en-US" altLang="ja-JP">
                <a:ea typeface="ＭＳ Ｐゴシック" pitchFamily="50" charset="-128"/>
              </a:rPr>
              <a:t> by </a:t>
            </a:r>
            <a:r>
              <a:rPr lang="en-US" altLang="ja-JP" b="1">
                <a:ea typeface="ＭＳ Ｐゴシック" pitchFamily="50" charset="-128"/>
              </a:rPr>
              <a:t>V</a:t>
            </a:r>
          </a:p>
        </p:txBody>
      </p:sp>
      <p:sp>
        <p:nvSpPr>
          <p:cNvPr id="10251" name="Text Box 21"/>
          <p:cNvSpPr txBox="1">
            <a:spLocks noChangeArrowheads="1"/>
          </p:cNvSpPr>
          <p:nvPr/>
        </p:nvSpPr>
        <p:spPr bwMode="auto">
          <a:xfrm>
            <a:off x="5638800" y="4572000"/>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chemeClr val="hlink"/>
              </a:buClr>
              <a:buFontTx/>
              <a:buChar char="•"/>
            </a:pPr>
            <a:r>
              <a:rPr lang="ja-JP" altLang="en-US" dirty="0">
                <a:solidFill>
                  <a:srgbClr val="0033CC"/>
                </a:solidFill>
                <a:ea typeface="ＭＳ Ｐゴシック" pitchFamily="50" charset="-128"/>
              </a:rPr>
              <a:t> </a:t>
            </a:r>
            <a:r>
              <a:rPr lang="en-US" altLang="ja-JP" b="1" dirty="0">
                <a:solidFill>
                  <a:srgbClr val="0033CC"/>
                </a:solidFill>
                <a:ea typeface="ＭＳ Ｐゴシック" pitchFamily="50" charset="-128"/>
              </a:rPr>
              <a:t>q</a:t>
            </a:r>
            <a:r>
              <a:rPr lang="en-US" altLang="ja-JP" dirty="0">
                <a:solidFill>
                  <a:srgbClr val="0033CC"/>
                </a:solidFill>
                <a:ea typeface="ＭＳ Ｐゴシック" pitchFamily="50" charset="-128"/>
              </a:rPr>
              <a:t> is proportional to </a:t>
            </a:r>
            <a:r>
              <a:rPr lang="en-US" altLang="ja-JP" b="1" dirty="0">
                <a:solidFill>
                  <a:srgbClr val="0033CC"/>
                </a:solidFill>
                <a:ea typeface="ＭＳ Ｐゴシック" pitchFamily="50" charset="-128"/>
              </a:rPr>
              <a:t>V</a:t>
            </a:r>
          </a:p>
          <a:p>
            <a:pPr>
              <a:spcBef>
                <a:spcPct val="50000"/>
              </a:spcBef>
              <a:buFontTx/>
              <a:buChar char="•"/>
            </a:pPr>
            <a:r>
              <a:rPr lang="en-US" altLang="ja-JP" b="1" dirty="0">
                <a:solidFill>
                  <a:srgbClr val="0033CC"/>
                </a:solidFill>
                <a:ea typeface="ＭＳ Ｐゴシック" pitchFamily="50" charset="-128"/>
              </a:rPr>
              <a:t> C </a:t>
            </a:r>
            <a:r>
              <a:rPr lang="en-US" altLang="ja-JP" dirty="0">
                <a:solidFill>
                  <a:srgbClr val="0033CC"/>
                </a:solidFill>
                <a:ea typeface="ＭＳ Ｐゴシック" pitchFamily="50" charset="-128"/>
              </a:rPr>
              <a:t>only depends on </a:t>
            </a:r>
            <a:r>
              <a:rPr lang="en-US" altLang="ja-JP" b="1" dirty="0" err="1">
                <a:solidFill>
                  <a:srgbClr val="0033CC"/>
                </a:solidFill>
                <a:ea typeface="ＭＳ Ｐゴシック" pitchFamily="50" charset="-128"/>
              </a:rPr>
              <a:t>a</a:t>
            </a:r>
            <a:r>
              <a:rPr lang="en-US" altLang="ja-JP" dirty="0" err="1">
                <a:solidFill>
                  <a:srgbClr val="0033CC"/>
                </a:solidFill>
                <a:ea typeface="ＭＳ Ｐゴシック" pitchFamily="50" charset="-128"/>
              </a:rPr>
              <a:t>,</a:t>
            </a:r>
            <a:r>
              <a:rPr lang="en-US" altLang="ja-JP" b="1" dirty="0" err="1">
                <a:solidFill>
                  <a:srgbClr val="0033CC"/>
                </a:solidFill>
                <a:ea typeface="ＭＳ Ｐゴシック" pitchFamily="50" charset="-128"/>
              </a:rPr>
              <a:t>b</a:t>
            </a:r>
            <a:endParaRPr lang="en-US" altLang="ja-JP" b="1" dirty="0">
              <a:solidFill>
                <a:srgbClr val="0033CC"/>
              </a:solidFill>
              <a:ea typeface="ＭＳ Ｐゴシック" pitchFamily="50" charset="-128"/>
            </a:endParaRPr>
          </a:p>
        </p:txBody>
      </p:sp>
      <p:sp>
        <p:nvSpPr>
          <p:cNvPr id="10252" name="Text Box 22"/>
          <p:cNvSpPr txBox="1">
            <a:spLocks noChangeArrowheads="1"/>
          </p:cNvSpPr>
          <p:nvPr/>
        </p:nvSpPr>
        <p:spPr bwMode="auto">
          <a:xfrm>
            <a:off x="5334000" y="63246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a:ea typeface="ＭＳ Ｐゴシック" pitchFamily="50" charset="-128"/>
              </a:rPr>
              <a:t>(isolated sphere)</a:t>
            </a:r>
          </a:p>
        </p:txBody>
      </p:sp>
    </p:spTree>
    <p:extLst>
      <p:ext uri="{BB962C8B-B14F-4D97-AF65-F5344CB8AC3E}">
        <p14:creationId xmlns:p14="http://schemas.microsoft.com/office/powerpoint/2010/main" val="2449128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31" name="Picture 2" descr="Fig20"/>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57200" y="1676400"/>
            <a:ext cx="34813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Text Box 3"/>
          <p:cNvSpPr txBox="1">
            <a:spLocks noChangeArrowheads="1"/>
          </p:cNvSpPr>
          <p:nvPr/>
        </p:nvSpPr>
        <p:spPr bwMode="auto">
          <a:xfrm>
            <a:off x="4191000" y="1143000"/>
            <a:ext cx="233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Tangential speed:</a:t>
            </a:r>
            <a:endParaRPr lang="en-US" altLang="en-US"/>
          </a:p>
        </p:txBody>
      </p:sp>
      <p:graphicFrame>
        <p:nvGraphicFramePr>
          <p:cNvPr id="1633284" name="Object 2"/>
          <p:cNvGraphicFramePr>
            <a:graphicFrameLocks noChangeAspect="1"/>
          </p:cNvGraphicFramePr>
          <p:nvPr/>
        </p:nvGraphicFramePr>
        <p:xfrm>
          <a:off x="6694488" y="1143000"/>
          <a:ext cx="1458912" cy="434975"/>
        </p:xfrm>
        <a:graphic>
          <a:graphicData uri="http://schemas.openxmlformats.org/presentationml/2006/ole">
            <mc:AlternateContent xmlns:mc="http://schemas.openxmlformats.org/markup-compatibility/2006">
              <mc:Choice xmlns:v="urn:schemas-microsoft-com:vml" Requires="v">
                <p:oleObj spid="_x0000_s55246" name="Equation" r:id="rId5" imgW="723600" imgH="215640" progId="Equation.3">
                  <p:embed/>
                </p:oleObj>
              </mc:Choice>
              <mc:Fallback>
                <p:oleObj name="Equation" r:id="rId5" imgW="7236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488" y="1143000"/>
                        <a:ext cx="1458912"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85" name="Object 3"/>
          <p:cNvGraphicFramePr>
            <a:graphicFrameLocks noChangeAspect="1"/>
          </p:cNvGraphicFramePr>
          <p:nvPr/>
        </p:nvGraphicFramePr>
        <p:xfrm>
          <a:off x="6669088" y="1663700"/>
          <a:ext cx="1536700" cy="511175"/>
        </p:xfrm>
        <a:graphic>
          <a:graphicData uri="http://schemas.openxmlformats.org/presentationml/2006/ole">
            <mc:AlternateContent xmlns:mc="http://schemas.openxmlformats.org/markup-compatibility/2006">
              <mc:Choice xmlns:v="urn:schemas-microsoft-com:vml" Requires="v">
                <p:oleObj spid="_x0000_s55247" name="Equation" r:id="rId7" imgW="761760" imgH="253800" progId="Equation.3">
                  <p:embed/>
                </p:oleObj>
              </mc:Choice>
              <mc:Fallback>
                <p:oleObj name="Equation" r:id="rId7" imgW="76176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9088" y="1663700"/>
                        <a:ext cx="1536700" cy="5111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3" name="Text Box 6"/>
          <p:cNvSpPr txBox="1">
            <a:spLocks noChangeArrowheads="1"/>
          </p:cNvSpPr>
          <p:nvPr/>
        </p:nvSpPr>
        <p:spPr bwMode="auto">
          <a:xfrm>
            <a:off x="4251325" y="1717675"/>
            <a:ext cx="234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Force on charges:</a:t>
            </a:r>
            <a:endParaRPr lang="en-US" altLang="en-US"/>
          </a:p>
        </p:txBody>
      </p:sp>
      <p:graphicFrame>
        <p:nvGraphicFramePr>
          <p:cNvPr id="1633287" name="Object 4"/>
          <p:cNvGraphicFramePr>
            <a:graphicFrameLocks noChangeAspect="1"/>
          </p:cNvGraphicFramePr>
          <p:nvPr/>
        </p:nvGraphicFramePr>
        <p:xfrm>
          <a:off x="4572000" y="2438400"/>
          <a:ext cx="1843088" cy="460375"/>
        </p:xfrm>
        <a:graphic>
          <a:graphicData uri="http://schemas.openxmlformats.org/presentationml/2006/ole">
            <mc:AlternateContent xmlns:mc="http://schemas.openxmlformats.org/markup-compatibility/2006">
              <mc:Choice xmlns:v="urn:schemas-microsoft-com:vml" Requires="v">
                <p:oleObj spid="_x0000_s55248" name="Equation" r:id="rId9" imgW="914400" imgH="228600" progId="Equation.3">
                  <p:embed/>
                </p:oleObj>
              </mc:Choice>
              <mc:Fallback>
                <p:oleObj name="Equation" r:id="rId9" imgW="9144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438400"/>
                        <a:ext cx="1843088"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88" name="Object 5"/>
          <p:cNvGraphicFramePr>
            <a:graphicFrameLocks noChangeAspect="1"/>
          </p:cNvGraphicFramePr>
          <p:nvPr/>
        </p:nvGraphicFramePr>
        <p:xfrm>
          <a:off x="4572000" y="3048000"/>
          <a:ext cx="1689100" cy="460375"/>
        </p:xfrm>
        <a:graphic>
          <a:graphicData uri="http://schemas.openxmlformats.org/presentationml/2006/ole">
            <mc:AlternateContent xmlns:mc="http://schemas.openxmlformats.org/markup-compatibility/2006">
              <mc:Choice xmlns:v="urn:schemas-microsoft-com:vml" Requires="v">
                <p:oleObj spid="_x0000_s55249" name="Equation" r:id="rId11" imgW="838080" imgH="228600" progId="Equation.3">
                  <p:embed/>
                </p:oleObj>
              </mc:Choice>
              <mc:Fallback>
                <p:oleObj name="Equation" r:id="rId11" imgW="8380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048000"/>
                        <a:ext cx="1689100"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6334" name="Group 9"/>
          <p:cNvGrpSpPr>
            <a:grpSpLocks/>
          </p:cNvGrpSpPr>
          <p:nvPr/>
        </p:nvGrpSpPr>
        <p:grpSpPr bwMode="auto">
          <a:xfrm>
            <a:off x="6477000" y="2667000"/>
            <a:ext cx="381000" cy="609600"/>
            <a:chOff x="4080" y="1680"/>
            <a:chExt cx="240" cy="384"/>
          </a:xfrm>
        </p:grpSpPr>
        <p:sp>
          <p:nvSpPr>
            <p:cNvPr id="56337" name="Line 10"/>
            <p:cNvSpPr>
              <a:spLocks noChangeShapeType="1"/>
            </p:cNvSpPr>
            <p:nvPr/>
          </p:nvSpPr>
          <p:spPr bwMode="auto">
            <a:xfrm>
              <a:off x="4080" y="1680"/>
              <a:ext cx="24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8" name="Line 11"/>
            <p:cNvSpPr>
              <a:spLocks noChangeShapeType="1"/>
            </p:cNvSpPr>
            <p:nvPr/>
          </p:nvSpPr>
          <p:spPr bwMode="auto">
            <a:xfrm flipV="1">
              <a:off x="4080" y="1920"/>
              <a:ext cx="19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633292" name="Object 6"/>
          <p:cNvGraphicFramePr>
            <a:graphicFrameLocks noChangeAspect="1"/>
          </p:cNvGraphicFramePr>
          <p:nvPr/>
        </p:nvGraphicFramePr>
        <p:xfrm>
          <a:off x="7010400" y="2743200"/>
          <a:ext cx="1560513" cy="358775"/>
        </p:xfrm>
        <a:graphic>
          <a:graphicData uri="http://schemas.openxmlformats.org/presentationml/2006/ole">
            <mc:AlternateContent xmlns:mc="http://schemas.openxmlformats.org/markup-compatibility/2006">
              <mc:Choice xmlns:v="urn:schemas-microsoft-com:vml" Requires="v">
                <p:oleObj spid="_x0000_s55250" name="Equation" r:id="rId13" imgW="774360" imgH="177480" progId="Equation.3">
                  <p:embed/>
                </p:oleObj>
              </mc:Choice>
              <mc:Fallback>
                <p:oleObj name="Equation" r:id="rId13" imgW="77436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2743200"/>
                        <a:ext cx="1560513" cy="3587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93" name="Object 7"/>
          <p:cNvGraphicFramePr>
            <a:graphicFrameLocks noChangeAspect="1"/>
          </p:cNvGraphicFramePr>
          <p:nvPr/>
        </p:nvGraphicFramePr>
        <p:xfrm>
          <a:off x="4572000" y="3657600"/>
          <a:ext cx="3759200" cy="485775"/>
        </p:xfrm>
        <a:graphic>
          <a:graphicData uri="http://schemas.openxmlformats.org/presentationml/2006/ole">
            <mc:AlternateContent xmlns:mc="http://schemas.openxmlformats.org/markup-compatibility/2006">
              <mc:Choice xmlns:v="urn:schemas-microsoft-com:vml" Requires="v">
                <p:oleObj spid="_x0000_s55251" name="Equation" r:id="rId15" imgW="1866600" imgH="241200" progId="Equation.3">
                  <p:embed/>
                </p:oleObj>
              </mc:Choice>
              <mc:Fallback>
                <p:oleObj name="Equation" r:id="rId15" imgW="186660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3657600"/>
                        <a:ext cx="3759200" cy="4857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94" name="Object 8"/>
          <p:cNvGraphicFramePr>
            <a:graphicFrameLocks noChangeAspect="1"/>
          </p:cNvGraphicFramePr>
          <p:nvPr/>
        </p:nvGraphicFramePr>
        <p:xfrm>
          <a:off x="4572000" y="4267200"/>
          <a:ext cx="2532063" cy="460375"/>
        </p:xfrm>
        <a:graphic>
          <a:graphicData uri="http://schemas.openxmlformats.org/presentationml/2006/ole">
            <mc:AlternateContent xmlns:mc="http://schemas.openxmlformats.org/markup-compatibility/2006">
              <mc:Choice xmlns:v="urn:schemas-microsoft-com:vml" Requires="v">
                <p:oleObj spid="_x0000_s55252" name="Equation" r:id="rId17" imgW="1257120" imgH="228600" progId="Equation.3">
                  <p:embed/>
                </p:oleObj>
              </mc:Choice>
              <mc:Fallback>
                <p:oleObj name="Equation" r:id="rId17" imgW="125712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0" y="4267200"/>
                        <a:ext cx="2532063"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95" name="Object 9"/>
          <p:cNvGraphicFramePr>
            <a:graphicFrameLocks noChangeAspect="1"/>
          </p:cNvGraphicFramePr>
          <p:nvPr/>
        </p:nvGraphicFramePr>
        <p:xfrm>
          <a:off x="4610100" y="4876800"/>
          <a:ext cx="2608263" cy="460375"/>
        </p:xfrm>
        <a:graphic>
          <a:graphicData uri="http://schemas.openxmlformats.org/presentationml/2006/ole">
            <mc:AlternateContent xmlns:mc="http://schemas.openxmlformats.org/markup-compatibility/2006">
              <mc:Choice xmlns:v="urn:schemas-microsoft-com:vml" Requires="v">
                <p:oleObj spid="_x0000_s55253" name="Equation" r:id="rId19" imgW="1295280" imgH="228600" progId="Equation.3">
                  <p:embed/>
                </p:oleObj>
              </mc:Choice>
              <mc:Fallback>
                <p:oleObj name="Equation" r:id="rId19" imgW="12952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10100" y="4876800"/>
                        <a:ext cx="2608263"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96" name="Object 10"/>
          <p:cNvGraphicFramePr>
            <a:graphicFrameLocks noChangeAspect="1"/>
          </p:cNvGraphicFramePr>
          <p:nvPr/>
        </p:nvGraphicFramePr>
        <p:xfrm>
          <a:off x="4648200" y="5562600"/>
          <a:ext cx="2559050" cy="434975"/>
        </p:xfrm>
        <a:graphic>
          <a:graphicData uri="http://schemas.openxmlformats.org/presentationml/2006/ole">
            <mc:AlternateContent xmlns:mc="http://schemas.openxmlformats.org/markup-compatibility/2006">
              <mc:Choice xmlns:v="urn:schemas-microsoft-com:vml" Requires="v">
                <p:oleObj spid="_x0000_s55254" name="Equation" r:id="rId21" imgW="1269720" imgH="215640" progId="Equation.3">
                  <p:embed/>
                </p:oleObj>
              </mc:Choice>
              <mc:Fallback>
                <p:oleObj name="Equation" r:id="rId21" imgW="126972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5562600"/>
                        <a:ext cx="2559050"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5" name="Rectangle 17"/>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Electric Generators</a:t>
            </a:r>
          </a:p>
        </p:txBody>
      </p:sp>
      <p:cxnSp>
        <p:nvCxnSpPr>
          <p:cNvPr id="18"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3</a:t>
            </a:fld>
            <a:endParaRPr lang="en-US" altLang="en-US"/>
          </a:p>
        </p:txBody>
      </p:sp>
    </p:spTree>
    <p:extLst>
      <p:ext uri="{BB962C8B-B14F-4D97-AF65-F5344CB8AC3E}">
        <p14:creationId xmlns:p14="http://schemas.microsoft.com/office/powerpoint/2010/main" val="26180879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52400"/>
            <a:ext cx="8229600" cy="1143000"/>
          </a:xfrm>
        </p:spPr>
        <p:txBody>
          <a:bodyPr/>
          <a:lstStyle/>
          <a:p>
            <a:r>
              <a:rPr lang="en-US" altLang="en-US" smtClean="0">
                <a:ea typeface="ＭＳ Ｐゴシック" charset="-128"/>
              </a:rPr>
              <a:t>Today</a:t>
            </a:r>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TextBox 4"/>
          <p:cNvSpPr txBox="1"/>
          <p:nvPr/>
        </p:nvSpPr>
        <p:spPr>
          <a:xfrm>
            <a:off x="3429000" y="2209800"/>
            <a:ext cx="2095500" cy="5842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3200">
                <a:solidFill>
                  <a:srgbClr val="CC0000"/>
                </a:solidFill>
                <a:latin typeface="+mn-lt"/>
                <a:ea typeface="+mn-ea"/>
              </a:rPr>
              <a:t>Gauss' Law</a:t>
            </a:r>
          </a:p>
        </p:txBody>
      </p:sp>
      <p:sp>
        <p:nvSpPr>
          <p:cNvPr id="2" name="Slide Number Placeholder 1"/>
          <p:cNvSpPr>
            <a:spLocks noGrp="1"/>
          </p:cNvSpPr>
          <p:nvPr>
            <p:ph type="sldNum" sz="quarter" idx="12"/>
          </p:nvPr>
        </p:nvSpPr>
        <p:spPr/>
        <p:txBody>
          <a:bodyPr/>
          <a:lstStyle/>
          <a:p>
            <a:fld id="{533C63CC-24B9-4475-8AD4-2520DE3CD205}" type="slidenum">
              <a:rPr lang="en-US" altLang="en-US" smtClean="0"/>
              <a:pPr/>
              <a:t>30</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635330" name="Object 2"/>
          <p:cNvGraphicFramePr>
            <a:graphicFrameLocks noChangeAspect="1"/>
          </p:cNvGraphicFramePr>
          <p:nvPr/>
        </p:nvGraphicFramePr>
        <p:xfrm>
          <a:off x="4724400" y="1295400"/>
          <a:ext cx="2559050" cy="434975"/>
        </p:xfrm>
        <a:graphic>
          <a:graphicData uri="http://schemas.openxmlformats.org/presentationml/2006/ole">
            <mc:AlternateContent xmlns:mc="http://schemas.openxmlformats.org/markup-compatibility/2006">
              <mc:Choice xmlns:v="urn:schemas-microsoft-com:vml" Requires="v">
                <p:oleObj spid="_x0000_s55514" name="Equation" r:id="rId4" imgW="1269720" imgH="215640" progId="Equation.3">
                  <p:embed/>
                </p:oleObj>
              </mc:Choice>
              <mc:Fallback>
                <p:oleObj name="Equation" r:id="rId4" imgW="12697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95400"/>
                        <a:ext cx="2559050"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8372" name="Picture 3" descr="Fig20"/>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81000" y="1143000"/>
            <a:ext cx="3810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5332" name="Object 3"/>
          <p:cNvGraphicFramePr>
            <a:graphicFrameLocks noChangeAspect="1"/>
          </p:cNvGraphicFramePr>
          <p:nvPr/>
        </p:nvGraphicFramePr>
        <p:xfrm>
          <a:off x="4724400" y="1905000"/>
          <a:ext cx="3403600" cy="793750"/>
        </p:xfrm>
        <a:graphic>
          <a:graphicData uri="http://schemas.openxmlformats.org/presentationml/2006/ole">
            <mc:AlternateContent xmlns:mc="http://schemas.openxmlformats.org/markup-compatibility/2006">
              <mc:Choice xmlns:v="urn:schemas-microsoft-com:vml" Requires="v">
                <p:oleObj spid="_x0000_s55515" name="Equation" r:id="rId7" imgW="1688760" imgH="393480" progId="Equation.3">
                  <p:embed/>
                </p:oleObj>
              </mc:Choice>
              <mc:Fallback>
                <p:oleObj name="Equation" r:id="rId7" imgW="16887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905000"/>
                        <a:ext cx="34036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3" name="Text Box 5"/>
          <p:cNvSpPr txBox="1">
            <a:spLocks noChangeArrowheads="1"/>
          </p:cNvSpPr>
          <p:nvPr/>
        </p:nvSpPr>
        <p:spPr bwMode="auto">
          <a:xfrm>
            <a:off x="4724400" y="2819400"/>
            <a:ext cx="185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AC</a:t>
            </a:r>
            <a:r>
              <a:rPr lang="en-US" altLang="en-US"/>
              <a:t> generator</a:t>
            </a:r>
          </a:p>
        </p:txBody>
      </p:sp>
      <p:sp>
        <p:nvSpPr>
          <p:cNvPr id="58374" name="Rectangle 6"/>
          <p:cNvSpPr>
            <a:spLocks noGrp="1" noChangeArrowheads="1"/>
          </p:cNvSpPr>
          <p:nvPr>
            <p:ph type="title"/>
          </p:nvPr>
        </p:nvSpPr>
        <p:spPr>
          <a:xfrm>
            <a:off x="0" y="-76200"/>
            <a:ext cx="9144000" cy="914400"/>
          </a:xfrm>
        </p:spPr>
        <p:txBody>
          <a:bodyPr/>
          <a:lstStyle/>
          <a:p>
            <a:pPr eaLnBrk="1" hangingPunct="1"/>
            <a:r>
              <a:rPr lang="en-US" altLang="en-US" dirty="0" smtClean="0">
                <a:ea typeface="ＭＳ Ｐゴシック" charset="-128"/>
              </a:rPr>
              <a:t>Electric Generators</a:t>
            </a:r>
          </a:p>
        </p:txBody>
      </p:sp>
      <p:cxnSp>
        <p:nvCxnSpPr>
          <p:cNvPr id="7"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4</a:t>
            </a:fld>
            <a:endParaRPr lang="en-US" altLang="en-US"/>
          </a:p>
        </p:txBody>
      </p:sp>
    </p:spTree>
    <p:extLst>
      <p:ext uri="{BB962C8B-B14F-4D97-AF65-F5344CB8AC3E}">
        <p14:creationId xmlns:p14="http://schemas.microsoft.com/office/powerpoint/2010/main" val="30838372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39"/>
          <p:cNvSpPr>
            <a:spLocks noGrp="1" noChangeArrowheads="1"/>
          </p:cNvSpPr>
          <p:nvPr>
            <p:ph type="title"/>
          </p:nvPr>
        </p:nvSpPr>
        <p:spPr/>
        <p:txBody>
          <a:bodyPr/>
          <a:lstStyle/>
          <a:p>
            <a:pPr eaLnBrk="1" hangingPunct="1"/>
            <a:r>
              <a:rPr lang="en-US" altLang="en-US" dirty="0" smtClean="0">
                <a:ea typeface="ＭＳ Ｐゴシック" charset="-128"/>
              </a:rPr>
              <a:t>Electric Generator</a:t>
            </a:r>
          </a:p>
        </p:txBody>
      </p:sp>
      <p:cxnSp>
        <p:nvCxnSpPr>
          <p:cNvPr id="44"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5</a:t>
            </a:fld>
            <a:endParaRPr lang="en-US" altLang="en-US"/>
          </a:p>
        </p:txBody>
      </p:sp>
      <p:sp>
        <p:nvSpPr>
          <p:cNvPr id="3" name="TextBox 2"/>
          <p:cNvSpPr txBox="1"/>
          <p:nvPr/>
        </p:nvSpPr>
        <p:spPr>
          <a:xfrm>
            <a:off x="1295400" y="1114366"/>
            <a:ext cx="25908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solidFill>
                  <a:srgbClr val="CC0000"/>
                </a:solidFill>
                <a:latin typeface="+mn-lt"/>
              </a:rPr>
              <a:t>6B-16</a:t>
            </a:r>
            <a:endParaRPr lang="en-US" sz="2000" dirty="0">
              <a:solidFill>
                <a:srgbClr val="CC0000"/>
              </a:solidFill>
              <a:latin typeface="+mn-lt"/>
            </a:endParaRPr>
          </a:p>
        </p:txBody>
      </p:sp>
      <p:pic>
        <p:nvPicPr>
          <p:cNvPr id="73730" name="Picture 2" descr="https://www.physics.purdue.edu/demos/images/6B-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49829"/>
            <a:ext cx="60960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40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5" name="Picture 2" descr="Fig20"/>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57200" y="3429000"/>
            <a:ext cx="41148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6" name="Group 3"/>
          <p:cNvGrpSpPr>
            <a:grpSpLocks/>
          </p:cNvGrpSpPr>
          <p:nvPr/>
        </p:nvGrpSpPr>
        <p:grpSpPr bwMode="auto">
          <a:xfrm>
            <a:off x="838200" y="990600"/>
            <a:ext cx="8077200" cy="2295525"/>
            <a:chOff x="528" y="624"/>
            <a:chExt cx="5088" cy="1446"/>
          </a:xfrm>
        </p:grpSpPr>
        <p:pic>
          <p:nvPicPr>
            <p:cNvPr id="60435" name="Picture 4" descr="Fig20"/>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528" y="624"/>
              <a:ext cx="1584" cy="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3" name="Object 7"/>
            <p:cNvGraphicFramePr>
              <a:graphicFrameLocks noChangeAspect="1"/>
            </p:cNvGraphicFramePr>
            <p:nvPr/>
          </p:nvGraphicFramePr>
          <p:xfrm>
            <a:off x="2998" y="672"/>
            <a:ext cx="1612" cy="274"/>
          </p:xfrm>
          <a:graphic>
            <a:graphicData uri="http://schemas.openxmlformats.org/presentationml/2006/ole">
              <mc:AlternateContent xmlns:mc="http://schemas.openxmlformats.org/markup-compatibility/2006">
                <mc:Choice xmlns:v="urn:schemas-microsoft-com:vml" Requires="v">
                  <p:oleObj spid="_x0000_s57075" name="Equation" r:id="rId6" imgW="1269720" imgH="215640" progId="Equation.3">
                    <p:embed/>
                  </p:oleObj>
                </mc:Choice>
                <mc:Fallback>
                  <p:oleObj name="Equation" r:id="rId6" imgW="12697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 y="672"/>
                          <a:ext cx="1612" cy="27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4" name="Object 8"/>
            <p:cNvGraphicFramePr>
              <a:graphicFrameLocks noChangeAspect="1"/>
            </p:cNvGraphicFramePr>
            <p:nvPr/>
          </p:nvGraphicFramePr>
          <p:xfrm>
            <a:off x="3216" y="960"/>
            <a:ext cx="1419" cy="500"/>
          </p:xfrm>
          <a:graphic>
            <a:graphicData uri="http://schemas.openxmlformats.org/presentationml/2006/ole">
              <mc:AlternateContent xmlns:mc="http://schemas.openxmlformats.org/markup-compatibility/2006">
                <mc:Choice xmlns:v="urn:schemas-microsoft-com:vml" Requires="v">
                  <p:oleObj spid="_x0000_s57076" name="Equation" r:id="rId8" imgW="1117440" imgH="393480" progId="Equation.3">
                    <p:embed/>
                  </p:oleObj>
                </mc:Choice>
                <mc:Fallback>
                  <p:oleObj name="Equation" r:id="rId8" imgW="11174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6" y="960"/>
                          <a:ext cx="1419" cy="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36" name="Line 7"/>
            <p:cNvSpPr>
              <a:spLocks noChangeShapeType="1"/>
            </p:cNvSpPr>
            <p:nvPr/>
          </p:nvSpPr>
          <p:spPr bwMode="auto">
            <a:xfrm>
              <a:off x="2640" y="148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637384" name="Object 2"/>
          <p:cNvGraphicFramePr>
            <a:graphicFrameLocks noChangeAspect="1"/>
          </p:cNvGraphicFramePr>
          <p:nvPr/>
        </p:nvGraphicFramePr>
        <p:xfrm>
          <a:off x="5067300" y="2589213"/>
          <a:ext cx="3378200" cy="873125"/>
        </p:xfrm>
        <a:graphic>
          <a:graphicData uri="http://schemas.openxmlformats.org/presentationml/2006/ole">
            <mc:AlternateContent xmlns:mc="http://schemas.openxmlformats.org/markup-compatibility/2006">
              <mc:Choice xmlns:v="urn:schemas-microsoft-com:vml" Requires="v">
                <p:oleObj spid="_x0000_s57077" name="Equation" r:id="rId10" imgW="1676400" imgH="431800" progId="Equation.DSMT4">
                  <p:embed/>
                </p:oleObj>
              </mc:Choice>
              <mc:Fallback>
                <p:oleObj name="Equation" r:id="rId10" imgW="1676400" imgH="43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7300" y="2589213"/>
                        <a:ext cx="3378200" cy="8731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7385" name="Object 3"/>
          <p:cNvGraphicFramePr>
            <a:graphicFrameLocks noChangeAspect="1"/>
          </p:cNvGraphicFramePr>
          <p:nvPr/>
        </p:nvGraphicFramePr>
        <p:xfrm>
          <a:off x="5181600" y="3657600"/>
          <a:ext cx="3149600" cy="793750"/>
        </p:xfrm>
        <a:graphic>
          <a:graphicData uri="http://schemas.openxmlformats.org/presentationml/2006/ole">
            <mc:AlternateContent xmlns:mc="http://schemas.openxmlformats.org/markup-compatibility/2006">
              <mc:Choice xmlns:v="urn:schemas-microsoft-com:vml" Requires="v">
                <p:oleObj spid="_x0000_s57078" name="Equation" r:id="rId12" imgW="1562040" imgH="393480" progId="Equation.3">
                  <p:embed/>
                </p:oleObj>
              </mc:Choice>
              <mc:Fallback>
                <p:oleObj name="Equation" r:id="rId12" imgW="156204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657600"/>
                        <a:ext cx="31496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8"/>
          <p:cNvGrpSpPr>
            <a:grpSpLocks/>
          </p:cNvGrpSpPr>
          <p:nvPr/>
        </p:nvGrpSpPr>
        <p:grpSpPr bwMode="auto">
          <a:xfrm>
            <a:off x="5181600" y="3581400"/>
            <a:ext cx="3124200" cy="2209800"/>
            <a:chOff x="5181600" y="3581400"/>
            <a:chExt cx="3124200" cy="2209800"/>
          </a:xfrm>
        </p:grpSpPr>
        <p:sp>
          <p:nvSpPr>
            <p:cNvPr id="60430" name="Oval 10"/>
            <p:cNvSpPr>
              <a:spLocks noChangeArrowheads="1"/>
            </p:cNvSpPr>
            <p:nvPr/>
          </p:nvSpPr>
          <p:spPr bwMode="auto">
            <a:xfrm>
              <a:off x="6629400" y="3886200"/>
              <a:ext cx="381000" cy="381000"/>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31" name="Oval 11"/>
            <p:cNvSpPr>
              <a:spLocks noChangeArrowheads="1"/>
            </p:cNvSpPr>
            <p:nvPr/>
          </p:nvSpPr>
          <p:spPr bwMode="auto">
            <a:xfrm>
              <a:off x="7848600" y="3581400"/>
              <a:ext cx="457200" cy="990600"/>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1637388" name="Object 4"/>
            <p:cNvGraphicFramePr>
              <a:graphicFrameLocks noChangeAspect="1"/>
            </p:cNvGraphicFramePr>
            <p:nvPr/>
          </p:nvGraphicFramePr>
          <p:xfrm>
            <a:off x="5181600" y="4724400"/>
            <a:ext cx="2074863" cy="357188"/>
          </p:xfrm>
          <a:graphic>
            <a:graphicData uri="http://schemas.openxmlformats.org/presentationml/2006/ole">
              <mc:AlternateContent xmlns:mc="http://schemas.openxmlformats.org/markup-compatibility/2006">
                <mc:Choice xmlns:v="urn:schemas-microsoft-com:vml" Requires="v">
                  <p:oleObj spid="_x0000_s57079" name="Equation" r:id="rId14" imgW="1028520" imgH="177480" progId="Equation.3">
                    <p:embed/>
                  </p:oleObj>
                </mc:Choice>
                <mc:Fallback>
                  <p:oleObj name="Equation" r:id="rId14" imgW="10285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1600" y="4724400"/>
                          <a:ext cx="2074863" cy="3571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432" name="Group 13"/>
            <p:cNvGrpSpPr>
              <a:grpSpLocks/>
            </p:cNvGrpSpPr>
            <p:nvPr/>
          </p:nvGrpSpPr>
          <p:grpSpPr bwMode="auto">
            <a:xfrm>
              <a:off x="6019800" y="4267200"/>
              <a:ext cx="1828800" cy="533400"/>
              <a:chOff x="3792" y="2688"/>
              <a:chExt cx="1152" cy="336"/>
            </a:xfrm>
          </p:grpSpPr>
          <p:sp>
            <p:nvSpPr>
              <p:cNvPr id="60433" name="Line 14"/>
              <p:cNvSpPr>
                <a:spLocks noChangeShapeType="1"/>
              </p:cNvSpPr>
              <p:nvPr/>
            </p:nvSpPr>
            <p:spPr bwMode="auto">
              <a:xfrm flipH="1">
                <a:off x="3792" y="2688"/>
                <a:ext cx="43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4" name="Line 15"/>
              <p:cNvSpPr>
                <a:spLocks noChangeShapeType="1"/>
              </p:cNvSpPr>
              <p:nvPr/>
            </p:nvSpPr>
            <p:spPr bwMode="auto">
              <a:xfrm flipH="1">
                <a:off x="4080" y="2688"/>
                <a:ext cx="864"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637392" name="Object 5"/>
            <p:cNvGraphicFramePr>
              <a:graphicFrameLocks noChangeAspect="1"/>
            </p:cNvGraphicFramePr>
            <p:nvPr/>
          </p:nvGraphicFramePr>
          <p:xfrm>
            <a:off x="5181600" y="5330825"/>
            <a:ext cx="2228850" cy="460375"/>
          </p:xfrm>
          <a:graphic>
            <a:graphicData uri="http://schemas.openxmlformats.org/presentationml/2006/ole">
              <mc:AlternateContent xmlns:mc="http://schemas.openxmlformats.org/markup-compatibility/2006">
                <mc:Choice xmlns:v="urn:schemas-microsoft-com:vml" Requires="v">
                  <p:oleObj spid="_x0000_s57080" name="Equation" r:id="rId16" imgW="1104840" imgH="228600" progId="Equation.3">
                    <p:embed/>
                  </p:oleObj>
                </mc:Choice>
                <mc:Fallback>
                  <p:oleObj name="Equation" r:id="rId16" imgW="110484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1600" y="5330825"/>
                          <a:ext cx="2228850"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0428" name="Rectangle 18"/>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Power Required to Turn a Generator</a:t>
            </a:r>
          </a:p>
        </p:txBody>
      </p:sp>
      <p:cxnSp>
        <p:nvCxnSpPr>
          <p:cNvPr id="20"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6</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5120139" y="5973861"/>
                <a:ext cx="2121093" cy="384721"/>
              </a:xfrm>
              <a:prstGeom prst="rect">
                <a:avLst/>
              </a:prstGeom>
              <a:noFill/>
              <a:ln w="28575" cap="flat" cmpd="sng" algn="ctr">
                <a:noFill/>
                <a:prstDash val="solid"/>
                <a:round/>
                <a:headEnd type="none" w="med" len="med"/>
                <a:tailEnd type="none" w="med" len="med"/>
              </a:ln>
            </p:spPr>
            <p:txBody>
              <a:bodyPr wrap="none" lIns="0" tIns="0" rIns="0" bIns="0" rtlCol="0">
                <a:spAutoFit/>
              </a:bodyPr>
              <a:lstStyle/>
              <a:p>
                <a:pPr indent="228600"/>
                <a14:m>
                  <m:oMathPara xmlns:m="http://schemas.openxmlformats.org/officeDocument/2006/math">
                    <m:oMathParaPr>
                      <m:jc m:val="centerGroup"/>
                    </m:oMathParaPr>
                    <m:oMath xmlns:m="http://schemas.openxmlformats.org/officeDocument/2006/math">
                      <m:r>
                        <a:rPr lang="en-US" sz="2500" b="0" i="1" smtClean="0">
                          <a:solidFill>
                            <a:srgbClr val="CC0000"/>
                          </a:solidFill>
                          <a:latin typeface="Cambria Math" panose="02040503050406030204" pitchFamily="18" charset="0"/>
                        </a:rPr>
                        <m:t>𝑃</m:t>
                      </m:r>
                      <m:r>
                        <a:rPr lang="en-US" sz="2500" b="0" i="1" smtClean="0">
                          <a:solidFill>
                            <a:srgbClr val="CC0000"/>
                          </a:solidFill>
                          <a:latin typeface="Cambria Math" panose="02040503050406030204" pitchFamily="18" charset="0"/>
                        </a:rPr>
                        <m:t>~</m:t>
                      </m:r>
                      <m:sSup>
                        <m:sSupPr>
                          <m:ctrlPr>
                            <a:rPr lang="en-US" sz="2500" b="0" i="1" smtClean="0">
                              <a:solidFill>
                                <a:srgbClr val="CC0000"/>
                              </a:solidFill>
                              <a:latin typeface="Cambria Math" panose="02040503050406030204" pitchFamily="18" charset="0"/>
                            </a:rPr>
                          </m:ctrlPr>
                        </m:sSupPr>
                        <m:e>
                          <m:r>
                            <a:rPr lang="en-US" sz="2500" b="0" i="1" smtClean="0">
                              <a:solidFill>
                                <a:srgbClr val="CC0000"/>
                              </a:solidFill>
                              <a:latin typeface="Cambria Math" panose="02040503050406030204" pitchFamily="18" charset="0"/>
                              <a:ea typeface="Cambria Math" panose="02040503050406030204" pitchFamily="18" charset="0"/>
                            </a:rPr>
                            <m:t>𝜔</m:t>
                          </m:r>
                        </m:e>
                        <m:sup>
                          <m:r>
                            <a:rPr lang="en-US" sz="2500" b="0" i="1" smtClean="0">
                              <a:solidFill>
                                <a:srgbClr val="CC0000"/>
                              </a:solidFill>
                              <a:latin typeface="Cambria Math" panose="02040503050406030204" pitchFamily="18" charset="0"/>
                            </a:rPr>
                            <m:t>2</m:t>
                          </m:r>
                        </m:sup>
                      </m:sSup>
                      <m:sSup>
                        <m:sSupPr>
                          <m:ctrlPr>
                            <a:rPr lang="en-US" sz="2500" b="0" i="1" smtClean="0">
                              <a:solidFill>
                                <a:srgbClr val="CC0000"/>
                              </a:solidFill>
                              <a:latin typeface="Cambria Math" panose="02040503050406030204" pitchFamily="18" charset="0"/>
                            </a:rPr>
                          </m:ctrlPr>
                        </m:sSupPr>
                        <m:e>
                          <m:r>
                            <a:rPr lang="en-US" sz="2500" b="0" i="1" smtClean="0">
                              <a:solidFill>
                                <a:srgbClr val="CC0000"/>
                              </a:solidFill>
                              <a:latin typeface="Cambria Math" panose="02040503050406030204" pitchFamily="18" charset="0"/>
                            </a:rPr>
                            <m:t>𝑠𝑖𝑛</m:t>
                          </m:r>
                        </m:e>
                        <m:sup>
                          <m:r>
                            <a:rPr lang="en-US" sz="2500" b="0" i="1" smtClean="0">
                              <a:solidFill>
                                <a:srgbClr val="CC0000"/>
                              </a:solidFill>
                              <a:latin typeface="Cambria Math" panose="02040503050406030204" pitchFamily="18" charset="0"/>
                            </a:rPr>
                            <m:t>2</m:t>
                          </m:r>
                        </m:sup>
                      </m:sSup>
                      <m:r>
                        <a:rPr lang="en-US" sz="2500" b="0" i="1" smtClean="0">
                          <a:solidFill>
                            <a:srgbClr val="CC0000"/>
                          </a:solidFill>
                          <a:latin typeface="Cambria Math" panose="02040503050406030204" pitchFamily="18" charset="0"/>
                        </a:rPr>
                        <m:t>(</m:t>
                      </m:r>
                      <m:r>
                        <a:rPr lang="en-US" sz="2500" b="0" i="1" smtClean="0">
                          <a:solidFill>
                            <a:srgbClr val="CC0000"/>
                          </a:solidFill>
                          <a:latin typeface="Cambria Math" panose="02040503050406030204" pitchFamily="18" charset="0"/>
                          <a:ea typeface="Cambria Math" panose="02040503050406030204" pitchFamily="18" charset="0"/>
                        </a:rPr>
                        <m:t>𝜔</m:t>
                      </m:r>
                      <m:r>
                        <a:rPr lang="en-US" sz="2500" b="0" i="1" smtClean="0">
                          <a:solidFill>
                            <a:srgbClr val="CC0000"/>
                          </a:solidFill>
                          <a:latin typeface="Cambria Math" panose="02040503050406030204" pitchFamily="18" charset="0"/>
                          <a:ea typeface="Cambria Math" panose="02040503050406030204" pitchFamily="18" charset="0"/>
                        </a:rPr>
                        <m:t>𝑡</m:t>
                      </m:r>
                      <m:r>
                        <a:rPr lang="en-US" sz="2500" b="0" i="1" smtClean="0">
                          <a:solidFill>
                            <a:srgbClr val="CC0000"/>
                          </a:solidFill>
                          <a:latin typeface="Cambria Math" panose="02040503050406030204" pitchFamily="18" charset="0"/>
                          <a:ea typeface="Cambria Math" panose="02040503050406030204" pitchFamily="18" charset="0"/>
                        </a:rPr>
                        <m:t>)</m:t>
                      </m:r>
                    </m:oMath>
                  </m:oMathPara>
                </a14:m>
                <a:endParaRPr lang="en-US" sz="2500" dirty="0">
                  <a:solidFill>
                    <a:srgbClr val="CC0000"/>
                  </a:solidFill>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120139" y="5973861"/>
                <a:ext cx="2121093" cy="384721"/>
              </a:xfrm>
              <a:prstGeom prst="rect">
                <a:avLst/>
              </a:prstGeom>
              <a:blipFill rotWithShape="0">
                <a:blip r:embed="rId18"/>
                <a:stretch>
                  <a:fillRect r="-4598"/>
                </a:stretch>
              </a:blipFill>
              <a:ln w="28575" cap="flat" cmpd="sng" algn="ctr">
                <a:no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186106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500" dirty="0"/>
              <a:t>Demos: </a:t>
            </a:r>
            <a:r>
              <a:rPr lang="en-US" sz="2500" dirty="0" smtClean="0"/>
              <a:t>5B-11 Human Power Electric Generator</a:t>
            </a:r>
            <a:r>
              <a:rPr lang="en-US" sz="2500" dirty="0"/>
              <a:t/>
            </a:r>
            <a:br>
              <a:rPr lang="en-US" sz="2500" dirty="0"/>
            </a:br>
            <a:endParaRPr lang="en-US" sz="2500" dirty="0"/>
          </a:p>
        </p:txBody>
      </p:sp>
      <p:sp>
        <p:nvSpPr>
          <p:cNvPr id="3" name="Slide Number Placeholder 2"/>
          <p:cNvSpPr>
            <a:spLocks noGrp="1"/>
          </p:cNvSpPr>
          <p:nvPr>
            <p:ph type="sldNum" sz="quarter" idx="12"/>
          </p:nvPr>
        </p:nvSpPr>
        <p:spPr/>
        <p:txBody>
          <a:bodyPr/>
          <a:lstStyle/>
          <a:p>
            <a:fld id="{2C6FC449-21DD-4C2A-AC07-E0BD0B58CEB1}" type="slidenum">
              <a:rPr lang="en-US" altLang="en-US" smtClean="0"/>
              <a:pPr/>
              <a:t>7</a:t>
            </a:fld>
            <a:endParaRPr lang="en-US" altLang="en-US"/>
          </a:p>
        </p:txBody>
      </p:sp>
      <p:sp>
        <p:nvSpPr>
          <p:cNvPr id="4" name="AutoShape 2" descr="https://www.physics.purdue.edu/demos/images/6B-09_sized.jpg"/>
          <p:cNvSpPr>
            <a:spLocks noChangeAspect="1" noChangeArrowheads="1"/>
          </p:cNvSpPr>
          <p:nvPr/>
        </p:nvSpPr>
        <p:spPr bwMode="auto">
          <a:xfrm>
            <a:off x="63500" y="-136525"/>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descr="Human Power Generator De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05" y="1563149"/>
            <a:ext cx="58674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3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500" dirty="0"/>
              <a:t>Demos: 6B-09 Magneto (Electric Generator)</a:t>
            </a:r>
            <a:br>
              <a:rPr lang="en-US" sz="2500" dirty="0"/>
            </a:br>
            <a:endParaRPr lang="en-US" sz="2500" dirty="0"/>
          </a:p>
        </p:txBody>
      </p:sp>
      <p:sp>
        <p:nvSpPr>
          <p:cNvPr id="3" name="Slide Number Placeholder 2"/>
          <p:cNvSpPr>
            <a:spLocks noGrp="1"/>
          </p:cNvSpPr>
          <p:nvPr>
            <p:ph type="sldNum" sz="quarter" idx="12"/>
          </p:nvPr>
        </p:nvSpPr>
        <p:spPr/>
        <p:txBody>
          <a:bodyPr/>
          <a:lstStyle/>
          <a:p>
            <a:fld id="{2C6FC449-21DD-4C2A-AC07-E0BD0B58CEB1}" type="slidenum">
              <a:rPr lang="en-US" altLang="en-US" smtClean="0"/>
              <a:pPr/>
              <a:t>8</a:t>
            </a:fld>
            <a:endParaRPr lang="en-US" altLang="en-US"/>
          </a:p>
        </p:txBody>
      </p:sp>
      <p:sp>
        <p:nvSpPr>
          <p:cNvPr id="4" name="AutoShape 2" descr="https://www.physics.purdue.edu/demos/images/6B-09_sized.jpg"/>
          <p:cNvSpPr>
            <a:spLocks noChangeAspect="1" noChangeArrowheads="1"/>
          </p:cNvSpPr>
          <p:nvPr/>
        </p:nvSpPr>
        <p:spPr bwMode="auto">
          <a:xfrm>
            <a:off x="63500" y="-136525"/>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5257800" y="1447800"/>
            <a:ext cx="2852063" cy="461665"/>
          </a:xfrm>
          <a:prstGeom prst="rect">
            <a:avLst/>
          </a:prstGeom>
        </p:spPr>
        <p:txBody>
          <a:bodyPr wrap="none">
            <a:spAutoFit/>
          </a:bodyPr>
          <a:lstStyle/>
          <a:p>
            <a:r>
              <a:rPr lang="en-US" b="1" dirty="0"/>
              <a:t>3E-12 Steam Engine</a:t>
            </a:r>
          </a:p>
        </p:txBody>
      </p:sp>
      <p:pic>
        <p:nvPicPr>
          <p:cNvPr id="66566" name="Picture 6" descr="https://www.physics.purdue.edu/demos/images/3E-12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273" y="1970505"/>
            <a:ext cx="4387854" cy="32908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84187" y="633456"/>
            <a:ext cx="3021981" cy="461665"/>
          </a:xfrm>
          <a:prstGeom prst="rect">
            <a:avLst/>
          </a:prstGeom>
        </p:spPr>
        <p:txBody>
          <a:bodyPr wrap="none">
            <a:spAutoFit/>
          </a:bodyPr>
          <a:lstStyle/>
          <a:p>
            <a:r>
              <a:rPr lang="en-US" b="1" dirty="0" smtClean="0"/>
              <a:t>3E-09 </a:t>
            </a:r>
            <a:r>
              <a:rPr lang="en-US" b="1" dirty="0" err="1" smtClean="0"/>
              <a:t>Stirling</a:t>
            </a:r>
            <a:r>
              <a:rPr lang="en-US" b="1" dirty="0" smtClean="0"/>
              <a:t> Engine</a:t>
            </a:r>
            <a:endParaRPr lang="en-US" b="1" dirty="0"/>
          </a:p>
        </p:txBody>
      </p:sp>
      <p:pic>
        <p:nvPicPr>
          <p:cNvPr id="70660" name="Picture 4" descr="https://www.physics.purdue.edu/demos/images/3E-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84" y="1033956"/>
            <a:ext cx="3359926" cy="251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5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838200" y="1905000"/>
            <a:ext cx="2971800" cy="2971800"/>
            <a:chOff x="3200400" y="2057400"/>
            <a:chExt cx="2971800" cy="2971800"/>
          </a:xfrm>
          <a:solidFill>
            <a:schemeClr val="bg1">
              <a:lumMod val="85000"/>
            </a:schemeClr>
          </a:solidFill>
        </p:grpSpPr>
        <p:sp>
          <p:nvSpPr>
            <p:cNvPr id="29" name="Oval 28"/>
            <p:cNvSpPr>
              <a:spLocks noChangeAspect="1"/>
            </p:cNvSpPr>
            <p:nvPr/>
          </p:nvSpPr>
          <p:spPr>
            <a:xfrm>
              <a:off x="3200400" y="2057400"/>
              <a:ext cx="2971800" cy="2971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0" name="Oval 29"/>
            <p:cNvSpPr>
              <a:spLocks noChangeAspect="1"/>
            </p:cNvSpPr>
            <p:nvPr/>
          </p:nvSpPr>
          <p:spPr>
            <a:xfrm>
              <a:off x="3352800" y="2209800"/>
              <a:ext cx="2667000" cy="2667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1" name="Oval 30"/>
            <p:cNvSpPr>
              <a:spLocks noChangeAspect="1"/>
            </p:cNvSpPr>
            <p:nvPr/>
          </p:nvSpPr>
          <p:spPr>
            <a:xfrm>
              <a:off x="3505200" y="2362200"/>
              <a:ext cx="2362200" cy="2362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2" name="Oval 31"/>
            <p:cNvSpPr>
              <a:spLocks noChangeAspect="1"/>
            </p:cNvSpPr>
            <p:nvPr/>
          </p:nvSpPr>
          <p:spPr>
            <a:xfrm>
              <a:off x="3657600" y="2514600"/>
              <a:ext cx="2057400" cy="2057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3" name="Oval 32"/>
            <p:cNvSpPr>
              <a:spLocks noChangeAspect="1"/>
            </p:cNvSpPr>
            <p:nvPr/>
          </p:nvSpPr>
          <p:spPr>
            <a:xfrm>
              <a:off x="3810000" y="2667000"/>
              <a:ext cx="1752600" cy="1752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4" name="Oval 33"/>
            <p:cNvSpPr>
              <a:spLocks noChangeAspect="1"/>
            </p:cNvSpPr>
            <p:nvPr/>
          </p:nvSpPr>
          <p:spPr>
            <a:xfrm>
              <a:off x="3962400" y="2819400"/>
              <a:ext cx="1447800" cy="1447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5" name="Oval 34"/>
            <p:cNvSpPr>
              <a:spLocks noChangeAspect="1"/>
            </p:cNvSpPr>
            <p:nvPr/>
          </p:nvSpPr>
          <p:spPr>
            <a:xfrm>
              <a:off x="4114800" y="2971800"/>
              <a:ext cx="1143000" cy="1143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6" name="Oval 35"/>
            <p:cNvSpPr>
              <a:spLocks noChangeAspect="1"/>
            </p:cNvSpPr>
            <p:nvPr/>
          </p:nvSpPr>
          <p:spPr>
            <a:xfrm>
              <a:off x="4267200" y="3124200"/>
              <a:ext cx="838200" cy="838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7" name="Oval 36"/>
            <p:cNvSpPr>
              <a:spLocks noChangeAspect="1"/>
            </p:cNvSpPr>
            <p:nvPr/>
          </p:nvSpPr>
          <p:spPr>
            <a:xfrm>
              <a:off x="4419600" y="3276600"/>
              <a:ext cx="533400" cy="533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8" name="Oval 37"/>
            <p:cNvSpPr>
              <a:spLocks noChangeAspect="1"/>
            </p:cNvSpPr>
            <p:nvPr/>
          </p:nvSpPr>
          <p:spPr>
            <a:xfrm>
              <a:off x="4572000" y="3429000"/>
              <a:ext cx="228600" cy="228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grpSp>
      <p:sp>
        <p:nvSpPr>
          <p:cNvPr id="23" name="Oval 22"/>
          <p:cNvSpPr>
            <a:spLocks noChangeAspect="1"/>
          </p:cNvSpPr>
          <p:nvPr/>
        </p:nvSpPr>
        <p:spPr>
          <a:xfrm>
            <a:off x="1600200" y="2667000"/>
            <a:ext cx="1447800" cy="14478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4" name="Oval 23"/>
          <p:cNvSpPr>
            <a:spLocks noChangeAspect="1"/>
          </p:cNvSpPr>
          <p:nvPr/>
        </p:nvSpPr>
        <p:spPr>
          <a:xfrm>
            <a:off x="1752600" y="2819400"/>
            <a:ext cx="1143000" cy="11430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5" name="Oval 24"/>
          <p:cNvSpPr>
            <a:spLocks noChangeAspect="1"/>
          </p:cNvSpPr>
          <p:nvPr/>
        </p:nvSpPr>
        <p:spPr>
          <a:xfrm>
            <a:off x="1905000" y="2971800"/>
            <a:ext cx="838200" cy="8382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7" name="Oval 26"/>
          <p:cNvSpPr>
            <a:spLocks noChangeAspect="1"/>
          </p:cNvSpPr>
          <p:nvPr/>
        </p:nvSpPr>
        <p:spPr>
          <a:xfrm>
            <a:off x="2057400" y="3124200"/>
            <a:ext cx="533400" cy="5334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8" name="Oval 27"/>
          <p:cNvSpPr>
            <a:spLocks noChangeAspect="1"/>
          </p:cNvSpPr>
          <p:nvPr/>
        </p:nvSpPr>
        <p:spPr>
          <a:xfrm>
            <a:off x="2209800" y="3276600"/>
            <a:ext cx="228600" cy="2286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6" name="Title 1"/>
          <p:cNvSpPr>
            <a:spLocks noGrp="1"/>
          </p:cNvSpPr>
          <p:nvPr>
            <p:ph type="title"/>
          </p:nvPr>
        </p:nvSpPr>
        <p:spPr>
          <a:xfrm>
            <a:off x="457200" y="-228600"/>
            <a:ext cx="8229600" cy="1143000"/>
          </a:xfrm>
        </p:spPr>
        <p:txBody>
          <a:bodyPr/>
          <a:lstStyle/>
          <a:p>
            <a:r>
              <a:rPr lang="en-US" dirty="0" smtClean="0">
                <a:solidFill>
                  <a:srgbClr val="CC0000"/>
                </a:solidFill>
              </a:rPr>
              <a:t>Building up the Solid Sphere</a:t>
            </a:r>
            <a:endParaRPr lang="en-US" dirty="0">
              <a:solidFill>
                <a:srgbClr val="CC0000"/>
              </a:solidFill>
            </a:endParaRPr>
          </a:p>
        </p:txBody>
      </p:sp>
      <p:cxnSp>
        <p:nvCxnSpPr>
          <p:cNvPr id="40" name="Straight Connector 6"/>
          <p:cNvCxnSpPr>
            <a:cxnSpLocks noChangeShapeType="1"/>
          </p:cNvCxnSpPr>
          <p:nvPr/>
        </p:nvCxnSpPr>
        <p:spPr bwMode="auto">
          <a:xfrm>
            <a:off x="-2540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cxnSp>
        <p:nvCxnSpPr>
          <p:cNvPr id="8" name="Straight Connector 7"/>
          <p:cNvCxnSpPr/>
          <p:nvPr/>
        </p:nvCxnSpPr>
        <p:spPr>
          <a:xfrm>
            <a:off x="2298700" y="5880100"/>
            <a:ext cx="15113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92400" y="6007100"/>
            <a:ext cx="337853" cy="430887"/>
          </a:xfrm>
          <a:prstGeom prst="rect">
            <a:avLst/>
          </a:prstGeom>
          <a:noFill/>
        </p:spPr>
        <p:txBody>
          <a:bodyPr wrap="none" rtlCol="0">
            <a:spAutoFit/>
          </a:bodyPr>
          <a:lstStyle/>
          <a:p>
            <a:r>
              <a:rPr lang="en-US" sz="2200">
                <a:solidFill>
                  <a:srgbClr val="0000A8"/>
                </a:solidFill>
              </a:rPr>
              <a:t>R</a:t>
            </a:r>
          </a:p>
        </p:txBody>
      </p:sp>
      <p:cxnSp>
        <p:nvCxnSpPr>
          <p:cNvPr id="11" name="Straight Connector 10"/>
          <p:cNvCxnSpPr/>
          <p:nvPr/>
        </p:nvCxnSpPr>
        <p:spPr>
          <a:xfrm>
            <a:off x="2311400" y="1422400"/>
            <a:ext cx="0" cy="44577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810000" y="1447800"/>
            <a:ext cx="0" cy="443230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419600" y="1143000"/>
            <a:ext cx="1709923" cy="430887"/>
          </a:xfrm>
          <a:prstGeom prst="rect">
            <a:avLst/>
          </a:prstGeom>
          <a:noFill/>
        </p:spPr>
        <p:txBody>
          <a:bodyPr wrap="none" rtlCol="0">
            <a:spAutoFit/>
          </a:bodyPr>
          <a:lstStyle/>
          <a:p>
            <a:r>
              <a:rPr lang="en-US" sz="2200">
                <a:solidFill>
                  <a:srgbClr val="0000A8"/>
                </a:solidFill>
              </a:rPr>
              <a:t>Total Charge:  </a:t>
            </a:r>
          </a:p>
        </p:txBody>
      </p:sp>
      <p:pic>
        <p:nvPicPr>
          <p:cNvPr id="43" name="Picture 4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00" y="1263650"/>
            <a:ext cx="215900" cy="292100"/>
          </a:xfrm>
          <a:prstGeom prst="rect">
            <a:avLst/>
          </a:prstGeom>
        </p:spPr>
      </p:pic>
      <p:pic>
        <p:nvPicPr>
          <p:cNvPr id="44" name="Picture 4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150" y="1663700"/>
            <a:ext cx="1397000" cy="635000"/>
          </a:xfrm>
          <a:prstGeom prst="rect">
            <a:avLst/>
          </a:prstGeom>
        </p:spPr>
      </p:pic>
      <p:sp>
        <p:nvSpPr>
          <p:cNvPr id="45" name="TextBox 44"/>
          <p:cNvSpPr txBox="1"/>
          <p:nvPr/>
        </p:nvSpPr>
        <p:spPr>
          <a:xfrm>
            <a:off x="4419600" y="1765300"/>
            <a:ext cx="1792165" cy="430887"/>
          </a:xfrm>
          <a:prstGeom prst="rect">
            <a:avLst/>
          </a:prstGeom>
          <a:noFill/>
        </p:spPr>
        <p:txBody>
          <a:bodyPr wrap="none" rtlCol="0">
            <a:spAutoFit/>
          </a:bodyPr>
          <a:lstStyle/>
          <a:p>
            <a:r>
              <a:rPr lang="en-US" sz="2200">
                <a:solidFill>
                  <a:srgbClr val="0000A8"/>
                </a:solidFill>
              </a:rPr>
              <a:t>Total Volume:  </a:t>
            </a:r>
          </a:p>
        </p:txBody>
      </p:sp>
      <p:cxnSp>
        <p:nvCxnSpPr>
          <p:cNvPr id="46" name="Straight Connector 45"/>
          <p:cNvCxnSpPr/>
          <p:nvPr/>
        </p:nvCxnSpPr>
        <p:spPr>
          <a:xfrm>
            <a:off x="3048000" y="1447800"/>
            <a:ext cx="0" cy="38100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86000" y="5257800"/>
            <a:ext cx="744253" cy="0"/>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90800" y="5181600"/>
            <a:ext cx="287258" cy="430887"/>
          </a:xfrm>
          <a:prstGeom prst="rect">
            <a:avLst/>
          </a:prstGeom>
          <a:noFill/>
        </p:spPr>
        <p:txBody>
          <a:bodyPr wrap="none" rtlCol="0">
            <a:spAutoFit/>
          </a:bodyPr>
          <a:lstStyle/>
          <a:p>
            <a:r>
              <a:rPr lang="en-US" sz="2200">
                <a:solidFill>
                  <a:srgbClr val="CC0000"/>
                </a:solidFill>
              </a:rPr>
              <a:t>r</a:t>
            </a:r>
          </a:p>
        </p:txBody>
      </p:sp>
      <p:grpSp>
        <p:nvGrpSpPr>
          <p:cNvPr id="16" name="Group 15"/>
          <p:cNvGrpSpPr/>
          <p:nvPr/>
        </p:nvGrpSpPr>
        <p:grpSpPr>
          <a:xfrm>
            <a:off x="4419600" y="3573959"/>
            <a:ext cx="4694641" cy="2064841"/>
            <a:chOff x="4419600" y="3573959"/>
            <a:chExt cx="4694641" cy="2064841"/>
          </a:xfrm>
        </p:grpSpPr>
        <p:sp>
          <p:nvSpPr>
            <p:cNvPr id="7" name="TextBox 6"/>
            <p:cNvSpPr txBox="1"/>
            <p:nvPr/>
          </p:nvSpPr>
          <p:spPr>
            <a:xfrm>
              <a:off x="4432300" y="3573959"/>
              <a:ext cx="4681941" cy="769441"/>
            </a:xfrm>
            <a:prstGeom prst="rect">
              <a:avLst/>
            </a:prstGeom>
            <a:noFill/>
          </p:spPr>
          <p:txBody>
            <a:bodyPr wrap="none" rtlCol="0">
              <a:spAutoFit/>
            </a:bodyPr>
            <a:lstStyle/>
            <a:p>
              <a:r>
                <a:rPr lang="en-US" sz="2200">
                  <a:solidFill>
                    <a:srgbClr val="CC0000"/>
                  </a:solidFill>
                </a:rPr>
                <a:t>What if we stop here at r?  </a:t>
              </a:r>
            </a:p>
            <a:p>
              <a:r>
                <a:rPr lang="en-US" sz="2200" i="1">
                  <a:solidFill>
                    <a:srgbClr val="CC0000"/>
                  </a:solidFill>
                </a:rPr>
                <a:t>Assume</a:t>
              </a:r>
              <a:r>
                <a:rPr lang="en-US" sz="2200">
                  <a:solidFill>
                    <a:srgbClr val="CC0000"/>
                  </a:solidFill>
                </a:rPr>
                <a:t>:  Charge distributed </a:t>
              </a:r>
              <a:r>
                <a:rPr lang="en-US" sz="2200" b="1">
                  <a:solidFill>
                    <a:srgbClr val="CC0000"/>
                  </a:solidFill>
                </a:rPr>
                <a:t>uniformly</a:t>
              </a:r>
              <a:endParaRPr lang="en-US" sz="2200" i="1">
                <a:solidFill>
                  <a:srgbClr val="CC0000"/>
                </a:solidFill>
              </a:endParaRPr>
            </a:p>
          </p:txBody>
        </p:sp>
        <p:sp>
          <p:nvSpPr>
            <p:cNvPr id="6" name="TextBox 5"/>
            <p:cNvSpPr txBox="1"/>
            <p:nvPr/>
          </p:nvSpPr>
          <p:spPr>
            <a:xfrm>
              <a:off x="4419600" y="4470400"/>
              <a:ext cx="1771777" cy="430887"/>
            </a:xfrm>
            <a:prstGeom prst="rect">
              <a:avLst/>
            </a:prstGeom>
            <a:noFill/>
          </p:spPr>
          <p:txBody>
            <a:bodyPr wrap="none" rtlCol="0">
              <a:spAutoFit/>
            </a:bodyPr>
            <a:lstStyle/>
            <a:p>
              <a:r>
                <a:rPr lang="en-US" sz="2200">
                  <a:solidFill>
                    <a:srgbClr val="CC0000"/>
                  </a:solidFill>
                </a:rPr>
                <a:t>Charge so far:  </a:t>
              </a:r>
            </a:p>
          </p:txBody>
        </p:sp>
        <p:sp>
          <p:nvSpPr>
            <p:cNvPr id="10" name="TextBox 9"/>
            <p:cNvSpPr txBox="1"/>
            <p:nvPr/>
          </p:nvSpPr>
          <p:spPr>
            <a:xfrm>
              <a:off x="4445000" y="5080000"/>
              <a:ext cx="1854018" cy="430887"/>
            </a:xfrm>
            <a:prstGeom prst="rect">
              <a:avLst/>
            </a:prstGeom>
            <a:noFill/>
          </p:spPr>
          <p:txBody>
            <a:bodyPr wrap="none" rtlCol="0">
              <a:spAutoFit/>
            </a:bodyPr>
            <a:lstStyle/>
            <a:p>
              <a:r>
                <a:rPr lang="en-US" sz="2200">
                  <a:solidFill>
                    <a:srgbClr val="CC0000"/>
                  </a:solidFill>
                </a:rPr>
                <a:t>Volume so far:  </a:t>
              </a:r>
            </a:p>
          </p:txBody>
        </p:sp>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4552950"/>
              <a:ext cx="381000" cy="292100"/>
            </a:xfrm>
            <a:prstGeom prst="rect">
              <a:avLst/>
            </a:prstGeom>
          </p:spPr>
        </p:pic>
        <p:pic>
          <p:nvPicPr>
            <p:cNvPr id="13" name="Picture 1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8900" y="5003800"/>
              <a:ext cx="1562100" cy="635000"/>
            </a:xfrm>
            <a:prstGeom prst="rect">
              <a:avLst/>
            </a:prstGeom>
          </p:spPr>
        </p:pic>
      </p:grpSp>
      <p:grpSp>
        <p:nvGrpSpPr>
          <p:cNvPr id="48" name="Group 47"/>
          <p:cNvGrpSpPr/>
          <p:nvPr/>
        </p:nvGrpSpPr>
        <p:grpSpPr>
          <a:xfrm>
            <a:off x="4495800" y="2362200"/>
            <a:ext cx="1072241" cy="769441"/>
            <a:chOff x="4559300" y="2514600"/>
            <a:chExt cx="1072241" cy="769441"/>
          </a:xfrm>
        </p:grpSpPr>
        <p:sp>
          <p:nvSpPr>
            <p:cNvPr id="49" name="TextBox 48"/>
            <p:cNvSpPr txBox="1"/>
            <p:nvPr/>
          </p:nvSpPr>
          <p:spPr>
            <a:xfrm>
              <a:off x="4559300" y="2514600"/>
              <a:ext cx="1072241" cy="769441"/>
            </a:xfrm>
            <a:prstGeom prst="rect">
              <a:avLst/>
            </a:prstGeom>
            <a:noFill/>
          </p:spPr>
          <p:txBody>
            <a:bodyPr wrap="none" rtlCol="0">
              <a:spAutoFit/>
            </a:bodyPr>
            <a:lstStyle/>
            <a:p>
              <a:pPr algn="ctr"/>
              <a:r>
                <a:rPr lang="en-US" sz="2200">
                  <a:solidFill>
                    <a:srgbClr val="0000A8"/>
                  </a:solidFill>
                </a:rPr>
                <a:t>Charge</a:t>
              </a:r>
            </a:p>
            <a:p>
              <a:pPr algn="ctr"/>
              <a:r>
                <a:rPr lang="en-US" sz="2200">
                  <a:solidFill>
                    <a:srgbClr val="0000A8"/>
                  </a:solidFill>
                </a:rPr>
                <a:t>Volume</a:t>
              </a:r>
            </a:p>
          </p:txBody>
        </p:sp>
        <p:cxnSp>
          <p:nvCxnSpPr>
            <p:cNvPr id="50" name="Straight Connector 49"/>
            <p:cNvCxnSpPr/>
            <p:nvPr/>
          </p:nvCxnSpPr>
          <p:spPr>
            <a:xfrm>
              <a:off x="4559300" y="2924721"/>
              <a:ext cx="1072241" cy="0"/>
            </a:xfrm>
            <a:prstGeom prst="line">
              <a:avLst/>
            </a:prstGeom>
            <a:ln>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648200" y="5688687"/>
            <a:ext cx="2787650" cy="769441"/>
            <a:chOff x="4648200" y="5688687"/>
            <a:chExt cx="2787650" cy="769441"/>
          </a:xfrm>
        </p:grpSpPr>
        <p:grpSp>
          <p:nvGrpSpPr>
            <p:cNvPr id="53" name="Group 52"/>
            <p:cNvGrpSpPr/>
            <p:nvPr/>
          </p:nvGrpSpPr>
          <p:grpSpPr>
            <a:xfrm>
              <a:off x="4648200" y="5688687"/>
              <a:ext cx="1072241" cy="769441"/>
              <a:chOff x="4559300" y="2514600"/>
              <a:chExt cx="1072241" cy="769441"/>
            </a:xfrm>
          </p:grpSpPr>
          <p:sp>
            <p:nvSpPr>
              <p:cNvPr id="54" name="TextBox 53"/>
              <p:cNvSpPr txBox="1"/>
              <p:nvPr/>
            </p:nvSpPr>
            <p:spPr>
              <a:xfrm>
                <a:off x="4559300" y="2514600"/>
                <a:ext cx="1072241" cy="769441"/>
              </a:xfrm>
              <a:prstGeom prst="rect">
                <a:avLst/>
              </a:prstGeom>
              <a:noFill/>
            </p:spPr>
            <p:txBody>
              <a:bodyPr wrap="none" rtlCol="0">
                <a:spAutoFit/>
              </a:bodyPr>
              <a:lstStyle/>
              <a:p>
                <a:pPr algn="ctr"/>
                <a:r>
                  <a:rPr lang="en-US" sz="2200">
                    <a:solidFill>
                      <a:srgbClr val="CC0000"/>
                    </a:solidFill>
                  </a:rPr>
                  <a:t>Charge</a:t>
                </a:r>
              </a:p>
              <a:p>
                <a:pPr algn="ctr"/>
                <a:r>
                  <a:rPr lang="en-US" sz="2200">
                    <a:solidFill>
                      <a:srgbClr val="CC0000"/>
                    </a:solidFill>
                  </a:rPr>
                  <a:t>Volume</a:t>
                </a:r>
              </a:p>
            </p:txBody>
          </p:sp>
          <p:cxnSp>
            <p:nvCxnSpPr>
              <p:cNvPr id="55" name="Straight Connector 54"/>
              <p:cNvCxnSpPr/>
              <p:nvPr/>
            </p:nvCxnSpPr>
            <p:spPr>
              <a:xfrm>
                <a:off x="4559300" y="2924721"/>
                <a:ext cx="1072241" cy="0"/>
              </a:xfrm>
              <a:prstGeom prst="line">
                <a:avLst/>
              </a:prstGeom>
              <a:ln>
                <a:solidFill>
                  <a:srgbClr val="CC0000"/>
                </a:solidFill>
              </a:ln>
              <a:effectLst/>
            </p:spPr>
            <p:style>
              <a:lnRef idx="2">
                <a:schemeClr val="accent1"/>
              </a:lnRef>
              <a:fillRef idx="0">
                <a:schemeClr val="accent1"/>
              </a:fillRef>
              <a:effectRef idx="1">
                <a:schemeClr val="accent1"/>
              </a:effectRef>
              <a:fontRef idx="minor">
                <a:schemeClr val="tx1"/>
              </a:fontRef>
            </p:style>
          </p:cxnSp>
        </p:grpSp>
        <p:pic>
          <p:nvPicPr>
            <p:cNvPr id="14" name="Picture 1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4550" y="5721350"/>
              <a:ext cx="1511300" cy="723900"/>
            </a:xfrm>
            <a:prstGeom prst="rect">
              <a:avLst/>
            </a:prstGeom>
          </p:spPr>
        </p:pic>
      </p:grpSp>
      <p:pic>
        <p:nvPicPr>
          <p:cNvPr id="15" name="Picture 1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550" y="2387600"/>
            <a:ext cx="1600200" cy="723900"/>
          </a:xfrm>
          <a:prstGeom prst="rect">
            <a:avLst/>
          </a:prstGeom>
        </p:spPr>
      </p:pic>
      <p:grpSp>
        <p:nvGrpSpPr>
          <p:cNvPr id="58" name="Group 57"/>
          <p:cNvGrpSpPr/>
          <p:nvPr/>
        </p:nvGrpSpPr>
        <p:grpSpPr>
          <a:xfrm>
            <a:off x="4248277" y="2133600"/>
            <a:ext cx="4819523" cy="4609187"/>
            <a:chOff x="4248277" y="2133600"/>
            <a:chExt cx="4819523" cy="4609187"/>
          </a:xfrm>
        </p:grpSpPr>
        <p:sp>
          <p:nvSpPr>
            <p:cNvPr id="19" name="Rectangle 18"/>
            <p:cNvSpPr/>
            <p:nvPr/>
          </p:nvSpPr>
          <p:spPr>
            <a:xfrm>
              <a:off x="4267200" y="3505200"/>
              <a:ext cx="4800600" cy="812800"/>
            </a:xfrm>
            <a:prstGeom prst="rect">
              <a:avLst/>
            </a:prstGeom>
            <a:solidFill>
              <a:srgbClr val="FFFFFF"/>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953000" y="3505200"/>
              <a:ext cx="2832101" cy="769441"/>
            </a:xfrm>
            <a:prstGeom prst="rect">
              <a:avLst/>
            </a:prstGeom>
            <a:noFill/>
            <a:ln w="28575" cmpd="sng">
              <a:solidFill>
                <a:srgbClr val="008000"/>
              </a:solidFill>
            </a:ln>
          </p:spPr>
          <p:txBody>
            <a:bodyPr wrap="none" rtlCol="0">
              <a:spAutoFit/>
            </a:bodyPr>
            <a:lstStyle/>
            <a:p>
              <a:pPr algn="ctr"/>
              <a:r>
                <a:rPr lang="en-US" sz="2200" b="1">
                  <a:solidFill>
                    <a:srgbClr val="008000"/>
                  </a:solidFill>
                </a:rPr>
                <a:t>Uniform charge </a:t>
              </a:r>
              <a:r>
                <a:rPr lang="en-US" sz="2200">
                  <a:solidFill>
                    <a:srgbClr val="008000"/>
                  </a:solidFill>
                </a:rPr>
                <a:t>means</a:t>
              </a:r>
            </a:p>
            <a:p>
              <a:pPr algn="ctr"/>
              <a:r>
                <a:rPr lang="en-US" sz="2200">
                  <a:solidFill>
                    <a:srgbClr val="008000"/>
                  </a:solidFill>
                </a:rPr>
                <a:t>these are the SAME</a:t>
              </a:r>
            </a:p>
          </p:txBody>
        </p:sp>
        <p:sp>
          <p:nvSpPr>
            <p:cNvPr id="20" name="Oval 19"/>
            <p:cNvSpPr/>
            <p:nvPr/>
          </p:nvSpPr>
          <p:spPr>
            <a:xfrm>
              <a:off x="4267200" y="2133600"/>
              <a:ext cx="3886200" cy="12065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248277" y="5536287"/>
              <a:ext cx="3886200" cy="12065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7772400" y="3035300"/>
              <a:ext cx="651884" cy="774700"/>
            </a:xfrm>
            <a:custGeom>
              <a:avLst/>
              <a:gdLst>
                <a:gd name="connsiteX0" fmla="*/ 0 w 651884"/>
                <a:gd name="connsiteY0" fmla="*/ 774700 h 774700"/>
                <a:gd name="connsiteX1" fmla="*/ 647700 w 651884"/>
                <a:gd name="connsiteY1" fmla="*/ 469900 h 774700"/>
                <a:gd name="connsiteX2" fmla="*/ 228600 w 651884"/>
                <a:gd name="connsiteY2" fmla="*/ 0 h 774700"/>
              </a:gdLst>
              <a:ahLst/>
              <a:cxnLst>
                <a:cxn ang="0">
                  <a:pos x="connsiteX0" y="connsiteY0"/>
                </a:cxn>
                <a:cxn ang="0">
                  <a:pos x="connsiteX1" y="connsiteY1"/>
                </a:cxn>
                <a:cxn ang="0">
                  <a:pos x="connsiteX2" y="connsiteY2"/>
                </a:cxn>
              </a:cxnLst>
              <a:rect l="l" t="t" r="r" b="b"/>
              <a:pathLst>
                <a:path w="651884" h="774700">
                  <a:moveTo>
                    <a:pt x="0" y="774700"/>
                  </a:moveTo>
                  <a:cubicBezTo>
                    <a:pt x="304800" y="686858"/>
                    <a:pt x="609600" y="599017"/>
                    <a:pt x="647700" y="469900"/>
                  </a:cubicBezTo>
                  <a:cubicBezTo>
                    <a:pt x="685800" y="340783"/>
                    <a:pt x="457200" y="170391"/>
                    <a:pt x="228600" y="0"/>
                  </a:cubicBezTo>
                </a:path>
              </a:pathLst>
            </a:custGeom>
            <a:ln>
              <a:solidFill>
                <a:srgbClr val="008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flipV="1">
              <a:off x="7772400" y="3962400"/>
              <a:ext cx="651884" cy="1924050"/>
            </a:xfrm>
            <a:custGeom>
              <a:avLst/>
              <a:gdLst>
                <a:gd name="connsiteX0" fmla="*/ 0 w 651884"/>
                <a:gd name="connsiteY0" fmla="*/ 774700 h 774700"/>
                <a:gd name="connsiteX1" fmla="*/ 647700 w 651884"/>
                <a:gd name="connsiteY1" fmla="*/ 469900 h 774700"/>
                <a:gd name="connsiteX2" fmla="*/ 228600 w 651884"/>
                <a:gd name="connsiteY2" fmla="*/ 0 h 774700"/>
              </a:gdLst>
              <a:ahLst/>
              <a:cxnLst>
                <a:cxn ang="0">
                  <a:pos x="connsiteX0" y="connsiteY0"/>
                </a:cxn>
                <a:cxn ang="0">
                  <a:pos x="connsiteX1" y="connsiteY1"/>
                </a:cxn>
                <a:cxn ang="0">
                  <a:pos x="connsiteX2" y="connsiteY2"/>
                </a:cxn>
              </a:cxnLst>
              <a:rect l="l" t="t" r="r" b="b"/>
              <a:pathLst>
                <a:path w="651884" h="774700">
                  <a:moveTo>
                    <a:pt x="0" y="774700"/>
                  </a:moveTo>
                  <a:cubicBezTo>
                    <a:pt x="304800" y="686858"/>
                    <a:pt x="609600" y="599017"/>
                    <a:pt x="647700" y="469900"/>
                  </a:cubicBezTo>
                  <a:cubicBezTo>
                    <a:pt x="685800" y="340783"/>
                    <a:pt x="457200" y="170391"/>
                    <a:pt x="228600" y="0"/>
                  </a:cubicBezTo>
                </a:path>
              </a:pathLst>
            </a:custGeom>
            <a:ln>
              <a:solidFill>
                <a:srgbClr val="008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699193A1-A981-40F8-B221-769CD904AF10}" type="slidenum">
              <a:rPr lang="en-US" smtClean="0"/>
              <a:pPr/>
              <a:t>9</a:t>
            </a:fld>
            <a:endParaRPr lang="en-US"/>
          </a:p>
        </p:txBody>
      </p:sp>
      <p:sp>
        <p:nvSpPr>
          <p:cNvPr id="59" name="TextBox 58"/>
          <p:cNvSpPr txBox="1"/>
          <p:nvPr/>
        </p:nvSpPr>
        <p:spPr>
          <a:xfrm rot="18758388">
            <a:off x="6284912" y="5867401"/>
            <a:ext cx="4081463" cy="646112"/>
          </a:xfrm>
          <a:prstGeom prst="rect">
            <a:avLst/>
          </a:prstGeom>
          <a:solidFill>
            <a:srgbClr val="F6F63F"/>
          </a:solidFill>
          <a:ln w="28575" cap="flat" cmpd="sng" algn="ctr">
            <a:solidFill>
              <a:schemeClr val="tx1"/>
            </a:solidFill>
            <a:prstDash val="solid"/>
            <a:round/>
            <a:headEnd type="none" w="med" len="med"/>
            <a:tailEnd type="none" w="med" len="med"/>
          </a:ln>
        </p:spPr>
        <p:txBody>
          <a:bodyPr>
            <a:spAutoFit/>
          </a:bodyPr>
          <a:lstStyle/>
          <a:p>
            <a:pPr indent="228600" algn="ctr">
              <a:defRPr/>
            </a:pPr>
            <a:r>
              <a:rPr lang="en-US" sz="1800" dirty="0">
                <a:solidFill>
                  <a:srgbClr val="CC0000"/>
                </a:solidFill>
                <a:latin typeface="+mj-lt"/>
                <a:ea typeface="+mn-ea"/>
              </a:rPr>
              <a:t>Blast from the Past:</a:t>
            </a:r>
          </a:p>
          <a:p>
            <a:pPr indent="228600" algn="ctr">
              <a:defRPr/>
            </a:pPr>
            <a:r>
              <a:rPr lang="en-US" sz="1800" dirty="0">
                <a:solidFill>
                  <a:srgbClr val="CC0000"/>
                </a:solidFill>
                <a:latin typeface="+mj-lt"/>
                <a:ea typeface="+mn-ea"/>
              </a:rPr>
              <a:t>Lecture 7</a:t>
            </a:r>
            <a:r>
              <a:rPr lang="en-US" sz="1800" dirty="0" smtClean="0">
                <a:solidFill>
                  <a:srgbClr val="CC0000"/>
                </a:solidFill>
                <a:latin typeface="+mj-lt"/>
                <a:ea typeface="+mn-ea"/>
              </a:rPr>
              <a:t> </a:t>
            </a:r>
            <a:endParaRPr lang="en-US" sz="1800" dirty="0">
              <a:solidFill>
                <a:srgbClr val="CC0000"/>
              </a:solidFill>
              <a:latin typeface="+mj-lt"/>
              <a:ea typeface="+mn-ea"/>
            </a:endParaRPr>
          </a:p>
        </p:txBody>
      </p:sp>
    </p:spTree>
    <p:extLst>
      <p:ext uri="{BB962C8B-B14F-4D97-AF65-F5344CB8AC3E}">
        <p14:creationId xmlns:p14="http://schemas.microsoft.com/office/powerpoint/2010/main" val="407530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2000">
            <a:solidFill>
              <a:srgbClr val="CC0000"/>
            </a:solidFill>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6363</TotalTime>
  <Words>1006</Words>
  <Application>Microsoft Office PowerPoint</Application>
  <PresentationFormat>On-screen Show (4:3)</PresentationFormat>
  <Paragraphs>219</Paragraphs>
  <Slides>30</Slides>
  <Notes>26</Notes>
  <HiddenSlides>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ＭＳ Ｐゴシック</vt:lpstr>
      <vt:lpstr>Arial</vt:lpstr>
      <vt:lpstr>Cambria Math</vt:lpstr>
      <vt:lpstr>Symbol</vt:lpstr>
      <vt:lpstr>Times</vt:lpstr>
      <vt:lpstr>Times New Roman</vt:lpstr>
      <vt:lpstr>Wingdings</vt:lpstr>
      <vt:lpstr>Zapf Dingbats</vt:lpstr>
      <vt:lpstr>ヒラギノ角ゴ Pro W3</vt:lpstr>
      <vt:lpstr>Default Design</vt:lpstr>
      <vt:lpstr>Equation</vt:lpstr>
      <vt:lpstr>How to Make an Electric Motor</vt:lpstr>
      <vt:lpstr>How to Make an Electric Motor</vt:lpstr>
      <vt:lpstr>Electric Generators</vt:lpstr>
      <vt:lpstr>Electric Generators</vt:lpstr>
      <vt:lpstr>Electric Generator</vt:lpstr>
      <vt:lpstr>Power Required to Turn a Generator</vt:lpstr>
      <vt:lpstr>Demos: 5B-11 Human Power Electric Generator </vt:lpstr>
      <vt:lpstr>Demos: 6B-09 Magneto (Electric Generator) </vt:lpstr>
      <vt:lpstr>Building up the Solid Sphere</vt:lpstr>
      <vt:lpstr>Where's the Source?  Follow the Flow!</vt:lpstr>
      <vt:lpstr>What is the Source?</vt:lpstr>
      <vt:lpstr>Electric Flux: Surface Area</vt:lpstr>
      <vt:lpstr>Electric Flux: Perpendicular Field or Area</vt:lpstr>
      <vt:lpstr>Adding up the Flux</vt:lpstr>
      <vt:lpstr>Gauss’s Law</vt:lpstr>
      <vt:lpstr>PowerPoint Presentation</vt:lpstr>
      <vt:lpstr>1. Gauss’s Law: Proportionality Constant</vt:lpstr>
      <vt:lpstr>2. Gauss’s Law: The Size of the Surface</vt:lpstr>
      <vt:lpstr>Gauss' Law – Size of Surface</vt:lpstr>
      <vt:lpstr>3. Gauss’s Law: The Shape of the Surface</vt:lpstr>
      <vt:lpstr>4. Gauss’s Law: Outside Charges</vt:lpstr>
      <vt:lpstr>5. Gauss’s Law: Superposition</vt:lpstr>
      <vt:lpstr>PowerPoint Presentation</vt:lpstr>
      <vt:lpstr>Again: Continuous Charge Distribution 1: Charged Line</vt:lpstr>
      <vt:lpstr>Infinitely long uniformly charged line</vt:lpstr>
      <vt:lpstr>Charged Disk</vt:lpstr>
      <vt:lpstr>Uniformly charged thin, infinite sheet</vt:lpstr>
      <vt:lpstr>Long Cylindrical Capacitor</vt:lpstr>
      <vt:lpstr>Spherical Capacitor</vt:lpstr>
      <vt:lpstr>Today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David King</cp:lastModifiedBy>
  <cp:revision>753</cp:revision>
  <cp:lastPrinted>2012-11-12T14:26:41Z</cp:lastPrinted>
  <dcterms:created xsi:type="dcterms:W3CDTF">2012-11-26T01:53:02Z</dcterms:created>
  <dcterms:modified xsi:type="dcterms:W3CDTF">2018-04-08T21:30:46Z</dcterms:modified>
</cp:coreProperties>
</file>