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69" r:id="rId2"/>
    <p:sldId id="468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58" r:id="rId13"/>
    <p:sldId id="480" r:id="rId14"/>
    <p:sldId id="481" r:id="rId15"/>
    <p:sldId id="482" r:id="rId16"/>
    <p:sldId id="465" r:id="rId17"/>
    <p:sldId id="461" r:id="rId18"/>
    <p:sldId id="466" r:id="rId19"/>
    <p:sldId id="402" r:id="rId20"/>
    <p:sldId id="438" r:id="rId21"/>
    <p:sldId id="437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64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35">
          <p15:clr>
            <a:srgbClr val="A4A3A4"/>
          </p15:clr>
        </p15:guide>
        <p15:guide id="2" pos="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FCB3"/>
    <a:srgbClr val="0033CC"/>
    <a:srgbClr val="CC0000"/>
    <a:srgbClr val="365FFF"/>
    <a:srgbClr val="66CCFF"/>
    <a:srgbClr val="00EC00"/>
    <a:srgbClr val="009900"/>
    <a:srgbClr val="3C7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496" autoAdjust="0"/>
  </p:normalViewPr>
  <p:slideViewPr>
    <p:cSldViewPr>
      <p:cViewPr varScale="1">
        <p:scale>
          <a:sx n="46" d="100"/>
          <a:sy n="46" d="100"/>
        </p:scale>
        <p:origin x="1296" y="42"/>
      </p:cViewPr>
      <p:guideLst>
        <p:guide orient="horz" pos="4335"/>
        <p:guide pos="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13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wmf"/><Relationship Id="rId1" Type="http://schemas.openxmlformats.org/officeDocument/2006/relationships/image" Target="../media/image60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7.wmf"/><Relationship Id="rId1" Type="http://schemas.openxmlformats.org/officeDocument/2006/relationships/image" Target="../media/image60.emf"/><Relationship Id="rId6" Type="http://schemas.openxmlformats.org/officeDocument/2006/relationships/image" Target="../media/image68.w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75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85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3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Relationship Id="rId9" Type="http://schemas.openxmlformats.org/officeDocument/2006/relationships/image" Target="../media/image12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4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104B0CC-0E40-448E-983B-3CFFCEC0C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571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4E81C7A-291D-456E-B3C1-4EB185803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4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ＭＳ Ｐゴシック" pitchFamily="76" charset="-128"/>
        <a:cs typeface="ＭＳ Ｐゴシック" pitchFamily="7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ＭＳ Ｐゴシック" pitchFamily="10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FD5A2D9-EAAF-47AB-8E9F-660208796070}" type="slidenum">
              <a:rPr lang="en-US" altLang="zh-CN" sz="1300">
                <a:ea typeface="宋体" charset="-122"/>
              </a:rPr>
              <a:pPr eaLnBrk="1" hangingPunct="1"/>
              <a:t>1</a:t>
            </a:fld>
            <a:endParaRPr lang="en-US" altLang="zh-CN" sz="1300">
              <a:ea typeface="宋体" charset="-122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EC got here </a:t>
            </a:r>
          </a:p>
        </p:txBody>
      </p:sp>
    </p:spTree>
    <p:extLst>
      <p:ext uri="{BB962C8B-B14F-4D97-AF65-F5344CB8AC3E}">
        <p14:creationId xmlns:p14="http://schemas.microsoft.com/office/powerpoint/2010/main" val="606149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90CA15F-25FB-4084-A405-F00632E6D68B}" type="slidenum">
              <a:rPr lang="en-US" altLang="en-US" sz="1300"/>
              <a:pPr eaLnBrk="1" hangingPunct="1"/>
              <a:t>11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This is a kind of phenomenon which led Einstein to develop theory of relativity </a:t>
            </a:r>
          </a:p>
        </p:txBody>
      </p:sp>
    </p:spTree>
    <p:extLst>
      <p:ext uri="{BB962C8B-B14F-4D97-AF65-F5344CB8AC3E}">
        <p14:creationId xmlns:p14="http://schemas.microsoft.com/office/powerpoint/2010/main" val="3254935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ACEE962-702C-4707-881F-7F27E3E39FD7}" type="slidenum">
              <a:rPr lang="en-US" altLang="en-US" sz="1300"/>
              <a:pPr eaLnBrk="1" hangingPunct="1"/>
              <a:t>12</a:t>
            </a:fld>
            <a:endParaRPr lang="en-US" alt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9190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FD6C40D-8B29-40F1-A8A8-FBEF9DE7F05D}" type="slidenum">
              <a:rPr lang="en-US" altLang="en-US" sz="1300"/>
              <a:pPr eaLnBrk="1" hangingPunct="1"/>
              <a:t>13</a:t>
            </a:fld>
            <a:endParaRPr lang="en-US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What about B below particle?</a:t>
            </a:r>
          </a:p>
        </p:txBody>
      </p:sp>
    </p:spTree>
    <p:extLst>
      <p:ext uri="{BB962C8B-B14F-4D97-AF65-F5344CB8AC3E}">
        <p14:creationId xmlns:p14="http://schemas.microsoft.com/office/powerpoint/2010/main" val="1123991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EBBA726-629C-41D8-B73F-BA1F6D4751BE}" type="slidenum">
              <a:rPr lang="en-US" altLang="en-US" sz="1300"/>
              <a:pPr eaLnBrk="1" hangingPunct="1"/>
              <a:t>14</a:t>
            </a:fld>
            <a:endParaRPr lang="en-US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</a:rPr>
              <a:t>For a single charged particle Ex, </a:t>
            </a:r>
            <a:r>
              <a:rPr lang="en-US" altLang="en-US" dirty="0" err="1" smtClean="0">
                <a:latin typeface="Times New Roman" charset="0"/>
                <a:ea typeface="ＭＳ Ｐゴシック" charset="-128"/>
              </a:rPr>
              <a:t>Ey</a:t>
            </a:r>
            <a:r>
              <a:rPr lang="en-US" altLang="en-US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en-US" altLang="en-US" dirty="0" err="1" smtClean="0">
                <a:latin typeface="Times New Roman" charset="0"/>
                <a:ea typeface="ＭＳ Ｐゴシック" charset="-128"/>
              </a:rPr>
              <a:t>Ez</a:t>
            </a:r>
            <a:r>
              <a:rPr lang="en-US" altLang="en-US" dirty="0" smtClean="0">
                <a:latin typeface="Times New Roman" charset="0"/>
                <a:ea typeface="ＭＳ Ｐゴシック" charset="-128"/>
              </a:rPr>
              <a:t> are different</a:t>
            </a:r>
            <a:r>
              <a:rPr lang="en-US" altLang="en-US" baseline="0" dirty="0" smtClean="0">
                <a:latin typeface="Times New Roman" charset="0"/>
                <a:ea typeface="ＭＳ Ｐゴシック" charset="-128"/>
              </a:rPr>
              <a:t> when moving rapidly. </a:t>
            </a:r>
            <a:endParaRPr lang="en-US" altLang="en-US" dirty="0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101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2BB6206-78C6-4980-B148-C3BF2F088281}" type="slidenum">
              <a:rPr lang="en-US" altLang="en-US" sz="1300"/>
              <a:pPr eaLnBrk="1" hangingPunct="1"/>
              <a:t>15</a:t>
            </a:fld>
            <a:endParaRPr lang="en-US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</a:rPr>
              <a:t>Uniform</a:t>
            </a:r>
            <a:r>
              <a:rPr lang="en-US" altLang="en-US" baseline="0" dirty="0" smtClean="0">
                <a:latin typeface="Times New Roman" charset="0"/>
                <a:ea typeface="ＭＳ Ｐゴシック" charset="-128"/>
              </a:rPr>
              <a:t> B field in lab frame. For observers in the metal bar rest frame, the charge build up because of non-zero E </a:t>
            </a:r>
            <a:r>
              <a:rPr lang="en-US" altLang="en-US" baseline="0" dirty="0" err="1" smtClean="0">
                <a:latin typeface="Times New Roman" charset="0"/>
                <a:ea typeface="ＭＳ Ｐゴシック" charset="-128"/>
              </a:rPr>
              <a:t>fieid</a:t>
            </a:r>
            <a:r>
              <a:rPr lang="en-US" altLang="en-US" baseline="0" dirty="0" smtClean="0">
                <a:latin typeface="Times New Roman" charset="0"/>
                <a:ea typeface="ＭＳ Ｐゴシック" charset="-128"/>
              </a:rPr>
              <a:t>.  For lab frame observers, the charge is build up by magnetic force.  </a:t>
            </a:r>
            <a:endParaRPr lang="en-US" altLang="en-US" dirty="0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543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8B18439-FC07-4E0C-A1C5-04941CD97DA4}" type="slidenum">
              <a:rPr lang="en-US" altLang="en-US" sz="1300"/>
              <a:pPr eaLnBrk="1" hangingPunct="1"/>
              <a:t>16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</a:rPr>
              <a:t>Coulomb force on moving charges: approximation, E is not exactly the same (address later). Recall that we have already said that two current carrying wires experience an attractive magnetic force if current direction is the same.</a:t>
            </a:r>
          </a:p>
        </p:txBody>
      </p:sp>
    </p:spTree>
    <p:extLst>
      <p:ext uri="{BB962C8B-B14F-4D97-AF65-F5344CB8AC3E}">
        <p14:creationId xmlns:p14="http://schemas.microsoft.com/office/powerpoint/2010/main" val="3988351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2BB6206-78C6-4980-B148-C3BF2F088281}" type="slidenum">
              <a:rPr lang="en-US" altLang="en-US" sz="1300"/>
              <a:pPr eaLnBrk="1" hangingPunct="1"/>
              <a:t>17</a:t>
            </a:fld>
            <a:endParaRPr lang="en-US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</a:rPr>
              <a:t>Uniform</a:t>
            </a:r>
            <a:r>
              <a:rPr lang="en-US" altLang="en-US" baseline="0" dirty="0" smtClean="0">
                <a:latin typeface="Times New Roman" charset="0"/>
                <a:ea typeface="ＭＳ Ｐゴシック" charset="-128"/>
              </a:rPr>
              <a:t> B field in lab frame. For observers in the metal bar rest frame, the charge build up because of non-zero E </a:t>
            </a:r>
            <a:r>
              <a:rPr lang="en-US" altLang="en-US" baseline="0" dirty="0" err="1" smtClean="0">
                <a:latin typeface="Times New Roman" charset="0"/>
                <a:ea typeface="ＭＳ Ｐゴシック" charset="-128"/>
              </a:rPr>
              <a:t>fieid</a:t>
            </a:r>
            <a:r>
              <a:rPr lang="en-US" altLang="en-US" baseline="0" dirty="0" smtClean="0">
                <a:latin typeface="Times New Roman" charset="0"/>
                <a:ea typeface="ＭＳ Ｐゴシック" charset="-128"/>
              </a:rPr>
              <a:t>.  For lab frame observers, the charge is build up by magnetic force.  </a:t>
            </a:r>
            <a:endParaRPr lang="en-US" altLang="en-US" dirty="0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743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18E0E40-4A76-456B-80D7-D44149A3C17F}" type="slidenum">
              <a:rPr lang="en-US" altLang="en-US" sz="1300"/>
              <a:pPr eaLnBrk="1" hangingPunct="1"/>
              <a:t>19</a:t>
            </a:fld>
            <a:endParaRPr lang="en-US" altLang="en-US" sz="1300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098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9425370-38A3-4A72-9415-E2F46C00B651}" type="slidenum">
              <a:rPr lang="en-US" altLang="en-US" sz="1300"/>
              <a:pPr eaLnBrk="1" hangingPunct="1"/>
              <a:t>20</a:t>
            </a:fld>
            <a:endParaRPr lang="en-US" altLang="en-US" sz="130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853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110E592-F226-4516-BE7F-D677BB487C66}" type="slidenum">
              <a:rPr lang="en-US" altLang="en-US" sz="1300"/>
              <a:pPr eaLnBrk="1" hangingPunct="1"/>
              <a:t>21</a:t>
            </a:fld>
            <a:endParaRPr lang="en-US" altLang="en-US" sz="13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8577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527C0E3-4347-4F7D-857C-69029B91FC9D}" type="slidenum">
              <a:rPr lang="en-US" altLang="en-US" sz="1300"/>
              <a:pPr eaLnBrk="1" hangingPunct="1"/>
              <a:t>2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152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14C8990-9E01-4BAD-BB56-17CC7B734DC7}" type="slidenum">
              <a:rPr lang="en-US" altLang="en-US" sz="1300"/>
              <a:pPr eaLnBrk="1" hangingPunct="1"/>
              <a:t>22</a:t>
            </a:fld>
            <a:endParaRPr lang="en-US" altLang="en-US" sz="1300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7811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82FC4FF-A36F-4161-B469-49CD97E6B698}" type="slidenum">
              <a:rPr lang="en-US" altLang="en-US" sz="1300"/>
              <a:pPr eaLnBrk="1" hangingPunct="1"/>
              <a:t>23</a:t>
            </a:fld>
            <a:endParaRPr lang="en-US" altLang="en-US" sz="1300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907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D39D580-A487-4E85-B93D-D31725AF5BAA}" type="slidenum">
              <a:rPr lang="en-US" altLang="en-US" sz="1300"/>
              <a:pPr eaLnBrk="1" hangingPunct="1"/>
              <a:t>24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971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CEF32C1-2179-4473-83A0-348A8F6856DC}" type="slidenum">
              <a:rPr lang="en-US" altLang="en-US" sz="1300"/>
              <a:pPr eaLnBrk="1" hangingPunct="1"/>
              <a:t>25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184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4F8E06C-D7AE-4057-A676-CF8762412463}" type="slidenum">
              <a:rPr lang="en-US" altLang="en-US" sz="1300"/>
              <a:pPr eaLnBrk="1" hangingPunct="1"/>
              <a:t>26</a:t>
            </a:fld>
            <a:endParaRPr lang="en-US" altLang="en-US" sz="1300"/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5130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charset="0"/>
                <a:ea typeface="ＭＳ Ｐゴシック" charset="-128"/>
              </a:rPr>
              <a:t>A)  +Z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B66F047-B630-44E1-8D62-AC629D3D4BF0}" type="slidenum">
              <a:rPr lang="en-US" altLang="en-US" sz="1300"/>
              <a:pPr eaLnBrk="1" hangingPunct="1"/>
              <a:t>27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969046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75745E9-C3D5-4CA2-AA56-C667C388B44B}" type="slidenum">
              <a:rPr lang="en-US" altLang="en-US" sz="1300"/>
              <a:pPr eaLnBrk="1" hangingPunct="1"/>
              <a:t>28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</a:rPr>
              <a:t>0 is just convention.</a:t>
            </a:r>
          </a:p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</a:rPr>
              <a:t>+</a:t>
            </a:r>
            <a:r>
              <a:rPr lang="en-US" altLang="en-US" dirty="0" err="1" smtClean="0">
                <a:latin typeface="Times New Roman" charset="0"/>
                <a:ea typeface="ＭＳ Ｐゴシック" charset="-128"/>
              </a:rPr>
              <a:t>mB</a:t>
            </a:r>
            <a:r>
              <a:rPr lang="en-US" altLang="en-US" dirty="0" smtClean="0">
                <a:latin typeface="Times New Roman" charset="0"/>
                <a:ea typeface="ＭＳ Ｐゴシック" charset="-128"/>
              </a:rPr>
              <a:t> – unstable configuration</a:t>
            </a:r>
          </a:p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</a:rPr>
              <a:t>Picture of mu and potential energy in </a:t>
            </a:r>
            <a:r>
              <a:rPr lang="en-US" altLang="en-US" dirty="0" err="1" smtClean="0">
                <a:latin typeface="Times New Roman" charset="0"/>
                <a:ea typeface="ＭＳ Ｐゴシック" charset="-128"/>
              </a:rPr>
              <a:t>magn</a:t>
            </a:r>
            <a:r>
              <a:rPr lang="en-US" altLang="en-US" dirty="0" smtClean="0">
                <a:latin typeface="Times New Roman" charset="0"/>
                <a:ea typeface="ＭＳ Ｐゴシック" charset="-128"/>
              </a:rPr>
              <a:t> field – important in atomic and nuclear physics.</a:t>
            </a:r>
          </a:p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</a:rPr>
              <a:t>Magnetic field – transition between different magnetic dipole states.</a:t>
            </a:r>
          </a:p>
          <a:p>
            <a:pPr eaLnBrk="1" hangingPunct="1"/>
            <a:r>
              <a:rPr lang="en-US" altLang="en-US" dirty="0" err="1" smtClean="0">
                <a:latin typeface="Times New Roman" charset="0"/>
                <a:ea typeface="ＭＳ Ｐゴシック" charset="-128"/>
              </a:rPr>
              <a:t>Hosptal</a:t>
            </a:r>
            <a:r>
              <a:rPr lang="en-US" altLang="en-US" dirty="0" smtClean="0">
                <a:latin typeface="Times New Roman" charset="0"/>
                <a:ea typeface="ＭＳ Ｐゴシック" charset="-128"/>
              </a:rPr>
              <a:t> – magnetic imaging – patient in a coil, magnetic levels of atoms split, equipment can detect transition between different orientations and recreate image.</a:t>
            </a:r>
          </a:p>
        </p:txBody>
      </p:sp>
    </p:spTree>
    <p:extLst>
      <p:ext uri="{BB962C8B-B14F-4D97-AF65-F5344CB8AC3E}">
        <p14:creationId xmlns:p14="http://schemas.microsoft.com/office/powerpoint/2010/main" val="1421932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DF19F11-3F2B-41C1-A205-7676AAE712F8}" type="slidenum">
              <a:rPr lang="en-US" altLang="en-US" sz="1300"/>
              <a:pPr eaLnBrk="1" hangingPunct="1"/>
              <a:t>29</a:t>
            </a:fld>
            <a:endParaRPr lang="en-US" altLang="en-US" sz="1300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1187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3CACC2C-CB5A-406B-809C-6CE34C828057}" type="slidenum">
              <a:rPr lang="en-US" altLang="en-US" sz="1300"/>
              <a:pPr eaLnBrk="1" hangingPunct="1"/>
              <a:t>30</a:t>
            </a:fld>
            <a:endParaRPr lang="en-US" altLang="en-US" sz="1300"/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584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40431B8-1AE0-46EC-98E1-1DD4DB234F74}" type="slidenum">
              <a:rPr lang="en-US" altLang="en-US" sz="1300"/>
              <a:pPr eaLnBrk="1" hangingPunct="1"/>
              <a:t>31</a:t>
            </a:fld>
            <a:endParaRPr lang="en-US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</a:rPr>
              <a:t>Don’t know theta – but nevertheless we can determine force using potential energy argument</a:t>
            </a:r>
          </a:p>
        </p:txBody>
      </p:sp>
    </p:spTree>
    <p:extLst>
      <p:ext uri="{BB962C8B-B14F-4D97-AF65-F5344CB8AC3E}">
        <p14:creationId xmlns:p14="http://schemas.microsoft.com/office/powerpoint/2010/main" val="196340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92E63C1-F266-4F33-8D17-F61577987FDC}" type="slidenum">
              <a:rPr lang="en-US" altLang="en-US" sz="1300"/>
              <a:pPr eaLnBrk="1" hangingPunct="1"/>
              <a:t>4</a:t>
            </a:fld>
            <a:endParaRPr lang="en-US" alt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What is direction of E?</a:t>
            </a:r>
          </a:p>
        </p:txBody>
      </p:sp>
    </p:spTree>
    <p:extLst>
      <p:ext uri="{BB962C8B-B14F-4D97-AF65-F5344CB8AC3E}">
        <p14:creationId xmlns:p14="http://schemas.microsoft.com/office/powerpoint/2010/main" val="16377460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84061C9-87FD-4632-8651-CD7D026A7A82}" type="slidenum">
              <a:rPr lang="en-US" altLang="en-US" sz="1300"/>
              <a:pPr eaLnBrk="1" hangingPunct="1"/>
              <a:t>32</a:t>
            </a:fld>
            <a:endParaRPr lang="en-US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</a:rPr>
              <a:t>Here B = </a:t>
            </a:r>
            <a:r>
              <a:rPr lang="en-US" altLang="en-US" dirty="0" err="1" smtClean="0">
                <a:latin typeface="Times New Roman" charset="0"/>
                <a:ea typeface="ＭＳ Ｐゴシック" charset="-128"/>
              </a:rPr>
              <a:t>Bx</a:t>
            </a:r>
            <a:r>
              <a:rPr lang="en-US" altLang="en-US" dirty="0" smtClean="0">
                <a:latin typeface="Times New Roman" charset="0"/>
                <a:ea typeface="ＭＳ Ｐゴシック" charset="-128"/>
              </a:rPr>
              <a:t> since</a:t>
            </a:r>
            <a:r>
              <a:rPr lang="en-US" altLang="en-US" baseline="0" dirty="0" smtClean="0">
                <a:latin typeface="Times New Roman" charset="0"/>
                <a:ea typeface="ＭＳ Ｐゴシック" charset="-128"/>
              </a:rPr>
              <a:t> </a:t>
            </a:r>
            <a:r>
              <a:rPr lang="en-US" altLang="en-US" baseline="0" dirty="0" err="1" smtClean="0">
                <a:latin typeface="Times New Roman" charset="0"/>
                <a:ea typeface="ＭＳ Ｐゴシック" charset="-128"/>
              </a:rPr>
              <a:t>u.B</a:t>
            </a:r>
            <a:r>
              <a:rPr lang="en-US" altLang="en-US" baseline="0" dirty="0" smtClean="0">
                <a:latin typeface="Times New Roman" charset="0"/>
                <a:ea typeface="ＭＳ Ｐゴシック" charset="-128"/>
              </a:rPr>
              <a:t> =</a:t>
            </a:r>
            <a:r>
              <a:rPr lang="en-US" altLang="en-US" baseline="0" dirty="0" err="1" smtClean="0">
                <a:latin typeface="Times New Roman" charset="0"/>
                <a:ea typeface="ＭＳ Ｐゴシック" charset="-128"/>
              </a:rPr>
              <a:t>uxBx</a:t>
            </a:r>
            <a:r>
              <a:rPr lang="en-US" altLang="en-US" baseline="0" smtClean="0">
                <a:latin typeface="Times New Roman" charset="0"/>
                <a:ea typeface="ＭＳ Ｐゴシック" charset="-128"/>
              </a:rPr>
              <a:t>. </a:t>
            </a:r>
            <a:endParaRPr lang="en-US" altLang="en-US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r>
              <a:rPr lang="en-US" altLang="en-US" dirty="0" err="1" smtClean="0">
                <a:latin typeface="Times New Roman" charset="0"/>
                <a:ea typeface="ＭＳ Ｐゴシック" charset="-128"/>
              </a:rPr>
              <a:t>Fx</a:t>
            </a:r>
            <a:r>
              <a:rPr lang="en-US" altLang="en-US" dirty="0" smtClean="0">
                <a:latin typeface="Times New Roman" charset="0"/>
                <a:ea typeface="ＭＳ Ｐゴシック" charset="-128"/>
              </a:rPr>
              <a:t> is force exerted by magnet on dipole. System is dipole plus bar magnet. Since change in energy = change in KE(=0) + change in PE = work done by external force, we can equate change in PE to work done by external force.</a:t>
            </a:r>
          </a:p>
        </p:txBody>
      </p:sp>
    </p:spTree>
    <p:extLst>
      <p:ext uri="{BB962C8B-B14F-4D97-AF65-F5344CB8AC3E}">
        <p14:creationId xmlns:p14="http://schemas.microsoft.com/office/powerpoint/2010/main" val="3805687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0379780-E3D0-4156-A4B2-2182C69CDC5A}" type="slidenum">
              <a:rPr lang="en-US" altLang="en-US" sz="1300"/>
              <a:pPr eaLnBrk="1" hangingPunct="1"/>
              <a:t>33</a:t>
            </a:fld>
            <a:endParaRPr lang="en-US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Negative sign indicates that F due to magnet is such as to draw loop towards the magnet.</a:t>
            </a:r>
          </a:p>
        </p:txBody>
      </p:sp>
    </p:spTree>
    <p:extLst>
      <p:ext uri="{BB962C8B-B14F-4D97-AF65-F5344CB8AC3E}">
        <p14:creationId xmlns:p14="http://schemas.microsoft.com/office/powerpoint/2010/main" val="25387555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F3B65A2-D153-4431-84F9-0B84CF60E857}" type="slidenum">
              <a:rPr lang="en-US" altLang="en-US" sz="1300"/>
              <a:pPr eaLnBrk="1" hangingPunct="1"/>
              <a:t>34</a:t>
            </a:fld>
            <a:endParaRPr lang="en-US" alt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61112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772220E-22DA-4F28-824C-64A801D057EC}" type="slidenum">
              <a:rPr lang="en-US" altLang="en-US" sz="1300"/>
              <a:pPr eaLnBrk="1" hangingPunct="1"/>
              <a:t>35</a:t>
            </a:fld>
            <a:endParaRPr lang="en-US" alt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44167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898BFBA-B64D-47D8-89A5-8A58FE75F396}" type="slidenum">
              <a:rPr lang="en-US" altLang="en-US" sz="1300"/>
              <a:pPr eaLnBrk="1" hangingPunct="1"/>
              <a:t>36</a:t>
            </a:fld>
            <a:endParaRPr lang="en-US" altLang="en-US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89561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E9598BE-D653-4592-8BD9-81423CA4B9BC}" type="slidenum">
              <a:rPr lang="en-US" altLang="en-US" sz="1300"/>
              <a:pPr eaLnBrk="1" hangingPunct="1"/>
              <a:t>37</a:t>
            </a:fld>
            <a:endParaRPr lang="en-US" alt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492257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15C9688-E778-4DBB-8B6D-1886E19877F7}" type="slidenum">
              <a:rPr lang="en-US" altLang="en-US" sz="1300"/>
              <a:pPr eaLnBrk="1" hangingPunct="1"/>
              <a:t>38</a:t>
            </a:fld>
            <a:endParaRPr lang="en-US" altLang="en-US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17805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2A661E8-FF51-4B94-8A48-4B0387A01D82}" type="slidenum">
              <a:rPr lang="en-US" altLang="en-US" sz="1300"/>
              <a:pPr eaLnBrk="1" hangingPunct="1"/>
              <a:t>5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885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E97C755-4BCD-41F7-91DD-390618360E41}" type="slidenum">
              <a:rPr lang="en-US" altLang="en-US" sz="1300"/>
              <a:pPr eaLnBrk="1" hangingPunct="1"/>
              <a:t>6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What is direction of E?</a:t>
            </a:r>
          </a:p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No work done – static equilibrium, net force is zero.</a:t>
            </a:r>
          </a:p>
        </p:txBody>
      </p:sp>
    </p:spTree>
    <p:extLst>
      <p:ext uri="{BB962C8B-B14F-4D97-AF65-F5344CB8AC3E}">
        <p14:creationId xmlns:p14="http://schemas.microsoft.com/office/powerpoint/2010/main" val="1194629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E97C755-4BCD-41F7-91DD-390618360E41}" type="slidenum">
              <a:rPr lang="en-US" altLang="en-US" sz="1300"/>
              <a:pPr eaLnBrk="1" hangingPunct="1"/>
              <a:t>7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What is direction of E?</a:t>
            </a:r>
          </a:p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No work done – static equilibrium, net force is zero.</a:t>
            </a:r>
          </a:p>
        </p:txBody>
      </p:sp>
    </p:spTree>
    <p:extLst>
      <p:ext uri="{BB962C8B-B14F-4D97-AF65-F5344CB8AC3E}">
        <p14:creationId xmlns:p14="http://schemas.microsoft.com/office/powerpoint/2010/main" val="222480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8B18439-FC07-4E0C-A1C5-04941CD97DA4}" type="slidenum">
              <a:rPr lang="en-US" altLang="en-US" sz="1300"/>
              <a:pPr eaLnBrk="1" hangingPunct="1"/>
              <a:t>8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</a:rPr>
              <a:t>Coulomb force on moving charges: approximation, E is not exactly the same (address later). Recall that we have already said that two current carrying wires experience an attractive magnetic force if current direction is the same.</a:t>
            </a:r>
          </a:p>
        </p:txBody>
      </p:sp>
    </p:spTree>
    <p:extLst>
      <p:ext uri="{BB962C8B-B14F-4D97-AF65-F5344CB8AC3E}">
        <p14:creationId xmlns:p14="http://schemas.microsoft.com/office/powerpoint/2010/main" val="414275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62BA8C8-2263-4A3E-AFAD-779CB523EE54}" type="slidenum">
              <a:rPr lang="en-US" altLang="en-US" sz="1300"/>
              <a:pPr eaLnBrk="1" hangingPunct="1"/>
              <a:t>9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Coulomb force on moving charges: approximation, E is not exactly the same (address later)</a:t>
            </a:r>
          </a:p>
        </p:txBody>
      </p:sp>
    </p:spTree>
    <p:extLst>
      <p:ext uri="{BB962C8B-B14F-4D97-AF65-F5344CB8AC3E}">
        <p14:creationId xmlns:p14="http://schemas.microsoft.com/office/powerpoint/2010/main" val="4139260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99D886F-F3BD-445F-A377-251B752315D5}" type="slidenum">
              <a:rPr lang="en-US" altLang="en-US" sz="1300"/>
              <a:pPr eaLnBrk="1" hangingPunct="1"/>
              <a:t>10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Ask students to reconcile this with the fact that two wires carrying current in the same direction are attracted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175239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1749E3-897E-40D7-ADBA-7F89B4120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09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790624-70F5-4BF7-913D-0A9F1CDE2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16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951894-4EF0-4768-9E07-566BDBF2B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10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433F4E-1228-46C0-9049-3555AD2BE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4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95F1FC-B329-41C5-AA7C-C33A25A29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01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EE3E13-E4A0-4D20-9BC2-3D00D00CB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50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D200AB-B06A-4B9D-91C4-E26D6CD7A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53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6FC449-21DD-4C2A-AC07-E0BD0B58C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36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CD850E-BDFE-4EB7-9EDD-3E44DCF70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06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069080-4C8F-42CE-BA16-B900F0DE8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22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0C1194-09EC-4BD4-91EB-7CEEF16466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39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524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ＭＳ Ｐゴシック" pitchFamily="76" charset="-128"/>
          <a:cs typeface="ＭＳ Ｐゴシック" pitchFamily="7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itchFamily="100" charset="0"/>
          <a:ea typeface="ＭＳ Ｐゴシック" pitchFamily="76" charset="-128"/>
          <a:cs typeface="ＭＳ Ｐゴシック" pitchFamily="7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itchFamily="100" charset="0"/>
          <a:ea typeface="ＭＳ Ｐゴシック" pitchFamily="76" charset="-128"/>
          <a:cs typeface="ＭＳ Ｐゴシック" pitchFamily="7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itchFamily="100" charset="0"/>
          <a:ea typeface="ＭＳ Ｐゴシック" pitchFamily="76" charset="-128"/>
          <a:cs typeface="ＭＳ Ｐゴシック" pitchFamily="7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itchFamily="100" charset="0"/>
          <a:ea typeface="ＭＳ Ｐゴシック" pitchFamily="76" charset="-128"/>
          <a:cs typeface="ＭＳ Ｐゴシック" pitchFamily="7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0169D"/>
          </a:solidFill>
          <a:latin typeface="Arial" pitchFamily="10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0169D"/>
          </a:solidFill>
          <a:latin typeface="Arial" pitchFamily="10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0169D"/>
          </a:solidFill>
          <a:latin typeface="Arial" pitchFamily="10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0169D"/>
          </a:solidFill>
          <a:latin typeface="Arial" pitchFamily="1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CC"/>
          </a:solidFill>
          <a:latin typeface="+mj-lt"/>
          <a:ea typeface="ＭＳ Ｐゴシック" pitchFamily="76" charset="-128"/>
          <a:cs typeface="ＭＳ Ｐゴシック" pitchFamily="7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j-lt"/>
          <a:ea typeface="ＭＳ Ｐゴシック" pitchFamily="10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j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j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j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6.png"/><Relationship Id="rId5" Type="http://schemas.openxmlformats.org/officeDocument/2006/relationships/image" Target="../media/image30.jpeg"/><Relationship Id="rId10" Type="http://schemas.openxmlformats.org/officeDocument/2006/relationships/image" Target="../media/image29.emf"/><Relationship Id="rId4" Type="http://schemas.openxmlformats.org/officeDocument/2006/relationships/image" Target="../media/image36.jpeg"/><Relationship Id="rId9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3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55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emf"/><Relationship Id="rId11" Type="http://schemas.openxmlformats.org/officeDocument/2006/relationships/image" Target="../media/image52.emf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54.emf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36.jpeg"/><Relationship Id="rId9" Type="http://schemas.openxmlformats.org/officeDocument/2006/relationships/image" Target="../media/image56.jpeg"/><Relationship Id="rId14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3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emf"/><Relationship Id="rId11" Type="http://schemas.openxmlformats.org/officeDocument/2006/relationships/image" Target="../media/image36.jpeg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64.emf"/><Relationship Id="rId10" Type="http://schemas.openxmlformats.org/officeDocument/2006/relationships/image" Target="../media/image62.emf"/><Relationship Id="rId4" Type="http://schemas.openxmlformats.org/officeDocument/2006/relationships/image" Target="../media/image65.jpeg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66.png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34.emf"/><Relationship Id="rId4" Type="http://schemas.openxmlformats.org/officeDocument/2006/relationships/image" Target="../media/image36.jpeg"/><Relationship Id="rId9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63.emf"/><Relationship Id="rId18" Type="http://schemas.openxmlformats.org/officeDocument/2006/relationships/image" Target="../media/image68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47.bin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emf"/><Relationship Id="rId11" Type="http://schemas.openxmlformats.org/officeDocument/2006/relationships/image" Target="../media/image36.jpeg"/><Relationship Id="rId5" Type="http://schemas.openxmlformats.org/officeDocument/2006/relationships/oleObject" Target="../embeddings/oleObject44.bin"/><Relationship Id="rId15" Type="http://schemas.openxmlformats.org/officeDocument/2006/relationships/image" Target="../media/image64.emf"/><Relationship Id="rId10" Type="http://schemas.openxmlformats.org/officeDocument/2006/relationships/image" Target="../media/image62.emf"/><Relationship Id="rId19" Type="http://schemas.openxmlformats.org/officeDocument/2006/relationships/image" Target="../media/image66.png"/><Relationship Id="rId4" Type="http://schemas.openxmlformats.org/officeDocument/2006/relationships/image" Target="../media/image65.jpeg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4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www.youtube.com/watch?v=iG0pzGcy4xU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77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73.wmf"/><Relationship Id="rId19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7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84.wmf"/><Relationship Id="rId18" Type="http://schemas.openxmlformats.org/officeDocument/2006/relationships/image" Target="../media/image75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61.bin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6.jpe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png"/><Relationship Id="rId5" Type="http://schemas.openxmlformats.org/officeDocument/2006/relationships/image" Target="../media/image87.wmf"/><Relationship Id="rId4" Type="http://schemas.openxmlformats.org/officeDocument/2006/relationships/oleObject" Target="???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8.jpeg"/><Relationship Id="rId5" Type="http://schemas.openxmlformats.org/officeDocument/2006/relationships/image" Target="../media/image85.wmf"/><Relationship Id="rId4" Type="http://schemas.openxmlformats.org/officeDocument/2006/relationships/oleObject" Target="../embeddings/oleObject6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70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7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94.wmf"/><Relationship Id="rId4" Type="http://schemas.openxmlformats.org/officeDocument/2006/relationships/image" Target="../media/image98.jpe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9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104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5.jpeg"/><Relationship Id="rId11" Type="http://schemas.openxmlformats.org/officeDocument/2006/relationships/oleObject" Target="../embeddings/oleObject75.bin"/><Relationship Id="rId5" Type="http://schemas.openxmlformats.org/officeDocument/2006/relationships/image" Target="../media/image85.wmf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100.wmf"/><Relationship Id="rId19" Type="http://schemas.openxmlformats.org/officeDocument/2006/relationships/image" Target="../media/image64.png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10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10.jpeg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image" Target="../media/image109.wmf"/><Relationship Id="rId10" Type="http://schemas.openxmlformats.org/officeDocument/2006/relationships/image" Target="../media/image107.wmf"/><Relationship Id="rId4" Type="http://schemas.openxmlformats.org/officeDocument/2006/relationships/image" Target="../media/image105.jpeg"/><Relationship Id="rId9" Type="http://schemas.openxmlformats.org/officeDocument/2006/relationships/oleObject" Target="../embeddings/oleObject81.bin"/><Relationship Id="rId14" Type="http://schemas.openxmlformats.org/officeDocument/2006/relationships/oleObject" Target="../embeddings/oleObject8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13.wmf"/><Relationship Id="rId4" Type="http://schemas.openxmlformats.org/officeDocument/2006/relationships/image" Target="../media/image114.jpeg"/><Relationship Id="rId9" Type="http://schemas.openxmlformats.org/officeDocument/2006/relationships/oleObject" Target="../embeddings/oleObject8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5.jpeg"/><Relationship Id="rId5" Type="http://schemas.openxmlformats.org/officeDocument/2006/relationships/image" Target="../media/image71.wmf"/><Relationship Id="rId4" Type="http://schemas.openxmlformats.org/officeDocument/2006/relationships/oleObject" Target="../embeddings/oleObject8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122.wmf"/><Relationship Id="rId3" Type="http://schemas.openxmlformats.org/officeDocument/2006/relationships/notesSlide" Target="../notesSlides/notesSlide34.xml"/><Relationship Id="rId21" Type="http://schemas.openxmlformats.org/officeDocument/2006/relationships/oleObject" Target="../embeddings/oleObject96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19.wmf"/><Relationship Id="rId17" Type="http://schemas.openxmlformats.org/officeDocument/2006/relationships/oleObject" Target="../embeddings/oleObject9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1.wmf"/><Relationship Id="rId20" Type="http://schemas.openxmlformats.org/officeDocument/2006/relationships/image" Target="../media/image123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118.wmf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125.jpeg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120.wmf"/><Relationship Id="rId22" Type="http://schemas.openxmlformats.org/officeDocument/2006/relationships/image" Target="../media/image12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7.jpeg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9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30.wmf"/><Relationship Id="rId18" Type="http://schemas.openxmlformats.org/officeDocument/2006/relationships/oleObject" Target="../embeddings/oleObject105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13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4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29.wmf"/><Relationship Id="rId5" Type="http://schemas.openxmlformats.org/officeDocument/2006/relationships/image" Target="../media/image127.jpeg"/><Relationship Id="rId15" Type="http://schemas.openxmlformats.org/officeDocument/2006/relationships/image" Target="../media/image131.wmf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133.wmf"/><Relationship Id="rId4" Type="http://schemas.openxmlformats.org/officeDocument/2006/relationships/image" Target="../media/image134.jpeg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0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2.e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emf"/><Relationship Id="rId5" Type="http://schemas.openxmlformats.org/officeDocument/2006/relationships/image" Target="../media/image18.jpeg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5.emf"/><Relationship Id="rId4" Type="http://schemas.openxmlformats.org/officeDocument/2006/relationships/image" Target="../media/image26.jpeg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0.jpeg"/><Relationship Id="rId10" Type="http://schemas.openxmlformats.org/officeDocument/2006/relationships/image" Target="../media/image28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4.emf"/><Relationship Id="rId4" Type="http://schemas.openxmlformats.org/officeDocument/2006/relationships/image" Target="../media/image36.jpeg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jpe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37.emf"/><Relationship Id="rId10" Type="http://schemas.openxmlformats.org/officeDocument/2006/relationships/image" Target="../media/image39.e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ＭＳ Ｐゴシック" charset="-128"/>
              </a:rPr>
              <a:t>Hall Effect</a:t>
            </a:r>
          </a:p>
        </p:txBody>
      </p:sp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25538" y="3502025"/>
            <a:ext cx="993775" cy="46037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</a:t>
            </a:r>
            <a:r>
              <a:rPr lang="en-US" altLang="en-US" baseline="-25000">
                <a:solidFill>
                  <a:srgbClr val="0033CC"/>
                </a:solidFill>
              </a:rPr>
              <a:t>applied</a:t>
            </a:r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685800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indent="228600" algn="just">
              <a:defRPr/>
            </a:pPr>
            <a:r>
              <a:rPr lang="en-US" sz="1800" b="1">
                <a:solidFill>
                  <a:srgbClr val="CC0000"/>
                </a:solidFill>
                <a:latin typeface="+mj-lt"/>
                <a:ea typeface="+mn-ea"/>
              </a:rPr>
              <a:t>MAGNETIC FORCE</a:t>
            </a:r>
          </a:p>
          <a:p>
            <a:pPr indent="228600" algn="just">
              <a:defRPr/>
            </a:pPr>
            <a:r>
              <a:rPr lang="en-US" sz="1800" b="1">
                <a:solidFill>
                  <a:srgbClr val="CC0000"/>
                </a:solidFill>
                <a:latin typeface="+mj-lt"/>
                <a:ea typeface="+mn-ea"/>
              </a:rPr>
              <a:t>point charge</a:t>
            </a:r>
          </a:p>
        </p:txBody>
      </p:sp>
      <p:pic>
        <p:nvPicPr>
          <p:cNvPr id="23558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787400"/>
            <a:ext cx="1968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2300288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>
            <a:spLocks noChangeAspect="1"/>
          </p:cNvSpPr>
          <p:nvPr/>
        </p:nvSpPr>
        <p:spPr>
          <a:xfrm>
            <a:off x="1785938" y="2435225"/>
            <a:ext cx="165100" cy="16351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38338" y="2514600"/>
            <a:ext cx="1447800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9863" y="2428875"/>
            <a:ext cx="1423987" cy="1108075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8000"/>
                </a:solidFill>
                <a:latin typeface="Arial" charset="0"/>
              </a:rPr>
              <a:t>Proton</a:t>
            </a:r>
          </a:p>
          <a:p>
            <a:pPr eaLnBrk="1" hangingPunct="1"/>
            <a:r>
              <a:rPr lang="en-US" altLang="en-US" sz="2200" b="1">
                <a:solidFill>
                  <a:srgbClr val="008000"/>
                </a:solidFill>
                <a:latin typeface="Arial" charset="0"/>
              </a:rPr>
              <a:t>or "Hole"</a:t>
            </a:r>
          </a:p>
          <a:p>
            <a:pPr eaLnBrk="1" hangingPunct="1"/>
            <a:endParaRPr lang="en-US" altLang="en-US" sz="2200">
              <a:latin typeface="Arial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727200" y="5072063"/>
            <a:ext cx="165100" cy="165100"/>
          </a:xfrm>
          <a:prstGeom prst="ellipse">
            <a:avLst/>
          </a:prstGeom>
          <a:solidFill>
            <a:srgbClr val="A941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79600" y="5151438"/>
            <a:ext cx="1447800" cy="1587"/>
          </a:xfrm>
          <a:prstGeom prst="straightConnector1">
            <a:avLst/>
          </a:prstGeom>
          <a:ln>
            <a:solidFill>
              <a:srgbClr val="A941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5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4940300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6200" y="4614863"/>
            <a:ext cx="1312863" cy="430212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A941CC"/>
                </a:solidFill>
                <a:latin typeface="Arial" charset="0"/>
              </a:rPr>
              <a:t>Electron</a:t>
            </a:r>
            <a:endParaRPr lang="en-US" altLang="en-US" sz="2200"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57275" y="3638550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5338" y="3530600"/>
            <a:ext cx="300037" cy="3683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+mn-ea"/>
              </a:rPr>
              <a:t>x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1460500" y="5556251"/>
            <a:ext cx="682625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70" name="Picture 2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5334000"/>
            <a:ext cx="635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rot="16200000" flipV="1">
            <a:off x="1524000" y="2090738"/>
            <a:ext cx="682625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72" name="Picture 2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911350"/>
            <a:ext cx="635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715000" y="685800"/>
            <a:ext cx="2827338" cy="64611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A </a:t>
            </a:r>
            <a:r>
              <a:rPr lang="en-US" sz="1800" b="1">
                <a:solidFill>
                  <a:srgbClr val="008000"/>
                </a:solidFill>
                <a:latin typeface="+mj-lt"/>
                <a:ea typeface="+mn-ea"/>
              </a:rPr>
              <a:t>hole</a:t>
            </a: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 in the electron sea</a:t>
            </a:r>
          </a:p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behaves like a </a:t>
            </a:r>
            <a:r>
              <a:rPr lang="en-US" sz="1800" b="1">
                <a:solidFill>
                  <a:srgbClr val="008000"/>
                </a:solidFill>
                <a:latin typeface="+mj-lt"/>
                <a:ea typeface="+mn-ea"/>
              </a:rPr>
              <a:t>proton</a:t>
            </a: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0" y="1676400"/>
            <a:ext cx="2919413" cy="52387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800">
                <a:solidFill>
                  <a:srgbClr val="CC0000"/>
                </a:solidFill>
                <a:latin typeface="+mj-lt"/>
                <a:ea typeface="+mn-ea"/>
              </a:rPr>
              <a:t>Inside a Material: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14804" y="2362200"/>
            <a:ext cx="2895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14804" y="4724400"/>
            <a:ext cx="2895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40200" y="3733800"/>
            <a:ext cx="993775" cy="46037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</a:t>
            </a:r>
            <a:r>
              <a:rPr lang="en-US" altLang="en-US" baseline="-25000">
                <a:solidFill>
                  <a:srgbClr val="0033CC"/>
                </a:solidFill>
              </a:rPr>
              <a:t>applied</a:t>
            </a:r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071938" y="3870325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3762375"/>
            <a:ext cx="300038" cy="3683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+mn-ea"/>
              </a:rPr>
              <a:t>x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4208463" y="2781300"/>
            <a:ext cx="163512" cy="1651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4233863" y="5114925"/>
            <a:ext cx="163512" cy="163513"/>
          </a:xfrm>
          <a:prstGeom prst="ellipse">
            <a:avLst/>
          </a:prstGeom>
          <a:solidFill>
            <a:srgbClr val="A941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310063" y="2540000"/>
            <a:ext cx="533400" cy="330200"/>
          </a:xfrm>
          <a:custGeom>
            <a:avLst/>
            <a:gdLst>
              <a:gd name="connsiteX0" fmla="*/ 0 w 533400"/>
              <a:gd name="connsiteY0" fmla="*/ 406400 h 406400"/>
              <a:gd name="connsiteX1" fmla="*/ 330200 w 533400"/>
              <a:gd name="connsiteY1" fmla="*/ 347133 h 406400"/>
              <a:gd name="connsiteX2" fmla="*/ 474134 w 533400"/>
              <a:gd name="connsiteY2" fmla="*/ 194733 h 406400"/>
              <a:gd name="connsiteX3" fmla="*/ 533400 w 533400"/>
              <a:gd name="connsiteY3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406400">
                <a:moveTo>
                  <a:pt x="0" y="406400"/>
                </a:moveTo>
                <a:cubicBezTo>
                  <a:pt x="125589" y="394405"/>
                  <a:pt x="251178" y="382411"/>
                  <a:pt x="330200" y="347133"/>
                </a:cubicBezTo>
                <a:cubicBezTo>
                  <a:pt x="409222" y="311855"/>
                  <a:pt x="440267" y="252588"/>
                  <a:pt x="474134" y="194733"/>
                </a:cubicBezTo>
                <a:cubicBezTo>
                  <a:pt x="508001" y="136878"/>
                  <a:pt x="520700" y="68439"/>
                  <a:pt x="533400" y="0"/>
                </a:cubicBezTo>
              </a:path>
            </a:pathLst>
          </a:cu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3886200" y="2286000"/>
            <a:ext cx="2954338" cy="3698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008000"/>
                </a:solidFill>
                <a:latin typeface="+mj-lt"/>
                <a:ea typeface="+mn-ea"/>
              </a:rPr>
              <a:t>+  +  +  +  +  +  +  +  +  +  +</a:t>
            </a:r>
          </a:p>
        </p:txBody>
      </p:sp>
      <p:sp>
        <p:nvSpPr>
          <p:cNvPr id="45" name="Freeform 44"/>
          <p:cNvSpPr/>
          <p:nvPr/>
        </p:nvSpPr>
        <p:spPr>
          <a:xfrm flipV="1">
            <a:off x="4343400" y="5207000"/>
            <a:ext cx="533400" cy="330200"/>
          </a:xfrm>
          <a:custGeom>
            <a:avLst/>
            <a:gdLst>
              <a:gd name="connsiteX0" fmla="*/ 0 w 533400"/>
              <a:gd name="connsiteY0" fmla="*/ 406400 h 406400"/>
              <a:gd name="connsiteX1" fmla="*/ 330200 w 533400"/>
              <a:gd name="connsiteY1" fmla="*/ 347133 h 406400"/>
              <a:gd name="connsiteX2" fmla="*/ 474134 w 533400"/>
              <a:gd name="connsiteY2" fmla="*/ 194733 h 406400"/>
              <a:gd name="connsiteX3" fmla="*/ 533400 w 533400"/>
              <a:gd name="connsiteY3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406400">
                <a:moveTo>
                  <a:pt x="0" y="406400"/>
                </a:moveTo>
                <a:cubicBezTo>
                  <a:pt x="125589" y="394405"/>
                  <a:pt x="251178" y="382411"/>
                  <a:pt x="330200" y="347133"/>
                </a:cubicBezTo>
                <a:cubicBezTo>
                  <a:pt x="409222" y="311855"/>
                  <a:pt x="440267" y="252588"/>
                  <a:pt x="474134" y="194733"/>
                </a:cubicBezTo>
                <a:cubicBezTo>
                  <a:pt x="508001" y="136878"/>
                  <a:pt x="520700" y="68439"/>
                  <a:pt x="533400" y="0"/>
                </a:cubicBezTo>
              </a:path>
            </a:pathLst>
          </a:cu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843338" y="5308600"/>
            <a:ext cx="3022600" cy="4619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A941CC"/>
                </a:solidFill>
                <a:latin typeface="+mj-lt"/>
                <a:ea typeface="+mn-ea"/>
              </a:rPr>
              <a:t>-  -  -  -  -  -  -  -  -  -  - 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7363" y="2362200"/>
            <a:ext cx="1595437" cy="9239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Moving </a:t>
            </a:r>
            <a:r>
              <a:rPr lang="en-US" sz="1800" b="1">
                <a:solidFill>
                  <a:srgbClr val="008000"/>
                </a:solidFill>
                <a:latin typeface="+mj-lt"/>
                <a:ea typeface="+mn-ea"/>
              </a:rPr>
              <a:t>holes</a:t>
            </a:r>
          </a:p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get pushed</a:t>
            </a:r>
          </a:p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to the top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58000" y="4791075"/>
            <a:ext cx="2019300" cy="9239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Moving </a:t>
            </a:r>
            <a:r>
              <a:rPr lang="en-US" sz="1800" b="1">
                <a:solidFill>
                  <a:srgbClr val="A941CC"/>
                </a:solidFill>
                <a:latin typeface="+mj-lt"/>
                <a:ea typeface="+mn-ea"/>
              </a:rPr>
              <a:t>electrons</a:t>
            </a:r>
          </a:p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get pushed</a:t>
            </a:r>
          </a:p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to the bottom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78BA-F086-4103-8FCD-F5B9F2ADD4E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8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Group 2"/>
          <p:cNvGrpSpPr>
            <a:grpSpLocks/>
          </p:cNvGrpSpPr>
          <p:nvPr/>
        </p:nvGrpSpPr>
        <p:grpSpPr bwMode="auto">
          <a:xfrm>
            <a:off x="457200" y="1219200"/>
            <a:ext cx="1912938" cy="2971800"/>
            <a:chOff x="182" y="1392"/>
            <a:chExt cx="1205" cy="1872"/>
          </a:xfrm>
        </p:grpSpPr>
        <p:grpSp>
          <p:nvGrpSpPr>
            <p:cNvPr id="39950" name="Group 3"/>
            <p:cNvGrpSpPr>
              <a:grpSpLocks/>
            </p:cNvGrpSpPr>
            <p:nvPr/>
          </p:nvGrpSpPr>
          <p:grpSpPr bwMode="auto">
            <a:xfrm>
              <a:off x="182" y="1392"/>
              <a:ext cx="1066" cy="1296"/>
              <a:chOff x="182" y="1392"/>
              <a:chExt cx="1066" cy="1296"/>
            </a:xfrm>
          </p:grpSpPr>
          <p:pic>
            <p:nvPicPr>
              <p:cNvPr id="39966" name="Picture 4" descr="Ball-red-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584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67" name="Line 5"/>
              <p:cNvSpPr>
                <a:spLocks noChangeShapeType="1"/>
              </p:cNvSpPr>
              <p:nvPr/>
            </p:nvSpPr>
            <p:spPr bwMode="auto">
              <a:xfrm flipH="1">
                <a:off x="336" y="163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968" name="Picture 6" descr="Ball-red-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2448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69" name="Line 7"/>
              <p:cNvSpPr>
                <a:spLocks noChangeShapeType="1"/>
              </p:cNvSpPr>
              <p:nvPr/>
            </p:nvSpPr>
            <p:spPr bwMode="auto">
              <a:xfrm flipH="1">
                <a:off x="336" y="249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0" name="Line 8"/>
              <p:cNvSpPr>
                <a:spLocks noChangeShapeType="1"/>
              </p:cNvSpPr>
              <p:nvPr/>
            </p:nvSpPr>
            <p:spPr bwMode="auto">
              <a:xfrm>
                <a:off x="432" y="1632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1" name="Text Box 9"/>
              <p:cNvSpPr txBox="1">
                <a:spLocks noChangeArrowheads="1"/>
              </p:cNvSpPr>
              <p:nvPr/>
            </p:nvSpPr>
            <p:spPr bwMode="auto">
              <a:xfrm>
                <a:off x="581" y="1392"/>
                <a:ext cx="3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/>
                  <a:t>+e</a:t>
                </a:r>
              </a:p>
            </p:txBody>
          </p:sp>
          <p:sp>
            <p:nvSpPr>
              <p:cNvPr id="39972" name="Text Box 10"/>
              <p:cNvSpPr txBox="1">
                <a:spLocks noChangeArrowheads="1"/>
              </p:cNvSpPr>
              <p:nvPr/>
            </p:nvSpPr>
            <p:spPr bwMode="auto">
              <a:xfrm>
                <a:off x="576" y="2400"/>
                <a:ext cx="3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/>
                  <a:t>+e</a:t>
                </a:r>
              </a:p>
            </p:txBody>
          </p:sp>
          <p:sp>
            <p:nvSpPr>
              <p:cNvPr id="39973" name="Text Box 11"/>
              <p:cNvSpPr txBox="1">
                <a:spLocks noChangeArrowheads="1"/>
              </p:cNvSpPr>
              <p:nvPr/>
            </p:nvSpPr>
            <p:spPr bwMode="auto">
              <a:xfrm>
                <a:off x="182" y="1946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/>
                  <a:t>r</a:t>
                </a:r>
              </a:p>
            </p:txBody>
          </p:sp>
          <p:sp>
            <p:nvSpPr>
              <p:cNvPr id="39974" name="Text Box 12"/>
              <p:cNvSpPr txBox="1">
                <a:spLocks noChangeArrowheads="1"/>
              </p:cNvSpPr>
              <p:nvPr/>
            </p:nvSpPr>
            <p:spPr bwMode="auto">
              <a:xfrm>
                <a:off x="672" y="158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1</a:t>
                </a:r>
              </a:p>
            </p:txBody>
          </p:sp>
          <p:sp>
            <p:nvSpPr>
              <p:cNvPr id="39975" name="Text Box 13"/>
              <p:cNvSpPr txBox="1">
                <a:spLocks noChangeArrowheads="1"/>
              </p:cNvSpPr>
              <p:nvPr/>
            </p:nvSpPr>
            <p:spPr bwMode="auto">
              <a:xfrm>
                <a:off x="662" y="223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2</a:t>
                </a:r>
              </a:p>
            </p:txBody>
          </p:sp>
          <p:sp>
            <p:nvSpPr>
              <p:cNvPr id="39976" name="Line 14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7" name="Text Box 15"/>
              <p:cNvSpPr txBox="1">
                <a:spLocks noChangeArrowheads="1"/>
              </p:cNvSpPr>
              <p:nvPr/>
            </p:nvSpPr>
            <p:spPr bwMode="auto">
              <a:xfrm>
                <a:off x="1008" y="153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chemeClr val="folHlink"/>
                    </a:solidFill>
                  </a:rPr>
                  <a:t>v</a:t>
                </a:r>
              </a:p>
            </p:txBody>
          </p:sp>
          <p:sp>
            <p:nvSpPr>
              <p:cNvPr id="39978" name="Line 16"/>
              <p:cNvSpPr>
                <a:spLocks noChangeShapeType="1"/>
              </p:cNvSpPr>
              <p:nvPr/>
            </p:nvSpPr>
            <p:spPr bwMode="auto">
              <a:xfrm>
                <a:off x="960" y="2496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9" name="Text Box 17"/>
              <p:cNvSpPr txBox="1">
                <a:spLocks noChangeArrowheads="1"/>
              </p:cNvSpPr>
              <p:nvPr/>
            </p:nvSpPr>
            <p:spPr bwMode="auto">
              <a:xfrm>
                <a:off x="1008" y="240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chemeClr val="folHlink"/>
                    </a:solidFill>
                  </a:rPr>
                  <a:t>v</a:t>
                </a:r>
              </a:p>
            </p:txBody>
          </p:sp>
        </p:grpSp>
        <p:grpSp>
          <p:nvGrpSpPr>
            <p:cNvPr id="39951" name="Group 18"/>
            <p:cNvGrpSpPr>
              <a:grpSpLocks/>
            </p:cNvGrpSpPr>
            <p:nvPr/>
          </p:nvGrpSpPr>
          <p:grpSpPr bwMode="auto">
            <a:xfrm>
              <a:off x="950" y="2544"/>
              <a:ext cx="297" cy="410"/>
              <a:chOff x="950" y="2544"/>
              <a:chExt cx="297" cy="410"/>
            </a:xfrm>
          </p:grpSpPr>
          <p:sp>
            <p:nvSpPr>
              <p:cNvPr id="39964" name="Line 19"/>
              <p:cNvSpPr>
                <a:spLocks noChangeShapeType="1"/>
              </p:cNvSpPr>
              <p:nvPr/>
            </p:nvSpPr>
            <p:spPr bwMode="auto">
              <a:xfrm>
                <a:off x="960" y="254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5" name="Text Box 20"/>
              <p:cNvSpPr txBox="1">
                <a:spLocks noChangeArrowheads="1"/>
              </p:cNvSpPr>
              <p:nvPr/>
            </p:nvSpPr>
            <p:spPr bwMode="auto">
              <a:xfrm>
                <a:off x="950" y="2666"/>
                <a:ext cx="2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chemeClr val="accent2"/>
                    </a:solidFill>
                  </a:rPr>
                  <a:t>E</a:t>
                </a:r>
                <a:r>
                  <a:rPr lang="en-US" altLang="en-US" i="1" baseline="-25000">
                    <a:solidFill>
                      <a:schemeClr val="accent2"/>
                    </a:solidFill>
                  </a:rPr>
                  <a:t>1</a:t>
                </a:r>
                <a:endParaRPr lang="en-US" altLang="en-US" i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9952" name="Group 21"/>
            <p:cNvGrpSpPr>
              <a:grpSpLocks/>
            </p:cNvGrpSpPr>
            <p:nvPr/>
          </p:nvGrpSpPr>
          <p:grpSpPr bwMode="auto">
            <a:xfrm>
              <a:off x="912" y="2544"/>
              <a:ext cx="450" cy="720"/>
              <a:chOff x="912" y="2544"/>
              <a:chExt cx="450" cy="720"/>
            </a:xfrm>
          </p:grpSpPr>
          <p:sp>
            <p:nvSpPr>
              <p:cNvPr id="39962" name="Line 22"/>
              <p:cNvSpPr>
                <a:spLocks noChangeShapeType="1"/>
              </p:cNvSpPr>
              <p:nvPr/>
            </p:nvSpPr>
            <p:spPr bwMode="auto">
              <a:xfrm>
                <a:off x="912" y="2544"/>
                <a:ext cx="0" cy="62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3" name="Text Box 23"/>
              <p:cNvSpPr txBox="1">
                <a:spLocks noChangeArrowheads="1"/>
              </p:cNvSpPr>
              <p:nvPr/>
            </p:nvSpPr>
            <p:spPr bwMode="auto">
              <a:xfrm>
                <a:off x="912" y="2976"/>
                <a:ext cx="4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i="1" baseline="-25000">
                    <a:solidFill>
                      <a:srgbClr val="FF0000"/>
                    </a:solidFill>
                  </a:rPr>
                  <a:t>21,e</a:t>
                </a:r>
                <a:endParaRPr lang="en-US" altLang="en-US" i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9953" name="Group 24"/>
            <p:cNvGrpSpPr>
              <a:grpSpLocks/>
            </p:cNvGrpSpPr>
            <p:nvPr/>
          </p:nvGrpSpPr>
          <p:grpSpPr bwMode="auto">
            <a:xfrm>
              <a:off x="946" y="2158"/>
              <a:ext cx="357" cy="301"/>
              <a:chOff x="946" y="2158"/>
              <a:chExt cx="357" cy="301"/>
            </a:xfrm>
          </p:grpSpPr>
          <p:grpSp>
            <p:nvGrpSpPr>
              <p:cNvPr id="39957" name="Group 25"/>
              <p:cNvGrpSpPr>
                <a:grpSpLocks/>
              </p:cNvGrpSpPr>
              <p:nvPr/>
            </p:nvGrpSpPr>
            <p:grpSpPr bwMode="auto">
              <a:xfrm>
                <a:off x="946" y="2363"/>
                <a:ext cx="96" cy="96"/>
                <a:chOff x="432" y="1200"/>
                <a:chExt cx="96" cy="96"/>
              </a:xfrm>
            </p:grpSpPr>
            <p:sp>
              <p:nvSpPr>
                <p:cNvPr id="39959" name="Oval 26"/>
                <p:cNvSpPr>
                  <a:spLocks noChangeArrowheads="1"/>
                </p:cNvSpPr>
                <p:nvPr/>
              </p:nvSpPr>
              <p:spPr bwMode="auto">
                <a:xfrm>
                  <a:off x="432" y="1200"/>
                  <a:ext cx="96" cy="96"/>
                </a:xfrm>
                <a:prstGeom prst="ellips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60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446" y="1214"/>
                  <a:ext cx="68" cy="68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28"/>
                <p:cNvSpPr>
                  <a:spLocks noChangeShapeType="1"/>
                </p:cNvSpPr>
                <p:nvPr/>
              </p:nvSpPr>
              <p:spPr bwMode="auto">
                <a:xfrm>
                  <a:off x="446" y="1214"/>
                  <a:ext cx="65" cy="65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8" name="Text Box 29"/>
              <p:cNvSpPr txBox="1">
                <a:spLocks noChangeArrowheads="1"/>
              </p:cNvSpPr>
              <p:nvPr/>
            </p:nvSpPr>
            <p:spPr bwMode="auto">
              <a:xfrm>
                <a:off x="1006" y="2158"/>
                <a:ext cx="2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chemeClr val="accent1"/>
                    </a:solidFill>
                  </a:rPr>
                  <a:t>B</a:t>
                </a:r>
                <a:r>
                  <a:rPr lang="en-US" altLang="en-US" i="1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i="1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9954" name="Group 30"/>
            <p:cNvGrpSpPr>
              <a:grpSpLocks/>
            </p:cNvGrpSpPr>
            <p:nvPr/>
          </p:nvGrpSpPr>
          <p:grpSpPr bwMode="auto">
            <a:xfrm>
              <a:off x="902" y="1946"/>
              <a:ext cx="485" cy="502"/>
              <a:chOff x="902" y="1946"/>
              <a:chExt cx="485" cy="502"/>
            </a:xfrm>
          </p:grpSpPr>
          <p:sp>
            <p:nvSpPr>
              <p:cNvPr id="39955" name="Line 31"/>
              <p:cNvSpPr>
                <a:spLocks noChangeShapeType="1"/>
              </p:cNvSpPr>
              <p:nvPr/>
            </p:nvSpPr>
            <p:spPr bwMode="auto">
              <a:xfrm flipV="1">
                <a:off x="912" y="2160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6" name="Text Box 32"/>
              <p:cNvSpPr txBox="1">
                <a:spLocks noChangeArrowheads="1"/>
              </p:cNvSpPr>
              <p:nvPr/>
            </p:nvSpPr>
            <p:spPr bwMode="auto">
              <a:xfrm>
                <a:off x="902" y="1946"/>
                <a:ext cx="48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rgbClr val="FF6600"/>
                    </a:solidFill>
                  </a:rPr>
                  <a:t>F</a:t>
                </a:r>
                <a:r>
                  <a:rPr lang="en-US" altLang="en-US" i="1" baseline="-25000">
                    <a:solidFill>
                      <a:srgbClr val="FF6600"/>
                    </a:solidFill>
                  </a:rPr>
                  <a:t>21,m</a:t>
                </a:r>
                <a:endParaRPr lang="en-US" altLang="en-US" i="1">
                  <a:solidFill>
                    <a:srgbClr val="FF6600"/>
                  </a:solidFill>
                </a:endParaRPr>
              </a:p>
            </p:txBody>
          </p:sp>
        </p:grpSp>
      </p:grp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257800" y="1219200"/>
          <a:ext cx="13255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2" name="Equation" r:id="rId5" imgW="660400" imgH="469900" progId="Equation.3">
                  <p:embed/>
                </p:oleObj>
              </mc:Choice>
              <mc:Fallback>
                <p:oleObj name="Equation" r:id="rId5" imgW="660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19200"/>
                        <a:ext cx="13255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34"/>
          <p:cNvSpPr txBox="1">
            <a:spLocks noChangeArrowheads="1"/>
          </p:cNvSpPr>
          <p:nvPr/>
        </p:nvSpPr>
        <p:spPr bwMode="auto">
          <a:xfrm>
            <a:off x="3489325" y="2403475"/>
            <a:ext cx="4738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For </a:t>
            </a:r>
            <a:r>
              <a:rPr lang="en-US" altLang="en-US" i="1">
                <a:solidFill>
                  <a:schemeClr val="accent2"/>
                </a:solidFill>
              </a:rPr>
              <a:t>v&lt;&lt;c</a:t>
            </a:r>
            <a:r>
              <a:rPr lang="en-US" altLang="en-US">
                <a:solidFill>
                  <a:schemeClr val="accent2"/>
                </a:solidFill>
              </a:rPr>
              <a:t> the magnetic force is much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smaller than electric force</a:t>
            </a:r>
            <a:endParaRPr lang="en-US" altLang="en-US"/>
          </a:p>
        </p:txBody>
      </p:sp>
      <p:sp>
        <p:nvSpPr>
          <p:cNvPr id="39942" name="Text Box 35"/>
          <p:cNvSpPr txBox="1">
            <a:spLocks noChangeArrowheads="1"/>
          </p:cNvSpPr>
          <p:nvPr/>
        </p:nvSpPr>
        <p:spPr bwMode="auto">
          <a:xfrm>
            <a:off x="3505200" y="3505200"/>
            <a:ext cx="5230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How can we detect the magnetic force on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a current carrying wire?</a:t>
            </a:r>
            <a:endParaRPr lang="en-US" altLang="en-US"/>
          </a:p>
        </p:txBody>
      </p:sp>
      <p:sp>
        <p:nvSpPr>
          <p:cNvPr id="39943" name="Text Box 36"/>
          <p:cNvSpPr txBox="1">
            <a:spLocks noChangeArrowheads="1"/>
          </p:cNvSpPr>
          <p:nvPr/>
        </p:nvSpPr>
        <p:spPr bwMode="auto">
          <a:xfrm>
            <a:off x="746125" y="5146675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Full Lorentz force:</a:t>
            </a:r>
            <a:endParaRPr lang="en-US" altLang="en-US"/>
          </a:p>
        </p:txBody>
      </p:sp>
      <p:graphicFrame>
        <p:nvGraphicFramePr>
          <p:cNvPr id="1598501" name="Object 3"/>
          <p:cNvGraphicFramePr>
            <a:graphicFrameLocks noChangeAspect="1"/>
          </p:cNvGraphicFramePr>
          <p:nvPr/>
        </p:nvGraphicFramePr>
        <p:xfrm>
          <a:off x="3429000" y="4902200"/>
          <a:ext cx="43084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3" name="Equation" r:id="rId7" imgW="2146300" imgH="482600" progId="Equation.DSMT4">
                  <p:embed/>
                </p:oleObj>
              </mc:Choice>
              <mc:Fallback>
                <p:oleObj name="Equation" r:id="rId7" imgW="2146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02200"/>
                        <a:ext cx="43084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4" name="Group 38"/>
          <p:cNvGrpSpPr>
            <a:grpSpLocks/>
          </p:cNvGrpSpPr>
          <p:nvPr/>
        </p:nvGrpSpPr>
        <p:grpSpPr bwMode="auto">
          <a:xfrm>
            <a:off x="1752600" y="762000"/>
            <a:ext cx="1981200" cy="2743200"/>
            <a:chOff x="1104" y="480"/>
            <a:chExt cx="1248" cy="1728"/>
          </a:xfrm>
        </p:grpSpPr>
        <p:sp>
          <p:nvSpPr>
            <p:cNvPr id="39948" name="Freeform 39"/>
            <p:cNvSpPr>
              <a:spLocks/>
            </p:cNvSpPr>
            <p:nvPr/>
          </p:nvSpPr>
          <p:spPr bwMode="auto">
            <a:xfrm>
              <a:off x="1104" y="1864"/>
              <a:ext cx="1248" cy="344"/>
            </a:xfrm>
            <a:custGeom>
              <a:avLst/>
              <a:gdLst>
                <a:gd name="T0" fmla="*/ 0 w 1248"/>
                <a:gd name="T1" fmla="*/ 8 h 344"/>
                <a:gd name="T2" fmla="*/ 192 w 1248"/>
                <a:gd name="T3" fmla="*/ 8 h 344"/>
                <a:gd name="T4" fmla="*/ 480 w 1248"/>
                <a:gd name="T5" fmla="*/ 56 h 344"/>
                <a:gd name="T6" fmla="*/ 864 w 1248"/>
                <a:gd name="T7" fmla="*/ 152 h 344"/>
                <a:gd name="T8" fmla="*/ 1248 w 124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344"/>
                <a:gd name="T17" fmla="*/ 1248 w 1248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344">
                  <a:moveTo>
                    <a:pt x="0" y="8"/>
                  </a:moveTo>
                  <a:cubicBezTo>
                    <a:pt x="56" y="4"/>
                    <a:pt x="112" y="0"/>
                    <a:pt x="192" y="8"/>
                  </a:cubicBezTo>
                  <a:cubicBezTo>
                    <a:pt x="272" y="16"/>
                    <a:pt x="368" y="32"/>
                    <a:pt x="480" y="56"/>
                  </a:cubicBezTo>
                  <a:cubicBezTo>
                    <a:pt x="592" y="80"/>
                    <a:pt x="736" y="104"/>
                    <a:pt x="864" y="152"/>
                  </a:cubicBezTo>
                  <a:cubicBezTo>
                    <a:pt x="992" y="200"/>
                    <a:pt x="1120" y="272"/>
                    <a:pt x="1248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49" name="Freeform 40"/>
            <p:cNvSpPr>
              <a:spLocks/>
            </p:cNvSpPr>
            <p:nvPr/>
          </p:nvSpPr>
          <p:spPr bwMode="auto">
            <a:xfrm flipV="1">
              <a:off x="1104" y="480"/>
              <a:ext cx="1152" cy="520"/>
            </a:xfrm>
            <a:custGeom>
              <a:avLst/>
              <a:gdLst>
                <a:gd name="T0" fmla="*/ 0 w 1248"/>
                <a:gd name="T1" fmla="*/ 742 h 344"/>
                <a:gd name="T2" fmla="*/ 78 w 1248"/>
                <a:gd name="T3" fmla="*/ 742 h 344"/>
                <a:gd name="T4" fmla="*/ 199 w 1248"/>
                <a:gd name="T5" fmla="*/ 5265 h 344"/>
                <a:gd name="T6" fmla="*/ 359 w 1248"/>
                <a:gd name="T7" fmla="*/ 14341 h 344"/>
                <a:gd name="T8" fmla="*/ 517 w 1248"/>
                <a:gd name="T9" fmla="*/ 3239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344"/>
                <a:gd name="T17" fmla="*/ 1248 w 1248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344">
                  <a:moveTo>
                    <a:pt x="0" y="8"/>
                  </a:moveTo>
                  <a:cubicBezTo>
                    <a:pt x="56" y="4"/>
                    <a:pt x="112" y="0"/>
                    <a:pt x="192" y="8"/>
                  </a:cubicBezTo>
                  <a:cubicBezTo>
                    <a:pt x="272" y="16"/>
                    <a:pt x="368" y="32"/>
                    <a:pt x="480" y="56"/>
                  </a:cubicBezTo>
                  <a:cubicBezTo>
                    <a:pt x="592" y="80"/>
                    <a:pt x="736" y="104"/>
                    <a:pt x="864" y="152"/>
                  </a:cubicBezTo>
                  <a:cubicBezTo>
                    <a:pt x="992" y="200"/>
                    <a:pt x="1120" y="272"/>
                    <a:pt x="1248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9945" name="Rectangle 41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charset="-128"/>
              </a:rPr>
              <a:t>Magnetic Forces in Moving Reference Frames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39946" name="Rectangle 42"/>
          <p:cNvSpPr>
            <a:spLocks noChangeArrowheads="1"/>
          </p:cNvSpPr>
          <p:nvPr/>
        </p:nvSpPr>
        <p:spPr bwMode="auto">
          <a:xfrm>
            <a:off x="3429000" y="575310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downward</a:t>
            </a:r>
          </a:p>
        </p:txBody>
      </p:sp>
      <p:sp>
        <p:nvSpPr>
          <p:cNvPr id="39947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B3F-1E65-4F17-8201-446C1D7FCBD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60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8" name="Group 2"/>
          <p:cNvGrpSpPr>
            <a:grpSpLocks/>
          </p:cNvGrpSpPr>
          <p:nvPr/>
        </p:nvGrpSpPr>
        <p:grpSpPr bwMode="auto">
          <a:xfrm>
            <a:off x="5791200" y="1752600"/>
            <a:ext cx="3276600" cy="3429000"/>
            <a:chOff x="288" y="480"/>
            <a:chExt cx="2064" cy="2160"/>
          </a:xfrm>
        </p:grpSpPr>
        <p:grpSp>
          <p:nvGrpSpPr>
            <p:cNvPr id="42006" name="Group 3"/>
            <p:cNvGrpSpPr>
              <a:grpSpLocks/>
            </p:cNvGrpSpPr>
            <p:nvPr/>
          </p:nvGrpSpPr>
          <p:grpSpPr bwMode="auto">
            <a:xfrm>
              <a:off x="288" y="768"/>
              <a:ext cx="1205" cy="1872"/>
              <a:chOff x="182" y="1392"/>
              <a:chExt cx="1205" cy="1872"/>
            </a:xfrm>
          </p:grpSpPr>
          <p:grpSp>
            <p:nvGrpSpPr>
              <p:cNvPr id="42010" name="Group 4"/>
              <p:cNvGrpSpPr>
                <a:grpSpLocks/>
              </p:cNvGrpSpPr>
              <p:nvPr/>
            </p:nvGrpSpPr>
            <p:grpSpPr bwMode="auto">
              <a:xfrm>
                <a:off x="182" y="1392"/>
                <a:ext cx="1066" cy="1296"/>
                <a:chOff x="182" y="1392"/>
                <a:chExt cx="1066" cy="1296"/>
              </a:xfrm>
            </p:grpSpPr>
            <p:pic>
              <p:nvPicPr>
                <p:cNvPr id="42026" name="Picture 5" descr="Ball-red-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1584"/>
                  <a:ext cx="96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02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336" y="163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42028" name="Picture 7" descr="Ball-red-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2448"/>
                  <a:ext cx="96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029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36" y="249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0" name="Line 9"/>
                <p:cNvSpPr>
                  <a:spLocks noChangeShapeType="1"/>
                </p:cNvSpPr>
                <p:nvPr/>
              </p:nvSpPr>
              <p:spPr bwMode="auto">
                <a:xfrm>
                  <a:off x="432" y="1632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81" y="1392"/>
                  <a:ext cx="33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i="1" dirty="0"/>
                    <a:t>+e</a:t>
                  </a:r>
                </a:p>
              </p:txBody>
            </p:sp>
            <p:sp>
              <p:nvSpPr>
                <p:cNvPr id="420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76" y="2400"/>
                  <a:ext cx="33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i="1"/>
                    <a:t>+e</a:t>
                  </a:r>
                </a:p>
              </p:txBody>
            </p:sp>
            <p:sp>
              <p:nvSpPr>
                <p:cNvPr id="4203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2" y="1946"/>
                  <a:ext cx="19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i="1"/>
                    <a:t>r</a:t>
                  </a:r>
                </a:p>
              </p:txBody>
            </p:sp>
            <p:sp>
              <p:nvSpPr>
                <p:cNvPr id="4203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2" y="1584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1</a:t>
                  </a:r>
                </a:p>
              </p:txBody>
            </p:sp>
            <p:sp>
              <p:nvSpPr>
                <p:cNvPr id="4203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62" y="2234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2</a:t>
                  </a:r>
                </a:p>
              </p:txBody>
            </p:sp>
            <p:sp>
              <p:nvSpPr>
                <p:cNvPr id="42036" name="Line 15"/>
                <p:cNvSpPr>
                  <a:spLocks noChangeShapeType="1"/>
                </p:cNvSpPr>
                <p:nvPr/>
              </p:nvSpPr>
              <p:spPr bwMode="auto">
                <a:xfrm>
                  <a:off x="960" y="1632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08" y="1536"/>
                  <a:ext cx="2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i="1">
                      <a:solidFill>
                        <a:schemeClr val="folHlink"/>
                      </a:solidFill>
                    </a:rPr>
                    <a:t>v</a:t>
                  </a:r>
                </a:p>
              </p:txBody>
            </p:sp>
            <p:sp>
              <p:nvSpPr>
                <p:cNvPr id="42038" name="Line 17"/>
                <p:cNvSpPr>
                  <a:spLocks noChangeShapeType="1"/>
                </p:cNvSpPr>
                <p:nvPr/>
              </p:nvSpPr>
              <p:spPr bwMode="auto">
                <a:xfrm>
                  <a:off x="960" y="2496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08" y="2400"/>
                  <a:ext cx="2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i="1">
                      <a:solidFill>
                        <a:schemeClr val="folHlink"/>
                      </a:solidFill>
                    </a:rPr>
                    <a:t>v</a:t>
                  </a:r>
                </a:p>
              </p:txBody>
            </p:sp>
          </p:grpSp>
          <p:grpSp>
            <p:nvGrpSpPr>
              <p:cNvPr id="42011" name="Group 19"/>
              <p:cNvGrpSpPr>
                <a:grpSpLocks/>
              </p:cNvGrpSpPr>
              <p:nvPr/>
            </p:nvGrpSpPr>
            <p:grpSpPr bwMode="auto">
              <a:xfrm>
                <a:off x="950" y="2544"/>
                <a:ext cx="297" cy="410"/>
                <a:chOff x="950" y="2544"/>
                <a:chExt cx="297" cy="410"/>
              </a:xfrm>
            </p:grpSpPr>
            <p:sp>
              <p:nvSpPr>
                <p:cNvPr id="42024" name="Line 20"/>
                <p:cNvSpPr>
                  <a:spLocks noChangeShapeType="1"/>
                </p:cNvSpPr>
                <p:nvPr/>
              </p:nvSpPr>
              <p:spPr bwMode="auto">
                <a:xfrm>
                  <a:off x="960" y="2544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50" y="2666"/>
                  <a:ext cx="29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i="1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altLang="en-US" i="1" baseline="-25000">
                      <a:solidFill>
                        <a:schemeClr val="accent2"/>
                      </a:solidFill>
                    </a:rPr>
                    <a:t>1</a:t>
                  </a:r>
                  <a:endParaRPr lang="en-US" altLang="en-US" i="1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42012" name="Group 22"/>
              <p:cNvGrpSpPr>
                <a:grpSpLocks/>
              </p:cNvGrpSpPr>
              <p:nvPr/>
            </p:nvGrpSpPr>
            <p:grpSpPr bwMode="auto">
              <a:xfrm>
                <a:off x="912" y="2544"/>
                <a:ext cx="450" cy="720"/>
                <a:chOff x="912" y="2544"/>
                <a:chExt cx="450" cy="720"/>
              </a:xfrm>
            </p:grpSpPr>
            <p:sp>
              <p:nvSpPr>
                <p:cNvPr id="42022" name="Line 23"/>
                <p:cNvSpPr>
                  <a:spLocks noChangeShapeType="1"/>
                </p:cNvSpPr>
                <p:nvPr/>
              </p:nvSpPr>
              <p:spPr bwMode="auto">
                <a:xfrm>
                  <a:off x="912" y="2544"/>
                  <a:ext cx="0" cy="62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12" y="2976"/>
                  <a:ext cx="4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i="1">
                      <a:solidFill>
                        <a:srgbClr val="FF0000"/>
                      </a:solidFill>
                    </a:rPr>
                    <a:t>F</a:t>
                  </a:r>
                  <a:r>
                    <a:rPr lang="en-US" altLang="en-US" i="1" baseline="-25000">
                      <a:solidFill>
                        <a:srgbClr val="FF0000"/>
                      </a:solidFill>
                    </a:rPr>
                    <a:t>21,e</a:t>
                  </a:r>
                  <a:endParaRPr lang="en-US" altLang="en-US" i="1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42013" name="Group 25"/>
              <p:cNvGrpSpPr>
                <a:grpSpLocks/>
              </p:cNvGrpSpPr>
              <p:nvPr/>
            </p:nvGrpSpPr>
            <p:grpSpPr bwMode="auto">
              <a:xfrm>
                <a:off x="946" y="2158"/>
                <a:ext cx="357" cy="301"/>
                <a:chOff x="946" y="2158"/>
                <a:chExt cx="357" cy="301"/>
              </a:xfrm>
            </p:grpSpPr>
            <p:grpSp>
              <p:nvGrpSpPr>
                <p:cNvPr id="42017" name="Group 26"/>
                <p:cNvGrpSpPr>
                  <a:grpSpLocks/>
                </p:cNvGrpSpPr>
                <p:nvPr/>
              </p:nvGrpSpPr>
              <p:grpSpPr bwMode="auto">
                <a:xfrm>
                  <a:off x="946" y="2363"/>
                  <a:ext cx="96" cy="96"/>
                  <a:chOff x="432" y="1200"/>
                  <a:chExt cx="96" cy="96"/>
                </a:xfrm>
              </p:grpSpPr>
              <p:sp>
                <p:nvSpPr>
                  <p:cNvPr id="4201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200"/>
                    <a:ext cx="96" cy="9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02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" y="1214"/>
                    <a:ext cx="68" cy="6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2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46" y="1214"/>
                    <a:ext cx="65" cy="6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01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006" y="2158"/>
                  <a:ext cx="29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i="1">
                      <a:solidFill>
                        <a:schemeClr val="accent1"/>
                      </a:solidFill>
                    </a:rPr>
                    <a:t>B</a:t>
                  </a:r>
                  <a:r>
                    <a:rPr lang="en-US" altLang="en-US" i="1" baseline="-25000">
                      <a:solidFill>
                        <a:schemeClr val="accent1"/>
                      </a:solidFill>
                    </a:rPr>
                    <a:t>1</a:t>
                  </a:r>
                  <a:endParaRPr lang="en-US" altLang="en-US" i="1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2014" name="Group 31"/>
              <p:cNvGrpSpPr>
                <a:grpSpLocks/>
              </p:cNvGrpSpPr>
              <p:nvPr/>
            </p:nvGrpSpPr>
            <p:grpSpPr bwMode="auto">
              <a:xfrm>
                <a:off x="902" y="1946"/>
                <a:ext cx="485" cy="502"/>
                <a:chOff x="902" y="1946"/>
                <a:chExt cx="485" cy="502"/>
              </a:xfrm>
            </p:grpSpPr>
            <p:sp>
              <p:nvSpPr>
                <p:cNvPr id="4201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912" y="216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FF66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16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02" y="1946"/>
                  <a:ext cx="48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i="1">
                      <a:solidFill>
                        <a:srgbClr val="FF6600"/>
                      </a:solidFill>
                    </a:rPr>
                    <a:t>F</a:t>
                  </a:r>
                  <a:r>
                    <a:rPr lang="en-US" altLang="en-US" i="1" baseline="-25000">
                      <a:solidFill>
                        <a:srgbClr val="FF6600"/>
                      </a:solidFill>
                    </a:rPr>
                    <a:t>21,m</a:t>
                  </a:r>
                  <a:endParaRPr lang="en-US" altLang="en-US" i="1">
                    <a:solidFill>
                      <a:srgbClr val="FF6600"/>
                    </a:solidFill>
                  </a:endParaRPr>
                </a:p>
              </p:txBody>
            </p:sp>
          </p:grpSp>
        </p:grpSp>
        <p:grpSp>
          <p:nvGrpSpPr>
            <p:cNvPr id="42007" name="Group 34"/>
            <p:cNvGrpSpPr>
              <a:grpSpLocks/>
            </p:cNvGrpSpPr>
            <p:nvPr/>
          </p:nvGrpSpPr>
          <p:grpSpPr bwMode="auto">
            <a:xfrm>
              <a:off x="1104" y="480"/>
              <a:ext cx="1248" cy="1728"/>
              <a:chOff x="1104" y="480"/>
              <a:chExt cx="1248" cy="1728"/>
            </a:xfrm>
          </p:grpSpPr>
          <p:sp>
            <p:nvSpPr>
              <p:cNvPr id="42008" name="Freeform 35"/>
              <p:cNvSpPr>
                <a:spLocks/>
              </p:cNvSpPr>
              <p:nvPr/>
            </p:nvSpPr>
            <p:spPr bwMode="auto">
              <a:xfrm>
                <a:off x="1104" y="1864"/>
                <a:ext cx="1248" cy="344"/>
              </a:xfrm>
              <a:custGeom>
                <a:avLst/>
                <a:gdLst>
                  <a:gd name="T0" fmla="*/ 0 w 1248"/>
                  <a:gd name="T1" fmla="*/ 8 h 344"/>
                  <a:gd name="T2" fmla="*/ 192 w 1248"/>
                  <a:gd name="T3" fmla="*/ 8 h 344"/>
                  <a:gd name="T4" fmla="*/ 480 w 1248"/>
                  <a:gd name="T5" fmla="*/ 56 h 344"/>
                  <a:gd name="T6" fmla="*/ 864 w 1248"/>
                  <a:gd name="T7" fmla="*/ 152 h 344"/>
                  <a:gd name="T8" fmla="*/ 1248 w 1248"/>
                  <a:gd name="T9" fmla="*/ 344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344"/>
                  <a:gd name="T17" fmla="*/ 1248 w 1248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344">
                    <a:moveTo>
                      <a:pt x="0" y="8"/>
                    </a:moveTo>
                    <a:cubicBezTo>
                      <a:pt x="56" y="4"/>
                      <a:pt x="112" y="0"/>
                      <a:pt x="192" y="8"/>
                    </a:cubicBezTo>
                    <a:cubicBezTo>
                      <a:pt x="272" y="16"/>
                      <a:pt x="368" y="32"/>
                      <a:pt x="480" y="56"/>
                    </a:cubicBezTo>
                    <a:cubicBezTo>
                      <a:pt x="592" y="80"/>
                      <a:pt x="736" y="104"/>
                      <a:pt x="864" y="152"/>
                    </a:cubicBezTo>
                    <a:cubicBezTo>
                      <a:pt x="992" y="200"/>
                      <a:pt x="1120" y="272"/>
                      <a:pt x="1248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009" name="Freeform 36"/>
              <p:cNvSpPr>
                <a:spLocks/>
              </p:cNvSpPr>
              <p:nvPr/>
            </p:nvSpPr>
            <p:spPr bwMode="auto">
              <a:xfrm flipV="1">
                <a:off x="1104" y="480"/>
                <a:ext cx="1152" cy="520"/>
              </a:xfrm>
              <a:custGeom>
                <a:avLst/>
                <a:gdLst>
                  <a:gd name="T0" fmla="*/ 0 w 1248"/>
                  <a:gd name="T1" fmla="*/ 742 h 344"/>
                  <a:gd name="T2" fmla="*/ 78 w 1248"/>
                  <a:gd name="T3" fmla="*/ 742 h 344"/>
                  <a:gd name="T4" fmla="*/ 199 w 1248"/>
                  <a:gd name="T5" fmla="*/ 5265 h 344"/>
                  <a:gd name="T6" fmla="*/ 359 w 1248"/>
                  <a:gd name="T7" fmla="*/ 14341 h 344"/>
                  <a:gd name="T8" fmla="*/ 517 w 1248"/>
                  <a:gd name="T9" fmla="*/ 32393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344"/>
                  <a:gd name="T17" fmla="*/ 1248 w 1248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344">
                    <a:moveTo>
                      <a:pt x="0" y="8"/>
                    </a:moveTo>
                    <a:cubicBezTo>
                      <a:pt x="56" y="4"/>
                      <a:pt x="112" y="0"/>
                      <a:pt x="192" y="8"/>
                    </a:cubicBezTo>
                    <a:cubicBezTo>
                      <a:pt x="272" y="16"/>
                      <a:pt x="368" y="32"/>
                      <a:pt x="480" y="56"/>
                    </a:cubicBezTo>
                    <a:cubicBezTo>
                      <a:pt x="592" y="80"/>
                      <a:pt x="736" y="104"/>
                      <a:pt x="864" y="152"/>
                    </a:cubicBezTo>
                    <a:cubicBezTo>
                      <a:pt x="992" y="200"/>
                      <a:pt x="1120" y="272"/>
                      <a:pt x="1248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41989" name="Picture 37" descr="Fig17-lookingAtTa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2" b="49826"/>
          <a:stretch>
            <a:fillRect/>
          </a:stretch>
        </p:blipFill>
        <p:spPr bwMode="auto">
          <a:xfrm>
            <a:off x="5638800" y="1295400"/>
            <a:ext cx="14478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87" name="Object 3"/>
          <p:cNvGraphicFramePr>
            <a:graphicFrameLocks noChangeAspect="1"/>
          </p:cNvGraphicFramePr>
          <p:nvPr>
            <p:extLst/>
          </p:nvPr>
        </p:nvGraphicFramePr>
        <p:xfrm>
          <a:off x="3028094" y="2199824"/>
          <a:ext cx="2216052" cy="806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6" name="Equation" r:id="rId6" imgW="1320800" imgH="482600" progId="Equation.DSMT4">
                  <p:embed/>
                </p:oleObj>
              </mc:Choice>
              <mc:Fallback>
                <p:oleObj name="Equation" r:id="rId6" imgW="1320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094" y="2199824"/>
                        <a:ext cx="2216052" cy="806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5" name="Freeform 40"/>
          <p:cNvSpPr>
            <a:spLocks/>
          </p:cNvSpPr>
          <p:nvPr/>
        </p:nvSpPr>
        <p:spPr bwMode="auto">
          <a:xfrm>
            <a:off x="2811463" y="2068513"/>
            <a:ext cx="2649537" cy="1131887"/>
          </a:xfrm>
          <a:custGeom>
            <a:avLst/>
            <a:gdLst>
              <a:gd name="T0" fmla="*/ 2568 w 2568"/>
              <a:gd name="T1" fmla="*/ 360 h 784"/>
              <a:gd name="T2" fmla="*/ 2328 w 2568"/>
              <a:gd name="T3" fmla="*/ 168 h 784"/>
              <a:gd name="T4" fmla="*/ 1752 w 2568"/>
              <a:gd name="T5" fmla="*/ 24 h 784"/>
              <a:gd name="T6" fmla="*/ 744 w 2568"/>
              <a:gd name="T7" fmla="*/ 24 h 784"/>
              <a:gd name="T8" fmla="*/ 168 w 2568"/>
              <a:gd name="T9" fmla="*/ 168 h 784"/>
              <a:gd name="T10" fmla="*/ 72 w 2568"/>
              <a:gd name="T11" fmla="*/ 600 h 784"/>
              <a:gd name="T12" fmla="*/ 600 w 2568"/>
              <a:gd name="T13" fmla="*/ 744 h 784"/>
              <a:gd name="T14" fmla="*/ 1176 w 2568"/>
              <a:gd name="T15" fmla="*/ 744 h 784"/>
              <a:gd name="T16" fmla="*/ 1848 w 2568"/>
              <a:gd name="T17" fmla="*/ 504 h 784"/>
              <a:gd name="T18" fmla="*/ 2280 w 2568"/>
              <a:gd name="T19" fmla="*/ 312 h 784"/>
              <a:gd name="T20" fmla="*/ 2520 w 2568"/>
              <a:gd name="T21" fmla="*/ 360 h 7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68"/>
              <a:gd name="T34" fmla="*/ 0 h 784"/>
              <a:gd name="T35" fmla="*/ 2568 w 2568"/>
              <a:gd name="T36" fmla="*/ 784 h 7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68" h="784">
                <a:moveTo>
                  <a:pt x="2568" y="360"/>
                </a:moveTo>
                <a:cubicBezTo>
                  <a:pt x="2516" y="292"/>
                  <a:pt x="2464" y="224"/>
                  <a:pt x="2328" y="168"/>
                </a:cubicBezTo>
                <a:cubicBezTo>
                  <a:pt x="2192" y="112"/>
                  <a:pt x="2016" y="48"/>
                  <a:pt x="1752" y="24"/>
                </a:cubicBezTo>
                <a:cubicBezTo>
                  <a:pt x="1488" y="0"/>
                  <a:pt x="1008" y="0"/>
                  <a:pt x="744" y="24"/>
                </a:cubicBezTo>
                <a:cubicBezTo>
                  <a:pt x="480" y="48"/>
                  <a:pt x="280" y="72"/>
                  <a:pt x="168" y="168"/>
                </a:cubicBezTo>
                <a:cubicBezTo>
                  <a:pt x="56" y="264"/>
                  <a:pt x="0" y="504"/>
                  <a:pt x="72" y="600"/>
                </a:cubicBezTo>
                <a:cubicBezTo>
                  <a:pt x="144" y="696"/>
                  <a:pt x="416" y="720"/>
                  <a:pt x="600" y="744"/>
                </a:cubicBezTo>
                <a:cubicBezTo>
                  <a:pt x="784" y="768"/>
                  <a:pt x="968" y="784"/>
                  <a:pt x="1176" y="744"/>
                </a:cubicBezTo>
                <a:cubicBezTo>
                  <a:pt x="1384" y="704"/>
                  <a:pt x="1664" y="576"/>
                  <a:pt x="1848" y="504"/>
                </a:cubicBezTo>
                <a:cubicBezTo>
                  <a:pt x="2032" y="432"/>
                  <a:pt x="2168" y="336"/>
                  <a:pt x="2280" y="312"/>
                </a:cubicBezTo>
                <a:cubicBezTo>
                  <a:pt x="2392" y="288"/>
                  <a:pt x="2456" y="324"/>
                  <a:pt x="2520" y="3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1992" name="Group 42"/>
          <p:cNvGrpSpPr>
            <a:grpSpLocks/>
          </p:cNvGrpSpPr>
          <p:nvPr/>
        </p:nvGrpSpPr>
        <p:grpSpPr bwMode="auto">
          <a:xfrm>
            <a:off x="3080543" y="927100"/>
            <a:ext cx="2982913" cy="1054100"/>
            <a:chOff x="1920" y="1400"/>
            <a:chExt cx="1879" cy="664"/>
          </a:xfrm>
        </p:grpSpPr>
        <p:graphicFrame>
          <p:nvGraphicFramePr>
            <p:cNvPr id="41986" name="Object 2"/>
            <p:cNvGraphicFramePr>
              <a:graphicFrameLocks noChangeAspect="1"/>
            </p:cNvGraphicFramePr>
            <p:nvPr/>
          </p:nvGraphicFramePr>
          <p:xfrm>
            <a:off x="1964" y="1440"/>
            <a:ext cx="101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67" name="Equation" r:id="rId8" imgW="800100" imgH="457200" progId="Equation.3">
                    <p:embed/>
                  </p:oleObj>
                </mc:Choice>
                <mc:Fallback>
                  <p:oleObj name="Equation" r:id="rId8" imgW="8001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" y="1440"/>
                          <a:ext cx="101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4" name="Freeform 44"/>
            <p:cNvSpPr>
              <a:spLocks/>
            </p:cNvSpPr>
            <p:nvPr/>
          </p:nvSpPr>
          <p:spPr bwMode="auto">
            <a:xfrm>
              <a:off x="1920" y="1400"/>
              <a:ext cx="1879" cy="664"/>
            </a:xfrm>
            <a:custGeom>
              <a:avLst/>
              <a:gdLst>
                <a:gd name="T0" fmla="*/ 83 w 2568"/>
                <a:gd name="T1" fmla="*/ 58 h 784"/>
                <a:gd name="T2" fmla="*/ 75 w 2568"/>
                <a:gd name="T3" fmla="*/ 27 h 784"/>
                <a:gd name="T4" fmla="*/ 56 w 2568"/>
                <a:gd name="T5" fmla="*/ 3 h 784"/>
                <a:gd name="T6" fmla="*/ 24 w 2568"/>
                <a:gd name="T7" fmla="*/ 3 h 784"/>
                <a:gd name="T8" fmla="*/ 5 w 2568"/>
                <a:gd name="T9" fmla="*/ 27 h 784"/>
                <a:gd name="T10" fmla="*/ 2 w 2568"/>
                <a:gd name="T11" fmla="*/ 96 h 784"/>
                <a:gd name="T12" fmla="*/ 19 w 2568"/>
                <a:gd name="T13" fmla="*/ 119 h 784"/>
                <a:gd name="T14" fmla="*/ 38 w 2568"/>
                <a:gd name="T15" fmla="*/ 119 h 784"/>
                <a:gd name="T16" fmla="*/ 59 w 2568"/>
                <a:gd name="T17" fmla="*/ 81 h 784"/>
                <a:gd name="T18" fmla="*/ 73 w 2568"/>
                <a:gd name="T19" fmla="*/ 49 h 784"/>
                <a:gd name="T20" fmla="*/ 80 w 2568"/>
                <a:gd name="T21" fmla="*/ 58 h 7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68"/>
                <a:gd name="T34" fmla="*/ 0 h 784"/>
                <a:gd name="T35" fmla="*/ 2568 w 2568"/>
                <a:gd name="T36" fmla="*/ 784 h 7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68" h="784">
                  <a:moveTo>
                    <a:pt x="2568" y="360"/>
                  </a:moveTo>
                  <a:cubicBezTo>
                    <a:pt x="2516" y="292"/>
                    <a:pt x="2464" y="224"/>
                    <a:pt x="2328" y="168"/>
                  </a:cubicBezTo>
                  <a:cubicBezTo>
                    <a:pt x="2192" y="112"/>
                    <a:pt x="2016" y="48"/>
                    <a:pt x="1752" y="24"/>
                  </a:cubicBezTo>
                  <a:cubicBezTo>
                    <a:pt x="1488" y="0"/>
                    <a:pt x="1008" y="0"/>
                    <a:pt x="744" y="24"/>
                  </a:cubicBezTo>
                  <a:cubicBezTo>
                    <a:pt x="480" y="48"/>
                    <a:pt x="280" y="72"/>
                    <a:pt x="168" y="168"/>
                  </a:cubicBezTo>
                  <a:cubicBezTo>
                    <a:pt x="56" y="264"/>
                    <a:pt x="0" y="504"/>
                    <a:pt x="72" y="600"/>
                  </a:cubicBezTo>
                  <a:cubicBezTo>
                    <a:pt x="144" y="696"/>
                    <a:pt x="416" y="720"/>
                    <a:pt x="600" y="744"/>
                  </a:cubicBezTo>
                  <a:cubicBezTo>
                    <a:pt x="784" y="768"/>
                    <a:pt x="968" y="784"/>
                    <a:pt x="1176" y="744"/>
                  </a:cubicBezTo>
                  <a:cubicBezTo>
                    <a:pt x="1384" y="704"/>
                    <a:pt x="1664" y="576"/>
                    <a:pt x="1848" y="504"/>
                  </a:cubicBezTo>
                  <a:cubicBezTo>
                    <a:pt x="2032" y="432"/>
                    <a:pt x="2168" y="336"/>
                    <a:pt x="2280" y="312"/>
                  </a:cubicBezTo>
                  <a:cubicBezTo>
                    <a:pt x="2392" y="288"/>
                    <a:pt x="2456" y="324"/>
                    <a:pt x="2520" y="3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1993" name="Group 45"/>
          <p:cNvGrpSpPr>
            <a:grpSpLocks/>
          </p:cNvGrpSpPr>
          <p:nvPr/>
        </p:nvGrpSpPr>
        <p:grpSpPr bwMode="auto">
          <a:xfrm>
            <a:off x="5642769" y="853491"/>
            <a:ext cx="3352800" cy="4648200"/>
            <a:chOff x="3648" y="528"/>
            <a:chExt cx="2112" cy="2928"/>
          </a:xfrm>
        </p:grpSpPr>
        <p:sp>
          <p:nvSpPr>
            <p:cNvPr id="42002" name="Rectangle 46"/>
            <p:cNvSpPr>
              <a:spLocks noChangeArrowheads="1"/>
            </p:cNvSpPr>
            <p:nvPr/>
          </p:nvSpPr>
          <p:spPr bwMode="auto">
            <a:xfrm>
              <a:off x="3648" y="3264"/>
              <a:ext cx="211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03" name="Rectangle 47"/>
            <p:cNvSpPr>
              <a:spLocks noChangeArrowheads="1"/>
            </p:cNvSpPr>
            <p:nvPr/>
          </p:nvSpPr>
          <p:spPr bwMode="auto">
            <a:xfrm>
              <a:off x="4128" y="528"/>
              <a:ext cx="163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1994" name="Text Box 48"/>
          <p:cNvSpPr txBox="1">
            <a:spLocks noChangeArrowheads="1"/>
          </p:cNvSpPr>
          <p:nvPr/>
        </p:nvSpPr>
        <p:spPr bwMode="auto">
          <a:xfrm>
            <a:off x="228600" y="3200400"/>
            <a:ext cx="3178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Who will see protons hit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floor and ceiling first?</a:t>
            </a:r>
            <a:endParaRPr lang="en-US" altLang="en-US"/>
          </a:p>
        </p:txBody>
      </p:sp>
      <p:sp>
        <p:nvSpPr>
          <p:cNvPr id="41995" name="Text Box 49"/>
          <p:cNvSpPr txBox="1">
            <a:spLocks noChangeArrowheads="1"/>
          </p:cNvSpPr>
          <p:nvPr/>
        </p:nvSpPr>
        <p:spPr bwMode="auto">
          <a:xfrm>
            <a:off x="2018505" y="2286000"/>
            <a:ext cx="83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20 </a:t>
            </a:r>
            <a:r>
              <a:rPr lang="en-US" altLang="en-US" i="1" dirty="0"/>
              <a:t>ns</a:t>
            </a:r>
            <a:endParaRPr lang="en-US" altLang="en-US" dirty="0"/>
          </a:p>
        </p:txBody>
      </p:sp>
      <p:sp>
        <p:nvSpPr>
          <p:cNvPr id="41996" name="Text Box 50"/>
          <p:cNvSpPr txBox="1">
            <a:spLocks noChangeArrowheads="1"/>
          </p:cNvSpPr>
          <p:nvPr/>
        </p:nvSpPr>
        <p:spPr bwMode="auto">
          <a:xfrm>
            <a:off x="1997075" y="1392689"/>
            <a:ext cx="83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15 </a:t>
            </a:r>
            <a:r>
              <a:rPr lang="en-US" altLang="en-US" i="1" dirty="0"/>
              <a:t>ns</a:t>
            </a:r>
            <a:endParaRPr lang="en-US" altLang="en-US" dirty="0"/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207962" y="4053779"/>
            <a:ext cx="5553075" cy="1371600"/>
            <a:chOff x="228600" y="4114800"/>
            <a:chExt cx="5553075" cy="1371600"/>
          </a:xfrm>
        </p:grpSpPr>
        <p:sp>
          <p:nvSpPr>
            <p:cNvPr id="42000" name="Text Box 51"/>
            <p:cNvSpPr txBox="1">
              <a:spLocks noChangeArrowheads="1"/>
            </p:cNvSpPr>
            <p:nvPr/>
          </p:nvSpPr>
          <p:spPr bwMode="auto">
            <a:xfrm>
              <a:off x="228600" y="4114800"/>
              <a:ext cx="50466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0000"/>
                  </a:solidFill>
                </a:rPr>
                <a:t>Time must run slower in moving frame.</a:t>
              </a:r>
              <a:endParaRPr lang="en-US" altLang="en-US" dirty="0"/>
            </a:p>
          </p:txBody>
        </p:sp>
        <p:sp>
          <p:nvSpPr>
            <p:cNvPr id="42001" name="Text Box 52"/>
            <p:cNvSpPr txBox="1">
              <a:spLocks noChangeArrowheads="1"/>
            </p:cNvSpPr>
            <p:nvPr/>
          </p:nvSpPr>
          <p:spPr bwMode="auto">
            <a:xfrm>
              <a:off x="228600" y="4664075"/>
              <a:ext cx="555307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accent2"/>
                  </a:solidFill>
                </a:rPr>
                <a:t>Einstein 1905:</a:t>
              </a:r>
              <a:r>
                <a:rPr lang="en-US" altLang="en-US" dirty="0"/>
                <a:t> </a:t>
              </a:r>
            </a:p>
            <a:p>
              <a:pPr eaLnBrk="1" hangingPunct="1"/>
              <a:r>
                <a:rPr lang="ja-JP" altLang="en-US" dirty="0">
                  <a:solidFill>
                    <a:srgbClr val="008000"/>
                  </a:solidFill>
                </a:rPr>
                <a:t>“</a:t>
              </a:r>
              <a:r>
                <a:rPr lang="en-US" altLang="ja-JP" dirty="0">
                  <a:solidFill>
                    <a:srgbClr val="008000"/>
                  </a:solidFill>
                </a:rPr>
                <a:t>On the electrodynamics of moving bodies</a:t>
              </a:r>
              <a:r>
                <a:rPr lang="ja-JP" altLang="en-US" dirty="0">
                  <a:solidFill>
                    <a:srgbClr val="008000"/>
                  </a:solidFill>
                </a:rPr>
                <a:t>”</a:t>
              </a:r>
              <a:endParaRPr lang="en-US" altLang="en-US" dirty="0"/>
            </a:p>
          </p:txBody>
        </p:sp>
      </p:grpSp>
      <p:sp>
        <p:nvSpPr>
          <p:cNvPr id="41998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charset="-128"/>
              </a:rPr>
              <a:t>Magnetic Forces in Moving Reference Frames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41999" name="Rectangle 1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B3F-1E65-4F17-8201-446C1D7FCBD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7" name="Picture 2" descr="bd00017_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46" y="2548905"/>
            <a:ext cx="812167" cy="229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03" name="Picture 119" descr=" \Delta t' = \gamma \, \Delta t = \frac{\Delta t}{\sqrt{1-\frac{v^2}{c^2}}} \,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778900"/>
            <a:ext cx="2971800" cy="87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70337" y="5978955"/>
            <a:ext cx="5165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http://en.wikipedia.org/wiki/Twin_paradox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023908" y="5486246"/>
            <a:ext cx="2018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Twin paradox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3001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2"/>
          <p:cNvSpPr txBox="1">
            <a:spLocks noChangeArrowheads="1"/>
          </p:cNvSpPr>
          <p:nvPr/>
        </p:nvSpPr>
        <p:spPr bwMode="auto">
          <a:xfrm>
            <a:off x="746125" y="1489075"/>
            <a:ext cx="7789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Our detailed derivations are not correct for relativistic speeds</a:t>
            </a:r>
            <a:r>
              <a:rPr lang="en-US" altLang="en-US" dirty="0" smtClean="0">
                <a:solidFill>
                  <a:schemeClr val="accent2"/>
                </a:solidFill>
              </a:rPr>
              <a:t>,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1602564" name="Text Box 4"/>
          <p:cNvSpPr txBox="1">
            <a:spLocks noChangeArrowheads="1"/>
          </p:cNvSpPr>
          <p:nvPr/>
        </p:nvSpPr>
        <p:spPr bwMode="auto">
          <a:xfrm>
            <a:off x="509587" y="2590800"/>
            <a:ext cx="467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According to the theory of relativity:</a:t>
            </a:r>
            <a:endParaRPr lang="en-US" altLang="en-US"/>
          </a:p>
        </p:txBody>
      </p:sp>
      <p:pic>
        <p:nvPicPr>
          <p:cNvPr id="1602565" name="Picture 5" descr="Fig20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8100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02566" name="Object 3"/>
          <p:cNvGraphicFramePr>
            <a:graphicFrameLocks noChangeAspect="1"/>
          </p:cNvGraphicFramePr>
          <p:nvPr/>
        </p:nvGraphicFramePr>
        <p:xfrm>
          <a:off x="609600" y="4267200"/>
          <a:ext cx="60658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2" name="Equation" r:id="rId5" imgW="3022600" imgH="444500" progId="Equation.3">
                  <p:embed/>
                </p:oleObj>
              </mc:Choice>
              <mc:Fallback>
                <p:oleObj name="Equation" r:id="rId5" imgW="3022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606583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2567" name="Object 4"/>
          <p:cNvGraphicFramePr>
            <a:graphicFrameLocks noChangeAspect="1"/>
          </p:cNvGraphicFramePr>
          <p:nvPr/>
        </p:nvGraphicFramePr>
        <p:xfrm>
          <a:off x="609600" y="5257800"/>
          <a:ext cx="65754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3" name="Equation" r:id="rId7" imgW="3276600" imgH="647700" progId="Equation.DSMT4">
                  <p:embed/>
                </p:oleObj>
              </mc:Choice>
              <mc:Fallback>
                <p:oleObj name="Equation" r:id="rId7" imgW="3276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65754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Relativistic Field Transformations</a:t>
            </a:r>
          </a:p>
        </p:txBody>
      </p:sp>
      <p:sp>
        <p:nvSpPr>
          <p:cNvPr id="44041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B3F-1E65-4F17-8201-446C1D7FCBD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6248400" y="2819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362700" y="3048000"/>
            <a:ext cx="0" cy="3167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248400" y="3364706"/>
            <a:ext cx="114300" cy="1404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62700" y="3364706"/>
            <a:ext cx="190500" cy="1404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248400" y="3200400"/>
            <a:ext cx="114300" cy="1404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62700" y="3200400"/>
            <a:ext cx="190500" cy="1404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01000" y="2819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115300" y="3048000"/>
            <a:ext cx="0" cy="3167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001000" y="3364706"/>
            <a:ext cx="114300" cy="1404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15300" y="3364706"/>
            <a:ext cx="190500" cy="1404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001000" y="3200400"/>
            <a:ext cx="114300" cy="1404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15300" y="3200400"/>
            <a:ext cx="190500" cy="1404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587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2564" grpId="0" autoUpdateAnimBg="0"/>
      <p:bldP spid="3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2" descr="Ball-red-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390775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3"/>
          <p:cNvSpPr txBox="1">
            <a:spLocks noChangeArrowheads="1"/>
          </p:cNvSpPr>
          <p:nvPr/>
        </p:nvSpPr>
        <p:spPr bwMode="auto">
          <a:xfrm>
            <a:off x="593725" y="1108075"/>
            <a:ext cx="77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Still:</a:t>
            </a:r>
            <a:endParaRPr lang="en-US" altLang="en-US"/>
          </a:p>
        </p:txBody>
      </p:sp>
      <p:graphicFrame>
        <p:nvGraphicFramePr>
          <p:cNvPr id="1604612" name="Object 2"/>
          <p:cNvGraphicFramePr>
            <a:graphicFrameLocks noChangeAspect="1"/>
          </p:cNvGraphicFramePr>
          <p:nvPr/>
        </p:nvGraphicFramePr>
        <p:xfrm>
          <a:off x="2438400" y="990600"/>
          <a:ext cx="1606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6" name="Equation" r:id="rId5" imgW="800100" imgH="431800" progId="Equation.3">
                  <p:embed/>
                </p:oleObj>
              </mc:Choice>
              <mc:Fallback>
                <p:oleObj name="Equation" r:id="rId5" imgW="80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90600"/>
                        <a:ext cx="16065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4613" name="Object 3"/>
          <p:cNvGraphicFramePr>
            <a:graphicFrameLocks noChangeAspect="1"/>
          </p:cNvGraphicFramePr>
          <p:nvPr/>
        </p:nvGraphicFramePr>
        <p:xfrm>
          <a:off x="4572000" y="1219200"/>
          <a:ext cx="7651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7" name="Equation" r:id="rId7" imgW="381000" imgH="177800" progId="Equation.3">
                  <p:embed/>
                </p:oleObj>
              </mc:Choice>
              <mc:Fallback>
                <p:oleObj name="Equation" r:id="rId7" imgW="381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19200"/>
                        <a:ext cx="7651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4614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123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Moving:</a:t>
            </a:r>
            <a:endParaRPr lang="en-US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72200" y="1066800"/>
            <a:ext cx="2895600" cy="2771775"/>
            <a:chOff x="3792" y="672"/>
            <a:chExt cx="1824" cy="1746"/>
          </a:xfrm>
        </p:grpSpPr>
        <p:pic>
          <p:nvPicPr>
            <p:cNvPr id="46098" name="Picture 8" descr="Fig20"/>
            <p:cNvPicPr>
              <a:picLocks noChangeAspect="1" noChangeArrowheads="1"/>
            </p:cNvPicPr>
            <p:nvPr/>
          </p:nvPicPr>
          <p:blipFill>
            <a:blip r:embed="rId9"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672"/>
              <a:ext cx="1824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9" name="Picture 9" descr="Ball-red-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1502"/>
              <a:ext cx="18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04618" name="Object 4"/>
          <p:cNvGraphicFramePr>
            <a:graphicFrameLocks noChangeAspect="1"/>
          </p:cNvGraphicFramePr>
          <p:nvPr/>
        </p:nvGraphicFramePr>
        <p:xfrm>
          <a:off x="1839913" y="1828800"/>
          <a:ext cx="4103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8" name="Equation" r:id="rId10" imgW="2044700" imgH="647700" progId="Equation.3">
                  <p:embed/>
                </p:oleObj>
              </mc:Choice>
              <mc:Fallback>
                <p:oleObj name="Equation" r:id="rId10" imgW="2044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1828800"/>
                        <a:ext cx="4103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4619" name="Text Box 11"/>
          <p:cNvSpPr txBox="1">
            <a:spLocks noChangeArrowheads="1"/>
          </p:cNvSpPr>
          <p:nvPr/>
        </p:nvSpPr>
        <p:spPr bwMode="auto">
          <a:xfrm>
            <a:off x="533400" y="3429000"/>
            <a:ext cx="26304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Slow case:</a:t>
            </a:r>
            <a:r>
              <a:rPr lang="en-US" altLang="en-US"/>
              <a:t> </a:t>
            </a:r>
            <a:r>
              <a:rPr lang="en-US" altLang="en-US" i="1"/>
              <a:t>v&lt;&lt;c </a:t>
            </a:r>
            <a:r>
              <a:rPr lang="en-US" altLang="en-US" i="1">
                <a:sym typeface="Symbol" charset="2"/>
              </a:rPr>
              <a:t></a:t>
            </a:r>
            <a:endParaRPr lang="en-US" altLang="en-US"/>
          </a:p>
        </p:txBody>
      </p:sp>
      <p:graphicFrame>
        <p:nvGraphicFramePr>
          <p:cNvPr id="1604620" name="Object 5"/>
          <p:cNvGraphicFramePr>
            <a:graphicFrameLocks noChangeAspect="1"/>
          </p:cNvGraphicFramePr>
          <p:nvPr/>
        </p:nvGraphicFramePr>
        <p:xfrm>
          <a:off x="3124200" y="3276600"/>
          <a:ext cx="23463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9" name="Equation" r:id="rId12" imgW="1168400" imgH="431800" progId="Equation.3">
                  <p:embed/>
                </p:oleObj>
              </mc:Choice>
              <mc:Fallback>
                <p:oleObj name="Equation" r:id="rId12" imgW="1168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76600"/>
                        <a:ext cx="23463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4621" name="Object 6"/>
          <p:cNvGraphicFramePr>
            <a:graphicFrameLocks noChangeAspect="1"/>
          </p:cNvGraphicFramePr>
          <p:nvPr/>
        </p:nvGraphicFramePr>
        <p:xfrm>
          <a:off x="533400" y="3886200"/>
          <a:ext cx="12509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0" name="Equation" r:id="rId14" imgW="622300" imgH="431800" progId="Equation.3">
                  <p:embed/>
                </p:oleObj>
              </mc:Choice>
              <mc:Fallback>
                <p:oleObj name="Equation" r:id="rId14" imgW="622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86200"/>
                        <a:ext cx="12509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4622" name="Object 7"/>
          <p:cNvGraphicFramePr>
            <a:graphicFrameLocks noChangeAspect="1"/>
          </p:cNvGraphicFramePr>
          <p:nvPr/>
        </p:nvGraphicFramePr>
        <p:xfrm>
          <a:off x="2667000" y="4191000"/>
          <a:ext cx="18113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1" name="Equation" r:id="rId16" imgW="901700" imgH="393700" progId="Equation.DSMT4">
                  <p:embed/>
                </p:oleObj>
              </mc:Choice>
              <mc:Fallback>
                <p:oleObj name="Equation" r:id="rId16" imgW="90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181133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4623" name="Text Box 15"/>
          <p:cNvSpPr txBox="1">
            <a:spLocks noChangeArrowheads="1"/>
          </p:cNvSpPr>
          <p:nvPr/>
        </p:nvSpPr>
        <p:spPr bwMode="auto">
          <a:xfrm>
            <a:off x="4800600" y="4191000"/>
            <a:ext cx="434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Field transformation is consistent with </a:t>
            </a:r>
            <a:r>
              <a:rPr lang="en-US" altLang="en-US" dirty="0" err="1">
                <a:solidFill>
                  <a:schemeClr val="accent2"/>
                </a:solidFill>
              </a:rPr>
              <a:t>Biot</a:t>
            </a:r>
            <a:r>
              <a:rPr lang="en-US" altLang="en-US" dirty="0">
                <a:solidFill>
                  <a:schemeClr val="accent2"/>
                </a:solidFill>
              </a:rPr>
              <a:t>-Savart law</a:t>
            </a:r>
            <a:endParaRPr lang="en-US" altLang="en-US" dirty="0"/>
          </a:p>
        </p:txBody>
      </p:sp>
      <p:sp>
        <p:nvSpPr>
          <p:cNvPr id="1604624" name="Text Box 16"/>
          <p:cNvSpPr txBox="1">
            <a:spLocks noChangeArrowheads="1"/>
          </p:cNvSpPr>
          <p:nvPr/>
        </p:nvSpPr>
        <p:spPr bwMode="auto">
          <a:xfrm>
            <a:off x="1524000" y="5181600"/>
            <a:ext cx="5505450" cy="466725"/>
          </a:xfrm>
          <a:prstGeom prst="rect">
            <a:avLst/>
          </a:prstGeom>
          <a:solidFill>
            <a:srgbClr val="F6F63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Electric and magnetic fields are interrelated</a:t>
            </a:r>
          </a:p>
        </p:txBody>
      </p:sp>
      <p:sp>
        <p:nvSpPr>
          <p:cNvPr id="1604625" name="Text Box 17"/>
          <p:cNvSpPr txBox="1">
            <a:spLocks noChangeArrowheads="1"/>
          </p:cNvSpPr>
          <p:nvPr/>
        </p:nvSpPr>
        <p:spPr bwMode="auto">
          <a:xfrm>
            <a:off x="609600" y="5943600"/>
            <a:ext cx="757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Magnetic fields are relativistic consequence of electric fields</a:t>
            </a:r>
            <a:endParaRPr lang="en-US" altLang="en-US"/>
          </a:p>
        </p:txBody>
      </p:sp>
      <p:sp>
        <p:nvSpPr>
          <p:cNvPr id="4609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Magnetic Field of a Moving Particle</a:t>
            </a:r>
          </a:p>
        </p:txBody>
      </p:sp>
      <p:sp>
        <p:nvSpPr>
          <p:cNvPr id="46097" name="Rectangle 13"/>
          <p:cNvSpPr>
            <a:spLocks noChangeArrowheads="1"/>
          </p:cNvSpPr>
          <p:nvPr/>
        </p:nvSpPr>
        <p:spPr bwMode="auto">
          <a:xfrm>
            <a:off x="0" y="7620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B3F-1E65-4F17-8201-446C1D7FCBD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421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4614" grpId="0" autoUpdateAnimBg="0"/>
      <p:bldP spid="1604619" grpId="0" autoUpdateAnimBg="0"/>
      <p:bldP spid="1604623" grpId="0" autoUpdateAnimBg="0"/>
      <p:bldP spid="1604624" grpId="0" animBg="1" autoUpdateAnimBg="0"/>
      <p:bldP spid="160462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209800" y="2057400"/>
          <a:ext cx="60658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Equation" r:id="rId4" imgW="3022600" imgH="444500" progId="Equation.3">
                  <p:embed/>
                </p:oleObj>
              </mc:Choice>
              <mc:Fallback>
                <p:oleObj name="Equation" r:id="rId4" imgW="3022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57400"/>
                        <a:ext cx="606583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6659" name="Object 3"/>
          <p:cNvGraphicFramePr>
            <a:graphicFrameLocks noChangeAspect="1"/>
          </p:cNvGraphicFramePr>
          <p:nvPr/>
        </p:nvGraphicFramePr>
        <p:xfrm>
          <a:off x="3657600" y="3124200"/>
          <a:ext cx="46116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9" name="Equation" r:id="rId6" imgW="2298700" imgH="444500" progId="Equation.DSMT4">
                  <p:embed/>
                </p:oleObj>
              </mc:Choice>
              <mc:Fallback>
                <p:oleObj name="Equation" r:id="rId6" imgW="2298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124200"/>
                        <a:ext cx="46116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2" name="Picture 4" descr="Fig20"/>
          <p:cNvPicPr>
            <a:picLocks noChangeAspect="1" noChangeArrowheads="1"/>
          </p:cNvPicPr>
          <p:nvPr/>
        </p:nvPicPr>
        <p:blipFill>
          <a:blip r:embed="rId8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0305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charset="-128"/>
              </a:rPr>
              <a:t>Electric Field of a Rapidly Moving Particle</a:t>
            </a:r>
          </a:p>
        </p:txBody>
      </p:sp>
      <p:sp>
        <p:nvSpPr>
          <p:cNvPr id="48134" name="Rectangle 13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B3F-1E65-4F17-8201-446C1D7FCBD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02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2" descr="Fig20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029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78" name="Object 2"/>
          <p:cNvGraphicFramePr>
            <a:graphicFrameLocks noChangeAspect="1"/>
          </p:cNvGraphicFramePr>
          <p:nvPr>
            <p:extLst/>
          </p:nvPr>
        </p:nvGraphicFramePr>
        <p:xfrm>
          <a:off x="6515100" y="2078831"/>
          <a:ext cx="254480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6" name="Equation" r:id="rId5" imgW="939800" imgH="266700" progId="Equation.3">
                  <p:embed/>
                </p:oleObj>
              </mc:Choice>
              <mc:Fallback>
                <p:oleObj name="Equation" r:id="rId5" imgW="9398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078831"/>
                        <a:ext cx="254480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4" name="Group 4"/>
          <p:cNvGrpSpPr>
            <a:grpSpLocks/>
          </p:cNvGrpSpPr>
          <p:nvPr/>
        </p:nvGrpSpPr>
        <p:grpSpPr bwMode="auto">
          <a:xfrm>
            <a:off x="2133600" y="3429000"/>
            <a:ext cx="1447800" cy="609600"/>
            <a:chOff x="864" y="2160"/>
            <a:chExt cx="912" cy="384"/>
          </a:xfrm>
        </p:grpSpPr>
        <p:sp>
          <p:nvSpPr>
            <p:cNvPr id="50196" name="Rectangle 5"/>
            <p:cNvSpPr>
              <a:spLocks noChangeArrowheads="1"/>
            </p:cNvSpPr>
            <p:nvPr/>
          </p:nvSpPr>
          <p:spPr bwMode="auto">
            <a:xfrm>
              <a:off x="864" y="2160"/>
              <a:ext cx="9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197" name="Line 6"/>
            <p:cNvSpPr>
              <a:spLocks noChangeShapeType="1"/>
            </p:cNvSpPr>
            <p:nvPr/>
          </p:nvSpPr>
          <p:spPr bwMode="auto">
            <a:xfrm>
              <a:off x="912" y="2304"/>
              <a:ext cx="76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Text Box 7"/>
            <p:cNvSpPr txBox="1">
              <a:spLocks noChangeArrowheads="1"/>
            </p:cNvSpPr>
            <p:nvPr/>
          </p:nvSpPr>
          <p:spPr bwMode="auto">
            <a:xfrm>
              <a:off x="1296" y="2256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1">
                  <a:solidFill>
                    <a:srgbClr val="FF6600"/>
                  </a:solidFill>
                </a:rPr>
                <a:t>v</a:t>
              </a:r>
            </a:p>
          </p:txBody>
        </p:sp>
      </p:grpSp>
      <p:graphicFrame>
        <p:nvGraphicFramePr>
          <p:cNvPr id="1608712" name="Object 3"/>
          <p:cNvGraphicFramePr>
            <a:graphicFrameLocks noChangeAspect="1"/>
          </p:cNvGraphicFramePr>
          <p:nvPr>
            <p:extLst/>
          </p:nvPr>
        </p:nvGraphicFramePr>
        <p:xfrm>
          <a:off x="1169194" y="4038600"/>
          <a:ext cx="68056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7" name="Equation" r:id="rId7" imgW="3390840" imgH="507960" progId="Equation.DSMT4">
                  <p:embed/>
                </p:oleObj>
              </mc:Choice>
              <mc:Fallback>
                <p:oleObj name="Equation" r:id="rId7" imgW="3390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194" y="4038600"/>
                        <a:ext cx="6805612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8713" name="Line 9"/>
          <p:cNvSpPr>
            <a:spLocks noChangeShapeType="1"/>
          </p:cNvSpPr>
          <p:nvPr/>
        </p:nvSpPr>
        <p:spPr bwMode="auto">
          <a:xfrm>
            <a:off x="3886200" y="50419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08714" name="Object 4"/>
          <p:cNvGraphicFramePr>
            <a:graphicFrameLocks noChangeAspect="1"/>
          </p:cNvGraphicFramePr>
          <p:nvPr/>
        </p:nvGraphicFramePr>
        <p:xfrm>
          <a:off x="2286000" y="5486400"/>
          <a:ext cx="3978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8" name="Equation" r:id="rId9" imgW="1981200" imgH="431800" progId="Equation.3">
                  <p:embed/>
                </p:oleObj>
              </mc:Choice>
              <mc:Fallback>
                <p:oleObj name="Equation" r:id="rId9" imgW="198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86400"/>
                        <a:ext cx="39782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76600" y="1565275"/>
            <a:ext cx="1600200" cy="949325"/>
            <a:chOff x="1584" y="986"/>
            <a:chExt cx="1008" cy="598"/>
          </a:xfrm>
        </p:grpSpPr>
        <p:sp>
          <p:nvSpPr>
            <p:cNvPr id="50193" name="Line 12"/>
            <p:cNvSpPr>
              <a:spLocks noChangeShapeType="1"/>
            </p:cNvSpPr>
            <p:nvPr/>
          </p:nvSpPr>
          <p:spPr bwMode="auto">
            <a:xfrm flipV="1">
              <a:off x="1584" y="1152"/>
              <a:ext cx="0" cy="43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Line 13"/>
            <p:cNvSpPr>
              <a:spLocks noChangeShapeType="1"/>
            </p:cNvSpPr>
            <p:nvPr/>
          </p:nvSpPr>
          <p:spPr bwMode="auto">
            <a:xfrm flipV="1">
              <a:off x="2592" y="1152"/>
              <a:ext cx="0" cy="43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Text Box 14"/>
            <p:cNvSpPr txBox="1">
              <a:spLocks noChangeArrowheads="1"/>
            </p:cNvSpPr>
            <p:nvPr/>
          </p:nvSpPr>
          <p:spPr bwMode="auto">
            <a:xfrm>
              <a:off x="1622" y="98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2"/>
                  </a:solidFill>
                </a:rPr>
                <a:t>E</a:t>
              </a:r>
            </a:p>
          </p:txBody>
        </p:sp>
      </p:grpSp>
      <p:pic>
        <p:nvPicPr>
          <p:cNvPr id="1608719" name="Picture 15" descr="Ball-red-smal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08720" name="Object 5"/>
          <p:cNvGraphicFramePr>
            <a:graphicFrameLocks noChangeAspect="1"/>
          </p:cNvGraphicFramePr>
          <p:nvPr/>
        </p:nvGraphicFramePr>
        <p:xfrm>
          <a:off x="146050" y="2286000"/>
          <a:ext cx="15303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9" name="Equation" r:id="rId12" imgW="762000" imgH="254000" progId="Equation.3">
                  <p:embed/>
                </p:oleObj>
              </mc:Choice>
              <mc:Fallback>
                <p:oleObj name="Equation" r:id="rId12" imgW="762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2286000"/>
                        <a:ext cx="153035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8721" name="Line 17"/>
          <p:cNvSpPr>
            <a:spLocks noChangeShapeType="1"/>
          </p:cNvSpPr>
          <p:nvPr/>
        </p:nvSpPr>
        <p:spPr bwMode="auto">
          <a:xfrm flipV="1">
            <a:off x="2533650" y="19812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722" name="Line 18"/>
          <p:cNvSpPr>
            <a:spLocks noChangeShapeType="1"/>
          </p:cNvSpPr>
          <p:nvPr/>
        </p:nvSpPr>
        <p:spPr bwMode="auto">
          <a:xfrm flipV="1">
            <a:off x="1676400" y="2357438"/>
            <a:ext cx="779463" cy="2508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08723" name="Object 6"/>
          <p:cNvGraphicFramePr>
            <a:graphicFrameLocks noChangeAspect="1"/>
          </p:cNvGraphicFramePr>
          <p:nvPr/>
        </p:nvGraphicFramePr>
        <p:xfrm>
          <a:off x="152400" y="2876550"/>
          <a:ext cx="10461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0" name="Equation" r:id="rId14" imgW="520700" imgH="254000" progId="Equation.DSMT4">
                  <p:embed/>
                </p:oleObj>
              </mc:Choice>
              <mc:Fallback>
                <p:oleObj name="Equation" r:id="rId14" imgW="520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76550"/>
                        <a:ext cx="1046163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8724" name="Rectangle 20"/>
          <p:cNvSpPr>
            <a:spLocks noChangeArrowheads="1"/>
          </p:cNvSpPr>
          <p:nvPr/>
        </p:nvSpPr>
        <p:spPr bwMode="auto">
          <a:xfrm>
            <a:off x="5486400" y="1600200"/>
            <a:ext cx="228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91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charset="-128"/>
              </a:rPr>
              <a:t>Interpretation depends on reference frame</a:t>
            </a:r>
          </a:p>
        </p:txBody>
      </p:sp>
      <p:sp>
        <p:nvSpPr>
          <p:cNvPr id="50192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B3F-1E65-4F17-8201-446C1D7FCBD6}" type="slidenum">
              <a:rPr lang="en-US" altLang="en-US" smtClean="0"/>
              <a:pPr/>
              <a:t>15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145010" y="2768104"/>
                <a:ext cx="2976520" cy="461665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indent="228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𝑙𝑎𝑏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 &lt;0, 0, 0&gt;</m:t>
                      </m:r>
                    </m:oMath>
                  </m:oMathPara>
                </a14:m>
                <a:endParaRPr lang="en-US" sz="3000" dirty="0">
                  <a:solidFill>
                    <a:srgbClr val="CC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010" y="2768104"/>
                <a:ext cx="2976520" cy="461665"/>
              </a:xfrm>
              <a:prstGeom prst="rect">
                <a:avLst/>
              </a:prstGeom>
              <a:blipFill rotWithShape="0">
                <a:blip r:embed="rId16"/>
                <a:stretch>
                  <a:fillRect r="-2869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092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Two protons</a:t>
            </a:r>
          </a:p>
        </p:txBody>
      </p:sp>
      <p:grpSp>
        <p:nvGrpSpPr>
          <p:cNvPr id="35847" name="Group 3"/>
          <p:cNvGrpSpPr>
            <a:grpSpLocks/>
          </p:cNvGrpSpPr>
          <p:nvPr/>
        </p:nvGrpSpPr>
        <p:grpSpPr bwMode="auto">
          <a:xfrm>
            <a:off x="288925" y="2209800"/>
            <a:ext cx="1692275" cy="2057400"/>
            <a:chOff x="182" y="1392"/>
            <a:chExt cx="1066" cy="1296"/>
          </a:xfrm>
        </p:grpSpPr>
        <p:pic>
          <p:nvPicPr>
            <p:cNvPr id="35868" name="Picture 4" descr="Ball-red-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84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9" name="Line 5"/>
            <p:cNvSpPr>
              <a:spLocks noChangeShapeType="1"/>
            </p:cNvSpPr>
            <p:nvPr/>
          </p:nvSpPr>
          <p:spPr bwMode="auto">
            <a:xfrm flipH="1">
              <a:off x="336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70" name="Picture 6" descr="Ball-red-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448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1" name="Line 7"/>
            <p:cNvSpPr>
              <a:spLocks noChangeShapeType="1"/>
            </p:cNvSpPr>
            <p:nvPr/>
          </p:nvSpPr>
          <p:spPr bwMode="auto">
            <a:xfrm flipH="1">
              <a:off x="336" y="24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8"/>
            <p:cNvSpPr>
              <a:spLocks noChangeShapeType="1"/>
            </p:cNvSpPr>
            <p:nvPr/>
          </p:nvSpPr>
          <p:spPr bwMode="auto">
            <a:xfrm>
              <a:off x="432" y="163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Text Box 9"/>
            <p:cNvSpPr txBox="1">
              <a:spLocks noChangeArrowheads="1"/>
            </p:cNvSpPr>
            <p:nvPr/>
          </p:nvSpPr>
          <p:spPr bwMode="auto">
            <a:xfrm>
              <a:off x="581" y="1392"/>
              <a:ext cx="3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+e</a:t>
              </a:r>
            </a:p>
          </p:txBody>
        </p:sp>
        <p:sp>
          <p:nvSpPr>
            <p:cNvPr id="35874" name="Text Box 10"/>
            <p:cNvSpPr txBox="1">
              <a:spLocks noChangeArrowheads="1"/>
            </p:cNvSpPr>
            <p:nvPr/>
          </p:nvSpPr>
          <p:spPr bwMode="auto">
            <a:xfrm>
              <a:off x="576" y="2400"/>
              <a:ext cx="3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+e</a:t>
              </a:r>
            </a:p>
          </p:txBody>
        </p:sp>
        <p:sp>
          <p:nvSpPr>
            <p:cNvPr id="35875" name="Text Box 11"/>
            <p:cNvSpPr txBox="1">
              <a:spLocks noChangeArrowheads="1"/>
            </p:cNvSpPr>
            <p:nvPr/>
          </p:nvSpPr>
          <p:spPr bwMode="auto">
            <a:xfrm>
              <a:off x="182" y="1946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r</a:t>
              </a:r>
            </a:p>
          </p:txBody>
        </p:sp>
        <p:sp>
          <p:nvSpPr>
            <p:cNvPr id="35876" name="Text Box 12"/>
            <p:cNvSpPr txBox="1">
              <a:spLocks noChangeArrowheads="1"/>
            </p:cNvSpPr>
            <p:nvPr/>
          </p:nvSpPr>
          <p:spPr bwMode="auto">
            <a:xfrm>
              <a:off x="672" y="158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35877" name="Text Box 13"/>
            <p:cNvSpPr txBox="1">
              <a:spLocks noChangeArrowheads="1"/>
            </p:cNvSpPr>
            <p:nvPr/>
          </p:nvSpPr>
          <p:spPr bwMode="auto">
            <a:xfrm>
              <a:off x="662" y="223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35878" name="Line 14"/>
            <p:cNvSpPr>
              <a:spLocks noChangeShapeType="1"/>
            </p:cNvSpPr>
            <p:nvPr/>
          </p:nvSpPr>
          <p:spPr bwMode="auto">
            <a:xfrm>
              <a:off x="960" y="1632"/>
              <a:ext cx="28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Text Box 15"/>
            <p:cNvSpPr txBox="1">
              <a:spLocks noChangeArrowheads="1"/>
            </p:cNvSpPr>
            <p:nvPr/>
          </p:nvSpPr>
          <p:spPr bwMode="auto">
            <a:xfrm>
              <a:off x="1008" y="1536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folHlink"/>
                  </a:solidFill>
                </a:rPr>
                <a:t>v</a:t>
              </a:r>
            </a:p>
          </p:txBody>
        </p:sp>
        <p:sp>
          <p:nvSpPr>
            <p:cNvPr id="35880" name="Line 16"/>
            <p:cNvSpPr>
              <a:spLocks noChangeShapeType="1"/>
            </p:cNvSpPr>
            <p:nvPr/>
          </p:nvSpPr>
          <p:spPr bwMode="auto">
            <a:xfrm>
              <a:off x="960" y="2496"/>
              <a:ext cx="28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Text Box 17"/>
            <p:cNvSpPr txBox="1">
              <a:spLocks noChangeArrowheads="1"/>
            </p:cNvSpPr>
            <p:nvPr/>
          </p:nvSpPr>
          <p:spPr bwMode="auto">
            <a:xfrm>
              <a:off x="1008" y="2400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folHlink"/>
                  </a:solidFill>
                </a:rPr>
                <a:t>v</a:t>
              </a:r>
            </a:p>
          </p:txBody>
        </p:sp>
      </p:grpSp>
      <p:sp>
        <p:nvSpPr>
          <p:cNvPr id="35848" name="Text Box 18"/>
          <p:cNvSpPr txBox="1">
            <a:spLocks noChangeArrowheads="1"/>
          </p:cNvSpPr>
          <p:nvPr/>
        </p:nvSpPr>
        <p:spPr bwMode="auto">
          <a:xfrm>
            <a:off x="2895600" y="1066800"/>
            <a:ext cx="5961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Electric force</a:t>
            </a:r>
            <a:r>
              <a:rPr lang="en-US" altLang="en-US" dirty="0" smtClean="0">
                <a:solidFill>
                  <a:schemeClr val="accent2"/>
                </a:solidFill>
              </a:rPr>
              <a:t>: (assume independent of frame?)</a:t>
            </a:r>
            <a:endParaRPr lang="en-US" altLang="en-US" dirty="0"/>
          </a:p>
        </p:txBody>
      </p:sp>
      <p:grpSp>
        <p:nvGrpSpPr>
          <p:cNvPr id="35849" name="Group 19"/>
          <p:cNvGrpSpPr>
            <a:grpSpLocks/>
          </p:cNvGrpSpPr>
          <p:nvPr/>
        </p:nvGrpSpPr>
        <p:grpSpPr bwMode="auto">
          <a:xfrm>
            <a:off x="1508125" y="4038600"/>
            <a:ext cx="471488" cy="650875"/>
            <a:chOff x="950" y="2544"/>
            <a:chExt cx="297" cy="410"/>
          </a:xfrm>
        </p:grpSpPr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960" y="2544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Text Box 21"/>
            <p:cNvSpPr txBox="1">
              <a:spLocks noChangeArrowheads="1"/>
            </p:cNvSpPr>
            <p:nvPr/>
          </p:nvSpPr>
          <p:spPr bwMode="auto">
            <a:xfrm>
              <a:off x="950" y="2666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2"/>
                  </a:solidFill>
                </a:rPr>
                <a:t>E</a:t>
              </a:r>
              <a:r>
                <a:rPr lang="en-US" altLang="en-US" i="1" baseline="-25000">
                  <a:solidFill>
                    <a:schemeClr val="accent2"/>
                  </a:solidFill>
                </a:rPr>
                <a:t>1</a:t>
              </a:r>
              <a:endParaRPr lang="en-US" altLang="en-US" i="1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1594390" name="Object 2"/>
          <p:cNvGraphicFramePr>
            <a:graphicFrameLocks noChangeAspect="1"/>
          </p:cNvGraphicFramePr>
          <p:nvPr/>
        </p:nvGraphicFramePr>
        <p:xfrm>
          <a:off x="4724400" y="1371600"/>
          <a:ext cx="29083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4" name="Equation" r:id="rId5" imgW="1447800" imgH="457200" progId="Equation.3">
                  <p:embed/>
                </p:oleObj>
              </mc:Choice>
              <mc:Fallback>
                <p:oleObj name="Equation" r:id="rId5" imgW="1447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71600"/>
                        <a:ext cx="29083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0" name="Group 23"/>
          <p:cNvGrpSpPr>
            <a:grpSpLocks/>
          </p:cNvGrpSpPr>
          <p:nvPr/>
        </p:nvGrpSpPr>
        <p:grpSpPr bwMode="auto">
          <a:xfrm>
            <a:off x="1447800" y="4038600"/>
            <a:ext cx="714375" cy="1143000"/>
            <a:chOff x="912" y="2544"/>
            <a:chExt cx="450" cy="720"/>
          </a:xfrm>
        </p:grpSpPr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>
              <a:off x="912" y="2544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912" y="2976"/>
              <a:ext cx="4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rgbClr val="FF0000"/>
                  </a:solidFill>
                </a:rPr>
                <a:t>F</a:t>
              </a:r>
              <a:r>
                <a:rPr lang="en-US" altLang="en-US" i="1" baseline="-25000">
                  <a:solidFill>
                    <a:srgbClr val="FF0000"/>
                  </a:solidFill>
                </a:rPr>
                <a:t>21,e</a:t>
              </a:r>
              <a:endParaRPr lang="en-US" altLang="en-US" i="1">
                <a:solidFill>
                  <a:srgbClr val="FF0000"/>
                </a:solidFill>
              </a:endParaRPr>
            </a:p>
          </p:txBody>
        </p:sp>
      </p:grpSp>
      <p:sp>
        <p:nvSpPr>
          <p:cNvPr id="35851" name="Text Box 26"/>
          <p:cNvSpPr txBox="1">
            <a:spLocks noChangeArrowheads="1"/>
          </p:cNvSpPr>
          <p:nvPr/>
        </p:nvSpPr>
        <p:spPr bwMode="auto">
          <a:xfrm>
            <a:off x="3810000" y="2362200"/>
            <a:ext cx="205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Magnetic field:</a:t>
            </a:r>
          </a:p>
        </p:txBody>
      </p:sp>
      <p:graphicFrame>
        <p:nvGraphicFramePr>
          <p:cNvPr id="1594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246572"/>
              </p:ext>
            </p:extLst>
          </p:nvPr>
        </p:nvGraphicFramePr>
        <p:xfrm>
          <a:off x="3717131" y="2833688"/>
          <a:ext cx="2014537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5" name="Equation" r:id="rId7" imgW="1003300" imgH="393700" progId="Equation.3">
                  <p:embed/>
                </p:oleObj>
              </mc:Choice>
              <mc:Fallback>
                <p:oleObj name="Equation" r:id="rId7" imgW="1003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131" y="2833688"/>
                        <a:ext cx="2014537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2" name="Group 28"/>
          <p:cNvGrpSpPr>
            <a:grpSpLocks/>
          </p:cNvGrpSpPr>
          <p:nvPr/>
        </p:nvGrpSpPr>
        <p:grpSpPr bwMode="auto">
          <a:xfrm>
            <a:off x="1501775" y="3425825"/>
            <a:ext cx="566738" cy="477838"/>
            <a:chOff x="946" y="2158"/>
            <a:chExt cx="357" cy="301"/>
          </a:xfrm>
        </p:grpSpPr>
        <p:grpSp>
          <p:nvGrpSpPr>
            <p:cNvPr id="35859" name="Group 29"/>
            <p:cNvGrpSpPr>
              <a:grpSpLocks/>
            </p:cNvGrpSpPr>
            <p:nvPr/>
          </p:nvGrpSpPr>
          <p:grpSpPr bwMode="auto">
            <a:xfrm>
              <a:off x="946" y="2363"/>
              <a:ext cx="96" cy="96"/>
              <a:chOff x="432" y="1200"/>
              <a:chExt cx="96" cy="96"/>
            </a:xfrm>
          </p:grpSpPr>
          <p:sp>
            <p:nvSpPr>
              <p:cNvPr id="35861" name="Oval 30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62" name="Line 31"/>
              <p:cNvSpPr>
                <a:spLocks noChangeShapeType="1"/>
              </p:cNvSpPr>
              <p:nvPr/>
            </p:nvSpPr>
            <p:spPr bwMode="auto">
              <a:xfrm flipH="1">
                <a:off x="446" y="1214"/>
                <a:ext cx="68" cy="6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3" name="Line 32"/>
              <p:cNvSpPr>
                <a:spLocks noChangeShapeType="1"/>
              </p:cNvSpPr>
              <p:nvPr/>
            </p:nvSpPr>
            <p:spPr bwMode="auto">
              <a:xfrm>
                <a:off x="446" y="1214"/>
                <a:ext cx="65" cy="65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60" name="Text Box 33"/>
            <p:cNvSpPr txBox="1">
              <a:spLocks noChangeArrowheads="1"/>
            </p:cNvSpPr>
            <p:nvPr/>
          </p:nvSpPr>
          <p:spPr bwMode="auto">
            <a:xfrm>
              <a:off x="1006" y="2158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1"/>
                  </a:solidFill>
                </a:rPr>
                <a:t>B</a:t>
              </a:r>
              <a:r>
                <a:rPr lang="en-US" altLang="en-US" i="1" baseline="-25000">
                  <a:solidFill>
                    <a:schemeClr val="accent1"/>
                  </a:solidFill>
                </a:rPr>
                <a:t>1</a:t>
              </a:r>
              <a:endParaRPr lang="en-US" altLang="en-US" i="1">
                <a:solidFill>
                  <a:schemeClr val="accent1"/>
                </a:solidFill>
              </a:endParaRPr>
            </a:p>
          </p:txBody>
        </p:sp>
      </p:grpSp>
      <p:sp>
        <p:nvSpPr>
          <p:cNvPr id="35853" name="Text Box 34"/>
          <p:cNvSpPr txBox="1">
            <a:spLocks noChangeArrowheads="1"/>
          </p:cNvSpPr>
          <p:nvPr/>
        </p:nvSpPr>
        <p:spPr bwMode="auto">
          <a:xfrm>
            <a:off x="3775868" y="3720450"/>
            <a:ext cx="211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Magnetic force:</a:t>
            </a:r>
          </a:p>
        </p:txBody>
      </p:sp>
      <p:graphicFrame>
        <p:nvGraphicFramePr>
          <p:cNvPr id="15944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76632"/>
              </p:ext>
            </p:extLst>
          </p:nvPr>
        </p:nvGraphicFramePr>
        <p:xfrm>
          <a:off x="4239418" y="4359419"/>
          <a:ext cx="1989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6" name="Equation" r:id="rId9" imgW="990600" imgH="266700" progId="Equation.3">
                  <p:embed/>
                </p:oleObj>
              </mc:Choice>
              <mc:Fallback>
                <p:oleObj name="Equation" r:id="rId9" imgW="990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9418" y="4359419"/>
                        <a:ext cx="19891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4" name="Group 36"/>
          <p:cNvGrpSpPr>
            <a:grpSpLocks/>
          </p:cNvGrpSpPr>
          <p:nvPr/>
        </p:nvGrpSpPr>
        <p:grpSpPr bwMode="auto">
          <a:xfrm>
            <a:off x="1431925" y="3089275"/>
            <a:ext cx="769938" cy="796925"/>
            <a:chOff x="902" y="1946"/>
            <a:chExt cx="485" cy="502"/>
          </a:xfrm>
        </p:grpSpPr>
        <p:sp>
          <p:nvSpPr>
            <p:cNvPr id="35857" name="Line 37"/>
            <p:cNvSpPr>
              <a:spLocks noChangeShapeType="1"/>
            </p:cNvSpPr>
            <p:nvPr/>
          </p:nvSpPr>
          <p:spPr bwMode="auto">
            <a:xfrm flipV="1">
              <a:off x="912" y="2160"/>
              <a:ext cx="0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Text Box 38"/>
            <p:cNvSpPr txBox="1">
              <a:spLocks noChangeArrowheads="1"/>
            </p:cNvSpPr>
            <p:nvPr/>
          </p:nvSpPr>
          <p:spPr bwMode="auto">
            <a:xfrm>
              <a:off x="902" y="1946"/>
              <a:ext cx="4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rgbClr val="FF6600"/>
                  </a:solidFill>
                </a:rPr>
                <a:t>F</a:t>
              </a:r>
              <a:r>
                <a:rPr lang="en-US" altLang="en-US" i="1" baseline="-25000">
                  <a:solidFill>
                    <a:srgbClr val="FF6600"/>
                  </a:solidFill>
                </a:rPr>
                <a:t>21,m</a:t>
              </a:r>
              <a:endParaRPr lang="en-US" altLang="en-US" i="1">
                <a:solidFill>
                  <a:srgbClr val="FF6600"/>
                </a:solidFill>
              </a:endParaRPr>
            </a:p>
          </p:txBody>
        </p:sp>
      </p:grpSp>
      <p:graphicFrame>
        <p:nvGraphicFramePr>
          <p:cNvPr id="159440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861865"/>
              </p:ext>
            </p:extLst>
          </p:nvPr>
        </p:nvGraphicFramePr>
        <p:xfrm>
          <a:off x="4264818" y="4816619"/>
          <a:ext cx="293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7" name="Equation" r:id="rId11" imgW="1460500" imgH="419100" progId="Equation.DSMT4">
                  <p:embed/>
                </p:oleObj>
              </mc:Choice>
              <mc:Fallback>
                <p:oleObj name="Equation" r:id="rId11" imgW="1460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818" y="4816619"/>
                        <a:ext cx="2933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5" name="Rectangle 4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charset="-128"/>
              </a:rPr>
              <a:t>Magnetic Forces in Moving Reference Frames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35856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B3F-1E65-4F17-8201-446C1D7FCBD6}" type="slidenum">
              <a:rPr lang="en-US" altLang="en-US" smtClean="0"/>
              <a:pPr/>
              <a:t>16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145010" y="2768104"/>
                <a:ext cx="2976520" cy="461665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indent="228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𝑙𝑎𝑏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 &lt;0, 0, 0&gt;</m:t>
                      </m:r>
                    </m:oMath>
                  </m:oMathPara>
                </a14:m>
                <a:endParaRPr lang="en-US" sz="3000" dirty="0">
                  <a:solidFill>
                    <a:srgbClr val="CC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010" y="2768104"/>
                <a:ext cx="2976520" cy="461665"/>
              </a:xfrm>
              <a:prstGeom prst="rect">
                <a:avLst/>
              </a:prstGeom>
              <a:blipFill rotWithShape="0">
                <a:blip r:embed="rId13"/>
                <a:stretch>
                  <a:fillRect r="-2869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709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2" descr="Fig20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029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28646"/>
              </p:ext>
            </p:extLst>
          </p:nvPr>
        </p:nvGraphicFramePr>
        <p:xfrm>
          <a:off x="6515100" y="2078831"/>
          <a:ext cx="254480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3" name="Equation" r:id="rId5" imgW="939800" imgH="266700" progId="Equation.3">
                  <p:embed/>
                </p:oleObj>
              </mc:Choice>
              <mc:Fallback>
                <p:oleObj name="Equation" r:id="rId5" imgW="9398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078831"/>
                        <a:ext cx="254480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4" name="Group 4"/>
          <p:cNvGrpSpPr>
            <a:grpSpLocks/>
          </p:cNvGrpSpPr>
          <p:nvPr/>
        </p:nvGrpSpPr>
        <p:grpSpPr bwMode="auto">
          <a:xfrm>
            <a:off x="2133600" y="3429000"/>
            <a:ext cx="1447800" cy="609600"/>
            <a:chOff x="864" y="2160"/>
            <a:chExt cx="912" cy="384"/>
          </a:xfrm>
        </p:grpSpPr>
        <p:sp>
          <p:nvSpPr>
            <p:cNvPr id="50196" name="Rectangle 5"/>
            <p:cNvSpPr>
              <a:spLocks noChangeArrowheads="1"/>
            </p:cNvSpPr>
            <p:nvPr/>
          </p:nvSpPr>
          <p:spPr bwMode="auto">
            <a:xfrm>
              <a:off x="864" y="2160"/>
              <a:ext cx="9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197" name="Line 6"/>
            <p:cNvSpPr>
              <a:spLocks noChangeShapeType="1"/>
            </p:cNvSpPr>
            <p:nvPr/>
          </p:nvSpPr>
          <p:spPr bwMode="auto">
            <a:xfrm>
              <a:off x="912" y="2304"/>
              <a:ext cx="76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Text Box 7"/>
            <p:cNvSpPr txBox="1">
              <a:spLocks noChangeArrowheads="1"/>
            </p:cNvSpPr>
            <p:nvPr/>
          </p:nvSpPr>
          <p:spPr bwMode="auto">
            <a:xfrm>
              <a:off x="1296" y="2256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1">
                  <a:solidFill>
                    <a:srgbClr val="FF6600"/>
                  </a:solidFill>
                </a:rPr>
                <a:t>v</a:t>
              </a:r>
            </a:p>
          </p:txBody>
        </p:sp>
      </p:grpSp>
      <p:graphicFrame>
        <p:nvGraphicFramePr>
          <p:cNvPr id="16087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16367"/>
              </p:ext>
            </p:extLst>
          </p:nvPr>
        </p:nvGraphicFramePr>
        <p:xfrm>
          <a:off x="558800" y="4038600"/>
          <a:ext cx="80279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4" name="Equation" r:id="rId7" imgW="4000320" imgH="507960" progId="Equation.DSMT4">
                  <p:embed/>
                </p:oleObj>
              </mc:Choice>
              <mc:Fallback>
                <p:oleObj name="Equation" r:id="rId7" imgW="4000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038600"/>
                        <a:ext cx="802798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8713" name="Line 9"/>
          <p:cNvSpPr>
            <a:spLocks noChangeShapeType="1"/>
          </p:cNvSpPr>
          <p:nvPr/>
        </p:nvSpPr>
        <p:spPr bwMode="auto">
          <a:xfrm>
            <a:off x="3886200" y="4813244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087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24224"/>
              </p:ext>
            </p:extLst>
          </p:nvPr>
        </p:nvGraphicFramePr>
        <p:xfrm>
          <a:off x="2301240" y="5307929"/>
          <a:ext cx="3978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5" name="Equation" r:id="rId9" imgW="1981200" imgH="431800" progId="Equation.DSMT4">
                  <p:embed/>
                </p:oleObj>
              </mc:Choice>
              <mc:Fallback>
                <p:oleObj name="Equation" r:id="rId9" imgW="1981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240" y="5307929"/>
                        <a:ext cx="39782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76600" y="1565275"/>
            <a:ext cx="1600200" cy="949325"/>
            <a:chOff x="1584" y="986"/>
            <a:chExt cx="1008" cy="598"/>
          </a:xfrm>
        </p:grpSpPr>
        <p:sp>
          <p:nvSpPr>
            <p:cNvPr id="50193" name="Line 12"/>
            <p:cNvSpPr>
              <a:spLocks noChangeShapeType="1"/>
            </p:cNvSpPr>
            <p:nvPr/>
          </p:nvSpPr>
          <p:spPr bwMode="auto">
            <a:xfrm flipV="1">
              <a:off x="1584" y="1152"/>
              <a:ext cx="0" cy="43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Line 13"/>
            <p:cNvSpPr>
              <a:spLocks noChangeShapeType="1"/>
            </p:cNvSpPr>
            <p:nvPr/>
          </p:nvSpPr>
          <p:spPr bwMode="auto">
            <a:xfrm flipV="1">
              <a:off x="2592" y="1152"/>
              <a:ext cx="0" cy="43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Text Box 14"/>
            <p:cNvSpPr txBox="1">
              <a:spLocks noChangeArrowheads="1"/>
            </p:cNvSpPr>
            <p:nvPr/>
          </p:nvSpPr>
          <p:spPr bwMode="auto">
            <a:xfrm>
              <a:off x="1622" y="98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2"/>
                  </a:solidFill>
                </a:rPr>
                <a:t>E</a:t>
              </a:r>
            </a:p>
          </p:txBody>
        </p:sp>
      </p:grpSp>
      <p:pic>
        <p:nvPicPr>
          <p:cNvPr id="1608719" name="Picture 15" descr="Ball-red-smal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08720" name="Object 5"/>
          <p:cNvGraphicFramePr>
            <a:graphicFrameLocks noChangeAspect="1"/>
          </p:cNvGraphicFramePr>
          <p:nvPr/>
        </p:nvGraphicFramePr>
        <p:xfrm>
          <a:off x="146050" y="2286000"/>
          <a:ext cx="15303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6" name="Equation" r:id="rId12" imgW="762000" imgH="254000" progId="Equation.3">
                  <p:embed/>
                </p:oleObj>
              </mc:Choice>
              <mc:Fallback>
                <p:oleObj name="Equation" r:id="rId12" imgW="762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2286000"/>
                        <a:ext cx="153035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8721" name="Line 17"/>
          <p:cNvSpPr>
            <a:spLocks noChangeShapeType="1"/>
          </p:cNvSpPr>
          <p:nvPr/>
        </p:nvSpPr>
        <p:spPr bwMode="auto">
          <a:xfrm flipV="1">
            <a:off x="2533650" y="19812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722" name="Line 18"/>
          <p:cNvSpPr>
            <a:spLocks noChangeShapeType="1"/>
          </p:cNvSpPr>
          <p:nvPr/>
        </p:nvSpPr>
        <p:spPr bwMode="auto">
          <a:xfrm flipV="1">
            <a:off x="1676400" y="2357438"/>
            <a:ext cx="779463" cy="2508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08723" name="Object 6"/>
          <p:cNvGraphicFramePr>
            <a:graphicFrameLocks noChangeAspect="1"/>
          </p:cNvGraphicFramePr>
          <p:nvPr/>
        </p:nvGraphicFramePr>
        <p:xfrm>
          <a:off x="152400" y="2876550"/>
          <a:ext cx="10461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7" name="Equation" r:id="rId14" imgW="520700" imgH="254000" progId="Equation.DSMT4">
                  <p:embed/>
                </p:oleObj>
              </mc:Choice>
              <mc:Fallback>
                <p:oleObj name="Equation" r:id="rId14" imgW="520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76550"/>
                        <a:ext cx="1046163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8724" name="Rectangle 20"/>
          <p:cNvSpPr>
            <a:spLocks noChangeArrowheads="1"/>
          </p:cNvSpPr>
          <p:nvPr/>
        </p:nvSpPr>
        <p:spPr bwMode="auto">
          <a:xfrm>
            <a:off x="5486400" y="1600200"/>
            <a:ext cx="228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91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charset="-128"/>
              </a:rPr>
              <a:t>Interpretation depends on reference frame</a:t>
            </a:r>
          </a:p>
        </p:txBody>
      </p:sp>
      <p:sp>
        <p:nvSpPr>
          <p:cNvPr id="50192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8923" y="4831024"/>
                <a:ext cx="1317477" cy="461665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rtlCol="0">
                <a:spAutoFit/>
              </a:bodyPr>
              <a:lstStyle/>
              <a:p>
                <a:pPr indent="228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23" y="4831024"/>
                <a:ext cx="1317477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11574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232567"/>
              </p:ext>
            </p:extLst>
          </p:nvPr>
        </p:nvGraphicFramePr>
        <p:xfrm>
          <a:off x="2335848" y="6248400"/>
          <a:ext cx="9255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8" name="Equation" r:id="rId17" imgW="457200" imgH="241200" progId="Equation.DSMT4">
                  <p:embed/>
                </p:oleObj>
              </mc:Choice>
              <mc:Fallback>
                <p:oleObj name="Equation" r:id="rId17" imgW="45720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848" y="6248400"/>
                        <a:ext cx="9255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00" y="6243935"/>
            <a:ext cx="4876800" cy="46166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dirty="0" smtClean="0">
                <a:solidFill>
                  <a:srgbClr val="CC0000"/>
                </a:solidFill>
                <a:latin typeface="+mn-lt"/>
              </a:rPr>
              <a:t>However, v’=0, </a:t>
            </a:r>
            <a:r>
              <a:rPr lang="en-US" dirty="0" smtClean="0">
                <a:solidFill>
                  <a:srgbClr val="CC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CC0000"/>
                </a:solidFill>
                <a:latin typeface="+mn-lt"/>
                <a:sym typeface="Wingdings" panose="05000000000000000000" pitchFamily="2" charset="2"/>
              </a:rPr>
              <a:t>F</a:t>
            </a:r>
            <a:r>
              <a:rPr lang="en-US" baseline="-25000" dirty="0" err="1" smtClean="0">
                <a:solidFill>
                  <a:srgbClr val="CC0000"/>
                </a:solidFill>
                <a:latin typeface="+mn-lt"/>
                <a:sym typeface="Wingdings" panose="05000000000000000000" pitchFamily="2" charset="2"/>
              </a:rPr>
              <a:t>mag</a:t>
            </a:r>
            <a:r>
              <a:rPr lang="en-US" dirty="0" smtClean="0">
                <a:solidFill>
                  <a:srgbClr val="CC0000"/>
                </a:solidFill>
                <a:latin typeface="+mn-lt"/>
                <a:sym typeface="Wingdings" panose="05000000000000000000" pitchFamily="2" charset="2"/>
              </a:rPr>
              <a:t> = 0. </a:t>
            </a:r>
            <a:endParaRPr lang="en-US" dirty="0">
              <a:solidFill>
                <a:srgbClr val="CC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145010" y="2768104"/>
                <a:ext cx="2976520" cy="461665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indent="228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𝑙𝑎𝑏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 &lt;0, 0, 0&gt;</m:t>
                      </m:r>
                    </m:oMath>
                  </m:oMathPara>
                </a14:m>
                <a:endParaRPr lang="en-US" sz="3000" dirty="0">
                  <a:solidFill>
                    <a:srgbClr val="CC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010" y="2768104"/>
                <a:ext cx="2976520" cy="461665"/>
              </a:xfrm>
              <a:prstGeom prst="rect">
                <a:avLst/>
              </a:prstGeom>
              <a:blipFill rotWithShape="0">
                <a:blip r:embed="rId19"/>
                <a:stretch>
                  <a:fillRect r="-2869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746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2500" dirty="0">
                <a:hlinkClick r:id="rId2"/>
              </a:rPr>
              <a:t>http://</a:t>
            </a:r>
            <a:r>
              <a:rPr lang="en-US" sz="2500" dirty="0" smtClean="0">
                <a:hlinkClick r:id="rId2"/>
              </a:rPr>
              <a:t>www.youtube.com/watch?v=iG0pzGcy4xU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44495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4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Magnetic Torque</a:t>
            </a:r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0" y="15986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4419600" y="990600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indent="228600" algn="just">
              <a:defRPr/>
            </a:pPr>
            <a:r>
              <a:rPr lang="en-US" sz="1800" b="1">
                <a:solidFill>
                  <a:srgbClr val="0033CC"/>
                </a:solidFill>
                <a:latin typeface="+mj-lt"/>
                <a:ea typeface="+mn-ea"/>
              </a:rPr>
              <a:t>MAGNETIC FORCE -- current in a wire</a:t>
            </a:r>
          </a:p>
        </p:txBody>
      </p:sp>
      <p:pic>
        <p:nvPicPr>
          <p:cNvPr id="21509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77900"/>
            <a:ext cx="2425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3" descr="Ch20-page724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04"/>
          <a:stretch>
            <a:fillRect/>
          </a:stretch>
        </p:blipFill>
        <p:spPr bwMode="auto">
          <a:xfrm>
            <a:off x="0" y="243840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648200" y="2686050"/>
            <a:ext cx="4202113" cy="2206625"/>
            <a:chOff x="4648200" y="2685871"/>
            <a:chExt cx="4202545" cy="2207093"/>
          </a:xfrm>
        </p:grpSpPr>
        <p:sp>
          <p:nvSpPr>
            <p:cNvPr id="15" name="TextBox 14"/>
            <p:cNvSpPr txBox="1"/>
            <p:nvPr/>
          </p:nvSpPr>
          <p:spPr>
            <a:xfrm>
              <a:off x="4648200" y="2685871"/>
              <a:ext cx="2186213" cy="36996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Seen from the side:</a:t>
              </a:r>
            </a:p>
          </p:txBody>
        </p:sp>
        <p:grpSp>
          <p:nvGrpSpPr>
            <p:cNvPr id="21513" name="Group 25"/>
            <p:cNvGrpSpPr>
              <a:grpSpLocks/>
            </p:cNvGrpSpPr>
            <p:nvPr/>
          </p:nvGrpSpPr>
          <p:grpSpPr bwMode="auto">
            <a:xfrm>
              <a:off x="5141492" y="4056629"/>
              <a:ext cx="3298234" cy="646331"/>
              <a:chOff x="4379492" y="3211226"/>
              <a:chExt cx="3298234" cy="646331"/>
            </a:xfrm>
          </p:grpSpPr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4876902" y="3428305"/>
                <a:ext cx="2667274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521" name="Group 19"/>
              <p:cNvGrpSpPr>
                <a:grpSpLocks/>
              </p:cNvGrpSpPr>
              <p:nvPr/>
            </p:nvGrpSpPr>
            <p:grpSpPr bwMode="auto">
              <a:xfrm>
                <a:off x="7449126" y="3319174"/>
                <a:ext cx="228600" cy="228600"/>
                <a:chOff x="1066800" y="3055938"/>
                <a:chExt cx="228600" cy="22860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1142799" y="3131725"/>
                  <a:ext cx="76208" cy="76216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066591" y="3055509"/>
                  <a:ext cx="228623" cy="228648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4641928" y="3318745"/>
                <a:ext cx="228623" cy="228648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79964" y="3210772"/>
                <a:ext cx="466773" cy="646249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 sz="1800">
                    <a:solidFill>
                      <a:srgbClr val="CC0000"/>
                    </a:solidFill>
                    <a:latin typeface="+mj-lt"/>
                    <a:ea typeface="+mn-ea"/>
                  </a:rPr>
                  <a:t>x</a:t>
                </a: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6096227" y="3356853"/>
                <a:ext cx="152416" cy="1524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8409375" y="4062526"/>
              <a:ext cx="441370" cy="830438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>
                  <a:solidFill>
                    <a:srgbClr val="CC0000"/>
                  </a:solidFill>
                  <a:latin typeface="+mn-lt"/>
                  <a:ea typeface="+mn-ea"/>
                </a:rPr>
                <a:t>I</a:t>
              </a:r>
            </a:p>
          </p:txBody>
        </p:sp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7009800" y="3740989"/>
              <a:ext cx="914594" cy="1587"/>
            </a:xfrm>
            <a:prstGeom prst="straightConnector1">
              <a:avLst/>
            </a:prstGeom>
            <a:noFill/>
            <a:ln w="57150" cap="sq">
              <a:solidFill>
                <a:srgbClr val="3C7785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5792856" y="3740195"/>
              <a:ext cx="913006" cy="1588"/>
            </a:xfrm>
            <a:prstGeom prst="straightConnector1">
              <a:avLst/>
            </a:prstGeom>
            <a:noFill/>
            <a:ln w="57150" cap="sq">
              <a:solidFill>
                <a:srgbClr val="3C7785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6696286" y="3605229"/>
              <a:ext cx="390565" cy="46047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>
                  <a:solidFill>
                    <a:srgbClr val="3C7785"/>
                  </a:solidFill>
                  <a:latin typeface="+mn-lt"/>
                  <a:ea typeface="+mn-ea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6801" y="4038708"/>
              <a:ext cx="441370" cy="830439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>
                  <a:solidFill>
                    <a:srgbClr val="CC0000"/>
                  </a:solidFill>
                  <a:latin typeface="+mn-lt"/>
                  <a:ea typeface="+mn-ea"/>
                </a:rPr>
                <a:t>I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67039" y="4339057"/>
              <a:ext cx="795761" cy="461665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  <a:latin typeface="+mn-lt"/>
                  <a:ea typeface="+mn-ea"/>
                </a:rPr>
                <a:t>Axle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Magnetic Force on a charge or wire</a:t>
            </a:r>
          </a:p>
        </p:txBody>
      </p:sp>
      <p:cxnSp>
        <p:nvCxnSpPr>
          <p:cNvPr id="22" name="Straight Connector 6"/>
          <p:cNvCxnSpPr>
            <a:cxnSpLocks noChangeShapeType="1"/>
          </p:cNvCxnSpPr>
          <p:nvPr/>
        </p:nvCxnSpPr>
        <p:spPr bwMode="auto">
          <a:xfrm>
            <a:off x="25400" y="8382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5468938" y="1922463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indent="228600" algn="just">
              <a:defRPr/>
            </a:pPr>
            <a:r>
              <a:rPr lang="en-US" sz="1800" b="1">
                <a:solidFill>
                  <a:srgbClr val="CC0000"/>
                </a:solidFill>
                <a:latin typeface="+mj-lt"/>
                <a:ea typeface="+mn-ea"/>
              </a:rPr>
              <a:t>MAGNETIC FORCE</a:t>
            </a:r>
          </a:p>
          <a:p>
            <a:pPr indent="228600" algn="just">
              <a:defRPr/>
            </a:pPr>
            <a:r>
              <a:rPr lang="en-US" sz="1800" b="1">
                <a:solidFill>
                  <a:srgbClr val="CC0000"/>
                </a:solidFill>
                <a:latin typeface="+mj-lt"/>
                <a:ea typeface="+mn-ea"/>
              </a:rPr>
              <a:t>point charge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55063" y="4360863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838200" y="2176463"/>
            <a:ext cx="109538" cy="109537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57263" y="2235200"/>
            <a:ext cx="762000" cy="1588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992" name="Picture 2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284413"/>
            <a:ext cx="190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3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413000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an 31"/>
          <p:cNvSpPr>
            <a:spLocks noChangeArrowheads="1"/>
          </p:cNvSpPr>
          <p:nvPr/>
        </p:nvSpPr>
        <p:spPr bwMode="auto">
          <a:xfrm rot="5400000">
            <a:off x="1028700" y="4000500"/>
            <a:ext cx="533400" cy="914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9D6E03"/>
              </a:gs>
              <a:gs pos="50000">
                <a:srgbClr val="FFB406"/>
              </a:gs>
              <a:gs pos="100000">
                <a:srgbClr val="9D6E03"/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41995" name="Picture 3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152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3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41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>
            <a:off x="914400" y="4868863"/>
            <a:ext cx="762000" cy="1587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3400" y="6078538"/>
            <a:ext cx="1392238" cy="52387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400">
                <a:solidFill>
                  <a:srgbClr val="0033CC"/>
                </a:solidFill>
                <a:latin typeface="+mj-lt"/>
                <a:ea typeface="+mn-ea"/>
              </a:rPr>
              <a:t>= length of this </a:t>
            </a:r>
          </a:p>
          <a:p>
            <a:pPr indent="228600">
              <a:defRPr/>
            </a:pPr>
            <a:r>
              <a:rPr lang="en-US" sz="1400">
                <a:solidFill>
                  <a:srgbClr val="0033CC"/>
                </a:solidFill>
                <a:latin typeface="+mj-lt"/>
                <a:ea typeface="+mn-ea"/>
              </a:rPr>
              <a:t>   chunk of wire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62600" y="3995738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indent="228600" algn="just">
              <a:defRPr/>
            </a:pPr>
            <a:r>
              <a:rPr lang="en-US" sz="1800" b="1">
                <a:solidFill>
                  <a:srgbClr val="CC0000"/>
                </a:solidFill>
                <a:latin typeface="+mj-lt"/>
                <a:ea typeface="+mn-ea"/>
              </a:rPr>
              <a:t>MAGNETIC FORCE</a:t>
            </a:r>
          </a:p>
          <a:p>
            <a:pPr indent="228600" algn="just">
              <a:defRPr/>
            </a:pPr>
            <a:r>
              <a:rPr lang="en-US" sz="1800" b="1">
                <a:solidFill>
                  <a:srgbClr val="CC0000"/>
                </a:solidFill>
                <a:latin typeface="+mj-lt"/>
                <a:ea typeface="+mn-ea"/>
              </a:rPr>
              <a:t>current in a wire</a:t>
            </a:r>
          </a:p>
        </p:txBody>
      </p:sp>
      <p:pic>
        <p:nvPicPr>
          <p:cNvPr id="42000" name="Picture 4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078538"/>
            <a:ext cx="336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78263" y="1981200"/>
            <a:ext cx="3970337" cy="2684463"/>
            <a:chOff x="3877730" y="1981200"/>
            <a:chExt cx="3970870" cy="2684462"/>
          </a:xfrm>
        </p:grpSpPr>
        <p:sp>
          <p:nvSpPr>
            <p:cNvPr id="47" name="Oval 46"/>
            <p:cNvSpPr/>
            <p:nvPr/>
          </p:nvSpPr>
          <p:spPr bwMode="auto">
            <a:xfrm>
              <a:off x="3928537" y="1981200"/>
              <a:ext cx="482665" cy="457200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877730" y="4183062"/>
              <a:ext cx="625559" cy="482600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4876401" y="3141663"/>
              <a:ext cx="2972199" cy="646112"/>
            </a:xfrm>
            <a:prstGeom prst="rect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0033CC"/>
                  </a:solidFill>
                  <a:latin typeface="+mj-lt"/>
                  <a:ea typeface="+mn-ea"/>
                </a:rPr>
                <a:t>We just showed how</a:t>
              </a:r>
            </a:p>
            <a:p>
              <a:pPr indent="228600">
                <a:defRPr/>
              </a:pPr>
              <a:r>
                <a:rPr lang="en-US" sz="1800">
                  <a:solidFill>
                    <a:srgbClr val="0033CC"/>
                  </a:solidFill>
                  <a:latin typeface="+mj-lt"/>
                  <a:ea typeface="+mn-ea"/>
                </a:rPr>
                <a:t>these are related</a:t>
              </a:r>
            </a:p>
          </p:txBody>
        </p:sp>
        <p:cxnSp>
          <p:nvCxnSpPr>
            <p:cNvPr id="53" name="Straight Arrow Connector 52"/>
            <p:cNvCxnSpPr>
              <a:cxnSpLocks noChangeShapeType="1"/>
              <a:endCxn id="47" idx="5"/>
            </p:cNvCxnSpPr>
            <p:nvPr/>
          </p:nvCxnSpPr>
          <p:spPr bwMode="auto">
            <a:xfrm rot="16200000" flipV="1">
              <a:off x="4223109" y="2488370"/>
              <a:ext cx="769938" cy="536647"/>
            </a:xfrm>
            <a:prstGeom prst="straightConnector1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/>
            <p:cNvCxnSpPr>
              <a:cxnSpLocks noChangeShapeType="1"/>
              <a:endCxn id="48" idx="7"/>
            </p:cNvCxnSpPr>
            <p:nvPr/>
          </p:nvCxnSpPr>
          <p:spPr bwMode="auto">
            <a:xfrm rot="10800000" flipV="1">
              <a:off x="4412789" y="3784599"/>
              <a:ext cx="473139" cy="469900"/>
            </a:xfrm>
            <a:prstGeom prst="straightConnector1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2002" name="Picture 2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1968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2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4259263"/>
            <a:ext cx="2425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438400" y="4013200"/>
            <a:ext cx="2819400" cy="914400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AD24-A081-46EE-901A-E8111C1CB4F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8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Magnetic Torque</a:t>
            </a:r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0" y="15986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4419600" y="990600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indent="228600" algn="just">
              <a:defRPr/>
            </a:pPr>
            <a:r>
              <a:rPr lang="en-US" sz="1800" b="1">
                <a:solidFill>
                  <a:srgbClr val="0033CC"/>
                </a:solidFill>
                <a:latin typeface="+mj-lt"/>
                <a:ea typeface="+mn-ea"/>
              </a:rPr>
              <a:t>MAGNETIC FORCE -- current in a wire</a:t>
            </a:r>
          </a:p>
        </p:txBody>
      </p:sp>
      <p:pic>
        <p:nvPicPr>
          <p:cNvPr id="23557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77900"/>
            <a:ext cx="2425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3" descr="Ch20-page724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04"/>
          <a:stretch>
            <a:fillRect/>
          </a:stretch>
        </p:blipFill>
        <p:spPr bwMode="auto">
          <a:xfrm>
            <a:off x="0" y="243840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48200" y="2686050"/>
            <a:ext cx="4124325" cy="3698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The current loop can rotate on its axle: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 rot="1177725">
            <a:off x="5141913" y="4056063"/>
            <a:ext cx="3297237" cy="646112"/>
            <a:chOff x="4379492" y="3211226"/>
            <a:chExt cx="3298234" cy="646331"/>
          </a:xfrm>
        </p:grpSpPr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4871538" y="3426691"/>
              <a:ext cx="2667806" cy="1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576" name="Group 19"/>
            <p:cNvGrpSpPr>
              <a:grpSpLocks/>
            </p:cNvGrpSpPr>
            <p:nvPr/>
          </p:nvGrpSpPr>
          <p:grpSpPr bwMode="auto">
            <a:xfrm>
              <a:off x="7449126" y="3319174"/>
              <a:ext cx="228600" cy="228600"/>
              <a:chOff x="1066800" y="3055938"/>
              <a:chExt cx="228600" cy="2286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142513" y="3131752"/>
                <a:ext cx="76223" cy="76226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66290" y="3055526"/>
                <a:ext cx="228669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4641409" y="3318495"/>
              <a:ext cx="228669" cy="228677"/>
            </a:xfrm>
            <a:prstGeom prst="ellipse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74482" y="3210444"/>
              <a:ext cx="466866" cy="64633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x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6095408" y="3355731"/>
              <a:ext cx="152446" cy="15245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rot="5400000" flipH="1" flipV="1">
            <a:off x="7010401" y="3740150"/>
            <a:ext cx="914400" cy="3175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5791994" y="3740944"/>
            <a:ext cx="914400" cy="1588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6696075" y="3605213"/>
            <a:ext cx="390525" cy="4619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3C7785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67039" y="4339057"/>
            <a:ext cx="795761" cy="46166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</a:rPr>
              <a:t>Axle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08988" y="4062413"/>
            <a:ext cx="441325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76788" y="4038600"/>
            <a:ext cx="441325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 rot="-1276040">
            <a:off x="5205413" y="4156075"/>
            <a:ext cx="3297237" cy="646113"/>
            <a:chOff x="4379492" y="3211226"/>
            <a:chExt cx="3298234" cy="646331"/>
          </a:xfrm>
        </p:grpSpPr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4876119" y="3428690"/>
              <a:ext cx="2667806" cy="1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569" name="Group 19"/>
            <p:cNvGrpSpPr>
              <a:grpSpLocks/>
            </p:cNvGrpSpPr>
            <p:nvPr/>
          </p:nvGrpSpPr>
          <p:grpSpPr bwMode="auto">
            <a:xfrm>
              <a:off x="7449126" y="3319174"/>
              <a:ext cx="228600" cy="228600"/>
              <a:chOff x="1066800" y="3055938"/>
              <a:chExt cx="228600" cy="228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134790" y="3117513"/>
                <a:ext cx="76223" cy="76226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58567" y="3041287"/>
                <a:ext cx="228669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4640719" y="3318830"/>
              <a:ext cx="228669" cy="228677"/>
            </a:xfrm>
            <a:prstGeom prst="ellipse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77743" y="3208219"/>
              <a:ext cx="466866" cy="646331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x</a:t>
              </a: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6092235" y="3354973"/>
              <a:ext cx="152446" cy="15245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iClicker</a:t>
            </a:r>
            <a:r>
              <a:rPr lang="en-US" altLang="en-US" dirty="0" smtClean="0">
                <a:ea typeface="ＭＳ Ｐゴシック" charset="-128"/>
              </a:rPr>
              <a:t> Question</a:t>
            </a:r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0" y="15986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4419600" y="990600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indent="228600" algn="just">
              <a:defRPr/>
            </a:pPr>
            <a:r>
              <a:rPr lang="en-US" sz="1800" b="1">
                <a:solidFill>
                  <a:srgbClr val="0033CC"/>
                </a:solidFill>
                <a:latin typeface="+mj-lt"/>
                <a:ea typeface="+mn-ea"/>
              </a:rPr>
              <a:t>MAGNETIC FORCE -- current in a wire</a:t>
            </a:r>
          </a:p>
        </p:txBody>
      </p:sp>
      <p:pic>
        <p:nvPicPr>
          <p:cNvPr id="25605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77900"/>
            <a:ext cx="2425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992188" y="5722938"/>
            <a:ext cx="441325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grpSp>
        <p:nvGrpSpPr>
          <p:cNvPr id="25607" name="Group 25"/>
          <p:cNvGrpSpPr>
            <a:grpSpLocks/>
          </p:cNvGrpSpPr>
          <p:nvPr/>
        </p:nvGrpSpPr>
        <p:grpSpPr bwMode="auto">
          <a:xfrm rot="-5400000">
            <a:off x="-200819" y="4072732"/>
            <a:ext cx="3298825" cy="646112"/>
            <a:chOff x="4379492" y="3211226"/>
            <a:chExt cx="3298234" cy="646331"/>
          </a:xfrm>
        </p:grpSpPr>
        <p:cxnSp>
          <p:nvCxnSpPr>
            <p:cNvPr id="56" name="Straight Connector 55"/>
            <p:cNvCxnSpPr>
              <a:cxnSpLocks noChangeShapeType="1"/>
            </p:cNvCxnSpPr>
            <p:nvPr/>
          </p:nvCxnSpPr>
          <p:spPr bwMode="auto">
            <a:xfrm>
              <a:off x="4888988" y="3422435"/>
              <a:ext cx="2668110" cy="1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671" name="Group 19"/>
            <p:cNvGrpSpPr>
              <a:grpSpLocks/>
            </p:cNvGrpSpPr>
            <p:nvPr/>
          </p:nvGrpSpPr>
          <p:grpSpPr bwMode="auto">
            <a:xfrm>
              <a:off x="7449126" y="3319174"/>
              <a:ext cx="228600" cy="228600"/>
              <a:chOff x="1066800" y="3055938"/>
              <a:chExt cx="228600" cy="228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154138" y="3132203"/>
                <a:ext cx="76186" cy="76226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077952" y="3055977"/>
                <a:ext cx="228559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641383" y="3312861"/>
              <a:ext cx="228559" cy="228677"/>
            </a:xfrm>
            <a:prstGeom prst="ellipse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79492" y="3204874"/>
              <a:ext cx="466641" cy="646331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x</a:t>
              </a: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6101621" y="3350974"/>
              <a:ext cx="152373" cy="15245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rot="5400000" flipH="1" flipV="1">
            <a:off x="1743869" y="4163219"/>
            <a:ext cx="914400" cy="1588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rot="5400000" flipH="1" flipV="1">
            <a:off x="-75406" y="4126706"/>
            <a:ext cx="914400" cy="1588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1506538" y="4314825"/>
            <a:ext cx="390525" cy="4619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3C7785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76313" y="2209800"/>
            <a:ext cx="441325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2095" y="4264375"/>
            <a:ext cx="795761" cy="46166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</a:rPr>
              <a:t>Axle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0" y="1671638"/>
            <a:ext cx="9601200" cy="4318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 sz="2200">
                <a:solidFill>
                  <a:srgbClr val="CC0000"/>
                </a:solidFill>
                <a:latin typeface="+mn-lt"/>
                <a:ea typeface="+mn-ea"/>
              </a:rPr>
              <a:t>At this instant, which diagram represents the magnetic forces on the wire?</a:t>
            </a:r>
          </a:p>
        </p:txBody>
      </p:sp>
      <p:grpSp>
        <p:nvGrpSpPr>
          <p:cNvPr id="25614" name="Group 76"/>
          <p:cNvGrpSpPr>
            <a:grpSpLocks/>
          </p:cNvGrpSpPr>
          <p:nvPr/>
        </p:nvGrpSpPr>
        <p:grpSpPr bwMode="auto">
          <a:xfrm>
            <a:off x="4110038" y="2295525"/>
            <a:ext cx="646112" cy="1857375"/>
            <a:chOff x="4278747" y="2964873"/>
            <a:chExt cx="646331" cy="1857361"/>
          </a:xfrm>
        </p:grpSpPr>
        <p:grpSp>
          <p:nvGrpSpPr>
            <p:cNvPr id="25662" name="Group 19"/>
            <p:cNvGrpSpPr>
              <a:grpSpLocks/>
            </p:cNvGrpSpPr>
            <p:nvPr/>
          </p:nvGrpSpPr>
          <p:grpSpPr bwMode="auto">
            <a:xfrm rot="-5400000">
              <a:off x="4398818" y="2964873"/>
              <a:ext cx="228600" cy="228600"/>
              <a:chOff x="1066800" y="3055938"/>
              <a:chExt cx="228600" cy="2286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143002" y="3132783"/>
                <a:ext cx="76199" cy="76226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66802" y="3056558"/>
                <a:ext cx="228598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663" name="Group 72"/>
            <p:cNvGrpSpPr>
              <a:grpSpLocks/>
            </p:cNvGrpSpPr>
            <p:nvPr/>
          </p:nvGrpSpPr>
          <p:grpSpPr bwMode="auto">
            <a:xfrm>
              <a:off x="4278747" y="4331696"/>
              <a:ext cx="646331" cy="490538"/>
              <a:chOff x="4597402" y="5703296"/>
              <a:chExt cx="646331" cy="490538"/>
            </a:xfrm>
          </p:grpSpPr>
          <p:sp>
            <p:nvSpPr>
              <p:cNvPr id="68" name="Oval 67"/>
              <p:cNvSpPr/>
              <p:nvPr/>
            </p:nvSpPr>
            <p:spPr>
              <a:xfrm rot="16200000">
                <a:off x="4705428" y="5703261"/>
                <a:ext cx="228598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4687206" y="5637308"/>
                <a:ext cx="466721" cy="646331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 sz="1800">
                    <a:solidFill>
                      <a:srgbClr val="CC0000"/>
                    </a:solidFill>
                    <a:latin typeface="+mj-lt"/>
                    <a:ea typeface="+mn-ea"/>
                  </a:rPr>
                  <a:t>x</a:t>
                </a:r>
              </a:p>
            </p:txBody>
          </p:sp>
        </p:grp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 rot="-5400000">
              <a:off x="4443929" y="3666516"/>
              <a:ext cx="152399" cy="15245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cxnSp>
          <p:nvCxnSpPr>
            <p:cNvPr id="76" name="Straight Connector 75"/>
            <p:cNvCxnSpPr>
              <a:cxnSpLocks noChangeShapeType="1"/>
            </p:cNvCxnSpPr>
            <p:nvPr/>
          </p:nvCxnSpPr>
          <p:spPr bwMode="auto">
            <a:xfrm rot="5400000">
              <a:off x="3944663" y="3751473"/>
              <a:ext cx="1142991" cy="1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615" name="Group 77"/>
          <p:cNvGrpSpPr>
            <a:grpSpLocks/>
          </p:cNvGrpSpPr>
          <p:nvPr/>
        </p:nvGrpSpPr>
        <p:grpSpPr bwMode="auto">
          <a:xfrm>
            <a:off x="4133850" y="4730750"/>
            <a:ext cx="646113" cy="1857375"/>
            <a:chOff x="4278747" y="2964873"/>
            <a:chExt cx="646331" cy="1857361"/>
          </a:xfrm>
        </p:grpSpPr>
        <p:grpSp>
          <p:nvGrpSpPr>
            <p:cNvPr id="25654" name="Group 19"/>
            <p:cNvGrpSpPr>
              <a:grpSpLocks/>
            </p:cNvGrpSpPr>
            <p:nvPr/>
          </p:nvGrpSpPr>
          <p:grpSpPr bwMode="auto">
            <a:xfrm rot="-5400000">
              <a:off x="4398818" y="2964873"/>
              <a:ext cx="228600" cy="228600"/>
              <a:chOff x="1066800" y="3055938"/>
              <a:chExt cx="228600" cy="22860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1143001" y="3132783"/>
                <a:ext cx="76199" cy="76226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066801" y="3056558"/>
                <a:ext cx="228598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655" name="Group 72"/>
            <p:cNvGrpSpPr>
              <a:grpSpLocks/>
            </p:cNvGrpSpPr>
            <p:nvPr/>
          </p:nvGrpSpPr>
          <p:grpSpPr bwMode="auto">
            <a:xfrm>
              <a:off x="4278747" y="4331696"/>
              <a:ext cx="646331" cy="490538"/>
              <a:chOff x="4597402" y="5703296"/>
              <a:chExt cx="646331" cy="490538"/>
            </a:xfrm>
          </p:grpSpPr>
          <p:sp>
            <p:nvSpPr>
              <p:cNvPr id="83" name="Oval 82"/>
              <p:cNvSpPr/>
              <p:nvPr/>
            </p:nvSpPr>
            <p:spPr>
              <a:xfrm rot="16200000">
                <a:off x="4705428" y="5703262"/>
                <a:ext cx="228598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16200000">
                <a:off x="4687207" y="5637308"/>
                <a:ext cx="466721" cy="646331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 sz="1800">
                    <a:solidFill>
                      <a:srgbClr val="CC0000"/>
                    </a:solidFill>
                    <a:latin typeface="+mj-lt"/>
                    <a:ea typeface="+mn-ea"/>
                  </a:rPr>
                  <a:t>x</a:t>
                </a:r>
              </a:p>
            </p:txBody>
          </p:sp>
        </p:grp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 rot="-5400000">
              <a:off x="4443929" y="3666516"/>
              <a:ext cx="152399" cy="15245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cxnSp>
          <p:nvCxnSpPr>
            <p:cNvPr id="82" name="Straight Connector 81"/>
            <p:cNvCxnSpPr>
              <a:cxnSpLocks noChangeShapeType="1"/>
            </p:cNvCxnSpPr>
            <p:nvPr/>
          </p:nvCxnSpPr>
          <p:spPr bwMode="auto">
            <a:xfrm rot="5400000">
              <a:off x="3944663" y="3751473"/>
              <a:ext cx="1142991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616" name="Group 86"/>
          <p:cNvGrpSpPr>
            <a:grpSpLocks/>
          </p:cNvGrpSpPr>
          <p:nvPr/>
        </p:nvGrpSpPr>
        <p:grpSpPr bwMode="auto">
          <a:xfrm>
            <a:off x="6745288" y="4724400"/>
            <a:ext cx="646112" cy="1857375"/>
            <a:chOff x="4278747" y="2964873"/>
            <a:chExt cx="646331" cy="1857361"/>
          </a:xfrm>
        </p:grpSpPr>
        <p:grpSp>
          <p:nvGrpSpPr>
            <p:cNvPr id="25646" name="Group 19"/>
            <p:cNvGrpSpPr>
              <a:grpSpLocks/>
            </p:cNvGrpSpPr>
            <p:nvPr/>
          </p:nvGrpSpPr>
          <p:grpSpPr bwMode="auto">
            <a:xfrm rot="-5400000">
              <a:off x="4398818" y="2964873"/>
              <a:ext cx="228600" cy="228600"/>
              <a:chOff x="1066800" y="3055938"/>
              <a:chExt cx="228600" cy="2286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1143002" y="3132783"/>
                <a:ext cx="76199" cy="76226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066802" y="3056558"/>
                <a:ext cx="228598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647" name="Group 72"/>
            <p:cNvGrpSpPr>
              <a:grpSpLocks/>
            </p:cNvGrpSpPr>
            <p:nvPr/>
          </p:nvGrpSpPr>
          <p:grpSpPr bwMode="auto">
            <a:xfrm>
              <a:off x="4278747" y="4331696"/>
              <a:ext cx="646331" cy="490538"/>
              <a:chOff x="4597402" y="5703296"/>
              <a:chExt cx="646331" cy="490538"/>
            </a:xfrm>
          </p:grpSpPr>
          <p:sp>
            <p:nvSpPr>
              <p:cNvPr id="92" name="Oval 91"/>
              <p:cNvSpPr/>
              <p:nvPr/>
            </p:nvSpPr>
            <p:spPr>
              <a:xfrm rot="16200000">
                <a:off x="4705428" y="5703261"/>
                <a:ext cx="228598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6200000">
                <a:off x="4687206" y="5637308"/>
                <a:ext cx="466721" cy="646331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 sz="1800">
                    <a:solidFill>
                      <a:srgbClr val="CC0000"/>
                    </a:solidFill>
                    <a:latin typeface="+mj-lt"/>
                    <a:ea typeface="+mn-ea"/>
                  </a:rPr>
                  <a:t>x</a:t>
                </a:r>
              </a:p>
            </p:txBody>
          </p:sp>
        </p:grp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 rot="-5400000">
              <a:off x="4443929" y="3666516"/>
              <a:ext cx="152399" cy="15245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cxnSp>
          <p:nvCxnSpPr>
            <p:cNvPr id="91" name="Straight Connector 90"/>
            <p:cNvCxnSpPr>
              <a:cxnSpLocks noChangeShapeType="1"/>
            </p:cNvCxnSpPr>
            <p:nvPr/>
          </p:nvCxnSpPr>
          <p:spPr bwMode="auto">
            <a:xfrm rot="5400000">
              <a:off x="3944663" y="3751473"/>
              <a:ext cx="1142991" cy="1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617" name="Group 95"/>
          <p:cNvGrpSpPr>
            <a:grpSpLocks/>
          </p:cNvGrpSpPr>
          <p:nvPr/>
        </p:nvGrpSpPr>
        <p:grpSpPr bwMode="auto">
          <a:xfrm>
            <a:off x="6745288" y="2286000"/>
            <a:ext cx="646112" cy="1857375"/>
            <a:chOff x="4278747" y="2964873"/>
            <a:chExt cx="646331" cy="1857361"/>
          </a:xfrm>
        </p:grpSpPr>
        <p:grpSp>
          <p:nvGrpSpPr>
            <p:cNvPr id="25638" name="Group 19"/>
            <p:cNvGrpSpPr>
              <a:grpSpLocks/>
            </p:cNvGrpSpPr>
            <p:nvPr/>
          </p:nvGrpSpPr>
          <p:grpSpPr bwMode="auto">
            <a:xfrm rot="-5400000">
              <a:off x="4398818" y="2964873"/>
              <a:ext cx="228600" cy="228600"/>
              <a:chOff x="1066800" y="3055938"/>
              <a:chExt cx="228600" cy="2286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143002" y="3132783"/>
                <a:ext cx="76199" cy="76226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66802" y="3056558"/>
                <a:ext cx="228598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639" name="Group 72"/>
            <p:cNvGrpSpPr>
              <a:grpSpLocks/>
            </p:cNvGrpSpPr>
            <p:nvPr/>
          </p:nvGrpSpPr>
          <p:grpSpPr bwMode="auto">
            <a:xfrm>
              <a:off x="4278747" y="4331696"/>
              <a:ext cx="646331" cy="490538"/>
              <a:chOff x="4597402" y="5703296"/>
              <a:chExt cx="646331" cy="490538"/>
            </a:xfrm>
          </p:grpSpPr>
          <p:sp>
            <p:nvSpPr>
              <p:cNvPr id="101" name="Oval 100"/>
              <p:cNvSpPr/>
              <p:nvPr/>
            </p:nvSpPr>
            <p:spPr>
              <a:xfrm rot="16200000">
                <a:off x="4705428" y="5703261"/>
                <a:ext cx="228598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 rot="16200000">
                <a:off x="4687206" y="5637308"/>
                <a:ext cx="466721" cy="646331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 sz="1800">
                    <a:solidFill>
                      <a:srgbClr val="CC0000"/>
                    </a:solidFill>
                    <a:latin typeface="+mj-lt"/>
                    <a:ea typeface="+mn-ea"/>
                  </a:rPr>
                  <a:t>x</a:t>
                </a:r>
              </a:p>
            </p:txBody>
          </p:sp>
        </p:grp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 rot="-5400000">
              <a:off x="4443929" y="3666516"/>
              <a:ext cx="152399" cy="15245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0" name="Straight Connector 99"/>
            <p:cNvCxnSpPr>
              <a:cxnSpLocks noChangeShapeType="1"/>
            </p:cNvCxnSpPr>
            <p:nvPr/>
          </p:nvCxnSpPr>
          <p:spPr bwMode="auto">
            <a:xfrm rot="5400000">
              <a:off x="3944663" y="3751473"/>
              <a:ext cx="1142991" cy="1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6" name="Straight Arrow Connector 105"/>
          <p:cNvCxnSpPr>
            <a:cxnSpLocks noChangeShapeType="1"/>
          </p:cNvCxnSpPr>
          <p:nvPr/>
        </p:nvCxnSpPr>
        <p:spPr bwMode="auto">
          <a:xfrm>
            <a:off x="4465638" y="2397125"/>
            <a:ext cx="355600" cy="1588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TextBox 106"/>
          <p:cNvSpPr txBox="1"/>
          <p:nvPr/>
        </p:nvSpPr>
        <p:spPr>
          <a:xfrm>
            <a:off x="4302125" y="2446338"/>
            <a:ext cx="355600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cxnSp>
        <p:nvCxnSpPr>
          <p:cNvPr id="108" name="Straight Arrow Connector 107"/>
          <p:cNvCxnSpPr>
            <a:cxnSpLocks noChangeShapeType="1"/>
          </p:cNvCxnSpPr>
          <p:nvPr/>
        </p:nvCxnSpPr>
        <p:spPr bwMode="auto">
          <a:xfrm>
            <a:off x="7112000" y="2398713"/>
            <a:ext cx="355600" cy="1587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Straight Arrow Connector 108"/>
          <p:cNvCxnSpPr>
            <a:cxnSpLocks noChangeShapeType="1"/>
          </p:cNvCxnSpPr>
          <p:nvPr/>
        </p:nvCxnSpPr>
        <p:spPr bwMode="auto">
          <a:xfrm>
            <a:off x="4459288" y="3786188"/>
            <a:ext cx="355600" cy="1587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Straight Arrow Connector 109"/>
          <p:cNvCxnSpPr>
            <a:cxnSpLocks noChangeShapeType="1"/>
          </p:cNvCxnSpPr>
          <p:nvPr/>
        </p:nvCxnSpPr>
        <p:spPr bwMode="auto">
          <a:xfrm>
            <a:off x="7070725" y="6224588"/>
            <a:ext cx="355600" cy="1587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Straight Arrow Connector 110"/>
          <p:cNvCxnSpPr>
            <a:cxnSpLocks noChangeShapeType="1"/>
          </p:cNvCxnSpPr>
          <p:nvPr/>
        </p:nvCxnSpPr>
        <p:spPr bwMode="auto">
          <a:xfrm flipH="1">
            <a:off x="3875088" y="4841875"/>
            <a:ext cx="355600" cy="1588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Arrow Connector 111"/>
          <p:cNvCxnSpPr>
            <a:cxnSpLocks noChangeShapeType="1"/>
          </p:cNvCxnSpPr>
          <p:nvPr/>
        </p:nvCxnSpPr>
        <p:spPr bwMode="auto">
          <a:xfrm flipH="1">
            <a:off x="6507163" y="3763963"/>
            <a:ext cx="355600" cy="1587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Straight Arrow Connector 112"/>
          <p:cNvCxnSpPr>
            <a:cxnSpLocks noChangeShapeType="1"/>
          </p:cNvCxnSpPr>
          <p:nvPr/>
        </p:nvCxnSpPr>
        <p:spPr bwMode="auto">
          <a:xfrm flipH="1">
            <a:off x="3867150" y="6232525"/>
            <a:ext cx="355600" cy="1588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13"/>
          <p:cNvCxnSpPr>
            <a:cxnSpLocks noChangeShapeType="1"/>
          </p:cNvCxnSpPr>
          <p:nvPr/>
        </p:nvCxnSpPr>
        <p:spPr bwMode="auto">
          <a:xfrm flipH="1">
            <a:off x="6500813" y="4841875"/>
            <a:ext cx="355600" cy="1588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TextBox 114"/>
          <p:cNvSpPr txBox="1"/>
          <p:nvPr/>
        </p:nvSpPr>
        <p:spPr>
          <a:xfrm>
            <a:off x="4343400" y="3810000"/>
            <a:ext cx="355600" cy="8302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641725" y="4891088"/>
            <a:ext cx="355600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683000" y="6256338"/>
            <a:ext cx="355600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248400" y="4891088"/>
            <a:ext cx="355600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807200" y="6256338"/>
            <a:ext cx="355600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969125" y="2425700"/>
            <a:ext cx="355600" cy="8302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303963" y="3729038"/>
            <a:ext cx="355600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743200" y="2357438"/>
            <a:ext cx="522288" cy="4619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latin typeface="+mn-lt"/>
                <a:ea typeface="+mn-ea"/>
              </a:rPr>
              <a:t>A)  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638800" y="2370138"/>
            <a:ext cx="620713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latin typeface="+mn-lt"/>
                <a:ea typeface="+mn-ea"/>
              </a:rPr>
              <a:t>B)  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43200" y="5024438"/>
            <a:ext cx="620713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latin typeface="+mn-lt"/>
                <a:ea typeface="+mn-ea"/>
              </a:rPr>
              <a:t>C) 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638800" y="5037138"/>
            <a:ext cx="638175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latin typeface="+mn-lt"/>
                <a:ea typeface="+mn-ea"/>
              </a:rPr>
              <a:t>D)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Magnetic Torque </a:t>
            </a:r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0" y="15986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4419600" y="990600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indent="228600" algn="just">
              <a:defRPr/>
            </a:pPr>
            <a:r>
              <a:rPr lang="en-US" sz="1800" b="1">
                <a:solidFill>
                  <a:srgbClr val="0033CC"/>
                </a:solidFill>
                <a:latin typeface="+mj-lt"/>
                <a:ea typeface="+mn-ea"/>
              </a:rPr>
              <a:t>MAGNETIC FORCE -- current in a wire</a:t>
            </a:r>
          </a:p>
        </p:txBody>
      </p:sp>
      <p:pic>
        <p:nvPicPr>
          <p:cNvPr id="27653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77900"/>
            <a:ext cx="2425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992188" y="5722938"/>
            <a:ext cx="441325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grpSp>
        <p:nvGrpSpPr>
          <p:cNvPr id="27655" name="Group 25"/>
          <p:cNvGrpSpPr>
            <a:grpSpLocks/>
          </p:cNvGrpSpPr>
          <p:nvPr/>
        </p:nvGrpSpPr>
        <p:grpSpPr bwMode="auto">
          <a:xfrm rot="-5400000">
            <a:off x="-200819" y="4072732"/>
            <a:ext cx="3298825" cy="646112"/>
            <a:chOff x="4379492" y="3211226"/>
            <a:chExt cx="3298234" cy="646331"/>
          </a:xfrm>
        </p:grpSpPr>
        <p:cxnSp>
          <p:nvCxnSpPr>
            <p:cNvPr id="56" name="Straight Connector 55"/>
            <p:cNvCxnSpPr>
              <a:cxnSpLocks noChangeShapeType="1"/>
            </p:cNvCxnSpPr>
            <p:nvPr/>
          </p:nvCxnSpPr>
          <p:spPr bwMode="auto">
            <a:xfrm>
              <a:off x="4888988" y="3422435"/>
              <a:ext cx="2668110" cy="1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709" name="Group 19"/>
            <p:cNvGrpSpPr>
              <a:grpSpLocks/>
            </p:cNvGrpSpPr>
            <p:nvPr/>
          </p:nvGrpSpPr>
          <p:grpSpPr bwMode="auto">
            <a:xfrm>
              <a:off x="7449126" y="3319174"/>
              <a:ext cx="228600" cy="228600"/>
              <a:chOff x="1066800" y="3055938"/>
              <a:chExt cx="228600" cy="228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154138" y="3132203"/>
                <a:ext cx="76186" cy="76226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077952" y="3055977"/>
                <a:ext cx="228559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641383" y="3312861"/>
              <a:ext cx="228559" cy="228677"/>
            </a:xfrm>
            <a:prstGeom prst="ellipse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79492" y="3204874"/>
              <a:ext cx="466641" cy="646331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x</a:t>
              </a: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6101621" y="3350974"/>
              <a:ext cx="152373" cy="15245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rot="5400000" flipH="1" flipV="1">
            <a:off x="1743869" y="4163219"/>
            <a:ext cx="914400" cy="1588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rot="5400000" flipH="1" flipV="1">
            <a:off x="-75406" y="4126706"/>
            <a:ext cx="914400" cy="1588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1506538" y="4314825"/>
            <a:ext cx="390525" cy="4619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3C7785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76313" y="2209800"/>
            <a:ext cx="441325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2095" y="4264375"/>
            <a:ext cx="795761" cy="46166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</a:rPr>
              <a:t>Axle</a:t>
            </a:r>
          </a:p>
        </p:txBody>
      </p:sp>
      <p:cxnSp>
        <p:nvCxnSpPr>
          <p:cNvPr id="110" name="Straight Arrow Connector 109"/>
          <p:cNvCxnSpPr>
            <a:cxnSpLocks noChangeShapeType="1"/>
          </p:cNvCxnSpPr>
          <p:nvPr/>
        </p:nvCxnSpPr>
        <p:spPr bwMode="auto">
          <a:xfrm>
            <a:off x="1482725" y="5691188"/>
            <a:ext cx="355600" cy="1587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13"/>
          <p:cNvCxnSpPr>
            <a:cxnSpLocks noChangeShapeType="1"/>
          </p:cNvCxnSpPr>
          <p:nvPr/>
        </p:nvCxnSpPr>
        <p:spPr bwMode="auto">
          <a:xfrm flipH="1">
            <a:off x="862013" y="2846388"/>
            <a:ext cx="355600" cy="1587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TextBox 117"/>
          <p:cNvSpPr txBox="1"/>
          <p:nvPr/>
        </p:nvSpPr>
        <p:spPr>
          <a:xfrm>
            <a:off x="609600" y="2895600"/>
            <a:ext cx="355600" cy="8302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473200" y="5638800"/>
            <a:ext cx="355600" cy="8302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cxnSp>
        <p:nvCxnSpPr>
          <p:cNvPr id="97" name="Straight Arrow Connector 96"/>
          <p:cNvCxnSpPr>
            <a:cxnSpLocks noChangeShapeType="1"/>
          </p:cNvCxnSpPr>
          <p:nvPr/>
        </p:nvCxnSpPr>
        <p:spPr bwMode="auto">
          <a:xfrm rot="5400000" flipH="1" flipV="1">
            <a:off x="5768182" y="2867819"/>
            <a:ext cx="914400" cy="1587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</p:cNvCxnSpPr>
          <p:nvPr/>
        </p:nvCxnSpPr>
        <p:spPr bwMode="auto">
          <a:xfrm rot="5400000" flipH="1" flipV="1">
            <a:off x="4548982" y="2867819"/>
            <a:ext cx="914400" cy="1587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5453063" y="2732088"/>
            <a:ext cx="390525" cy="4619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3C7785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124475" y="3466535"/>
            <a:ext cx="795761" cy="46166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</a:rPr>
              <a:t>Axle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167563" y="3189288"/>
            <a:ext cx="441325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535363" y="3167063"/>
            <a:ext cx="441325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grpSp>
        <p:nvGrpSpPr>
          <p:cNvPr id="27671" name="Group 25"/>
          <p:cNvGrpSpPr>
            <a:grpSpLocks/>
          </p:cNvGrpSpPr>
          <p:nvPr/>
        </p:nvGrpSpPr>
        <p:grpSpPr bwMode="auto">
          <a:xfrm rot="-1276040">
            <a:off x="3962400" y="3282950"/>
            <a:ext cx="3298825" cy="646113"/>
            <a:chOff x="4379492" y="3211226"/>
            <a:chExt cx="3298234" cy="646331"/>
          </a:xfrm>
        </p:grpSpPr>
        <p:cxnSp>
          <p:nvCxnSpPr>
            <p:cNvPr id="130" name="Straight Connector 129"/>
            <p:cNvCxnSpPr>
              <a:cxnSpLocks noChangeShapeType="1"/>
            </p:cNvCxnSpPr>
            <p:nvPr/>
          </p:nvCxnSpPr>
          <p:spPr bwMode="auto">
            <a:xfrm>
              <a:off x="4876704" y="3422194"/>
              <a:ext cx="2668110" cy="1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702" name="Group 19"/>
            <p:cNvGrpSpPr>
              <a:grpSpLocks/>
            </p:cNvGrpSpPr>
            <p:nvPr/>
          </p:nvGrpSpPr>
          <p:grpSpPr bwMode="auto">
            <a:xfrm>
              <a:off x="7449126" y="3319174"/>
              <a:ext cx="228600" cy="228600"/>
              <a:chOff x="1066800" y="3055938"/>
              <a:chExt cx="228600" cy="228600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1135716" y="3119856"/>
                <a:ext cx="76186" cy="76226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059529" y="3043630"/>
                <a:ext cx="228559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2" name="Oval 131"/>
            <p:cNvSpPr/>
            <p:nvPr/>
          </p:nvSpPr>
          <p:spPr>
            <a:xfrm>
              <a:off x="4640647" y="3318542"/>
              <a:ext cx="228559" cy="228677"/>
            </a:xfrm>
            <a:prstGeom prst="ellipse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379526" y="3203493"/>
              <a:ext cx="466641" cy="646330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x</a:t>
              </a:r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6092944" y="3355261"/>
              <a:ext cx="152373" cy="15245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37" name="Straight Arrow Connector 136"/>
          <p:cNvCxnSpPr>
            <a:cxnSpLocks noChangeShapeType="1"/>
          </p:cNvCxnSpPr>
          <p:nvPr/>
        </p:nvCxnSpPr>
        <p:spPr bwMode="auto">
          <a:xfrm rot="5400000" flipH="1" flipV="1">
            <a:off x="5772944" y="5472906"/>
            <a:ext cx="914400" cy="1588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" name="Straight Arrow Connector 137"/>
          <p:cNvCxnSpPr>
            <a:cxnSpLocks noChangeShapeType="1"/>
          </p:cNvCxnSpPr>
          <p:nvPr/>
        </p:nvCxnSpPr>
        <p:spPr bwMode="auto">
          <a:xfrm rot="5400000" flipH="1" flipV="1">
            <a:off x="4553744" y="5472906"/>
            <a:ext cx="914400" cy="1588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" name="TextBox 138"/>
          <p:cNvSpPr txBox="1"/>
          <p:nvPr/>
        </p:nvSpPr>
        <p:spPr>
          <a:xfrm>
            <a:off x="5459413" y="5337175"/>
            <a:ext cx="388937" cy="4619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3C7785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129364" y="6071516"/>
            <a:ext cx="795761" cy="46166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</a:rPr>
              <a:t>Axle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172325" y="5794375"/>
            <a:ext cx="441325" cy="8302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540125" y="5770563"/>
            <a:ext cx="441325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grpSp>
        <p:nvGrpSpPr>
          <p:cNvPr id="27678" name="Group 25"/>
          <p:cNvGrpSpPr>
            <a:grpSpLocks/>
          </p:cNvGrpSpPr>
          <p:nvPr/>
        </p:nvGrpSpPr>
        <p:grpSpPr bwMode="auto">
          <a:xfrm rot="-9697943">
            <a:off x="4254500" y="5708650"/>
            <a:ext cx="3297238" cy="646113"/>
            <a:chOff x="4379492" y="3211226"/>
            <a:chExt cx="3298234" cy="646331"/>
          </a:xfrm>
        </p:grpSpPr>
        <p:cxnSp>
          <p:nvCxnSpPr>
            <p:cNvPr id="144" name="Straight Connector 143"/>
            <p:cNvCxnSpPr>
              <a:cxnSpLocks noChangeShapeType="1"/>
            </p:cNvCxnSpPr>
            <p:nvPr/>
          </p:nvCxnSpPr>
          <p:spPr bwMode="auto">
            <a:xfrm>
              <a:off x="4870834" y="3431611"/>
              <a:ext cx="2667806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695" name="Group 19"/>
            <p:cNvGrpSpPr>
              <a:grpSpLocks/>
            </p:cNvGrpSpPr>
            <p:nvPr/>
          </p:nvGrpSpPr>
          <p:grpSpPr bwMode="auto">
            <a:xfrm>
              <a:off x="7449126" y="3319174"/>
              <a:ext cx="228600" cy="228600"/>
              <a:chOff x="1066800" y="3055938"/>
              <a:chExt cx="228600" cy="228600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1141397" y="3131396"/>
                <a:ext cx="76223" cy="76226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065174" y="3055170"/>
                <a:ext cx="228669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" name="Oval 145"/>
            <p:cNvSpPr/>
            <p:nvPr/>
          </p:nvSpPr>
          <p:spPr>
            <a:xfrm>
              <a:off x="4639408" y="3312092"/>
              <a:ext cx="228669" cy="228677"/>
            </a:xfrm>
            <a:prstGeom prst="ellipse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378824" y="3211320"/>
              <a:ext cx="466866" cy="646330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x</a:t>
              </a:r>
            </a:p>
          </p:txBody>
        </p:sp>
        <p:sp>
          <p:nvSpPr>
            <p:cNvPr id="148" name="Oval 147"/>
            <p:cNvSpPr>
              <a:spLocks noChangeArrowheads="1"/>
            </p:cNvSpPr>
            <p:nvPr/>
          </p:nvSpPr>
          <p:spPr bwMode="auto">
            <a:xfrm>
              <a:off x="6091105" y="3354378"/>
              <a:ext cx="152446" cy="15245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51" name="Straight Arrow Connector 150"/>
          <p:cNvCxnSpPr>
            <a:cxnSpLocks noChangeShapeType="1"/>
          </p:cNvCxnSpPr>
          <p:nvPr/>
        </p:nvCxnSpPr>
        <p:spPr bwMode="auto">
          <a:xfrm>
            <a:off x="4525963" y="4002088"/>
            <a:ext cx="355600" cy="1587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" name="Straight Arrow Connector 151"/>
          <p:cNvCxnSpPr>
            <a:cxnSpLocks noChangeShapeType="1"/>
          </p:cNvCxnSpPr>
          <p:nvPr/>
        </p:nvCxnSpPr>
        <p:spPr bwMode="auto">
          <a:xfrm flipH="1">
            <a:off x="6516688" y="2959100"/>
            <a:ext cx="355600" cy="1588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" name="TextBox 152"/>
          <p:cNvSpPr txBox="1"/>
          <p:nvPr/>
        </p:nvSpPr>
        <p:spPr>
          <a:xfrm>
            <a:off x="6400800" y="2419350"/>
            <a:ext cx="355600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191000" y="4046538"/>
            <a:ext cx="355600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cxnSp>
        <p:nvCxnSpPr>
          <p:cNvPr id="155" name="Straight Arrow Connector 154"/>
          <p:cNvCxnSpPr>
            <a:cxnSpLocks noChangeShapeType="1"/>
          </p:cNvCxnSpPr>
          <p:nvPr/>
        </p:nvCxnSpPr>
        <p:spPr bwMode="auto">
          <a:xfrm>
            <a:off x="7218363" y="6537325"/>
            <a:ext cx="355600" cy="1588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" name="TextBox 155"/>
          <p:cNvSpPr txBox="1"/>
          <p:nvPr/>
        </p:nvSpPr>
        <p:spPr>
          <a:xfrm>
            <a:off x="7315200" y="6248400"/>
            <a:ext cx="355600" cy="8302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cxnSp>
        <p:nvCxnSpPr>
          <p:cNvPr id="157" name="Straight Arrow Connector 156"/>
          <p:cNvCxnSpPr>
            <a:cxnSpLocks noChangeShapeType="1"/>
          </p:cNvCxnSpPr>
          <p:nvPr/>
        </p:nvCxnSpPr>
        <p:spPr bwMode="auto">
          <a:xfrm flipH="1">
            <a:off x="3930650" y="5656263"/>
            <a:ext cx="355600" cy="1587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TextBox 157"/>
          <p:cNvSpPr txBox="1"/>
          <p:nvPr/>
        </p:nvSpPr>
        <p:spPr>
          <a:xfrm>
            <a:off x="3814763" y="5116513"/>
            <a:ext cx="355600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81000" y="1747838"/>
            <a:ext cx="7034213" cy="4619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In these orientations, the loop twists </a:t>
            </a:r>
            <a:r>
              <a:rPr lang="en-US" b="1">
                <a:solidFill>
                  <a:srgbClr val="CC0000"/>
                </a:solidFill>
                <a:latin typeface="+mn-lt"/>
                <a:ea typeface="+mn-ea"/>
              </a:rPr>
              <a:t>counterclockwise</a:t>
            </a: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60" name="Freeform 159"/>
          <p:cNvSpPr/>
          <p:nvPr/>
        </p:nvSpPr>
        <p:spPr>
          <a:xfrm>
            <a:off x="5432778" y="3180645"/>
            <a:ext cx="515055" cy="333022"/>
          </a:xfrm>
          <a:custGeom>
            <a:avLst/>
            <a:gdLst>
              <a:gd name="connsiteX0" fmla="*/ 515055 w 515055"/>
              <a:gd name="connsiteY0" fmla="*/ 159455 h 333022"/>
              <a:gd name="connsiteX1" fmla="*/ 434622 w 515055"/>
              <a:gd name="connsiteY1" fmla="*/ 45155 h 333022"/>
              <a:gd name="connsiteX2" fmla="*/ 277989 w 515055"/>
              <a:gd name="connsiteY2" fmla="*/ 2822 h 333022"/>
              <a:gd name="connsiteX3" fmla="*/ 91722 w 515055"/>
              <a:gd name="connsiteY3" fmla="*/ 62088 h 333022"/>
              <a:gd name="connsiteX4" fmla="*/ 11289 w 515055"/>
              <a:gd name="connsiteY4" fmla="*/ 214488 h 333022"/>
              <a:gd name="connsiteX5" fmla="*/ 23989 w 515055"/>
              <a:gd name="connsiteY5" fmla="*/ 333022 h 333022"/>
              <a:gd name="connsiteX6" fmla="*/ 23989 w 515055"/>
              <a:gd name="connsiteY6" fmla="*/ 333022 h 333022"/>
              <a:gd name="connsiteX7" fmla="*/ 23989 w 515055"/>
              <a:gd name="connsiteY7" fmla="*/ 333022 h 33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055" h="333022">
                <a:moveTo>
                  <a:pt x="515055" y="159455"/>
                </a:moveTo>
                <a:cubicBezTo>
                  <a:pt x="494594" y="115358"/>
                  <a:pt x="474133" y="71261"/>
                  <a:pt x="434622" y="45155"/>
                </a:cubicBezTo>
                <a:cubicBezTo>
                  <a:pt x="395111" y="19050"/>
                  <a:pt x="335139" y="0"/>
                  <a:pt x="277989" y="2822"/>
                </a:cubicBezTo>
                <a:cubicBezTo>
                  <a:pt x="220839" y="5644"/>
                  <a:pt x="136172" y="26810"/>
                  <a:pt x="91722" y="62088"/>
                </a:cubicBezTo>
                <a:cubicBezTo>
                  <a:pt x="47272" y="97366"/>
                  <a:pt x="22578" y="169332"/>
                  <a:pt x="11289" y="214488"/>
                </a:cubicBezTo>
                <a:cubicBezTo>
                  <a:pt x="0" y="259644"/>
                  <a:pt x="23989" y="333022"/>
                  <a:pt x="23989" y="333022"/>
                </a:cubicBezTo>
                <a:lnTo>
                  <a:pt x="23989" y="333022"/>
                </a:lnTo>
                <a:lnTo>
                  <a:pt x="23989" y="333022"/>
                </a:lnTo>
              </a:path>
            </a:pathLst>
          </a:custGeom>
          <a:ln w="38100" cmpd="sng">
            <a:solidFill>
              <a:srgbClr val="365FFF"/>
            </a:solidFill>
            <a:prstDash val="sysDash"/>
            <a:tailEnd type="stealth" w="lg" len="med"/>
          </a:ln>
          <a:effectLst>
            <a:glow rad="12700">
              <a:srgbClr val="0000FF">
                <a:alpha val="75000"/>
              </a:srgb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1" name="Freeform 160"/>
          <p:cNvSpPr/>
          <p:nvPr/>
        </p:nvSpPr>
        <p:spPr>
          <a:xfrm rot="1778130">
            <a:off x="5545669" y="5782730"/>
            <a:ext cx="515055" cy="333022"/>
          </a:xfrm>
          <a:custGeom>
            <a:avLst/>
            <a:gdLst>
              <a:gd name="connsiteX0" fmla="*/ 515055 w 515055"/>
              <a:gd name="connsiteY0" fmla="*/ 159455 h 333022"/>
              <a:gd name="connsiteX1" fmla="*/ 434622 w 515055"/>
              <a:gd name="connsiteY1" fmla="*/ 45155 h 333022"/>
              <a:gd name="connsiteX2" fmla="*/ 277989 w 515055"/>
              <a:gd name="connsiteY2" fmla="*/ 2822 h 333022"/>
              <a:gd name="connsiteX3" fmla="*/ 91722 w 515055"/>
              <a:gd name="connsiteY3" fmla="*/ 62088 h 333022"/>
              <a:gd name="connsiteX4" fmla="*/ 11289 w 515055"/>
              <a:gd name="connsiteY4" fmla="*/ 214488 h 333022"/>
              <a:gd name="connsiteX5" fmla="*/ 23989 w 515055"/>
              <a:gd name="connsiteY5" fmla="*/ 333022 h 333022"/>
              <a:gd name="connsiteX6" fmla="*/ 23989 w 515055"/>
              <a:gd name="connsiteY6" fmla="*/ 333022 h 333022"/>
              <a:gd name="connsiteX7" fmla="*/ 23989 w 515055"/>
              <a:gd name="connsiteY7" fmla="*/ 333022 h 33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055" h="333022">
                <a:moveTo>
                  <a:pt x="515055" y="159455"/>
                </a:moveTo>
                <a:cubicBezTo>
                  <a:pt x="494594" y="115358"/>
                  <a:pt x="474133" y="71261"/>
                  <a:pt x="434622" y="45155"/>
                </a:cubicBezTo>
                <a:cubicBezTo>
                  <a:pt x="395111" y="19050"/>
                  <a:pt x="335139" y="0"/>
                  <a:pt x="277989" y="2822"/>
                </a:cubicBezTo>
                <a:cubicBezTo>
                  <a:pt x="220839" y="5644"/>
                  <a:pt x="136172" y="26810"/>
                  <a:pt x="91722" y="62088"/>
                </a:cubicBezTo>
                <a:cubicBezTo>
                  <a:pt x="47272" y="97366"/>
                  <a:pt x="22578" y="169332"/>
                  <a:pt x="11289" y="214488"/>
                </a:cubicBezTo>
                <a:cubicBezTo>
                  <a:pt x="0" y="259644"/>
                  <a:pt x="23989" y="333022"/>
                  <a:pt x="23989" y="333022"/>
                </a:cubicBezTo>
                <a:lnTo>
                  <a:pt x="23989" y="333022"/>
                </a:lnTo>
                <a:lnTo>
                  <a:pt x="23989" y="333022"/>
                </a:lnTo>
              </a:path>
            </a:pathLst>
          </a:custGeom>
          <a:ln w="38100" cmpd="sng">
            <a:solidFill>
              <a:srgbClr val="365FFF"/>
            </a:solidFill>
            <a:prstDash val="sysDash"/>
            <a:tailEnd type="stealth" w="lg" len="med"/>
          </a:ln>
          <a:effectLst>
            <a:glow rad="12700">
              <a:srgbClr val="0000FF">
                <a:alpha val="75000"/>
              </a:srgb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Magnetic Torque </a:t>
            </a:r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0" y="15986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4419600" y="990600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indent="228600" algn="just">
              <a:defRPr/>
            </a:pPr>
            <a:r>
              <a:rPr lang="en-US" sz="1800" b="1">
                <a:solidFill>
                  <a:srgbClr val="0033CC"/>
                </a:solidFill>
                <a:latin typeface="+mj-lt"/>
                <a:ea typeface="+mn-ea"/>
              </a:rPr>
              <a:t>MAGNETIC FORCE -- current in a wire</a:t>
            </a:r>
          </a:p>
        </p:txBody>
      </p:sp>
      <p:pic>
        <p:nvPicPr>
          <p:cNvPr id="29701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77900"/>
            <a:ext cx="2425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992188" y="5722938"/>
            <a:ext cx="441325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grpSp>
        <p:nvGrpSpPr>
          <p:cNvPr id="29703" name="Group 25"/>
          <p:cNvGrpSpPr>
            <a:grpSpLocks/>
          </p:cNvGrpSpPr>
          <p:nvPr/>
        </p:nvGrpSpPr>
        <p:grpSpPr bwMode="auto">
          <a:xfrm rot="5400000">
            <a:off x="-400844" y="3810795"/>
            <a:ext cx="3298825" cy="646112"/>
            <a:chOff x="4379492" y="3211226"/>
            <a:chExt cx="3298234" cy="646331"/>
          </a:xfrm>
        </p:grpSpPr>
        <p:cxnSp>
          <p:nvCxnSpPr>
            <p:cNvPr id="56" name="Straight Connector 55"/>
            <p:cNvCxnSpPr>
              <a:cxnSpLocks noChangeShapeType="1"/>
            </p:cNvCxnSpPr>
            <p:nvPr/>
          </p:nvCxnSpPr>
          <p:spPr bwMode="auto">
            <a:xfrm>
              <a:off x="4869941" y="3435138"/>
              <a:ext cx="2668110" cy="1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9757" name="Group 19"/>
            <p:cNvGrpSpPr>
              <a:grpSpLocks/>
            </p:cNvGrpSpPr>
            <p:nvPr/>
          </p:nvGrpSpPr>
          <p:grpSpPr bwMode="auto">
            <a:xfrm>
              <a:off x="7449126" y="3319174"/>
              <a:ext cx="228600" cy="228600"/>
              <a:chOff x="1066800" y="3055938"/>
              <a:chExt cx="228600" cy="228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131915" y="3135378"/>
                <a:ext cx="76186" cy="76226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055729" y="3059152"/>
                <a:ext cx="228559" cy="22867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642969" y="3325564"/>
              <a:ext cx="228559" cy="228677"/>
            </a:xfrm>
            <a:prstGeom prst="ellipse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73143" y="3217578"/>
              <a:ext cx="466641" cy="646331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x</a:t>
              </a: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6088922" y="3357325"/>
              <a:ext cx="152373" cy="15245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rot="5400000" flipH="1" flipV="1">
            <a:off x="1743869" y="4163219"/>
            <a:ext cx="914400" cy="1588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rot="5400000" flipH="1" flipV="1">
            <a:off x="-75406" y="4126706"/>
            <a:ext cx="914400" cy="1588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1506538" y="4314825"/>
            <a:ext cx="390525" cy="4619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3C7785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76313" y="2209800"/>
            <a:ext cx="441325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2095" y="4264375"/>
            <a:ext cx="795761" cy="46166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</a:rPr>
              <a:t>Axle</a:t>
            </a:r>
          </a:p>
        </p:txBody>
      </p:sp>
      <p:cxnSp>
        <p:nvCxnSpPr>
          <p:cNvPr id="110" name="Straight Arrow Connector 109"/>
          <p:cNvCxnSpPr>
            <a:cxnSpLocks noChangeShapeType="1"/>
          </p:cNvCxnSpPr>
          <p:nvPr/>
        </p:nvCxnSpPr>
        <p:spPr bwMode="auto">
          <a:xfrm flipH="1">
            <a:off x="838200" y="5691188"/>
            <a:ext cx="355600" cy="1587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13"/>
          <p:cNvCxnSpPr>
            <a:cxnSpLocks noChangeShapeType="1"/>
          </p:cNvCxnSpPr>
          <p:nvPr/>
        </p:nvCxnSpPr>
        <p:spPr bwMode="auto">
          <a:xfrm>
            <a:off x="1473200" y="2846388"/>
            <a:ext cx="355600" cy="1587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TextBox 117"/>
          <p:cNvSpPr txBox="1"/>
          <p:nvPr/>
        </p:nvSpPr>
        <p:spPr>
          <a:xfrm>
            <a:off x="609600" y="2895600"/>
            <a:ext cx="355600" cy="8302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473200" y="5638800"/>
            <a:ext cx="355600" cy="8302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cxnSp>
        <p:nvCxnSpPr>
          <p:cNvPr id="97" name="Straight Arrow Connector 96"/>
          <p:cNvCxnSpPr>
            <a:cxnSpLocks noChangeShapeType="1"/>
          </p:cNvCxnSpPr>
          <p:nvPr/>
        </p:nvCxnSpPr>
        <p:spPr bwMode="auto">
          <a:xfrm rot="5400000" flipH="1" flipV="1">
            <a:off x="5768182" y="2867819"/>
            <a:ext cx="914400" cy="1587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</p:cNvCxnSpPr>
          <p:nvPr/>
        </p:nvCxnSpPr>
        <p:spPr bwMode="auto">
          <a:xfrm rot="5400000" flipH="1" flipV="1">
            <a:off x="4548982" y="2867819"/>
            <a:ext cx="914400" cy="1587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5453063" y="2732088"/>
            <a:ext cx="390525" cy="4619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3C7785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124475" y="3466535"/>
            <a:ext cx="795761" cy="46166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</a:rPr>
              <a:t>Axle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167563" y="3189288"/>
            <a:ext cx="441325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535363" y="3167063"/>
            <a:ext cx="441325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grpSp>
        <p:nvGrpSpPr>
          <p:cNvPr id="29719" name="Group 25"/>
          <p:cNvGrpSpPr>
            <a:grpSpLocks/>
          </p:cNvGrpSpPr>
          <p:nvPr/>
        </p:nvGrpSpPr>
        <p:grpSpPr bwMode="auto">
          <a:xfrm rot="9556808">
            <a:off x="4140200" y="3000375"/>
            <a:ext cx="3298825" cy="647700"/>
            <a:chOff x="4379492" y="3211226"/>
            <a:chExt cx="3298234" cy="646331"/>
          </a:xfrm>
        </p:grpSpPr>
        <p:cxnSp>
          <p:nvCxnSpPr>
            <p:cNvPr id="130" name="Straight Connector 129"/>
            <p:cNvCxnSpPr>
              <a:cxnSpLocks noChangeShapeType="1"/>
            </p:cNvCxnSpPr>
            <p:nvPr/>
          </p:nvCxnSpPr>
          <p:spPr bwMode="auto">
            <a:xfrm>
              <a:off x="4883096" y="3441339"/>
              <a:ext cx="2668110" cy="15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9750" name="Group 19"/>
            <p:cNvGrpSpPr>
              <a:grpSpLocks/>
            </p:cNvGrpSpPr>
            <p:nvPr/>
          </p:nvGrpSpPr>
          <p:grpSpPr bwMode="auto">
            <a:xfrm>
              <a:off x="7449126" y="3319174"/>
              <a:ext cx="228600" cy="228600"/>
              <a:chOff x="1066800" y="3055938"/>
              <a:chExt cx="228600" cy="228600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1144961" y="3140922"/>
                <a:ext cx="76186" cy="76039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068774" y="3064883"/>
                <a:ext cx="228559" cy="22811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2" name="Oval 131"/>
            <p:cNvSpPr/>
            <p:nvPr/>
          </p:nvSpPr>
          <p:spPr>
            <a:xfrm>
              <a:off x="4645794" y="3324193"/>
              <a:ext cx="228559" cy="228117"/>
            </a:xfrm>
            <a:prstGeom prst="ellipse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379716" y="3212007"/>
              <a:ext cx="466641" cy="646331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x</a:t>
              </a:r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6095367" y="3363274"/>
              <a:ext cx="152373" cy="15207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37" name="Straight Arrow Connector 136"/>
          <p:cNvCxnSpPr>
            <a:cxnSpLocks noChangeShapeType="1"/>
          </p:cNvCxnSpPr>
          <p:nvPr/>
        </p:nvCxnSpPr>
        <p:spPr bwMode="auto">
          <a:xfrm rot="5400000" flipH="1" flipV="1">
            <a:off x="5772944" y="5472906"/>
            <a:ext cx="914400" cy="1588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" name="Straight Arrow Connector 137"/>
          <p:cNvCxnSpPr>
            <a:cxnSpLocks noChangeShapeType="1"/>
          </p:cNvCxnSpPr>
          <p:nvPr/>
        </p:nvCxnSpPr>
        <p:spPr bwMode="auto">
          <a:xfrm rot="5400000" flipH="1" flipV="1">
            <a:off x="4553744" y="5472906"/>
            <a:ext cx="914400" cy="1588"/>
          </a:xfrm>
          <a:prstGeom prst="straightConnector1">
            <a:avLst/>
          </a:prstGeom>
          <a:noFill/>
          <a:ln w="57150" cap="sq">
            <a:solidFill>
              <a:srgbClr val="3C7785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" name="TextBox 138"/>
          <p:cNvSpPr txBox="1"/>
          <p:nvPr/>
        </p:nvSpPr>
        <p:spPr>
          <a:xfrm>
            <a:off x="5459413" y="5337175"/>
            <a:ext cx="388937" cy="4619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3C7785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129364" y="6071516"/>
            <a:ext cx="795761" cy="46166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</a:rPr>
              <a:t>Axle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172325" y="5794375"/>
            <a:ext cx="441325" cy="8302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540125" y="5770563"/>
            <a:ext cx="441325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grpSp>
        <p:nvGrpSpPr>
          <p:cNvPr id="29726" name="Group 25"/>
          <p:cNvGrpSpPr>
            <a:grpSpLocks/>
          </p:cNvGrpSpPr>
          <p:nvPr/>
        </p:nvGrpSpPr>
        <p:grpSpPr bwMode="auto">
          <a:xfrm rot="1102057">
            <a:off x="3949700" y="5807075"/>
            <a:ext cx="3298825" cy="647700"/>
            <a:chOff x="4379492" y="3211226"/>
            <a:chExt cx="3298234" cy="646331"/>
          </a:xfrm>
        </p:grpSpPr>
        <p:cxnSp>
          <p:nvCxnSpPr>
            <p:cNvPr id="144" name="Straight Connector 143"/>
            <p:cNvCxnSpPr>
              <a:cxnSpLocks noChangeShapeType="1"/>
            </p:cNvCxnSpPr>
            <p:nvPr/>
          </p:nvCxnSpPr>
          <p:spPr bwMode="auto">
            <a:xfrm>
              <a:off x="4872360" y="3427106"/>
              <a:ext cx="2668110" cy="1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9743" name="Group 19"/>
            <p:cNvGrpSpPr>
              <a:grpSpLocks/>
            </p:cNvGrpSpPr>
            <p:nvPr/>
          </p:nvGrpSpPr>
          <p:grpSpPr bwMode="auto">
            <a:xfrm>
              <a:off x="7449126" y="3319174"/>
              <a:ext cx="228600" cy="228600"/>
              <a:chOff x="1066800" y="3055938"/>
              <a:chExt cx="228600" cy="228600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1128391" y="3123247"/>
                <a:ext cx="76186" cy="74455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052455" y="3048753"/>
                <a:ext cx="228559" cy="224949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" name="Oval 145"/>
            <p:cNvSpPr/>
            <p:nvPr/>
          </p:nvSpPr>
          <p:spPr>
            <a:xfrm>
              <a:off x="4639068" y="3317145"/>
              <a:ext cx="228559" cy="228117"/>
            </a:xfrm>
            <a:prstGeom prst="ellipse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371339" y="3209055"/>
              <a:ext cx="466641" cy="646331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x</a:t>
              </a:r>
            </a:p>
          </p:txBody>
        </p:sp>
        <p:sp>
          <p:nvSpPr>
            <p:cNvPr id="148" name="Oval 147"/>
            <p:cNvSpPr>
              <a:spLocks noChangeArrowheads="1"/>
            </p:cNvSpPr>
            <p:nvPr/>
          </p:nvSpPr>
          <p:spPr bwMode="auto">
            <a:xfrm>
              <a:off x="6090072" y="3354317"/>
              <a:ext cx="152373" cy="15207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51" name="Straight Arrow Connector 150"/>
          <p:cNvCxnSpPr>
            <a:cxnSpLocks noChangeShapeType="1"/>
          </p:cNvCxnSpPr>
          <p:nvPr/>
        </p:nvCxnSpPr>
        <p:spPr bwMode="auto">
          <a:xfrm>
            <a:off x="7086600" y="2971800"/>
            <a:ext cx="355600" cy="1588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" name="Straight Arrow Connector 151"/>
          <p:cNvCxnSpPr>
            <a:cxnSpLocks noChangeShapeType="1"/>
          </p:cNvCxnSpPr>
          <p:nvPr/>
        </p:nvCxnSpPr>
        <p:spPr bwMode="auto">
          <a:xfrm flipH="1">
            <a:off x="3962400" y="3962400"/>
            <a:ext cx="355600" cy="1588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" name="TextBox 152"/>
          <p:cNvSpPr txBox="1"/>
          <p:nvPr/>
        </p:nvSpPr>
        <p:spPr>
          <a:xfrm>
            <a:off x="6400800" y="2419350"/>
            <a:ext cx="355600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191000" y="4046538"/>
            <a:ext cx="355600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cxnSp>
        <p:nvCxnSpPr>
          <p:cNvPr id="155" name="Straight Arrow Connector 154"/>
          <p:cNvCxnSpPr>
            <a:cxnSpLocks noChangeShapeType="1"/>
          </p:cNvCxnSpPr>
          <p:nvPr/>
        </p:nvCxnSpPr>
        <p:spPr bwMode="auto">
          <a:xfrm>
            <a:off x="4495800" y="5638800"/>
            <a:ext cx="355600" cy="1588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" name="TextBox 155"/>
          <p:cNvSpPr txBox="1"/>
          <p:nvPr/>
        </p:nvSpPr>
        <p:spPr>
          <a:xfrm>
            <a:off x="7315200" y="6248400"/>
            <a:ext cx="355600" cy="8302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cxnSp>
        <p:nvCxnSpPr>
          <p:cNvPr id="157" name="Straight Arrow Connector 156"/>
          <p:cNvCxnSpPr>
            <a:cxnSpLocks noChangeShapeType="1"/>
          </p:cNvCxnSpPr>
          <p:nvPr/>
        </p:nvCxnSpPr>
        <p:spPr bwMode="auto">
          <a:xfrm flipH="1">
            <a:off x="6553200" y="6553200"/>
            <a:ext cx="355600" cy="1588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TextBox 157"/>
          <p:cNvSpPr txBox="1"/>
          <p:nvPr/>
        </p:nvSpPr>
        <p:spPr>
          <a:xfrm>
            <a:off x="3814763" y="5116513"/>
            <a:ext cx="355600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81000" y="1747838"/>
            <a:ext cx="6013450" cy="4619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In these orientations, the loop twists </a:t>
            </a:r>
            <a:r>
              <a:rPr lang="en-US" b="1">
                <a:solidFill>
                  <a:srgbClr val="CC0000"/>
                </a:solidFill>
                <a:latin typeface="+mn-lt"/>
                <a:ea typeface="+mn-ea"/>
              </a:rPr>
              <a:t>clockwise</a:t>
            </a: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63" name="Freeform 62"/>
          <p:cNvSpPr/>
          <p:nvPr/>
        </p:nvSpPr>
        <p:spPr>
          <a:xfrm flipH="1">
            <a:off x="5534378" y="5788378"/>
            <a:ext cx="515055" cy="333022"/>
          </a:xfrm>
          <a:custGeom>
            <a:avLst/>
            <a:gdLst>
              <a:gd name="connsiteX0" fmla="*/ 515055 w 515055"/>
              <a:gd name="connsiteY0" fmla="*/ 159455 h 333022"/>
              <a:gd name="connsiteX1" fmla="*/ 434622 w 515055"/>
              <a:gd name="connsiteY1" fmla="*/ 45155 h 333022"/>
              <a:gd name="connsiteX2" fmla="*/ 277989 w 515055"/>
              <a:gd name="connsiteY2" fmla="*/ 2822 h 333022"/>
              <a:gd name="connsiteX3" fmla="*/ 91722 w 515055"/>
              <a:gd name="connsiteY3" fmla="*/ 62088 h 333022"/>
              <a:gd name="connsiteX4" fmla="*/ 11289 w 515055"/>
              <a:gd name="connsiteY4" fmla="*/ 214488 h 333022"/>
              <a:gd name="connsiteX5" fmla="*/ 23989 w 515055"/>
              <a:gd name="connsiteY5" fmla="*/ 333022 h 333022"/>
              <a:gd name="connsiteX6" fmla="*/ 23989 w 515055"/>
              <a:gd name="connsiteY6" fmla="*/ 333022 h 333022"/>
              <a:gd name="connsiteX7" fmla="*/ 23989 w 515055"/>
              <a:gd name="connsiteY7" fmla="*/ 333022 h 33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055" h="333022">
                <a:moveTo>
                  <a:pt x="515055" y="159455"/>
                </a:moveTo>
                <a:cubicBezTo>
                  <a:pt x="494594" y="115358"/>
                  <a:pt x="474133" y="71261"/>
                  <a:pt x="434622" y="45155"/>
                </a:cubicBezTo>
                <a:cubicBezTo>
                  <a:pt x="395111" y="19050"/>
                  <a:pt x="335139" y="0"/>
                  <a:pt x="277989" y="2822"/>
                </a:cubicBezTo>
                <a:cubicBezTo>
                  <a:pt x="220839" y="5644"/>
                  <a:pt x="136172" y="26810"/>
                  <a:pt x="91722" y="62088"/>
                </a:cubicBezTo>
                <a:cubicBezTo>
                  <a:pt x="47272" y="97366"/>
                  <a:pt x="22578" y="169332"/>
                  <a:pt x="11289" y="214488"/>
                </a:cubicBezTo>
                <a:cubicBezTo>
                  <a:pt x="0" y="259644"/>
                  <a:pt x="23989" y="333022"/>
                  <a:pt x="23989" y="333022"/>
                </a:cubicBezTo>
                <a:lnTo>
                  <a:pt x="23989" y="333022"/>
                </a:lnTo>
                <a:lnTo>
                  <a:pt x="23989" y="333022"/>
                </a:lnTo>
              </a:path>
            </a:pathLst>
          </a:custGeom>
          <a:ln w="38100" cmpd="sng">
            <a:solidFill>
              <a:srgbClr val="365FFF"/>
            </a:solidFill>
            <a:prstDash val="sysDash"/>
            <a:tailEnd type="stealth" w="lg" len="med"/>
          </a:ln>
          <a:effectLst>
            <a:glow rad="12700">
              <a:srgbClr val="0000FF">
                <a:alpha val="75000"/>
              </a:srgb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Freeform 63"/>
          <p:cNvSpPr/>
          <p:nvPr/>
        </p:nvSpPr>
        <p:spPr>
          <a:xfrm rot="19812279" flipH="1">
            <a:off x="5398911" y="3166188"/>
            <a:ext cx="515055" cy="333022"/>
          </a:xfrm>
          <a:custGeom>
            <a:avLst/>
            <a:gdLst>
              <a:gd name="connsiteX0" fmla="*/ 515055 w 515055"/>
              <a:gd name="connsiteY0" fmla="*/ 159455 h 333022"/>
              <a:gd name="connsiteX1" fmla="*/ 434622 w 515055"/>
              <a:gd name="connsiteY1" fmla="*/ 45155 h 333022"/>
              <a:gd name="connsiteX2" fmla="*/ 277989 w 515055"/>
              <a:gd name="connsiteY2" fmla="*/ 2822 h 333022"/>
              <a:gd name="connsiteX3" fmla="*/ 91722 w 515055"/>
              <a:gd name="connsiteY3" fmla="*/ 62088 h 333022"/>
              <a:gd name="connsiteX4" fmla="*/ 11289 w 515055"/>
              <a:gd name="connsiteY4" fmla="*/ 214488 h 333022"/>
              <a:gd name="connsiteX5" fmla="*/ 23989 w 515055"/>
              <a:gd name="connsiteY5" fmla="*/ 333022 h 333022"/>
              <a:gd name="connsiteX6" fmla="*/ 23989 w 515055"/>
              <a:gd name="connsiteY6" fmla="*/ 333022 h 333022"/>
              <a:gd name="connsiteX7" fmla="*/ 23989 w 515055"/>
              <a:gd name="connsiteY7" fmla="*/ 333022 h 33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055" h="333022">
                <a:moveTo>
                  <a:pt x="515055" y="159455"/>
                </a:moveTo>
                <a:cubicBezTo>
                  <a:pt x="494594" y="115358"/>
                  <a:pt x="474133" y="71261"/>
                  <a:pt x="434622" y="45155"/>
                </a:cubicBezTo>
                <a:cubicBezTo>
                  <a:pt x="395111" y="19050"/>
                  <a:pt x="335139" y="0"/>
                  <a:pt x="277989" y="2822"/>
                </a:cubicBezTo>
                <a:cubicBezTo>
                  <a:pt x="220839" y="5644"/>
                  <a:pt x="136172" y="26810"/>
                  <a:pt x="91722" y="62088"/>
                </a:cubicBezTo>
                <a:cubicBezTo>
                  <a:pt x="47272" y="97366"/>
                  <a:pt x="22578" y="169332"/>
                  <a:pt x="11289" y="214488"/>
                </a:cubicBezTo>
                <a:cubicBezTo>
                  <a:pt x="0" y="259644"/>
                  <a:pt x="23989" y="333022"/>
                  <a:pt x="23989" y="333022"/>
                </a:cubicBezTo>
                <a:lnTo>
                  <a:pt x="23989" y="333022"/>
                </a:lnTo>
                <a:lnTo>
                  <a:pt x="23989" y="333022"/>
                </a:lnTo>
              </a:path>
            </a:pathLst>
          </a:custGeom>
          <a:ln w="38100" cmpd="sng">
            <a:solidFill>
              <a:srgbClr val="365FFF"/>
            </a:solidFill>
            <a:prstDash val="sysDash"/>
            <a:tailEnd type="stealth" w="lg" len="med"/>
          </a:ln>
          <a:effectLst>
            <a:glow rad="12700">
              <a:srgbClr val="0000FF">
                <a:alpha val="75000"/>
              </a:srgb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Stable or Unstable?</a:t>
            </a:r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0" y="15986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4419600" y="990600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indent="228600" algn="just">
              <a:defRPr/>
            </a:pPr>
            <a:r>
              <a:rPr lang="en-US" sz="1800" b="1">
                <a:solidFill>
                  <a:srgbClr val="0033CC"/>
                </a:solidFill>
                <a:latin typeface="+mj-lt"/>
                <a:ea typeface="+mn-ea"/>
              </a:rPr>
              <a:t>MAGNETIC FORCE -- current in a wire</a:t>
            </a:r>
          </a:p>
        </p:txBody>
      </p:sp>
      <p:pic>
        <p:nvPicPr>
          <p:cNvPr id="31749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77900"/>
            <a:ext cx="2425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0" name="Group 183"/>
          <p:cNvGrpSpPr>
            <a:grpSpLocks/>
          </p:cNvGrpSpPr>
          <p:nvPr/>
        </p:nvGrpSpPr>
        <p:grpSpPr bwMode="auto">
          <a:xfrm>
            <a:off x="228600" y="1752600"/>
            <a:ext cx="4027488" cy="2514600"/>
            <a:chOff x="228600" y="4267200"/>
            <a:chExt cx="4027055" cy="2514600"/>
          </a:xfrm>
        </p:grpSpPr>
        <p:grpSp>
          <p:nvGrpSpPr>
            <p:cNvPr id="31822" name="Group 101"/>
            <p:cNvGrpSpPr>
              <a:grpSpLocks/>
            </p:cNvGrpSpPr>
            <p:nvPr/>
          </p:nvGrpSpPr>
          <p:grpSpPr bwMode="auto">
            <a:xfrm>
              <a:off x="228600" y="4867275"/>
              <a:ext cx="4027055" cy="1914525"/>
              <a:chOff x="4876800" y="4414417"/>
              <a:chExt cx="4027055" cy="1914525"/>
            </a:xfrm>
          </p:grpSpPr>
          <p:cxnSp>
            <p:nvCxnSpPr>
              <p:cNvPr id="82" name="Straight Arrow Connector 8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957740" y="4871617"/>
                <a:ext cx="912812" cy="1588"/>
              </a:xfrm>
              <a:prstGeom prst="straightConnector1">
                <a:avLst/>
              </a:prstGeom>
              <a:noFill/>
              <a:ln w="57150" cap="sq">
                <a:solidFill>
                  <a:srgbClr val="3C7785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Straight Arrow Connector 8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739465" y="4870823"/>
                <a:ext cx="914400" cy="1587"/>
              </a:xfrm>
              <a:prstGeom prst="straightConnector1">
                <a:avLst/>
              </a:prstGeom>
              <a:noFill/>
              <a:ln w="57150" cap="sq">
                <a:solidFill>
                  <a:srgbClr val="3C7785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" name="TextBox 83"/>
              <p:cNvSpPr txBox="1"/>
              <p:nvPr/>
            </p:nvSpPr>
            <p:spPr>
              <a:xfrm>
                <a:off x="6643498" y="4735092"/>
                <a:ext cx="390483" cy="461963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solidFill>
                      <a:srgbClr val="3C7785"/>
                    </a:solidFill>
                    <a:latin typeface="+mn-lt"/>
                    <a:ea typeface="+mn-ea"/>
                  </a:rPr>
                  <a:t>B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313929" y="5469119"/>
                <a:ext cx="795761" cy="461665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+mn-lt"/>
                    <a:ea typeface="+mn-ea"/>
                  </a:rPr>
                  <a:t>Axle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56218" y="5498680"/>
                <a:ext cx="439690" cy="830262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solidFill>
                      <a:srgbClr val="CC0000"/>
                    </a:solidFill>
                    <a:latin typeface="+mn-lt"/>
                    <a:ea typeface="+mn-ea"/>
                  </a:rPr>
                  <a:t>I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181567" y="5481217"/>
                <a:ext cx="441278" cy="830263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solidFill>
                      <a:srgbClr val="CC0000"/>
                    </a:solidFill>
                    <a:latin typeface="+mn-lt"/>
                    <a:ea typeface="+mn-ea"/>
                  </a:rPr>
                  <a:t>I</a:t>
                </a:r>
              </a:p>
            </p:txBody>
          </p:sp>
          <p:grpSp>
            <p:nvGrpSpPr>
              <p:cNvPr id="31830" name="Group 25"/>
              <p:cNvGrpSpPr>
                <a:grpSpLocks/>
              </p:cNvGrpSpPr>
              <p:nvPr/>
            </p:nvGrpSpPr>
            <p:grpSpPr bwMode="auto">
              <a:xfrm>
                <a:off x="5134764" y="5205368"/>
                <a:ext cx="3298234" cy="646331"/>
                <a:chOff x="4379492" y="3211226"/>
                <a:chExt cx="3298234" cy="646331"/>
              </a:xfrm>
            </p:grpSpPr>
            <p:cxnSp>
              <p:nvCxnSpPr>
                <p:cNvPr id="89" name="Straight Connector 88"/>
                <p:cNvCxnSpPr>
                  <a:cxnSpLocks noChangeShapeType="1"/>
                </p:cNvCxnSpPr>
                <p:nvPr/>
              </p:nvCxnSpPr>
              <p:spPr bwMode="auto">
                <a:xfrm>
                  <a:off x="4877096" y="3428338"/>
                  <a:ext cx="2666713" cy="158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1836" name="Group 19"/>
                <p:cNvGrpSpPr>
                  <a:grpSpLocks/>
                </p:cNvGrpSpPr>
                <p:nvPr/>
              </p:nvGrpSpPr>
              <p:grpSpPr bwMode="auto">
                <a:xfrm>
                  <a:off x="7449126" y="3319174"/>
                  <a:ext cx="228600" cy="228600"/>
                  <a:chOff x="1066800" y="3055938"/>
                  <a:chExt cx="228600" cy="228600"/>
                </a:xfrm>
              </p:grpSpPr>
              <p:sp>
                <p:nvSpPr>
                  <p:cNvPr id="94" name="Oval 93"/>
                  <p:cNvSpPr/>
                  <p:nvPr/>
                </p:nvSpPr>
                <p:spPr>
                  <a:xfrm>
                    <a:off x="1142436" y="3131764"/>
                    <a:ext cx="76192" cy="762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/>
                    <a:endParaRPr lang="en-US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1066244" y="3055564"/>
                    <a:ext cx="228575" cy="2286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/>
                    <a:endParaRPr lang="en-US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91" name="Oval 90"/>
                <p:cNvSpPr/>
                <p:nvPr/>
              </p:nvSpPr>
              <p:spPr>
                <a:xfrm>
                  <a:off x="4642172" y="3318800"/>
                  <a:ext cx="228575" cy="2286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4380263" y="3210850"/>
                  <a:ext cx="466675" cy="646113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pPr indent="228600">
                    <a:defRPr/>
                  </a:pPr>
                  <a:r>
                    <a:rPr lang="en-US" sz="1800">
                      <a:solidFill>
                        <a:srgbClr val="CC0000"/>
                      </a:solidFill>
                      <a:latin typeface="+mj-lt"/>
                      <a:ea typeface="+mn-ea"/>
                    </a:rPr>
                    <a:t>x</a:t>
                  </a:r>
                </a:p>
              </p:txBody>
            </p:sp>
            <p:sp>
              <p:nvSpPr>
                <p:cNvPr id="93" name="Oval 92"/>
                <p:cNvSpPr>
                  <a:spLocks noChangeArrowheads="1"/>
                </p:cNvSpPr>
                <p:nvPr/>
              </p:nvSpPr>
              <p:spPr bwMode="auto">
                <a:xfrm>
                  <a:off x="6096165" y="3356900"/>
                  <a:ext cx="152384" cy="15240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96" name="Straight Arrow Connector 95"/>
              <p:cNvCxnSpPr>
                <a:cxnSpLocks noChangeShapeType="1"/>
              </p:cNvCxnSpPr>
              <p:nvPr/>
            </p:nvCxnSpPr>
            <p:spPr bwMode="auto">
              <a:xfrm>
                <a:off x="5638718" y="5414542"/>
                <a:ext cx="355562" cy="1588"/>
              </a:xfrm>
              <a:prstGeom prst="straightConnector1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9" name="TextBox 98"/>
              <p:cNvSpPr txBox="1"/>
              <p:nvPr/>
            </p:nvSpPr>
            <p:spPr>
              <a:xfrm>
                <a:off x="8548293" y="5143080"/>
                <a:ext cx="355562" cy="830262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solidFill>
                      <a:srgbClr val="0033CC"/>
                    </a:solidFill>
                    <a:latin typeface="+mn-lt"/>
                    <a:ea typeface="+mn-ea"/>
                  </a:rPr>
                  <a:t>F</a:t>
                </a:r>
              </a:p>
            </p:txBody>
          </p:sp>
          <p:cxnSp>
            <p:nvCxnSpPr>
              <p:cNvPr id="100" name="Straight Arrow Connector 99"/>
              <p:cNvCxnSpPr>
                <a:cxnSpLocks noChangeShapeType="1"/>
              </p:cNvCxnSpPr>
              <p:nvPr/>
            </p:nvCxnSpPr>
            <p:spPr bwMode="auto">
              <a:xfrm flipH="1">
                <a:off x="7848280" y="5414542"/>
                <a:ext cx="355562" cy="1588"/>
              </a:xfrm>
              <a:prstGeom prst="straightConnector1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" name="TextBox 100"/>
              <p:cNvSpPr txBox="1"/>
              <p:nvPr/>
            </p:nvSpPr>
            <p:spPr>
              <a:xfrm>
                <a:off x="4876800" y="4884317"/>
                <a:ext cx="355562" cy="830263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solidFill>
                      <a:srgbClr val="0033CC"/>
                    </a:solidFill>
                    <a:latin typeface="+mn-lt"/>
                    <a:ea typeface="+mn-ea"/>
                  </a:rPr>
                  <a:t>F</a:t>
                </a:r>
              </a:p>
            </p:txBody>
          </p:sp>
        </p:grpSp>
        <p:sp>
          <p:nvSpPr>
            <p:cNvPr id="182" name="TextBox 181"/>
            <p:cNvSpPr txBox="1"/>
            <p:nvPr/>
          </p:nvSpPr>
          <p:spPr>
            <a:xfrm>
              <a:off x="376222" y="4267200"/>
              <a:ext cx="3873084" cy="46196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>
                  <a:solidFill>
                    <a:srgbClr val="CC0000"/>
                  </a:solidFill>
                  <a:latin typeface="+mj-lt"/>
                  <a:ea typeface="+mn-ea"/>
                </a:rPr>
                <a:t>UNSTABLE EQUILIBRIUM</a:t>
              </a:r>
            </a:p>
          </p:txBody>
        </p:sp>
      </p:grpSp>
      <p:grpSp>
        <p:nvGrpSpPr>
          <p:cNvPr id="31751" name="Group 184"/>
          <p:cNvGrpSpPr>
            <a:grpSpLocks/>
          </p:cNvGrpSpPr>
          <p:nvPr/>
        </p:nvGrpSpPr>
        <p:grpSpPr bwMode="auto">
          <a:xfrm>
            <a:off x="4841875" y="1752600"/>
            <a:ext cx="4073525" cy="2490788"/>
            <a:chOff x="4842165" y="4267200"/>
            <a:chExt cx="4073235" cy="2491510"/>
          </a:xfrm>
        </p:grpSpPr>
        <p:grpSp>
          <p:nvGrpSpPr>
            <p:cNvPr id="31802" name="Group 162"/>
            <p:cNvGrpSpPr>
              <a:grpSpLocks/>
            </p:cNvGrpSpPr>
            <p:nvPr/>
          </p:nvGrpSpPr>
          <p:grpSpPr bwMode="auto">
            <a:xfrm>
              <a:off x="4842165" y="4921439"/>
              <a:ext cx="4073235" cy="1837271"/>
              <a:chOff x="0" y="4468581"/>
              <a:chExt cx="4073235" cy="1837271"/>
            </a:xfrm>
          </p:grpSpPr>
          <p:cxnSp>
            <p:nvCxnSpPr>
              <p:cNvPr id="164" name="Straight Arrow Connector 16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33289" y="4925915"/>
                <a:ext cx="913076" cy="1588"/>
              </a:xfrm>
              <a:prstGeom prst="straightConnector1">
                <a:avLst/>
              </a:prstGeom>
              <a:noFill/>
              <a:ln w="57150" cap="sq">
                <a:solidFill>
                  <a:srgbClr val="3C7785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5" name="Straight Arrow Connector 1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014970" y="4925120"/>
                <a:ext cx="914665" cy="1587"/>
              </a:xfrm>
              <a:prstGeom prst="straightConnector1">
                <a:avLst/>
              </a:prstGeom>
              <a:noFill/>
              <a:ln w="57150" cap="sq">
                <a:solidFill>
                  <a:srgbClr val="3C7785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6" name="TextBox 165"/>
              <p:cNvSpPr txBox="1"/>
              <p:nvPr/>
            </p:nvSpPr>
            <p:spPr>
              <a:xfrm>
                <a:off x="1919151" y="4789350"/>
                <a:ext cx="388909" cy="462097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solidFill>
                      <a:srgbClr val="3C7785"/>
                    </a:solidFill>
                    <a:latin typeface="+mn-lt"/>
                    <a:ea typeface="+mn-ea"/>
                  </a:rPr>
                  <a:t>B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1589529" y="5523934"/>
                <a:ext cx="795761" cy="461665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+mn-lt"/>
                    <a:ea typeface="+mn-ea"/>
                  </a:rPr>
                  <a:t>Axle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3631941" y="5246682"/>
                <a:ext cx="441294" cy="830503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solidFill>
                      <a:srgbClr val="CC0000"/>
                    </a:solidFill>
                    <a:latin typeface="+mn-lt"/>
                    <a:ea typeface="+mn-ea"/>
                  </a:rPr>
                  <a:t>I</a:t>
                </a: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0" y="5224451"/>
                <a:ext cx="441294" cy="830503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solidFill>
                      <a:srgbClr val="CC0000"/>
                    </a:solidFill>
                    <a:latin typeface="+mn-lt"/>
                    <a:ea typeface="+mn-ea"/>
                  </a:rPr>
                  <a:t>I</a:t>
                </a:r>
              </a:p>
            </p:txBody>
          </p:sp>
          <p:grpSp>
            <p:nvGrpSpPr>
              <p:cNvPr id="31810" name="Group 25"/>
              <p:cNvGrpSpPr>
                <a:grpSpLocks/>
              </p:cNvGrpSpPr>
              <p:nvPr/>
            </p:nvGrpSpPr>
            <p:grpSpPr bwMode="auto">
              <a:xfrm rot="10800000">
                <a:off x="606003" y="5058354"/>
                <a:ext cx="3298234" cy="646331"/>
                <a:chOff x="4379492" y="3211226"/>
                <a:chExt cx="3298234" cy="646331"/>
              </a:xfrm>
            </p:grpSpPr>
            <p:cxnSp>
              <p:nvCxnSpPr>
                <p:cNvPr id="175" name="Straight Connector 174"/>
                <p:cNvCxnSpPr>
                  <a:cxnSpLocks noChangeShapeType="1"/>
                </p:cNvCxnSpPr>
                <p:nvPr/>
              </p:nvCxnSpPr>
              <p:spPr bwMode="auto">
                <a:xfrm>
                  <a:off x="4888308" y="3435798"/>
                  <a:ext cx="2668398" cy="15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1816" name="Group 19"/>
                <p:cNvGrpSpPr>
                  <a:grpSpLocks/>
                </p:cNvGrpSpPr>
                <p:nvPr/>
              </p:nvGrpSpPr>
              <p:grpSpPr bwMode="auto">
                <a:xfrm>
                  <a:off x="7449126" y="3319174"/>
                  <a:ext cx="228600" cy="228600"/>
                  <a:chOff x="1066800" y="3055938"/>
                  <a:chExt cx="228600" cy="228600"/>
                </a:xfrm>
              </p:grpSpPr>
              <p:sp>
                <p:nvSpPr>
                  <p:cNvPr id="180" name="Oval 179"/>
                  <p:cNvSpPr/>
                  <p:nvPr/>
                </p:nvSpPr>
                <p:spPr>
                  <a:xfrm>
                    <a:off x="1156918" y="3136039"/>
                    <a:ext cx="76195" cy="7622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/>
                    <a:endParaRPr lang="en-US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1080723" y="3059817"/>
                    <a:ext cx="228584" cy="228666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/>
                    <a:endParaRPr lang="en-US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77" name="Oval 176"/>
                <p:cNvSpPr/>
                <p:nvPr/>
              </p:nvSpPr>
              <p:spPr>
                <a:xfrm>
                  <a:off x="4647025" y="3318289"/>
                  <a:ext cx="228584" cy="228666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4385107" y="3218248"/>
                  <a:ext cx="466692" cy="646299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pPr indent="228600">
                    <a:defRPr/>
                  </a:pPr>
                  <a:r>
                    <a:rPr lang="en-US" sz="1800">
                      <a:solidFill>
                        <a:srgbClr val="CC0000"/>
                      </a:solidFill>
                      <a:latin typeface="+mj-lt"/>
                      <a:ea typeface="+mn-ea"/>
                    </a:rPr>
                    <a:t>x</a:t>
                  </a:r>
                </a:p>
              </p:txBody>
            </p:sp>
            <p:sp>
              <p:nvSpPr>
                <p:cNvPr id="179" name="Oval 178"/>
                <p:cNvSpPr>
                  <a:spLocks noChangeArrowheads="1"/>
                </p:cNvSpPr>
                <p:nvPr/>
              </p:nvSpPr>
              <p:spPr bwMode="auto">
                <a:xfrm>
                  <a:off x="6101071" y="3357988"/>
                  <a:ext cx="152389" cy="15244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171" name="Straight Arrow Connector 170"/>
              <p:cNvCxnSpPr>
                <a:cxnSpLocks noChangeShapeType="1"/>
              </p:cNvCxnSpPr>
              <p:nvPr/>
            </p:nvCxnSpPr>
            <p:spPr bwMode="auto">
              <a:xfrm>
                <a:off x="3616068" y="5491228"/>
                <a:ext cx="355575" cy="1588"/>
              </a:xfrm>
              <a:prstGeom prst="straightConnector1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2" name="Straight Arrow Connector 171"/>
              <p:cNvCxnSpPr>
                <a:cxnSpLocks noChangeShapeType="1"/>
              </p:cNvCxnSpPr>
              <p:nvPr/>
            </p:nvCxnSpPr>
            <p:spPr bwMode="auto">
              <a:xfrm flipH="1">
                <a:off x="339701" y="5491228"/>
                <a:ext cx="355575" cy="1588"/>
              </a:xfrm>
              <a:prstGeom prst="straightConnector1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" name="TextBox 172"/>
              <p:cNvSpPr txBox="1"/>
              <p:nvPr/>
            </p:nvSpPr>
            <p:spPr>
              <a:xfrm>
                <a:off x="2900157" y="4948146"/>
                <a:ext cx="355575" cy="832091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solidFill>
                      <a:srgbClr val="0033CC"/>
                    </a:solidFill>
                    <a:latin typeface="+mn-lt"/>
                    <a:ea typeface="+mn-ea"/>
                  </a:rPr>
                  <a:t>F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509552" y="5475349"/>
                <a:ext cx="357162" cy="830503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solidFill>
                      <a:srgbClr val="0033CC"/>
                    </a:solidFill>
                    <a:latin typeface="+mn-lt"/>
                    <a:ea typeface="+mn-ea"/>
                  </a:rPr>
                  <a:t>F</a:t>
                </a:r>
              </a:p>
            </p:txBody>
          </p:sp>
        </p:grpSp>
        <p:sp>
          <p:nvSpPr>
            <p:cNvPr id="183" name="TextBox 182"/>
            <p:cNvSpPr txBox="1"/>
            <p:nvPr/>
          </p:nvSpPr>
          <p:spPr>
            <a:xfrm>
              <a:off x="4953282" y="4267200"/>
              <a:ext cx="3428756" cy="462097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>
                  <a:solidFill>
                    <a:srgbClr val="CC0000"/>
                  </a:solidFill>
                  <a:latin typeface="+mj-lt"/>
                  <a:ea typeface="+mn-ea"/>
                </a:rPr>
                <a:t>STABLE EQUILIBRIUM</a:t>
              </a:r>
            </a:p>
          </p:txBody>
        </p:sp>
      </p:grpSp>
      <p:grpSp>
        <p:nvGrpSpPr>
          <p:cNvPr id="12" name="Group 227"/>
          <p:cNvGrpSpPr>
            <a:grpSpLocks/>
          </p:cNvGrpSpPr>
          <p:nvPr/>
        </p:nvGrpSpPr>
        <p:grpSpPr bwMode="auto">
          <a:xfrm>
            <a:off x="76200" y="4419600"/>
            <a:ext cx="4467225" cy="2290763"/>
            <a:chOff x="76200" y="4419600"/>
            <a:chExt cx="4467790" cy="2290167"/>
          </a:xfrm>
        </p:grpSpPr>
        <p:grpSp>
          <p:nvGrpSpPr>
            <p:cNvPr id="31781" name="Group 185"/>
            <p:cNvGrpSpPr>
              <a:grpSpLocks/>
            </p:cNvGrpSpPr>
            <p:nvPr/>
          </p:nvGrpSpPr>
          <p:grpSpPr bwMode="auto">
            <a:xfrm>
              <a:off x="76200" y="4419600"/>
              <a:ext cx="4131202" cy="2063482"/>
              <a:chOff x="4724400" y="1746865"/>
              <a:chExt cx="4131202" cy="2063482"/>
            </a:xfrm>
          </p:grpSpPr>
          <p:sp>
            <p:nvSpPr>
              <p:cNvPr id="187" name="TextBox 186"/>
              <p:cNvSpPr txBox="1"/>
              <p:nvPr/>
            </p:nvSpPr>
            <p:spPr>
              <a:xfrm>
                <a:off x="8499952" y="2978444"/>
                <a:ext cx="355645" cy="831634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solidFill>
                      <a:srgbClr val="0033CC"/>
                    </a:solidFill>
                    <a:latin typeface="+mn-lt"/>
                    <a:ea typeface="+mn-ea"/>
                  </a:rPr>
                  <a:t>F</a:t>
                </a:r>
              </a:p>
            </p:txBody>
          </p:sp>
          <p:grpSp>
            <p:nvGrpSpPr>
              <p:cNvPr id="31784" name="Group 105"/>
              <p:cNvGrpSpPr>
                <a:grpSpLocks/>
              </p:cNvGrpSpPr>
              <p:nvPr/>
            </p:nvGrpSpPr>
            <p:grpSpPr bwMode="auto">
              <a:xfrm>
                <a:off x="4724400" y="1746865"/>
                <a:ext cx="4072458" cy="1609516"/>
                <a:chOff x="4724400" y="1746865"/>
                <a:chExt cx="4072458" cy="1609516"/>
              </a:xfrm>
            </p:grpSpPr>
            <p:cxnSp>
              <p:nvCxnSpPr>
                <p:cNvPr id="189" name="Straight Arrow Connector 18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957678" y="2204739"/>
                  <a:ext cx="914162" cy="1588"/>
                </a:xfrm>
                <a:prstGeom prst="straightConnector1">
                  <a:avLst/>
                </a:prstGeom>
                <a:noFill/>
                <a:ln w="57150" cap="sq">
                  <a:solidFill>
                    <a:srgbClr val="3C7785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0" name="Straight Arrow Connector 18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738324" y="2203152"/>
                  <a:ext cx="914162" cy="1588"/>
                </a:xfrm>
                <a:prstGeom prst="straightConnector1">
                  <a:avLst/>
                </a:prstGeom>
                <a:noFill/>
                <a:ln w="57150" cap="sq">
                  <a:solidFill>
                    <a:srgbClr val="3C7785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1" name="TextBox 190"/>
                <p:cNvSpPr txBox="1"/>
                <p:nvPr/>
              </p:nvSpPr>
              <p:spPr>
                <a:xfrm>
                  <a:off x="6642343" y="2067457"/>
                  <a:ext cx="390574" cy="461843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pPr indent="228600">
                    <a:defRPr/>
                  </a:pPr>
                  <a:r>
                    <a:rPr lang="en-US">
                      <a:solidFill>
                        <a:srgbClr val="3C7785"/>
                      </a:solidFill>
                      <a:latin typeface="+mn-lt"/>
                      <a:ea typeface="+mn-ea"/>
                    </a:rPr>
                    <a:t>B</a:t>
                  </a:r>
                </a:p>
              </p:txBody>
            </p:sp>
            <p:sp>
              <p:nvSpPr>
                <p:cNvPr id="192" name="TextBox 191"/>
                <p:cNvSpPr txBox="1"/>
                <p:nvPr/>
              </p:nvSpPr>
              <p:spPr>
                <a:xfrm>
                  <a:off x="6313929" y="2802119"/>
                  <a:ext cx="795761" cy="461665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pPr indent="228600">
                    <a:defRPr/>
                  </a:pPr>
                  <a:r>
                    <a:rPr lang="en-US"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>
                        <a:glow rad="101600">
                          <a:schemeClr val="bg1">
                            <a:alpha val="75000"/>
                          </a:schemeClr>
                        </a:glow>
                      </a:effectLst>
                      <a:latin typeface="+mn-lt"/>
                      <a:ea typeface="+mn-ea"/>
                    </a:rPr>
                    <a:t>Axle</a:t>
                  </a:r>
                </a:p>
              </p:txBody>
            </p:sp>
            <p:sp>
              <p:nvSpPr>
                <p:cNvPr id="193" name="TextBox 192"/>
                <p:cNvSpPr txBox="1"/>
                <p:nvPr/>
              </p:nvSpPr>
              <p:spPr>
                <a:xfrm>
                  <a:off x="8355472" y="2524538"/>
                  <a:ext cx="441381" cy="831634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pPr indent="228600">
                    <a:defRPr/>
                  </a:pPr>
                  <a:r>
                    <a:rPr lang="en-US">
                      <a:solidFill>
                        <a:srgbClr val="CC0000"/>
                      </a:solidFill>
                      <a:latin typeface="+mn-lt"/>
                      <a:ea typeface="+mn-ea"/>
                    </a:rPr>
                    <a:t>I</a:t>
                  </a:r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4724400" y="2502318"/>
                  <a:ext cx="441381" cy="830047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pPr indent="228600">
                    <a:defRPr/>
                  </a:pPr>
                  <a:r>
                    <a:rPr lang="en-US">
                      <a:solidFill>
                        <a:srgbClr val="CC0000"/>
                      </a:solidFill>
                      <a:latin typeface="+mn-lt"/>
                      <a:ea typeface="+mn-ea"/>
                    </a:rPr>
                    <a:t>I</a:t>
                  </a:r>
                </a:p>
              </p:txBody>
            </p:sp>
            <p:grpSp>
              <p:nvGrpSpPr>
                <p:cNvPr id="31791" name="Group 25"/>
                <p:cNvGrpSpPr>
                  <a:grpSpLocks/>
                </p:cNvGrpSpPr>
                <p:nvPr/>
              </p:nvGrpSpPr>
              <p:grpSpPr bwMode="auto">
                <a:xfrm rot="1102057">
                  <a:off x="5134764" y="2538368"/>
                  <a:ext cx="3298234" cy="646331"/>
                  <a:chOff x="4379492" y="3211226"/>
                  <a:chExt cx="3298234" cy="646331"/>
                </a:xfrm>
              </p:grpSpPr>
              <p:cxnSp>
                <p:nvCxnSpPr>
                  <p:cNvPr id="199" name="Straight Connector 1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70611" y="3428480"/>
                    <a:ext cx="2668924" cy="158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31796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7449126" y="3319174"/>
                    <a:ext cx="228600" cy="228600"/>
                    <a:chOff x="1066800" y="3055938"/>
                    <a:chExt cx="228600" cy="228600"/>
                  </a:xfrm>
                </p:grpSpPr>
                <p:sp>
                  <p:nvSpPr>
                    <p:cNvPr id="204" name="Oval 203"/>
                    <p:cNvSpPr/>
                    <p:nvPr/>
                  </p:nvSpPr>
                  <p:spPr>
                    <a:xfrm>
                      <a:off x="1130706" y="3128525"/>
                      <a:ext cx="76210" cy="76180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>
                      <a:solidFill>
                        <a:srgbClr val="CC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algn="ctr" eaLnBrk="1" hangingPunct="1"/>
                      <a:endParaRPr lang="en-US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05" name="Oval 204"/>
                    <p:cNvSpPr/>
                    <p:nvPr/>
                  </p:nvSpPr>
                  <p:spPr>
                    <a:xfrm>
                      <a:off x="1054496" y="3052344"/>
                      <a:ext cx="228629" cy="228541"/>
                    </a:xfrm>
                    <a:prstGeom prst="ellipse">
                      <a:avLst/>
                    </a:prstGeom>
                    <a:noFill/>
                    <a:ln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algn="ctr" eaLnBrk="1" hangingPunct="1"/>
                      <a:endParaRPr lang="en-US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201" name="Oval 200"/>
                  <p:cNvSpPr/>
                  <p:nvPr/>
                </p:nvSpPr>
                <p:spPr>
                  <a:xfrm>
                    <a:off x="4640761" y="3318821"/>
                    <a:ext cx="228629" cy="228541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/>
                    <a:endParaRPr lang="en-US" altLang="en-US">
                      <a:solidFill>
                        <a:srgbClr val="CC0000"/>
                      </a:solidFill>
                    </a:endParaRPr>
                  </a:p>
                </p:txBody>
              </p:sp>
              <p:sp>
                <p:nvSpPr>
                  <p:cNvPr id="202" name="TextBox 201"/>
                  <p:cNvSpPr txBox="1"/>
                  <p:nvPr/>
                </p:nvSpPr>
                <p:spPr>
                  <a:xfrm>
                    <a:off x="4371193" y="3212658"/>
                    <a:ext cx="466784" cy="642770"/>
                  </a:xfrm>
                  <a:prstGeom prst="rect">
                    <a:avLst/>
                  </a:prstGeom>
                  <a:noFill/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pPr indent="228600">
                      <a:defRPr/>
                    </a:pPr>
                    <a:r>
                      <a:rPr lang="en-US" sz="1800">
                        <a:solidFill>
                          <a:srgbClr val="CC0000"/>
                        </a:solidFill>
                        <a:latin typeface="+mj-lt"/>
                        <a:ea typeface="+mn-ea"/>
                      </a:rPr>
                      <a:t>x</a:t>
                    </a:r>
                  </a:p>
                </p:txBody>
              </p:sp>
              <p:sp>
                <p:nvSpPr>
                  <p:cNvPr id="203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6088945" y="3357102"/>
                    <a:ext cx="152419" cy="150773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rgbClr val="40404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/>
                    <a:endParaRPr lang="en-US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196" name="Straight Arrow Connector 195"/>
                <p:cNvCxnSpPr>
                  <a:cxnSpLocks noChangeShapeType="1"/>
                </p:cNvCxnSpPr>
                <p:nvPr/>
              </p:nvCxnSpPr>
              <p:spPr bwMode="auto">
                <a:xfrm>
                  <a:off x="5715125" y="2356306"/>
                  <a:ext cx="355645" cy="1588"/>
                </a:xfrm>
                <a:prstGeom prst="straightConnector1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7" name="Straight Arrow Connector 1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7772785" y="3268882"/>
                  <a:ext cx="355645" cy="1587"/>
                </a:xfrm>
                <a:prstGeom prst="straightConnector1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8" name="TextBox 197"/>
                <p:cNvSpPr txBox="1"/>
                <p:nvPr/>
              </p:nvSpPr>
              <p:spPr>
                <a:xfrm>
                  <a:off x="4999073" y="1846852"/>
                  <a:ext cx="355645" cy="831634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>
                  <a:spAutoFit/>
                </a:bodyPr>
                <a:lstStyle/>
                <a:p>
                  <a:pPr indent="228600">
                    <a:defRPr/>
                  </a:pPr>
                  <a:r>
                    <a:rPr lang="en-US">
                      <a:solidFill>
                        <a:srgbClr val="0033CC"/>
                      </a:solidFill>
                      <a:latin typeface="+mn-lt"/>
                      <a:ea typeface="+mn-ea"/>
                    </a:rPr>
                    <a:t>F</a:t>
                  </a:r>
                </a:p>
              </p:txBody>
            </p:sp>
          </p:grpSp>
        </p:grpSp>
        <p:sp>
          <p:nvSpPr>
            <p:cNvPr id="226" name="TextBox 225"/>
            <p:cNvSpPr txBox="1"/>
            <p:nvPr/>
          </p:nvSpPr>
          <p:spPr>
            <a:xfrm>
              <a:off x="473125" y="6247924"/>
              <a:ext cx="4070865" cy="46184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>
                  <a:solidFill>
                    <a:srgbClr val="CC0000"/>
                  </a:solidFill>
                  <a:latin typeface="+mn-lt"/>
                  <a:ea typeface="+mn-ea"/>
                </a:rPr>
                <a:t>Slight deviation does not return</a:t>
              </a:r>
            </a:p>
          </p:txBody>
        </p:sp>
      </p:grpSp>
      <p:grpSp>
        <p:nvGrpSpPr>
          <p:cNvPr id="17" name="Group 228"/>
          <p:cNvGrpSpPr>
            <a:grpSpLocks/>
          </p:cNvGrpSpPr>
          <p:nvPr/>
        </p:nvGrpSpPr>
        <p:grpSpPr bwMode="auto">
          <a:xfrm>
            <a:off x="4692650" y="4419600"/>
            <a:ext cx="4222750" cy="2389188"/>
            <a:chOff x="4692655" y="4419599"/>
            <a:chExt cx="4222745" cy="2389321"/>
          </a:xfrm>
        </p:grpSpPr>
        <p:grpSp>
          <p:nvGrpSpPr>
            <p:cNvPr id="31760" name="Group 205"/>
            <p:cNvGrpSpPr>
              <a:grpSpLocks/>
            </p:cNvGrpSpPr>
            <p:nvPr/>
          </p:nvGrpSpPr>
          <p:grpSpPr bwMode="auto">
            <a:xfrm>
              <a:off x="4841880" y="4419599"/>
              <a:ext cx="4073520" cy="2389321"/>
              <a:chOff x="-285" y="1801679"/>
              <a:chExt cx="4073520" cy="2389321"/>
            </a:xfrm>
          </p:grpSpPr>
          <p:grpSp>
            <p:nvGrpSpPr>
              <p:cNvPr id="31762" name="Group 103"/>
              <p:cNvGrpSpPr>
                <a:grpSpLocks/>
              </p:cNvGrpSpPr>
              <p:nvPr/>
            </p:nvGrpSpPr>
            <p:grpSpPr bwMode="auto">
              <a:xfrm>
                <a:off x="-285" y="1801679"/>
                <a:ext cx="4073520" cy="1609815"/>
                <a:chOff x="-285" y="1801679"/>
                <a:chExt cx="4073520" cy="1609815"/>
              </a:xfrm>
            </p:grpSpPr>
            <p:cxnSp>
              <p:nvCxnSpPr>
                <p:cNvPr id="209" name="Straight Arrow Connector 20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232505" y="2259699"/>
                  <a:ext cx="914451" cy="1588"/>
                </a:xfrm>
                <a:prstGeom prst="straightConnector1">
                  <a:avLst/>
                </a:prstGeom>
                <a:noFill/>
                <a:ln w="57150" cap="sq">
                  <a:solidFill>
                    <a:srgbClr val="3C7785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" name="Straight Arrow Connector 20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014895" y="2258111"/>
                  <a:ext cx="914451" cy="1587"/>
                </a:xfrm>
                <a:prstGeom prst="straightConnector1">
                  <a:avLst/>
                </a:prstGeom>
                <a:noFill/>
                <a:ln w="57150" cap="sq">
                  <a:solidFill>
                    <a:srgbClr val="3C7785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1" name="TextBox 210"/>
                <p:cNvSpPr txBox="1"/>
                <p:nvPr/>
              </p:nvSpPr>
              <p:spPr>
                <a:xfrm>
                  <a:off x="1919001" y="2122372"/>
                  <a:ext cx="388937" cy="461989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pPr indent="228600">
                    <a:defRPr/>
                  </a:pPr>
                  <a:r>
                    <a:rPr lang="en-US">
                      <a:solidFill>
                        <a:srgbClr val="3C7785"/>
                      </a:solidFill>
                      <a:latin typeface="+mn-lt"/>
                      <a:ea typeface="+mn-ea"/>
                    </a:rPr>
                    <a:t>B</a:t>
                  </a:r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1589529" y="2856934"/>
                  <a:ext cx="795761" cy="461665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pPr indent="228600">
                    <a:defRPr/>
                  </a:pPr>
                  <a:r>
                    <a:rPr lang="en-US"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>
                        <a:glow rad="101600">
                          <a:schemeClr val="bg1">
                            <a:alpha val="75000"/>
                          </a:schemeClr>
                        </a:glow>
                      </a:effectLst>
                      <a:latin typeface="+mn-lt"/>
                      <a:ea typeface="+mn-ea"/>
                    </a:rPr>
                    <a:t>Axle</a:t>
                  </a:r>
                </a:p>
              </p:txBody>
            </p:sp>
            <p:sp>
              <p:nvSpPr>
                <p:cNvPr id="213" name="TextBox 212"/>
                <p:cNvSpPr txBox="1"/>
                <p:nvPr/>
              </p:nvSpPr>
              <p:spPr>
                <a:xfrm>
                  <a:off x="3631911" y="2579597"/>
                  <a:ext cx="441324" cy="831897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pPr indent="228600">
                    <a:defRPr/>
                  </a:pPr>
                  <a:r>
                    <a:rPr lang="en-US">
                      <a:solidFill>
                        <a:srgbClr val="CC0000"/>
                      </a:solidFill>
                      <a:latin typeface="+mn-lt"/>
                      <a:ea typeface="+mn-ea"/>
                    </a:rPr>
                    <a:t>I</a:t>
                  </a:r>
                </a:p>
              </p:txBody>
            </p:sp>
            <p:sp>
              <p:nvSpPr>
                <p:cNvPr id="214" name="TextBox 213"/>
                <p:cNvSpPr txBox="1"/>
                <p:nvPr/>
              </p:nvSpPr>
              <p:spPr>
                <a:xfrm>
                  <a:off x="-285" y="2557371"/>
                  <a:ext cx="441324" cy="830309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pPr indent="228600">
                    <a:defRPr/>
                  </a:pPr>
                  <a:r>
                    <a:rPr lang="en-US">
                      <a:solidFill>
                        <a:srgbClr val="CC0000"/>
                      </a:solidFill>
                      <a:latin typeface="+mn-lt"/>
                      <a:ea typeface="+mn-ea"/>
                    </a:rPr>
                    <a:t>I</a:t>
                  </a:r>
                </a:p>
              </p:txBody>
            </p:sp>
            <p:grpSp>
              <p:nvGrpSpPr>
                <p:cNvPr id="31770" name="Group 25"/>
                <p:cNvGrpSpPr>
                  <a:grpSpLocks/>
                </p:cNvGrpSpPr>
                <p:nvPr/>
              </p:nvGrpSpPr>
              <p:grpSpPr bwMode="auto">
                <a:xfrm rot="9556808">
                  <a:off x="606003" y="2391350"/>
                  <a:ext cx="3298234" cy="646331"/>
                  <a:chOff x="4379492" y="3211226"/>
                  <a:chExt cx="3298234" cy="646331"/>
                </a:xfrm>
              </p:grpSpPr>
              <p:cxnSp>
                <p:nvCxnSpPr>
                  <p:cNvPr id="219" name="Straight Connector 2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80190" y="3433897"/>
                    <a:ext cx="2671759" cy="158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31775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7449126" y="3319174"/>
                    <a:ext cx="228600" cy="228600"/>
                    <a:chOff x="1066800" y="3055938"/>
                    <a:chExt cx="228600" cy="228600"/>
                  </a:xfrm>
                </p:grpSpPr>
                <p:sp>
                  <p:nvSpPr>
                    <p:cNvPr id="224" name="Oval 223"/>
                    <p:cNvSpPr/>
                    <p:nvPr/>
                  </p:nvSpPr>
                  <p:spPr>
                    <a:xfrm>
                      <a:off x="1142626" y="3132837"/>
                      <a:ext cx="76200" cy="7620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>
                      <a:solidFill>
                        <a:srgbClr val="CC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algn="ctr" eaLnBrk="1" hangingPunct="1"/>
                      <a:endParaRPr lang="en-US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25" name="Oval 224"/>
                    <p:cNvSpPr/>
                    <p:nvPr/>
                  </p:nvSpPr>
                  <p:spPr>
                    <a:xfrm>
                      <a:off x="1066426" y="3056633"/>
                      <a:ext cx="228600" cy="228613"/>
                    </a:xfrm>
                    <a:prstGeom prst="ellipse">
                      <a:avLst/>
                    </a:prstGeom>
                    <a:noFill/>
                    <a:ln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algn="ctr" eaLnBrk="1" hangingPunct="1"/>
                      <a:endParaRPr lang="en-US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221" name="Oval 220"/>
                  <p:cNvSpPr/>
                  <p:nvPr/>
                </p:nvSpPr>
                <p:spPr>
                  <a:xfrm>
                    <a:off x="4642947" y="3315934"/>
                    <a:ext cx="228600" cy="228613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/>
                    <a:endParaRPr lang="en-US" altLang="en-US">
                      <a:solidFill>
                        <a:srgbClr val="CC0000"/>
                      </a:solidFill>
                    </a:endParaRPr>
                  </a:p>
                </p:txBody>
              </p:sp>
              <p:sp>
                <p:nvSpPr>
                  <p:cNvPr id="222" name="TextBox 221"/>
                  <p:cNvSpPr txBox="1"/>
                  <p:nvPr/>
                </p:nvSpPr>
                <p:spPr>
                  <a:xfrm>
                    <a:off x="4379392" y="3213073"/>
                    <a:ext cx="466724" cy="650911"/>
                  </a:xfrm>
                  <a:prstGeom prst="rect">
                    <a:avLst/>
                  </a:prstGeom>
                  <a:noFill/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pPr indent="228600">
                      <a:defRPr/>
                    </a:pPr>
                    <a:r>
                      <a:rPr lang="en-US" sz="1800">
                        <a:solidFill>
                          <a:srgbClr val="CC0000"/>
                        </a:solidFill>
                        <a:latin typeface="+mj-lt"/>
                        <a:ea typeface="+mn-ea"/>
                      </a:rPr>
                      <a:t>x</a:t>
                    </a:r>
                  </a:p>
                </p:txBody>
              </p:sp>
              <p:sp>
                <p:nvSpPr>
                  <p:cNvPr id="223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6097233" y="3356785"/>
                    <a:ext cx="152400" cy="152408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rgbClr val="40404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/>
                    <a:endParaRPr lang="en-US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216" name="Straight Arrow Connector 215"/>
                <p:cNvCxnSpPr>
                  <a:cxnSpLocks noChangeShapeType="1"/>
                </p:cNvCxnSpPr>
                <p:nvPr/>
              </p:nvCxnSpPr>
              <p:spPr bwMode="auto">
                <a:xfrm>
                  <a:off x="3539836" y="2335109"/>
                  <a:ext cx="355600" cy="1588"/>
                </a:xfrm>
                <a:prstGeom prst="straightConnector1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7" name="Straight Arrow Connector 21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5639" y="3325764"/>
                  <a:ext cx="355600" cy="1588"/>
                </a:xfrm>
                <a:prstGeom prst="straightConnector1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8" name="TextBox 217"/>
                <p:cNvSpPr txBox="1"/>
                <p:nvPr/>
              </p:nvSpPr>
              <p:spPr>
                <a:xfrm>
                  <a:off x="2865149" y="1809617"/>
                  <a:ext cx="357187" cy="831897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>
                  <a:spAutoFit/>
                </a:bodyPr>
                <a:lstStyle/>
                <a:p>
                  <a:pPr indent="228600">
                    <a:defRPr/>
                  </a:pPr>
                  <a:r>
                    <a:rPr lang="en-US">
                      <a:solidFill>
                        <a:srgbClr val="0033CC"/>
                      </a:solidFill>
                      <a:latin typeface="+mn-lt"/>
                      <a:ea typeface="+mn-ea"/>
                    </a:rPr>
                    <a:t>F</a:t>
                  </a:r>
                </a:p>
              </p:txBody>
            </p:sp>
          </p:grpSp>
          <p:sp>
            <p:nvSpPr>
              <p:cNvPr id="208" name="TextBox 207"/>
              <p:cNvSpPr txBox="1"/>
              <p:nvPr/>
            </p:nvSpPr>
            <p:spPr>
              <a:xfrm>
                <a:off x="699802" y="3360691"/>
                <a:ext cx="355600" cy="830309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 indent="228600">
                  <a:defRPr/>
                </a:pPr>
                <a:r>
                  <a:rPr lang="en-US">
                    <a:solidFill>
                      <a:srgbClr val="0033CC"/>
                    </a:solidFill>
                    <a:latin typeface="+mn-lt"/>
                    <a:ea typeface="+mn-ea"/>
                  </a:rPr>
                  <a:t>F</a:t>
                </a:r>
              </a:p>
            </p:txBody>
          </p:sp>
        </p:grpSp>
        <p:sp>
          <p:nvSpPr>
            <p:cNvPr id="227" name="TextBox 226"/>
            <p:cNvSpPr txBox="1"/>
            <p:nvPr/>
          </p:nvSpPr>
          <p:spPr>
            <a:xfrm>
              <a:off x="4692655" y="6248501"/>
              <a:ext cx="3073396" cy="461989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>
                  <a:solidFill>
                    <a:srgbClr val="CC0000"/>
                  </a:solidFill>
                  <a:latin typeface="+mn-lt"/>
                  <a:ea typeface="+mn-ea"/>
                </a:rPr>
                <a:t>Slight deviation returns</a:t>
              </a:r>
            </a:p>
          </p:txBody>
        </p:sp>
      </p:grpSp>
      <p:sp>
        <p:nvSpPr>
          <p:cNvPr id="97" name="Freeform 96"/>
          <p:cNvSpPr/>
          <p:nvPr/>
        </p:nvSpPr>
        <p:spPr>
          <a:xfrm flipH="1">
            <a:off x="2057400" y="5181600"/>
            <a:ext cx="515055" cy="333022"/>
          </a:xfrm>
          <a:custGeom>
            <a:avLst/>
            <a:gdLst>
              <a:gd name="connsiteX0" fmla="*/ 515055 w 515055"/>
              <a:gd name="connsiteY0" fmla="*/ 159455 h 333022"/>
              <a:gd name="connsiteX1" fmla="*/ 434622 w 515055"/>
              <a:gd name="connsiteY1" fmla="*/ 45155 h 333022"/>
              <a:gd name="connsiteX2" fmla="*/ 277989 w 515055"/>
              <a:gd name="connsiteY2" fmla="*/ 2822 h 333022"/>
              <a:gd name="connsiteX3" fmla="*/ 91722 w 515055"/>
              <a:gd name="connsiteY3" fmla="*/ 62088 h 333022"/>
              <a:gd name="connsiteX4" fmla="*/ 11289 w 515055"/>
              <a:gd name="connsiteY4" fmla="*/ 214488 h 333022"/>
              <a:gd name="connsiteX5" fmla="*/ 23989 w 515055"/>
              <a:gd name="connsiteY5" fmla="*/ 333022 h 333022"/>
              <a:gd name="connsiteX6" fmla="*/ 23989 w 515055"/>
              <a:gd name="connsiteY6" fmla="*/ 333022 h 333022"/>
              <a:gd name="connsiteX7" fmla="*/ 23989 w 515055"/>
              <a:gd name="connsiteY7" fmla="*/ 333022 h 33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055" h="333022">
                <a:moveTo>
                  <a:pt x="515055" y="159455"/>
                </a:moveTo>
                <a:cubicBezTo>
                  <a:pt x="494594" y="115358"/>
                  <a:pt x="474133" y="71261"/>
                  <a:pt x="434622" y="45155"/>
                </a:cubicBezTo>
                <a:cubicBezTo>
                  <a:pt x="395111" y="19050"/>
                  <a:pt x="335139" y="0"/>
                  <a:pt x="277989" y="2822"/>
                </a:cubicBezTo>
                <a:cubicBezTo>
                  <a:pt x="220839" y="5644"/>
                  <a:pt x="136172" y="26810"/>
                  <a:pt x="91722" y="62088"/>
                </a:cubicBezTo>
                <a:cubicBezTo>
                  <a:pt x="47272" y="97366"/>
                  <a:pt x="22578" y="169332"/>
                  <a:pt x="11289" y="214488"/>
                </a:cubicBezTo>
                <a:cubicBezTo>
                  <a:pt x="0" y="259644"/>
                  <a:pt x="23989" y="333022"/>
                  <a:pt x="23989" y="333022"/>
                </a:cubicBezTo>
                <a:lnTo>
                  <a:pt x="23989" y="333022"/>
                </a:lnTo>
                <a:lnTo>
                  <a:pt x="23989" y="333022"/>
                </a:lnTo>
              </a:path>
            </a:pathLst>
          </a:custGeom>
          <a:ln w="38100" cmpd="sng">
            <a:solidFill>
              <a:srgbClr val="365FFF"/>
            </a:solidFill>
            <a:prstDash val="sysDash"/>
            <a:tailEnd type="stealth" w="lg" len="med"/>
          </a:ln>
          <a:effectLst>
            <a:glow rad="12700">
              <a:srgbClr val="0000FF">
                <a:alpha val="75000"/>
              </a:srgb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8" name="Freeform 97"/>
          <p:cNvSpPr/>
          <p:nvPr/>
        </p:nvSpPr>
        <p:spPr>
          <a:xfrm rot="19812279" flipH="1">
            <a:off x="6601896" y="5211355"/>
            <a:ext cx="515055" cy="333022"/>
          </a:xfrm>
          <a:custGeom>
            <a:avLst/>
            <a:gdLst>
              <a:gd name="connsiteX0" fmla="*/ 515055 w 515055"/>
              <a:gd name="connsiteY0" fmla="*/ 159455 h 333022"/>
              <a:gd name="connsiteX1" fmla="*/ 434622 w 515055"/>
              <a:gd name="connsiteY1" fmla="*/ 45155 h 333022"/>
              <a:gd name="connsiteX2" fmla="*/ 277989 w 515055"/>
              <a:gd name="connsiteY2" fmla="*/ 2822 h 333022"/>
              <a:gd name="connsiteX3" fmla="*/ 91722 w 515055"/>
              <a:gd name="connsiteY3" fmla="*/ 62088 h 333022"/>
              <a:gd name="connsiteX4" fmla="*/ 11289 w 515055"/>
              <a:gd name="connsiteY4" fmla="*/ 214488 h 333022"/>
              <a:gd name="connsiteX5" fmla="*/ 23989 w 515055"/>
              <a:gd name="connsiteY5" fmla="*/ 333022 h 333022"/>
              <a:gd name="connsiteX6" fmla="*/ 23989 w 515055"/>
              <a:gd name="connsiteY6" fmla="*/ 333022 h 333022"/>
              <a:gd name="connsiteX7" fmla="*/ 23989 w 515055"/>
              <a:gd name="connsiteY7" fmla="*/ 333022 h 33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055" h="333022">
                <a:moveTo>
                  <a:pt x="515055" y="159455"/>
                </a:moveTo>
                <a:cubicBezTo>
                  <a:pt x="494594" y="115358"/>
                  <a:pt x="474133" y="71261"/>
                  <a:pt x="434622" y="45155"/>
                </a:cubicBezTo>
                <a:cubicBezTo>
                  <a:pt x="395111" y="19050"/>
                  <a:pt x="335139" y="0"/>
                  <a:pt x="277989" y="2822"/>
                </a:cubicBezTo>
                <a:cubicBezTo>
                  <a:pt x="220839" y="5644"/>
                  <a:pt x="136172" y="26810"/>
                  <a:pt x="91722" y="62088"/>
                </a:cubicBezTo>
                <a:cubicBezTo>
                  <a:pt x="47272" y="97366"/>
                  <a:pt x="22578" y="169332"/>
                  <a:pt x="11289" y="214488"/>
                </a:cubicBezTo>
                <a:cubicBezTo>
                  <a:pt x="0" y="259644"/>
                  <a:pt x="23989" y="333022"/>
                  <a:pt x="23989" y="333022"/>
                </a:cubicBezTo>
                <a:lnTo>
                  <a:pt x="23989" y="333022"/>
                </a:lnTo>
                <a:lnTo>
                  <a:pt x="23989" y="333022"/>
                </a:lnTo>
              </a:path>
            </a:pathLst>
          </a:custGeom>
          <a:ln w="38100" cmpd="sng">
            <a:solidFill>
              <a:srgbClr val="365FFF"/>
            </a:solidFill>
            <a:prstDash val="sysDash"/>
            <a:tailEnd type="stealth" w="lg" len="med"/>
          </a:ln>
          <a:effectLst>
            <a:glow rad="12700">
              <a:srgbClr val="0000FF">
                <a:alpha val="75000"/>
              </a:srgb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2" descr="Fig20"/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4196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18947" name="Object 2"/>
          <p:cNvGraphicFramePr>
            <a:graphicFrameLocks noChangeAspect="1"/>
          </p:cNvGraphicFramePr>
          <p:nvPr/>
        </p:nvGraphicFramePr>
        <p:xfrm>
          <a:off x="5334000" y="2438400"/>
          <a:ext cx="16621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1" name="Equation" r:id="rId5" imgW="825480" imgH="253800" progId="Equation.3">
                  <p:embed/>
                </p:oleObj>
              </mc:Choice>
              <mc:Fallback>
                <p:oleObj name="Equation" r:id="rId5" imgW="82548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38400"/>
                        <a:ext cx="166211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948" name="Object 3"/>
          <p:cNvGraphicFramePr>
            <a:graphicFrameLocks noChangeAspect="1"/>
          </p:cNvGraphicFramePr>
          <p:nvPr/>
        </p:nvGraphicFramePr>
        <p:xfrm>
          <a:off x="5334000" y="2971800"/>
          <a:ext cx="13541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2" name="Equation" r:id="rId7" imgW="672840" imgH="304560" progId="Equation.3">
                  <p:embed/>
                </p:oleObj>
              </mc:Choice>
              <mc:Fallback>
                <p:oleObj name="Equation" r:id="rId7" imgW="672840" imgH="304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971800"/>
                        <a:ext cx="135413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949" name="Object 4"/>
          <p:cNvGraphicFramePr>
            <a:graphicFrameLocks noChangeAspect="1"/>
          </p:cNvGraphicFramePr>
          <p:nvPr/>
        </p:nvGraphicFramePr>
        <p:xfrm>
          <a:off x="5449888" y="3602038"/>
          <a:ext cx="18653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3" name="Equation" r:id="rId9" imgW="927000" imgH="215640" progId="Equation.3">
                  <p:embed/>
                </p:oleObj>
              </mc:Choice>
              <mc:Fallback>
                <p:oleObj name="Equation" r:id="rId9" imgW="9270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3602038"/>
                        <a:ext cx="186531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Text Box 6"/>
          <p:cNvSpPr txBox="1">
            <a:spLocks noChangeArrowheads="1"/>
          </p:cNvSpPr>
          <p:nvPr/>
        </p:nvSpPr>
        <p:spPr bwMode="auto">
          <a:xfrm>
            <a:off x="4419600" y="11430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Torque (</a:t>
            </a:r>
            <a:r>
              <a:rPr lang="en-US" altLang="en-US">
                <a:solidFill>
                  <a:schemeClr val="accent2"/>
                </a:solidFill>
                <a:sym typeface="Symbol" charset="2"/>
              </a:rPr>
              <a:t></a:t>
            </a:r>
            <a:r>
              <a:rPr lang="en-US" altLang="en-US">
                <a:solidFill>
                  <a:schemeClr val="accent2"/>
                </a:solidFill>
              </a:rPr>
              <a:t>) = distance from the axle (lever arm) times perpendicular component of the force.</a:t>
            </a:r>
            <a:r>
              <a:rPr lang="en-US" altLang="en-US"/>
              <a:t> </a:t>
            </a:r>
          </a:p>
        </p:txBody>
      </p:sp>
      <p:graphicFrame>
        <p:nvGraphicFramePr>
          <p:cNvPr id="1618951" name="Object 5"/>
          <p:cNvGraphicFramePr>
            <a:graphicFrameLocks noChangeAspect="1"/>
          </p:cNvGraphicFramePr>
          <p:nvPr/>
        </p:nvGraphicFramePr>
        <p:xfrm>
          <a:off x="4953000" y="4152900"/>
          <a:ext cx="39592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4" name="Equation" r:id="rId11" imgW="1968480" imgH="431640" progId="Equation.3">
                  <p:embed/>
                </p:oleObj>
              </mc:Choice>
              <mc:Fallback>
                <p:oleObj name="Equation" r:id="rId11" imgW="19684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152900"/>
                        <a:ext cx="39592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952" name="Object 6"/>
          <p:cNvGraphicFramePr>
            <a:graphicFrameLocks noChangeAspect="1"/>
          </p:cNvGraphicFramePr>
          <p:nvPr/>
        </p:nvGraphicFramePr>
        <p:xfrm>
          <a:off x="2832100" y="1143000"/>
          <a:ext cx="10985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5" name="Equation" r:id="rId13" imgW="545760" imgH="203040" progId="Equation.3">
                  <p:embed/>
                </p:oleObj>
              </mc:Choice>
              <mc:Fallback>
                <p:oleObj name="Equation" r:id="rId13" imgW="5457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143000"/>
                        <a:ext cx="10985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953" name="Object 7"/>
          <p:cNvGraphicFramePr>
            <a:graphicFrameLocks noChangeAspect="1"/>
          </p:cNvGraphicFramePr>
          <p:nvPr/>
        </p:nvGraphicFramePr>
        <p:xfrm>
          <a:off x="4953000" y="5029200"/>
          <a:ext cx="15335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6" name="Equation" r:id="rId15" imgW="761760" imgH="203040" progId="Equation.3">
                  <p:embed/>
                </p:oleObj>
              </mc:Choice>
              <mc:Fallback>
                <p:oleObj name="Equation" r:id="rId15" imgW="76176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029200"/>
                        <a:ext cx="15335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954" name="Object 8"/>
          <p:cNvGraphicFramePr>
            <a:graphicFrameLocks noChangeAspect="1"/>
          </p:cNvGraphicFramePr>
          <p:nvPr/>
        </p:nvGraphicFramePr>
        <p:xfrm>
          <a:off x="5029200" y="5562600"/>
          <a:ext cx="12509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7" name="Equation" r:id="rId17" imgW="622080" imgH="241200" progId="Equation.DSMT4">
                  <p:embed/>
                </p:oleObj>
              </mc:Choice>
              <mc:Fallback>
                <p:oleObj name="Equation" r:id="rId17" imgW="62208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562600"/>
                        <a:ext cx="1250950" cy="488950"/>
                      </a:xfrm>
                      <a:prstGeom prst="rect">
                        <a:avLst/>
                      </a:prstGeom>
                      <a:solidFill>
                        <a:srgbClr val="F6F63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3" name="Picture 11" descr="Fig20"/>
          <p:cNvPicPr>
            <a:picLocks noChangeAspect="1" noChangeArrowheads="1"/>
          </p:cNvPicPr>
          <p:nvPr/>
        </p:nvPicPr>
        <p:blipFill>
          <a:blip r:embed="rId19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2667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937125" y="6137275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Works with loops of any shape!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Magnetic Torque: Quantitative Analysis</a:t>
            </a:r>
          </a:p>
        </p:txBody>
      </p:sp>
      <p:cxnSp>
        <p:nvCxnSpPr>
          <p:cNvPr id="14" name="Straight Connector 6"/>
          <p:cNvCxnSpPr>
            <a:cxnSpLocks noChangeShapeType="1"/>
          </p:cNvCxnSpPr>
          <p:nvPr/>
        </p:nvCxnSpPr>
        <p:spPr bwMode="auto">
          <a:xfrm>
            <a:off x="0" y="9906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6858000" y="2525713"/>
            <a:ext cx="1947863" cy="36988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n-lt"/>
                <a:ea typeface="+mn-ea"/>
              </a:rPr>
              <a:t>small piece of wire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3059113"/>
            <a:ext cx="1724025" cy="36988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n-lt"/>
                <a:ea typeface="+mn-ea"/>
              </a:rPr>
              <a:t>wire of length 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0" y="5040313"/>
            <a:ext cx="1085850" cy="36988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C0000"/>
                </a:solidFill>
              </a:rPr>
              <a:t>Use μ=IA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5138" y="5726113"/>
            <a:ext cx="1306512" cy="36988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n-lt"/>
                <a:ea typeface="+mn-ea"/>
              </a:rPr>
              <a:t>Always true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41306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Calculate amount of work needed to rotate from angle </a:t>
            </a:r>
            <a:r>
              <a:rPr lang="en-US" altLang="en-US">
                <a:solidFill>
                  <a:schemeClr val="accent2"/>
                </a:solidFill>
                <a:sym typeface="Symbol" charset="2"/>
              </a:rPr>
              <a:t></a:t>
            </a:r>
            <a:r>
              <a:rPr lang="en-US" altLang="en-US" baseline="-25000">
                <a:solidFill>
                  <a:schemeClr val="accent2"/>
                </a:solidFill>
                <a:sym typeface="Symbol" charset="2"/>
              </a:rPr>
              <a:t>I</a:t>
            </a:r>
            <a:r>
              <a:rPr lang="en-US" altLang="en-US">
                <a:solidFill>
                  <a:schemeClr val="accent2"/>
                </a:solidFill>
                <a:sym typeface="Symbol" charset="2"/>
              </a:rPr>
              <a:t> to </a:t>
            </a:r>
            <a:r>
              <a:rPr lang="en-US" altLang="en-US" baseline="-25000">
                <a:solidFill>
                  <a:schemeClr val="accent2"/>
                </a:solidFill>
                <a:sym typeface="Symbol" charset="2"/>
              </a:rPr>
              <a:t>f</a:t>
            </a:r>
            <a:r>
              <a:rPr lang="en-US" altLang="en-US">
                <a:solidFill>
                  <a:schemeClr val="accent2"/>
                </a:solidFill>
                <a:sym typeface="Symbol" charset="2"/>
              </a:rPr>
              <a:t>:</a:t>
            </a:r>
            <a:r>
              <a:rPr lang="en-US" altLang="en-US"/>
              <a:t>  </a:t>
            </a:r>
          </a:p>
        </p:txBody>
      </p:sp>
      <p:graphicFrame>
        <p:nvGraphicFramePr>
          <p:cNvPr id="1619972" name="Object 2"/>
          <p:cNvGraphicFramePr>
            <a:graphicFrameLocks noChangeAspect="1"/>
          </p:cNvGraphicFramePr>
          <p:nvPr/>
        </p:nvGraphicFramePr>
        <p:xfrm>
          <a:off x="557213" y="2293938"/>
          <a:ext cx="24765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8" name="Equation" r:id="rId4" imgW="1231900" imgH="457200" progId="Equation.DSMT4">
                  <p:embed/>
                </p:oleObj>
              </mc:Choice>
              <mc:Fallback>
                <p:oleObj name="Equation" r:id="rId4" imgW="12319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2293938"/>
                        <a:ext cx="24765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9973" name="Object 3"/>
          <p:cNvGraphicFramePr>
            <a:graphicFrameLocks noChangeAspect="1"/>
          </p:cNvGraphicFramePr>
          <p:nvPr/>
        </p:nvGraphicFramePr>
        <p:xfrm>
          <a:off x="612775" y="3182938"/>
          <a:ext cx="40100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9" name="Equation" r:id="rId6" imgW="1993900" imgH="520700" progId="Equation.DSMT4">
                  <p:embed/>
                </p:oleObj>
              </mc:Choice>
              <mc:Fallback>
                <p:oleObj name="Equation" r:id="rId6" imgW="1993900" imgH="520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182938"/>
                        <a:ext cx="401002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9977" name="Object 4"/>
          <p:cNvGraphicFramePr>
            <a:graphicFrameLocks noChangeAspect="1"/>
          </p:cNvGraphicFramePr>
          <p:nvPr/>
        </p:nvGraphicFramePr>
        <p:xfrm>
          <a:off x="658813" y="4173538"/>
          <a:ext cx="49799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0" name="Equation" r:id="rId8" imgW="2476500" imgH="520700" progId="Equation.DSMT4">
                  <p:embed/>
                </p:oleObj>
              </mc:Choice>
              <mc:Fallback>
                <p:oleObj name="Equation" r:id="rId8" imgW="2476500" imgH="520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4173538"/>
                        <a:ext cx="497998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9978" name="Object 5"/>
          <p:cNvGraphicFramePr>
            <a:graphicFrameLocks noChangeAspect="1"/>
          </p:cNvGraphicFramePr>
          <p:nvPr/>
        </p:nvGraphicFramePr>
        <p:xfrm>
          <a:off x="584200" y="5335588"/>
          <a:ext cx="360203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1" name="Equation" r:id="rId10" imgW="1790700" imgH="279400" progId="Equation.DSMT4">
                  <p:embed/>
                </p:oleObj>
              </mc:Choice>
              <mc:Fallback>
                <p:oleObj name="Equation" r:id="rId10" imgW="17907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5335588"/>
                        <a:ext cx="360203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9979" name="Object 6"/>
          <p:cNvGraphicFramePr>
            <a:graphicFrameLocks noChangeAspect="1"/>
          </p:cNvGraphicFramePr>
          <p:nvPr/>
        </p:nvGraphicFramePr>
        <p:xfrm>
          <a:off x="762000" y="6091238"/>
          <a:ext cx="199231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2" name="Equation" r:id="rId12" imgW="990360" imgH="228600" progId="Equation.3">
                  <p:embed/>
                </p:oleObj>
              </mc:Choice>
              <mc:Fallback>
                <p:oleObj name="Equation" r:id="rId12" imgW="9903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1238"/>
                        <a:ext cx="199231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ctangle 13"/>
          <p:cNvSpPr>
            <a:spLocks noChangeArrowheads="1"/>
          </p:cNvSpPr>
          <p:nvPr/>
        </p:nvSpPr>
        <p:spPr bwMode="auto">
          <a:xfrm>
            <a:off x="5410200" y="5029200"/>
            <a:ext cx="3581400" cy="1600200"/>
          </a:xfrm>
          <a:prstGeom prst="rect">
            <a:avLst/>
          </a:prstGeom>
          <a:solidFill>
            <a:srgbClr val="F6F6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5486400" y="5181600"/>
            <a:ext cx="3429000" cy="822325"/>
          </a:xfrm>
          <a:prstGeom prst="rect">
            <a:avLst/>
          </a:prstGeom>
          <a:solidFill>
            <a:srgbClr val="F6F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Potential energy for a magnetic dipole moment</a:t>
            </a: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6248400" y="5943600"/>
          <a:ext cx="15335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3" name="Equation" r:id="rId14" imgW="761760" imgH="253800" progId="Equation.DSMT4">
                  <p:embed/>
                </p:oleObj>
              </mc:Choice>
              <mc:Fallback>
                <p:oleObj name="Equation" r:id="rId14" imgW="76176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943600"/>
                        <a:ext cx="1533525" cy="512763"/>
                      </a:xfrm>
                      <a:prstGeom prst="rect">
                        <a:avLst/>
                      </a:prstGeom>
                      <a:solidFill>
                        <a:srgbClr val="F6F63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Rectangle 16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97536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charset="-128"/>
              </a:rPr>
              <a:t>Magnetic Dipole Moment: Potential Energy </a:t>
            </a:r>
          </a:p>
        </p:txBody>
      </p:sp>
      <p:pic>
        <p:nvPicPr>
          <p:cNvPr id="35853" name="Picture 17" descr="Ch20-page725-3.jpg                                             00327FECMacintosh HD                   BF57D0C5: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44600"/>
            <a:ext cx="41021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6400800" y="1295400"/>
          <a:ext cx="10985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4" name="Equation" r:id="rId17" imgW="545760" imgH="203040" progId="Equation.3">
                  <p:embed/>
                </p:oleObj>
              </mc:Choice>
              <mc:Fallback>
                <p:oleObj name="Equation" r:id="rId17" imgW="5457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295400"/>
                        <a:ext cx="1098550" cy="409575"/>
                      </a:xfrm>
                      <a:prstGeom prst="rect">
                        <a:avLst/>
                      </a:prstGeom>
                      <a:solidFill>
                        <a:srgbClr val="F6F63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6"/>
          <p:cNvCxnSpPr>
            <a:cxnSpLocks noChangeShapeType="1"/>
          </p:cNvCxnSpPr>
          <p:nvPr/>
        </p:nvCxnSpPr>
        <p:spPr bwMode="auto">
          <a:xfrm>
            <a:off x="0" y="9890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271463" y="2509838"/>
            <a:ext cx="695325" cy="46196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i="1">
                <a:latin typeface="+mn-lt"/>
                <a:ea typeface="+mn-ea"/>
              </a:rPr>
              <a:t>dW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1981200"/>
            <a:ext cx="1828800" cy="3698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C0000"/>
                </a:solidFill>
              </a:rPr>
              <a:t>arclength = r θ</a:t>
            </a:r>
          </a:p>
        </p:txBody>
      </p: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2344738" y="2179638"/>
            <a:ext cx="365125" cy="250825"/>
          </a:xfrm>
          <a:custGeom>
            <a:avLst/>
            <a:gdLst>
              <a:gd name="T0" fmla="*/ 365125 w 364066"/>
              <a:gd name="T1" fmla="*/ 21256 h 249766"/>
              <a:gd name="T2" fmla="*/ 144352 w 364066"/>
              <a:gd name="T3" fmla="*/ 38262 h 249766"/>
              <a:gd name="T4" fmla="*/ 0 w 364066"/>
              <a:gd name="T5" fmla="*/ 250825 h 249766"/>
              <a:gd name="T6" fmla="*/ 0 60000 65536"/>
              <a:gd name="T7" fmla="*/ 0 60000 65536"/>
              <a:gd name="T8" fmla="*/ 0 60000 65536"/>
              <a:gd name="T9" fmla="*/ 0 w 364066"/>
              <a:gd name="T10" fmla="*/ 0 h 249766"/>
              <a:gd name="T11" fmla="*/ 364066 w 364066"/>
              <a:gd name="T12" fmla="*/ 249766 h 2497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066" h="249766">
                <a:moveTo>
                  <a:pt x="364066" y="21166"/>
                </a:moveTo>
                <a:cubicBezTo>
                  <a:pt x="284338" y="10583"/>
                  <a:pt x="204611" y="0"/>
                  <a:pt x="143933" y="38100"/>
                </a:cubicBezTo>
                <a:cubicBezTo>
                  <a:pt x="83255" y="76200"/>
                  <a:pt x="41627" y="162983"/>
                  <a:pt x="0" y="249766"/>
                </a:cubicBezTo>
              </a:path>
            </a:pathLst>
          </a:custGeom>
          <a:noFill/>
          <a:ln w="25400">
            <a:solidFill>
              <a:srgbClr val="0033CC"/>
            </a:solidFill>
            <a:miter lim="800000"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9144000" cy="9144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iClicker Question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57168"/>
              </p:ext>
            </p:extLst>
          </p:nvPr>
        </p:nvGraphicFramePr>
        <p:xfrm>
          <a:off x="152400" y="1600200"/>
          <a:ext cx="38862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3" name="Document" r:id="rId4" imgW="3886200" imgH="3733800" progId="Word.Document.12">
                  <p:link updateAutomatic="1"/>
                </p:oleObj>
              </mc:Choice>
              <mc:Fallback>
                <p:oleObj name="Document" r:id="rId4" imgW="3886200" imgH="37338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38862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1806575" y="121920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33400" y="3886200"/>
            <a:ext cx="37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Z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3581400" y="320040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4800600" y="1447800"/>
            <a:ext cx="3133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What is the direction of  </a:t>
            </a:r>
          </a:p>
        </p:txBody>
      </p:sp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2590800" y="2514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B</a:t>
            </a:r>
          </a:p>
        </p:txBody>
      </p:sp>
      <p:sp>
        <p:nvSpPr>
          <p:cNvPr id="37898" name="TextBox 10"/>
          <p:cNvSpPr txBox="1">
            <a:spLocks noChangeArrowheads="1"/>
          </p:cNvSpPr>
          <p:nvPr/>
        </p:nvSpPr>
        <p:spPr bwMode="auto">
          <a:xfrm>
            <a:off x="3598863" y="3962400"/>
            <a:ext cx="28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I</a:t>
            </a:r>
          </a:p>
        </p:txBody>
      </p:sp>
      <p:sp>
        <p:nvSpPr>
          <p:cNvPr id="37899" name="TextBox 11"/>
          <p:cNvSpPr txBox="1">
            <a:spLocks noChangeArrowheads="1"/>
          </p:cNvSpPr>
          <p:nvPr/>
        </p:nvSpPr>
        <p:spPr bwMode="auto">
          <a:xfrm>
            <a:off x="5181600" y="2895600"/>
            <a:ext cx="24669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Tx/>
              <a:buAutoNum type="alphaUcParenR"/>
            </a:pPr>
            <a:r>
              <a:rPr lang="en-US" altLang="en-US"/>
              <a:t>+Z</a:t>
            </a:r>
          </a:p>
          <a:p>
            <a:pPr eaLnBrk="1" hangingPunct="1">
              <a:buFontTx/>
              <a:buAutoNum type="alphaUcParenR"/>
            </a:pPr>
            <a:r>
              <a:rPr lang="en-US" altLang="en-US"/>
              <a:t>-Z</a:t>
            </a:r>
          </a:p>
          <a:p>
            <a:pPr eaLnBrk="1" hangingPunct="1">
              <a:buFontTx/>
              <a:buAutoNum type="alphaUcParenR"/>
            </a:pPr>
            <a:r>
              <a:rPr lang="en-US" altLang="en-US"/>
              <a:t>+Y</a:t>
            </a:r>
          </a:p>
          <a:p>
            <a:pPr eaLnBrk="1" hangingPunct="1">
              <a:buFontTx/>
              <a:buAutoNum type="alphaUcParenR"/>
            </a:pPr>
            <a:r>
              <a:rPr lang="en-US" altLang="en-US"/>
              <a:t>-Y</a:t>
            </a:r>
          </a:p>
          <a:p>
            <a:pPr eaLnBrk="1" hangingPunct="1">
              <a:buFontTx/>
              <a:buAutoNum type="alphaUcParenR"/>
            </a:pPr>
            <a:r>
              <a:rPr lang="en-US" altLang="en-US"/>
              <a:t>None of above</a:t>
            </a:r>
          </a:p>
        </p:txBody>
      </p:sp>
      <p:cxnSp>
        <p:nvCxnSpPr>
          <p:cNvPr id="12" name="Straight Connector 6"/>
          <p:cNvCxnSpPr>
            <a:cxnSpLocks noChangeShapeType="1"/>
          </p:cNvCxnSpPr>
          <p:nvPr/>
        </p:nvCxnSpPr>
        <p:spPr bwMode="auto">
          <a:xfrm>
            <a:off x="0" y="9906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0800000" flipV="1">
            <a:off x="304800" y="2819400"/>
            <a:ext cx="609600" cy="76200"/>
          </a:xfrm>
          <a:prstGeom prst="straightConnector1">
            <a:avLst/>
          </a:prstGeom>
          <a:noFill/>
          <a:ln w="57150">
            <a:solidFill>
              <a:srgbClr val="00EC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39725" y="2403475"/>
            <a:ext cx="441325" cy="8318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9900"/>
                </a:solidFill>
                <a:latin typeface="+mn-lt"/>
                <a:ea typeface="+mn-ea"/>
              </a:rPr>
              <a:t>I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2133600" y="4038600"/>
            <a:ext cx="914400" cy="457200"/>
          </a:xfrm>
          <a:prstGeom prst="straightConnector1">
            <a:avLst/>
          </a:prstGeom>
          <a:noFill/>
          <a:ln w="57150">
            <a:solidFill>
              <a:srgbClr val="00EC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362200" y="4503738"/>
            <a:ext cx="441325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9900"/>
                </a:solidFill>
                <a:latin typeface="+mn-lt"/>
                <a:ea typeface="+mn-ea"/>
              </a:rPr>
              <a:t>I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>
            <a:off x="1376363" y="2932113"/>
            <a:ext cx="650875" cy="338137"/>
          </a:xfrm>
          <a:prstGeom prst="straightConnector1">
            <a:avLst/>
          </a:prstGeom>
          <a:noFill/>
          <a:ln w="57150">
            <a:solidFill>
              <a:srgbClr val="00EC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452563" y="2716213"/>
            <a:ext cx="441325" cy="8302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9900"/>
                </a:solidFill>
                <a:latin typeface="+mn-lt"/>
                <a:ea typeface="+mn-ea"/>
              </a:rPr>
              <a:t>I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3371056" y="4309270"/>
            <a:ext cx="377825" cy="169862"/>
          </a:xfrm>
          <a:prstGeom prst="straightConnector1">
            <a:avLst/>
          </a:prstGeom>
          <a:noFill/>
          <a:ln w="57150">
            <a:solidFill>
              <a:srgbClr val="00EC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27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86400" y="2007426"/>
                <a:ext cx="1620059" cy="506421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rtlCol="0">
                <a:spAutoFit/>
              </a:bodyPr>
              <a:lstStyle/>
              <a:p>
                <a:pPr indent="228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rgbClr val="CC00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CC0000"/>
                          </a:solidFill>
                          <a:latin typeface="Cambria Math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C000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acc>
                      <m:r>
                        <a:rPr lang="en-US" i="1" smtClean="0">
                          <a:solidFill>
                            <a:srgbClr val="CC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C0000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CC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007426"/>
                <a:ext cx="1620059" cy="506421"/>
              </a:xfrm>
              <a:prstGeom prst="rect">
                <a:avLst/>
              </a:prstGeom>
              <a:blipFill rotWithShape="1">
                <a:blip r:embed="rId6"/>
                <a:stretch>
                  <a:fillRect r="-2632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Group 15"/>
          <p:cNvGrpSpPr>
            <a:grpSpLocks/>
          </p:cNvGrpSpPr>
          <p:nvPr/>
        </p:nvGrpSpPr>
        <p:grpSpPr bwMode="auto">
          <a:xfrm>
            <a:off x="533400" y="1143000"/>
            <a:ext cx="3567113" cy="1600200"/>
            <a:chOff x="336" y="720"/>
            <a:chExt cx="2247" cy="1008"/>
          </a:xfrm>
        </p:grpSpPr>
        <p:sp>
          <p:nvSpPr>
            <p:cNvPr id="39950" name="Rectangle 3"/>
            <p:cNvSpPr>
              <a:spLocks noChangeArrowheads="1"/>
            </p:cNvSpPr>
            <p:nvPr/>
          </p:nvSpPr>
          <p:spPr bwMode="auto">
            <a:xfrm>
              <a:off x="336" y="720"/>
              <a:ext cx="2247" cy="1008"/>
            </a:xfrm>
            <a:prstGeom prst="rect">
              <a:avLst/>
            </a:prstGeom>
            <a:solidFill>
              <a:srgbClr val="F6F63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51" name="Text Box 4"/>
            <p:cNvSpPr txBox="1">
              <a:spLocks noChangeArrowheads="1"/>
            </p:cNvSpPr>
            <p:nvPr/>
          </p:nvSpPr>
          <p:spPr bwMode="auto">
            <a:xfrm>
              <a:off x="432" y="768"/>
              <a:ext cx="2064" cy="518"/>
            </a:xfrm>
            <a:prstGeom prst="rect">
              <a:avLst/>
            </a:prstGeom>
            <a:solidFill>
              <a:srgbClr val="F6F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Potential energy for a magnetic dipole moment</a:t>
              </a:r>
            </a:p>
          </p:txBody>
        </p:sp>
        <p:graphicFrame>
          <p:nvGraphicFramePr>
            <p:cNvPr id="39938" name="Object 2"/>
            <p:cNvGraphicFramePr>
              <a:graphicFrameLocks noChangeAspect="1"/>
            </p:cNvGraphicFramePr>
            <p:nvPr/>
          </p:nvGraphicFramePr>
          <p:xfrm>
            <a:off x="957" y="1280"/>
            <a:ext cx="962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2" name="Equation" r:id="rId4" imgW="761760" imgH="253800" progId="Equation.DSMT4">
                    <p:embed/>
                  </p:oleObj>
                </mc:Choice>
                <mc:Fallback>
                  <p:oleObj name="Equation" r:id="rId4" imgW="761760" imgH="2538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" y="1280"/>
                          <a:ext cx="962" cy="323"/>
                        </a:xfrm>
                        <a:prstGeom prst="rect">
                          <a:avLst/>
                        </a:prstGeom>
                        <a:solidFill>
                          <a:srgbClr val="F6F63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9940" name="Picture 6" descr="Fig20"/>
          <p:cNvPicPr>
            <a:picLocks noChangeAspect="1" noChangeArrowheads="1"/>
          </p:cNvPicPr>
          <p:nvPr/>
        </p:nvPicPr>
        <p:blipFill>
          <a:blip r:embed="rId6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8100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343400" y="3505200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/>
              <a:t>U=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4860925" y="3470275"/>
            <a:ext cx="657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min</a:t>
            </a:r>
          </a:p>
          <a:p>
            <a:pPr eaLnBrk="1" hangingPunct="1"/>
            <a:r>
              <a:rPr lang="en-US" altLang="en-US" i="1">
                <a:cs typeface="Times New Roman" charset="0"/>
              </a:rPr>
              <a:t>-µB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5851525" y="3505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6886575" y="3505200"/>
            <a:ext cx="708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max</a:t>
            </a:r>
          </a:p>
          <a:p>
            <a:pPr eaLnBrk="1" hangingPunct="1"/>
            <a:r>
              <a:rPr lang="en-US" altLang="en-US" i="1">
                <a:cs typeface="Times New Roman" charset="0"/>
              </a:rPr>
              <a:t>µB</a:t>
            </a: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7924800" y="3505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152400" y="4876800"/>
            <a:ext cx="888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What is the energy difference between the highest and the lowest state?</a:t>
            </a:r>
            <a:endParaRPr lang="en-US" altLang="en-US"/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152400" y="5562600"/>
            <a:ext cx="7864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Picture of the </a:t>
            </a:r>
            <a:r>
              <a:rPr lang="en-US" altLang="en-US" i="1"/>
              <a:t>U </a:t>
            </a:r>
            <a:r>
              <a:rPr lang="en-US" altLang="en-US"/>
              <a:t>and </a:t>
            </a:r>
            <a:r>
              <a:rPr lang="en-US" altLang="en-US">
                <a:cs typeface="Times New Roman" charset="0"/>
              </a:rPr>
              <a:t>µ in magnetic field – important in atomic and nuclear physics.</a:t>
            </a:r>
          </a:p>
        </p:txBody>
      </p:sp>
      <p:sp>
        <p:nvSpPr>
          <p:cNvPr id="39948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charset="-128"/>
              </a:rPr>
              <a:t>Magnetic Dipole Moment: Potential Energy </a:t>
            </a:r>
          </a:p>
        </p:txBody>
      </p:sp>
      <p:cxnSp>
        <p:nvCxnSpPr>
          <p:cNvPr id="16" name="Straight Connector 6"/>
          <p:cNvCxnSpPr>
            <a:cxnSpLocks noChangeShapeType="1"/>
          </p:cNvCxnSpPr>
          <p:nvPr/>
        </p:nvCxnSpPr>
        <p:spPr bwMode="auto">
          <a:xfrm>
            <a:off x="0" y="9906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g20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8194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Line 3"/>
          <p:cNvSpPr>
            <a:spLocks noChangeShapeType="1"/>
          </p:cNvSpPr>
          <p:nvPr/>
        </p:nvSpPr>
        <p:spPr bwMode="auto">
          <a:xfrm flipH="1">
            <a:off x="2362200" y="1524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08325" y="1260475"/>
            <a:ext cx="224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Compass needle.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419600" y="2209800"/>
            <a:ext cx="352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Why does it point to north?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419600" y="2965450"/>
            <a:ext cx="35210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What is the direction of </a:t>
            </a:r>
            <a:r>
              <a:rPr lang="en-US" altLang="en-US">
                <a:solidFill>
                  <a:schemeClr val="accent2"/>
                </a:solidFill>
                <a:sym typeface="Symbol" charset="2"/>
              </a:rPr>
              <a:t>?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990600" y="4648200"/>
            <a:ext cx="755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What will happen if the needle is moved away and released?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Compass</a:t>
            </a:r>
          </a:p>
        </p:txBody>
      </p:sp>
      <p:cxnSp>
        <p:nvCxnSpPr>
          <p:cNvPr id="9" name="Straight Connector 6"/>
          <p:cNvCxnSpPr>
            <a:cxnSpLocks noChangeShapeType="1"/>
          </p:cNvCxnSpPr>
          <p:nvPr/>
        </p:nvCxnSpPr>
        <p:spPr bwMode="auto">
          <a:xfrm>
            <a:off x="0" y="9906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Force Between (Anti) Parallel Wires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6764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49156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939800"/>
            <a:ext cx="2425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85800" y="3581400"/>
            <a:ext cx="7696200" cy="0"/>
          </a:xfrm>
          <a:prstGeom prst="line">
            <a:avLst/>
          </a:prstGeom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57600" y="3589338"/>
            <a:ext cx="1219200" cy="1587"/>
          </a:xfrm>
          <a:prstGeom prst="straightConnector1">
            <a:avLst/>
          </a:prstGeom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69275" y="3276600"/>
            <a:ext cx="287338" cy="4619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8400" y="2903538"/>
            <a:ext cx="993775" cy="46037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B</a:t>
            </a:r>
            <a:r>
              <a:rPr lang="en-US" altLang="en-US" baseline="-25000">
                <a:solidFill>
                  <a:srgbClr val="CC0000"/>
                </a:solidFill>
              </a:rPr>
              <a:t>applied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8400" y="3783013"/>
            <a:ext cx="993775" cy="4619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B</a:t>
            </a:r>
            <a:r>
              <a:rPr lang="en-US" altLang="en-US" baseline="-25000">
                <a:solidFill>
                  <a:srgbClr val="CC0000"/>
                </a:solidFill>
              </a:rPr>
              <a:t>applied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2400" y="1905000"/>
            <a:ext cx="5676900" cy="4619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B</a:t>
            </a:r>
            <a:r>
              <a:rPr lang="en-US" altLang="en-US" baseline="-25000">
                <a:solidFill>
                  <a:srgbClr val="CC0000"/>
                </a:solidFill>
              </a:rPr>
              <a:t>applied</a:t>
            </a:r>
            <a:r>
              <a:rPr lang="en-US" altLang="en-US" sz="2000" baseline="-25000"/>
              <a:t>   </a:t>
            </a:r>
            <a:r>
              <a:rPr lang="en-US" altLang="en-US" sz="2000">
                <a:latin typeface="Arial" pitchFamily="34" charset="0"/>
              </a:rPr>
              <a:t>= Magnetic field applied by the </a:t>
            </a:r>
            <a:r>
              <a:rPr lang="en-US" altLang="en-US" sz="2000" b="1">
                <a:solidFill>
                  <a:srgbClr val="CC0000"/>
                </a:solidFill>
                <a:latin typeface="Arial" pitchFamily="34" charset="0"/>
              </a:rPr>
              <a:t>red</a:t>
            </a:r>
            <a:r>
              <a:rPr lang="en-US" altLang="en-US" sz="2000">
                <a:latin typeface="Arial" pitchFamily="34" charset="0"/>
              </a:rPr>
              <a:t> wire.</a:t>
            </a:r>
          </a:p>
        </p:txBody>
      </p:sp>
      <p:pic>
        <p:nvPicPr>
          <p:cNvPr id="49163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768350"/>
            <a:ext cx="203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685800" y="4724400"/>
            <a:ext cx="7696200" cy="1588"/>
          </a:xfrm>
          <a:prstGeom prst="line">
            <a:avLst/>
          </a:prstGeom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690938" y="4722813"/>
            <a:ext cx="1219200" cy="1587"/>
          </a:xfrm>
          <a:prstGeom prst="straightConnector1">
            <a:avLst/>
          </a:prstGeom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69275" y="4419600"/>
            <a:ext cx="441325" cy="8302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4813" y="1955800"/>
            <a:ext cx="3178175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CC"/>
                </a:solidFill>
                <a:latin typeface="Arial" pitchFamily="34" charset="0"/>
              </a:rPr>
              <a:t>Blue</a:t>
            </a:r>
            <a:r>
              <a:rPr lang="en-US" altLang="en-US" sz="2000">
                <a:latin typeface="Arial" pitchFamily="34" charset="0"/>
              </a:rPr>
              <a:t> wire feels a force up.</a:t>
            </a:r>
            <a:endParaRPr lang="en-US" altLang="en-US" sz="2000" b="1">
              <a:latin typeface="Arial" pitchFamily="34" charset="0"/>
            </a:endParaRPr>
          </a:p>
        </p:txBody>
      </p: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rot="5400000">
            <a:off x="4882357" y="5017294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667000" y="3124200"/>
            <a:ext cx="1182688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/>
              <a:t>F</a:t>
            </a:r>
            <a:r>
              <a:rPr lang="en-US" altLang="en-US" sz="2000" baseline="-25000"/>
              <a:t>on blue wire</a:t>
            </a:r>
            <a:endParaRPr lang="en-US" altLang="en-US" sz="2000"/>
          </a:p>
        </p:txBody>
      </p:sp>
      <p:sp>
        <p:nvSpPr>
          <p:cNvPr id="31" name="TextBox 30"/>
          <p:cNvSpPr txBox="1"/>
          <p:nvPr/>
        </p:nvSpPr>
        <p:spPr>
          <a:xfrm>
            <a:off x="-228600" y="5656263"/>
            <a:ext cx="5805488" cy="46196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</a:t>
            </a:r>
            <a:r>
              <a:rPr lang="en-US" altLang="en-US" baseline="-25000">
                <a:solidFill>
                  <a:srgbClr val="0033CC"/>
                </a:solidFill>
              </a:rPr>
              <a:t>applied</a:t>
            </a:r>
            <a:r>
              <a:rPr lang="en-US" altLang="en-US" sz="2000" baseline="-25000">
                <a:solidFill>
                  <a:srgbClr val="0033CC"/>
                </a:solidFill>
              </a:rPr>
              <a:t> </a:t>
            </a:r>
            <a:r>
              <a:rPr lang="en-US" altLang="en-US" sz="2000" baseline="-25000"/>
              <a:t>  </a:t>
            </a:r>
            <a:r>
              <a:rPr lang="en-US" altLang="en-US" sz="2000">
                <a:latin typeface="Arial" pitchFamily="34" charset="0"/>
              </a:rPr>
              <a:t>= Magnetic field applied by the </a:t>
            </a:r>
            <a:r>
              <a:rPr lang="en-US" altLang="en-US" sz="2000" b="1">
                <a:solidFill>
                  <a:srgbClr val="0033CC"/>
                </a:solidFill>
                <a:latin typeface="Arial" pitchFamily="34" charset="0"/>
              </a:rPr>
              <a:t>blue</a:t>
            </a:r>
            <a:r>
              <a:rPr lang="en-US" altLang="en-US" sz="2000">
                <a:latin typeface="Arial" pitchFamily="34" charset="0"/>
              </a:rPr>
              <a:t> wire.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08613" y="5707063"/>
            <a:ext cx="3435350" cy="40163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C0000"/>
                </a:solidFill>
                <a:latin typeface="Arial" pitchFamily="34" charset="0"/>
              </a:rPr>
              <a:t>Red</a:t>
            </a:r>
            <a:r>
              <a:rPr lang="en-US" altLang="en-US" sz="2000">
                <a:latin typeface="Arial" pitchFamily="34" charset="0"/>
              </a:rPr>
              <a:t> wire feels a force down.</a:t>
            </a:r>
            <a:endParaRPr lang="en-US" altLang="en-US" sz="2000" b="1"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78625" y="4038600"/>
            <a:ext cx="993775" cy="4619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</a:t>
            </a:r>
            <a:r>
              <a:rPr lang="en-US" altLang="en-US" baseline="-25000">
                <a:solidFill>
                  <a:srgbClr val="0033CC"/>
                </a:solidFill>
              </a:rPr>
              <a:t>applied</a:t>
            </a:r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8625" y="4919663"/>
            <a:ext cx="993775" cy="46037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</a:t>
            </a:r>
            <a:r>
              <a:rPr lang="en-US" altLang="en-US" baseline="-25000">
                <a:solidFill>
                  <a:srgbClr val="0033CC"/>
                </a:solidFill>
              </a:rPr>
              <a:t>applied</a:t>
            </a:r>
            <a:endParaRPr lang="en-US" altLang="en-US">
              <a:solidFill>
                <a:srgbClr val="0033CC"/>
              </a:solidFill>
            </a:endParaRPr>
          </a:p>
        </p:txBody>
      </p:sp>
      <p:grpSp>
        <p:nvGrpSpPr>
          <p:cNvPr id="49174" name="Group 37"/>
          <p:cNvGrpSpPr>
            <a:grpSpLocks/>
          </p:cNvGrpSpPr>
          <p:nvPr/>
        </p:nvGrpSpPr>
        <p:grpSpPr bwMode="auto">
          <a:xfrm>
            <a:off x="1092200" y="2995613"/>
            <a:ext cx="236538" cy="1101725"/>
            <a:chOff x="6676920" y="4191000"/>
            <a:chExt cx="237064" cy="1100667"/>
          </a:xfrm>
        </p:grpSpPr>
        <p:sp>
          <p:nvSpPr>
            <p:cNvPr id="27" name="Oval 26"/>
            <p:cNvSpPr/>
            <p:nvPr/>
          </p:nvSpPr>
          <p:spPr>
            <a:xfrm>
              <a:off x="6676920" y="4191000"/>
              <a:ext cx="229108" cy="228380"/>
            </a:xfrm>
            <a:prstGeom prst="ellipse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684876" y="5063287"/>
              <a:ext cx="229108" cy="228380"/>
            </a:xfrm>
            <a:prstGeom prst="ellipse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CC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38200" y="2895600"/>
            <a:ext cx="466725" cy="64611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8200" y="3759200"/>
            <a:ext cx="466725" cy="64611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CC0000"/>
                </a:solidFill>
                <a:latin typeface="+mj-lt"/>
                <a:ea typeface="+mn-ea"/>
              </a:rPr>
              <a:t>x</a:t>
            </a:r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16200000" flipV="1">
            <a:off x="2409032" y="3280569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4953000" y="4705350"/>
            <a:ext cx="1106488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/>
              <a:t>F</a:t>
            </a:r>
            <a:r>
              <a:rPr lang="en-US" altLang="en-US" sz="2000" baseline="-25000"/>
              <a:t>on red wire</a:t>
            </a:r>
            <a:endParaRPr lang="en-US" altLang="en-US" sz="2000"/>
          </a:p>
        </p:txBody>
      </p:sp>
      <p:sp>
        <p:nvSpPr>
          <p:cNvPr id="42" name="Oval 41"/>
          <p:cNvSpPr/>
          <p:nvPr/>
        </p:nvSpPr>
        <p:spPr>
          <a:xfrm>
            <a:off x="6677025" y="4191000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684963" y="5062538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3025" y="4090988"/>
            <a:ext cx="300038" cy="3683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+mn-ea"/>
              </a:rPr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23025" y="4954588"/>
            <a:ext cx="300038" cy="3683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800">
                <a:solidFill>
                  <a:srgbClr val="0033CC"/>
                </a:solidFill>
                <a:latin typeface="+mj-lt"/>
                <a:ea typeface="+mn-ea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BE5A-E38E-402F-8709-07FE666D6BE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9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 descr="Exp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1242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 descr="Fig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8956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Line 4"/>
          <p:cNvSpPr>
            <a:spLocks noChangeShapeType="1"/>
          </p:cNvSpPr>
          <p:nvPr/>
        </p:nvSpPr>
        <p:spPr bwMode="auto">
          <a:xfrm flipH="1">
            <a:off x="2514600" y="1600200"/>
            <a:ext cx="15240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2305050" y="14890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 flipV="1">
            <a:off x="3048000" y="914400"/>
            <a:ext cx="8382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3124200" y="3505200"/>
            <a:ext cx="7620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3657600" y="12954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1"/>
                </a:solidFill>
              </a:rPr>
              <a:t>B</a:t>
            </a:r>
          </a:p>
        </p:txBody>
      </p:sp>
      <p:graphicFrame>
        <p:nvGraphicFramePr>
          <p:cNvPr id="1723401" name="Object 2"/>
          <p:cNvGraphicFramePr>
            <a:graphicFrameLocks noChangeAspect="1"/>
          </p:cNvGraphicFramePr>
          <p:nvPr/>
        </p:nvGraphicFramePr>
        <p:xfrm>
          <a:off x="5486400" y="990600"/>
          <a:ext cx="16605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1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990600"/>
                        <a:ext cx="1660525" cy="512763"/>
                      </a:xfrm>
                      <a:prstGeom prst="rect">
                        <a:avLst/>
                      </a:prstGeom>
                      <a:solidFill>
                        <a:srgbClr val="F6F63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2590800" y="1143000"/>
            <a:ext cx="381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651125" y="72707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2743200" y="35052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3124200" y="2819400"/>
            <a:ext cx="228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 flipV="1">
            <a:off x="2286000" y="1981200"/>
            <a:ext cx="304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953000" y="3276600"/>
            <a:ext cx="3548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What will happen if current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is reversed?</a:t>
            </a:r>
            <a:endParaRPr lang="en-US" alt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4953000" y="48006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What will happen if magnet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is reversed?</a:t>
            </a:r>
            <a:endParaRPr lang="en-US" altLang="en-US"/>
          </a:p>
        </p:txBody>
      </p:sp>
      <p:sp>
        <p:nvSpPr>
          <p:cNvPr id="44049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Experiment</a:t>
            </a:r>
          </a:p>
        </p:txBody>
      </p:sp>
      <p:cxnSp>
        <p:nvCxnSpPr>
          <p:cNvPr id="18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2" descr="Fig20"/>
          <p:cNvPicPr>
            <a:picLocks noChangeAspect="1" noChangeArrowheads="1"/>
          </p:cNvPicPr>
          <p:nvPr/>
        </p:nvPicPr>
        <p:blipFill>
          <a:blip r:embed="rId4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962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23043" name="Object 2"/>
          <p:cNvGraphicFramePr>
            <a:graphicFrameLocks noChangeAspect="1"/>
          </p:cNvGraphicFramePr>
          <p:nvPr/>
        </p:nvGraphicFramePr>
        <p:xfrm>
          <a:off x="5410200" y="1219200"/>
          <a:ext cx="16621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0" name="Equation" r:id="rId5" imgW="825480" imgH="215640" progId="Equation.3">
                  <p:embed/>
                </p:oleObj>
              </mc:Choice>
              <mc:Fallback>
                <p:oleObj name="Equation" r:id="rId5" imgW="82548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19200"/>
                        <a:ext cx="166211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9" name="Group 4"/>
          <p:cNvGrpSpPr>
            <a:grpSpLocks/>
          </p:cNvGrpSpPr>
          <p:nvPr/>
        </p:nvGrpSpPr>
        <p:grpSpPr bwMode="auto">
          <a:xfrm>
            <a:off x="2667000" y="3581400"/>
            <a:ext cx="533400" cy="914400"/>
            <a:chOff x="1680" y="2256"/>
            <a:chExt cx="336" cy="576"/>
          </a:xfrm>
        </p:grpSpPr>
        <p:sp>
          <p:nvSpPr>
            <p:cNvPr id="46098" name="Text Box 5"/>
            <p:cNvSpPr txBox="1">
              <a:spLocks noChangeArrowheads="1"/>
            </p:cNvSpPr>
            <p:nvPr/>
          </p:nvSpPr>
          <p:spPr bwMode="auto">
            <a:xfrm>
              <a:off x="1680" y="2544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2"/>
                  </a:solidFill>
                </a:rPr>
                <a:t>dF</a:t>
              </a:r>
            </a:p>
          </p:txBody>
        </p:sp>
        <p:sp>
          <p:nvSpPr>
            <p:cNvPr id="46099" name="Line 6"/>
            <p:cNvSpPr>
              <a:spLocks noChangeShapeType="1"/>
            </p:cNvSpPr>
            <p:nvPr/>
          </p:nvSpPr>
          <p:spPr bwMode="auto">
            <a:xfrm flipH="1">
              <a:off x="1776" y="2256"/>
              <a:ext cx="240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0" name="Line 7"/>
          <p:cNvSpPr>
            <a:spLocks noChangeShapeType="1"/>
          </p:cNvSpPr>
          <p:nvPr/>
        </p:nvSpPr>
        <p:spPr bwMode="auto">
          <a:xfrm flipH="1" flipV="1">
            <a:off x="2743200" y="1143000"/>
            <a:ext cx="3810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23048" name="Object 3"/>
          <p:cNvGraphicFramePr>
            <a:graphicFrameLocks noChangeAspect="1"/>
          </p:cNvGraphicFramePr>
          <p:nvPr/>
        </p:nvGraphicFramePr>
        <p:xfrm>
          <a:off x="5410200" y="1790700"/>
          <a:ext cx="13557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1" name="Equation" r:id="rId7" imgW="672840" imgH="177480" progId="Equation.3">
                  <p:embed/>
                </p:oleObj>
              </mc:Choice>
              <mc:Fallback>
                <p:oleObj name="Equation" r:id="rId7" imgW="67284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90700"/>
                        <a:ext cx="13557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91" name="Group 9"/>
          <p:cNvGrpSpPr>
            <a:grpSpLocks/>
          </p:cNvGrpSpPr>
          <p:nvPr/>
        </p:nvGrpSpPr>
        <p:grpSpPr bwMode="auto">
          <a:xfrm>
            <a:off x="2362200" y="3505200"/>
            <a:ext cx="838200" cy="457200"/>
            <a:chOff x="1488" y="2208"/>
            <a:chExt cx="528" cy="288"/>
          </a:xfrm>
        </p:grpSpPr>
        <p:sp>
          <p:nvSpPr>
            <p:cNvPr id="46096" name="Line 10"/>
            <p:cNvSpPr>
              <a:spLocks noChangeShapeType="1"/>
            </p:cNvSpPr>
            <p:nvPr/>
          </p:nvSpPr>
          <p:spPr bwMode="auto">
            <a:xfrm flipH="1">
              <a:off x="1776" y="2256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Text Box 11"/>
            <p:cNvSpPr txBox="1">
              <a:spLocks noChangeArrowheads="1"/>
            </p:cNvSpPr>
            <p:nvPr/>
          </p:nvSpPr>
          <p:spPr bwMode="auto">
            <a:xfrm>
              <a:off x="1488" y="2208"/>
              <a:ext cx="4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2"/>
                  </a:solidFill>
                </a:rPr>
                <a:t>dF</a:t>
              </a:r>
              <a:r>
                <a:rPr lang="en-US" altLang="en-US" b="1" baseline="-25000">
                  <a:solidFill>
                    <a:schemeClr val="accent2"/>
                  </a:solidFill>
                  <a:sym typeface="Symbol" charset="2"/>
                </a:rPr>
                <a:t>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</p:grp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2743200" y="1905000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23053" name="Object 4"/>
          <p:cNvGraphicFramePr>
            <a:graphicFrameLocks noChangeAspect="1"/>
          </p:cNvGraphicFramePr>
          <p:nvPr/>
        </p:nvGraphicFramePr>
        <p:xfrm>
          <a:off x="5410200" y="2362200"/>
          <a:ext cx="20462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2" name="Equation" r:id="rId9" imgW="1015920" imgH="215640" progId="Equation.3">
                  <p:embed/>
                </p:oleObj>
              </mc:Choice>
              <mc:Fallback>
                <p:oleObj name="Equation" r:id="rId9" imgW="10159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362200"/>
                        <a:ext cx="204628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3054" name="Object 5"/>
          <p:cNvGraphicFramePr>
            <a:graphicFrameLocks noChangeAspect="1"/>
          </p:cNvGraphicFramePr>
          <p:nvPr/>
        </p:nvGraphicFramePr>
        <p:xfrm>
          <a:off x="5419725" y="2959100"/>
          <a:ext cx="22002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3" name="Equation" r:id="rId11" imgW="1091880" imgH="304560" progId="Equation.3">
                  <p:embed/>
                </p:oleObj>
              </mc:Choice>
              <mc:Fallback>
                <p:oleObj name="Equation" r:id="rId11" imgW="1091880" imgH="304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2959100"/>
                        <a:ext cx="220027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3055" name="Object 6"/>
          <p:cNvGraphicFramePr>
            <a:graphicFrameLocks noChangeAspect="1"/>
          </p:cNvGraphicFramePr>
          <p:nvPr/>
        </p:nvGraphicFramePr>
        <p:xfrm>
          <a:off x="5384800" y="3733800"/>
          <a:ext cx="22510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4" name="Equation" r:id="rId13" imgW="1117440" imgH="228600" progId="Equation.3">
                  <p:embed/>
                </p:oleObj>
              </mc:Choice>
              <mc:Fallback>
                <p:oleObj name="Equation" r:id="rId13" imgW="11174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733800"/>
                        <a:ext cx="22510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3056" name="Object 7"/>
          <p:cNvGraphicFramePr>
            <a:graphicFrameLocks noChangeAspect="1"/>
          </p:cNvGraphicFramePr>
          <p:nvPr/>
        </p:nvGraphicFramePr>
        <p:xfrm>
          <a:off x="5410200" y="4495800"/>
          <a:ext cx="204628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5" name="Equation" r:id="rId15" imgW="1015920" imgH="393480" progId="Equation.3">
                  <p:embed/>
                </p:oleObj>
              </mc:Choice>
              <mc:Fallback>
                <p:oleObj name="Equation" r:id="rId15" imgW="101592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5800"/>
                        <a:ext cx="2046288" cy="795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4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Force on a Magnetic Dipole </a:t>
            </a:r>
          </a:p>
        </p:txBody>
      </p:sp>
      <p:cxnSp>
        <p:nvCxnSpPr>
          <p:cNvPr id="20" name="Straight Connector 6"/>
          <p:cNvCxnSpPr>
            <a:cxnSpLocks noChangeShapeType="1"/>
          </p:cNvCxnSpPr>
          <p:nvPr/>
        </p:nvCxnSpPr>
        <p:spPr bwMode="auto">
          <a:xfrm>
            <a:off x="0" y="9144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75419" y="5257800"/>
            <a:ext cx="4396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smtClean="0"/>
              <a:t>If theta=0, i.e. uniform field, then F = 0.  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5090" name="Object 2"/>
          <p:cNvGraphicFramePr>
            <a:graphicFrameLocks noChangeAspect="1"/>
          </p:cNvGraphicFramePr>
          <p:nvPr/>
        </p:nvGraphicFramePr>
        <p:xfrm>
          <a:off x="533400" y="1447800"/>
          <a:ext cx="15335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4" name="Equation" r:id="rId4" imgW="761760" imgH="253800" progId="Equation.DSMT4">
                  <p:embed/>
                </p:oleObj>
              </mc:Choice>
              <mc:Fallback>
                <p:oleObj name="Equation" r:id="rId4" imgW="76176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1533525" cy="512763"/>
                      </a:xfrm>
                      <a:prstGeom prst="rect">
                        <a:avLst/>
                      </a:prstGeom>
                      <a:solidFill>
                        <a:srgbClr val="F6F63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8" name="Picture 3" descr="Fig20"/>
          <p:cNvPicPr>
            <a:picLocks noChangeAspect="1" noChangeArrowheads="1"/>
          </p:cNvPicPr>
          <p:nvPr/>
        </p:nvPicPr>
        <p:blipFill>
          <a:blip r:embed="rId6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4648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25092" name="Object 3"/>
          <p:cNvGraphicFramePr>
            <a:graphicFrameLocks noChangeAspect="1"/>
          </p:cNvGraphicFramePr>
          <p:nvPr/>
        </p:nvGraphicFramePr>
        <p:xfrm>
          <a:off x="6934200" y="2895600"/>
          <a:ext cx="14049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5" name="Equation" r:id="rId7" imgW="698400" imgH="241200" progId="Equation.3">
                  <p:embed/>
                </p:oleObj>
              </mc:Choice>
              <mc:Fallback>
                <p:oleObj name="Equation" r:id="rId7" imgW="6984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95600"/>
                        <a:ext cx="140493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5093" name="Object 4"/>
          <p:cNvGraphicFramePr>
            <a:graphicFrameLocks noChangeAspect="1"/>
          </p:cNvGraphicFramePr>
          <p:nvPr/>
        </p:nvGraphicFramePr>
        <p:xfrm>
          <a:off x="533400" y="2333625"/>
          <a:ext cx="35258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6" name="Equation" r:id="rId9" imgW="1752480" imgH="241200" progId="Equation.3">
                  <p:embed/>
                </p:oleObj>
              </mc:Choice>
              <mc:Fallback>
                <p:oleObj name="Equation" r:id="rId9" imgW="175248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3625"/>
                        <a:ext cx="35258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5094" name="Object 5"/>
          <p:cNvGraphicFramePr>
            <a:graphicFrameLocks noChangeAspect="1"/>
          </p:cNvGraphicFramePr>
          <p:nvPr/>
        </p:nvGraphicFramePr>
        <p:xfrm>
          <a:off x="558800" y="2971800"/>
          <a:ext cx="41656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7" name="Equation" r:id="rId11" imgW="2070000" imgH="393480" progId="Equation.3">
                  <p:embed/>
                </p:oleObj>
              </mc:Choice>
              <mc:Fallback>
                <p:oleObj name="Equation" r:id="rId11" imgW="20700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971800"/>
                        <a:ext cx="41656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5095" name="Object 6"/>
          <p:cNvGraphicFramePr>
            <a:graphicFrameLocks noChangeAspect="1"/>
          </p:cNvGraphicFramePr>
          <p:nvPr/>
        </p:nvGraphicFramePr>
        <p:xfrm>
          <a:off x="6819900" y="3733800"/>
          <a:ext cx="13795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8" name="Equation" r:id="rId13" imgW="685800" imgH="393480" progId="Equation.3">
                  <p:embed/>
                </p:oleObj>
              </mc:Choice>
              <mc:Fallback>
                <p:oleObj name="Equation" r:id="rId13" imgW="6858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3733800"/>
                        <a:ext cx="1379538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5096" name="Object 7"/>
          <p:cNvGraphicFramePr>
            <a:graphicFrameLocks noChangeAspect="1"/>
          </p:cNvGraphicFramePr>
          <p:nvPr/>
        </p:nvGraphicFramePr>
        <p:xfrm>
          <a:off x="1905000" y="3962400"/>
          <a:ext cx="13557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9" name="Equation" r:id="rId15" imgW="672840" imgH="393480" progId="Equation.DSMT4">
                  <p:embed/>
                </p:oleObj>
              </mc:Choice>
              <mc:Fallback>
                <p:oleObj name="Equation" r:id="rId15" imgW="6728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962400"/>
                        <a:ext cx="13557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3276600" y="41148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&lt;0</a:t>
            </a:r>
          </a:p>
        </p:txBody>
      </p:sp>
      <p:sp>
        <p:nvSpPr>
          <p:cNvPr id="48141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Force on a Magnetic Dipole </a:t>
            </a:r>
          </a:p>
        </p:txBody>
      </p:sp>
      <p:sp>
        <p:nvSpPr>
          <p:cNvPr id="48142" name="Line 13"/>
          <p:cNvSpPr>
            <a:spLocks noChangeShapeType="1"/>
          </p:cNvSpPr>
          <p:nvPr/>
        </p:nvSpPr>
        <p:spPr bwMode="auto">
          <a:xfrm>
            <a:off x="6629400" y="990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Text Box 14"/>
          <p:cNvSpPr txBox="1">
            <a:spLocks noChangeArrowheads="1"/>
          </p:cNvSpPr>
          <p:nvPr/>
        </p:nvSpPr>
        <p:spPr bwMode="auto">
          <a:xfrm>
            <a:off x="8442325" y="727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48144" name="TextBox 14"/>
          <p:cNvSpPr txBox="1">
            <a:spLocks noChangeArrowheads="1"/>
          </p:cNvSpPr>
          <p:nvPr/>
        </p:nvSpPr>
        <p:spPr bwMode="auto">
          <a:xfrm>
            <a:off x="4267200" y="5029200"/>
            <a:ext cx="4687888" cy="830263"/>
          </a:xfrm>
          <a:prstGeom prst="rect">
            <a:avLst/>
          </a:prstGeom>
          <a:solidFill>
            <a:srgbClr val="F6F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Force exerted on dipole by magnetic field</a:t>
            </a:r>
          </a:p>
        </p:txBody>
      </p:sp>
      <p:graphicFrame>
        <p:nvGraphicFramePr>
          <p:cNvPr id="57361" name="Object 9"/>
          <p:cNvGraphicFramePr>
            <a:graphicFrameLocks noChangeAspect="1"/>
          </p:cNvGraphicFramePr>
          <p:nvPr/>
        </p:nvGraphicFramePr>
        <p:xfrm>
          <a:off x="4648200" y="2438400"/>
          <a:ext cx="1812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30" name="Equation" r:id="rId17" imgW="863600" imgH="254000" progId="Equation.DSMT4">
                  <p:embed/>
                </p:oleObj>
              </mc:Choice>
              <mc:Fallback>
                <p:oleObj name="Equation" r:id="rId17" imgW="8636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8400"/>
                        <a:ext cx="18129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32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3683" y="5029200"/>
                <a:ext cx="2264787" cy="879343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rtlCol="0">
                <a:spAutoFit/>
              </a:bodyPr>
              <a:lstStyle/>
              <a:p>
                <a:pPr indent="228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000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C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C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CC0000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C0000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i="1" smtClean="0">
                              <a:solidFill>
                                <a:srgbClr val="CC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C0000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CC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C0000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C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83" y="5029200"/>
                <a:ext cx="2264787" cy="879343"/>
              </a:xfrm>
              <a:prstGeom prst="rect">
                <a:avLst/>
              </a:prstGeom>
              <a:blipFill rotWithShape="1">
                <a:blip r:embed="rId19"/>
                <a:stretch>
                  <a:fillRect r="-1613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2" descr="Fig20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4648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27139" name="Object 2"/>
          <p:cNvGraphicFramePr>
            <a:graphicFrameLocks noChangeAspect="1"/>
          </p:cNvGraphicFramePr>
          <p:nvPr/>
        </p:nvGraphicFramePr>
        <p:xfrm>
          <a:off x="1066800" y="1371600"/>
          <a:ext cx="13557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0" name="Equation" r:id="rId5" imgW="672840" imgH="393480" progId="Equation.3">
                  <p:embed/>
                </p:oleObj>
              </mc:Choice>
              <mc:Fallback>
                <p:oleObj name="Equation" r:id="rId5" imgW="6728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13557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7140" name="Object 3"/>
          <p:cNvGraphicFramePr>
            <a:graphicFrameLocks noChangeAspect="1"/>
          </p:cNvGraphicFramePr>
          <p:nvPr/>
        </p:nvGraphicFramePr>
        <p:xfrm>
          <a:off x="4267200" y="2286000"/>
          <a:ext cx="18415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1" name="Equation" r:id="rId7" imgW="914400" imgH="393480" progId="Equation.3">
                  <p:embed/>
                </p:oleObj>
              </mc:Choice>
              <mc:Fallback>
                <p:oleObj name="Equation" r:id="rId7" imgW="9144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0"/>
                        <a:ext cx="18415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7141" name="Object 4"/>
          <p:cNvGraphicFramePr>
            <a:graphicFrameLocks noChangeAspect="1"/>
          </p:cNvGraphicFramePr>
          <p:nvPr/>
        </p:nvGraphicFramePr>
        <p:xfrm>
          <a:off x="1066800" y="2286000"/>
          <a:ext cx="27368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2" name="Equation" r:id="rId9" imgW="1358640" imgH="431640" progId="Equation.3">
                  <p:embed/>
                </p:oleObj>
              </mc:Choice>
              <mc:Fallback>
                <p:oleObj name="Equation" r:id="rId9" imgW="13586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273685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7142" name="Object 5"/>
          <p:cNvGraphicFramePr>
            <a:graphicFrameLocks noChangeAspect="1"/>
          </p:cNvGraphicFramePr>
          <p:nvPr/>
        </p:nvGraphicFramePr>
        <p:xfrm>
          <a:off x="1066800" y="3352800"/>
          <a:ext cx="2200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3" name="Equation" r:id="rId11" imgW="1091880" imgH="393480" progId="Equation.DSMT4">
                  <p:embed/>
                </p:oleObj>
              </mc:Choice>
              <mc:Fallback>
                <p:oleObj name="Equation" r:id="rId11" imgW="10918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2200275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4" name="Group 7"/>
          <p:cNvGrpSpPr>
            <a:grpSpLocks/>
          </p:cNvGrpSpPr>
          <p:nvPr/>
        </p:nvGrpSpPr>
        <p:grpSpPr bwMode="auto">
          <a:xfrm>
            <a:off x="457200" y="4267200"/>
            <a:ext cx="8458200" cy="1819275"/>
            <a:chOff x="288" y="2688"/>
            <a:chExt cx="5328" cy="1146"/>
          </a:xfrm>
        </p:grpSpPr>
        <p:pic>
          <p:nvPicPr>
            <p:cNvPr id="50187" name="Picture 8" descr="Fig20"/>
            <p:cNvPicPr>
              <a:picLocks noChangeAspect="1" noChangeArrowheads="1"/>
            </p:cNvPicPr>
            <p:nvPr/>
          </p:nvPicPr>
          <p:blipFill>
            <a:blip r:embed="rId13">
              <a:lum bright="-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168"/>
              <a:ext cx="2160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Line 9"/>
            <p:cNvSpPr>
              <a:spLocks noChangeShapeType="1"/>
            </p:cNvSpPr>
            <p:nvPr/>
          </p:nvSpPr>
          <p:spPr bwMode="auto">
            <a:xfrm>
              <a:off x="288" y="2688"/>
              <a:ext cx="5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Text Box 10"/>
            <p:cNvSpPr txBox="1">
              <a:spLocks noChangeArrowheads="1"/>
            </p:cNvSpPr>
            <p:nvPr/>
          </p:nvSpPr>
          <p:spPr bwMode="auto">
            <a:xfrm>
              <a:off x="3744" y="2784"/>
              <a:ext cx="1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Two magnets</a:t>
              </a:r>
              <a:endParaRPr lang="en-US" altLang="en-US"/>
            </a:p>
          </p:txBody>
        </p:sp>
      </p:grpSp>
      <p:graphicFrame>
        <p:nvGraphicFramePr>
          <p:cNvPr id="1627147" name="Object 6"/>
          <p:cNvGraphicFramePr>
            <a:graphicFrameLocks noChangeAspect="1"/>
          </p:cNvGraphicFramePr>
          <p:nvPr/>
        </p:nvGraphicFramePr>
        <p:xfrm>
          <a:off x="1143000" y="5181600"/>
          <a:ext cx="2124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4" name="Equation" r:id="rId14" imgW="1054080" imgH="393480" progId="Equation.3">
                  <p:embed/>
                </p:oleObj>
              </mc:Choice>
              <mc:Fallback>
                <p:oleObj name="Equation" r:id="rId14" imgW="10540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81600"/>
                        <a:ext cx="2124075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Force on a Magnetic Dipole </a:t>
            </a:r>
          </a:p>
        </p:txBody>
      </p:sp>
      <p:cxnSp>
        <p:nvCxnSpPr>
          <p:cNvPr id="13" name="Straight Connector 6"/>
          <p:cNvCxnSpPr>
            <a:cxnSpLocks noChangeShapeType="1"/>
          </p:cNvCxnSpPr>
          <p:nvPr/>
        </p:nvCxnSpPr>
        <p:spPr bwMode="auto">
          <a:xfrm>
            <a:off x="0" y="9906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2"/>
          <p:cNvSpPr txBox="1">
            <a:spLocks noChangeArrowheads="1"/>
          </p:cNvSpPr>
          <p:nvPr/>
        </p:nvSpPr>
        <p:spPr bwMode="auto">
          <a:xfrm>
            <a:off x="2879725" y="1184275"/>
            <a:ext cx="5745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What is the distance at which one magnet can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pick up another?</a:t>
            </a:r>
            <a:endParaRPr lang="en-US" altLang="en-US"/>
          </a:p>
        </p:txBody>
      </p:sp>
      <p:grpSp>
        <p:nvGrpSpPr>
          <p:cNvPr id="52230" name="Group 3"/>
          <p:cNvGrpSpPr>
            <a:grpSpLocks/>
          </p:cNvGrpSpPr>
          <p:nvPr/>
        </p:nvGrpSpPr>
        <p:grpSpPr bwMode="auto">
          <a:xfrm>
            <a:off x="762000" y="1295400"/>
            <a:ext cx="1295400" cy="3733800"/>
            <a:chOff x="480" y="816"/>
            <a:chExt cx="816" cy="2352"/>
          </a:xfrm>
        </p:grpSpPr>
        <p:pic>
          <p:nvPicPr>
            <p:cNvPr id="52234" name="Picture 4" descr="Fig20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816"/>
              <a:ext cx="709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5" name="Rectangle 5"/>
            <p:cNvSpPr>
              <a:spLocks noChangeArrowheads="1"/>
            </p:cNvSpPr>
            <p:nvPr/>
          </p:nvSpPr>
          <p:spPr bwMode="auto">
            <a:xfrm>
              <a:off x="480" y="3072"/>
              <a:ext cx="8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1629190" name="Object 2"/>
          <p:cNvGraphicFramePr>
            <a:graphicFrameLocks noChangeAspect="1"/>
          </p:cNvGraphicFramePr>
          <p:nvPr/>
        </p:nvGraphicFramePr>
        <p:xfrm>
          <a:off x="3276600" y="2362200"/>
          <a:ext cx="19192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6" name="Equation" r:id="rId5" imgW="952200" imgH="393480" progId="Equation.3">
                  <p:embed/>
                </p:oleObj>
              </mc:Choice>
              <mc:Fallback>
                <p:oleObj name="Equation" r:id="rId5" imgW="9522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62200"/>
                        <a:ext cx="1919288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9191" name="Object 3"/>
          <p:cNvGraphicFramePr>
            <a:graphicFrameLocks noChangeAspect="1"/>
          </p:cNvGraphicFramePr>
          <p:nvPr/>
        </p:nvGraphicFramePr>
        <p:xfrm>
          <a:off x="3276600" y="3505200"/>
          <a:ext cx="23288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7" name="Equation" r:id="rId7" imgW="1155600" imgH="228600" progId="Equation.3">
                  <p:embed/>
                </p:oleObj>
              </mc:Choice>
              <mc:Fallback>
                <p:oleObj name="Equation" r:id="rId7" imgW="11556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3288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5334000" y="2590800"/>
            <a:ext cx="1555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=</a:t>
            </a:r>
            <a:r>
              <a:rPr lang="en-US" altLang="en-US" i="1"/>
              <a:t>mg</a:t>
            </a:r>
            <a:r>
              <a:rPr lang="en-US" altLang="en-US" i="1">
                <a:sym typeface="Symbol" charset="2"/>
              </a:rPr>
              <a:t></a:t>
            </a:r>
            <a:r>
              <a:rPr lang="en-US" altLang="en-US" i="1"/>
              <a:t>0.1 N</a:t>
            </a:r>
          </a:p>
        </p:txBody>
      </p:sp>
      <p:graphicFrame>
        <p:nvGraphicFramePr>
          <p:cNvPr id="1629193" name="Object 4"/>
          <p:cNvGraphicFramePr>
            <a:graphicFrameLocks noChangeAspect="1"/>
          </p:cNvGraphicFramePr>
          <p:nvPr/>
        </p:nvGraphicFramePr>
        <p:xfrm>
          <a:off x="3276600" y="4191000"/>
          <a:ext cx="317341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8" name="Equation" r:id="rId9" imgW="1574640" imgH="482400" progId="Equation.3">
                  <p:embed/>
                </p:oleObj>
              </mc:Choice>
              <mc:Fallback>
                <p:oleObj name="Equation" r:id="rId9" imgW="15746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0"/>
                        <a:ext cx="3173413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Exercise</a:t>
            </a:r>
          </a:p>
        </p:txBody>
      </p:sp>
      <p:cxnSp>
        <p:nvCxnSpPr>
          <p:cNvPr id="12" name="Straight Connector 6"/>
          <p:cNvCxnSpPr>
            <a:cxnSpLocks noChangeShapeType="1"/>
          </p:cNvCxnSpPr>
          <p:nvPr/>
        </p:nvCxnSpPr>
        <p:spPr bwMode="auto">
          <a:xfrm>
            <a:off x="0" y="9906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85763" y="838200"/>
            <a:ext cx="2814637" cy="2125663"/>
            <a:chOff x="243" y="528"/>
            <a:chExt cx="1773" cy="1339"/>
          </a:xfrm>
        </p:grpSpPr>
        <p:graphicFrame>
          <p:nvGraphicFramePr>
            <p:cNvPr id="54274" name="Object 2"/>
            <p:cNvGraphicFramePr>
              <a:graphicFrameLocks noChangeAspect="1"/>
            </p:cNvGraphicFramePr>
            <p:nvPr/>
          </p:nvGraphicFramePr>
          <p:xfrm>
            <a:off x="384" y="528"/>
            <a:ext cx="1047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97" name="Equation" r:id="rId4" imgW="825480" imgH="253800" progId="Equation.3">
                    <p:embed/>
                  </p:oleObj>
                </mc:Choice>
                <mc:Fallback>
                  <p:oleObj name="Equation" r:id="rId4" imgW="825480" imgH="253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528"/>
                          <a:ext cx="1047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302" name="Line 4"/>
            <p:cNvSpPr>
              <a:spLocks noChangeShapeType="1"/>
            </p:cNvSpPr>
            <p:nvPr/>
          </p:nvSpPr>
          <p:spPr bwMode="auto">
            <a:xfrm>
              <a:off x="1776" y="182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3" name="Line 5"/>
            <p:cNvSpPr>
              <a:spLocks noChangeShapeType="1"/>
            </p:cNvSpPr>
            <p:nvPr/>
          </p:nvSpPr>
          <p:spPr bwMode="auto">
            <a:xfrm flipH="1">
              <a:off x="243" y="1326"/>
              <a:ext cx="237" cy="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4" name="Freeform 6"/>
            <p:cNvSpPr>
              <a:spLocks/>
            </p:cNvSpPr>
            <p:nvPr/>
          </p:nvSpPr>
          <p:spPr bwMode="auto">
            <a:xfrm>
              <a:off x="977" y="1350"/>
              <a:ext cx="377" cy="226"/>
            </a:xfrm>
            <a:custGeom>
              <a:avLst/>
              <a:gdLst>
                <a:gd name="T0" fmla="*/ 356 w 377"/>
                <a:gd name="T1" fmla="*/ 226 h 226"/>
                <a:gd name="T2" fmla="*/ 356 w 377"/>
                <a:gd name="T3" fmla="*/ 84 h 226"/>
                <a:gd name="T4" fmla="*/ 231 w 377"/>
                <a:gd name="T5" fmla="*/ 11 h 226"/>
                <a:gd name="T6" fmla="*/ 79 w 377"/>
                <a:gd name="T7" fmla="*/ 17 h 226"/>
                <a:gd name="T8" fmla="*/ 0 w 377"/>
                <a:gd name="T9" fmla="*/ 79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226"/>
                <a:gd name="T17" fmla="*/ 377 w 377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226">
                  <a:moveTo>
                    <a:pt x="356" y="226"/>
                  </a:moveTo>
                  <a:cubicBezTo>
                    <a:pt x="366" y="173"/>
                    <a:pt x="377" y="120"/>
                    <a:pt x="356" y="84"/>
                  </a:cubicBezTo>
                  <a:cubicBezTo>
                    <a:pt x="335" y="48"/>
                    <a:pt x="277" y="22"/>
                    <a:pt x="231" y="11"/>
                  </a:cubicBezTo>
                  <a:cubicBezTo>
                    <a:pt x="185" y="0"/>
                    <a:pt x="117" y="6"/>
                    <a:pt x="79" y="17"/>
                  </a:cubicBezTo>
                  <a:cubicBezTo>
                    <a:pt x="41" y="28"/>
                    <a:pt x="20" y="53"/>
                    <a:pt x="0" y="7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305" name="Line 7"/>
            <p:cNvSpPr>
              <a:spLocks noChangeShapeType="1"/>
            </p:cNvSpPr>
            <p:nvPr/>
          </p:nvSpPr>
          <p:spPr bwMode="auto">
            <a:xfrm flipV="1">
              <a:off x="1163" y="1011"/>
              <a:ext cx="0" cy="41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6" name="Text Box 8"/>
            <p:cNvSpPr txBox="1">
              <a:spLocks noChangeArrowheads="1"/>
            </p:cNvSpPr>
            <p:nvPr/>
          </p:nvSpPr>
          <p:spPr bwMode="auto">
            <a:xfrm>
              <a:off x="1196" y="1023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B</a:t>
              </a:r>
            </a:p>
          </p:txBody>
        </p:sp>
        <p:grpSp>
          <p:nvGrpSpPr>
            <p:cNvPr id="54307" name="Group 9"/>
            <p:cNvGrpSpPr>
              <a:grpSpLocks/>
            </p:cNvGrpSpPr>
            <p:nvPr/>
          </p:nvGrpSpPr>
          <p:grpSpPr bwMode="auto">
            <a:xfrm>
              <a:off x="480" y="1277"/>
              <a:ext cx="1312" cy="590"/>
              <a:chOff x="480" y="1277"/>
              <a:chExt cx="1312" cy="590"/>
            </a:xfrm>
          </p:grpSpPr>
          <p:sp>
            <p:nvSpPr>
              <p:cNvPr id="54308" name="Line 10"/>
              <p:cNvSpPr>
                <a:spLocks noChangeShapeType="1"/>
              </p:cNvSpPr>
              <p:nvPr/>
            </p:nvSpPr>
            <p:spPr bwMode="auto">
              <a:xfrm>
                <a:off x="556" y="1333"/>
                <a:ext cx="115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" name="Oval 11"/>
              <p:cNvSpPr>
                <a:spLocks noChangeArrowheads="1"/>
              </p:cNvSpPr>
              <p:nvPr/>
            </p:nvSpPr>
            <p:spPr bwMode="auto">
              <a:xfrm>
                <a:off x="1084" y="1525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54310" name="Group 12"/>
              <p:cNvGrpSpPr>
                <a:grpSpLocks/>
              </p:cNvGrpSpPr>
              <p:nvPr/>
            </p:nvGrpSpPr>
            <p:grpSpPr bwMode="auto">
              <a:xfrm>
                <a:off x="480" y="1277"/>
                <a:ext cx="96" cy="96"/>
                <a:chOff x="1584" y="1968"/>
                <a:chExt cx="96" cy="96"/>
              </a:xfrm>
            </p:grpSpPr>
            <p:sp>
              <p:nvSpPr>
                <p:cNvPr id="54315" name="Oval 13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96" cy="9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16" name="Oval 14"/>
                <p:cNvSpPr>
                  <a:spLocks noChangeArrowheads="1"/>
                </p:cNvSpPr>
                <p:nvPr/>
              </p:nvSpPr>
              <p:spPr bwMode="auto">
                <a:xfrm>
                  <a:off x="1620" y="2005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311" name="Group 15"/>
              <p:cNvGrpSpPr>
                <a:grpSpLocks/>
              </p:cNvGrpSpPr>
              <p:nvPr/>
            </p:nvGrpSpPr>
            <p:grpSpPr bwMode="auto">
              <a:xfrm>
                <a:off x="1696" y="1771"/>
                <a:ext cx="96" cy="96"/>
                <a:chOff x="336" y="1488"/>
                <a:chExt cx="96" cy="96"/>
              </a:xfrm>
            </p:grpSpPr>
            <p:sp>
              <p:nvSpPr>
                <p:cNvPr id="54312" name="Oval 16"/>
                <p:cNvSpPr>
                  <a:spLocks noChangeArrowheads="1"/>
                </p:cNvSpPr>
                <p:nvPr/>
              </p:nvSpPr>
              <p:spPr bwMode="auto">
                <a:xfrm>
                  <a:off x="336" y="1488"/>
                  <a:ext cx="96" cy="9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13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49" y="1511"/>
                  <a:ext cx="72" cy="5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14" name="Line 18"/>
                <p:cNvSpPr>
                  <a:spLocks noChangeShapeType="1"/>
                </p:cNvSpPr>
                <p:nvPr/>
              </p:nvSpPr>
              <p:spPr bwMode="auto">
                <a:xfrm>
                  <a:off x="350" y="1498"/>
                  <a:ext cx="63" cy="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631269" name="Picture 37" descr="Fig20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50292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Line 38"/>
          <p:cNvSpPr>
            <a:spLocks noChangeShapeType="1"/>
          </p:cNvSpPr>
          <p:nvPr/>
        </p:nvSpPr>
        <p:spPr bwMode="auto">
          <a:xfrm>
            <a:off x="3657600" y="16764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How to Make an Electric Motor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2971800"/>
            <a:ext cx="3211513" cy="46196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>
                <a:solidFill>
                  <a:srgbClr val="CC0000"/>
                </a:solidFill>
                <a:latin typeface="+mn-lt"/>
                <a:ea typeface="+mn-ea"/>
              </a:rPr>
              <a:t>Run the current one way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-26988" y="4414838"/>
            <a:ext cx="3532188" cy="2295525"/>
            <a:chOff x="-26536" y="4415135"/>
            <a:chExt cx="3531736" cy="2294930"/>
          </a:xfrm>
        </p:grpSpPr>
        <p:grpSp>
          <p:nvGrpSpPr>
            <p:cNvPr id="54282" name="Group 19"/>
            <p:cNvGrpSpPr>
              <a:grpSpLocks/>
            </p:cNvGrpSpPr>
            <p:nvPr/>
          </p:nvGrpSpPr>
          <p:grpSpPr bwMode="auto">
            <a:xfrm>
              <a:off x="703263" y="4868862"/>
              <a:ext cx="2149475" cy="1303338"/>
              <a:chOff x="443" y="2112"/>
              <a:chExt cx="1354" cy="821"/>
            </a:xfrm>
          </p:grpSpPr>
          <p:grpSp>
            <p:nvGrpSpPr>
              <p:cNvPr id="54285" name="Group 20"/>
              <p:cNvGrpSpPr>
                <a:grpSpLocks/>
              </p:cNvGrpSpPr>
              <p:nvPr/>
            </p:nvGrpSpPr>
            <p:grpSpPr bwMode="auto">
              <a:xfrm>
                <a:off x="443" y="2437"/>
                <a:ext cx="1354" cy="496"/>
                <a:chOff x="443" y="2437"/>
                <a:chExt cx="1354" cy="496"/>
              </a:xfrm>
            </p:grpSpPr>
            <p:grpSp>
              <p:nvGrpSpPr>
                <p:cNvPr id="54291" name="Group 21"/>
                <p:cNvGrpSpPr>
                  <a:grpSpLocks/>
                </p:cNvGrpSpPr>
                <p:nvPr/>
              </p:nvGrpSpPr>
              <p:grpSpPr bwMode="auto">
                <a:xfrm>
                  <a:off x="1701" y="2437"/>
                  <a:ext cx="96" cy="96"/>
                  <a:chOff x="1584" y="1968"/>
                  <a:chExt cx="96" cy="96"/>
                </a:xfrm>
              </p:grpSpPr>
              <p:sp>
                <p:nvSpPr>
                  <p:cNvPr id="5430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1968"/>
                    <a:ext cx="96" cy="9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4301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2005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54292" name="Group 24"/>
                <p:cNvGrpSpPr>
                  <a:grpSpLocks/>
                </p:cNvGrpSpPr>
                <p:nvPr/>
              </p:nvGrpSpPr>
              <p:grpSpPr bwMode="auto">
                <a:xfrm>
                  <a:off x="443" y="2837"/>
                  <a:ext cx="96" cy="96"/>
                  <a:chOff x="336" y="1488"/>
                  <a:chExt cx="96" cy="96"/>
                </a:xfrm>
              </p:grpSpPr>
              <p:sp>
                <p:nvSpPr>
                  <p:cNvPr id="54297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1488"/>
                    <a:ext cx="96" cy="9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4298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9" y="1511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9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50" y="1498"/>
                    <a:ext cx="63" cy="7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29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528" y="2496"/>
                  <a:ext cx="1200" cy="3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4294" name="Group 29"/>
                <p:cNvGrpSpPr>
                  <a:grpSpLocks/>
                </p:cNvGrpSpPr>
                <p:nvPr/>
              </p:nvGrpSpPr>
              <p:grpSpPr bwMode="auto">
                <a:xfrm>
                  <a:off x="1080" y="2640"/>
                  <a:ext cx="96" cy="96"/>
                  <a:chOff x="1584" y="1968"/>
                  <a:chExt cx="96" cy="96"/>
                </a:xfrm>
              </p:grpSpPr>
              <p:sp>
                <p:nvSpPr>
                  <p:cNvPr id="54295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1968"/>
                    <a:ext cx="96" cy="9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4296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2005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sp>
            <p:nvSpPr>
              <p:cNvPr id="54286" name="Freeform 32"/>
              <p:cNvSpPr>
                <a:spLocks/>
              </p:cNvSpPr>
              <p:nvPr/>
            </p:nvSpPr>
            <p:spPr bwMode="auto">
              <a:xfrm>
                <a:off x="955" y="2525"/>
                <a:ext cx="377" cy="226"/>
              </a:xfrm>
              <a:custGeom>
                <a:avLst/>
                <a:gdLst>
                  <a:gd name="T0" fmla="*/ 356 w 377"/>
                  <a:gd name="T1" fmla="*/ 226 h 226"/>
                  <a:gd name="T2" fmla="*/ 356 w 377"/>
                  <a:gd name="T3" fmla="*/ 84 h 226"/>
                  <a:gd name="T4" fmla="*/ 231 w 377"/>
                  <a:gd name="T5" fmla="*/ 11 h 226"/>
                  <a:gd name="T6" fmla="*/ 79 w 377"/>
                  <a:gd name="T7" fmla="*/ 17 h 226"/>
                  <a:gd name="T8" fmla="*/ 0 w 377"/>
                  <a:gd name="T9" fmla="*/ 79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7"/>
                  <a:gd name="T16" fmla="*/ 0 h 226"/>
                  <a:gd name="T17" fmla="*/ 377 w 377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7" h="226">
                    <a:moveTo>
                      <a:pt x="356" y="226"/>
                    </a:moveTo>
                    <a:cubicBezTo>
                      <a:pt x="366" y="173"/>
                      <a:pt x="377" y="120"/>
                      <a:pt x="356" y="84"/>
                    </a:cubicBezTo>
                    <a:cubicBezTo>
                      <a:pt x="335" y="48"/>
                      <a:pt x="277" y="22"/>
                      <a:pt x="231" y="11"/>
                    </a:cubicBezTo>
                    <a:cubicBezTo>
                      <a:pt x="185" y="0"/>
                      <a:pt x="117" y="6"/>
                      <a:pt x="79" y="17"/>
                    </a:cubicBezTo>
                    <a:cubicBezTo>
                      <a:pt x="41" y="28"/>
                      <a:pt x="20" y="53"/>
                      <a:pt x="0" y="79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4287" name="Line 33"/>
              <p:cNvSpPr>
                <a:spLocks noChangeShapeType="1"/>
              </p:cNvSpPr>
              <p:nvPr/>
            </p:nvSpPr>
            <p:spPr bwMode="auto">
              <a:xfrm>
                <a:off x="540" y="290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8" name="Line 34"/>
              <p:cNvSpPr>
                <a:spLocks noChangeShapeType="1"/>
              </p:cNvSpPr>
              <p:nvPr/>
            </p:nvSpPr>
            <p:spPr bwMode="auto">
              <a:xfrm flipH="1">
                <a:off x="1441" y="2473"/>
                <a:ext cx="237" cy="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" name="Line 35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0" cy="41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" name="Text Box 36"/>
              <p:cNvSpPr txBox="1">
                <a:spLocks noChangeArrowheads="1"/>
              </p:cNvSpPr>
              <p:nvPr/>
            </p:nvSpPr>
            <p:spPr bwMode="auto">
              <a:xfrm>
                <a:off x="753" y="212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/>
                  <a:t>B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49" y="4415135"/>
              <a:ext cx="3185705" cy="46184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>
                  <a:solidFill>
                    <a:srgbClr val="CC0000"/>
                  </a:solidFill>
                  <a:latin typeface="+mn-lt"/>
                  <a:ea typeface="+mn-ea"/>
                </a:rPr>
                <a:t>Then reverse the current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26536" y="6248222"/>
              <a:ext cx="3531736" cy="46184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>
                  <a:solidFill>
                    <a:srgbClr val="CC0000"/>
                  </a:solidFill>
                  <a:latin typeface="+mn-lt"/>
                  <a:ea typeface="+mn-ea"/>
                </a:rPr>
                <a:t>Torque is in same direction</a:t>
              </a:r>
            </a:p>
          </p:txBody>
        </p:sp>
      </p:grpSp>
      <p:cxnSp>
        <p:nvCxnSpPr>
          <p:cNvPr id="44" name="Straight Connector 6"/>
          <p:cNvCxnSpPr>
            <a:cxnSpLocks noChangeShapeType="1"/>
          </p:cNvCxnSpPr>
          <p:nvPr/>
        </p:nvCxnSpPr>
        <p:spPr bwMode="auto">
          <a:xfrm>
            <a:off x="0" y="6858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1" name="Picture 2" descr="Fig20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4813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Text Box 3"/>
          <p:cNvSpPr txBox="1">
            <a:spLocks noChangeArrowheads="1"/>
          </p:cNvSpPr>
          <p:nvPr/>
        </p:nvSpPr>
        <p:spPr bwMode="auto">
          <a:xfrm>
            <a:off x="4191000" y="1143000"/>
            <a:ext cx="233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Tangential speed:</a:t>
            </a:r>
            <a:endParaRPr lang="en-US" altLang="en-US"/>
          </a:p>
        </p:txBody>
      </p:sp>
      <p:graphicFrame>
        <p:nvGraphicFramePr>
          <p:cNvPr id="1633284" name="Object 2"/>
          <p:cNvGraphicFramePr>
            <a:graphicFrameLocks noChangeAspect="1"/>
          </p:cNvGraphicFramePr>
          <p:nvPr/>
        </p:nvGraphicFramePr>
        <p:xfrm>
          <a:off x="6694488" y="1143000"/>
          <a:ext cx="14589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9" name="Equation" r:id="rId5" imgW="723600" imgH="215640" progId="Equation.3">
                  <p:embed/>
                </p:oleObj>
              </mc:Choice>
              <mc:Fallback>
                <p:oleObj name="Equation" r:id="rId5" imgW="72360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1143000"/>
                        <a:ext cx="14589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3285" name="Object 3"/>
          <p:cNvGraphicFramePr>
            <a:graphicFrameLocks noChangeAspect="1"/>
          </p:cNvGraphicFramePr>
          <p:nvPr/>
        </p:nvGraphicFramePr>
        <p:xfrm>
          <a:off x="6669088" y="1663700"/>
          <a:ext cx="1536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0" name="Equation" r:id="rId7" imgW="761760" imgH="253800" progId="Equation.3">
                  <p:embed/>
                </p:oleObj>
              </mc:Choice>
              <mc:Fallback>
                <p:oleObj name="Equation" r:id="rId7" imgW="76176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1663700"/>
                        <a:ext cx="1536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3" name="Text Box 6"/>
          <p:cNvSpPr txBox="1">
            <a:spLocks noChangeArrowheads="1"/>
          </p:cNvSpPr>
          <p:nvPr/>
        </p:nvSpPr>
        <p:spPr bwMode="auto">
          <a:xfrm>
            <a:off x="4251325" y="1717675"/>
            <a:ext cx="234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Force on charges:</a:t>
            </a:r>
            <a:endParaRPr lang="en-US" altLang="en-US"/>
          </a:p>
        </p:txBody>
      </p:sp>
      <p:graphicFrame>
        <p:nvGraphicFramePr>
          <p:cNvPr id="1633287" name="Object 4"/>
          <p:cNvGraphicFramePr>
            <a:graphicFrameLocks noChangeAspect="1"/>
          </p:cNvGraphicFramePr>
          <p:nvPr/>
        </p:nvGraphicFramePr>
        <p:xfrm>
          <a:off x="4572000" y="2438400"/>
          <a:ext cx="18430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1" name="Equation" r:id="rId9" imgW="914400" imgH="228600" progId="Equation.3">
                  <p:embed/>
                </p:oleObj>
              </mc:Choice>
              <mc:Fallback>
                <p:oleObj name="Equation" r:id="rId9" imgW="914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8400"/>
                        <a:ext cx="18430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3288" name="Object 5"/>
          <p:cNvGraphicFramePr>
            <a:graphicFrameLocks noChangeAspect="1"/>
          </p:cNvGraphicFramePr>
          <p:nvPr/>
        </p:nvGraphicFramePr>
        <p:xfrm>
          <a:off x="4572000" y="3048000"/>
          <a:ext cx="16891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2" name="Equation" r:id="rId11" imgW="838080" imgH="228600" progId="Equation.3">
                  <p:embed/>
                </p:oleObj>
              </mc:Choice>
              <mc:Fallback>
                <p:oleObj name="Equation" r:id="rId11" imgW="8380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16891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34" name="Group 9"/>
          <p:cNvGrpSpPr>
            <a:grpSpLocks/>
          </p:cNvGrpSpPr>
          <p:nvPr/>
        </p:nvGrpSpPr>
        <p:grpSpPr bwMode="auto">
          <a:xfrm>
            <a:off x="6477000" y="2667000"/>
            <a:ext cx="381000" cy="609600"/>
            <a:chOff x="4080" y="1680"/>
            <a:chExt cx="240" cy="384"/>
          </a:xfrm>
        </p:grpSpPr>
        <p:sp>
          <p:nvSpPr>
            <p:cNvPr id="56337" name="Line 10"/>
            <p:cNvSpPr>
              <a:spLocks noChangeShapeType="1"/>
            </p:cNvSpPr>
            <p:nvPr/>
          </p:nvSpPr>
          <p:spPr bwMode="auto">
            <a:xfrm>
              <a:off x="4080" y="168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Line 11"/>
            <p:cNvSpPr>
              <a:spLocks noChangeShapeType="1"/>
            </p:cNvSpPr>
            <p:nvPr/>
          </p:nvSpPr>
          <p:spPr bwMode="auto">
            <a:xfrm flipV="1">
              <a:off x="4080" y="192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33292" name="Object 6"/>
          <p:cNvGraphicFramePr>
            <a:graphicFrameLocks noChangeAspect="1"/>
          </p:cNvGraphicFramePr>
          <p:nvPr/>
        </p:nvGraphicFramePr>
        <p:xfrm>
          <a:off x="7010400" y="2743200"/>
          <a:ext cx="15605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3" name="Equation" r:id="rId13" imgW="774360" imgH="177480" progId="Equation.3">
                  <p:embed/>
                </p:oleObj>
              </mc:Choice>
              <mc:Fallback>
                <p:oleObj name="Equation" r:id="rId13" imgW="77436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743200"/>
                        <a:ext cx="15605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3293" name="Object 7"/>
          <p:cNvGraphicFramePr>
            <a:graphicFrameLocks noChangeAspect="1"/>
          </p:cNvGraphicFramePr>
          <p:nvPr/>
        </p:nvGraphicFramePr>
        <p:xfrm>
          <a:off x="4572000" y="3657600"/>
          <a:ext cx="3759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4" name="Equation" r:id="rId15" imgW="1866600" imgH="241200" progId="Equation.3">
                  <p:embed/>
                </p:oleObj>
              </mc:Choice>
              <mc:Fallback>
                <p:oleObj name="Equation" r:id="rId15" imgW="186660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57600"/>
                        <a:ext cx="37592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3294" name="Object 8"/>
          <p:cNvGraphicFramePr>
            <a:graphicFrameLocks noChangeAspect="1"/>
          </p:cNvGraphicFramePr>
          <p:nvPr/>
        </p:nvGraphicFramePr>
        <p:xfrm>
          <a:off x="4572000" y="4267200"/>
          <a:ext cx="25320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5" name="Equation" r:id="rId17" imgW="1257120" imgH="228600" progId="Equation.3">
                  <p:embed/>
                </p:oleObj>
              </mc:Choice>
              <mc:Fallback>
                <p:oleObj name="Equation" r:id="rId17" imgW="125712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67200"/>
                        <a:ext cx="25320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3295" name="Object 9"/>
          <p:cNvGraphicFramePr>
            <a:graphicFrameLocks noChangeAspect="1"/>
          </p:cNvGraphicFramePr>
          <p:nvPr/>
        </p:nvGraphicFramePr>
        <p:xfrm>
          <a:off x="4610100" y="4876800"/>
          <a:ext cx="2608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6" name="Equation" r:id="rId19" imgW="1295280" imgH="228600" progId="Equation.3">
                  <p:embed/>
                </p:oleObj>
              </mc:Choice>
              <mc:Fallback>
                <p:oleObj name="Equation" r:id="rId19" imgW="12952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4876800"/>
                        <a:ext cx="26082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3296" name="Object 10"/>
          <p:cNvGraphicFramePr>
            <a:graphicFrameLocks noChangeAspect="1"/>
          </p:cNvGraphicFramePr>
          <p:nvPr/>
        </p:nvGraphicFramePr>
        <p:xfrm>
          <a:off x="4648200" y="5562600"/>
          <a:ext cx="25590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7" name="Equation" r:id="rId21" imgW="1269720" imgH="215640" progId="Equation.3">
                  <p:embed/>
                </p:oleObj>
              </mc:Choice>
              <mc:Fallback>
                <p:oleObj name="Equation" r:id="rId21" imgW="126972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562600"/>
                        <a:ext cx="25590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5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Electric Generators</a:t>
            </a:r>
          </a:p>
        </p:txBody>
      </p:sp>
      <p:cxnSp>
        <p:nvCxnSpPr>
          <p:cNvPr id="18" name="Straight Connector 6"/>
          <p:cNvCxnSpPr>
            <a:cxnSpLocks noChangeShapeType="1"/>
          </p:cNvCxnSpPr>
          <p:nvPr/>
        </p:nvCxnSpPr>
        <p:spPr bwMode="auto">
          <a:xfrm>
            <a:off x="0" y="9906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5330" name="Object 2"/>
          <p:cNvGraphicFramePr>
            <a:graphicFrameLocks noChangeAspect="1"/>
          </p:cNvGraphicFramePr>
          <p:nvPr/>
        </p:nvGraphicFramePr>
        <p:xfrm>
          <a:off x="4724400" y="1295400"/>
          <a:ext cx="25590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6" name="Equation" r:id="rId4" imgW="1269720" imgH="215640" progId="Equation.3">
                  <p:embed/>
                </p:oleObj>
              </mc:Choice>
              <mc:Fallback>
                <p:oleObj name="Equation" r:id="rId4" imgW="12697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95400"/>
                        <a:ext cx="25590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Picture 3" descr="Fig20"/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810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5332" name="Object 3"/>
          <p:cNvGraphicFramePr>
            <a:graphicFrameLocks noChangeAspect="1"/>
          </p:cNvGraphicFramePr>
          <p:nvPr/>
        </p:nvGraphicFramePr>
        <p:xfrm>
          <a:off x="4724400" y="1905000"/>
          <a:ext cx="34036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7" name="Equation" r:id="rId7" imgW="1688760" imgH="393480" progId="Equation.3">
                  <p:embed/>
                </p:oleObj>
              </mc:Choice>
              <mc:Fallback>
                <p:oleObj name="Equation" r:id="rId7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05000"/>
                        <a:ext cx="34036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724400" y="2819400"/>
            <a:ext cx="185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AC</a:t>
            </a:r>
            <a:r>
              <a:rPr lang="en-US" altLang="en-US"/>
              <a:t> generator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Electric Generators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0" y="8382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2" descr="Fig20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1148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6" name="Group 3"/>
          <p:cNvGrpSpPr>
            <a:grpSpLocks/>
          </p:cNvGrpSpPr>
          <p:nvPr/>
        </p:nvGrpSpPr>
        <p:grpSpPr bwMode="auto">
          <a:xfrm>
            <a:off x="838200" y="990600"/>
            <a:ext cx="8077200" cy="2295525"/>
            <a:chOff x="528" y="624"/>
            <a:chExt cx="5088" cy="1446"/>
          </a:xfrm>
        </p:grpSpPr>
        <p:pic>
          <p:nvPicPr>
            <p:cNvPr id="60435" name="Picture 4" descr="Fig20"/>
            <p:cNvPicPr>
              <a:picLocks noChangeAspect="1" noChangeArrowheads="1"/>
            </p:cNvPicPr>
            <p:nvPr/>
          </p:nvPicPr>
          <p:blipFill>
            <a:blip r:embed="rId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1584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0423" name="Object 7"/>
            <p:cNvGraphicFramePr>
              <a:graphicFrameLocks noChangeAspect="1"/>
            </p:cNvGraphicFramePr>
            <p:nvPr/>
          </p:nvGraphicFramePr>
          <p:xfrm>
            <a:off x="2998" y="672"/>
            <a:ext cx="1612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997" name="Equation" r:id="rId6" imgW="1269720" imgH="215640" progId="Equation.3">
                    <p:embed/>
                  </p:oleObj>
                </mc:Choice>
                <mc:Fallback>
                  <p:oleObj name="Equation" r:id="rId6" imgW="1269720" imgH="215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8" y="672"/>
                          <a:ext cx="1612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24" name="Object 8"/>
            <p:cNvGraphicFramePr>
              <a:graphicFrameLocks noChangeAspect="1"/>
            </p:cNvGraphicFramePr>
            <p:nvPr/>
          </p:nvGraphicFramePr>
          <p:xfrm>
            <a:off x="3216" y="960"/>
            <a:ext cx="1419" cy="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998" name="Equation" r:id="rId8" imgW="1117440" imgH="393480" progId="Equation.3">
                    <p:embed/>
                  </p:oleObj>
                </mc:Choice>
                <mc:Fallback>
                  <p:oleObj name="Equation" r:id="rId8" imgW="1117440" imgH="39348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960"/>
                          <a:ext cx="1419" cy="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36" name="Line 7"/>
            <p:cNvSpPr>
              <a:spLocks noChangeShapeType="1"/>
            </p:cNvSpPr>
            <p:nvPr/>
          </p:nvSpPr>
          <p:spPr bwMode="auto">
            <a:xfrm>
              <a:off x="2640" y="1488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37384" name="Object 2"/>
          <p:cNvGraphicFramePr>
            <a:graphicFrameLocks noChangeAspect="1"/>
          </p:cNvGraphicFramePr>
          <p:nvPr/>
        </p:nvGraphicFramePr>
        <p:xfrm>
          <a:off x="5067300" y="2589213"/>
          <a:ext cx="33782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99" name="Equation" r:id="rId10" imgW="1676400" imgH="431800" progId="Equation.DSMT4">
                  <p:embed/>
                </p:oleObj>
              </mc:Choice>
              <mc:Fallback>
                <p:oleObj name="Equation" r:id="rId10" imgW="16764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2589213"/>
                        <a:ext cx="33782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7385" name="Object 3"/>
          <p:cNvGraphicFramePr>
            <a:graphicFrameLocks noChangeAspect="1"/>
          </p:cNvGraphicFramePr>
          <p:nvPr/>
        </p:nvGraphicFramePr>
        <p:xfrm>
          <a:off x="5181600" y="3657600"/>
          <a:ext cx="31496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00" name="Equation" r:id="rId12" imgW="1562040" imgH="393480" progId="Equation.3">
                  <p:embed/>
                </p:oleObj>
              </mc:Choice>
              <mc:Fallback>
                <p:oleObj name="Equation" r:id="rId12" imgW="15620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57600"/>
                        <a:ext cx="31496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181600" y="3581400"/>
            <a:ext cx="3124200" cy="2820988"/>
            <a:chOff x="5181600" y="3581400"/>
            <a:chExt cx="3124200" cy="2820988"/>
          </a:xfrm>
        </p:grpSpPr>
        <p:sp>
          <p:nvSpPr>
            <p:cNvPr id="60430" name="Oval 10"/>
            <p:cNvSpPr>
              <a:spLocks noChangeArrowheads="1"/>
            </p:cNvSpPr>
            <p:nvPr/>
          </p:nvSpPr>
          <p:spPr bwMode="auto">
            <a:xfrm>
              <a:off x="6629400" y="3886200"/>
              <a:ext cx="381000" cy="381000"/>
            </a:xfrm>
            <a:prstGeom prst="ellipse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1" name="Oval 11"/>
            <p:cNvSpPr>
              <a:spLocks noChangeArrowheads="1"/>
            </p:cNvSpPr>
            <p:nvPr/>
          </p:nvSpPr>
          <p:spPr bwMode="auto">
            <a:xfrm>
              <a:off x="7848600" y="3581400"/>
              <a:ext cx="457200" cy="990600"/>
            </a:xfrm>
            <a:prstGeom prst="ellipse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637388" name="Object 4"/>
            <p:cNvGraphicFramePr>
              <a:graphicFrameLocks noChangeAspect="1"/>
            </p:cNvGraphicFramePr>
            <p:nvPr/>
          </p:nvGraphicFramePr>
          <p:xfrm>
            <a:off x="5181600" y="4724400"/>
            <a:ext cx="207486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01" name="Equation" r:id="rId14" imgW="1028520" imgH="177480" progId="Equation.3">
                    <p:embed/>
                  </p:oleObj>
                </mc:Choice>
                <mc:Fallback>
                  <p:oleObj name="Equation" r:id="rId14" imgW="1028520" imgH="177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4724400"/>
                          <a:ext cx="2074863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0432" name="Group 13"/>
            <p:cNvGrpSpPr>
              <a:grpSpLocks/>
            </p:cNvGrpSpPr>
            <p:nvPr/>
          </p:nvGrpSpPr>
          <p:grpSpPr bwMode="auto">
            <a:xfrm>
              <a:off x="6019800" y="4267200"/>
              <a:ext cx="1828800" cy="533400"/>
              <a:chOff x="3792" y="2688"/>
              <a:chExt cx="1152" cy="336"/>
            </a:xfrm>
          </p:grpSpPr>
          <p:sp>
            <p:nvSpPr>
              <p:cNvPr id="60433" name="Line 14"/>
              <p:cNvSpPr>
                <a:spLocks noChangeShapeType="1"/>
              </p:cNvSpPr>
              <p:nvPr/>
            </p:nvSpPr>
            <p:spPr bwMode="auto">
              <a:xfrm flipH="1">
                <a:off x="3792" y="2688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4" name="Line 15"/>
              <p:cNvSpPr>
                <a:spLocks noChangeShapeType="1"/>
              </p:cNvSpPr>
              <p:nvPr/>
            </p:nvSpPr>
            <p:spPr bwMode="auto">
              <a:xfrm flipH="1">
                <a:off x="4080" y="2688"/>
                <a:ext cx="86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637392" name="Object 5"/>
            <p:cNvGraphicFramePr>
              <a:graphicFrameLocks noChangeAspect="1"/>
            </p:cNvGraphicFramePr>
            <p:nvPr/>
          </p:nvGraphicFramePr>
          <p:xfrm>
            <a:off x="5181600" y="5330825"/>
            <a:ext cx="2228850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02" name="Equation" r:id="rId16" imgW="1104840" imgH="228600" progId="Equation.3">
                    <p:embed/>
                  </p:oleObj>
                </mc:Choice>
                <mc:Fallback>
                  <p:oleObj name="Equation" r:id="rId16" imgW="110484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5330825"/>
                          <a:ext cx="2228850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7393" name="Object 6"/>
            <p:cNvGraphicFramePr>
              <a:graphicFrameLocks noChangeAspect="1"/>
            </p:cNvGraphicFramePr>
            <p:nvPr/>
          </p:nvGraphicFramePr>
          <p:xfrm>
            <a:off x="5181600" y="5994400"/>
            <a:ext cx="1433513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03" name="Equation" r:id="rId18" imgW="711000" imgH="203040" progId="Equation.3">
                    <p:embed/>
                  </p:oleObj>
                </mc:Choice>
                <mc:Fallback>
                  <p:oleObj name="Equation" r:id="rId18" imgW="711000" imgH="2030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5994400"/>
                          <a:ext cx="1433513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28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Power Required to Turn a Generator</a:t>
            </a:r>
          </a:p>
        </p:txBody>
      </p:sp>
      <p:cxnSp>
        <p:nvCxnSpPr>
          <p:cNvPr id="20" name="Straight Connector 6"/>
          <p:cNvCxnSpPr>
            <a:cxnSpLocks noChangeShapeType="1"/>
          </p:cNvCxnSpPr>
          <p:nvPr/>
        </p:nvCxnSpPr>
        <p:spPr bwMode="auto">
          <a:xfrm>
            <a:off x="0" y="8382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2500" dirty="0"/>
              <a:t>Demos: 6B-09 Magneto (Electric Generator)</a:t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C449-21DD-4C2A-AC07-E0BD0B58CEB1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4" name="AutoShape 2" descr="https://www.physics.purdue.edu/demos/images/6B-09_sized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4" name="Picture 4" descr="https://www.physics.purdue.edu/demos/images/6B-09_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5972"/>
            <a:ext cx="3753605" cy="281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1447800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3E-12 Steam Engine</a:t>
            </a:r>
          </a:p>
        </p:txBody>
      </p:sp>
      <p:pic>
        <p:nvPicPr>
          <p:cNvPr id="66566" name="Picture 6" descr="https://www.physics.purdue.edu/demos/images/3E-12_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06600"/>
            <a:ext cx="4387854" cy="329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3" y="3673816"/>
            <a:ext cx="4262438" cy="27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4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2"/>
          <p:cNvGrpSpPr>
            <a:grpSpLocks/>
          </p:cNvGrpSpPr>
          <p:nvPr/>
        </p:nvGrpSpPr>
        <p:grpSpPr bwMode="auto">
          <a:xfrm>
            <a:off x="304800" y="1279525"/>
            <a:ext cx="4343400" cy="3216275"/>
            <a:chOff x="192" y="794"/>
            <a:chExt cx="2736" cy="2026"/>
          </a:xfrm>
        </p:grpSpPr>
        <p:pic>
          <p:nvPicPr>
            <p:cNvPr id="29743" name="Picture 3" descr="Fig20"/>
            <p:cNvPicPr>
              <a:picLocks noChangeAspect="1" noChangeArrowheads="1"/>
            </p:cNvPicPr>
            <p:nvPr/>
          </p:nvPicPr>
          <p:blipFill>
            <a:blip r:embed="rId4">
              <a:lum bright="-18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04"/>
              <a:ext cx="2736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4" name="Line 4"/>
            <p:cNvSpPr>
              <a:spLocks noChangeShapeType="1"/>
            </p:cNvSpPr>
            <p:nvPr/>
          </p:nvSpPr>
          <p:spPr bwMode="auto">
            <a:xfrm flipH="1">
              <a:off x="1296" y="91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Text Box 5"/>
            <p:cNvSpPr txBox="1">
              <a:spLocks noChangeArrowheads="1"/>
            </p:cNvSpPr>
            <p:nvPr/>
          </p:nvSpPr>
          <p:spPr bwMode="auto">
            <a:xfrm>
              <a:off x="1478" y="794"/>
              <a:ext cx="8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Metal bar</a:t>
              </a:r>
            </a:p>
          </p:txBody>
        </p:sp>
      </p:grpSp>
      <p:pic>
        <p:nvPicPr>
          <p:cNvPr id="29701" name="Picture 6" descr="Ball-blue-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1397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14855" name="Object 2"/>
          <p:cNvGraphicFramePr>
            <a:graphicFrameLocks noChangeAspect="1"/>
          </p:cNvGraphicFramePr>
          <p:nvPr/>
        </p:nvGraphicFramePr>
        <p:xfrm>
          <a:off x="5562600" y="1177925"/>
          <a:ext cx="20701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2" name="Equation" r:id="rId6" imgW="1028700" imgH="241300" progId="Equation.DSMT4">
                  <p:embed/>
                </p:oleObj>
              </mc:Choice>
              <mc:Fallback>
                <p:oleObj name="Equation" r:id="rId6" imgW="1028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177925"/>
                        <a:ext cx="2070100" cy="487363"/>
                      </a:xfrm>
                      <a:prstGeom prst="rect">
                        <a:avLst/>
                      </a:prstGeom>
                      <a:solidFill>
                        <a:srgbClr val="F6F63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4856" name="Object 3"/>
          <p:cNvGraphicFramePr>
            <a:graphicFrameLocks noChangeAspect="1"/>
          </p:cNvGraphicFramePr>
          <p:nvPr/>
        </p:nvGraphicFramePr>
        <p:xfrm>
          <a:off x="5537200" y="1798638"/>
          <a:ext cx="19700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3" name="Equation" r:id="rId8" imgW="977900" imgH="241300" progId="Equation.DSMT4">
                  <p:embed/>
                </p:oleObj>
              </mc:Choice>
              <mc:Fallback>
                <p:oleObj name="Equation" r:id="rId8" imgW="977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1798638"/>
                        <a:ext cx="19700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1676400" y="3200400"/>
            <a:ext cx="515938" cy="762000"/>
            <a:chOff x="1056" y="2016"/>
            <a:chExt cx="325" cy="480"/>
          </a:xfrm>
        </p:grpSpPr>
        <p:sp>
          <p:nvSpPr>
            <p:cNvPr id="29741" name="Line 10"/>
            <p:cNvSpPr>
              <a:spLocks noChangeShapeType="1"/>
            </p:cNvSpPr>
            <p:nvPr/>
          </p:nvSpPr>
          <p:spPr bwMode="auto">
            <a:xfrm>
              <a:off x="1200" y="2016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Text Box 11"/>
            <p:cNvSpPr txBox="1">
              <a:spLocks noChangeArrowheads="1"/>
            </p:cNvSpPr>
            <p:nvPr/>
          </p:nvSpPr>
          <p:spPr bwMode="auto">
            <a:xfrm>
              <a:off x="1056" y="2208"/>
              <a:ext cx="3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1"/>
                  </a:solidFill>
                </a:rPr>
                <a:t>F</a:t>
              </a:r>
              <a:r>
                <a:rPr lang="en-US" altLang="en-US" i="1" baseline="-25000">
                  <a:solidFill>
                    <a:schemeClr val="accent1"/>
                  </a:solidFill>
                </a:rPr>
                <a:t>m</a:t>
              </a:r>
              <a:endParaRPr lang="en-US" altLang="en-US" i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1447800" y="3886200"/>
            <a:ext cx="914400" cy="685800"/>
            <a:chOff x="912" y="2448"/>
            <a:chExt cx="576" cy="432"/>
          </a:xfrm>
        </p:grpSpPr>
        <p:sp>
          <p:nvSpPr>
            <p:cNvPr id="29734" name="Line 13"/>
            <p:cNvSpPr>
              <a:spLocks noChangeShapeType="1"/>
            </p:cNvSpPr>
            <p:nvPr/>
          </p:nvSpPr>
          <p:spPr bwMode="auto">
            <a:xfrm>
              <a:off x="1056" y="278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14"/>
            <p:cNvSpPr>
              <a:spLocks noChangeShapeType="1"/>
            </p:cNvSpPr>
            <p:nvPr/>
          </p:nvSpPr>
          <p:spPr bwMode="auto">
            <a:xfrm>
              <a:off x="1248" y="278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15"/>
            <p:cNvSpPr>
              <a:spLocks noChangeShapeType="1"/>
            </p:cNvSpPr>
            <p:nvPr/>
          </p:nvSpPr>
          <p:spPr bwMode="auto">
            <a:xfrm>
              <a:off x="1152" y="288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16"/>
            <p:cNvSpPr>
              <a:spLocks noChangeShapeType="1"/>
            </p:cNvSpPr>
            <p:nvPr/>
          </p:nvSpPr>
          <p:spPr bwMode="auto">
            <a:xfrm>
              <a:off x="1392" y="268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17"/>
            <p:cNvSpPr>
              <a:spLocks noChangeShapeType="1"/>
            </p:cNvSpPr>
            <p:nvPr/>
          </p:nvSpPr>
          <p:spPr bwMode="auto">
            <a:xfrm>
              <a:off x="1392" y="244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18"/>
            <p:cNvSpPr>
              <a:spLocks noChangeShapeType="1"/>
            </p:cNvSpPr>
            <p:nvPr/>
          </p:nvSpPr>
          <p:spPr bwMode="auto">
            <a:xfrm>
              <a:off x="960" y="264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19"/>
            <p:cNvSpPr>
              <a:spLocks noChangeShapeType="1"/>
            </p:cNvSpPr>
            <p:nvPr/>
          </p:nvSpPr>
          <p:spPr bwMode="auto">
            <a:xfrm>
              <a:off x="912" y="244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4" name="Group 20"/>
          <p:cNvGrpSpPr>
            <a:grpSpLocks/>
          </p:cNvGrpSpPr>
          <p:nvPr/>
        </p:nvGrpSpPr>
        <p:grpSpPr bwMode="auto">
          <a:xfrm>
            <a:off x="1524000" y="1676400"/>
            <a:ext cx="838200" cy="838200"/>
            <a:chOff x="960" y="1056"/>
            <a:chExt cx="528" cy="528"/>
          </a:xfrm>
        </p:grpSpPr>
        <p:grpSp>
          <p:nvGrpSpPr>
            <p:cNvPr id="29713" name="Group 21"/>
            <p:cNvGrpSpPr>
              <a:grpSpLocks/>
            </p:cNvGrpSpPr>
            <p:nvPr/>
          </p:nvGrpSpPr>
          <p:grpSpPr bwMode="auto">
            <a:xfrm>
              <a:off x="960" y="1248"/>
              <a:ext cx="96" cy="96"/>
              <a:chOff x="912" y="3408"/>
              <a:chExt cx="96" cy="96"/>
            </a:xfrm>
          </p:grpSpPr>
          <p:sp>
            <p:nvSpPr>
              <p:cNvPr id="29732" name="Line 22"/>
              <p:cNvSpPr>
                <a:spLocks noChangeShapeType="1"/>
              </p:cNvSpPr>
              <p:nvPr/>
            </p:nvSpPr>
            <p:spPr bwMode="auto">
              <a:xfrm>
                <a:off x="960" y="340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3" name="Line 23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4" name="Group 24"/>
            <p:cNvGrpSpPr>
              <a:grpSpLocks/>
            </p:cNvGrpSpPr>
            <p:nvPr/>
          </p:nvGrpSpPr>
          <p:grpSpPr bwMode="auto">
            <a:xfrm>
              <a:off x="1296" y="1104"/>
              <a:ext cx="96" cy="96"/>
              <a:chOff x="912" y="3408"/>
              <a:chExt cx="96" cy="96"/>
            </a:xfrm>
          </p:grpSpPr>
          <p:sp>
            <p:nvSpPr>
              <p:cNvPr id="29730" name="Line 25"/>
              <p:cNvSpPr>
                <a:spLocks noChangeShapeType="1"/>
              </p:cNvSpPr>
              <p:nvPr/>
            </p:nvSpPr>
            <p:spPr bwMode="auto">
              <a:xfrm>
                <a:off x="960" y="340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1" name="Line 26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5" name="Group 27"/>
            <p:cNvGrpSpPr>
              <a:grpSpLocks/>
            </p:cNvGrpSpPr>
            <p:nvPr/>
          </p:nvGrpSpPr>
          <p:grpSpPr bwMode="auto">
            <a:xfrm>
              <a:off x="1200" y="1056"/>
              <a:ext cx="96" cy="96"/>
              <a:chOff x="912" y="3408"/>
              <a:chExt cx="96" cy="96"/>
            </a:xfrm>
          </p:grpSpPr>
          <p:sp>
            <p:nvSpPr>
              <p:cNvPr id="29728" name="Line 28"/>
              <p:cNvSpPr>
                <a:spLocks noChangeShapeType="1"/>
              </p:cNvSpPr>
              <p:nvPr/>
            </p:nvSpPr>
            <p:spPr bwMode="auto">
              <a:xfrm>
                <a:off x="960" y="340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9" name="Line 29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6" name="Group 30"/>
            <p:cNvGrpSpPr>
              <a:grpSpLocks/>
            </p:cNvGrpSpPr>
            <p:nvPr/>
          </p:nvGrpSpPr>
          <p:grpSpPr bwMode="auto">
            <a:xfrm>
              <a:off x="1392" y="1248"/>
              <a:ext cx="96" cy="96"/>
              <a:chOff x="912" y="3408"/>
              <a:chExt cx="96" cy="96"/>
            </a:xfrm>
          </p:grpSpPr>
          <p:sp>
            <p:nvSpPr>
              <p:cNvPr id="29726" name="Line 31"/>
              <p:cNvSpPr>
                <a:spLocks noChangeShapeType="1"/>
              </p:cNvSpPr>
              <p:nvPr/>
            </p:nvSpPr>
            <p:spPr bwMode="auto">
              <a:xfrm>
                <a:off x="960" y="340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7" name="Line 32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7" name="Group 33"/>
            <p:cNvGrpSpPr>
              <a:grpSpLocks/>
            </p:cNvGrpSpPr>
            <p:nvPr/>
          </p:nvGrpSpPr>
          <p:grpSpPr bwMode="auto">
            <a:xfrm>
              <a:off x="960" y="1488"/>
              <a:ext cx="96" cy="96"/>
              <a:chOff x="912" y="3408"/>
              <a:chExt cx="96" cy="96"/>
            </a:xfrm>
          </p:grpSpPr>
          <p:sp>
            <p:nvSpPr>
              <p:cNvPr id="29724" name="Line 34"/>
              <p:cNvSpPr>
                <a:spLocks noChangeShapeType="1"/>
              </p:cNvSpPr>
              <p:nvPr/>
            </p:nvSpPr>
            <p:spPr bwMode="auto">
              <a:xfrm>
                <a:off x="960" y="340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5" name="Line 35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8" name="Group 36"/>
            <p:cNvGrpSpPr>
              <a:grpSpLocks/>
            </p:cNvGrpSpPr>
            <p:nvPr/>
          </p:nvGrpSpPr>
          <p:grpSpPr bwMode="auto">
            <a:xfrm>
              <a:off x="1104" y="1104"/>
              <a:ext cx="96" cy="96"/>
              <a:chOff x="912" y="3408"/>
              <a:chExt cx="96" cy="96"/>
            </a:xfrm>
          </p:grpSpPr>
          <p:sp>
            <p:nvSpPr>
              <p:cNvPr id="29722" name="Line 37"/>
              <p:cNvSpPr>
                <a:spLocks noChangeShapeType="1"/>
              </p:cNvSpPr>
              <p:nvPr/>
            </p:nvSpPr>
            <p:spPr bwMode="auto">
              <a:xfrm>
                <a:off x="960" y="340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3" name="Line 38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9" name="Group 39"/>
            <p:cNvGrpSpPr>
              <a:grpSpLocks/>
            </p:cNvGrpSpPr>
            <p:nvPr/>
          </p:nvGrpSpPr>
          <p:grpSpPr bwMode="auto">
            <a:xfrm>
              <a:off x="1392" y="1488"/>
              <a:ext cx="96" cy="96"/>
              <a:chOff x="912" y="3408"/>
              <a:chExt cx="96" cy="96"/>
            </a:xfrm>
          </p:grpSpPr>
          <p:sp>
            <p:nvSpPr>
              <p:cNvPr id="29720" name="Line 40"/>
              <p:cNvSpPr>
                <a:spLocks noChangeShapeType="1"/>
              </p:cNvSpPr>
              <p:nvPr/>
            </p:nvSpPr>
            <p:spPr bwMode="auto">
              <a:xfrm>
                <a:off x="960" y="340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1" name="Line 41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05" name="Line 42"/>
          <p:cNvSpPr>
            <a:spLocks noChangeShapeType="1"/>
          </p:cNvSpPr>
          <p:nvPr/>
        </p:nvSpPr>
        <p:spPr bwMode="auto">
          <a:xfrm>
            <a:off x="6477000" y="23209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43"/>
          <p:cNvSpPr txBox="1">
            <a:spLocks noChangeArrowheads="1"/>
          </p:cNvSpPr>
          <p:nvPr/>
        </p:nvSpPr>
        <p:spPr bwMode="auto">
          <a:xfrm>
            <a:off x="5775325" y="2514600"/>
            <a:ext cx="163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polarization</a:t>
            </a:r>
          </a:p>
        </p:txBody>
      </p:sp>
      <p:sp>
        <p:nvSpPr>
          <p:cNvPr id="29707" name="Rectangle 5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Currents Due to Magnetic Forces</a:t>
            </a:r>
          </a:p>
        </p:txBody>
      </p:sp>
      <p:sp>
        <p:nvSpPr>
          <p:cNvPr id="29708" name="Text Box 43"/>
          <p:cNvSpPr txBox="1">
            <a:spLocks noChangeArrowheads="1"/>
          </p:cNvSpPr>
          <p:nvPr/>
        </p:nvSpPr>
        <p:spPr bwMode="auto">
          <a:xfrm>
            <a:off x="5257800" y="3429000"/>
            <a:ext cx="3413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How much force do we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need to apply to keep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the bar moving at constant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speed?</a:t>
            </a:r>
            <a:r>
              <a:rPr lang="en-US" altLang="en-US"/>
              <a:t> </a:t>
            </a:r>
          </a:p>
        </p:txBody>
      </p:sp>
      <p:sp>
        <p:nvSpPr>
          <p:cNvPr id="29710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B3F-1E65-4F17-8201-446C1D7FCBD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4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3" name="Group 2"/>
          <p:cNvGrpSpPr>
            <a:grpSpLocks/>
          </p:cNvGrpSpPr>
          <p:nvPr/>
        </p:nvGrpSpPr>
        <p:grpSpPr bwMode="auto">
          <a:xfrm>
            <a:off x="228600" y="1447800"/>
            <a:ext cx="4114800" cy="2760663"/>
            <a:chOff x="144" y="912"/>
            <a:chExt cx="2400" cy="1440"/>
          </a:xfrm>
        </p:grpSpPr>
        <p:pic>
          <p:nvPicPr>
            <p:cNvPr id="31777" name="Picture 3" descr="Fig20"/>
            <p:cNvPicPr>
              <a:picLocks noChangeAspect="1" noChangeArrowheads="1"/>
            </p:cNvPicPr>
            <p:nvPr/>
          </p:nvPicPr>
          <p:blipFill>
            <a:blip r:embed="rId4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8" b="3397"/>
            <a:stretch>
              <a:fillRect/>
            </a:stretch>
          </p:blipFill>
          <p:spPr bwMode="auto">
            <a:xfrm>
              <a:off x="144" y="912"/>
              <a:ext cx="240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8" name="Rectangle 4"/>
            <p:cNvSpPr>
              <a:spLocks noChangeArrowheads="1"/>
            </p:cNvSpPr>
            <p:nvPr/>
          </p:nvSpPr>
          <p:spPr bwMode="auto">
            <a:xfrm>
              <a:off x="1536" y="1513"/>
              <a:ext cx="365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79" name="Rectangle 5"/>
            <p:cNvSpPr>
              <a:spLocks noChangeArrowheads="1"/>
            </p:cNvSpPr>
            <p:nvPr/>
          </p:nvSpPr>
          <p:spPr bwMode="auto">
            <a:xfrm>
              <a:off x="973" y="1538"/>
              <a:ext cx="605" cy="1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1754" name="Group 6"/>
          <p:cNvGrpSpPr>
            <a:grpSpLocks/>
          </p:cNvGrpSpPr>
          <p:nvPr/>
        </p:nvGrpSpPr>
        <p:grpSpPr bwMode="auto">
          <a:xfrm>
            <a:off x="152400" y="984250"/>
            <a:ext cx="1982788" cy="1377950"/>
            <a:chOff x="96" y="620"/>
            <a:chExt cx="1249" cy="868"/>
          </a:xfrm>
        </p:grpSpPr>
        <p:sp>
          <p:nvSpPr>
            <p:cNvPr id="31775" name="Text Box 7"/>
            <p:cNvSpPr txBox="1">
              <a:spLocks noChangeArrowheads="1"/>
            </p:cNvSpPr>
            <p:nvPr/>
          </p:nvSpPr>
          <p:spPr bwMode="auto">
            <a:xfrm>
              <a:off x="96" y="620"/>
              <a:ext cx="1249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P=I</a:t>
              </a:r>
              <a:r>
                <a:rPr lang="en-US" altLang="en-US">
                  <a:solidFill>
                    <a:schemeClr val="accent2"/>
                  </a:solidFill>
                  <a:sym typeface="Symbol" charset="2"/>
                </a:rPr>
                <a:t>V=</a:t>
              </a:r>
              <a:r>
                <a:rPr lang="en-US" altLang="en-US">
                  <a:solidFill>
                    <a:schemeClr val="accent2"/>
                  </a:solidFill>
                </a:rPr>
                <a:t>I(emf)</a:t>
              </a:r>
            </a:p>
          </p:txBody>
        </p:sp>
        <p:sp>
          <p:nvSpPr>
            <p:cNvPr id="31776" name="Line 8"/>
            <p:cNvSpPr>
              <a:spLocks noChangeShapeType="1"/>
            </p:cNvSpPr>
            <p:nvPr/>
          </p:nvSpPr>
          <p:spPr bwMode="auto">
            <a:xfrm>
              <a:off x="240" y="912"/>
              <a:ext cx="144" cy="57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5" name="Text Box 9"/>
          <p:cNvSpPr txBox="1">
            <a:spLocks noChangeArrowheads="1"/>
          </p:cNvSpPr>
          <p:nvPr/>
        </p:nvSpPr>
        <p:spPr bwMode="auto">
          <a:xfrm>
            <a:off x="3962400" y="990600"/>
            <a:ext cx="491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Are we getting something for nothing?</a:t>
            </a:r>
          </a:p>
        </p:txBody>
      </p:sp>
      <p:grpSp>
        <p:nvGrpSpPr>
          <p:cNvPr id="31756" name="Group 10"/>
          <p:cNvGrpSpPr>
            <a:grpSpLocks/>
          </p:cNvGrpSpPr>
          <p:nvPr/>
        </p:nvGrpSpPr>
        <p:grpSpPr bwMode="auto">
          <a:xfrm>
            <a:off x="1219200" y="3124200"/>
            <a:ext cx="515938" cy="914400"/>
            <a:chOff x="1341" y="2855"/>
            <a:chExt cx="325" cy="576"/>
          </a:xfrm>
        </p:grpSpPr>
        <p:pic>
          <p:nvPicPr>
            <p:cNvPr id="31771" name="Picture 11" descr="Ball-blue-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2855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72" name="Group 12"/>
            <p:cNvGrpSpPr>
              <a:grpSpLocks/>
            </p:cNvGrpSpPr>
            <p:nvPr/>
          </p:nvGrpSpPr>
          <p:grpSpPr bwMode="auto">
            <a:xfrm>
              <a:off x="1341" y="2951"/>
              <a:ext cx="325" cy="480"/>
              <a:chOff x="1056" y="2016"/>
              <a:chExt cx="325" cy="480"/>
            </a:xfrm>
          </p:grpSpPr>
          <p:sp>
            <p:nvSpPr>
              <p:cNvPr id="31773" name="Line 13"/>
              <p:cNvSpPr>
                <a:spLocks noChangeShapeType="1"/>
              </p:cNvSpPr>
              <p:nvPr/>
            </p:nvSpPr>
            <p:spPr bwMode="auto">
              <a:xfrm>
                <a:off x="1200" y="2016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4" name="Text Box 14"/>
              <p:cNvSpPr txBox="1">
                <a:spLocks noChangeArrowheads="1"/>
              </p:cNvSpPr>
              <p:nvPr/>
            </p:nvSpPr>
            <p:spPr bwMode="auto">
              <a:xfrm>
                <a:off x="1056" y="2208"/>
                <a:ext cx="32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chemeClr val="accent1"/>
                    </a:solidFill>
                  </a:rPr>
                  <a:t>F</a:t>
                </a:r>
                <a:r>
                  <a:rPr lang="en-US" altLang="en-US" i="1" baseline="-25000">
                    <a:solidFill>
                      <a:schemeClr val="accent1"/>
                    </a:solidFill>
                  </a:rPr>
                  <a:t>m</a:t>
                </a:r>
                <a:endParaRPr lang="en-US" altLang="en-US" i="1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5116513" y="1820863"/>
            <a:ext cx="205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Bar – current </a:t>
            </a:r>
            <a:r>
              <a:rPr lang="en-US" altLang="en-US" i="1">
                <a:solidFill>
                  <a:schemeClr val="accent2"/>
                </a:solidFill>
              </a:rPr>
              <a:t>I</a:t>
            </a:r>
            <a:r>
              <a:rPr lang="en-US" altLang="en-US">
                <a:solidFill>
                  <a:schemeClr val="accent2"/>
                </a:solidFill>
              </a:rPr>
              <a:t>:</a:t>
            </a:r>
            <a:endParaRPr lang="en-US" altLang="en-US"/>
          </a:p>
        </p:txBody>
      </p:sp>
      <p:graphicFrame>
        <p:nvGraphicFramePr>
          <p:cNvPr id="1625104" name="Object 2"/>
          <p:cNvGraphicFramePr>
            <a:graphicFrameLocks noChangeAspect="1"/>
          </p:cNvGraphicFramePr>
          <p:nvPr/>
        </p:nvGraphicFramePr>
        <p:xfrm>
          <a:off x="4887913" y="2374900"/>
          <a:ext cx="23780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6" name="Equation" r:id="rId6" imgW="1181100" imgH="228600" progId="Equation.DSMT4">
                  <p:embed/>
                </p:oleObj>
              </mc:Choice>
              <mc:Fallback>
                <p:oleObj name="Equation" r:id="rId6" imgW="1181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2374900"/>
                        <a:ext cx="23780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8" name="Group 17"/>
          <p:cNvGrpSpPr>
            <a:grpSpLocks/>
          </p:cNvGrpSpPr>
          <p:nvPr/>
        </p:nvGrpSpPr>
        <p:grpSpPr bwMode="auto">
          <a:xfrm>
            <a:off x="0" y="2590800"/>
            <a:ext cx="1295400" cy="457200"/>
            <a:chOff x="0" y="1632"/>
            <a:chExt cx="816" cy="288"/>
          </a:xfrm>
        </p:grpSpPr>
        <p:sp>
          <p:nvSpPr>
            <p:cNvPr id="31769" name="Text Box 18"/>
            <p:cNvSpPr txBox="1">
              <a:spLocks noChangeArrowheads="1"/>
            </p:cNvSpPr>
            <p:nvPr/>
          </p:nvSpPr>
          <p:spPr bwMode="auto">
            <a:xfrm>
              <a:off x="0" y="1632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rgbClr val="FF0000"/>
                  </a:solidFill>
                </a:rPr>
                <a:t>F</a:t>
              </a:r>
              <a:r>
                <a:rPr lang="en-US" altLang="en-US" i="1" baseline="-25000">
                  <a:solidFill>
                    <a:srgbClr val="FF0000"/>
                  </a:solidFill>
                </a:rPr>
                <a:t>I</a:t>
              </a:r>
              <a:endParaRPr lang="en-US" altLang="en-US" i="1">
                <a:solidFill>
                  <a:srgbClr val="FF0000"/>
                </a:solidFill>
              </a:endParaRPr>
            </a:p>
          </p:txBody>
        </p:sp>
        <p:sp>
          <p:nvSpPr>
            <p:cNvPr id="31770" name="Line 19"/>
            <p:cNvSpPr>
              <a:spLocks noChangeShapeType="1"/>
            </p:cNvSpPr>
            <p:nvPr/>
          </p:nvSpPr>
          <p:spPr bwMode="auto">
            <a:xfrm flipH="1">
              <a:off x="144" y="1680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25108" name="Object 3"/>
          <p:cNvGraphicFramePr>
            <a:graphicFrameLocks noChangeAspect="1"/>
          </p:cNvGraphicFramePr>
          <p:nvPr/>
        </p:nvGraphicFramePr>
        <p:xfrm>
          <a:off x="5257800" y="2971800"/>
          <a:ext cx="11763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7" name="Equation" r:id="rId8" imgW="584200" imgH="215900" progId="Equation.3">
                  <p:embed/>
                </p:oleObj>
              </mc:Choice>
              <mc:Fallback>
                <p:oleObj name="Equation" r:id="rId8" imgW="584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71800"/>
                        <a:ext cx="11763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9" name="Group 21"/>
          <p:cNvGrpSpPr>
            <a:grpSpLocks/>
          </p:cNvGrpSpPr>
          <p:nvPr/>
        </p:nvGrpSpPr>
        <p:grpSpPr bwMode="auto">
          <a:xfrm>
            <a:off x="1676400" y="2590800"/>
            <a:ext cx="1284288" cy="457200"/>
            <a:chOff x="1056" y="1632"/>
            <a:chExt cx="809" cy="288"/>
          </a:xfrm>
        </p:grpSpPr>
        <p:sp>
          <p:nvSpPr>
            <p:cNvPr id="31767" name="Line 22"/>
            <p:cNvSpPr>
              <a:spLocks noChangeShapeType="1"/>
            </p:cNvSpPr>
            <p:nvPr/>
          </p:nvSpPr>
          <p:spPr bwMode="auto">
            <a:xfrm flipH="1">
              <a:off x="1056" y="1680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Text Box 23"/>
            <p:cNvSpPr txBox="1">
              <a:spLocks noChangeArrowheads="1"/>
            </p:cNvSpPr>
            <p:nvPr/>
          </p:nvSpPr>
          <p:spPr bwMode="auto">
            <a:xfrm>
              <a:off x="1632" y="163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rgbClr val="FF0000"/>
                  </a:solidFill>
                </a:rPr>
                <a:t>F</a:t>
              </a:r>
            </a:p>
          </p:txBody>
        </p:sp>
      </p:grpSp>
      <p:sp>
        <p:nvSpPr>
          <p:cNvPr id="31760" name="Text Box 24"/>
          <p:cNvSpPr txBox="1">
            <a:spLocks noChangeArrowheads="1"/>
          </p:cNvSpPr>
          <p:nvPr/>
        </p:nvSpPr>
        <p:spPr bwMode="auto">
          <a:xfrm>
            <a:off x="5029200" y="3581400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Work:</a:t>
            </a:r>
            <a:endParaRPr lang="en-US" altLang="en-US"/>
          </a:p>
        </p:txBody>
      </p:sp>
      <p:graphicFrame>
        <p:nvGraphicFramePr>
          <p:cNvPr id="1625113" name="Object 4"/>
          <p:cNvGraphicFramePr>
            <a:graphicFrameLocks noChangeAspect="1"/>
          </p:cNvGraphicFramePr>
          <p:nvPr/>
        </p:nvGraphicFramePr>
        <p:xfrm>
          <a:off x="6156325" y="3654425"/>
          <a:ext cx="23526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8" name="Equation" r:id="rId10" imgW="1168400" imgH="165100" progId="Equation.DSMT4">
                  <p:embed/>
                </p:oleObj>
              </mc:Choice>
              <mc:Fallback>
                <p:oleObj name="Equation" r:id="rId10" imgW="1168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654425"/>
                        <a:ext cx="23526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1" name="Text Box 26"/>
          <p:cNvSpPr txBox="1">
            <a:spLocks noChangeArrowheads="1"/>
          </p:cNvSpPr>
          <p:nvPr/>
        </p:nvSpPr>
        <p:spPr bwMode="auto">
          <a:xfrm>
            <a:off x="5013325" y="4419600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Power:</a:t>
            </a:r>
            <a:endParaRPr lang="en-US" altLang="en-US"/>
          </a:p>
        </p:txBody>
      </p:sp>
      <p:graphicFrame>
        <p:nvGraphicFramePr>
          <p:cNvPr id="1625115" name="Object 5"/>
          <p:cNvGraphicFramePr>
            <a:graphicFrameLocks noChangeAspect="1"/>
          </p:cNvGraphicFramePr>
          <p:nvPr/>
        </p:nvGraphicFramePr>
        <p:xfrm>
          <a:off x="6172200" y="4237038"/>
          <a:ext cx="21732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9" name="Equation" r:id="rId12" imgW="1079500" imgH="393700" progId="Equation.3">
                  <p:embed/>
                </p:oleObj>
              </mc:Choice>
              <mc:Fallback>
                <p:oleObj name="Equation" r:id="rId12" imgW="1079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237038"/>
                        <a:ext cx="217328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5116" name="Object 6"/>
          <p:cNvGraphicFramePr>
            <a:graphicFrameLocks noChangeAspect="1"/>
          </p:cNvGraphicFramePr>
          <p:nvPr/>
        </p:nvGraphicFramePr>
        <p:xfrm>
          <a:off x="6248400" y="5181600"/>
          <a:ext cx="12271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0" name="Equation" r:id="rId14" imgW="609600" imgH="165100" progId="Equation.3">
                  <p:embed/>
                </p:oleObj>
              </mc:Choice>
              <mc:Fallback>
                <p:oleObj name="Equation" r:id="rId14" imgW="609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81600"/>
                        <a:ext cx="12271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5117" name="Object 7"/>
          <p:cNvGraphicFramePr>
            <a:graphicFrameLocks noChangeAspect="1"/>
          </p:cNvGraphicFramePr>
          <p:nvPr/>
        </p:nvGraphicFramePr>
        <p:xfrm>
          <a:off x="1371600" y="4343400"/>
          <a:ext cx="14319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1" name="Equation" r:id="rId16" imgW="711200" imgH="203200" progId="Equation.3">
                  <p:embed/>
                </p:oleObj>
              </mc:Choice>
              <mc:Fallback>
                <p:oleObj name="Equation" r:id="rId16" imgW="711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43400"/>
                        <a:ext cx="14319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5118" name="Object 8"/>
          <p:cNvGraphicFramePr>
            <a:graphicFrameLocks noChangeAspect="1"/>
          </p:cNvGraphicFramePr>
          <p:nvPr/>
        </p:nvGraphicFramePr>
        <p:xfrm>
          <a:off x="6248400" y="5562600"/>
          <a:ext cx="15081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2" name="Equation" r:id="rId18" imgW="749300" imgH="203200" progId="Equation.3">
                  <p:embed/>
                </p:oleObj>
              </mc:Choice>
              <mc:Fallback>
                <p:oleObj name="Equation" r:id="rId18" imgW="749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15081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5119" name="Text Box 31"/>
          <p:cNvSpPr txBox="1">
            <a:spLocks noChangeArrowheads="1"/>
          </p:cNvSpPr>
          <p:nvPr/>
        </p:nvSpPr>
        <p:spPr bwMode="auto">
          <a:xfrm>
            <a:off x="228600" y="5715000"/>
            <a:ext cx="6118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Main principle of electric generators:</a:t>
            </a:r>
            <a:endParaRPr lang="en-US" altLang="en-US"/>
          </a:p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Mechanical power is converted to electric power</a:t>
            </a:r>
            <a:endParaRPr lang="en-US" altLang="en-US"/>
          </a:p>
        </p:txBody>
      </p:sp>
      <p:sp>
        <p:nvSpPr>
          <p:cNvPr id="31763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Moving Bar and Energy Conservation</a:t>
            </a:r>
          </a:p>
        </p:txBody>
      </p:sp>
      <p:sp>
        <p:nvSpPr>
          <p:cNvPr id="31764" name="Line 33"/>
          <p:cNvSpPr>
            <a:spLocks noChangeShapeType="1"/>
          </p:cNvSpPr>
          <p:nvPr/>
        </p:nvSpPr>
        <p:spPr bwMode="auto">
          <a:xfrm>
            <a:off x="1066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34"/>
          <p:cNvSpPr txBox="1">
            <a:spLocks noChangeArrowheads="1"/>
          </p:cNvSpPr>
          <p:nvPr/>
        </p:nvSpPr>
        <p:spPr bwMode="auto">
          <a:xfrm>
            <a:off x="2574925" y="4876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31766" name="Rectangle 13"/>
          <p:cNvSpPr>
            <a:spLocks noChangeArrowheads="1"/>
          </p:cNvSpPr>
          <p:nvPr/>
        </p:nvSpPr>
        <p:spPr bwMode="auto">
          <a:xfrm>
            <a:off x="0" y="7620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B3F-1E65-4F17-8201-446C1D7FCBD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0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51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bd00017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933575"/>
            <a:ext cx="14224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3"/>
          <p:cNvGrpSpPr>
            <a:grpSpLocks/>
          </p:cNvGrpSpPr>
          <p:nvPr/>
        </p:nvGrpSpPr>
        <p:grpSpPr bwMode="auto">
          <a:xfrm>
            <a:off x="4419600" y="2781300"/>
            <a:ext cx="3962400" cy="2895600"/>
            <a:chOff x="2784" y="2304"/>
            <a:chExt cx="2496" cy="1824"/>
          </a:xfrm>
        </p:grpSpPr>
        <p:pic>
          <p:nvPicPr>
            <p:cNvPr id="33806" name="Picture 4" descr="Fig17-lookingAtTap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304"/>
              <a:ext cx="2496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7" name="Line 5"/>
            <p:cNvSpPr>
              <a:spLocks noChangeShapeType="1"/>
            </p:cNvSpPr>
            <p:nvPr/>
          </p:nvSpPr>
          <p:spPr bwMode="auto">
            <a:xfrm flipV="1">
              <a:off x="3360" y="3504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Text Box 6"/>
            <p:cNvSpPr txBox="1">
              <a:spLocks noChangeArrowheads="1"/>
            </p:cNvSpPr>
            <p:nvPr/>
          </p:nvSpPr>
          <p:spPr bwMode="auto">
            <a:xfrm>
              <a:off x="2832" y="3840"/>
              <a:ext cx="10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charged tape</a:t>
              </a:r>
            </a:p>
          </p:txBody>
        </p:sp>
      </p:grpSp>
      <p:grpSp>
        <p:nvGrpSpPr>
          <p:cNvPr id="33798" name="Group 7"/>
          <p:cNvGrpSpPr>
            <a:grpSpLocks/>
          </p:cNvGrpSpPr>
          <p:nvPr/>
        </p:nvGrpSpPr>
        <p:grpSpPr bwMode="auto">
          <a:xfrm>
            <a:off x="5842000" y="1524000"/>
            <a:ext cx="3238500" cy="1485900"/>
            <a:chOff x="3680" y="1512"/>
            <a:chExt cx="2040" cy="936"/>
          </a:xfrm>
        </p:grpSpPr>
        <p:sp>
          <p:nvSpPr>
            <p:cNvPr id="33804" name="Text Box 8"/>
            <p:cNvSpPr txBox="1">
              <a:spLocks noChangeArrowheads="1"/>
            </p:cNvSpPr>
            <p:nvPr/>
          </p:nvSpPr>
          <p:spPr bwMode="auto">
            <a:xfrm>
              <a:off x="3792" y="1776"/>
              <a:ext cx="16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Any magnetic field?</a:t>
              </a:r>
            </a:p>
          </p:txBody>
        </p:sp>
        <p:sp>
          <p:nvSpPr>
            <p:cNvPr id="33805" name="Freeform 9"/>
            <p:cNvSpPr>
              <a:spLocks/>
            </p:cNvSpPr>
            <p:nvPr/>
          </p:nvSpPr>
          <p:spPr bwMode="auto">
            <a:xfrm>
              <a:off x="3680" y="1512"/>
              <a:ext cx="2040" cy="936"/>
            </a:xfrm>
            <a:custGeom>
              <a:avLst/>
              <a:gdLst>
                <a:gd name="T0" fmla="*/ 496 w 2040"/>
                <a:gd name="T1" fmla="*/ 936 h 936"/>
                <a:gd name="T2" fmla="*/ 448 w 2040"/>
                <a:gd name="T3" fmla="*/ 792 h 936"/>
                <a:gd name="T4" fmla="*/ 304 w 2040"/>
                <a:gd name="T5" fmla="*/ 696 h 936"/>
                <a:gd name="T6" fmla="*/ 160 w 2040"/>
                <a:gd name="T7" fmla="*/ 648 h 936"/>
                <a:gd name="T8" fmla="*/ 16 w 2040"/>
                <a:gd name="T9" fmla="*/ 456 h 936"/>
                <a:gd name="T10" fmla="*/ 64 w 2040"/>
                <a:gd name="T11" fmla="*/ 216 h 936"/>
                <a:gd name="T12" fmla="*/ 352 w 2040"/>
                <a:gd name="T13" fmla="*/ 72 h 936"/>
                <a:gd name="T14" fmla="*/ 928 w 2040"/>
                <a:gd name="T15" fmla="*/ 72 h 936"/>
                <a:gd name="T16" fmla="*/ 1600 w 2040"/>
                <a:gd name="T17" fmla="*/ 24 h 936"/>
                <a:gd name="T18" fmla="*/ 1984 w 2040"/>
                <a:gd name="T19" fmla="*/ 216 h 936"/>
                <a:gd name="T20" fmla="*/ 1936 w 2040"/>
                <a:gd name="T21" fmla="*/ 552 h 936"/>
                <a:gd name="T22" fmla="*/ 1600 w 2040"/>
                <a:gd name="T23" fmla="*/ 648 h 936"/>
                <a:gd name="T24" fmla="*/ 1264 w 2040"/>
                <a:gd name="T25" fmla="*/ 648 h 936"/>
                <a:gd name="T26" fmla="*/ 832 w 2040"/>
                <a:gd name="T27" fmla="*/ 648 h 936"/>
                <a:gd name="T28" fmla="*/ 592 w 2040"/>
                <a:gd name="T29" fmla="*/ 696 h 936"/>
                <a:gd name="T30" fmla="*/ 496 w 2040"/>
                <a:gd name="T31" fmla="*/ 888 h 9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40"/>
                <a:gd name="T49" fmla="*/ 0 h 936"/>
                <a:gd name="T50" fmla="*/ 2040 w 2040"/>
                <a:gd name="T51" fmla="*/ 936 h 9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40" h="936">
                  <a:moveTo>
                    <a:pt x="496" y="936"/>
                  </a:moveTo>
                  <a:cubicBezTo>
                    <a:pt x="488" y="884"/>
                    <a:pt x="480" y="832"/>
                    <a:pt x="448" y="792"/>
                  </a:cubicBezTo>
                  <a:cubicBezTo>
                    <a:pt x="416" y="752"/>
                    <a:pt x="352" y="720"/>
                    <a:pt x="304" y="696"/>
                  </a:cubicBezTo>
                  <a:cubicBezTo>
                    <a:pt x="256" y="672"/>
                    <a:pt x="208" y="688"/>
                    <a:pt x="160" y="648"/>
                  </a:cubicBezTo>
                  <a:cubicBezTo>
                    <a:pt x="112" y="608"/>
                    <a:pt x="32" y="528"/>
                    <a:pt x="16" y="456"/>
                  </a:cubicBezTo>
                  <a:cubicBezTo>
                    <a:pt x="0" y="384"/>
                    <a:pt x="8" y="280"/>
                    <a:pt x="64" y="216"/>
                  </a:cubicBezTo>
                  <a:cubicBezTo>
                    <a:pt x="120" y="152"/>
                    <a:pt x="208" y="96"/>
                    <a:pt x="352" y="72"/>
                  </a:cubicBezTo>
                  <a:cubicBezTo>
                    <a:pt x="496" y="48"/>
                    <a:pt x="720" y="80"/>
                    <a:pt x="928" y="72"/>
                  </a:cubicBezTo>
                  <a:cubicBezTo>
                    <a:pt x="1136" y="64"/>
                    <a:pt x="1424" y="0"/>
                    <a:pt x="1600" y="24"/>
                  </a:cubicBezTo>
                  <a:cubicBezTo>
                    <a:pt x="1776" y="48"/>
                    <a:pt x="1928" y="128"/>
                    <a:pt x="1984" y="216"/>
                  </a:cubicBezTo>
                  <a:cubicBezTo>
                    <a:pt x="2040" y="304"/>
                    <a:pt x="2000" y="480"/>
                    <a:pt x="1936" y="552"/>
                  </a:cubicBezTo>
                  <a:cubicBezTo>
                    <a:pt x="1872" y="624"/>
                    <a:pt x="1712" y="632"/>
                    <a:pt x="1600" y="648"/>
                  </a:cubicBezTo>
                  <a:cubicBezTo>
                    <a:pt x="1488" y="664"/>
                    <a:pt x="1392" y="648"/>
                    <a:pt x="1264" y="648"/>
                  </a:cubicBezTo>
                  <a:cubicBezTo>
                    <a:pt x="1136" y="648"/>
                    <a:pt x="944" y="640"/>
                    <a:pt x="832" y="648"/>
                  </a:cubicBezTo>
                  <a:cubicBezTo>
                    <a:pt x="720" y="656"/>
                    <a:pt x="648" y="656"/>
                    <a:pt x="592" y="696"/>
                  </a:cubicBezTo>
                  <a:cubicBezTo>
                    <a:pt x="536" y="736"/>
                    <a:pt x="516" y="812"/>
                    <a:pt x="496" y="8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3799" name="Group 10"/>
          <p:cNvGrpSpPr>
            <a:grpSpLocks/>
          </p:cNvGrpSpPr>
          <p:nvPr/>
        </p:nvGrpSpPr>
        <p:grpSpPr bwMode="auto">
          <a:xfrm>
            <a:off x="3543300" y="1968500"/>
            <a:ext cx="2324100" cy="1193800"/>
            <a:chOff x="2232" y="1792"/>
            <a:chExt cx="1464" cy="752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/>
          </p:nvGraphicFramePr>
          <p:xfrm>
            <a:off x="2400" y="1968"/>
            <a:ext cx="1152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70" name="Equation" r:id="rId6" imgW="1130300" imgH="393700" progId="Equation.DSMT4">
                    <p:embed/>
                  </p:oleObj>
                </mc:Choice>
                <mc:Fallback>
                  <p:oleObj name="Equation" r:id="rId6" imgW="11303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1968"/>
                          <a:ext cx="1152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3" name="Freeform 12"/>
            <p:cNvSpPr>
              <a:spLocks/>
            </p:cNvSpPr>
            <p:nvPr/>
          </p:nvSpPr>
          <p:spPr bwMode="auto">
            <a:xfrm>
              <a:off x="2232" y="1792"/>
              <a:ext cx="1464" cy="752"/>
            </a:xfrm>
            <a:custGeom>
              <a:avLst/>
              <a:gdLst>
                <a:gd name="T0" fmla="*/ 1464 w 1464"/>
                <a:gd name="T1" fmla="*/ 752 h 752"/>
                <a:gd name="T2" fmla="*/ 1320 w 1464"/>
                <a:gd name="T3" fmla="*/ 656 h 752"/>
                <a:gd name="T4" fmla="*/ 984 w 1464"/>
                <a:gd name="T5" fmla="*/ 608 h 752"/>
                <a:gd name="T6" fmla="*/ 552 w 1464"/>
                <a:gd name="T7" fmla="*/ 656 h 752"/>
                <a:gd name="T8" fmla="*/ 120 w 1464"/>
                <a:gd name="T9" fmla="*/ 560 h 752"/>
                <a:gd name="T10" fmla="*/ 24 w 1464"/>
                <a:gd name="T11" fmla="*/ 272 h 752"/>
                <a:gd name="T12" fmla="*/ 264 w 1464"/>
                <a:gd name="T13" fmla="*/ 32 h 752"/>
                <a:gd name="T14" fmla="*/ 792 w 1464"/>
                <a:gd name="T15" fmla="*/ 80 h 752"/>
                <a:gd name="T16" fmla="*/ 1128 w 1464"/>
                <a:gd name="T17" fmla="*/ 80 h 752"/>
                <a:gd name="T18" fmla="*/ 1416 w 1464"/>
                <a:gd name="T19" fmla="*/ 272 h 752"/>
                <a:gd name="T20" fmla="*/ 1320 w 1464"/>
                <a:gd name="T21" fmla="*/ 464 h 752"/>
                <a:gd name="T22" fmla="*/ 1320 w 1464"/>
                <a:gd name="T23" fmla="*/ 560 h 752"/>
                <a:gd name="T24" fmla="*/ 1416 w 1464"/>
                <a:gd name="T25" fmla="*/ 704 h 7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4"/>
                <a:gd name="T40" fmla="*/ 0 h 752"/>
                <a:gd name="T41" fmla="*/ 1464 w 1464"/>
                <a:gd name="T42" fmla="*/ 752 h 7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4" h="752">
                  <a:moveTo>
                    <a:pt x="1464" y="752"/>
                  </a:moveTo>
                  <a:cubicBezTo>
                    <a:pt x="1432" y="716"/>
                    <a:pt x="1400" y="680"/>
                    <a:pt x="1320" y="656"/>
                  </a:cubicBezTo>
                  <a:cubicBezTo>
                    <a:pt x="1240" y="632"/>
                    <a:pt x="1112" y="608"/>
                    <a:pt x="984" y="608"/>
                  </a:cubicBezTo>
                  <a:cubicBezTo>
                    <a:pt x="856" y="608"/>
                    <a:pt x="696" y="664"/>
                    <a:pt x="552" y="656"/>
                  </a:cubicBezTo>
                  <a:cubicBezTo>
                    <a:pt x="408" y="648"/>
                    <a:pt x="208" y="624"/>
                    <a:pt x="120" y="560"/>
                  </a:cubicBezTo>
                  <a:cubicBezTo>
                    <a:pt x="32" y="496"/>
                    <a:pt x="0" y="360"/>
                    <a:pt x="24" y="272"/>
                  </a:cubicBezTo>
                  <a:cubicBezTo>
                    <a:pt x="48" y="184"/>
                    <a:pt x="136" y="64"/>
                    <a:pt x="264" y="32"/>
                  </a:cubicBezTo>
                  <a:cubicBezTo>
                    <a:pt x="392" y="0"/>
                    <a:pt x="648" y="72"/>
                    <a:pt x="792" y="80"/>
                  </a:cubicBezTo>
                  <a:cubicBezTo>
                    <a:pt x="936" y="88"/>
                    <a:pt x="1024" y="48"/>
                    <a:pt x="1128" y="80"/>
                  </a:cubicBezTo>
                  <a:cubicBezTo>
                    <a:pt x="1232" y="112"/>
                    <a:pt x="1384" y="208"/>
                    <a:pt x="1416" y="272"/>
                  </a:cubicBezTo>
                  <a:cubicBezTo>
                    <a:pt x="1448" y="336"/>
                    <a:pt x="1336" y="416"/>
                    <a:pt x="1320" y="464"/>
                  </a:cubicBezTo>
                  <a:cubicBezTo>
                    <a:pt x="1304" y="512"/>
                    <a:pt x="1304" y="520"/>
                    <a:pt x="1320" y="560"/>
                  </a:cubicBezTo>
                  <a:cubicBezTo>
                    <a:pt x="1336" y="600"/>
                    <a:pt x="1376" y="652"/>
                    <a:pt x="1416" y="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33800" name="Picture 13" descr="Fig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7" t="64687" r="24869" b="883"/>
          <a:stretch>
            <a:fillRect/>
          </a:stretch>
        </p:blipFill>
        <p:spPr bwMode="auto">
          <a:xfrm>
            <a:off x="661988" y="3241675"/>
            <a:ext cx="11049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92334" name="Object 2"/>
          <p:cNvGraphicFramePr>
            <a:graphicFrameLocks noChangeAspect="1"/>
          </p:cNvGraphicFramePr>
          <p:nvPr/>
        </p:nvGraphicFramePr>
        <p:xfrm>
          <a:off x="1420813" y="3424238"/>
          <a:ext cx="2273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Equation" r:id="rId9" imgW="1130300" imgH="393700" progId="Equation.3">
                  <p:embed/>
                </p:oleObj>
              </mc:Choice>
              <mc:Fallback>
                <p:oleObj name="Equation" r:id="rId9" imgW="1130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3424238"/>
                        <a:ext cx="22733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Reference Frame</a:t>
            </a:r>
          </a:p>
        </p:txBody>
      </p:sp>
      <p:sp>
        <p:nvSpPr>
          <p:cNvPr id="33802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B3F-1E65-4F17-8201-446C1D7FCBD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bd0001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15" y="1219200"/>
            <a:ext cx="103897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3"/>
          <p:cNvGrpSpPr>
            <a:grpSpLocks/>
          </p:cNvGrpSpPr>
          <p:nvPr/>
        </p:nvGrpSpPr>
        <p:grpSpPr bwMode="auto">
          <a:xfrm>
            <a:off x="4267200" y="914400"/>
            <a:ext cx="3962400" cy="2895600"/>
            <a:chOff x="2784" y="2304"/>
            <a:chExt cx="2496" cy="1824"/>
          </a:xfrm>
        </p:grpSpPr>
        <p:pic>
          <p:nvPicPr>
            <p:cNvPr id="33806" name="Picture 4" descr="Fig17-lookingAtTap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304"/>
              <a:ext cx="2496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7" name="Line 5"/>
            <p:cNvSpPr>
              <a:spLocks noChangeShapeType="1"/>
            </p:cNvSpPr>
            <p:nvPr/>
          </p:nvSpPr>
          <p:spPr bwMode="auto">
            <a:xfrm flipV="1">
              <a:off x="3360" y="3504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Text Box 6"/>
            <p:cNvSpPr txBox="1">
              <a:spLocks noChangeArrowheads="1"/>
            </p:cNvSpPr>
            <p:nvPr/>
          </p:nvSpPr>
          <p:spPr bwMode="auto">
            <a:xfrm>
              <a:off x="2832" y="3840"/>
              <a:ext cx="10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dirty="0"/>
                <a:t>charged tape</a:t>
              </a:r>
            </a:p>
          </p:txBody>
        </p:sp>
      </p:grpSp>
      <p:sp>
        <p:nvSpPr>
          <p:cNvPr id="33801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iClicker</a:t>
            </a:r>
            <a:r>
              <a:rPr lang="en-US" altLang="en-US" dirty="0" smtClean="0">
                <a:ea typeface="ＭＳ Ｐゴシック" charset="-128"/>
              </a:rPr>
              <a:t> Question</a:t>
            </a:r>
          </a:p>
        </p:txBody>
      </p:sp>
      <p:sp>
        <p:nvSpPr>
          <p:cNvPr id="33802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B3F-1E65-4F17-8201-446C1D7FCBD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6687" y="4152900"/>
            <a:ext cx="8763000" cy="249299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sz="2000" dirty="0" smtClean="0">
                <a:latin typeface="+mn-lt"/>
              </a:rPr>
              <a:t>In case Jack have two positively changed tapes side by side. For the interaction between the two tape</a:t>
            </a: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 :</a:t>
            </a:r>
          </a:p>
          <a:p>
            <a:pPr indent="228600"/>
            <a:r>
              <a:rPr lang="en-US" sz="2000" dirty="0" smtClean="0">
                <a:latin typeface="+mn-lt"/>
              </a:rPr>
              <a:t>A). Jack and Jessie:    purely through E force. </a:t>
            </a:r>
          </a:p>
          <a:p>
            <a:pPr indent="228600"/>
            <a:r>
              <a:rPr lang="en-US" sz="2000" dirty="0" smtClean="0">
                <a:latin typeface="+mn-lt"/>
              </a:rPr>
              <a:t>B). Jack: only through </a:t>
            </a:r>
            <a:r>
              <a:rPr lang="en-US" sz="2000" dirty="0">
                <a:latin typeface="+mn-lt"/>
              </a:rPr>
              <a:t>E </a:t>
            </a:r>
            <a:r>
              <a:rPr lang="en-US" sz="2000" dirty="0" smtClean="0">
                <a:latin typeface="+mn-lt"/>
              </a:rPr>
              <a:t>force. Jessie: only through B force. </a:t>
            </a:r>
          </a:p>
          <a:p>
            <a:pPr indent="228600"/>
            <a:r>
              <a:rPr lang="en-US" sz="2000" dirty="0" smtClean="0">
                <a:latin typeface="+mn-lt"/>
              </a:rPr>
              <a:t>C). Jack </a:t>
            </a:r>
            <a:r>
              <a:rPr lang="en-US" sz="2000" dirty="0">
                <a:latin typeface="+mn-lt"/>
              </a:rPr>
              <a:t>and Jessie: </a:t>
            </a:r>
            <a:r>
              <a:rPr lang="en-US" sz="2000" dirty="0" smtClean="0">
                <a:latin typeface="+mn-lt"/>
              </a:rPr>
              <a:t>   through a mixture of B and E forces. </a:t>
            </a:r>
          </a:p>
          <a:p>
            <a:pPr indent="228600"/>
            <a:r>
              <a:rPr lang="en-US" sz="2000" dirty="0" smtClean="0">
                <a:latin typeface="+mn-lt"/>
              </a:rPr>
              <a:t>D). Jack: though only E forces. Jessie: through a mixture of B and E forces. </a:t>
            </a:r>
            <a:endParaRPr lang="en-US" sz="2000" dirty="0">
              <a:latin typeface="+mn-lt"/>
            </a:endParaRPr>
          </a:p>
          <a:p>
            <a:pPr indent="228600"/>
            <a:endParaRPr lang="en-US" sz="1800" dirty="0">
              <a:solidFill>
                <a:srgbClr val="CC0000"/>
              </a:solidFill>
              <a:latin typeface="+mj-lt"/>
            </a:endParaRPr>
          </a:p>
          <a:p>
            <a:pPr indent="228600"/>
            <a:r>
              <a:rPr lang="en-US" sz="1800" dirty="0" smtClean="0">
                <a:solidFill>
                  <a:srgbClr val="CC0000"/>
                </a:solidFill>
                <a:latin typeface="+mj-lt"/>
              </a:rPr>
              <a:t> </a:t>
            </a:r>
            <a:endParaRPr lang="en-US" sz="18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1371600" cy="36933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sz="1800" dirty="0" smtClean="0">
                <a:solidFill>
                  <a:srgbClr val="CC0000"/>
                </a:solidFill>
                <a:latin typeface="+mj-lt"/>
              </a:rPr>
              <a:t>Jessie</a:t>
            </a:r>
            <a:endParaRPr lang="en-US" sz="18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2387" y="1409700"/>
            <a:ext cx="1371600" cy="36933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sz="1800" dirty="0" smtClean="0">
                <a:solidFill>
                  <a:srgbClr val="CC0000"/>
                </a:solidFill>
                <a:latin typeface="+mj-lt"/>
              </a:rPr>
              <a:t>Jack</a:t>
            </a:r>
            <a:endParaRPr lang="en-US" sz="18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914400"/>
            <a:ext cx="9144000" cy="5791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Two protons</a:t>
            </a:r>
          </a:p>
        </p:txBody>
      </p:sp>
      <p:grpSp>
        <p:nvGrpSpPr>
          <p:cNvPr id="35847" name="Group 3"/>
          <p:cNvGrpSpPr>
            <a:grpSpLocks/>
          </p:cNvGrpSpPr>
          <p:nvPr/>
        </p:nvGrpSpPr>
        <p:grpSpPr bwMode="auto">
          <a:xfrm>
            <a:off x="288925" y="2209800"/>
            <a:ext cx="1692275" cy="2057400"/>
            <a:chOff x="182" y="1392"/>
            <a:chExt cx="1066" cy="1296"/>
          </a:xfrm>
        </p:grpSpPr>
        <p:pic>
          <p:nvPicPr>
            <p:cNvPr id="35868" name="Picture 4" descr="Ball-red-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84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9" name="Line 5"/>
            <p:cNvSpPr>
              <a:spLocks noChangeShapeType="1"/>
            </p:cNvSpPr>
            <p:nvPr/>
          </p:nvSpPr>
          <p:spPr bwMode="auto">
            <a:xfrm flipH="1">
              <a:off x="336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70" name="Picture 6" descr="Ball-red-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448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1" name="Line 7"/>
            <p:cNvSpPr>
              <a:spLocks noChangeShapeType="1"/>
            </p:cNvSpPr>
            <p:nvPr/>
          </p:nvSpPr>
          <p:spPr bwMode="auto">
            <a:xfrm flipH="1">
              <a:off x="336" y="24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8"/>
            <p:cNvSpPr>
              <a:spLocks noChangeShapeType="1"/>
            </p:cNvSpPr>
            <p:nvPr/>
          </p:nvSpPr>
          <p:spPr bwMode="auto">
            <a:xfrm>
              <a:off x="432" y="163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Text Box 9"/>
            <p:cNvSpPr txBox="1">
              <a:spLocks noChangeArrowheads="1"/>
            </p:cNvSpPr>
            <p:nvPr/>
          </p:nvSpPr>
          <p:spPr bwMode="auto">
            <a:xfrm>
              <a:off x="581" y="1392"/>
              <a:ext cx="3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+e</a:t>
              </a:r>
            </a:p>
          </p:txBody>
        </p:sp>
        <p:sp>
          <p:nvSpPr>
            <p:cNvPr id="35874" name="Text Box 10"/>
            <p:cNvSpPr txBox="1">
              <a:spLocks noChangeArrowheads="1"/>
            </p:cNvSpPr>
            <p:nvPr/>
          </p:nvSpPr>
          <p:spPr bwMode="auto">
            <a:xfrm>
              <a:off x="576" y="2400"/>
              <a:ext cx="3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+e</a:t>
              </a:r>
            </a:p>
          </p:txBody>
        </p:sp>
        <p:sp>
          <p:nvSpPr>
            <p:cNvPr id="35875" name="Text Box 11"/>
            <p:cNvSpPr txBox="1">
              <a:spLocks noChangeArrowheads="1"/>
            </p:cNvSpPr>
            <p:nvPr/>
          </p:nvSpPr>
          <p:spPr bwMode="auto">
            <a:xfrm>
              <a:off x="182" y="1946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r</a:t>
              </a:r>
            </a:p>
          </p:txBody>
        </p:sp>
        <p:sp>
          <p:nvSpPr>
            <p:cNvPr id="35876" name="Text Box 12"/>
            <p:cNvSpPr txBox="1">
              <a:spLocks noChangeArrowheads="1"/>
            </p:cNvSpPr>
            <p:nvPr/>
          </p:nvSpPr>
          <p:spPr bwMode="auto">
            <a:xfrm>
              <a:off x="672" y="158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35877" name="Text Box 13"/>
            <p:cNvSpPr txBox="1">
              <a:spLocks noChangeArrowheads="1"/>
            </p:cNvSpPr>
            <p:nvPr/>
          </p:nvSpPr>
          <p:spPr bwMode="auto">
            <a:xfrm>
              <a:off x="662" y="223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35878" name="Line 14"/>
            <p:cNvSpPr>
              <a:spLocks noChangeShapeType="1"/>
            </p:cNvSpPr>
            <p:nvPr/>
          </p:nvSpPr>
          <p:spPr bwMode="auto">
            <a:xfrm>
              <a:off x="960" y="1632"/>
              <a:ext cx="28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Text Box 15"/>
            <p:cNvSpPr txBox="1">
              <a:spLocks noChangeArrowheads="1"/>
            </p:cNvSpPr>
            <p:nvPr/>
          </p:nvSpPr>
          <p:spPr bwMode="auto">
            <a:xfrm>
              <a:off x="1008" y="1536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folHlink"/>
                  </a:solidFill>
                </a:rPr>
                <a:t>v</a:t>
              </a:r>
            </a:p>
          </p:txBody>
        </p:sp>
        <p:sp>
          <p:nvSpPr>
            <p:cNvPr id="35880" name="Line 16"/>
            <p:cNvSpPr>
              <a:spLocks noChangeShapeType="1"/>
            </p:cNvSpPr>
            <p:nvPr/>
          </p:nvSpPr>
          <p:spPr bwMode="auto">
            <a:xfrm>
              <a:off x="960" y="2496"/>
              <a:ext cx="28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Text Box 17"/>
            <p:cNvSpPr txBox="1">
              <a:spLocks noChangeArrowheads="1"/>
            </p:cNvSpPr>
            <p:nvPr/>
          </p:nvSpPr>
          <p:spPr bwMode="auto">
            <a:xfrm>
              <a:off x="1008" y="2400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folHlink"/>
                  </a:solidFill>
                </a:rPr>
                <a:t>v</a:t>
              </a:r>
            </a:p>
          </p:txBody>
        </p:sp>
      </p:grpSp>
      <p:sp>
        <p:nvSpPr>
          <p:cNvPr id="35848" name="Text Box 18"/>
          <p:cNvSpPr txBox="1">
            <a:spLocks noChangeArrowheads="1"/>
          </p:cNvSpPr>
          <p:nvPr/>
        </p:nvSpPr>
        <p:spPr bwMode="auto">
          <a:xfrm>
            <a:off x="2895600" y="1066800"/>
            <a:ext cx="5961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Electric force</a:t>
            </a:r>
            <a:r>
              <a:rPr lang="en-US" altLang="en-US" dirty="0" smtClean="0">
                <a:solidFill>
                  <a:schemeClr val="accent2"/>
                </a:solidFill>
              </a:rPr>
              <a:t>: (assume independent of frame?)</a:t>
            </a:r>
            <a:endParaRPr lang="en-US" altLang="en-US" dirty="0"/>
          </a:p>
        </p:txBody>
      </p:sp>
      <p:grpSp>
        <p:nvGrpSpPr>
          <p:cNvPr id="35849" name="Group 19"/>
          <p:cNvGrpSpPr>
            <a:grpSpLocks/>
          </p:cNvGrpSpPr>
          <p:nvPr/>
        </p:nvGrpSpPr>
        <p:grpSpPr bwMode="auto">
          <a:xfrm>
            <a:off x="1508125" y="4038600"/>
            <a:ext cx="471488" cy="650875"/>
            <a:chOff x="950" y="2544"/>
            <a:chExt cx="297" cy="410"/>
          </a:xfrm>
        </p:grpSpPr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960" y="2544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Text Box 21"/>
            <p:cNvSpPr txBox="1">
              <a:spLocks noChangeArrowheads="1"/>
            </p:cNvSpPr>
            <p:nvPr/>
          </p:nvSpPr>
          <p:spPr bwMode="auto">
            <a:xfrm>
              <a:off x="950" y="2666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2"/>
                  </a:solidFill>
                </a:rPr>
                <a:t>E</a:t>
              </a:r>
              <a:r>
                <a:rPr lang="en-US" altLang="en-US" i="1" baseline="-25000">
                  <a:solidFill>
                    <a:schemeClr val="accent2"/>
                  </a:solidFill>
                </a:rPr>
                <a:t>1</a:t>
              </a:r>
              <a:endParaRPr lang="en-US" altLang="en-US" i="1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1594390" name="Object 2"/>
          <p:cNvGraphicFramePr>
            <a:graphicFrameLocks noChangeAspect="1"/>
          </p:cNvGraphicFramePr>
          <p:nvPr/>
        </p:nvGraphicFramePr>
        <p:xfrm>
          <a:off x="4724400" y="1371600"/>
          <a:ext cx="29083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0" name="Equation" r:id="rId5" imgW="1447800" imgH="457200" progId="Equation.3">
                  <p:embed/>
                </p:oleObj>
              </mc:Choice>
              <mc:Fallback>
                <p:oleObj name="Equation" r:id="rId5" imgW="1447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71600"/>
                        <a:ext cx="29083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0" name="Group 23"/>
          <p:cNvGrpSpPr>
            <a:grpSpLocks/>
          </p:cNvGrpSpPr>
          <p:nvPr/>
        </p:nvGrpSpPr>
        <p:grpSpPr bwMode="auto">
          <a:xfrm>
            <a:off x="1447800" y="4038600"/>
            <a:ext cx="714375" cy="1143000"/>
            <a:chOff x="912" y="2544"/>
            <a:chExt cx="450" cy="720"/>
          </a:xfrm>
        </p:grpSpPr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>
              <a:off x="912" y="2544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912" y="2976"/>
              <a:ext cx="4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rgbClr val="FF0000"/>
                  </a:solidFill>
                </a:rPr>
                <a:t>F</a:t>
              </a:r>
              <a:r>
                <a:rPr lang="en-US" altLang="en-US" i="1" baseline="-25000">
                  <a:solidFill>
                    <a:srgbClr val="FF0000"/>
                  </a:solidFill>
                </a:rPr>
                <a:t>21,e</a:t>
              </a:r>
              <a:endParaRPr lang="en-US" altLang="en-US" i="1">
                <a:solidFill>
                  <a:srgbClr val="FF0000"/>
                </a:solidFill>
              </a:endParaRPr>
            </a:p>
          </p:txBody>
        </p:sp>
      </p:grpSp>
      <p:sp>
        <p:nvSpPr>
          <p:cNvPr id="35851" name="Text Box 26"/>
          <p:cNvSpPr txBox="1">
            <a:spLocks noChangeArrowheads="1"/>
          </p:cNvSpPr>
          <p:nvPr/>
        </p:nvSpPr>
        <p:spPr bwMode="auto">
          <a:xfrm>
            <a:off x="3810000" y="2362200"/>
            <a:ext cx="205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Magnetic field:</a:t>
            </a:r>
          </a:p>
        </p:txBody>
      </p:sp>
      <p:graphicFrame>
        <p:nvGraphicFramePr>
          <p:cNvPr id="1594395" name="Object 3"/>
          <p:cNvGraphicFramePr>
            <a:graphicFrameLocks noChangeAspect="1"/>
          </p:cNvGraphicFramePr>
          <p:nvPr/>
        </p:nvGraphicFramePr>
        <p:xfrm>
          <a:off x="4767263" y="2792413"/>
          <a:ext cx="2014537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1" name="Equation" r:id="rId7" imgW="1003300" imgH="393700" progId="Equation.3">
                  <p:embed/>
                </p:oleObj>
              </mc:Choice>
              <mc:Fallback>
                <p:oleObj name="Equation" r:id="rId7" imgW="1003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2792413"/>
                        <a:ext cx="2014537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2" name="Group 28"/>
          <p:cNvGrpSpPr>
            <a:grpSpLocks/>
          </p:cNvGrpSpPr>
          <p:nvPr/>
        </p:nvGrpSpPr>
        <p:grpSpPr bwMode="auto">
          <a:xfrm>
            <a:off x="1501775" y="3425825"/>
            <a:ext cx="566738" cy="477838"/>
            <a:chOff x="946" y="2158"/>
            <a:chExt cx="357" cy="301"/>
          </a:xfrm>
        </p:grpSpPr>
        <p:grpSp>
          <p:nvGrpSpPr>
            <p:cNvPr id="35859" name="Group 29"/>
            <p:cNvGrpSpPr>
              <a:grpSpLocks/>
            </p:cNvGrpSpPr>
            <p:nvPr/>
          </p:nvGrpSpPr>
          <p:grpSpPr bwMode="auto">
            <a:xfrm>
              <a:off x="946" y="2363"/>
              <a:ext cx="96" cy="96"/>
              <a:chOff x="432" y="1200"/>
              <a:chExt cx="96" cy="96"/>
            </a:xfrm>
          </p:grpSpPr>
          <p:sp>
            <p:nvSpPr>
              <p:cNvPr id="35861" name="Oval 30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62" name="Line 31"/>
              <p:cNvSpPr>
                <a:spLocks noChangeShapeType="1"/>
              </p:cNvSpPr>
              <p:nvPr/>
            </p:nvSpPr>
            <p:spPr bwMode="auto">
              <a:xfrm flipH="1">
                <a:off x="446" y="1214"/>
                <a:ext cx="68" cy="6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3" name="Line 32"/>
              <p:cNvSpPr>
                <a:spLocks noChangeShapeType="1"/>
              </p:cNvSpPr>
              <p:nvPr/>
            </p:nvSpPr>
            <p:spPr bwMode="auto">
              <a:xfrm>
                <a:off x="446" y="1214"/>
                <a:ext cx="65" cy="65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60" name="Text Box 33"/>
            <p:cNvSpPr txBox="1">
              <a:spLocks noChangeArrowheads="1"/>
            </p:cNvSpPr>
            <p:nvPr/>
          </p:nvSpPr>
          <p:spPr bwMode="auto">
            <a:xfrm>
              <a:off x="1006" y="2158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1"/>
                  </a:solidFill>
                </a:rPr>
                <a:t>B</a:t>
              </a:r>
              <a:r>
                <a:rPr lang="en-US" altLang="en-US" i="1" baseline="-25000">
                  <a:solidFill>
                    <a:schemeClr val="accent1"/>
                  </a:solidFill>
                </a:rPr>
                <a:t>1</a:t>
              </a:r>
              <a:endParaRPr lang="en-US" altLang="en-US" i="1">
                <a:solidFill>
                  <a:schemeClr val="accent1"/>
                </a:solidFill>
              </a:endParaRPr>
            </a:p>
          </p:txBody>
        </p:sp>
      </p:grpSp>
      <p:sp>
        <p:nvSpPr>
          <p:cNvPr id="35853" name="Text Box 34"/>
          <p:cNvSpPr txBox="1">
            <a:spLocks noChangeArrowheads="1"/>
          </p:cNvSpPr>
          <p:nvPr/>
        </p:nvSpPr>
        <p:spPr bwMode="auto">
          <a:xfrm>
            <a:off x="3810000" y="3622675"/>
            <a:ext cx="211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Magnetic force:</a:t>
            </a:r>
          </a:p>
        </p:txBody>
      </p:sp>
      <p:graphicFrame>
        <p:nvGraphicFramePr>
          <p:cNvPr id="1594403" name="Object 4"/>
          <p:cNvGraphicFramePr>
            <a:graphicFrameLocks noChangeAspect="1"/>
          </p:cNvGraphicFramePr>
          <p:nvPr/>
        </p:nvGraphicFramePr>
        <p:xfrm>
          <a:off x="4813300" y="4114800"/>
          <a:ext cx="1989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2" name="Equation" r:id="rId9" imgW="990600" imgH="266700" progId="Equation.3">
                  <p:embed/>
                </p:oleObj>
              </mc:Choice>
              <mc:Fallback>
                <p:oleObj name="Equation" r:id="rId9" imgW="990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4114800"/>
                        <a:ext cx="19891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4" name="Group 36"/>
          <p:cNvGrpSpPr>
            <a:grpSpLocks/>
          </p:cNvGrpSpPr>
          <p:nvPr/>
        </p:nvGrpSpPr>
        <p:grpSpPr bwMode="auto">
          <a:xfrm>
            <a:off x="1431925" y="3089275"/>
            <a:ext cx="769938" cy="796925"/>
            <a:chOff x="902" y="1946"/>
            <a:chExt cx="485" cy="502"/>
          </a:xfrm>
        </p:grpSpPr>
        <p:sp>
          <p:nvSpPr>
            <p:cNvPr id="35857" name="Line 37"/>
            <p:cNvSpPr>
              <a:spLocks noChangeShapeType="1"/>
            </p:cNvSpPr>
            <p:nvPr/>
          </p:nvSpPr>
          <p:spPr bwMode="auto">
            <a:xfrm flipV="1">
              <a:off x="912" y="2160"/>
              <a:ext cx="0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Text Box 38"/>
            <p:cNvSpPr txBox="1">
              <a:spLocks noChangeArrowheads="1"/>
            </p:cNvSpPr>
            <p:nvPr/>
          </p:nvSpPr>
          <p:spPr bwMode="auto">
            <a:xfrm>
              <a:off x="902" y="1946"/>
              <a:ext cx="4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rgbClr val="FF6600"/>
                  </a:solidFill>
                </a:rPr>
                <a:t>F</a:t>
              </a:r>
              <a:r>
                <a:rPr lang="en-US" altLang="en-US" i="1" baseline="-25000">
                  <a:solidFill>
                    <a:srgbClr val="FF6600"/>
                  </a:solidFill>
                </a:rPr>
                <a:t>21,m</a:t>
              </a:r>
              <a:endParaRPr lang="en-US" altLang="en-US" i="1">
                <a:solidFill>
                  <a:srgbClr val="FF6600"/>
                </a:solidFill>
              </a:endParaRPr>
            </a:p>
          </p:txBody>
        </p:sp>
      </p:grpSp>
      <p:graphicFrame>
        <p:nvGraphicFramePr>
          <p:cNvPr id="1594407" name="Object 5"/>
          <p:cNvGraphicFramePr>
            <a:graphicFrameLocks noChangeAspect="1"/>
          </p:cNvGraphicFramePr>
          <p:nvPr/>
        </p:nvGraphicFramePr>
        <p:xfrm>
          <a:off x="4838700" y="4572000"/>
          <a:ext cx="293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3" name="Equation" r:id="rId11" imgW="1460500" imgH="419100" progId="Equation.DSMT4">
                  <p:embed/>
                </p:oleObj>
              </mc:Choice>
              <mc:Fallback>
                <p:oleObj name="Equation" r:id="rId11" imgW="1460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4572000"/>
                        <a:ext cx="2933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5" name="Rectangle 4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charset="-128"/>
              </a:rPr>
              <a:t>Magnetic Forces in Moving Reference Frames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35856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B3F-1E65-4F17-8201-446C1D7FCBD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708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2"/>
          <p:cNvSpPr txBox="1">
            <a:spLocks noChangeArrowheads="1"/>
          </p:cNvSpPr>
          <p:nvPr/>
        </p:nvSpPr>
        <p:spPr bwMode="auto">
          <a:xfrm>
            <a:off x="3505200" y="1066800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Electric force: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919788" y="838200"/>
          <a:ext cx="18891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2" name="Equation" r:id="rId4" imgW="939800" imgH="457200" progId="Equation.3">
                  <p:embed/>
                </p:oleObj>
              </mc:Choice>
              <mc:Fallback>
                <p:oleObj name="Equation" r:id="rId4" imgW="93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838200"/>
                        <a:ext cx="188912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Text Box 4"/>
          <p:cNvSpPr txBox="1">
            <a:spLocks noChangeArrowheads="1"/>
          </p:cNvSpPr>
          <p:nvPr/>
        </p:nvSpPr>
        <p:spPr bwMode="auto">
          <a:xfrm>
            <a:off x="3505200" y="2133600"/>
            <a:ext cx="211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Magnetic force:</a:t>
            </a:r>
          </a:p>
        </p:txBody>
      </p:sp>
      <p:grpSp>
        <p:nvGrpSpPr>
          <p:cNvPr id="37897" name="Group 5"/>
          <p:cNvGrpSpPr>
            <a:grpSpLocks/>
          </p:cNvGrpSpPr>
          <p:nvPr/>
        </p:nvGrpSpPr>
        <p:grpSpPr bwMode="auto">
          <a:xfrm>
            <a:off x="457200" y="1219200"/>
            <a:ext cx="1912938" cy="2971800"/>
            <a:chOff x="182" y="1392"/>
            <a:chExt cx="1205" cy="1872"/>
          </a:xfrm>
        </p:grpSpPr>
        <p:grpSp>
          <p:nvGrpSpPr>
            <p:cNvPr id="37901" name="Group 6"/>
            <p:cNvGrpSpPr>
              <a:grpSpLocks/>
            </p:cNvGrpSpPr>
            <p:nvPr/>
          </p:nvGrpSpPr>
          <p:grpSpPr bwMode="auto">
            <a:xfrm>
              <a:off x="182" y="1392"/>
              <a:ext cx="1066" cy="1296"/>
              <a:chOff x="182" y="1392"/>
              <a:chExt cx="1066" cy="1296"/>
            </a:xfrm>
          </p:grpSpPr>
          <p:pic>
            <p:nvPicPr>
              <p:cNvPr id="37917" name="Picture 7" descr="Ball-red-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584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8" name="Line 8"/>
              <p:cNvSpPr>
                <a:spLocks noChangeShapeType="1"/>
              </p:cNvSpPr>
              <p:nvPr/>
            </p:nvSpPr>
            <p:spPr bwMode="auto">
              <a:xfrm flipH="1">
                <a:off x="336" y="163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7919" name="Picture 9" descr="Ball-red-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2448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20" name="Line 10"/>
              <p:cNvSpPr>
                <a:spLocks noChangeShapeType="1"/>
              </p:cNvSpPr>
              <p:nvPr/>
            </p:nvSpPr>
            <p:spPr bwMode="auto">
              <a:xfrm flipH="1">
                <a:off x="336" y="249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1" name="Line 11"/>
              <p:cNvSpPr>
                <a:spLocks noChangeShapeType="1"/>
              </p:cNvSpPr>
              <p:nvPr/>
            </p:nvSpPr>
            <p:spPr bwMode="auto">
              <a:xfrm>
                <a:off x="432" y="1632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2" name="Text Box 12"/>
              <p:cNvSpPr txBox="1">
                <a:spLocks noChangeArrowheads="1"/>
              </p:cNvSpPr>
              <p:nvPr/>
            </p:nvSpPr>
            <p:spPr bwMode="auto">
              <a:xfrm>
                <a:off x="581" y="1392"/>
                <a:ext cx="3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/>
                  <a:t>+e</a:t>
                </a:r>
              </a:p>
            </p:txBody>
          </p:sp>
          <p:sp>
            <p:nvSpPr>
              <p:cNvPr id="37923" name="Text Box 13"/>
              <p:cNvSpPr txBox="1">
                <a:spLocks noChangeArrowheads="1"/>
              </p:cNvSpPr>
              <p:nvPr/>
            </p:nvSpPr>
            <p:spPr bwMode="auto">
              <a:xfrm>
                <a:off x="576" y="2400"/>
                <a:ext cx="3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/>
                  <a:t>+e</a:t>
                </a:r>
              </a:p>
            </p:txBody>
          </p:sp>
          <p:sp>
            <p:nvSpPr>
              <p:cNvPr id="37924" name="Text Box 14"/>
              <p:cNvSpPr txBox="1">
                <a:spLocks noChangeArrowheads="1"/>
              </p:cNvSpPr>
              <p:nvPr/>
            </p:nvSpPr>
            <p:spPr bwMode="auto">
              <a:xfrm>
                <a:off x="182" y="1946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/>
                  <a:t>r</a:t>
                </a:r>
              </a:p>
            </p:txBody>
          </p:sp>
          <p:sp>
            <p:nvSpPr>
              <p:cNvPr id="37925" name="Text Box 15"/>
              <p:cNvSpPr txBox="1">
                <a:spLocks noChangeArrowheads="1"/>
              </p:cNvSpPr>
              <p:nvPr/>
            </p:nvSpPr>
            <p:spPr bwMode="auto">
              <a:xfrm>
                <a:off x="672" y="158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1</a:t>
                </a:r>
              </a:p>
            </p:txBody>
          </p:sp>
          <p:sp>
            <p:nvSpPr>
              <p:cNvPr id="37926" name="Text Box 16"/>
              <p:cNvSpPr txBox="1">
                <a:spLocks noChangeArrowheads="1"/>
              </p:cNvSpPr>
              <p:nvPr/>
            </p:nvSpPr>
            <p:spPr bwMode="auto">
              <a:xfrm>
                <a:off x="662" y="223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2</a:t>
                </a:r>
              </a:p>
            </p:txBody>
          </p:sp>
          <p:sp>
            <p:nvSpPr>
              <p:cNvPr id="37927" name="Line 17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8" name="Text Box 18"/>
              <p:cNvSpPr txBox="1">
                <a:spLocks noChangeArrowheads="1"/>
              </p:cNvSpPr>
              <p:nvPr/>
            </p:nvSpPr>
            <p:spPr bwMode="auto">
              <a:xfrm>
                <a:off x="1008" y="153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chemeClr val="folHlink"/>
                    </a:solidFill>
                  </a:rPr>
                  <a:t>v</a:t>
                </a:r>
              </a:p>
            </p:txBody>
          </p:sp>
          <p:sp>
            <p:nvSpPr>
              <p:cNvPr id="37929" name="Line 19"/>
              <p:cNvSpPr>
                <a:spLocks noChangeShapeType="1"/>
              </p:cNvSpPr>
              <p:nvPr/>
            </p:nvSpPr>
            <p:spPr bwMode="auto">
              <a:xfrm>
                <a:off x="960" y="2496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0" name="Text Box 20"/>
              <p:cNvSpPr txBox="1">
                <a:spLocks noChangeArrowheads="1"/>
              </p:cNvSpPr>
              <p:nvPr/>
            </p:nvSpPr>
            <p:spPr bwMode="auto">
              <a:xfrm>
                <a:off x="1008" y="240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chemeClr val="folHlink"/>
                    </a:solidFill>
                  </a:rPr>
                  <a:t>v</a:t>
                </a:r>
              </a:p>
            </p:txBody>
          </p:sp>
        </p:grpSp>
        <p:grpSp>
          <p:nvGrpSpPr>
            <p:cNvPr id="37902" name="Group 21"/>
            <p:cNvGrpSpPr>
              <a:grpSpLocks/>
            </p:cNvGrpSpPr>
            <p:nvPr/>
          </p:nvGrpSpPr>
          <p:grpSpPr bwMode="auto">
            <a:xfrm>
              <a:off x="950" y="2544"/>
              <a:ext cx="297" cy="410"/>
              <a:chOff x="950" y="2544"/>
              <a:chExt cx="297" cy="410"/>
            </a:xfrm>
          </p:grpSpPr>
          <p:sp>
            <p:nvSpPr>
              <p:cNvPr id="37915" name="Line 22"/>
              <p:cNvSpPr>
                <a:spLocks noChangeShapeType="1"/>
              </p:cNvSpPr>
              <p:nvPr/>
            </p:nvSpPr>
            <p:spPr bwMode="auto">
              <a:xfrm>
                <a:off x="960" y="254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6" name="Text Box 23"/>
              <p:cNvSpPr txBox="1">
                <a:spLocks noChangeArrowheads="1"/>
              </p:cNvSpPr>
              <p:nvPr/>
            </p:nvSpPr>
            <p:spPr bwMode="auto">
              <a:xfrm>
                <a:off x="950" y="2666"/>
                <a:ext cx="2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chemeClr val="accent2"/>
                    </a:solidFill>
                  </a:rPr>
                  <a:t>E</a:t>
                </a:r>
                <a:r>
                  <a:rPr lang="en-US" altLang="en-US" i="1" baseline="-25000">
                    <a:solidFill>
                      <a:schemeClr val="accent2"/>
                    </a:solidFill>
                  </a:rPr>
                  <a:t>1</a:t>
                </a:r>
                <a:endParaRPr lang="en-US" altLang="en-US" i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7903" name="Group 24"/>
            <p:cNvGrpSpPr>
              <a:grpSpLocks/>
            </p:cNvGrpSpPr>
            <p:nvPr/>
          </p:nvGrpSpPr>
          <p:grpSpPr bwMode="auto">
            <a:xfrm>
              <a:off x="912" y="2544"/>
              <a:ext cx="450" cy="720"/>
              <a:chOff x="912" y="2544"/>
              <a:chExt cx="450" cy="720"/>
            </a:xfrm>
          </p:grpSpPr>
          <p:sp>
            <p:nvSpPr>
              <p:cNvPr id="37913" name="Line 25"/>
              <p:cNvSpPr>
                <a:spLocks noChangeShapeType="1"/>
              </p:cNvSpPr>
              <p:nvPr/>
            </p:nvSpPr>
            <p:spPr bwMode="auto">
              <a:xfrm>
                <a:off x="912" y="2544"/>
                <a:ext cx="0" cy="62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4" name="Text Box 26"/>
              <p:cNvSpPr txBox="1">
                <a:spLocks noChangeArrowheads="1"/>
              </p:cNvSpPr>
              <p:nvPr/>
            </p:nvSpPr>
            <p:spPr bwMode="auto">
              <a:xfrm>
                <a:off x="912" y="2976"/>
                <a:ext cx="4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i="1" baseline="-25000">
                    <a:solidFill>
                      <a:srgbClr val="FF0000"/>
                    </a:solidFill>
                  </a:rPr>
                  <a:t>21,e</a:t>
                </a:r>
                <a:endParaRPr lang="en-US" altLang="en-US" i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7904" name="Group 27"/>
            <p:cNvGrpSpPr>
              <a:grpSpLocks/>
            </p:cNvGrpSpPr>
            <p:nvPr/>
          </p:nvGrpSpPr>
          <p:grpSpPr bwMode="auto">
            <a:xfrm>
              <a:off x="946" y="2158"/>
              <a:ext cx="357" cy="301"/>
              <a:chOff x="946" y="2158"/>
              <a:chExt cx="357" cy="301"/>
            </a:xfrm>
          </p:grpSpPr>
          <p:grpSp>
            <p:nvGrpSpPr>
              <p:cNvPr id="37908" name="Group 28"/>
              <p:cNvGrpSpPr>
                <a:grpSpLocks/>
              </p:cNvGrpSpPr>
              <p:nvPr/>
            </p:nvGrpSpPr>
            <p:grpSpPr bwMode="auto">
              <a:xfrm>
                <a:off x="946" y="2363"/>
                <a:ext cx="96" cy="96"/>
                <a:chOff x="432" y="1200"/>
                <a:chExt cx="96" cy="96"/>
              </a:xfrm>
            </p:grpSpPr>
            <p:sp>
              <p:nvSpPr>
                <p:cNvPr id="37910" name="Oval 29"/>
                <p:cNvSpPr>
                  <a:spLocks noChangeArrowheads="1"/>
                </p:cNvSpPr>
                <p:nvPr/>
              </p:nvSpPr>
              <p:spPr bwMode="auto">
                <a:xfrm>
                  <a:off x="432" y="1200"/>
                  <a:ext cx="96" cy="96"/>
                </a:xfrm>
                <a:prstGeom prst="ellips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1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46" y="1214"/>
                  <a:ext cx="68" cy="68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12" name="Line 31"/>
                <p:cNvSpPr>
                  <a:spLocks noChangeShapeType="1"/>
                </p:cNvSpPr>
                <p:nvPr/>
              </p:nvSpPr>
              <p:spPr bwMode="auto">
                <a:xfrm>
                  <a:off x="446" y="1214"/>
                  <a:ext cx="65" cy="65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09" name="Text Box 32"/>
              <p:cNvSpPr txBox="1">
                <a:spLocks noChangeArrowheads="1"/>
              </p:cNvSpPr>
              <p:nvPr/>
            </p:nvSpPr>
            <p:spPr bwMode="auto">
              <a:xfrm>
                <a:off x="1006" y="2158"/>
                <a:ext cx="2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chemeClr val="accent1"/>
                    </a:solidFill>
                  </a:rPr>
                  <a:t>B</a:t>
                </a:r>
                <a:r>
                  <a:rPr lang="en-US" altLang="en-US" i="1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i="1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905" name="Group 33"/>
            <p:cNvGrpSpPr>
              <a:grpSpLocks/>
            </p:cNvGrpSpPr>
            <p:nvPr/>
          </p:nvGrpSpPr>
          <p:grpSpPr bwMode="auto">
            <a:xfrm>
              <a:off x="902" y="1946"/>
              <a:ext cx="485" cy="502"/>
              <a:chOff x="902" y="1946"/>
              <a:chExt cx="485" cy="502"/>
            </a:xfrm>
          </p:grpSpPr>
          <p:sp>
            <p:nvSpPr>
              <p:cNvPr id="37906" name="Line 34"/>
              <p:cNvSpPr>
                <a:spLocks noChangeShapeType="1"/>
              </p:cNvSpPr>
              <p:nvPr/>
            </p:nvSpPr>
            <p:spPr bwMode="auto">
              <a:xfrm flipV="1">
                <a:off x="912" y="2160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7" name="Text Box 35"/>
              <p:cNvSpPr txBox="1">
                <a:spLocks noChangeArrowheads="1"/>
              </p:cNvSpPr>
              <p:nvPr/>
            </p:nvSpPr>
            <p:spPr bwMode="auto">
              <a:xfrm>
                <a:off x="902" y="1946"/>
                <a:ext cx="48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rgbClr val="FF6600"/>
                    </a:solidFill>
                  </a:rPr>
                  <a:t>F</a:t>
                </a:r>
                <a:r>
                  <a:rPr lang="en-US" altLang="en-US" i="1" baseline="-25000">
                    <a:solidFill>
                      <a:srgbClr val="FF6600"/>
                    </a:solidFill>
                  </a:rPr>
                  <a:t>21,m</a:t>
                </a:r>
                <a:endParaRPr lang="en-US" altLang="en-US" i="1">
                  <a:solidFill>
                    <a:srgbClr val="FF6600"/>
                  </a:solidFill>
                </a:endParaRPr>
              </a:p>
            </p:txBody>
          </p:sp>
        </p:grpSp>
      </p:grp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5949950" y="1905000"/>
          <a:ext cx="19637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3" name="Equation" r:id="rId7" imgW="977900" imgH="419100" progId="Equation.3">
                  <p:embed/>
                </p:oleObj>
              </mc:Choice>
              <mc:Fallback>
                <p:oleObj name="Equation" r:id="rId7" imgW="977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1905000"/>
                        <a:ext cx="19637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Text Box 37"/>
          <p:cNvSpPr txBox="1">
            <a:spLocks noChangeArrowheads="1"/>
          </p:cNvSpPr>
          <p:nvPr/>
        </p:nvSpPr>
        <p:spPr bwMode="auto">
          <a:xfrm>
            <a:off x="3581400" y="3048000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Ratio:</a:t>
            </a:r>
          </a:p>
        </p:txBody>
      </p:sp>
      <p:graphicFrame>
        <p:nvGraphicFramePr>
          <p:cNvPr id="1596454" name="Object 4"/>
          <p:cNvGraphicFramePr>
            <a:graphicFrameLocks noChangeAspect="1"/>
          </p:cNvGraphicFramePr>
          <p:nvPr/>
        </p:nvGraphicFramePr>
        <p:xfrm>
          <a:off x="4953000" y="2819400"/>
          <a:ext cx="37242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4" name="Equation" r:id="rId9" imgW="1854200" imgH="482600" progId="Equation.DSMT4">
                  <p:embed/>
                </p:oleObj>
              </mc:Choice>
              <mc:Fallback>
                <p:oleObj name="Equation" r:id="rId9" imgW="1854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19400"/>
                        <a:ext cx="37242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6455" name="Object 5"/>
          <p:cNvGraphicFramePr>
            <a:graphicFrameLocks noChangeAspect="1"/>
          </p:cNvGraphicFramePr>
          <p:nvPr/>
        </p:nvGraphicFramePr>
        <p:xfrm>
          <a:off x="4991100" y="3810000"/>
          <a:ext cx="20653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5" name="Equation" r:id="rId11" imgW="1028700" imgH="457200" progId="Equation.DSMT4">
                  <p:embed/>
                </p:oleObj>
              </mc:Choice>
              <mc:Fallback>
                <p:oleObj name="Equation" r:id="rId11" imgW="1028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810000"/>
                        <a:ext cx="20653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6463" name="Object 7"/>
          <p:cNvGraphicFramePr>
            <a:graphicFrameLocks noChangeAspect="1"/>
          </p:cNvGraphicFramePr>
          <p:nvPr/>
        </p:nvGraphicFramePr>
        <p:xfrm>
          <a:off x="5105400" y="4800600"/>
          <a:ext cx="13255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" name="Equation" r:id="rId13" imgW="660400" imgH="469900" progId="Equation.DSMT4">
                  <p:embed/>
                </p:oleObj>
              </mc:Choice>
              <mc:Fallback>
                <p:oleObj name="Equation" r:id="rId13" imgW="660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800600"/>
                        <a:ext cx="13255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Rectangle 48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charset="-128"/>
              </a:rPr>
              <a:t>Magnetic Forces in Moving Reference Frames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002BC"/>
              </a:gs>
              <a:gs pos="50000">
                <a:srgbClr val="880215"/>
              </a:gs>
              <a:gs pos="100000">
                <a:srgbClr val="6002B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B3F-1E65-4F17-8201-446C1D7FCBD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354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</a:spPr>
      <a:bodyPr wrap="none" rtlCol="0">
        <a:spAutoFit/>
      </a:bodyPr>
      <a:lstStyle>
        <a:defPPr indent="228600">
          <a:defRPr>
            <a:solidFill>
              <a:srgbClr val="CC0000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6106</TotalTime>
  <Words>1683</Words>
  <Application>Microsoft Office PowerPoint</Application>
  <PresentationFormat>On-screen Show (4:3)</PresentationFormat>
  <Paragraphs>499</Paragraphs>
  <Slides>39</Slides>
  <Notes>36</Notes>
  <HiddenSlides>3</HiddenSlides>
  <MMClips>0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宋体</vt:lpstr>
      <vt:lpstr>ヒラギノ角ゴ Pro W3</vt:lpstr>
      <vt:lpstr>Arial</vt:lpstr>
      <vt:lpstr>Cambria Math</vt:lpstr>
      <vt:lpstr>Symbol</vt:lpstr>
      <vt:lpstr>Times New Roman</vt:lpstr>
      <vt:lpstr>Wingdings</vt:lpstr>
      <vt:lpstr>Default Design</vt:lpstr>
      <vt:lpstr>???</vt:lpstr>
      <vt:lpstr>Equation</vt:lpstr>
      <vt:lpstr>Hall Effect</vt:lpstr>
      <vt:lpstr>Magnetic Force on a charge or wire</vt:lpstr>
      <vt:lpstr>Force Between (Anti) Parallel Wires</vt:lpstr>
      <vt:lpstr>Currents Due to Magnetic Forces</vt:lpstr>
      <vt:lpstr>Moving Bar and Energy Conservation</vt:lpstr>
      <vt:lpstr>Reference Frame</vt:lpstr>
      <vt:lpstr>iClicker Question</vt:lpstr>
      <vt:lpstr>Magnetic Forces in Moving Reference Frames</vt:lpstr>
      <vt:lpstr>Magnetic Forces in Moving Reference Frames</vt:lpstr>
      <vt:lpstr>Magnetic Forces in Moving Reference Frames</vt:lpstr>
      <vt:lpstr>Magnetic Forces in Moving Reference Frames</vt:lpstr>
      <vt:lpstr>Relativistic Field Transformations</vt:lpstr>
      <vt:lpstr>Magnetic Field of a Moving Particle</vt:lpstr>
      <vt:lpstr>Electric Field of a Rapidly Moving Particle</vt:lpstr>
      <vt:lpstr>Interpretation depends on reference frame</vt:lpstr>
      <vt:lpstr>Magnetic Forces in Moving Reference Frames</vt:lpstr>
      <vt:lpstr>Interpretation depends on reference frame</vt:lpstr>
      <vt:lpstr>http://www.youtube.com/watch?v=iG0pzGcy4xU </vt:lpstr>
      <vt:lpstr>Magnetic Torque</vt:lpstr>
      <vt:lpstr>Magnetic Torque</vt:lpstr>
      <vt:lpstr>iClicker Question</vt:lpstr>
      <vt:lpstr>Magnetic Torque </vt:lpstr>
      <vt:lpstr>Magnetic Torque </vt:lpstr>
      <vt:lpstr>Stable or Unstable?</vt:lpstr>
      <vt:lpstr>Magnetic Torque: Quantitative Analysis</vt:lpstr>
      <vt:lpstr>Magnetic Dipole Moment: Potential Energy </vt:lpstr>
      <vt:lpstr>iClicker Question</vt:lpstr>
      <vt:lpstr>Magnetic Dipole Moment: Potential Energy </vt:lpstr>
      <vt:lpstr>Compass</vt:lpstr>
      <vt:lpstr>Experiment</vt:lpstr>
      <vt:lpstr>Force on a Magnetic Dipole </vt:lpstr>
      <vt:lpstr>Force on a Magnetic Dipole </vt:lpstr>
      <vt:lpstr>Force on a Magnetic Dipole </vt:lpstr>
      <vt:lpstr>Exercise</vt:lpstr>
      <vt:lpstr>How to Make an Electric Motor</vt:lpstr>
      <vt:lpstr>Electric Generators</vt:lpstr>
      <vt:lpstr>Electric Generators</vt:lpstr>
      <vt:lpstr>Power Required to Turn a Generator</vt:lpstr>
      <vt:lpstr>Demos: 6B-09 Magneto (Electric Generator) 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subject>Physics 272H, Spring 2007</dc:subject>
  <dc:creator>Norbert Neumeister</dc:creator>
  <cp:lastModifiedBy>wxie</cp:lastModifiedBy>
  <cp:revision>691</cp:revision>
  <cp:lastPrinted>2012-11-07T14:09:08Z</cp:lastPrinted>
  <dcterms:created xsi:type="dcterms:W3CDTF">2012-11-07T14:07:38Z</dcterms:created>
  <dcterms:modified xsi:type="dcterms:W3CDTF">2018-04-02T16:46:49Z</dcterms:modified>
</cp:coreProperties>
</file>