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avi" ContentType="video/x-msvide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447" r:id="rId2"/>
    <p:sldId id="481" r:id="rId3"/>
    <p:sldId id="453" r:id="rId4"/>
    <p:sldId id="477" r:id="rId5"/>
    <p:sldId id="454" r:id="rId6"/>
    <p:sldId id="455" r:id="rId7"/>
    <p:sldId id="456" r:id="rId8"/>
    <p:sldId id="457" r:id="rId9"/>
    <p:sldId id="478" r:id="rId10"/>
    <p:sldId id="479" r:id="rId11"/>
    <p:sldId id="480" r:id="rId12"/>
    <p:sldId id="476" r:id="rId13"/>
    <p:sldId id="459" r:id="rId14"/>
    <p:sldId id="460" r:id="rId15"/>
    <p:sldId id="461" r:id="rId16"/>
    <p:sldId id="462" r:id="rId17"/>
    <p:sldId id="463" r:id="rId18"/>
    <p:sldId id="464" r:id="rId19"/>
    <p:sldId id="465" r:id="rId20"/>
    <p:sldId id="466" r:id="rId21"/>
    <p:sldId id="467" r:id="rId22"/>
    <p:sldId id="468" r:id="rId23"/>
    <p:sldId id="469" r:id="rId24"/>
    <p:sldId id="470" r:id="rId25"/>
    <p:sldId id="471" r:id="rId26"/>
    <p:sldId id="472" r:id="rId27"/>
    <p:sldId id="473" r:id="rId28"/>
    <p:sldId id="474" r:id="rId29"/>
    <p:sldId id="475" r:id="rId30"/>
    <p:sldId id="421" r:id="rId31"/>
    <p:sldId id="423" r:id="rId32"/>
    <p:sldId id="424" r:id="rId33"/>
    <p:sldId id="448" r:id="rId34"/>
    <p:sldId id="425" r:id="rId35"/>
    <p:sldId id="426" r:id="rId36"/>
    <p:sldId id="427" r:id="rId37"/>
    <p:sldId id="428" r:id="rId38"/>
    <p:sldId id="429" r:id="rId39"/>
    <p:sldId id="430" r:id="rId40"/>
    <p:sldId id="431" r:id="rId41"/>
    <p:sldId id="432" r:id="rId42"/>
  </p:sldIdLst>
  <p:sldSz cx="9144000" cy="6858000" type="screen4x3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04">
          <p15:clr>
            <a:srgbClr val="A4A3A4"/>
          </p15:clr>
        </p15:guide>
        <p15:guide id="2" pos="332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clrMru>
    <a:srgbClr val="FEFCB3"/>
    <a:srgbClr val="0033CC"/>
    <a:srgbClr val="CC0000"/>
    <a:srgbClr val="F6F63F"/>
    <a:srgbClr val="D3ED18"/>
    <a:srgbClr val="00D3AD"/>
    <a:srgbClr val="9D6E03"/>
    <a:srgbClr val="A941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6" autoAdjust="0"/>
    <p:restoredTop sz="81714" autoAdjust="0"/>
  </p:normalViewPr>
  <p:slideViewPr>
    <p:cSldViewPr>
      <p:cViewPr varScale="1">
        <p:scale>
          <a:sx n="56" d="100"/>
          <a:sy n="56" d="100"/>
        </p:scale>
        <p:origin x="1320" y="72"/>
      </p:cViewPr>
      <p:guideLst>
        <p:guide orient="horz" pos="2704"/>
        <p:guide pos="3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280" d="100"/>
        <a:sy n="2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image" Target="../media/image9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4" Type="http://schemas.openxmlformats.org/officeDocument/2006/relationships/image" Target="../media/image2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image" Target="../media/image43.wmf"/><Relationship Id="rId5" Type="http://schemas.openxmlformats.org/officeDocument/2006/relationships/image" Target="../media/image47.wmf"/><Relationship Id="rId4" Type="http://schemas.openxmlformats.org/officeDocument/2006/relationships/image" Target="../media/image46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image" Target="../media/image43.wmf"/><Relationship Id="rId5" Type="http://schemas.openxmlformats.org/officeDocument/2006/relationships/image" Target="../media/image47.wmf"/><Relationship Id="rId4" Type="http://schemas.openxmlformats.org/officeDocument/2006/relationships/image" Target="../media/image46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55.wmf"/><Relationship Id="rId2" Type="http://schemas.openxmlformats.org/officeDocument/2006/relationships/image" Target="../media/image54.wmf"/><Relationship Id="rId1" Type="http://schemas.openxmlformats.org/officeDocument/2006/relationships/image" Target="../media/image53.wmf"/><Relationship Id="rId4" Type="http://schemas.openxmlformats.org/officeDocument/2006/relationships/image" Target="../media/image56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60.wmf"/><Relationship Id="rId2" Type="http://schemas.openxmlformats.org/officeDocument/2006/relationships/image" Target="../media/image59.wmf"/><Relationship Id="rId1" Type="http://schemas.openxmlformats.org/officeDocument/2006/relationships/image" Target="../media/image58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emf"/><Relationship Id="rId1" Type="http://schemas.openxmlformats.org/officeDocument/2006/relationships/image" Target="../media/image101.e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emf"/><Relationship Id="rId7" Type="http://schemas.openxmlformats.org/officeDocument/2006/relationships/image" Target="../media/image111.emf"/><Relationship Id="rId2" Type="http://schemas.openxmlformats.org/officeDocument/2006/relationships/image" Target="../media/image106.emf"/><Relationship Id="rId1" Type="http://schemas.openxmlformats.org/officeDocument/2006/relationships/image" Target="../media/image105.emf"/><Relationship Id="rId6" Type="http://schemas.openxmlformats.org/officeDocument/2006/relationships/image" Target="../media/image110.emf"/><Relationship Id="rId5" Type="http://schemas.openxmlformats.org/officeDocument/2006/relationships/image" Target="../media/image109.emf"/><Relationship Id="rId4" Type="http://schemas.openxmlformats.org/officeDocument/2006/relationships/image" Target="../media/image108.e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emf"/><Relationship Id="rId1" Type="http://schemas.openxmlformats.org/officeDocument/2006/relationships/image" Target="../media/image113.e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emf"/><Relationship Id="rId2" Type="http://schemas.openxmlformats.org/officeDocument/2006/relationships/image" Target="../media/image119.emf"/><Relationship Id="rId1" Type="http://schemas.openxmlformats.org/officeDocument/2006/relationships/image" Target="../media/image118.emf"/><Relationship Id="rId4" Type="http://schemas.openxmlformats.org/officeDocument/2006/relationships/image" Target="../media/image121.e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emf"/><Relationship Id="rId2" Type="http://schemas.openxmlformats.org/officeDocument/2006/relationships/image" Target="../media/image124.emf"/><Relationship Id="rId1" Type="http://schemas.openxmlformats.org/officeDocument/2006/relationships/image" Target="../media/image123.emf"/><Relationship Id="rId5" Type="http://schemas.openxmlformats.org/officeDocument/2006/relationships/image" Target="../media/image127.emf"/><Relationship Id="rId4" Type="http://schemas.openxmlformats.org/officeDocument/2006/relationships/image" Target="../media/image126.e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emf"/><Relationship Id="rId1" Type="http://schemas.openxmlformats.org/officeDocument/2006/relationships/image" Target="../media/image128.e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emf"/><Relationship Id="rId1" Type="http://schemas.openxmlformats.org/officeDocument/2006/relationships/image" Target="../media/image130.emf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emf"/><Relationship Id="rId1" Type="http://schemas.openxmlformats.org/officeDocument/2006/relationships/image" Target="../media/image133.e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emf"/><Relationship Id="rId2" Type="http://schemas.openxmlformats.org/officeDocument/2006/relationships/image" Target="../media/image137.emf"/><Relationship Id="rId1" Type="http://schemas.openxmlformats.org/officeDocument/2006/relationships/image" Target="../media/image136.emf"/><Relationship Id="rId6" Type="http://schemas.openxmlformats.org/officeDocument/2006/relationships/image" Target="../media/image141.emf"/><Relationship Id="rId5" Type="http://schemas.openxmlformats.org/officeDocument/2006/relationships/image" Target="../media/image140.emf"/><Relationship Id="rId4" Type="http://schemas.openxmlformats.org/officeDocument/2006/relationships/image" Target="../media/image139.e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emf"/><Relationship Id="rId1" Type="http://schemas.openxmlformats.org/officeDocument/2006/relationships/image" Target="../media/image143.emf"/></Relationships>
</file>

<file path=ppt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emf"/><Relationship Id="rId2" Type="http://schemas.openxmlformats.org/officeDocument/2006/relationships/image" Target="../media/image147.wmf"/><Relationship Id="rId1" Type="http://schemas.openxmlformats.org/officeDocument/2006/relationships/image" Target="../media/image146.emf"/><Relationship Id="rId5" Type="http://schemas.openxmlformats.org/officeDocument/2006/relationships/image" Target="../media/image150.emf"/><Relationship Id="rId4" Type="http://schemas.openxmlformats.org/officeDocument/2006/relationships/image" Target="../media/image149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fld id="{CC3BCA5E-2974-48E9-B7D3-0976F466C1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781382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4725" y="4560888"/>
            <a:ext cx="5365750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fld id="{8C13E275-BAFC-42F2-9F2E-2EA984D6B7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93660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ＭＳ Ｐゴシック" pitchFamily="76" charset="-128"/>
        <a:cs typeface="ＭＳ Ｐゴシック" pitchFamily="76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ＭＳ Ｐゴシック" pitchFamily="100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ヒラギノ角ゴ Pro W3" charset="-128"/>
        <a:cs typeface="ヒラギノ角ゴ Pro W3" charset="-128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ヒラギノ角ゴ Pro W3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ＭＳ Ｐゴシック" charset="-128"/>
        <a:cs typeface="ＭＳ Ｐゴシック" charset="-128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A020F999-4189-4E9C-81C2-CBEC10EBD0BD}" type="slidenum">
              <a:rPr lang="en-US" altLang="en-US" sz="1300"/>
              <a:pPr eaLnBrk="1" hangingPunct="1"/>
              <a:t>1</a:t>
            </a:fld>
            <a:endParaRPr lang="en-US" altLang="en-US" sz="13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18845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25F871-FAE5-41FA-9710-23CE3473113D}" type="slidenum">
              <a:rPr lang="ja-JP" altLang="en-US"/>
              <a:pPr/>
              <a:t>2</a:t>
            </a:fld>
            <a:endParaRPr lang="en-US" altLang="ja-JP"/>
          </a:p>
        </p:txBody>
      </p:sp>
      <p:sp>
        <p:nvSpPr>
          <p:cNvPr id="431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7425" cy="3598863"/>
          </a:xfrm>
          <a:ln/>
        </p:spPr>
      </p:sp>
      <p:sp>
        <p:nvSpPr>
          <p:cNvPr id="431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A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634144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611B26D1-DE62-4779-91C0-AD2646690A55}" type="slidenum">
              <a:rPr lang="en-US" altLang="en-US" sz="1300"/>
              <a:pPr eaLnBrk="1" hangingPunct="1"/>
              <a:t>3</a:t>
            </a:fld>
            <a:endParaRPr lang="en-US" altLang="en-US" sz="13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pitchFamily="18" charset="0"/>
                <a:ea typeface="ＭＳ Ｐゴシック" pitchFamily="34" charset="-128"/>
              </a:rPr>
              <a:t>No work is done on the charged particle</a:t>
            </a:r>
          </a:p>
        </p:txBody>
      </p:sp>
    </p:spTree>
    <p:extLst>
      <p:ext uri="{BB962C8B-B14F-4D97-AF65-F5344CB8AC3E}">
        <p14:creationId xmlns:p14="http://schemas.microsoft.com/office/powerpoint/2010/main" val="24837003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48E4CA40-20B5-4CD4-ADB2-BB8A079C290C}" type="slidenum">
              <a:rPr lang="en-US" altLang="en-US" sz="1300"/>
              <a:pPr eaLnBrk="1" hangingPunct="1"/>
              <a:t>5</a:t>
            </a:fld>
            <a:endParaRPr lang="en-US" altLang="en-US" sz="13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pitchFamily="18" charset="0"/>
                <a:ea typeface="ＭＳ Ｐゴシック" pitchFamily="34" charset="-128"/>
              </a:rPr>
              <a:t>Position r is a rotating vector!</a:t>
            </a:r>
          </a:p>
        </p:txBody>
      </p:sp>
    </p:spTree>
    <p:extLst>
      <p:ext uri="{BB962C8B-B14F-4D97-AF65-F5344CB8AC3E}">
        <p14:creationId xmlns:p14="http://schemas.microsoft.com/office/powerpoint/2010/main" val="15355942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2F8D7ACE-77DE-4636-923B-178A833F2034}" type="slidenum">
              <a:rPr lang="en-US" altLang="en-US" sz="1300"/>
              <a:pPr eaLnBrk="1" hangingPunct="1"/>
              <a:t>6</a:t>
            </a:fld>
            <a:endParaRPr lang="en-US" altLang="en-US" sz="13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357820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96BB362A-EBEA-4CE1-BB29-4E9C9E6272EE}" type="slidenum">
              <a:rPr lang="en-US" altLang="en-US" sz="1300"/>
              <a:pPr eaLnBrk="1" hangingPunct="1"/>
              <a:t>7</a:t>
            </a:fld>
            <a:endParaRPr lang="en-US" altLang="en-US" sz="13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741989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7943" indent="-299209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96835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75569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54304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33038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111772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90506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69240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777B81E-7BDA-4A97-8871-3E9527AFB260}" type="slidenum">
              <a:rPr lang="ja-JP" altLang="en-US" sz="1300" i="0"/>
              <a:pPr/>
              <a:t>8</a:t>
            </a:fld>
            <a:endParaRPr lang="en-US" altLang="ja-JP" sz="1300" i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325348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0686" indent="-296417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85671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59939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34208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08476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082744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57013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31280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396FB64-46EC-42E4-8DB1-BC49955565C0}" type="slidenum">
              <a:rPr lang="ja-JP" altLang="en-US" sz="1300" i="0"/>
              <a:pPr/>
              <a:t>9</a:t>
            </a:fld>
            <a:endParaRPr lang="en-US" altLang="ja-JP" sz="1300" i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3973728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0686" indent="-296417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85671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59939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34208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08476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082744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57013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31280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396FB64-46EC-42E4-8DB1-BC49955565C0}" type="slidenum">
              <a:rPr lang="ja-JP" altLang="en-US" sz="1300" i="0"/>
              <a:pPr/>
              <a:t>11</a:t>
            </a:fld>
            <a:endParaRPr lang="en-US" altLang="ja-JP" sz="1300" i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7746697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Top-right is</a:t>
            </a:r>
            <a:r>
              <a:rPr lang="en-US" baseline="0" dirty="0" smtClean="0"/>
              <a:t> an artist work. Top-left: from ISP. Bottom two: from </a:t>
            </a:r>
            <a:r>
              <a:rPr lang="en-US" baseline="0" dirty="0" err="1" smtClean="0"/>
              <a:t>hubble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13E275-BAFC-42F2-9F2E-2EA984D6B79A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04655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4EFBD-4406-4637-B9A6-80EEE1E16E9C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9630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389F0A56-378F-4BDE-90EA-221E33FE813A}" type="slidenum">
              <a:rPr lang="en-US" altLang="en-US" sz="1300"/>
              <a:pPr eaLnBrk="1" hangingPunct="1"/>
              <a:t>15</a:t>
            </a:fld>
            <a:endParaRPr lang="en-US" altLang="en-US" sz="1300"/>
          </a:p>
        </p:txBody>
      </p:sp>
      <p:sp>
        <p:nvSpPr>
          <p:cNvPr id="51203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116534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7FD5A2D9-EAAF-47AB-8E9F-660208796070}" type="slidenum">
              <a:rPr lang="en-US" altLang="zh-CN" sz="1300">
                <a:ea typeface="宋体" charset="-122"/>
              </a:rPr>
              <a:pPr eaLnBrk="1" hangingPunct="1"/>
              <a:t>16</a:t>
            </a:fld>
            <a:endParaRPr lang="en-US" altLang="zh-CN" sz="1300">
              <a:ea typeface="宋体" charset="-122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EC got here </a:t>
            </a:r>
          </a:p>
        </p:txBody>
      </p:sp>
    </p:spTree>
    <p:extLst>
      <p:ext uri="{BB962C8B-B14F-4D97-AF65-F5344CB8AC3E}">
        <p14:creationId xmlns:p14="http://schemas.microsoft.com/office/powerpoint/2010/main" val="8464790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035F3191-BAA7-4366-B1EC-6F41CDB312EC}" type="slidenum">
              <a:rPr lang="en-US" altLang="zh-CN" sz="1300">
                <a:ea typeface="宋体" charset="-122"/>
              </a:rPr>
              <a:pPr eaLnBrk="1" hangingPunct="1"/>
              <a:t>17</a:t>
            </a:fld>
            <a:endParaRPr lang="en-US" altLang="zh-CN" sz="1300">
              <a:ea typeface="宋体" charset="-122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EC got here </a:t>
            </a:r>
          </a:p>
        </p:txBody>
      </p:sp>
    </p:spTree>
    <p:extLst>
      <p:ext uri="{BB962C8B-B14F-4D97-AF65-F5344CB8AC3E}">
        <p14:creationId xmlns:p14="http://schemas.microsoft.com/office/powerpoint/2010/main" val="14743543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7943" indent="-299209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96835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75569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54304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33038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111772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90506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69240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F8D03A0-2D01-437C-9792-D52B5BB4328D}" type="slidenum">
              <a:rPr lang="ja-JP" altLang="en-US" sz="1300" i="0"/>
              <a:pPr/>
              <a:t>18</a:t>
            </a:fld>
            <a:endParaRPr lang="en-US" altLang="ja-JP" sz="1300" i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990670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7943" indent="-299209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96835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75569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54304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33038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111772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90506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69240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41BB8F5-ED9D-41ED-8ECF-48D39A7AF859}" type="slidenum">
              <a:rPr lang="ja-JP" altLang="en-US" sz="1300" i="0"/>
              <a:pPr/>
              <a:t>19</a:t>
            </a:fld>
            <a:endParaRPr lang="en-US" altLang="ja-JP" sz="1300" i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Looks</a:t>
            </a:r>
            <a:r>
              <a:rPr lang="en-US" altLang="en-US" baseline="0" dirty="0" smtClean="0"/>
              <a:t> through this process offline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9668229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90BAC362-5BFD-4811-B2C8-744F1D14FF40}" type="slidenum">
              <a:rPr lang="en-US" altLang="en-US" sz="1300"/>
              <a:pPr eaLnBrk="1" hangingPunct="1"/>
              <a:t>20</a:t>
            </a:fld>
            <a:endParaRPr lang="en-US" altLang="en-US" sz="13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468598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5DDB542C-B224-4BFD-AC33-59D5D0ABDFC7}" type="slidenum">
              <a:rPr lang="en-US" altLang="en-US" sz="1300"/>
              <a:pPr eaLnBrk="1" hangingPunct="1"/>
              <a:t>21</a:t>
            </a:fld>
            <a:endParaRPr lang="en-US" altLang="en-US" sz="13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714833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2527C0E3-4347-4F7D-857C-69029B91FC9D}" type="slidenum">
              <a:rPr lang="en-US" altLang="en-US" sz="1300"/>
              <a:pPr eaLnBrk="1" hangingPunct="1"/>
              <a:t>22</a:t>
            </a:fld>
            <a:endParaRPr lang="en-US" altLang="en-US" sz="13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320878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45D23A4-FFFA-484F-8EF6-79F16E5C48F2}" type="slidenum">
              <a:rPr lang="en-US"/>
              <a:pPr/>
              <a:t>26</a:t>
            </a:fld>
            <a:endParaRPr lang="en-US"/>
          </a:p>
        </p:txBody>
      </p:sp>
      <p:sp>
        <p:nvSpPr>
          <p:cNvPr id="1869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69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8018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45D23A4-FFFA-484F-8EF6-79F16E5C48F2}" type="slidenum">
              <a:rPr lang="en-US"/>
              <a:pPr/>
              <a:t>28</a:t>
            </a:fld>
            <a:endParaRPr lang="en-US"/>
          </a:p>
        </p:txBody>
      </p:sp>
      <p:sp>
        <p:nvSpPr>
          <p:cNvPr id="1869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69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1400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B92E63C1-F266-4F33-8D17-F61577987FDC}" type="slidenum">
              <a:rPr lang="en-US" altLang="en-US" sz="1300"/>
              <a:pPr eaLnBrk="1" hangingPunct="1"/>
              <a:t>30</a:t>
            </a:fld>
            <a:endParaRPr lang="en-US" altLang="en-US" sz="13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What is direction of E?</a:t>
            </a:r>
          </a:p>
        </p:txBody>
      </p:sp>
    </p:spTree>
    <p:extLst>
      <p:ext uri="{BB962C8B-B14F-4D97-AF65-F5344CB8AC3E}">
        <p14:creationId xmlns:p14="http://schemas.microsoft.com/office/powerpoint/2010/main" val="23528991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62A661E8-FF51-4B94-8A48-4B0387A01D82}" type="slidenum">
              <a:rPr lang="en-US" altLang="en-US" sz="1300"/>
              <a:pPr eaLnBrk="1" hangingPunct="1"/>
              <a:t>31</a:t>
            </a:fld>
            <a:endParaRPr lang="en-US" altLang="en-US" sz="13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944389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4E97C755-4BCD-41F7-91DD-390618360E41}" type="slidenum">
              <a:rPr lang="en-US" altLang="en-US" sz="1300"/>
              <a:pPr eaLnBrk="1" hangingPunct="1"/>
              <a:t>32</a:t>
            </a:fld>
            <a:endParaRPr lang="en-US" altLang="en-US" sz="13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What is direction of E?</a:t>
            </a:r>
          </a:p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No work done – static equilibrium, net force is zero.</a:t>
            </a:r>
          </a:p>
        </p:txBody>
      </p:sp>
    </p:spTree>
    <p:extLst>
      <p:ext uri="{BB962C8B-B14F-4D97-AF65-F5344CB8AC3E}">
        <p14:creationId xmlns:p14="http://schemas.microsoft.com/office/powerpoint/2010/main" val="283258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4E97C755-4BCD-41F7-91DD-390618360E41}" type="slidenum">
              <a:rPr lang="en-US" altLang="en-US" sz="1300"/>
              <a:pPr eaLnBrk="1" hangingPunct="1"/>
              <a:t>33</a:t>
            </a:fld>
            <a:endParaRPr lang="en-US" altLang="en-US" sz="13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What is direction of E?</a:t>
            </a:r>
          </a:p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No work done – static equilibrium, net force is zero.</a:t>
            </a:r>
          </a:p>
        </p:txBody>
      </p:sp>
    </p:spTree>
    <p:extLst>
      <p:ext uri="{BB962C8B-B14F-4D97-AF65-F5344CB8AC3E}">
        <p14:creationId xmlns:p14="http://schemas.microsoft.com/office/powerpoint/2010/main" val="229335259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78B18439-FC07-4E0C-A1C5-04941CD97DA4}" type="slidenum">
              <a:rPr lang="en-US" altLang="en-US" sz="1300"/>
              <a:pPr eaLnBrk="1" hangingPunct="1"/>
              <a:t>34</a:t>
            </a:fld>
            <a:endParaRPr lang="en-US" altLang="en-US" sz="13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latin typeface="Times New Roman" charset="0"/>
                <a:ea typeface="ＭＳ Ｐゴシック" charset="-128"/>
              </a:rPr>
              <a:t>Coulomb force on moving charges: approximation, E is not exactly the same (address later). Recall that we have already said that two current carrying wires experience an attractive magnetic force if current direction is the same.</a:t>
            </a:r>
          </a:p>
        </p:txBody>
      </p:sp>
    </p:spTree>
    <p:extLst>
      <p:ext uri="{BB962C8B-B14F-4D97-AF65-F5344CB8AC3E}">
        <p14:creationId xmlns:p14="http://schemas.microsoft.com/office/powerpoint/2010/main" val="39883517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462BA8C8-2263-4A3E-AFAD-779CB523EE54}" type="slidenum">
              <a:rPr lang="en-US" altLang="en-US" sz="1300"/>
              <a:pPr eaLnBrk="1" hangingPunct="1"/>
              <a:t>35</a:t>
            </a:fld>
            <a:endParaRPr lang="en-US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Coulomb force on moving charges: approximation, E is not exactly the same (address later)</a:t>
            </a:r>
          </a:p>
        </p:txBody>
      </p:sp>
    </p:spTree>
    <p:extLst>
      <p:ext uri="{BB962C8B-B14F-4D97-AF65-F5344CB8AC3E}">
        <p14:creationId xmlns:p14="http://schemas.microsoft.com/office/powerpoint/2010/main" val="15799837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399D886F-F3BD-445F-A377-251B752315D5}" type="slidenum">
              <a:rPr lang="en-US" altLang="en-US" sz="1300"/>
              <a:pPr eaLnBrk="1" hangingPunct="1"/>
              <a:t>36</a:t>
            </a:fld>
            <a:endParaRPr lang="en-US" altLang="en-US" sz="13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Ask students to reconcile this with the fact that two wires carrying current in the same direction are attracted to each other.</a:t>
            </a:r>
          </a:p>
        </p:txBody>
      </p:sp>
    </p:spTree>
    <p:extLst>
      <p:ext uri="{BB962C8B-B14F-4D97-AF65-F5344CB8AC3E}">
        <p14:creationId xmlns:p14="http://schemas.microsoft.com/office/powerpoint/2010/main" val="51918459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590CA15F-25FB-4084-A405-F00632E6D68B}" type="slidenum">
              <a:rPr lang="en-US" altLang="en-US" sz="1300"/>
              <a:pPr eaLnBrk="1" hangingPunct="1"/>
              <a:t>37</a:t>
            </a:fld>
            <a:endParaRPr lang="en-US" altLang="en-US" sz="13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This is a kind of phenomenon which led Einstein to develop theory of relativity </a:t>
            </a:r>
          </a:p>
        </p:txBody>
      </p:sp>
    </p:spTree>
    <p:extLst>
      <p:ext uri="{BB962C8B-B14F-4D97-AF65-F5344CB8AC3E}">
        <p14:creationId xmlns:p14="http://schemas.microsoft.com/office/powerpoint/2010/main" val="69657122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9ACEE962-702C-4707-881F-7F27E3E39FD7}" type="slidenum">
              <a:rPr lang="en-US" altLang="en-US" sz="1300"/>
              <a:pPr eaLnBrk="1" hangingPunct="1"/>
              <a:t>38</a:t>
            </a:fld>
            <a:endParaRPr lang="en-US" altLang="en-US" sz="130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291907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2FD6C40D-8B29-40F1-A8A8-FBEF9DE7F05D}" type="slidenum">
              <a:rPr lang="en-US" altLang="en-US" sz="1300"/>
              <a:pPr eaLnBrk="1" hangingPunct="1"/>
              <a:t>39</a:t>
            </a:fld>
            <a:endParaRPr lang="en-US" altLang="en-US" sz="130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What about B below particle?</a:t>
            </a:r>
          </a:p>
        </p:txBody>
      </p:sp>
    </p:spTree>
    <p:extLst>
      <p:ext uri="{BB962C8B-B14F-4D97-AF65-F5344CB8AC3E}">
        <p14:creationId xmlns:p14="http://schemas.microsoft.com/office/powerpoint/2010/main" val="219784457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5EBBA726-629C-41D8-B73F-BA1F6D4751BE}" type="slidenum">
              <a:rPr lang="en-US" altLang="en-US" sz="1300"/>
              <a:pPr eaLnBrk="1" hangingPunct="1"/>
              <a:t>40</a:t>
            </a:fld>
            <a:endParaRPr lang="en-US" altLang="en-US" sz="130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latin typeface="Times New Roman" charset="0"/>
                <a:ea typeface="ＭＳ Ｐゴシック" charset="-128"/>
              </a:rPr>
              <a:t>For a single charged particle Ex, </a:t>
            </a:r>
            <a:r>
              <a:rPr lang="en-US" altLang="en-US" dirty="0" err="1" smtClean="0">
                <a:latin typeface="Times New Roman" charset="0"/>
                <a:ea typeface="ＭＳ Ｐゴシック" charset="-128"/>
              </a:rPr>
              <a:t>Ey</a:t>
            </a:r>
            <a:r>
              <a:rPr lang="en-US" altLang="en-US" dirty="0" smtClean="0">
                <a:latin typeface="Times New Roman" charset="0"/>
                <a:ea typeface="ＭＳ Ｐゴシック" charset="-128"/>
              </a:rPr>
              <a:t>, </a:t>
            </a:r>
            <a:r>
              <a:rPr lang="en-US" altLang="en-US" dirty="0" err="1" smtClean="0">
                <a:latin typeface="Times New Roman" charset="0"/>
                <a:ea typeface="ＭＳ Ｐゴシック" charset="-128"/>
              </a:rPr>
              <a:t>Ez</a:t>
            </a:r>
            <a:r>
              <a:rPr lang="en-US" altLang="en-US" dirty="0" smtClean="0">
                <a:latin typeface="Times New Roman" charset="0"/>
                <a:ea typeface="ＭＳ Ｐゴシック" charset="-128"/>
              </a:rPr>
              <a:t> are different</a:t>
            </a:r>
            <a:r>
              <a:rPr lang="en-US" altLang="en-US" baseline="0" dirty="0" smtClean="0">
                <a:latin typeface="Times New Roman" charset="0"/>
                <a:ea typeface="ＭＳ Ｐゴシック" charset="-128"/>
              </a:rPr>
              <a:t> when moving rapidly. </a:t>
            </a:r>
            <a:endParaRPr lang="en-US" altLang="en-US" dirty="0" smtClean="0">
              <a:latin typeface="Times New Roman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5371922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E2BB6206-78C6-4980-B148-C3BF2F088281}" type="slidenum">
              <a:rPr lang="en-US" altLang="en-US" sz="1300"/>
              <a:pPr eaLnBrk="1" hangingPunct="1"/>
              <a:t>41</a:t>
            </a:fld>
            <a:endParaRPr lang="en-US" altLang="en-US" sz="130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solidFill>
            <a:srgbClr val="FFFFFF"/>
          </a:solidFill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latin typeface="Times New Roman" charset="0"/>
                <a:ea typeface="ＭＳ Ｐゴシック" charset="-128"/>
              </a:rPr>
              <a:t>Uniform</a:t>
            </a:r>
            <a:r>
              <a:rPr lang="en-US" altLang="en-US" baseline="0" dirty="0" smtClean="0">
                <a:latin typeface="Times New Roman" charset="0"/>
                <a:ea typeface="ＭＳ Ｐゴシック" charset="-128"/>
              </a:rPr>
              <a:t> B field in lab frame. For observers in the metal bar rest frame, the charge build up because of non-zero E </a:t>
            </a:r>
            <a:r>
              <a:rPr lang="en-US" altLang="en-US" baseline="0" dirty="0" err="1" smtClean="0">
                <a:latin typeface="Times New Roman" charset="0"/>
                <a:ea typeface="ＭＳ Ｐゴシック" charset="-128"/>
              </a:rPr>
              <a:t>fieid</a:t>
            </a:r>
            <a:r>
              <a:rPr lang="en-US" altLang="en-US" baseline="0" dirty="0" smtClean="0">
                <a:latin typeface="Times New Roman" charset="0"/>
                <a:ea typeface="ＭＳ Ｐゴシック" charset="-128"/>
              </a:rPr>
              <a:t>.  For lab frame observers, the charge is build up by magnetic force.  </a:t>
            </a:r>
            <a:endParaRPr lang="en-US" altLang="en-US" dirty="0" smtClean="0">
              <a:latin typeface="Times New Roman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00743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D1A2D94C-8040-4B0E-881F-4534B15EE21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3345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723978BA-F086-4103-8FCD-F5B9F2ADD4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6391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5E8F7400-E549-49FC-85F5-EEFD04FAB8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47557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066800"/>
            <a:ext cx="3810000" cy="502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66800"/>
            <a:ext cx="3810000" cy="502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DF6732F5-2148-4174-9688-893970AC21E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5278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08A4483E-2D47-42F1-BF77-B1C900D3B89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5424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E16F9B3F-1E65-4F17-8201-446C1D7FCB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144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E737EBFB-4D1B-49DF-A6C9-B54514B783C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9511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30CDDAF0-9CF2-4822-9D59-EE63BB47630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94362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7A0CF530-5D1C-4FB4-96AE-E7286D037AC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8729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D786AFC4-728B-4E19-B88B-C08D15300D9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3698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0"/>
            <a:ext cx="2286000" cy="6096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0" y="0"/>
            <a:ext cx="6705600" cy="6096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062D3E8D-674B-490B-A5DE-4F885C86754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7934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-152400"/>
            <a:ext cx="91440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600200"/>
            <a:ext cx="77724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5" r:id="rId1"/>
    <p:sldLayoutId id="2147484096" r:id="rId2"/>
    <p:sldLayoutId id="2147484097" r:id="rId3"/>
    <p:sldLayoutId id="2147484098" r:id="rId4"/>
    <p:sldLayoutId id="2147484099" r:id="rId5"/>
    <p:sldLayoutId id="2147484100" r:id="rId6"/>
    <p:sldLayoutId id="2147484101" r:id="rId7"/>
    <p:sldLayoutId id="2147484102" r:id="rId8"/>
    <p:sldLayoutId id="2147484103" r:id="rId9"/>
    <p:sldLayoutId id="2147484104" r:id="rId10"/>
    <p:sldLayoutId id="214748410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+mj-lt"/>
          <a:ea typeface="ＭＳ Ｐゴシック" pitchFamily="76" charset="-128"/>
          <a:cs typeface="ＭＳ Ｐゴシック" pitchFamily="76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Arial" pitchFamily="100" charset="0"/>
          <a:ea typeface="ＭＳ Ｐゴシック" pitchFamily="76" charset="-128"/>
          <a:cs typeface="ＭＳ Ｐゴシック" pitchFamily="76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Arial" pitchFamily="100" charset="0"/>
          <a:ea typeface="ＭＳ Ｐゴシック" pitchFamily="76" charset="-128"/>
          <a:cs typeface="ＭＳ Ｐゴシック" pitchFamily="76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Arial" pitchFamily="100" charset="0"/>
          <a:ea typeface="ＭＳ Ｐゴシック" pitchFamily="76" charset="-128"/>
          <a:cs typeface="ＭＳ Ｐゴシック" pitchFamily="76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Arial" pitchFamily="100" charset="0"/>
          <a:ea typeface="ＭＳ Ｐゴシック" pitchFamily="76" charset="-128"/>
          <a:cs typeface="ＭＳ Ｐゴシック" pitchFamily="76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10169D"/>
          </a:solidFill>
          <a:latin typeface="Arial" pitchFamily="100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10169D"/>
          </a:solidFill>
          <a:latin typeface="Arial" pitchFamily="100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10169D"/>
          </a:solidFill>
          <a:latin typeface="Arial" pitchFamily="100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10169D"/>
          </a:solidFill>
          <a:latin typeface="Arial" pitchFamily="100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rgbClr val="0033CC"/>
          </a:solidFill>
          <a:latin typeface="+mj-lt"/>
          <a:ea typeface="ＭＳ Ｐゴシック" pitchFamily="76" charset="-128"/>
          <a:cs typeface="ＭＳ Ｐゴシック" pitchFamily="76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rgbClr val="0033CC"/>
          </a:solidFill>
          <a:latin typeface="+mj-lt"/>
          <a:ea typeface="ＭＳ Ｐゴシック" pitchFamily="100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rgbClr val="0033CC"/>
          </a:solidFill>
          <a:latin typeface="+mj-lt"/>
          <a:ea typeface="ヒラギノ角ゴ Pro W3" charset="-128"/>
          <a:cs typeface="ヒラギノ角ゴ Pro W3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rgbClr val="0033CC"/>
          </a:solidFill>
          <a:latin typeface="+mj-lt"/>
          <a:ea typeface="ヒラギノ角ゴ Pro W3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rgbClr val="0033CC"/>
          </a:solidFill>
          <a:latin typeface="+mj-lt"/>
          <a:ea typeface="ＭＳ Ｐゴシック" charset="-128"/>
          <a:cs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100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100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100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100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jpe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8.jpe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jpeg"/><Relationship Id="rId5" Type="http://schemas.openxmlformats.org/officeDocument/2006/relationships/image" Target="../media/image9.wmf"/><Relationship Id="rId10" Type="http://schemas.openxmlformats.org/officeDocument/2006/relationships/hyperlink" Target="http://glencoe.mcgraw-hill.com/sites/0098458137/student_view0/chapter24/magnetic_field_applet.html" TargetMode="External"/><Relationship Id="rId4" Type="http://schemas.openxmlformats.org/officeDocument/2006/relationships/oleObject" Target="../embeddings/oleObject1.bin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image" Target="../media/image17.wmf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4.wmf"/><Relationship Id="rId12" Type="http://schemas.openxmlformats.org/officeDocument/2006/relationships/oleObject" Target="../embeddings/oleObject7.bin"/><Relationship Id="rId17" Type="http://schemas.openxmlformats.org/officeDocument/2006/relationships/image" Target="../media/image20.jpeg"/><Relationship Id="rId2" Type="http://schemas.openxmlformats.org/officeDocument/2006/relationships/slideLayout" Target="../slideLayouts/slideLayout6.xml"/><Relationship Id="rId16" Type="http://schemas.openxmlformats.org/officeDocument/2006/relationships/image" Target="../media/image19.jpeg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11" Type="http://schemas.openxmlformats.org/officeDocument/2006/relationships/image" Target="../media/image16.wmf"/><Relationship Id="rId5" Type="http://schemas.openxmlformats.org/officeDocument/2006/relationships/image" Target="../media/image13.wmf"/><Relationship Id="rId15" Type="http://schemas.openxmlformats.org/officeDocument/2006/relationships/image" Target="../media/image18.wmf"/><Relationship Id="rId10" Type="http://schemas.openxmlformats.org/officeDocument/2006/relationships/oleObject" Target="../embeddings/oleObject6.bin"/><Relationship Id="rId4" Type="http://schemas.openxmlformats.org/officeDocument/2006/relationships/oleObject" Target="../embeddings/oleObject3.bin"/><Relationship Id="rId9" Type="http://schemas.openxmlformats.org/officeDocument/2006/relationships/image" Target="../media/image15.wmf"/><Relationship Id="rId14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oleObject" Target="../embeddings/oleObject13.bin"/><Relationship Id="rId3" Type="http://schemas.openxmlformats.org/officeDocument/2006/relationships/notesSlide" Target="../notesSlides/notesSlide5.xml"/><Relationship Id="rId7" Type="http://schemas.openxmlformats.org/officeDocument/2006/relationships/oleObject" Target="../embeddings/oleObject10.bin"/><Relationship Id="rId12" Type="http://schemas.openxmlformats.org/officeDocument/2006/relationships/image" Target="../media/image23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9.wmf"/><Relationship Id="rId11" Type="http://schemas.openxmlformats.org/officeDocument/2006/relationships/oleObject" Target="../embeddings/oleObject12.bin"/><Relationship Id="rId5" Type="http://schemas.openxmlformats.org/officeDocument/2006/relationships/oleObject" Target="../embeddings/oleObject9.bin"/><Relationship Id="rId10" Type="http://schemas.openxmlformats.org/officeDocument/2006/relationships/image" Target="../media/image22.wmf"/><Relationship Id="rId4" Type="http://schemas.openxmlformats.org/officeDocument/2006/relationships/image" Target="../media/image8.jpeg"/><Relationship Id="rId9" Type="http://schemas.openxmlformats.org/officeDocument/2006/relationships/oleObject" Target="../embeddings/oleObject11.bin"/><Relationship Id="rId14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15.bin"/><Relationship Id="rId12" Type="http://schemas.openxmlformats.org/officeDocument/2006/relationships/image" Target="../media/image27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24.wmf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4.bin"/><Relationship Id="rId10" Type="http://schemas.openxmlformats.org/officeDocument/2006/relationships/image" Target="../media/image26.wmf"/><Relationship Id="rId4" Type="http://schemas.openxmlformats.org/officeDocument/2006/relationships/image" Target="../media/image8.jpeg"/><Relationship Id="rId9" Type="http://schemas.openxmlformats.org/officeDocument/2006/relationships/oleObject" Target="../embeddings/oleObject16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notesSlide" Target="../notesSlides/notesSlide7.xml"/><Relationship Id="rId7" Type="http://schemas.openxmlformats.org/officeDocument/2006/relationships/oleObject" Target="../embeddings/oleObject19.bin"/><Relationship Id="rId12" Type="http://schemas.openxmlformats.org/officeDocument/2006/relationships/image" Target="../media/image33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28.wmf"/><Relationship Id="rId11" Type="http://schemas.openxmlformats.org/officeDocument/2006/relationships/image" Target="../media/image32.gif"/><Relationship Id="rId5" Type="http://schemas.openxmlformats.org/officeDocument/2006/relationships/oleObject" Target="../embeddings/oleObject18.bin"/><Relationship Id="rId10" Type="http://schemas.openxmlformats.org/officeDocument/2006/relationships/image" Target="../media/image30.wmf"/><Relationship Id="rId4" Type="http://schemas.openxmlformats.org/officeDocument/2006/relationships/image" Target="../media/image31.png"/><Relationship Id="rId9" Type="http://schemas.openxmlformats.org/officeDocument/2006/relationships/oleObject" Target="../embeddings/oleObject20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lencoe.mcgraw-hill.com/sites/0098458137/student_view0/chapter24/magnetic_field_applet.html" TargetMode="Externa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png"/><Relationship Id="rId4" Type="http://schemas.openxmlformats.org/officeDocument/2006/relationships/image" Target="../media/image4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3.bin"/><Relationship Id="rId13" Type="http://schemas.openxmlformats.org/officeDocument/2006/relationships/image" Target="../media/image47.wmf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44.wmf"/><Relationship Id="rId12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2.bin"/><Relationship Id="rId11" Type="http://schemas.openxmlformats.org/officeDocument/2006/relationships/image" Target="../media/image46.wmf"/><Relationship Id="rId5" Type="http://schemas.openxmlformats.org/officeDocument/2006/relationships/image" Target="../media/image43.wmf"/><Relationship Id="rId10" Type="http://schemas.openxmlformats.org/officeDocument/2006/relationships/oleObject" Target="../embeddings/oleObject24.bin"/><Relationship Id="rId4" Type="http://schemas.openxmlformats.org/officeDocument/2006/relationships/oleObject" Target="../embeddings/oleObject21.bin"/><Relationship Id="rId9" Type="http://schemas.openxmlformats.org/officeDocument/2006/relationships/image" Target="../media/image45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oleObject" Target="../embeddings/oleObject26.bin"/><Relationship Id="rId7" Type="http://schemas.openxmlformats.org/officeDocument/2006/relationships/oleObject" Target="../embeddings/oleObject28.bin"/><Relationship Id="rId12" Type="http://schemas.openxmlformats.org/officeDocument/2006/relationships/image" Target="../media/image4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44.wmf"/><Relationship Id="rId11" Type="http://schemas.openxmlformats.org/officeDocument/2006/relationships/oleObject" Target="../embeddings/oleObject30.bin"/><Relationship Id="rId5" Type="http://schemas.openxmlformats.org/officeDocument/2006/relationships/oleObject" Target="../embeddings/oleObject27.bin"/><Relationship Id="rId10" Type="http://schemas.openxmlformats.org/officeDocument/2006/relationships/image" Target="../media/image46.wmf"/><Relationship Id="rId4" Type="http://schemas.openxmlformats.org/officeDocument/2006/relationships/image" Target="../media/image43.wmf"/><Relationship Id="rId9" Type="http://schemas.openxmlformats.org/officeDocument/2006/relationships/oleObject" Target="../embeddings/oleObject29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hyperlink" Target="http://canu.ucalgary.ca/map/content/force/elcrmagn/simulate/exb_thomson/applet.html" TargetMode="External"/><Relationship Id="rId3" Type="http://schemas.openxmlformats.org/officeDocument/2006/relationships/notesSlide" Target="../notesSlides/notesSlide15.xml"/><Relationship Id="rId7" Type="http://schemas.openxmlformats.org/officeDocument/2006/relationships/image" Target="../media/image54.wmf"/><Relationship Id="rId12" Type="http://schemas.openxmlformats.org/officeDocument/2006/relationships/image" Target="../media/image5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32.bin"/><Relationship Id="rId11" Type="http://schemas.openxmlformats.org/officeDocument/2006/relationships/oleObject" Target="../embeddings/oleObject34.bin"/><Relationship Id="rId5" Type="http://schemas.openxmlformats.org/officeDocument/2006/relationships/image" Target="../media/image53.wmf"/><Relationship Id="rId10" Type="http://schemas.openxmlformats.org/officeDocument/2006/relationships/image" Target="../media/image55.wmf"/><Relationship Id="rId4" Type="http://schemas.openxmlformats.org/officeDocument/2006/relationships/oleObject" Target="../embeddings/oleObject31.bin"/><Relationship Id="rId9" Type="http://schemas.openxmlformats.org/officeDocument/2006/relationships/oleObject" Target="../embeddings/oleObject33.bin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notesSlide" Target="../notesSlides/notesSlide16.xml"/><Relationship Id="rId7" Type="http://schemas.openxmlformats.org/officeDocument/2006/relationships/image" Target="../media/image5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36.bin"/><Relationship Id="rId5" Type="http://schemas.openxmlformats.org/officeDocument/2006/relationships/image" Target="../media/image58.wmf"/><Relationship Id="rId10" Type="http://schemas.openxmlformats.org/officeDocument/2006/relationships/image" Target="../media/image60.wmf"/><Relationship Id="rId4" Type="http://schemas.openxmlformats.org/officeDocument/2006/relationships/oleObject" Target="../embeddings/oleObject35.bin"/><Relationship Id="rId9" Type="http://schemas.openxmlformats.org/officeDocument/2006/relationships/oleObject" Target="../embeddings/oleObject37.bin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Relationship Id="rId9" Type="http://schemas.openxmlformats.org/officeDocument/2006/relationships/image" Target="../media/image6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76.png"/><Relationship Id="rId3" Type="http://schemas.openxmlformats.org/officeDocument/2006/relationships/image" Target="../media/image69.png"/><Relationship Id="rId7" Type="http://schemas.openxmlformats.org/officeDocument/2006/relationships/image" Target="../media/image64.png"/><Relationship Id="rId12" Type="http://schemas.openxmlformats.org/officeDocument/2006/relationships/image" Target="../media/image75.png"/><Relationship Id="rId17" Type="http://schemas.openxmlformats.org/officeDocument/2006/relationships/image" Target="../media/image80.png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7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3.png"/><Relationship Id="rId11" Type="http://schemas.openxmlformats.org/officeDocument/2006/relationships/image" Target="../media/image74.png"/><Relationship Id="rId5" Type="http://schemas.openxmlformats.org/officeDocument/2006/relationships/image" Target="../media/image62.png"/><Relationship Id="rId15" Type="http://schemas.openxmlformats.org/officeDocument/2006/relationships/image" Target="../media/image78.png"/><Relationship Id="rId10" Type="http://schemas.openxmlformats.org/officeDocument/2006/relationships/image" Target="../media/image73.png"/><Relationship Id="rId4" Type="http://schemas.openxmlformats.org/officeDocument/2006/relationships/image" Target="../media/image70.png"/><Relationship Id="rId9" Type="http://schemas.openxmlformats.org/officeDocument/2006/relationships/image" Target="../media/image72.png"/><Relationship Id="rId14" Type="http://schemas.openxmlformats.org/officeDocument/2006/relationships/image" Target="../media/image7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Relationship Id="rId9" Type="http://schemas.openxmlformats.org/officeDocument/2006/relationships/image" Target="../media/image8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Relationship Id="rId9" Type="http://schemas.openxmlformats.org/officeDocument/2006/relationships/image" Target="../media/image9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9.bin"/><Relationship Id="rId3" Type="http://schemas.openxmlformats.org/officeDocument/2006/relationships/notesSlide" Target="../notesSlides/notesSlide22.xml"/><Relationship Id="rId7" Type="http://schemas.openxmlformats.org/officeDocument/2006/relationships/image" Target="../media/image101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38.bin"/><Relationship Id="rId5" Type="http://schemas.openxmlformats.org/officeDocument/2006/relationships/image" Target="../media/image104.jpeg"/><Relationship Id="rId4" Type="http://schemas.openxmlformats.org/officeDocument/2006/relationships/image" Target="../media/image103.jpeg"/><Relationship Id="rId9" Type="http://schemas.openxmlformats.org/officeDocument/2006/relationships/image" Target="../media/image102.e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1.bin"/><Relationship Id="rId13" Type="http://schemas.openxmlformats.org/officeDocument/2006/relationships/image" Target="../media/image108.emf"/><Relationship Id="rId18" Type="http://schemas.openxmlformats.org/officeDocument/2006/relationships/oleObject" Target="../embeddings/oleObject46.bin"/><Relationship Id="rId3" Type="http://schemas.openxmlformats.org/officeDocument/2006/relationships/notesSlide" Target="../notesSlides/notesSlide23.xml"/><Relationship Id="rId7" Type="http://schemas.openxmlformats.org/officeDocument/2006/relationships/image" Target="../media/image105.emf"/><Relationship Id="rId12" Type="http://schemas.openxmlformats.org/officeDocument/2006/relationships/oleObject" Target="../embeddings/oleObject43.bin"/><Relationship Id="rId17" Type="http://schemas.openxmlformats.org/officeDocument/2006/relationships/image" Target="../media/image110.emf"/><Relationship Id="rId2" Type="http://schemas.openxmlformats.org/officeDocument/2006/relationships/slideLayout" Target="../slideLayouts/slideLayout6.xml"/><Relationship Id="rId16" Type="http://schemas.openxmlformats.org/officeDocument/2006/relationships/oleObject" Target="../embeddings/oleObject45.bin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40.bin"/><Relationship Id="rId11" Type="http://schemas.openxmlformats.org/officeDocument/2006/relationships/image" Target="../media/image107.emf"/><Relationship Id="rId5" Type="http://schemas.openxmlformats.org/officeDocument/2006/relationships/image" Target="../media/image104.jpeg"/><Relationship Id="rId15" Type="http://schemas.openxmlformats.org/officeDocument/2006/relationships/image" Target="../media/image109.emf"/><Relationship Id="rId10" Type="http://schemas.openxmlformats.org/officeDocument/2006/relationships/oleObject" Target="../embeddings/oleObject42.bin"/><Relationship Id="rId19" Type="http://schemas.openxmlformats.org/officeDocument/2006/relationships/image" Target="../media/image111.emf"/><Relationship Id="rId4" Type="http://schemas.openxmlformats.org/officeDocument/2006/relationships/image" Target="../media/image112.jpeg"/><Relationship Id="rId9" Type="http://schemas.openxmlformats.org/officeDocument/2006/relationships/image" Target="../media/image106.emf"/><Relationship Id="rId14" Type="http://schemas.openxmlformats.org/officeDocument/2006/relationships/oleObject" Target="../embeddings/oleObject44.bin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jpeg"/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113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47.bin"/><Relationship Id="rId5" Type="http://schemas.openxmlformats.org/officeDocument/2006/relationships/image" Target="../media/image116.jpeg"/><Relationship Id="rId10" Type="http://schemas.openxmlformats.org/officeDocument/2006/relationships/image" Target="../media/image114.emf"/><Relationship Id="rId4" Type="http://schemas.openxmlformats.org/officeDocument/2006/relationships/image" Target="../media/image115.emf"/><Relationship Id="rId9" Type="http://schemas.openxmlformats.org/officeDocument/2006/relationships/oleObject" Target="../embeddings/oleObject48.bin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em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6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emf"/><Relationship Id="rId3" Type="http://schemas.openxmlformats.org/officeDocument/2006/relationships/notesSlide" Target="../notesSlides/notesSlide26.xml"/><Relationship Id="rId7" Type="http://schemas.openxmlformats.org/officeDocument/2006/relationships/oleObject" Target="../embeddings/oleObject50.bin"/><Relationship Id="rId12" Type="http://schemas.openxmlformats.org/officeDocument/2006/relationships/image" Target="../media/image121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118.emf"/><Relationship Id="rId11" Type="http://schemas.openxmlformats.org/officeDocument/2006/relationships/oleObject" Target="../embeddings/oleObject52.bin"/><Relationship Id="rId5" Type="http://schemas.openxmlformats.org/officeDocument/2006/relationships/oleObject" Target="../embeddings/oleObject49.bin"/><Relationship Id="rId10" Type="http://schemas.openxmlformats.org/officeDocument/2006/relationships/image" Target="../media/image120.emf"/><Relationship Id="rId4" Type="http://schemas.openxmlformats.org/officeDocument/2006/relationships/image" Target="../media/image122.jpeg"/><Relationship Id="rId9" Type="http://schemas.openxmlformats.org/officeDocument/2006/relationships/oleObject" Target="../embeddings/oleObject51.bin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emf"/><Relationship Id="rId13" Type="http://schemas.openxmlformats.org/officeDocument/2006/relationships/oleObject" Target="../embeddings/oleObject57.bin"/><Relationship Id="rId3" Type="http://schemas.openxmlformats.org/officeDocument/2006/relationships/notesSlide" Target="../notesSlides/notesSlide27.xml"/><Relationship Id="rId7" Type="http://schemas.openxmlformats.org/officeDocument/2006/relationships/oleObject" Target="../embeddings/oleObject54.bin"/><Relationship Id="rId12" Type="http://schemas.openxmlformats.org/officeDocument/2006/relationships/image" Target="../media/image126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122.jpeg"/><Relationship Id="rId11" Type="http://schemas.openxmlformats.org/officeDocument/2006/relationships/oleObject" Target="../embeddings/oleObject56.bin"/><Relationship Id="rId5" Type="http://schemas.openxmlformats.org/officeDocument/2006/relationships/image" Target="../media/image123.emf"/><Relationship Id="rId10" Type="http://schemas.openxmlformats.org/officeDocument/2006/relationships/image" Target="../media/image125.emf"/><Relationship Id="rId4" Type="http://schemas.openxmlformats.org/officeDocument/2006/relationships/oleObject" Target="../embeddings/oleObject53.bin"/><Relationship Id="rId9" Type="http://schemas.openxmlformats.org/officeDocument/2006/relationships/oleObject" Target="../embeddings/oleObject55.bin"/><Relationship Id="rId14" Type="http://schemas.openxmlformats.org/officeDocument/2006/relationships/image" Target="../media/image127.em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emf"/><Relationship Id="rId3" Type="http://schemas.openxmlformats.org/officeDocument/2006/relationships/notesSlide" Target="../notesSlides/notesSlide28.xml"/><Relationship Id="rId7" Type="http://schemas.openxmlformats.org/officeDocument/2006/relationships/oleObject" Target="../embeddings/oleObject59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128.emf"/><Relationship Id="rId5" Type="http://schemas.openxmlformats.org/officeDocument/2006/relationships/oleObject" Target="../embeddings/oleObject58.bin"/><Relationship Id="rId4" Type="http://schemas.openxmlformats.org/officeDocument/2006/relationships/image" Target="../media/image122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1.bin"/><Relationship Id="rId3" Type="http://schemas.openxmlformats.org/officeDocument/2006/relationships/notesSlide" Target="../notesSlides/notesSlide29.xml"/><Relationship Id="rId7" Type="http://schemas.openxmlformats.org/officeDocument/2006/relationships/image" Target="../media/image130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60.bin"/><Relationship Id="rId11" Type="http://schemas.openxmlformats.org/officeDocument/2006/relationships/image" Target="../media/image132.png"/><Relationship Id="rId5" Type="http://schemas.openxmlformats.org/officeDocument/2006/relationships/image" Target="../media/image116.jpeg"/><Relationship Id="rId10" Type="http://schemas.openxmlformats.org/officeDocument/2006/relationships/image" Target="../media/image115.emf"/><Relationship Id="rId4" Type="http://schemas.openxmlformats.org/officeDocument/2006/relationships/image" Target="../media/image122.jpeg"/><Relationship Id="rId9" Type="http://schemas.openxmlformats.org/officeDocument/2006/relationships/image" Target="../media/image131.em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emf"/><Relationship Id="rId3" Type="http://schemas.openxmlformats.org/officeDocument/2006/relationships/notesSlide" Target="../notesSlides/notesSlide30.xml"/><Relationship Id="rId7" Type="http://schemas.openxmlformats.org/officeDocument/2006/relationships/oleObject" Target="../embeddings/oleObject6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133.emf"/><Relationship Id="rId5" Type="http://schemas.openxmlformats.org/officeDocument/2006/relationships/oleObject" Target="../embeddings/oleObject62.bin"/><Relationship Id="rId4" Type="http://schemas.openxmlformats.org/officeDocument/2006/relationships/image" Target="../media/image135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emf"/><Relationship Id="rId13" Type="http://schemas.openxmlformats.org/officeDocument/2006/relationships/image" Target="../media/image139.emf"/><Relationship Id="rId3" Type="http://schemas.openxmlformats.org/officeDocument/2006/relationships/notesSlide" Target="../notesSlides/notesSlide31.xml"/><Relationship Id="rId7" Type="http://schemas.openxmlformats.org/officeDocument/2006/relationships/oleObject" Target="../embeddings/oleObject65.bin"/><Relationship Id="rId12" Type="http://schemas.openxmlformats.org/officeDocument/2006/relationships/oleObject" Target="../embeddings/oleObject67.bin"/><Relationship Id="rId17" Type="http://schemas.openxmlformats.org/officeDocument/2006/relationships/image" Target="../media/image141.emf"/><Relationship Id="rId2" Type="http://schemas.openxmlformats.org/officeDocument/2006/relationships/slideLayout" Target="../slideLayouts/slideLayout6.xml"/><Relationship Id="rId16" Type="http://schemas.openxmlformats.org/officeDocument/2006/relationships/oleObject" Target="../embeddings/oleObject69.bin"/><Relationship Id="rId1" Type="http://schemas.openxmlformats.org/officeDocument/2006/relationships/vmlDrawing" Target="../drawings/vmlDrawing18.vml"/><Relationship Id="rId6" Type="http://schemas.openxmlformats.org/officeDocument/2006/relationships/image" Target="../media/image136.emf"/><Relationship Id="rId11" Type="http://schemas.openxmlformats.org/officeDocument/2006/relationships/image" Target="../media/image138.emf"/><Relationship Id="rId5" Type="http://schemas.openxmlformats.org/officeDocument/2006/relationships/oleObject" Target="../embeddings/oleObject64.bin"/><Relationship Id="rId15" Type="http://schemas.openxmlformats.org/officeDocument/2006/relationships/image" Target="../media/image140.emf"/><Relationship Id="rId10" Type="http://schemas.openxmlformats.org/officeDocument/2006/relationships/oleObject" Target="../embeddings/oleObject66.bin"/><Relationship Id="rId4" Type="http://schemas.openxmlformats.org/officeDocument/2006/relationships/image" Target="../media/image122.jpeg"/><Relationship Id="rId9" Type="http://schemas.openxmlformats.org/officeDocument/2006/relationships/image" Target="../media/image142.jpeg"/><Relationship Id="rId14" Type="http://schemas.openxmlformats.org/officeDocument/2006/relationships/oleObject" Target="../embeddings/oleObject68.bin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jpeg"/><Relationship Id="rId3" Type="http://schemas.openxmlformats.org/officeDocument/2006/relationships/notesSlide" Target="../notesSlides/notesSlide32.xml"/><Relationship Id="rId7" Type="http://schemas.openxmlformats.org/officeDocument/2006/relationships/image" Target="../media/image144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9.vml"/><Relationship Id="rId6" Type="http://schemas.openxmlformats.org/officeDocument/2006/relationships/oleObject" Target="../embeddings/oleObject71.bin"/><Relationship Id="rId5" Type="http://schemas.openxmlformats.org/officeDocument/2006/relationships/image" Target="../media/image143.emf"/><Relationship Id="rId4" Type="http://schemas.openxmlformats.org/officeDocument/2006/relationships/oleObject" Target="../embeddings/oleObject70.bin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7.wmf"/><Relationship Id="rId13" Type="http://schemas.openxmlformats.org/officeDocument/2006/relationships/image" Target="../media/image149.emf"/><Relationship Id="rId3" Type="http://schemas.openxmlformats.org/officeDocument/2006/relationships/notesSlide" Target="../notesSlides/notesSlide33.xml"/><Relationship Id="rId7" Type="http://schemas.openxmlformats.org/officeDocument/2006/relationships/oleObject" Target="../embeddings/oleObject73.bin"/><Relationship Id="rId12" Type="http://schemas.openxmlformats.org/officeDocument/2006/relationships/oleObject" Target="../embeddings/oleObject7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146.emf"/><Relationship Id="rId11" Type="http://schemas.openxmlformats.org/officeDocument/2006/relationships/image" Target="../media/image122.jpeg"/><Relationship Id="rId5" Type="http://schemas.openxmlformats.org/officeDocument/2006/relationships/oleObject" Target="../embeddings/oleObject72.bin"/><Relationship Id="rId15" Type="http://schemas.openxmlformats.org/officeDocument/2006/relationships/image" Target="../media/image150.emf"/><Relationship Id="rId10" Type="http://schemas.openxmlformats.org/officeDocument/2006/relationships/image" Target="../media/image148.emf"/><Relationship Id="rId4" Type="http://schemas.openxmlformats.org/officeDocument/2006/relationships/image" Target="../media/image151.jpeg"/><Relationship Id="rId9" Type="http://schemas.openxmlformats.org/officeDocument/2006/relationships/oleObject" Target="../embeddings/oleObject74.bin"/><Relationship Id="rId14" Type="http://schemas.openxmlformats.org/officeDocument/2006/relationships/oleObject" Target="../embeddings/oleObject76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8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Last time</a:t>
            </a:r>
          </a:p>
        </p:txBody>
      </p:sp>
      <p:cxnSp>
        <p:nvCxnSpPr>
          <p:cNvPr id="22" name="Straight Connector 6"/>
          <p:cNvCxnSpPr>
            <a:cxnSpLocks noChangeShapeType="1"/>
          </p:cNvCxnSpPr>
          <p:nvPr/>
        </p:nvCxnSpPr>
        <p:spPr bwMode="auto">
          <a:xfrm>
            <a:off x="0" y="1903413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sp>
        <p:nvSpPr>
          <p:cNvPr id="11" name="TextBox 10"/>
          <p:cNvSpPr txBox="1"/>
          <p:nvPr/>
        </p:nvSpPr>
        <p:spPr>
          <a:xfrm>
            <a:off x="2865438" y="97631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 dirty="0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 dirty="0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pic>
        <p:nvPicPr>
          <p:cNvPr id="25605" name="Picture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209800"/>
            <a:ext cx="2209800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6" name="Picture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813" y="4711700"/>
            <a:ext cx="309245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7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813" y="4591050"/>
            <a:ext cx="3125787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TextBox 23"/>
          <p:cNvSpPr txBox="1"/>
          <p:nvPr/>
        </p:nvSpPr>
        <p:spPr>
          <a:xfrm>
            <a:off x="3751263" y="23542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581400" y="22860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lnSpc>
                <a:spcPct val="150000"/>
              </a:lnSpc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Result of Cross Product</a:t>
            </a:r>
          </a:p>
          <a:p>
            <a:pPr indent="228600" algn="just">
              <a:lnSpc>
                <a:spcPct val="150000"/>
              </a:lnSpc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is Perpendicular to both       and    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90600" y="41910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ctr"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Right-Hand Rule: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14400" y="47879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ctr"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1)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029200" y="47117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ctr"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2)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755063" y="43608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pic>
        <p:nvPicPr>
          <p:cNvPr id="25614" name="Picture 18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00" y="1054100"/>
            <a:ext cx="19685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5" name="Picture 19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113" y="2454275"/>
            <a:ext cx="7747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6" name="Picture 20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150" y="3113088"/>
            <a:ext cx="19050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7" name="Picture 22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3425" y="3030538"/>
            <a:ext cx="2413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1</a:t>
            </a:fld>
            <a:endParaRPr lang="en-US" altLang="en-US"/>
          </a:p>
        </p:txBody>
      </p:sp>
      <p:pic>
        <p:nvPicPr>
          <p:cNvPr id="19" name="Picture 2" descr="Fig20"/>
          <p:cNvPicPr>
            <a:picLocks noChangeAspect="1" noChangeArrowheads="1"/>
          </p:cNvPicPr>
          <p:nvPr/>
        </p:nvPicPr>
        <p:blipFill>
          <a:blip r:embed="rId10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688" y="206906"/>
            <a:ext cx="2843212" cy="153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711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6810" name="Group 42"/>
          <p:cNvGrpSpPr>
            <a:grpSpLocks/>
          </p:cNvGrpSpPr>
          <p:nvPr/>
        </p:nvGrpSpPr>
        <p:grpSpPr bwMode="auto">
          <a:xfrm>
            <a:off x="533400" y="1295400"/>
            <a:ext cx="4267200" cy="3810000"/>
            <a:chOff x="336" y="816"/>
            <a:chExt cx="2688" cy="2400"/>
          </a:xfrm>
        </p:grpSpPr>
        <p:grpSp>
          <p:nvGrpSpPr>
            <p:cNvPr id="416786" name="Group 18"/>
            <p:cNvGrpSpPr>
              <a:grpSpLocks/>
            </p:cNvGrpSpPr>
            <p:nvPr/>
          </p:nvGrpSpPr>
          <p:grpSpPr bwMode="auto">
            <a:xfrm rot="21600000">
              <a:off x="1584" y="2928"/>
              <a:ext cx="404" cy="48"/>
              <a:chOff x="768" y="2160"/>
              <a:chExt cx="404" cy="48"/>
            </a:xfrm>
          </p:grpSpPr>
          <p:sp>
            <p:nvSpPr>
              <p:cNvPr id="416787" name="Freeform 19"/>
              <p:cNvSpPr>
                <a:spLocks/>
              </p:cNvSpPr>
              <p:nvPr/>
            </p:nvSpPr>
            <p:spPr bwMode="auto">
              <a:xfrm>
                <a:off x="813" y="2182"/>
                <a:ext cx="359" cy="7"/>
              </a:xfrm>
              <a:custGeom>
                <a:avLst/>
                <a:gdLst>
                  <a:gd name="T0" fmla="*/ 0 w 359"/>
                  <a:gd name="T1" fmla="*/ 7 h 7"/>
                  <a:gd name="T2" fmla="*/ 359 w 359"/>
                  <a:gd name="T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59" h="7">
                    <a:moveTo>
                      <a:pt x="0" y="7"/>
                    </a:moveTo>
                    <a:lnTo>
                      <a:pt x="359" y="0"/>
                    </a:lnTo>
                  </a:path>
                </a:pathLst>
              </a:custGeom>
              <a:noFill/>
              <a:ln w="19050">
                <a:solidFill>
                  <a:schemeClr val="tx1"/>
                </a:solidFill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6788" name="Oval 20"/>
              <p:cNvSpPr>
                <a:spLocks noChangeArrowheads="1"/>
              </p:cNvSpPr>
              <p:nvPr/>
            </p:nvSpPr>
            <p:spPr bwMode="auto">
              <a:xfrm>
                <a:off x="768" y="2160"/>
                <a:ext cx="48" cy="48"/>
              </a:xfrm>
              <a:prstGeom prst="ellipse">
                <a:avLst/>
              </a:prstGeom>
              <a:solidFill>
                <a:srgbClr val="0000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6809" name="Group 41"/>
            <p:cNvGrpSpPr>
              <a:grpSpLocks/>
            </p:cNvGrpSpPr>
            <p:nvPr/>
          </p:nvGrpSpPr>
          <p:grpSpPr bwMode="auto">
            <a:xfrm>
              <a:off x="336" y="816"/>
              <a:ext cx="2688" cy="2400"/>
              <a:chOff x="336" y="816"/>
              <a:chExt cx="2688" cy="2400"/>
            </a:xfrm>
          </p:grpSpPr>
          <p:grpSp>
            <p:nvGrpSpPr>
              <p:cNvPr id="416771" name="Group 3"/>
              <p:cNvGrpSpPr>
                <a:grpSpLocks/>
              </p:cNvGrpSpPr>
              <p:nvPr/>
            </p:nvGrpSpPr>
            <p:grpSpPr bwMode="auto">
              <a:xfrm>
                <a:off x="1632" y="1824"/>
                <a:ext cx="144" cy="144"/>
                <a:chOff x="1296" y="1632"/>
                <a:chExt cx="144" cy="144"/>
              </a:xfrm>
            </p:grpSpPr>
            <p:sp>
              <p:nvSpPr>
                <p:cNvPr id="416772" name="Oval 4"/>
                <p:cNvSpPr>
                  <a:spLocks noChangeArrowheads="1"/>
                </p:cNvSpPr>
                <p:nvPr/>
              </p:nvSpPr>
              <p:spPr bwMode="auto">
                <a:xfrm>
                  <a:off x="1296" y="1632"/>
                  <a:ext cx="144" cy="144"/>
                </a:xfrm>
                <a:prstGeom prst="ellips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16773" name="Oval 5"/>
                <p:cNvSpPr>
                  <a:spLocks noChangeArrowheads="1"/>
                </p:cNvSpPr>
                <p:nvPr/>
              </p:nvSpPr>
              <p:spPr bwMode="auto">
                <a:xfrm>
                  <a:off x="1344" y="1680"/>
                  <a:ext cx="48" cy="48"/>
                </a:xfrm>
                <a:prstGeom prst="ellipse">
                  <a:avLst/>
                </a:prstGeom>
                <a:solidFill>
                  <a:schemeClr val="tx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416774" name="Text Box 6"/>
              <p:cNvSpPr txBox="1">
                <a:spLocks noChangeArrowheads="1"/>
              </p:cNvSpPr>
              <p:nvPr/>
            </p:nvSpPr>
            <p:spPr bwMode="auto">
              <a:xfrm>
                <a:off x="432" y="2544"/>
                <a:ext cx="38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sz="2000" b="1" i="0">
                    <a:ea typeface="ＭＳ Ｐゴシック" pitchFamily="34" charset="-128"/>
                  </a:rPr>
                  <a:t>(a)</a:t>
                </a:r>
              </a:p>
            </p:txBody>
          </p:sp>
          <p:sp>
            <p:nvSpPr>
              <p:cNvPr id="416775" name="Text Box 7"/>
              <p:cNvSpPr txBox="1">
                <a:spLocks noChangeArrowheads="1"/>
              </p:cNvSpPr>
              <p:nvPr/>
            </p:nvSpPr>
            <p:spPr bwMode="auto">
              <a:xfrm>
                <a:off x="1728" y="2496"/>
                <a:ext cx="38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sz="2000" b="1" i="0">
                    <a:ea typeface="ＭＳ Ｐゴシック" pitchFamily="34" charset="-128"/>
                  </a:rPr>
                  <a:t>(b)</a:t>
                </a:r>
              </a:p>
            </p:txBody>
          </p:sp>
          <p:sp>
            <p:nvSpPr>
              <p:cNvPr id="416776" name="Text Box 8"/>
              <p:cNvSpPr txBox="1">
                <a:spLocks noChangeArrowheads="1"/>
              </p:cNvSpPr>
              <p:nvPr/>
            </p:nvSpPr>
            <p:spPr bwMode="auto">
              <a:xfrm>
                <a:off x="2592" y="2448"/>
                <a:ext cx="38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sz="2000" b="1" i="0">
                    <a:ea typeface="ＭＳ Ｐゴシック" pitchFamily="34" charset="-128"/>
                  </a:rPr>
                  <a:t>(c)</a:t>
                </a:r>
              </a:p>
            </p:txBody>
          </p:sp>
          <p:sp>
            <p:nvSpPr>
              <p:cNvPr id="416777" name="Text Box 9"/>
              <p:cNvSpPr txBox="1">
                <a:spLocks noChangeArrowheads="1"/>
              </p:cNvSpPr>
              <p:nvPr/>
            </p:nvSpPr>
            <p:spPr bwMode="auto">
              <a:xfrm>
                <a:off x="1584" y="1536"/>
                <a:ext cx="240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>
                    <a:ea typeface="ＭＳ Ｐゴシック" pitchFamily="34" charset="-128"/>
                  </a:rPr>
                  <a:t>I</a:t>
                </a:r>
              </a:p>
            </p:txBody>
          </p:sp>
          <p:sp>
            <p:nvSpPr>
              <p:cNvPr id="416778" name="Text Box 10"/>
              <p:cNvSpPr txBox="1">
                <a:spLocks noChangeArrowheads="1"/>
              </p:cNvSpPr>
              <p:nvPr/>
            </p:nvSpPr>
            <p:spPr bwMode="auto">
              <a:xfrm>
                <a:off x="336" y="2304"/>
                <a:ext cx="38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sz="2000" b="1">
                    <a:ea typeface="ＭＳ Ｐゴシック" pitchFamily="34" charset="-128"/>
                  </a:rPr>
                  <a:t>q&gt;0</a:t>
                </a:r>
              </a:p>
            </p:txBody>
          </p:sp>
          <p:sp>
            <p:nvSpPr>
              <p:cNvPr id="416779" name="Oval 11"/>
              <p:cNvSpPr>
                <a:spLocks noChangeArrowheads="1"/>
              </p:cNvSpPr>
              <p:nvPr/>
            </p:nvSpPr>
            <p:spPr bwMode="auto">
              <a:xfrm>
                <a:off x="672" y="816"/>
                <a:ext cx="2016" cy="2112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6780" name="Line 12"/>
              <p:cNvSpPr>
                <a:spLocks noChangeShapeType="1"/>
              </p:cNvSpPr>
              <p:nvPr/>
            </p:nvSpPr>
            <p:spPr bwMode="auto">
              <a:xfrm>
                <a:off x="816" y="2448"/>
                <a:ext cx="192" cy="288"/>
              </a:xfrm>
              <a:prstGeom prst="line">
                <a:avLst/>
              </a:prstGeom>
              <a:noFill/>
              <a:ln w="31750">
                <a:solidFill>
                  <a:schemeClr val="accent2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6781" name="Line 13"/>
              <p:cNvSpPr>
                <a:spLocks noChangeShapeType="1"/>
              </p:cNvSpPr>
              <p:nvPr/>
            </p:nvSpPr>
            <p:spPr bwMode="auto">
              <a:xfrm>
                <a:off x="1632" y="2928"/>
                <a:ext cx="432" cy="0"/>
              </a:xfrm>
              <a:prstGeom prst="line">
                <a:avLst/>
              </a:prstGeom>
              <a:noFill/>
              <a:ln w="31750">
                <a:solidFill>
                  <a:srgbClr val="0033CC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6782" name="Line 14"/>
              <p:cNvSpPr>
                <a:spLocks noChangeShapeType="1"/>
              </p:cNvSpPr>
              <p:nvPr/>
            </p:nvSpPr>
            <p:spPr bwMode="auto">
              <a:xfrm flipV="1">
                <a:off x="2592" y="2016"/>
                <a:ext cx="144" cy="336"/>
              </a:xfrm>
              <a:prstGeom prst="line">
                <a:avLst/>
              </a:prstGeom>
              <a:noFill/>
              <a:ln w="31750">
                <a:solidFill>
                  <a:srgbClr val="0033CC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6783" name="Text Box 15"/>
              <p:cNvSpPr txBox="1">
                <a:spLocks noChangeArrowheads="1"/>
              </p:cNvSpPr>
              <p:nvPr/>
            </p:nvSpPr>
            <p:spPr bwMode="auto">
              <a:xfrm>
                <a:off x="864" y="2736"/>
                <a:ext cx="28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dirty="0">
                    <a:solidFill>
                      <a:schemeClr val="accent2"/>
                    </a:solidFill>
                    <a:ea typeface="ＭＳ Ｐゴシック" pitchFamily="34" charset="-128"/>
                  </a:rPr>
                  <a:t>B</a:t>
                </a:r>
              </a:p>
            </p:txBody>
          </p:sp>
          <p:sp>
            <p:nvSpPr>
              <p:cNvPr id="416784" name="Text Box 16"/>
              <p:cNvSpPr txBox="1">
                <a:spLocks noChangeArrowheads="1"/>
              </p:cNvSpPr>
              <p:nvPr/>
            </p:nvSpPr>
            <p:spPr bwMode="auto">
              <a:xfrm>
                <a:off x="1968" y="2928"/>
                <a:ext cx="28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dirty="0">
                    <a:solidFill>
                      <a:schemeClr val="accent2"/>
                    </a:solidFill>
                    <a:ea typeface="ＭＳ Ｐゴシック" pitchFamily="34" charset="-128"/>
                  </a:rPr>
                  <a:t>B</a:t>
                </a:r>
              </a:p>
            </p:txBody>
          </p:sp>
          <p:sp>
            <p:nvSpPr>
              <p:cNvPr id="416785" name="Text Box 17"/>
              <p:cNvSpPr txBox="1">
                <a:spLocks noChangeArrowheads="1"/>
              </p:cNvSpPr>
              <p:nvPr/>
            </p:nvSpPr>
            <p:spPr bwMode="auto">
              <a:xfrm>
                <a:off x="2736" y="1824"/>
                <a:ext cx="28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dirty="0">
                    <a:solidFill>
                      <a:schemeClr val="accent2"/>
                    </a:solidFill>
                    <a:ea typeface="ＭＳ Ｐゴシック" pitchFamily="34" charset="-128"/>
                  </a:rPr>
                  <a:t>B</a:t>
                </a:r>
              </a:p>
            </p:txBody>
          </p:sp>
          <p:grpSp>
            <p:nvGrpSpPr>
              <p:cNvPr id="416789" name="Group 21"/>
              <p:cNvGrpSpPr>
                <a:grpSpLocks/>
              </p:cNvGrpSpPr>
              <p:nvPr/>
            </p:nvGrpSpPr>
            <p:grpSpPr bwMode="auto">
              <a:xfrm>
                <a:off x="2544" y="2352"/>
                <a:ext cx="404" cy="48"/>
                <a:chOff x="768" y="2160"/>
                <a:chExt cx="404" cy="48"/>
              </a:xfrm>
            </p:grpSpPr>
            <p:sp>
              <p:nvSpPr>
                <p:cNvPr id="416790" name="Freeform 22"/>
                <p:cNvSpPr>
                  <a:spLocks/>
                </p:cNvSpPr>
                <p:nvPr/>
              </p:nvSpPr>
              <p:spPr bwMode="auto">
                <a:xfrm>
                  <a:off x="813" y="2182"/>
                  <a:ext cx="359" cy="7"/>
                </a:xfrm>
                <a:custGeom>
                  <a:avLst/>
                  <a:gdLst>
                    <a:gd name="T0" fmla="*/ 0 w 359"/>
                    <a:gd name="T1" fmla="*/ 7 h 7"/>
                    <a:gd name="T2" fmla="*/ 359 w 359"/>
                    <a:gd name="T3" fmla="*/ 0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359" h="7">
                      <a:moveTo>
                        <a:pt x="0" y="7"/>
                      </a:moveTo>
                      <a:lnTo>
                        <a:pt x="359" y="0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16791" name="Oval 23"/>
                <p:cNvSpPr>
                  <a:spLocks noChangeArrowheads="1"/>
                </p:cNvSpPr>
                <p:nvPr/>
              </p:nvSpPr>
              <p:spPr bwMode="auto">
                <a:xfrm>
                  <a:off x="768" y="2160"/>
                  <a:ext cx="48" cy="48"/>
                </a:xfrm>
                <a:prstGeom prst="ellipse">
                  <a:avLst/>
                </a:prstGeom>
                <a:solidFill>
                  <a:srgbClr val="0000FF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416792" name="Group 24"/>
              <p:cNvGrpSpPr>
                <a:grpSpLocks/>
              </p:cNvGrpSpPr>
              <p:nvPr/>
            </p:nvGrpSpPr>
            <p:grpSpPr bwMode="auto">
              <a:xfrm>
                <a:off x="768" y="2400"/>
                <a:ext cx="404" cy="48"/>
                <a:chOff x="768" y="2160"/>
                <a:chExt cx="404" cy="48"/>
              </a:xfrm>
            </p:grpSpPr>
            <p:sp>
              <p:nvSpPr>
                <p:cNvPr id="416793" name="Freeform 25"/>
                <p:cNvSpPr>
                  <a:spLocks/>
                </p:cNvSpPr>
                <p:nvPr/>
              </p:nvSpPr>
              <p:spPr bwMode="auto">
                <a:xfrm>
                  <a:off x="813" y="2182"/>
                  <a:ext cx="359" cy="7"/>
                </a:xfrm>
                <a:custGeom>
                  <a:avLst/>
                  <a:gdLst>
                    <a:gd name="T0" fmla="*/ 0 w 359"/>
                    <a:gd name="T1" fmla="*/ 7 h 7"/>
                    <a:gd name="T2" fmla="*/ 359 w 359"/>
                    <a:gd name="T3" fmla="*/ 0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359" h="7">
                      <a:moveTo>
                        <a:pt x="0" y="7"/>
                      </a:moveTo>
                      <a:lnTo>
                        <a:pt x="359" y="0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16794" name="Oval 26"/>
                <p:cNvSpPr>
                  <a:spLocks noChangeArrowheads="1"/>
                </p:cNvSpPr>
                <p:nvPr/>
              </p:nvSpPr>
              <p:spPr bwMode="auto">
                <a:xfrm>
                  <a:off x="768" y="2160"/>
                  <a:ext cx="48" cy="48"/>
                </a:xfrm>
                <a:prstGeom prst="ellipse">
                  <a:avLst/>
                </a:prstGeom>
                <a:solidFill>
                  <a:srgbClr val="0000FF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416795" name="Text Box 27"/>
          <p:cNvSpPr txBox="1">
            <a:spLocks noChangeArrowheads="1"/>
          </p:cNvSpPr>
          <p:nvPr/>
        </p:nvSpPr>
        <p:spPr bwMode="auto">
          <a:xfrm>
            <a:off x="4343400" y="565666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 dirty="0">
                <a:ea typeface="ＭＳ Ｐゴシック" pitchFamily="34" charset="-128"/>
              </a:rPr>
              <a:t>Magnetic Force</a:t>
            </a:r>
          </a:p>
        </p:txBody>
      </p:sp>
      <p:sp>
        <p:nvSpPr>
          <p:cNvPr id="44" name="Text Box 2"/>
          <p:cNvSpPr txBox="1">
            <a:spLocks noChangeArrowheads="1"/>
          </p:cNvSpPr>
          <p:nvPr/>
        </p:nvSpPr>
        <p:spPr bwMode="auto">
          <a:xfrm>
            <a:off x="1143000" y="76200"/>
            <a:ext cx="655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/>
            <a:r>
              <a:rPr lang="en-US" altLang="ja-JP" b="1" i="0" dirty="0" err="1" smtClean="0">
                <a:solidFill>
                  <a:srgbClr val="FF0000"/>
                </a:solidFill>
                <a:ea typeface="ＭＳ Ｐゴシック" pitchFamily="34" charset="-128"/>
              </a:rPr>
              <a:t>iClicker</a:t>
            </a:r>
            <a:r>
              <a:rPr lang="en-US" altLang="ja-JP" b="1" i="0" dirty="0" smtClean="0">
                <a:solidFill>
                  <a:srgbClr val="FF0000"/>
                </a:solidFill>
                <a:ea typeface="ＭＳ Ｐゴシック" pitchFamily="34" charset="-128"/>
              </a:rPr>
              <a:t> Questions</a:t>
            </a:r>
            <a:endParaRPr lang="en-US" altLang="ja-JP" b="1" i="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4572000" y="1131332"/>
            <a:ext cx="4038600" cy="1720334"/>
            <a:chOff x="4572000" y="1556266"/>
            <a:chExt cx="4038600" cy="1720334"/>
          </a:xfrm>
        </p:grpSpPr>
        <p:grpSp>
          <p:nvGrpSpPr>
            <p:cNvPr id="416796" name="Group 28"/>
            <p:cNvGrpSpPr>
              <a:grpSpLocks/>
            </p:cNvGrpSpPr>
            <p:nvPr/>
          </p:nvGrpSpPr>
          <p:grpSpPr bwMode="auto">
            <a:xfrm>
              <a:off x="5410200" y="2819400"/>
              <a:ext cx="1371600" cy="457200"/>
              <a:chOff x="3792" y="2736"/>
              <a:chExt cx="864" cy="288"/>
            </a:xfrm>
          </p:grpSpPr>
          <p:sp>
            <p:nvSpPr>
              <p:cNvPr id="416797" name="Text Box 29"/>
              <p:cNvSpPr txBox="1">
                <a:spLocks noChangeArrowheads="1"/>
              </p:cNvSpPr>
              <p:nvPr/>
            </p:nvSpPr>
            <p:spPr bwMode="auto">
              <a:xfrm>
                <a:off x="3792" y="2736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>
                    <a:ea typeface="ＭＳ Ｐゴシック" pitchFamily="34" charset="-128"/>
                  </a:rPr>
                  <a:t>(c)</a:t>
                </a:r>
              </a:p>
            </p:txBody>
          </p:sp>
          <p:sp>
            <p:nvSpPr>
              <p:cNvPr id="416798" name="Oval 30"/>
              <p:cNvSpPr>
                <a:spLocks noChangeArrowheads="1"/>
              </p:cNvSpPr>
              <p:nvPr/>
            </p:nvSpPr>
            <p:spPr bwMode="auto">
              <a:xfrm>
                <a:off x="4416" y="2784"/>
                <a:ext cx="240" cy="240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6799" name="Oval 31"/>
              <p:cNvSpPr>
                <a:spLocks noChangeArrowheads="1"/>
              </p:cNvSpPr>
              <p:nvPr/>
            </p:nvSpPr>
            <p:spPr bwMode="auto">
              <a:xfrm>
                <a:off x="4512" y="2880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6800" name="Group 32"/>
            <p:cNvGrpSpPr>
              <a:grpSpLocks/>
            </p:cNvGrpSpPr>
            <p:nvPr/>
          </p:nvGrpSpPr>
          <p:grpSpPr bwMode="auto">
            <a:xfrm>
              <a:off x="5410200" y="1556266"/>
              <a:ext cx="1447800" cy="457200"/>
              <a:chOff x="3744" y="1488"/>
              <a:chExt cx="912" cy="288"/>
            </a:xfrm>
          </p:grpSpPr>
          <p:sp>
            <p:nvSpPr>
              <p:cNvPr id="416801" name="Text Box 33"/>
              <p:cNvSpPr txBox="1">
                <a:spLocks noChangeArrowheads="1"/>
              </p:cNvSpPr>
              <p:nvPr/>
            </p:nvSpPr>
            <p:spPr bwMode="auto">
              <a:xfrm>
                <a:off x="3744" y="1488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 dirty="0">
                    <a:ea typeface="ＭＳ Ｐゴシック" pitchFamily="34" charset="-128"/>
                  </a:rPr>
                  <a:t>(a)</a:t>
                </a:r>
              </a:p>
            </p:txBody>
          </p:sp>
          <p:grpSp>
            <p:nvGrpSpPr>
              <p:cNvPr id="416802" name="Group 34"/>
              <p:cNvGrpSpPr>
                <a:grpSpLocks/>
              </p:cNvGrpSpPr>
              <p:nvPr/>
            </p:nvGrpSpPr>
            <p:grpSpPr bwMode="auto">
              <a:xfrm>
                <a:off x="4416" y="1536"/>
                <a:ext cx="240" cy="240"/>
                <a:chOff x="4792" y="1808"/>
                <a:chExt cx="240" cy="240"/>
              </a:xfrm>
            </p:grpSpPr>
            <p:sp>
              <p:nvSpPr>
                <p:cNvPr id="416803" name="Oval 35"/>
                <p:cNvSpPr>
                  <a:spLocks noChangeArrowheads="1"/>
                </p:cNvSpPr>
                <p:nvPr/>
              </p:nvSpPr>
              <p:spPr bwMode="auto">
                <a:xfrm>
                  <a:off x="4792" y="1808"/>
                  <a:ext cx="240" cy="24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16804" name="Freeform 36"/>
                <p:cNvSpPr>
                  <a:spLocks/>
                </p:cNvSpPr>
                <p:nvPr/>
              </p:nvSpPr>
              <p:spPr bwMode="auto">
                <a:xfrm>
                  <a:off x="4848" y="1824"/>
                  <a:ext cx="136" cy="197"/>
                </a:xfrm>
                <a:custGeom>
                  <a:avLst/>
                  <a:gdLst>
                    <a:gd name="T0" fmla="*/ 136 w 136"/>
                    <a:gd name="T1" fmla="*/ 0 h 197"/>
                    <a:gd name="T2" fmla="*/ 0 w 136"/>
                    <a:gd name="T3" fmla="*/ 197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36" h="197">
                      <a:moveTo>
                        <a:pt x="136" y="0"/>
                      </a:moveTo>
                      <a:lnTo>
                        <a:pt x="0" y="197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16805" name="Freeform 37"/>
                <p:cNvSpPr>
                  <a:spLocks/>
                </p:cNvSpPr>
                <p:nvPr/>
              </p:nvSpPr>
              <p:spPr bwMode="auto">
                <a:xfrm>
                  <a:off x="4842" y="1824"/>
                  <a:ext cx="135" cy="197"/>
                </a:xfrm>
                <a:custGeom>
                  <a:avLst/>
                  <a:gdLst>
                    <a:gd name="T0" fmla="*/ 0 w 135"/>
                    <a:gd name="T1" fmla="*/ 0 h 197"/>
                    <a:gd name="T2" fmla="*/ 135 w 135"/>
                    <a:gd name="T3" fmla="*/ 197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35" h="197">
                      <a:moveTo>
                        <a:pt x="0" y="0"/>
                      </a:moveTo>
                      <a:lnTo>
                        <a:pt x="135" y="197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416806" name="Group 38"/>
            <p:cNvGrpSpPr>
              <a:grpSpLocks/>
            </p:cNvGrpSpPr>
            <p:nvPr/>
          </p:nvGrpSpPr>
          <p:grpSpPr bwMode="auto">
            <a:xfrm>
              <a:off x="5410200" y="2209800"/>
              <a:ext cx="2133600" cy="457200"/>
              <a:chOff x="3744" y="2064"/>
              <a:chExt cx="1344" cy="288"/>
            </a:xfrm>
          </p:grpSpPr>
          <p:sp>
            <p:nvSpPr>
              <p:cNvPr id="416807" name="Text Box 39"/>
              <p:cNvSpPr txBox="1">
                <a:spLocks noChangeArrowheads="1"/>
              </p:cNvSpPr>
              <p:nvPr/>
            </p:nvSpPr>
            <p:spPr bwMode="auto">
              <a:xfrm>
                <a:off x="3744" y="2064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>
                    <a:ea typeface="ＭＳ Ｐゴシック" pitchFamily="34" charset="-128"/>
                  </a:rPr>
                  <a:t>(b)</a:t>
                </a:r>
              </a:p>
            </p:txBody>
          </p:sp>
          <p:sp>
            <p:nvSpPr>
              <p:cNvPr id="416808" name="Text Box 40"/>
              <p:cNvSpPr txBox="1">
                <a:spLocks noChangeArrowheads="1"/>
              </p:cNvSpPr>
              <p:nvPr/>
            </p:nvSpPr>
            <p:spPr bwMode="auto">
              <a:xfrm>
                <a:off x="4320" y="2064"/>
                <a:ext cx="76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>
                    <a:ea typeface="ＭＳ Ｐゴシック" pitchFamily="34" charset="-128"/>
                  </a:rPr>
                  <a:t>zero</a:t>
                </a:r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4572000" y="1600200"/>
              <a:ext cx="4038600" cy="369332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square" rtlCol="0">
              <a:spAutoFit/>
            </a:bodyPr>
            <a:lstStyle/>
            <a:p>
              <a:pPr indent="228600"/>
              <a:r>
                <a:rPr lang="en-US" sz="1800" b="1" dirty="0" smtClean="0">
                  <a:solidFill>
                    <a:srgbClr val="CC0000"/>
                  </a:solidFill>
                  <a:latin typeface="+mj-lt"/>
                </a:rPr>
                <a:t>(A). </a:t>
              </a:r>
              <a:endParaRPr lang="en-US" sz="1800" b="1" dirty="0">
                <a:solidFill>
                  <a:srgbClr val="CC0000"/>
                </a:solidFill>
                <a:latin typeface="+mj-lt"/>
              </a:endParaRPr>
            </a:p>
          </p:txBody>
        </p:sp>
      </p:grpSp>
      <p:grpSp>
        <p:nvGrpSpPr>
          <p:cNvPr id="47" name="Group 46"/>
          <p:cNvGrpSpPr/>
          <p:nvPr/>
        </p:nvGrpSpPr>
        <p:grpSpPr>
          <a:xfrm>
            <a:off x="4572000" y="3080266"/>
            <a:ext cx="4038600" cy="1720336"/>
            <a:chOff x="4572000" y="1556266"/>
            <a:chExt cx="4038600" cy="1720336"/>
          </a:xfrm>
        </p:grpSpPr>
        <p:grpSp>
          <p:nvGrpSpPr>
            <p:cNvPr id="48" name="Group 28"/>
            <p:cNvGrpSpPr>
              <a:grpSpLocks/>
            </p:cNvGrpSpPr>
            <p:nvPr/>
          </p:nvGrpSpPr>
          <p:grpSpPr bwMode="auto">
            <a:xfrm>
              <a:off x="5410200" y="2255839"/>
              <a:ext cx="1454150" cy="1020763"/>
              <a:chOff x="3792" y="2381"/>
              <a:chExt cx="916" cy="643"/>
            </a:xfrm>
          </p:grpSpPr>
          <p:sp>
            <p:nvSpPr>
              <p:cNvPr id="59" name="Text Box 29"/>
              <p:cNvSpPr txBox="1">
                <a:spLocks noChangeArrowheads="1"/>
              </p:cNvSpPr>
              <p:nvPr/>
            </p:nvSpPr>
            <p:spPr bwMode="auto">
              <a:xfrm>
                <a:off x="3792" y="2736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>
                    <a:ea typeface="ＭＳ Ｐゴシック" pitchFamily="34" charset="-128"/>
                  </a:rPr>
                  <a:t>(c)</a:t>
                </a:r>
              </a:p>
            </p:txBody>
          </p:sp>
          <p:sp>
            <p:nvSpPr>
              <p:cNvPr id="60" name="Oval 30"/>
              <p:cNvSpPr>
                <a:spLocks noChangeArrowheads="1"/>
              </p:cNvSpPr>
              <p:nvPr/>
            </p:nvSpPr>
            <p:spPr bwMode="auto">
              <a:xfrm>
                <a:off x="4468" y="2381"/>
                <a:ext cx="240" cy="240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" name="Oval 31"/>
              <p:cNvSpPr>
                <a:spLocks noChangeArrowheads="1"/>
              </p:cNvSpPr>
              <p:nvPr/>
            </p:nvSpPr>
            <p:spPr bwMode="auto">
              <a:xfrm>
                <a:off x="4564" y="2477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9" name="Group 32"/>
            <p:cNvGrpSpPr>
              <a:grpSpLocks/>
            </p:cNvGrpSpPr>
            <p:nvPr/>
          </p:nvGrpSpPr>
          <p:grpSpPr bwMode="auto">
            <a:xfrm>
              <a:off x="5410200" y="1556266"/>
              <a:ext cx="1447800" cy="457200"/>
              <a:chOff x="3744" y="1488"/>
              <a:chExt cx="912" cy="288"/>
            </a:xfrm>
          </p:grpSpPr>
          <p:sp>
            <p:nvSpPr>
              <p:cNvPr id="54" name="Text Box 33"/>
              <p:cNvSpPr txBox="1">
                <a:spLocks noChangeArrowheads="1"/>
              </p:cNvSpPr>
              <p:nvPr/>
            </p:nvSpPr>
            <p:spPr bwMode="auto">
              <a:xfrm>
                <a:off x="3744" y="1488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 dirty="0">
                    <a:ea typeface="ＭＳ Ｐゴシック" pitchFamily="34" charset="-128"/>
                  </a:rPr>
                  <a:t>(a)</a:t>
                </a:r>
              </a:p>
            </p:txBody>
          </p:sp>
          <p:grpSp>
            <p:nvGrpSpPr>
              <p:cNvPr id="55" name="Group 34"/>
              <p:cNvGrpSpPr>
                <a:grpSpLocks/>
              </p:cNvGrpSpPr>
              <p:nvPr/>
            </p:nvGrpSpPr>
            <p:grpSpPr bwMode="auto">
              <a:xfrm>
                <a:off x="4416" y="1536"/>
                <a:ext cx="240" cy="240"/>
                <a:chOff x="4792" y="1808"/>
                <a:chExt cx="240" cy="240"/>
              </a:xfrm>
            </p:grpSpPr>
            <p:sp>
              <p:nvSpPr>
                <p:cNvPr id="56" name="Oval 35"/>
                <p:cNvSpPr>
                  <a:spLocks noChangeArrowheads="1"/>
                </p:cNvSpPr>
                <p:nvPr/>
              </p:nvSpPr>
              <p:spPr bwMode="auto">
                <a:xfrm>
                  <a:off x="4792" y="1808"/>
                  <a:ext cx="240" cy="24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7" name="Freeform 36"/>
                <p:cNvSpPr>
                  <a:spLocks/>
                </p:cNvSpPr>
                <p:nvPr/>
              </p:nvSpPr>
              <p:spPr bwMode="auto">
                <a:xfrm>
                  <a:off x="4848" y="1824"/>
                  <a:ext cx="136" cy="197"/>
                </a:xfrm>
                <a:custGeom>
                  <a:avLst/>
                  <a:gdLst>
                    <a:gd name="T0" fmla="*/ 136 w 136"/>
                    <a:gd name="T1" fmla="*/ 0 h 197"/>
                    <a:gd name="T2" fmla="*/ 0 w 136"/>
                    <a:gd name="T3" fmla="*/ 197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36" h="197">
                      <a:moveTo>
                        <a:pt x="136" y="0"/>
                      </a:moveTo>
                      <a:lnTo>
                        <a:pt x="0" y="197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8" name="Freeform 37"/>
                <p:cNvSpPr>
                  <a:spLocks/>
                </p:cNvSpPr>
                <p:nvPr/>
              </p:nvSpPr>
              <p:spPr bwMode="auto">
                <a:xfrm>
                  <a:off x="4842" y="1824"/>
                  <a:ext cx="135" cy="197"/>
                </a:xfrm>
                <a:custGeom>
                  <a:avLst/>
                  <a:gdLst>
                    <a:gd name="T0" fmla="*/ 0 w 135"/>
                    <a:gd name="T1" fmla="*/ 0 h 197"/>
                    <a:gd name="T2" fmla="*/ 135 w 135"/>
                    <a:gd name="T3" fmla="*/ 197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35" h="197">
                      <a:moveTo>
                        <a:pt x="0" y="0"/>
                      </a:moveTo>
                      <a:lnTo>
                        <a:pt x="135" y="197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50" name="Group 38"/>
            <p:cNvGrpSpPr>
              <a:grpSpLocks/>
            </p:cNvGrpSpPr>
            <p:nvPr/>
          </p:nvGrpSpPr>
          <p:grpSpPr bwMode="auto">
            <a:xfrm>
              <a:off x="5410201" y="2209800"/>
              <a:ext cx="2087563" cy="1006475"/>
              <a:chOff x="3744" y="2064"/>
              <a:chExt cx="1315" cy="634"/>
            </a:xfrm>
          </p:grpSpPr>
          <p:sp>
            <p:nvSpPr>
              <p:cNvPr id="52" name="Text Box 39"/>
              <p:cNvSpPr txBox="1">
                <a:spLocks noChangeArrowheads="1"/>
              </p:cNvSpPr>
              <p:nvPr/>
            </p:nvSpPr>
            <p:spPr bwMode="auto">
              <a:xfrm>
                <a:off x="3744" y="2064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 dirty="0" smtClean="0">
                    <a:ea typeface="ＭＳ Ｐゴシック" pitchFamily="34" charset="-128"/>
                  </a:rPr>
                  <a:t>(b)</a:t>
                </a:r>
                <a:endParaRPr lang="en-US" altLang="ja-JP" b="1" i="0" dirty="0">
                  <a:ea typeface="ＭＳ Ｐゴシック" pitchFamily="34" charset="-128"/>
                </a:endParaRPr>
              </a:p>
            </p:txBody>
          </p:sp>
          <p:sp>
            <p:nvSpPr>
              <p:cNvPr id="53" name="Text Box 40"/>
              <p:cNvSpPr txBox="1">
                <a:spLocks noChangeArrowheads="1"/>
              </p:cNvSpPr>
              <p:nvPr/>
            </p:nvSpPr>
            <p:spPr bwMode="auto">
              <a:xfrm>
                <a:off x="4291" y="2410"/>
                <a:ext cx="76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 dirty="0">
                    <a:ea typeface="ＭＳ Ｐゴシック" pitchFamily="34" charset="-128"/>
                  </a:rPr>
                  <a:t>zero</a:t>
                </a:r>
              </a:p>
            </p:txBody>
          </p:sp>
        </p:grpSp>
        <p:sp>
          <p:nvSpPr>
            <p:cNvPr id="51" name="TextBox 50"/>
            <p:cNvSpPr txBox="1"/>
            <p:nvPr/>
          </p:nvSpPr>
          <p:spPr>
            <a:xfrm>
              <a:off x="4572000" y="1600200"/>
              <a:ext cx="4038600" cy="369332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square" rtlCol="0">
              <a:spAutoFit/>
            </a:bodyPr>
            <a:lstStyle/>
            <a:p>
              <a:pPr indent="228600"/>
              <a:r>
                <a:rPr lang="en-US" sz="1800" b="1" dirty="0" smtClean="0">
                  <a:solidFill>
                    <a:srgbClr val="CC0000"/>
                  </a:solidFill>
                  <a:latin typeface="+mj-lt"/>
                </a:rPr>
                <a:t>(B). </a:t>
              </a:r>
              <a:endParaRPr lang="en-US" sz="1800" b="1" dirty="0">
                <a:solidFill>
                  <a:srgbClr val="CC0000"/>
                </a:solidFill>
                <a:latin typeface="+mj-lt"/>
              </a:endParaRPr>
            </a:p>
          </p:txBody>
        </p:sp>
      </p:grpSp>
      <p:sp>
        <p:nvSpPr>
          <p:cNvPr id="74" name="Text Box 29"/>
          <p:cNvSpPr txBox="1">
            <a:spLocks noChangeArrowheads="1"/>
          </p:cNvSpPr>
          <p:nvPr/>
        </p:nvSpPr>
        <p:spPr bwMode="auto">
          <a:xfrm>
            <a:off x="5410200" y="6324600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>
                <a:ea typeface="ＭＳ Ｐゴシック" pitchFamily="34" charset="-128"/>
              </a:rPr>
              <a:t>(c)</a:t>
            </a:r>
          </a:p>
        </p:txBody>
      </p:sp>
      <p:sp>
        <p:nvSpPr>
          <p:cNvPr id="75" name="Oval 30"/>
          <p:cNvSpPr>
            <a:spLocks noChangeArrowheads="1"/>
          </p:cNvSpPr>
          <p:nvPr/>
        </p:nvSpPr>
        <p:spPr bwMode="auto">
          <a:xfrm>
            <a:off x="6400800" y="6400800"/>
            <a:ext cx="381000" cy="381000"/>
          </a:xfrm>
          <a:prstGeom prst="ellips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76" name="Oval 31"/>
          <p:cNvSpPr>
            <a:spLocks noChangeArrowheads="1"/>
          </p:cNvSpPr>
          <p:nvPr/>
        </p:nvSpPr>
        <p:spPr bwMode="auto">
          <a:xfrm>
            <a:off x="6553200" y="65532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9" name="Text Box 33"/>
          <p:cNvSpPr txBox="1">
            <a:spLocks noChangeArrowheads="1"/>
          </p:cNvSpPr>
          <p:nvPr/>
        </p:nvSpPr>
        <p:spPr bwMode="auto">
          <a:xfrm>
            <a:off x="5410200" y="5061466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 dirty="0">
                <a:ea typeface="ＭＳ Ｐゴシック" pitchFamily="34" charset="-128"/>
              </a:rPr>
              <a:t>(a)</a:t>
            </a:r>
          </a:p>
        </p:txBody>
      </p:sp>
      <p:grpSp>
        <p:nvGrpSpPr>
          <p:cNvPr id="70" name="Group 34"/>
          <p:cNvGrpSpPr>
            <a:grpSpLocks/>
          </p:cNvGrpSpPr>
          <p:nvPr/>
        </p:nvGrpSpPr>
        <p:grpSpPr bwMode="auto">
          <a:xfrm>
            <a:off x="6521450" y="5778640"/>
            <a:ext cx="381000" cy="381000"/>
            <a:chOff x="4792" y="1808"/>
            <a:chExt cx="240" cy="240"/>
          </a:xfrm>
        </p:grpSpPr>
        <p:sp>
          <p:nvSpPr>
            <p:cNvPr id="71" name="Oval 35"/>
            <p:cNvSpPr>
              <a:spLocks noChangeArrowheads="1"/>
            </p:cNvSpPr>
            <p:nvPr/>
          </p:nvSpPr>
          <p:spPr bwMode="auto">
            <a:xfrm>
              <a:off x="4792" y="1808"/>
              <a:ext cx="240" cy="24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2" name="Freeform 36"/>
            <p:cNvSpPr>
              <a:spLocks/>
            </p:cNvSpPr>
            <p:nvPr/>
          </p:nvSpPr>
          <p:spPr bwMode="auto">
            <a:xfrm>
              <a:off x="4848" y="1824"/>
              <a:ext cx="136" cy="197"/>
            </a:xfrm>
            <a:custGeom>
              <a:avLst/>
              <a:gdLst>
                <a:gd name="T0" fmla="*/ 136 w 136"/>
                <a:gd name="T1" fmla="*/ 0 h 197"/>
                <a:gd name="T2" fmla="*/ 0 w 136"/>
                <a:gd name="T3" fmla="*/ 197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36" h="197">
                  <a:moveTo>
                    <a:pt x="136" y="0"/>
                  </a:moveTo>
                  <a:lnTo>
                    <a:pt x="0" y="197"/>
                  </a:lnTo>
                </a:path>
              </a:pathLst>
            </a:custGeom>
            <a:noFill/>
            <a:ln w="19050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Freeform 37"/>
            <p:cNvSpPr>
              <a:spLocks/>
            </p:cNvSpPr>
            <p:nvPr/>
          </p:nvSpPr>
          <p:spPr bwMode="auto">
            <a:xfrm>
              <a:off x="4842" y="1824"/>
              <a:ext cx="135" cy="197"/>
            </a:xfrm>
            <a:custGeom>
              <a:avLst/>
              <a:gdLst>
                <a:gd name="T0" fmla="*/ 0 w 135"/>
                <a:gd name="T1" fmla="*/ 0 h 197"/>
                <a:gd name="T2" fmla="*/ 135 w 135"/>
                <a:gd name="T3" fmla="*/ 197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35" h="197">
                  <a:moveTo>
                    <a:pt x="0" y="0"/>
                  </a:moveTo>
                  <a:lnTo>
                    <a:pt x="135" y="197"/>
                  </a:lnTo>
                </a:path>
              </a:pathLst>
            </a:custGeom>
            <a:noFill/>
            <a:ln w="19050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7" name="Text Box 39"/>
          <p:cNvSpPr txBox="1">
            <a:spLocks noChangeArrowheads="1"/>
          </p:cNvSpPr>
          <p:nvPr/>
        </p:nvSpPr>
        <p:spPr bwMode="auto">
          <a:xfrm>
            <a:off x="5410200" y="5715000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>
                <a:ea typeface="ＭＳ Ｐゴシック" pitchFamily="34" charset="-128"/>
              </a:rPr>
              <a:t>(b)</a:t>
            </a:r>
          </a:p>
        </p:txBody>
      </p:sp>
      <p:sp>
        <p:nvSpPr>
          <p:cNvPr id="68" name="Text Box 40"/>
          <p:cNvSpPr txBox="1">
            <a:spLocks noChangeArrowheads="1"/>
          </p:cNvSpPr>
          <p:nvPr/>
        </p:nvSpPr>
        <p:spPr bwMode="auto">
          <a:xfrm>
            <a:off x="6324600" y="5061466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 dirty="0">
                <a:ea typeface="ＭＳ Ｐゴシック" pitchFamily="34" charset="-128"/>
              </a:rPr>
              <a:t>zero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4582048" y="5125496"/>
            <a:ext cx="4038600" cy="36933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>
            <a:spAutoFit/>
          </a:bodyPr>
          <a:lstStyle/>
          <a:p>
            <a:pPr indent="228600"/>
            <a:r>
              <a:rPr lang="en-US" sz="1800" b="1" dirty="0" smtClean="0">
                <a:solidFill>
                  <a:srgbClr val="CC0000"/>
                </a:solidFill>
                <a:latin typeface="+mj-lt"/>
              </a:rPr>
              <a:t>(C). </a:t>
            </a:r>
            <a:endParaRPr lang="en-US" sz="1800" b="1" dirty="0">
              <a:solidFill>
                <a:srgbClr val="CC0000"/>
              </a:solidFill>
              <a:latin typeface="+mj-lt"/>
            </a:endParaRPr>
          </a:p>
        </p:txBody>
      </p:sp>
      <p:sp>
        <p:nvSpPr>
          <p:cNvPr id="78" name="Rectangle 77"/>
          <p:cNvSpPr/>
          <p:nvPr/>
        </p:nvSpPr>
        <p:spPr>
          <a:xfrm>
            <a:off x="10048" y="641866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519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50" name="Object 2"/>
          <p:cNvGraphicFramePr>
            <a:graphicFrameLocks noChangeAspect="1"/>
          </p:cNvGraphicFramePr>
          <p:nvPr/>
        </p:nvGraphicFramePr>
        <p:xfrm>
          <a:off x="3505200" y="990600"/>
          <a:ext cx="2044700" cy="538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78" name="Equation" r:id="rId4" imgW="1015920" imgH="266400" progId="Equation.DSMT4">
                  <p:embed/>
                </p:oleObj>
              </mc:Choice>
              <mc:Fallback>
                <p:oleObj name="Equation" r:id="rId4" imgW="10159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990600"/>
                        <a:ext cx="2044700" cy="538163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18595" name="Picture 3" descr="Fig20"/>
          <p:cNvPicPr>
            <a:picLocks noChangeAspect="1" noChangeArrowheads="1"/>
          </p:cNvPicPr>
          <p:nvPr/>
        </p:nvPicPr>
        <p:blipFill>
          <a:blip r:embed="rId6">
            <a:lum bright="-6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752600"/>
            <a:ext cx="3429000" cy="159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18596" name="Line 4"/>
          <p:cNvSpPr>
            <a:spLocks noChangeShapeType="1"/>
          </p:cNvSpPr>
          <p:nvPr/>
        </p:nvSpPr>
        <p:spPr bwMode="auto">
          <a:xfrm flipH="1">
            <a:off x="3886200" y="2362200"/>
            <a:ext cx="457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18597" name="Text Box 5"/>
          <p:cNvSpPr txBox="1">
            <a:spLocks noChangeArrowheads="1"/>
          </p:cNvSpPr>
          <p:nvPr/>
        </p:nvSpPr>
        <p:spPr bwMode="auto">
          <a:xfrm>
            <a:off x="4419600" y="2133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Confined area: deflection</a:t>
            </a: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1127125" y="3352800"/>
            <a:ext cx="6916738" cy="488950"/>
            <a:chOff x="710" y="2374"/>
            <a:chExt cx="4357" cy="308"/>
          </a:xfrm>
        </p:grpSpPr>
        <p:sp>
          <p:nvSpPr>
            <p:cNvPr id="27659" name="Text Box 7"/>
            <p:cNvSpPr txBox="1">
              <a:spLocks noChangeArrowheads="1"/>
            </p:cNvSpPr>
            <p:nvPr/>
          </p:nvSpPr>
          <p:spPr bwMode="auto">
            <a:xfrm>
              <a:off x="710" y="2374"/>
              <a:ext cx="4357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chemeClr val="accent2"/>
                  </a:solidFill>
                </a:rPr>
                <a:t>What if we have large (infinite) area with constant </a:t>
              </a:r>
              <a:r>
                <a:rPr lang="en-US" altLang="en-US" i="1">
                  <a:solidFill>
                    <a:schemeClr val="accent2"/>
                  </a:solidFill>
                </a:rPr>
                <a:t>B</a:t>
              </a:r>
              <a:r>
                <a:rPr lang="en-US" altLang="en-US">
                  <a:solidFill>
                    <a:schemeClr val="accent2"/>
                  </a:solidFill>
                  <a:sym typeface="Symbol" pitchFamily="18" charset="2"/>
                </a:rPr>
                <a:t></a:t>
              </a:r>
              <a:r>
                <a:rPr lang="en-US" altLang="en-US" i="1">
                  <a:solidFill>
                    <a:schemeClr val="accent2"/>
                  </a:solidFill>
                  <a:sym typeface="Symbol" pitchFamily="18" charset="2"/>
                </a:rPr>
                <a:t>v</a:t>
              </a:r>
              <a:endParaRPr lang="en-US" altLang="en-US">
                <a:solidFill>
                  <a:schemeClr val="accent2"/>
                </a:solidFill>
              </a:endParaRPr>
            </a:p>
          </p:txBody>
        </p:sp>
        <p:sp>
          <p:nvSpPr>
            <p:cNvPr id="27660" name="Line 8"/>
            <p:cNvSpPr>
              <a:spLocks noChangeShapeType="1"/>
            </p:cNvSpPr>
            <p:nvPr/>
          </p:nvSpPr>
          <p:spPr bwMode="auto">
            <a:xfrm>
              <a:off x="4704" y="2400"/>
              <a:ext cx="1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661" name="Line 9"/>
            <p:cNvSpPr>
              <a:spLocks noChangeShapeType="1"/>
            </p:cNvSpPr>
            <p:nvPr/>
          </p:nvSpPr>
          <p:spPr bwMode="auto">
            <a:xfrm>
              <a:off x="4896" y="2448"/>
              <a:ext cx="1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1518602" name="Picture 10" descr="Fig20"/>
          <p:cNvPicPr>
            <a:picLocks noChangeAspect="1" noChangeArrowheads="1"/>
          </p:cNvPicPr>
          <p:nvPr/>
        </p:nvPicPr>
        <p:blipFill>
          <a:blip r:embed="rId7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775075"/>
            <a:ext cx="3581400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18603" name="Object 3"/>
          <p:cNvGraphicFramePr>
            <a:graphicFrameLocks noChangeAspect="1"/>
          </p:cNvGraphicFramePr>
          <p:nvPr/>
        </p:nvGraphicFramePr>
        <p:xfrm>
          <a:off x="990600" y="4308475"/>
          <a:ext cx="1355725" cy="871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79" name="Equation" r:id="rId8" imgW="672840" imgH="431640" progId="Equation.3">
                  <p:embed/>
                </p:oleObj>
              </mc:Choice>
              <mc:Fallback>
                <p:oleObj name="Equation" r:id="rId8" imgW="67284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4308475"/>
                        <a:ext cx="1355725" cy="871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7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Motion in a Magnetic Field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6200" y="5715000"/>
            <a:ext cx="8949752" cy="1077218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US" sz="2000" dirty="0">
                <a:hlinkClick r:id="rId10"/>
              </a:rPr>
              <a:t>http://</a:t>
            </a:r>
            <a:r>
              <a:rPr lang="en-US" sz="2000" dirty="0" smtClean="0">
                <a:hlinkClick r:id="rId10"/>
              </a:rPr>
              <a:t>glencoe.mcgraw-hill.com/sites/0098458137/student_view0/chapter24/magnetic_field_applet.html</a:t>
            </a:r>
            <a:endParaRPr lang="en-US" sz="2000" dirty="0" smtClean="0"/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7938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4</a:t>
            </a:fld>
            <a:endParaRPr lang="en-US" altLang="en-US"/>
          </a:p>
        </p:txBody>
      </p:sp>
      <p:pic>
        <p:nvPicPr>
          <p:cNvPr id="4" name="charge_in_a_magnetic_field_2013_v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104900"/>
            <a:ext cx="9144000" cy="5143500"/>
          </a:xfrm>
          <a:prstGeom prst="rect">
            <a:avLst/>
          </a:prstGeom>
        </p:spPr>
      </p:pic>
      <p:sp>
        <p:nvSpPr>
          <p:cNvPr id="5" name="Rectangle 12"/>
          <p:cNvSpPr txBox="1">
            <a:spLocks noChangeArrowheads="1"/>
          </p:cNvSpPr>
          <p:nvPr/>
        </p:nvSpPr>
        <p:spPr bwMode="auto">
          <a:xfrm>
            <a:off x="152400" y="0"/>
            <a:ext cx="91440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+mj-lt"/>
                <a:ea typeface="ＭＳ Ｐゴシック" pitchFamily="76" charset="-128"/>
                <a:cs typeface="ＭＳ Ｐゴシック" pitchFamily="76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Arial" pitchFamily="100" charset="0"/>
                <a:ea typeface="ＭＳ Ｐゴシック" pitchFamily="76" charset="-128"/>
                <a:cs typeface="ＭＳ Ｐゴシック" pitchFamily="76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Arial" pitchFamily="100" charset="0"/>
                <a:ea typeface="ＭＳ Ｐゴシック" pitchFamily="76" charset="-128"/>
                <a:cs typeface="ＭＳ Ｐゴシック" pitchFamily="76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Arial" pitchFamily="100" charset="0"/>
                <a:ea typeface="ＭＳ Ｐゴシック" pitchFamily="76" charset="-128"/>
                <a:cs typeface="ＭＳ Ｐゴシック" pitchFamily="76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Arial" pitchFamily="100" charset="0"/>
                <a:ea typeface="ＭＳ Ｐゴシック" pitchFamily="76" charset="-128"/>
                <a:cs typeface="ＭＳ Ｐゴシック" pitchFamily="76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10169D"/>
                </a:solidFill>
                <a:latin typeface="Arial" pitchFamily="100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10169D"/>
                </a:solidFill>
                <a:latin typeface="Arial" pitchFamily="100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10169D"/>
                </a:solidFill>
                <a:latin typeface="Arial" pitchFamily="100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10169D"/>
                </a:solidFill>
                <a:latin typeface="Arial" pitchFamily="100" charset="0"/>
              </a:defRPr>
            </a:lvl9pPr>
          </a:lstStyle>
          <a:p>
            <a:pPr eaLnBrk="1" hangingPunct="1"/>
            <a:r>
              <a:rPr lang="en-US" altLang="en-US" kern="0" dirty="0" smtClean="0">
                <a:ea typeface="ＭＳ Ｐゴシック" pitchFamily="34" charset="-128"/>
              </a:rPr>
              <a:t>Motion in a Magnetic Field</a:t>
            </a:r>
          </a:p>
        </p:txBody>
      </p:sp>
    </p:spTree>
    <p:extLst>
      <p:ext uri="{BB962C8B-B14F-4D97-AF65-F5344CB8AC3E}">
        <p14:creationId xmlns:p14="http://schemas.microsoft.com/office/powerpoint/2010/main" val="2741685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4" name="Text Box 2"/>
          <p:cNvSpPr txBox="1">
            <a:spLocks noChangeArrowheads="1"/>
          </p:cNvSpPr>
          <p:nvPr/>
        </p:nvSpPr>
        <p:spPr bwMode="auto">
          <a:xfrm>
            <a:off x="533400" y="1219200"/>
            <a:ext cx="23161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Position vector </a:t>
            </a:r>
            <a:r>
              <a:rPr lang="en-US" altLang="en-US" i="1">
                <a:solidFill>
                  <a:schemeClr val="accent2"/>
                </a:solidFill>
              </a:rPr>
              <a:t>r:</a:t>
            </a:r>
            <a:endParaRPr lang="en-US" altLang="en-US"/>
          </a:p>
        </p:txBody>
      </p:sp>
      <p:graphicFrame>
        <p:nvGraphicFramePr>
          <p:cNvPr id="29698" name="Object 2"/>
          <p:cNvGraphicFramePr>
            <a:graphicFrameLocks noChangeAspect="1"/>
          </p:cNvGraphicFramePr>
          <p:nvPr/>
        </p:nvGraphicFramePr>
        <p:xfrm>
          <a:off x="2971800" y="1066800"/>
          <a:ext cx="1636713" cy="874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790" name="Equation" r:id="rId4" imgW="812520" imgH="431640" progId="Equation.3">
                  <p:embed/>
                </p:oleObj>
              </mc:Choice>
              <mc:Fallback>
                <p:oleObj name="Equation" r:id="rId4" imgW="81252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1066800"/>
                        <a:ext cx="1636713" cy="874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24740" name="Line 4"/>
          <p:cNvSpPr>
            <a:spLocks noChangeShapeType="1"/>
          </p:cNvSpPr>
          <p:nvPr/>
        </p:nvSpPr>
        <p:spPr bwMode="auto">
          <a:xfrm>
            <a:off x="4876800" y="1524000"/>
            <a:ext cx="381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1524741" name="Object 3"/>
          <p:cNvGraphicFramePr>
            <a:graphicFrameLocks noChangeAspect="1"/>
          </p:cNvGraphicFramePr>
          <p:nvPr/>
        </p:nvGraphicFramePr>
        <p:xfrm>
          <a:off x="5638800" y="1106488"/>
          <a:ext cx="819150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791" name="Equation" r:id="rId6" imgW="406080" imgH="393480" progId="Equation.3">
                  <p:embed/>
                </p:oleObj>
              </mc:Choice>
              <mc:Fallback>
                <p:oleObj name="Equation" r:id="rId6" imgW="40608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8800" y="1106488"/>
                        <a:ext cx="819150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4742" name="Object 4"/>
          <p:cNvGraphicFramePr>
            <a:graphicFrameLocks noChangeAspect="1"/>
          </p:cNvGraphicFramePr>
          <p:nvPr>
            <p:extLst/>
          </p:nvPr>
        </p:nvGraphicFramePr>
        <p:xfrm>
          <a:off x="430213" y="2133600"/>
          <a:ext cx="3168650" cy="874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792" name="Equation" r:id="rId8" imgW="1574640" imgH="431640" progId="Equation.DSMT4">
                  <p:embed/>
                </p:oleObj>
              </mc:Choice>
              <mc:Fallback>
                <p:oleObj name="Equation" r:id="rId8" imgW="1574640" imgH="43164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0213" y="2133600"/>
                        <a:ext cx="3168650" cy="874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4743" name="Object 5"/>
          <p:cNvGraphicFramePr>
            <a:graphicFrameLocks noChangeAspect="1"/>
          </p:cNvGraphicFramePr>
          <p:nvPr/>
        </p:nvGraphicFramePr>
        <p:xfrm>
          <a:off x="4267200" y="2133600"/>
          <a:ext cx="1431925" cy="874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793" name="Equation" r:id="rId10" imgW="711000" imgH="431640" progId="Equation.3">
                  <p:embed/>
                </p:oleObj>
              </mc:Choice>
              <mc:Fallback>
                <p:oleObj name="Equation" r:id="rId10" imgW="71100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7200" y="2133600"/>
                        <a:ext cx="1431925" cy="874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2667000" y="2819400"/>
            <a:ext cx="2590800" cy="609600"/>
            <a:chOff x="1680" y="1776"/>
            <a:chExt cx="1632" cy="384"/>
          </a:xfrm>
        </p:grpSpPr>
        <p:sp>
          <p:nvSpPr>
            <p:cNvPr id="29713" name="Line 9"/>
            <p:cNvSpPr>
              <a:spLocks noChangeShapeType="1"/>
            </p:cNvSpPr>
            <p:nvPr/>
          </p:nvSpPr>
          <p:spPr bwMode="auto">
            <a:xfrm>
              <a:off x="1680" y="1920"/>
              <a:ext cx="192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14" name="Line 10"/>
            <p:cNvSpPr>
              <a:spLocks noChangeShapeType="1"/>
            </p:cNvSpPr>
            <p:nvPr/>
          </p:nvSpPr>
          <p:spPr bwMode="auto">
            <a:xfrm flipH="1">
              <a:off x="2544" y="1776"/>
              <a:ext cx="768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1524747" name="Object 6"/>
          <p:cNvGraphicFramePr>
            <a:graphicFrameLocks noChangeAspect="1"/>
          </p:cNvGraphicFramePr>
          <p:nvPr/>
        </p:nvGraphicFramePr>
        <p:xfrm>
          <a:off x="2743200" y="3352800"/>
          <a:ext cx="1687513" cy="874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794" name="Equation" r:id="rId12" imgW="838080" imgH="431640" progId="Equation.3">
                  <p:embed/>
                </p:oleObj>
              </mc:Choice>
              <mc:Fallback>
                <p:oleObj name="Equation" r:id="rId12" imgW="83808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3352800"/>
                        <a:ext cx="1687513" cy="874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4748" name="Object 7"/>
          <p:cNvGraphicFramePr>
            <a:graphicFrameLocks noChangeAspect="1"/>
          </p:cNvGraphicFramePr>
          <p:nvPr/>
        </p:nvGraphicFramePr>
        <p:xfrm>
          <a:off x="2743200" y="4572000"/>
          <a:ext cx="1176338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795" name="Equation" r:id="rId14" imgW="583920" imgH="253800" progId="Equation.DSMT4">
                  <p:embed/>
                </p:oleObj>
              </mc:Choice>
              <mc:Fallback>
                <p:oleObj name="Equation" r:id="rId14" imgW="583920" imgH="2538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4572000"/>
                        <a:ext cx="1176338" cy="514350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4343400" y="4572000"/>
            <a:ext cx="4419600" cy="457200"/>
            <a:chOff x="2880" y="2688"/>
            <a:chExt cx="2784" cy="288"/>
          </a:xfrm>
        </p:grpSpPr>
        <p:sp>
          <p:nvSpPr>
            <p:cNvPr id="29711" name="Text Box 14"/>
            <p:cNvSpPr txBox="1">
              <a:spLocks noChangeArrowheads="1"/>
            </p:cNvSpPr>
            <p:nvPr/>
          </p:nvSpPr>
          <p:spPr bwMode="auto">
            <a:xfrm>
              <a:off x="3067" y="2688"/>
              <a:ext cx="259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valid even for relativistic speeds</a:t>
              </a:r>
            </a:p>
          </p:txBody>
        </p:sp>
        <p:sp>
          <p:nvSpPr>
            <p:cNvPr id="29712" name="Line 15"/>
            <p:cNvSpPr>
              <a:spLocks noChangeShapeType="1"/>
            </p:cNvSpPr>
            <p:nvPr/>
          </p:nvSpPr>
          <p:spPr bwMode="auto">
            <a:xfrm flipH="1">
              <a:off x="2880" y="2880"/>
              <a:ext cx="19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524752" name="Text Box 16"/>
          <p:cNvSpPr txBox="1">
            <a:spLocks noChangeArrowheads="1"/>
          </p:cNvSpPr>
          <p:nvPr/>
        </p:nvSpPr>
        <p:spPr bwMode="auto">
          <a:xfrm>
            <a:off x="685800" y="5222875"/>
            <a:ext cx="80883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Used to measure momentum in high-energy particle experiments</a:t>
            </a:r>
            <a:endParaRPr lang="en-US" altLang="en-US"/>
          </a:p>
        </p:txBody>
      </p:sp>
      <p:sp>
        <p:nvSpPr>
          <p:cNvPr id="29709" name="Rectangle 1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Determining the Momentum of a Particle</a:t>
            </a:r>
          </a:p>
        </p:txBody>
      </p:sp>
      <p:sp>
        <p:nvSpPr>
          <p:cNvPr id="29710" name="Text Box 18"/>
          <p:cNvSpPr txBox="1">
            <a:spLocks noChangeArrowheads="1"/>
          </p:cNvSpPr>
          <p:nvPr/>
        </p:nvSpPr>
        <p:spPr bwMode="auto">
          <a:xfrm>
            <a:off x="6858000" y="1219200"/>
            <a:ext cx="2119313" cy="457200"/>
          </a:xfrm>
          <a:prstGeom prst="rect">
            <a:avLst/>
          </a:prstGeom>
          <a:solidFill>
            <a:srgbClr val="F6F63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Circular motion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5</a:t>
            </a:fld>
            <a:endParaRPr lang="en-US" altLang="en-US"/>
          </a:p>
        </p:txBody>
      </p:sp>
      <p:grpSp>
        <p:nvGrpSpPr>
          <p:cNvPr id="20" name="Group 19"/>
          <p:cNvGrpSpPr/>
          <p:nvPr/>
        </p:nvGrpSpPr>
        <p:grpSpPr>
          <a:xfrm>
            <a:off x="254153" y="3305816"/>
            <a:ext cx="3460929" cy="3338037"/>
            <a:chOff x="430824" y="811969"/>
            <a:chExt cx="3521574" cy="3376343"/>
          </a:xfrm>
        </p:grpSpPr>
        <p:pic>
          <p:nvPicPr>
            <p:cNvPr id="21" name="Picture 6" descr="http://www.star.bnl.gov/public/imagelib/events/130GeV-peri-front.jpg"/>
            <p:cNvPicPr>
              <a:picLocks noChangeAspect="1" noChangeArrowheads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830" t="5258" r="16603" b="7258"/>
            <a:stretch/>
          </p:blipFill>
          <p:spPr bwMode="auto">
            <a:xfrm>
              <a:off x="430824" y="811969"/>
              <a:ext cx="3379514" cy="33763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Rectangle 21"/>
            <p:cNvSpPr/>
            <p:nvPr/>
          </p:nvSpPr>
          <p:spPr>
            <a:xfrm>
              <a:off x="3478866" y="3657600"/>
              <a:ext cx="473532" cy="53071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" name="Picture 15" descr="screenshot_06252k_front_r1177002_t25_ev9"/>
          <p:cNvPicPr>
            <a:picLocks noChangeAspect="1" noChangeArrowheads="1"/>
          </p:cNvPicPr>
          <p:nvPr/>
        </p:nvPicPr>
        <p:blipFill>
          <a:blip r:embed="rId17"/>
          <a:srcRect l="13312" t="3044" r="13312" b="3044"/>
          <a:stretch>
            <a:fillRect/>
          </a:stretch>
        </p:blipFill>
        <p:spPr bwMode="auto">
          <a:xfrm>
            <a:off x="5486400" y="3332956"/>
            <a:ext cx="3124200" cy="308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93694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52" name="Picture 2" descr="Fig20"/>
          <p:cNvPicPr>
            <a:picLocks noChangeAspect="1" noChangeArrowheads="1"/>
          </p:cNvPicPr>
          <p:nvPr/>
        </p:nvPicPr>
        <p:blipFill>
          <a:blip r:embed="rId4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066800"/>
            <a:ext cx="3581400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20643" name="Text Box 3"/>
          <p:cNvSpPr txBox="1">
            <a:spLocks noChangeArrowheads="1"/>
          </p:cNvSpPr>
          <p:nvPr/>
        </p:nvSpPr>
        <p:spPr bwMode="auto">
          <a:xfrm>
            <a:off x="685800" y="1676400"/>
            <a:ext cx="26527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Any rotating vector:</a:t>
            </a:r>
            <a:endParaRPr lang="en-US" altLang="en-US"/>
          </a:p>
        </p:txBody>
      </p:sp>
      <p:graphicFrame>
        <p:nvGraphicFramePr>
          <p:cNvPr id="31747" name="Object 3"/>
          <p:cNvGraphicFramePr>
            <a:graphicFrameLocks noChangeAspect="1"/>
          </p:cNvGraphicFramePr>
          <p:nvPr/>
        </p:nvGraphicFramePr>
        <p:xfrm>
          <a:off x="3505200" y="990600"/>
          <a:ext cx="2044700" cy="538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92" name="Equation" r:id="rId5" imgW="1015920" imgH="266400" progId="Equation.DSMT4">
                  <p:embed/>
                </p:oleObj>
              </mc:Choice>
              <mc:Fallback>
                <p:oleObj name="Equation" r:id="rId5" imgW="10159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990600"/>
                        <a:ext cx="2044700" cy="538163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0646" name="Object 4"/>
          <p:cNvGraphicFramePr>
            <a:graphicFrameLocks noChangeAspect="1"/>
          </p:cNvGraphicFramePr>
          <p:nvPr>
            <p:extLst/>
          </p:nvPr>
        </p:nvGraphicFramePr>
        <p:xfrm>
          <a:off x="935038" y="3124200"/>
          <a:ext cx="2992437" cy="871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93" name="Equation" r:id="rId7" imgW="1485720" imgH="431640" progId="Equation.DSMT4">
                  <p:embed/>
                </p:oleObj>
              </mc:Choice>
              <mc:Fallback>
                <p:oleObj name="Equation" r:id="rId7" imgW="1485720" imgH="43164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35038" y="3124200"/>
                        <a:ext cx="2992437" cy="871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0647" name="Object 5"/>
          <p:cNvGraphicFramePr>
            <a:graphicFrameLocks noChangeAspect="1"/>
          </p:cNvGraphicFramePr>
          <p:nvPr/>
        </p:nvGraphicFramePr>
        <p:xfrm>
          <a:off x="4306888" y="3200400"/>
          <a:ext cx="3452812" cy="871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94" name="Equation" r:id="rId9" imgW="1714320" imgH="431640" progId="Equation.3">
                  <p:embed/>
                </p:oleObj>
              </mc:Choice>
              <mc:Fallback>
                <p:oleObj name="Equation" r:id="rId9" imgW="171432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06888" y="3200400"/>
                        <a:ext cx="3452812" cy="871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2286000" y="3810000"/>
            <a:ext cx="4419600" cy="609600"/>
            <a:chOff x="1440" y="2400"/>
            <a:chExt cx="2784" cy="384"/>
          </a:xfrm>
        </p:grpSpPr>
        <p:sp>
          <p:nvSpPr>
            <p:cNvPr id="31758" name="Line 9"/>
            <p:cNvSpPr>
              <a:spLocks noChangeShapeType="1"/>
            </p:cNvSpPr>
            <p:nvPr/>
          </p:nvSpPr>
          <p:spPr bwMode="auto">
            <a:xfrm>
              <a:off x="1440" y="2496"/>
              <a:ext cx="96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759" name="Line 10"/>
            <p:cNvSpPr>
              <a:spLocks noChangeShapeType="1"/>
            </p:cNvSpPr>
            <p:nvPr/>
          </p:nvSpPr>
          <p:spPr bwMode="auto">
            <a:xfrm flipH="1">
              <a:off x="2496" y="2400"/>
              <a:ext cx="1728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1520651" name="Object 6"/>
          <p:cNvGraphicFramePr>
            <a:graphicFrameLocks noChangeAspect="1"/>
          </p:cNvGraphicFramePr>
          <p:nvPr/>
        </p:nvGraphicFramePr>
        <p:xfrm>
          <a:off x="1295400" y="4343400"/>
          <a:ext cx="2635250" cy="871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95" name="Equation" r:id="rId11" imgW="1307880" imgH="431640" progId="Equation.DSMT4">
                  <p:embed/>
                </p:oleObj>
              </mc:Choice>
              <mc:Fallback>
                <p:oleObj name="Equation" r:id="rId11" imgW="1307880" imgH="43164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4343400"/>
                        <a:ext cx="2635250" cy="871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0652" name="Object 7"/>
          <p:cNvGraphicFramePr>
            <a:graphicFrameLocks noChangeAspect="1"/>
          </p:cNvGraphicFramePr>
          <p:nvPr/>
        </p:nvGraphicFramePr>
        <p:xfrm>
          <a:off x="1295400" y="5562600"/>
          <a:ext cx="2508250" cy="846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96" name="Equation" r:id="rId13" imgW="1244520" imgH="419040" progId="Equation.DSMT4">
                  <p:embed/>
                </p:oleObj>
              </mc:Choice>
              <mc:Fallback>
                <p:oleObj name="Equation" r:id="rId13" imgW="1244520" imgH="41904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5562600"/>
                        <a:ext cx="2508250" cy="846138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5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Circular Motion at any Speed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5158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804" name="Picture 2" descr="Fig20"/>
          <p:cNvPicPr>
            <a:picLocks noChangeAspect="1" noChangeArrowheads="1"/>
          </p:cNvPicPr>
          <p:nvPr/>
        </p:nvPicPr>
        <p:blipFill>
          <a:blip r:embed="rId4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066800"/>
            <a:ext cx="3581400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3794" name="Object 2"/>
          <p:cNvGraphicFramePr>
            <a:graphicFrameLocks noChangeAspect="1"/>
          </p:cNvGraphicFramePr>
          <p:nvPr/>
        </p:nvGraphicFramePr>
        <p:xfrm>
          <a:off x="1143000" y="1066800"/>
          <a:ext cx="2508250" cy="846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94" name="Equation" r:id="rId5" imgW="1244520" imgH="419040" progId="Equation.3">
                  <p:embed/>
                </p:oleObj>
              </mc:Choice>
              <mc:Fallback>
                <p:oleObj name="Equation" r:id="rId5" imgW="1244520" imgH="419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1066800"/>
                        <a:ext cx="2508250" cy="846138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22692" name="Text Box 4"/>
          <p:cNvSpPr txBox="1">
            <a:spLocks noChangeArrowheads="1"/>
          </p:cNvSpPr>
          <p:nvPr/>
        </p:nvSpPr>
        <p:spPr bwMode="auto">
          <a:xfrm>
            <a:off x="746125" y="2327275"/>
            <a:ext cx="12128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if </a:t>
            </a:r>
            <a:r>
              <a:rPr lang="en-US" altLang="en-US" i="1"/>
              <a:t>v&lt;&lt;c</a:t>
            </a:r>
            <a:r>
              <a:rPr lang="en-US" altLang="en-US"/>
              <a:t>:</a:t>
            </a:r>
          </a:p>
        </p:txBody>
      </p:sp>
      <p:graphicFrame>
        <p:nvGraphicFramePr>
          <p:cNvPr id="1522693" name="Object 3"/>
          <p:cNvGraphicFramePr>
            <a:graphicFrameLocks noChangeAspect="1"/>
          </p:cNvGraphicFramePr>
          <p:nvPr/>
        </p:nvGraphicFramePr>
        <p:xfrm>
          <a:off x="2057400" y="2133600"/>
          <a:ext cx="1127125" cy="846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95" name="Equation" r:id="rId7" imgW="558720" imgH="419040" progId="Equation.DSMT4">
                  <p:embed/>
                </p:oleObj>
              </mc:Choice>
              <mc:Fallback>
                <p:oleObj name="Equation" r:id="rId7" imgW="558720" imgH="41904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2133600"/>
                        <a:ext cx="1127125" cy="846138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11" name="Rectangle 1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Circular Motion at Low Speed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7</a:t>
            </a:fld>
            <a:endParaRPr lang="en-US" altLang="en-US"/>
          </a:p>
        </p:txBody>
      </p:sp>
      <p:grpSp>
        <p:nvGrpSpPr>
          <p:cNvPr id="26" name="Group 5"/>
          <p:cNvGrpSpPr>
            <a:grpSpLocks/>
          </p:cNvGrpSpPr>
          <p:nvPr/>
        </p:nvGrpSpPr>
        <p:grpSpPr bwMode="auto">
          <a:xfrm>
            <a:off x="838200" y="3413125"/>
            <a:ext cx="4267200" cy="1436688"/>
            <a:chOff x="1008" y="2592"/>
            <a:chExt cx="3024" cy="1049"/>
          </a:xfrm>
        </p:grpSpPr>
        <p:graphicFrame>
          <p:nvGraphicFramePr>
            <p:cNvPr id="27" name="Object 6"/>
            <p:cNvGraphicFramePr>
              <a:graphicFrameLocks noChangeAspect="1"/>
            </p:cNvGraphicFramePr>
            <p:nvPr/>
          </p:nvGraphicFramePr>
          <p:xfrm>
            <a:off x="1008" y="2592"/>
            <a:ext cx="1344" cy="104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2796" name="Equation" r:id="rId9" imgW="1041120" imgH="812520" progId="Equation.DSMT4">
                    <p:embed/>
                  </p:oleObj>
                </mc:Choice>
                <mc:Fallback>
                  <p:oleObj name="Equation" r:id="rId9" imgW="1041120" imgH="81252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008" y="2592"/>
                          <a:ext cx="1344" cy="104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8" name="Text Box 7"/>
            <p:cNvSpPr txBox="1">
              <a:spLocks noChangeArrowheads="1"/>
            </p:cNvSpPr>
            <p:nvPr/>
          </p:nvSpPr>
          <p:spPr bwMode="auto">
            <a:xfrm>
              <a:off x="3072" y="2929"/>
              <a:ext cx="960" cy="5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 dirty="0">
                  <a:ea typeface="ＭＳ Ｐゴシック" pitchFamily="34" charset="-128"/>
                </a:rPr>
                <a:t>Cyclotron frequency</a:t>
              </a:r>
            </a:p>
          </p:txBody>
        </p:sp>
        <p:sp>
          <p:nvSpPr>
            <p:cNvPr id="29" name="Line 8"/>
            <p:cNvSpPr>
              <a:spLocks noChangeShapeType="1"/>
            </p:cNvSpPr>
            <p:nvPr/>
          </p:nvSpPr>
          <p:spPr bwMode="auto">
            <a:xfrm flipH="1" flipV="1">
              <a:off x="2448" y="2928"/>
              <a:ext cx="576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Line 9"/>
            <p:cNvSpPr>
              <a:spLocks noChangeShapeType="1"/>
            </p:cNvSpPr>
            <p:nvPr/>
          </p:nvSpPr>
          <p:spPr bwMode="auto">
            <a:xfrm flipH="1">
              <a:off x="2448" y="3168"/>
              <a:ext cx="576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1" name="Text Box 10"/>
          <p:cNvSpPr txBox="1">
            <a:spLocks noChangeArrowheads="1"/>
          </p:cNvSpPr>
          <p:nvPr/>
        </p:nvSpPr>
        <p:spPr bwMode="auto">
          <a:xfrm>
            <a:off x="762000" y="4937125"/>
            <a:ext cx="28956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ja-JP" altLang="en-US" sz="2000" b="1" dirty="0">
                <a:ea typeface="ＭＳ Ｐゴシック" pitchFamily="34" charset="-128"/>
              </a:rPr>
              <a:t> </a:t>
            </a:r>
            <a:r>
              <a:rPr lang="en-US" altLang="ja-JP" sz="2000" b="1" dirty="0">
                <a:ea typeface="ＭＳ Ｐゴシック" pitchFamily="34" charset="-128"/>
              </a:rPr>
              <a:t>proportional to B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en-US" altLang="ja-JP" sz="2000" b="1" dirty="0">
                <a:ea typeface="ＭＳ Ｐゴシック" pitchFamily="34" charset="-128"/>
              </a:rPr>
              <a:t> proportional to q/m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en-US" altLang="ja-JP" sz="2000" b="1" dirty="0">
                <a:ea typeface="ＭＳ Ｐゴシック" pitchFamily="34" charset="-128"/>
              </a:rPr>
              <a:t> independent of v</a:t>
            </a:r>
          </a:p>
        </p:txBody>
      </p:sp>
      <p:grpSp>
        <p:nvGrpSpPr>
          <p:cNvPr id="32" name="Group 11"/>
          <p:cNvGrpSpPr>
            <a:grpSpLocks/>
          </p:cNvGrpSpPr>
          <p:nvPr/>
        </p:nvGrpSpPr>
        <p:grpSpPr bwMode="auto">
          <a:xfrm>
            <a:off x="5410200" y="5021261"/>
            <a:ext cx="3505200" cy="827088"/>
            <a:chOff x="768" y="3696"/>
            <a:chExt cx="2688" cy="629"/>
          </a:xfrm>
        </p:grpSpPr>
        <p:graphicFrame>
          <p:nvGraphicFramePr>
            <p:cNvPr id="33" name="Object 12"/>
            <p:cNvGraphicFramePr>
              <a:graphicFrameLocks noChangeAspect="1"/>
            </p:cNvGraphicFramePr>
            <p:nvPr/>
          </p:nvGraphicFramePr>
          <p:xfrm>
            <a:off x="768" y="3696"/>
            <a:ext cx="1200" cy="55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2797" name="Equation" r:id="rId11" imgW="901440" imgH="419040" progId="Equation.DSMT4">
                    <p:embed/>
                  </p:oleObj>
                </mc:Choice>
                <mc:Fallback>
                  <p:oleObj name="Equation" r:id="rId11" imgW="901440" imgH="4190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68" y="3696"/>
                          <a:ext cx="1200" cy="55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4" name="Text Box 13"/>
            <p:cNvSpPr txBox="1">
              <a:spLocks noChangeArrowheads="1"/>
            </p:cNvSpPr>
            <p:nvPr/>
          </p:nvSpPr>
          <p:spPr bwMode="auto">
            <a:xfrm>
              <a:off x="2208" y="3791"/>
              <a:ext cx="1248" cy="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>
                  <a:ea typeface="ＭＳ Ｐゴシック" pitchFamily="34" charset="-128"/>
                </a:rPr>
                <a:t>Cyclotron period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5379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457200"/>
          </a:xfrm>
        </p:spPr>
        <p:txBody>
          <a:bodyPr/>
          <a:lstStyle/>
          <a:p>
            <a:r>
              <a:rPr lang="en-US" altLang="ja-JP" sz="3000" dirty="0" smtClean="0">
                <a:ea typeface="ＭＳ Ｐゴシック" pitchFamily="34" charset="-128"/>
              </a:rPr>
              <a:t>Charged Particle Entering </a:t>
            </a:r>
            <a:r>
              <a:rPr lang="en-US" altLang="ja-JP" sz="3000" dirty="0" smtClean="0">
                <a:ea typeface="ＭＳ Ｐゴシック" pitchFamily="34" charset="-128"/>
                <a:sym typeface="Symbol" pitchFamily="18" charset="2"/>
              </a:rPr>
              <a:t></a:t>
            </a:r>
            <a:r>
              <a:rPr lang="en-US" altLang="ja-JP" sz="3000" dirty="0" smtClean="0">
                <a:ea typeface="ＭＳ Ｐゴシック" pitchFamily="34" charset="-128"/>
              </a:rPr>
              <a:t> Uniform Magnetic Field </a:t>
            </a:r>
            <a:r>
              <a:rPr lang="en-US" altLang="ja-JP" sz="3000" i="1" dirty="0" smtClean="0">
                <a:ea typeface="ＭＳ Ｐゴシック" pitchFamily="34" charset="-128"/>
                <a:sym typeface="Symbol" pitchFamily="18" charset="2"/>
              </a:rPr>
              <a:t>B</a:t>
            </a:r>
          </a:p>
        </p:txBody>
      </p:sp>
      <p:grpSp>
        <p:nvGrpSpPr>
          <p:cNvPr id="7179" name="Group 14"/>
          <p:cNvGrpSpPr>
            <a:grpSpLocks/>
          </p:cNvGrpSpPr>
          <p:nvPr/>
        </p:nvGrpSpPr>
        <p:grpSpPr bwMode="auto">
          <a:xfrm>
            <a:off x="6927" y="1409700"/>
            <a:ext cx="3398838" cy="3657600"/>
            <a:chOff x="3132" y="528"/>
            <a:chExt cx="2141" cy="2304"/>
          </a:xfrm>
        </p:grpSpPr>
        <p:pic>
          <p:nvPicPr>
            <p:cNvPr id="7183" name="Picture 15" descr="figure-26-19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0" y="528"/>
              <a:ext cx="1913" cy="2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aphicFrame>
          <p:nvGraphicFramePr>
            <p:cNvPr id="7172" name="Object 16"/>
            <p:cNvGraphicFramePr>
              <a:graphicFrameLocks noChangeAspect="1"/>
            </p:cNvGraphicFramePr>
            <p:nvPr/>
          </p:nvGraphicFramePr>
          <p:xfrm>
            <a:off x="3132" y="1035"/>
            <a:ext cx="167" cy="26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3796" name="Equation" r:id="rId5" imgW="114120" imgH="177480" progId="Equation.DSMT4">
                    <p:embed/>
                  </p:oleObj>
                </mc:Choice>
                <mc:Fallback>
                  <p:oleObj name="Equation" r:id="rId5" imgW="11412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132" y="1035"/>
                          <a:ext cx="167" cy="26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7180" name="Text Box 17"/>
          <p:cNvSpPr txBox="1">
            <a:spLocks noChangeArrowheads="1"/>
          </p:cNvSpPr>
          <p:nvPr/>
        </p:nvSpPr>
        <p:spPr bwMode="auto">
          <a:xfrm>
            <a:off x="368877" y="1313008"/>
            <a:ext cx="228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b="1" dirty="0">
                <a:solidFill>
                  <a:srgbClr val="FF3300"/>
                </a:solidFill>
                <a:ea typeface="ＭＳ Ｐゴシック" pitchFamily="34" charset="-128"/>
              </a:rPr>
              <a:t>Mass spectrometer</a:t>
            </a:r>
          </a:p>
        </p:txBody>
      </p:sp>
      <p:grpSp>
        <p:nvGrpSpPr>
          <p:cNvPr id="7181" name="Group 21"/>
          <p:cNvGrpSpPr>
            <a:grpSpLocks/>
          </p:cNvGrpSpPr>
          <p:nvPr/>
        </p:nvGrpSpPr>
        <p:grpSpPr bwMode="auto">
          <a:xfrm>
            <a:off x="1066800" y="5486400"/>
            <a:ext cx="6122988" cy="857250"/>
            <a:chOff x="672" y="3456"/>
            <a:chExt cx="3857" cy="540"/>
          </a:xfrm>
        </p:grpSpPr>
        <p:graphicFrame>
          <p:nvGraphicFramePr>
            <p:cNvPr id="7170" name="Object 18"/>
            <p:cNvGraphicFramePr>
              <a:graphicFrameLocks noChangeAspect="1"/>
            </p:cNvGraphicFramePr>
            <p:nvPr/>
          </p:nvGraphicFramePr>
          <p:xfrm>
            <a:off x="672" y="3456"/>
            <a:ext cx="1968" cy="49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3797" name="Equation" r:id="rId7" imgW="1803240" imgH="457200" progId="Equation.DSMT4">
                    <p:embed/>
                  </p:oleObj>
                </mc:Choice>
                <mc:Fallback>
                  <p:oleObj name="Equation" r:id="rId7" imgW="1803240" imgH="4572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72" y="3456"/>
                          <a:ext cx="1968" cy="49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7171" name="Object 19"/>
            <p:cNvGraphicFramePr>
              <a:graphicFrameLocks noChangeAspect="1"/>
            </p:cNvGraphicFramePr>
            <p:nvPr/>
          </p:nvGraphicFramePr>
          <p:xfrm>
            <a:off x="3552" y="3456"/>
            <a:ext cx="977" cy="54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3798" name="Equation" r:id="rId9" imgW="850680" imgH="469800" progId="Equation.DSMT4">
                    <p:embed/>
                  </p:oleObj>
                </mc:Choice>
                <mc:Fallback>
                  <p:oleObj name="Equation" r:id="rId9" imgW="850680" imgH="4698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552" y="3456"/>
                          <a:ext cx="977" cy="54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182" name="AutoShape 20"/>
            <p:cNvSpPr>
              <a:spLocks noChangeArrowheads="1"/>
            </p:cNvSpPr>
            <p:nvPr/>
          </p:nvSpPr>
          <p:spPr bwMode="auto">
            <a:xfrm>
              <a:off x="2832" y="3648"/>
              <a:ext cx="384" cy="96"/>
            </a:xfrm>
            <a:prstGeom prst="rightArrow">
              <a:avLst>
                <a:gd name="adj1" fmla="val 50000"/>
                <a:gd name="adj2" fmla="val 10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/>
            </a:p>
          </p:txBody>
        </p:sp>
      </p:grpSp>
      <p:pic>
        <p:nvPicPr>
          <p:cNvPr id="72787" name="Picture 83" descr="https://upload.wikimedia.org/wikipedia/commons/7/7b/ObwiedniaPeptydu.gi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484601"/>
            <a:ext cx="3810000" cy="34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795" name="Picture 91" descr="https://upload.wikimedia.org/wikipedia/commons/0/06/IMS3F_pbmf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6" y="1439573"/>
            <a:ext cx="4937334" cy="351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441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2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2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0201"/>
            <a:ext cx="7772400" cy="553998"/>
          </a:xfrm>
        </p:spPr>
        <p:txBody>
          <a:bodyPr/>
          <a:lstStyle/>
          <a:p>
            <a:r>
              <a:rPr lang="en-US" altLang="ja-JP" sz="3000" dirty="0" smtClean="0">
                <a:ea typeface="ＭＳ Ｐゴシック" pitchFamily="34" charset="-128"/>
              </a:rPr>
              <a:t>More complicated situations?</a:t>
            </a:r>
          </a:p>
        </p:txBody>
      </p:sp>
      <p:pic>
        <p:nvPicPr>
          <p:cNvPr id="12291" name="Picture 3" descr="F29_1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49" r="29749" b="32655"/>
          <a:stretch>
            <a:fillRect/>
          </a:stretch>
        </p:blipFill>
        <p:spPr bwMode="auto">
          <a:xfrm>
            <a:off x="649807" y="938134"/>
            <a:ext cx="3128963" cy="3581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685800" y="4507706"/>
            <a:ext cx="3048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b="1" dirty="0">
                <a:ea typeface="ＭＳ Ｐゴシック" pitchFamily="34" charset="-128"/>
              </a:rPr>
              <a:t>helical motion (spiral)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717620" y="990600"/>
            <a:ext cx="3352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b="1" dirty="0">
                <a:solidFill>
                  <a:srgbClr val="000099"/>
                </a:solidFill>
                <a:ea typeface="ＭＳ Ｐゴシック" pitchFamily="34" charset="-128"/>
              </a:rPr>
              <a:t>v</a:t>
            </a:r>
            <a:r>
              <a:rPr lang="en-US" altLang="ja-JP" sz="2000" b="1" i="0" dirty="0">
                <a:solidFill>
                  <a:srgbClr val="000099"/>
                </a:solidFill>
                <a:ea typeface="ＭＳ Ｐゴシック" pitchFamily="34" charset="-128"/>
              </a:rPr>
              <a:t> is not perpendicular to </a:t>
            </a:r>
            <a:r>
              <a:rPr lang="en-US" altLang="ja-JP" sz="2000" b="1" dirty="0">
                <a:solidFill>
                  <a:srgbClr val="000099"/>
                </a:solidFill>
                <a:ea typeface="ＭＳ Ｐゴシック" pitchFamily="34" charset="-128"/>
              </a:rPr>
              <a:t>B</a:t>
            </a:r>
          </a:p>
        </p:txBody>
      </p:sp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5029200" y="3657600"/>
            <a:ext cx="3810000" cy="3109913"/>
            <a:chOff x="3168" y="2304"/>
            <a:chExt cx="2400" cy="1959"/>
          </a:xfrm>
        </p:grpSpPr>
        <p:pic>
          <p:nvPicPr>
            <p:cNvPr id="12299" name="Picture 8" descr="figure-26-1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" y="2304"/>
              <a:ext cx="2301" cy="1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300" name="Text Box 10"/>
            <p:cNvSpPr txBox="1">
              <a:spLocks noChangeArrowheads="1"/>
            </p:cNvSpPr>
            <p:nvPr/>
          </p:nvSpPr>
          <p:spPr bwMode="auto">
            <a:xfrm>
              <a:off x="4128" y="4032"/>
              <a:ext cx="144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>
                  <a:ea typeface="ＭＳ Ｐゴシック" pitchFamily="34" charset="-128"/>
                </a:rPr>
                <a:t>Van Allen belts</a:t>
              </a:r>
            </a:p>
          </p:txBody>
        </p:sp>
      </p:grpSp>
      <p:grpSp>
        <p:nvGrpSpPr>
          <p:cNvPr id="12295" name="Group 14"/>
          <p:cNvGrpSpPr>
            <a:grpSpLocks/>
          </p:cNvGrpSpPr>
          <p:nvPr/>
        </p:nvGrpSpPr>
        <p:grpSpPr bwMode="auto">
          <a:xfrm>
            <a:off x="4800600" y="914400"/>
            <a:ext cx="4114800" cy="2774950"/>
            <a:chOff x="3024" y="576"/>
            <a:chExt cx="2592" cy="1748"/>
          </a:xfrm>
        </p:grpSpPr>
        <p:sp>
          <p:nvSpPr>
            <p:cNvPr id="12296" name="Text Box 6"/>
            <p:cNvSpPr txBox="1">
              <a:spLocks noChangeArrowheads="1"/>
            </p:cNvSpPr>
            <p:nvPr/>
          </p:nvSpPr>
          <p:spPr bwMode="auto">
            <a:xfrm>
              <a:off x="3504" y="576"/>
              <a:ext cx="1488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 i="0">
                  <a:solidFill>
                    <a:srgbClr val="000099"/>
                  </a:solidFill>
                  <a:ea typeface="ＭＳ Ｐゴシック" pitchFamily="34" charset="-128"/>
                </a:rPr>
                <a:t>Also non-uniform </a:t>
              </a:r>
              <a:r>
                <a:rPr lang="en-US" altLang="ja-JP" sz="2000" b="1">
                  <a:solidFill>
                    <a:srgbClr val="000099"/>
                  </a:solidFill>
                  <a:ea typeface="ＭＳ Ｐゴシック" pitchFamily="34" charset="-128"/>
                </a:rPr>
                <a:t>B</a:t>
              </a:r>
            </a:p>
          </p:txBody>
        </p:sp>
        <p:pic>
          <p:nvPicPr>
            <p:cNvPr id="12297" name="Picture 7" descr="figure-26-1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4" y="960"/>
              <a:ext cx="2544" cy="1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298" name="Text Box 11"/>
            <p:cNvSpPr txBox="1">
              <a:spLocks noChangeArrowheads="1"/>
            </p:cNvSpPr>
            <p:nvPr/>
          </p:nvSpPr>
          <p:spPr bwMode="auto">
            <a:xfrm>
              <a:off x="4944" y="1920"/>
              <a:ext cx="672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>
                  <a:solidFill>
                    <a:srgbClr val="000099"/>
                  </a:solidFill>
                  <a:ea typeface="ＭＳ Ｐゴシック" pitchFamily="34" charset="-128"/>
                </a:rPr>
                <a:t>magnetic bottle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79948" y="5012722"/>
            <a:ext cx="4953000" cy="138499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US" sz="2000" dirty="0">
                <a:hlinkClick r:id="rId6"/>
              </a:rPr>
              <a:t>http://</a:t>
            </a:r>
            <a:r>
              <a:rPr lang="en-US" sz="2000" dirty="0" smtClean="0">
                <a:hlinkClick r:id="rId6"/>
              </a:rPr>
              <a:t>glencoe.mcgraw-hill.com/sites/0098458137/student_view0/chapter24/magnetic_field_applet.html</a:t>
            </a:r>
            <a:endParaRPr lang="en-US" sz="2000" dirty="0" smtClean="0"/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7411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0201"/>
            <a:ext cx="7772400" cy="553998"/>
          </a:xfrm>
        </p:spPr>
        <p:txBody>
          <a:bodyPr/>
          <a:lstStyle/>
          <a:p>
            <a:r>
              <a:rPr lang="en-US" altLang="ja-JP" sz="3000" dirty="0" smtClean="0">
                <a:ea typeface="ＭＳ Ｐゴシック" pitchFamily="34" charset="-128"/>
              </a:rPr>
              <a:t>More complicated situations?</a:t>
            </a:r>
          </a:p>
        </p:txBody>
      </p:sp>
      <p:pic>
        <p:nvPicPr>
          <p:cNvPr id="6" name="magnetic_confinement_201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480" y="887684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00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0201"/>
            <a:ext cx="7772400" cy="553998"/>
          </a:xfrm>
        </p:spPr>
        <p:txBody>
          <a:bodyPr/>
          <a:lstStyle/>
          <a:p>
            <a:r>
              <a:rPr lang="en-US" altLang="ja-JP" sz="3000" dirty="0" smtClean="0">
                <a:ea typeface="ＭＳ Ｐゴシック" pitchFamily="34" charset="-128"/>
              </a:rPr>
              <a:t>More complicated situations?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11</a:t>
            </a:fld>
            <a:endParaRPr lang="en-US" altLang="en-US"/>
          </a:p>
        </p:txBody>
      </p:sp>
      <p:pic>
        <p:nvPicPr>
          <p:cNvPr id="74754" name="Picture 2" descr="https://abrokenlaptop.files.wordpress.com/2013/04/aurora-borealis-manitoba-cana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704891"/>
            <a:ext cx="7581900" cy="568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280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4" name="Picture 6" descr="http://www.nasa.gov/sites/default/files/styles/full_width_feature/public/images/227191main_slide22high_full.jpg?itok=V1TXfPK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200650"/>
            <a:ext cx="6553200" cy="653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852" name="Picture 4" descr="http://solarsystem.nasa.gov/docs/jupiter_aurorae2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871"/>
          <a:stretch/>
        </p:blipFill>
        <p:spPr bwMode="auto">
          <a:xfrm>
            <a:off x="1723436" y="394022"/>
            <a:ext cx="6769598" cy="631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858" name="Picture 10" descr="ova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289249"/>
            <a:ext cx="8610600" cy="507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978BA-F086-4103-8FCD-F5B9F2ADD4E4}" type="slidenum">
              <a:rPr lang="en-US" altLang="en-US" smtClean="0"/>
              <a:pPr/>
              <a:t>12</a:t>
            </a:fld>
            <a:endParaRPr lang="en-US" altLang="en-US"/>
          </a:p>
        </p:txBody>
      </p:sp>
      <p:pic>
        <p:nvPicPr>
          <p:cNvPr id="78856" name="Picture 8" descr="https://news.pn/photo/1324781b575309a4ec8c92340a2e0d86.i750x499x530.jpe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21" y="902603"/>
            <a:ext cx="8504643" cy="5658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0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78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88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60338"/>
            <a:ext cx="7772400" cy="525462"/>
          </a:xfrm>
        </p:spPr>
        <p:txBody>
          <a:bodyPr/>
          <a:lstStyle/>
          <a:p>
            <a:pPr eaLnBrk="1" hangingPunct="1"/>
            <a:r>
              <a:rPr lang="en-US" dirty="0" err="1" smtClean="0"/>
              <a:t>iClicker</a:t>
            </a:r>
            <a:r>
              <a:rPr lang="en-US" dirty="0" smtClean="0"/>
              <a:t> Question</a:t>
            </a:r>
          </a:p>
        </p:txBody>
      </p:sp>
      <p:grpSp>
        <p:nvGrpSpPr>
          <p:cNvPr id="7" name="Group 7"/>
          <p:cNvGrpSpPr>
            <a:grpSpLocks/>
          </p:cNvGrpSpPr>
          <p:nvPr/>
        </p:nvGrpSpPr>
        <p:grpSpPr bwMode="auto">
          <a:xfrm>
            <a:off x="5727700" y="3733800"/>
            <a:ext cx="1968500" cy="1866900"/>
            <a:chOff x="3304" y="1248"/>
            <a:chExt cx="1240" cy="1176"/>
          </a:xfrm>
        </p:grpSpPr>
        <p:grpSp>
          <p:nvGrpSpPr>
            <p:cNvPr id="8" name="Group 8"/>
            <p:cNvGrpSpPr>
              <a:grpSpLocks/>
            </p:cNvGrpSpPr>
            <p:nvPr/>
          </p:nvGrpSpPr>
          <p:grpSpPr bwMode="auto">
            <a:xfrm>
              <a:off x="3456" y="1248"/>
              <a:ext cx="912" cy="1176"/>
              <a:chOff x="2304" y="1032"/>
              <a:chExt cx="912" cy="1176"/>
            </a:xfrm>
          </p:grpSpPr>
          <p:sp>
            <p:nvSpPr>
              <p:cNvPr id="14" name="Line 9"/>
              <p:cNvSpPr>
                <a:spLocks noChangeShapeType="1"/>
              </p:cNvSpPr>
              <p:nvPr/>
            </p:nvSpPr>
            <p:spPr bwMode="auto">
              <a:xfrm flipV="1">
                <a:off x="2544" y="1056"/>
                <a:ext cx="0" cy="105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Line 10"/>
              <p:cNvSpPr>
                <a:spLocks noChangeShapeType="1"/>
              </p:cNvSpPr>
              <p:nvPr/>
            </p:nvSpPr>
            <p:spPr bwMode="auto">
              <a:xfrm>
                <a:off x="2304" y="1680"/>
                <a:ext cx="91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16" name="Group 11"/>
              <p:cNvGrpSpPr>
                <a:grpSpLocks/>
              </p:cNvGrpSpPr>
              <p:nvPr/>
            </p:nvGrpSpPr>
            <p:grpSpPr bwMode="auto">
              <a:xfrm>
                <a:off x="2580" y="1032"/>
                <a:ext cx="540" cy="557"/>
                <a:chOff x="2580" y="1032"/>
                <a:chExt cx="540" cy="557"/>
              </a:xfrm>
            </p:grpSpPr>
            <p:grpSp>
              <p:nvGrpSpPr>
                <p:cNvPr id="28" name="Group 12"/>
                <p:cNvGrpSpPr>
                  <a:grpSpLocks/>
                </p:cNvGrpSpPr>
                <p:nvPr/>
              </p:nvGrpSpPr>
              <p:grpSpPr bwMode="auto">
                <a:xfrm>
                  <a:off x="2640" y="1248"/>
                  <a:ext cx="480" cy="288"/>
                  <a:chOff x="2640" y="1248"/>
                  <a:chExt cx="480" cy="288"/>
                </a:xfrm>
              </p:grpSpPr>
              <p:sp>
                <p:nvSpPr>
                  <p:cNvPr id="33" name="Oval 13"/>
                  <p:cNvSpPr>
                    <a:spLocks noChangeArrowheads="1"/>
                  </p:cNvSpPr>
                  <p:nvPr/>
                </p:nvSpPr>
                <p:spPr bwMode="auto">
                  <a:xfrm>
                    <a:off x="264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4" name="Oval 14"/>
                  <p:cNvSpPr>
                    <a:spLocks noChangeArrowheads="1"/>
                  </p:cNvSpPr>
                  <p:nvPr/>
                </p:nvSpPr>
                <p:spPr bwMode="auto">
                  <a:xfrm>
                    <a:off x="278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" name="Oval 15"/>
                  <p:cNvSpPr>
                    <a:spLocks noChangeArrowheads="1"/>
                  </p:cNvSpPr>
                  <p:nvPr/>
                </p:nvSpPr>
                <p:spPr bwMode="auto">
                  <a:xfrm>
                    <a:off x="288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" name="Oval 16"/>
                  <p:cNvSpPr>
                    <a:spLocks noChangeArrowheads="1"/>
                  </p:cNvSpPr>
                  <p:nvPr/>
                </p:nvSpPr>
                <p:spPr bwMode="auto">
                  <a:xfrm>
                    <a:off x="302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9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258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30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2730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31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282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 dirty="0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32" name="Text Box 20"/>
                <p:cNvSpPr txBox="1">
                  <a:spLocks noChangeArrowheads="1"/>
                </p:cNvSpPr>
                <p:nvPr/>
              </p:nvSpPr>
              <p:spPr bwMode="auto">
                <a:xfrm>
                  <a:off x="2964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 dirty="0">
                      <a:latin typeface="Comic Sans MS" pitchFamily="66" charset="0"/>
                    </a:rPr>
                    <a:t>.</a:t>
                  </a:r>
                </a:p>
              </p:txBody>
            </p:sp>
          </p:grpSp>
          <p:grpSp>
            <p:nvGrpSpPr>
              <p:cNvPr id="17" name="Group 21"/>
              <p:cNvGrpSpPr>
                <a:grpSpLocks/>
              </p:cNvGrpSpPr>
              <p:nvPr/>
            </p:nvGrpSpPr>
            <p:grpSpPr bwMode="auto">
              <a:xfrm>
                <a:off x="2544" y="1536"/>
                <a:ext cx="540" cy="557"/>
                <a:chOff x="2580" y="1032"/>
                <a:chExt cx="540" cy="557"/>
              </a:xfrm>
            </p:grpSpPr>
            <p:grpSp>
              <p:nvGrpSpPr>
                <p:cNvPr id="19" name="Group 22"/>
                <p:cNvGrpSpPr>
                  <a:grpSpLocks/>
                </p:cNvGrpSpPr>
                <p:nvPr/>
              </p:nvGrpSpPr>
              <p:grpSpPr bwMode="auto">
                <a:xfrm>
                  <a:off x="2640" y="1248"/>
                  <a:ext cx="480" cy="288"/>
                  <a:chOff x="2640" y="1248"/>
                  <a:chExt cx="480" cy="288"/>
                </a:xfrm>
              </p:grpSpPr>
              <p:sp>
                <p:nvSpPr>
                  <p:cNvPr id="24" name="Oval 23"/>
                  <p:cNvSpPr>
                    <a:spLocks noChangeArrowheads="1"/>
                  </p:cNvSpPr>
                  <p:nvPr/>
                </p:nvSpPr>
                <p:spPr bwMode="auto">
                  <a:xfrm>
                    <a:off x="264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5" name="Oval 24"/>
                  <p:cNvSpPr>
                    <a:spLocks noChangeArrowheads="1"/>
                  </p:cNvSpPr>
                  <p:nvPr/>
                </p:nvSpPr>
                <p:spPr bwMode="auto">
                  <a:xfrm>
                    <a:off x="278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6" name="Oval 25"/>
                  <p:cNvSpPr>
                    <a:spLocks noChangeArrowheads="1"/>
                  </p:cNvSpPr>
                  <p:nvPr/>
                </p:nvSpPr>
                <p:spPr bwMode="auto">
                  <a:xfrm>
                    <a:off x="288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7" name="Oval 26"/>
                  <p:cNvSpPr>
                    <a:spLocks noChangeArrowheads="1"/>
                  </p:cNvSpPr>
                  <p:nvPr/>
                </p:nvSpPr>
                <p:spPr bwMode="auto">
                  <a:xfrm>
                    <a:off x="302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0" name="Text Box 27"/>
                <p:cNvSpPr txBox="1">
                  <a:spLocks noChangeArrowheads="1"/>
                </p:cNvSpPr>
                <p:nvPr/>
              </p:nvSpPr>
              <p:spPr bwMode="auto">
                <a:xfrm>
                  <a:off x="258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21" name="Text Box 28"/>
                <p:cNvSpPr txBox="1">
                  <a:spLocks noChangeArrowheads="1"/>
                </p:cNvSpPr>
                <p:nvPr/>
              </p:nvSpPr>
              <p:spPr bwMode="auto">
                <a:xfrm>
                  <a:off x="2730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22" name="Text Box 29"/>
                <p:cNvSpPr txBox="1">
                  <a:spLocks noChangeArrowheads="1"/>
                </p:cNvSpPr>
                <p:nvPr/>
              </p:nvSpPr>
              <p:spPr bwMode="auto">
                <a:xfrm>
                  <a:off x="282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23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2964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</p:grpSp>
          <p:sp>
            <p:nvSpPr>
              <p:cNvPr id="18" name="Freeform 31"/>
              <p:cNvSpPr>
                <a:spLocks/>
              </p:cNvSpPr>
              <p:nvPr/>
            </p:nvSpPr>
            <p:spPr bwMode="auto">
              <a:xfrm>
                <a:off x="2592" y="1680"/>
                <a:ext cx="432" cy="528"/>
              </a:xfrm>
              <a:custGeom>
                <a:avLst/>
                <a:gdLst>
                  <a:gd name="T0" fmla="*/ 170 w 452"/>
                  <a:gd name="T1" fmla="*/ 0 h 618"/>
                  <a:gd name="T2" fmla="*/ 307 w 452"/>
                  <a:gd name="T3" fmla="*/ 35 h 618"/>
                  <a:gd name="T4" fmla="*/ 389 w 452"/>
                  <a:gd name="T5" fmla="*/ 140 h 618"/>
                  <a:gd name="T6" fmla="*/ 411 w 452"/>
                  <a:gd name="T7" fmla="*/ 223 h 618"/>
                  <a:gd name="T8" fmla="*/ 400 w 452"/>
                  <a:gd name="T9" fmla="*/ 315 h 618"/>
                  <a:gd name="T10" fmla="*/ 345 w 452"/>
                  <a:gd name="T11" fmla="*/ 385 h 618"/>
                  <a:gd name="T12" fmla="*/ 252 w 452"/>
                  <a:gd name="T13" fmla="*/ 433 h 618"/>
                  <a:gd name="T14" fmla="*/ 110 w 452"/>
                  <a:gd name="T15" fmla="*/ 447 h 618"/>
                  <a:gd name="T16" fmla="*/ 0 w 452"/>
                  <a:gd name="T17" fmla="*/ 408 h 618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452"/>
                  <a:gd name="T28" fmla="*/ 0 h 618"/>
                  <a:gd name="T29" fmla="*/ 452 w 452"/>
                  <a:gd name="T30" fmla="*/ 618 h 618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452" h="618">
                    <a:moveTo>
                      <a:pt x="186" y="0"/>
                    </a:moveTo>
                    <a:cubicBezTo>
                      <a:pt x="211" y="8"/>
                      <a:pt x="296" y="16"/>
                      <a:pt x="336" y="48"/>
                    </a:cubicBezTo>
                    <a:cubicBezTo>
                      <a:pt x="376" y="80"/>
                      <a:pt x="407" y="149"/>
                      <a:pt x="426" y="192"/>
                    </a:cubicBezTo>
                    <a:cubicBezTo>
                      <a:pt x="445" y="235"/>
                      <a:pt x="448" y="266"/>
                      <a:pt x="450" y="306"/>
                    </a:cubicBezTo>
                    <a:cubicBezTo>
                      <a:pt x="452" y="346"/>
                      <a:pt x="450" y="395"/>
                      <a:pt x="438" y="432"/>
                    </a:cubicBezTo>
                    <a:cubicBezTo>
                      <a:pt x="426" y="469"/>
                      <a:pt x="405" y="501"/>
                      <a:pt x="378" y="528"/>
                    </a:cubicBezTo>
                    <a:cubicBezTo>
                      <a:pt x="351" y="555"/>
                      <a:pt x="319" y="580"/>
                      <a:pt x="276" y="594"/>
                    </a:cubicBezTo>
                    <a:cubicBezTo>
                      <a:pt x="233" y="608"/>
                      <a:pt x="166" y="618"/>
                      <a:pt x="120" y="612"/>
                    </a:cubicBezTo>
                    <a:cubicBezTo>
                      <a:pt x="74" y="606"/>
                      <a:pt x="25" y="569"/>
                      <a:pt x="0" y="558"/>
                    </a:cubicBezTo>
                  </a:path>
                </a:pathLst>
              </a:cu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aphicFrame>
          <p:nvGraphicFramePr>
            <p:cNvPr id="9" name="Object 32"/>
            <p:cNvGraphicFramePr>
              <a:graphicFrameLocks noChangeAspect="1"/>
            </p:cNvGraphicFramePr>
            <p:nvPr/>
          </p:nvGraphicFramePr>
          <p:xfrm>
            <a:off x="3304" y="1758"/>
            <a:ext cx="296" cy="1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4866" name="Equation" r:id="rId4" imgW="469800" imgH="215640" progId="Equation.DSMT4">
                    <p:embed/>
                  </p:oleObj>
                </mc:Choice>
                <mc:Fallback>
                  <p:oleObj name="Equation" r:id="rId4" imgW="469800" imgH="2156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04" y="1758"/>
                          <a:ext cx="296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" name="Object 33"/>
            <p:cNvGraphicFramePr>
              <a:graphicFrameLocks noChangeAspect="1"/>
            </p:cNvGraphicFramePr>
            <p:nvPr>
              <p:extLst/>
            </p:nvPr>
          </p:nvGraphicFramePr>
          <p:xfrm>
            <a:off x="4224" y="1312"/>
            <a:ext cx="320" cy="1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4867" name="Equation" r:id="rId6" imgW="507960" imgH="203040" progId="Equation.DSMT4">
                    <p:embed/>
                  </p:oleObj>
                </mc:Choice>
                <mc:Fallback>
                  <p:oleObj name="Equation" r:id="rId6" imgW="507960" imgH="2030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24" y="1312"/>
                          <a:ext cx="320" cy="1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" name="Object 34"/>
            <p:cNvGraphicFramePr>
              <a:graphicFrameLocks noChangeAspect="1"/>
            </p:cNvGraphicFramePr>
            <p:nvPr/>
          </p:nvGraphicFramePr>
          <p:xfrm>
            <a:off x="3582" y="1248"/>
            <a:ext cx="80" cy="1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4868" name="Equation" r:id="rId8" imgW="126720" imgH="177480" progId="Equation.DSMT4">
                    <p:embed/>
                  </p:oleObj>
                </mc:Choice>
                <mc:Fallback>
                  <p:oleObj name="Equation" r:id="rId8" imgW="12672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582" y="1248"/>
                          <a:ext cx="80" cy="1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35"/>
            <p:cNvGraphicFramePr>
              <a:graphicFrameLocks noChangeAspect="1"/>
            </p:cNvGraphicFramePr>
            <p:nvPr/>
          </p:nvGraphicFramePr>
          <p:xfrm>
            <a:off x="3600" y="1920"/>
            <a:ext cx="88" cy="1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4869" name="Equation" r:id="rId10" imgW="139680" imgH="177480" progId="Equation.DSMT4">
                    <p:embed/>
                  </p:oleObj>
                </mc:Choice>
                <mc:Fallback>
                  <p:oleObj name="Equation" r:id="rId10" imgW="13968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600" y="1920"/>
                          <a:ext cx="88" cy="1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Object 36"/>
            <p:cNvGraphicFramePr>
              <a:graphicFrameLocks noChangeAspect="1"/>
            </p:cNvGraphicFramePr>
            <p:nvPr/>
          </p:nvGraphicFramePr>
          <p:xfrm>
            <a:off x="4368" y="1824"/>
            <a:ext cx="88" cy="1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4870" name="Equation" r:id="rId12" imgW="139680" imgH="215640" progId="Equation.DSMT4">
                    <p:embed/>
                  </p:oleObj>
                </mc:Choice>
                <mc:Fallback>
                  <p:oleObj name="Equation" r:id="rId12" imgW="139680" imgH="2156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368" y="1824"/>
                          <a:ext cx="88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" name="Rectangle 1"/>
          <p:cNvSpPr/>
          <p:nvPr/>
        </p:nvSpPr>
        <p:spPr>
          <a:xfrm>
            <a:off x="1066800" y="797511"/>
            <a:ext cx="57912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eaLnBrk="1" hangingPunct="1">
              <a:buNone/>
            </a:pPr>
            <a:r>
              <a:rPr lang="en-US" dirty="0"/>
              <a:t>Small metal ball has charge q = +0.05C and mass, m = 0.025kg.  Ball enters a region of magnetic field B = 0.5 T that is perpendicular to its velocity v = 200m/s. Centripetal acceleration = v</a:t>
            </a:r>
            <a:r>
              <a:rPr lang="en-US" baseline="30000" dirty="0"/>
              <a:t>2</a:t>
            </a:r>
            <a:r>
              <a:rPr lang="en-US" dirty="0"/>
              <a:t>/r.  What is radius of the curve ball will move thru in magnetic field?</a:t>
            </a:r>
          </a:p>
          <a:p>
            <a:pPr marL="0" indent="0" eaLnBrk="1" hangingPunct="1">
              <a:buNone/>
            </a:pPr>
            <a:endParaRPr lang="en-US" dirty="0"/>
          </a:p>
          <a:p>
            <a:pPr marL="514350" indent="-514350" eaLnBrk="1" hangingPunct="1">
              <a:buAutoNum type="alphaUcPeriod"/>
            </a:pPr>
            <a:r>
              <a:rPr lang="en-US" dirty="0"/>
              <a:t>200m </a:t>
            </a:r>
          </a:p>
          <a:p>
            <a:pPr marL="514350" indent="-514350" eaLnBrk="1" hangingPunct="1">
              <a:buAutoNum type="alphaUcPeriod"/>
            </a:pPr>
            <a:r>
              <a:rPr lang="en-US" dirty="0"/>
              <a:t>100m </a:t>
            </a:r>
          </a:p>
          <a:p>
            <a:pPr marL="514350" indent="-514350" eaLnBrk="1" hangingPunct="1">
              <a:buAutoNum type="alphaUcPeriod"/>
            </a:pPr>
            <a:r>
              <a:rPr lang="en-US" dirty="0"/>
              <a:t>250m </a:t>
            </a:r>
          </a:p>
          <a:p>
            <a:pPr marL="514350" indent="-514350" eaLnBrk="1" hangingPunct="1">
              <a:buAutoNum type="alphaUcPeriod"/>
            </a:pPr>
            <a:r>
              <a:rPr lang="en-US" dirty="0"/>
              <a:t>120m </a:t>
            </a:r>
          </a:p>
          <a:p>
            <a:pPr marL="514350" indent="-514350" eaLnBrk="1" hangingPunct="1">
              <a:buAutoNum type="alphaUcPeriod"/>
            </a:pPr>
            <a:r>
              <a:rPr lang="en-US" dirty="0"/>
              <a:t>50m</a:t>
            </a:r>
          </a:p>
        </p:txBody>
      </p:sp>
      <p:sp>
        <p:nvSpPr>
          <p:cNvPr id="37" name="Rectangle 36"/>
          <p:cNvSpPr/>
          <p:nvPr/>
        </p:nvSpPr>
        <p:spPr>
          <a:xfrm>
            <a:off x="0" y="6858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42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3EBCA81-FADF-41BE-86E6-AE9D07083E6A}" type="slidenum">
              <a:rPr lang="en-US"/>
              <a:pPr eaLnBrk="1" hangingPunct="1"/>
              <a:t>14</a:t>
            </a:fld>
            <a:endParaRPr lang="en-US"/>
          </a:p>
        </p:txBody>
      </p:sp>
      <p:sp>
        <p:nvSpPr>
          <p:cNvPr id="10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609" y="13398"/>
            <a:ext cx="9144000" cy="914400"/>
          </a:xfrm>
        </p:spPr>
        <p:txBody>
          <a:bodyPr/>
          <a:lstStyle/>
          <a:p>
            <a:pPr eaLnBrk="1" hangingPunct="1"/>
            <a:endParaRPr lang="en-US" dirty="0" smtClean="0">
              <a:solidFill>
                <a:srgbClr val="FF0000"/>
              </a:solidFill>
            </a:endParaRPr>
          </a:p>
        </p:txBody>
      </p:sp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2971800" y="1828800"/>
            <a:ext cx="4953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 dirty="0">
                <a:latin typeface="Comic Sans MS" pitchFamily="66" charset="0"/>
              </a:rPr>
              <a:t>a) F = qv</a:t>
            </a:r>
            <a:r>
              <a:rPr lang="en-US" b="1" baseline="-25000" dirty="0">
                <a:latin typeface="Comic Sans MS" pitchFamily="66" charset="0"/>
              </a:rPr>
              <a:t>1</a:t>
            </a:r>
            <a:r>
              <a:rPr lang="en-US" b="1" dirty="0">
                <a:latin typeface="Comic Sans MS" pitchFamily="66" charset="0"/>
              </a:rPr>
              <a:t>B = (0.05)(200)(0.5) = 5N</a:t>
            </a:r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2971800" y="2590800"/>
            <a:ext cx="4953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 dirty="0">
                <a:latin typeface="Comic Sans MS" pitchFamily="66" charset="0"/>
              </a:rPr>
              <a:t>b) (see diagram) Force in –z direction</a:t>
            </a:r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2978812" y="3733800"/>
            <a:ext cx="494598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50000"/>
              </a:spcBef>
            </a:pPr>
            <a:r>
              <a:rPr lang="en-US" b="1" dirty="0" smtClean="0">
                <a:latin typeface="Comic Sans MS" pitchFamily="66" charset="0"/>
              </a:rPr>
              <a:t>c) F </a:t>
            </a:r>
            <a:r>
              <a:rPr lang="en-US" b="1" dirty="0">
                <a:latin typeface="Comic Sans MS" pitchFamily="66" charset="0"/>
              </a:rPr>
              <a:t>= ma = qv</a:t>
            </a:r>
            <a:r>
              <a:rPr lang="en-US" b="1" baseline="-25000" dirty="0">
                <a:latin typeface="Comic Sans MS" pitchFamily="66" charset="0"/>
              </a:rPr>
              <a:t>1</a:t>
            </a:r>
            <a:r>
              <a:rPr lang="en-US" b="1" dirty="0">
                <a:latin typeface="Comic Sans MS" pitchFamily="66" charset="0"/>
              </a:rPr>
              <a:t>B = 5N</a:t>
            </a:r>
          </a:p>
          <a:p>
            <a:pPr eaLnBrk="1" hangingPunct="1">
              <a:spcBef>
                <a:spcPct val="50000"/>
              </a:spcBef>
            </a:pPr>
            <a:r>
              <a:rPr lang="en-US" b="1" dirty="0">
                <a:latin typeface="Comic Sans MS" pitchFamily="66" charset="0"/>
              </a:rPr>
              <a:t>	a = 5N/0.025kg = 200 m/s</a:t>
            </a:r>
            <a:r>
              <a:rPr lang="en-US" b="1" baseline="30000" dirty="0">
                <a:latin typeface="Comic Sans MS" pitchFamily="66" charset="0"/>
              </a:rPr>
              <a:t>2</a:t>
            </a:r>
            <a:endParaRPr lang="en-US" b="1" dirty="0">
              <a:latin typeface="Comic Sans MS" pitchFamily="66" charset="0"/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28600" y="1219200"/>
            <a:ext cx="1968500" cy="1866900"/>
            <a:chOff x="3304" y="1248"/>
            <a:chExt cx="1240" cy="1176"/>
          </a:xfrm>
        </p:grpSpPr>
        <p:grpSp>
          <p:nvGrpSpPr>
            <p:cNvPr id="1041" name="Group 8"/>
            <p:cNvGrpSpPr>
              <a:grpSpLocks/>
            </p:cNvGrpSpPr>
            <p:nvPr/>
          </p:nvGrpSpPr>
          <p:grpSpPr bwMode="auto">
            <a:xfrm>
              <a:off x="3456" y="1248"/>
              <a:ext cx="912" cy="1176"/>
              <a:chOff x="2304" y="1032"/>
              <a:chExt cx="912" cy="1176"/>
            </a:xfrm>
          </p:grpSpPr>
          <p:sp>
            <p:nvSpPr>
              <p:cNvPr id="1042" name="Line 9"/>
              <p:cNvSpPr>
                <a:spLocks noChangeShapeType="1"/>
              </p:cNvSpPr>
              <p:nvPr/>
            </p:nvSpPr>
            <p:spPr bwMode="auto">
              <a:xfrm flipV="1">
                <a:off x="2544" y="1056"/>
                <a:ext cx="0" cy="105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" name="Line 10"/>
              <p:cNvSpPr>
                <a:spLocks noChangeShapeType="1"/>
              </p:cNvSpPr>
              <p:nvPr/>
            </p:nvSpPr>
            <p:spPr bwMode="auto">
              <a:xfrm>
                <a:off x="2304" y="1680"/>
                <a:ext cx="91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1044" name="Group 11"/>
              <p:cNvGrpSpPr>
                <a:grpSpLocks/>
              </p:cNvGrpSpPr>
              <p:nvPr/>
            </p:nvGrpSpPr>
            <p:grpSpPr bwMode="auto">
              <a:xfrm>
                <a:off x="2580" y="1032"/>
                <a:ext cx="540" cy="557"/>
                <a:chOff x="2580" y="1032"/>
                <a:chExt cx="540" cy="557"/>
              </a:xfrm>
            </p:grpSpPr>
            <p:grpSp>
              <p:nvGrpSpPr>
                <p:cNvPr id="1056" name="Group 12"/>
                <p:cNvGrpSpPr>
                  <a:grpSpLocks/>
                </p:cNvGrpSpPr>
                <p:nvPr/>
              </p:nvGrpSpPr>
              <p:grpSpPr bwMode="auto">
                <a:xfrm>
                  <a:off x="2640" y="1248"/>
                  <a:ext cx="480" cy="288"/>
                  <a:chOff x="2640" y="1248"/>
                  <a:chExt cx="480" cy="288"/>
                </a:xfrm>
              </p:grpSpPr>
              <p:sp>
                <p:nvSpPr>
                  <p:cNvPr id="1061" name="Oval 13"/>
                  <p:cNvSpPr>
                    <a:spLocks noChangeArrowheads="1"/>
                  </p:cNvSpPr>
                  <p:nvPr/>
                </p:nvSpPr>
                <p:spPr bwMode="auto">
                  <a:xfrm>
                    <a:off x="264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62" name="Oval 14"/>
                  <p:cNvSpPr>
                    <a:spLocks noChangeArrowheads="1"/>
                  </p:cNvSpPr>
                  <p:nvPr/>
                </p:nvSpPr>
                <p:spPr bwMode="auto">
                  <a:xfrm>
                    <a:off x="278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63" name="Oval 15"/>
                  <p:cNvSpPr>
                    <a:spLocks noChangeArrowheads="1"/>
                  </p:cNvSpPr>
                  <p:nvPr/>
                </p:nvSpPr>
                <p:spPr bwMode="auto">
                  <a:xfrm>
                    <a:off x="288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64" name="Oval 16"/>
                  <p:cNvSpPr>
                    <a:spLocks noChangeArrowheads="1"/>
                  </p:cNvSpPr>
                  <p:nvPr/>
                </p:nvSpPr>
                <p:spPr bwMode="auto">
                  <a:xfrm>
                    <a:off x="302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057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258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58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2730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59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282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60" name="Text Box 20"/>
                <p:cNvSpPr txBox="1">
                  <a:spLocks noChangeArrowheads="1"/>
                </p:cNvSpPr>
                <p:nvPr/>
              </p:nvSpPr>
              <p:spPr bwMode="auto">
                <a:xfrm>
                  <a:off x="2964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</p:grpSp>
          <p:grpSp>
            <p:nvGrpSpPr>
              <p:cNvPr id="1045" name="Group 21"/>
              <p:cNvGrpSpPr>
                <a:grpSpLocks/>
              </p:cNvGrpSpPr>
              <p:nvPr/>
            </p:nvGrpSpPr>
            <p:grpSpPr bwMode="auto">
              <a:xfrm>
                <a:off x="2544" y="1536"/>
                <a:ext cx="540" cy="557"/>
                <a:chOff x="2580" y="1032"/>
                <a:chExt cx="540" cy="557"/>
              </a:xfrm>
            </p:grpSpPr>
            <p:grpSp>
              <p:nvGrpSpPr>
                <p:cNvPr id="1047" name="Group 22"/>
                <p:cNvGrpSpPr>
                  <a:grpSpLocks/>
                </p:cNvGrpSpPr>
                <p:nvPr/>
              </p:nvGrpSpPr>
              <p:grpSpPr bwMode="auto">
                <a:xfrm>
                  <a:off x="2640" y="1248"/>
                  <a:ext cx="480" cy="288"/>
                  <a:chOff x="2640" y="1248"/>
                  <a:chExt cx="480" cy="288"/>
                </a:xfrm>
              </p:grpSpPr>
              <p:sp>
                <p:nvSpPr>
                  <p:cNvPr id="1052" name="Oval 23"/>
                  <p:cNvSpPr>
                    <a:spLocks noChangeArrowheads="1"/>
                  </p:cNvSpPr>
                  <p:nvPr/>
                </p:nvSpPr>
                <p:spPr bwMode="auto">
                  <a:xfrm>
                    <a:off x="264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53" name="Oval 24"/>
                  <p:cNvSpPr>
                    <a:spLocks noChangeArrowheads="1"/>
                  </p:cNvSpPr>
                  <p:nvPr/>
                </p:nvSpPr>
                <p:spPr bwMode="auto">
                  <a:xfrm>
                    <a:off x="278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54" name="Oval 25"/>
                  <p:cNvSpPr>
                    <a:spLocks noChangeArrowheads="1"/>
                  </p:cNvSpPr>
                  <p:nvPr/>
                </p:nvSpPr>
                <p:spPr bwMode="auto">
                  <a:xfrm>
                    <a:off x="288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55" name="Oval 26"/>
                  <p:cNvSpPr>
                    <a:spLocks noChangeArrowheads="1"/>
                  </p:cNvSpPr>
                  <p:nvPr/>
                </p:nvSpPr>
                <p:spPr bwMode="auto">
                  <a:xfrm>
                    <a:off x="302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048" name="Text Box 27"/>
                <p:cNvSpPr txBox="1">
                  <a:spLocks noChangeArrowheads="1"/>
                </p:cNvSpPr>
                <p:nvPr/>
              </p:nvSpPr>
              <p:spPr bwMode="auto">
                <a:xfrm>
                  <a:off x="258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49" name="Text Box 28"/>
                <p:cNvSpPr txBox="1">
                  <a:spLocks noChangeArrowheads="1"/>
                </p:cNvSpPr>
                <p:nvPr/>
              </p:nvSpPr>
              <p:spPr bwMode="auto">
                <a:xfrm>
                  <a:off x="2730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50" name="Text Box 29"/>
                <p:cNvSpPr txBox="1">
                  <a:spLocks noChangeArrowheads="1"/>
                </p:cNvSpPr>
                <p:nvPr/>
              </p:nvSpPr>
              <p:spPr bwMode="auto">
                <a:xfrm>
                  <a:off x="282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51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2964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</p:grpSp>
          <p:sp>
            <p:nvSpPr>
              <p:cNvPr id="1046" name="Freeform 31"/>
              <p:cNvSpPr>
                <a:spLocks/>
              </p:cNvSpPr>
              <p:nvPr/>
            </p:nvSpPr>
            <p:spPr bwMode="auto">
              <a:xfrm>
                <a:off x="2592" y="1680"/>
                <a:ext cx="432" cy="528"/>
              </a:xfrm>
              <a:custGeom>
                <a:avLst/>
                <a:gdLst>
                  <a:gd name="T0" fmla="*/ 170 w 452"/>
                  <a:gd name="T1" fmla="*/ 0 h 618"/>
                  <a:gd name="T2" fmla="*/ 307 w 452"/>
                  <a:gd name="T3" fmla="*/ 35 h 618"/>
                  <a:gd name="T4" fmla="*/ 389 w 452"/>
                  <a:gd name="T5" fmla="*/ 140 h 618"/>
                  <a:gd name="T6" fmla="*/ 411 w 452"/>
                  <a:gd name="T7" fmla="*/ 223 h 618"/>
                  <a:gd name="T8" fmla="*/ 400 w 452"/>
                  <a:gd name="T9" fmla="*/ 315 h 618"/>
                  <a:gd name="T10" fmla="*/ 345 w 452"/>
                  <a:gd name="T11" fmla="*/ 385 h 618"/>
                  <a:gd name="T12" fmla="*/ 252 w 452"/>
                  <a:gd name="T13" fmla="*/ 433 h 618"/>
                  <a:gd name="T14" fmla="*/ 110 w 452"/>
                  <a:gd name="T15" fmla="*/ 447 h 618"/>
                  <a:gd name="T16" fmla="*/ 0 w 452"/>
                  <a:gd name="T17" fmla="*/ 408 h 618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452"/>
                  <a:gd name="T28" fmla="*/ 0 h 618"/>
                  <a:gd name="T29" fmla="*/ 452 w 452"/>
                  <a:gd name="T30" fmla="*/ 618 h 618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452" h="618">
                    <a:moveTo>
                      <a:pt x="186" y="0"/>
                    </a:moveTo>
                    <a:cubicBezTo>
                      <a:pt x="211" y="8"/>
                      <a:pt x="296" y="16"/>
                      <a:pt x="336" y="48"/>
                    </a:cubicBezTo>
                    <a:cubicBezTo>
                      <a:pt x="376" y="80"/>
                      <a:pt x="407" y="149"/>
                      <a:pt x="426" y="192"/>
                    </a:cubicBezTo>
                    <a:cubicBezTo>
                      <a:pt x="445" y="235"/>
                      <a:pt x="448" y="266"/>
                      <a:pt x="450" y="306"/>
                    </a:cubicBezTo>
                    <a:cubicBezTo>
                      <a:pt x="452" y="346"/>
                      <a:pt x="450" y="395"/>
                      <a:pt x="438" y="432"/>
                    </a:cubicBezTo>
                    <a:cubicBezTo>
                      <a:pt x="426" y="469"/>
                      <a:pt x="405" y="501"/>
                      <a:pt x="378" y="528"/>
                    </a:cubicBezTo>
                    <a:cubicBezTo>
                      <a:pt x="351" y="555"/>
                      <a:pt x="319" y="580"/>
                      <a:pt x="276" y="594"/>
                    </a:cubicBezTo>
                    <a:cubicBezTo>
                      <a:pt x="233" y="608"/>
                      <a:pt x="166" y="618"/>
                      <a:pt x="120" y="612"/>
                    </a:cubicBezTo>
                    <a:cubicBezTo>
                      <a:pt x="74" y="606"/>
                      <a:pt x="25" y="569"/>
                      <a:pt x="0" y="558"/>
                    </a:cubicBezTo>
                  </a:path>
                </a:pathLst>
              </a:cu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aphicFrame>
          <p:nvGraphicFramePr>
            <p:cNvPr id="1026" name="Object 32"/>
            <p:cNvGraphicFramePr>
              <a:graphicFrameLocks noChangeAspect="1"/>
            </p:cNvGraphicFramePr>
            <p:nvPr/>
          </p:nvGraphicFramePr>
          <p:xfrm>
            <a:off x="3304" y="1758"/>
            <a:ext cx="296" cy="1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5888" name="Equation" r:id="rId3" imgW="469800" imgH="215640" progId="Equation.DSMT4">
                    <p:embed/>
                  </p:oleObj>
                </mc:Choice>
                <mc:Fallback>
                  <p:oleObj name="Equation" r:id="rId3" imgW="469800" imgH="2156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04" y="1758"/>
                          <a:ext cx="296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7" name="Object 33"/>
            <p:cNvGraphicFramePr>
              <a:graphicFrameLocks noChangeAspect="1"/>
            </p:cNvGraphicFramePr>
            <p:nvPr/>
          </p:nvGraphicFramePr>
          <p:xfrm>
            <a:off x="4224" y="1312"/>
            <a:ext cx="320" cy="1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5889" name="Equation" r:id="rId5" imgW="507960" imgH="203040" progId="Equation.DSMT4">
                    <p:embed/>
                  </p:oleObj>
                </mc:Choice>
                <mc:Fallback>
                  <p:oleObj name="Equation" r:id="rId5" imgW="507960" imgH="2030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24" y="1312"/>
                          <a:ext cx="320" cy="1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8" name="Object 34"/>
            <p:cNvGraphicFramePr>
              <a:graphicFrameLocks noChangeAspect="1"/>
            </p:cNvGraphicFramePr>
            <p:nvPr/>
          </p:nvGraphicFramePr>
          <p:xfrm>
            <a:off x="3582" y="1248"/>
            <a:ext cx="80" cy="1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5890" name="Equation" r:id="rId7" imgW="126720" imgH="177480" progId="Equation.DSMT4">
                    <p:embed/>
                  </p:oleObj>
                </mc:Choice>
                <mc:Fallback>
                  <p:oleObj name="Equation" r:id="rId7" imgW="12672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582" y="1248"/>
                          <a:ext cx="80" cy="1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9" name="Object 35"/>
            <p:cNvGraphicFramePr>
              <a:graphicFrameLocks noChangeAspect="1"/>
            </p:cNvGraphicFramePr>
            <p:nvPr/>
          </p:nvGraphicFramePr>
          <p:xfrm>
            <a:off x="3600" y="1920"/>
            <a:ext cx="88" cy="1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5891" name="Equation" r:id="rId9" imgW="139680" imgH="177480" progId="Equation.DSMT4">
                    <p:embed/>
                  </p:oleObj>
                </mc:Choice>
                <mc:Fallback>
                  <p:oleObj name="Equation" r:id="rId9" imgW="13968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600" y="1920"/>
                          <a:ext cx="88" cy="1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0" name="Object 36"/>
            <p:cNvGraphicFramePr>
              <a:graphicFrameLocks noChangeAspect="1"/>
            </p:cNvGraphicFramePr>
            <p:nvPr/>
          </p:nvGraphicFramePr>
          <p:xfrm>
            <a:off x="4368" y="1824"/>
            <a:ext cx="88" cy="1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5892" name="Equation" r:id="rId11" imgW="139680" imgH="215640" progId="Equation.DSMT4">
                    <p:embed/>
                  </p:oleObj>
                </mc:Choice>
                <mc:Fallback>
                  <p:oleObj name="Equation" r:id="rId11" imgW="139680" imgH="2156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368" y="1824"/>
                          <a:ext cx="88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06533" name="Text Box 37"/>
          <p:cNvSpPr txBox="1">
            <a:spLocks noChangeArrowheads="1"/>
          </p:cNvSpPr>
          <p:nvPr/>
        </p:nvSpPr>
        <p:spPr bwMode="auto">
          <a:xfrm>
            <a:off x="469900" y="5105400"/>
            <a:ext cx="80772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 dirty="0" smtClean="0">
                <a:latin typeface="Comic Sans MS" pitchFamily="66" charset="0"/>
              </a:rPr>
              <a:t>d) </a:t>
            </a:r>
            <a:r>
              <a:rPr lang="en-US" b="1" dirty="0">
                <a:latin typeface="Comic Sans MS" pitchFamily="66" charset="0"/>
              </a:rPr>
              <a:t>v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/r = 200m/s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  ,  r = v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/(200m/s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) = (200m/s)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/200m/s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 = 200m</a:t>
            </a:r>
          </a:p>
        </p:txBody>
      </p:sp>
      <p:sp>
        <p:nvSpPr>
          <p:cNvPr id="40" name="Rectangle 39"/>
          <p:cNvSpPr/>
          <p:nvPr/>
        </p:nvSpPr>
        <p:spPr>
          <a:xfrm>
            <a:off x="0" y="9906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02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6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6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/>
      <p:bldP spid="106500" grpId="0"/>
      <p:bldP spid="106502" grpId="0"/>
      <p:bldP spid="106533" grpId="0"/>
      <p:bldP spid="4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1447800" y="1789112"/>
            <a:ext cx="625157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2200" dirty="0">
                <a:solidFill>
                  <a:srgbClr val="0033CC"/>
                </a:solidFill>
                <a:latin typeface="+mn-lt"/>
                <a:ea typeface="+mn-ea"/>
              </a:rPr>
              <a:t>By measuring the Hall effect for a particular material,</a:t>
            </a:r>
          </a:p>
          <a:p>
            <a:pPr algn="ctr">
              <a:defRPr/>
            </a:pPr>
            <a:r>
              <a:rPr lang="en-US" sz="2200" dirty="0">
                <a:solidFill>
                  <a:srgbClr val="0033CC"/>
                </a:solidFill>
                <a:latin typeface="+mn-lt"/>
                <a:ea typeface="+mn-ea"/>
              </a:rPr>
              <a:t>we can determine the sign of the moving particles</a:t>
            </a:r>
          </a:p>
          <a:p>
            <a:pPr algn="ctr">
              <a:defRPr/>
            </a:pPr>
            <a:r>
              <a:rPr lang="en-US" sz="2200" dirty="0">
                <a:solidFill>
                  <a:srgbClr val="0033CC"/>
                </a:solidFill>
                <a:latin typeface="+mn-lt"/>
                <a:ea typeface="+mn-ea"/>
              </a:rPr>
              <a:t>that make up the current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title"/>
          </p:nvPr>
        </p:nvSpPr>
        <p:spPr>
          <a:xfrm>
            <a:off x="-12700" y="2286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Hall Effect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3852863"/>
            <a:ext cx="7839075" cy="246221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Why would it be anything other than electrons?  (Negative charges)</a:t>
            </a:r>
          </a:p>
          <a:p>
            <a:pPr algn="ctr" eaLnBrk="1" hangingPunct="1"/>
            <a:endParaRPr lang="en-US" altLang="en-US" sz="2200">
              <a:solidFill>
                <a:srgbClr val="CC0000"/>
              </a:solidFill>
            </a:endParaRPr>
          </a:p>
          <a:p>
            <a:pPr algn="ctr" eaLnBrk="1" hangingPunct="1"/>
            <a:r>
              <a:rPr lang="en-US" altLang="en-US" sz="2200" b="1">
                <a:solidFill>
                  <a:srgbClr val="CC0000"/>
                </a:solidFill>
              </a:rPr>
              <a:t>Semiconductors</a:t>
            </a:r>
            <a:r>
              <a:rPr lang="en-US" altLang="en-US" sz="2200">
                <a:solidFill>
                  <a:srgbClr val="CC0000"/>
                </a:solidFill>
              </a:rPr>
              <a:t>:  sometimes current is carried by electrons,</a:t>
            </a:r>
          </a:p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but sometimes it is carried by the "holes".  </a:t>
            </a:r>
          </a:p>
          <a:p>
            <a:pPr algn="ctr" eaLnBrk="1" hangingPunct="1"/>
            <a:endParaRPr lang="en-US" altLang="en-US" sz="2200">
              <a:solidFill>
                <a:srgbClr val="CC0000"/>
              </a:solidFill>
            </a:endParaRPr>
          </a:p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In </a:t>
            </a:r>
            <a:r>
              <a:rPr lang="en-US" altLang="en-US" sz="2200" b="1">
                <a:solidFill>
                  <a:srgbClr val="CC0000"/>
                </a:solidFill>
              </a:rPr>
              <a:t>semiconductors</a:t>
            </a:r>
            <a:r>
              <a:rPr lang="en-US" altLang="en-US" sz="2200">
                <a:solidFill>
                  <a:srgbClr val="CC0000"/>
                </a:solidFill>
              </a:rPr>
              <a:t>, "holes" (missing electrons)</a:t>
            </a:r>
          </a:p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in the electron sea behave like positive charges.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201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zh-CN" smtClean="0">
                <a:ea typeface="ＭＳ Ｐゴシック" charset="-128"/>
              </a:rPr>
              <a:t>Hall Effect</a:t>
            </a:r>
          </a:p>
        </p:txBody>
      </p:sp>
      <p:sp>
        <p:nvSpPr>
          <p:cNvPr id="23555" name="Rectangle 13"/>
          <p:cNvSpPr>
            <a:spLocks noChangeArrowheads="1"/>
          </p:cNvSpPr>
          <p:nvPr/>
        </p:nvSpPr>
        <p:spPr bwMode="auto">
          <a:xfrm>
            <a:off x="0" y="13716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1125538" y="3502025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514600" y="6858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pic>
        <p:nvPicPr>
          <p:cNvPr id="23558" name="Picture 18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0" y="787400"/>
            <a:ext cx="19685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Picture 11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588" y="2300288"/>
            <a:ext cx="266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val 12"/>
          <p:cNvSpPr>
            <a:spLocks noChangeAspect="1"/>
          </p:cNvSpPr>
          <p:nvPr/>
        </p:nvSpPr>
        <p:spPr>
          <a:xfrm>
            <a:off x="1785938" y="2435225"/>
            <a:ext cx="165100" cy="163513"/>
          </a:xfrm>
          <a:prstGeom prst="ellipse">
            <a:avLst/>
          </a:prstGeom>
          <a:solidFill>
            <a:srgbClr val="008000"/>
          </a:solidFill>
          <a:ln>
            <a:solidFill>
              <a:srgbClr val="008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1938338" y="2514600"/>
            <a:ext cx="1447800" cy="1588"/>
          </a:xfrm>
          <a:prstGeom prst="straightConnector1">
            <a:avLst/>
          </a:prstGeom>
          <a:ln>
            <a:solidFill>
              <a:srgbClr val="008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169863" y="2428875"/>
            <a:ext cx="1423987" cy="1108075"/>
          </a:xfrm>
          <a:prstGeom prst="rect">
            <a:avLst/>
          </a:prstGeom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rgbClr val="008000"/>
                </a:solidFill>
                <a:latin typeface="Arial" charset="0"/>
              </a:rPr>
              <a:t>Proton</a:t>
            </a:r>
          </a:p>
          <a:p>
            <a:pPr eaLnBrk="1" hangingPunct="1"/>
            <a:r>
              <a:rPr lang="en-US" altLang="en-US" sz="2200" b="1">
                <a:solidFill>
                  <a:srgbClr val="008000"/>
                </a:solidFill>
                <a:latin typeface="Arial" charset="0"/>
              </a:rPr>
              <a:t>or "Hole"</a:t>
            </a:r>
          </a:p>
          <a:p>
            <a:pPr eaLnBrk="1" hangingPunct="1"/>
            <a:endParaRPr lang="en-US" altLang="en-US" sz="2200">
              <a:latin typeface="Arial" charset="0"/>
            </a:endParaRPr>
          </a:p>
        </p:txBody>
      </p:sp>
      <p:sp>
        <p:nvSpPr>
          <p:cNvPr id="18" name="Oval 17"/>
          <p:cNvSpPr>
            <a:spLocks noChangeAspect="1"/>
          </p:cNvSpPr>
          <p:nvPr/>
        </p:nvSpPr>
        <p:spPr>
          <a:xfrm>
            <a:off x="1727200" y="5072063"/>
            <a:ext cx="165100" cy="165100"/>
          </a:xfrm>
          <a:prstGeom prst="ellipse">
            <a:avLst/>
          </a:prstGeom>
          <a:solidFill>
            <a:srgbClr val="A941C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1879600" y="5151438"/>
            <a:ext cx="1447800" cy="1587"/>
          </a:xfrm>
          <a:prstGeom prst="straightConnector1">
            <a:avLst/>
          </a:prstGeom>
          <a:ln>
            <a:solidFill>
              <a:srgbClr val="A941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3565" name="Picture 19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138" y="4940300"/>
            <a:ext cx="266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76200" y="4614863"/>
            <a:ext cx="1312863" cy="430212"/>
          </a:xfrm>
          <a:prstGeom prst="rect">
            <a:avLst/>
          </a:prstGeom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rgbClr val="A941CC"/>
                </a:solidFill>
                <a:latin typeface="Arial" charset="0"/>
              </a:rPr>
              <a:t>Electron</a:t>
            </a:r>
            <a:endParaRPr lang="en-US" altLang="en-US" sz="2200">
              <a:latin typeface="Arial" charset="0"/>
            </a:endParaRPr>
          </a:p>
        </p:txBody>
      </p:sp>
      <p:sp>
        <p:nvSpPr>
          <p:cNvPr id="23" name="Oval 22"/>
          <p:cNvSpPr/>
          <p:nvPr/>
        </p:nvSpPr>
        <p:spPr>
          <a:xfrm>
            <a:off x="1057275" y="3638550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95338" y="3530600"/>
            <a:ext cx="300037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cxnSp>
        <p:nvCxnSpPr>
          <p:cNvPr id="28" name="Straight Arrow Connector 27"/>
          <p:cNvCxnSpPr/>
          <p:nvPr/>
        </p:nvCxnSpPr>
        <p:spPr>
          <a:xfrm rot="5400000">
            <a:off x="1460500" y="5556251"/>
            <a:ext cx="682625" cy="63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3570" name="Picture 28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138" y="5334000"/>
            <a:ext cx="6350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Straight Arrow Connector 26"/>
          <p:cNvCxnSpPr/>
          <p:nvPr/>
        </p:nvCxnSpPr>
        <p:spPr>
          <a:xfrm rot="16200000" flipV="1">
            <a:off x="1524000" y="2090738"/>
            <a:ext cx="682625" cy="63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3572" name="Picture 29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763" y="1911350"/>
            <a:ext cx="6350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/>
          <p:cNvSpPr txBox="1"/>
          <p:nvPr/>
        </p:nvSpPr>
        <p:spPr>
          <a:xfrm>
            <a:off x="5715000" y="685800"/>
            <a:ext cx="2827338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A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hole</a:t>
            </a: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 in the electron sea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behaves like a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proton</a:t>
            </a: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810000" y="1676400"/>
            <a:ext cx="2919413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800">
                <a:solidFill>
                  <a:srgbClr val="CC0000"/>
                </a:solidFill>
                <a:latin typeface="+mj-lt"/>
                <a:ea typeface="+mn-ea"/>
              </a:rPr>
              <a:t>Inside a Material: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114804" y="2362200"/>
            <a:ext cx="2895600" cy="990600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  <a:bevelB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4114804" y="4724400"/>
            <a:ext cx="2895600" cy="990600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  <a:bevelB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4140200" y="3733800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38" name="Oval 37"/>
          <p:cNvSpPr/>
          <p:nvPr/>
        </p:nvSpPr>
        <p:spPr>
          <a:xfrm>
            <a:off x="4071938" y="3870325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3810000" y="3762375"/>
            <a:ext cx="300038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40" name="Oval 39"/>
          <p:cNvSpPr>
            <a:spLocks noChangeAspect="1"/>
          </p:cNvSpPr>
          <p:nvPr/>
        </p:nvSpPr>
        <p:spPr>
          <a:xfrm>
            <a:off x="4208463" y="2781300"/>
            <a:ext cx="163512" cy="165100"/>
          </a:xfrm>
          <a:prstGeom prst="ellipse">
            <a:avLst/>
          </a:prstGeom>
          <a:solidFill>
            <a:srgbClr val="008000"/>
          </a:solidFill>
          <a:ln>
            <a:solidFill>
              <a:srgbClr val="008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1" name="Oval 40"/>
          <p:cNvSpPr>
            <a:spLocks noChangeAspect="1"/>
          </p:cNvSpPr>
          <p:nvPr/>
        </p:nvSpPr>
        <p:spPr>
          <a:xfrm>
            <a:off x="4233863" y="5114925"/>
            <a:ext cx="163512" cy="163513"/>
          </a:xfrm>
          <a:prstGeom prst="ellipse">
            <a:avLst/>
          </a:prstGeom>
          <a:solidFill>
            <a:srgbClr val="A941C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2" name="Freeform 41"/>
          <p:cNvSpPr/>
          <p:nvPr/>
        </p:nvSpPr>
        <p:spPr>
          <a:xfrm>
            <a:off x="4310063" y="2540000"/>
            <a:ext cx="533400" cy="330200"/>
          </a:xfrm>
          <a:custGeom>
            <a:avLst/>
            <a:gdLst>
              <a:gd name="connsiteX0" fmla="*/ 0 w 533400"/>
              <a:gd name="connsiteY0" fmla="*/ 406400 h 406400"/>
              <a:gd name="connsiteX1" fmla="*/ 330200 w 533400"/>
              <a:gd name="connsiteY1" fmla="*/ 347133 h 406400"/>
              <a:gd name="connsiteX2" fmla="*/ 474134 w 533400"/>
              <a:gd name="connsiteY2" fmla="*/ 194733 h 406400"/>
              <a:gd name="connsiteX3" fmla="*/ 533400 w 533400"/>
              <a:gd name="connsiteY3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400" h="406400">
                <a:moveTo>
                  <a:pt x="0" y="406400"/>
                </a:moveTo>
                <a:cubicBezTo>
                  <a:pt x="125589" y="394405"/>
                  <a:pt x="251178" y="382411"/>
                  <a:pt x="330200" y="347133"/>
                </a:cubicBezTo>
                <a:cubicBezTo>
                  <a:pt x="409222" y="311855"/>
                  <a:pt x="440267" y="252588"/>
                  <a:pt x="474134" y="194733"/>
                </a:cubicBezTo>
                <a:cubicBezTo>
                  <a:pt x="508001" y="136878"/>
                  <a:pt x="520700" y="68439"/>
                  <a:pt x="533400" y="0"/>
                </a:cubicBezTo>
              </a:path>
            </a:pathLst>
          </a:custGeom>
          <a:ln>
            <a:solidFill>
              <a:schemeClr val="tx1"/>
            </a:solidFill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44" name="TextBox 43"/>
          <p:cNvSpPr txBox="1"/>
          <p:nvPr/>
        </p:nvSpPr>
        <p:spPr>
          <a:xfrm>
            <a:off x="3886200" y="2286000"/>
            <a:ext cx="2954338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8000"/>
                </a:solidFill>
                <a:latin typeface="+mj-lt"/>
                <a:ea typeface="+mn-ea"/>
              </a:rPr>
              <a:t>+  +  +  +  +  +  +  +  +  +  +</a:t>
            </a:r>
          </a:p>
        </p:txBody>
      </p:sp>
      <p:sp>
        <p:nvSpPr>
          <p:cNvPr id="45" name="Freeform 44"/>
          <p:cNvSpPr/>
          <p:nvPr/>
        </p:nvSpPr>
        <p:spPr>
          <a:xfrm flipV="1">
            <a:off x="4343400" y="5207000"/>
            <a:ext cx="533400" cy="330200"/>
          </a:xfrm>
          <a:custGeom>
            <a:avLst/>
            <a:gdLst>
              <a:gd name="connsiteX0" fmla="*/ 0 w 533400"/>
              <a:gd name="connsiteY0" fmla="*/ 406400 h 406400"/>
              <a:gd name="connsiteX1" fmla="*/ 330200 w 533400"/>
              <a:gd name="connsiteY1" fmla="*/ 347133 h 406400"/>
              <a:gd name="connsiteX2" fmla="*/ 474134 w 533400"/>
              <a:gd name="connsiteY2" fmla="*/ 194733 h 406400"/>
              <a:gd name="connsiteX3" fmla="*/ 533400 w 533400"/>
              <a:gd name="connsiteY3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400" h="406400">
                <a:moveTo>
                  <a:pt x="0" y="406400"/>
                </a:moveTo>
                <a:cubicBezTo>
                  <a:pt x="125589" y="394405"/>
                  <a:pt x="251178" y="382411"/>
                  <a:pt x="330200" y="347133"/>
                </a:cubicBezTo>
                <a:cubicBezTo>
                  <a:pt x="409222" y="311855"/>
                  <a:pt x="440267" y="252588"/>
                  <a:pt x="474134" y="194733"/>
                </a:cubicBezTo>
                <a:cubicBezTo>
                  <a:pt x="508001" y="136878"/>
                  <a:pt x="520700" y="68439"/>
                  <a:pt x="533400" y="0"/>
                </a:cubicBezTo>
              </a:path>
            </a:pathLst>
          </a:custGeom>
          <a:ln>
            <a:solidFill>
              <a:schemeClr val="tx1"/>
            </a:solidFill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47" name="TextBox 46"/>
          <p:cNvSpPr txBox="1"/>
          <p:nvPr/>
        </p:nvSpPr>
        <p:spPr>
          <a:xfrm>
            <a:off x="3843338" y="5308600"/>
            <a:ext cx="3022600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A941CC"/>
                </a:solidFill>
                <a:latin typeface="+mj-lt"/>
                <a:ea typeface="+mn-ea"/>
              </a:rPr>
              <a:t>-  -  -  -  -  -  -  -  -  -  -   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6837363" y="2362200"/>
            <a:ext cx="1595437" cy="92392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Moving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holes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get pushed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to the top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6858000" y="4791075"/>
            <a:ext cx="2019300" cy="92392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Moving </a:t>
            </a:r>
            <a:r>
              <a:rPr lang="en-US" sz="1800" b="1">
                <a:solidFill>
                  <a:srgbClr val="A941CC"/>
                </a:solidFill>
                <a:latin typeface="+mj-lt"/>
                <a:ea typeface="+mn-ea"/>
              </a:rPr>
              <a:t>electrons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get pushed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to the bottom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978BA-F086-4103-8FCD-F5B9F2ADD4E4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007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zh-CN" smtClean="0">
                <a:ea typeface="ＭＳ Ｐゴシック" charset="-128"/>
              </a:rPr>
              <a:t>Hall Effect</a:t>
            </a:r>
          </a:p>
        </p:txBody>
      </p:sp>
      <p:sp>
        <p:nvSpPr>
          <p:cNvPr id="25603" name="Rectangle 13"/>
          <p:cNvSpPr>
            <a:spLocks noChangeArrowheads="1"/>
          </p:cNvSpPr>
          <p:nvPr/>
        </p:nvSpPr>
        <p:spPr bwMode="auto">
          <a:xfrm>
            <a:off x="0" y="13716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5" name="TextBox 14"/>
          <p:cNvSpPr txBox="1"/>
          <p:nvPr/>
        </p:nvSpPr>
        <p:spPr>
          <a:xfrm>
            <a:off x="2514600" y="6858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pic>
        <p:nvPicPr>
          <p:cNvPr id="25605" name="Picture 18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0" y="787400"/>
            <a:ext cx="19685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/>
          <p:cNvSpPr txBox="1"/>
          <p:nvPr/>
        </p:nvSpPr>
        <p:spPr>
          <a:xfrm>
            <a:off x="5715000" y="685800"/>
            <a:ext cx="2827338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A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hole</a:t>
            </a: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 in the electron sea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behaves like a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proton</a:t>
            </a: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981200" y="1773238"/>
            <a:ext cx="2919413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800">
                <a:solidFill>
                  <a:srgbClr val="CC0000"/>
                </a:solidFill>
                <a:latin typeface="+mj-lt"/>
                <a:ea typeface="+mn-ea"/>
              </a:rPr>
              <a:t>Inside a Material:</a:t>
            </a:r>
          </a:p>
        </p:txBody>
      </p:sp>
      <p:sp>
        <p:nvSpPr>
          <p:cNvPr id="33" name="Rectangle 32"/>
          <p:cNvSpPr/>
          <p:nvPr/>
        </p:nvSpPr>
        <p:spPr>
          <a:xfrm>
            <a:off x="2286000" y="2459336"/>
            <a:ext cx="2895600" cy="990600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  <a:bevelB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2286000" y="4821536"/>
            <a:ext cx="2895600" cy="990600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  <a:bevelB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2311400" y="3830638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38" name="Oval 37"/>
          <p:cNvSpPr/>
          <p:nvPr/>
        </p:nvSpPr>
        <p:spPr>
          <a:xfrm>
            <a:off x="2243138" y="3967163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981200" y="3859213"/>
            <a:ext cx="300038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40" name="Oval 39"/>
          <p:cNvSpPr>
            <a:spLocks noChangeAspect="1"/>
          </p:cNvSpPr>
          <p:nvPr/>
        </p:nvSpPr>
        <p:spPr>
          <a:xfrm>
            <a:off x="2379663" y="2879725"/>
            <a:ext cx="163512" cy="163513"/>
          </a:xfrm>
          <a:prstGeom prst="ellipse">
            <a:avLst/>
          </a:prstGeom>
          <a:solidFill>
            <a:srgbClr val="008000"/>
          </a:solidFill>
          <a:ln>
            <a:solidFill>
              <a:srgbClr val="008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1" name="Oval 40"/>
          <p:cNvSpPr>
            <a:spLocks noChangeAspect="1"/>
          </p:cNvSpPr>
          <p:nvPr/>
        </p:nvSpPr>
        <p:spPr>
          <a:xfrm>
            <a:off x="2405063" y="5211763"/>
            <a:ext cx="163512" cy="165100"/>
          </a:xfrm>
          <a:prstGeom prst="ellipse">
            <a:avLst/>
          </a:prstGeom>
          <a:solidFill>
            <a:srgbClr val="A941C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2" name="Freeform 41"/>
          <p:cNvSpPr/>
          <p:nvPr/>
        </p:nvSpPr>
        <p:spPr>
          <a:xfrm>
            <a:off x="2481263" y="2636838"/>
            <a:ext cx="533400" cy="330200"/>
          </a:xfrm>
          <a:custGeom>
            <a:avLst/>
            <a:gdLst>
              <a:gd name="connsiteX0" fmla="*/ 0 w 533400"/>
              <a:gd name="connsiteY0" fmla="*/ 406400 h 406400"/>
              <a:gd name="connsiteX1" fmla="*/ 330200 w 533400"/>
              <a:gd name="connsiteY1" fmla="*/ 347133 h 406400"/>
              <a:gd name="connsiteX2" fmla="*/ 474134 w 533400"/>
              <a:gd name="connsiteY2" fmla="*/ 194733 h 406400"/>
              <a:gd name="connsiteX3" fmla="*/ 533400 w 533400"/>
              <a:gd name="connsiteY3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400" h="406400">
                <a:moveTo>
                  <a:pt x="0" y="406400"/>
                </a:moveTo>
                <a:cubicBezTo>
                  <a:pt x="125589" y="394405"/>
                  <a:pt x="251178" y="382411"/>
                  <a:pt x="330200" y="347133"/>
                </a:cubicBezTo>
                <a:cubicBezTo>
                  <a:pt x="409222" y="311855"/>
                  <a:pt x="440267" y="252588"/>
                  <a:pt x="474134" y="194733"/>
                </a:cubicBezTo>
                <a:cubicBezTo>
                  <a:pt x="508001" y="136878"/>
                  <a:pt x="520700" y="68439"/>
                  <a:pt x="533400" y="0"/>
                </a:cubicBezTo>
              </a:path>
            </a:pathLst>
          </a:custGeom>
          <a:ln>
            <a:solidFill>
              <a:schemeClr val="tx1"/>
            </a:solidFill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44" name="TextBox 43"/>
          <p:cNvSpPr txBox="1"/>
          <p:nvPr/>
        </p:nvSpPr>
        <p:spPr>
          <a:xfrm>
            <a:off x="2057400" y="2382838"/>
            <a:ext cx="2954338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8000"/>
                </a:solidFill>
                <a:latin typeface="+mj-lt"/>
                <a:ea typeface="+mn-ea"/>
              </a:rPr>
              <a:t>+  +  +  +  +  +  +  +  +  +  +</a:t>
            </a:r>
          </a:p>
        </p:txBody>
      </p:sp>
      <p:sp>
        <p:nvSpPr>
          <p:cNvPr id="45" name="Freeform 44"/>
          <p:cNvSpPr/>
          <p:nvPr/>
        </p:nvSpPr>
        <p:spPr>
          <a:xfrm flipV="1">
            <a:off x="2514600" y="5303838"/>
            <a:ext cx="533400" cy="330200"/>
          </a:xfrm>
          <a:custGeom>
            <a:avLst/>
            <a:gdLst>
              <a:gd name="connsiteX0" fmla="*/ 0 w 533400"/>
              <a:gd name="connsiteY0" fmla="*/ 406400 h 406400"/>
              <a:gd name="connsiteX1" fmla="*/ 330200 w 533400"/>
              <a:gd name="connsiteY1" fmla="*/ 347133 h 406400"/>
              <a:gd name="connsiteX2" fmla="*/ 474134 w 533400"/>
              <a:gd name="connsiteY2" fmla="*/ 194733 h 406400"/>
              <a:gd name="connsiteX3" fmla="*/ 533400 w 533400"/>
              <a:gd name="connsiteY3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400" h="406400">
                <a:moveTo>
                  <a:pt x="0" y="406400"/>
                </a:moveTo>
                <a:cubicBezTo>
                  <a:pt x="125589" y="394405"/>
                  <a:pt x="251178" y="382411"/>
                  <a:pt x="330200" y="347133"/>
                </a:cubicBezTo>
                <a:cubicBezTo>
                  <a:pt x="409222" y="311855"/>
                  <a:pt x="440267" y="252588"/>
                  <a:pt x="474134" y="194733"/>
                </a:cubicBezTo>
                <a:cubicBezTo>
                  <a:pt x="508001" y="136878"/>
                  <a:pt x="520700" y="68439"/>
                  <a:pt x="533400" y="0"/>
                </a:cubicBezTo>
              </a:path>
            </a:pathLst>
          </a:custGeom>
          <a:ln>
            <a:solidFill>
              <a:schemeClr val="tx1"/>
            </a:solidFill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47" name="TextBox 46"/>
          <p:cNvSpPr txBox="1"/>
          <p:nvPr/>
        </p:nvSpPr>
        <p:spPr>
          <a:xfrm>
            <a:off x="2014538" y="5405438"/>
            <a:ext cx="3022600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A941CC"/>
                </a:solidFill>
                <a:latin typeface="+mj-lt"/>
                <a:ea typeface="+mn-ea"/>
              </a:rPr>
              <a:t>-  -  -  -  -  -  -  -  -  -  -   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-152400" y="2447925"/>
            <a:ext cx="1595438" cy="92233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Moving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holes</a:t>
            </a:r>
          </a:p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get pushed</a:t>
            </a:r>
          </a:p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to the top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-131763" y="4876800"/>
            <a:ext cx="2019301" cy="92392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Moving </a:t>
            </a:r>
            <a:r>
              <a:rPr lang="en-US" sz="1800" b="1">
                <a:solidFill>
                  <a:srgbClr val="A941CC"/>
                </a:solidFill>
                <a:latin typeface="+mj-lt"/>
                <a:ea typeface="+mn-ea"/>
              </a:rPr>
              <a:t>electrons</a:t>
            </a:r>
          </a:p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get pushed</a:t>
            </a:r>
          </a:p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to the bottom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545138" y="3352800"/>
            <a:ext cx="3208337" cy="40005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000" u="sng">
                <a:solidFill>
                  <a:srgbClr val="0033CC"/>
                </a:solidFill>
                <a:latin typeface="+mj-lt"/>
                <a:ea typeface="+mn-ea"/>
              </a:rPr>
              <a:t>How long does this go on?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006600" y="3040063"/>
            <a:ext cx="3022600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A941CC"/>
                </a:solidFill>
                <a:latin typeface="+mj-lt"/>
                <a:ea typeface="+mn-ea"/>
              </a:rPr>
              <a:t>-  -  -  -  -  -  -  -  -  -  -   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2057400" y="4811713"/>
            <a:ext cx="2954338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8000"/>
                </a:solidFill>
                <a:latin typeface="+mj-lt"/>
                <a:ea typeface="+mn-ea"/>
              </a:rPr>
              <a:t>+  +  +  +  +  +  +  +  +  +  +</a:t>
            </a:r>
          </a:p>
        </p:txBody>
      </p:sp>
      <p:grpSp>
        <p:nvGrpSpPr>
          <p:cNvPr id="2" name="Group 60"/>
          <p:cNvGrpSpPr>
            <a:grpSpLocks/>
          </p:cNvGrpSpPr>
          <p:nvPr/>
        </p:nvGrpSpPr>
        <p:grpSpPr bwMode="auto">
          <a:xfrm>
            <a:off x="5240338" y="2446338"/>
            <a:ext cx="3641725" cy="3344862"/>
            <a:chOff x="5240869" y="2446867"/>
            <a:chExt cx="3640741" cy="3344333"/>
          </a:xfrm>
        </p:grpSpPr>
        <p:pic>
          <p:nvPicPr>
            <p:cNvPr id="25629" name="Picture 52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15300" y="4425949"/>
              <a:ext cx="635000" cy="393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25630" name="Group 59"/>
            <p:cNvGrpSpPr>
              <a:grpSpLocks/>
            </p:cNvGrpSpPr>
            <p:nvPr/>
          </p:nvGrpSpPr>
          <p:grpSpPr bwMode="auto">
            <a:xfrm>
              <a:off x="5240869" y="2446867"/>
              <a:ext cx="3640741" cy="3344333"/>
              <a:chOff x="5240869" y="2446867"/>
              <a:chExt cx="3640741" cy="3344333"/>
            </a:xfrm>
          </p:grpSpPr>
          <p:sp>
            <p:nvSpPr>
              <p:cNvPr id="46" name="TextBox 45"/>
              <p:cNvSpPr txBox="1"/>
              <p:nvPr/>
            </p:nvSpPr>
            <p:spPr>
              <a:xfrm>
                <a:off x="5545587" y="3624606"/>
                <a:ext cx="3336023" cy="1234880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>
                <a:lvl1pPr indent="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>
                  <a:lnSpc>
                    <a:spcPts val="3000"/>
                  </a:lnSpc>
                </a:pPr>
                <a:r>
                  <a:rPr lang="en-US" altLang="en-US" sz="2000">
                    <a:solidFill>
                      <a:srgbClr val="0033CC"/>
                    </a:solidFill>
                    <a:latin typeface="Arial" charset="0"/>
                    <a:sym typeface="Wingdings" charset="2"/>
                  </a:rPr>
                  <a:t> Until the Hall Voltage</a:t>
                </a:r>
              </a:p>
              <a:p>
                <a:pPr eaLnBrk="1" hangingPunct="1">
                  <a:lnSpc>
                    <a:spcPts val="3000"/>
                  </a:lnSpc>
                </a:pPr>
                <a:r>
                  <a:rPr lang="en-US" altLang="en-US" sz="2000">
                    <a:solidFill>
                      <a:srgbClr val="0033CC"/>
                    </a:solidFill>
                    <a:latin typeface="Arial" charset="0"/>
                    <a:sym typeface="Wingdings" charset="2"/>
                  </a:rPr>
                  <a:t>is strong enough to balance  </a:t>
                </a:r>
              </a:p>
              <a:p>
                <a:pPr eaLnBrk="1" hangingPunct="1">
                  <a:lnSpc>
                    <a:spcPts val="3000"/>
                  </a:lnSpc>
                </a:pPr>
                <a:r>
                  <a:rPr lang="en-US" altLang="en-US" sz="2000">
                    <a:solidFill>
                      <a:srgbClr val="0033CC"/>
                    </a:solidFill>
                    <a:latin typeface="Arial" charset="0"/>
                    <a:sym typeface="Wingdings" charset="2"/>
                  </a:rPr>
                  <a:t>the magnetic force</a:t>
                </a:r>
                <a:endParaRPr lang="en-US" altLang="en-US" sz="2000">
                  <a:solidFill>
                    <a:srgbClr val="0033CC"/>
                  </a:solidFill>
                  <a:latin typeface="Arial" charset="0"/>
                </a:endParaRPr>
              </a:p>
            </p:txBody>
          </p:sp>
          <p:sp>
            <p:nvSpPr>
              <p:cNvPr id="56" name="Right Brace 55"/>
              <p:cNvSpPr>
                <a:spLocks/>
              </p:cNvSpPr>
              <p:nvPr/>
            </p:nvSpPr>
            <p:spPr bwMode="auto">
              <a:xfrm>
                <a:off x="5240869" y="2446867"/>
                <a:ext cx="236473" cy="965047"/>
              </a:xfrm>
              <a:prstGeom prst="rightBrace">
                <a:avLst>
                  <a:gd name="adj1" fmla="val 48802"/>
                  <a:gd name="adj2" fmla="val 50000"/>
                </a:avLst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000000"/>
                  </a:solidFill>
                </a:endParaRPr>
              </a:p>
            </p:txBody>
          </p:sp>
          <p:sp>
            <p:nvSpPr>
              <p:cNvPr id="57" name="TextBox 56"/>
              <p:cNvSpPr txBox="1"/>
              <p:nvPr/>
            </p:nvSpPr>
            <p:spPr>
              <a:xfrm>
                <a:off x="5277371" y="2675431"/>
                <a:ext cx="2125089" cy="461889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>
                <a:lvl1pPr indent="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>
                    <a:solidFill>
                      <a:srgbClr val="000000"/>
                    </a:solidFill>
                    <a:latin typeface="Arial" charset="0"/>
                  </a:rPr>
                  <a:t>ΔV </a:t>
                </a:r>
                <a:r>
                  <a:rPr lang="en-US" altLang="en-US" sz="1800">
                    <a:solidFill>
                      <a:srgbClr val="000000"/>
                    </a:solidFill>
                    <a:latin typeface="Arial" charset="0"/>
                  </a:rPr>
                  <a:t>= Hall Voltage</a:t>
                </a:r>
              </a:p>
            </p:txBody>
          </p:sp>
          <p:sp>
            <p:nvSpPr>
              <p:cNvPr id="58" name="Right Brace 57"/>
              <p:cNvSpPr>
                <a:spLocks/>
              </p:cNvSpPr>
              <p:nvPr/>
            </p:nvSpPr>
            <p:spPr bwMode="auto">
              <a:xfrm>
                <a:off x="5258326" y="4826153"/>
                <a:ext cx="236474" cy="965047"/>
              </a:xfrm>
              <a:prstGeom prst="rightBrace">
                <a:avLst>
                  <a:gd name="adj1" fmla="val 48802"/>
                  <a:gd name="adj2" fmla="val 50000"/>
                </a:avLst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000000"/>
                  </a:solidFill>
                </a:endParaRPr>
              </a:p>
            </p:txBody>
          </p:sp>
          <p:sp>
            <p:nvSpPr>
              <p:cNvPr id="59" name="TextBox 58"/>
              <p:cNvSpPr txBox="1"/>
              <p:nvPr/>
            </p:nvSpPr>
            <p:spPr>
              <a:xfrm>
                <a:off x="5293242" y="4919801"/>
                <a:ext cx="2125089" cy="460302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>
                <a:lvl1pPr indent="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>
                    <a:solidFill>
                      <a:srgbClr val="000000"/>
                    </a:solidFill>
                    <a:latin typeface="Arial" charset="0"/>
                  </a:rPr>
                  <a:t>ΔV </a:t>
                </a:r>
                <a:r>
                  <a:rPr lang="en-US" altLang="en-US" sz="1800">
                    <a:solidFill>
                      <a:srgbClr val="000000"/>
                    </a:solidFill>
                    <a:latin typeface="Arial" charset="0"/>
                  </a:rPr>
                  <a:t>= Hall Voltage</a:t>
                </a:r>
              </a:p>
            </p:txBody>
          </p:sp>
        </p:grp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978BA-F086-4103-8FCD-F5B9F2ADD4E4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652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52400"/>
            <a:ext cx="7772400" cy="533400"/>
          </a:xfrm>
        </p:spPr>
        <p:txBody>
          <a:bodyPr/>
          <a:lstStyle/>
          <a:p>
            <a:r>
              <a:rPr lang="en-US" altLang="ja-JP" smtClean="0">
                <a:ea typeface="ＭＳ Ｐゴシック" pitchFamily="34" charset="-128"/>
              </a:rPr>
              <a:t>Both </a:t>
            </a:r>
            <a:r>
              <a:rPr lang="en-US" altLang="ja-JP" i="1" smtClean="0">
                <a:ea typeface="ＭＳ Ｐゴシック" pitchFamily="34" charset="-128"/>
              </a:rPr>
              <a:t>B</a:t>
            </a:r>
            <a:r>
              <a:rPr lang="en-US" altLang="ja-JP" smtClean="0">
                <a:ea typeface="ＭＳ Ｐゴシック" pitchFamily="34" charset="-128"/>
              </a:rPr>
              <a:t> and </a:t>
            </a:r>
            <a:r>
              <a:rPr lang="en-US" altLang="ja-JP" i="1" smtClean="0">
                <a:ea typeface="ＭＳ Ｐゴシック" pitchFamily="34" charset="-128"/>
              </a:rPr>
              <a:t>E</a:t>
            </a:r>
            <a:r>
              <a:rPr lang="en-US" altLang="ja-JP" smtClean="0">
                <a:ea typeface="ＭＳ Ｐゴシック" pitchFamily="34" charset="-128"/>
              </a:rPr>
              <a:t> present</a:t>
            </a:r>
          </a:p>
        </p:txBody>
      </p:sp>
      <p:graphicFrame>
        <p:nvGraphicFramePr>
          <p:cNvPr id="268417" name="Object 129"/>
          <p:cNvGraphicFramePr>
            <a:graphicFrameLocks noChangeAspect="1"/>
          </p:cNvGraphicFramePr>
          <p:nvPr/>
        </p:nvGraphicFramePr>
        <p:xfrm>
          <a:off x="5715000" y="1371600"/>
          <a:ext cx="1790700" cy="455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82" name="Equation" r:id="rId4" imgW="901440" imgH="228600" progId="Equation.DSMT4">
                  <p:embed/>
                </p:oleObj>
              </mc:Choice>
              <mc:Fallback>
                <p:oleObj name="Equation" r:id="rId4" imgW="90144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1371600"/>
                        <a:ext cx="1790700" cy="455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8418" name="Object 130"/>
          <p:cNvGraphicFramePr>
            <a:graphicFrameLocks noChangeAspect="1"/>
          </p:cNvGraphicFramePr>
          <p:nvPr/>
        </p:nvGraphicFramePr>
        <p:xfrm>
          <a:off x="5715000" y="2286000"/>
          <a:ext cx="2092325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83" name="Equation" r:id="rId6" imgW="990360" imgH="228600" progId="Equation.DSMT4">
                  <p:embed/>
                </p:oleObj>
              </mc:Choice>
              <mc:Fallback>
                <p:oleObj name="Equation" r:id="rId6" imgW="99036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2286000"/>
                        <a:ext cx="2092325" cy="484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68435" name="Picture 147" descr="figure-26-1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914400"/>
            <a:ext cx="4343400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62"/>
          <p:cNvGrpSpPr>
            <a:grpSpLocks/>
          </p:cNvGrpSpPr>
          <p:nvPr/>
        </p:nvGrpSpPr>
        <p:grpSpPr bwMode="auto">
          <a:xfrm>
            <a:off x="1828800" y="3581400"/>
            <a:ext cx="3429000" cy="1158875"/>
            <a:chOff x="3408" y="1104"/>
            <a:chExt cx="2160" cy="730"/>
          </a:xfrm>
        </p:grpSpPr>
        <p:grpSp>
          <p:nvGrpSpPr>
            <p:cNvPr id="4107" name="Group 141"/>
            <p:cNvGrpSpPr>
              <a:grpSpLocks/>
            </p:cNvGrpSpPr>
            <p:nvPr/>
          </p:nvGrpSpPr>
          <p:grpSpPr bwMode="auto">
            <a:xfrm>
              <a:off x="3408" y="1104"/>
              <a:ext cx="2112" cy="528"/>
              <a:chOff x="3168" y="1728"/>
              <a:chExt cx="2400" cy="623"/>
            </a:xfrm>
          </p:grpSpPr>
          <p:graphicFrame>
            <p:nvGraphicFramePr>
              <p:cNvPr id="4101" name="Object 133"/>
              <p:cNvGraphicFramePr>
                <a:graphicFrameLocks noChangeAspect="1"/>
              </p:cNvGraphicFramePr>
              <p:nvPr/>
            </p:nvGraphicFramePr>
            <p:xfrm>
              <a:off x="3168" y="1728"/>
              <a:ext cx="864" cy="62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76884" name="Equation" r:id="rId9" imgW="545760" imgH="393480" progId="Equation.DSMT4">
                      <p:embed/>
                    </p:oleObj>
                  </mc:Choice>
                  <mc:Fallback>
                    <p:oleObj name="Equation" r:id="rId9" imgW="545760" imgH="393480" progId="Equation.DSMT4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3168" y="1728"/>
                            <a:ext cx="864" cy="62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80808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4109" name="Text Box 134"/>
              <p:cNvSpPr txBox="1">
                <a:spLocks noChangeArrowheads="1"/>
              </p:cNvSpPr>
              <p:nvPr/>
            </p:nvSpPr>
            <p:spPr bwMode="auto">
              <a:xfrm>
                <a:off x="4128" y="1872"/>
                <a:ext cx="1440" cy="2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ja-JP" sz="2000">
                    <a:ea typeface="ＭＳ Ｐゴシック" pitchFamily="34" charset="-128"/>
                  </a:rPr>
                  <a:t>when balanced</a:t>
                </a:r>
              </a:p>
            </p:txBody>
          </p:sp>
        </p:grpSp>
        <p:sp>
          <p:nvSpPr>
            <p:cNvPr id="4108" name="Text Box 148"/>
            <p:cNvSpPr txBox="1">
              <a:spLocks noChangeArrowheads="1"/>
            </p:cNvSpPr>
            <p:nvPr/>
          </p:nvSpPr>
          <p:spPr bwMode="auto">
            <a:xfrm>
              <a:off x="4224" y="1584"/>
              <a:ext cx="134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>
                  <a:solidFill>
                    <a:schemeClr val="hlink"/>
                  </a:solidFill>
                  <a:ea typeface="ＭＳ Ｐゴシック" pitchFamily="34" charset="-128"/>
                </a:rPr>
                <a:t>velocity selector</a:t>
              </a:r>
            </a:p>
          </p:txBody>
        </p:sp>
      </p:grpSp>
      <p:sp>
        <p:nvSpPr>
          <p:cNvPr id="268437" name="Text Box 149"/>
          <p:cNvSpPr txBox="1">
            <a:spLocks noChangeArrowheads="1"/>
          </p:cNvSpPr>
          <p:nvPr/>
        </p:nvSpPr>
        <p:spPr bwMode="auto">
          <a:xfrm>
            <a:off x="1905000" y="5334000"/>
            <a:ext cx="2362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No deflection when E=3 kV/m, B=1.4 G</a:t>
            </a:r>
          </a:p>
        </p:txBody>
      </p:sp>
      <p:graphicFrame>
        <p:nvGraphicFramePr>
          <p:cNvPr id="268438" name="Object 150"/>
          <p:cNvGraphicFramePr>
            <a:graphicFrameLocks noChangeAspect="1"/>
          </p:cNvGraphicFramePr>
          <p:nvPr/>
        </p:nvGraphicFramePr>
        <p:xfrm>
          <a:off x="4876800" y="5257800"/>
          <a:ext cx="2265363" cy="800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85" name="Equation" r:id="rId11" imgW="1371600" imgH="482400" progId="Equation.DSMT4">
                  <p:embed/>
                </p:oleObj>
              </mc:Choice>
              <mc:Fallback>
                <p:oleObj name="Equation" r:id="rId11" imgW="1371600" imgH="482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6800" y="5257800"/>
                        <a:ext cx="2265363" cy="800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6" name="Rectangle 164"/>
          <p:cNvSpPr>
            <a:spLocks noChangeArrowheads="1"/>
          </p:cNvSpPr>
          <p:nvPr/>
        </p:nvSpPr>
        <p:spPr bwMode="auto">
          <a:xfrm>
            <a:off x="228600" y="6400800"/>
            <a:ext cx="553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1200" dirty="0">
                <a:hlinkClick r:id="rId13"/>
              </a:rPr>
              <a:t>http://canu.ucalgary.ca/map/content/force/elcrmagn/simulate/exb_thomson/applet.html</a:t>
            </a:r>
            <a:endParaRPr lang="en-US" altLang="en-US" sz="1200" dirty="0"/>
          </a:p>
          <a:p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17379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52400"/>
            <a:ext cx="7772400" cy="533400"/>
          </a:xfrm>
        </p:spPr>
        <p:txBody>
          <a:bodyPr/>
          <a:lstStyle/>
          <a:p>
            <a:r>
              <a:rPr lang="en-US" altLang="ja-JP" smtClean="0">
                <a:ea typeface="ＭＳ Ｐゴシック" pitchFamily="34" charset="-128"/>
              </a:rPr>
              <a:t>Thomson’s e/m Measurement</a:t>
            </a:r>
          </a:p>
        </p:txBody>
      </p:sp>
      <p:sp>
        <p:nvSpPr>
          <p:cNvPr id="351243" name="Text Box 11"/>
          <p:cNvSpPr txBox="1">
            <a:spLocks noChangeArrowheads="1"/>
          </p:cNvSpPr>
          <p:nvPr/>
        </p:nvSpPr>
        <p:spPr bwMode="auto">
          <a:xfrm>
            <a:off x="5943600" y="1219200"/>
            <a:ext cx="2514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No deflection when E=3 kV/m, B=1.4 G</a:t>
            </a:r>
          </a:p>
        </p:txBody>
      </p:sp>
      <p:graphicFrame>
        <p:nvGraphicFramePr>
          <p:cNvPr id="351244" name="Object 12"/>
          <p:cNvGraphicFramePr>
            <a:graphicFrameLocks noChangeAspect="1"/>
          </p:cNvGraphicFramePr>
          <p:nvPr/>
        </p:nvGraphicFramePr>
        <p:xfrm>
          <a:off x="6019800" y="2362200"/>
          <a:ext cx="2222500" cy="800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86" name="Equation" r:id="rId4" imgW="1346040" imgH="482400" progId="Equation.DSMT4">
                  <p:embed/>
                </p:oleObj>
              </mc:Choice>
              <mc:Fallback>
                <p:oleObj name="Equation" r:id="rId4" imgW="1346040" imgH="482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2362200"/>
                        <a:ext cx="2222500" cy="800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45" name="Text Box 13"/>
          <p:cNvSpPr txBox="1">
            <a:spLocks noChangeArrowheads="1"/>
          </p:cNvSpPr>
          <p:nvPr/>
        </p:nvSpPr>
        <p:spPr bwMode="auto">
          <a:xfrm>
            <a:off x="838200" y="3810000"/>
            <a:ext cx="2819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Turn off </a:t>
            </a:r>
            <a:r>
              <a:rPr lang="en-US" altLang="ja-JP" sz="2000" b="1">
                <a:solidFill>
                  <a:srgbClr val="FF3300"/>
                </a:solidFill>
                <a:ea typeface="ＭＳ Ｐゴシック" pitchFamily="34" charset="-128"/>
              </a:rPr>
              <a:t>B</a:t>
            </a: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, and deflects 14.7 mm.</a:t>
            </a:r>
          </a:p>
        </p:txBody>
      </p:sp>
      <p:graphicFrame>
        <p:nvGraphicFramePr>
          <p:cNvPr id="351246" name="Object 14"/>
          <p:cNvGraphicFramePr>
            <a:graphicFrameLocks noChangeAspect="1"/>
          </p:cNvGraphicFramePr>
          <p:nvPr/>
        </p:nvGraphicFramePr>
        <p:xfrm>
          <a:off x="3581400" y="3733800"/>
          <a:ext cx="5029200" cy="839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87" name="Equation" r:id="rId6" imgW="3047760" imgH="507960" progId="Equation.DSMT4">
                  <p:embed/>
                </p:oleObj>
              </mc:Choice>
              <mc:Fallback>
                <p:oleObj name="Equation" r:id="rId6" imgW="3047760" imgH="50796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81400" y="3733800"/>
                        <a:ext cx="5029200" cy="839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838200" y="914400"/>
            <a:ext cx="4648200" cy="2386013"/>
            <a:chOff x="144" y="2064"/>
            <a:chExt cx="2736" cy="1361"/>
          </a:xfrm>
        </p:grpSpPr>
        <p:pic>
          <p:nvPicPr>
            <p:cNvPr id="5131" name="Picture 16" descr="figure-26-17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" y="2064"/>
              <a:ext cx="2592" cy="12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5132" name="Group 17"/>
            <p:cNvGrpSpPr>
              <a:grpSpLocks/>
            </p:cNvGrpSpPr>
            <p:nvPr/>
          </p:nvGrpSpPr>
          <p:grpSpPr bwMode="auto">
            <a:xfrm>
              <a:off x="1392" y="2208"/>
              <a:ext cx="1488" cy="1217"/>
              <a:chOff x="1392" y="2208"/>
              <a:chExt cx="1488" cy="1217"/>
            </a:xfrm>
          </p:grpSpPr>
          <p:sp>
            <p:nvSpPr>
              <p:cNvPr id="5133" name="Line 18"/>
              <p:cNvSpPr>
                <a:spLocks noChangeShapeType="1"/>
              </p:cNvSpPr>
              <p:nvPr/>
            </p:nvSpPr>
            <p:spPr bwMode="auto">
              <a:xfrm>
                <a:off x="1392" y="2448"/>
                <a:ext cx="38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134" name="Text Box 19"/>
              <p:cNvSpPr txBox="1">
                <a:spLocks noChangeArrowheads="1"/>
              </p:cNvSpPr>
              <p:nvPr/>
            </p:nvSpPr>
            <p:spPr bwMode="auto">
              <a:xfrm>
                <a:off x="1392" y="2208"/>
                <a:ext cx="720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ja-JP" sz="1800" b="1">
                    <a:ea typeface="ＭＳ Ｐゴシック" pitchFamily="34" charset="-128"/>
                  </a:rPr>
                  <a:t>x</a:t>
                </a:r>
                <a:r>
                  <a:rPr lang="en-US" altLang="ja-JP" sz="1800" b="1" baseline="-20000">
                    <a:ea typeface="ＭＳ Ｐゴシック" pitchFamily="34" charset="-128"/>
                  </a:rPr>
                  <a:t>1</a:t>
                </a:r>
                <a:r>
                  <a:rPr lang="en-US" altLang="ja-JP" sz="1800" b="1">
                    <a:ea typeface="ＭＳ Ｐゴシック" pitchFamily="34" charset="-128"/>
                  </a:rPr>
                  <a:t>= 4 cm</a:t>
                </a:r>
              </a:p>
            </p:txBody>
          </p:sp>
          <p:sp>
            <p:nvSpPr>
              <p:cNvPr id="5135" name="Text Box 20"/>
              <p:cNvSpPr txBox="1">
                <a:spLocks noChangeArrowheads="1"/>
              </p:cNvSpPr>
              <p:nvPr/>
            </p:nvSpPr>
            <p:spPr bwMode="auto">
              <a:xfrm>
                <a:off x="2064" y="3216"/>
                <a:ext cx="816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ja-JP" sz="1800" b="1">
                    <a:ea typeface="ＭＳ Ｐゴシック" pitchFamily="34" charset="-128"/>
                  </a:rPr>
                  <a:t>x</a:t>
                </a:r>
                <a:r>
                  <a:rPr lang="en-US" altLang="ja-JP" sz="1800" b="1" baseline="-20000">
                    <a:ea typeface="ＭＳ Ｐゴシック" pitchFamily="34" charset="-128"/>
                  </a:rPr>
                  <a:t>2 </a:t>
                </a:r>
                <a:r>
                  <a:rPr lang="en-US" altLang="ja-JP" sz="1800" b="1">
                    <a:ea typeface="ＭＳ Ｐゴシック" pitchFamily="34" charset="-128"/>
                  </a:rPr>
                  <a:t>= 30 cm</a:t>
                </a:r>
                <a:endParaRPr lang="en-US" altLang="ja-JP" sz="1800" b="1" baseline="-20000">
                  <a:ea typeface="ＭＳ Ｐゴシック" pitchFamily="34" charset="-128"/>
                </a:endParaRPr>
              </a:p>
            </p:txBody>
          </p:sp>
          <p:sp>
            <p:nvSpPr>
              <p:cNvPr id="5136" name="Line 21"/>
              <p:cNvSpPr>
                <a:spLocks noChangeShapeType="1"/>
              </p:cNvSpPr>
              <p:nvPr/>
            </p:nvSpPr>
            <p:spPr bwMode="auto">
              <a:xfrm>
                <a:off x="1824" y="3168"/>
                <a:ext cx="72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4" name="Group 25"/>
          <p:cNvGrpSpPr>
            <a:grpSpLocks/>
          </p:cNvGrpSpPr>
          <p:nvPr/>
        </p:nvGrpSpPr>
        <p:grpSpPr bwMode="auto">
          <a:xfrm>
            <a:off x="914400" y="4953000"/>
            <a:ext cx="7467600" cy="1223963"/>
            <a:chOff x="576" y="3120"/>
            <a:chExt cx="4704" cy="771"/>
          </a:xfrm>
        </p:grpSpPr>
        <p:graphicFrame>
          <p:nvGraphicFramePr>
            <p:cNvPr id="5124" name="Object 23"/>
            <p:cNvGraphicFramePr>
              <a:graphicFrameLocks noChangeAspect="1"/>
            </p:cNvGraphicFramePr>
            <p:nvPr/>
          </p:nvGraphicFramePr>
          <p:xfrm>
            <a:off x="672" y="3360"/>
            <a:ext cx="4608" cy="53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7888" name="Equation" r:id="rId9" imgW="4406760" imgH="507960" progId="Equation.DSMT4">
                    <p:embed/>
                  </p:oleObj>
                </mc:Choice>
                <mc:Fallback>
                  <p:oleObj name="Equation" r:id="rId9" imgW="4406760" imgH="50796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72" y="3360"/>
                          <a:ext cx="4608" cy="53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130" name="Text Box 24"/>
            <p:cNvSpPr txBox="1">
              <a:spLocks noChangeArrowheads="1"/>
            </p:cNvSpPr>
            <p:nvPr/>
          </p:nvSpPr>
          <p:spPr bwMode="auto">
            <a:xfrm>
              <a:off x="576" y="3120"/>
              <a:ext cx="120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>
                  <a:solidFill>
                    <a:schemeClr val="hlink"/>
                  </a:solidFill>
                  <a:ea typeface="ＭＳ Ｐゴシック" pitchFamily="34" charset="-128"/>
                </a:rPr>
                <a:t>Thomson’s e/m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68094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8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Biot-Savart Law</a:t>
            </a:r>
          </a:p>
        </p:txBody>
      </p:sp>
      <p:cxnSp>
        <p:nvCxnSpPr>
          <p:cNvPr id="22" name="Straight Connector 6"/>
          <p:cNvCxnSpPr>
            <a:cxnSpLocks noChangeShapeType="1"/>
          </p:cNvCxnSpPr>
          <p:nvPr/>
        </p:nvCxnSpPr>
        <p:spPr bwMode="auto">
          <a:xfrm>
            <a:off x="25400" y="8382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sp>
        <p:nvSpPr>
          <p:cNvPr id="11" name="TextBox 10"/>
          <p:cNvSpPr txBox="1"/>
          <p:nvPr/>
        </p:nvSpPr>
        <p:spPr>
          <a:xfrm>
            <a:off x="5468938" y="19224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BIOT-SAVART LAW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755063" y="43608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sp>
        <p:nvSpPr>
          <p:cNvPr id="19" name="Oval 18"/>
          <p:cNvSpPr>
            <a:spLocks noChangeAspect="1"/>
          </p:cNvSpPr>
          <p:nvPr/>
        </p:nvSpPr>
        <p:spPr bwMode="auto">
          <a:xfrm>
            <a:off x="838200" y="2176463"/>
            <a:ext cx="109538" cy="109537"/>
          </a:xfrm>
          <a:prstGeom prst="ellipse">
            <a:avLst/>
          </a:prstGeom>
          <a:solidFill>
            <a:srgbClr val="CC0000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957263" y="2235200"/>
            <a:ext cx="762000" cy="1588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5848" name="Picture 29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2284413"/>
            <a:ext cx="19050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9" name="Picture 30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2413000"/>
            <a:ext cx="139700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an 31"/>
          <p:cNvSpPr>
            <a:spLocks noChangeArrowheads="1"/>
          </p:cNvSpPr>
          <p:nvPr/>
        </p:nvSpPr>
        <p:spPr bwMode="auto">
          <a:xfrm rot="5400000">
            <a:off x="1028700" y="4000500"/>
            <a:ext cx="533400" cy="914400"/>
          </a:xfrm>
          <a:prstGeom prst="can">
            <a:avLst>
              <a:gd name="adj" fmla="val 25000"/>
            </a:avLst>
          </a:prstGeom>
          <a:gradFill rotWithShape="1">
            <a:gsLst>
              <a:gs pos="0">
                <a:srgbClr val="9D6E03"/>
              </a:gs>
              <a:gs pos="50000">
                <a:srgbClr val="FFB406"/>
              </a:gs>
              <a:gs pos="100000">
                <a:srgbClr val="9D6E03"/>
              </a:gs>
            </a:gsLst>
            <a:lin ang="0" scaled="1"/>
          </a:gra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35851" name="Picture 36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343400"/>
            <a:ext cx="152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2" name="Picture 37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0292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9" name="Straight Arrow Connector 38"/>
          <p:cNvCxnSpPr/>
          <p:nvPr/>
        </p:nvCxnSpPr>
        <p:spPr>
          <a:xfrm>
            <a:off x="914400" y="4868863"/>
            <a:ext cx="762000" cy="1587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533400" y="6078538"/>
            <a:ext cx="1392238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= length of this </a:t>
            </a:r>
          </a:p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   chunk of wire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562600" y="3995738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BIOT-SAVART LAW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current in a wire</a:t>
            </a:r>
          </a:p>
        </p:txBody>
      </p:sp>
      <p:pic>
        <p:nvPicPr>
          <p:cNvPr id="35856" name="Picture 45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63" y="6078538"/>
            <a:ext cx="336550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5857" name="Group 55"/>
          <p:cNvGrpSpPr>
            <a:grpSpLocks/>
          </p:cNvGrpSpPr>
          <p:nvPr/>
        </p:nvGrpSpPr>
        <p:grpSpPr bwMode="auto">
          <a:xfrm>
            <a:off x="4267200" y="1836738"/>
            <a:ext cx="4038600" cy="2684462"/>
            <a:chOff x="4267201" y="1837266"/>
            <a:chExt cx="4038599" cy="2683932"/>
          </a:xfrm>
        </p:grpSpPr>
        <p:sp>
          <p:nvSpPr>
            <p:cNvPr id="47" name="Oval 46"/>
            <p:cNvSpPr/>
            <p:nvPr/>
          </p:nvSpPr>
          <p:spPr>
            <a:xfrm>
              <a:off x="4386264" y="1837266"/>
              <a:ext cx="533400" cy="457110"/>
            </a:xfrm>
            <a:prstGeom prst="ellipse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Oval 47"/>
            <p:cNvSpPr/>
            <p:nvPr/>
          </p:nvSpPr>
          <p:spPr>
            <a:xfrm>
              <a:off x="4267201" y="4038693"/>
              <a:ext cx="744538" cy="482505"/>
            </a:xfrm>
            <a:prstGeom prst="ellipse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5334001" y="2997499"/>
              <a:ext cx="2971799" cy="645985"/>
            </a:xfrm>
            <a:prstGeom prst="rect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>
              <a:spAutoFit/>
            </a:bodyPr>
            <a:lstStyle/>
            <a:p>
              <a:pPr indent="228600">
                <a:defRPr/>
              </a:pPr>
              <a:r>
                <a:rPr lang="en-US" sz="1800">
                  <a:solidFill>
                    <a:srgbClr val="0033CC"/>
                  </a:solidFill>
                  <a:latin typeface="+mj-lt"/>
                  <a:ea typeface="+mn-ea"/>
                </a:rPr>
                <a:t>We need to understand</a:t>
              </a:r>
            </a:p>
            <a:p>
              <a:pPr indent="228600">
                <a:defRPr/>
              </a:pPr>
              <a:r>
                <a:rPr lang="en-US" sz="1800">
                  <a:solidFill>
                    <a:srgbClr val="0033CC"/>
                  </a:solidFill>
                  <a:latin typeface="+mj-lt"/>
                  <a:ea typeface="+mn-ea"/>
                </a:rPr>
                <a:t>how these are related</a:t>
              </a:r>
            </a:p>
          </p:txBody>
        </p:sp>
        <p:cxnSp>
          <p:nvCxnSpPr>
            <p:cNvPr id="53" name="Straight Arrow Connector 52"/>
            <p:cNvCxnSpPr>
              <a:cxnSpLocks noChangeShapeType="1"/>
              <a:endCxn id="47" idx="5"/>
            </p:cNvCxnSpPr>
            <p:nvPr/>
          </p:nvCxnSpPr>
          <p:spPr bwMode="auto">
            <a:xfrm rot="16200000" flipV="1">
              <a:off x="4702252" y="2365751"/>
              <a:ext cx="769785" cy="493712"/>
            </a:xfrm>
            <a:prstGeom prst="straightConnector1">
              <a:avLst/>
            </a:prstGeom>
            <a:noFill/>
            <a:ln w="25400">
              <a:solidFill>
                <a:srgbClr val="0033CC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5" name="Straight Arrow Connector 54"/>
            <p:cNvCxnSpPr>
              <a:cxnSpLocks noChangeShapeType="1"/>
              <a:endCxn id="48" idx="7"/>
            </p:cNvCxnSpPr>
            <p:nvPr/>
          </p:nvCxnSpPr>
          <p:spPr bwMode="auto">
            <a:xfrm rot="5400000">
              <a:off x="4893514" y="3668043"/>
              <a:ext cx="450761" cy="430212"/>
            </a:xfrm>
            <a:prstGeom prst="straightConnector1">
              <a:avLst/>
            </a:prstGeom>
            <a:noFill/>
            <a:ln w="25400">
              <a:solidFill>
                <a:srgbClr val="0033CC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pic>
        <p:nvPicPr>
          <p:cNvPr id="35858" name="Picture 24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400" y="1862138"/>
            <a:ext cx="2362200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9" name="Picture 25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063" y="4106863"/>
            <a:ext cx="25654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TextBox 24"/>
          <p:cNvSpPr txBox="1"/>
          <p:nvPr/>
        </p:nvSpPr>
        <p:spPr>
          <a:xfrm rot="18758388">
            <a:off x="6284912" y="5867401"/>
            <a:ext cx="4081463" cy="646112"/>
          </a:xfrm>
          <a:prstGeom prst="rect">
            <a:avLst/>
          </a:prstGeom>
          <a:solidFill>
            <a:srgbClr val="F6F63F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/>
          <a:p>
            <a:pPr indent="228600" algn="ct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Blast from the Past:</a:t>
            </a:r>
          </a:p>
          <a:p>
            <a:pPr indent="228600" algn="ct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Lecture 12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5153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8"/>
          <p:cNvSpPr>
            <a:spLocks noGrp="1" noChangeArrowheads="1"/>
          </p:cNvSpPr>
          <p:nvPr>
            <p:ph type="title"/>
          </p:nvPr>
        </p:nvSpPr>
        <p:spPr>
          <a:xfrm>
            <a:off x="-106680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GOAL:  Show </a:t>
            </a:r>
          </a:p>
        </p:txBody>
      </p:sp>
      <p:cxnSp>
        <p:nvCxnSpPr>
          <p:cNvPr id="22" name="Straight Connector 6"/>
          <p:cNvCxnSpPr>
            <a:cxnSpLocks noChangeShapeType="1"/>
          </p:cNvCxnSpPr>
          <p:nvPr/>
        </p:nvCxnSpPr>
        <p:spPr bwMode="auto">
          <a:xfrm>
            <a:off x="0" y="1065213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sp>
        <p:nvSpPr>
          <p:cNvPr id="29" name="TextBox 28"/>
          <p:cNvSpPr txBox="1"/>
          <p:nvPr/>
        </p:nvSpPr>
        <p:spPr>
          <a:xfrm>
            <a:off x="8755063" y="43608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pic>
        <p:nvPicPr>
          <p:cNvPr id="39941" name="Picture 26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500" y="161925"/>
            <a:ext cx="533400" cy="46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2" name="Picture 27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238" y="52388"/>
            <a:ext cx="9525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4" name="Straight Arrow Connector 33"/>
          <p:cNvCxnSpPr>
            <a:cxnSpLocks noChangeShapeType="1"/>
          </p:cNvCxnSpPr>
          <p:nvPr/>
        </p:nvCxnSpPr>
        <p:spPr bwMode="auto">
          <a:xfrm>
            <a:off x="6053138" y="412750"/>
            <a:ext cx="609600" cy="1588"/>
          </a:xfrm>
          <a:prstGeom prst="straightConnector1">
            <a:avLst/>
          </a:prstGeom>
          <a:noFill/>
          <a:ln w="25400">
            <a:solidFill>
              <a:srgbClr val="CC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5" name="TextBox 34"/>
          <p:cNvSpPr txBox="1"/>
          <p:nvPr/>
        </p:nvSpPr>
        <p:spPr>
          <a:xfrm>
            <a:off x="4648200" y="609600"/>
            <a:ext cx="1608138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(point charge)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789738" y="601663"/>
            <a:ext cx="762000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(wire)</a:t>
            </a:r>
          </a:p>
        </p:txBody>
      </p:sp>
      <p:sp>
        <p:nvSpPr>
          <p:cNvPr id="19" name="Oval 18"/>
          <p:cNvSpPr>
            <a:spLocks noChangeAspect="1"/>
          </p:cNvSpPr>
          <p:nvPr/>
        </p:nvSpPr>
        <p:spPr bwMode="auto">
          <a:xfrm>
            <a:off x="2420938" y="1524000"/>
            <a:ext cx="109537" cy="109538"/>
          </a:xfrm>
          <a:prstGeom prst="ellipse">
            <a:avLst/>
          </a:prstGeom>
          <a:solidFill>
            <a:srgbClr val="CC0000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2538413" y="1582738"/>
            <a:ext cx="762000" cy="1587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9948" name="Picture 29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88" y="1631950"/>
            <a:ext cx="19050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9" name="Picture 30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300" y="1760538"/>
            <a:ext cx="139700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an 31"/>
          <p:cNvSpPr>
            <a:spLocks noChangeArrowheads="1"/>
          </p:cNvSpPr>
          <p:nvPr/>
        </p:nvSpPr>
        <p:spPr bwMode="auto">
          <a:xfrm rot="5400000">
            <a:off x="2514600" y="4838700"/>
            <a:ext cx="533400" cy="914400"/>
          </a:xfrm>
          <a:prstGeom prst="can">
            <a:avLst>
              <a:gd name="adj" fmla="val 25000"/>
            </a:avLst>
          </a:prstGeom>
          <a:gradFill rotWithShape="1">
            <a:gsLst>
              <a:gs pos="0">
                <a:srgbClr val="9D6E03"/>
              </a:gs>
              <a:gs pos="50000">
                <a:srgbClr val="FFB406"/>
              </a:gs>
              <a:gs pos="100000">
                <a:srgbClr val="9D6E03"/>
              </a:gs>
            </a:gsLst>
            <a:lin ang="0" scaled="1"/>
          </a:gra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39951" name="Picture 36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900" y="5181600"/>
            <a:ext cx="152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9" name="Straight Arrow Connector 38"/>
          <p:cNvCxnSpPr/>
          <p:nvPr/>
        </p:nvCxnSpPr>
        <p:spPr>
          <a:xfrm>
            <a:off x="2400300" y="5707063"/>
            <a:ext cx="762000" cy="1587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2493963" y="5800725"/>
            <a:ext cx="1392237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= length of this </a:t>
            </a:r>
          </a:p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   chunk of wire</a:t>
            </a:r>
          </a:p>
        </p:txBody>
      </p:sp>
      <p:pic>
        <p:nvPicPr>
          <p:cNvPr id="39954" name="Picture 45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025" y="5773738"/>
            <a:ext cx="336550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" name="Cube 49"/>
          <p:cNvSpPr>
            <a:spLocks noChangeArrowheads="1"/>
          </p:cNvSpPr>
          <p:nvPr/>
        </p:nvSpPr>
        <p:spPr bwMode="auto">
          <a:xfrm>
            <a:off x="2435225" y="3632200"/>
            <a:ext cx="635000" cy="609600"/>
          </a:xfrm>
          <a:prstGeom prst="cube">
            <a:avLst>
              <a:gd name="adj" fmla="val 25000"/>
            </a:avLst>
          </a:prstGeom>
          <a:solidFill>
            <a:srgbClr val="3366FF"/>
          </a:solidFill>
          <a:ln w="9525">
            <a:solidFill>
              <a:srgbClr val="000090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grpSp>
        <p:nvGrpSpPr>
          <p:cNvPr id="39956" name="Group 100"/>
          <p:cNvGrpSpPr>
            <a:grpSpLocks/>
          </p:cNvGrpSpPr>
          <p:nvPr/>
        </p:nvGrpSpPr>
        <p:grpSpPr bwMode="auto">
          <a:xfrm>
            <a:off x="2476500" y="2590800"/>
            <a:ext cx="609600" cy="533400"/>
            <a:chOff x="381000" y="2743200"/>
            <a:chExt cx="609600" cy="533400"/>
          </a:xfrm>
        </p:grpSpPr>
        <p:grpSp>
          <p:nvGrpSpPr>
            <p:cNvPr id="39983" name="Group 64"/>
            <p:cNvGrpSpPr>
              <a:grpSpLocks/>
            </p:cNvGrpSpPr>
            <p:nvPr/>
          </p:nvGrpSpPr>
          <p:grpSpPr bwMode="auto">
            <a:xfrm>
              <a:off x="384048" y="3048000"/>
              <a:ext cx="225552" cy="228600"/>
              <a:chOff x="384048" y="3048000"/>
              <a:chExt cx="225552" cy="228600"/>
            </a:xfrm>
          </p:grpSpPr>
          <p:sp>
            <p:nvSpPr>
              <p:cNvPr id="51" name="Oval 50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56" name="Oval 55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57" name="Oval 56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58" name="Oval 57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4" name="Group 65"/>
            <p:cNvGrpSpPr>
              <a:grpSpLocks/>
            </p:cNvGrpSpPr>
            <p:nvPr/>
          </p:nvGrpSpPr>
          <p:grpSpPr bwMode="auto">
            <a:xfrm>
              <a:off x="460248" y="2971800"/>
              <a:ext cx="225552" cy="228600"/>
              <a:chOff x="384048" y="3048000"/>
              <a:chExt cx="225552" cy="228600"/>
            </a:xfrm>
          </p:grpSpPr>
          <p:sp>
            <p:nvSpPr>
              <p:cNvPr id="67" name="Oval 66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68" name="Oval 67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69" name="Oval 68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0" name="Oval 69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5" name="Group 70"/>
            <p:cNvGrpSpPr>
              <a:grpSpLocks/>
            </p:cNvGrpSpPr>
            <p:nvPr/>
          </p:nvGrpSpPr>
          <p:grpSpPr bwMode="auto">
            <a:xfrm>
              <a:off x="688848" y="3048000"/>
              <a:ext cx="225552" cy="228600"/>
              <a:chOff x="384048" y="3048000"/>
              <a:chExt cx="225552" cy="228600"/>
            </a:xfrm>
          </p:grpSpPr>
          <p:sp>
            <p:nvSpPr>
              <p:cNvPr id="72" name="Oval 71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3" name="Oval 72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4" name="Oval 73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5" name="Oval 74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6" name="Group 75"/>
            <p:cNvGrpSpPr>
              <a:grpSpLocks/>
            </p:cNvGrpSpPr>
            <p:nvPr/>
          </p:nvGrpSpPr>
          <p:grpSpPr bwMode="auto">
            <a:xfrm>
              <a:off x="765048" y="2971800"/>
              <a:ext cx="225552" cy="228600"/>
              <a:chOff x="384048" y="3048000"/>
              <a:chExt cx="225552" cy="228600"/>
            </a:xfrm>
          </p:grpSpPr>
          <p:sp>
            <p:nvSpPr>
              <p:cNvPr id="77" name="Oval 76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8" name="Oval 77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9" name="Oval 78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0" name="Oval 79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7" name="Group 80"/>
            <p:cNvGrpSpPr>
              <a:grpSpLocks/>
            </p:cNvGrpSpPr>
            <p:nvPr/>
          </p:nvGrpSpPr>
          <p:grpSpPr bwMode="auto">
            <a:xfrm>
              <a:off x="381000" y="2743200"/>
              <a:ext cx="225552" cy="228600"/>
              <a:chOff x="384048" y="3048000"/>
              <a:chExt cx="225552" cy="228600"/>
            </a:xfrm>
          </p:grpSpPr>
          <p:sp>
            <p:nvSpPr>
              <p:cNvPr id="82" name="Oval 81"/>
              <p:cNvSpPr>
                <a:spLocks noChangeAspect="1"/>
              </p:cNvSpPr>
              <p:nvPr/>
            </p:nvSpPr>
            <p:spPr>
              <a:xfrm>
                <a:off x="384048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3" name="Oval 82"/>
              <p:cNvSpPr>
                <a:spLocks noChangeAspect="1"/>
              </p:cNvSpPr>
              <p:nvPr/>
            </p:nvSpPr>
            <p:spPr>
              <a:xfrm>
                <a:off x="536448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4" name="Oval 83"/>
              <p:cNvSpPr>
                <a:spLocks noChangeAspect="1"/>
              </p:cNvSpPr>
              <p:nvPr/>
            </p:nvSpPr>
            <p:spPr>
              <a:xfrm>
                <a:off x="384048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5" name="Oval 84"/>
              <p:cNvSpPr>
                <a:spLocks noChangeAspect="1"/>
              </p:cNvSpPr>
              <p:nvPr/>
            </p:nvSpPr>
            <p:spPr>
              <a:xfrm>
                <a:off x="533273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8" name="Group 85"/>
            <p:cNvGrpSpPr>
              <a:grpSpLocks/>
            </p:cNvGrpSpPr>
            <p:nvPr/>
          </p:nvGrpSpPr>
          <p:grpSpPr bwMode="auto">
            <a:xfrm>
              <a:off x="685800" y="2743200"/>
              <a:ext cx="225552" cy="228600"/>
              <a:chOff x="384048" y="3048000"/>
              <a:chExt cx="225552" cy="228600"/>
            </a:xfrm>
          </p:grpSpPr>
          <p:sp>
            <p:nvSpPr>
              <p:cNvPr id="87" name="Oval 86"/>
              <p:cNvSpPr>
                <a:spLocks noChangeAspect="1"/>
              </p:cNvSpPr>
              <p:nvPr/>
            </p:nvSpPr>
            <p:spPr>
              <a:xfrm>
                <a:off x="384048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8" name="Oval 87"/>
              <p:cNvSpPr>
                <a:spLocks noChangeAspect="1"/>
              </p:cNvSpPr>
              <p:nvPr/>
            </p:nvSpPr>
            <p:spPr>
              <a:xfrm>
                <a:off x="536448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9" name="Oval 88"/>
              <p:cNvSpPr>
                <a:spLocks noChangeAspect="1"/>
              </p:cNvSpPr>
              <p:nvPr/>
            </p:nvSpPr>
            <p:spPr>
              <a:xfrm>
                <a:off x="384048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0" name="Oval 89"/>
              <p:cNvSpPr>
                <a:spLocks noChangeAspect="1"/>
              </p:cNvSpPr>
              <p:nvPr/>
            </p:nvSpPr>
            <p:spPr>
              <a:xfrm>
                <a:off x="533273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9" name="Group 90"/>
            <p:cNvGrpSpPr>
              <a:grpSpLocks/>
            </p:cNvGrpSpPr>
            <p:nvPr/>
          </p:nvGrpSpPr>
          <p:grpSpPr bwMode="auto">
            <a:xfrm>
              <a:off x="460248" y="2819400"/>
              <a:ext cx="225552" cy="228600"/>
              <a:chOff x="384048" y="3048000"/>
              <a:chExt cx="225552" cy="228600"/>
            </a:xfrm>
          </p:grpSpPr>
          <p:sp>
            <p:nvSpPr>
              <p:cNvPr id="92" name="Oval 91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3" name="Oval 92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4" name="Oval 93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5" name="Oval 94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90" name="Group 95"/>
            <p:cNvGrpSpPr>
              <a:grpSpLocks/>
            </p:cNvGrpSpPr>
            <p:nvPr/>
          </p:nvGrpSpPr>
          <p:grpSpPr bwMode="auto">
            <a:xfrm>
              <a:off x="765048" y="2819400"/>
              <a:ext cx="225552" cy="228600"/>
              <a:chOff x="384048" y="3048000"/>
              <a:chExt cx="225552" cy="228600"/>
            </a:xfrm>
          </p:grpSpPr>
          <p:sp>
            <p:nvSpPr>
              <p:cNvPr id="97" name="Oval 96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8" name="Oval 97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9" name="Oval 98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0" name="Oval 99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102" name="Up-Down Arrow 101"/>
          <p:cNvSpPr>
            <a:spLocks noChangeArrowheads="1"/>
          </p:cNvSpPr>
          <p:nvPr/>
        </p:nvSpPr>
        <p:spPr bwMode="auto">
          <a:xfrm>
            <a:off x="2679700" y="3200400"/>
            <a:ext cx="152400" cy="304800"/>
          </a:xfrm>
          <a:prstGeom prst="upDownArrow">
            <a:avLst>
              <a:gd name="adj1" fmla="val 50000"/>
              <a:gd name="adj2" fmla="val 50000"/>
            </a:avLst>
          </a:prstGeom>
          <a:gradFill rotWithShape="1">
            <a:gsLst>
              <a:gs pos="0">
                <a:srgbClr val="85FFDB"/>
              </a:gs>
              <a:gs pos="100000">
                <a:srgbClr val="00EBA8"/>
              </a:gs>
            </a:gsLst>
            <a:lin ang="5400000"/>
          </a:gradFill>
          <a:ln w="9525">
            <a:solidFill>
              <a:srgbClr val="00CC98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-76200" y="1371600"/>
            <a:ext cx="1954213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(POSITIVE)</a:t>
            </a:r>
          </a:p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-76200" y="2514600"/>
            <a:ext cx="1633538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MANY POINT </a:t>
            </a:r>
          </a:p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CHARGES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200025" y="4953000"/>
            <a:ext cx="1171575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CHUNK </a:t>
            </a:r>
          </a:p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OF WIRE</a:t>
            </a:r>
          </a:p>
        </p:txBody>
      </p:sp>
      <p:pic>
        <p:nvPicPr>
          <p:cNvPr id="39961" name="Picture 105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063" y="1498600"/>
            <a:ext cx="3175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" name="TextBox 111"/>
          <p:cNvSpPr txBox="1"/>
          <p:nvPr/>
        </p:nvSpPr>
        <p:spPr>
          <a:xfrm>
            <a:off x="2895600" y="2649538"/>
            <a:ext cx="1274763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N particles</a:t>
            </a:r>
          </a:p>
        </p:txBody>
      </p:sp>
      <p:pic>
        <p:nvPicPr>
          <p:cNvPr id="39963" name="Picture 113" descr="latex-image-1.pdf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3587750"/>
            <a:ext cx="992188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5" name="TextBox 114"/>
          <p:cNvSpPr txBox="1"/>
          <p:nvPr/>
        </p:nvSpPr>
        <p:spPr>
          <a:xfrm>
            <a:off x="3956050" y="3538538"/>
            <a:ext cx="1314450" cy="5857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1600">
                <a:solidFill>
                  <a:srgbClr val="0033CC"/>
                </a:solidFill>
                <a:latin typeface="Arial" pitchFamily="34" charset="0"/>
              </a:rPr>
              <a:t>particles per</a:t>
            </a:r>
          </a:p>
          <a:p>
            <a:pPr eaLnBrk="1" hangingPunct="1"/>
            <a:r>
              <a:rPr lang="en-US" altLang="en-US" sz="1600">
                <a:solidFill>
                  <a:srgbClr val="0033CC"/>
                </a:solidFill>
                <a:latin typeface="Arial" pitchFamily="34" charset="0"/>
              </a:rPr>
              <a:t>volume ΔV</a:t>
            </a:r>
          </a:p>
        </p:txBody>
      </p:sp>
      <p:sp>
        <p:nvSpPr>
          <p:cNvPr id="116" name="TextBox 115"/>
          <p:cNvSpPr txBox="1"/>
          <p:nvPr/>
        </p:nvSpPr>
        <p:spPr>
          <a:xfrm>
            <a:off x="2198688" y="4278313"/>
            <a:ext cx="544512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1800">
                <a:solidFill>
                  <a:srgbClr val="0033CC"/>
                </a:solidFill>
                <a:latin typeface="Arial" pitchFamily="34" charset="0"/>
              </a:rPr>
              <a:t> ΔV</a:t>
            </a:r>
          </a:p>
        </p:txBody>
      </p:sp>
      <p:pic>
        <p:nvPicPr>
          <p:cNvPr id="39966" name="Picture 117" descr="latex-image-1.pdf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1498600"/>
            <a:ext cx="368300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67" name="Picture 118" descr="latex-image-1.pdf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667000"/>
            <a:ext cx="698500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68" name="Picture 119" descr="latex-image-1.pdf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200" y="3594100"/>
            <a:ext cx="1422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2" name="Straight Arrow Connector 121"/>
          <p:cNvCxnSpPr>
            <a:cxnSpLocks noChangeShapeType="1"/>
          </p:cNvCxnSpPr>
          <p:nvPr/>
        </p:nvCxnSpPr>
        <p:spPr bwMode="auto">
          <a:xfrm rot="5400000">
            <a:off x="7404894" y="3290094"/>
            <a:ext cx="431800" cy="1588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round/>
            <a:headEnd type="arrow" w="med" len="med"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39970" name="Picture 127" descr="latex-image-1.pdf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00" y="5118100"/>
            <a:ext cx="24384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9971" name="Group 100"/>
          <p:cNvGrpSpPr>
            <a:grpSpLocks/>
          </p:cNvGrpSpPr>
          <p:nvPr/>
        </p:nvGrpSpPr>
        <p:grpSpPr bwMode="auto">
          <a:xfrm>
            <a:off x="4868863" y="4546600"/>
            <a:ext cx="3055937" cy="1701800"/>
            <a:chOff x="4868333" y="4546600"/>
            <a:chExt cx="3056467" cy="1701800"/>
          </a:xfrm>
        </p:grpSpPr>
        <p:pic>
          <p:nvPicPr>
            <p:cNvPr id="39979" name="Picture 128" descr="latex-image-1.pdf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61000" y="5905500"/>
              <a:ext cx="1701800" cy="342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9980" name="Group 132"/>
            <p:cNvGrpSpPr>
              <a:grpSpLocks/>
            </p:cNvGrpSpPr>
            <p:nvPr/>
          </p:nvGrpSpPr>
          <p:grpSpPr bwMode="auto">
            <a:xfrm>
              <a:off x="4868333" y="4546600"/>
              <a:ext cx="3056467" cy="541866"/>
              <a:chOff x="4868333" y="4546600"/>
              <a:chExt cx="3056467" cy="541866"/>
            </a:xfrm>
          </p:grpSpPr>
          <p:sp>
            <p:nvSpPr>
              <p:cNvPr id="131" name="Freeform 130"/>
              <p:cNvSpPr>
                <a:spLocks noChangeArrowheads="1"/>
              </p:cNvSpPr>
              <p:nvPr/>
            </p:nvSpPr>
            <p:spPr bwMode="auto">
              <a:xfrm>
                <a:off x="6011531" y="4899025"/>
                <a:ext cx="744666" cy="188913"/>
              </a:xfrm>
              <a:custGeom>
                <a:avLst/>
                <a:gdLst>
                  <a:gd name="T0" fmla="*/ 0 w 745067"/>
                  <a:gd name="T1" fmla="*/ 188913 h 189089"/>
                  <a:gd name="T2" fmla="*/ 346947 w 745067"/>
                  <a:gd name="T3" fmla="*/ 2819 h 189089"/>
                  <a:gd name="T4" fmla="*/ 744666 w 745067"/>
                  <a:gd name="T5" fmla="*/ 171996 h 189089"/>
                  <a:gd name="T6" fmla="*/ 0 60000 65536"/>
                  <a:gd name="T7" fmla="*/ 0 60000 65536"/>
                  <a:gd name="T8" fmla="*/ 0 60000 65536"/>
                  <a:gd name="T9" fmla="*/ 0 w 745067"/>
                  <a:gd name="T10" fmla="*/ 0 h 189089"/>
                  <a:gd name="T11" fmla="*/ 745067 w 745067"/>
                  <a:gd name="T12" fmla="*/ 189089 h 189089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745067" h="189089">
                    <a:moveTo>
                      <a:pt x="0" y="189089"/>
                    </a:moveTo>
                    <a:cubicBezTo>
                      <a:pt x="111478" y="97366"/>
                      <a:pt x="222956" y="5644"/>
                      <a:pt x="347134" y="2822"/>
                    </a:cubicBezTo>
                    <a:cubicBezTo>
                      <a:pt x="471312" y="0"/>
                      <a:pt x="608189" y="86078"/>
                      <a:pt x="745067" y="172156"/>
                    </a:cubicBezTo>
                  </a:path>
                </a:pathLst>
              </a:custGeom>
              <a:noFill/>
              <a:ln w="25400">
                <a:solidFill>
                  <a:schemeClr val="accent1"/>
                </a:solidFill>
                <a:miter lim="800000"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/>
              </a:p>
            </p:txBody>
          </p:sp>
          <p:sp>
            <p:nvSpPr>
              <p:cNvPr id="132" name="TextBox 131"/>
              <p:cNvSpPr txBox="1"/>
              <p:nvPr/>
            </p:nvSpPr>
            <p:spPr>
              <a:xfrm>
                <a:off x="4868333" y="4546600"/>
                <a:ext cx="3056467" cy="368300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spAutoFit/>
              </a:bodyPr>
              <a:lstStyle/>
              <a:p>
                <a:pPr indent="228600">
                  <a:defRPr/>
                </a:pPr>
                <a:r>
                  <a:rPr lang="en-US" sz="1800">
                    <a:solidFill>
                      <a:srgbClr val="00D3AD"/>
                    </a:solidFill>
                    <a:latin typeface="+mj-lt"/>
                    <a:ea typeface="+mn-ea"/>
                  </a:rPr>
                  <a:t>Move the vector symbol</a:t>
                </a:r>
              </a:p>
            </p:txBody>
          </p:sp>
        </p:grpSp>
      </p:grpSp>
      <p:grpSp>
        <p:nvGrpSpPr>
          <p:cNvPr id="39972" name="Group 106"/>
          <p:cNvGrpSpPr>
            <a:grpSpLocks/>
          </p:cNvGrpSpPr>
          <p:nvPr/>
        </p:nvGrpSpPr>
        <p:grpSpPr bwMode="auto">
          <a:xfrm>
            <a:off x="5715000" y="5865813"/>
            <a:ext cx="2286000" cy="773112"/>
            <a:chOff x="5715000" y="5865813"/>
            <a:chExt cx="2286000" cy="772582"/>
          </a:xfrm>
        </p:grpSpPr>
        <p:pic>
          <p:nvPicPr>
            <p:cNvPr id="39975" name="Picture 129" descr="latex-image-1.pdf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27900" y="5865813"/>
              <a:ext cx="67310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9976" name="Group 95"/>
            <p:cNvGrpSpPr>
              <a:grpSpLocks/>
            </p:cNvGrpSpPr>
            <p:nvPr/>
          </p:nvGrpSpPr>
          <p:grpSpPr bwMode="auto">
            <a:xfrm>
              <a:off x="5715000" y="6172200"/>
              <a:ext cx="838200" cy="466195"/>
              <a:chOff x="5715000" y="6172200"/>
              <a:chExt cx="838200" cy="466195"/>
            </a:xfrm>
          </p:grpSpPr>
          <p:sp>
            <p:nvSpPr>
              <p:cNvPr id="86" name="Left Brace 85"/>
              <p:cNvSpPr>
                <a:spLocks/>
              </p:cNvSpPr>
              <p:nvPr/>
            </p:nvSpPr>
            <p:spPr bwMode="auto">
              <a:xfrm rot="-5400000">
                <a:off x="6019878" y="5867112"/>
                <a:ext cx="228443" cy="838200"/>
              </a:xfrm>
              <a:prstGeom prst="leftBrace">
                <a:avLst>
                  <a:gd name="adj1" fmla="val 41669"/>
                  <a:gd name="adj2" fmla="val 50000"/>
                </a:avLst>
              </a:prstGeom>
              <a:noFill/>
              <a:ln w="25400">
                <a:solidFill>
                  <a:schemeClr val="accent1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/>
              </a:p>
            </p:txBody>
          </p:sp>
          <p:pic>
            <p:nvPicPr>
              <p:cNvPr id="39978" name="Picture 90" descr="latex-image-1.pdf"/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60546" y="6417732"/>
                <a:ext cx="474425" cy="2206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105" name="Rectangle 104"/>
          <p:cNvSpPr/>
          <p:nvPr/>
        </p:nvSpPr>
        <p:spPr>
          <a:xfrm>
            <a:off x="6934200" y="6019800"/>
            <a:ext cx="304800" cy="2286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91" name="TextBox 90"/>
          <p:cNvSpPr txBox="1"/>
          <p:nvPr/>
        </p:nvSpPr>
        <p:spPr>
          <a:xfrm rot="2361694">
            <a:off x="-1400175" y="5875338"/>
            <a:ext cx="4079875" cy="585787"/>
          </a:xfrm>
          <a:prstGeom prst="rect">
            <a:avLst/>
          </a:prstGeom>
          <a:solidFill>
            <a:srgbClr val="F6F63F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/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Blast from the Past:</a:t>
            </a:r>
          </a:p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Lecture 12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0898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8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Magnetic Force on a charge or wire</a:t>
            </a:r>
          </a:p>
        </p:txBody>
      </p:sp>
      <p:cxnSp>
        <p:nvCxnSpPr>
          <p:cNvPr id="22" name="Straight Connector 6"/>
          <p:cNvCxnSpPr>
            <a:cxnSpLocks noChangeShapeType="1"/>
          </p:cNvCxnSpPr>
          <p:nvPr/>
        </p:nvCxnSpPr>
        <p:spPr bwMode="auto">
          <a:xfrm>
            <a:off x="25400" y="8382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sp>
        <p:nvSpPr>
          <p:cNvPr id="11" name="TextBox 10"/>
          <p:cNvSpPr txBox="1"/>
          <p:nvPr/>
        </p:nvSpPr>
        <p:spPr>
          <a:xfrm>
            <a:off x="5468938" y="19224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755063" y="43608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sp>
        <p:nvSpPr>
          <p:cNvPr id="19" name="Oval 18"/>
          <p:cNvSpPr>
            <a:spLocks noChangeAspect="1"/>
          </p:cNvSpPr>
          <p:nvPr/>
        </p:nvSpPr>
        <p:spPr bwMode="auto">
          <a:xfrm>
            <a:off x="838200" y="2176463"/>
            <a:ext cx="109538" cy="109537"/>
          </a:xfrm>
          <a:prstGeom prst="ellipse">
            <a:avLst/>
          </a:prstGeom>
          <a:solidFill>
            <a:srgbClr val="CC0000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957263" y="2235200"/>
            <a:ext cx="762000" cy="1588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1992" name="Picture 29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2284413"/>
            <a:ext cx="19050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3" name="Picture 30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2413000"/>
            <a:ext cx="139700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an 31"/>
          <p:cNvSpPr>
            <a:spLocks noChangeArrowheads="1"/>
          </p:cNvSpPr>
          <p:nvPr/>
        </p:nvSpPr>
        <p:spPr bwMode="auto">
          <a:xfrm rot="5400000">
            <a:off x="1028700" y="4000500"/>
            <a:ext cx="533400" cy="914400"/>
          </a:xfrm>
          <a:prstGeom prst="can">
            <a:avLst>
              <a:gd name="adj" fmla="val 25000"/>
            </a:avLst>
          </a:prstGeom>
          <a:gradFill rotWithShape="1">
            <a:gsLst>
              <a:gs pos="0">
                <a:srgbClr val="9D6E03"/>
              </a:gs>
              <a:gs pos="50000">
                <a:srgbClr val="FFB406"/>
              </a:gs>
              <a:gs pos="100000">
                <a:srgbClr val="9D6E03"/>
              </a:gs>
            </a:gsLst>
            <a:lin ang="0" scaled="1"/>
          </a:gra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41995" name="Picture 36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343400"/>
            <a:ext cx="152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6" name="Picture 37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0292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9" name="Straight Arrow Connector 38"/>
          <p:cNvCxnSpPr/>
          <p:nvPr/>
        </p:nvCxnSpPr>
        <p:spPr>
          <a:xfrm>
            <a:off x="914400" y="4868863"/>
            <a:ext cx="762000" cy="1587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533400" y="6078538"/>
            <a:ext cx="1392238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= length of this </a:t>
            </a:r>
          </a:p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   chunk of wire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562600" y="3995738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current in a wire</a:t>
            </a:r>
          </a:p>
        </p:txBody>
      </p:sp>
      <p:pic>
        <p:nvPicPr>
          <p:cNvPr id="42000" name="Picture 45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63" y="6078538"/>
            <a:ext cx="336550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23"/>
          <p:cNvGrpSpPr>
            <a:grpSpLocks/>
          </p:cNvGrpSpPr>
          <p:nvPr/>
        </p:nvGrpSpPr>
        <p:grpSpPr bwMode="auto">
          <a:xfrm>
            <a:off x="3878263" y="1981200"/>
            <a:ext cx="3970337" cy="2684463"/>
            <a:chOff x="3877730" y="1981200"/>
            <a:chExt cx="3970870" cy="2684462"/>
          </a:xfrm>
        </p:grpSpPr>
        <p:sp>
          <p:nvSpPr>
            <p:cNvPr id="47" name="Oval 46"/>
            <p:cNvSpPr/>
            <p:nvPr/>
          </p:nvSpPr>
          <p:spPr bwMode="auto">
            <a:xfrm>
              <a:off x="3928537" y="1981200"/>
              <a:ext cx="482665" cy="457200"/>
            </a:xfrm>
            <a:prstGeom prst="ellipse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Oval 47"/>
            <p:cNvSpPr/>
            <p:nvPr/>
          </p:nvSpPr>
          <p:spPr bwMode="auto">
            <a:xfrm>
              <a:off x="3877730" y="4183062"/>
              <a:ext cx="625559" cy="482600"/>
            </a:xfrm>
            <a:prstGeom prst="ellipse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TextBox 48"/>
            <p:cNvSpPr txBox="1"/>
            <p:nvPr/>
          </p:nvSpPr>
          <p:spPr bwMode="auto">
            <a:xfrm>
              <a:off x="4876401" y="3141663"/>
              <a:ext cx="2972199" cy="646112"/>
            </a:xfrm>
            <a:prstGeom prst="rect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>
              <a:spAutoFit/>
            </a:bodyPr>
            <a:lstStyle/>
            <a:p>
              <a:pPr indent="228600">
                <a:defRPr/>
              </a:pPr>
              <a:r>
                <a:rPr lang="en-US" sz="1800">
                  <a:solidFill>
                    <a:srgbClr val="0033CC"/>
                  </a:solidFill>
                  <a:latin typeface="+mj-lt"/>
                  <a:ea typeface="+mn-ea"/>
                </a:rPr>
                <a:t>We just showed how</a:t>
              </a:r>
            </a:p>
            <a:p>
              <a:pPr indent="228600">
                <a:defRPr/>
              </a:pPr>
              <a:r>
                <a:rPr lang="en-US" sz="1800">
                  <a:solidFill>
                    <a:srgbClr val="0033CC"/>
                  </a:solidFill>
                  <a:latin typeface="+mj-lt"/>
                  <a:ea typeface="+mn-ea"/>
                </a:rPr>
                <a:t>these are related</a:t>
              </a:r>
            </a:p>
          </p:txBody>
        </p:sp>
        <p:cxnSp>
          <p:nvCxnSpPr>
            <p:cNvPr id="53" name="Straight Arrow Connector 52"/>
            <p:cNvCxnSpPr>
              <a:cxnSpLocks noChangeShapeType="1"/>
              <a:endCxn id="47" idx="5"/>
            </p:cNvCxnSpPr>
            <p:nvPr/>
          </p:nvCxnSpPr>
          <p:spPr bwMode="auto">
            <a:xfrm rot="16200000" flipV="1">
              <a:off x="4223109" y="2488370"/>
              <a:ext cx="769938" cy="536647"/>
            </a:xfrm>
            <a:prstGeom prst="straightConnector1">
              <a:avLst/>
            </a:prstGeom>
            <a:noFill/>
            <a:ln w="25400">
              <a:solidFill>
                <a:srgbClr val="0033CC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5" name="Straight Arrow Connector 54"/>
            <p:cNvCxnSpPr>
              <a:cxnSpLocks noChangeShapeType="1"/>
              <a:endCxn id="48" idx="7"/>
            </p:cNvCxnSpPr>
            <p:nvPr/>
          </p:nvCxnSpPr>
          <p:spPr bwMode="auto">
            <a:xfrm rot="10800000" flipV="1">
              <a:off x="4412789" y="3784599"/>
              <a:ext cx="473139" cy="469900"/>
            </a:xfrm>
            <a:prstGeom prst="straightConnector1">
              <a:avLst/>
            </a:prstGeom>
            <a:noFill/>
            <a:ln w="25400">
              <a:solidFill>
                <a:srgbClr val="0033CC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pic>
        <p:nvPicPr>
          <p:cNvPr id="42002" name="Picture 25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981200"/>
            <a:ext cx="19685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003" name="Picture 27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150" y="4259263"/>
            <a:ext cx="2425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/>
          <p:cNvSpPr/>
          <p:nvPr/>
        </p:nvSpPr>
        <p:spPr>
          <a:xfrm>
            <a:off x="2438400" y="4013200"/>
            <a:ext cx="2819400" cy="914400"/>
          </a:xfrm>
          <a:prstGeom prst="rect">
            <a:avLst/>
          </a:prstGeom>
          <a:noFill/>
          <a:ln w="28575" cap="flat" cmpd="sng" algn="ctr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0739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r>
              <a:rPr lang="en-US" altLang="en-US" dirty="0" err="1" smtClean="0">
                <a:ea typeface="ＭＳ Ｐゴシック" pitchFamily="34" charset="-128"/>
              </a:rPr>
              <a:t>iClicker</a:t>
            </a:r>
            <a:r>
              <a:rPr lang="en-US" altLang="en-US" dirty="0" smtClean="0">
                <a:ea typeface="ＭＳ Ｐゴシック" pitchFamily="34" charset="-128"/>
              </a:rPr>
              <a:t> Quiz: Magnetic Force on a Wire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370013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pic>
        <p:nvPicPr>
          <p:cNvPr id="44036" name="Picture 4" descr="latex-image-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804863"/>
            <a:ext cx="2425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1981200" y="3284538"/>
            <a:ext cx="4572000" cy="1587"/>
          </a:xfrm>
          <a:prstGeom prst="line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657600" y="3284538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394200" y="3513138"/>
            <a:ext cx="441325" cy="8302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CC0000"/>
                </a:solidFill>
                <a:latin typeface="+mn-lt"/>
                <a:ea typeface="+mn-ea"/>
              </a:rPr>
              <a:t>I</a:t>
            </a:r>
          </a:p>
        </p:txBody>
      </p:sp>
      <p:grpSp>
        <p:nvGrpSpPr>
          <p:cNvPr id="44040" name="Group 14"/>
          <p:cNvGrpSpPr>
            <a:grpSpLocks/>
          </p:cNvGrpSpPr>
          <p:nvPr/>
        </p:nvGrpSpPr>
        <p:grpSpPr bwMode="auto">
          <a:xfrm>
            <a:off x="2938463" y="2751138"/>
            <a:ext cx="228600" cy="228600"/>
            <a:chOff x="1837268" y="2556933"/>
            <a:chExt cx="228600" cy="228600"/>
          </a:xfrm>
        </p:grpSpPr>
        <p:sp>
          <p:nvSpPr>
            <p:cNvPr id="13" name="Oval 12"/>
            <p:cNvSpPr/>
            <p:nvPr/>
          </p:nvSpPr>
          <p:spPr>
            <a:xfrm>
              <a:off x="1913468" y="2633133"/>
              <a:ext cx="76200" cy="76200"/>
            </a:xfrm>
            <a:prstGeom prst="ellipse">
              <a:avLst/>
            </a:prstGeom>
            <a:solidFill>
              <a:schemeClr val="tx1"/>
            </a:solidFill>
            <a:ln>
              <a:solidFill>
                <a:srgbClr val="0000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1837268" y="2556933"/>
              <a:ext cx="228600" cy="228600"/>
            </a:xfrm>
            <a:prstGeom prst="ellipse">
              <a:avLst/>
            </a:pr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3048000" y="2598738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048000" y="3478213"/>
            <a:ext cx="993775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grpSp>
        <p:nvGrpSpPr>
          <p:cNvPr id="44043" name="Group 17"/>
          <p:cNvGrpSpPr>
            <a:grpSpLocks/>
          </p:cNvGrpSpPr>
          <p:nvPr/>
        </p:nvGrpSpPr>
        <p:grpSpPr bwMode="auto">
          <a:xfrm>
            <a:off x="2954338" y="3622675"/>
            <a:ext cx="228600" cy="228600"/>
            <a:chOff x="1837268" y="2556933"/>
            <a:chExt cx="228600" cy="228600"/>
          </a:xfrm>
        </p:grpSpPr>
        <p:sp>
          <p:nvSpPr>
            <p:cNvPr id="19" name="Oval 18"/>
            <p:cNvSpPr/>
            <p:nvPr/>
          </p:nvSpPr>
          <p:spPr>
            <a:xfrm>
              <a:off x="1913468" y="2633133"/>
              <a:ext cx="76200" cy="76200"/>
            </a:xfrm>
            <a:prstGeom prst="ellipse">
              <a:avLst/>
            </a:prstGeom>
            <a:solidFill>
              <a:schemeClr val="tx1"/>
            </a:solidFill>
            <a:ln>
              <a:solidFill>
                <a:srgbClr val="0000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Oval 19"/>
            <p:cNvSpPr/>
            <p:nvPr/>
          </p:nvSpPr>
          <p:spPr>
            <a:xfrm>
              <a:off x="1837268" y="2556933"/>
              <a:ext cx="228600" cy="228600"/>
            </a:xfrm>
            <a:prstGeom prst="ellipse">
              <a:avLst/>
            </a:pr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1676400" y="1905000"/>
            <a:ext cx="6968831" cy="40011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000" dirty="0" smtClean="0">
                <a:solidFill>
                  <a:srgbClr val="CC0000"/>
                </a:solidFill>
                <a:latin typeface="+mj-lt"/>
                <a:ea typeface="+mn-ea"/>
              </a:rPr>
              <a:t>A free Current-carrying </a:t>
            </a:r>
            <a:r>
              <a:rPr lang="en-US" sz="2000" dirty="0">
                <a:solidFill>
                  <a:srgbClr val="CC0000"/>
                </a:solidFill>
                <a:latin typeface="+mj-lt"/>
                <a:ea typeface="+mn-ea"/>
              </a:rPr>
              <a:t>wire in an applied magnetic field B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335881" y="4405023"/>
            <a:ext cx="4155305" cy="40011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000" b="1" dirty="0">
                <a:solidFill>
                  <a:srgbClr val="0033CC"/>
                </a:solidFill>
                <a:latin typeface="+mj-lt"/>
                <a:ea typeface="+mn-ea"/>
              </a:rPr>
              <a:t>Which way will the wire move?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23</a:t>
            </a:fld>
            <a:endParaRPr lang="en-US" altLang="en-US"/>
          </a:p>
        </p:txBody>
      </p:sp>
      <p:sp>
        <p:nvSpPr>
          <p:cNvPr id="3" name="TextBox 2"/>
          <p:cNvSpPr txBox="1"/>
          <p:nvPr/>
        </p:nvSpPr>
        <p:spPr>
          <a:xfrm>
            <a:off x="1833562" y="4951274"/>
            <a:ext cx="5562600" cy="1754326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>
            <a:spAutoFit/>
          </a:bodyPr>
          <a:lstStyle/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Does not move.</a:t>
            </a:r>
          </a:p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Up</a:t>
            </a:r>
          </a:p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Down</a:t>
            </a:r>
          </a:p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Into the page </a:t>
            </a:r>
          </a:p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Our of the page </a:t>
            </a:r>
          </a:p>
          <a:p>
            <a:pPr marL="342900" indent="-342900">
              <a:buAutoNum type="alphaUcPeriod"/>
            </a:pPr>
            <a:endParaRPr lang="en-US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7509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Magnetic Field of a Straight Wire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6002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pic>
        <p:nvPicPr>
          <p:cNvPr id="45060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676400"/>
            <a:ext cx="2968625" cy="293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410200" y="801688"/>
            <a:ext cx="1865313" cy="64611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 b="1">
                <a:solidFill>
                  <a:srgbClr val="0033CC"/>
                </a:solidFill>
                <a:latin typeface="+mj-lt"/>
                <a:ea typeface="+mn-ea"/>
              </a:rPr>
              <a:t>B in the </a:t>
            </a:r>
          </a:p>
          <a:p>
            <a:pPr indent="228600">
              <a:defRPr/>
            </a:pPr>
            <a:r>
              <a:rPr lang="en-US" sz="1800" b="1">
                <a:solidFill>
                  <a:srgbClr val="0033CC"/>
                </a:solidFill>
                <a:latin typeface="+mj-lt"/>
                <a:ea typeface="+mn-ea"/>
              </a:rPr>
              <a:t>bisecting plane</a:t>
            </a:r>
          </a:p>
        </p:txBody>
      </p:sp>
      <p:grpSp>
        <p:nvGrpSpPr>
          <p:cNvPr id="45062" name="Group 37"/>
          <p:cNvGrpSpPr>
            <a:grpSpLocks/>
          </p:cNvGrpSpPr>
          <p:nvPr/>
        </p:nvGrpSpPr>
        <p:grpSpPr bwMode="auto">
          <a:xfrm>
            <a:off x="2362200" y="838200"/>
            <a:ext cx="3200400" cy="660400"/>
            <a:chOff x="3657600" y="838200"/>
            <a:chExt cx="3200400" cy="660648"/>
          </a:xfrm>
        </p:grpSpPr>
        <p:pic>
          <p:nvPicPr>
            <p:cNvPr id="45095" name="Picture 28" descr="latex-image-1.pd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3478" y="838200"/>
              <a:ext cx="2984522" cy="660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28"/>
            <p:cNvSpPr/>
            <p:nvPr/>
          </p:nvSpPr>
          <p:spPr bwMode="auto">
            <a:xfrm>
              <a:off x="3810000" y="914429"/>
              <a:ext cx="304800" cy="381143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noFill/>
              <a:prstDash val="solid"/>
              <a:round/>
              <a:headEnd type="none" w="med" len="med"/>
              <a:tailEnd type="arrow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/>
            </a:p>
          </p:txBody>
        </p:sp>
        <p:pic>
          <p:nvPicPr>
            <p:cNvPr id="45097" name="Picture 26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7600" y="990600"/>
              <a:ext cx="431800" cy="292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5" name="Rectangle 34"/>
          <p:cNvSpPr/>
          <p:nvPr/>
        </p:nvSpPr>
        <p:spPr bwMode="auto">
          <a:xfrm>
            <a:off x="762000" y="2225675"/>
            <a:ext cx="228600" cy="381000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pic>
        <p:nvPicPr>
          <p:cNvPr id="45064" name="Picture 33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075" y="2352675"/>
            <a:ext cx="254000" cy="13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" name="Rectangle 35"/>
          <p:cNvSpPr/>
          <p:nvPr/>
        </p:nvSpPr>
        <p:spPr bwMode="auto">
          <a:xfrm>
            <a:off x="847725" y="2514600"/>
            <a:ext cx="228600" cy="381000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pic>
        <p:nvPicPr>
          <p:cNvPr id="45066" name="Picture 36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743200"/>
            <a:ext cx="88900" cy="8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" name="Rectangle 38"/>
          <p:cNvSpPr/>
          <p:nvPr/>
        </p:nvSpPr>
        <p:spPr bwMode="auto">
          <a:xfrm>
            <a:off x="882650" y="3124200"/>
            <a:ext cx="228600" cy="381000"/>
          </a:xfrm>
          <a:prstGeom prst="rect">
            <a:avLst/>
          </a:prstGeom>
          <a:solidFill>
            <a:srgbClr val="CFD3D6"/>
          </a:solidFill>
          <a:ln w="28575" cap="flat" cmpd="sng" algn="ctr">
            <a:noFill/>
            <a:prstDash val="solid"/>
            <a:round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cxnSp>
        <p:nvCxnSpPr>
          <p:cNvPr id="41" name="Straight Connector 40"/>
          <p:cNvCxnSpPr/>
          <p:nvPr/>
        </p:nvCxnSpPr>
        <p:spPr>
          <a:xfrm rot="5400000" flipH="1" flipV="1">
            <a:off x="1219200" y="2895600"/>
            <a:ext cx="381000" cy="381000"/>
          </a:xfrm>
          <a:prstGeom prst="line">
            <a:avLst/>
          </a:prstGeom>
          <a:ln w="1270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Rectangle 45"/>
          <p:cNvSpPr/>
          <p:nvPr/>
        </p:nvSpPr>
        <p:spPr bwMode="auto">
          <a:xfrm>
            <a:off x="1924050" y="2482850"/>
            <a:ext cx="838200" cy="381000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pic>
        <p:nvPicPr>
          <p:cNvPr id="45070" name="Picture 44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633663"/>
            <a:ext cx="914400" cy="185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" name="TextBox 39"/>
          <p:cNvSpPr txBox="1"/>
          <p:nvPr/>
        </p:nvSpPr>
        <p:spPr>
          <a:xfrm>
            <a:off x="2868613" y="1981200"/>
            <a:ext cx="3238500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Which direction does B point?</a:t>
            </a:r>
          </a:p>
        </p:txBody>
      </p:sp>
      <p:grpSp>
        <p:nvGrpSpPr>
          <p:cNvPr id="45072" name="Group 90"/>
          <p:cNvGrpSpPr>
            <a:grpSpLocks/>
          </p:cNvGrpSpPr>
          <p:nvPr/>
        </p:nvGrpSpPr>
        <p:grpSpPr bwMode="auto">
          <a:xfrm>
            <a:off x="3429000" y="1676400"/>
            <a:ext cx="5522913" cy="2743200"/>
            <a:chOff x="3429000" y="1676400"/>
            <a:chExt cx="5522684" cy="2743200"/>
          </a:xfrm>
        </p:grpSpPr>
        <p:grpSp>
          <p:nvGrpSpPr>
            <p:cNvPr id="45080" name="Group 86"/>
            <p:cNvGrpSpPr>
              <a:grpSpLocks/>
            </p:cNvGrpSpPr>
            <p:nvPr/>
          </p:nvGrpSpPr>
          <p:grpSpPr bwMode="auto">
            <a:xfrm>
              <a:off x="3429000" y="1676400"/>
              <a:ext cx="5522684" cy="2743200"/>
              <a:chOff x="3429000" y="1676400"/>
              <a:chExt cx="5522684" cy="2743200"/>
            </a:xfrm>
          </p:grpSpPr>
          <p:sp>
            <p:nvSpPr>
              <p:cNvPr id="42" name="TextBox 41"/>
              <p:cNvSpPr txBox="1"/>
              <p:nvPr/>
            </p:nvSpPr>
            <p:spPr>
              <a:xfrm>
                <a:off x="3429000" y="2362200"/>
                <a:ext cx="3655861" cy="1477963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>
                <a:lvl1pPr indent="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 Always along concentric circles</a:t>
                </a:r>
              </a:p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    </a:t>
                </a:r>
              </a:p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In cylindrical coordinates, </a:t>
                </a:r>
              </a:p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it points in the "     " direction</a:t>
                </a:r>
              </a:p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	</a:t>
                </a:r>
                <a:endParaRPr lang="en-US" altLang="en-US" sz="1800">
                  <a:solidFill>
                    <a:srgbClr val="0033CC"/>
                  </a:solidFill>
                  <a:latin typeface="Arial" pitchFamily="34" charset="0"/>
                </a:endParaRPr>
              </a:p>
            </p:txBody>
          </p:sp>
          <p:grpSp>
            <p:nvGrpSpPr>
              <p:cNvPr id="45083" name="Group 85"/>
              <p:cNvGrpSpPr>
                <a:grpSpLocks/>
              </p:cNvGrpSpPr>
              <p:nvPr/>
            </p:nvGrpSpPr>
            <p:grpSpPr bwMode="auto">
              <a:xfrm>
                <a:off x="7351484" y="1676400"/>
                <a:ext cx="1600200" cy="2743200"/>
                <a:chOff x="7351484" y="1676400"/>
                <a:chExt cx="1600200" cy="2743200"/>
              </a:xfrm>
            </p:grpSpPr>
            <p:cxnSp>
              <p:nvCxnSpPr>
                <p:cNvPr id="55" name="Straight Arrow Connector 54"/>
                <p:cNvCxnSpPr>
                  <a:cxnSpLocks noChangeShapeType="1"/>
                </p:cNvCxnSpPr>
                <p:nvPr/>
              </p:nvCxnSpPr>
              <p:spPr bwMode="auto">
                <a:xfrm rot="10800000">
                  <a:off x="7924613" y="2819400"/>
                  <a:ext cx="228591" cy="1588"/>
                </a:xfrm>
                <a:prstGeom prst="straightConnector1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72" name="Straight Arrow Connector 71"/>
                <p:cNvCxnSpPr>
                  <a:cxnSpLocks noChangeShapeType="1"/>
                </p:cNvCxnSpPr>
                <p:nvPr/>
              </p:nvCxnSpPr>
              <p:spPr bwMode="auto">
                <a:xfrm>
                  <a:off x="8165903" y="3338513"/>
                  <a:ext cx="228591" cy="1587"/>
                </a:xfrm>
                <a:prstGeom prst="straightConnector1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44" name="Straight Connector 43"/>
                <p:cNvCxnSpPr/>
                <p:nvPr/>
              </p:nvCxnSpPr>
              <p:spPr>
                <a:xfrm rot="5400000">
                  <a:off x="6934994" y="3199606"/>
                  <a:ext cx="2438400" cy="1588"/>
                </a:xfrm>
                <a:prstGeom prst="line">
                  <a:avLst/>
                </a:prstGeom>
                <a:ln w="76200" cmpd="sng">
                  <a:gradFill flip="none" rotWithShape="1">
                    <a:gsLst>
                      <a:gs pos="0">
                        <a:srgbClr val="3366FF"/>
                      </a:gs>
                      <a:gs pos="100000">
                        <a:srgbClr val="3366FF"/>
                      </a:gs>
                      <a:gs pos="50000">
                        <a:srgbClr val="A2CDFF"/>
                      </a:gs>
                    </a:gsLst>
                    <a:lin ang="16200000" scaled="0"/>
                    <a:tileRect/>
                  </a:gra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8" name="Oval 47"/>
                <p:cNvSpPr/>
                <p:nvPr/>
              </p:nvSpPr>
              <p:spPr bwMode="auto">
                <a:xfrm>
                  <a:off x="7351550" y="2819400"/>
                  <a:ext cx="1600134" cy="533400"/>
                </a:xfrm>
                <a:prstGeom prst="ellipse">
                  <a:avLst/>
                </a:prstGeom>
                <a:ln w="28575" cap="flat" cmpd="sng" algn="ctr">
                  <a:solidFill>
                    <a:srgbClr val="0033CC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9pPr>
                </a:lstStyle>
                <a:p>
                  <a:pPr algn="ctr" eaLnBrk="1" hangingPunct="1"/>
                  <a:endParaRPr lang="en-US" altLang="en-US"/>
                </a:p>
              </p:txBody>
            </p:sp>
            <p:sp>
              <p:nvSpPr>
                <p:cNvPr id="49" name="Oval 48"/>
                <p:cNvSpPr>
                  <a:spLocks/>
                </p:cNvSpPr>
                <p:nvPr/>
              </p:nvSpPr>
              <p:spPr bwMode="auto">
                <a:xfrm>
                  <a:off x="7543629" y="2919413"/>
                  <a:ext cx="1236612" cy="327025"/>
                </a:xfrm>
                <a:prstGeom prst="ellipse">
                  <a:avLst/>
                </a:prstGeom>
                <a:ln w="28575" cap="flat" cmpd="sng" algn="ctr">
                  <a:solidFill>
                    <a:srgbClr val="0033CC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9pPr>
                </a:lstStyle>
                <a:p>
                  <a:pPr algn="ctr" eaLnBrk="1" hangingPunct="1"/>
                  <a:endParaRPr lang="en-US" altLang="en-US"/>
                </a:p>
              </p:txBody>
            </p:sp>
            <p:sp>
              <p:nvSpPr>
                <p:cNvPr id="50" name="Oval 49"/>
                <p:cNvSpPr>
                  <a:spLocks/>
                </p:cNvSpPr>
                <p:nvPr/>
              </p:nvSpPr>
              <p:spPr bwMode="auto">
                <a:xfrm>
                  <a:off x="7784919" y="3027363"/>
                  <a:ext cx="749269" cy="106362"/>
                </a:xfrm>
                <a:prstGeom prst="ellipse">
                  <a:avLst/>
                </a:prstGeom>
                <a:ln w="28575" cap="flat" cmpd="sng" algn="ctr">
                  <a:solidFill>
                    <a:srgbClr val="0033CC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9pPr>
                </a:lstStyle>
                <a:p>
                  <a:pPr algn="ctr" eaLnBrk="1" hangingPunct="1"/>
                  <a:endParaRPr lang="en-US" altLang="en-US"/>
                </a:p>
              </p:txBody>
            </p:sp>
            <p:cxnSp>
              <p:nvCxnSpPr>
                <p:cNvPr id="52" name="Straight Arrow Connector 51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7955561" y="1866106"/>
                  <a:ext cx="381000" cy="1587"/>
                </a:xfrm>
                <a:prstGeom prst="straightConnector1">
                  <a:avLst/>
                </a:prstGeom>
                <a:noFill/>
                <a:ln w="28575">
                  <a:solidFill>
                    <a:schemeClr val="accent1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sp>
              <p:nvSpPr>
                <p:cNvPr id="53" name="TextBox 52"/>
                <p:cNvSpPr txBox="1"/>
                <p:nvPr/>
              </p:nvSpPr>
              <p:spPr>
                <a:xfrm>
                  <a:off x="8000810" y="1752600"/>
                  <a:ext cx="434957" cy="646113"/>
                </a:xfrm>
                <a:prstGeom prst="rect">
                  <a:avLst/>
                </a:prstGeom>
                <a:noFill/>
                <a:ln w="2857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none">
                  <a:spAutoFit/>
                </a:bodyPr>
                <a:lstStyle/>
                <a:p>
                  <a:pPr indent="228600">
                    <a:defRPr/>
                  </a:pPr>
                  <a:r>
                    <a:rPr lang="en-US" sz="1800">
                      <a:solidFill>
                        <a:srgbClr val="00D3AD"/>
                      </a:solidFill>
                      <a:latin typeface="+mn-lt"/>
                      <a:ea typeface="+mn-ea"/>
                    </a:rPr>
                    <a:t>I</a:t>
                  </a:r>
                </a:p>
              </p:txBody>
            </p:sp>
            <p:cxnSp>
              <p:nvCxnSpPr>
                <p:cNvPr id="62" name="Straight Connector 61"/>
                <p:cNvCxnSpPr/>
                <p:nvPr/>
              </p:nvCxnSpPr>
              <p:spPr>
                <a:xfrm rot="5400000">
                  <a:off x="7620794" y="2513806"/>
                  <a:ext cx="1066800" cy="1588"/>
                </a:xfrm>
                <a:prstGeom prst="line">
                  <a:avLst/>
                </a:prstGeom>
                <a:ln w="76200" cmpd="sng">
                  <a:gradFill flip="none" rotWithShape="1">
                    <a:gsLst>
                      <a:gs pos="0">
                        <a:srgbClr val="3366FF"/>
                      </a:gs>
                      <a:gs pos="100000">
                        <a:srgbClr val="3366FF"/>
                      </a:gs>
                      <a:gs pos="50000">
                        <a:srgbClr val="A2CDFF"/>
                      </a:gs>
                    </a:gsLst>
                    <a:lin ang="16200000" scaled="0"/>
                    <a:tileRect/>
                  </a:gradFill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Straight Arrow Connector 64"/>
                <p:cNvCxnSpPr>
                  <a:cxnSpLocks noChangeShapeType="1"/>
                </p:cNvCxnSpPr>
                <p:nvPr/>
              </p:nvCxnSpPr>
              <p:spPr bwMode="auto">
                <a:xfrm rot="10800000" flipV="1">
                  <a:off x="7924613" y="3017838"/>
                  <a:ext cx="165093" cy="30162"/>
                </a:xfrm>
                <a:prstGeom prst="straightConnector1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75" name="Straight Arrow Connector 74"/>
                <p:cNvCxnSpPr>
                  <a:cxnSpLocks noChangeShapeType="1"/>
                </p:cNvCxnSpPr>
                <p:nvPr/>
              </p:nvCxnSpPr>
              <p:spPr bwMode="auto">
                <a:xfrm flipV="1">
                  <a:off x="8229401" y="3111500"/>
                  <a:ext cx="165093" cy="30163"/>
                </a:xfrm>
                <a:prstGeom prst="straightConnector1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</p:grpSp>
        </p:grpSp>
        <p:pic>
          <p:nvPicPr>
            <p:cNvPr id="45081" name="Picture 87" descr="latex-image-1.pdf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5272" y="3190993"/>
              <a:ext cx="139700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9" name="TextBox 88"/>
          <p:cNvSpPr txBox="1"/>
          <p:nvPr/>
        </p:nvSpPr>
        <p:spPr>
          <a:xfrm>
            <a:off x="2819400" y="4038600"/>
            <a:ext cx="4670425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Will the y axis look different from the x axis?</a:t>
            </a:r>
          </a:p>
        </p:txBody>
      </p:sp>
      <p:grpSp>
        <p:nvGrpSpPr>
          <p:cNvPr id="45074" name="Group 44"/>
          <p:cNvGrpSpPr>
            <a:grpSpLocks/>
          </p:cNvGrpSpPr>
          <p:nvPr/>
        </p:nvGrpSpPr>
        <p:grpSpPr bwMode="auto">
          <a:xfrm>
            <a:off x="2514600" y="4495800"/>
            <a:ext cx="6019800" cy="2057400"/>
            <a:chOff x="2514600" y="4495800"/>
            <a:chExt cx="6019874" cy="2057400"/>
          </a:xfrm>
        </p:grpSpPr>
        <p:sp>
          <p:nvSpPr>
            <p:cNvPr id="80" name="Rectangle 79"/>
            <p:cNvSpPr/>
            <p:nvPr/>
          </p:nvSpPr>
          <p:spPr bwMode="auto">
            <a:xfrm>
              <a:off x="2514600" y="5257800"/>
              <a:ext cx="4114851" cy="1295400"/>
            </a:xfrm>
            <a:prstGeom prst="rect">
              <a:avLst/>
            </a:prstGeom>
            <a:ln w="28575" cap="flat" cmpd="sng" algn="ctr">
              <a:solidFill>
                <a:srgbClr val="CC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/>
            </a:p>
          </p:txBody>
        </p:sp>
        <p:sp>
          <p:nvSpPr>
            <p:cNvPr id="81" name="TextBox 80"/>
            <p:cNvSpPr txBox="1"/>
            <p:nvPr/>
          </p:nvSpPr>
          <p:spPr bwMode="auto">
            <a:xfrm>
              <a:off x="6477049" y="5476875"/>
              <a:ext cx="2057425" cy="923925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lvl1pPr indent="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1800" b="1">
                  <a:solidFill>
                    <a:srgbClr val="CC0000"/>
                  </a:solidFill>
                  <a:latin typeface="Arial" pitchFamily="34" charset="0"/>
                </a:rPr>
                <a:t>B of a Long</a:t>
              </a:r>
            </a:p>
            <a:p>
              <a:pPr eaLnBrk="1" hangingPunct="1"/>
              <a:r>
                <a:rPr lang="en-US" altLang="en-US" sz="1800" b="1">
                  <a:solidFill>
                    <a:srgbClr val="CC0000"/>
                  </a:solidFill>
                  <a:latin typeface="Arial" pitchFamily="34" charset="0"/>
                </a:rPr>
                <a:t>Straight Wire</a:t>
              </a:r>
            </a:p>
            <a:p>
              <a:pPr eaLnBrk="1" hangingPunct="1"/>
              <a:r>
                <a:rPr lang="en-US" altLang="en-US" sz="1800">
                  <a:solidFill>
                    <a:srgbClr val="CC0000"/>
                  </a:solidFill>
                  <a:latin typeface="Arial" pitchFamily="34" charset="0"/>
                </a:rPr>
                <a:t>(cylindrical coord.)</a:t>
              </a:r>
              <a:endParaRPr lang="en-US" altLang="en-US" sz="1800" b="1">
                <a:solidFill>
                  <a:srgbClr val="CC0000"/>
                </a:solidFill>
                <a:latin typeface="Arial" pitchFamily="34" charset="0"/>
              </a:endParaRPr>
            </a:p>
          </p:txBody>
        </p:sp>
        <p:sp>
          <p:nvSpPr>
            <p:cNvPr id="90" name="TextBox 89"/>
            <p:cNvSpPr txBox="1"/>
            <p:nvPr/>
          </p:nvSpPr>
          <p:spPr bwMode="auto">
            <a:xfrm>
              <a:off x="3429011" y="4495800"/>
              <a:ext cx="2852773" cy="369888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lvl1pPr indent="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1800">
                  <a:solidFill>
                    <a:srgbClr val="0033CC"/>
                  </a:solidFill>
                  <a:latin typeface="Arial" pitchFamily="34" charset="0"/>
                </a:rPr>
                <a:t>No, so we can trade x </a:t>
              </a:r>
              <a:r>
                <a:rPr lang="en-US" altLang="en-US" sz="1800">
                  <a:solidFill>
                    <a:srgbClr val="0033CC"/>
                  </a:solidFill>
                  <a:latin typeface="Arial" pitchFamily="34" charset="0"/>
                  <a:sym typeface="Wingdings" pitchFamily="2" charset="2"/>
                </a:rPr>
                <a:t> r</a:t>
              </a:r>
              <a:endParaRPr lang="en-US" altLang="en-US" sz="1800">
                <a:solidFill>
                  <a:srgbClr val="0033CC"/>
                </a:solidFill>
                <a:latin typeface="Arial" pitchFamily="34" charset="0"/>
              </a:endParaRPr>
            </a:p>
          </p:txBody>
        </p:sp>
        <p:pic>
          <p:nvPicPr>
            <p:cNvPr id="45079" name="Picture 42" descr="latex-image-1.pdf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43200" y="5486400"/>
              <a:ext cx="3695700" cy="800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3" name="TextBox 42"/>
          <p:cNvSpPr txBox="1"/>
          <p:nvPr/>
        </p:nvSpPr>
        <p:spPr>
          <a:xfrm rot="2361694">
            <a:off x="-1400175" y="5875338"/>
            <a:ext cx="4079875" cy="585787"/>
          </a:xfrm>
          <a:prstGeom prst="rect">
            <a:avLst/>
          </a:prstGeom>
          <a:solidFill>
            <a:srgbClr val="F6F63F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/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Blast from the Past:</a:t>
            </a:r>
          </a:p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Lecture 13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3652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r>
              <a:rPr lang="en-US" altLang="en-US" dirty="0" smtClean="0">
                <a:ea typeface="ＭＳ Ｐゴシック" pitchFamily="34" charset="-128"/>
              </a:rPr>
              <a:t>Very Close to the Wire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6002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grpSp>
        <p:nvGrpSpPr>
          <p:cNvPr id="46084" name="Group 37"/>
          <p:cNvGrpSpPr>
            <a:grpSpLocks/>
          </p:cNvGrpSpPr>
          <p:nvPr/>
        </p:nvGrpSpPr>
        <p:grpSpPr bwMode="auto">
          <a:xfrm>
            <a:off x="1219200" y="3975100"/>
            <a:ext cx="6705600" cy="3187700"/>
            <a:chOff x="1219200" y="3581400"/>
            <a:chExt cx="6705600" cy="3187521"/>
          </a:xfrm>
        </p:grpSpPr>
        <p:grpSp>
          <p:nvGrpSpPr>
            <p:cNvPr id="46093" name="Group 32"/>
            <p:cNvGrpSpPr>
              <a:grpSpLocks/>
            </p:cNvGrpSpPr>
            <p:nvPr/>
          </p:nvGrpSpPr>
          <p:grpSpPr bwMode="auto">
            <a:xfrm>
              <a:off x="1219200" y="3581400"/>
              <a:ext cx="6705600" cy="3187521"/>
              <a:chOff x="1219200" y="2971800"/>
              <a:chExt cx="6705600" cy="3187521"/>
            </a:xfrm>
          </p:grpSpPr>
          <p:pic>
            <p:nvPicPr>
              <p:cNvPr id="46096" name="Picture 13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19200" y="2971800"/>
                <a:ext cx="6705600" cy="31875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2" name="TextBox 31"/>
              <p:cNvSpPr txBox="1"/>
              <p:nvPr/>
            </p:nvSpPr>
            <p:spPr bwMode="auto">
              <a:xfrm>
                <a:off x="4191000" y="5473560"/>
                <a:ext cx="3133725" cy="277797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/>
              <a:p>
                <a:pPr indent="228600">
                  <a:defRPr/>
                </a:pPr>
                <a:r>
                  <a:rPr lang="en-US" sz="1200">
                    <a:solidFill>
                      <a:srgbClr val="000000"/>
                    </a:solidFill>
                    <a:latin typeface="+mn-lt"/>
                    <a:ea typeface="+mn-ea"/>
                  </a:rPr>
                  <a:t>http://physick.wikispaces.com/Electric+Current</a:t>
                </a:r>
              </a:p>
            </p:txBody>
          </p:sp>
        </p:grpSp>
        <p:sp>
          <p:nvSpPr>
            <p:cNvPr id="34" name="TextBox 33"/>
            <p:cNvSpPr txBox="1"/>
            <p:nvPr/>
          </p:nvSpPr>
          <p:spPr>
            <a:xfrm>
              <a:off x="1997075" y="4002064"/>
              <a:ext cx="355600" cy="400028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/>
            <a:p>
              <a:pPr indent="228600">
                <a:defRPr/>
              </a:pPr>
              <a:r>
                <a:rPr lang="en-US" sz="2000" b="1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lt"/>
                  <a:ea typeface="+mn-ea"/>
                </a:rPr>
                <a:t>B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7031038" y="4267161"/>
              <a:ext cx="284162" cy="400028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/>
            <a:p>
              <a:pPr indent="228600">
                <a:defRPr/>
              </a:pPr>
              <a:r>
                <a:rPr lang="en-US" sz="2000" b="1">
                  <a:solidFill>
                    <a:srgbClr val="CC0000"/>
                  </a:solidFill>
                  <a:latin typeface="+mn-lt"/>
                  <a:ea typeface="+mn-ea"/>
                </a:rPr>
                <a:t>I</a:t>
              </a: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555625" y="2022475"/>
            <a:ext cx="3216275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Very close to the wire:  r &lt;&lt; L </a:t>
            </a:r>
          </a:p>
        </p:txBody>
      </p:sp>
      <p:pic>
        <p:nvPicPr>
          <p:cNvPr id="46086" name="Picture 17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6213" y="685800"/>
            <a:ext cx="3695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7" name="Picture 18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2057400"/>
            <a:ext cx="27178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6088" name="Group 21"/>
          <p:cNvGrpSpPr>
            <a:grpSpLocks/>
          </p:cNvGrpSpPr>
          <p:nvPr/>
        </p:nvGrpSpPr>
        <p:grpSpPr bwMode="auto">
          <a:xfrm>
            <a:off x="1524000" y="2873375"/>
            <a:ext cx="6858000" cy="946150"/>
            <a:chOff x="1524000" y="2873375"/>
            <a:chExt cx="6858000" cy="946150"/>
          </a:xfrm>
        </p:grpSpPr>
        <p:sp>
          <p:nvSpPr>
            <p:cNvPr id="40" name="TextBox 39"/>
            <p:cNvSpPr txBox="1"/>
            <p:nvPr/>
          </p:nvSpPr>
          <p:spPr bwMode="auto">
            <a:xfrm>
              <a:off x="7021513" y="2971800"/>
              <a:ext cx="1360487" cy="646113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/>
            <a:p>
              <a:pPr indent="228600">
                <a:defRPr/>
              </a:pPr>
              <a:r>
                <a:rPr lang="en-US" sz="1800" b="1">
                  <a:solidFill>
                    <a:srgbClr val="CC0000"/>
                  </a:solidFill>
                  <a:latin typeface="+mj-lt"/>
                  <a:ea typeface="+mn-ea"/>
                </a:rPr>
                <a:t>CLOSE TO</a:t>
              </a:r>
            </a:p>
            <a:p>
              <a:pPr indent="228600">
                <a:defRPr/>
              </a:pPr>
              <a:r>
                <a:rPr lang="en-US" sz="1800" b="1">
                  <a:solidFill>
                    <a:srgbClr val="CC0000"/>
                  </a:solidFill>
                  <a:latin typeface="+mj-lt"/>
                  <a:ea typeface="+mn-ea"/>
                </a:rPr>
                <a:t>THE WIRE</a:t>
              </a:r>
            </a:p>
          </p:txBody>
        </p:sp>
        <p:sp>
          <p:nvSpPr>
            <p:cNvPr id="42" name="Rectangle 41"/>
            <p:cNvSpPr/>
            <p:nvPr/>
          </p:nvSpPr>
          <p:spPr bwMode="auto">
            <a:xfrm>
              <a:off x="4897438" y="2873375"/>
              <a:ext cx="2346325" cy="946150"/>
            </a:xfrm>
            <a:prstGeom prst="rect">
              <a:avLst/>
            </a:prstGeom>
            <a:ln w="28575" cap="flat" cmpd="sng" algn="ctr">
              <a:solidFill>
                <a:srgbClr val="CC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/>
            </a:p>
          </p:txBody>
        </p:sp>
        <p:pic>
          <p:nvPicPr>
            <p:cNvPr id="46092" name="Picture 20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24000" y="2974739"/>
              <a:ext cx="5448300" cy="749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7" name="TextBox 16"/>
          <p:cNvSpPr txBox="1"/>
          <p:nvPr/>
        </p:nvSpPr>
        <p:spPr>
          <a:xfrm rot="2361694">
            <a:off x="-1400175" y="5875338"/>
            <a:ext cx="4079875" cy="585787"/>
          </a:xfrm>
          <a:prstGeom prst="rect">
            <a:avLst/>
          </a:prstGeom>
          <a:solidFill>
            <a:srgbClr val="F6F63F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/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Blast from the Past:</a:t>
            </a:r>
          </a:p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Lecture 13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607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880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449824"/>
            <a:ext cx="8382000" cy="1643527"/>
          </a:xfrm>
        </p:spPr>
        <p:txBody>
          <a:bodyPr/>
          <a:lstStyle/>
          <a:p>
            <a:pPr algn="l">
              <a:lnSpc>
                <a:spcPct val="90000"/>
              </a:lnSpc>
            </a:pPr>
            <a:r>
              <a:rPr lang="en-US" sz="2800" b="0" dirty="0" err="1">
                <a:solidFill>
                  <a:srgbClr val="FF0000"/>
                </a:solidFill>
                <a:latin typeface="Comic Sans MS" pitchFamily="66" charset="0"/>
              </a:rPr>
              <a:t>iClicker</a:t>
            </a:r>
            <a:r>
              <a:rPr lang="en-US" sz="2800" b="0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US" sz="2800" b="0" dirty="0" smtClean="0">
                <a:solidFill>
                  <a:srgbClr val="FF0000"/>
                </a:solidFill>
                <a:latin typeface="Comic Sans MS" pitchFamily="66" charset="0"/>
              </a:rPr>
              <a:t>question: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Two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long parallel wires carry currents of 5 A and 10 A in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the same direction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as shown. 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What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is the direction of the magnetic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force acting on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the 10-A wire?</a:t>
            </a:r>
            <a:endParaRPr lang="en-US" sz="4000" b="0" dirty="0">
              <a:solidFill>
                <a:srgbClr val="0033CC"/>
              </a:solidFill>
              <a:latin typeface="Comic Sans MS" pitchFamily="66" charset="0"/>
            </a:endParaRPr>
          </a:p>
        </p:txBody>
      </p:sp>
      <p:sp>
        <p:nvSpPr>
          <p:cNvPr id="1868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2438400"/>
            <a:ext cx="4953000" cy="2362200"/>
          </a:xfrm>
        </p:spPr>
        <p:txBody>
          <a:bodyPr/>
          <a:lstStyle/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Perpendicular to the plane of the page and into the page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Perpendicular to the plane of the page and out of the page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Upward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Downward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Inward toward the other wire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Outward away from the other wire</a:t>
            </a:r>
          </a:p>
        </p:txBody>
      </p:sp>
      <p:pic>
        <p:nvPicPr>
          <p:cNvPr id="1868805" name="Picture 5" descr="14_p297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590800"/>
            <a:ext cx="343535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26</a:t>
            </a:fld>
            <a:endParaRPr lang="en-US" altLang="en-US"/>
          </a:p>
        </p:txBody>
      </p:sp>
      <p:sp>
        <p:nvSpPr>
          <p:cNvPr id="3" name="Rectangle 2"/>
          <p:cNvSpPr/>
          <p:nvPr/>
        </p:nvSpPr>
        <p:spPr>
          <a:xfrm>
            <a:off x="8037096" y="2819400"/>
            <a:ext cx="100264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5" descr="14_p297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6" r="89610" b="67252"/>
          <a:stretch/>
        </p:blipFill>
        <p:spPr bwMode="auto">
          <a:xfrm>
            <a:off x="7970920" y="2604833"/>
            <a:ext cx="204537" cy="1207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0" y="10668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451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r>
              <a:rPr lang="en-US" altLang="en-US" dirty="0" smtClean="0">
                <a:ea typeface="ＭＳ Ｐゴシック" pitchFamily="34" charset="-128"/>
              </a:rPr>
              <a:t>Force Between Parallel Wires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6764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pic>
        <p:nvPicPr>
          <p:cNvPr id="47108" name="Picture 4" descr="latex-image-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400" y="939800"/>
            <a:ext cx="2425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685800" y="3581400"/>
            <a:ext cx="7696200" cy="0"/>
          </a:xfrm>
          <a:prstGeom prst="line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657600" y="3589338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169275" y="3276600"/>
            <a:ext cx="287338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0033CC"/>
                </a:solidFill>
                <a:latin typeface="+mn-lt"/>
                <a:ea typeface="+mn-ea"/>
              </a:rPr>
              <a:t>I</a:t>
            </a:r>
          </a:p>
        </p:txBody>
      </p:sp>
      <p:sp>
        <p:nvSpPr>
          <p:cNvPr id="13" name="Oval 12"/>
          <p:cNvSpPr/>
          <p:nvPr/>
        </p:nvSpPr>
        <p:spPr>
          <a:xfrm>
            <a:off x="1143000" y="3132138"/>
            <a:ext cx="76200" cy="76200"/>
          </a:xfrm>
          <a:prstGeom prst="ellipse">
            <a:avLst/>
          </a:prstGeom>
          <a:solidFill>
            <a:srgbClr val="CC0000"/>
          </a:solidFill>
          <a:ln>
            <a:solidFill>
              <a:srgbClr val="CC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1066800" y="3055938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168400" y="2903538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8400" y="3783013"/>
            <a:ext cx="993775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19" name="Oval 18"/>
          <p:cNvSpPr/>
          <p:nvPr/>
        </p:nvSpPr>
        <p:spPr>
          <a:xfrm>
            <a:off x="1150938" y="4003675"/>
            <a:ext cx="76200" cy="76200"/>
          </a:xfrm>
          <a:prstGeom prst="ellipse">
            <a:avLst/>
          </a:prstGeom>
          <a:solidFill>
            <a:srgbClr val="CC0000"/>
          </a:solidFill>
          <a:ln>
            <a:solidFill>
              <a:srgbClr val="CC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0" name="Oval 19"/>
          <p:cNvSpPr/>
          <p:nvPr/>
        </p:nvSpPr>
        <p:spPr>
          <a:xfrm>
            <a:off x="1074738" y="3927475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-152400" y="1905000"/>
            <a:ext cx="5676900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r>
              <a:rPr lang="en-US" altLang="en-US" sz="2000" baseline="-25000"/>
              <a:t>   </a:t>
            </a:r>
            <a:r>
              <a:rPr lang="en-US" altLang="en-US" sz="2000">
                <a:latin typeface="Arial" pitchFamily="34" charset="0"/>
              </a:rPr>
              <a:t>= Magnetic field applied by the </a:t>
            </a:r>
            <a:r>
              <a:rPr lang="en-US" altLang="en-US" sz="2000" b="1">
                <a:solidFill>
                  <a:srgbClr val="CC0000"/>
                </a:solidFill>
                <a:latin typeface="Arial" pitchFamily="34" charset="0"/>
              </a:rPr>
              <a:t>red</a:t>
            </a:r>
            <a:r>
              <a:rPr lang="en-US" altLang="en-US" sz="2000">
                <a:latin typeface="Arial" pitchFamily="34" charset="0"/>
              </a:rPr>
              <a:t> wire.</a:t>
            </a:r>
          </a:p>
        </p:txBody>
      </p:sp>
      <p:pic>
        <p:nvPicPr>
          <p:cNvPr id="47119" name="Picture 17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125" y="768350"/>
            <a:ext cx="2032000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3" name="Straight Connector 22"/>
          <p:cNvCxnSpPr/>
          <p:nvPr/>
        </p:nvCxnSpPr>
        <p:spPr>
          <a:xfrm>
            <a:off x="685800" y="4724400"/>
            <a:ext cx="7696200" cy="1588"/>
          </a:xfrm>
          <a:prstGeom prst="line">
            <a:avLst/>
          </a:prstGeom>
          <a:ln w="57150" cap="flat" cmpd="sng" algn="ctr">
            <a:solidFill>
              <a:srgbClr val="CC0000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3690938" y="4722813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CC0000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8169275" y="4419600"/>
            <a:ext cx="441325" cy="8302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CC0000"/>
                </a:solidFill>
                <a:latin typeface="+mn-lt"/>
                <a:ea typeface="+mn-ea"/>
              </a:rPr>
              <a:t>I</a:t>
            </a:r>
          </a:p>
        </p:txBody>
      </p:sp>
      <p:grpSp>
        <p:nvGrpSpPr>
          <p:cNvPr id="2" name="Group 34"/>
          <p:cNvGrpSpPr>
            <a:grpSpLocks/>
          </p:cNvGrpSpPr>
          <p:nvPr/>
        </p:nvGrpSpPr>
        <p:grpSpPr bwMode="auto">
          <a:xfrm>
            <a:off x="2667000" y="1955800"/>
            <a:ext cx="6324600" cy="2178050"/>
            <a:chOff x="2667000" y="1955802"/>
            <a:chExt cx="6324600" cy="2178108"/>
          </a:xfrm>
        </p:grpSpPr>
        <p:sp>
          <p:nvSpPr>
            <p:cNvPr id="26" name="TextBox 25"/>
            <p:cNvSpPr txBox="1"/>
            <p:nvPr/>
          </p:nvSpPr>
          <p:spPr>
            <a:xfrm>
              <a:off x="5484813" y="1955802"/>
              <a:ext cx="3506787" cy="400061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lvl1pPr indent="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2000" b="1">
                  <a:solidFill>
                    <a:srgbClr val="0033CC"/>
                  </a:solidFill>
                  <a:latin typeface="Arial" pitchFamily="34" charset="0"/>
                </a:rPr>
                <a:t>Blue</a:t>
              </a:r>
              <a:r>
                <a:rPr lang="en-US" altLang="en-US" sz="2000">
                  <a:latin typeface="Arial" pitchFamily="34" charset="0"/>
                </a:rPr>
                <a:t> wire feels a force down.</a:t>
              </a:r>
              <a:endParaRPr lang="en-US" altLang="en-US" sz="2000" b="1">
                <a:latin typeface="Arial" pitchFamily="34" charset="0"/>
              </a:endParaRPr>
            </a:p>
          </p:txBody>
        </p:sp>
        <p:cxnSp>
          <p:nvCxnSpPr>
            <p:cNvPr id="32" name="Straight Arrow Connector 31"/>
            <p:cNvCxnSpPr>
              <a:cxnSpLocks noChangeShapeType="1"/>
            </p:cNvCxnSpPr>
            <p:nvPr/>
          </p:nvCxnSpPr>
          <p:spPr bwMode="auto">
            <a:xfrm rot="5400000">
              <a:off x="2553487" y="3847358"/>
              <a:ext cx="533414" cy="1588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" name="TextBox 32"/>
            <p:cNvSpPr txBox="1"/>
            <p:nvPr/>
          </p:nvSpPr>
          <p:spPr>
            <a:xfrm>
              <a:off x="2667000" y="3733849"/>
              <a:ext cx="1182688" cy="400061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lvl1pPr indent="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2000"/>
                <a:t>F</a:t>
              </a:r>
              <a:r>
                <a:rPr lang="en-US" altLang="en-US" sz="2000" baseline="-25000"/>
                <a:t>on blue wire</a:t>
              </a:r>
              <a:endParaRPr lang="en-US" altLang="en-US" sz="2000"/>
            </a:p>
          </p:txBody>
        </p:sp>
      </p:grpSp>
      <p:sp>
        <p:nvSpPr>
          <p:cNvPr id="34" name="TextBox 33"/>
          <p:cNvSpPr txBox="1"/>
          <p:nvPr/>
        </p:nvSpPr>
        <p:spPr>
          <a:xfrm>
            <a:off x="1760538" y="5595938"/>
            <a:ext cx="5561012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0000"/>
                </a:solidFill>
                <a:latin typeface="+mj-lt"/>
                <a:ea typeface="+mn-ea"/>
              </a:rPr>
              <a:t>What about reciprocity?  (Equal and opposite forces)</a:t>
            </a:r>
          </a:p>
        </p:txBody>
      </p:sp>
      <p:sp>
        <p:nvSpPr>
          <p:cNvPr id="27" name="Rectangle 26"/>
          <p:cNvSpPr/>
          <p:nvPr/>
        </p:nvSpPr>
        <p:spPr>
          <a:xfrm>
            <a:off x="-30956" y="76835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45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2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880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5113"/>
            <a:ext cx="8382000" cy="2012950"/>
          </a:xfrm>
        </p:spPr>
        <p:txBody>
          <a:bodyPr/>
          <a:lstStyle/>
          <a:p>
            <a:pPr algn="l">
              <a:lnSpc>
                <a:spcPct val="90000"/>
              </a:lnSpc>
            </a:pPr>
            <a:r>
              <a:rPr lang="en-US" sz="2800" b="0" dirty="0" err="1" smtClean="0">
                <a:solidFill>
                  <a:srgbClr val="FF0000"/>
                </a:solidFill>
                <a:latin typeface="Comic Sans MS" pitchFamily="66" charset="0"/>
              </a:rPr>
              <a:t>iClicker</a:t>
            </a:r>
            <a:r>
              <a:rPr lang="en-US" sz="2800" b="0" dirty="0" smtClean="0">
                <a:solidFill>
                  <a:srgbClr val="FF0000"/>
                </a:solidFill>
                <a:latin typeface="Comic Sans MS" pitchFamily="66" charset="0"/>
              </a:rPr>
              <a:t> question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: Two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long parallel wires carry currents of 5 A and 10 A in opposite directions as shown. 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What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is the direction of the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magnetic force on the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10-A wire?</a:t>
            </a:r>
            <a:endParaRPr lang="en-US" sz="4000" b="0" dirty="0">
              <a:solidFill>
                <a:srgbClr val="0033CC"/>
              </a:solidFill>
              <a:latin typeface="Comic Sans MS" pitchFamily="66" charset="0"/>
            </a:endParaRPr>
          </a:p>
        </p:txBody>
      </p:sp>
      <p:sp>
        <p:nvSpPr>
          <p:cNvPr id="1868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2438400"/>
            <a:ext cx="4953000" cy="2362200"/>
          </a:xfrm>
        </p:spPr>
        <p:txBody>
          <a:bodyPr/>
          <a:lstStyle/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Perpendicular to the plane of the page and into the page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Perpendicular to the plane of the page and out of the page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 smtClean="0">
                <a:latin typeface="Comic Sans MS" pitchFamily="66" charset="0"/>
              </a:rPr>
              <a:t>Downward</a:t>
            </a:r>
            <a:endParaRPr lang="en-US" sz="2000" dirty="0">
              <a:latin typeface="Comic Sans MS" pitchFamily="66" charset="0"/>
            </a:endParaRP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Inward toward the other wire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Outward away from the other wire</a:t>
            </a:r>
          </a:p>
        </p:txBody>
      </p:sp>
      <p:pic>
        <p:nvPicPr>
          <p:cNvPr id="1868805" name="Picture 5" descr="14_p297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590800"/>
            <a:ext cx="343535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52400" y="506557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1453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Force Between (Anti) Parallel Wires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6764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pic>
        <p:nvPicPr>
          <p:cNvPr id="49156" name="Picture 4" descr="latex-image-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400" y="939800"/>
            <a:ext cx="2425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685800" y="3581400"/>
            <a:ext cx="7696200" cy="0"/>
          </a:xfrm>
          <a:prstGeom prst="line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657600" y="3589338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169275" y="3276600"/>
            <a:ext cx="287338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0033CC"/>
                </a:solidFill>
                <a:latin typeface="+mn-lt"/>
                <a:ea typeface="+mn-ea"/>
              </a:rPr>
              <a:t>I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168400" y="2903538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8400" y="3783013"/>
            <a:ext cx="993775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-152400" y="1905000"/>
            <a:ext cx="5676900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r>
              <a:rPr lang="en-US" altLang="en-US" sz="2000" baseline="-25000"/>
              <a:t>   </a:t>
            </a:r>
            <a:r>
              <a:rPr lang="en-US" altLang="en-US" sz="2000">
                <a:latin typeface="Arial" pitchFamily="34" charset="0"/>
              </a:rPr>
              <a:t>= Magnetic field applied by the </a:t>
            </a:r>
            <a:r>
              <a:rPr lang="en-US" altLang="en-US" sz="2000" b="1">
                <a:solidFill>
                  <a:srgbClr val="CC0000"/>
                </a:solidFill>
                <a:latin typeface="Arial" pitchFamily="34" charset="0"/>
              </a:rPr>
              <a:t>red</a:t>
            </a:r>
            <a:r>
              <a:rPr lang="en-US" altLang="en-US" sz="2000">
                <a:latin typeface="Arial" pitchFamily="34" charset="0"/>
              </a:rPr>
              <a:t> wire.</a:t>
            </a:r>
          </a:p>
        </p:txBody>
      </p:sp>
      <p:pic>
        <p:nvPicPr>
          <p:cNvPr id="49163" name="Picture 17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125" y="768350"/>
            <a:ext cx="2032000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3" name="Straight Connector 22"/>
          <p:cNvCxnSpPr/>
          <p:nvPr/>
        </p:nvCxnSpPr>
        <p:spPr>
          <a:xfrm>
            <a:off x="685800" y="4724400"/>
            <a:ext cx="7696200" cy="1588"/>
          </a:xfrm>
          <a:prstGeom prst="line">
            <a:avLst/>
          </a:prstGeom>
          <a:ln w="57150" cap="flat" cmpd="sng" algn="ctr">
            <a:solidFill>
              <a:srgbClr val="CC0000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>
            <a:off x="3690938" y="4722813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CC0000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8169275" y="4419600"/>
            <a:ext cx="441325" cy="8302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CC0000"/>
                </a:solidFill>
                <a:latin typeface="+mn-lt"/>
                <a:ea typeface="+mn-ea"/>
              </a:rPr>
              <a:t>I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484813" y="1955800"/>
            <a:ext cx="3178175" cy="40005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0033CC"/>
                </a:solidFill>
                <a:latin typeface="Arial" pitchFamily="34" charset="0"/>
              </a:rPr>
              <a:t>Blue</a:t>
            </a:r>
            <a:r>
              <a:rPr lang="en-US" altLang="en-US" sz="2000">
                <a:latin typeface="Arial" pitchFamily="34" charset="0"/>
              </a:rPr>
              <a:t> wire feels a force up.</a:t>
            </a:r>
            <a:endParaRPr lang="en-US" altLang="en-US" sz="2000" b="1">
              <a:latin typeface="Arial" pitchFamily="34" charset="0"/>
            </a:endParaRPr>
          </a:p>
        </p:txBody>
      </p:sp>
      <p:cxnSp>
        <p:nvCxnSpPr>
          <p:cNvPr id="32" name="Straight Arrow Connector 31"/>
          <p:cNvCxnSpPr>
            <a:cxnSpLocks noChangeShapeType="1"/>
          </p:cNvCxnSpPr>
          <p:nvPr/>
        </p:nvCxnSpPr>
        <p:spPr bwMode="auto">
          <a:xfrm rot="5400000">
            <a:off x="4882357" y="5017294"/>
            <a:ext cx="533400" cy="158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" name="TextBox 32"/>
          <p:cNvSpPr txBox="1"/>
          <p:nvPr/>
        </p:nvSpPr>
        <p:spPr>
          <a:xfrm>
            <a:off x="2667000" y="3124200"/>
            <a:ext cx="1182688" cy="40005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000"/>
              <a:t>F</a:t>
            </a:r>
            <a:r>
              <a:rPr lang="en-US" altLang="en-US" sz="2000" baseline="-25000"/>
              <a:t>on blue wire</a:t>
            </a:r>
            <a:endParaRPr lang="en-US" altLang="en-US" sz="2000"/>
          </a:p>
        </p:txBody>
      </p:sp>
      <p:sp>
        <p:nvSpPr>
          <p:cNvPr id="31" name="TextBox 30"/>
          <p:cNvSpPr txBox="1"/>
          <p:nvPr/>
        </p:nvSpPr>
        <p:spPr>
          <a:xfrm>
            <a:off x="-228600" y="5656263"/>
            <a:ext cx="5805488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r>
              <a:rPr lang="en-US" altLang="en-US" sz="2000" baseline="-25000">
                <a:solidFill>
                  <a:srgbClr val="0033CC"/>
                </a:solidFill>
              </a:rPr>
              <a:t> </a:t>
            </a:r>
            <a:r>
              <a:rPr lang="en-US" altLang="en-US" sz="2000" baseline="-25000"/>
              <a:t>  </a:t>
            </a:r>
            <a:r>
              <a:rPr lang="en-US" altLang="en-US" sz="2000">
                <a:latin typeface="Arial" pitchFamily="34" charset="0"/>
              </a:rPr>
              <a:t>= Magnetic field applied by the </a:t>
            </a:r>
            <a:r>
              <a:rPr lang="en-US" altLang="en-US" sz="2000" b="1">
                <a:solidFill>
                  <a:srgbClr val="0033CC"/>
                </a:solidFill>
                <a:latin typeface="Arial" pitchFamily="34" charset="0"/>
              </a:rPr>
              <a:t>blue</a:t>
            </a:r>
            <a:r>
              <a:rPr lang="en-US" altLang="en-US" sz="2000">
                <a:latin typeface="Arial" pitchFamily="34" charset="0"/>
              </a:rPr>
              <a:t> wire.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408613" y="5707063"/>
            <a:ext cx="3435350" cy="40163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CC0000"/>
                </a:solidFill>
                <a:latin typeface="Arial" pitchFamily="34" charset="0"/>
              </a:rPr>
              <a:t>Red</a:t>
            </a:r>
            <a:r>
              <a:rPr lang="en-US" altLang="en-US" sz="2000">
                <a:latin typeface="Arial" pitchFamily="34" charset="0"/>
              </a:rPr>
              <a:t> wire feels a force down.</a:t>
            </a:r>
            <a:endParaRPr lang="en-US" altLang="en-US" sz="2000" b="1">
              <a:latin typeface="Arial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778625" y="4038600"/>
            <a:ext cx="993775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778625" y="4919663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grpSp>
        <p:nvGrpSpPr>
          <p:cNvPr id="49174" name="Group 37"/>
          <p:cNvGrpSpPr>
            <a:grpSpLocks/>
          </p:cNvGrpSpPr>
          <p:nvPr/>
        </p:nvGrpSpPr>
        <p:grpSpPr bwMode="auto">
          <a:xfrm>
            <a:off x="1092200" y="2995613"/>
            <a:ext cx="236538" cy="1101725"/>
            <a:chOff x="6676920" y="4191000"/>
            <a:chExt cx="237064" cy="1100667"/>
          </a:xfrm>
        </p:grpSpPr>
        <p:sp>
          <p:nvSpPr>
            <p:cNvPr id="27" name="Oval 26"/>
            <p:cNvSpPr/>
            <p:nvPr/>
          </p:nvSpPr>
          <p:spPr>
            <a:xfrm>
              <a:off x="6676920" y="4191000"/>
              <a:ext cx="229108" cy="228380"/>
            </a:xfrm>
            <a:prstGeom prst="ellipse">
              <a:avLst/>
            </a:prstGeom>
            <a:noFill/>
            <a:ln w="19050" cap="flat" cmpd="sng" algn="ctr">
              <a:solidFill>
                <a:srgbClr val="CC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CC0000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684876" y="5063287"/>
              <a:ext cx="229108" cy="228380"/>
            </a:xfrm>
            <a:prstGeom prst="ellipse">
              <a:avLst/>
            </a:prstGeom>
            <a:noFill/>
            <a:ln w="19050" cap="flat" cmpd="sng" algn="ctr">
              <a:solidFill>
                <a:srgbClr val="CC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CC0000"/>
                </a:solidFill>
              </a:endParaRP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838200" y="2895600"/>
            <a:ext cx="466725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38200" y="3759200"/>
            <a:ext cx="466725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x</a:t>
            </a:r>
          </a:p>
        </p:txBody>
      </p:sp>
      <p:cxnSp>
        <p:nvCxnSpPr>
          <p:cNvPr id="39" name="Straight Arrow Connector 38"/>
          <p:cNvCxnSpPr>
            <a:cxnSpLocks noChangeShapeType="1"/>
          </p:cNvCxnSpPr>
          <p:nvPr/>
        </p:nvCxnSpPr>
        <p:spPr bwMode="auto">
          <a:xfrm rot="16200000" flipV="1">
            <a:off x="2409032" y="3280569"/>
            <a:ext cx="533400" cy="158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0" name="TextBox 39"/>
          <p:cNvSpPr txBox="1"/>
          <p:nvPr/>
        </p:nvSpPr>
        <p:spPr>
          <a:xfrm>
            <a:off x="4953000" y="4705350"/>
            <a:ext cx="1106488" cy="40005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000"/>
              <a:t>F</a:t>
            </a:r>
            <a:r>
              <a:rPr lang="en-US" altLang="en-US" sz="2000" baseline="-25000"/>
              <a:t>on red wire</a:t>
            </a:r>
            <a:endParaRPr lang="en-US" altLang="en-US" sz="2000"/>
          </a:p>
        </p:txBody>
      </p:sp>
      <p:sp>
        <p:nvSpPr>
          <p:cNvPr id="42" name="Oval 41"/>
          <p:cNvSpPr/>
          <p:nvPr/>
        </p:nvSpPr>
        <p:spPr>
          <a:xfrm>
            <a:off x="6677025" y="4191000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3" name="Oval 42"/>
          <p:cNvSpPr/>
          <p:nvPr/>
        </p:nvSpPr>
        <p:spPr>
          <a:xfrm>
            <a:off x="6684963" y="5062538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6423025" y="4090988"/>
            <a:ext cx="300038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423025" y="4954588"/>
            <a:ext cx="300038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34" name="Rectangle 33"/>
          <p:cNvSpPr/>
          <p:nvPr/>
        </p:nvSpPr>
        <p:spPr>
          <a:xfrm>
            <a:off x="4869873" y="3168361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3789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700" name="Group 2"/>
          <p:cNvGrpSpPr>
            <a:grpSpLocks/>
          </p:cNvGrpSpPr>
          <p:nvPr/>
        </p:nvGrpSpPr>
        <p:grpSpPr bwMode="auto">
          <a:xfrm>
            <a:off x="304800" y="1279525"/>
            <a:ext cx="4343400" cy="3216275"/>
            <a:chOff x="192" y="794"/>
            <a:chExt cx="2736" cy="2026"/>
          </a:xfrm>
        </p:grpSpPr>
        <p:pic>
          <p:nvPicPr>
            <p:cNvPr id="29743" name="Picture 3" descr="Fig20"/>
            <p:cNvPicPr>
              <a:picLocks noChangeAspect="1" noChangeArrowheads="1"/>
            </p:cNvPicPr>
            <p:nvPr/>
          </p:nvPicPr>
          <p:blipFill>
            <a:blip r:embed="rId4">
              <a:lum bright="-18000" contrast="4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" y="1104"/>
              <a:ext cx="2736" cy="17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744" name="Line 4"/>
            <p:cNvSpPr>
              <a:spLocks noChangeShapeType="1"/>
            </p:cNvSpPr>
            <p:nvPr/>
          </p:nvSpPr>
          <p:spPr bwMode="auto">
            <a:xfrm flipH="1">
              <a:off x="1296" y="912"/>
              <a:ext cx="144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45" name="Text Box 5"/>
            <p:cNvSpPr txBox="1">
              <a:spLocks noChangeArrowheads="1"/>
            </p:cNvSpPr>
            <p:nvPr/>
          </p:nvSpPr>
          <p:spPr bwMode="auto">
            <a:xfrm>
              <a:off x="1478" y="794"/>
              <a:ext cx="85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/>
                <a:t>Metal bar</a:t>
              </a:r>
            </a:p>
          </p:txBody>
        </p:sp>
      </p:grpSp>
      <p:pic>
        <p:nvPicPr>
          <p:cNvPr id="29701" name="Picture 6" descr="Ball-blue-smal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3048000"/>
            <a:ext cx="139700" cy="13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614855" name="Object 2"/>
          <p:cNvGraphicFramePr>
            <a:graphicFrameLocks noChangeAspect="1"/>
          </p:cNvGraphicFramePr>
          <p:nvPr/>
        </p:nvGraphicFramePr>
        <p:xfrm>
          <a:off x="5562600" y="1177925"/>
          <a:ext cx="2070100" cy="487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938" name="Equation" r:id="rId6" imgW="1028700" imgH="241300" progId="Equation.DSMT4">
                  <p:embed/>
                </p:oleObj>
              </mc:Choice>
              <mc:Fallback>
                <p:oleObj name="Equation" r:id="rId6" imgW="1028700" imgH="24130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62600" y="1177925"/>
                        <a:ext cx="2070100" cy="487363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14856" name="Object 3"/>
          <p:cNvGraphicFramePr>
            <a:graphicFrameLocks noChangeAspect="1"/>
          </p:cNvGraphicFramePr>
          <p:nvPr/>
        </p:nvGraphicFramePr>
        <p:xfrm>
          <a:off x="5537200" y="1798638"/>
          <a:ext cx="1970088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939" name="Equation" r:id="rId8" imgW="977900" imgH="241300" progId="Equation.DSMT4">
                  <p:embed/>
                </p:oleObj>
              </mc:Choice>
              <mc:Fallback>
                <p:oleObj name="Equation" r:id="rId8" imgW="977900" imgH="2413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37200" y="1798638"/>
                        <a:ext cx="1970088" cy="488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9702" name="Group 9"/>
          <p:cNvGrpSpPr>
            <a:grpSpLocks/>
          </p:cNvGrpSpPr>
          <p:nvPr/>
        </p:nvGrpSpPr>
        <p:grpSpPr bwMode="auto">
          <a:xfrm>
            <a:off x="1676400" y="3200400"/>
            <a:ext cx="515938" cy="762000"/>
            <a:chOff x="1056" y="2016"/>
            <a:chExt cx="325" cy="480"/>
          </a:xfrm>
        </p:grpSpPr>
        <p:sp>
          <p:nvSpPr>
            <p:cNvPr id="29741" name="Line 10"/>
            <p:cNvSpPr>
              <a:spLocks noChangeShapeType="1"/>
            </p:cNvSpPr>
            <p:nvPr/>
          </p:nvSpPr>
          <p:spPr bwMode="auto">
            <a:xfrm>
              <a:off x="1200" y="2016"/>
              <a:ext cx="0" cy="24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42" name="Text Box 11"/>
            <p:cNvSpPr txBox="1">
              <a:spLocks noChangeArrowheads="1"/>
            </p:cNvSpPr>
            <p:nvPr/>
          </p:nvSpPr>
          <p:spPr bwMode="auto">
            <a:xfrm>
              <a:off x="1056" y="2208"/>
              <a:ext cx="3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chemeClr val="accent1"/>
                  </a:solidFill>
                </a:rPr>
                <a:t>F</a:t>
              </a:r>
              <a:r>
                <a:rPr lang="en-US" altLang="en-US" i="1" baseline="-25000">
                  <a:solidFill>
                    <a:schemeClr val="accent1"/>
                  </a:solidFill>
                </a:rPr>
                <a:t>m</a:t>
              </a:r>
              <a:endParaRPr lang="en-US" altLang="en-US" i="1">
                <a:solidFill>
                  <a:schemeClr val="accent1"/>
                </a:solidFill>
              </a:endParaRPr>
            </a:p>
          </p:txBody>
        </p:sp>
      </p:grpSp>
      <p:grpSp>
        <p:nvGrpSpPr>
          <p:cNvPr id="29703" name="Group 12"/>
          <p:cNvGrpSpPr>
            <a:grpSpLocks/>
          </p:cNvGrpSpPr>
          <p:nvPr/>
        </p:nvGrpSpPr>
        <p:grpSpPr bwMode="auto">
          <a:xfrm>
            <a:off x="1447800" y="3886200"/>
            <a:ext cx="914400" cy="685800"/>
            <a:chOff x="912" y="2448"/>
            <a:chExt cx="576" cy="432"/>
          </a:xfrm>
        </p:grpSpPr>
        <p:sp>
          <p:nvSpPr>
            <p:cNvPr id="29734" name="Line 13"/>
            <p:cNvSpPr>
              <a:spLocks noChangeShapeType="1"/>
            </p:cNvSpPr>
            <p:nvPr/>
          </p:nvSpPr>
          <p:spPr bwMode="auto">
            <a:xfrm>
              <a:off x="1056" y="2784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35" name="Line 14"/>
            <p:cNvSpPr>
              <a:spLocks noChangeShapeType="1"/>
            </p:cNvSpPr>
            <p:nvPr/>
          </p:nvSpPr>
          <p:spPr bwMode="auto">
            <a:xfrm>
              <a:off x="1248" y="2784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36" name="Line 15"/>
            <p:cNvSpPr>
              <a:spLocks noChangeShapeType="1"/>
            </p:cNvSpPr>
            <p:nvPr/>
          </p:nvSpPr>
          <p:spPr bwMode="auto">
            <a:xfrm>
              <a:off x="1152" y="2880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37" name="Line 16"/>
            <p:cNvSpPr>
              <a:spLocks noChangeShapeType="1"/>
            </p:cNvSpPr>
            <p:nvPr/>
          </p:nvSpPr>
          <p:spPr bwMode="auto">
            <a:xfrm>
              <a:off x="1392" y="2688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38" name="Line 17"/>
            <p:cNvSpPr>
              <a:spLocks noChangeShapeType="1"/>
            </p:cNvSpPr>
            <p:nvPr/>
          </p:nvSpPr>
          <p:spPr bwMode="auto">
            <a:xfrm>
              <a:off x="1392" y="2448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39" name="Line 18"/>
            <p:cNvSpPr>
              <a:spLocks noChangeShapeType="1"/>
            </p:cNvSpPr>
            <p:nvPr/>
          </p:nvSpPr>
          <p:spPr bwMode="auto">
            <a:xfrm>
              <a:off x="960" y="2640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40" name="Line 19"/>
            <p:cNvSpPr>
              <a:spLocks noChangeShapeType="1"/>
            </p:cNvSpPr>
            <p:nvPr/>
          </p:nvSpPr>
          <p:spPr bwMode="auto">
            <a:xfrm>
              <a:off x="912" y="2448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9704" name="Group 20"/>
          <p:cNvGrpSpPr>
            <a:grpSpLocks/>
          </p:cNvGrpSpPr>
          <p:nvPr/>
        </p:nvGrpSpPr>
        <p:grpSpPr bwMode="auto">
          <a:xfrm>
            <a:off x="1524000" y="1676400"/>
            <a:ext cx="838200" cy="838200"/>
            <a:chOff x="960" y="1056"/>
            <a:chExt cx="528" cy="528"/>
          </a:xfrm>
        </p:grpSpPr>
        <p:grpSp>
          <p:nvGrpSpPr>
            <p:cNvPr id="29713" name="Group 21"/>
            <p:cNvGrpSpPr>
              <a:grpSpLocks/>
            </p:cNvGrpSpPr>
            <p:nvPr/>
          </p:nvGrpSpPr>
          <p:grpSpPr bwMode="auto">
            <a:xfrm>
              <a:off x="960" y="1248"/>
              <a:ext cx="96" cy="96"/>
              <a:chOff x="912" y="3408"/>
              <a:chExt cx="96" cy="96"/>
            </a:xfrm>
          </p:grpSpPr>
          <p:sp>
            <p:nvSpPr>
              <p:cNvPr id="29732" name="Line 22"/>
              <p:cNvSpPr>
                <a:spLocks noChangeShapeType="1"/>
              </p:cNvSpPr>
              <p:nvPr/>
            </p:nvSpPr>
            <p:spPr bwMode="auto">
              <a:xfrm>
                <a:off x="960" y="3408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33" name="Line 23"/>
              <p:cNvSpPr>
                <a:spLocks noChangeShapeType="1"/>
              </p:cNvSpPr>
              <p:nvPr/>
            </p:nvSpPr>
            <p:spPr bwMode="auto">
              <a:xfrm>
                <a:off x="912" y="3456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9714" name="Group 24"/>
            <p:cNvGrpSpPr>
              <a:grpSpLocks/>
            </p:cNvGrpSpPr>
            <p:nvPr/>
          </p:nvGrpSpPr>
          <p:grpSpPr bwMode="auto">
            <a:xfrm>
              <a:off x="1296" y="1104"/>
              <a:ext cx="96" cy="96"/>
              <a:chOff x="912" y="3408"/>
              <a:chExt cx="96" cy="96"/>
            </a:xfrm>
          </p:grpSpPr>
          <p:sp>
            <p:nvSpPr>
              <p:cNvPr id="29730" name="Line 25"/>
              <p:cNvSpPr>
                <a:spLocks noChangeShapeType="1"/>
              </p:cNvSpPr>
              <p:nvPr/>
            </p:nvSpPr>
            <p:spPr bwMode="auto">
              <a:xfrm>
                <a:off x="960" y="3408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31" name="Line 26"/>
              <p:cNvSpPr>
                <a:spLocks noChangeShapeType="1"/>
              </p:cNvSpPr>
              <p:nvPr/>
            </p:nvSpPr>
            <p:spPr bwMode="auto">
              <a:xfrm>
                <a:off x="912" y="3456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9715" name="Group 27"/>
            <p:cNvGrpSpPr>
              <a:grpSpLocks/>
            </p:cNvGrpSpPr>
            <p:nvPr/>
          </p:nvGrpSpPr>
          <p:grpSpPr bwMode="auto">
            <a:xfrm>
              <a:off x="1200" y="1056"/>
              <a:ext cx="96" cy="96"/>
              <a:chOff x="912" y="3408"/>
              <a:chExt cx="96" cy="96"/>
            </a:xfrm>
          </p:grpSpPr>
          <p:sp>
            <p:nvSpPr>
              <p:cNvPr id="29728" name="Line 28"/>
              <p:cNvSpPr>
                <a:spLocks noChangeShapeType="1"/>
              </p:cNvSpPr>
              <p:nvPr/>
            </p:nvSpPr>
            <p:spPr bwMode="auto">
              <a:xfrm>
                <a:off x="960" y="3408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9" name="Line 29"/>
              <p:cNvSpPr>
                <a:spLocks noChangeShapeType="1"/>
              </p:cNvSpPr>
              <p:nvPr/>
            </p:nvSpPr>
            <p:spPr bwMode="auto">
              <a:xfrm>
                <a:off x="912" y="3456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9716" name="Group 30"/>
            <p:cNvGrpSpPr>
              <a:grpSpLocks/>
            </p:cNvGrpSpPr>
            <p:nvPr/>
          </p:nvGrpSpPr>
          <p:grpSpPr bwMode="auto">
            <a:xfrm>
              <a:off x="1392" y="1248"/>
              <a:ext cx="96" cy="96"/>
              <a:chOff x="912" y="3408"/>
              <a:chExt cx="96" cy="96"/>
            </a:xfrm>
          </p:grpSpPr>
          <p:sp>
            <p:nvSpPr>
              <p:cNvPr id="29726" name="Line 31"/>
              <p:cNvSpPr>
                <a:spLocks noChangeShapeType="1"/>
              </p:cNvSpPr>
              <p:nvPr/>
            </p:nvSpPr>
            <p:spPr bwMode="auto">
              <a:xfrm>
                <a:off x="960" y="3408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7" name="Line 32"/>
              <p:cNvSpPr>
                <a:spLocks noChangeShapeType="1"/>
              </p:cNvSpPr>
              <p:nvPr/>
            </p:nvSpPr>
            <p:spPr bwMode="auto">
              <a:xfrm>
                <a:off x="912" y="3456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9717" name="Group 33"/>
            <p:cNvGrpSpPr>
              <a:grpSpLocks/>
            </p:cNvGrpSpPr>
            <p:nvPr/>
          </p:nvGrpSpPr>
          <p:grpSpPr bwMode="auto">
            <a:xfrm>
              <a:off x="960" y="1488"/>
              <a:ext cx="96" cy="96"/>
              <a:chOff x="912" y="3408"/>
              <a:chExt cx="96" cy="96"/>
            </a:xfrm>
          </p:grpSpPr>
          <p:sp>
            <p:nvSpPr>
              <p:cNvPr id="29724" name="Line 34"/>
              <p:cNvSpPr>
                <a:spLocks noChangeShapeType="1"/>
              </p:cNvSpPr>
              <p:nvPr/>
            </p:nvSpPr>
            <p:spPr bwMode="auto">
              <a:xfrm>
                <a:off x="960" y="3408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5" name="Line 35"/>
              <p:cNvSpPr>
                <a:spLocks noChangeShapeType="1"/>
              </p:cNvSpPr>
              <p:nvPr/>
            </p:nvSpPr>
            <p:spPr bwMode="auto">
              <a:xfrm>
                <a:off x="912" y="3456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9718" name="Group 36"/>
            <p:cNvGrpSpPr>
              <a:grpSpLocks/>
            </p:cNvGrpSpPr>
            <p:nvPr/>
          </p:nvGrpSpPr>
          <p:grpSpPr bwMode="auto">
            <a:xfrm>
              <a:off x="1104" y="1104"/>
              <a:ext cx="96" cy="96"/>
              <a:chOff x="912" y="3408"/>
              <a:chExt cx="96" cy="96"/>
            </a:xfrm>
          </p:grpSpPr>
          <p:sp>
            <p:nvSpPr>
              <p:cNvPr id="29722" name="Line 37"/>
              <p:cNvSpPr>
                <a:spLocks noChangeShapeType="1"/>
              </p:cNvSpPr>
              <p:nvPr/>
            </p:nvSpPr>
            <p:spPr bwMode="auto">
              <a:xfrm>
                <a:off x="960" y="3408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3" name="Line 38"/>
              <p:cNvSpPr>
                <a:spLocks noChangeShapeType="1"/>
              </p:cNvSpPr>
              <p:nvPr/>
            </p:nvSpPr>
            <p:spPr bwMode="auto">
              <a:xfrm>
                <a:off x="912" y="3456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9719" name="Group 39"/>
            <p:cNvGrpSpPr>
              <a:grpSpLocks/>
            </p:cNvGrpSpPr>
            <p:nvPr/>
          </p:nvGrpSpPr>
          <p:grpSpPr bwMode="auto">
            <a:xfrm>
              <a:off x="1392" y="1488"/>
              <a:ext cx="96" cy="96"/>
              <a:chOff x="912" y="3408"/>
              <a:chExt cx="96" cy="96"/>
            </a:xfrm>
          </p:grpSpPr>
          <p:sp>
            <p:nvSpPr>
              <p:cNvPr id="29720" name="Line 40"/>
              <p:cNvSpPr>
                <a:spLocks noChangeShapeType="1"/>
              </p:cNvSpPr>
              <p:nvPr/>
            </p:nvSpPr>
            <p:spPr bwMode="auto">
              <a:xfrm>
                <a:off x="960" y="3408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1" name="Line 41"/>
              <p:cNvSpPr>
                <a:spLocks noChangeShapeType="1"/>
              </p:cNvSpPr>
              <p:nvPr/>
            </p:nvSpPr>
            <p:spPr bwMode="auto">
              <a:xfrm>
                <a:off x="912" y="3456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9705" name="Line 42"/>
          <p:cNvSpPr>
            <a:spLocks noChangeShapeType="1"/>
          </p:cNvSpPr>
          <p:nvPr/>
        </p:nvSpPr>
        <p:spPr bwMode="auto">
          <a:xfrm>
            <a:off x="6477000" y="2320925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9706" name="Text Box 43"/>
          <p:cNvSpPr txBox="1">
            <a:spLocks noChangeArrowheads="1"/>
          </p:cNvSpPr>
          <p:nvPr/>
        </p:nvSpPr>
        <p:spPr bwMode="auto">
          <a:xfrm>
            <a:off x="5775325" y="2514600"/>
            <a:ext cx="16367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/>
              <a:t>polarization</a:t>
            </a:r>
          </a:p>
        </p:txBody>
      </p:sp>
      <p:sp>
        <p:nvSpPr>
          <p:cNvPr id="29707" name="Rectangle 5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charset="-128"/>
              </a:rPr>
              <a:t>Currents Due to Magnetic Forces</a:t>
            </a:r>
          </a:p>
        </p:txBody>
      </p:sp>
      <p:sp>
        <p:nvSpPr>
          <p:cNvPr id="29708" name="Text Box 43"/>
          <p:cNvSpPr txBox="1">
            <a:spLocks noChangeArrowheads="1"/>
          </p:cNvSpPr>
          <p:nvPr/>
        </p:nvSpPr>
        <p:spPr bwMode="auto">
          <a:xfrm>
            <a:off x="5257800" y="3429000"/>
            <a:ext cx="3413125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How much force do we</a:t>
            </a:r>
          </a:p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need to apply to keep</a:t>
            </a:r>
          </a:p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the bar moving at constant</a:t>
            </a:r>
          </a:p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speed?</a:t>
            </a:r>
            <a:r>
              <a:rPr lang="en-US" altLang="en-US"/>
              <a:t> </a:t>
            </a:r>
          </a:p>
        </p:txBody>
      </p:sp>
      <p:sp>
        <p:nvSpPr>
          <p:cNvPr id="29710" name="Rectangle 13"/>
          <p:cNvSpPr>
            <a:spLocks noChangeArrowheads="1"/>
          </p:cNvSpPr>
          <p:nvPr/>
        </p:nvSpPr>
        <p:spPr bwMode="auto">
          <a:xfrm>
            <a:off x="0" y="9144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30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53" name="Group 2"/>
          <p:cNvGrpSpPr>
            <a:grpSpLocks/>
          </p:cNvGrpSpPr>
          <p:nvPr/>
        </p:nvGrpSpPr>
        <p:grpSpPr bwMode="auto">
          <a:xfrm>
            <a:off x="228600" y="1447800"/>
            <a:ext cx="4114800" cy="2760663"/>
            <a:chOff x="144" y="912"/>
            <a:chExt cx="2400" cy="1440"/>
          </a:xfrm>
        </p:grpSpPr>
        <p:pic>
          <p:nvPicPr>
            <p:cNvPr id="31777" name="Picture 3" descr="Fig20"/>
            <p:cNvPicPr>
              <a:picLocks noChangeAspect="1" noChangeArrowheads="1"/>
            </p:cNvPicPr>
            <p:nvPr/>
          </p:nvPicPr>
          <p:blipFill>
            <a:blip r:embed="rId4">
              <a:lum bright="-6000" contrast="1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038" b="3397"/>
            <a:stretch>
              <a:fillRect/>
            </a:stretch>
          </p:blipFill>
          <p:spPr bwMode="auto">
            <a:xfrm>
              <a:off x="144" y="912"/>
              <a:ext cx="2400" cy="1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1778" name="Rectangle 4"/>
            <p:cNvSpPr>
              <a:spLocks noChangeArrowheads="1"/>
            </p:cNvSpPr>
            <p:nvPr/>
          </p:nvSpPr>
          <p:spPr bwMode="auto">
            <a:xfrm>
              <a:off x="1536" y="1513"/>
              <a:ext cx="365" cy="21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1779" name="Rectangle 5"/>
            <p:cNvSpPr>
              <a:spLocks noChangeArrowheads="1"/>
            </p:cNvSpPr>
            <p:nvPr/>
          </p:nvSpPr>
          <p:spPr bwMode="auto">
            <a:xfrm>
              <a:off x="973" y="1538"/>
              <a:ext cx="605" cy="127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31754" name="Group 6"/>
          <p:cNvGrpSpPr>
            <a:grpSpLocks/>
          </p:cNvGrpSpPr>
          <p:nvPr/>
        </p:nvGrpSpPr>
        <p:grpSpPr bwMode="auto">
          <a:xfrm>
            <a:off x="152400" y="984250"/>
            <a:ext cx="1982788" cy="1377950"/>
            <a:chOff x="96" y="620"/>
            <a:chExt cx="1249" cy="868"/>
          </a:xfrm>
        </p:grpSpPr>
        <p:sp>
          <p:nvSpPr>
            <p:cNvPr id="31775" name="Text Box 7"/>
            <p:cNvSpPr txBox="1">
              <a:spLocks noChangeArrowheads="1"/>
            </p:cNvSpPr>
            <p:nvPr/>
          </p:nvSpPr>
          <p:spPr bwMode="auto">
            <a:xfrm>
              <a:off x="96" y="620"/>
              <a:ext cx="1249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chemeClr val="accent2"/>
                  </a:solidFill>
                </a:rPr>
                <a:t>P=I</a:t>
              </a:r>
              <a:r>
                <a:rPr lang="en-US" altLang="en-US">
                  <a:solidFill>
                    <a:schemeClr val="accent2"/>
                  </a:solidFill>
                  <a:sym typeface="Symbol" charset="2"/>
                </a:rPr>
                <a:t>V=</a:t>
              </a:r>
              <a:r>
                <a:rPr lang="en-US" altLang="en-US">
                  <a:solidFill>
                    <a:schemeClr val="accent2"/>
                  </a:solidFill>
                </a:rPr>
                <a:t>I(emf)</a:t>
              </a:r>
            </a:p>
          </p:txBody>
        </p:sp>
        <p:sp>
          <p:nvSpPr>
            <p:cNvPr id="31776" name="Line 8"/>
            <p:cNvSpPr>
              <a:spLocks noChangeShapeType="1"/>
            </p:cNvSpPr>
            <p:nvPr/>
          </p:nvSpPr>
          <p:spPr bwMode="auto">
            <a:xfrm>
              <a:off x="240" y="912"/>
              <a:ext cx="144" cy="576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1755" name="Text Box 9"/>
          <p:cNvSpPr txBox="1">
            <a:spLocks noChangeArrowheads="1"/>
          </p:cNvSpPr>
          <p:nvPr/>
        </p:nvSpPr>
        <p:spPr bwMode="auto">
          <a:xfrm>
            <a:off x="3962400" y="990600"/>
            <a:ext cx="4911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Are we getting something for nothing?</a:t>
            </a:r>
          </a:p>
        </p:txBody>
      </p:sp>
      <p:grpSp>
        <p:nvGrpSpPr>
          <p:cNvPr id="31756" name="Group 10"/>
          <p:cNvGrpSpPr>
            <a:grpSpLocks/>
          </p:cNvGrpSpPr>
          <p:nvPr/>
        </p:nvGrpSpPr>
        <p:grpSpPr bwMode="auto">
          <a:xfrm>
            <a:off x="1219200" y="3124200"/>
            <a:ext cx="515938" cy="914400"/>
            <a:chOff x="1341" y="2855"/>
            <a:chExt cx="325" cy="576"/>
          </a:xfrm>
        </p:grpSpPr>
        <p:pic>
          <p:nvPicPr>
            <p:cNvPr id="31771" name="Picture 11" descr="Ball-blue-small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7" y="2855"/>
              <a:ext cx="88" cy="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1772" name="Group 12"/>
            <p:cNvGrpSpPr>
              <a:grpSpLocks/>
            </p:cNvGrpSpPr>
            <p:nvPr/>
          </p:nvGrpSpPr>
          <p:grpSpPr bwMode="auto">
            <a:xfrm>
              <a:off x="1341" y="2951"/>
              <a:ext cx="325" cy="480"/>
              <a:chOff x="1056" y="2016"/>
              <a:chExt cx="325" cy="480"/>
            </a:xfrm>
          </p:grpSpPr>
          <p:sp>
            <p:nvSpPr>
              <p:cNvPr id="31773" name="Line 13"/>
              <p:cNvSpPr>
                <a:spLocks noChangeShapeType="1"/>
              </p:cNvSpPr>
              <p:nvPr/>
            </p:nvSpPr>
            <p:spPr bwMode="auto">
              <a:xfrm>
                <a:off x="1200" y="2016"/>
                <a:ext cx="0" cy="240"/>
              </a:xfrm>
              <a:prstGeom prst="line">
                <a:avLst/>
              </a:prstGeom>
              <a:noFill/>
              <a:ln w="38100">
                <a:solidFill>
                  <a:schemeClr val="accent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774" name="Text Box 14"/>
              <p:cNvSpPr txBox="1">
                <a:spLocks noChangeArrowheads="1"/>
              </p:cNvSpPr>
              <p:nvPr/>
            </p:nvSpPr>
            <p:spPr bwMode="auto">
              <a:xfrm>
                <a:off x="1056" y="2208"/>
                <a:ext cx="325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chemeClr val="accent1"/>
                    </a:solidFill>
                  </a:rPr>
                  <a:t>F</a:t>
                </a:r>
                <a:r>
                  <a:rPr lang="en-US" altLang="en-US" i="1" baseline="-25000">
                    <a:solidFill>
                      <a:schemeClr val="accent1"/>
                    </a:solidFill>
                  </a:rPr>
                  <a:t>m</a:t>
                </a:r>
                <a:endParaRPr lang="en-US" altLang="en-US" i="1">
                  <a:solidFill>
                    <a:schemeClr val="accent1"/>
                  </a:solidFill>
                </a:endParaRPr>
              </a:p>
            </p:txBody>
          </p:sp>
        </p:grpSp>
      </p:grpSp>
      <p:sp>
        <p:nvSpPr>
          <p:cNvPr id="31757" name="Text Box 15"/>
          <p:cNvSpPr txBox="1">
            <a:spLocks noChangeArrowheads="1"/>
          </p:cNvSpPr>
          <p:nvPr/>
        </p:nvSpPr>
        <p:spPr bwMode="auto">
          <a:xfrm>
            <a:off x="5116513" y="1820863"/>
            <a:ext cx="20526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Bar – current </a:t>
            </a:r>
            <a:r>
              <a:rPr lang="en-US" altLang="en-US" i="1">
                <a:solidFill>
                  <a:schemeClr val="accent2"/>
                </a:solidFill>
              </a:rPr>
              <a:t>I</a:t>
            </a:r>
            <a:r>
              <a:rPr lang="en-US" altLang="en-US">
                <a:solidFill>
                  <a:schemeClr val="accent2"/>
                </a:solidFill>
              </a:rPr>
              <a:t>:</a:t>
            </a:r>
            <a:endParaRPr lang="en-US" altLang="en-US"/>
          </a:p>
        </p:txBody>
      </p:sp>
      <p:graphicFrame>
        <p:nvGraphicFramePr>
          <p:cNvPr id="1625104" name="Object 2"/>
          <p:cNvGraphicFramePr>
            <a:graphicFrameLocks noChangeAspect="1"/>
          </p:cNvGraphicFramePr>
          <p:nvPr/>
        </p:nvGraphicFramePr>
        <p:xfrm>
          <a:off x="4887913" y="2374900"/>
          <a:ext cx="2378075" cy="46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452" name="Equation" r:id="rId6" imgW="1181100" imgH="228600" progId="Equation.DSMT4">
                  <p:embed/>
                </p:oleObj>
              </mc:Choice>
              <mc:Fallback>
                <p:oleObj name="Equation" r:id="rId6" imgW="1181100" imgH="22860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7913" y="2374900"/>
                        <a:ext cx="2378075" cy="460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1758" name="Group 17"/>
          <p:cNvGrpSpPr>
            <a:grpSpLocks/>
          </p:cNvGrpSpPr>
          <p:nvPr/>
        </p:nvGrpSpPr>
        <p:grpSpPr bwMode="auto">
          <a:xfrm>
            <a:off x="0" y="2590800"/>
            <a:ext cx="1295400" cy="457200"/>
            <a:chOff x="0" y="1632"/>
            <a:chExt cx="816" cy="288"/>
          </a:xfrm>
        </p:grpSpPr>
        <p:sp>
          <p:nvSpPr>
            <p:cNvPr id="31769" name="Text Box 18"/>
            <p:cNvSpPr txBox="1">
              <a:spLocks noChangeArrowheads="1"/>
            </p:cNvSpPr>
            <p:nvPr/>
          </p:nvSpPr>
          <p:spPr bwMode="auto">
            <a:xfrm>
              <a:off x="0" y="1632"/>
              <a:ext cx="27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rgbClr val="FF0000"/>
                  </a:solidFill>
                </a:rPr>
                <a:t>F</a:t>
              </a:r>
              <a:r>
                <a:rPr lang="en-US" altLang="en-US" i="1" baseline="-25000">
                  <a:solidFill>
                    <a:srgbClr val="FF0000"/>
                  </a:solidFill>
                </a:rPr>
                <a:t>I</a:t>
              </a:r>
              <a:endParaRPr lang="en-US" altLang="en-US" i="1">
                <a:solidFill>
                  <a:srgbClr val="FF0000"/>
                </a:solidFill>
              </a:endParaRPr>
            </a:p>
          </p:txBody>
        </p:sp>
        <p:sp>
          <p:nvSpPr>
            <p:cNvPr id="31770" name="Line 19"/>
            <p:cNvSpPr>
              <a:spLocks noChangeShapeType="1"/>
            </p:cNvSpPr>
            <p:nvPr/>
          </p:nvSpPr>
          <p:spPr bwMode="auto">
            <a:xfrm flipH="1">
              <a:off x="144" y="1680"/>
              <a:ext cx="672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1625108" name="Object 3"/>
          <p:cNvGraphicFramePr>
            <a:graphicFrameLocks noChangeAspect="1"/>
          </p:cNvGraphicFramePr>
          <p:nvPr/>
        </p:nvGraphicFramePr>
        <p:xfrm>
          <a:off x="5257800" y="2971800"/>
          <a:ext cx="1176338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453" name="Equation" r:id="rId8" imgW="584200" imgH="215900" progId="Equation.3">
                  <p:embed/>
                </p:oleObj>
              </mc:Choice>
              <mc:Fallback>
                <p:oleObj name="Equation" r:id="rId8" imgW="584200" imgH="2159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2971800"/>
                        <a:ext cx="1176338" cy="43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1759" name="Group 21"/>
          <p:cNvGrpSpPr>
            <a:grpSpLocks/>
          </p:cNvGrpSpPr>
          <p:nvPr/>
        </p:nvGrpSpPr>
        <p:grpSpPr bwMode="auto">
          <a:xfrm>
            <a:off x="1676400" y="2590800"/>
            <a:ext cx="1284288" cy="457200"/>
            <a:chOff x="1056" y="1632"/>
            <a:chExt cx="809" cy="288"/>
          </a:xfrm>
        </p:grpSpPr>
        <p:sp>
          <p:nvSpPr>
            <p:cNvPr id="31767" name="Line 22"/>
            <p:cNvSpPr>
              <a:spLocks noChangeShapeType="1"/>
            </p:cNvSpPr>
            <p:nvPr/>
          </p:nvSpPr>
          <p:spPr bwMode="auto">
            <a:xfrm flipH="1">
              <a:off x="1056" y="1680"/>
              <a:ext cx="672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768" name="Text Box 23"/>
            <p:cNvSpPr txBox="1">
              <a:spLocks noChangeArrowheads="1"/>
            </p:cNvSpPr>
            <p:nvPr/>
          </p:nvSpPr>
          <p:spPr bwMode="auto">
            <a:xfrm>
              <a:off x="1632" y="1632"/>
              <a:ext cx="23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rgbClr val="FF0000"/>
                  </a:solidFill>
                </a:rPr>
                <a:t>F</a:t>
              </a:r>
            </a:p>
          </p:txBody>
        </p:sp>
      </p:grpSp>
      <p:sp>
        <p:nvSpPr>
          <p:cNvPr id="31760" name="Text Box 24"/>
          <p:cNvSpPr txBox="1">
            <a:spLocks noChangeArrowheads="1"/>
          </p:cNvSpPr>
          <p:nvPr/>
        </p:nvSpPr>
        <p:spPr bwMode="auto">
          <a:xfrm>
            <a:off x="5029200" y="3581400"/>
            <a:ext cx="9620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Work:</a:t>
            </a:r>
            <a:endParaRPr lang="en-US" altLang="en-US"/>
          </a:p>
        </p:txBody>
      </p:sp>
      <p:graphicFrame>
        <p:nvGraphicFramePr>
          <p:cNvPr id="1625113" name="Object 4"/>
          <p:cNvGraphicFramePr>
            <a:graphicFrameLocks noChangeAspect="1"/>
          </p:cNvGraphicFramePr>
          <p:nvPr/>
        </p:nvGraphicFramePr>
        <p:xfrm>
          <a:off x="6156325" y="3654425"/>
          <a:ext cx="2352675" cy="333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454" name="Equation" r:id="rId10" imgW="1168400" imgH="165100" progId="Equation.DSMT4">
                  <p:embed/>
                </p:oleObj>
              </mc:Choice>
              <mc:Fallback>
                <p:oleObj name="Equation" r:id="rId10" imgW="1168400" imgH="16510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325" y="3654425"/>
                        <a:ext cx="2352675" cy="333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61" name="Text Box 26"/>
          <p:cNvSpPr txBox="1">
            <a:spLocks noChangeArrowheads="1"/>
          </p:cNvSpPr>
          <p:nvPr/>
        </p:nvSpPr>
        <p:spPr bwMode="auto">
          <a:xfrm>
            <a:off x="5013325" y="4419600"/>
            <a:ext cx="1047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Power:</a:t>
            </a:r>
            <a:endParaRPr lang="en-US" altLang="en-US"/>
          </a:p>
        </p:txBody>
      </p:sp>
      <p:graphicFrame>
        <p:nvGraphicFramePr>
          <p:cNvPr id="1625115" name="Object 5"/>
          <p:cNvGraphicFramePr>
            <a:graphicFrameLocks noChangeAspect="1"/>
          </p:cNvGraphicFramePr>
          <p:nvPr/>
        </p:nvGraphicFramePr>
        <p:xfrm>
          <a:off x="6172200" y="4237038"/>
          <a:ext cx="2173288" cy="792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455" name="Equation" r:id="rId12" imgW="1079500" imgH="393700" progId="Equation.3">
                  <p:embed/>
                </p:oleObj>
              </mc:Choice>
              <mc:Fallback>
                <p:oleObj name="Equation" r:id="rId12" imgW="1079500" imgH="3937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237038"/>
                        <a:ext cx="2173288" cy="7921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25116" name="Object 6"/>
          <p:cNvGraphicFramePr>
            <a:graphicFrameLocks noChangeAspect="1"/>
          </p:cNvGraphicFramePr>
          <p:nvPr/>
        </p:nvGraphicFramePr>
        <p:xfrm>
          <a:off x="6248400" y="5181600"/>
          <a:ext cx="1227138" cy="331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456" name="Equation" r:id="rId14" imgW="609600" imgH="165100" progId="Equation.3">
                  <p:embed/>
                </p:oleObj>
              </mc:Choice>
              <mc:Fallback>
                <p:oleObj name="Equation" r:id="rId14" imgW="609600" imgH="1651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8400" y="5181600"/>
                        <a:ext cx="1227138" cy="331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25117" name="Object 7"/>
          <p:cNvGraphicFramePr>
            <a:graphicFrameLocks noChangeAspect="1"/>
          </p:cNvGraphicFramePr>
          <p:nvPr/>
        </p:nvGraphicFramePr>
        <p:xfrm>
          <a:off x="1371600" y="4343400"/>
          <a:ext cx="1431925" cy="409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457" name="Equation" r:id="rId16" imgW="711200" imgH="203200" progId="Equation.3">
                  <p:embed/>
                </p:oleObj>
              </mc:Choice>
              <mc:Fallback>
                <p:oleObj name="Equation" r:id="rId16" imgW="711200" imgH="20320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4343400"/>
                        <a:ext cx="1431925" cy="409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25118" name="Object 8"/>
          <p:cNvGraphicFramePr>
            <a:graphicFrameLocks noChangeAspect="1"/>
          </p:cNvGraphicFramePr>
          <p:nvPr/>
        </p:nvGraphicFramePr>
        <p:xfrm>
          <a:off x="6248400" y="5562600"/>
          <a:ext cx="1508125" cy="407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458" name="Equation" r:id="rId18" imgW="749300" imgH="203200" progId="Equation.3">
                  <p:embed/>
                </p:oleObj>
              </mc:Choice>
              <mc:Fallback>
                <p:oleObj name="Equation" r:id="rId18" imgW="749300" imgH="2032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8400" y="5562600"/>
                        <a:ext cx="1508125" cy="407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25119" name="Text Box 31"/>
          <p:cNvSpPr txBox="1">
            <a:spLocks noChangeArrowheads="1"/>
          </p:cNvSpPr>
          <p:nvPr/>
        </p:nvSpPr>
        <p:spPr bwMode="auto">
          <a:xfrm>
            <a:off x="228600" y="5715000"/>
            <a:ext cx="61182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Main principle of electric generators:</a:t>
            </a:r>
            <a:endParaRPr lang="en-US" altLang="en-US"/>
          </a:p>
          <a:p>
            <a:pPr eaLnBrk="1" hangingPunct="1"/>
            <a:r>
              <a:rPr lang="en-US" altLang="en-US">
                <a:solidFill>
                  <a:srgbClr val="008000"/>
                </a:solidFill>
              </a:rPr>
              <a:t>Mechanical power is converted to electric power</a:t>
            </a:r>
            <a:endParaRPr lang="en-US" altLang="en-US"/>
          </a:p>
        </p:txBody>
      </p:sp>
      <p:sp>
        <p:nvSpPr>
          <p:cNvPr id="31763" name="Rectangle 32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charset="-128"/>
              </a:rPr>
              <a:t>Moving Bar and Energy Conservation</a:t>
            </a:r>
          </a:p>
        </p:txBody>
      </p:sp>
      <p:sp>
        <p:nvSpPr>
          <p:cNvPr id="31764" name="Line 33"/>
          <p:cNvSpPr>
            <a:spLocks noChangeShapeType="1"/>
          </p:cNvSpPr>
          <p:nvPr/>
        </p:nvSpPr>
        <p:spPr bwMode="auto">
          <a:xfrm>
            <a:off x="1066800" y="5181600"/>
            <a:ext cx="137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65" name="Text Box 34"/>
          <p:cNvSpPr txBox="1">
            <a:spLocks noChangeArrowheads="1"/>
          </p:cNvSpPr>
          <p:nvPr/>
        </p:nvSpPr>
        <p:spPr bwMode="auto">
          <a:xfrm>
            <a:off x="2574925" y="4876800"/>
            <a:ext cx="3365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/>
              <a:t>x</a:t>
            </a:r>
          </a:p>
        </p:txBody>
      </p:sp>
      <p:sp>
        <p:nvSpPr>
          <p:cNvPr id="31766" name="Rectangle 13"/>
          <p:cNvSpPr>
            <a:spLocks noChangeArrowheads="1"/>
          </p:cNvSpPr>
          <p:nvPr/>
        </p:nvSpPr>
        <p:spPr bwMode="auto">
          <a:xfrm>
            <a:off x="0" y="7620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31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5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511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6" name="Picture 2" descr="bd00017_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63" y="1933575"/>
            <a:ext cx="1422400" cy="401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3797" name="Group 3"/>
          <p:cNvGrpSpPr>
            <a:grpSpLocks/>
          </p:cNvGrpSpPr>
          <p:nvPr/>
        </p:nvGrpSpPr>
        <p:grpSpPr bwMode="auto">
          <a:xfrm>
            <a:off x="4419600" y="2781300"/>
            <a:ext cx="3962400" cy="2895600"/>
            <a:chOff x="2784" y="2304"/>
            <a:chExt cx="2496" cy="1824"/>
          </a:xfrm>
        </p:grpSpPr>
        <p:pic>
          <p:nvPicPr>
            <p:cNvPr id="33806" name="Picture 4" descr="Fig17-lookingAtTape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84" y="2304"/>
              <a:ext cx="2496" cy="16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3807" name="Line 5"/>
            <p:cNvSpPr>
              <a:spLocks noChangeShapeType="1"/>
            </p:cNvSpPr>
            <p:nvPr/>
          </p:nvSpPr>
          <p:spPr bwMode="auto">
            <a:xfrm flipV="1">
              <a:off x="3360" y="3504"/>
              <a:ext cx="48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808" name="Text Box 6"/>
            <p:cNvSpPr txBox="1">
              <a:spLocks noChangeArrowheads="1"/>
            </p:cNvSpPr>
            <p:nvPr/>
          </p:nvSpPr>
          <p:spPr bwMode="auto">
            <a:xfrm>
              <a:off x="2832" y="3840"/>
              <a:ext cx="109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/>
                <a:t>charged tape</a:t>
              </a:r>
            </a:p>
          </p:txBody>
        </p:sp>
      </p:grpSp>
      <p:grpSp>
        <p:nvGrpSpPr>
          <p:cNvPr id="33798" name="Group 7"/>
          <p:cNvGrpSpPr>
            <a:grpSpLocks/>
          </p:cNvGrpSpPr>
          <p:nvPr/>
        </p:nvGrpSpPr>
        <p:grpSpPr bwMode="auto">
          <a:xfrm>
            <a:off x="5842000" y="1524000"/>
            <a:ext cx="3238500" cy="1485900"/>
            <a:chOff x="3680" y="1512"/>
            <a:chExt cx="2040" cy="936"/>
          </a:xfrm>
        </p:grpSpPr>
        <p:sp>
          <p:nvSpPr>
            <p:cNvPr id="33804" name="Text Box 8"/>
            <p:cNvSpPr txBox="1">
              <a:spLocks noChangeArrowheads="1"/>
            </p:cNvSpPr>
            <p:nvPr/>
          </p:nvSpPr>
          <p:spPr bwMode="auto">
            <a:xfrm>
              <a:off x="3792" y="1776"/>
              <a:ext cx="168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/>
                <a:t>Any magnetic field?</a:t>
              </a:r>
            </a:p>
          </p:txBody>
        </p:sp>
        <p:sp>
          <p:nvSpPr>
            <p:cNvPr id="33805" name="Freeform 9"/>
            <p:cNvSpPr>
              <a:spLocks/>
            </p:cNvSpPr>
            <p:nvPr/>
          </p:nvSpPr>
          <p:spPr bwMode="auto">
            <a:xfrm>
              <a:off x="3680" y="1512"/>
              <a:ext cx="2040" cy="936"/>
            </a:xfrm>
            <a:custGeom>
              <a:avLst/>
              <a:gdLst>
                <a:gd name="T0" fmla="*/ 496 w 2040"/>
                <a:gd name="T1" fmla="*/ 936 h 936"/>
                <a:gd name="T2" fmla="*/ 448 w 2040"/>
                <a:gd name="T3" fmla="*/ 792 h 936"/>
                <a:gd name="T4" fmla="*/ 304 w 2040"/>
                <a:gd name="T5" fmla="*/ 696 h 936"/>
                <a:gd name="T6" fmla="*/ 160 w 2040"/>
                <a:gd name="T7" fmla="*/ 648 h 936"/>
                <a:gd name="T8" fmla="*/ 16 w 2040"/>
                <a:gd name="T9" fmla="*/ 456 h 936"/>
                <a:gd name="T10" fmla="*/ 64 w 2040"/>
                <a:gd name="T11" fmla="*/ 216 h 936"/>
                <a:gd name="T12" fmla="*/ 352 w 2040"/>
                <a:gd name="T13" fmla="*/ 72 h 936"/>
                <a:gd name="T14" fmla="*/ 928 w 2040"/>
                <a:gd name="T15" fmla="*/ 72 h 936"/>
                <a:gd name="T16" fmla="*/ 1600 w 2040"/>
                <a:gd name="T17" fmla="*/ 24 h 936"/>
                <a:gd name="T18" fmla="*/ 1984 w 2040"/>
                <a:gd name="T19" fmla="*/ 216 h 936"/>
                <a:gd name="T20" fmla="*/ 1936 w 2040"/>
                <a:gd name="T21" fmla="*/ 552 h 936"/>
                <a:gd name="T22" fmla="*/ 1600 w 2040"/>
                <a:gd name="T23" fmla="*/ 648 h 936"/>
                <a:gd name="T24" fmla="*/ 1264 w 2040"/>
                <a:gd name="T25" fmla="*/ 648 h 936"/>
                <a:gd name="T26" fmla="*/ 832 w 2040"/>
                <a:gd name="T27" fmla="*/ 648 h 936"/>
                <a:gd name="T28" fmla="*/ 592 w 2040"/>
                <a:gd name="T29" fmla="*/ 696 h 936"/>
                <a:gd name="T30" fmla="*/ 496 w 2040"/>
                <a:gd name="T31" fmla="*/ 888 h 9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2040"/>
                <a:gd name="T49" fmla="*/ 0 h 936"/>
                <a:gd name="T50" fmla="*/ 2040 w 2040"/>
                <a:gd name="T51" fmla="*/ 936 h 9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2040" h="936">
                  <a:moveTo>
                    <a:pt x="496" y="936"/>
                  </a:moveTo>
                  <a:cubicBezTo>
                    <a:pt x="488" y="884"/>
                    <a:pt x="480" y="832"/>
                    <a:pt x="448" y="792"/>
                  </a:cubicBezTo>
                  <a:cubicBezTo>
                    <a:pt x="416" y="752"/>
                    <a:pt x="352" y="720"/>
                    <a:pt x="304" y="696"/>
                  </a:cubicBezTo>
                  <a:cubicBezTo>
                    <a:pt x="256" y="672"/>
                    <a:pt x="208" y="688"/>
                    <a:pt x="160" y="648"/>
                  </a:cubicBezTo>
                  <a:cubicBezTo>
                    <a:pt x="112" y="608"/>
                    <a:pt x="32" y="528"/>
                    <a:pt x="16" y="456"/>
                  </a:cubicBezTo>
                  <a:cubicBezTo>
                    <a:pt x="0" y="384"/>
                    <a:pt x="8" y="280"/>
                    <a:pt x="64" y="216"/>
                  </a:cubicBezTo>
                  <a:cubicBezTo>
                    <a:pt x="120" y="152"/>
                    <a:pt x="208" y="96"/>
                    <a:pt x="352" y="72"/>
                  </a:cubicBezTo>
                  <a:cubicBezTo>
                    <a:pt x="496" y="48"/>
                    <a:pt x="720" y="80"/>
                    <a:pt x="928" y="72"/>
                  </a:cubicBezTo>
                  <a:cubicBezTo>
                    <a:pt x="1136" y="64"/>
                    <a:pt x="1424" y="0"/>
                    <a:pt x="1600" y="24"/>
                  </a:cubicBezTo>
                  <a:cubicBezTo>
                    <a:pt x="1776" y="48"/>
                    <a:pt x="1928" y="128"/>
                    <a:pt x="1984" y="216"/>
                  </a:cubicBezTo>
                  <a:cubicBezTo>
                    <a:pt x="2040" y="304"/>
                    <a:pt x="2000" y="480"/>
                    <a:pt x="1936" y="552"/>
                  </a:cubicBezTo>
                  <a:cubicBezTo>
                    <a:pt x="1872" y="624"/>
                    <a:pt x="1712" y="632"/>
                    <a:pt x="1600" y="648"/>
                  </a:cubicBezTo>
                  <a:cubicBezTo>
                    <a:pt x="1488" y="664"/>
                    <a:pt x="1392" y="648"/>
                    <a:pt x="1264" y="648"/>
                  </a:cubicBezTo>
                  <a:cubicBezTo>
                    <a:pt x="1136" y="648"/>
                    <a:pt x="944" y="640"/>
                    <a:pt x="832" y="648"/>
                  </a:cubicBezTo>
                  <a:cubicBezTo>
                    <a:pt x="720" y="656"/>
                    <a:pt x="648" y="656"/>
                    <a:pt x="592" y="696"/>
                  </a:cubicBezTo>
                  <a:cubicBezTo>
                    <a:pt x="536" y="736"/>
                    <a:pt x="516" y="812"/>
                    <a:pt x="496" y="888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33799" name="Group 10"/>
          <p:cNvGrpSpPr>
            <a:grpSpLocks/>
          </p:cNvGrpSpPr>
          <p:nvPr/>
        </p:nvGrpSpPr>
        <p:grpSpPr bwMode="auto">
          <a:xfrm>
            <a:off x="3543300" y="1968500"/>
            <a:ext cx="2324100" cy="1193800"/>
            <a:chOff x="2232" y="1792"/>
            <a:chExt cx="1464" cy="752"/>
          </a:xfrm>
        </p:grpSpPr>
        <p:graphicFrame>
          <p:nvGraphicFramePr>
            <p:cNvPr id="33795" name="Object 3"/>
            <p:cNvGraphicFramePr>
              <a:graphicFrameLocks noChangeAspect="1"/>
            </p:cNvGraphicFramePr>
            <p:nvPr/>
          </p:nvGraphicFramePr>
          <p:xfrm>
            <a:off x="2400" y="1968"/>
            <a:ext cx="1152" cy="40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4001" name="Equation" r:id="rId6" imgW="1130300" imgH="393700" progId="Equation.DSMT4">
                    <p:embed/>
                  </p:oleObj>
                </mc:Choice>
                <mc:Fallback>
                  <p:oleObj name="Equation" r:id="rId6" imgW="1130300" imgH="393700" progId="Equation.DSMT4">
                    <p:embed/>
                    <p:pic>
                      <p:nvPicPr>
                        <p:cNvPr id="0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00" y="1968"/>
                          <a:ext cx="1152" cy="40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CC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accent2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>
                                    <a:alpha val="74997"/>
                                  </a:srgb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3803" name="Freeform 12"/>
            <p:cNvSpPr>
              <a:spLocks/>
            </p:cNvSpPr>
            <p:nvPr/>
          </p:nvSpPr>
          <p:spPr bwMode="auto">
            <a:xfrm>
              <a:off x="2232" y="1792"/>
              <a:ext cx="1464" cy="752"/>
            </a:xfrm>
            <a:custGeom>
              <a:avLst/>
              <a:gdLst>
                <a:gd name="T0" fmla="*/ 1464 w 1464"/>
                <a:gd name="T1" fmla="*/ 752 h 752"/>
                <a:gd name="T2" fmla="*/ 1320 w 1464"/>
                <a:gd name="T3" fmla="*/ 656 h 752"/>
                <a:gd name="T4" fmla="*/ 984 w 1464"/>
                <a:gd name="T5" fmla="*/ 608 h 752"/>
                <a:gd name="T6" fmla="*/ 552 w 1464"/>
                <a:gd name="T7" fmla="*/ 656 h 752"/>
                <a:gd name="T8" fmla="*/ 120 w 1464"/>
                <a:gd name="T9" fmla="*/ 560 h 752"/>
                <a:gd name="T10" fmla="*/ 24 w 1464"/>
                <a:gd name="T11" fmla="*/ 272 h 752"/>
                <a:gd name="T12" fmla="*/ 264 w 1464"/>
                <a:gd name="T13" fmla="*/ 32 h 752"/>
                <a:gd name="T14" fmla="*/ 792 w 1464"/>
                <a:gd name="T15" fmla="*/ 80 h 752"/>
                <a:gd name="T16" fmla="*/ 1128 w 1464"/>
                <a:gd name="T17" fmla="*/ 80 h 752"/>
                <a:gd name="T18" fmla="*/ 1416 w 1464"/>
                <a:gd name="T19" fmla="*/ 272 h 752"/>
                <a:gd name="T20" fmla="*/ 1320 w 1464"/>
                <a:gd name="T21" fmla="*/ 464 h 752"/>
                <a:gd name="T22" fmla="*/ 1320 w 1464"/>
                <a:gd name="T23" fmla="*/ 560 h 752"/>
                <a:gd name="T24" fmla="*/ 1416 w 1464"/>
                <a:gd name="T25" fmla="*/ 704 h 75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464"/>
                <a:gd name="T40" fmla="*/ 0 h 752"/>
                <a:gd name="T41" fmla="*/ 1464 w 1464"/>
                <a:gd name="T42" fmla="*/ 752 h 752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464" h="752">
                  <a:moveTo>
                    <a:pt x="1464" y="752"/>
                  </a:moveTo>
                  <a:cubicBezTo>
                    <a:pt x="1432" y="716"/>
                    <a:pt x="1400" y="680"/>
                    <a:pt x="1320" y="656"/>
                  </a:cubicBezTo>
                  <a:cubicBezTo>
                    <a:pt x="1240" y="632"/>
                    <a:pt x="1112" y="608"/>
                    <a:pt x="984" y="608"/>
                  </a:cubicBezTo>
                  <a:cubicBezTo>
                    <a:pt x="856" y="608"/>
                    <a:pt x="696" y="664"/>
                    <a:pt x="552" y="656"/>
                  </a:cubicBezTo>
                  <a:cubicBezTo>
                    <a:pt x="408" y="648"/>
                    <a:pt x="208" y="624"/>
                    <a:pt x="120" y="560"/>
                  </a:cubicBezTo>
                  <a:cubicBezTo>
                    <a:pt x="32" y="496"/>
                    <a:pt x="0" y="360"/>
                    <a:pt x="24" y="272"/>
                  </a:cubicBezTo>
                  <a:cubicBezTo>
                    <a:pt x="48" y="184"/>
                    <a:pt x="136" y="64"/>
                    <a:pt x="264" y="32"/>
                  </a:cubicBezTo>
                  <a:cubicBezTo>
                    <a:pt x="392" y="0"/>
                    <a:pt x="648" y="72"/>
                    <a:pt x="792" y="80"/>
                  </a:cubicBezTo>
                  <a:cubicBezTo>
                    <a:pt x="936" y="88"/>
                    <a:pt x="1024" y="48"/>
                    <a:pt x="1128" y="80"/>
                  </a:cubicBezTo>
                  <a:cubicBezTo>
                    <a:pt x="1232" y="112"/>
                    <a:pt x="1384" y="208"/>
                    <a:pt x="1416" y="272"/>
                  </a:cubicBezTo>
                  <a:cubicBezTo>
                    <a:pt x="1448" y="336"/>
                    <a:pt x="1336" y="416"/>
                    <a:pt x="1320" y="464"/>
                  </a:cubicBezTo>
                  <a:cubicBezTo>
                    <a:pt x="1304" y="512"/>
                    <a:pt x="1304" y="520"/>
                    <a:pt x="1320" y="560"/>
                  </a:cubicBezTo>
                  <a:cubicBezTo>
                    <a:pt x="1336" y="600"/>
                    <a:pt x="1376" y="652"/>
                    <a:pt x="1416" y="704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pic>
        <p:nvPicPr>
          <p:cNvPr id="33800" name="Picture 13" descr="Fig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67" t="64687" r="24869" b="883"/>
          <a:stretch>
            <a:fillRect/>
          </a:stretch>
        </p:blipFill>
        <p:spPr bwMode="auto">
          <a:xfrm>
            <a:off x="661988" y="3241675"/>
            <a:ext cx="1104900" cy="40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92334" name="Object 2"/>
          <p:cNvGraphicFramePr>
            <a:graphicFrameLocks noChangeAspect="1"/>
          </p:cNvGraphicFramePr>
          <p:nvPr/>
        </p:nvGraphicFramePr>
        <p:xfrm>
          <a:off x="1420813" y="3424238"/>
          <a:ext cx="2273300" cy="793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002" name="Equation" r:id="rId9" imgW="1130300" imgH="393700" progId="Equation.3">
                  <p:embed/>
                </p:oleObj>
              </mc:Choice>
              <mc:Fallback>
                <p:oleObj name="Equation" r:id="rId9" imgW="1130300" imgH="3937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0813" y="3424238"/>
                        <a:ext cx="2273300" cy="793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01" name="Rectangle 15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charset="-128"/>
              </a:rPr>
              <a:t>Reference Frame</a:t>
            </a:r>
          </a:p>
        </p:txBody>
      </p:sp>
      <p:sp>
        <p:nvSpPr>
          <p:cNvPr id="33802" name="Rectangle 13"/>
          <p:cNvSpPr>
            <a:spLocks noChangeArrowheads="1"/>
          </p:cNvSpPr>
          <p:nvPr/>
        </p:nvSpPr>
        <p:spPr bwMode="auto">
          <a:xfrm>
            <a:off x="0" y="9144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32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6" name="Picture 2" descr="bd00017_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715" y="1219200"/>
            <a:ext cx="1038970" cy="293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3797" name="Group 3"/>
          <p:cNvGrpSpPr>
            <a:grpSpLocks/>
          </p:cNvGrpSpPr>
          <p:nvPr/>
        </p:nvGrpSpPr>
        <p:grpSpPr bwMode="auto">
          <a:xfrm>
            <a:off x="4267200" y="914400"/>
            <a:ext cx="3962400" cy="2895600"/>
            <a:chOff x="2784" y="2304"/>
            <a:chExt cx="2496" cy="1824"/>
          </a:xfrm>
        </p:grpSpPr>
        <p:pic>
          <p:nvPicPr>
            <p:cNvPr id="33806" name="Picture 4" descr="Fig17-lookingAtTape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84" y="2304"/>
              <a:ext cx="2496" cy="16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3807" name="Line 5"/>
            <p:cNvSpPr>
              <a:spLocks noChangeShapeType="1"/>
            </p:cNvSpPr>
            <p:nvPr/>
          </p:nvSpPr>
          <p:spPr bwMode="auto">
            <a:xfrm flipV="1">
              <a:off x="3360" y="3504"/>
              <a:ext cx="48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808" name="Text Box 6"/>
            <p:cNvSpPr txBox="1">
              <a:spLocks noChangeArrowheads="1"/>
            </p:cNvSpPr>
            <p:nvPr/>
          </p:nvSpPr>
          <p:spPr bwMode="auto">
            <a:xfrm>
              <a:off x="2832" y="3840"/>
              <a:ext cx="109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dirty="0"/>
                <a:t>charged tape</a:t>
              </a:r>
            </a:p>
          </p:txBody>
        </p:sp>
      </p:grpSp>
      <p:sp>
        <p:nvSpPr>
          <p:cNvPr id="33801" name="Rectangle 15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dirty="0" err="1" smtClean="0">
                <a:ea typeface="ＭＳ Ｐゴシック" charset="-128"/>
              </a:rPr>
              <a:t>iClicker</a:t>
            </a:r>
            <a:r>
              <a:rPr lang="en-US" altLang="en-US" dirty="0" smtClean="0">
                <a:ea typeface="ＭＳ Ｐゴシック" charset="-128"/>
              </a:rPr>
              <a:t> Question</a:t>
            </a:r>
          </a:p>
        </p:txBody>
      </p:sp>
      <p:sp>
        <p:nvSpPr>
          <p:cNvPr id="33802" name="Rectangle 13"/>
          <p:cNvSpPr>
            <a:spLocks noChangeArrowheads="1"/>
          </p:cNvSpPr>
          <p:nvPr/>
        </p:nvSpPr>
        <p:spPr bwMode="auto">
          <a:xfrm>
            <a:off x="0" y="9144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33</a:t>
            </a:fld>
            <a:endParaRPr lang="en-US" altLang="en-US"/>
          </a:p>
        </p:txBody>
      </p:sp>
      <p:sp>
        <p:nvSpPr>
          <p:cNvPr id="3" name="TextBox 2"/>
          <p:cNvSpPr txBox="1"/>
          <p:nvPr/>
        </p:nvSpPr>
        <p:spPr>
          <a:xfrm>
            <a:off x="166687" y="4152900"/>
            <a:ext cx="8763000" cy="249299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>
            <a:spAutoFit/>
          </a:bodyPr>
          <a:lstStyle/>
          <a:p>
            <a:pPr indent="228600"/>
            <a:r>
              <a:rPr lang="en-US" sz="2000" dirty="0" smtClean="0">
                <a:latin typeface="+mn-lt"/>
              </a:rPr>
              <a:t>In case Jack have two positively changed tapes side by side. For the interaction between the two tape</a:t>
            </a:r>
            <a:r>
              <a:rPr lang="en-US" sz="2000" dirty="0">
                <a:latin typeface="+mn-lt"/>
              </a:rPr>
              <a:t>s</a:t>
            </a:r>
            <a:r>
              <a:rPr lang="en-US" sz="2000" dirty="0" smtClean="0">
                <a:latin typeface="+mn-lt"/>
              </a:rPr>
              <a:t> :</a:t>
            </a:r>
          </a:p>
          <a:p>
            <a:pPr indent="228600"/>
            <a:r>
              <a:rPr lang="en-US" sz="2000" dirty="0" smtClean="0">
                <a:latin typeface="+mn-lt"/>
              </a:rPr>
              <a:t>A). Jack and Jessie:    purely through E force. </a:t>
            </a:r>
          </a:p>
          <a:p>
            <a:pPr indent="228600"/>
            <a:r>
              <a:rPr lang="en-US" sz="2000" dirty="0" smtClean="0">
                <a:latin typeface="+mn-lt"/>
              </a:rPr>
              <a:t>B). Jack: only through </a:t>
            </a:r>
            <a:r>
              <a:rPr lang="en-US" sz="2000" dirty="0">
                <a:latin typeface="+mn-lt"/>
              </a:rPr>
              <a:t>E </a:t>
            </a:r>
            <a:r>
              <a:rPr lang="en-US" sz="2000" dirty="0" smtClean="0">
                <a:latin typeface="+mn-lt"/>
              </a:rPr>
              <a:t>force. Jessie: only through B force. </a:t>
            </a:r>
          </a:p>
          <a:p>
            <a:pPr indent="228600"/>
            <a:r>
              <a:rPr lang="en-US" sz="2000" dirty="0" smtClean="0">
                <a:latin typeface="+mn-lt"/>
              </a:rPr>
              <a:t>C). Jack </a:t>
            </a:r>
            <a:r>
              <a:rPr lang="en-US" sz="2000" dirty="0">
                <a:latin typeface="+mn-lt"/>
              </a:rPr>
              <a:t>and Jessie: </a:t>
            </a:r>
            <a:r>
              <a:rPr lang="en-US" sz="2000" dirty="0" smtClean="0">
                <a:latin typeface="+mn-lt"/>
              </a:rPr>
              <a:t>   through a mixture of B and E forces. </a:t>
            </a:r>
          </a:p>
          <a:p>
            <a:pPr indent="228600"/>
            <a:r>
              <a:rPr lang="en-US" sz="2000" dirty="0" smtClean="0">
                <a:latin typeface="+mn-lt"/>
              </a:rPr>
              <a:t>D). Jack: though only E forces. Jessie: through a mixture of B and E forces. </a:t>
            </a:r>
            <a:endParaRPr lang="en-US" sz="2000" dirty="0">
              <a:latin typeface="+mn-lt"/>
            </a:endParaRPr>
          </a:p>
          <a:p>
            <a:pPr indent="228600"/>
            <a:endParaRPr lang="en-US" sz="1800" dirty="0">
              <a:solidFill>
                <a:srgbClr val="CC0000"/>
              </a:solidFill>
              <a:latin typeface="+mj-lt"/>
            </a:endParaRPr>
          </a:p>
          <a:p>
            <a:pPr indent="228600"/>
            <a:r>
              <a:rPr lang="en-US" sz="1800" dirty="0" smtClean="0">
                <a:solidFill>
                  <a:srgbClr val="CC0000"/>
                </a:solidFill>
                <a:latin typeface="+mj-lt"/>
              </a:rPr>
              <a:t> </a:t>
            </a:r>
            <a:endParaRPr lang="en-US" sz="1800" dirty="0">
              <a:solidFill>
                <a:srgbClr val="CC0000"/>
              </a:solidFill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81000" y="1219200"/>
            <a:ext cx="1371600" cy="36933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>
            <a:spAutoFit/>
          </a:bodyPr>
          <a:lstStyle/>
          <a:p>
            <a:pPr indent="228600"/>
            <a:r>
              <a:rPr lang="en-US" sz="1800" dirty="0" smtClean="0">
                <a:solidFill>
                  <a:srgbClr val="CC0000"/>
                </a:solidFill>
                <a:latin typeface="+mj-lt"/>
              </a:rPr>
              <a:t>Jessie</a:t>
            </a:r>
            <a:endParaRPr lang="en-US" sz="1800" dirty="0">
              <a:solidFill>
                <a:srgbClr val="CC0000"/>
              </a:solidFill>
              <a:latin typeface="+mj-lt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862387" y="1409700"/>
            <a:ext cx="1371600" cy="36933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>
            <a:spAutoFit/>
          </a:bodyPr>
          <a:lstStyle/>
          <a:p>
            <a:pPr indent="228600"/>
            <a:r>
              <a:rPr lang="en-US" sz="1800" dirty="0" smtClean="0">
                <a:solidFill>
                  <a:srgbClr val="CC0000"/>
                </a:solidFill>
                <a:latin typeface="+mj-lt"/>
              </a:rPr>
              <a:t>Jack</a:t>
            </a:r>
            <a:endParaRPr lang="en-US" sz="1800" dirty="0">
              <a:solidFill>
                <a:srgbClr val="CC0000"/>
              </a:solidFill>
              <a:latin typeface="+mj-lt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0" y="9144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08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6" name="Text Box 2"/>
          <p:cNvSpPr txBox="1">
            <a:spLocks noChangeArrowheads="1"/>
          </p:cNvSpPr>
          <p:nvPr/>
        </p:nvSpPr>
        <p:spPr bwMode="auto">
          <a:xfrm>
            <a:off x="685800" y="1219200"/>
            <a:ext cx="17335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/>
              <a:t>Two protons</a:t>
            </a:r>
          </a:p>
        </p:txBody>
      </p:sp>
      <p:grpSp>
        <p:nvGrpSpPr>
          <p:cNvPr id="35847" name="Group 3"/>
          <p:cNvGrpSpPr>
            <a:grpSpLocks/>
          </p:cNvGrpSpPr>
          <p:nvPr/>
        </p:nvGrpSpPr>
        <p:grpSpPr bwMode="auto">
          <a:xfrm>
            <a:off x="288925" y="2209800"/>
            <a:ext cx="1692275" cy="2057400"/>
            <a:chOff x="182" y="1392"/>
            <a:chExt cx="1066" cy="1296"/>
          </a:xfrm>
        </p:grpSpPr>
        <p:pic>
          <p:nvPicPr>
            <p:cNvPr id="35868" name="Picture 4" descr="Ball-red-small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" y="1584"/>
              <a:ext cx="96" cy="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5869" name="Line 5"/>
            <p:cNvSpPr>
              <a:spLocks noChangeShapeType="1"/>
            </p:cNvSpPr>
            <p:nvPr/>
          </p:nvSpPr>
          <p:spPr bwMode="auto">
            <a:xfrm flipH="1">
              <a:off x="336" y="1632"/>
              <a:ext cx="3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pic>
          <p:nvPicPr>
            <p:cNvPr id="35870" name="Picture 6" descr="Ball-red-small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" y="2448"/>
              <a:ext cx="96" cy="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5871" name="Line 7"/>
            <p:cNvSpPr>
              <a:spLocks noChangeShapeType="1"/>
            </p:cNvSpPr>
            <p:nvPr/>
          </p:nvSpPr>
          <p:spPr bwMode="auto">
            <a:xfrm flipH="1">
              <a:off x="336" y="2496"/>
              <a:ext cx="3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872" name="Line 8"/>
            <p:cNvSpPr>
              <a:spLocks noChangeShapeType="1"/>
            </p:cNvSpPr>
            <p:nvPr/>
          </p:nvSpPr>
          <p:spPr bwMode="auto">
            <a:xfrm>
              <a:off x="432" y="1632"/>
              <a:ext cx="0" cy="8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873" name="Text Box 9"/>
            <p:cNvSpPr txBox="1">
              <a:spLocks noChangeArrowheads="1"/>
            </p:cNvSpPr>
            <p:nvPr/>
          </p:nvSpPr>
          <p:spPr bwMode="auto">
            <a:xfrm>
              <a:off x="581" y="1392"/>
              <a:ext cx="33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/>
                <a:t>+e</a:t>
              </a:r>
            </a:p>
          </p:txBody>
        </p:sp>
        <p:sp>
          <p:nvSpPr>
            <p:cNvPr id="35874" name="Text Box 10"/>
            <p:cNvSpPr txBox="1">
              <a:spLocks noChangeArrowheads="1"/>
            </p:cNvSpPr>
            <p:nvPr/>
          </p:nvSpPr>
          <p:spPr bwMode="auto">
            <a:xfrm>
              <a:off x="576" y="2400"/>
              <a:ext cx="33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/>
                <a:t>+e</a:t>
              </a:r>
            </a:p>
          </p:txBody>
        </p:sp>
        <p:sp>
          <p:nvSpPr>
            <p:cNvPr id="35875" name="Text Box 11"/>
            <p:cNvSpPr txBox="1">
              <a:spLocks noChangeArrowheads="1"/>
            </p:cNvSpPr>
            <p:nvPr/>
          </p:nvSpPr>
          <p:spPr bwMode="auto">
            <a:xfrm>
              <a:off x="182" y="1946"/>
              <a:ext cx="19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/>
                <a:t>r</a:t>
              </a:r>
            </a:p>
          </p:txBody>
        </p:sp>
        <p:sp>
          <p:nvSpPr>
            <p:cNvPr id="35876" name="Text Box 12"/>
            <p:cNvSpPr txBox="1">
              <a:spLocks noChangeArrowheads="1"/>
            </p:cNvSpPr>
            <p:nvPr/>
          </p:nvSpPr>
          <p:spPr bwMode="auto">
            <a:xfrm>
              <a:off x="672" y="1584"/>
              <a:ext cx="21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/>
                <a:t>1</a:t>
              </a:r>
            </a:p>
          </p:txBody>
        </p:sp>
        <p:sp>
          <p:nvSpPr>
            <p:cNvPr id="35877" name="Text Box 13"/>
            <p:cNvSpPr txBox="1">
              <a:spLocks noChangeArrowheads="1"/>
            </p:cNvSpPr>
            <p:nvPr/>
          </p:nvSpPr>
          <p:spPr bwMode="auto">
            <a:xfrm>
              <a:off x="662" y="2234"/>
              <a:ext cx="21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/>
                <a:t>2</a:t>
              </a:r>
            </a:p>
          </p:txBody>
        </p:sp>
        <p:sp>
          <p:nvSpPr>
            <p:cNvPr id="35878" name="Line 14"/>
            <p:cNvSpPr>
              <a:spLocks noChangeShapeType="1"/>
            </p:cNvSpPr>
            <p:nvPr/>
          </p:nvSpPr>
          <p:spPr bwMode="auto">
            <a:xfrm>
              <a:off x="960" y="1632"/>
              <a:ext cx="288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879" name="Text Box 15"/>
            <p:cNvSpPr txBox="1">
              <a:spLocks noChangeArrowheads="1"/>
            </p:cNvSpPr>
            <p:nvPr/>
          </p:nvSpPr>
          <p:spPr bwMode="auto">
            <a:xfrm>
              <a:off x="1008" y="1536"/>
              <a:ext cx="20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chemeClr val="folHlink"/>
                  </a:solidFill>
                </a:rPr>
                <a:t>v</a:t>
              </a:r>
            </a:p>
          </p:txBody>
        </p:sp>
        <p:sp>
          <p:nvSpPr>
            <p:cNvPr id="35880" name="Line 16"/>
            <p:cNvSpPr>
              <a:spLocks noChangeShapeType="1"/>
            </p:cNvSpPr>
            <p:nvPr/>
          </p:nvSpPr>
          <p:spPr bwMode="auto">
            <a:xfrm>
              <a:off x="960" y="2496"/>
              <a:ext cx="288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881" name="Text Box 17"/>
            <p:cNvSpPr txBox="1">
              <a:spLocks noChangeArrowheads="1"/>
            </p:cNvSpPr>
            <p:nvPr/>
          </p:nvSpPr>
          <p:spPr bwMode="auto">
            <a:xfrm>
              <a:off x="1008" y="2400"/>
              <a:ext cx="20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chemeClr val="folHlink"/>
                  </a:solidFill>
                </a:rPr>
                <a:t>v</a:t>
              </a:r>
            </a:p>
          </p:txBody>
        </p:sp>
      </p:grpSp>
      <p:sp>
        <p:nvSpPr>
          <p:cNvPr id="35848" name="Text Box 18"/>
          <p:cNvSpPr txBox="1">
            <a:spLocks noChangeArrowheads="1"/>
          </p:cNvSpPr>
          <p:nvPr/>
        </p:nvSpPr>
        <p:spPr bwMode="auto">
          <a:xfrm>
            <a:off x="2895600" y="1066800"/>
            <a:ext cx="596188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dirty="0">
                <a:solidFill>
                  <a:schemeClr val="accent2"/>
                </a:solidFill>
              </a:rPr>
              <a:t>Electric force</a:t>
            </a:r>
            <a:r>
              <a:rPr lang="en-US" altLang="en-US" dirty="0" smtClean="0">
                <a:solidFill>
                  <a:schemeClr val="accent2"/>
                </a:solidFill>
              </a:rPr>
              <a:t>: (assume independent of frame?)</a:t>
            </a:r>
            <a:endParaRPr lang="en-US" altLang="en-US" dirty="0"/>
          </a:p>
        </p:txBody>
      </p:sp>
      <p:grpSp>
        <p:nvGrpSpPr>
          <p:cNvPr id="35849" name="Group 19"/>
          <p:cNvGrpSpPr>
            <a:grpSpLocks/>
          </p:cNvGrpSpPr>
          <p:nvPr/>
        </p:nvGrpSpPr>
        <p:grpSpPr bwMode="auto">
          <a:xfrm>
            <a:off x="1508125" y="4038600"/>
            <a:ext cx="471488" cy="650875"/>
            <a:chOff x="950" y="2544"/>
            <a:chExt cx="297" cy="410"/>
          </a:xfrm>
        </p:grpSpPr>
        <p:sp>
          <p:nvSpPr>
            <p:cNvPr id="35866" name="Line 20"/>
            <p:cNvSpPr>
              <a:spLocks noChangeShapeType="1"/>
            </p:cNvSpPr>
            <p:nvPr/>
          </p:nvSpPr>
          <p:spPr bwMode="auto">
            <a:xfrm>
              <a:off x="960" y="2544"/>
              <a:ext cx="0" cy="24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867" name="Text Box 21"/>
            <p:cNvSpPr txBox="1">
              <a:spLocks noChangeArrowheads="1"/>
            </p:cNvSpPr>
            <p:nvPr/>
          </p:nvSpPr>
          <p:spPr bwMode="auto">
            <a:xfrm>
              <a:off x="950" y="2666"/>
              <a:ext cx="29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chemeClr val="accent2"/>
                  </a:solidFill>
                </a:rPr>
                <a:t>E</a:t>
              </a:r>
              <a:r>
                <a:rPr lang="en-US" altLang="en-US" i="1" baseline="-25000">
                  <a:solidFill>
                    <a:schemeClr val="accent2"/>
                  </a:solidFill>
                </a:rPr>
                <a:t>1</a:t>
              </a:r>
              <a:endParaRPr lang="en-US" altLang="en-US" i="1">
                <a:solidFill>
                  <a:schemeClr val="accent2"/>
                </a:solidFill>
              </a:endParaRPr>
            </a:p>
          </p:txBody>
        </p:sp>
      </p:grpSp>
      <p:graphicFrame>
        <p:nvGraphicFramePr>
          <p:cNvPr id="1594390" name="Object 2"/>
          <p:cNvGraphicFramePr>
            <a:graphicFrameLocks noChangeAspect="1"/>
          </p:cNvGraphicFramePr>
          <p:nvPr/>
        </p:nvGraphicFramePr>
        <p:xfrm>
          <a:off x="4724400" y="1371600"/>
          <a:ext cx="2908300" cy="917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266" name="Equation" r:id="rId5" imgW="1447800" imgH="457200" progId="Equation.3">
                  <p:embed/>
                </p:oleObj>
              </mc:Choice>
              <mc:Fallback>
                <p:oleObj name="Equation" r:id="rId5" imgW="1447800" imgH="4572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24400" y="1371600"/>
                        <a:ext cx="2908300" cy="917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5850" name="Group 23"/>
          <p:cNvGrpSpPr>
            <a:grpSpLocks/>
          </p:cNvGrpSpPr>
          <p:nvPr/>
        </p:nvGrpSpPr>
        <p:grpSpPr bwMode="auto">
          <a:xfrm>
            <a:off x="1447800" y="4038600"/>
            <a:ext cx="714375" cy="1143000"/>
            <a:chOff x="912" y="2544"/>
            <a:chExt cx="450" cy="720"/>
          </a:xfrm>
        </p:grpSpPr>
        <p:sp>
          <p:nvSpPr>
            <p:cNvPr id="35864" name="Line 24"/>
            <p:cNvSpPr>
              <a:spLocks noChangeShapeType="1"/>
            </p:cNvSpPr>
            <p:nvPr/>
          </p:nvSpPr>
          <p:spPr bwMode="auto">
            <a:xfrm>
              <a:off x="912" y="2544"/>
              <a:ext cx="0" cy="624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865" name="Text Box 25"/>
            <p:cNvSpPr txBox="1">
              <a:spLocks noChangeArrowheads="1"/>
            </p:cNvSpPr>
            <p:nvPr/>
          </p:nvSpPr>
          <p:spPr bwMode="auto">
            <a:xfrm>
              <a:off x="912" y="2976"/>
              <a:ext cx="45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rgbClr val="FF0000"/>
                  </a:solidFill>
                </a:rPr>
                <a:t>F</a:t>
              </a:r>
              <a:r>
                <a:rPr lang="en-US" altLang="en-US" i="1" baseline="-25000">
                  <a:solidFill>
                    <a:srgbClr val="FF0000"/>
                  </a:solidFill>
                </a:rPr>
                <a:t>21,e</a:t>
              </a:r>
              <a:endParaRPr lang="en-US" altLang="en-US" i="1">
                <a:solidFill>
                  <a:srgbClr val="FF0000"/>
                </a:solidFill>
              </a:endParaRPr>
            </a:p>
          </p:txBody>
        </p:sp>
      </p:grpSp>
      <p:sp>
        <p:nvSpPr>
          <p:cNvPr id="35851" name="Text Box 26"/>
          <p:cNvSpPr txBox="1">
            <a:spLocks noChangeArrowheads="1"/>
          </p:cNvSpPr>
          <p:nvPr/>
        </p:nvSpPr>
        <p:spPr bwMode="auto">
          <a:xfrm>
            <a:off x="3810000" y="2362200"/>
            <a:ext cx="20510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Magnetic field:</a:t>
            </a:r>
          </a:p>
        </p:txBody>
      </p:sp>
      <p:graphicFrame>
        <p:nvGraphicFramePr>
          <p:cNvPr id="1594395" name="Object 3"/>
          <p:cNvGraphicFramePr>
            <a:graphicFrameLocks noChangeAspect="1"/>
          </p:cNvGraphicFramePr>
          <p:nvPr/>
        </p:nvGraphicFramePr>
        <p:xfrm>
          <a:off x="4767263" y="2792413"/>
          <a:ext cx="2014537" cy="788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267" name="Equation" r:id="rId7" imgW="1003300" imgH="393700" progId="Equation.3">
                  <p:embed/>
                </p:oleObj>
              </mc:Choice>
              <mc:Fallback>
                <p:oleObj name="Equation" r:id="rId7" imgW="1003300" imgH="3937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7263" y="2792413"/>
                        <a:ext cx="2014537" cy="7889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5852" name="Group 28"/>
          <p:cNvGrpSpPr>
            <a:grpSpLocks/>
          </p:cNvGrpSpPr>
          <p:nvPr/>
        </p:nvGrpSpPr>
        <p:grpSpPr bwMode="auto">
          <a:xfrm>
            <a:off x="1501775" y="3425825"/>
            <a:ext cx="566738" cy="477838"/>
            <a:chOff x="946" y="2158"/>
            <a:chExt cx="357" cy="301"/>
          </a:xfrm>
        </p:grpSpPr>
        <p:grpSp>
          <p:nvGrpSpPr>
            <p:cNvPr id="35859" name="Group 29"/>
            <p:cNvGrpSpPr>
              <a:grpSpLocks/>
            </p:cNvGrpSpPr>
            <p:nvPr/>
          </p:nvGrpSpPr>
          <p:grpSpPr bwMode="auto">
            <a:xfrm>
              <a:off x="946" y="2363"/>
              <a:ext cx="96" cy="96"/>
              <a:chOff x="432" y="1200"/>
              <a:chExt cx="96" cy="96"/>
            </a:xfrm>
          </p:grpSpPr>
          <p:sp>
            <p:nvSpPr>
              <p:cNvPr id="35861" name="Oval 30"/>
              <p:cNvSpPr>
                <a:spLocks noChangeArrowheads="1"/>
              </p:cNvSpPr>
              <p:nvPr/>
            </p:nvSpPr>
            <p:spPr bwMode="auto">
              <a:xfrm>
                <a:off x="432" y="1200"/>
                <a:ext cx="96" cy="96"/>
              </a:xfrm>
              <a:prstGeom prst="ellipse">
                <a:avLst/>
              </a:prstGeom>
              <a:noFill/>
              <a:ln w="19050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5862" name="Line 31"/>
              <p:cNvSpPr>
                <a:spLocks noChangeShapeType="1"/>
              </p:cNvSpPr>
              <p:nvPr/>
            </p:nvSpPr>
            <p:spPr bwMode="auto">
              <a:xfrm flipH="1">
                <a:off x="446" y="1214"/>
                <a:ext cx="68" cy="68"/>
              </a:xfrm>
              <a:prstGeom prst="line">
                <a:avLst/>
              </a:prstGeom>
              <a:noFill/>
              <a:ln w="19050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863" name="Line 32"/>
              <p:cNvSpPr>
                <a:spLocks noChangeShapeType="1"/>
              </p:cNvSpPr>
              <p:nvPr/>
            </p:nvSpPr>
            <p:spPr bwMode="auto">
              <a:xfrm>
                <a:off x="446" y="1214"/>
                <a:ext cx="65" cy="65"/>
              </a:xfrm>
              <a:prstGeom prst="line">
                <a:avLst/>
              </a:prstGeom>
              <a:noFill/>
              <a:ln w="19050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5860" name="Text Box 33"/>
            <p:cNvSpPr txBox="1">
              <a:spLocks noChangeArrowheads="1"/>
            </p:cNvSpPr>
            <p:nvPr/>
          </p:nvSpPr>
          <p:spPr bwMode="auto">
            <a:xfrm>
              <a:off x="1006" y="2158"/>
              <a:ext cx="29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chemeClr val="accent1"/>
                  </a:solidFill>
                </a:rPr>
                <a:t>B</a:t>
              </a:r>
              <a:r>
                <a:rPr lang="en-US" altLang="en-US" i="1" baseline="-25000">
                  <a:solidFill>
                    <a:schemeClr val="accent1"/>
                  </a:solidFill>
                </a:rPr>
                <a:t>1</a:t>
              </a:r>
              <a:endParaRPr lang="en-US" altLang="en-US" i="1">
                <a:solidFill>
                  <a:schemeClr val="accent1"/>
                </a:solidFill>
              </a:endParaRPr>
            </a:p>
          </p:txBody>
        </p:sp>
      </p:grpSp>
      <p:sp>
        <p:nvSpPr>
          <p:cNvPr id="35853" name="Text Box 34"/>
          <p:cNvSpPr txBox="1">
            <a:spLocks noChangeArrowheads="1"/>
          </p:cNvSpPr>
          <p:nvPr/>
        </p:nvSpPr>
        <p:spPr bwMode="auto">
          <a:xfrm>
            <a:off x="3810000" y="3622675"/>
            <a:ext cx="21193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Magnetic force:</a:t>
            </a:r>
          </a:p>
        </p:txBody>
      </p:sp>
      <p:graphicFrame>
        <p:nvGraphicFramePr>
          <p:cNvPr id="1594403" name="Object 4"/>
          <p:cNvGraphicFramePr>
            <a:graphicFrameLocks noChangeAspect="1"/>
          </p:cNvGraphicFramePr>
          <p:nvPr/>
        </p:nvGraphicFramePr>
        <p:xfrm>
          <a:off x="4813300" y="4114800"/>
          <a:ext cx="1989138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268" name="Equation" r:id="rId9" imgW="990600" imgH="266700" progId="Equation.3">
                  <p:embed/>
                </p:oleObj>
              </mc:Choice>
              <mc:Fallback>
                <p:oleObj name="Equation" r:id="rId9" imgW="990600" imgH="266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13300" y="4114800"/>
                        <a:ext cx="1989138" cy="53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5854" name="Group 36"/>
          <p:cNvGrpSpPr>
            <a:grpSpLocks/>
          </p:cNvGrpSpPr>
          <p:nvPr/>
        </p:nvGrpSpPr>
        <p:grpSpPr bwMode="auto">
          <a:xfrm>
            <a:off x="1431925" y="3089275"/>
            <a:ext cx="769938" cy="796925"/>
            <a:chOff x="902" y="1946"/>
            <a:chExt cx="485" cy="502"/>
          </a:xfrm>
        </p:grpSpPr>
        <p:sp>
          <p:nvSpPr>
            <p:cNvPr id="35857" name="Line 37"/>
            <p:cNvSpPr>
              <a:spLocks noChangeShapeType="1"/>
            </p:cNvSpPr>
            <p:nvPr/>
          </p:nvSpPr>
          <p:spPr bwMode="auto">
            <a:xfrm flipV="1">
              <a:off x="912" y="2160"/>
              <a:ext cx="0" cy="288"/>
            </a:xfrm>
            <a:prstGeom prst="line">
              <a:avLst/>
            </a:prstGeom>
            <a:noFill/>
            <a:ln w="28575">
              <a:solidFill>
                <a:srgbClr val="FF66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858" name="Text Box 38"/>
            <p:cNvSpPr txBox="1">
              <a:spLocks noChangeArrowheads="1"/>
            </p:cNvSpPr>
            <p:nvPr/>
          </p:nvSpPr>
          <p:spPr bwMode="auto">
            <a:xfrm>
              <a:off x="902" y="1946"/>
              <a:ext cx="48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rgbClr val="FF6600"/>
                  </a:solidFill>
                </a:rPr>
                <a:t>F</a:t>
              </a:r>
              <a:r>
                <a:rPr lang="en-US" altLang="en-US" i="1" baseline="-25000">
                  <a:solidFill>
                    <a:srgbClr val="FF6600"/>
                  </a:solidFill>
                </a:rPr>
                <a:t>21,m</a:t>
              </a:r>
              <a:endParaRPr lang="en-US" altLang="en-US" i="1">
                <a:solidFill>
                  <a:srgbClr val="FF6600"/>
                </a:solidFill>
              </a:endParaRPr>
            </a:p>
          </p:txBody>
        </p:sp>
      </p:grpSp>
      <p:graphicFrame>
        <p:nvGraphicFramePr>
          <p:cNvPr id="1594407" name="Object 5"/>
          <p:cNvGraphicFramePr>
            <a:graphicFrameLocks noChangeAspect="1"/>
          </p:cNvGraphicFramePr>
          <p:nvPr/>
        </p:nvGraphicFramePr>
        <p:xfrm>
          <a:off x="4838700" y="4572000"/>
          <a:ext cx="29337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269" name="Equation" r:id="rId11" imgW="1460500" imgH="419100" progId="Equation.DSMT4">
                  <p:embed/>
                </p:oleObj>
              </mc:Choice>
              <mc:Fallback>
                <p:oleObj name="Equation" r:id="rId11" imgW="1460500" imgH="419100" progId="Equation.DSMT4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38700" y="4572000"/>
                        <a:ext cx="2933700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55" name="Rectangle 40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z="3200" smtClean="0">
                <a:ea typeface="ＭＳ Ｐゴシック" charset="-128"/>
              </a:rPr>
              <a:t>Magnetic Forces in Moving Reference Frames</a:t>
            </a:r>
            <a:endParaRPr lang="en-US" altLang="en-US" smtClean="0">
              <a:ea typeface="ＭＳ Ｐゴシック" charset="-128"/>
            </a:endParaRPr>
          </a:p>
        </p:txBody>
      </p:sp>
      <p:sp>
        <p:nvSpPr>
          <p:cNvPr id="35856" name="Rectangle 13"/>
          <p:cNvSpPr>
            <a:spLocks noChangeArrowheads="1"/>
          </p:cNvSpPr>
          <p:nvPr/>
        </p:nvSpPr>
        <p:spPr bwMode="auto">
          <a:xfrm>
            <a:off x="0" y="9144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34</a:t>
            </a:fld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5" name="Text Box 2"/>
          <p:cNvSpPr txBox="1">
            <a:spLocks noChangeArrowheads="1"/>
          </p:cNvSpPr>
          <p:nvPr/>
        </p:nvSpPr>
        <p:spPr bwMode="auto">
          <a:xfrm>
            <a:off x="3505200" y="1066800"/>
            <a:ext cx="1914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Electric force:</a:t>
            </a:r>
          </a:p>
        </p:txBody>
      </p:sp>
      <p:graphicFrame>
        <p:nvGraphicFramePr>
          <p:cNvPr id="37890" name="Object 2"/>
          <p:cNvGraphicFramePr>
            <a:graphicFrameLocks noChangeAspect="1"/>
          </p:cNvGraphicFramePr>
          <p:nvPr/>
        </p:nvGraphicFramePr>
        <p:xfrm>
          <a:off x="5919788" y="838200"/>
          <a:ext cx="1889125" cy="917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411" name="Equation" r:id="rId4" imgW="939800" imgH="457200" progId="Equation.3">
                  <p:embed/>
                </p:oleObj>
              </mc:Choice>
              <mc:Fallback>
                <p:oleObj name="Equation" r:id="rId4" imgW="939800" imgH="4572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19788" y="838200"/>
                        <a:ext cx="1889125" cy="917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6" name="Text Box 4"/>
          <p:cNvSpPr txBox="1">
            <a:spLocks noChangeArrowheads="1"/>
          </p:cNvSpPr>
          <p:nvPr/>
        </p:nvSpPr>
        <p:spPr bwMode="auto">
          <a:xfrm>
            <a:off x="3505200" y="2133600"/>
            <a:ext cx="21193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Magnetic force:</a:t>
            </a:r>
          </a:p>
        </p:txBody>
      </p:sp>
      <p:grpSp>
        <p:nvGrpSpPr>
          <p:cNvPr id="37897" name="Group 5"/>
          <p:cNvGrpSpPr>
            <a:grpSpLocks/>
          </p:cNvGrpSpPr>
          <p:nvPr/>
        </p:nvGrpSpPr>
        <p:grpSpPr bwMode="auto">
          <a:xfrm>
            <a:off x="457200" y="1219200"/>
            <a:ext cx="1912938" cy="2971800"/>
            <a:chOff x="182" y="1392"/>
            <a:chExt cx="1205" cy="1872"/>
          </a:xfrm>
        </p:grpSpPr>
        <p:grpSp>
          <p:nvGrpSpPr>
            <p:cNvPr id="37901" name="Group 6"/>
            <p:cNvGrpSpPr>
              <a:grpSpLocks/>
            </p:cNvGrpSpPr>
            <p:nvPr/>
          </p:nvGrpSpPr>
          <p:grpSpPr bwMode="auto">
            <a:xfrm>
              <a:off x="182" y="1392"/>
              <a:ext cx="1066" cy="1296"/>
              <a:chOff x="182" y="1392"/>
              <a:chExt cx="1066" cy="1296"/>
            </a:xfrm>
          </p:grpSpPr>
          <p:pic>
            <p:nvPicPr>
              <p:cNvPr id="37917" name="Picture 7" descr="Ball-red-small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4" y="1584"/>
                <a:ext cx="96" cy="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7918" name="Line 8"/>
              <p:cNvSpPr>
                <a:spLocks noChangeShapeType="1"/>
              </p:cNvSpPr>
              <p:nvPr/>
            </p:nvSpPr>
            <p:spPr bwMode="auto">
              <a:xfrm flipH="1">
                <a:off x="336" y="1632"/>
                <a:ext cx="33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pic>
            <p:nvPicPr>
              <p:cNvPr id="37919" name="Picture 9" descr="Ball-red-small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4" y="2448"/>
                <a:ext cx="96" cy="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7920" name="Line 10"/>
              <p:cNvSpPr>
                <a:spLocks noChangeShapeType="1"/>
              </p:cNvSpPr>
              <p:nvPr/>
            </p:nvSpPr>
            <p:spPr bwMode="auto">
              <a:xfrm flipH="1">
                <a:off x="336" y="2496"/>
                <a:ext cx="33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21" name="Line 11"/>
              <p:cNvSpPr>
                <a:spLocks noChangeShapeType="1"/>
              </p:cNvSpPr>
              <p:nvPr/>
            </p:nvSpPr>
            <p:spPr bwMode="auto">
              <a:xfrm>
                <a:off x="432" y="1632"/>
                <a:ext cx="0" cy="86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22" name="Text Box 12"/>
              <p:cNvSpPr txBox="1">
                <a:spLocks noChangeArrowheads="1"/>
              </p:cNvSpPr>
              <p:nvPr/>
            </p:nvSpPr>
            <p:spPr bwMode="auto">
              <a:xfrm>
                <a:off x="581" y="1392"/>
                <a:ext cx="33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/>
                  <a:t>+e</a:t>
                </a:r>
              </a:p>
            </p:txBody>
          </p:sp>
          <p:sp>
            <p:nvSpPr>
              <p:cNvPr id="37923" name="Text Box 13"/>
              <p:cNvSpPr txBox="1">
                <a:spLocks noChangeArrowheads="1"/>
              </p:cNvSpPr>
              <p:nvPr/>
            </p:nvSpPr>
            <p:spPr bwMode="auto">
              <a:xfrm>
                <a:off x="576" y="2400"/>
                <a:ext cx="33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/>
                  <a:t>+e</a:t>
                </a:r>
              </a:p>
            </p:txBody>
          </p:sp>
          <p:sp>
            <p:nvSpPr>
              <p:cNvPr id="37924" name="Text Box 14"/>
              <p:cNvSpPr txBox="1">
                <a:spLocks noChangeArrowheads="1"/>
              </p:cNvSpPr>
              <p:nvPr/>
            </p:nvSpPr>
            <p:spPr bwMode="auto">
              <a:xfrm>
                <a:off x="182" y="1946"/>
                <a:ext cx="19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/>
                  <a:t>r</a:t>
                </a:r>
              </a:p>
            </p:txBody>
          </p:sp>
          <p:sp>
            <p:nvSpPr>
              <p:cNvPr id="37925" name="Text Box 15"/>
              <p:cNvSpPr txBox="1">
                <a:spLocks noChangeArrowheads="1"/>
              </p:cNvSpPr>
              <p:nvPr/>
            </p:nvSpPr>
            <p:spPr bwMode="auto">
              <a:xfrm>
                <a:off x="672" y="1584"/>
                <a:ext cx="212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/>
                  <a:t>1</a:t>
                </a:r>
              </a:p>
            </p:txBody>
          </p:sp>
          <p:sp>
            <p:nvSpPr>
              <p:cNvPr id="37926" name="Text Box 16"/>
              <p:cNvSpPr txBox="1">
                <a:spLocks noChangeArrowheads="1"/>
              </p:cNvSpPr>
              <p:nvPr/>
            </p:nvSpPr>
            <p:spPr bwMode="auto">
              <a:xfrm>
                <a:off x="662" y="2234"/>
                <a:ext cx="212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/>
                  <a:t>2</a:t>
                </a:r>
              </a:p>
            </p:txBody>
          </p:sp>
          <p:sp>
            <p:nvSpPr>
              <p:cNvPr id="37927" name="Line 17"/>
              <p:cNvSpPr>
                <a:spLocks noChangeShapeType="1"/>
              </p:cNvSpPr>
              <p:nvPr/>
            </p:nvSpPr>
            <p:spPr bwMode="auto">
              <a:xfrm>
                <a:off x="960" y="1632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folHlink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28" name="Text Box 18"/>
              <p:cNvSpPr txBox="1">
                <a:spLocks noChangeArrowheads="1"/>
              </p:cNvSpPr>
              <p:nvPr/>
            </p:nvSpPr>
            <p:spPr bwMode="auto">
              <a:xfrm>
                <a:off x="1008" y="1536"/>
                <a:ext cx="20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chemeClr val="folHlink"/>
                    </a:solidFill>
                  </a:rPr>
                  <a:t>v</a:t>
                </a:r>
              </a:p>
            </p:txBody>
          </p:sp>
          <p:sp>
            <p:nvSpPr>
              <p:cNvPr id="37929" name="Line 19"/>
              <p:cNvSpPr>
                <a:spLocks noChangeShapeType="1"/>
              </p:cNvSpPr>
              <p:nvPr/>
            </p:nvSpPr>
            <p:spPr bwMode="auto">
              <a:xfrm>
                <a:off x="960" y="2496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folHlink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30" name="Text Box 20"/>
              <p:cNvSpPr txBox="1">
                <a:spLocks noChangeArrowheads="1"/>
              </p:cNvSpPr>
              <p:nvPr/>
            </p:nvSpPr>
            <p:spPr bwMode="auto">
              <a:xfrm>
                <a:off x="1008" y="2400"/>
                <a:ext cx="20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chemeClr val="folHlink"/>
                    </a:solidFill>
                  </a:rPr>
                  <a:t>v</a:t>
                </a:r>
              </a:p>
            </p:txBody>
          </p:sp>
        </p:grpSp>
        <p:grpSp>
          <p:nvGrpSpPr>
            <p:cNvPr id="37902" name="Group 21"/>
            <p:cNvGrpSpPr>
              <a:grpSpLocks/>
            </p:cNvGrpSpPr>
            <p:nvPr/>
          </p:nvGrpSpPr>
          <p:grpSpPr bwMode="auto">
            <a:xfrm>
              <a:off x="950" y="2544"/>
              <a:ext cx="297" cy="410"/>
              <a:chOff x="950" y="2544"/>
              <a:chExt cx="297" cy="410"/>
            </a:xfrm>
          </p:grpSpPr>
          <p:sp>
            <p:nvSpPr>
              <p:cNvPr id="37915" name="Line 22"/>
              <p:cNvSpPr>
                <a:spLocks noChangeShapeType="1"/>
              </p:cNvSpPr>
              <p:nvPr/>
            </p:nvSpPr>
            <p:spPr bwMode="auto">
              <a:xfrm>
                <a:off x="960" y="2544"/>
                <a:ext cx="0" cy="24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16" name="Text Box 23"/>
              <p:cNvSpPr txBox="1">
                <a:spLocks noChangeArrowheads="1"/>
              </p:cNvSpPr>
              <p:nvPr/>
            </p:nvSpPr>
            <p:spPr bwMode="auto">
              <a:xfrm>
                <a:off x="950" y="2666"/>
                <a:ext cx="297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chemeClr val="accent2"/>
                    </a:solidFill>
                  </a:rPr>
                  <a:t>E</a:t>
                </a:r>
                <a:r>
                  <a:rPr lang="en-US" altLang="en-US" i="1" baseline="-25000">
                    <a:solidFill>
                      <a:schemeClr val="accent2"/>
                    </a:solidFill>
                  </a:rPr>
                  <a:t>1</a:t>
                </a:r>
                <a:endParaRPr lang="en-US" altLang="en-US" i="1">
                  <a:solidFill>
                    <a:schemeClr val="accent2"/>
                  </a:solidFill>
                </a:endParaRPr>
              </a:p>
            </p:txBody>
          </p:sp>
        </p:grpSp>
        <p:grpSp>
          <p:nvGrpSpPr>
            <p:cNvPr id="37903" name="Group 24"/>
            <p:cNvGrpSpPr>
              <a:grpSpLocks/>
            </p:cNvGrpSpPr>
            <p:nvPr/>
          </p:nvGrpSpPr>
          <p:grpSpPr bwMode="auto">
            <a:xfrm>
              <a:off x="912" y="2544"/>
              <a:ext cx="450" cy="720"/>
              <a:chOff x="912" y="2544"/>
              <a:chExt cx="450" cy="720"/>
            </a:xfrm>
          </p:grpSpPr>
          <p:sp>
            <p:nvSpPr>
              <p:cNvPr id="37913" name="Line 25"/>
              <p:cNvSpPr>
                <a:spLocks noChangeShapeType="1"/>
              </p:cNvSpPr>
              <p:nvPr/>
            </p:nvSpPr>
            <p:spPr bwMode="auto">
              <a:xfrm>
                <a:off x="912" y="2544"/>
                <a:ext cx="0" cy="624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14" name="Text Box 26"/>
              <p:cNvSpPr txBox="1">
                <a:spLocks noChangeArrowheads="1"/>
              </p:cNvSpPr>
              <p:nvPr/>
            </p:nvSpPr>
            <p:spPr bwMode="auto">
              <a:xfrm>
                <a:off x="912" y="2976"/>
                <a:ext cx="450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rgbClr val="FF0000"/>
                    </a:solidFill>
                  </a:rPr>
                  <a:t>F</a:t>
                </a:r>
                <a:r>
                  <a:rPr lang="en-US" altLang="en-US" i="1" baseline="-25000">
                    <a:solidFill>
                      <a:srgbClr val="FF0000"/>
                    </a:solidFill>
                  </a:rPr>
                  <a:t>21,e</a:t>
                </a:r>
                <a:endParaRPr lang="en-US" altLang="en-US" i="1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37904" name="Group 27"/>
            <p:cNvGrpSpPr>
              <a:grpSpLocks/>
            </p:cNvGrpSpPr>
            <p:nvPr/>
          </p:nvGrpSpPr>
          <p:grpSpPr bwMode="auto">
            <a:xfrm>
              <a:off x="946" y="2158"/>
              <a:ext cx="357" cy="301"/>
              <a:chOff x="946" y="2158"/>
              <a:chExt cx="357" cy="301"/>
            </a:xfrm>
          </p:grpSpPr>
          <p:grpSp>
            <p:nvGrpSpPr>
              <p:cNvPr id="37908" name="Group 28"/>
              <p:cNvGrpSpPr>
                <a:grpSpLocks/>
              </p:cNvGrpSpPr>
              <p:nvPr/>
            </p:nvGrpSpPr>
            <p:grpSpPr bwMode="auto">
              <a:xfrm>
                <a:off x="946" y="2363"/>
                <a:ext cx="96" cy="96"/>
                <a:chOff x="432" y="1200"/>
                <a:chExt cx="96" cy="96"/>
              </a:xfrm>
            </p:grpSpPr>
            <p:sp>
              <p:nvSpPr>
                <p:cNvPr id="37910" name="Oval 29"/>
                <p:cNvSpPr>
                  <a:spLocks noChangeArrowheads="1"/>
                </p:cNvSpPr>
                <p:nvPr/>
              </p:nvSpPr>
              <p:spPr bwMode="auto">
                <a:xfrm>
                  <a:off x="432" y="1200"/>
                  <a:ext cx="96" cy="96"/>
                </a:xfrm>
                <a:prstGeom prst="ellipse">
                  <a:avLst/>
                </a:prstGeom>
                <a:noFill/>
                <a:ln w="19050">
                  <a:solidFill>
                    <a:schemeClr val="accent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37911" name="Line 30"/>
                <p:cNvSpPr>
                  <a:spLocks noChangeShapeType="1"/>
                </p:cNvSpPr>
                <p:nvPr/>
              </p:nvSpPr>
              <p:spPr bwMode="auto">
                <a:xfrm flipH="1">
                  <a:off x="446" y="1214"/>
                  <a:ext cx="68" cy="68"/>
                </a:xfrm>
                <a:prstGeom prst="line">
                  <a:avLst/>
                </a:prstGeom>
                <a:noFill/>
                <a:ln w="19050">
                  <a:solidFill>
                    <a:schemeClr val="accent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7912" name="Line 31"/>
                <p:cNvSpPr>
                  <a:spLocks noChangeShapeType="1"/>
                </p:cNvSpPr>
                <p:nvPr/>
              </p:nvSpPr>
              <p:spPr bwMode="auto">
                <a:xfrm>
                  <a:off x="446" y="1214"/>
                  <a:ext cx="65" cy="65"/>
                </a:xfrm>
                <a:prstGeom prst="line">
                  <a:avLst/>
                </a:prstGeom>
                <a:noFill/>
                <a:ln w="19050">
                  <a:solidFill>
                    <a:schemeClr val="accent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37909" name="Text Box 32"/>
              <p:cNvSpPr txBox="1">
                <a:spLocks noChangeArrowheads="1"/>
              </p:cNvSpPr>
              <p:nvPr/>
            </p:nvSpPr>
            <p:spPr bwMode="auto">
              <a:xfrm>
                <a:off x="1006" y="2158"/>
                <a:ext cx="297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chemeClr val="accent1"/>
                    </a:solidFill>
                  </a:rPr>
                  <a:t>B</a:t>
                </a:r>
                <a:r>
                  <a:rPr lang="en-US" altLang="en-US" i="1" baseline="-25000">
                    <a:solidFill>
                      <a:schemeClr val="accent1"/>
                    </a:solidFill>
                  </a:rPr>
                  <a:t>1</a:t>
                </a:r>
                <a:endParaRPr lang="en-US" altLang="en-US" i="1">
                  <a:solidFill>
                    <a:schemeClr val="accent1"/>
                  </a:solidFill>
                </a:endParaRPr>
              </a:p>
            </p:txBody>
          </p:sp>
        </p:grpSp>
        <p:grpSp>
          <p:nvGrpSpPr>
            <p:cNvPr id="37905" name="Group 33"/>
            <p:cNvGrpSpPr>
              <a:grpSpLocks/>
            </p:cNvGrpSpPr>
            <p:nvPr/>
          </p:nvGrpSpPr>
          <p:grpSpPr bwMode="auto">
            <a:xfrm>
              <a:off x="902" y="1946"/>
              <a:ext cx="485" cy="502"/>
              <a:chOff x="902" y="1946"/>
              <a:chExt cx="485" cy="502"/>
            </a:xfrm>
          </p:grpSpPr>
          <p:sp>
            <p:nvSpPr>
              <p:cNvPr id="37906" name="Line 34"/>
              <p:cNvSpPr>
                <a:spLocks noChangeShapeType="1"/>
              </p:cNvSpPr>
              <p:nvPr/>
            </p:nvSpPr>
            <p:spPr bwMode="auto">
              <a:xfrm flipV="1">
                <a:off x="912" y="2160"/>
                <a:ext cx="0" cy="288"/>
              </a:xfrm>
              <a:prstGeom prst="line">
                <a:avLst/>
              </a:prstGeom>
              <a:noFill/>
              <a:ln w="28575">
                <a:solidFill>
                  <a:srgbClr val="FF66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07" name="Text Box 35"/>
              <p:cNvSpPr txBox="1">
                <a:spLocks noChangeArrowheads="1"/>
              </p:cNvSpPr>
              <p:nvPr/>
            </p:nvSpPr>
            <p:spPr bwMode="auto">
              <a:xfrm>
                <a:off x="902" y="1946"/>
                <a:ext cx="485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rgbClr val="FF6600"/>
                    </a:solidFill>
                  </a:rPr>
                  <a:t>F</a:t>
                </a:r>
                <a:r>
                  <a:rPr lang="en-US" altLang="en-US" i="1" baseline="-25000">
                    <a:solidFill>
                      <a:srgbClr val="FF6600"/>
                    </a:solidFill>
                  </a:rPr>
                  <a:t>21,m</a:t>
                </a:r>
                <a:endParaRPr lang="en-US" altLang="en-US" i="1">
                  <a:solidFill>
                    <a:srgbClr val="FF6600"/>
                  </a:solidFill>
                </a:endParaRPr>
              </a:p>
            </p:txBody>
          </p:sp>
        </p:grpSp>
      </p:grpSp>
      <p:graphicFrame>
        <p:nvGraphicFramePr>
          <p:cNvPr id="37891" name="Object 3"/>
          <p:cNvGraphicFramePr>
            <a:graphicFrameLocks noChangeAspect="1"/>
          </p:cNvGraphicFramePr>
          <p:nvPr/>
        </p:nvGraphicFramePr>
        <p:xfrm>
          <a:off x="5949950" y="1905000"/>
          <a:ext cx="1963738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412" name="Equation" r:id="rId7" imgW="977900" imgH="419100" progId="Equation.3">
                  <p:embed/>
                </p:oleObj>
              </mc:Choice>
              <mc:Fallback>
                <p:oleObj name="Equation" r:id="rId7" imgW="977900" imgH="4191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9950" y="1905000"/>
                        <a:ext cx="1963738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8" name="Text Box 37"/>
          <p:cNvSpPr txBox="1">
            <a:spLocks noChangeArrowheads="1"/>
          </p:cNvSpPr>
          <p:nvPr/>
        </p:nvSpPr>
        <p:spPr bwMode="auto">
          <a:xfrm>
            <a:off x="3581400" y="3048000"/>
            <a:ext cx="9271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Ratio:</a:t>
            </a:r>
          </a:p>
        </p:txBody>
      </p:sp>
      <p:graphicFrame>
        <p:nvGraphicFramePr>
          <p:cNvPr id="1596454" name="Object 4"/>
          <p:cNvGraphicFramePr>
            <a:graphicFrameLocks noChangeAspect="1"/>
          </p:cNvGraphicFramePr>
          <p:nvPr/>
        </p:nvGraphicFramePr>
        <p:xfrm>
          <a:off x="4953000" y="2819400"/>
          <a:ext cx="3724275" cy="96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413" name="Equation" r:id="rId9" imgW="1854200" imgH="482600" progId="Equation.DSMT4">
                  <p:embed/>
                </p:oleObj>
              </mc:Choice>
              <mc:Fallback>
                <p:oleObj name="Equation" r:id="rId9" imgW="1854200" imgH="48260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000" y="2819400"/>
                        <a:ext cx="3724275" cy="965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96455" name="Object 5"/>
          <p:cNvGraphicFramePr>
            <a:graphicFrameLocks noChangeAspect="1"/>
          </p:cNvGraphicFramePr>
          <p:nvPr/>
        </p:nvGraphicFramePr>
        <p:xfrm>
          <a:off x="4991100" y="3810000"/>
          <a:ext cx="2065338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414" name="Equation" r:id="rId11" imgW="1028700" imgH="457200" progId="Equation.DSMT4">
                  <p:embed/>
                </p:oleObj>
              </mc:Choice>
              <mc:Fallback>
                <p:oleObj name="Equation" r:id="rId11" imgW="1028700" imgH="457200" progId="Equation.DSMT4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91100" y="3810000"/>
                        <a:ext cx="2065338" cy="914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96463" name="Object 7"/>
          <p:cNvGraphicFramePr>
            <a:graphicFrameLocks noChangeAspect="1"/>
          </p:cNvGraphicFramePr>
          <p:nvPr/>
        </p:nvGraphicFramePr>
        <p:xfrm>
          <a:off x="5105400" y="4800600"/>
          <a:ext cx="1325563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415" name="Equation" r:id="rId13" imgW="660400" imgH="469900" progId="Equation.DSMT4">
                  <p:embed/>
                </p:oleObj>
              </mc:Choice>
              <mc:Fallback>
                <p:oleObj name="Equation" r:id="rId13" imgW="660400" imgH="469900" progId="Equation.DSMT4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4800600"/>
                        <a:ext cx="1325563" cy="93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9" name="Rectangle 48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z="3200" smtClean="0">
                <a:ea typeface="ＭＳ Ｐゴシック" charset="-128"/>
              </a:rPr>
              <a:t>Magnetic Forces in Moving Reference Frames</a:t>
            </a:r>
            <a:endParaRPr lang="en-US" altLang="en-US" smtClean="0">
              <a:ea typeface="ＭＳ Ｐゴシック" charset="-128"/>
            </a:endParaRPr>
          </a:p>
        </p:txBody>
      </p:sp>
      <p:sp>
        <p:nvSpPr>
          <p:cNvPr id="37900" name="Rectangle 13"/>
          <p:cNvSpPr>
            <a:spLocks noChangeArrowheads="1"/>
          </p:cNvSpPr>
          <p:nvPr/>
        </p:nvSpPr>
        <p:spPr bwMode="auto">
          <a:xfrm>
            <a:off x="0" y="9144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35</a:t>
            </a:fld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40" name="Group 2"/>
          <p:cNvGrpSpPr>
            <a:grpSpLocks/>
          </p:cNvGrpSpPr>
          <p:nvPr/>
        </p:nvGrpSpPr>
        <p:grpSpPr bwMode="auto">
          <a:xfrm>
            <a:off x="457200" y="1219200"/>
            <a:ext cx="1912938" cy="2971800"/>
            <a:chOff x="182" y="1392"/>
            <a:chExt cx="1205" cy="1872"/>
          </a:xfrm>
        </p:grpSpPr>
        <p:grpSp>
          <p:nvGrpSpPr>
            <p:cNvPr id="39950" name="Group 3"/>
            <p:cNvGrpSpPr>
              <a:grpSpLocks/>
            </p:cNvGrpSpPr>
            <p:nvPr/>
          </p:nvGrpSpPr>
          <p:grpSpPr bwMode="auto">
            <a:xfrm>
              <a:off x="182" y="1392"/>
              <a:ext cx="1066" cy="1296"/>
              <a:chOff x="182" y="1392"/>
              <a:chExt cx="1066" cy="1296"/>
            </a:xfrm>
          </p:grpSpPr>
          <p:pic>
            <p:nvPicPr>
              <p:cNvPr id="39966" name="Picture 4" descr="Ball-red-small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4" y="1584"/>
                <a:ext cx="96" cy="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9967" name="Line 5"/>
              <p:cNvSpPr>
                <a:spLocks noChangeShapeType="1"/>
              </p:cNvSpPr>
              <p:nvPr/>
            </p:nvSpPr>
            <p:spPr bwMode="auto">
              <a:xfrm flipH="1">
                <a:off x="336" y="1632"/>
                <a:ext cx="33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pic>
            <p:nvPicPr>
              <p:cNvPr id="39968" name="Picture 6" descr="Ball-red-small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4" y="2448"/>
                <a:ext cx="96" cy="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9969" name="Line 7"/>
              <p:cNvSpPr>
                <a:spLocks noChangeShapeType="1"/>
              </p:cNvSpPr>
              <p:nvPr/>
            </p:nvSpPr>
            <p:spPr bwMode="auto">
              <a:xfrm flipH="1">
                <a:off x="336" y="2496"/>
                <a:ext cx="33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970" name="Line 8"/>
              <p:cNvSpPr>
                <a:spLocks noChangeShapeType="1"/>
              </p:cNvSpPr>
              <p:nvPr/>
            </p:nvSpPr>
            <p:spPr bwMode="auto">
              <a:xfrm>
                <a:off x="432" y="1632"/>
                <a:ext cx="0" cy="86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971" name="Text Box 9"/>
              <p:cNvSpPr txBox="1">
                <a:spLocks noChangeArrowheads="1"/>
              </p:cNvSpPr>
              <p:nvPr/>
            </p:nvSpPr>
            <p:spPr bwMode="auto">
              <a:xfrm>
                <a:off x="581" y="1392"/>
                <a:ext cx="33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/>
                  <a:t>+e</a:t>
                </a:r>
              </a:p>
            </p:txBody>
          </p:sp>
          <p:sp>
            <p:nvSpPr>
              <p:cNvPr id="39972" name="Text Box 10"/>
              <p:cNvSpPr txBox="1">
                <a:spLocks noChangeArrowheads="1"/>
              </p:cNvSpPr>
              <p:nvPr/>
            </p:nvSpPr>
            <p:spPr bwMode="auto">
              <a:xfrm>
                <a:off x="576" y="2400"/>
                <a:ext cx="33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/>
                  <a:t>+e</a:t>
                </a:r>
              </a:p>
            </p:txBody>
          </p:sp>
          <p:sp>
            <p:nvSpPr>
              <p:cNvPr id="39973" name="Text Box 11"/>
              <p:cNvSpPr txBox="1">
                <a:spLocks noChangeArrowheads="1"/>
              </p:cNvSpPr>
              <p:nvPr/>
            </p:nvSpPr>
            <p:spPr bwMode="auto">
              <a:xfrm>
                <a:off x="182" y="1946"/>
                <a:ext cx="19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/>
                  <a:t>r</a:t>
                </a:r>
              </a:p>
            </p:txBody>
          </p:sp>
          <p:sp>
            <p:nvSpPr>
              <p:cNvPr id="39974" name="Text Box 12"/>
              <p:cNvSpPr txBox="1">
                <a:spLocks noChangeArrowheads="1"/>
              </p:cNvSpPr>
              <p:nvPr/>
            </p:nvSpPr>
            <p:spPr bwMode="auto">
              <a:xfrm>
                <a:off x="672" y="1584"/>
                <a:ext cx="212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/>
                  <a:t>1</a:t>
                </a:r>
              </a:p>
            </p:txBody>
          </p:sp>
          <p:sp>
            <p:nvSpPr>
              <p:cNvPr id="39975" name="Text Box 13"/>
              <p:cNvSpPr txBox="1">
                <a:spLocks noChangeArrowheads="1"/>
              </p:cNvSpPr>
              <p:nvPr/>
            </p:nvSpPr>
            <p:spPr bwMode="auto">
              <a:xfrm>
                <a:off x="662" y="2234"/>
                <a:ext cx="212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/>
                  <a:t>2</a:t>
                </a:r>
              </a:p>
            </p:txBody>
          </p:sp>
          <p:sp>
            <p:nvSpPr>
              <p:cNvPr id="39976" name="Line 14"/>
              <p:cNvSpPr>
                <a:spLocks noChangeShapeType="1"/>
              </p:cNvSpPr>
              <p:nvPr/>
            </p:nvSpPr>
            <p:spPr bwMode="auto">
              <a:xfrm>
                <a:off x="960" y="1632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folHlink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977" name="Text Box 15"/>
              <p:cNvSpPr txBox="1">
                <a:spLocks noChangeArrowheads="1"/>
              </p:cNvSpPr>
              <p:nvPr/>
            </p:nvSpPr>
            <p:spPr bwMode="auto">
              <a:xfrm>
                <a:off x="1008" y="1536"/>
                <a:ext cx="20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chemeClr val="folHlink"/>
                    </a:solidFill>
                  </a:rPr>
                  <a:t>v</a:t>
                </a:r>
              </a:p>
            </p:txBody>
          </p:sp>
          <p:sp>
            <p:nvSpPr>
              <p:cNvPr id="39978" name="Line 16"/>
              <p:cNvSpPr>
                <a:spLocks noChangeShapeType="1"/>
              </p:cNvSpPr>
              <p:nvPr/>
            </p:nvSpPr>
            <p:spPr bwMode="auto">
              <a:xfrm>
                <a:off x="960" y="2496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folHlink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979" name="Text Box 17"/>
              <p:cNvSpPr txBox="1">
                <a:spLocks noChangeArrowheads="1"/>
              </p:cNvSpPr>
              <p:nvPr/>
            </p:nvSpPr>
            <p:spPr bwMode="auto">
              <a:xfrm>
                <a:off x="1008" y="2400"/>
                <a:ext cx="201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chemeClr val="folHlink"/>
                    </a:solidFill>
                  </a:rPr>
                  <a:t>v</a:t>
                </a:r>
              </a:p>
            </p:txBody>
          </p:sp>
        </p:grpSp>
        <p:grpSp>
          <p:nvGrpSpPr>
            <p:cNvPr id="39951" name="Group 18"/>
            <p:cNvGrpSpPr>
              <a:grpSpLocks/>
            </p:cNvGrpSpPr>
            <p:nvPr/>
          </p:nvGrpSpPr>
          <p:grpSpPr bwMode="auto">
            <a:xfrm>
              <a:off x="950" y="2544"/>
              <a:ext cx="297" cy="410"/>
              <a:chOff x="950" y="2544"/>
              <a:chExt cx="297" cy="410"/>
            </a:xfrm>
          </p:grpSpPr>
          <p:sp>
            <p:nvSpPr>
              <p:cNvPr id="39964" name="Line 19"/>
              <p:cNvSpPr>
                <a:spLocks noChangeShapeType="1"/>
              </p:cNvSpPr>
              <p:nvPr/>
            </p:nvSpPr>
            <p:spPr bwMode="auto">
              <a:xfrm>
                <a:off x="960" y="2544"/>
                <a:ext cx="0" cy="24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965" name="Text Box 20"/>
              <p:cNvSpPr txBox="1">
                <a:spLocks noChangeArrowheads="1"/>
              </p:cNvSpPr>
              <p:nvPr/>
            </p:nvSpPr>
            <p:spPr bwMode="auto">
              <a:xfrm>
                <a:off x="950" y="2666"/>
                <a:ext cx="297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chemeClr val="accent2"/>
                    </a:solidFill>
                  </a:rPr>
                  <a:t>E</a:t>
                </a:r>
                <a:r>
                  <a:rPr lang="en-US" altLang="en-US" i="1" baseline="-25000">
                    <a:solidFill>
                      <a:schemeClr val="accent2"/>
                    </a:solidFill>
                  </a:rPr>
                  <a:t>1</a:t>
                </a:r>
                <a:endParaRPr lang="en-US" altLang="en-US" i="1">
                  <a:solidFill>
                    <a:schemeClr val="accent2"/>
                  </a:solidFill>
                </a:endParaRPr>
              </a:p>
            </p:txBody>
          </p:sp>
        </p:grpSp>
        <p:grpSp>
          <p:nvGrpSpPr>
            <p:cNvPr id="39952" name="Group 21"/>
            <p:cNvGrpSpPr>
              <a:grpSpLocks/>
            </p:cNvGrpSpPr>
            <p:nvPr/>
          </p:nvGrpSpPr>
          <p:grpSpPr bwMode="auto">
            <a:xfrm>
              <a:off x="912" y="2544"/>
              <a:ext cx="450" cy="720"/>
              <a:chOff x="912" y="2544"/>
              <a:chExt cx="450" cy="720"/>
            </a:xfrm>
          </p:grpSpPr>
          <p:sp>
            <p:nvSpPr>
              <p:cNvPr id="39962" name="Line 22"/>
              <p:cNvSpPr>
                <a:spLocks noChangeShapeType="1"/>
              </p:cNvSpPr>
              <p:nvPr/>
            </p:nvSpPr>
            <p:spPr bwMode="auto">
              <a:xfrm>
                <a:off x="912" y="2544"/>
                <a:ext cx="0" cy="624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963" name="Text Box 23"/>
              <p:cNvSpPr txBox="1">
                <a:spLocks noChangeArrowheads="1"/>
              </p:cNvSpPr>
              <p:nvPr/>
            </p:nvSpPr>
            <p:spPr bwMode="auto">
              <a:xfrm>
                <a:off x="912" y="2976"/>
                <a:ext cx="450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rgbClr val="FF0000"/>
                    </a:solidFill>
                  </a:rPr>
                  <a:t>F</a:t>
                </a:r>
                <a:r>
                  <a:rPr lang="en-US" altLang="en-US" i="1" baseline="-25000">
                    <a:solidFill>
                      <a:srgbClr val="FF0000"/>
                    </a:solidFill>
                  </a:rPr>
                  <a:t>21,e</a:t>
                </a:r>
                <a:endParaRPr lang="en-US" altLang="en-US" i="1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39953" name="Group 24"/>
            <p:cNvGrpSpPr>
              <a:grpSpLocks/>
            </p:cNvGrpSpPr>
            <p:nvPr/>
          </p:nvGrpSpPr>
          <p:grpSpPr bwMode="auto">
            <a:xfrm>
              <a:off x="946" y="2158"/>
              <a:ext cx="357" cy="301"/>
              <a:chOff x="946" y="2158"/>
              <a:chExt cx="357" cy="301"/>
            </a:xfrm>
          </p:grpSpPr>
          <p:grpSp>
            <p:nvGrpSpPr>
              <p:cNvPr id="39957" name="Group 25"/>
              <p:cNvGrpSpPr>
                <a:grpSpLocks/>
              </p:cNvGrpSpPr>
              <p:nvPr/>
            </p:nvGrpSpPr>
            <p:grpSpPr bwMode="auto">
              <a:xfrm>
                <a:off x="946" y="2363"/>
                <a:ext cx="96" cy="96"/>
                <a:chOff x="432" y="1200"/>
                <a:chExt cx="96" cy="96"/>
              </a:xfrm>
            </p:grpSpPr>
            <p:sp>
              <p:nvSpPr>
                <p:cNvPr id="39959" name="Oval 26"/>
                <p:cNvSpPr>
                  <a:spLocks noChangeArrowheads="1"/>
                </p:cNvSpPr>
                <p:nvPr/>
              </p:nvSpPr>
              <p:spPr bwMode="auto">
                <a:xfrm>
                  <a:off x="432" y="1200"/>
                  <a:ext cx="96" cy="96"/>
                </a:xfrm>
                <a:prstGeom prst="ellipse">
                  <a:avLst/>
                </a:prstGeom>
                <a:noFill/>
                <a:ln w="19050">
                  <a:solidFill>
                    <a:schemeClr val="accent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39960" name="Line 27"/>
                <p:cNvSpPr>
                  <a:spLocks noChangeShapeType="1"/>
                </p:cNvSpPr>
                <p:nvPr/>
              </p:nvSpPr>
              <p:spPr bwMode="auto">
                <a:xfrm flipH="1">
                  <a:off x="446" y="1214"/>
                  <a:ext cx="68" cy="68"/>
                </a:xfrm>
                <a:prstGeom prst="line">
                  <a:avLst/>
                </a:prstGeom>
                <a:noFill/>
                <a:ln w="19050">
                  <a:solidFill>
                    <a:schemeClr val="accent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9961" name="Line 28"/>
                <p:cNvSpPr>
                  <a:spLocks noChangeShapeType="1"/>
                </p:cNvSpPr>
                <p:nvPr/>
              </p:nvSpPr>
              <p:spPr bwMode="auto">
                <a:xfrm>
                  <a:off x="446" y="1214"/>
                  <a:ext cx="65" cy="65"/>
                </a:xfrm>
                <a:prstGeom prst="line">
                  <a:avLst/>
                </a:prstGeom>
                <a:noFill/>
                <a:ln w="19050">
                  <a:solidFill>
                    <a:schemeClr val="accent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39958" name="Text Box 29"/>
              <p:cNvSpPr txBox="1">
                <a:spLocks noChangeArrowheads="1"/>
              </p:cNvSpPr>
              <p:nvPr/>
            </p:nvSpPr>
            <p:spPr bwMode="auto">
              <a:xfrm>
                <a:off x="1006" y="2158"/>
                <a:ext cx="297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chemeClr val="accent1"/>
                    </a:solidFill>
                  </a:rPr>
                  <a:t>B</a:t>
                </a:r>
                <a:r>
                  <a:rPr lang="en-US" altLang="en-US" i="1" baseline="-25000">
                    <a:solidFill>
                      <a:schemeClr val="accent1"/>
                    </a:solidFill>
                  </a:rPr>
                  <a:t>1</a:t>
                </a:r>
                <a:endParaRPr lang="en-US" altLang="en-US" i="1">
                  <a:solidFill>
                    <a:schemeClr val="accent1"/>
                  </a:solidFill>
                </a:endParaRPr>
              </a:p>
            </p:txBody>
          </p:sp>
        </p:grpSp>
        <p:grpSp>
          <p:nvGrpSpPr>
            <p:cNvPr id="39954" name="Group 30"/>
            <p:cNvGrpSpPr>
              <a:grpSpLocks/>
            </p:cNvGrpSpPr>
            <p:nvPr/>
          </p:nvGrpSpPr>
          <p:grpSpPr bwMode="auto">
            <a:xfrm>
              <a:off x="902" y="1946"/>
              <a:ext cx="485" cy="502"/>
              <a:chOff x="902" y="1946"/>
              <a:chExt cx="485" cy="502"/>
            </a:xfrm>
          </p:grpSpPr>
          <p:sp>
            <p:nvSpPr>
              <p:cNvPr id="39955" name="Line 31"/>
              <p:cNvSpPr>
                <a:spLocks noChangeShapeType="1"/>
              </p:cNvSpPr>
              <p:nvPr/>
            </p:nvSpPr>
            <p:spPr bwMode="auto">
              <a:xfrm flipV="1">
                <a:off x="912" y="2160"/>
                <a:ext cx="0" cy="288"/>
              </a:xfrm>
              <a:prstGeom prst="line">
                <a:avLst/>
              </a:prstGeom>
              <a:noFill/>
              <a:ln w="28575">
                <a:solidFill>
                  <a:srgbClr val="FF66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956" name="Text Box 32"/>
              <p:cNvSpPr txBox="1">
                <a:spLocks noChangeArrowheads="1"/>
              </p:cNvSpPr>
              <p:nvPr/>
            </p:nvSpPr>
            <p:spPr bwMode="auto">
              <a:xfrm>
                <a:off x="902" y="1946"/>
                <a:ext cx="485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 i="1">
                    <a:solidFill>
                      <a:srgbClr val="FF6600"/>
                    </a:solidFill>
                  </a:rPr>
                  <a:t>F</a:t>
                </a:r>
                <a:r>
                  <a:rPr lang="en-US" altLang="en-US" i="1" baseline="-25000">
                    <a:solidFill>
                      <a:srgbClr val="FF6600"/>
                    </a:solidFill>
                  </a:rPr>
                  <a:t>21,m</a:t>
                </a:r>
                <a:endParaRPr lang="en-US" altLang="en-US" i="1">
                  <a:solidFill>
                    <a:srgbClr val="FF6600"/>
                  </a:solidFill>
                </a:endParaRPr>
              </a:p>
            </p:txBody>
          </p:sp>
        </p:grpSp>
      </p:grpSp>
      <p:graphicFrame>
        <p:nvGraphicFramePr>
          <p:cNvPr id="39938" name="Object 2"/>
          <p:cNvGraphicFramePr>
            <a:graphicFrameLocks noChangeAspect="1"/>
          </p:cNvGraphicFramePr>
          <p:nvPr/>
        </p:nvGraphicFramePr>
        <p:xfrm>
          <a:off x="5257800" y="1219200"/>
          <a:ext cx="1325563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172" name="Equation" r:id="rId5" imgW="660400" imgH="469900" progId="Equation.3">
                  <p:embed/>
                </p:oleObj>
              </mc:Choice>
              <mc:Fallback>
                <p:oleObj name="Equation" r:id="rId5" imgW="660400" imgH="4699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1219200"/>
                        <a:ext cx="1325563" cy="93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41" name="Text Box 34"/>
          <p:cNvSpPr txBox="1">
            <a:spLocks noChangeArrowheads="1"/>
          </p:cNvSpPr>
          <p:nvPr/>
        </p:nvSpPr>
        <p:spPr bwMode="auto">
          <a:xfrm>
            <a:off x="3489325" y="2403475"/>
            <a:ext cx="4738688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For </a:t>
            </a:r>
            <a:r>
              <a:rPr lang="en-US" altLang="en-US" i="1">
                <a:solidFill>
                  <a:schemeClr val="accent2"/>
                </a:solidFill>
              </a:rPr>
              <a:t>v&lt;&lt;c</a:t>
            </a:r>
            <a:r>
              <a:rPr lang="en-US" altLang="en-US">
                <a:solidFill>
                  <a:schemeClr val="accent2"/>
                </a:solidFill>
              </a:rPr>
              <a:t> the magnetic force is much</a:t>
            </a:r>
          </a:p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smaller than electric force</a:t>
            </a:r>
            <a:endParaRPr lang="en-US" altLang="en-US"/>
          </a:p>
        </p:txBody>
      </p:sp>
      <p:sp>
        <p:nvSpPr>
          <p:cNvPr id="39942" name="Text Box 35"/>
          <p:cNvSpPr txBox="1">
            <a:spLocks noChangeArrowheads="1"/>
          </p:cNvSpPr>
          <p:nvPr/>
        </p:nvSpPr>
        <p:spPr bwMode="auto">
          <a:xfrm>
            <a:off x="3505200" y="3505200"/>
            <a:ext cx="5230813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How can we detect the magnetic force on</a:t>
            </a:r>
          </a:p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a current carrying wire?</a:t>
            </a:r>
            <a:endParaRPr lang="en-US" altLang="en-US"/>
          </a:p>
        </p:txBody>
      </p:sp>
      <p:sp>
        <p:nvSpPr>
          <p:cNvPr id="39943" name="Text Box 36"/>
          <p:cNvSpPr txBox="1">
            <a:spLocks noChangeArrowheads="1"/>
          </p:cNvSpPr>
          <p:nvPr/>
        </p:nvSpPr>
        <p:spPr bwMode="auto">
          <a:xfrm>
            <a:off x="746125" y="5146675"/>
            <a:ext cx="24828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Full Lorentz force:</a:t>
            </a:r>
            <a:endParaRPr lang="en-US" altLang="en-US"/>
          </a:p>
        </p:txBody>
      </p:sp>
      <p:graphicFrame>
        <p:nvGraphicFramePr>
          <p:cNvPr id="1598501" name="Object 3"/>
          <p:cNvGraphicFramePr>
            <a:graphicFrameLocks noChangeAspect="1"/>
          </p:cNvGraphicFramePr>
          <p:nvPr/>
        </p:nvGraphicFramePr>
        <p:xfrm>
          <a:off x="3429000" y="4902200"/>
          <a:ext cx="4308475" cy="96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173" name="Equation" r:id="rId7" imgW="2146300" imgH="482600" progId="Equation.DSMT4">
                  <p:embed/>
                </p:oleObj>
              </mc:Choice>
              <mc:Fallback>
                <p:oleObj name="Equation" r:id="rId7" imgW="2146300" imgH="4826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4902200"/>
                        <a:ext cx="4308475" cy="965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9944" name="Group 38"/>
          <p:cNvGrpSpPr>
            <a:grpSpLocks/>
          </p:cNvGrpSpPr>
          <p:nvPr/>
        </p:nvGrpSpPr>
        <p:grpSpPr bwMode="auto">
          <a:xfrm>
            <a:off x="1752600" y="762000"/>
            <a:ext cx="1981200" cy="2743200"/>
            <a:chOff x="1104" y="480"/>
            <a:chExt cx="1248" cy="1728"/>
          </a:xfrm>
        </p:grpSpPr>
        <p:sp>
          <p:nvSpPr>
            <p:cNvPr id="39948" name="Freeform 39"/>
            <p:cNvSpPr>
              <a:spLocks/>
            </p:cNvSpPr>
            <p:nvPr/>
          </p:nvSpPr>
          <p:spPr bwMode="auto">
            <a:xfrm>
              <a:off x="1104" y="1864"/>
              <a:ext cx="1248" cy="344"/>
            </a:xfrm>
            <a:custGeom>
              <a:avLst/>
              <a:gdLst>
                <a:gd name="T0" fmla="*/ 0 w 1248"/>
                <a:gd name="T1" fmla="*/ 8 h 344"/>
                <a:gd name="T2" fmla="*/ 192 w 1248"/>
                <a:gd name="T3" fmla="*/ 8 h 344"/>
                <a:gd name="T4" fmla="*/ 480 w 1248"/>
                <a:gd name="T5" fmla="*/ 56 h 344"/>
                <a:gd name="T6" fmla="*/ 864 w 1248"/>
                <a:gd name="T7" fmla="*/ 152 h 344"/>
                <a:gd name="T8" fmla="*/ 1248 w 1248"/>
                <a:gd name="T9" fmla="*/ 344 h 3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48"/>
                <a:gd name="T16" fmla="*/ 0 h 344"/>
                <a:gd name="T17" fmla="*/ 1248 w 1248"/>
                <a:gd name="T18" fmla="*/ 344 h 3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48" h="344">
                  <a:moveTo>
                    <a:pt x="0" y="8"/>
                  </a:moveTo>
                  <a:cubicBezTo>
                    <a:pt x="56" y="4"/>
                    <a:pt x="112" y="0"/>
                    <a:pt x="192" y="8"/>
                  </a:cubicBezTo>
                  <a:cubicBezTo>
                    <a:pt x="272" y="16"/>
                    <a:pt x="368" y="32"/>
                    <a:pt x="480" y="56"/>
                  </a:cubicBezTo>
                  <a:cubicBezTo>
                    <a:pt x="592" y="80"/>
                    <a:pt x="736" y="104"/>
                    <a:pt x="864" y="152"/>
                  </a:cubicBezTo>
                  <a:cubicBezTo>
                    <a:pt x="992" y="200"/>
                    <a:pt x="1120" y="272"/>
                    <a:pt x="1248" y="344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49" name="Freeform 40"/>
            <p:cNvSpPr>
              <a:spLocks/>
            </p:cNvSpPr>
            <p:nvPr/>
          </p:nvSpPr>
          <p:spPr bwMode="auto">
            <a:xfrm flipV="1">
              <a:off x="1104" y="480"/>
              <a:ext cx="1152" cy="520"/>
            </a:xfrm>
            <a:custGeom>
              <a:avLst/>
              <a:gdLst>
                <a:gd name="T0" fmla="*/ 0 w 1248"/>
                <a:gd name="T1" fmla="*/ 742 h 344"/>
                <a:gd name="T2" fmla="*/ 78 w 1248"/>
                <a:gd name="T3" fmla="*/ 742 h 344"/>
                <a:gd name="T4" fmla="*/ 199 w 1248"/>
                <a:gd name="T5" fmla="*/ 5265 h 344"/>
                <a:gd name="T6" fmla="*/ 359 w 1248"/>
                <a:gd name="T7" fmla="*/ 14341 h 344"/>
                <a:gd name="T8" fmla="*/ 517 w 1248"/>
                <a:gd name="T9" fmla="*/ 32393 h 3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48"/>
                <a:gd name="T16" fmla="*/ 0 h 344"/>
                <a:gd name="T17" fmla="*/ 1248 w 1248"/>
                <a:gd name="T18" fmla="*/ 344 h 3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48" h="344">
                  <a:moveTo>
                    <a:pt x="0" y="8"/>
                  </a:moveTo>
                  <a:cubicBezTo>
                    <a:pt x="56" y="4"/>
                    <a:pt x="112" y="0"/>
                    <a:pt x="192" y="8"/>
                  </a:cubicBezTo>
                  <a:cubicBezTo>
                    <a:pt x="272" y="16"/>
                    <a:pt x="368" y="32"/>
                    <a:pt x="480" y="56"/>
                  </a:cubicBezTo>
                  <a:cubicBezTo>
                    <a:pt x="592" y="80"/>
                    <a:pt x="736" y="104"/>
                    <a:pt x="864" y="152"/>
                  </a:cubicBezTo>
                  <a:cubicBezTo>
                    <a:pt x="992" y="200"/>
                    <a:pt x="1120" y="272"/>
                    <a:pt x="1248" y="344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sp>
        <p:nvSpPr>
          <p:cNvPr id="39945" name="Rectangle 41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z="3200" smtClean="0">
                <a:ea typeface="ＭＳ Ｐゴシック" charset="-128"/>
              </a:rPr>
              <a:t>Magnetic Forces in Moving Reference Frames</a:t>
            </a:r>
            <a:endParaRPr lang="en-US" altLang="en-US" smtClean="0">
              <a:ea typeface="ＭＳ Ｐゴシック" charset="-128"/>
            </a:endParaRPr>
          </a:p>
        </p:txBody>
      </p:sp>
      <p:sp>
        <p:nvSpPr>
          <p:cNvPr id="39946" name="Rectangle 42"/>
          <p:cNvSpPr>
            <a:spLocks noChangeArrowheads="1"/>
          </p:cNvSpPr>
          <p:nvPr/>
        </p:nvSpPr>
        <p:spPr bwMode="auto">
          <a:xfrm>
            <a:off x="3429000" y="5753100"/>
            <a:ext cx="14716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downward</a:t>
            </a:r>
          </a:p>
        </p:txBody>
      </p:sp>
      <p:sp>
        <p:nvSpPr>
          <p:cNvPr id="39947" name="Rectangle 13"/>
          <p:cNvSpPr>
            <a:spLocks noChangeArrowheads="1"/>
          </p:cNvSpPr>
          <p:nvPr/>
        </p:nvSpPr>
        <p:spPr bwMode="auto">
          <a:xfrm>
            <a:off x="0" y="9144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36</a:t>
            </a:fld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988" name="Group 2"/>
          <p:cNvGrpSpPr>
            <a:grpSpLocks/>
          </p:cNvGrpSpPr>
          <p:nvPr/>
        </p:nvGrpSpPr>
        <p:grpSpPr bwMode="auto">
          <a:xfrm>
            <a:off x="5791200" y="1752600"/>
            <a:ext cx="3276600" cy="3429000"/>
            <a:chOff x="288" y="480"/>
            <a:chExt cx="2064" cy="2160"/>
          </a:xfrm>
        </p:grpSpPr>
        <p:grpSp>
          <p:nvGrpSpPr>
            <p:cNvPr id="42006" name="Group 3"/>
            <p:cNvGrpSpPr>
              <a:grpSpLocks/>
            </p:cNvGrpSpPr>
            <p:nvPr/>
          </p:nvGrpSpPr>
          <p:grpSpPr bwMode="auto">
            <a:xfrm>
              <a:off x="288" y="768"/>
              <a:ext cx="1205" cy="1872"/>
              <a:chOff x="182" y="1392"/>
              <a:chExt cx="1205" cy="1872"/>
            </a:xfrm>
          </p:grpSpPr>
          <p:grpSp>
            <p:nvGrpSpPr>
              <p:cNvPr id="42010" name="Group 4"/>
              <p:cNvGrpSpPr>
                <a:grpSpLocks/>
              </p:cNvGrpSpPr>
              <p:nvPr/>
            </p:nvGrpSpPr>
            <p:grpSpPr bwMode="auto">
              <a:xfrm>
                <a:off x="182" y="1392"/>
                <a:ext cx="1066" cy="1296"/>
                <a:chOff x="182" y="1392"/>
                <a:chExt cx="1066" cy="1296"/>
              </a:xfrm>
            </p:grpSpPr>
            <p:pic>
              <p:nvPicPr>
                <p:cNvPr id="42026" name="Picture 5" descr="Ball-red-small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64" y="1584"/>
                  <a:ext cx="96" cy="9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sp>
              <p:nvSpPr>
                <p:cNvPr id="42027" name="Line 6"/>
                <p:cNvSpPr>
                  <a:spLocks noChangeShapeType="1"/>
                </p:cNvSpPr>
                <p:nvPr/>
              </p:nvSpPr>
              <p:spPr bwMode="auto">
                <a:xfrm flipH="1">
                  <a:off x="336" y="1632"/>
                  <a:ext cx="336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pic>
              <p:nvPicPr>
                <p:cNvPr id="42028" name="Picture 7" descr="Ball-red-small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64" y="2448"/>
                  <a:ext cx="96" cy="9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sp>
              <p:nvSpPr>
                <p:cNvPr id="42029" name="Line 8"/>
                <p:cNvSpPr>
                  <a:spLocks noChangeShapeType="1"/>
                </p:cNvSpPr>
                <p:nvPr/>
              </p:nvSpPr>
              <p:spPr bwMode="auto">
                <a:xfrm flipH="1">
                  <a:off x="336" y="2496"/>
                  <a:ext cx="336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30" name="Line 9"/>
                <p:cNvSpPr>
                  <a:spLocks noChangeShapeType="1"/>
                </p:cNvSpPr>
                <p:nvPr/>
              </p:nvSpPr>
              <p:spPr bwMode="auto">
                <a:xfrm>
                  <a:off x="432" y="1632"/>
                  <a:ext cx="0" cy="86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 type="triangle" w="med" len="med"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31" name="Text Box 10"/>
                <p:cNvSpPr txBox="1">
                  <a:spLocks noChangeArrowheads="1"/>
                </p:cNvSpPr>
                <p:nvPr/>
              </p:nvSpPr>
              <p:spPr bwMode="auto">
                <a:xfrm>
                  <a:off x="581" y="1392"/>
                  <a:ext cx="331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 i="1" dirty="0"/>
                    <a:t>+e</a:t>
                  </a:r>
                </a:p>
              </p:txBody>
            </p:sp>
            <p:sp>
              <p:nvSpPr>
                <p:cNvPr id="42032" name="Text Box 11"/>
                <p:cNvSpPr txBox="1">
                  <a:spLocks noChangeArrowheads="1"/>
                </p:cNvSpPr>
                <p:nvPr/>
              </p:nvSpPr>
              <p:spPr bwMode="auto">
                <a:xfrm>
                  <a:off x="576" y="2400"/>
                  <a:ext cx="331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 i="1"/>
                    <a:t>+e</a:t>
                  </a:r>
                </a:p>
              </p:txBody>
            </p:sp>
            <p:sp>
              <p:nvSpPr>
                <p:cNvPr id="42033" name="Text Box 12"/>
                <p:cNvSpPr txBox="1">
                  <a:spLocks noChangeArrowheads="1"/>
                </p:cNvSpPr>
                <p:nvPr/>
              </p:nvSpPr>
              <p:spPr bwMode="auto">
                <a:xfrm>
                  <a:off x="182" y="1946"/>
                  <a:ext cx="191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 i="1"/>
                    <a:t>r</a:t>
                  </a:r>
                </a:p>
              </p:txBody>
            </p:sp>
            <p:sp>
              <p:nvSpPr>
                <p:cNvPr id="42034" name="Text Box 13"/>
                <p:cNvSpPr txBox="1">
                  <a:spLocks noChangeArrowheads="1"/>
                </p:cNvSpPr>
                <p:nvPr/>
              </p:nvSpPr>
              <p:spPr bwMode="auto">
                <a:xfrm>
                  <a:off x="672" y="1584"/>
                  <a:ext cx="212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/>
                    <a:t>1</a:t>
                  </a:r>
                </a:p>
              </p:txBody>
            </p:sp>
            <p:sp>
              <p:nvSpPr>
                <p:cNvPr id="42035" name="Text Box 14"/>
                <p:cNvSpPr txBox="1">
                  <a:spLocks noChangeArrowheads="1"/>
                </p:cNvSpPr>
                <p:nvPr/>
              </p:nvSpPr>
              <p:spPr bwMode="auto">
                <a:xfrm>
                  <a:off x="662" y="2234"/>
                  <a:ext cx="212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/>
                    <a:t>2</a:t>
                  </a:r>
                </a:p>
              </p:txBody>
            </p:sp>
            <p:sp>
              <p:nvSpPr>
                <p:cNvPr id="42036" name="Line 15"/>
                <p:cNvSpPr>
                  <a:spLocks noChangeShapeType="1"/>
                </p:cNvSpPr>
                <p:nvPr/>
              </p:nvSpPr>
              <p:spPr bwMode="auto">
                <a:xfrm>
                  <a:off x="960" y="1632"/>
                  <a:ext cx="288" cy="0"/>
                </a:xfrm>
                <a:prstGeom prst="line">
                  <a:avLst/>
                </a:prstGeom>
                <a:noFill/>
                <a:ln w="1905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37" name="Text Box 16"/>
                <p:cNvSpPr txBox="1">
                  <a:spLocks noChangeArrowheads="1"/>
                </p:cNvSpPr>
                <p:nvPr/>
              </p:nvSpPr>
              <p:spPr bwMode="auto">
                <a:xfrm>
                  <a:off x="1008" y="1536"/>
                  <a:ext cx="201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 i="1">
                      <a:solidFill>
                        <a:schemeClr val="folHlink"/>
                      </a:solidFill>
                    </a:rPr>
                    <a:t>v</a:t>
                  </a:r>
                </a:p>
              </p:txBody>
            </p:sp>
            <p:sp>
              <p:nvSpPr>
                <p:cNvPr id="42038" name="Line 17"/>
                <p:cNvSpPr>
                  <a:spLocks noChangeShapeType="1"/>
                </p:cNvSpPr>
                <p:nvPr/>
              </p:nvSpPr>
              <p:spPr bwMode="auto">
                <a:xfrm>
                  <a:off x="960" y="2496"/>
                  <a:ext cx="288" cy="0"/>
                </a:xfrm>
                <a:prstGeom prst="line">
                  <a:avLst/>
                </a:prstGeom>
                <a:noFill/>
                <a:ln w="1905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39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1008" y="2400"/>
                  <a:ext cx="201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 i="1">
                      <a:solidFill>
                        <a:schemeClr val="folHlink"/>
                      </a:solidFill>
                    </a:rPr>
                    <a:t>v</a:t>
                  </a:r>
                </a:p>
              </p:txBody>
            </p:sp>
          </p:grpSp>
          <p:grpSp>
            <p:nvGrpSpPr>
              <p:cNvPr id="42011" name="Group 19"/>
              <p:cNvGrpSpPr>
                <a:grpSpLocks/>
              </p:cNvGrpSpPr>
              <p:nvPr/>
            </p:nvGrpSpPr>
            <p:grpSpPr bwMode="auto">
              <a:xfrm>
                <a:off x="950" y="2544"/>
                <a:ext cx="297" cy="410"/>
                <a:chOff x="950" y="2544"/>
                <a:chExt cx="297" cy="410"/>
              </a:xfrm>
            </p:grpSpPr>
            <p:sp>
              <p:nvSpPr>
                <p:cNvPr id="42024" name="Line 20"/>
                <p:cNvSpPr>
                  <a:spLocks noChangeShapeType="1"/>
                </p:cNvSpPr>
                <p:nvPr/>
              </p:nvSpPr>
              <p:spPr bwMode="auto">
                <a:xfrm>
                  <a:off x="960" y="2544"/>
                  <a:ext cx="0" cy="240"/>
                </a:xfrm>
                <a:prstGeom prst="line">
                  <a:avLst/>
                </a:prstGeom>
                <a:noFill/>
                <a:ln w="28575">
                  <a:solidFill>
                    <a:schemeClr val="accent2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25" name="Text Box 21"/>
                <p:cNvSpPr txBox="1">
                  <a:spLocks noChangeArrowheads="1"/>
                </p:cNvSpPr>
                <p:nvPr/>
              </p:nvSpPr>
              <p:spPr bwMode="auto">
                <a:xfrm>
                  <a:off x="950" y="2666"/>
                  <a:ext cx="297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 i="1">
                      <a:solidFill>
                        <a:schemeClr val="accent2"/>
                      </a:solidFill>
                    </a:rPr>
                    <a:t>E</a:t>
                  </a:r>
                  <a:r>
                    <a:rPr lang="en-US" altLang="en-US" i="1" baseline="-25000">
                      <a:solidFill>
                        <a:schemeClr val="accent2"/>
                      </a:solidFill>
                    </a:rPr>
                    <a:t>1</a:t>
                  </a:r>
                  <a:endParaRPr lang="en-US" altLang="en-US" i="1">
                    <a:solidFill>
                      <a:schemeClr val="accent2"/>
                    </a:solidFill>
                  </a:endParaRPr>
                </a:p>
              </p:txBody>
            </p:sp>
          </p:grpSp>
          <p:grpSp>
            <p:nvGrpSpPr>
              <p:cNvPr id="42012" name="Group 22"/>
              <p:cNvGrpSpPr>
                <a:grpSpLocks/>
              </p:cNvGrpSpPr>
              <p:nvPr/>
            </p:nvGrpSpPr>
            <p:grpSpPr bwMode="auto">
              <a:xfrm>
                <a:off x="912" y="2544"/>
                <a:ext cx="450" cy="720"/>
                <a:chOff x="912" y="2544"/>
                <a:chExt cx="450" cy="720"/>
              </a:xfrm>
            </p:grpSpPr>
            <p:sp>
              <p:nvSpPr>
                <p:cNvPr id="42022" name="Line 23"/>
                <p:cNvSpPr>
                  <a:spLocks noChangeShapeType="1"/>
                </p:cNvSpPr>
                <p:nvPr/>
              </p:nvSpPr>
              <p:spPr bwMode="auto">
                <a:xfrm>
                  <a:off x="912" y="2544"/>
                  <a:ext cx="0" cy="624"/>
                </a:xfrm>
                <a:prstGeom prst="line">
                  <a:avLst/>
                </a:prstGeom>
                <a:noFill/>
                <a:ln w="28575">
                  <a:solidFill>
                    <a:srgbClr val="FF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23" name="Text Box 24"/>
                <p:cNvSpPr txBox="1">
                  <a:spLocks noChangeArrowheads="1"/>
                </p:cNvSpPr>
                <p:nvPr/>
              </p:nvSpPr>
              <p:spPr bwMode="auto">
                <a:xfrm>
                  <a:off x="912" y="2976"/>
                  <a:ext cx="450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 i="1">
                      <a:solidFill>
                        <a:srgbClr val="FF0000"/>
                      </a:solidFill>
                    </a:rPr>
                    <a:t>F</a:t>
                  </a:r>
                  <a:r>
                    <a:rPr lang="en-US" altLang="en-US" i="1" baseline="-25000">
                      <a:solidFill>
                        <a:srgbClr val="FF0000"/>
                      </a:solidFill>
                    </a:rPr>
                    <a:t>21,e</a:t>
                  </a:r>
                  <a:endParaRPr lang="en-US" altLang="en-US" i="1">
                    <a:solidFill>
                      <a:srgbClr val="FF0000"/>
                    </a:solidFill>
                  </a:endParaRPr>
                </a:p>
              </p:txBody>
            </p:sp>
          </p:grpSp>
          <p:grpSp>
            <p:nvGrpSpPr>
              <p:cNvPr id="42013" name="Group 25"/>
              <p:cNvGrpSpPr>
                <a:grpSpLocks/>
              </p:cNvGrpSpPr>
              <p:nvPr/>
            </p:nvGrpSpPr>
            <p:grpSpPr bwMode="auto">
              <a:xfrm>
                <a:off x="946" y="2158"/>
                <a:ext cx="357" cy="301"/>
                <a:chOff x="946" y="2158"/>
                <a:chExt cx="357" cy="301"/>
              </a:xfrm>
            </p:grpSpPr>
            <p:grpSp>
              <p:nvGrpSpPr>
                <p:cNvPr id="42017" name="Group 26"/>
                <p:cNvGrpSpPr>
                  <a:grpSpLocks/>
                </p:cNvGrpSpPr>
                <p:nvPr/>
              </p:nvGrpSpPr>
              <p:grpSpPr bwMode="auto">
                <a:xfrm>
                  <a:off x="946" y="2363"/>
                  <a:ext cx="96" cy="96"/>
                  <a:chOff x="432" y="1200"/>
                  <a:chExt cx="96" cy="96"/>
                </a:xfrm>
              </p:grpSpPr>
              <p:sp>
                <p:nvSpPr>
                  <p:cNvPr id="42019" name="Oval 27"/>
                  <p:cNvSpPr>
                    <a:spLocks noChangeArrowheads="1"/>
                  </p:cNvSpPr>
                  <p:nvPr/>
                </p:nvSpPr>
                <p:spPr bwMode="auto">
                  <a:xfrm>
                    <a:off x="432" y="1200"/>
                    <a:ext cx="96" cy="96"/>
                  </a:xfrm>
                  <a:prstGeom prst="ellipse">
                    <a:avLst/>
                  </a:prstGeom>
                  <a:noFill/>
                  <a:ln w="19050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>
                    <a:lvl1pPr eaLnBrk="0" hangingPunct="0">
                      <a:defRPr sz="2400">
                        <a:solidFill>
                          <a:schemeClr val="tx1"/>
                        </a:solidFill>
                        <a:latin typeface="Times New Roman" charset="0"/>
                        <a:ea typeface="ＭＳ Ｐゴシック" charset="-128"/>
                      </a:defRPr>
                    </a:lvl1pPr>
                    <a:lvl2pPr marL="37931725" indent="-37474525" eaLnBrk="0" hangingPunct="0">
                      <a:defRPr sz="2400">
                        <a:solidFill>
                          <a:schemeClr val="tx1"/>
                        </a:solidFill>
                        <a:latin typeface="Times New Roman" charset="0"/>
                        <a:ea typeface="ＭＳ Ｐゴシック" charset="-128"/>
                      </a:defRPr>
                    </a:lvl2pPr>
                    <a:lvl3pPr eaLnBrk="0" hangingPunct="0">
                      <a:defRPr sz="2400">
                        <a:solidFill>
                          <a:schemeClr val="tx1"/>
                        </a:solidFill>
                        <a:latin typeface="Times New Roman" charset="0"/>
                        <a:ea typeface="ＭＳ Ｐゴシック" charset="-128"/>
                      </a:defRPr>
                    </a:lvl3pPr>
                    <a:lvl4pPr eaLnBrk="0" hangingPunct="0">
                      <a:defRPr sz="2400">
                        <a:solidFill>
                          <a:schemeClr val="tx1"/>
                        </a:solidFill>
                        <a:latin typeface="Times New Roman" charset="0"/>
                        <a:ea typeface="ＭＳ Ｐゴシック" charset="-128"/>
                      </a:defRPr>
                    </a:lvl4pPr>
                    <a:lvl5pPr eaLnBrk="0" hangingPunct="0">
                      <a:defRPr sz="2400">
                        <a:solidFill>
                          <a:schemeClr val="tx1"/>
                        </a:solidFill>
                        <a:latin typeface="Times New Roman" charset="0"/>
                        <a:ea typeface="ＭＳ Ｐゴシック" charset="-128"/>
                      </a:defRPr>
                    </a:lvl5pPr>
                    <a:lvl6pPr marL="4572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sz="2400">
                        <a:solidFill>
                          <a:schemeClr val="tx1"/>
                        </a:solidFill>
                        <a:latin typeface="Times New Roman" charset="0"/>
                        <a:ea typeface="ＭＳ Ｐゴシック" charset="-128"/>
                      </a:defRPr>
                    </a:lvl6pPr>
                    <a:lvl7pPr marL="9144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sz="2400">
                        <a:solidFill>
                          <a:schemeClr val="tx1"/>
                        </a:solidFill>
                        <a:latin typeface="Times New Roman" charset="0"/>
                        <a:ea typeface="ＭＳ Ｐゴシック" charset="-128"/>
                      </a:defRPr>
                    </a:lvl7pPr>
                    <a:lvl8pPr marL="1371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sz="2400">
                        <a:solidFill>
                          <a:schemeClr val="tx1"/>
                        </a:solidFill>
                        <a:latin typeface="Times New Roman" charset="0"/>
                        <a:ea typeface="ＭＳ Ｐゴシック" charset="-128"/>
                      </a:defRPr>
                    </a:lvl8pPr>
                    <a:lvl9pPr marL="18288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sz="2400">
                        <a:solidFill>
                          <a:schemeClr val="tx1"/>
                        </a:solidFill>
                        <a:latin typeface="Times New Roman" charset="0"/>
                        <a:ea typeface="ＭＳ Ｐゴシック" charset="-128"/>
                      </a:defRPr>
                    </a:lvl9pPr>
                  </a:lstStyle>
                  <a:p>
                    <a:pPr eaLnBrk="1" hangingPunct="1"/>
                    <a:endParaRPr lang="en-US" altLang="en-US"/>
                  </a:p>
                </p:txBody>
              </p:sp>
              <p:sp>
                <p:nvSpPr>
                  <p:cNvPr id="42020" name="Line 2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46" y="1214"/>
                    <a:ext cx="68" cy="6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42021" name="Line 29"/>
                  <p:cNvSpPr>
                    <a:spLocks noChangeShapeType="1"/>
                  </p:cNvSpPr>
                  <p:nvPr/>
                </p:nvSpPr>
                <p:spPr bwMode="auto">
                  <a:xfrm>
                    <a:off x="446" y="1214"/>
                    <a:ext cx="65" cy="6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sp>
              <p:nvSpPr>
                <p:cNvPr id="42018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1006" y="2158"/>
                  <a:ext cx="297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 i="1">
                      <a:solidFill>
                        <a:schemeClr val="accent1"/>
                      </a:solidFill>
                    </a:rPr>
                    <a:t>B</a:t>
                  </a:r>
                  <a:r>
                    <a:rPr lang="en-US" altLang="en-US" i="1" baseline="-25000">
                      <a:solidFill>
                        <a:schemeClr val="accent1"/>
                      </a:solidFill>
                    </a:rPr>
                    <a:t>1</a:t>
                  </a:r>
                  <a:endParaRPr lang="en-US" altLang="en-US" i="1">
                    <a:solidFill>
                      <a:schemeClr val="accent1"/>
                    </a:solidFill>
                  </a:endParaRPr>
                </a:p>
              </p:txBody>
            </p:sp>
          </p:grpSp>
          <p:grpSp>
            <p:nvGrpSpPr>
              <p:cNvPr id="42014" name="Group 31"/>
              <p:cNvGrpSpPr>
                <a:grpSpLocks/>
              </p:cNvGrpSpPr>
              <p:nvPr/>
            </p:nvGrpSpPr>
            <p:grpSpPr bwMode="auto">
              <a:xfrm>
                <a:off x="902" y="1946"/>
                <a:ext cx="485" cy="502"/>
                <a:chOff x="902" y="1946"/>
                <a:chExt cx="485" cy="502"/>
              </a:xfrm>
            </p:grpSpPr>
            <p:sp>
              <p:nvSpPr>
                <p:cNvPr id="42015" name="Line 32"/>
                <p:cNvSpPr>
                  <a:spLocks noChangeShapeType="1"/>
                </p:cNvSpPr>
                <p:nvPr/>
              </p:nvSpPr>
              <p:spPr bwMode="auto">
                <a:xfrm flipV="1">
                  <a:off x="912" y="2160"/>
                  <a:ext cx="0" cy="288"/>
                </a:xfrm>
                <a:prstGeom prst="line">
                  <a:avLst/>
                </a:prstGeom>
                <a:noFill/>
                <a:ln w="28575">
                  <a:solidFill>
                    <a:srgbClr val="FF66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16" name="Text Box 33"/>
                <p:cNvSpPr txBox="1">
                  <a:spLocks noChangeArrowheads="1"/>
                </p:cNvSpPr>
                <p:nvPr/>
              </p:nvSpPr>
              <p:spPr bwMode="auto">
                <a:xfrm>
                  <a:off x="902" y="1946"/>
                  <a:ext cx="485" cy="2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charset="0"/>
                      <a:ea typeface="ＭＳ Ｐゴシック" charset="-128"/>
                    </a:defRPr>
                  </a:lvl9pPr>
                </a:lstStyle>
                <a:p>
                  <a:pPr eaLnBrk="1" hangingPunct="1"/>
                  <a:r>
                    <a:rPr lang="en-US" altLang="en-US" i="1">
                      <a:solidFill>
                        <a:srgbClr val="FF6600"/>
                      </a:solidFill>
                    </a:rPr>
                    <a:t>F</a:t>
                  </a:r>
                  <a:r>
                    <a:rPr lang="en-US" altLang="en-US" i="1" baseline="-25000">
                      <a:solidFill>
                        <a:srgbClr val="FF6600"/>
                      </a:solidFill>
                    </a:rPr>
                    <a:t>21,m</a:t>
                  </a:r>
                  <a:endParaRPr lang="en-US" altLang="en-US" i="1">
                    <a:solidFill>
                      <a:srgbClr val="FF6600"/>
                    </a:solidFill>
                  </a:endParaRPr>
                </a:p>
              </p:txBody>
            </p:sp>
          </p:grpSp>
        </p:grpSp>
        <p:grpSp>
          <p:nvGrpSpPr>
            <p:cNvPr id="42007" name="Group 34"/>
            <p:cNvGrpSpPr>
              <a:grpSpLocks/>
            </p:cNvGrpSpPr>
            <p:nvPr/>
          </p:nvGrpSpPr>
          <p:grpSpPr bwMode="auto">
            <a:xfrm>
              <a:off x="1104" y="480"/>
              <a:ext cx="1248" cy="1728"/>
              <a:chOff x="1104" y="480"/>
              <a:chExt cx="1248" cy="1728"/>
            </a:xfrm>
          </p:grpSpPr>
          <p:sp>
            <p:nvSpPr>
              <p:cNvPr id="42008" name="Freeform 35"/>
              <p:cNvSpPr>
                <a:spLocks/>
              </p:cNvSpPr>
              <p:nvPr/>
            </p:nvSpPr>
            <p:spPr bwMode="auto">
              <a:xfrm>
                <a:off x="1104" y="1864"/>
                <a:ext cx="1248" cy="344"/>
              </a:xfrm>
              <a:custGeom>
                <a:avLst/>
                <a:gdLst>
                  <a:gd name="T0" fmla="*/ 0 w 1248"/>
                  <a:gd name="T1" fmla="*/ 8 h 344"/>
                  <a:gd name="T2" fmla="*/ 192 w 1248"/>
                  <a:gd name="T3" fmla="*/ 8 h 344"/>
                  <a:gd name="T4" fmla="*/ 480 w 1248"/>
                  <a:gd name="T5" fmla="*/ 56 h 344"/>
                  <a:gd name="T6" fmla="*/ 864 w 1248"/>
                  <a:gd name="T7" fmla="*/ 152 h 344"/>
                  <a:gd name="T8" fmla="*/ 1248 w 1248"/>
                  <a:gd name="T9" fmla="*/ 344 h 34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48"/>
                  <a:gd name="T16" fmla="*/ 0 h 344"/>
                  <a:gd name="T17" fmla="*/ 1248 w 1248"/>
                  <a:gd name="T18" fmla="*/ 344 h 34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48" h="344">
                    <a:moveTo>
                      <a:pt x="0" y="8"/>
                    </a:moveTo>
                    <a:cubicBezTo>
                      <a:pt x="56" y="4"/>
                      <a:pt x="112" y="0"/>
                      <a:pt x="192" y="8"/>
                    </a:cubicBezTo>
                    <a:cubicBezTo>
                      <a:pt x="272" y="16"/>
                      <a:pt x="368" y="32"/>
                      <a:pt x="480" y="56"/>
                    </a:cubicBezTo>
                    <a:cubicBezTo>
                      <a:pt x="592" y="80"/>
                      <a:pt x="736" y="104"/>
                      <a:pt x="864" y="152"/>
                    </a:cubicBezTo>
                    <a:cubicBezTo>
                      <a:pt x="992" y="200"/>
                      <a:pt x="1120" y="272"/>
                      <a:pt x="1248" y="344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09" name="Freeform 36"/>
              <p:cNvSpPr>
                <a:spLocks/>
              </p:cNvSpPr>
              <p:nvPr/>
            </p:nvSpPr>
            <p:spPr bwMode="auto">
              <a:xfrm flipV="1">
                <a:off x="1104" y="480"/>
                <a:ext cx="1152" cy="520"/>
              </a:xfrm>
              <a:custGeom>
                <a:avLst/>
                <a:gdLst>
                  <a:gd name="T0" fmla="*/ 0 w 1248"/>
                  <a:gd name="T1" fmla="*/ 742 h 344"/>
                  <a:gd name="T2" fmla="*/ 78 w 1248"/>
                  <a:gd name="T3" fmla="*/ 742 h 344"/>
                  <a:gd name="T4" fmla="*/ 199 w 1248"/>
                  <a:gd name="T5" fmla="*/ 5265 h 344"/>
                  <a:gd name="T6" fmla="*/ 359 w 1248"/>
                  <a:gd name="T7" fmla="*/ 14341 h 344"/>
                  <a:gd name="T8" fmla="*/ 517 w 1248"/>
                  <a:gd name="T9" fmla="*/ 32393 h 34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48"/>
                  <a:gd name="T16" fmla="*/ 0 h 344"/>
                  <a:gd name="T17" fmla="*/ 1248 w 1248"/>
                  <a:gd name="T18" fmla="*/ 344 h 34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48" h="344">
                    <a:moveTo>
                      <a:pt x="0" y="8"/>
                    </a:moveTo>
                    <a:cubicBezTo>
                      <a:pt x="56" y="4"/>
                      <a:pt x="112" y="0"/>
                      <a:pt x="192" y="8"/>
                    </a:cubicBezTo>
                    <a:cubicBezTo>
                      <a:pt x="272" y="16"/>
                      <a:pt x="368" y="32"/>
                      <a:pt x="480" y="56"/>
                    </a:cubicBezTo>
                    <a:cubicBezTo>
                      <a:pt x="592" y="80"/>
                      <a:pt x="736" y="104"/>
                      <a:pt x="864" y="152"/>
                    </a:cubicBezTo>
                    <a:cubicBezTo>
                      <a:pt x="992" y="200"/>
                      <a:pt x="1120" y="272"/>
                      <a:pt x="1248" y="344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</p:grpSp>
      <p:pic>
        <p:nvPicPr>
          <p:cNvPr id="41989" name="Picture 37" descr="Fig17-lookingAtTap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852" b="49826"/>
          <a:stretch>
            <a:fillRect/>
          </a:stretch>
        </p:blipFill>
        <p:spPr bwMode="auto">
          <a:xfrm>
            <a:off x="5638800" y="1295400"/>
            <a:ext cx="1447800" cy="1001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198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0777830"/>
              </p:ext>
            </p:extLst>
          </p:nvPr>
        </p:nvGraphicFramePr>
        <p:xfrm>
          <a:off x="3028094" y="2199824"/>
          <a:ext cx="2216052" cy="8068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234" name="Equation" r:id="rId6" imgW="1320800" imgH="482600" progId="Equation.DSMT4">
                  <p:embed/>
                </p:oleObj>
              </mc:Choice>
              <mc:Fallback>
                <p:oleObj name="Equation" r:id="rId6" imgW="1320800" imgH="4826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28094" y="2199824"/>
                        <a:ext cx="2216052" cy="80680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005" name="Freeform 40"/>
          <p:cNvSpPr>
            <a:spLocks/>
          </p:cNvSpPr>
          <p:nvPr/>
        </p:nvSpPr>
        <p:spPr bwMode="auto">
          <a:xfrm>
            <a:off x="2811463" y="2068513"/>
            <a:ext cx="2649537" cy="1131887"/>
          </a:xfrm>
          <a:custGeom>
            <a:avLst/>
            <a:gdLst>
              <a:gd name="T0" fmla="*/ 2568 w 2568"/>
              <a:gd name="T1" fmla="*/ 360 h 784"/>
              <a:gd name="T2" fmla="*/ 2328 w 2568"/>
              <a:gd name="T3" fmla="*/ 168 h 784"/>
              <a:gd name="T4" fmla="*/ 1752 w 2568"/>
              <a:gd name="T5" fmla="*/ 24 h 784"/>
              <a:gd name="T6" fmla="*/ 744 w 2568"/>
              <a:gd name="T7" fmla="*/ 24 h 784"/>
              <a:gd name="T8" fmla="*/ 168 w 2568"/>
              <a:gd name="T9" fmla="*/ 168 h 784"/>
              <a:gd name="T10" fmla="*/ 72 w 2568"/>
              <a:gd name="T11" fmla="*/ 600 h 784"/>
              <a:gd name="T12" fmla="*/ 600 w 2568"/>
              <a:gd name="T13" fmla="*/ 744 h 784"/>
              <a:gd name="T14" fmla="*/ 1176 w 2568"/>
              <a:gd name="T15" fmla="*/ 744 h 784"/>
              <a:gd name="T16" fmla="*/ 1848 w 2568"/>
              <a:gd name="T17" fmla="*/ 504 h 784"/>
              <a:gd name="T18" fmla="*/ 2280 w 2568"/>
              <a:gd name="T19" fmla="*/ 312 h 784"/>
              <a:gd name="T20" fmla="*/ 2520 w 2568"/>
              <a:gd name="T21" fmla="*/ 360 h 784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2568"/>
              <a:gd name="T34" fmla="*/ 0 h 784"/>
              <a:gd name="T35" fmla="*/ 2568 w 2568"/>
              <a:gd name="T36" fmla="*/ 784 h 784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2568" h="784">
                <a:moveTo>
                  <a:pt x="2568" y="360"/>
                </a:moveTo>
                <a:cubicBezTo>
                  <a:pt x="2516" y="292"/>
                  <a:pt x="2464" y="224"/>
                  <a:pt x="2328" y="168"/>
                </a:cubicBezTo>
                <a:cubicBezTo>
                  <a:pt x="2192" y="112"/>
                  <a:pt x="2016" y="48"/>
                  <a:pt x="1752" y="24"/>
                </a:cubicBezTo>
                <a:cubicBezTo>
                  <a:pt x="1488" y="0"/>
                  <a:pt x="1008" y="0"/>
                  <a:pt x="744" y="24"/>
                </a:cubicBezTo>
                <a:cubicBezTo>
                  <a:pt x="480" y="48"/>
                  <a:pt x="280" y="72"/>
                  <a:pt x="168" y="168"/>
                </a:cubicBezTo>
                <a:cubicBezTo>
                  <a:pt x="56" y="264"/>
                  <a:pt x="0" y="504"/>
                  <a:pt x="72" y="600"/>
                </a:cubicBezTo>
                <a:cubicBezTo>
                  <a:pt x="144" y="696"/>
                  <a:pt x="416" y="720"/>
                  <a:pt x="600" y="744"/>
                </a:cubicBezTo>
                <a:cubicBezTo>
                  <a:pt x="784" y="768"/>
                  <a:pt x="968" y="784"/>
                  <a:pt x="1176" y="744"/>
                </a:cubicBezTo>
                <a:cubicBezTo>
                  <a:pt x="1384" y="704"/>
                  <a:pt x="1664" y="576"/>
                  <a:pt x="1848" y="504"/>
                </a:cubicBezTo>
                <a:cubicBezTo>
                  <a:pt x="2032" y="432"/>
                  <a:pt x="2168" y="336"/>
                  <a:pt x="2280" y="312"/>
                </a:cubicBezTo>
                <a:cubicBezTo>
                  <a:pt x="2392" y="288"/>
                  <a:pt x="2456" y="324"/>
                  <a:pt x="2520" y="36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41992" name="Group 42"/>
          <p:cNvGrpSpPr>
            <a:grpSpLocks/>
          </p:cNvGrpSpPr>
          <p:nvPr/>
        </p:nvGrpSpPr>
        <p:grpSpPr bwMode="auto">
          <a:xfrm>
            <a:off x="3080543" y="927100"/>
            <a:ext cx="2982913" cy="1054100"/>
            <a:chOff x="1920" y="1400"/>
            <a:chExt cx="1879" cy="664"/>
          </a:xfrm>
        </p:grpSpPr>
        <p:graphicFrame>
          <p:nvGraphicFramePr>
            <p:cNvPr id="41986" name="Object 2"/>
            <p:cNvGraphicFramePr>
              <a:graphicFrameLocks noChangeAspect="1"/>
            </p:cNvGraphicFramePr>
            <p:nvPr/>
          </p:nvGraphicFramePr>
          <p:xfrm>
            <a:off x="1964" y="1440"/>
            <a:ext cx="1012" cy="57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2235" name="Equation" r:id="rId8" imgW="800100" imgH="457200" progId="Equation.3">
                    <p:embed/>
                  </p:oleObj>
                </mc:Choice>
                <mc:Fallback>
                  <p:oleObj name="Equation" r:id="rId8" imgW="800100" imgH="457200" progId="Equation.3">
                    <p:embed/>
                    <p:pic>
                      <p:nvPicPr>
                        <p:cNvPr id="0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64" y="1440"/>
                          <a:ext cx="1012" cy="57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CC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accent2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>
                                    <a:alpha val="74997"/>
                                  </a:srgb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2004" name="Freeform 44"/>
            <p:cNvSpPr>
              <a:spLocks/>
            </p:cNvSpPr>
            <p:nvPr/>
          </p:nvSpPr>
          <p:spPr bwMode="auto">
            <a:xfrm>
              <a:off x="1920" y="1400"/>
              <a:ext cx="1879" cy="664"/>
            </a:xfrm>
            <a:custGeom>
              <a:avLst/>
              <a:gdLst>
                <a:gd name="T0" fmla="*/ 83 w 2568"/>
                <a:gd name="T1" fmla="*/ 58 h 784"/>
                <a:gd name="T2" fmla="*/ 75 w 2568"/>
                <a:gd name="T3" fmla="*/ 27 h 784"/>
                <a:gd name="T4" fmla="*/ 56 w 2568"/>
                <a:gd name="T5" fmla="*/ 3 h 784"/>
                <a:gd name="T6" fmla="*/ 24 w 2568"/>
                <a:gd name="T7" fmla="*/ 3 h 784"/>
                <a:gd name="T8" fmla="*/ 5 w 2568"/>
                <a:gd name="T9" fmla="*/ 27 h 784"/>
                <a:gd name="T10" fmla="*/ 2 w 2568"/>
                <a:gd name="T11" fmla="*/ 96 h 784"/>
                <a:gd name="T12" fmla="*/ 19 w 2568"/>
                <a:gd name="T13" fmla="*/ 119 h 784"/>
                <a:gd name="T14" fmla="*/ 38 w 2568"/>
                <a:gd name="T15" fmla="*/ 119 h 784"/>
                <a:gd name="T16" fmla="*/ 59 w 2568"/>
                <a:gd name="T17" fmla="*/ 81 h 784"/>
                <a:gd name="T18" fmla="*/ 73 w 2568"/>
                <a:gd name="T19" fmla="*/ 49 h 784"/>
                <a:gd name="T20" fmla="*/ 80 w 2568"/>
                <a:gd name="T21" fmla="*/ 58 h 78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568"/>
                <a:gd name="T34" fmla="*/ 0 h 784"/>
                <a:gd name="T35" fmla="*/ 2568 w 2568"/>
                <a:gd name="T36" fmla="*/ 784 h 78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568" h="784">
                  <a:moveTo>
                    <a:pt x="2568" y="360"/>
                  </a:moveTo>
                  <a:cubicBezTo>
                    <a:pt x="2516" y="292"/>
                    <a:pt x="2464" y="224"/>
                    <a:pt x="2328" y="168"/>
                  </a:cubicBezTo>
                  <a:cubicBezTo>
                    <a:pt x="2192" y="112"/>
                    <a:pt x="2016" y="48"/>
                    <a:pt x="1752" y="24"/>
                  </a:cubicBezTo>
                  <a:cubicBezTo>
                    <a:pt x="1488" y="0"/>
                    <a:pt x="1008" y="0"/>
                    <a:pt x="744" y="24"/>
                  </a:cubicBezTo>
                  <a:cubicBezTo>
                    <a:pt x="480" y="48"/>
                    <a:pt x="280" y="72"/>
                    <a:pt x="168" y="168"/>
                  </a:cubicBezTo>
                  <a:cubicBezTo>
                    <a:pt x="56" y="264"/>
                    <a:pt x="0" y="504"/>
                    <a:pt x="72" y="600"/>
                  </a:cubicBezTo>
                  <a:cubicBezTo>
                    <a:pt x="144" y="696"/>
                    <a:pt x="416" y="720"/>
                    <a:pt x="600" y="744"/>
                  </a:cubicBezTo>
                  <a:cubicBezTo>
                    <a:pt x="784" y="768"/>
                    <a:pt x="968" y="784"/>
                    <a:pt x="1176" y="744"/>
                  </a:cubicBezTo>
                  <a:cubicBezTo>
                    <a:pt x="1384" y="704"/>
                    <a:pt x="1664" y="576"/>
                    <a:pt x="1848" y="504"/>
                  </a:cubicBezTo>
                  <a:cubicBezTo>
                    <a:pt x="2032" y="432"/>
                    <a:pt x="2168" y="336"/>
                    <a:pt x="2280" y="312"/>
                  </a:cubicBezTo>
                  <a:cubicBezTo>
                    <a:pt x="2392" y="288"/>
                    <a:pt x="2456" y="324"/>
                    <a:pt x="2520" y="36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93" name="Group 45"/>
          <p:cNvGrpSpPr>
            <a:grpSpLocks/>
          </p:cNvGrpSpPr>
          <p:nvPr/>
        </p:nvGrpSpPr>
        <p:grpSpPr bwMode="auto">
          <a:xfrm>
            <a:off x="5642769" y="853491"/>
            <a:ext cx="3352800" cy="4648200"/>
            <a:chOff x="3648" y="528"/>
            <a:chExt cx="2112" cy="2928"/>
          </a:xfrm>
        </p:grpSpPr>
        <p:sp>
          <p:nvSpPr>
            <p:cNvPr id="42002" name="Rectangle 46"/>
            <p:cNvSpPr>
              <a:spLocks noChangeArrowheads="1"/>
            </p:cNvSpPr>
            <p:nvPr/>
          </p:nvSpPr>
          <p:spPr bwMode="auto">
            <a:xfrm>
              <a:off x="3648" y="3264"/>
              <a:ext cx="2112" cy="19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03" name="Rectangle 47"/>
            <p:cNvSpPr>
              <a:spLocks noChangeArrowheads="1"/>
            </p:cNvSpPr>
            <p:nvPr/>
          </p:nvSpPr>
          <p:spPr bwMode="auto">
            <a:xfrm>
              <a:off x="4128" y="528"/>
              <a:ext cx="1632" cy="19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sp>
        <p:nvSpPr>
          <p:cNvPr id="41994" name="Text Box 48"/>
          <p:cNvSpPr txBox="1">
            <a:spLocks noChangeArrowheads="1"/>
          </p:cNvSpPr>
          <p:nvPr/>
        </p:nvSpPr>
        <p:spPr bwMode="auto">
          <a:xfrm>
            <a:off x="228600" y="3200400"/>
            <a:ext cx="31781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Who will see protons hit</a:t>
            </a:r>
          </a:p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floor and ceiling first?</a:t>
            </a:r>
            <a:endParaRPr lang="en-US" altLang="en-US"/>
          </a:p>
        </p:txBody>
      </p:sp>
      <p:sp>
        <p:nvSpPr>
          <p:cNvPr id="41995" name="Text Box 49"/>
          <p:cNvSpPr txBox="1">
            <a:spLocks noChangeArrowheads="1"/>
          </p:cNvSpPr>
          <p:nvPr/>
        </p:nvSpPr>
        <p:spPr bwMode="auto">
          <a:xfrm>
            <a:off x="2018505" y="2286000"/>
            <a:ext cx="8366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dirty="0"/>
              <a:t>20 </a:t>
            </a:r>
            <a:r>
              <a:rPr lang="en-US" altLang="en-US" i="1" dirty="0"/>
              <a:t>ns</a:t>
            </a:r>
            <a:endParaRPr lang="en-US" altLang="en-US" dirty="0"/>
          </a:p>
        </p:txBody>
      </p:sp>
      <p:sp>
        <p:nvSpPr>
          <p:cNvPr id="41996" name="Text Box 50"/>
          <p:cNvSpPr txBox="1">
            <a:spLocks noChangeArrowheads="1"/>
          </p:cNvSpPr>
          <p:nvPr/>
        </p:nvSpPr>
        <p:spPr bwMode="auto">
          <a:xfrm>
            <a:off x="1997075" y="1392689"/>
            <a:ext cx="8366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dirty="0"/>
              <a:t>15 </a:t>
            </a:r>
            <a:r>
              <a:rPr lang="en-US" altLang="en-US" i="1" dirty="0"/>
              <a:t>ns</a:t>
            </a:r>
            <a:endParaRPr lang="en-US" altLang="en-US" dirty="0"/>
          </a:p>
        </p:txBody>
      </p:sp>
      <p:grpSp>
        <p:nvGrpSpPr>
          <p:cNvPr id="14" name="Group 53"/>
          <p:cNvGrpSpPr>
            <a:grpSpLocks/>
          </p:cNvGrpSpPr>
          <p:nvPr/>
        </p:nvGrpSpPr>
        <p:grpSpPr bwMode="auto">
          <a:xfrm>
            <a:off x="207962" y="4053779"/>
            <a:ext cx="5553075" cy="1371600"/>
            <a:chOff x="228600" y="4114800"/>
            <a:chExt cx="5553075" cy="1371600"/>
          </a:xfrm>
        </p:grpSpPr>
        <p:sp>
          <p:nvSpPr>
            <p:cNvPr id="42000" name="Text Box 51"/>
            <p:cNvSpPr txBox="1">
              <a:spLocks noChangeArrowheads="1"/>
            </p:cNvSpPr>
            <p:nvPr/>
          </p:nvSpPr>
          <p:spPr bwMode="auto">
            <a:xfrm>
              <a:off x="228600" y="4114800"/>
              <a:ext cx="5046663" cy="457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dirty="0">
                  <a:solidFill>
                    <a:srgbClr val="FF0000"/>
                  </a:solidFill>
                </a:rPr>
                <a:t>Time must run slower in moving frame.</a:t>
              </a:r>
              <a:endParaRPr lang="en-US" altLang="en-US" dirty="0"/>
            </a:p>
          </p:txBody>
        </p:sp>
        <p:sp>
          <p:nvSpPr>
            <p:cNvPr id="42001" name="Text Box 52"/>
            <p:cNvSpPr txBox="1">
              <a:spLocks noChangeArrowheads="1"/>
            </p:cNvSpPr>
            <p:nvPr/>
          </p:nvSpPr>
          <p:spPr bwMode="auto">
            <a:xfrm>
              <a:off x="228600" y="4664075"/>
              <a:ext cx="5553075" cy="822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dirty="0">
                  <a:solidFill>
                    <a:schemeClr val="accent2"/>
                  </a:solidFill>
                </a:rPr>
                <a:t>Einstein 1905:</a:t>
              </a:r>
              <a:r>
                <a:rPr lang="en-US" altLang="en-US" dirty="0"/>
                <a:t> </a:t>
              </a:r>
            </a:p>
            <a:p>
              <a:pPr eaLnBrk="1" hangingPunct="1"/>
              <a:r>
                <a:rPr lang="ja-JP" altLang="en-US" dirty="0">
                  <a:solidFill>
                    <a:srgbClr val="008000"/>
                  </a:solidFill>
                </a:rPr>
                <a:t>“</a:t>
              </a:r>
              <a:r>
                <a:rPr lang="en-US" altLang="ja-JP" dirty="0">
                  <a:solidFill>
                    <a:srgbClr val="008000"/>
                  </a:solidFill>
                </a:rPr>
                <a:t>On the electrodynamics of moving bodies</a:t>
              </a:r>
              <a:r>
                <a:rPr lang="ja-JP" altLang="en-US" dirty="0">
                  <a:solidFill>
                    <a:srgbClr val="008000"/>
                  </a:solidFill>
                </a:rPr>
                <a:t>”</a:t>
              </a:r>
              <a:endParaRPr lang="en-US" altLang="en-US" dirty="0"/>
            </a:p>
          </p:txBody>
        </p:sp>
      </p:grpSp>
      <p:sp>
        <p:nvSpPr>
          <p:cNvPr id="41998" name="Rectangle 5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smtClean="0">
                <a:ea typeface="ＭＳ Ｐゴシック" charset="-128"/>
              </a:rPr>
              <a:t>Magnetic Forces in Moving Reference Frames</a:t>
            </a:r>
            <a:endParaRPr lang="en-US" altLang="en-US" smtClean="0">
              <a:ea typeface="ＭＳ Ｐゴシック" charset="-128"/>
            </a:endParaRPr>
          </a:p>
        </p:txBody>
      </p:sp>
      <p:sp>
        <p:nvSpPr>
          <p:cNvPr id="41999" name="Rectangle 13"/>
          <p:cNvSpPr>
            <a:spLocks noChangeArrowheads="1"/>
          </p:cNvSpPr>
          <p:nvPr/>
        </p:nvSpPr>
        <p:spPr bwMode="auto">
          <a:xfrm>
            <a:off x="0" y="6858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37</a:t>
            </a:fld>
            <a:endParaRPr lang="en-US" altLang="en-US"/>
          </a:p>
        </p:txBody>
      </p:sp>
      <p:pic>
        <p:nvPicPr>
          <p:cNvPr id="57" name="Picture 2" descr="bd00017_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246" y="2548905"/>
            <a:ext cx="812167" cy="2293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103" name="Picture 119" descr=" \Delta t' = \gamma \, \Delta t = \frac{\Delta t}{\sqrt{1-\frac{v^2}{c^2}}} \,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" y="5778900"/>
            <a:ext cx="2971800" cy="87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3970337" y="5978955"/>
            <a:ext cx="516572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smtClean="0"/>
              <a:t>http://en.wikipedia.org/wiki/Twin_paradox</a:t>
            </a:r>
            <a:endParaRPr lang="en-US" sz="2000" dirty="0"/>
          </a:p>
        </p:txBody>
      </p:sp>
      <p:sp>
        <p:nvSpPr>
          <p:cNvPr id="4" name="Rectangle 3"/>
          <p:cNvSpPr/>
          <p:nvPr/>
        </p:nvSpPr>
        <p:spPr>
          <a:xfrm>
            <a:off x="4023908" y="5486246"/>
            <a:ext cx="20181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/>
              <a:t>Twin paradox</a:t>
            </a:r>
            <a:endParaRPr lang="en-US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7" name="Text Box 2"/>
          <p:cNvSpPr txBox="1">
            <a:spLocks noChangeArrowheads="1"/>
          </p:cNvSpPr>
          <p:nvPr/>
        </p:nvSpPr>
        <p:spPr bwMode="auto">
          <a:xfrm>
            <a:off x="746125" y="1489075"/>
            <a:ext cx="77893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dirty="0">
                <a:solidFill>
                  <a:schemeClr val="accent2"/>
                </a:solidFill>
              </a:rPr>
              <a:t>Our detailed derivations are not correct for relativistic speeds</a:t>
            </a:r>
            <a:r>
              <a:rPr lang="en-US" altLang="en-US" dirty="0" smtClean="0">
                <a:solidFill>
                  <a:schemeClr val="accent2"/>
                </a:solidFill>
              </a:rPr>
              <a:t>,</a:t>
            </a:r>
            <a:endParaRPr lang="en-US" altLang="en-US" dirty="0">
              <a:solidFill>
                <a:schemeClr val="accent2"/>
              </a:solidFill>
            </a:endParaRPr>
          </a:p>
        </p:txBody>
      </p:sp>
      <p:sp>
        <p:nvSpPr>
          <p:cNvPr id="1602564" name="Text Box 4"/>
          <p:cNvSpPr txBox="1">
            <a:spLocks noChangeArrowheads="1"/>
          </p:cNvSpPr>
          <p:nvPr/>
        </p:nvSpPr>
        <p:spPr bwMode="auto">
          <a:xfrm>
            <a:off x="509587" y="2590800"/>
            <a:ext cx="4672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According to the theory of relativity:</a:t>
            </a:r>
            <a:endParaRPr lang="en-US" altLang="en-US"/>
          </a:p>
        </p:txBody>
      </p:sp>
      <p:pic>
        <p:nvPicPr>
          <p:cNvPr id="1602565" name="Picture 5" descr="Fig20"/>
          <p:cNvPicPr>
            <a:picLocks noChangeAspect="1" noChangeArrowheads="1"/>
          </p:cNvPicPr>
          <p:nvPr/>
        </p:nvPicPr>
        <p:blipFill>
          <a:blip r:embed="rId4">
            <a:lum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2438400"/>
            <a:ext cx="3810000" cy="185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602566" name="Object 3"/>
          <p:cNvGraphicFramePr>
            <a:graphicFrameLocks noChangeAspect="1"/>
          </p:cNvGraphicFramePr>
          <p:nvPr/>
        </p:nvGraphicFramePr>
        <p:xfrm>
          <a:off x="609600" y="4267200"/>
          <a:ext cx="6065838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272" name="Equation" r:id="rId5" imgW="3022600" imgH="444500" progId="Equation.3">
                  <p:embed/>
                </p:oleObj>
              </mc:Choice>
              <mc:Fallback>
                <p:oleObj name="Equation" r:id="rId5" imgW="3022600" imgH="4445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4267200"/>
                        <a:ext cx="6065838" cy="889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02567" name="Object 4"/>
          <p:cNvGraphicFramePr>
            <a:graphicFrameLocks noChangeAspect="1"/>
          </p:cNvGraphicFramePr>
          <p:nvPr/>
        </p:nvGraphicFramePr>
        <p:xfrm>
          <a:off x="609600" y="5257800"/>
          <a:ext cx="6575425" cy="1295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273" name="Equation" r:id="rId7" imgW="3276600" imgH="647700" progId="Equation.DSMT4">
                  <p:embed/>
                </p:oleObj>
              </mc:Choice>
              <mc:Fallback>
                <p:oleObj name="Equation" r:id="rId7" imgW="3276600" imgH="64770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5257800"/>
                        <a:ext cx="6575425" cy="1295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40" name="Rectangle 8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charset="-128"/>
              </a:rPr>
              <a:t>Relativistic Field Transformations</a:t>
            </a:r>
          </a:p>
        </p:txBody>
      </p:sp>
      <p:sp>
        <p:nvSpPr>
          <p:cNvPr id="44041" name="Rectangle 13"/>
          <p:cNvSpPr>
            <a:spLocks noChangeArrowheads="1"/>
          </p:cNvSpPr>
          <p:nvPr/>
        </p:nvSpPr>
        <p:spPr bwMode="auto">
          <a:xfrm>
            <a:off x="0" y="9144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38</a:t>
            </a:fld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2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2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2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2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2564" grpId="0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8" name="Picture 2" descr="Ball-red-sma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0" y="2390775"/>
            <a:ext cx="2921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9" name="Text Box 3"/>
          <p:cNvSpPr txBox="1">
            <a:spLocks noChangeArrowheads="1"/>
          </p:cNvSpPr>
          <p:nvPr/>
        </p:nvSpPr>
        <p:spPr bwMode="auto">
          <a:xfrm>
            <a:off x="593725" y="1108075"/>
            <a:ext cx="774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Still:</a:t>
            </a:r>
            <a:endParaRPr lang="en-US" altLang="en-US"/>
          </a:p>
        </p:txBody>
      </p:sp>
      <p:graphicFrame>
        <p:nvGraphicFramePr>
          <p:cNvPr id="1604612" name="Object 2"/>
          <p:cNvGraphicFramePr>
            <a:graphicFrameLocks noChangeAspect="1"/>
          </p:cNvGraphicFramePr>
          <p:nvPr/>
        </p:nvGraphicFramePr>
        <p:xfrm>
          <a:off x="2438400" y="990600"/>
          <a:ext cx="160655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676" name="Equation" r:id="rId5" imgW="800100" imgH="431800" progId="Equation.3">
                  <p:embed/>
                </p:oleObj>
              </mc:Choice>
              <mc:Fallback>
                <p:oleObj name="Equation" r:id="rId5" imgW="800100" imgH="4318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990600"/>
                        <a:ext cx="1606550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04613" name="Object 3"/>
          <p:cNvGraphicFramePr>
            <a:graphicFrameLocks noChangeAspect="1"/>
          </p:cNvGraphicFramePr>
          <p:nvPr/>
        </p:nvGraphicFramePr>
        <p:xfrm>
          <a:off x="4572000" y="1219200"/>
          <a:ext cx="765175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677" name="Equation" r:id="rId7" imgW="381000" imgH="177800" progId="Equation.3">
                  <p:embed/>
                </p:oleObj>
              </mc:Choice>
              <mc:Fallback>
                <p:oleObj name="Equation" r:id="rId7" imgW="381000" imgH="1778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1219200"/>
                        <a:ext cx="765175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04614" name="Text Box 6"/>
          <p:cNvSpPr txBox="1">
            <a:spLocks noChangeArrowheads="1"/>
          </p:cNvSpPr>
          <p:nvPr/>
        </p:nvSpPr>
        <p:spPr bwMode="auto">
          <a:xfrm>
            <a:off x="533400" y="2362200"/>
            <a:ext cx="12334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Moving:</a:t>
            </a:r>
            <a:endParaRPr lang="en-US" altLang="en-US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6172200" y="1066800"/>
            <a:ext cx="2895600" cy="2771775"/>
            <a:chOff x="3792" y="672"/>
            <a:chExt cx="1824" cy="1746"/>
          </a:xfrm>
        </p:grpSpPr>
        <p:pic>
          <p:nvPicPr>
            <p:cNvPr id="46098" name="Picture 8" descr="Fig20"/>
            <p:cNvPicPr>
              <a:picLocks noChangeAspect="1" noChangeArrowheads="1"/>
            </p:cNvPicPr>
            <p:nvPr/>
          </p:nvPicPr>
          <p:blipFill>
            <a:blip r:embed="rId9">
              <a:lum bright="-6000" contrast="3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2" y="672"/>
              <a:ext cx="1824" cy="1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6099" name="Picture 9" descr="Ball-red-small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62" y="1502"/>
              <a:ext cx="184" cy="1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aphicFrame>
        <p:nvGraphicFramePr>
          <p:cNvPr id="1604618" name="Object 4"/>
          <p:cNvGraphicFramePr>
            <a:graphicFrameLocks noChangeAspect="1"/>
          </p:cNvGraphicFramePr>
          <p:nvPr/>
        </p:nvGraphicFramePr>
        <p:xfrm>
          <a:off x="1839913" y="1828800"/>
          <a:ext cx="4103687" cy="1295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678" name="Equation" r:id="rId10" imgW="2044700" imgH="647700" progId="Equation.3">
                  <p:embed/>
                </p:oleObj>
              </mc:Choice>
              <mc:Fallback>
                <p:oleObj name="Equation" r:id="rId10" imgW="2044700" imgH="647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9913" y="1828800"/>
                        <a:ext cx="4103687" cy="1295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04619" name="Text Box 11"/>
          <p:cNvSpPr txBox="1">
            <a:spLocks noChangeArrowheads="1"/>
          </p:cNvSpPr>
          <p:nvPr/>
        </p:nvSpPr>
        <p:spPr bwMode="auto">
          <a:xfrm>
            <a:off x="533400" y="3429000"/>
            <a:ext cx="2630488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Slow case:</a:t>
            </a:r>
            <a:r>
              <a:rPr lang="en-US" altLang="en-US"/>
              <a:t> </a:t>
            </a:r>
            <a:r>
              <a:rPr lang="en-US" altLang="en-US" i="1"/>
              <a:t>v&lt;&lt;c </a:t>
            </a:r>
            <a:r>
              <a:rPr lang="en-US" altLang="en-US" i="1">
                <a:sym typeface="Symbol" charset="2"/>
              </a:rPr>
              <a:t></a:t>
            </a:r>
            <a:endParaRPr lang="en-US" altLang="en-US"/>
          </a:p>
        </p:txBody>
      </p:sp>
      <p:graphicFrame>
        <p:nvGraphicFramePr>
          <p:cNvPr id="1604620" name="Object 5"/>
          <p:cNvGraphicFramePr>
            <a:graphicFrameLocks noChangeAspect="1"/>
          </p:cNvGraphicFramePr>
          <p:nvPr/>
        </p:nvGraphicFramePr>
        <p:xfrm>
          <a:off x="3124200" y="3276600"/>
          <a:ext cx="2346325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679" name="Equation" r:id="rId12" imgW="1168400" imgH="431800" progId="Equation.3">
                  <p:embed/>
                </p:oleObj>
              </mc:Choice>
              <mc:Fallback>
                <p:oleObj name="Equation" r:id="rId12" imgW="1168400" imgH="4318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3276600"/>
                        <a:ext cx="2346325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04621" name="Object 6"/>
          <p:cNvGraphicFramePr>
            <a:graphicFrameLocks noChangeAspect="1"/>
          </p:cNvGraphicFramePr>
          <p:nvPr/>
        </p:nvGraphicFramePr>
        <p:xfrm>
          <a:off x="533400" y="3886200"/>
          <a:ext cx="125095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680" name="Equation" r:id="rId14" imgW="622300" imgH="431800" progId="Equation.3">
                  <p:embed/>
                </p:oleObj>
              </mc:Choice>
              <mc:Fallback>
                <p:oleObj name="Equation" r:id="rId14" imgW="6223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" y="3886200"/>
                        <a:ext cx="1250950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04622" name="Object 7"/>
          <p:cNvGraphicFramePr>
            <a:graphicFrameLocks noChangeAspect="1"/>
          </p:cNvGraphicFramePr>
          <p:nvPr/>
        </p:nvGraphicFramePr>
        <p:xfrm>
          <a:off x="2667000" y="4191000"/>
          <a:ext cx="1811338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681" name="Equation" r:id="rId16" imgW="901700" imgH="393700" progId="Equation.DSMT4">
                  <p:embed/>
                </p:oleObj>
              </mc:Choice>
              <mc:Fallback>
                <p:oleObj name="Equation" r:id="rId16" imgW="901700" imgH="393700" progId="Equation.DSMT4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0" y="4191000"/>
                        <a:ext cx="1811338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04623" name="Text Box 15"/>
          <p:cNvSpPr txBox="1">
            <a:spLocks noChangeArrowheads="1"/>
          </p:cNvSpPr>
          <p:nvPr/>
        </p:nvSpPr>
        <p:spPr bwMode="auto">
          <a:xfrm>
            <a:off x="4800600" y="4191000"/>
            <a:ext cx="43434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Field transformation is consistent with Biot-Savart law</a:t>
            </a:r>
            <a:endParaRPr lang="en-US" altLang="en-US"/>
          </a:p>
        </p:txBody>
      </p:sp>
      <p:sp>
        <p:nvSpPr>
          <p:cNvPr id="1604624" name="Text Box 16"/>
          <p:cNvSpPr txBox="1">
            <a:spLocks noChangeArrowheads="1"/>
          </p:cNvSpPr>
          <p:nvPr/>
        </p:nvSpPr>
        <p:spPr bwMode="auto">
          <a:xfrm>
            <a:off x="1524000" y="5181600"/>
            <a:ext cx="5505450" cy="466725"/>
          </a:xfrm>
          <a:prstGeom prst="rect">
            <a:avLst/>
          </a:prstGeom>
          <a:solidFill>
            <a:srgbClr val="F6F63F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/>
              <a:t>Electric and magnetic fields are interrelated</a:t>
            </a:r>
          </a:p>
        </p:txBody>
      </p:sp>
      <p:sp>
        <p:nvSpPr>
          <p:cNvPr id="1604625" name="Text Box 17"/>
          <p:cNvSpPr txBox="1">
            <a:spLocks noChangeArrowheads="1"/>
          </p:cNvSpPr>
          <p:nvPr/>
        </p:nvSpPr>
        <p:spPr bwMode="auto">
          <a:xfrm>
            <a:off x="609600" y="5943600"/>
            <a:ext cx="75771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FF0000"/>
                </a:solidFill>
              </a:rPr>
              <a:t>Magnetic fields are relativistic consequence of electric fields</a:t>
            </a:r>
            <a:endParaRPr lang="en-US" altLang="en-US"/>
          </a:p>
        </p:txBody>
      </p:sp>
      <p:sp>
        <p:nvSpPr>
          <p:cNvPr id="46096" name="Rectangle 1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charset="-128"/>
              </a:rPr>
              <a:t>Magnetic Field of a Moving Particle</a:t>
            </a:r>
          </a:p>
        </p:txBody>
      </p:sp>
      <p:sp>
        <p:nvSpPr>
          <p:cNvPr id="46097" name="Rectangle 13"/>
          <p:cNvSpPr>
            <a:spLocks noChangeArrowheads="1"/>
          </p:cNvSpPr>
          <p:nvPr/>
        </p:nvSpPr>
        <p:spPr bwMode="auto">
          <a:xfrm>
            <a:off x="0" y="7620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39</a:t>
            </a:fld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4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4614" grpId="0" autoUpdateAnimBg="0"/>
      <p:bldP spid="1604619" grpId="0" autoUpdateAnimBg="0"/>
      <p:bldP spid="1604623" grpId="0" autoUpdateAnimBg="0"/>
      <p:bldP spid="1604624" grpId="0" animBg="1" autoUpdateAnimBg="0"/>
      <p:bldP spid="1604625" grpId="0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8130" name="Object 2"/>
          <p:cNvGraphicFramePr>
            <a:graphicFrameLocks noChangeAspect="1"/>
          </p:cNvGraphicFramePr>
          <p:nvPr/>
        </p:nvGraphicFramePr>
        <p:xfrm>
          <a:off x="2209800" y="2057400"/>
          <a:ext cx="6065838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327" name="Equation" r:id="rId4" imgW="3022600" imgH="444500" progId="Equation.3">
                  <p:embed/>
                </p:oleObj>
              </mc:Choice>
              <mc:Fallback>
                <p:oleObj name="Equation" r:id="rId4" imgW="3022600" imgH="4445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2057400"/>
                        <a:ext cx="6065838" cy="889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06659" name="Object 3"/>
          <p:cNvGraphicFramePr>
            <a:graphicFrameLocks noChangeAspect="1"/>
          </p:cNvGraphicFramePr>
          <p:nvPr/>
        </p:nvGraphicFramePr>
        <p:xfrm>
          <a:off x="3657600" y="3124200"/>
          <a:ext cx="4611688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328" name="Equation" r:id="rId6" imgW="2298700" imgH="444500" progId="Equation.DSMT4">
                  <p:embed/>
                </p:oleObj>
              </mc:Choice>
              <mc:Fallback>
                <p:oleObj name="Equation" r:id="rId6" imgW="2298700" imgH="4445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3124200"/>
                        <a:ext cx="4611688" cy="889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8132" name="Picture 4" descr="Fig20"/>
          <p:cNvPicPr>
            <a:picLocks noChangeAspect="1" noChangeArrowheads="1"/>
          </p:cNvPicPr>
          <p:nvPr/>
        </p:nvPicPr>
        <p:blipFill>
          <a:blip r:embed="rId8">
            <a:lum bright="-12000" contrast="3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71800"/>
            <a:ext cx="3030538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3" name="Rectangle 5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z="3200" smtClean="0">
                <a:ea typeface="ＭＳ Ｐゴシック" charset="-128"/>
              </a:rPr>
              <a:t>Electric Field of a Rapidly Moving Particle</a:t>
            </a:r>
          </a:p>
        </p:txBody>
      </p:sp>
      <p:sp>
        <p:nvSpPr>
          <p:cNvPr id="48134" name="Rectangle 13"/>
          <p:cNvSpPr>
            <a:spLocks noChangeArrowheads="1"/>
          </p:cNvSpPr>
          <p:nvPr/>
        </p:nvSpPr>
        <p:spPr bwMode="auto">
          <a:xfrm>
            <a:off x="0" y="10668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40</a:t>
            </a:fld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6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83" name="Picture 2" descr="Fig20"/>
          <p:cNvPicPr>
            <a:picLocks noChangeAspect="1" noChangeArrowheads="1"/>
          </p:cNvPicPr>
          <p:nvPr/>
        </p:nvPicPr>
        <p:blipFill>
          <a:blip r:embed="rId4">
            <a:lum bright="-12000" contras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990600"/>
            <a:ext cx="50292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0178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7208536"/>
              </p:ext>
            </p:extLst>
          </p:nvPr>
        </p:nvGraphicFramePr>
        <p:xfrm>
          <a:off x="6515100" y="2078831"/>
          <a:ext cx="2544807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679" name="Equation" r:id="rId5" imgW="939800" imgH="266700" progId="Equation.3">
                  <p:embed/>
                </p:oleObj>
              </mc:Choice>
              <mc:Fallback>
                <p:oleObj name="Equation" r:id="rId5" imgW="939800" imgH="2667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5100" y="2078831"/>
                        <a:ext cx="2544807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0184" name="Group 4"/>
          <p:cNvGrpSpPr>
            <a:grpSpLocks/>
          </p:cNvGrpSpPr>
          <p:nvPr/>
        </p:nvGrpSpPr>
        <p:grpSpPr bwMode="auto">
          <a:xfrm>
            <a:off x="2133600" y="3429000"/>
            <a:ext cx="1447800" cy="609600"/>
            <a:chOff x="864" y="2160"/>
            <a:chExt cx="912" cy="384"/>
          </a:xfrm>
        </p:grpSpPr>
        <p:sp>
          <p:nvSpPr>
            <p:cNvPr id="50196" name="Rectangle 5"/>
            <p:cNvSpPr>
              <a:spLocks noChangeArrowheads="1"/>
            </p:cNvSpPr>
            <p:nvPr/>
          </p:nvSpPr>
          <p:spPr bwMode="auto">
            <a:xfrm>
              <a:off x="864" y="2160"/>
              <a:ext cx="912" cy="2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0197" name="Line 6"/>
            <p:cNvSpPr>
              <a:spLocks noChangeShapeType="1"/>
            </p:cNvSpPr>
            <p:nvPr/>
          </p:nvSpPr>
          <p:spPr bwMode="auto">
            <a:xfrm>
              <a:off x="912" y="2304"/>
              <a:ext cx="768" cy="0"/>
            </a:xfrm>
            <a:prstGeom prst="line">
              <a:avLst/>
            </a:prstGeom>
            <a:noFill/>
            <a:ln w="28575">
              <a:solidFill>
                <a:srgbClr val="FF66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198" name="Text Box 7"/>
            <p:cNvSpPr txBox="1">
              <a:spLocks noChangeArrowheads="1"/>
            </p:cNvSpPr>
            <p:nvPr/>
          </p:nvSpPr>
          <p:spPr bwMode="auto">
            <a:xfrm>
              <a:off x="1296" y="2256"/>
              <a:ext cx="20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b="1" i="1">
                  <a:solidFill>
                    <a:srgbClr val="FF6600"/>
                  </a:solidFill>
                </a:rPr>
                <a:t>v</a:t>
              </a:r>
            </a:p>
          </p:txBody>
        </p:sp>
      </p:grpSp>
      <p:graphicFrame>
        <p:nvGraphicFramePr>
          <p:cNvPr id="160871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6527657"/>
              </p:ext>
            </p:extLst>
          </p:nvPr>
        </p:nvGraphicFramePr>
        <p:xfrm>
          <a:off x="1169194" y="4038600"/>
          <a:ext cx="6805612" cy="101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680" name="Equation" r:id="rId7" imgW="3390840" imgH="507960" progId="Equation.DSMT4">
                  <p:embed/>
                </p:oleObj>
              </mc:Choice>
              <mc:Fallback>
                <p:oleObj name="Equation" r:id="rId7" imgW="3390840" imgH="50796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69194" y="4038600"/>
                        <a:ext cx="6805612" cy="1016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08713" name="Line 9"/>
          <p:cNvSpPr>
            <a:spLocks noChangeShapeType="1"/>
          </p:cNvSpPr>
          <p:nvPr/>
        </p:nvSpPr>
        <p:spPr bwMode="auto">
          <a:xfrm>
            <a:off x="3886200" y="5041900"/>
            <a:ext cx="0" cy="444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1608714" name="Object 4"/>
          <p:cNvGraphicFramePr>
            <a:graphicFrameLocks noChangeAspect="1"/>
          </p:cNvGraphicFramePr>
          <p:nvPr/>
        </p:nvGraphicFramePr>
        <p:xfrm>
          <a:off x="2286000" y="5486400"/>
          <a:ext cx="3978275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681" name="Equation" r:id="rId9" imgW="1981200" imgH="431800" progId="Equation.3">
                  <p:embed/>
                </p:oleObj>
              </mc:Choice>
              <mc:Fallback>
                <p:oleObj name="Equation" r:id="rId9" imgW="19812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5486400"/>
                        <a:ext cx="3978275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Group 11"/>
          <p:cNvGrpSpPr>
            <a:grpSpLocks/>
          </p:cNvGrpSpPr>
          <p:nvPr/>
        </p:nvGrpSpPr>
        <p:grpSpPr bwMode="auto">
          <a:xfrm>
            <a:off x="3276600" y="1565275"/>
            <a:ext cx="1600200" cy="949325"/>
            <a:chOff x="1584" y="986"/>
            <a:chExt cx="1008" cy="598"/>
          </a:xfrm>
        </p:grpSpPr>
        <p:sp>
          <p:nvSpPr>
            <p:cNvPr id="50193" name="Line 12"/>
            <p:cNvSpPr>
              <a:spLocks noChangeShapeType="1"/>
            </p:cNvSpPr>
            <p:nvPr/>
          </p:nvSpPr>
          <p:spPr bwMode="auto">
            <a:xfrm flipV="1">
              <a:off x="1584" y="1152"/>
              <a:ext cx="0" cy="432"/>
            </a:xfrm>
            <a:prstGeom prst="line">
              <a:avLst/>
            </a:prstGeom>
            <a:noFill/>
            <a:ln w="5715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194" name="Line 13"/>
            <p:cNvSpPr>
              <a:spLocks noChangeShapeType="1"/>
            </p:cNvSpPr>
            <p:nvPr/>
          </p:nvSpPr>
          <p:spPr bwMode="auto">
            <a:xfrm flipV="1">
              <a:off x="2592" y="1152"/>
              <a:ext cx="0" cy="432"/>
            </a:xfrm>
            <a:prstGeom prst="line">
              <a:avLst/>
            </a:prstGeom>
            <a:noFill/>
            <a:ln w="5715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195" name="Text Box 14"/>
            <p:cNvSpPr txBox="1">
              <a:spLocks noChangeArrowheads="1"/>
            </p:cNvSpPr>
            <p:nvPr/>
          </p:nvSpPr>
          <p:spPr bwMode="auto">
            <a:xfrm>
              <a:off x="1622" y="986"/>
              <a:ext cx="23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en-US" i="1">
                  <a:solidFill>
                    <a:schemeClr val="accent2"/>
                  </a:solidFill>
                </a:rPr>
                <a:t>E</a:t>
              </a:r>
            </a:p>
          </p:txBody>
        </p:sp>
      </p:grpSp>
      <p:pic>
        <p:nvPicPr>
          <p:cNvPr id="1608719" name="Picture 15" descr="Ball-red-small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438400"/>
            <a:ext cx="2159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608720" name="Object 5"/>
          <p:cNvGraphicFramePr>
            <a:graphicFrameLocks noChangeAspect="1"/>
          </p:cNvGraphicFramePr>
          <p:nvPr/>
        </p:nvGraphicFramePr>
        <p:xfrm>
          <a:off x="146050" y="2286000"/>
          <a:ext cx="153035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682" name="Equation" r:id="rId12" imgW="762000" imgH="254000" progId="Equation.3">
                  <p:embed/>
                </p:oleObj>
              </mc:Choice>
              <mc:Fallback>
                <p:oleObj name="Equation" r:id="rId12" imgW="762000" imgH="2540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6050" y="2286000"/>
                        <a:ext cx="1530350" cy="508000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08721" name="Line 17"/>
          <p:cNvSpPr>
            <a:spLocks noChangeShapeType="1"/>
          </p:cNvSpPr>
          <p:nvPr/>
        </p:nvSpPr>
        <p:spPr bwMode="auto">
          <a:xfrm flipV="1">
            <a:off x="2533650" y="1981200"/>
            <a:ext cx="0" cy="4572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608722" name="Line 18"/>
          <p:cNvSpPr>
            <a:spLocks noChangeShapeType="1"/>
          </p:cNvSpPr>
          <p:nvPr/>
        </p:nvSpPr>
        <p:spPr bwMode="auto">
          <a:xfrm flipV="1">
            <a:off x="1676400" y="2357438"/>
            <a:ext cx="779463" cy="250825"/>
          </a:xfrm>
          <a:prstGeom prst="line">
            <a:avLst/>
          </a:prstGeom>
          <a:noFill/>
          <a:ln w="9525">
            <a:solidFill>
              <a:srgbClr val="FF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1608723" name="Object 6"/>
          <p:cNvGraphicFramePr>
            <a:graphicFrameLocks noChangeAspect="1"/>
          </p:cNvGraphicFramePr>
          <p:nvPr/>
        </p:nvGraphicFramePr>
        <p:xfrm>
          <a:off x="152400" y="2876550"/>
          <a:ext cx="1046163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683" name="Equation" r:id="rId14" imgW="520700" imgH="254000" progId="Equation.DSMT4">
                  <p:embed/>
                </p:oleObj>
              </mc:Choice>
              <mc:Fallback>
                <p:oleObj name="Equation" r:id="rId14" imgW="520700" imgH="254000" progId="Equation.DSMT4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" y="2876550"/>
                        <a:ext cx="1046163" cy="508000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08724" name="Rectangle 20"/>
          <p:cNvSpPr>
            <a:spLocks noChangeArrowheads="1"/>
          </p:cNvSpPr>
          <p:nvPr/>
        </p:nvSpPr>
        <p:spPr bwMode="auto">
          <a:xfrm>
            <a:off x="5486400" y="1600200"/>
            <a:ext cx="228600" cy="1219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0191" name="Rectangle 2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z="3200" dirty="0" smtClean="0">
                <a:ea typeface="ＭＳ Ｐゴシック" charset="-128"/>
              </a:rPr>
              <a:t>Interpretation depends on reference frame</a:t>
            </a:r>
          </a:p>
        </p:txBody>
      </p:sp>
      <p:sp>
        <p:nvSpPr>
          <p:cNvPr id="50192" name="Rectangle 13"/>
          <p:cNvSpPr>
            <a:spLocks noChangeArrowheads="1"/>
          </p:cNvSpPr>
          <p:nvPr/>
        </p:nvSpPr>
        <p:spPr bwMode="auto">
          <a:xfrm>
            <a:off x="0" y="9144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F9B3F-1E65-4F17-8201-446C1D7FCBD6}" type="slidenum">
              <a:rPr lang="en-US" altLang="en-US" smtClean="0"/>
              <a:pPr/>
              <a:t>41</a:t>
            </a:fld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  <a:ln w="28575" cap="flat" cmpd="sng" algn="ctr">
          <a:noFill/>
          <a:prstDash val="solid"/>
          <a:round/>
          <a:headEnd type="none" w="med" len="med"/>
          <a:tailEnd type="none" w="med" len="med"/>
        </a:ln>
      </a:spPr>
      <a:bodyPr wrap="none" rtlCol="0">
        <a:spAutoFit/>
      </a:bodyPr>
      <a:lstStyle>
        <a:defPPr indent="228600">
          <a:defRPr sz="1800">
            <a:solidFill>
              <a:srgbClr val="CC0000"/>
            </a:solidFill>
            <a:latin typeface="+mj-lt"/>
          </a:defRPr>
        </a:defPPr>
      </a:lstStyle>
    </a:tx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5702</TotalTime>
  <Words>1866</Words>
  <Application>Microsoft Office PowerPoint</Application>
  <PresentationFormat>On-screen Show (4:3)</PresentationFormat>
  <Paragraphs>484</Paragraphs>
  <Slides>41</Slides>
  <Notes>33</Notes>
  <HiddenSlides>10</HiddenSlides>
  <MMClips>2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ＭＳ Ｐゴシック</vt:lpstr>
      <vt:lpstr>宋体</vt:lpstr>
      <vt:lpstr>ヒラギノ角ゴ Pro W3</vt:lpstr>
      <vt:lpstr>Arial</vt:lpstr>
      <vt:lpstr>Comic Sans MS</vt:lpstr>
      <vt:lpstr>Symbol</vt:lpstr>
      <vt:lpstr>Times New Roman</vt:lpstr>
      <vt:lpstr>Wingdings</vt:lpstr>
      <vt:lpstr>Default Design</vt:lpstr>
      <vt:lpstr>Equation</vt:lpstr>
      <vt:lpstr>Last time</vt:lpstr>
      <vt:lpstr>PowerPoint Presentation</vt:lpstr>
      <vt:lpstr>Motion in a Magnetic Field</vt:lpstr>
      <vt:lpstr>PowerPoint Presentation</vt:lpstr>
      <vt:lpstr>Determining the Momentum of a Particle</vt:lpstr>
      <vt:lpstr>Circular Motion at any Speed</vt:lpstr>
      <vt:lpstr>Circular Motion at Low Speed</vt:lpstr>
      <vt:lpstr>Charged Particle Entering  Uniform Magnetic Field B</vt:lpstr>
      <vt:lpstr>More complicated situations?</vt:lpstr>
      <vt:lpstr>More complicated situations?</vt:lpstr>
      <vt:lpstr>More complicated situations?</vt:lpstr>
      <vt:lpstr>PowerPoint Presentation</vt:lpstr>
      <vt:lpstr>iClicker Question</vt:lpstr>
      <vt:lpstr>PowerPoint Presentation</vt:lpstr>
      <vt:lpstr>Hall Effect</vt:lpstr>
      <vt:lpstr>Hall Effect</vt:lpstr>
      <vt:lpstr>Hall Effect</vt:lpstr>
      <vt:lpstr>Both B and E present</vt:lpstr>
      <vt:lpstr>Thomson’s e/m Measurement</vt:lpstr>
      <vt:lpstr>Biot-Savart Law</vt:lpstr>
      <vt:lpstr>GOAL:  Show </vt:lpstr>
      <vt:lpstr>Magnetic Force on a charge or wire</vt:lpstr>
      <vt:lpstr>iClicker Quiz: Magnetic Force on a Wire</vt:lpstr>
      <vt:lpstr>Magnetic Field of a Straight Wire</vt:lpstr>
      <vt:lpstr>Very Close to the Wire</vt:lpstr>
      <vt:lpstr>iClicker question: Two long parallel wires carry currents of 5 A and 10 A in the same direction as shown.  What is the direction of the magnetic force acting on the 10-A wire?</vt:lpstr>
      <vt:lpstr>Force Between Parallel Wires</vt:lpstr>
      <vt:lpstr>iClicker question: Two long parallel wires carry currents of 5 A and 10 A in opposite directions as shown.  What is the direction of the magnetic force on the 10-A wire?</vt:lpstr>
      <vt:lpstr>Force Between (Anti) Parallel Wires</vt:lpstr>
      <vt:lpstr>Currents Due to Magnetic Forces</vt:lpstr>
      <vt:lpstr>Moving Bar and Energy Conservation</vt:lpstr>
      <vt:lpstr>Reference Frame</vt:lpstr>
      <vt:lpstr>iClicker Question</vt:lpstr>
      <vt:lpstr>Magnetic Forces in Moving Reference Frames</vt:lpstr>
      <vt:lpstr>Magnetic Forces in Moving Reference Frames</vt:lpstr>
      <vt:lpstr>Magnetic Forces in Moving Reference Frames</vt:lpstr>
      <vt:lpstr>Magnetic Forces in Moving Reference Frames</vt:lpstr>
      <vt:lpstr>Relativistic Field Transformations</vt:lpstr>
      <vt:lpstr>Magnetic Field of a Moving Particle</vt:lpstr>
      <vt:lpstr>Electric Field of a Rapidly Moving Particle</vt:lpstr>
      <vt:lpstr>Interpretation depends on reference frame</vt:lpstr>
    </vt:vector>
  </TitlesOfParts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2</dc:title>
  <dc:subject>Physics 272H, Spring 2007</dc:subject>
  <dc:creator>Norbert Neumeister</dc:creator>
  <cp:lastModifiedBy>wxie</cp:lastModifiedBy>
  <cp:revision>644</cp:revision>
  <cp:lastPrinted>2012-10-31T01:57:11Z</cp:lastPrinted>
  <dcterms:created xsi:type="dcterms:W3CDTF">2012-11-05T00:08:26Z</dcterms:created>
  <dcterms:modified xsi:type="dcterms:W3CDTF">2018-03-26T20:53:56Z</dcterms:modified>
</cp:coreProperties>
</file>