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avi" ContentType="video/x-msvide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7"/>
  </p:notesMasterIdLst>
  <p:handoutMasterIdLst>
    <p:handoutMasterId r:id="rId58"/>
  </p:handoutMasterIdLst>
  <p:sldIdLst>
    <p:sldId id="446" r:id="rId2"/>
    <p:sldId id="447" r:id="rId3"/>
    <p:sldId id="448" r:id="rId4"/>
    <p:sldId id="431" r:id="rId5"/>
    <p:sldId id="432" r:id="rId6"/>
    <p:sldId id="433" r:id="rId7"/>
    <p:sldId id="435" r:id="rId8"/>
    <p:sldId id="434" r:id="rId9"/>
    <p:sldId id="449" r:id="rId10"/>
    <p:sldId id="453" r:id="rId11"/>
    <p:sldId id="442" r:id="rId12"/>
    <p:sldId id="444" r:id="rId13"/>
    <p:sldId id="445" r:id="rId14"/>
    <p:sldId id="423" r:id="rId15"/>
    <p:sldId id="412" r:id="rId16"/>
    <p:sldId id="390" r:id="rId17"/>
    <p:sldId id="393" r:id="rId18"/>
    <p:sldId id="416" r:id="rId19"/>
    <p:sldId id="421" r:id="rId20"/>
    <p:sldId id="422" r:id="rId21"/>
    <p:sldId id="383" r:id="rId22"/>
    <p:sldId id="450" r:id="rId23"/>
    <p:sldId id="384" r:id="rId24"/>
    <p:sldId id="386" r:id="rId25"/>
    <p:sldId id="387" r:id="rId26"/>
    <p:sldId id="430" r:id="rId27"/>
    <p:sldId id="418" r:id="rId28"/>
    <p:sldId id="452" r:id="rId29"/>
    <p:sldId id="451" r:id="rId30"/>
    <p:sldId id="454" r:id="rId31"/>
    <p:sldId id="414" r:id="rId32"/>
    <p:sldId id="425" r:id="rId33"/>
    <p:sldId id="417" r:id="rId34"/>
    <p:sldId id="436" r:id="rId35"/>
    <p:sldId id="437" r:id="rId36"/>
    <p:sldId id="438" r:id="rId37"/>
    <p:sldId id="439" r:id="rId38"/>
    <p:sldId id="440" r:id="rId39"/>
    <p:sldId id="426" r:id="rId40"/>
    <p:sldId id="381" r:id="rId41"/>
    <p:sldId id="391" r:id="rId42"/>
    <p:sldId id="392" r:id="rId43"/>
    <p:sldId id="394" r:id="rId44"/>
    <p:sldId id="395" r:id="rId45"/>
    <p:sldId id="420" r:id="rId46"/>
    <p:sldId id="396" r:id="rId47"/>
    <p:sldId id="419" r:id="rId48"/>
    <p:sldId id="399" r:id="rId49"/>
    <p:sldId id="424" r:id="rId50"/>
    <p:sldId id="402" r:id="rId51"/>
    <p:sldId id="407" r:id="rId52"/>
    <p:sldId id="382" r:id="rId53"/>
    <p:sldId id="408" r:id="rId54"/>
    <p:sldId id="410" r:id="rId55"/>
    <p:sldId id="400" r:id="rId56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32">
          <p15:clr>
            <a:srgbClr val="A4A3A4"/>
          </p15:clr>
        </p15:guide>
        <p15:guide id="2" pos="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0033CC"/>
    <a:srgbClr val="FEFCB3"/>
    <a:srgbClr val="CC0000"/>
    <a:srgbClr val="F6F63F"/>
    <a:srgbClr val="D3ED18"/>
    <a:srgbClr val="00D3AD"/>
    <a:srgbClr val="9D6E03"/>
    <a:srgbClr val="FFB4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6" autoAdjust="0"/>
    <p:restoredTop sz="80984" autoAdjust="0"/>
  </p:normalViewPr>
  <p:slideViewPr>
    <p:cSldViewPr>
      <p:cViewPr varScale="1">
        <p:scale>
          <a:sx n="35" d="100"/>
          <a:sy n="35" d="100"/>
        </p:scale>
        <p:origin x="1363" y="29"/>
      </p:cViewPr>
      <p:guideLst>
        <p:guide orient="horz" pos="2032"/>
        <p:guide pos="160"/>
      </p:guideLst>
    </p:cSldViewPr>
  </p:slideViewPr>
  <p:outlineViewPr>
    <p:cViewPr>
      <p:scale>
        <a:sx n="33" d="100"/>
        <a:sy n="33" d="100"/>
      </p:scale>
      <p:origin x="0" y="5544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280" d="100"/>
        <a:sy n="2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e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4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Relationship Id="rId4" Type="http://schemas.openxmlformats.org/officeDocument/2006/relationships/image" Target="../media/image31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image" Target="../media/image32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29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55.wmf"/><Relationship Id="rId1" Type="http://schemas.openxmlformats.org/officeDocument/2006/relationships/image" Target="../media/image54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61.wmf"/><Relationship Id="rId2" Type="http://schemas.openxmlformats.org/officeDocument/2006/relationships/image" Target="../media/image60.wmf"/><Relationship Id="rId1" Type="http://schemas.openxmlformats.org/officeDocument/2006/relationships/image" Target="../media/image59.wmf"/><Relationship Id="rId6" Type="http://schemas.openxmlformats.org/officeDocument/2006/relationships/image" Target="../media/image64.wmf"/><Relationship Id="rId5" Type="http://schemas.openxmlformats.org/officeDocument/2006/relationships/image" Target="../media/image63.wmf"/><Relationship Id="rId4" Type="http://schemas.openxmlformats.org/officeDocument/2006/relationships/image" Target="../media/image62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8.wmf"/><Relationship Id="rId2" Type="http://schemas.openxmlformats.org/officeDocument/2006/relationships/image" Target="../media/image67.wmf"/><Relationship Id="rId1" Type="http://schemas.openxmlformats.org/officeDocument/2006/relationships/image" Target="../media/image54.wmf"/><Relationship Id="rId5" Type="http://schemas.openxmlformats.org/officeDocument/2006/relationships/image" Target="../media/image70.wmf"/><Relationship Id="rId4" Type="http://schemas.openxmlformats.org/officeDocument/2006/relationships/image" Target="../media/image69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2.wmf"/><Relationship Id="rId2" Type="http://schemas.openxmlformats.org/officeDocument/2006/relationships/image" Target="../media/image71.wmf"/><Relationship Id="rId1" Type="http://schemas.openxmlformats.org/officeDocument/2006/relationships/image" Target="../media/image70.wmf"/><Relationship Id="rId4" Type="http://schemas.openxmlformats.org/officeDocument/2006/relationships/image" Target="../media/image73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6.wmf"/><Relationship Id="rId2" Type="http://schemas.openxmlformats.org/officeDocument/2006/relationships/image" Target="../media/image75.wmf"/><Relationship Id="rId1" Type="http://schemas.openxmlformats.org/officeDocument/2006/relationships/image" Target="../media/image74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91.wmf"/><Relationship Id="rId2" Type="http://schemas.openxmlformats.org/officeDocument/2006/relationships/image" Target="../media/image90.wmf"/><Relationship Id="rId1" Type="http://schemas.openxmlformats.org/officeDocument/2006/relationships/image" Target="../media/image89.wmf"/><Relationship Id="rId5" Type="http://schemas.openxmlformats.org/officeDocument/2006/relationships/image" Target="../media/image93.wmf"/><Relationship Id="rId4" Type="http://schemas.openxmlformats.org/officeDocument/2006/relationships/image" Target="../media/image92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91.wmf"/><Relationship Id="rId2" Type="http://schemas.openxmlformats.org/officeDocument/2006/relationships/image" Target="../media/image90.wmf"/><Relationship Id="rId1" Type="http://schemas.openxmlformats.org/officeDocument/2006/relationships/image" Target="../media/image89.wmf"/><Relationship Id="rId5" Type="http://schemas.openxmlformats.org/officeDocument/2006/relationships/image" Target="../media/image93.wmf"/><Relationship Id="rId4" Type="http://schemas.openxmlformats.org/officeDocument/2006/relationships/image" Target="../media/image92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wmf"/><Relationship Id="rId2" Type="http://schemas.openxmlformats.org/officeDocument/2006/relationships/image" Target="../media/image100.wmf"/><Relationship Id="rId1" Type="http://schemas.openxmlformats.org/officeDocument/2006/relationships/image" Target="../media/image99.wmf"/><Relationship Id="rId4" Type="http://schemas.openxmlformats.org/officeDocument/2006/relationships/image" Target="../media/image102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wmf"/><Relationship Id="rId2" Type="http://schemas.openxmlformats.org/officeDocument/2006/relationships/image" Target="../media/image105.wmf"/><Relationship Id="rId1" Type="http://schemas.openxmlformats.org/officeDocument/2006/relationships/image" Target="../media/image104.wmf"/></Relationships>
</file>

<file path=ppt/drawings/_rels/vmlDrawing1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wmf"/><Relationship Id="rId1" Type="http://schemas.openxmlformats.org/officeDocument/2006/relationships/image" Target="../media/image54.wmf"/></Relationships>
</file>

<file path=ppt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emf"/><Relationship Id="rId2" Type="http://schemas.openxmlformats.org/officeDocument/2006/relationships/image" Target="../media/image149.emf"/><Relationship Id="rId1" Type="http://schemas.openxmlformats.org/officeDocument/2006/relationships/image" Target="../media/image148.emf"/><Relationship Id="rId5" Type="http://schemas.openxmlformats.org/officeDocument/2006/relationships/image" Target="../media/image152.emf"/><Relationship Id="rId4" Type="http://schemas.openxmlformats.org/officeDocument/2006/relationships/image" Target="../media/image15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fld id="{D051F7C6-6794-4F6A-B901-A0BF34E3A66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454432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4725" y="4560888"/>
            <a:ext cx="5365750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US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fld id="{1844EFBD-4406-4637-B9A6-80EEE1E16E9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23578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ＭＳ Ｐゴシック" pitchFamily="76" charset="-128"/>
        <a:cs typeface="ＭＳ Ｐゴシック" pitchFamily="76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ＭＳ Ｐゴシック" pitchFamily="100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ヒラギノ角ゴ Pro W3" charset="-128"/>
        <a:cs typeface="ヒラギノ角ゴ Pro W3" charset="-128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ヒラギノ角ゴ Pro W3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00" charset="0"/>
        <a:ea typeface="ＭＳ Ｐゴシック" charset="-128"/>
        <a:cs typeface="ＭＳ Ｐゴシック" charset="-128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9D49601-3F81-414C-92D1-9ADCA6313B9F}" type="slidenum">
              <a:rPr lang="ja-JP" altLang="en-US" sz="1300" i="0" smtClean="0"/>
              <a:pPr/>
              <a:t>1</a:t>
            </a:fld>
            <a:endParaRPr lang="en-US" altLang="ja-JP" sz="1300" i="0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9012" cy="3598863"/>
          </a:xfrm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/>
            <a:endParaRPr lang="ja-JP" altLang="en-US" smtClean="0"/>
          </a:p>
        </p:txBody>
      </p:sp>
    </p:spTree>
    <p:extLst>
      <p:ext uri="{BB962C8B-B14F-4D97-AF65-F5344CB8AC3E}">
        <p14:creationId xmlns:p14="http://schemas.microsoft.com/office/powerpoint/2010/main" val="3766168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4A139468-4631-4CD1-8DB1-51D596FC6A23}" type="slidenum">
              <a:rPr lang="en-US" altLang="en-US" sz="1300">
                <a:latin typeface="Arial" charset="0"/>
              </a:rPr>
              <a:pPr eaLnBrk="1" hangingPunct="1"/>
              <a:t>2</a:t>
            </a:fld>
            <a:endParaRPr lang="en-US" altLang="en-US" sz="1300">
              <a:latin typeface="Arial" charset="0"/>
            </a:endParaRPr>
          </a:p>
        </p:txBody>
      </p:sp>
      <p:sp>
        <p:nvSpPr>
          <p:cNvPr id="52227" name="Rectangle 7"/>
          <p:cNvSpPr txBox="1">
            <a:spLocks noGrp="1" noChangeArrowheads="1"/>
          </p:cNvSpPr>
          <p:nvPr/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653" tIns="48326" rIns="96653" bIns="48326" anchor="b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r" eaLnBrk="1" hangingPunct="1"/>
            <a:fld id="{B96C5B04-452D-43E1-B74E-69AE34108A03}" type="slidenum">
              <a:rPr lang="en-US" altLang="en-US" sz="1300"/>
              <a:pPr algn="r" eaLnBrk="1" hangingPunct="1"/>
              <a:t>2</a:t>
            </a:fld>
            <a:endParaRPr lang="en-US" altLang="en-US" sz="1300"/>
          </a:p>
        </p:txBody>
      </p:sp>
      <p:sp>
        <p:nvSpPr>
          <p:cNvPr id="5222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ln/>
        </p:spPr>
      </p:sp>
      <p:sp>
        <p:nvSpPr>
          <p:cNvPr id="5222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 lIns="96653" tIns="48326" rIns="96653" bIns="48326"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Not an obvious result: depends on definitions we had for R etc.</a:t>
            </a:r>
          </a:p>
        </p:txBody>
      </p:sp>
    </p:spTree>
    <p:extLst>
      <p:ext uri="{BB962C8B-B14F-4D97-AF65-F5344CB8AC3E}">
        <p14:creationId xmlns:p14="http://schemas.microsoft.com/office/powerpoint/2010/main" val="2925966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18CAF617-F436-4AFA-9A15-98EAED4BCB75}" type="slidenum">
              <a:rPr lang="en-US" altLang="en-US" sz="1300">
                <a:latin typeface="Arial" charset="0"/>
              </a:rPr>
              <a:pPr eaLnBrk="1" hangingPunct="1"/>
              <a:t>3</a:t>
            </a:fld>
            <a:endParaRPr lang="en-US" altLang="en-US" sz="1300">
              <a:latin typeface="Arial" charset="0"/>
            </a:endParaRPr>
          </a:p>
        </p:txBody>
      </p:sp>
      <p:sp>
        <p:nvSpPr>
          <p:cNvPr id="54275" name="Rectangle 7"/>
          <p:cNvSpPr txBox="1">
            <a:spLocks noGrp="1" noChangeArrowheads="1"/>
          </p:cNvSpPr>
          <p:nvPr/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653" tIns="48326" rIns="96653" bIns="48326" anchor="b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r" eaLnBrk="1" hangingPunct="1"/>
            <a:fld id="{583826B7-BB62-46F0-B9D4-A7A85DDBA98C}" type="slidenum">
              <a:rPr lang="en-US" altLang="en-US" sz="1300"/>
              <a:pPr algn="r" eaLnBrk="1" hangingPunct="1"/>
              <a:t>3</a:t>
            </a:fld>
            <a:endParaRPr lang="en-US" altLang="en-US" sz="1300"/>
          </a:p>
        </p:txBody>
      </p:sp>
      <p:sp>
        <p:nvSpPr>
          <p:cNvPr id="542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ln/>
        </p:spPr>
      </p:sp>
      <p:sp>
        <p:nvSpPr>
          <p:cNvPr id="5427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 lIns="96653" tIns="48326" rIns="96653" bIns="48326"/>
          <a:lstStyle/>
          <a:p>
            <a:pPr eaLnBrk="1" hangingPunct="1"/>
            <a:endParaRPr lang="en-US" altLang="en-US" smtClean="0">
              <a:latin typeface="Times New Roman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204117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D1C876A-3033-44FC-9245-AD7E4A54C3A5}" type="slidenum">
              <a:rPr lang="ja-JP" altLang="en-US" sz="1300" i="0" smtClean="0"/>
              <a:pPr/>
              <a:t>4</a:t>
            </a:fld>
            <a:endParaRPr lang="en-US" altLang="ja-JP" sz="1300" i="0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mtClean="0"/>
              <a:t>Current dirction is the moving direction of positive charge, i.e. the electric field direction, therefore, following the current direction, potential drops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27146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A47961D-6C3E-4CAF-9505-136319BEA715}" type="slidenum">
              <a:rPr lang="ja-JP" altLang="en-US" sz="1300" i="0" smtClean="0"/>
              <a:pPr/>
              <a:t>5</a:t>
            </a:fld>
            <a:endParaRPr lang="en-US" altLang="ja-JP" sz="1300" i="0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3256069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ED7E102-A657-48FE-A7D7-4A139A9CD15B}" type="slidenum">
              <a:rPr lang="ja-JP" altLang="en-US" sz="1300" i="0" smtClean="0"/>
              <a:pPr/>
              <a:t>6</a:t>
            </a:fld>
            <a:endParaRPr lang="en-US" altLang="ja-JP" sz="1300" i="0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357865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5F71C8D-A84B-478B-A6E0-1F64E73588E0}" type="slidenum">
              <a:rPr lang="ja-JP" altLang="en-US" sz="1300" i="0" smtClean="0"/>
              <a:pPr/>
              <a:t>7</a:t>
            </a:fld>
            <a:endParaRPr lang="en-US" altLang="ja-JP" sz="1300" i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461209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6E69432-EED2-44C5-B159-A74F59BEECF4}" type="slidenum">
              <a:rPr lang="ja-JP" altLang="en-US" sz="1300" i="0" smtClean="0"/>
              <a:pPr/>
              <a:t>8</a:t>
            </a:fld>
            <a:endParaRPr lang="en-US" altLang="ja-JP" sz="1300" i="0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317932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90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90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07D2871-5309-46A4-B5B8-CE967D5433B5}" type="slidenum">
              <a:rPr lang="ja-JP" altLang="en-US" sz="1300" i="0" smtClean="0"/>
              <a:pPr/>
              <a:t>9</a:t>
            </a:fld>
            <a:endParaRPr lang="en-US" altLang="ja-JP" sz="1300" i="0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1194" y="4560086"/>
            <a:ext cx="5852814" cy="432031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0191853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53DF59A-63EA-49F5-91E2-493000600014}" type="slidenum">
              <a:rPr lang="en-US" altLang="en-US" sz="1300">
                <a:latin typeface="Arial" panose="020B0604020202020204" pitchFamily="34" charset="0"/>
              </a:rPr>
              <a:pPr eaLnBrk="1" hangingPunct="1"/>
              <a:t>10</a:t>
            </a:fld>
            <a:endParaRPr lang="en-US" altLang="en-US" sz="1300">
              <a:latin typeface="Arial" panose="020B0604020202020204" pitchFamily="34" charset="0"/>
            </a:endParaRPr>
          </a:p>
        </p:txBody>
      </p:sp>
      <p:sp>
        <p:nvSpPr>
          <p:cNvPr id="17411" name="Rectangle 7"/>
          <p:cNvSpPr txBox="1">
            <a:spLocks noGrp="1" noChangeArrowheads="1"/>
          </p:cNvSpPr>
          <p:nvPr/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653" tIns="48326" rIns="96653" bIns="48326" anchor="b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2258A985-6F96-4E4C-ADAC-3573B119109B}" type="slidenum">
              <a:rPr lang="en-US" altLang="en-US" sz="1300"/>
              <a:pPr algn="r" eaLnBrk="1" hangingPunct="1"/>
              <a:t>10</a:t>
            </a:fld>
            <a:endParaRPr lang="en-US" altLang="en-US" sz="1300"/>
          </a:p>
        </p:txBody>
      </p:sp>
      <p:sp>
        <p:nvSpPr>
          <p:cNvPr id="174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ln/>
        </p:spPr>
      </p:sp>
      <p:sp>
        <p:nvSpPr>
          <p:cNvPr id="1741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 lIns="96653" tIns="48326" rIns="96653" bIns="48326"/>
          <a:lstStyle/>
          <a:p>
            <a:pPr eaLnBrk="1" hangingPunct="1"/>
            <a:r>
              <a:rPr lang="en-US" altLang="en-US" smtClean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Start here!</a:t>
            </a:r>
          </a:p>
        </p:txBody>
      </p:sp>
    </p:spTree>
    <p:extLst>
      <p:ext uri="{BB962C8B-B14F-4D97-AF65-F5344CB8AC3E}">
        <p14:creationId xmlns:p14="http://schemas.microsoft.com/office/powerpoint/2010/main" val="3284844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4862481-0C92-466C-BC90-F4F84F93471B}" type="slidenum">
              <a:rPr lang="en-US" altLang="en-US" sz="1300">
                <a:latin typeface="Arial" panose="020B0604020202020204" pitchFamily="34" charset="0"/>
              </a:rPr>
              <a:pPr eaLnBrk="1" hangingPunct="1"/>
              <a:t>11</a:t>
            </a:fld>
            <a:endParaRPr lang="en-US" altLang="en-US" sz="1300">
              <a:latin typeface="Arial" panose="020B0604020202020204" pitchFamily="34" charset="0"/>
            </a:endParaRPr>
          </a:p>
        </p:txBody>
      </p:sp>
      <p:sp>
        <p:nvSpPr>
          <p:cNvPr id="19459" name="Rectangle 7"/>
          <p:cNvSpPr txBox="1">
            <a:spLocks noGrp="1" noChangeArrowheads="1"/>
          </p:cNvSpPr>
          <p:nvPr/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653" tIns="48326" rIns="96653" bIns="48326" anchor="b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D262C511-2CB8-4919-8A1E-45AEFE026D14}" type="slidenum">
              <a:rPr lang="en-US" altLang="en-US" sz="1300"/>
              <a:pPr algn="r" eaLnBrk="1" hangingPunct="1"/>
              <a:t>11</a:t>
            </a:fld>
            <a:endParaRPr lang="en-US" altLang="en-US" sz="1300"/>
          </a:p>
        </p:txBody>
      </p:sp>
      <p:sp>
        <p:nvSpPr>
          <p:cNvPr id="194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ln/>
        </p:spPr>
      </p:sp>
      <p:sp>
        <p:nvSpPr>
          <p:cNvPr id="1946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 lIns="96653" tIns="48326" rIns="96653" bIns="48326"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968550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FE87FF4-59F8-402E-A957-4E15AB01296A}" type="slidenum">
              <a:rPr lang="en-US" altLang="en-US" sz="1300">
                <a:latin typeface="Arial" panose="020B0604020202020204" pitchFamily="34" charset="0"/>
              </a:rPr>
              <a:pPr eaLnBrk="1" hangingPunct="1"/>
              <a:t>12</a:t>
            </a:fld>
            <a:endParaRPr lang="en-US" altLang="en-US" sz="1300">
              <a:latin typeface="Arial" panose="020B0604020202020204" pitchFamily="34" charset="0"/>
            </a:endParaRPr>
          </a:p>
        </p:txBody>
      </p:sp>
      <p:sp>
        <p:nvSpPr>
          <p:cNvPr id="23555" name="Rectangle 7"/>
          <p:cNvSpPr txBox="1">
            <a:spLocks noGrp="1" noChangeArrowheads="1"/>
          </p:cNvSpPr>
          <p:nvPr/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653" tIns="48326" rIns="96653" bIns="48326" anchor="b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3FD3478D-1169-4A2E-8479-832B9DACE769}" type="slidenum">
              <a:rPr lang="en-US" altLang="en-US" sz="1300"/>
              <a:pPr algn="r" eaLnBrk="1" hangingPunct="1"/>
              <a:t>12</a:t>
            </a:fld>
            <a:endParaRPr lang="en-US" altLang="en-US" sz="1300"/>
          </a:p>
        </p:txBody>
      </p:sp>
      <p:sp>
        <p:nvSpPr>
          <p:cNvPr id="235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ln/>
        </p:spPr>
      </p:sp>
      <p:sp>
        <p:nvSpPr>
          <p:cNvPr id="2355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 lIns="96653" tIns="48326" rIns="96653" bIns="48326"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010368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B7EF0B4-7E86-4B22-8342-7B78BB1F3645}" type="slidenum">
              <a:rPr lang="en-US" altLang="en-US" sz="1300">
                <a:latin typeface="Arial" panose="020B0604020202020204" pitchFamily="34" charset="0"/>
              </a:rPr>
              <a:pPr eaLnBrk="1" hangingPunct="1"/>
              <a:t>13</a:t>
            </a:fld>
            <a:endParaRPr lang="en-US" altLang="en-US" sz="1300">
              <a:latin typeface="Arial" panose="020B0604020202020204" pitchFamily="34" charset="0"/>
            </a:endParaRPr>
          </a:p>
        </p:txBody>
      </p:sp>
      <p:sp>
        <p:nvSpPr>
          <p:cNvPr id="25603" name="Rectangle 7"/>
          <p:cNvSpPr txBox="1">
            <a:spLocks noGrp="1" noChangeArrowheads="1"/>
          </p:cNvSpPr>
          <p:nvPr/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653" tIns="48326" rIns="96653" bIns="48326" anchor="b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ACD1DD76-E87B-4B44-9437-DA4E45814837}" type="slidenum">
              <a:rPr lang="en-US" altLang="en-US" sz="1300"/>
              <a:pPr algn="r" eaLnBrk="1" hangingPunct="1"/>
              <a:t>13</a:t>
            </a:fld>
            <a:endParaRPr lang="en-US" altLang="en-US" sz="1300"/>
          </a:p>
        </p:txBody>
      </p:sp>
      <p:sp>
        <p:nvSpPr>
          <p:cNvPr id="2560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800600" cy="3600450"/>
          </a:xfrm>
          <a:ln/>
        </p:spPr>
      </p:sp>
      <p:sp>
        <p:nvSpPr>
          <p:cNvPr id="2560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 lIns="96653" tIns="48326" rIns="96653" bIns="48326"/>
          <a:lstStyle/>
          <a:p>
            <a:pPr eaLnBrk="1" hangingPunct="1"/>
            <a:r>
              <a:rPr lang="en-US" altLang="en-US" smtClean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Measured current – switched to V to measure V, what will happen?</a:t>
            </a:r>
          </a:p>
        </p:txBody>
      </p:sp>
    </p:spTree>
    <p:extLst>
      <p:ext uri="{BB962C8B-B14F-4D97-AF65-F5344CB8AC3E}">
        <p14:creationId xmlns:p14="http://schemas.microsoft.com/office/powerpoint/2010/main" val="34320827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869F9E-C344-4FE9-B2DE-0F55E4670EF7}" type="slidenum">
              <a:rPr lang="en-US"/>
              <a:pPr/>
              <a:t>14</a:t>
            </a:fld>
            <a:endParaRPr lang="en-US"/>
          </a:p>
        </p:txBody>
      </p:sp>
      <p:sp>
        <p:nvSpPr>
          <p:cNvPr id="1888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8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983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4160060-CFA3-4486-ABC7-63612DBCF1F7}" type="slidenum">
              <a:rPr lang="ja-JP" altLang="en-US"/>
              <a:pPr/>
              <a:t>15</a:t>
            </a:fld>
            <a:endParaRPr lang="en-US" altLang="ja-JP"/>
          </a:p>
        </p:txBody>
      </p:sp>
      <p:sp>
        <p:nvSpPr>
          <p:cNvPr id="451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451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1194" y="4560086"/>
            <a:ext cx="5852814" cy="4320317"/>
          </a:xfrm>
        </p:spPr>
        <p:txBody>
          <a:bodyPr/>
          <a:lstStyle/>
          <a:p>
            <a:r>
              <a:rPr lang="en-US" altLang="en-US" dirty="0" smtClean="0"/>
              <a:t>a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091680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90BAC362-5BFD-4811-B2C8-744F1D14FF40}" type="slidenum">
              <a:rPr lang="en-US" altLang="en-US" sz="1300"/>
              <a:pPr eaLnBrk="1" hangingPunct="1"/>
              <a:t>16</a:t>
            </a:fld>
            <a:endParaRPr lang="en-US" altLang="en-US" sz="13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476008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A020F999-4189-4E9C-81C2-CBEC10EBD0BD}" type="slidenum">
              <a:rPr lang="en-US" altLang="en-US" sz="1300"/>
              <a:pPr eaLnBrk="1" hangingPunct="1"/>
              <a:t>17</a:t>
            </a:fld>
            <a:endParaRPr lang="en-US" altLang="en-US" sz="13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506986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4EFBD-4406-4637-B9A6-80EEE1E16E9C}" type="slidenum">
              <a:rPr lang="en-US" altLang="en-US" smtClean="0"/>
              <a:pPr/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17704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4EFBD-4406-4637-B9A6-80EEE1E16E9C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38351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4EFBD-4406-4637-B9A6-80EEE1E16E9C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80434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611B26D1-DE62-4779-91C0-AD2646690A55}" type="slidenum">
              <a:rPr lang="en-US" altLang="en-US" sz="1300"/>
              <a:pPr eaLnBrk="1" hangingPunct="1"/>
              <a:t>21</a:t>
            </a:fld>
            <a:endParaRPr lang="en-US" altLang="en-US" sz="13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pitchFamily="18" charset="0"/>
                <a:ea typeface="ＭＳ Ｐゴシック" pitchFamily="34" charset="-128"/>
              </a:rPr>
              <a:t>No work is done on the charged particle</a:t>
            </a:r>
          </a:p>
        </p:txBody>
      </p:sp>
    </p:spTree>
    <p:extLst>
      <p:ext uri="{BB962C8B-B14F-4D97-AF65-F5344CB8AC3E}">
        <p14:creationId xmlns:p14="http://schemas.microsoft.com/office/powerpoint/2010/main" val="712229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48E4CA40-20B5-4CD4-ADB2-BB8A079C290C}" type="slidenum">
              <a:rPr lang="en-US" altLang="en-US" sz="1300"/>
              <a:pPr eaLnBrk="1" hangingPunct="1"/>
              <a:t>23</a:t>
            </a:fld>
            <a:endParaRPr lang="en-US" altLang="en-US" sz="13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pitchFamily="18" charset="0"/>
                <a:ea typeface="ＭＳ Ｐゴシック" pitchFamily="34" charset="-128"/>
              </a:rPr>
              <a:t>Position r is a rotating vector!</a:t>
            </a:r>
          </a:p>
        </p:txBody>
      </p:sp>
    </p:spTree>
    <p:extLst>
      <p:ext uri="{BB962C8B-B14F-4D97-AF65-F5344CB8AC3E}">
        <p14:creationId xmlns:p14="http://schemas.microsoft.com/office/powerpoint/2010/main" val="23950208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2F8D7ACE-77DE-4636-923B-178A833F2034}" type="slidenum">
              <a:rPr lang="en-US" altLang="en-US" sz="1300"/>
              <a:pPr eaLnBrk="1" hangingPunct="1"/>
              <a:t>24</a:t>
            </a:fld>
            <a:endParaRPr lang="en-US" altLang="en-US" sz="13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904736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96BB362A-EBEA-4CE1-BB29-4E9C9E6272EE}" type="slidenum">
              <a:rPr lang="en-US" altLang="en-US" sz="1300"/>
              <a:pPr eaLnBrk="1" hangingPunct="1"/>
              <a:t>25</a:t>
            </a:fld>
            <a:endParaRPr lang="en-US" altLang="en-US" sz="13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0224276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7943" indent="-299209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96835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75569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54304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33038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111772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90506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69240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777B81E-7BDA-4A97-8871-3E9527AFB260}" type="slidenum">
              <a:rPr lang="ja-JP" altLang="en-US" sz="1300" i="0"/>
              <a:pPr/>
              <a:t>26</a:t>
            </a:fld>
            <a:endParaRPr lang="en-US" altLang="ja-JP" sz="1300" i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02057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0686" indent="-296417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85671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59939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34208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08476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082744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57013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31280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396FB64-46EC-42E4-8DB1-BC49955565C0}" type="slidenum">
              <a:rPr lang="ja-JP" altLang="en-US" sz="1300" i="0"/>
              <a:pPr/>
              <a:t>27</a:t>
            </a:fld>
            <a:endParaRPr lang="en-US" altLang="ja-JP" sz="1300" i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8887219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0686" indent="-296417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85671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59939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34208" indent="-237134" defTabSz="966651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08476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082744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57013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31280" indent="-237134" defTabSz="966651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396FB64-46EC-42E4-8DB1-BC49955565C0}" type="slidenum">
              <a:rPr lang="ja-JP" altLang="en-US" sz="1300" i="0"/>
              <a:pPr/>
              <a:t>29</a:t>
            </a:fld>
            <a:endParaRPr lang="en-US" altLang="ja-JP" sz="1300" i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66473291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Top-right is</a:t>
            </a:r>
            <a:r>
              <a:rPr lang="en-US" baseline="0" dirty="0" smtClean="0"/>
              <a:t> an artist work. Top-left: from ISP. Bottom two: from </a:t>
            </a:r>
            <a:r>
              <a:rPr lang="en-US" baseline="0" dirty="0" err="1" smtClean="0"/>
              <a:t>hubble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13E275-BAFC-42F2-9F2E-2EA984D6B79A}" type="slidenum">
              <a:rPr lang="en-US" altLang="en-US" smtClean="0"/>
              <a:pPr/>
              <a:t>30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017617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25F871-FAE5-41FA-9710-23CE3473113D}" type="slidenum">
              <a:rPr lang="ja-JP" altLang="en-US"/>
              <a:pPr/>
              <a:t>31</a:t>
            </a:fld>
            <a:endParaRPr lang="en-US" altLang="ja-JP"/>
          </a:p>
        </p:txBody>
      </p:sp>
      <p:sp>
        <p:nvSpPr>
          <p:cNvPr id="431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8888" y="720725"/>
            <a:ext cx="4797425" cy="3598863"/>
          </a:xfrm>
          <a:ln/>
        </p:spPr>
      </p:sp>
      <p:sp>
        <p:nvSpPr>
          <p:cNvPr id="431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A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677902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4EFBD-4406-4637-B9A6-80EEE1E16E9C}" type="slidenum">
              <a:rPr lang="en-US" altLang="en-US" smtClean="0"/>
              <a:pPr/>
              <a:t>32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519490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389F0A56-378F-4BDE-90EA-221E33FE813A}" type="slidenum">
              <a:rPr lang="en-US" altLang="en-US" sz="1300"/>
              <a:pPr eaLnBrk="1" hangingPunct="1"/>
              <a:t>34</a:t>
            </a:fld>
            <a:endParaRPr lang="en-US" altLang="en-US" sz="1300"/>
          </a:p>
        </p:txBody>
      </p:sp>
      <p:sp>
        <p:nvSpPr>
          <p:cNvPr id="51203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1477296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7FD5A2D9-EAAF-47AB-8E9F-660208796070}" type="slidenum">
              <a:rPr lang="en-US" altLang="zh-CN" sz="1300">
                <a:ea typeface="宋体" charset="-122"/>
              </a:rPr>
              <a:pPr eaLnBrk="1" hangingPunct="1"/>
              <a:t>35</a:t>
            </a:fld>
            <a:endParaRPr lang="en-US" altLang="zh-CN" sz="1300">
              <a:ea typeface="宋体" charset="-122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EC got here </a:t>
            </a:r>
          </a:p>
        </p:txBody>
      </p:sp>
    </p:spTree>
    <p:extLst>
      <p:ext uri="{BB962C8B-B14F-4D97-AF65-F5344CB8AC3E}">
        <p14:creationId xmlns:p14="http://schemas.microsoft.com/office/powerpoint/2010/main" val="22681734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035F3191-BAA7-4366-B1EC-6F41CDB312EC}" type="slidenum">
              <a:rPr lang="en-US" altLang="zh-CN" sz="1300">
                <a:ea typeface="宋体" charset="-122"/>
              </a:rPr>
              <a:pPr eaLnBrk="1" hangingPunct="1"/>
              <a:t>36</a:t>
            </a:fld>
            <a:endParaRPr lang="en-US" altLang="zh-CN" sz="1300">
              <a:ea typeface="宋体" charset="-122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charset="0"/>
                <a:ea typeface="ＭＳ Ｐゴシック" charset="-128"/>
              </a:rPr>
              <a:t>EC got here </a:t>
            </a:r>
          </a:p>
        </p:txBody>
      </p:sp>
    </p:spTree>
    <p:extLst>
      <p:ext uri="{BB962C8B-B14F-4D97-AF65-F5344CB8AC3E}">
        <p14:creationId xmlns:p14="http://schemas.microsoft.com/office/powerpoint/2010/main" val="21672738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7943" indent="-299209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96835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75569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54304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33038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111772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90506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69240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F8D03A0-2D01-437C-9792-D52B5BB4328D}" type="slidenum">
              <a:rPr lang="ja-JP" altLang="en-US" sz="1300" i="0"/>
              <a:pPr/>
              <a:t>37</a:t>
            </a:fld>
            <a:endParaRPr lang="en-US" altLang="ja-JP" sz="1300" i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3116844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1pPr>
            <a:lvl2pPr marL="777943" indent="-299209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96835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75569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4pPr>
            <a:lvl5pPr marL="2154304" indent="-239367" defTabSz="975754">
              <a:defRPr sz="2500" i="1">
                <a:solidFill>
                  <a:schemeClr val="tx1"/>
                </a:solidFill>
                <a:latin typeface="Times New Roman" pitchFamily="18" charset="0"/>
              </a:defRPr>
            </a:lvl5pPr>
            <a:lvl6pPr marL="2633038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6pPr>
            <a:lvl7pPr marL="3111772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7pPr>
            <a:lvl8pPr marL="3590506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8pPr>
            <a:lvl9pPr marL="4069240" indent="-239367" defTabSz="975754" eaLnBrk="0" fontAlgn="base" hangingPunct="0">
              <a:spcBef>
                <a:spcPct val="0"/>
              </a:spcBef>
              <a:spcAft>
                <a:spcPct val="0"/>
              </a:spcAft>
              <a:defRPr sz="25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41BB8F5-ED9D-41ED-8ECF-48D39A7AF859}" type="slidenum">
              <a:rPr lang="ja-JP" altLang="en-US" sz="1300" i="0"/>
              <a:pPr/>
              <a:t>38</a:t>
            </a:fld>
            <a:endParaRPr lang="en-US" altLang="ja-JP" sz="1300" i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Looks</a:t>
            </a:r>
            <a:r>
              <a:rPr lang="en-US" altLang="en-US" baseline="0" dirty="0" smtClean="0"/>
              <a:t> through this process offline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6066913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90BAC362-5BFD-4811-B2C8-744F1D14FF40}" type="slidenum">
              <a:rPr lang="en-US" altLang="en-US" sz="1300"/>
              <a:pPr eaLnBrk="1" hangingPunct="1"/>
              <a:t>39</a:t>
            </a:fld>
            <a:endParaRPr lang="en-US" altLang="en-US" sz="13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1192482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5DDB542C-B224-4BFD-AC33-59D5D0ABDFC7}" type="slidenum">
              <a:rPr lang="en-US" altLang="en-US" sz="1300"/>
              <a:pPr eaLnBrk="1" hangingPunct="1"/>
              <a:t>40</a:t>
            </a:fld>
            <a:endParaRPr lang="en-US" altLang="en-US" sz="13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856907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2527C0E3-4347-4F7D-857C-69029B91FC9D}" type="slidenum">
              <a:rPr lang="en-US" altLang="en-US" sz="1300"/>
              <a:pPr eaLnBrk="1" hangingPunct="1"/>
              <a:t>41</a:t>
            </a:fld>
            <a:endParaRPr lang="en-US" altLang="en-US" sz="13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588244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45D23A4-FFFA-484F-8EF6-79F16E5C48F2}" type="slidenum">
              <a:rPr lang="en-US"/>
              <a:pPr/>
              <a:t>45</a:t>
            </a:fld>
            <a:endParaRPr lang="en-US"/>
          </a:p>
        </p:txBody>
      </p:sp>
      <p:sp>
        <p:nvSpPr>
          <p:cNvPr id="1869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9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4352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45D23A4-FFFA-484F-8EF6-79F16E5C48F2}" type="slidenum">
              <a:rPr lang="en-US"/>
              <a:pPr/>
              <a:t>47</a:t>
            </a:fld>
            <a:endParaRPr lang="en-US"/>
          </a:p>
        </p:txBody>
      </p:sp>
      <p:sp>
        <p:nvSpPr>
          <p:cNvPr id="1869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9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89477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389F0A56-378F-4BDE-90EA-221E33FE813A}" type="slidenum">
              <a:rPr lang="en-US" altLang="en-US" sz="1300"/>
              <a:pPr eaLnBrk="1" hangingPunct="1"/>
              <a:t>50</a:t>
            </a:fld>
            <a:endParaRPr lang="en-US" altLang="en-US" sz="1300"/>
          </a:p>
        </p:txBody>
      </p:sp>
      <p:sp>
        <p:nvSpPr>
          <p:cNvPr id="51203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8254908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45AC5A91-35CF-41FA-84F0-2B81103BDFE2}" type="slidenum">
              <a:rPr lang="en-US" altLang="zh-CN" sz="1300">
                <a:ea typeface="宋体" pitchFamily="2" charset="-122"/>
              </a:rPr>
              <a:pPr eaLnBrk="1" hangingPunct="1"/>
              <a:t>51</a:t>
            </a:fld>
            <a:endParaRPr lang="en-US" altLang="zh-CN" sz="1300">
              <a:ea typeface="宋体" pitchFamily="2" charset="-122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5700333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9AFC0F70-B8CB-45FF-A788-C01BCD3A68C4}" type="slidenum">
              <a:rPr lang="en-US" altLang="en-US" sz="1300"/>
              <a:pPr eaLnBrk="1" hangingPunct="1"/>
              <a:t>52</a:t>
            </a:fld>
            <a:endParaRPr lang="en-US" altLang="en-US" sz="1300"/>
          </a:p>
        </p:txBody>
      </p:sp>
      <p:sp>
        <p:nvSpPr>
          <p:cNvPr id="2457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5755052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8CDFA7B0-37CE-4CFF-A502-1279A33FAB0F}" type="slidenum">
              <a:rPr lang="en-US" altLang="zh-CN" sz="1300">
                <a:ea typeface="宋体" pitchFamily="2" charset="-122"/>
              </a:rPr>
              <a:pPr eaLnBrk="1" hangingPunct="1"/>
              <a:t>53</a:t>
            </a:fld>
            <a:endParaRPr lang="en-US" altLang="zh-CN" sz="1300">
              <a:ea typeface="宋体" pitchFamily="2" charset="-122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Times New Roman" pitchFamily="18" charset="0"/>
                <a:ea typeface="ＭＳ Ｐゴシック" pitchFamily="34" charset="-128"/>
              </a:rPr>
              <a:t>EC got here </a:t>
            </a:r>
          </a:p>
        </p:txBody>
      </p:sp>
    </p:spTree>
    <p:extLst>
      <p:ext uri="{BB962C8B-B14F-4D97-AF65-F5344CB8AC3E}">
        <p14:creationId xmlns:p14="http://schemas.microsoft.com/office/powerpoint/2010/main" val="375307821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B4ACB11C-9A1F-4A17-8731-5B0711609089}" type="slidenum">
              <a:rPr lang="en-US" altLang="zh-CN" sz="1300">
                <a:ea typeface="宋体" pitchFamily="2" charset="-122"/>
              </a:rPr>
              <a:pPr eaLnBrk="1" hangingPunct="1"/>
              <a:t>54</a:t>
            </a:fld>
            <a:endParaRPr lang="en-US" altLang="zh-CN" sz="1300">
              <a:ea typeface="宋体" pitchFamily="2" charset="-122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7210329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defTabSz="966788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fld id="{8D6B4936-7AD7-47DB-A194-5F652F793970}" type="slidenum">
              <a:rPr lang="en-US" altLang="en-US" sz="1300"/>
              <a:pPr eaLnBrk="1" hangingPunct="1"/>
              <a:t>55</a:t>
            </a:fld>
            <a:endParaRPr lang="en-US" altLang="en-US" sz="1300"/>
          </a:p>
        </p:txBody>
      </p:sp>
      <p:sp>
        <p:nvSpPr>
          <p:cNvPr id="61443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latin typeface="Times New Roman" pitchFamily="18" charset="0"/>
                <a:ea typeface="ＭＳ Ｐゴシック" pitchFamily="34" charset="-128"/>
              </a:rPr>
              <a:t>Electrons will be deflected toward the bottom surface </a:t>
            </a:r>
          </a:p>
        </p:txBody>
      </p:sp>
    </p:spTree>
    <p:extLst>
      <p:ext uri="{BB962C8B-B14F-4D97-AF65-F5344CB8AC3E}">
        <p14:creationId xmlns:p14="http://schemas.microsoft.com/office/powerpoint/2010/main" val="1868071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056624BD-085E-48D2-8F88-E4272B1BDA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8835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DE1DBE5A-E38E-402F-8709-07FE666D6BE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8629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5CE91FA7-7679-4155-8E0A-EEA5C0DF74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22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066800"/>
            <a:ext cx="3810000" cy="502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66800"/>
            <a:ext cx="3810000" cy="502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7BBF16BE-79AA-4CC2-8913-24FEACB1870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534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D5C9BEE9-309E-4560-A2B6-5D9D6867D17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186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7FFAAD24-A081-46EE-901A-E8111C1CB4F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0100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62BD7F77-3E24-4732-8DE0-C3B3A89AD5E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5537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F7A1DEC1-9802-4C09-882F-CDB71C44154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76237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7E6A8FA4-C785-4305-8BB6-F20BDCCD117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5473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68BC50A-DDE2-40A1-9B20-4B87CC07B4F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9342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0"/>
            <a:ext cx="2286000" cy="6096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0" y="0"/>
            <a:ext cx="6705600" cy="6096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8EF8A6F-4B29-4E9A-AA39-B826C954F9F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1288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304800" y="0"/>
            <a:ext cx="8229600" cy="6019800"/>
          </a:xfrm>
        </p:spPr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15118E5-57D1-43EE-AC4B-BBD7EBDDB582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75400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-152400"/>
            <a:ext cx="91440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600200"/>
            <a:ext cx="77724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9" r:id="rId1"/>
    <p:sldLayoutId id="2147484100" r:id="rId2"/>
    <p:sldLayoutId id="2147484101" r:id="rId3"/>
    <p:sldLayoutId id="2147484102" r:id="rId4"/>
    <p:sldLayoutId id="2147484103" r:id="rId5"/>
    <p:sldLayoutId id="2147484104" r:id="rId6"/>
    <p:sldLayoutId id="2147484105" r:id="rId7"/>
    <p:sldLayoutId id="2147484106" r:id="rId8"/>
    <p:sldLayoutId id="2147484107" r:id="rId9"/>
    <p:sldLayoutId id="2147484108" r:id="rId10"/>
    <p:sldLayoutId id="2147484109" r:id="rId11"/>
    <p:sldLayoutId id="2147484110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+mj-lt"/>
          <a:ea typeface="ＭＳ Ｐゴシック" pitchFamily="76" charset="-128"/>
          <a:cs typeface="ＭＳ Ｐゴシック" pitchFamily="76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Arial" pitchFamily="100" charset="0"/>
          <a:ea typeface="ＭＳ Ｐゴシック" pitchFamily="76" charset="-128"/>
          <a:cs typeface="ＭＳ Ｐゴシック" pitchFamily="76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Arial" pitchFamily="100" charset="0"/>
          <a:ea typeface="ＭＳ Ｐゴシック" pitchFamily="76" charset="-128"/>
          <a:cs typeface="ＭＳ Ｐゴシック" pitchFamily="76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Arial" pitchFamily="100" charset="0"/>
          <a:ea typeface="ＭＳ Ｐゴシック" pitchFamily="76" charset="-128"/>
          <a:cs typeface="ＭＳ Ｐゴシック" pitchFamily="76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latin typeface="Arial" pitchFamily="100" charset="0"/>
          <a:ea typeface="ＭＳ Ｐゴシック" pitchFamily="76" charset="-128"/>
          <a:cs typeface="ＭＳ Ｐゴシック" pitchFamily="76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10169D"/>
          </a:solidFill>
          <a:latin typeface="Arial" pitchFamily="100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10169D"/>
          </a:solidFill>
          <a:latin typeface="Arial" pitchFamily="100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10169D"/>
          </a:solidFill>
          <a:latin typeface="Arial" pitchFamily="100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10169D"/>
          </a:solidFill>
          <a:latin typeface="Arial" pitchFamily="100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rgbClr val="0033CC"/>
          </a:solidFill>
          <a:latin typeface="+mj-lt"/>
          <a:ea typeface="ＭＳ Ｐゴシック" pitchFamily="76" charset="-128"/>
          <a:cs typeface="ＭＳ Ｐゴシック" pitchFamily="76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0033CC"/>
          </a:solidFill>
          <a:latin typeface="+mj-lt"/>
          <a:ea typeface="ＭＳ Ｐゴシック" pitchFamily="100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0033CC"/>
          </a:solidFill>
          <a:latin typeface="+mj-lt"/>
          <a:ea typeface="ヒラギノ角ゴ Pro W3" charset="-128"/>
          <a:cs typeface="ヒラギノ角ゴ Pro W3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rgbClr val="0033CC"/>
          </a:solidFill>
          <a:latin typeface="+mj-lt"/>
          <a:ea typeface="ヒラギノ角ゴ Pro W3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0033CC"/>
          </a:solidFill>
          <a:latin typeface="+mj-lt"/>
          <a:ea typeface="ＭＳ Ｐゴシック" charset="-128"/>
          <a:cs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100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100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100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100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11" Type="http://schemas.openxmlformats.org/officeDocument/2006/relationships/image" Target="../media/image3.jpeg"/><Relationship Id="rId5" Type="http://schemas.openxmlformats.org/officeDocument/2006/relationships/oleObject" Target="../embeddings/oleObject3.bin"/><Relationship Id="rId10" Type="http://schemas.openxmlformats.org/officeDocument/2006/relationships/image" Target="../media/image7.wmf"/><Relationship Id="rId4" Type="http://schemas.openxmlformats.org/officeDocument/2006/relationships/image" Target="../media/image8.jpeg"/><Relationship Id="rId9" Type="http://schemas.openxmlformats.org/officeDocument/2006/relationships/oleObject" Target="../embeddings/oleObject5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9.emf"/><Relationship Id="rId10" Type="http://schemas.openxmlformats.org/officeDocument/2006/relationships/image" Target="../media/image11.wmf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10.bin"/><Relationship Id="rId12" Type="http://schemas.openxmlformats.org/officeDocument/2006/relationships/image" Target="../media/image1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9.bin"/><Relationship Id="rId10" Type="http://schemas.openxmlformats.org/officeDocument/2006/relationships/image" Target="../media/image15.wmf"/><Relationship Id="rId4" Type="http://schemas.openxmlformats.org/officeDocument/2006/relationships/image" Target="../media/image17.jpeg"/><Relationship Id="rId9" Type="http://schemas.openxmlformats.org/officeDocument/2006/relationships/oleObject" Target="../embeddings/oleObject1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17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14.bin"/><Relationship Id="rId12" Type="http://schemas.openxmlformats.org/officeDocument/2006/relationships/image" Target="../media/image22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16.bin"/><Relationship Id="rId5" Type="http://schemas.openxmlformats.org/officeDocument/2006/relationships/oleObject" Target="../embeddings/oleObject13.bin"/><Relationship Id="rId10" Type="http://schemas.openxmlformats.org/officeDocument/2006/relationships/image" Target="../media/image21.wmf"/><Relationship Id="rId4" Type="http://schemas.openxmlformats.org/officeDocument/2006/relationships/image" Target="../media/image18.png"/><Relationship Id="rId9" Type="http://schemas.openxmlformats.org/officeDocument/2006/relationships/oleObject" Target="../embeddings/oleObject15.bin"/><Relationship Id="rId14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29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9.bin"/><Relationship Id="rId11" Type="http://schemas.openxmlformats.org/officeDocument/2006/relationships/image" Target="../media/image31.wmf"/><Relationship Id="rId5" Type="http://schemas.openxmlformats.org/officeDocument/2006/relationships/image" Target="../media/image28.wmf"/><Relationship Id="rId10" Type="http://schemas.openxmlformats.org/officeDocument/2006/relationships/oleObject" Target="../embeddings/oleObject21.bin"/><Relationship Id="rId4" Type="http://schemas.openxmlformats.org/officeDocument/2006/relationships/oleObject" Target="../embeddings/oleObject18.bin"/><Relationship Id="rId9" Type="http://schemas.openxmlformats.org/officeDocument/2006/relationships/image" Target="../media/image3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4.bin"/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33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3.bin"/><Relationship Id="rId5" Type="http://schemas.openxmlformats.org/officeDocument/2006/relationships/image" Target="../media/image32.wmf"/><Relationship Id="rId4" Type="http://schemas.openxmlformats.org/officeDocument/2006/relationships/oleObject" Target="../embeddings/oleObject22.bin"/><Relationship Id="rId9" Type="http://schemas.openxmlformats.org/officeDocument/2006/relationships/image" Target="../media/image3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35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6.bin"/><Relationship Id="rId5" Type="http://schemas.openxmlformats.org/officeDocument/2006/relationships/image" Target="../media/image29.wmf"/><Relationship Id="rId4" Type="http://schemas.openxmlformats.org/officeDocument/2006/relationships/oleObject" Target="../embeddings/oleObject25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notesSlide" Target="../notesSlides/notesSlide21.xml"/><Relationship Id="rId7" Type="http://schemas.openxmlformats.org/officeDocument/2006/relationships/image" Target="../media/image57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56.jpeg"/><Relationship Id="rId5" Type="http://schemas.openxmlformats.org/officeDocument/2006/relationships/image" Target="../media/image54.wmf"/><Relationship Id="rId10" Type="http://schemas.openxmlformats.org/officeDocument/2006/relationships/hyperlink" Target="http://glencoe.mcgraw-hill.com/sites/0098458137/student_view0/chapter24/magnetic_field_applet.html" TargetMode="External"/><Relationship Id="rId4" Type="http://schemas.openxmlformats.org/officeDocument/2006/relationships/oleObject" Target="../embeddings/oleObject27.bin"/><Relationship Id="rId9" Type="http://schemas.openxmlformats.org/officeDocument/2006/relationships/image" Target="../media/image55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58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1.bin"/><Relationship Id="rId13" Type="http://schemas.openxmlformats.org/officeDocument/2006/relationships/image" Target="../media/image63.wmf"/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60.wmf"/><Relationship Id="rId12" Type="http://schemas.openxmlformats.org/officeDocument/2006/relationships/oleObject" Target="../embeddings/oleObject33.bin"/><Relationship Id="rId17" Type="http://schemas.openxmlformats.org/officeDocument/2006/relationships/image" Target="../media/image66.jpeg"/><Relationship Id="rId2" Type="http://schemas.openxmlformats.org/officeDocument/2006/relationships/slideLayout" Target="../slideLayouts/slideLayout6.xml"/><Relationship Id="rId16" Type="http://schemas.openxmlformats.org/officeDocument/2006/relationships/image" Target="../media/image65.jpeg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30.bin"/><Relationship Id="rId11" Type="http://schemas.openxmlformats.org/officeDocument/2006/relationships/image" Target="../media/image62.wmf"/><Relationship Id="rId5" Type="http://schemas.openxmlformats.org/officeDocument/2006/relationships/image" Target="../media/image59.wmf"/><Relationship Id="rId15" Type="http://schemas.openxmlformats.org/officeDocument/2006/relationships/image" Target="../media/image64.wmf"/><Relationship Id="rId10" Type="http://schemas.openxmlformats.org/officeDocument/2006/relationships/oleObject" Target="../embeddings/oleObject32.bin"/><Relationship Id="rId4" Type="http://schemas.openxmlformats.org/officeDocument/2006/relationships/oleObject" Target="../embeddings/oleObject29.bin"/><Relationship Id="rId9" Type="http://schemas.openxmlformats.org/officeDocument/2006/relationships/image" Target="../media/image61.wmf"/><Relationship Id="rId14" Type="http://schemas.openxmlformats.org/officeDocument/2006/relationships/oleObject" Target="../embeddings/oleObject34.bin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wmf"/><Relationship Id="rId13" Type="http://schemas.openxmlformats.org/officeDocument/2006/relationships/oleObject" Target="../embeddings/oleObject39.bin"/><Relationship Id="rId3" Type="http://schemas.openxmlformats.org/officeDocument/2006/relationships/notesSlide" Target="../notesSlides/notesSlide23.xml"/><Relationship Id="rId7" Type="http://schemas.openxmlformats.org/officeDocument/2006/relationships/oleObject" Target="../embeddings/oleObject36.bin"/><Relationship Id="rId12" Type="http://schemas.openxmlformats.org/officeDocument/2006/relationships/image" Target="../media/image69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54.wmf"/><Relationship Id="rId11" Type="http://schemas.openxmlformats.org/officeDocument/2006/relationships/oleObject" Target="../embeddings/oleObject38.bin"/><Relationship Id="rId5" Type="http://schemas.openxmlformats.org/officeDocument/2006/relationships/oleObject" Target="../embeddings/oleObject35.bin"/><Relationship Id="rId10" Type="http://schemas.openxmlformats.org/officeDocument/2006/relationships/image" Target="../media/image68.wmf"/><Relationship Id="rId4" Type="http://schemas.openxmlformats.org/officeDocument/2006/relationships/image" Target="../media/image57.jpeg"/><Relationship Id="rId9" Type="http://schemas.openxmlformats.org/officeDocument/2006/relationships/oleObject" Target="../embeddings/oleObject37.bin"/><Relationship Id="rId14" Type="http://schemas.openxmlformats.org/officeDocument/2006/relationships/image" Target="../media/image70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wmf"/><Relationship Id="rId3" Type="http://schemas.openxmlformats.org/officeDocument/2006/relationships/notesSlide" Target="../notesSlides/notesSlide24.xml"/><Relationship Id="rId7" Type="http://schemas.openxmlformats.org/officeDocument/2006/relationships/oleObject" Target="../embeddings/oleObject41.bin"/><Relationship Id="rId12" Type="http://schemas.openxmlformats.org/officeDocument/2006/relationships/image" Target="../media/image73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70.wmf"/><Relationship Id="rId11" Type="http://schemas.openxmlformats.org/officeDocument/2006/relationships/oleObject" Target="../embeddings/oleObject43.bin"/><Relationship Id="rId5" Type="http://schemas.openxmlformats.org/officeDocument/2006/relationships/oleObject" Target="../embeddings/oleObject40.bin"/><Relationship Id="rId10" Type="http://schemas.openxmlformats.org/officeDocument/2006/relationships/image" Target="../media/image72.wmf"/><Relationship Id="rId4" Type="http://schemas.openxmlformats.org/officeDocument/2006/relationships/image" Target="../media/image57.jpeg"/><Relationship Id="rId9" Type="http://schemas.openxmlformats.org/officeDocument/2006/relationships/oleObject" Target="../embeddings/oleObject42.bin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wmf"/><Relationship Id="rId3" Type="http://schemas.openxmlformats.org/officeDocument/2006/relationships/notesSlide" Target="../notesSlides/notesSlide25.xml"/><Relationship Id="rId7" Type="http://schemas.openxmlformats.org/officeDocument/2006/relationships/oleObject" Target="../embeddings/oleObject45.bin"/><Relationship Id="rId12" Type="http://schemas.openxmlformats.org/officeDocument/2006/relationships/image" Target="../media/image79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74.wmf"/><Relationship Id="rId11" Type="http://schemas.openxmlformats.org/officeDocument/2006/relationships/image" Target="../media/image78.gif"/><Relationship Id="rId5" Type="http://schemas.openxmlformats.org/officeDocument/2006/relationships/oleObject" Target="../embeddings/oleObject44.bin"/><Relationship Id="rId10" Type="http://schemas.openxmlformats.org/officeDocument/2006/relationships/image" Target="../media/image76.wmf"/><Relationship Id="rId4" Type="http://schemas.openxmlformats.org/officeDocument/2006/relationships/image" Target="../media/image77.png"/><Relationship Id="rId9" Type="http://schemas.openxmlformats.org/officeDocument/2006/relationships/oleObject" Target="../embeddings/oleObject46.bin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lencoe.mcgraw-hill.com/sites/0098458137/student_view0/chapter24/magnetic_field_applet.html" TargetMode="Externa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8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jpeg"/><Relationship Id="rId5" Type="http://schemas.openxmlformats.org/officeDocument/2006/relationships/image" Target="../media/image87.png"/><Relationship Id="rId4" Type="http://schemas.openxmlformats.org/officeDocument/2006/relationships/image" Target="../media/image86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9.bin"/><Relationship Id="rId13" Type="http://schemas.openxmlformats.org/officeDocument/2006/relationships/image" Target="../media/image93.wmf"/><Relationship Id="rId3" Type="http://schemas.openxmlformats.org/officeDocument/2006/relationships/notesSlide" Target="../notesSlides/notesSlide30.xml"/><Relationship Id="rId7" Type="http://schemas.openxmlformats.org/officeDocument/2006/relationships/image" Target="../media/image90.wmf"/><Relationship Id="rId12" Type="http://schemas.openxmlformats.org/officeDocument/2006/relationships/oleObject" Target="../embeddings/oleObject5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48.bin"/><Relationship Id="rId11" Type="http://schemas.openxmlformats.org/officeDocument/2006/relationships/image" Target="../media/image92.wmf"/><Relationship Id="rId5" Type="http://schemas.openxmlformats.org/officeDocument/2006/relationships/image" Target="../media/image89.wmf"/><Relationship Id="rId10" Type="http://schemas.openxmlformats.org/officeDocument/2006/relationships/oleObject" Target="../embeddings/oleObject50.bin"/><Relationship Id="rId4" Type="http://schemas.openxmlformats.org/officeDocument/2006/relationships/oleObject" Target="../embeddings/oleObject47.bin"/><Relationship Id="rId9" Type="http://schemas.openxmlformats.org/officeDocument/2006/relationships/image" Target="../media/image91.w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wmf"/><Relationship Id="rId3" Type="http://schemas.openxmlformats.org/officeDocument/2006/relationships/oleObject" Target="../embeddings/oleObject52.bin"/><Relationship Id="rId7" Type="http://schemas.openxmlformats.org/officeDocument/2006/relationships/oleObject" Target="../embeddings/oleObject54.bin"/><Relationship Id="rId12" Type="http://schemas.openxmlformats.org/officeDocument/2006/relationships/image" Target="../media/image9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90.wmf"/><Relationship Id="rId11" Type="http://schemas.openxmlformats.org/officeDocument/2006/relationships/oleObject" Target="../embeddings/oleObject56.bin"/><Relationship Id="rId5" Type="http://schemas.openxmlformats.org/officeDocument/2006/relationships/oleObject" Target="../embeddings/oleObject53.bin"/><Relationship Id="rId10" Type="http://schemas.openxmlformats.org/officeDocument/2006/relationships/image" Target="../media/image92.wmf"/><Relationship Id="rId4" Type="http://schemas.openxmlformats.org/officeDocument/2006/relationships/image" Target="../media/image89.wmf"/><Relationship Id="rId9" Type="http://schemas.openxmlformats.org/officeDocument/2006/relationships/oleObject" Target="../embeddings/oleObject55.bin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9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8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13" Type="http://schemas.openxmlformats.org/officeDocument/2006/relationships/hyperlink" Target="http://canu.ucalgary.ca/map/content/force/elcrmagn/simulate/exb_thomson/applet.html" TargetMode="External"/><Relationship Id="rId3" Type="http://schemas.openxmlformats.org/officeDocument/2006/relationships/notesSlide" Target="../notesSlides/notesSlide34.xml"/><Relationship Id="rId7" Type="http://schemas.openxmlformats.org/officeDocument/2006/relationships/image" Target="../media/image100.wmf"/><Relationship Id="rId12" Type="http://schemas.openxmlformats.org/officeDocument/2006/relationships/image" Target="../media/image10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58.bin"/><Relationship Id="rId11" Type="http://schemas.openxmlformats.org/officeDocument/2006/relationships/oleObject" Target="../embeddings/oleObject60.bin"/><Relationship Id="rId5" Type="http://schemas.openxmlformats.org/officeDocument/2006/relationships/image" Target="../media/image99.wmf"/><Relationship Id="rId10" Type="http://schemas.openxmlformats.org/officeDocument/2006/relationships/image" Target="../media/image101.wmf"/><Relationship Id="rId4" Type="http://schemas.openxmlformats.org/officeDocument/2006/relationships/oleObject" Target="../embeddings/oleObject57.bin"/><Relationship Id="rId9" Type="http://schemas.openxmlformats.org/officeDocument/2006/relationships/oleObject" Target="../embeddings/oleObject59.bin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notesSlide" Target="../notesSlides/notesSlide35.xml"/><Relationship Id="rId7" Type="http://schemas.openxmlformats.org/officeDocument/2006/relationships/image" Target="../media/image10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oleObject" Target="../embeddings/oleObject62.bin"/><Relationship Id="rId5" Type="http://schemas.openxmlformats.org/officeDocument/2006/relationships/image" Target="../media/image104.wmf"/><Relationship Id="rId10" Type="http://schemas.openxmlformats.org/officeDocument/2006/relationships/image" Target="../media/image106.wmf"/><Relationship Id="rId4" Type="http://schemas.openxmlformats.org/officeDocument/2006/relationships/oleObject" Target="../embeddings/oleObject61.bin"/><Relationship Id="rId9" Type="http://schemas.openxmlformats.org/officeDocument/2006/relationships/oleObject" Target="../embeddings/oleObject63.bin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3" Type="http://schemas.openxmlformats.org/officeDocument/2006/relationships/image" Target="../media/image108.png"/><Relationship Id="rId7" Type="http://schemas.openxmlformats.org/officeDocument/2006/relationships/image" Target="../media/image42.png"/><Relationship Id="rId12" Type="http://schemas.openxmlformats.org/officeDocument/2006/relationships/image" Target="../media/image114.png"/><Relationship Id="rId17" Type="http://schemas.openxmlformats.org/officeDocument/2006/relationships/image" Target="../media/image119.png"/><Relationship Id="rId2" Type="http://schemas.openxmlformats.org/officeDocument/2006/relationships/notesSlide" Target="../notesSlides/notesSlide37.xml"/><Relationship Id="rId16" Type="http://schemas.openxmlformats.org/officeDocument/2006/relationships/image" Target="../media/image1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png"/><Relationship Id="rId11" Type="http://schemas.openxmlformats.org/officeDocument/2006/relationships/image" Target="../media/image113.png"/><Relationship Id="rId5" Type="http://schemas.openxmlformats.org/officeDocument/2006/relationships/image" Target="../media/image40.png"/><Relationship Id="rId15" Type="http://schemas.openxmlformats.org/officeDocument/2006/relationships/image" Target="../media/image117.png"/><Relationship Id="rId10" Type="http://schemas.openxmlformats.org/officeDocument/2006/relationships/image" Target="../media/image112.png"/><Relationship Id="rId4" Type="http://schemas.openxmlformats.org/officeDocument/2006/relationships/image" Target="../media/image109.png"/><Relationship Id="rId9" Type="http://schemas.openxmlformats.org/officeDocument/2006/relationships/image" Target="../media/image111.png"/><Relationship Id="rId14" Type="http://schemas.openxmlformats.org/officeDocument/2006/relationships/image" Target="../media/image116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121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png"/><Relationship Id="rId3" Type="http://schemas.openxmlformats.org/officeDocument/2006/relationships/image" Target="../media/image124.png"/><Relationship Id="rId7" Type="http://schemas.openxmlformats.org/officeDocument/2006/relationships/image" Target="../media/image128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7.png"/><Relationship Id="rId5" Type="http://schemas.openxmlformats.org/officeDocument/2006/relationships/image" Target="../media/image126.png"/><Relationship Id="rId4" Type="http://schemas.openxmlformats.org/officeDocument/2006/relationships/image" Target="../media/image125.png"/><Relationship Id="rId9" Type="http://schemas.openxmlformats.org/officeDocument/2006/relationships/image" Target="../media/image13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4.png"/><Relationship Id="rId4" Type="http://schemas.openxmlformats.org/officeDocument/2006/relationships/image" Target="../media/image13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wmf"/><Relationship Id="rId3" Type="http://schemas.openxmlformats.org/officeDocument/2006/relationships/notesSlide" Target="../notesSlides/notesSlide43.xml"/><Relationship Id="rId7" Type="http://schemas.openxmlformats.org/officeDocument/2006/relationships/oleObject" Target="../embeddings/oleObject6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142.jpeg"/><Relationship Id="rId5" Type="http://schemas.openxmlformats.org/officeDocument/2006/relationships/image" Target="../media/image54.wmf"/><Relationship Id="rId4" Type="http://schemas.openxmlformats.org/officeDocument/2006/relationships/oleObject" Target="../embeddings/oleObject64.bin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5.png"/><Relationship Id="rId4" Type="http://schemas.openxmlformats.org/officeDocument/2006/relationships/image" Target="../media/image14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7.png"/><Relationship Id="rId4" Type="http://schemas.openxmlformats.org/officeDocument/2006/relationships/image" Target="../media/image146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7.bin"/><Relationship Id="rId13" Type="http://schemas.openxmlformats.org/officeDocument/2006/relationships/image" Target="../media/image151.emf"/><Relationship Id="rId3" Type="http://schemas.openxmlformats.org/officeDocument/2006/relationships/notesSlide" Target="../notesSlides/notesSlide46.xml"/><Relationship Id="rId7" Type="http://schemas.openxmlformats.org/officeDocument/2006/relationships/image" Target="../media/image148.emf"/><Relationship Id="rId12" Type="http://schemas.openxmlformats.org/officeDocument/2006/relationships/oleObject" Target="../embeddings/oleObject6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66.bin"/><Relationship Id="rId11" Type="http://schemas.openxmlformats.org/officeDocument/2006/relationships/image" Target="../media/image150.emf"/><Relationship Id="rId5" Type="http://schemas.openxmlformats.org/officeDocument/2006/relationships/image" Target="../media/image154.jpeg"/><Relationship Id="rId15" Type="http://schemas.openxmlformats.org/officeDocument/2006/relationships/image" Target="../media/image152.emf"/><Relationship Id="rId10" Type="http://schemas.openxmlformats.org/officeDocument/2006/relationships/oleObject" Target="../embeddings/oleObject68.bin"/><Relationship Id="rId4" Type="http://schemas.openxmlformats.org/officeDocument/2006/relationships/image" Target="../media/image153.jpeg"/><Relationship Id="rId9" Type="http://schemas.openxmlformats.org/officeDocument/2006/relationships/image" Target="../media/image149.emf"/><Relationship Id="rId14" Type="http://schemas.openxmlformats.org/officeDocument/2006/relationships/oleObject" Target="../embeddings/oleObject70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8077200" cy="457200"/>
          </a:xfrm>
        </p:spPr>
        <p:txBody>
          <a:bodyPr>
            <a:normAutofit fontScale="90000"/>
          </a:bodyPr>
          <a:lstStyle/>
          <a:p>
            <a:r>
              <a:rPr lang="en-US" altLang="ja-JP" dirty="0" smtClean="0">
                <a:solidFill>
                  <a:srgbClr val="FF0000"/>
                </a:solidFill>
                <a:ea typeface="ＭＳ Ｐゴシック" pitchFamily="34" charset="-128"/>
              </a:rPr>
              <a:t>Kirchhoff’s Rules</a:t>
            </a:r>
          </a:p>
        </p:txBody>
      </p:sp>
      <p:grpSp>
        <p:nvGrpSpPr>
          <p:cNvPr id="7173" name="Group 3"/>
          <p:cNvGrpSpPr>
            <a:grpSpLocks/>
          </p:cNvGrpSpPr>
          <p:nvPr/>
        </p:nvGrpSpPr>
        <p:grpSpPr bwMode="auto">
          <a:xfrm>
            <a:off x="914400" y="1066800"/>
            <a:ext cx="7010400" cy="2057400"/>
            <a:chOff x="576" y="672"/>
            <a:chExt cx="4416" cy="1320"/>
          </a:xfrm>
        </p:grpSpPr>
        <p:sp>
          <p:nvSpPr>
            <p:cNvPr id="7178" name="Text Box 4"/>
            <p:cNvSpPr txBox="1">
              <a:spLocks noChangeArrowheads="1"/>
            </p:cNvSpPr>
            <p:nvPr/>
          </p:nvSpPr>
          <p:spPr bwMode="auto">
            <a:xfrm>
              <a:off x="576" y="672"/>
              <a:ext cx="4416" cy="11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 i="0" dirty="0">
                  <a:ea typeface="ＭＳ Ｐゴシック" pitchFamily="34" charset="-128"/>
                </a:rPr>
                <a:t>Kirchhoff’s Rule </a:t>
              </a:r>
              <a:r>
                <a:rPr lang="en-US" altLang="ja-JP" sz="2000" b="1" i="0" dirty="0" smtClean="0">
                  <a:ea typeface="ＭＳ Ｐゴシック" pitchFamily="34" charset="-128"/>
                </a:rPr>
                <a:t>2: </a:t>
              </a:r>
              <a:r>
                <a:rPr lang="en-US" altLang="ja-JP" sz="2000" b="1" i="0" dirty="0">
                  <a:ea typeface="ＭＳ Ｐゴシック" pitchFamily="34" charset="-128"/>
                </a:rPr>
                <a:t>Loop Rule</a:t>
              </a:r>
            </a:p>
            <a:p>
              <a:pPr>
                <a:spcBef>
                  <a:spcPct val="50000"/>
                </a:spcBef>
                <a:buFont typeface="Wingdings" pitchFamily="2" charset="2"/>
                <a:buChar char="v"/>
              </a:pPr>
              <a:r>
                <a:rPr lang="en-US" altLang="ja-JP" sz="2000" b="1" i="0" dirty="0">
                  <a:ea typeface="ＭＳ Ｐゴシック" pitchFamily="34" charset="-128"/>
                </a:rPr>
                <a:t> </a:t>
              </a:r>
              <a:r>
                <a:rPr lang="en-US" altLang="ja-JP" i="0" dirty="0">
                  <a:ea typeface="ＭＳ Ｐゴシック" pitchFamily="34" charset="-128"/>
                </a:rPr>
                <a:t> </a:t>
              </a:r>
              <a:r>
                <a:rPr lang="en-US" altLang="ja-JP" sz="2000" b="1" i="0" dirty="0">
                  <a:ea typeface="ＭＳ Ｐゴシック" pitchFamily="34" charset="-128"/>
                </a:rPr>
                <a:t>When any closed loop is traversed completely in a circuit, the algebraic sum of the changes in potential is equal to zero.</a:t>
              </a:r>
            </a:p>
            <a:p>
              <a:pPr>
                <a:spcBef>
                  <a:spcPct val="50000"/>
                </a:spcBef>
                <a:buFont typeface="Wingdings" pitchFamily="2" charset="2"/>
                <a:buChar char="v"/>
              </a:pPr>
              <a:endParaRPr lang="ja-JP" altLang="en-US" sz="2000" b="1" dirty="0">
                <a:ea typeface="ＭＳ Ｐゴシック" pitchFamily="34" charset="-128"/>
              </a:endParaRPr>
            </a:p>
          </p:txBody>
        </p:sp>
        <p:graphicFrame>
          <p:nvGraphicFramePr>
            <p:cNvPr id="7171" name="Object 5"/>
            <p:cNvGraphicFramePr>
              <a:graphicFrameLocks noChangeAspect="1"/>
            </p:cNvGraphicFramePr>
            <p:nvPr/>
          </p:nvGraphicFramePr>
          <p:xfrm>
            <a:off x="1680" y="1536"/>
            <a:ext cx="864" cy="45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4014" name="Equation" r:id="rId4" imgW="672840" imgH="355320" progId="Equation.DSMT4">
                    <p:embed/>
                  </p:oleObj>
                </mc:Choice>
                <mc:Fallback>
                  <p:oleObj name="Equation" r:id="rId4" imgW="672840" imgH="35532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680" y="1536"/>
                          <a:ext cx="864" cy="45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7174" name="Group 6"/>
          <p:cNvGrpSpPr>
            <a:grpSpLocks/>
          </p:cNvGrpSpPr>
          <p:nvPr/>
        </p:nvGrpSpPr>
        <p:grpSpPr bwMode="auto">
          <a:xfrm>
            <a:off x="838200" y="3565525"/>
            <a:ext cx="7467600" cy="1936750"/>
            <a:chOff x="528" y="2016"/>
            <a:chExt cx="4704" cy="1220"/>
          </a:xfrm>
        </p:grpSpPr>
        <p:sp>
          <p:nvSpPr>
            <p:cNvPr id="7177" name="Text Box 7"/>
            <p:cNvSpPr txBox="1">
              <a:spLocks noChangeArrowheads="1"/>
            </p:cNvSpPr>
            <p:nvPr/>
          </p:nvSpPr>
          <p:spPr bwMode="auto">
            <a:xfrm>
              <a:off x="528" y="2016"/>
              <a:ext cx="4704" cy="7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  <a:buFont typeface="Wingdings" pitchFamily="2" charset="2"/>
                <a:buNone/>
              </a:pPr>
              <a:r>
                <a:rPr lang="en-US" altLang="ja-JP" sz="2000" b="1" i="0" dirty="0">
                  <a:ea typeface="ＭＳ Ｐゴシック" pitchFamily="34" charset="-128"/>
                </a:rPr>
                <a:t>Kirchhoff’s Rule </a:t>
              </a:r>
              <a:r>
                <a:rPr lang="en-US" altLang="ja-JP" sz="2000" b="1" i="0" dirty="0" smtClean="0">
                  <a:ea typeface="ＭＳ Ｐゴシック" pitchFamily="34" charset="-128"/>
                </a:rPr>
                <a:t>1: </a:t>
              </a:r>
              <a:r>
                <a:rPr lang="en-US" altLang="ja-JP" sz="2000" b="1" i="0" dirty="0">
                  <a:ea typeface="ＭＳ Ｐゴシック" pitchFamily="34" charset="-128"/>
                </a:rPr>
                <a:t>Junction Rule</a:t>
              </a:r>
            </a:p>
            <a:p>
              <a:pPr>
                <a:spcBef>
                  <a:spcPct val="50000"/>
                </a:spcBef>
                <a:buFont typeface="Wingdings" pitchFamily="2" charset="2"/>
                <a:buChar char="v"/>
              </a:pPr>
              <a:r>
                <a:rPr lang="en-US" altLang="ja-JP" sz="2000" b="1" i="0" dirty="0">
                  <a:ea typeface="ＭＳ Ｐゴシック" pitchFamily="34" charset="-128"/>
                </a:rPr>
                <a:t> The sum of currents entering any junction in a circuit is equal to the sum of currents leaving that junction.</a:t>
              </a:r>
            </a:p>
          </p:txBody>
        </p:sp>
        <p:graphicFrame>
          <p:nvGraphicFramePr>
            <p:cNvPr id="7170" name="Object 8"/>
            <p:cNvGraphicFramePr>
              <a:graphicFrameLocks noChangeAspect="1"/>
            </p:cNvGraphicFramePr>
            <p:nvPr/>
          </p:nvGraphicFramePr>
          <p:xfrm>
            <a:off x="1776" y="2784"/>
            <a:ext cx="1056" cy="45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4015" name="Equation" r:id="rId6" imgW="799920" imgH="342720" progId="Equation.DSMT4">
                    <p:embed/>
                  </p:oleObj>
                </mc:Choice>
                <mc:Fallback>
                  <p:oleObj name="Equation" r:id="rId6" imgW="799920" imgH="34272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776" y="2784"/>
                          <a:ext cx="1056" cy="45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7175" name="Text Box 9"/>
          <p:cNvSpPr txBox="1">
            <a:spLocks noChangeArrowheads="1"/>
          </p:cNvSpPr>
          <p:nvPr/>
        </p:nvSpPr>
        <p:spPr bwMode="auto">
          <a:xfrm>
            <a:off x="4953000" y="5318125"/>
            <a:ext cx="3581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Clr>
                <a:srgbClr val="FF3300"/>
              </a:buClr>
              <a:buFont typeface="Wingdings" pitchFamily="2" charset="2"/>
              <a:buChar char="Ø"/>
            </a:pPr>
            <a:r>
              <a:rPr lang="ja-JP" altLang="en-US" sz="2000" b="1" i="0">
                <a:ea typeface="ＭＳ Ｐゴシック" pitchFamily="34" charset="-128"/>
              </a:rPr>
              <a:t> </a:t>
            </a:r>
            <a:r>
              <a:rPr lang="en-US" altLang="ja-JP" sz="2000" b="1" i="0">
                <a:solidFill>
                  <a:srgbClr val="FF3300"/>
                </a:solidFill>
                <a:ea typeface="ＭＳ Ｐゴシック" pitchFamily="34" charset="-128"/>
              </a:rPr>
              <a:t>Conservation of charge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 In </a:t>
            </a:r>
            <a:r>
              <a:rPr lang="en-US" altLang="ja-JP" sz="2000" i="0">
                <a:solidFill>
                  <a:srgbClr val="FF3300"/>
                </a:solidFill>
                <a:ea typeface="ＭＳ Ｐゴシック" pitchFamily="34" charset="-128"/>
              </a:rPr>
              <a:t>and</a:t>
            </a: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 Out </a:t>
            </a:r>
            <a:r>
              <a:rPr lang="en-US" altLang="ja-JP" sz="2000" i="0">
                <a:solidFill>
                  <a:srgbClr val="FF3300"/>
                </a:solidFill>
                <a:ea typeface="ＭＳ Ｐゴシック" pitchFamily="34" charset="-128"/>
              </a:rPr>
              <a:t>branches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en-US" altLang="ja-JP" sz="2000" i="0">
                <a:solidFill>
                  <a:srgbClr val="FF3300"/>
                </a:solidFill>
                <a:ea typeface="ＭＳ Ｐゴシック" pitchFamily="34" charset="-128"/>
              </a:rPr>
              <a:t> Assign </a:t>
            </a:r>
            <a:r>
              <a:rPr lang="en-US" altLang="ja-JP" sz="2000" b="1">
                <a:solidFill>
                  <a:srgbClr val="FF3300"/>
                </a:solidFill>
                <a:ea typeface="ＭＳ Ｐゴシック" pitchFamily="34" charset="-128"/>
              </a:rPr>
              <a:t>I</a:t>
            </a:r>
            <a:r>
              <a:rPr lang="en-US" altLang="ja-JP" sz="2000" b="1" baseline="-25000">
                <a:solidFill>
                  <a:srgbClr val="FF3300"/>
                </a:solidFill>
                <a:ea typeface="ＭＳ Ｐゴシック" pitchFamily="34" charset="-128"/>
              </a:rPr>
              <a:t>i</a:t>
            </a:r>
            <a:r>
              <a:rPr lang="en-US" altLang="ja-JP" sz="2000" i="0">
                <a:solidFill>
                  <a:srgbClr val="FF3300"/>
                </a:solidFill>
                <a:ea typeface="ＭＳ Ｐゴシック" pitchFamily="34" charset="-128"/>
              </a:rPr>
              <a:t> to each branch</a:t>
            </a:r>
          </a:p>
        </p:txBody>
      </p:sp>
      <p:sp>
        <p:nvSpPr>
          <p:cNvPr id="7176" name="Text Box 10"/>
          <p:cNvSpPr txBox="1">
            <a:spLocks noChangeArrowheads="1"/>
          </p:cNvSpPr>
          <p:nvPr/>
        </p:nvSpPr>
        <p:spPr bwMode="auto">
          <a:xfrm>
            <a:off x="4876800" y="2590800"/>
            <a:ext cx="3886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ja-JP" altLang="en-US" sz="2000" i="0">
                <a:solidFill>
                  <a:srgbClr val="FF3300"/>
                </a:solidFill>
                <a:ea typeface="ＭＳ Ｐゴシック" pitchFamily="34" charset="-128"/>
              </a:rPr>
              <a:t> </a:t>
            </a:r>
            <a:r>
              <a:rPr lang="en-US" altLang="ja-JP" sz="2000" i="0">
                <a:solidFill>
                  <a:srgbClr val="FF3300"/>
                </a:solidFill>
                <a:ea typeface="ＭＳ Ｐゴシック" pitchFamily="34" charset="-128"/>
              </a:rPr>
              <a:t>Coulomb force is </a:t>
            </a:r>
            <a:r>
              <a:rPr lang="en-US" altLang="ja-JP" sz="2000" b="1" i="0">
                <a:solidFill>
                  <a:srgbClr val="FF3300"/>
                </a:solidFill>
                <a:ea typeface="ＭＳ Ｐゴシック" pitchFamily="34" charset="-128"/>
              </a:rPr>
              <a:t>conservative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43A81-1973-46E3-A23A-09DF7FF8D7ED}" type="slidenum">
              <a:rPr lang="en-US" altLang="en-US" smtClean="0"/>
              <a:pPr/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783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49888" y="4281619"/>
            <a:ext cx="4343400" cy="2549972"/>
            <a:chOff x="196100" y="4389195"/>
            <a:chExt cx="4343400" cy="2549972"/>
          </a:xfrm>
        </p:grpSpPr>
        <p:pic>
          <p:nvPicPr>
            <p:cNvPr id="15" name="Picture 4" descr="13_1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6100" y="4724902"/>
              <a:ext cx="4343400" cy="17210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1124580" y="4957679"/>
              <a:ext cx="3400839" cy="1416254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7" name="Picture 4" descr="13_19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779" t="30377" r="53509" b="10952"/>
            <a:stretch/>
          </p:blipFill>
          <p:spPr bwMode="auto">
            <a:xfrm>
              <a:off x="1510550" y="4452800"/>
              <a:ext cx="595520" cy="10097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4" descr="13_19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394" t="34265" r="31656" b="12755"/>
            <a:stretch/>
          </p:blipFill>
          <p:spPr bwMode="auto">
            <a:xfrm>
              <a:off x="2653550" y="4389195"/>
              <a:ext cx="649357" cy="9118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4" descr="13_19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9767" t="16606" b="17710"/>
            <a:stretch/>
          </p:blipFill>
          <p:spPr bwMode="auto">
            <a:xfrm>
              <a:off x="2099443" y="5808699"/>
              <a:ext cx="878785" cy="11304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20" name="Straight Connector 19"/>
            <p:cNvCxnSpPr/>
            <p:nvPr/>
          </p:nvCxnSpPr>
          <p:spPr>
            <a:xfrm>
              <a:off x="4512167" y="4917923"/>
              <a:ext cx="14081" cy="1488277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50658" name="Rectangle 2"/>
          <p:cNvSpPr>
            <a:spLocks noChangeArrowheads="1"/>
          </p:cNvSpPr>
          <p:nvPr/>
        </p:nvSpPr>
        <p:spPr bwMode="auto">
          <a:xfrm>
            <a:off x="4724400" y="3671048"/>
            <a:ext cx="3429000" cy="609600"/>
          </a:xfrm>
          <a:prstGeom prst="rect">
            <a:avLst/>
          </a:prstGeom>
          <a:solidFill>
            <a:srgbClr val="F6F63F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51204" name="Picture 3" descr="Fig19"/>
          <p:cNvPicPr>
            <a:picLocks noChangeAspect="1" noChangeArrowheads="1"/>
          </p:cNvPicPr>
          <p:nvPr/>
        </p:nvPicPr>
        <p:blipFill>
          <a:blip r:embed="rId4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066800"/>
            <a:ext cx="2590800" cy="243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50660" name="Text Box 4"/>
          <p:cNvSpPr txBox="1">
            <a:spLocks noChangeArrowheads="1"/>
          </p:cNvSpPr>
          <p:nvPr/>
        </p:nvSpPr>
        <p:spPr bwMode="auto">
          <a:xfrm>
            <a:off x="1371600" y="1308848"/>
            <a:ext cx="3729038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>
                <a:sym typeface="Symbol" charset="2"/>
              </a:rPr>
              <a:t></a:t>
            </a:r>
            <a:r>
              <a:rPr lang="en-US" altLang="en-US" i="1" dirty="0" err="1">
                <a:sym typeface="Symbol" charset="2"/>
              </a:rPr>
              <a:t>V</a:t>
            </a:r>
            <a:r>
              <a:rPr lang="en-US" altLang="en-US" baseline="-25000" dirty="0" err="1">
                <a:sym typeface="Symbol" charset="2"/>
              </a:rPr>
              <a:t>batt</a:t>
            </a:r>
            <a:r>
              <a:rPr lang="en-US" altLang="en-US" dirty="0">
                <a:sym typeface="Symbol" charset="2"/>
              </a:rPr>
              <a:t> + </a:t>
            </a:r>
            <a:r>
              <a:rPr lang="en-US" altLang="en-US" i="1" dirty="0">
                <a:sym typeface="Symbol" charset="2"/>
              </a:rPr>
              <a:t>V</a:t>
            </a:r>
            <a:r>
              <a:rPr lang="en-US" altLang="en-US" baseline="-25000" dirty="0">
                <a:sym typeface="Symbol" charset="2"/>
              </a:rPr>
              <a:t>1</a:t>
            </a:r>
            <a:r>
              <a:rPr lang="en-US" altLang="en-US" dirty="0">
                <a:sym typeface="Symbol" charset="2"/>
              </a:rPr>
              <a:t> + </a:t>
            </a:r>
            <a:r>
              <a:rPr lang="en-US" altLang="en-US" i="1" dirty="0">
                <a:sym typeface="Symbol" charset="2"/>
              </a:rPr>
              <a:t>V</a:t>
            </a:r>
            <a:r>
              <a:rPr lang="en-US" altLang="en-US" baseline="-25000" dirty="0">
                <a:sym typeface="Symbol" charset="2"/>
              </a:rPr>
              <a:t>2</a:t>
            </a:r>
            <a:r>
              <a:rPr lang="en-US" altLang="en-US" dirty="0">
                <a:sym typeface="Symbol" charset="2"/>
              </a:rPr>
              <a:t> + </a:t>
            </a:r>
            <a:r>
              <a:rPr lang="en-US" altLang="en-US" i="1" dirty="0">
                <a:sym typeface="Symbol" charset="2"/>
              </a:rPr>
              <a:t>V</a:t>
            </a:r>
            <a:r>
              <a:rPr lang="en-US" altLang="en-US" baseline="-25000" dirty="0">
                <a:sym typeface="Symbol" charset="2"/>
              </a:rPr>
              <a:t>3</a:t>
            </a:r>
            <a:r>
              <a:rPr lang="en-US" altLang="en-US" dirty="0">
                <a:sym typeface="Symbol" charset="2"/>
              </a:rPr>
              <a:t> = 0</a:t>
            </a:r>
          </a:p>
        </p:txBody>
      </p:sp>
      <p:sp>
        <p:nvSpPr>
          <p:cNvPr id="1350661" name="Text Box 5"/>
          <p:cNvSpPr txBox="1">
            <a:spLocks noChangeArrowheads="1"/>
          </p:cNvSpPr>
          <p:nvPr/>
        </p:nvSpPr>
        <p:spPr bwMode="auto">
          <a:xfrm>
            <a:off x="1371600" y="1924798"/>
            <a:ext cx="302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i="1">
                <a:sym typeface="Symbol" charset="2"/>
              </a:rPr>
              <a:t>emf - R</a:t>
            </a:r>
            <a:r>
              <a:rPr lang="en-US" altLang="en-US" baseline="-25000">
                <a:sym typeface="Symbol" charset="2"/>
              </a:rPr>
              <a:t>1</a:t>
            </a:r>
            <a:r>
              <a:rPr lang="en-US" altLang="en-US" i="1">
                <a:sym typeface="Symbol" charset="2"/>
              </a:rPr>
              <a:t>I</a:t>
            </a:r>
            <a:r>
              <a:rPr lang="en-US" altLang="en-US">
                <a:sym typeface="Symbol" charset="2"/>
              </a:rPr>
              <a:t> -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2</a:t>
            </a:r>
            <a:r>
              <a:rPr lang="en-US" altLang="en-US" i="1">
                <a:sym typeface="Symbol" charset="2"/>
              </a:rPr>
              <a:t>I -</a:t>
            </a:r>
            <a:r>
              <a:rPr lang="en-US" altLang="en-US">
                <a:sym typeface="Symbol" charset="2"/>
              </a:rPr>
              <a:t>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3</a:t>
            </a:r>
            <a:r>
              <a:rPr lang="en-US" altLang="en-US" i="1">
                <a:sym typeface="Symbol" charset="2"/>
              </a:rPr>
              <a:t>I </a:t>
            </a:r>
            <a:r>
              <a:rPr lang="en-US" altLang="en-US">
                <a:sym typeface="Symbol" charset="2"/>
              </a:rPr>
              <a:t>= 0</a:t>
            </a:r>
          </a:p>
        </p:txBody>
      </p:sp>
      <p:sp>
        <p:nvSpPr>
          <p:cNvPr id="1350662" name="Text Box 6"/>
          <p:cNvSpPr txBox="1">
            <a:spLocks noChangeArrowheads="1"/>
          </p:cNvSpPr>
          <p:nvPr/>
        </p:nvSpPr>
        <p:spPr bwMode="auto">
          <a:xfrm>
            <a:off x="1371600" y="2528048"/>
            <a:ext cx="28321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i="1">
                <a:sym typeface="Symbol" charset="2"/>
              </a:rPr>
              <a:t>emf = R</a:t>
            </a:r>
            <a:r>
              <a:rPr lang="en-US" altLang="en-US" baseline="-25000">
                <a:sym typeface="Symbol" charset="2"/>
              </a:rPr>
              <a:t>1</a:t>
            </a:r>
            <a:r>
              <a:rPr lang="en-US" altLang="en-US" i="1">
                <a:sym typeface="Symbol" charset="2"/>
              </a:rPr>
              <a:t>I</a:t>
            </a:r>
            <a:r>
              <a:rPr lang="en-US" altLang="en-US">
                <a:sym typeface="Symbol" charset="2"/>
              </a:rPr>
              <a:t> +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2</a:t>
            </a:r>
            <a:r>
              <a:rPr lang="en-US" altLang="en-US" i="1">
                <a:sym typeface="Symbol" charset="2"/>
              </a:rPr>
              <a:t>I +</a:t>
            </a:r>
            <a:r>
              <a:rPr lang="en-US" altLang="en-US">
                <a:sym typeface="Symbol" charset="2"/>
              </a:rPr>
              <a:t>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3</a:t>
            </a:r>
            <a:r>
              <a:rPr lang="en-US" altLang="en-US" i="1">
                <a:sym typeface="Symbol" charset="2"/>
              </a:rPr>
              <a:t>I</a:t>
            </a:r>
            <a:endParaRPr lang="en-US" altLang="en-US">
              <a:sym typeface="Symbol" charset="2"/>
            </a:endParaRPr>
          </a:p>
        </p:txBody>
      </p:sp>
      <p:sp>
        <p:nvSpPr>
          <p:cNvPr id="1350663" name="Text Box 7"/>
          <p:cNvSpPr txBox="1">
            <a:spLocks noChangeArrowheads="1"/>
          </p:cNvSpPr>
          <p:nvPr/>
        </p:nvSpPr>
        <p:spPr bwMode="auto">
          <a:xfrm>
            <a:off x="1371600" y="3137648"/>
            <a:ext cx="29083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i="1">
                <a:sym typeface="Symbol" charset="2"/>
              </a:rPr>
              <a:t>emf = </a:t>
            </a:r>
            <a:r>
              <a:rPr lang="en-US" altLang="en-US">
                <a:sym typeface="Symbol" charset="2"/>
              </a:rPr>
              <a:t>(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1</a:t>
            </a:r>
            <a:r>
              <a:rPr lang="en-US" altLang="en-US">
                <a:sym typeface="Symbol" charset="2"/>
              </a:rPr>
              <a:t> +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2</a:t>
            </a:r>
            <a:r>
              <a:rPr lang="en-US" altLang="en-US" i="1">
                <a:sym typeface="Symbol" charset="2"/>
              </a:rPr>
              <a:t> +</a:t>
            </a:r>
            <a:r>
              <a:rPr lang="en-US" altLang="en-US">
                <a:sym typeface="Symbol" charset="2"/>
              </a:rPr>
              <a:t>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3</a:t>
            </a:r>
            <a:r>
              <a:rPr lang="en-US" altLang="en-US">
                <a:sym typeface="Symbol" charset="2"/>
              </a:rPr>
              <a:t>) </a:t>
            </a:r>
            <a:r>
              <a:rPr lang="en-US" altLang="en-US" i="1">
                <a:sym typeface="Symbol" charset="2"/>
              </a:rPr>
              <a:t>I</a:t>
            </a:r>
            <a:endParaRPr lang="en-US" altLang="en-US">
              <a:sym typeface="Symbol" charset="2"/>
            </a:endParaRPr>
          </a:p>
        </p:txBody>
      </p:sp>
      <p:sp>
        <p:nvSpPr>
          <p:cNvPr id="1350664" name="Text Box 8"/>
          <p:cNvSpPr txBox="1">
            <a:spLocks noChangeArrowheads="1"/>
          </p:cNvSpPr>
          <p:nvPr/>
        </p:nvSpPr>
        <p:spPr bwMode="auto">
          <a:xfrm>
            <a:off x="1371600" y="3747248"/>
            <a:ext cx="664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i="1">
                <a:sym typeface="Symbol" charset="2"/>
              </a:rPr>
              <a:t>emf = R</a:t>
            </a:r>
            <a:r>
              <a:rPr lang="en-US" altLang="en-US" baseline="-25000">
                <a:sym typeface="Symbol" charset="2"/>
              </a:rPr>
              <a:t>equivalent</a:t>
            </a:r>
            <a:r>
              <a:rPr lang="en-US" altLang="en-US">
                <a:sym typeface="Symbol" charset="2"/>
              </a:rPr>
              <a:t> </a:t>
            </a:r>
            <a:r>
              <a:rPr lang="en-US" altLang="en-US" i="1">
                <a:sym typeface="Symbol" charset="2"/>
              </a:rPr>
              <a:t>I  ,   </a:t>
            </a:r>
            <a:r>
              <a:rPr lang="en-US" altLang="en-US">
                <a:sym typeface="Symbol" charset="2"/>
              </a:rPr>
              <a:t>where  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equivalent</a:t>
            </a:r>
            <a:r>
              <a:rPr lang="en-US" altLang="en-US">
                <a:sym typeface="Symbol" charset="2"/>
              </a:rPr>
              <a:t> </a:t>
            </a:r>
            <a:r>
              <a:rPr lang="en-US" altLang="en-US" i="1">
                <a:sym typeface="Symbol" charset="2"/>
              </a:rPr>
              <a:t>= R</a:t>
            </a:r>
            <a:r>
              <a:rPr lang="en-US" altLang="en-US" baseline="-25000">
                <a:sym typeface="Symbol" charset="2"/>
              </a:rPr>
              <a:t>1</a:t>
            </a:r>
            <a:r>
              <a:rPr lang="en-US" altLang="en-US">
                <a:sym typeface="Symbol" charset="2"/>
              </a:rPr>
              <a:t> +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2</a:t>
            </a:r>
            <a:r>
              <a:rPr lang="en-US" altLang="en-US" i="1">
                <a:sym typeface="Symbol" charset="2"/>
              </a:rPr>
              <a:t> +</a:t>
            </a:r>
            <a:r>
              <a:rPr lang="en-US" altLang="en-US">
                <a:sym typeface="Symbol" charset="2"/>
              </a:rPr>
              <a:t> </a:t>
            </a:r>
            <a:r>
              <a:rPr lang="en-US" altLang="en-US" i="1">
                <a:sym typeface="Symbol" charset="2"/>
              </a:rPr>
              <a:t>R</a:t>
            </a:r>
            <a:r>
              <a:rPr lang="en-US" altLang="en-US" baseline="-25000">
                <a:sym typeface="Symbol" charset="2"/>
              </a:rPr>
              <a:t>3</a:t>
            </a:r>
            <a:r>
              <a:rPr lang="en-US" altLang="en-US">
                <a:sym typeface="Symbol" charset="2"/>
              </a:rPr>
              <a:t> 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rgbClr val="FF0000"/>
                </a:solidFill>
                <a:ea typeface="ＭＳ Ｐゴシック" charset="-128"/>
              </a:rPr>
              <a:t>Series Resistance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FC-CEA6-414E-B1BE-DFE5F4AC8D06}" type="slidenum">
              <a:rPr lang="en-US" altLang="en-US" smtClean="0"/>
              <a:pPr/>
              <a:t>2</a:t>
            </a:fld>
            <a:endParaRPr lang="en-US" altLang="en-US"/>
          </a:p>
        </p:txBody>
      </p:sp>
      <p:grpSp>
        <p:nvGrpSpPr>
          <p:cNvPr id="21" name="Group 53"/>
          <p:cNvGrpSpPr>
            <a:grpSpLocks/>
          </p:cNvGrpSpPr>
          <p:nvPr/>
        </p:nvGrpSpPr>
        <p:grpSpPr bwMode="auto">
          <a:xfrm>
            <a:off x="6916738" y="1682821"/>
            <a:ext cx="931862" cy="1259728"/>
            <a:chOff x="1631852" y="2117188"/>
            <a:chExt cx="1160584" cy="1690468"/>
          </a:xfrm>
        </p:grpSpPr>
        <p:sp>
          <p:nvSpPr>
            <p:cNvPr id="22" name="Freeform 50"/>
            <p:cNvSpPr>
              <a:spLocks noChangeArrowheads="1"/>
            </p:cNvSpPr>
            <p:nvPr/>
          </p:nvSpPr>
          <p:spPr bwMode="auto">
            <a:xfrm>
              <a:off x="1631852" y="2117188"/>
              <a:ext cx="1160584" cy="1690468"/>
            </a:xfrm>
            <a:custGeom>
              <a:avLst/>
              <a:gdLst>
                <a:gd name="T0" fmla="*/ 0 w 1160584"/>
                <a:gd name="T1" fmla="*/ 457200 h 1690468"/>
                <a:gd name="T2" fmla="*/ 633046 w 1160584"/>
                <a:gd name="T3" fmla="*/ 119575 h 1690468"/>
                <a:gd name="T4" fmla="*/ 1097280 w 1160584"/>
                <a:gd name="T5" fmla="*/ 1174652 h 1690468"/>
                <a:gd name="T6" fmla="*/ 253219 w 1160584"/>
                <a:gd name="T7" fmla="*/ 1652954 h 1690468"/>
                <a:gd name="T8" fmla="*/ 154745 w 1160584"/>
                <a:gd name="T9" fmla="*/ 949569 h 16904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60584"/>
                <a:gd name="T16" fmla="*/ 0 h 1690468"/>
                <a:gd name="T17" fmla="*/ 1160584 w 1160584"/>
                <a:gd name="T18" fmla="*/ 1690468 h 169046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60584" h="1690468">
                  <a:moveTo>
                    <a:pt x="0" y="457200"/>
                  </a:moveTo>
                  <a:cubicBezTo>
                    <a:pt x="225083" y="228600"/>
                    <a:pt x="450166" y="0"/>
                    <a:pt x="633046" y="119575"/>
                  </a:cubicBezTo>
                  <a:cubicBezTo>
                    <a:pt x="815926" y="239150"/>
                    <a:pt x="1160584" y="919089"/>
                    <a:pt x="1097280" y="1174652"/>
                  </a:cubicBezTo>
                  <a:cubicBezTo>
                    <a:pt x="1033976" y="1430215"/>
                    <a:pt x="410308" y="1690468"/>
                    <a:pt x="253219" y="1652954"/>
                  </a:cubicBezTo>
                  <a:cubicBezTo>
                    <a:pt x="96130" y="1615440"/>
                    <a:pt x="125437" y="1282504"/>
                    <a:pt x="154745" y="949569"/>
                  </a:cubicBezTo>
                </a:path>
              </a:pathLst>
            </a:custGeom>
            <a:noFill/>
            <a:ln w="28575" algn="ctr">
              <a:solidFill>
                <a:srgbClr val="00CC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cxnSp>
          <p:nvCxnSpPr>
            <p:cNvPr id="23" name="Straight Arrow Connector 52"/>
            <p:cNvCxnSpPr>
              <a:cxnSpLocks noChangeShapeType="1"/>
            </p:cNvCxnSpPr>
            <p:nvPr/>
          </p:nvCxnSpPr>
          <p:spPr bwMode="auto">
            <a:xfrm rot="5400000" flipH="1" flipV="1">
              <a:off x="1562100" y="3238500"/>
              <a:ext cx="381000" cy="1588"/>
            </a:xfrm>
            <a:prstGeom prst="straightConnector1">
              <a:avLst/>
            </a:prstGeom>
            <a:noFill/>
            <a:ln w="38100" algn="ctr">
              <a:solidFill>
                <a:srgbClr val="00CC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20165247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6" name="Picture 2" descr="Fig19"/>
          <p:cNvPicPr>
            <a:picLocks noChangeAspect="1" noChangeArrowheads="1"/>
          </p:cNvPicPr>
          <p:nvPr/>
        </p:nvPicPr>
        <p:blipFill>
          <a:blip r:embed="rId4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093788"/>
            <a:ext cx="3581400" cy="217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56803" name="Text Box 3"/>
          <p:cNvSpPr txBox="1">
            <a:spLocks noChangeArrowheads="1"/>
          </p:cNvSpPr>
          <p:nvPr/>
        </p:nvSpPr>
        <p:spPr bwMode="auto">
          <a:xfrm>
            <a:off x="4648200" y="1143000"/>
            <a:ext cx="19780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i="1"/>
              <a:t>I = I</a:t>
            </a:r>
            <a:r>
              <a:rPr lang="en-US" altLang="en-US" baseline="-25000"/>
              <a:t>1</a:t>
            </a:r>
            <a:r>
              <a:rPr lang="en-US" altLang="en-US"/>
              <a:t> +</a:t>
            </a:r>
            <a:r>
              <a:rPr lang="en-US" altLang="en-US" i="1"/>
              <a:t> I</a:t>
            </a:r>
            <a:r>
              <a:rPr lang="en-US" altLang="en-US" baseline="-25000"/>
              <a:t>2</a:t>
            </a:r>
            <a:r>
              <a:rPr lang="en-US" altLang="en-US"/>
              <a:t> +</a:t>
            </a:r>
            <a:r>
              <a:rPr lang="en-US" altLang="en-US" i="1"/>
              <a:t> I</a:t>
            </a:r>
            <a:r>
              <a:rPr lang="en-US" altLang="en-US" baseline="-25000"/>
              <a:t>3</a:t>
            </a:r>
            <a:r>
              <a:rPr lang="en-US" altLang="en-US" i="1"/>
              <a:t> </a:t>
            </a:r>
          </a:p>
        </p:txBody>
      </p:sp>
      <p:graphicFrame>
        <p:nvGraphicFramePr>
          <p:cNvPr id="1356804" name="Object 4"/>
          <p:cNvGraphicFramePr>
            <a:graphicFrameLocks noChangeAspect="1"/>
          </p:cNvGraphicFramePr>
          <p:nvPr/>
        </p:nvGraphicFramePr>
        <p:xfrm>
          <a:off x="4648200" y="1752600"/>
          <a:ext cx="2589213" cy="795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60" name="Equation" r:id="rId5" imgW="1409088" imgH="431613" progId="Equation.3">
                  <p:embed/>
                </p:oleObj>
              </mc:Choice>
              <mc:Fallback>
                <p:oleObj name="Equation" r:id="rId5" imgW="1409088" imgH="431613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1752600"/>
                        <a:ext cx="2589213" cy="795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56805" name="Object 5"/>
          <p:cNvGraphicFramePr>
            <a:graphicFrameLocks noChangeAspect="1"/>
          </p:cNvGraphicFramePr>
          <p:nvPr/>
        </p:nvGraphicFramePr>
        <p:xfrm>
          <a:off x="4625975" y="2614613"/>
          <a:ext cx="3987800" cy="892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61" name="Equation" r:id="rId7" imgW="2171700" imgH="482600" progId="Equation.DSMT4">
                  <p:embed/>
                </p:oleObj>
              </mc:Choice>
              <mc:Fallback>
                <p:oleObj name="Equation" r:id="rId7" imgW="2171700" imgH="482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25975" y="2614613"/>
                        <a:ext cx="3987800" cy="892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56806" name="Object 6"/>
          <p:cNvGraphicFramePr>
            <a:graphicFrameLocks noChangeAspect="1"/>
          </p:cNvGraphicFramePr>
          <p:nvPr/>
        </p:nvGraphicFramePr>
        <p:xfrm>
          <a:off x="4724400" y="3733800"/>
          <a:ext cx="2774950" cy="819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62" name="Equation" r:id="rId9" imgW="1511300" imgH="444500" progId="Equation.DSMT4">
                  <p:embed/>
                </p:oleObj>
              </mc:Choice>
              <mc:Fallback>
                <p:oleObj name="Equation" r:id="rId9" imgW="1511300" imgH="4445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4400" y="3733800"/>
                        <a:ext cx="2774950" cy="819150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60" name="Rectangle 1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rgbClr val="FF0000"/>
                </a:solidFill>
                <a:ea typeface="ＭＳ Ｐゴシック" charset="-128"/>
              </a:rPr>
              <a:t>Parallel Resistance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FC-CEA6-414E-B1BE-DFE5F4AC8D06}" type="slidenum">
              <a:rPr lang="en-US" altLang="en-US" smtClean="0"/>
              <a:pPr/>
              <a:t>3</a:t>
            </a:fld>
            <a:endParaRPr lang="en-US" altLang="en-US"/>
          </a:p>
        </p:txBody>
      </p:sp>
      <p:pic>
        <p:nvPicPr>
          <p:cNvPr id="9" name="Picture 4" descr="13_1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089400"/>
            <a:ext cx="3832412" cy="1518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4304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"/>
            <a:ext cx="7772400" cy="533400"/>
          </a:xfrm>
        </p:spPr>
        <p:txBody>
          <a:bodyPr>
            <a:normAutofit fontScale="90000"/>
          </a:bodyPr>
          <a:lstStyle/>
          <a:p>
            <a:r>
              <a:rPr lang="en-US" altLang="ja-JP" dirty="0" smtClean="0">
                <a:solidFill>
                  <a:srgbClr val="FF0000"/>
                </a:solidFill>
                <a:ea typeface="ＭＳ Ｐゴシック" pitchFamily="34" charset="-128"/>
              </a:rPr>
              <a:t>Analysis Tips for complicated circuit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304800" y="609600"/>
            <a:ext cx="8610600" cy="624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 Simplify using equivalent resistors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 Label currents with </a:t>
            </a:r>
            <a:r>
              <a:rPr lang="en-US" altLang="ja-JP" sz="2000" dirty="0" err="1">
                <a:ea typeface="ＭＳ Ｐゴシック" pitchFamily="34" charset="-128"/>
              </a:rPr>
              <a:t>arbitary</a:t>
            </a:r>
            <a:r>
              <a:rPr lang="en-US" altLang="ja-JP" sz="2000" i="0" dirty="0">
                <a:ea typeface="ＭＳ Ｐゴシック" pitchFamily="34" charset="-128"/>
              </a:rPr>
              <a:t> directions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If the calculated current is negative, the real direction is opposite to the one defined by you.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 Apply </a:t>
            </a:r>
            <a:r>
              <a:rPr lang="en-US" altLang="ja-JP" sz="2000" dirty="0">
                <a:ea typeface="ＭＳ Ｐゴシック" pitchFamily="34" charset="-128"/>
              </a:rPr>
              <a:t>Junction Rule</a:t>
            </a:r>
            <a:r>
              <a:rPr lang="en-US" altLang="ja-JP" sz="2000" i="0" dirty="0">
                <a:ea typeface="ＭＳ Ｐゴシック" pitchFamily="34" charset="-128"/>
              </a:rPr>
              <a:t> to all the labeled currents.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Useful when having multiple loops in a circuit.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 Choose independent loops and define loop direction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Imagine your  following the loop and it’s direction to walk around the circuit.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 Use </a:t>
            </a:r>
            <a:r>
              <a:rPr lang="en-US" altLang="ja-JP" sz="2000" dirty="0">
                <a:ea typeface="ＭＳ Ｐゴシック" pitchFamily="34" charset="-128"/>
              </a:rPr>
              <a:t>Loop Rule for each single loop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ja-JP" sz="2000" dirty="0">
                <a:solidFill>
                  <a:srgbClr val="0000FF"/>
                </a:solidFill>
                <a:ea typeface="ＭＳ Ｐゴシック" pitchFamily="34" charset="-128"/>
              </a:rPr>
              <a:t>If current I direction across a resistor R is the same as the loop direction,  potential drop across R is ∆V = −I×R, otherwise, ∆V = I×R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ja-JP" sz="2000" dirty="0">
                <a:solidFill>
                  <a:srgbClr val="0000FF"/>
                </a:solidFill>
                <a:ea typeface="ＭＳ Ｐゴシック" pitchFamily="34" charset="-128"/>
              </a:rPr>
              <a:t>For a device, e.g.  battery or capacitor,  rely on the direction of the electric field in the device and the loop direction to determine the Potential drop across the device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i="0" dirty="0">
                <a:ea typeface="ＭＳ Ｐゴシック" pitchFamily="34" charset="-128"/>
              </a:rPr>
              <a:t> Solve simultaneous linear equations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F3A6B-66EB-492E-9451-D799397AF240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595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457200"/>
          </a:xfrm>
        </p:spPr>
        <p:txBody>
          <a:bodyPr>
            <a:noAutofit/>
          </a:bodyPr>
          <a:lstStyle/>
          <a:p>
            <a:r>
              <a:rPr lang="en-US" altLang="ja-JP" sz="3000" dirty="0" smtClean="0">
                <a:solidFill>
                  <a:srgbClr val="FF0000"/>
                </a:solidFill>
                <a:ea typeface="ＭＳ Ｐゴシック" pitchFamily="34" charset="-128"/>
              </a:rPr>
              <a:t>Loop Example with Two EMF Devices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4419600" y="2743200"/>
            <a:ext cx="3689350" cy="1143000"/>
            <a:chOff x="2736" y="3408"/>
            <a:chExt cx="2324" cy="720"/>
          </a:xfrm>
        </p:grpSpPr>
        <p:sp>
          <p:nvSpPr>
            <p:cNvPr id="8206" name="Rectangle 4"/>
            <p:cNvSpPr>
              <a:spLocks noChangeArrowheads="1"/>
            </p:cNvSpPr>
            <p:nvPr/>
          </p:nvSpPr>
          <p:spPr bwMode="auto">
            <a:xfrm>
              <a:off x="2736" y="3602"/>
              <a:ext cx="270" cy="2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3500" tIns="25400" rIns="63500" bIns="25400"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lnSpc>
                  <a:spcPct val="108000"/>
                </a:lnSpc>
              </a:pPr>
              <a:r>
                <a:rPr lang="en-US" altLang="ja-JP" b="1" i="0">
                  <a:latin typeface="Symbol" pitchFamily="18" charset="2"/>
                  <a:ea typeface="ＭＳ Ｐゴシック" pitchFamily="34" charset="-128"/>
                </a:rPr>
                <a:t>Þ</a:t>
              </a:r>
            </a:p>
          </p:txBody>
        </p:sp>
        <p:sp>
          <p:nvSpPr>
            <p:cNvPr id="8207" name="AutoShape 5"/>
            <p:cNvSpPr>
              <a:spLocks noChangeArrowheads="1"/>
            </p:cNvSpPr>
            <p:nvPr/>
          </p:nvSpPr>
          <p:spPr bwMode="auto">
            <a:xfrm>
              <a:off x="3072" y="3408"/>
              <a:ext cx="1988" cy="720"/>
            </a:xfrm>
            <a:prstGeom prst="roundRect">
              <a:avLst>
                <a:gd name="adj" fmla="val 12495"/>
              </a:avLst>
            </a:prstGeom>
            <a:noFill/>
            <a:ln w="25400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/>
            </a:p>
          </p:txBody>
        </p:sp>
        <p:graphicFrame>
          <p:nvGraphicFramePr>
            <p:cNvPr id="8196" name="Object 6"/>
            <p:cNvGraphicFramePr>
              <a:graphicFrameLocks/>
            </p:cNvGraphicFramePr>
            <p:nvPr/>
          </p:nvGraphicFramePr>
          <p:xfrm>
            <a:off x="3092" y="3504"/>
            <a:ext cx="1948" cy="54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4901" name="Equation" r:id="rId4" imgW="1498320" imgH="431640" progId="Equation.DSMT4">
                    <p:embed/>
                  </p:oleObj>
                </mc:Choice>
                <mc:Fallback>
                  <p:oleObj name="Equation" r:id="rId4" imgW="1498320" imgH="431640" progId="Equation.DSMT4">
                    <p:embed/>
                    <p:pic>
                      <p:nvPicPr>
                        <p:cNvPr id="0" name=""/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black">
                        <a:xfrm>
                          <a:off x="3092" y="3504"/>
                          <a:ext cx="1948" cy="54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7170" name="Object 7"/>
          <p:cNvGraphicFramePr>
            <a:graphicFrameLocks noChangeAspect="1"/>
          </p:cNvGraphicFramePr>
          <p:nvPr/>
        </p:nvGraphicFramePr>
        <p:xfrm>
          <a:off x="4343400" y="1143000"/>
          <a:ext cx="1495425" cy="747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902" name="Equation" r:id="rId6" imgW="711000" imgH="355320" progId="Equation.DSMT4">
                  <p:embed/>
                </p:oleObj>
              </mc:Choice>
              <mc:Fallback>
                <p:oleObj name="Equation" r:id="rId6" imgW="71100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3400" y="1143000"/>
                        <a:ext cx="1495425" cy="747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199" name="Picture 8" descr="figure-25-2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6" r="41560"/>
          <a:stretch>
            <a:fillRect/>
          </a:stretch>
        </p:blipFill>
        <p:spPr bwMode="auto">
          <a:xfrm>
            <a:off x="381000" y="914400"/>
            <a:ext cx="3429000" cy="396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171" name="Object 41"/>
          <p:cNvGraphicFramePr>
            <a:graphicFrameLocks noChangeAspect="1"/>
          </p:cNvGraphicFramePr>
          <p:nvPr/>
        </p:nvGraphicFramePr>
        <p:xfrm>
          <a:off x="4038600" y="2057400"/>
          <a:ext cx="4940300" cy="481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903" name="Equation" r:id="rId9" imgW="2349360" imgH="228600" progId="Equation.DSMT4">
                  <p:embed/>
                </p:oleObj>
              </mc:Choice>
              <mc:Fallback>
                <p:oleObj name="Equation" r:id="rId9" imgW="234936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2057400"/>
                        <a:ext cx="4940300" cy="481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7" name="Text Box 42"/>
          <p:cNvSpPr txBox="1">
            <a:spLocks noChangeArrowheads="1"/>
          </p:cNvSpPr>
          <p:nvPr/>
        </p:nvSpPr>
        <p:spPr bwMode="auto">
          <a:xfrm>
            <a:off x="3962400" y="4800600"/>
            <a:ext cx="3352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b="1">
                <a:ea typeface="ＭＳ Ｐゴシック" pitchFamily="34" charset="-128"/>
              </a:rPr>
              <a:t>If </a:t>
            </a:r>
            <a:r>
              <a:rPr lang="en-US" altLang="ja-JP" sz="2000" b="1">
                <a:ea typeface="ＭＳ Ｐゴシック" pitchFamily="34" charset="-128"/>
                <a:sym typeface="Symbol" pitchFamily="18" charset="2"/>
              </a:rPr>
              <a:t></a:t>
            </a:r>
            <a:r>
              <a:rPr lang="en-US" altLang="ja-JP" sz="2000" b="1" baseline="-20000">
                <a:ea typeface="ＭＳ Ｐゴシック" pitchFamily="34" charset="-128"/>
                <a:sym typeface="Symbol" pitchFamily="18" charset="2"/>
              </a:rPr>
              <a:t>1</a:t>
            </a:r>
            <a:r>
              <a:rPr lang="en-US" altLang="ja-JP" sz="2000" b="1">
                <a:ea typeface="ＭＳ Ｐゴシック" pitchFamily="34" charset="-128"/>
                <a:sym typeface="Symbol" pitchFamily="18" charset="2"/>
              </a:rPr>
              <a:t> &lt;</a:t>
            </a:r>
            <a:r>
              <a:rPr lang="en-US" altLang="ja-JP" sz="2000" b="1" baseline="-20000">
                <a:ea typeface="ＭＳ Ｐゴシック" pitchFamily="34" charset="-128"/>
                <a:sym typeface="Symbol" pitchFamily="18" charset="2"/>
              </a:rPr>
              <a:t>2</a:t>
            </a:r>
            <a:r>
              <a:rPr lang="en-US" altLang="ja-JP" sz="2000" b="1">
                <a:ea typeface="ＭＳ Ｐゴシック" pitchFamily="34" charset="-128"/>
                <a:sym typeface="Symbol" pitchFamily="18" charset="2"/>
              </a:rPr>
              <a:t>, we have I&lt;0  !?</a:t>
            </a:r>
            <a:endParaRPr lang="en-US" altLang="ja-JP" sz="2000" b="1">
              <a:ea typeface="ＭＳ Ｐゴシック" pitchFamily="34" charset="-128"/>
            </a:endParaRPr>
          </a:p>
        </p:txBody>
      </p:sp>
      <p:sp>
        <p:nvSpPr>
          <p:cNvPr id="7178" name="Text Box 43"/>
          <p:cNvSpPr txBox="1">
            <a:spLocks noChangeArrowheads="1"/>
          </p:cNvSpPr>
          <p:nvPr/>
        </p:nvSpPr>
        <p:spPr bwMode="auto">
          <a:xfrm>
            <a:off x="914400" y="5410200"/>
            <a:ext cx="69342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b="1">
                <a:solidFill>
                  <a:srgbClr val="0000CC"/>
                </a:solidFill>
                <a:ea typeface="ＭＳ Ｐゴシック" pitchFamily="34" charset="-128"/>
              </a:rPr>
              <a:t>This just means the actual current flows reverse to the assumed direction. No problem!</a:t>
            </a:r>
          </a:p>
        </p:txBody>
      </p:sp>
      <p:cxnSp>
        <p:nvCxnSpPr>
          <p:cNvPr id="48" name="Straight Arrow Connector 47"/>
          <p:cNvCxnSpPr>
            <a:cxnSpLocks noChangeShapeType="1"/>
          </p:cNvCxnSpPr>
          <p:nvPr/>
        </p:nvCxnSpPr>
        <p:spPr bwMode="auto">
          <a:xfrm rot="16200000" flipH="1">
            <a:off x="1066800" y="990600"/>
            <a:ext cx="533400" cy="228600"/>
          </a:xfrm>
          <a:prstGeom prst="straightConnector1">
            <a:avLst/>
          </a:prstGeom>
          <a:noFill/>
          <a:ln w="57150" algn="ctr">
            <a:solidFill>
              <a:srgbClr val="00B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3" name="Group 53"/>
          <p:cNvGrpSpPr>
            <a:grpSpLocks/>
          </p:cNvGrpSpPr>
          <p:nvPr/>
        </p:nvGrpSpPr>
        <p:grpSpPr bwMode="auto">
          <a:xfrm>
            <a:off x="1631950" y="2117725"/>
            <a:ext cx="1160463" cy="1690688"/>
            <a:chOff x="1631852" y="2117188"/>
            <a:chExt cx="1160584" cy="1690468"/>
          </a:xfrm>
        </p:grpSpPr>
        <p:sp>
          <p:nvSpPr>
            <p:cNvPr id="8204" name="Freeform 50"/>
            <p:cNvSpPr>
              <a:spLocks noChangeArrowheads="1"/>
            </p:cNvSpPr>
            <p:nvPr/>
          </p:nvSpPr>
          <p:spPr bwMode="auto">
            <a:xfrm>
              <a:off x="1631852" y="2117188"/>
              <a:ext cx="1160584" cy="1690468"/>
            </a:xfrm>
            <a:custGeom>
              <a:avLst/>
              <a:gdLst>
                <a:gd name="T0" fmla="*/ 0 w 1160584"/>
                <a:gd name="T1" fmla="*/ 457200 h 1690468"/>
                <a:gd name="T2" fmla="*/ 633046 w 1160584"/>
                <a:gd name="T3" fmla="*/ 119575 h 1690468"/>
                <a:gd name="T4" fmla="*/ 1097280 w 1160584"/>
                <a:gd name="T5" fmla="*/ 1174652 h 1690468"/>
                <a:gd name="T6" fmla="*/ 253219 w 1160584"/>
                <a:gd name="T7" fmla="*/ 1652954 h 1690468"/>
                <a:gd name="T8" fmla="*/ 154745 w 1160584"/>
                <a:gd name="T9" fmla="*/ 949569 h 16904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60584"/>
                <a:gd name="T16" fmla="*/ 0 h 1690468"/>
                <a:gd name="T17" fmla="*/ 1160584 w 1160584"/>
                <a:gd name="T18" fmla="*/ 1690468 h 169046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60584" h="1690468">
                  <a:moveTo>
                    <a:pt x="0" y="457200"/>
                  </a:moveTo>
                  <a:cubicBezTo>
                    <a:pt x="225083" y="228600"/>
                    <a:pt x="450166" y="0"/>
                    <a:pt x="633046" y="119575"/>
                  </a:cubicBezTo>
                  <a:cubicBezTo>
                    <a:pt x="815926" y="239150"/>
                    <a:pt x="1160584" y="919089"/>
                    <a:pt x="1097280" y="1174652"/>
                  </a:cubicBezTo>
                  <a:cubicBezTo>
                    <a:pt x="1033976" y="1430215"/>
                    <a:pt x="410308" y="1690468"/>
                    <a:pt x="253219" y="1652954"/>
                  </a:cubicBezTo>
                  <a:cubicBezTo>
                    <a:pt x="96130" y="1615440"/>
                    <a:pt x="125437" y="1282504"/>
                    <a:pt x="154745" y="949569"/>
                  </a:cubicBezTo>
                </a:path>
              </a:pathLst>
            </a:custGeom>
            <a:noFill/>
            <a:ln w="28575" algn="ctr">
              <a:solidFill>
                <a:srgbClr val="00CC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cxnSp>
          <p:nvCxnSpPr>
            <p:cNvPr id="8205" name="Straight Arrow Connector 52"/>
            <p:cNvCxnSpPr>
              <a:cxnSpLocks noChangeShapeType="1"/>
            </p:cNvCxnSpPr>
            <p:nvPr/>
          </p:nvCxnSpPr>
          <p:spPr bwMode="auto">
            <a:xfrm rot="5400000" flipH="1" flipV="1">
              <a:off x="1562100" y="3238500"/>
              <a:ext cx="381000" cy="1588"/>
            </a:xfrm>
            <a:prstGeom prst="straightConnector1">
              <a:avLst/>
            </a:prstGeom>
            <a:noFill/>
            <a:ln w="38100" algn="ctr">
              <a:solidFill>
                <a:srgbClr val="00CC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43A81-1973-46E3-A23A-09DF7FF8D7ED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8411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7" grpId="0"/>
      <p:bldP spid="717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6726" y="274638"/>
            <a:ext cx="8518358" cy="1143000"/>
          </a:xfrm>
        </p:spPr>
        <p:txBody>
          <a:bodyPr>
            <a:normAutofit fontScale="90000"/>
          </a:bodyPr>
          <a:lstStyle/>
          <a:p>
            <a:r>
              <a:rPr lang="en-US" altLang="ja-JP" dirty="0" smtClean="0">
                <a:solidFill>
                  <a:srgbClr val="FF0000"/>
                </a:solidFill>
                <a:ea typeface="ＭＳ Ｐゴシック" pitchFamily="34" charset="-128"/>
              </a:rPr>
              <a:t>Using Kirchhoff’s Laws in Multiple Loop Circuits</a:t>
            </a:r>
          </a:p>
        </p:txBody>
      </p:sp>
      <p:pic>
        <p:nvPicPr>
          <p:cNvPr id="11271" name="Picture 3" descr="F28_10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838200"/>
            <a:ext cx="4800600" cy="28654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066800" y="3657600"/>
            <a:ext cx="6858000" cy="671513"/>
            <a:chOff x="672" y="2304"/>
            <a:chExt cx="4320" cy="423"/>
          </a:xfrm>
        </p:grpSpPr>
        <p:sp>
          <p:nvSpPr>
            <p:cNvPr id="11288" name="Text Box 5"/>
            <p:cNvSpPr txBox="1">
              <a:spLocks noChangeArrowheads="1"/>
            </p:cNvSpPr>
            <p:nvPr/>
          </p:nvSpPr>
          <p:spPr bwMode="auto">
            <a:xfrm>
              <a:off x="672" y="2352"/>
              <a:ext cx="316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  <a:buFontTx/>
                <a:buChar char="•"/>
              </a:pPr>
              <a:r>
                <a:rPr lang="ja-JP" altLang="en-US" i="0">
                  <a:ea typeface="ＭＳ Ｐゴシック" pitchFamily="34" charset="-128"/>
                </a:rPr>
                <a:t> </a:t>
              </a:r>
              <a:r>
                <a:rPr lang="en-US" altLang="ja-JP" i="0">
                  <a:ea typeface="ＭＳ Ｐゴシック" pitchFamily="34" charset="-128"/>
                </a:rPr>
                <a:t>Identify nodes and use Junction Rule:</a:t>
              </a:r>
            </a:p>
          </p:txBody>
        </p:sp>
        <p:graphicFrame>
          <p:nvGraphicFramePr>
            <p:cNvPr id="11269" name="Object 6"/>
            <p:cNvGraphicFramePr>
              <a:graphicFrameLocks noChangeAspect="1"/>
            </p:cNvGraphicFramePr>
            <p:nvPr/>
          </p:nvGraphicFramePr>
          <p:xfrm>
            <a:off x="3888" y="2304"/>
            <a:ext cx="1104" cy="42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5974" name="Equation" r:id="rId5" imgW="596880" imgH="228600" progId="Equation.DSMT4">
                    <p:embed/>
                  </p:oleObj>
                </mc:Choice>
                <mc:Fallback>
                  <p:oleObj name="Equation" r:id="rId5" imgW="596880" imgH="2286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888" y="2304"/>
                          <a:ext cx="1104" cy="4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0255" name="Text Box 8"/>
          <p:cNvSpPr txBox="1">
            <a:spLocks noChangeArrowheads="1"/>
          </p:cNvSpPr>
          <p:nvPr/>
        </p:nvSpPr>
        <p:spPr bwMode="auto">
          <a:xfrm>
            <a:off x="1066800" y="4419600"/>
            <a:ext cx="7391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ja-JP" altLang="en-US">
                <a:ea typeface="ＭＳ Ｐゴシック" pitchFamily="34" charset="-128"/>
              </a:rPr>
              <a:t> </a:t>
            </a:r>
            <a:r>
              <a:rPr lang="en-US" altLang="ja-JP" i="0">
                <a:ea typeface="ＭＳ Ｐゴシック" pitchFamily="34" charset="-128"/>
              </a:rPr>
              <a:t>Identify independent loops and use Loop Rule:</a:t>
            </a:r>
          </a:p>
        </p:txBody>
      </p:sp>
      <p:graphicFrame>
        <p:nvGraphicFramePr>
          <p:cNvPr id="10242" name="Object 10"/>
          <p:cNvGraphicFramePr>
            <a:graphicFrameLocks noChangeAspect="1"/>
          </p:cNvGraphicFramePr>
          <p:nvPr/>
        </p:nvGraphicFramePr>
        <p:xfrm>
          <a:off x="1295400" y="4953000"/>
          <a:ext cx="3689350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975" name="Equation" r:id="rId7" imgW="1739880" imgH="228600" progId="Equation.DSMT4">
                  <p:embed/>
                </p:oleObj>
              </mc:Choice>
              <mc:Fallback>
                <p:oleObj name="Equation" r:id="rId7" imgW="17398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4953000"/>
                        <a:ext cx="3689350" cy="484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3" name="Object 11"/>
          <p:cNvGraphicFramePr>
            <a:graphicFrameLocks noChangeAspect="1"/>
          </p:cNvGraphicFramePr>
          <p:nvPr>
            <p:extLst/>
          </p:nvPr>
        </p:nvGraphicFramePr>
        <p:xfrm>
          <a:off x="1335504" y="5454317"/>
          <a:ext cx="35052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976" name="Equation" r:id="rId9" imgW="1752480" imgH="228600" progId="Equation.DSMT4">
                  <p:embed/>
                </p:oleObj>
              </mc:Choice>
              <mc:Fallback>
                <p:oleObj name="Equation" r:id="rId9" imgW="17524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5504" y="5454317"/>
                        <a:ext cx="35052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4" name="Object 12"/>
          <p:cNvGraphicFramePr>
            <a:graphicFrameLocks noChangeAspect="1"/>
          </p:cNvGraphicFramePr>
          <p:nvPr>
            <p:extLst/>
          </p:nvPr>
        </p:nvGraphicFramePr>
        <p:xfrm>
          <a:off x="1371600" y="6019800"/>
          <a:ext cx="4227513" cy="46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977" name="Equation" r:id="rId11" imgW="2057400" imgH="228600" progId="Equation.DSMT4">
                  <p:embed/>
                </p:oleObj>
              </mc:Choice>
              <mc:Fallback>
                <p:oleObj name="Equation" r:id="rId11" imgW="20574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6019800"/>
                        <a:ext cx="4227513" cy="46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5209674" y="4876802"/>
            <a:ext cx="3705726" cy="1319213"/>
            <a:chOff x="3792" y="3072"/>
            <a:chExt cx="1824" cy="831"/>
          </a:xfrm>
        </p:grpSpPr>
        <p:sp>
          <p:nvSpPr>
            <p:cNvPr id="11284" name="Line 14"/>
            <p:cNvSpPr>
              <a:spLocks noChangeShapeType="1"/>
            </p:cNvSpPr>
            <p:nvPr/>
          </p:nvSpPr>
          <p:spPr bwMode="auto">
            <a:xfrm flipH="1">
              <a:off x="3792" y="3216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285" name="Line 15"/>
            <p:cNvSpPr>
              <a:spLocks noChangeShapeType="1"/>
            </p:cNvSpPr>
            <p:nvPr/>
          </p:nvSpPr>
          <p:spPr bwMode="auto">
            <a:xfrm flipH="1">
              <a:off x="3792" y="3312"/>
              <a:ext cx="76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286" name="Line 16"/>
            <p:cNvSpPr>
              <a:spLocks noChangeShapeType="1"/>
            </p:cNvSpPr>
            <p:nvPr/>
          </p:nvSpPr>
          <p:spPr bwMode="auto">
            <a:xfrm flipH="1">
              <a:off x="4032" y="3504"/>
              <a:ext cx="576" cy="3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287" name="Text Box 17"/>
            <p:cNvSpPr txBox="1">
              <a:spLocks noChangeArrowheads="1"/>
            </p:cNvSpPr>
            <p:nvPr/>
          </p:nvSpPr>
          <p:spPr bwMode="auto">
            <a:xfrm>
              <a:off x="4608" y="3072"/>
              <a:ext cx="1008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 i="0">
                  <a:ea typeface="ＭＳ Ｐゴシック" pitchFamily="34" charset="-128"/>
                </a:rPr>
                <a:t>Only two are independent.</a:t>
              </a:r>
            </a:p>
          </p:txBody>
        </p:sp>
      </p:grpSp>
      <p:cxnSp>
        <p:nvCxnSpPr>
          <p:cNvPr id="18" name="Straight Arrow Connector 17"/>
          <p:cNvCxnSpPr>
            <a:cxnSpLocks noChangeShapeType="1"/>
          </p:cNvCxnSpPr>
          <p:nvPr/>
        </p:nvCxnSpPr>
        <p:spPr bwMode="auto">
          <a:xfrm>
            <a:off x="1447800" y="762000"/>
            <a:ext cx="1371600" cy="304800"/>
          </a:xfrm>
          <a:prstGeom prst="straightConnector1">
            <a:avLst/>
          </a:prstGeom>
          <a:noFill/>
          <a:ln w="57150" algn="ctr">
            <a:solidFill>
              <a:srgbClr val="00B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" name="Straight Arrow Connector 19"/>
          <p:cNvCxnSpPr>
            <a:cxnSpLocks noChangeShapeType="1"/>
          </p:cNvCxnSpPr>
          <p:nvPr/>
        </p:nvCxnSpPr>
        <p:spPr bwMode="auto">
          <a:xfrm rot="10800000" flipV="1">
            <a:off x="5486400" y="838200"/>
            <a:ext cx="2209800" cy="228600"/>
          </a:xfrm>
          <a:prstGeom prst="straightConnector1">
            <a:avLst/>
          </a:prstGeom>
          <a:noFill/>
          <a:ln w="57150" algn="ctr">
            <a:solidFill>
              <a:srgbClr val="00B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" name="Straight Arrow Connector 21"/>
          <p:cNvCxnSpPr>
            <a:cxnSpLocks noChangeShapeType="1"/>
          </p:cNvCxnSpPr>
          <p:nvPr/>
        </p:nvCxnSpPr>
        <p:spPr bwMode="auto">
          <a:xfrm flipV="1">
            <a:off x="1371600" y="2209800"/>
            <a:ext cx="2514600" cy="838200"/>
          </a:xfrm>
          <a:prstGeom prst="straightConnector1">
            <a:avLst/>
          </a:prstGeom>
          <a:noFill/>
          <a:ln w="57150" algn="ctr">
            <a:solidFill>
              <a:srgbClr val="00B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4" name="Group 24"/>
          <p:cNvGrpSpPr>
            <a:grpSpLocks/>
          </p:cNvGrpSpPr>
          <p:nvPr/>
        </p:nvGrpSpPr>
        <p:grpSpPr bwMode="auto">
          <a:xfrm>
            <a:off x="2819400" y="1752600"/>
            <a:ext cx="914400" cy="1082675"/>
            <a:chOff x="1631852" y="2117188"/>
            <a:chExt cx="1160584" cy="1690468"/>
          </a:xfrm>
        </p:grpSpPr>
        <p:sp>
          <p:nvSpPr>
            <p:cNvPr id="11282" name="Freeform 25"/>
            <p:cNvSpPr>
              <a:spLocks noChangeArrowheads="1"/>
            </p:cNvSpPr>
            <p:nvPr/>
          </p:nvSpPr>
          <p:spPr bwMode="auto">
            <a:xfrm>
              <a:off x="1631852" y="2117188"/>
              <a:ext cx="1160584" cy="1690468"/>
            </a:xfrm>
            <a:custGeom>
              <a:avLst/>
              <a:gdLst>
                <a:gd name="T0" fmla="*/ 0 w 1160584"/>
                <a:gd name="T1" fmla="*/ 457200 h 1690468"/>
                <a:gd name="T2" fmla="*/ 633046 w 1160584"/>
                <a:gd name="T3" fmla="*/ 119575 h 1690468"/>
                <a:gd name="T4" fmla="*/ 1097280 w 1160584"/>
                <a:gd name="T5" fmla="*/ 1174652 h 1690468"/>
                <a:gd name="T6" fmla="*/ 253219 w 1160584"/>
                <a:gd name="T7" fmla="*/ 1652954 h 1690468"/>
                <a:gd name="T8" fmla="*/ 154745 w 1160584"/>
                <a:gd name="T9" fmla="*/ 949569 h 16904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60584"/>
                <a:gd name="T16" fmla="*/ 0 h 1690468"/>
                <a:gd name="T17" fmla="*/ 1160584 w 1160584"/>
                <a:gd name="T18" fmla="*/ 1690468 h 169046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60584" h="1690468">
                  <a:moveTo>
                    <a:pt x="0" y="457200"/>
                  </a:moveTo>
                  <a:cubicBezTo>
                    <a:pt x="225083" y="228600"/>
                    <a:pt x="450166" y="0"/>
                    <a:pt x="633046" y="119575"/>
                  </a:cubicBezTo>
                  <a:cubicBezTo>
                    <a:pt x="815926" y="239150"/>
                    <a:pt x="1160584" y="919089"/>
                    <a:pt x="1097280" y="1174652"/>
                  </a:cubicBezTo>
                  <a:cubicBezTo>
                    <a:pt x="1033976" y="1430215"/>
                    <a:pt x="410308" y="1690468"/>
                    <a:pt x="253219" y="1652954"/>
                  </a:cubicBezTo>
                  <a:cubicBezTo>
                    <a:pt x="96130" y="1615440"/>
                    <a:pt x="125437" y="1282504"/>
                    <a:pt x="154745" y="949569"/>
                  </a:cubicBezTo>
                </a:path>
              </a:pathLst>
            </a:custGeom>
            <a:noFill/>
            <a:ln w="28575" algn="ctr">
              <a:solidFill>
                <a:srgbClr val="00CC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cxnSp>
          <p:nvCxnSpPr>
            <p:cNvPr id="11283" name="Straight Arrow Connector 26"/>
            <p:cNvCxnSpPr>
              <a:cxnSpLocks noChangeShapeType="1"/>
            </p:cNvCxnSpPr>
            <p:nvPr/>
          </p:nvCxnSpPr>
          <p:spPr bwMode="auto">
            <a:xfrm rot="5400000" flipH="1" flipV="1">
              <a:off x="1562100" y="3238500"/>
              <a:ext cx="381000" cy="1588"/>
            </a:xfrm>
            <a:prstGeom prst="straightConnector1">
              <a:avLst/>
            </a:prstGeom>
            <a:noFill/>
            <a:ln w="38100" algn="ctr">
              <a:solidFill>
                <a:srgbClr val="00CC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5" name="Group 27"/>
          <p:cNvGrpSpPr>
            <a:grpSpLocks/>
          </p:cNvGrpSpPr>
          <p:nvPr/>
        </p:nvGrpSpPr>
        <p:grpSpPr bwMode="auto">
          <a:xfrm>
            <a:off x="4876800" y="1752600"/>
            <a:ext cx="914400" cy="1082675"/>
            <a:chOff x="1631852" y="2117188"/>
            <a:chExt cx="1160584" cy="1690468"/>
          </a:xfrm>
        </p:grpSpPr>
        <p:sp>
          <p:nvSpPr>
            <p:cNvPr id="11280" name="Freeform 28"/>
            <p:cNvSpPr>
              <a:spLocks noChangeArrowheads="1"/>
            </p:cNvSpPr>
            <p:nvPr/>
          </p:nvSpPr>
          <p:spPr bwMode="auto">
            <a:xfrm>
              <a:off x="1631852" y="2117188"/>
              <a:ext cx="1160584" cy="1690468"/>
            </a:xfrm>
            <a:custGeom>
              <a:avLst/>
              <a:gdLst>
                <a:gd name="T0" fmla="*/ 0 w 1160584"/>
                <a:gd name="T1" fmla="*/ 457200 h 1690468"/>
                <a:gd name="T2" fmla="*/ 633046 w 1160584"/>
                <a:gd name="T3" fmla="*/ 119575 h 1690468"/>
                <a:gd name="T4" fmla="*/ 1097280 w 1160584"/>
                <a:gd name="T5" fmla="*/ 1174652 h 1690468"/>
                <a:gd name="T6" fmla="*/ 253219 w 1160584"/>
                <a:gd name="T7" fmla="*/ 1652954 h 1690468"/>
                <a:gd name="T8" fmla="*/ 154745 w 1160584"/>
                <a:gd name="T9" fmla="*/ 949569 h 16904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60584"/>
                <a:gd name="T16" fmla="*/ 0 h 1690468"/>
                <a:gd name="T17" fmla="*/ 1160584 w 1160584"/>
                <a:gd name="T18" fmla="*/ 1690468 h 169046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60584" h="1690468">
                  <a:moveTo>
                    <a:pt x="0" y="457200"/>
                  </a:moveTo>
                  <a:cubicBezTo>
                    <a:pt x="225083" y="228600"/>
                    <a:pt x="450166" y="0"/>
                    <a:pt x="633046" y="119575"/>
                  </a:cubicBezTo>
                  <a:cubicBezTo>
                    <a:pt x="815926" y="239150"/>
                    <a:pt x="1160584" y="919089"/>
                    <a:pt x="1097280" y="1174652"/>
                  </a:cubicBezTo>
                  <a:cubicBezTo>
                    <a:pt x="1033976" y="1430215"/>
                    <a:pt x="410308" y="1690468"/>
                    <a:pt x="253219" y="1652954"/>
                  </a:cubicBezTo>
                  <a:cubicBezTo>
                    <a:pt x="96130" y="1615440"/>
                    <a:pt x="125437" y="1282504"/>
                    <a:pt x="154745" y="949569"/>
                  </a:cubicBezTo>
                </a:path>
              </a:pathLst>
            </a:custGeom>
            <a:noFill/>
            <a:ln w="28575" algn="ctr">
              <a:solidFill>
                <a:srgbClr val="00CC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cxnSp>
          <p:nvCxnSpPr>
            <p:cNvPr id="11281" name="Straight Arrow Connector 29"/>
            <p:cNvCxnSpPr>
              <a:cxnSpLocks noChangeShapeType="1"/>
            </p:cNvCxnSpPr>
            <p:nvPr/>
          </p:nvCxnSpPr>
          <p:spPr bwMode="auto">
            <a:xfrm rot="5400000" flipH="1" flipV="1">
              <a:off x="1562100" y="3238500"/>
              <a:ext cx="381000" cy="1588"/>
            </a:xfrm>
            <a:prstGeom prst="straightConnector1">
              <a:avLst/>
            </a:prstGeom>
            <a:noFill/>
            <a:ln w="38100" algn="ctr">
              <a:solidFill>
                <a:srgbClr val="00CC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43A81-1973-46E3-A23A-09DF7FF8D7ED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682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128772"/>
            <a:ext cx="8229600" cy="1143000"/>
          </a:xfrm>
        </p:spPr>
        <p:txBody>
          <a:bodyPr/>
          <a:lstStyle/>
          <a:p>
            <a:r>
              <a:rPr lang="en-US" altLang="ja-JP" smtClean="0">
                <a:solidFill>
                  <a:srgbClr val="FF0000"/>
                </a:solidFill>
                <a:ea typeface="ＭＳ Ｐゴシック" pitchFamily="34" charset="-128"/>
              </a:rPr>
              <a:t>Example (not graded)</a:t>
            </a:r>
            <a:endParaRPr lang="en-US" altLang="ja-JP" dirty="0" smtClean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pic>
        <p:nvPicPr>
          <p:cNvPr id="15363" name="Picture 3" descr="figure-25-3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143000"/>
            <a:ext cx="4373563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Text Box 8"/>
          <p:cNvSpPr txBox="1">
            <a:spLocks noChangeArrowheads="1"/>
          </p:cNvSpPr>
          <p:nvPr/>
        </p:nvSpPr>
        <p:spPr bwMode="auto">
          <a:xfrm>
            <a:off x="5181600" y="1524000"/>
            <a:ext cx="4267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ja-JP" altLang="en-US" sz="2000" b="1" i="0">
                <a:ea typeface="ＭＳ Ｐゴシック" pitchFamily="34" charset="-128"/>
              </a:rPr>
              <a:t> </a:t>
            </a:r>
            <a:r>
              <a:rPr lang="en-US" altLang="ja-JP" sz="2000" b="1" i="0">
                <a:solidFill>
                  <a:srgbClr val="FF0000"/>
                </a:solidFill>
                <a:ea typeface="ＭＳ Ｐゴシック" pitchFamily="34" charset="-128"/>
              </a:rPr>
              <a:t>What’s the current I</a:t>
            </a:r>
            <a:r>
              <a:rPr lang="en-US" altLang="ja-JP" sz="2000" b="1" i="0" baseline="-25000">
                <a:solidFill>
                  <a:srgbClr val="FF0000"/>
                </a:solidFill>
                <a:ea typeface="ＭＳ Ｐゴシック" pitchFamily="34" charset="-128"/>
              </a:rPr>
              <a:t>1 </a:t>
            </a:r>
            <a:r>
              <a:rPr lang="en-US" altLang="ja-JP" sz="2000" b="1" i="0">
                <a:solidFill>
                  <a:srgbClr val="FF0000"/>
                </a:solidFill>
                <a:ea typeface="ＭＳ Ｐゴシック" pitchFamily="34" charset="-128"/>
              </a:rPr>
              <a:t>?</a:t>
            </a:r>
          </a:p>
        </p:txBody>
      </p:sp>
      <p:grpSp>
        <p:nvGrpSpPr>
          <p:cNvPr id="15365" name="Group 9"/>
          <p:cNvGrpSpPr>
            <a:grpSpLocks/>
          </p:cNvGrpSpPr>
          <p:nvPr/>
        </p:nvGrpSpPr>
        <p:grpSpPr bwMode="auto">
          <a:xfrm>
            <a:off x="1295400" y="685800"/>
            <a:ext cx="914400" cy="457200"/>
            <a:chOff x="816" y="432"/>
            <a:chExt cx="576" cy="288"/>
          </a:xfrm>
        </p:grpSpPr>
        <p:sp>
          <p:nvSpPr>
            <p:cNvPr id="15373" name="Line 10"/>
            <p:cNvSpPr>
              <a:spLocks noChangeShapeType="1"/>
            </p:cNvSpPr>
            <p:nvPr/>
          </p:nvSpPr>
          <p:spPr bwMode="auto">
            <a:xfrm>
              <a:off x="912" y="720"/>
              <a:ext cx="33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374" name="Text Box 11"/>
            <p:cNvSpPr txBox="1">
              <a:spLocks noChangeArrowheads="1"/>
            </p:cNvSpPr>
            <p:nvPr/>
          </p:nvSpPr>
          <p:spPr bwMode="auto">
            <a:xfrm>
              <a:off x="816" y="432"/>
              <a:ext cx="57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 dirty="0">
                  <a:ea typeface="ＭＳ Ｐゴシック" pitchFamily="34" charset="-128"/>
                </a:rPr>
                <a:t>I</a:t>
              </a:r>
              <a:r>
                <a:rPr lang="en-US" altLang="ja-JP" sz="1800" b="1" baseline="-22000" dirty="0">
                  <a:ea typeface="ＭＳ Ｐゴシック" pitchFamily="34" charset="-128"/>
                </a:rPr>
                <a:t>1</a:t>
              </a:r>
              <a:r>
                <a:rPr lang="en-US" altLang="ja-JP" sz="1800" b="1" dirty="0">
                  <a:ea typeface="ＭＳ Ｐゴシック" pitchFamily="34" charset="-128"/>
                </a:rPr>
                <a:t>+I</a:t>
              </a:r>
              <a:r>
                <a:rPr lang="en-US" altLang="ja-JP" sz="1800" b="1" baseline="-22000" dirty="0">
                  <a:ea typeface="ＭＳ Ｐゴシック" pitchFamily="34" charset="-128"/>
                </a:rPr>
                <a:t>2</a:t>
              </a:r>
            </a:p>
          </p:txBody>
        </p:sp>
      </p:grpSp>
      <p:grpSp>
        <p:nvGrpSpPr>
          <p:cNvPr id="15366" name="Group 12"/>
          <p:cNvGrpSpPr>
            <a:grpSpLocks/>
          </p:cNvGrpSpPr>
          <p:nvPr/>
        </p:nvGrpSpPr>
        <p:grpSpPr bwMode="auto">
          <a:xfrm>
            <a:off x="2971800" y="762000"/>
            <a:ext cx="457200" cy="457200"/>
            <a:chOff x="1872" y="480"/>
            <a:chExt cx="288" cy="288"/>
          </a:xfrm>
        </p:grpSpPr>
        <p:sp>
          <p:nvSpPr>
            <p:cNvPr id="15371" name="Line 13"/>
            <p:cNvSpPr>
              <a:spLocks noChangeShapeType="1"/>
            </p:cNvSpPr>
            <p:nvPr/>
          </p:nvSpPr>
          <p:spPr bwMode="auto">
            <a:xfrm>
              <a:off x="1872" y="768"/>
              <a:ext cx="288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372" name="Text Box 14"/>
            <p:cNvSpPr txBox="1">
              <a:spLocks noChangeArrowheads="1"/>
            </p:cNvSpPr>
            <p:nvPr/>
          </p:nvSpPr>
          <p:spPr bwMode="auto">
            <a:xfrm>
              <a:off x="1872" y="480"/>
              <a:ext cx="25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 dirty="0">
                  <a:ea typeface="ＭＳ Ｐゴシック" pitchFamily="34" charset="-128"/>
                </a:rPr>
                <a:t>I</a:t>
              </a:r>
              <a:r>
                <a:rPr lang="en-US" altLang="ja-JP" sz="1800" b="1" baseline="-22000" dirty="0">
                  <a:ea typeface="ＭＳ Ｐゴシック" pitchFamily="34" charset="-128"/>
                </a:rPr>
                <a:t>2</a:t>
              </a:r>
            </a:p>
          </p:txBody>
        </p:sp>
      </p:grpSp>
      <p:grpSp>
        <p:nvGrpSpPr>
          <p:cNvPr id="15367" name="Group 15"/>
          <p:cNvGrpSpPr>
            <a:grpSpLocks/>
          </p:cNvGrpSpPr>
          <p:nvPr/>
        </p:nvGrpSpPr>
        <p:grpSpPr bwMode="auto">
          <a:xfrm>
            <a:off x="1828800" y="1905000"/>
            <a:ext cx="457200" cy="609600"/>
            <a:chOff x="1152" y="1200"/>
            <a:chExt cx="288" cy="384"/>
          </a:xfrm>
        </p:grpSpPr>
        <p:sp>
          <p:nvSpPr>
            <p:cNvPr id="15369" name="Text Box 16"/>
            <p:cNvSpPr txBox="1">
              <a:spLocks noChangeArrowheads="1"/>
            </p:cNvSpPr>
            <p:nvPr/>
          </p:nvSpPr>
          <p:spPr bwMode="auto">
            <a:xfrm>
              <a:off x="1152" y="1248"/>
              <a:ext cx="28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 dirty="0">
                  <a:ea typeface="ＭＳ Ｐゴシック" pitchFamily="34" charset="-128"/>
                </a:rPr>
                <a:t>I</a:t>
              </a:r>
              <a:r>
                <a:rPr lang="en-US" altLang="ja-JP" sz="1800" b="1" baseline="-24000" dirty="0">
                  <a:ea typeface="ＭＳ Ｐゴシック" pitchFamily="34" charset="-128"/>
                </a:rPr>
                <a:t>1</a:t>
              </a:r>
            </a:p>
          </p:txBody>
        </p:sp>
        <p:sp>
          <p:nvSpPr>
            <p:cNvPr id="15370" name="Line 17"/>
            <p:cNvSpPr>
              <a:spLocks noChangeShapeType="1"/>
            </p:cNvSpPr>
            <p:nvPr/>
          </p:nvSpPr>
          <p:spPr bwMode="auto">
            <a:xfrm>
              <a:off x="1392" y="1200"/>
              <a:ext cx="0" cy="38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5368" name="TextBox 28"/>
          <p:cNvSpPr txBox="1">
            <a:spLocks noChangeArrowheads="1"/>
          </p:cNvSpPr>
          <p:nvPr/>
        </p:nvSpPr>
        <p:spPr bwMode="auto">
          <a:xfrm>
            <a:off x="685800" y="3886200"/>
            <a:ext cx="46482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i="0"/>
              <a:t>(a). 2.0A</a:t>
            </a:r>
          </a:p>
          <a:p>
            <a:r>
              <a:rPr lang="en-US" altLang="en-US" i="0"/>
              <a:t>(b). 1.0A</a:t>
            </a:r>
          </a:p>
          <a:p>
            <a:r>
              <a:rPr lang="en-US" altLang="en-US" i="0"/>
              <a:t>(c). -2.0A </a:t>
            </a:r>
          </a:p>
          <a:p>
            <a:r>
              <a:rPr lang="en-US" altLang="en-US" i="0"/>
              <a:t>(d). -1.0A</a:t>
            </a:r>
          </a:p>
          <a:p>
            <a:r>
              <a:rPr lang="en-US" altLang="en-US" i="0"/>
              <a:t>(e). Need more information to calculate the value.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F3A6B-66EB-492E-9451-D799397AF240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8" name="Rectangle 17"/>
          <p:cNvSpPr/>
          <p:nvPr/>
        </p:nvSpPr>
        <p:spPr>
          <a:xfrm>
            <a:off x="-26988" y="709383"/>
            <a:ext cx="6400800" cy="52644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28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403" name="Picture 3" descr="figure-25-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143000"/>
            <a:ext cx="4373563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228600" y="2286000"/>
            <a:ext cx="3581400" cy="2073275"/>
            <a:chOff x="144" y="1440"/>
            <a:chExt cx="2256" cy="1306"/>
          </a:xfrm>
        </p:grpSpPr>
        <p:sp>
          <p:nvSpPr>
            <p:cNvPr id="12314" name="AutoShape 5"/>
            <p:cNvSpPr>
              <a:spLocks noChangeArrowheads="1"/>
            </p:cNvSpPr>
            <p:nvPr/>
          </p:nvSpPr>
          <p:spPr bwMode="auto">
            <a:xfrm>
              <a:off x="1680" y="1440"/>
              <a:ext cx="720" cy="864"/>
            </a:xfrm>
            <a:prstGeom prst="roundRect">
              <a:avLst>
                <a:gd name="adj" fmla="val 16667"/>
              </a:avLst>
            </a:prstGeom>
            <a:noFill/>
            <a:ln w="31750">
              <a:solidFill>
                <a:srgbClr val="0000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2315" name="Line 6"/>
            <p:cNvSpPr>
              <a:spLocks noChangeShapeType="1"/>
            </p:cNvSpPr>
            <p:nvPr/>
          </p:nvSpPr>
          <p:spPr bwMode="auto">
            <a:xfrm flipV="1">
              <a:off x="1152" y="2112"/>
              <a:ext cx="528" cy="240"/>
            </a:xfrm>
            <a:prstGeom prst="line">
              <a:avLst/>
            </a:prstGeom>
            <a:noFill/>
            <a:ln w="31750">
              <a:solidFill>
                <a:srgbClr val="0000FF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316" name="Text Box 7"/>
            <p:cNvSpPr txBox="1">
              <a:spLocks noChangeArrowheads="1"/>
            </p:cNvSpPr>
            <p:nvPr/>
          </p:nvSpPr>
          <p:spPr bwMode="auto">
            <a:xfrm>
              <a:off x="144" y="2304"/>
              <a:ext cx="1728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solidFill>
                    <a:srgbClr val="0000CC"/>
                  </a:solidFill>
                  <a:ea typeface="ＭＳ Ｐゴシック" pitchFamily="34" charset="-128"/>
                </a:rPr>
                <a:t>Replace by equivalent R=2</a:t>
              </a:r>
              <a:r>
                <a:rPr lang="en-US" altLang="ja-JP" sz="2000" b="1">
                  <a:solidFill>
                    <a:srgbClr val="0000CC"/>
                  </a:solidFill>
                  <a:ea typeface="ＭＳ Ｐゴシック" pitchFamily="34" charset="-128"/>
                  <a:sym typeface="Symbol" pitchFamily="18" charset="2"/>
                </a:rPr>
                <a:t> first.</a:t>
              </a:r>
              <a:endParaRPr lang="en-US" altLang="ja-JP" sz="2000" b="1">
                <a:solidFill>
                  <a:srgbClr val="0000CC"/>
                </a:solidFill>
                <a:ea typeface="ＭＳ Ｐゴシック" pitchFamily="34" charset="-128"/>
              </a:endParaRPr>
            </a:p>
          </p:txBody>
        </p:sp>
      </p:grpSp>
      <p:sp>
        <p:nvSpPr>
          <p:cNvPr id="230408" name="Text Box 8"/>
          <p:cNvSpPr txBox="1">
            <a:spLocks noChangeArrowheads="1"/>
          </p:cNvSpPr>
          <p:nvPr/>
        </p:nvSpPr>
        <p:spPr bwMode="auto">
          <a:xfrm>
            <a:off x="4876800" y="914400"/>
            <a:ext cx="4267200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ja-JP" altLang="en-US" sz="2000" b="1" i="0" dirty="0">
                <a:ea typeface="ＭＳ Ｐゴシック" pitchFamily="34" charset="-128"/>
              </a:rPr>
              <a:t> </a:t>
            </a:r>
            <a:r>
              <a:rPr lang="en-US" altLang="ja-JP" sz="2000" b="1" i="0" dirty="0">
                <a:ea typeface="ＭＳ Ｐゴシック" pitchFamily="34" charset="-128"/>
              </a:rPr>
              <a:t>Sketch the diagram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b="1" i="0" dirty="0">
                <a:ea typeface="ＭＳ Ｐゴシック" pitchFamily="34" charset="-128"/>
              </a:rPr>
              <a:t> Simplify using equivalent resistors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b="1" i="0" dirty="0">
                <a:ea typeface="ＭＳ Ｐゴシック" pitchFamily="34" charset="-128"/>
              </a:rPr>
              <a:t> Label currents with directions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b="1" i="0" dirty="0">
                <a:ea typeface="ＭＳ Ｐゴシック" pitchFamily="34" charset="-128"/>
              </a:rPr>
              <a:t> Use </a:t>
            </a:r>
            <a:r>
              <a:rPr lang="en-US" altLang="ja-JP" sz="2000" b="1" dirty="0">
                <a:ea typeface="ＭＳ Ｐゴシック" pitchFamily="34" charset="-128"/>
              </a:rPr>
              <a:t>Junction Rule</a:t>
            </a:r>
            <a:r>
              <a:rPr lang="en-US" altLang="ja-JP" sz="2000" b="1" i="0" dirty="0">
                <a:ea typeface="ＭＳ Ｐゴシック" pitchFamily="34" charset="-128"/>
              </a:rPr>
              <a:t> in labeling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b="1" i="0" dirty="0">
                <a:ea typeface="ＭＳ Ｐゴシック" pitchFamily="34" charset="-128"/>
              </a:rPr>
              <a:t> Choose independent loops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b="1" i="0" dirty="0">
                <a:ea typeface="ＭＳ Ｐゴシック" pitchFamily="34" charset="-128"/>
              </a:rPr>
              <a:t> Use </a:t>
            </a:r>
            <a:r>
              <a:rPr lang="en-US" altLang="ja-JP" sz="2000" b="1" dirty="0">
                <a:ea typeface="ＭＳ Ｐゴシック" pitchFamily="34" charset="-128"/>
              </a:rPr>
              <a:t>Loop Rule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ja-JP" sz="2000" b="1" i="0" dirty="0">
                <a:ea typeface="ＭＳ Ｐゴシック" pitchFamily="34" charset="-128"/>
              </a:rPr>
              <a:t> Solve simultaneous linear equations</a:t>
            </a:r>
          </a:p>
        </p:txBody>
      </p:sp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295400" y="685800"/>
            <a:ext cx="914400" cy="457200"/>
            <a:chOff x="816" y="432"/>
            <a:chExt cx="576" cy="288"/>
          </a:xfrm>
        </p:grpSpPr>
        <p:sp>
          <p:nvSpPr>
            <p:cNvPr id="12312" name="Line 10"/>
            <p:cNvSpPr>
              <a:spLocks noChangeShapeType="1"/>
            </p:cNvSpPr>
            <p:nvPr/>
          </p:nvSpPr>
          <p:spPr bwMode="auto">
            <a:xfrm>
              <a:off x="912" y="720"/>
              <a:ext cx="33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313" name="Text Box 11"/>
            <p:cNvSpPr txBox="1">
              <a:spLocks noChangeArrowheads="1"/>
            </p:cNvSpPr>
            <p:nvPr/>
          </p:nvSpPr>
          <p:spPr bwMode="auto">
            <a:xfrm>
              <a:off x="816" y="432"/>
              <a:ext cx="57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 dirty="0">
                  <a:ea typeface="ＭＳ Ｐゴシック" pitchFamily="34" charset="-128"/>
                </a:rPr>
                <a:t>I</a:t>
              </a:r>
              <a:r>
                <a:rPr lang="en-US" altLang="ja-JP" sz="1800" b="1" baseline="-22000" dirty="0">
                  <a:ea typeface="ＭＳ Ｐゴシック" pitchFamily="34" charset="-128"/>
                </a:rPr>
                <a:t>1</a:t>
              </a:r>
              <a:r>
                <a:rPr lang="en-US" altLang="ja-JP" sz="1800" b="1" dirty="0">
                  <a:ea typeface="ＭＳ Ｐゴシック" pitchFamily="34" charset="-128"/>
                </a:rPr>
                <a:t>+I</a:t>
              </a:r>
              <a:r>
                <a:rPr lang="en-US" altLang="ja-JP" sz="1800" b="1" baseline="-22000" dirty="0">
                  <a:ea typeface="ＭＳ Ｐゴシック" pitchFamily="34" charset="-128"/>
                </a:rPr>
                <a:t>2</a:t>
              </a:r>
            </a:p>
          </p:txBody>
        </p:sp>
      </p:grpSp>
      <p:grpSp>
        <p:nvGrpSpPr>
          <p:cNvPr id="4" name="Group 12"/>
          <p:cNvGrpSpPr>
            <a:grpSpLocks/>
          </p:cNvGrpSpPr>
          <p:nvPr/>
        </p:nvGrpSpPr>
        <p:grpSpPr bwMode="auto">
          <a:xfrm>
            <a:off x="2971800" y="762000"/>
            <a:ext cx="457200" cy="457200"/>
            <a:chOff x="1872" y="480"/>
            <a:chExt cx="288" cy="288"/>
          </a:xfrm>
        </p:grpSpPr>
        <p:sp>
          <p:nvSpPr>
            <p:cNvPr id="12310" name="Line 13"/>
            <p:cNvSpPr>
              <a:spLocks noChangeShapeType="1"/>
            </p:cNvSpPr>
            <p:nvPr/>
          </p:nvSpPr>
          <p:spPr bwMode="auto">
            <a:xfrm>
              <a:off x="1872" y="768"/>
              <a:ext cx="288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311" name="Text Box 14"/>
            <p:cNvSpPr txBox="1">
              <a:spLocks noChangeArrowheads="1"/>
            </p:cNvSpPr>
            <p:nvPr/>
          </p:nvSpPr>
          <p:spPr bwMode="auto">
            <a:xfrm>
              <a:off x="1872" y="480"/>
              <a:ext cx="25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 dirty="0">
                  <a:ea typeface="ＭＳ Ｐゴシック" pitchFamily="34" charset="-128"/>
                </a:rPr>
                <a:t>I</a:t>
              </a:r>
              <a:r>
                <a:rPr lang="en-US" altLang="ja-JP" sz="1800" b="1" baseline="-22000" dirty="0">
                  <a:ea typeface="ＭＳ Ｐゴシック" pitchFamily="34" charset="-128"/>
                </a:rPr>
                <a:t>2</a:t>
              </a:r>
            </a:p>
          </p:txBody>
        </p:sp>
      </p:grp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1828800" y="1905000"/>
            <a:ext cx="457200" cy="609600"/>
            <a:chOff x="1152" y="1200"/>
            <a:chExt cx="288" cy="384"/>
          </a:xfrm>
        </p:grpSpPr>
        <p:sp>
          <p:nvSpPr>
            <p:cNvPr id="12308" name="Text Box 16"/>
            <p:cNvSpPr txBox="1">
              <a:spLocks noChangeArrowheads="1"/>
            </p:cNvSpPr>
            <p:nvPr/>
          </p:nvSpPr>
          <p:spPr bwMode="auto">
            <a:xfrm>
              <a:off x="1152" y="1248"/>
              <a:ext cx="28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 dirty="0">
                  <a:ea typeface="ＭＳ Ｐゴシック" pitchFamily="34" charset="-128"/>
                </a:rPr>
                <a:t>I</a:t>
              </a:r>
              <a:r>
                <a:rPr lang="en-US" altLang="ja-JP" sz="1800" b="1" baseline="-24000" dirty="0">
                  <a:ea typeface="ＭＳ Ｐゴシック" pitchFamily="34" charset="-128"/>
                </a:rPr>
                <a:t>1</a:t>
              </a:r>
            </a:p>
          </p:txBody>
        </p:sp>
        <p:sp>
          <p:nvSpPr>
            <p:cNvPr id="12309" name="Line 17"/>
            <p:cNvSpPr>
              <a:spLocks noChangeShapeType="1"/>
            </p:cNvSpPr>
            <p:nvPr/>
          </p:nvSpPr>
          <p:spPr bwMode="auto">
            <a:xfrm>
              <a:off x="1392" y="1200"/>
              <a:ext cx="0" cy="38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18"/>
          <p:cNvGrpSpPr>
            <a:grpSpLocks/>
          </p:cNvGrpSpPr>
          <p:nvPr/>
        </p:nvGrpSpPr>
        <p:grpSpPr bwMode="auto">
          <a:xfrm>
            <a:off x="1143000" y="1731963"/>
            <a:ext cx="685800" cy="914400"/>
            <a:chOff x="720" y="1091"/>
            <a:chExt cx="432" cy="576"/>
          </a:xfrm>
        </p:grpSpPr>
        <p:sp>
          <p:nvSpPr>
            <p:cNvPr id="12306" name="Freeform 19"/>
            <p:cNvSpPr>
              <a:spLocks/>
            </p:cNvSpPr>
            <p:nvPr/>
          </p:nvSpPr>
          <p:spPr bwMode="auto">
            <a:xfrm>
              <a:off x="720" y="1104"/>
              <a:ext cx="432" cy="563"/>
            </a:xfrm>
            <a:custGeom>
              <a:avLst/>
              <a:gdLst>
                <a:gd name="T0" fmla="*/ 7 w 505"/>
                <a:gd name="T1" fmla="*/ 407 h 563"/>
                <a:gd name="T2" fmla="*/ 33 w 505"/>
                <a:gd name="T3" fmla="*/ 55 h 563"/>
                <a:gd name="T4" fmla="*/ 79 w 505"/>
                <a:gd name="T5" fmla="*/ 0 h 563"/>
                <a:gd name="T6" fmla="*/ 172 w 505"/>
                <a:gd name="T7" fmla="*/ 41 h 563"/>
                <a:gd name="T8" fmla="*/ 200 w 505"/>
                <a:gd name="T9" fmla="*/ 95 h 563"/>
                <a:gd name="T10" fmla="*/ 230 w 505"/>
                <a:gd name="T11" fmla="*/ 251 h 563"/>
                <a:gd name="T12" fmla="*/ 228 w 505"/>
                <a:gd name="T13" fmla="*/ 421 h 563"/>
                <a:gd name="T14" fmla="*/ 218 w 505"/>
                <a:gd name="T15" fmla="*/ 441 h 563"/>
                <a:gd name="T16" fmla="*/ 163 w 505"/>
                <a:gd name="T17" fmla="*/ 522 h 563"/>
                <a:gd name="T18" fmla="*/ 81 w 505"/>
                <a:gd name="T19" fmla="*/ 536 h 563"/>
                <a:gd name="T20" fmla="*/ 38 w 505"/>
                <a:gd name="T21" fmla="*/ 502 h 563"/>
                <a:gd name="T22" fmla="*/ 13 w 505"/>
                <a:gd name="T23" fmla="*/ 421 h 563"/>
                <a:gd name="T24" fmla="*/ 7 w 505"/>
                <a:gd name="T25" fmla="*/ 407 h 563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05"/>
                <a:gd name="T40" fmla="*/ 0 h 563"/>
                <a:gd name="T41" fmla="*/ 505 w 505"/>
                <a:gd name="T42" fmla="*/ 563 h 563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05" h="563">
                  <a:moveTo>
                    <a:pt x="15" y="407"/>
                  </a:moveTo>
                  <a:cubicBezTo>
                    <a:pt x="16" y="375"/>
                    <a:pt x="0" y="116"/>
                    <a:pt x="70" y="55"/>
                  </a:cubicBezTo>
                  <a:cubicBezTo>
                    <a:pt x="102" y="27"/>
                    <a:pt x="138" y="23"/>
                    <a:pt x="171" y="0"/>
                  </a:cubicBezTo>
                  <a:cubicBezTo>
                    <a:pt x="274" y="7"/>
                    <a:pt x="291" y="13"/>
                    <a:pt x="375" y="41"/>
                  </a:cubicBezTo>
                  <a:cubicBezTo>
                    <a:pt x="399" y="58"/>
                    <a:pt x="411" y="80"/>
                    <a:pt x="436" y="95"/>
                  </a:cubicBezTo>
                  <a:cubicBezTo>
                    <a:pt x="452" y="149"/>
                    <a:pt x="487" y="196"/>
                    <a:pt x="503" y="251"/>
                  </a:cubicBezTo>
                  <a:cubicBezTo>
                    <a:pt x="501" y="308"/>
                    <a:pt x="505" y="365"/>
                    <a:pt x="497" y="421"/>
                  </a:cubicBezTo>
                  <a:cubicBezTo>
                    <a:pt x="496" y="431"/>
                    <a:pt x="482" y="434"/>
                    <a:pt x="476" y="441"/>
                  </a:cubicBezTo>
                  <a:cubicBezTo>
                    <a:pt x="441" y="482"/>
                    <a:pt x="405" y="505"/>
                    <a:pt x="354" y="522"/>
                  </a:cubicBezTo>
                  <a:cubicBezTo>
                    <a:pt x="295" y="563"/>
                    <a:pt x="272" y="541"/>
                    <a:pt x="178" y="536"/>
                  </a:cubicBezTo>
                  <a:cubicBezTo>
                    <a:pt x="143" y="529"/>
                    <a:pt x="113" y="521"/>
                    <a:pt x="83" y="502"/>
                  </a:cubicBezTo>
                  <a:cubicBezTo>
                    <a:pt x="64" y="472"/>
                    <a:pt x="55" y="447"/>
                    <a:pt x="29" y="421"/>
                  </a:cubicBezTo>
                  <a:cubicBezTo>
                    <a:pt x="21" y="397"/>
                    <a:pt x="27" y="395"/>
                    <a:pt x="15" y="407"/>
                  </a:cubicBezTo>
                  <a:close/>
                </a:path>
              </a:pathLst>
            </a:custGeom>
            <a:noFill/>
            <a:ln w="31750">
              <a:solidFill>
                <a:schemeClr val="fol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307" name="Freeform 20"/>
            <p:cNvSpPr>
              <a:spLocks/>
            </p:cNvSpPr>
            <p:nvPr/>
          </p:nvSpPr>
          <p:spPr bwMode="auto">
            <a:xfrm>
              <a:off x="793" y="1091"/>
              <a:ext cx="88" cy="88"/>
            </a:xfrm>
            <a:custGeom>
              <a:avLst/>
              <a:gdLst>
                <a:gd name="T0" fmla="*/ 0 w 88"/>
                <a:gd name="T1" fmla="*/ 0 h 88"/>
                <a:gd name="T2" fmla="*/ 88 w 88"/>
                <a:gd name="T3" fmla="*/ 34 h 88"/>
                <a:gd name="T4" fmla="*/ 74 w 88"/>
                <a:gd name="T5" fmla="*/ 54 h 88"/>
                <a:gd name="T6" fmla="*/ 54 w 88"/>
                <a:gd name="T7" fmla="*/ 68 h 88"/>
                <a:gd name="T8" fmla="*/ 47 w 88"/>
                <a:gd name="T9" fmla="*/ 88 h 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8"/>
                <a:gd name="T16" fmla="*/ 0 h 88"/>
                <a:gd name="T17" fmla="*/ 88 w 88"/>
                <a:gd name="T18" fmla="*/ 88 h 8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8" h="88">
                  <a:moveTo>
                    <a:pt x="0" y="0"/>
                  </a:moveTo>
                  <a:cubicBezTo>
                    <a:pt x="32" y="8"/>
                    <a:pt x="57" y="23"/>
                    <a:pt x="88" y="34"/>
                  </a:cubicBezTo>
                  <a:cubicBezTo>
                    <a:pt x="83" y="41"/>
                    <a:pt x="80" y="48"/>
                    <a:pt x="74" y="54"/>
                  </a:cubicBezTo>
                  <a:cubicBezTo>
                    <a:pt x="68" y="60"/>
                    <a:pt x="59" y="62"/>
                    <a:pt x="54" y="68"/>
                  </a:cubicBezTo>
                  <a:cubicBezTo>
                    <a:pt x="50" y="74"/>
                    <a:pt x="47" y="88"/>
                    <a:pt x="47" y="88"/>
                  </a:cubicBezTo>
                </a:path>
              </a:pathLst>
            </a:custGeom>
            <a:noFill/>
            <a:ln w="31750">
              <a:solidFill>
                <a:schemeClr val="fol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21"/>
          <p:cNvGrpSpPr>
            <a:grpSpLocks/>
          </p:cNvGrpSpPr>
          <p:nvPr/>
        </p:nvGrpSpPr>
        <p:grpSpPr bwMode="auto">
          <a:xfrm>
            <a:off x="2895600" y="1752600"/>
            <a:ext cx="685800" cy="914400"/>
            <a:chOff x="720" y="1091"/>
            <a:chExt cx="432" cy="576"/>
          </a:xfrm>
        </p:grpSpPr>
        <p:sp>
          <p:nvSpPr>
            <p:cNvPr id="12304" name="Freeform 22"/>
            <p:cNvSpPr>
              <a:spLocks/>
            </p:cNvSpPr>
            <p:nvPr/>
          </p:nvSpPr>
          <p:spPr bwMode="auto">
            <a:xfrm>
              <a:off x="720" y="1104"/>
              <a:ext cx="432" cy="563"/>
            </a:xfrm>
            <a:custGeom>
              <a:avLst/>
              <a:gdLst>
                <a:gd name="T0" fmla="*/ 7 w 505"/>
                <a:gd name="T1" fmla="*/ 407 h 563"/>
                <a:gd name="T2" fmla="*/ 33 w 505"/>
                <a:gd name="T3" fmla="*/ 55 h 563"/>
                <a:gd name="T4" fmla="*/ 79 w 505"/>
                <a:gd name="T5" fmla="*/ 0 h 563"/>
                <a:gd name="T6" fmla="*/ 172 w 505"/>
                <a:gd name="T7" fmla="*/ 41 h 563"/>
                <a:gd name="T8" fmla="*/ 200 w 505"/>
                <a:gd name="T9" fmla="*/ 95 h 563"/>
                <a:gd name="T10" fmla="*/ 230 w 505"/>
                <a:gd name="T11" fmla="*/ 251 h 563"/>
                <a:gd name="T12" fmla="*/ 228 w 505"/>
                <a:gd name="T13" fmla="*/ 421 h 563"/>
                <a:gd name="T14" fmla="*/ 218 w 505"/>
                <a:gd name="T15" fmla="*/ 441 h 563"/>
                <a:gd name="T16" fmla="*/ 163 w 505"/>
                <a:gd name="T17" fmla="*/ 522 h 563"/>
                <a:gd name="T18" fmla="*/ 81 w 505"/>
                <a:gd name="T19" fmla="*/ 536 h 563"/>
                <a:gd name="T20" fmla="*/ 38 w 505"/>
                <a:gd name="T21" fmla="*/ 502 h 563"/>
                <a:gd name="T22" fmla="*/ 13 w 505"/>
                <a:gd name="T23" fmla="*/ 421 h 563"/>
                <a:gd name="T24" fmla="*/ 7 w 505"/>
                <a:gd name="T25" fmla="*/ 407 h 563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05"/>
                <a:gd name="T40" fmla="*/ 0 h 563"/>
                <a:gd name="T41" fmla="*/ 505 w 505"/>
                <a:gd name="T42" fmla="*/ 563 h 563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05" h="563">
                  <a:moveTo>
                    <a:pt x="15" y="407"/>
                  </a:moveTo>
                  <a:cubicBezTo>
                    <a:pt x="16" y="375"/>
                    <a:pt x="0" y="116"/>
                    <a:pt x="70" y="55"/>
                  </a:cubicBezTo>
                  <a:cubicBezTo>
                    <a:pt x="102" y="27"/>
                    <a:pt x="138" y="23"/>
                    <a:pt x="171" y="0"/>
                  </a:cubicBezTo>
                  <a:cubicBezTo>
                    <a:pt x="274" y="7"/>
                    <a:pt x="291" y="13"/>
                    <a:pt x="375" y="41"/>
                  </a:cubicBezTo>
                  <a:cubicBezTo>
                    <a:pt x="399" y="58"/>
                    <a:pt x="411" y="80"/>
                    <a:pt x="436" y="95"/>
                  </a:cubicBezTo>
                  <a:cubicBezTo>
                    <a:pt x="452" y="149"/>
                    <a:pt x="487" y="196"/>
                    <a:pt x="503" y="251"/>
                  </a:cubicBezTo>
                  <a:cubicBezTo>
                    <a:pt x="501" y="308"/>
                    <a:pt x="505" y="365"/>
                    <a:pt x="497" y="421"/>
                  </a:cubicBezTo>
                  <a:cubicBezTo>
                    <a:pt x="496" y="431"/>
                    <a:pt x="482" y="434"/>
                    <a:pt x="476" y="441"/>
                  </a:cubicBezTo>
                  <a:cubicBezTo>
                    <a:pt x="441" y="482"/>
                    <a:pt x="405" y="505"/>
                    <a:pt x="354" y="522"/>
                  </a:cubicBezTo>
                  <a:cubicBezTo>
                    <a:pt x="295" y="563"/>
                    <a:pt x="272" y="541"/>
                    <a:pt x="178" y="536"/>
                  </a:cubicBezTo>
                  <a:cubicBezTo>
                    <a:pt x="143" y="529"/>
                    <a:pt x="113" y="521"/>
                    <a:pt x="83" y="502"/>
                  </a:cubicBezTo>
                  <a:cubicBezTo>
                    <a:pt x="64" y="472"/>
                    <a:pt x="55" y="447"/>
                    <a:pt x="29" y="421"/>
                  </a:cubicBezTo>
                  <a:cubicBezTo>
                    <a:pt x="21" y="397"/>
                    <a:pt x="27" y="395"/>
                    <a:pt x="15" y="407"/>
                  </a:cubicBezTo>
                  <a:close/>
                </a:path>
              </a:pathLst>
            </a:custGeom>
            <a:noFill/>
            <a:ln w="31750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305" name="Freeform 23"/>
            <p:cNvSpPr>
              <a:spLocks/>
            </p:cNvSpPr>
            <p:nvPr/>
          </p:nvSpPr>
          <p:spPr bwMode="auto">
            <a:xfrm>
              <a:off x="793" y="1091"/>
              <a:ext cx="88" cy="88"/>
            </a:xfrm>
            <a:custGeom>
              <a:avLst/>
              <a:gdLst>
                <a:gd name="T0" fmla="*/ 0 w 88"/>
                <a:gd name="T1" fmla="*/ 0 h 88"/>
                <a:gd name="T2" fmla="*/ 88 w 88"/>
                <a:gd name="T3" fmla="*/ 34 h 88"/>
                <a:gd name="T4" fmla="*/ 74 w 88"/>
                <a:gd name="T5" fmla="*/ 54 h 88"/>
                <a:gd name="T6" fmla="*/ 54 w 88"/>
                <a:gd name="T7" fmla="*/ 68 h 88"/>
                <a:gd name="T8" fmla="*/ 47 w 88"/>
                <a:gd name="T9" fmla="*/ 88 h 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8"/>
                <a:gd name="T16" fmla="*/ 0 h 88"/>
                <a:gd name="T17" fmla="*/ 88 w 88"/>
                <a:gd name="T18" fmla="*/ 88 h 8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8" h="88">
                  <a:moveTo>
                    <a:pt x="0" y="0"/>
                  </a:moveTo>
                  <a:cubicBezTo>
                    <a:pt x="32" y="8"/>
                    <a:pt x="57" y="23"/>
                    <a:pt x="88" y="34"/>
                  </a:cubicBezTo>
                  <a:cubicBezTo>
                    <a:pt x="83" y="41"/>
                    <a:pt x="80" y="48"/>
                    <a:pt x="74" y="54"/>
                  </a:cubicBezTo>
                  <a:cubicBezTo>
                    <a:pt x="68" y="60"/>
                    <a:pt x="59" y="62"/>
                    <a:pt x="54" y="68"/>
                  </a:cubicBezTo>
                  <a:cubicBezTo>
                    <a:pt x="50" y="74"/>
                    <a:pt x="47" y="88"/>
                    <a:pt x="47" y="88"/>
                  </a:cubicBezTo>
                </a:path>
              </a:pathLst>
            </a:custGeom>
            <a:noFill/>
            <a:ln w="31750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230424" name="Object 24"/>
          <p:cNvGraphicFramePr>
            <a:graphicFrameLocks noChangeAspect="1"/>
          </p:cNvGraphicFramePr>
          <p:nvPr/>
        </p:nvGraphicFramePr>
        <p:xfrm>
          <a:off x="914400" y="4572000"/>
          <a:ext cx="3505200" cy="530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047" name="Equation" r:id="rId5" imgW="1511280" imgH="228600" progId="Equation.DSMT4">
                  <p:embed/>
                </p:oleObj>
              </mc:Choice>
              <mc:Fallback>
                <p:oleObj name="Equation" r:id="rId5" imgW="15112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4572000"/>
                        <a:ext cx="3505200" cy="530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0425" name="Object 25"/>
          <p:cNvGraphicFramePr>
            <a:graphicFrameLocks noChangeAspect="1"/>
          </p:cNvGraphicFramePr>
          <p:nvPr/>
        </p:nvGraphicFramePr>
        <p:xfrm>
          <a:off x="838200" y="5105400"/>
          <a:ext cx="3581400" cy="541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048" name="Equation" r:id="rId7" imgW="1511280" imgH="228600" progId="Equation.DSMT4">
                  <p:embed/>
                </p:oleObj>
              </mc:Choice>
              <mc:Fallback>
                <p:oleObj name="Equation" r:id="rId7" imgW="15112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" y="5105400"/>
                        <a:ext cx="3581400" cy="541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0426" name="Object 26"/>
          <p:cNvGraphicFramePr>
            <a:graphicFrameLocks noChangeAspect="1"/>
          </p:cNvGraphicFramePr>
          <p:nvPr/>
        </p:nvGraphicFramePr>
        <p:xfrm>
          <a:off x="5410200" y="4552950"/>
          <a:ext cx="2133600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049" name="Equation" r:id="rId9" imgW="914400" imgH="228600" progId="Equation.DSMT4">
                  <p:embed/>
                </p:oleObj>
              </mc:Choice>
              <mc:Fallback>
                <p:oleObj name="Equation" r:id="rId9" imgW="9144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0200" y="4552950"/>
                        <a:ext cx="2133600" cy="53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0427" name="Object 27"/>
          <p:cNvGraphicFramePr>
            <a:graphicFrameLocks noChangeAspect="1"/>
          </p:cNvGraphicFramePr>
          <p:nvPr/>
        </p:nvGraphicFramePr>
        <p:xfrm>
          <a:off x="5486400" y="5149850"/>
          <a:ext cx="2362200" cy="498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050" name="Equation" r:id="rId11" imgW="1079280" imgH="228600" progId="Equation.DSMT4">
                  <p:embed/>
                </p:oleObj>
              </mc:Choice>
              <mc:Fallback>
                <p:oleObj name="Equation" r:id="rId11" imgW="10792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6400" y="5149850"/>
                        <a:ext cx="2362200" cy="498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0428" name="Object 28"/>
          <p:cNvGraphicFramePr>
            <a:graphicFrameLocks noChangeAspect="1"/>
          </p:cNvGraphicFramePr>
          <p:nvPr/>
        </p:nvGraphicFramePr>
        <p:xfrm>
          <a:off x="5181600" y="5867400"/>
          <a:ext cx="3352800" cy="528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051" name="Equation" r:id="rId13" imgW="1447560" imgH="228600" progId="Equation.DSMT4">
                  <p:embed/>
                </p:oleObj>
              </mc:Choice>
              <mc:Fallback>
                <p:oleObj name="Equation" r:id="rId13" imgW="144756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5867400"/>
                        <a:ext cx="3352800" cy="528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F3A6B-66EB-492E-9451-D799397AF240}" type="slidenum">
              <a:rPr lang="en-US" altLang="en-US" smtClean="0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83714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30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0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0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0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0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0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30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0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0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0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500"/>
                                        <p:tgtEl>
                                          <p:spTgt spid="230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08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2"/>
          <p:cNvGrpSpPr>
            <a:grpSpLocks/>
          </p:cNvGrpSpPr>
          <p:nvPr/>
        </p:nvGrpSpPr>
        <p:grpSpPr bwMode="auto">
          <a:xfrm>
            <a:off x="4419600" y="2514600"/>
            <a:ext cx="3119438" cy="1447800"/>
            <a:chOff x="2496" y="1584"/>
            <a:chExt cx="2445" cy="1152"/>
          </a:xfrm>
        </p:grpSpPr>
        <p:pic>
          <p:nvPicPr>
            <p:cNvPr id="18448" name="Picture 3" descr="resisto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36" y="1584"/>
              <a:ext cx="99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449" name="Picture 4" descr="resisto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3198" y="2082"/>
              <a:ext cx="99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450" name="Picture 5" descr="resisto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6" y="1584"/>
              <a:ext cx="99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8451" name="Group 6"/>
            <p:cNvGrpSpPr>
              <a:grpSpLocks/>
            </p:cNvGrpSpPr>
            <p:nvPr/>
          </p:nvGrpSpPr>
          <p:grpSpPr bwMode="auto">
            <a:xfrm>
              <a:off x="2496" y="1728"/>
              <a:ext cx="490" cy="1008"/>
              <a:chOff x="2496" y="1728"/>
              <a:chExt cx="490" cy="1008"/>
            </a:xfrm>
          </p:grpSpPr>
          <p:sp>
            <p:nvSpPr>
              <p:cNvPr id="18458" name="Freeform 7"/>
              <p:cNvSpPr>
                <a:spLocks/>
              </p:cNvSpPr>
              <p:nvPr/>
            </p:nvSpPr>
            <p:spPr bwMode="auto">
              <a:xfrm>
                <a:off x="2496" y="2108"/>
                <a:ext cx="490" cy="4"/>
              </a:xfrm>
              <a:custGeom>
                <a:avLst/>
                <a:gdLst>
                  <a:gd name="T0" fmla="*/ 0 w 490"/>
                  <a:gd name="T1" fmla="*/ 4 h 4"/>
                  <a:gd name="T2" fmla="*/ 490 w 490"/>
                  <a:gd name="T3" fmla="*/ 0 h 4"/>
                  <a:gd name="T4" fmla="*/ 0 60000 65536"/>
                  <a:gd name="T5" fmla="*/ 0 60000 65536"/>
                  <a:gd name="T6" fmla="*/ 0 w 490"/>
                  <a:gd name="T7" fmla="*/ 0 h 4"/>
                  <a:gd name="T8" fmla="*/ 490 w 490"/>
                  <a:gd name="T9" fmla="*/ 4 h 4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490" h="4">
                    <a:moveTo>
                      <a:pt x="0" y="4"/>
                    </a:moveTo>
                    <a:lnTo>
                      <a:pt x="490" y="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8459" name="Freeform 8"/>
              <p:cNvSpPr>
                <a:spLocks/>
              </p:cNvSpPr>
              <p:nvPr/>
            </p:nvSpPr>
            <p:spPr bwMode="auto">
              <a:xfrm>
                <a:off x="2662" y="2181"/>
                <a:ext cx="134" cy="1"/>
              </a:xfrm>
              <a:custGeom>
                <a:avLst/>
                <a:gdLst>
                  <a:gd name="T0" fmla="*/ 0 w 134"/>
                  <a:gd name="T1" fmla="*/ 0 h 1"/>
                  <a:gd name="T2" fmla="*/ 134 w 134"/>
                  <a:gd name="T3" fmla="*/ 0 h 1"/>
                  <a:gd name="T4" fmla="*/ 0 60000 65536"/>
                  <a:gd name="T5" fmla="*/ 0 60000 65536"/>
                  <a:gd name="T6" fmla="*/ 0 w 134"/>
                  <a:gd name="T7" fmla="*/ 0 h 1"/>
                  <a:gd name="T8" fmla="*/ 134 w 134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34" h="1">
                    <a:moveTo>
                      <a:pt x="0" y="0"/>
                    </a:moveTo>
                    <a:lnTo>
                      <a:pt x="134" y="0"/>
                    </a:lnTo>
                  </a:path>
                </a:pathLst>
              </a:cu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8460" name="Freeform 9"/>
              <p:cNvSpPr>
                <a:spLocks/>
              </p:cNvSpPr>
              <p:nvPr/>
            </p:nvSpPr>
            <p:spPr bwMode="auto">
              <a:xfrm>
                <a:off x="2736" y="1728"/>
                <a:ext cx="4" cy="375"/>
              </a:xfrm>
              <a:custGeom>
                <a:avLst/>
                <a:gdLst>
                  <a:gd name="T0" fmla="*/ 4 w 4"/>
                  <a:gd name="T1" fmla="*/ 375 h 375"/>
                  <a:gd name="T2" fmla="*/ 0 w 4"/>
                  <a:gd name="T3" fmla="*/ 0 h 375"/>
                  <a:gd name="T4" fmla="*/ 0 60000 65536"/>
                  <a:gd name="T5" fmla="*/ 0 60000 65536"/>
                  <a:gd name="T6" fmla="*/ 0 w 4"/>
                  <a:gd name="T7" fmla="*/ 0 h 375"/>
                  <a:gd name="T8" fmla="*/ 4 w 4"/>
                  <a:gd name="T9" fmla="*/ 375 h 375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4" h="375">
                    <a:moveTo>
                      <a:pt x="4" y="375"/>
                    </a:moveTo>
                    <a:lnTo>
                      <a:pt x="0" y="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61" name="Freeform 10"/>
              <p:cNvSpPr>
                <a:spLocks/>
              </p:cNvSpPr>
              <p:nvPr/>
            </p:nvSpPr>
            <p:spPr bwMode="auto">
              <a:xfrm>
                <a:off x="2735" y="2181"/>
                <a:ext cx="2" cy="555"/>
              </a:xfrm>
              <a:custGeom>
                <a:avLst/>
                <a:gdLst>
                  <a:gd name="T0" fmla="*/ 0 w 2"/>
                  <a:gd name="T1" fmla="*/ 0 h 555"/>
                  <a:gd name="T2" fmla="*/ 2 w 2"/>
                  <a:gd name="T3" fmla="*/ 555 h 555"/>
                  <a:gd name="T4" fmla="*/ 0 60000 65536"/>
                  <a:gd name="T5" fmla="*/ 0 60000 65536"/>
                  <a:gd name="T6" fmla="*/ 0 w 2"/>
                  <a:gd name="T7" fmla="*/ 0 h 555"/>
                  <a:gd name="T8" fmla="*/ 2 w 2"/>
                  <a:gd name="T9" fmla="*/ 555 h 555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2" h="555">
                    <a:moveTo>
                      <a:pt x="0" y="0"/>
                    </a:moveTo>
                    <a:lnTo>
                      <a:pt x="2" y="555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8452" name="Freeform 11"/>
            <p:cNvSpPr>
              <a:spLocks/>
            </p:cNvSpPr>
            <p:nvPr/>
          </p:nvSpPr>
          <p:spPr bwMode="auto">
            <a:xfrm>
              <a:off x="2735" y="2712"/>
              <a:ext cx="1968" cy="11"/>
            </a:xfrm>
            <a:custGeom>
              <a:avLst/>
              <a:gdLst>
                <a:gd name="T0" fmla="*/ 0 w 1968"/>
                <a:gd name="T1" fmla="*/ 11 h 11"/>
                <a:gd name="T2" fmla="*/ 1968 w 1968"/>
                <a:gd name="T3" fmla="*/ 0 h 11"/>
                <a:gd name="T4" fmla="*/ 0 60000 65536"/>
                <a:gd name="T5" fmla="*/ 0 60000 65536"/>
                <a:gd name="T6" fmla="*/ 0 w 1968"/>
                <a:gd name="T7" fmla="*/ 0 h 11"/>
                <a:gd name="T8" fmla="*/ 1968 w 1968"/>
                <a:gd name="T9" fmla="*/ 11 h 11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968" h="11">
                  <a:moveTo>
                    <a:pt x="0" y="11"/>
                  </a:moveTo>
                  <a:lnTo>
                    <a:pt x="1968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18453" name="Group 12"/>
            <p:cNvGrpSpPr>
              <a:grpSpLocks/>
            </p:cNvGrpSpPr>
            <p:nvPr/>
          </p:nvGrpSpPr>
          <p:grpSpPr bwMode="auto">
            <a:xfrm>
              <a:off x="4451" y="1715"/>
              <a:ext cx="490" cy="1008"/>
              <a:chOff x="2496" y="1728"/>
              <a:chExt cx="490" cy="1008"/>
            </a:xfrm>
          </p:grpSpPr>
          <p:sp>
            <p:nvSpPr>
              <p:cNvPr id="18454" name="Freeform 13"/>
              <p:cNvSpPr>
                <a:spLocks/>
              </p:cNvSpPr>
              <p:nvPr/>
            </p:nvSpPr>
            <p:spPr bwMode="auto">
              <a:xfrm>
                <a:off x="2496" y="2108"/>
                <a:ext cx="490" cy="4"/>
              </a:xfrm>
              <a:custGeom>
                <a:avLst/>
                <a:gdLst>
                  <a:gd name="T0" fmla="*/ 0 w 490"/>
                  <a:gd name="T1" fmla="*/ 4 h 4"/>
                  <a:gd name="T2" fmla="*/ 490 w 490"/>
                  <a:gd name="T3" fmla="*/ 0 h 4"/>
                  <a:gd name="T4" fmla="*/ 0 60000 65536"/>
                  <a:gd name="T5" fmla="*/ 0 60000 65536"/>
                  <a:gd name="T6" fmla="*/ 0 w 490"/>
                  <a:gd name="T7" fmla="*/ 0 h 4"/>
                  <a:gd name="T8" fmla="*/ 490 w 490"/>
                  <a:gd name="T9" fmla="*/ 4 h 4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490" h="4">
                    <a:moveTo>
                      <a:pt x="0" y="4"/>
                    </a:moveTo>
                    <a:lnTo>
                      <a:pt x="490" y="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8455" name="Freeform 14"/>
              <p:cNvSpPr>
                <a:spLocks/>
              </p:cNvSpPr>
              <p:nvPr/>
            </p:nvSpPr>
            <p:spPr bwMode="auto">
              <a:xfrm>
                <a:off x="2662" y="2181"/>
                <a:ext cx="134" cy="1"/>
              </a:xfrm>
              <a:custGeom>
                <a:avLst/>
                <a:gdLst>
                  <a:gd name="T0" fmla="*/ 0 w 134"/>
                  <a:gd name="T1" fmla="*/ 0 h 1"/>
                  <a:gd name="T2" fmla="*/ 134 w 134"/>
                  <a:gd name="T3" fmla="*/ 0 h 1"/>
                  <a:gd name="T4" fmla="*/ 0 60000 65536"/>
                  <a:gd name="T5" fmla="*/ 0 60000 65536"/>
                  <a:gd name="T6" fmla="*/ 0 w 134"/>
                  <a:gd name="T7" fmla="*/ 0 h 1"/>
                  <a:gd name="T8" fmla="*/ 134 w 134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34" h="1">
                    <a:moveTo>
                      <a:pt x="0" y="0"/>
                    </a:moveTo>
                    <a:lnTo>
                      <a:pt x="134" y="0"/>
                    </a:lnTo>
                  </a:path>
                </a:pathLst>
              </a:cu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8456" name="Freeform 15"/>
              <p:cNvSpPr>
                <a:spLocks/>
              </p:cNvSpPr>
              <p:nvPr/>
            </p:nvSpPr>
            <p:spPr bwMode="auto">
              <a:xfrm>
                <a:off x="2736" y="1728"/>
                <a:ext cx="4" cy="375"/>
              </a:xfrm>
              <a:custGeom>
                <a:avLst/>
                <a:gdLst>
                  <a:gd name="T0" fmla="*/ 4 w 4"/>
                  <a:gd name="T1" fmla="*/ 375 h 375"/>
                  <a:gd name="T2" fmla="*/ 0 w 4"/>
                  <a:gd name="T3" fmla="*/ 0 h 375"/>
                  <a:gd name="T4" fmla="*/ 0 60000 65536"/>
                  <a:gd name="T5" fmla="*/ 0 60000 65536"/>
                  <a:gd name="T6" fmla="*/ 0 w 4"/>
                  <a:gd name="T7" fmla="*/ 0 h 375"/>
                  <a:gd name="T8" fmla="*/ 4 w 4"/>
                  <a:gd name="T9" fmla="*/ 375 h 375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4" h="375">
                    <a:moveTo>
                      <a:pt x="4" y="375"/>
                    </a:moveTo>
                    <a:lnTo>
                      <a:pt x="0" y="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57" name="Freeform 16"/>
              <p:cNvSpPr>
                <a:spLocks/>
              </p:cNvSpPr>
              <p:nvPr/>
            </p:nvSpPr>
            <p:spPr bwMode="auto">
              <a:xfrm>
                <a:off x="2735" y="2181"/>
                <a:ext cx="2" cy="555"/>
              </a:xfrm>
              <a:custGeom>
                <a:avLst/>
                <a:gdLst>
                  <a:gd name="T0" fmla="*/ 0 w 2"/>
                  <a:gd name="T1" fmla="*/ 0 h 555"/>
                  <a:gd name="T2" fmla="*/ 2 w 2"/>
                  <a:gd name="T3" fmla="*/ 555 h 555"/>
                  <a:gd name="T4" fmla="*/ 0 60000 65536"/>
                  <a:gd name="T5" fmla="*/ 0 60000 65536"/>
                  <a:gd name="T6" fmla="*/ 0 w 2"/>
                  <a:gd name="T7" fmla="*/ 0 h 555"/>
                  <a:gd name="T8" fmla="*/ 2 w 2"/>
                  <a:gd name="T9" fmla="*/ 555 h 555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2" h="555">
                    <a:moveTo>
                      <a:pt x="0" y="0"/>
                    </a:moveTo>
                    <a:lnTo>
                      <a:pt x="2" y="555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18435" name="Text Box 17"/>
          <p:cNvSpPr txBox="1">
            <a:spLocks noChangeArrowheads="1"/>
          </p:cNvSpPr>
          <p:nvPr/>
        </p:nvSpPr>
        <p:spPr bwMode="auto">
          <a:xfrm>
            <a:off x="685800" y="1143000"/>
            <a:ext cx="7848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800" i="0">
                <a:solidFill>
                  <a:srgbClr val="FF0000"/>
                </a:solidFill>
                <a:ea typeface="ＭＳ Ｐゴシック" pitchFamily="34" charset="-128"/>
              </a:rPr>
              <a:t>What is the </a:t>
            </a:r>
            <a:r>
              <a:rPr lang="en-US" altLang="ja-JP" i="0">
                <a:solidFill>
                  <a:srgbClr val="FF0000"/>
                </a:solidFill>
                <a:ea typeface="ＭＳ Ｐゴシック" pitchFamily="34" charset="-128"/>
              </a:rPr>
              <a:t>current  through R</a:t>
            </a:r>
            <a:r>
              <a:rPr lang="en-US" altLang="ja-JP" i="0" baseline="-20000">
                <a:solidFill>
                  <a:srgbClr val="FF0000"/>
                </a:solidFill>
                <a:ea typeface="ＭＳ Ｐゴシック" pitchFamily="34" charset="-128"/>
              </a:rPr>
              <a:t>1</a:t>
            </a:r>
            <a:r>
              <a:rPr lang="en-US" altLang="ja-JP" i="0">
                <a:solidFill>
                  <a:srgbClr val="FF0000"/>
                </a:solidFill>
                <a:ea typeface="ＭＳ Ｐゴシック" pitchFamily="34" charset="-128"/>
              </a:rPr>
              <a:t> ?</a:t>
            </a:r>
            <a:endParaRPr lang="en-US" altLang="ja-JP" sz="2800" i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18436" name="Text Box 18"/>
          <p:cNvSpPr txBox="1">
            <a:spLocks noChangeArrowheads="1"/>
          </p:cNvSpPr>
          <p:nvPr/>
        </p:nvSpPr>
        <p:spPr bwMode="auto">
          <a:xfrm>
            <a:off x="1219200" y="2514600"/>
            <a:ext cx="1828800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lphaLcPeriod"/>
            </a:pPr>
            <a:r>
              <a:rPr lang="en-US" altLang="ja-JP" i="0" dirty="0">
                <a:ea typeface="ＭＳ Ｐゴシック" pitchFamily="34" charset="-128"/>
              </a:rPr>
              <a:t>0.575A</a:t>
            </a:r>
          </a:p>
          <a:p>
            <a:pPr>
              <a:spcBef>
                <a:spcPct val="50000"/>
              </a:spcBef>
              <a:buFontTx/>
              <a:buAutoNum type="alphaLcPeriod"/>
            </a:pPr>
            <a:r>
              <a:rPr lang="en-US" altLang="ja-JP" i="0" dirty="0" smtClean="0">
                <a:ea typeface="ＭＳ Ｐゴシック" pitchFamily="34" charset="-128"/>
              </a:rPr>
              <a:t>0.75A</a:t>
            </a:r>
            <a:endParaRPr lang="en-US" altLang="ja-JP" i="0" dirty="0">
              <a:ea typeface="ＭＳ Ｐゴシック" pitchFamily="34" charset="-128"/>
            </a:endParaRPr>
          </a:p>
          <a:p>
            <a:pPr>
              <a:spcBef>
                <a:spcPct val="50000"/>
              </a:spcBef>
              <a:buFontTx/>
              <a:buAutoNum type="alphaLcPeriod"/>
            </a:pPr>
            <a:r>
              <a:rPr lang="en-US" altLang="ja-JP" i="0" dirty="0" smtClean="0">
                <a:ea typeface="ＭＳ Ｐゴシック" pitchFamily="34" charset="-128"/>
              </a:rPr>
              <a:t>0.5A</a:t>
            </a:r>
            <a:endParaRPr lang="en-US" altLang="ja-JP" i="0" dirty="0">
              <a:ea typeface="ＭＳ Ｐゴシック" pitchFamily="34" charset="-128"/>
            </a:endParaRPr>
          </a:p>
          <a:p>
            <a:pPr>
              <a:spcBef>
                <a:spcPct val="50000"/>
              </a:spcBef>
              <a:buFontTx/>
              <a:buAutoNum type="alphaLcPeriod"/>
            </a:pPr>
            <a:r>
              <a:rPr lang="en-US" altLang="ja-JP" i="0" dirty="0">
                <a:ea typeface="ＭＳ Ｐゴシック" pitchFamily="34" charset="-128"/>
              </a:rPr>
              <a:t>0.33A</a:t>
            </a:r>
          </a:p>
          <a:p>
            <a:pPr>
              <a:spcBef>
                <a:spcPct val="50000"/>
              </a:spcBef>
              <a:buFontTx/>
              <a:buAutoNum type="alphaLcPeriod"/>
            </a:pPr>
            <a:r>
              <a:rPr lang="en-US" altLang="ja-JP" i="0" dirty="0">
                <a:ea typeface="ＭＳ Ｐゴシック" pitchFamily="34" charset="-128"/>
              </a:rPr>
              <a:t>1.5A</a:t>
            </a:r>
          </a:p>
        </p:txBody>
      </p:sp>
      <p:sp>
        <p:nvSpPr>
          <p:cNvPr id="18437" name="Text Box 19"/>
          <p:cNvSpPr txBox="1">
            <a:spLocks noChangeArrowheads="1"/>
          </p:cNvSpPr>
          <p:nvPr/>
        </p:nvSpPr>
        <p:spPr bwMode="auto">
          <a:xfrm>
            <a:off x="914400" y="304800"/>
            <a:ext cx="7010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1" lang="en-US" altLang="en-US" sz="1800" i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8438" name="Rectangle 20"/>
          <p:cNvSpPr>
            <a:spLocks noGrp="1" noChangeArrowheads="1"/>
          </p:cNvSpPr>
          <p:nvPr>
            <p:ph type="title"/>
          </p:nvPr>
        </p:nvSpPr>
        <p:spPr>
          <a:xfrm>
            <a:off x="1117600" y="228600"/>
            <a:ext cx="7269163" cy="263525"/>
          </a:xfrm>
          <a:noFill/>
        </p:spPr>
        <p:txBody>
          <a:bodyPr>
            <a:noAutofit/>
          </a:bodyPr>
          <a:lstStyle/>
          <a:p>
            <a:r>
              <a:rPr lang="en-US" altLang="ja-JP" sz="3000" dirty="0" err="1" smtClean="0">
                <a:solidFill>
                  <a:srgbClr val="FF0000"/>
                </a:solidFill>
                <a:ea typeface="ＭＳ Ｐゴシック" pitchFamily="34" charset="-128"/>
              </a:rPr>
              <a:t>iClicker</a:t>
            </a:r>
            <a:r>
              <a:rPr lang="en-US" altLang="ja-JP" sz="3000" dirty="0" smtClean="0">
                <a:solidFill>
                  <a:srgbClr val="FF0000"/>
                </a:solidFill>
                <a:ea typeface="ＭＳ Ｐゴシック" pitchFamily="34" charset="-128"/>
              </a:rPr>
              <a:t> Question</a:t>
            </a:r>
          </a:p>
        </p:txBody>
      </p:sp>
      <p:sp>
        <p:nvSpPr>
          <p:cNvPr id="18439" name="Text Box 21"/>
          <p:cNvSpPr txBox="1">
            <a:spLocks noChangeArrowheads="1"/>
          </p:cNvSpPr>
          <p:nvPr/>
        </p:nvSpPr>
        <p:spPr bwMode="auto">
          <a:xfrm>
            <a:off x="3733800" y="3048000"/>
            <a:ext cx="685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i="0">
                <a:ea typeface="ＭＳ Ｐゴシック" pitchFamily="34" charset="-128"/>
              </a:rPr>
              <a:t>45V</a:t>
            </a:r>
          </a:p>
        </p:txBody>
      </p:sp>
      <p:sp>
        <p:nvSpPr>
          <p:cNvPr id="18440" name="Text Box 22"/>
          <p:cNvSpPr txBox="1">
            <a:spLocks noChangeArrowheads="1"/>
          </p:cNvSpPr>
          <p:nvPr/>
        </p:nvSpPr>
        <p:spPr bwMode="auto">
          <a:xfrm>
            <a:off x="6781800" y="2209800"/>
            <a:ext cx="685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i="0">
                <a:ea typeface="ＭＳ Ｐゴシック" pitchFamily="34" charset="-128"/>
              </a:rPr>
              <a:t>30</a:t>
            </a:r>
            <a:r>
              <a:rPr lang="en-US" altLang="ja-JP" sz="2000" i="0">
                <a:ea typeface="ＭＳ Ｐゴシック" pitchFamily="34" charset="-128"/>
                <a:sym typeface="Symbol" pitchFamily="18" charset="2"/>
              </a:rPr>
              <a:t></a:t>
            </a:r>
          </a:p>
        </p:txBody>
      </p:sp>
      <p:sp>
        <p:nvSpPr>
          <p:cNvPr id="18441" name="Text Box 23"/>
          <p:cNvSpPr txBox="1">
            <a:spLocks noChangeArrowheads="1"/>
          </p:cNvSpPr>
          <p:nvPr/>
        </p:nvSpPr>
        <p:spPr bwMode="auto">
          <a:xfrm>
            <a:off x="4419600" y="2286000"/>
            <a:ext cx="762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i="0">
                <a:ea typeface="ＭＳ Ｐゴシック" pitchFamily="34" charset="-128"/>
              </a:rPr>
              <a:t>30</a:t>
            </a:r>
            <a:r>
              <a:rPr lang="en-US" altLang="ja-JP" sz="2000" i="0">
                <a:ea typeface="ＭＳ Ｐゴシック" pitchFamily="34" charset="-128"/>
                <a:sym typeface="Symbol" pitchFamily="18" charset="2"/>
              </a:rPr>
              <a:t></a:t>
            </a:r>
          </a:p>
        </p:txBody>
      </p:sp>
      <p:sp>
        <p:nvSpPr>
          <p:cNvPr id="18442" name="Text Box 24"/>
          <p:cNvSpPr txBox="1">
            <a:spLocks noChangeArrowheads="1"/>
          </p:cNvSpPr>
          <p:nvPr/>
        </p:nvSpPr>
        <p:spPr bwMode="auto">
          <a:xfrm>
            <a:off x="7315200" y="3048000"/>
            <a:ext cx="685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i="0">
                <a:ea typeface="ＭＳ Ｐゴシック" pitchFamily="34" charset="-128"/>
              </a:rPr>
              <a:t>45V</a:t>
            </a:r>
          </a:p>
        </p:txBody>
      </p:sp>
      <p:sp>
        <p:nvSpPr>
          <p:cNvPr id="18443" name="Text Box 25"/>
          <p:cNvSpPr txBox="1">
            <a:spLocks noChangeArrowheads="1"/>
          </p:cNvSpPr>
          <p:nvPr/>
        </p:nvSpPr>
        <p:spPr bwMode="auto">
          <a:xfrm>
            <a:off x="5943600" y="3581400"/>
            <a:ext cx="685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i="0">
                <a:ea typeface="ＭＳ Ｐゴシック" pitchFamily="34" charset="-128"/>
              </a:rPr>
              <a:t>30</a:t>
            </a:r>
            <a:r>
              <a:rPr lang="en-US" altLang="ja-JP" sz="2000" i="0">
                <a:ea typeface="ＭＳ Ｐゴシック" pitchFamily="34" charset="-128"/>
                <a:sym typeface="Symbol" pitchFamily="18" charset="2"/>
              </a:rPr>
              <a:t></a:t>
            </a:r>
          </a:p>
        </p:txBody>
      </p:sp>
      <p:sp>
        <p:nvSpPr>
          <p:cNvPr id="18444" name="Text Box 27"/>
          <p:cNvSpPr txBox="1">
            <a:spLocks noChangeArrowheads="1"/>
          </p:cNvSpPr>
          <p:nvPr/>
        </p:nvSpPr>
        <p:spPr bwMode="auto">
          <a:xfrm>
            <a:off x="5181600" y="2743200"/>
            <a:ext cx="609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ja-JP" b="1">
                <a:ea typeface="ＭＳ Ｐゴシック" pitchFamily="34" charset="-128"/>
              </a:rPr>
              <a:t>R</a:t>
            </a:r>
            <a:r>
              <a:rPr kumimoji="1" lang="en-US" altLang="ja-JP" b="1" baseline="-20000">
                <a:ea typeface="ＭＳ Ｐゴシック" pitchFamily="34" charset="-128"/>
              </a:rPr>
              <a:t>1</a:t>
            </a:r>
          </a:p>
        </p:txBody>
      </p:sp>
      <p:sp>
        <p:nvSpPr>
          <p:cNvPr id="18445" name="Text Box 29"/>
          <p:cNvSpPr txBox="1">
            <a:spLocks noChangeArrowheads="1"/>
          </p:cNvSpPr>
          <p:nvPr/>
        </p:nvSpPr>
        <p:spPr bwMode="auto">
          <a:xfrm>
            <a:off x="6477000" y="2743200"/>
            <a:ext cx="5334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ja-JP" b="1">
                <a:ea typeface="ＭＳ Ｐゴシック" pitchFamily="34" charset="-128"/>
              </a:rPr>
              <a:t>R</a:t>
            </a:r>
            <a:r>
              <a:rPr kumimoji="1" lang="en-US" altLang="ja-JP" b="1" baseline="-20000">
                <a:ea typeface="ＭＳ Ｐゴシック" pitchFamily="34" charset="-128"/>
              </a:rPr>
              <a:t>2</a:t>
            </a:r>
          </a:p>
        </p:txBody>
      </p:sp>
      <p:sp>
        <p:nvSpPr>
          <p:cNvPr id="18446" name="Text Box 30"/>
          <p:cNvSpPr txBox="1">
            <a:spLocks noChangeArrowheads="1"/>
          </p:cNvSpPr>
          <p:nvPr/>
        </p:nvSpPr>
        <p:spPr bwMode="auto">
          <a:xfrm>
            <a:off x="5334000" y="3429000"/>
            <a:ext cx="5334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ja-JP" b="1">
                <a:ea typeface="ＭＳ Ｐゴシック" pitchFamily="34" charset="-128"/>
              </a:rPr>
              <a:t>R</a:t>
            </a:r>
            <a:r>
              <a:rPr kumimoji="1" lang="en-US" altLang="ja-JP" b="1" baseline="-20000">
                <a:ea typeface="ＭＳ Ｐゴシック" pitchFamily="34" charset="-128"/>
              </a:rPr>
              <a:t>3</a:t>
            </a:r>
          </a:p>
        </p:txBody>
      </p:sp>
      <p:sp>
        <p:nvSpPr>
          <p:cNvPr id="18447" name="Freeform 32"/>
          <p:cNvSpPr>
            <a:spLocks/>
          </p:cNvSpPr>
          <p:nvPr/>
        </p:nvSpPr>
        <p:spPr bwMode="auto">
          <a:xfrm>
            <a:off x="5768975" y="2676525"/>
            <a:ext cx="174625" cy="12700"/>
          </a:xfrm>
          <a:custGeom>
            <a:avLst/>
            <a:gdLst>
              <a:gd name="T0" fmla="*/ 2147483647 w 110"/>
              <a:gd name="T1" fmla="*/ 2147483647 h 8"/>
              <a:gd name="T2" fmla="*/ 0 w 110"/>
              <a:gd name="T3" fmla="*/ 0 h 8"/>
              <a:gd name="T4" fmla="*/ 0 60000 65536"/>
              <a:gd name="T5" fmla="*/ 0 60000 65536"/>
              <a:gd name="T6" fmla="*/ 0 w 110"/>
              <a:gd name="T7" fmla="*/ 0 h 8"/>
              <a:gd name="T8" fmla="*/ 110 w 110"/>
              <a:gd name="T9" fmla="*/ 8 h 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10" h="8">
                <a:moveTo>
                  <a:pt x="110" y="8"/>
                </a:moveTo>
                <a:lnTo>
                  <a:pt x="0" y="0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747713"/>
            <a:ext cx="9906000" cy="5597525"/>
          </a:xfrm>
          <a:prstGeom prst="rect">
            <a:avLst/>
          </a:prstGeom>
          <a:solidFill>
            <a:srgbClr val="FFFFFF"/>
          </a:solidFill>
          <a:ln>
            <a:noFill/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43A81-1973-46E3-A23A-09DF7FF8D7ED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455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2" descr="http://www.northerntool.com/images/product/2000x2000/163/163100_2000x20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639" y="3699933"/>
            <a:ext cx="3243767" cy="324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304800" y="1859708"/>
            <a:ext cx="3948545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Ammeter:</a:t>
            </a:r>
            <a:r>
              <a:rPr lang="en-US" altLang="en-US" dirty="0"/>
              <a:t> measures current </a:t>
            </a:r>
            <a:r>
              <a:rPr lang="en-US" altLang="en-US" i="1" dirty="0"/>
              <a:t>I</a:t>
            </a:r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Voltmeter:</a:t>
            </a:r>
            <a:r>
              <a:rPr lang="en-US" altLang="en-US" dirty="0"/>
              <a:t> measures voltage difference </a:t>
            </a:r>
            <a:r>
              <a:rPr lang="en-US" altLang="en-US" dirty="0">
                <a:sym typeface="Symbol" panose="05050102010706020507" pitchFamily="18" charset="2"/>
              </a:rPr>
              <a:t></a:t>
            </a:r>
            <a:r>
              <a:rPr lang="en-US" altLang="en-US" i="1" dirty="0">
                <a:sym typeface="Symbol" panose="05050102010706020507" pitchFamily="18" charset="2"/>
              </a:rPr>
              <a:t>V</a:t>
            </a:r>
            <a:endParaRPr lang="en-US" altLang="en-US" dirty="0">
              <a:sym typeface="Symbol" panose="05050102010706020507" pitchFamily="18" charset="2"/>
            </a:endParaRPr>
          </a:p>
          <a:p>
            <a:pPr eaLnBrk="1" hangingPunct="1"/>
            <a:endParaRPr lang="en-US" altLang="en-US" dirty="0">
              <a:sym typeface="Symbol" panose="05050102010706020507" pitchFamily="18" charset="2"/>
            </a:endParaRP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  <a:sym typeface="Symbol" panose="05050102010706020507" pitchFamily="18" charset="2"/>
              </a:rPr>
              <a:t>Ohmmeter:</a:t>
            </a:r>
            <a:r>
              <a:rPr lang="en-US" altLang="en-US" dirty="0">
                <a:sym typeface="Symbol" panose="05050102010706020507" pitchFamily="18" charset="2"/>
              </a:rPr>
              <a:t> measures resistance </a:t>
            </a:r>
            <a:r>
              <a:rPr lang="en-US" altLang="en-US" i="1" dirty="0">
                <a:sym typeface="Symbol" panose="05050102010706020507" pitchFamily="18" charset="2"/>
              </a:rPr>
              <a:t>R</a:t>
            </a:r>
            <a:endParaRPr lang="en-US" alt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>
                <a:ea typeface="ＭＳ Ｐゴシック" panose="020B0600070205080204" pitchFamily="34" charset="-128"/>
              </a:rPr>
              <a:t>Ammeters, Voltmeters and Ohmmeters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83970" name="Picture 2" descr="Image result for voltage met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467" y="1681980"/>
            <a:ext cx="2455333" cy="2455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Fig19"/>
          <p:cNvPicPr>
            <a:picLocks noChangeAspect="1" noChangeArrowheads="1"/>
          </p:cNvPicPr>
          <p:nvPr/>
        </p:nvPicPr>
        <p:blipFill>
          <a:blip r:embed="rId5">
            <a:lum bright="-6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184" y="4537364"/>
            <a:ext cx="2971800" cy="199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7597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474" name="Text Box 2"/>
          <p:cNvSpPr txBox="1">
            <a:spLocks noChangeArrowheads="1"/>
          </p:cNvSpPr>
          <p:nvPr/>
        </p:nvSpPr>
        <p:spPr bwMode="auto">
          <a:xfrm>
            <a:off x="669925" y="1184275"/>
            <a:ext cx="79406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Ammeter is inserted in series into a circuit – measured current flows through it.</a:t>
            </a:r>
            <a:endParaRPr lang="en-US" altLang="en-US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4648200" y="2209800"/>
            <a:ext cx="4179888" cy="990600"/>
            <a:chOff x="2928" y="1392"/>
            <a:chExt cx="2633" cy="624"/>
          </a:xfrm>
        </p:grpSpPr>
        <p:grpSp>
          <p:nvGrpSpPr>
            <p:cNvPr id="18475" name="Group 4"/>
            <p:cNvGrpSpPr>
              <a:grpSpLocks/>
            </p:cNvGrpSpPr>
            <p:nvPr/>
          </p:nvGrpSpPr>
          <p:grpSpPr bwMode="auto">
            <a:xfrm>
              <a:off x="3264" y="1680"/>
              <a:ext cx="288" cy="336"/>
              <a:chOff x="288" y="1440"/>
              <a:chExt cx="288" cy="336"/>
            </a:xfrm>
          </p:grpSpPr>
          <p:sp>
            <p:nvSpPr>
              <p:cNvPr id="18493" name="Line 5"/>
              <p:cNvSpPr>
                <a:spLocks noChangeShapeType="1"/>
              </p:cNvSpPr>
              <p:nvPr/>
            </p:nvSpPr>
            <p:spPr bwMode="auto">
              <a:xfrm>
                <a:off x="288" y="1584"/>
                <a:ext cx="288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94" name="Line 6"/>
              <p:cNvSpPr>
                <a:spLocks noChangeShapeType="1"/>
              </p:cNvSpPr>
              <p:nvPr/>
            </p:nvSpPr>
            <p:spPr bwMode="auto">
              <a:xfrm flipV="1">
                <a:off x="432" y="1440"/>
                <a:ext cx="0" cy="14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95" name="Line 7"/>
              <p:cNvSpPr>
                <a:spLocks noChangeShapeType="1"/>
              </p:cNvSpPr>
              <p:nvPr/>
            </p:nvSpPr>
            <p:spPr bwMode="auto">
              <a:xfrm>
                <a:off x="384" y="1632"/>
                <a:ext cx="9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96" name="Line 8"/>
              <p:cNvSpPr>
                <a:spLocks noChangeShapeType="1"/>
              </p:cNvSpPr>
              <p:nvPr/>
            </p:nvSpPr>
            <p:spPr bwMode="auto">
              <a:xfrm>
                <a:off x="432" y="1632"/>
                <a:ext cx="0" cy="14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8476" name="Group 9"/>
            <p:cNvGrpSpPr>
              <a:grpSpLocks/>
            </p:cNvGrpSpPr>
            <p:nvPr/>
          </p:nvGrpSpPr>
          <p:grpSpPr bwMode="auto">
            <a:xfrm>
              <a:off x="5136" y="1392"/>
              <a:ext cx="144" cy="624"/>
              <a:chOff x="768" y="1200"/>
              <a:chExt cx="144" cy="624"/>
            </a:xfrm>
          </p:grpSpPr>
          <p:sp>
            <p:nvSpPr>
              <p:cNvPr id="18482" name="Line 10"/>
              <p:cNvSpPr>
                <a:spLocks noChangeShapeType="1"/>
              </p:cNvSpPr>
              <p:nvPr/>
            </p:nvSpPr>
            <p:spPr bwMode="auto">
              <a:xfrm>
                <a:off x="864" y="1200"/>
                <a:ext cx="0" cy="9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83" name="Line 11"/>
              <p:cNvSpPr>
                <a:spLocks noChangeShapeType="1"/>
              </p:cNvSpPr>
              <p:nvPr/>
            </p:nvSpPr>
            <p:spPr bwMode="auto">
              <a:xfrm flipH="1">
                <a:off x="768" y="1296"/>
                <a:ext cx="96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84" name="Line 12"/>
              <p:cNvSpPr>
                <a:spLocks noChangeShapeType="1"/>
              </p:cNvSpPr>
              <p:nvPr/>
            </p:nvSpPr>
            <p:spPr bwMode="auto">
              <a:xfrm>
                <a:off x="768" y="1344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85" name="Line 13"/>
              <p:cNvSpPr>
                <a:spLocks noChangeShapeType="1"/>
              </p:cNvSpPr>
              <p:nvPr/>
            </p:nvSpPr>
            <p:spPr bwMode="auto">
              <a:xfrm flipH="1">
                <a:off x="768" y="1392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86" name="Line 14"/>
              <p:cNvSpPr>
                <a:spLocks noChangeShapeType="1"/>
              </p:cNvSpPr>
              <p:nvPr/>
            </p:nvSpPr>
            <p:spPr bwMode="auto">
              <a:xfrm>
                <a:off x="768" y="1440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87" name="Line 15"/>
              <p:cNvSpPr>
                <a:spLocks noChangeShapeType="1"/>
              </p:cNvSpPr>
              <p:nvPr/>
            </p:nvSpPr>
            <p:spPr bwMode="auto">
              <a:xfrm flipH="1">
                <a:off x="768" y="1488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88" name="Line 16"/>
              <p:cNvSpPr>
                <a:spLocks noChangeShapeType="1"/>
              </p:cNvSpPr>
              <p:nvPr/>
            </p:nvSpPr>
            <p:spPr bwMode="auto">
              <a:xfrm>
                <a:off x="768" y="1536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89" name="Line 17"/>
              <p:cNvSpPr>
                <a:spLocks noChangeShapeType="1"/>
              </p:cNvSpPr>
              <p:nvPr/>
            </p:nvSpPr>
            <p:spPr bwMode="auto">
              <a:xfrm flipH="1">
                <a:off x="768" y="1584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90" name="Line 18"/>
              <p:cNvSpPr>
                <a:spLocks noChangeShapeType="1"/>
              </p:cNvSpPr>
              <p:nvPr/>
            </p:nvSpPr>
            <p:spPr bwMode="auto">
              <a:xfrm>
                <a:off x="768" y="1632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91" name="Line 19"/>
              <p:cNvSpPr>
                <a:spLocks noChangeShapeType="1"/>
              </p:cNvSpPr>
              <p:nvPr/>
            </p:nvSpPr>
            <p:spPr bwMode="auto">
              <a:xfrm flipH="1">
                <a:off x="816" y="1680"/>
                <a:ext cx="96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492" name="Line 20"/>
              <p:cNvSpPr>
                <a:spLocks noChangeShapeType="1"/>
              </p:cNvSpPr>
              <p:nvPr/>
            </p:nvSpPr>
            <p:spPr bwMode="auto">
              <a:xfrm>
                <a:off x="816" y="1728"/>
                <a:ext cx="0" cy="9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8477" name="Line 21"/>
            <p:cNvSpPr>
              <a:spLocks noChangeShapeType="1"/>
            </p:cNvSpPr>
            <p:nvPr/>
          </p:nvSpPr>
          <p:spPr bwMode="auto">
            <a:xfrm flipV="1">
              <a:off x="3408" y="1392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478" name="Line 22"/>
            <p:cNvSpPr>
              <a:spLocks noChangeShapeType="1"/>
            </p:cNvSpPr>
            <p:nvPr/>
          </p:nvSpPr>
          <p:spPr bwMode="auto">
            <a:xfrm>
              <a:off x="3408" y="1392"/>
              <a:ext cx="182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479" name="Line 23"/>
            <p:cNvSpPr>
              <a:spLocks noChangeShapeType="1"/>
            </p:cNvSpPr>
            <p:nvPr/>
          </p:nvSpPr>
          <p:spPr bwMode="auto">
            <a:xfrm>
              <a:off x="3408" y="2016"/>
              <a:ext cx="177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480" name="Text Box 24"/>
            <p:cNvSpPr txBox="1">
              <a:spLocks noChangeArrowheads="1"/>
            </p:cNvSpPr>
            <p:nvPr/>
          </p:nvSpPr>
          <p:spPr bwMode="auto">
            <a:xfrm>
              <a:off x="5328" y="1536"/>
              <a:ext cx="23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i="1"/>
                <a:t>R</a:t>
              </a:r>
            </a:p>
          </p:txBody>
        </p:sp>
        <p:sp>
          <p:nvSpPr>
            <p:cNvPr id="18481" name="Text Box 25"/>
            <p:cNvSpPr txBox="1">
              <a:spLocks noChangeArrowheads="1"/>
            </p:cNvSpPr>
            <p:nvPr/>
          </p:nvSpPr>
          <p:spPr bwMode="auto">
            <a:xfrm>
              <a:off x="2928" y="1536"/>
              <a:ext cx="39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i="1"/>
                <a:t>emf</a:t>
              </a:r>
            </a:p>
          </p:txBody>
        </p:sp>
      </p:grpSp>
      <p:grpSp>
        <p:nvGrpSpPr>
          <p:cNvPr id="5" name="Group 26"/>
          <p:cNvGrpSpPr>
            <a:grpSpLocks/>
          </p:cNvGrpSpPr>
          <p:nvPr/>
        </p:nvGrpSpPr>
        <p:grpSpPr bwMode="auto">
          <a:xfrm>
            <a:off x="6019800" y="1971675"/>
            <a:ext cx="457200" cy="466725"/>
            <a:chOff x="3792" y="1242"/>
            <a:chExt cx="288" cy="294"/>
          </a:xfrm>
        </p:grpSpPr>
        <p:sp>
          <p:nvSpPr>
            <p:cNvPr id="18473" name="Oval 27"/>
            <p:cNvSpPr>
              <a:spLocks noChangeArrowheads="1"/>
            </p:cNvSpPr>
            <p:nvPr/>
          </p:nvSpPr>
          <p:spPr bwMode="auto">
            <a:xfrm>
              <a:off x="3792" y="1248"/>
              <a:ext cx="288" cy="28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8474" name="Text Box 28"/>
            <p:cNvSpPr txBox="1">
              <a:spLocks noChangeArrowheads="1"/>
            </p:cNvSpPr>
            <p:nvPr/>
          </p:nvSpPr>
          <p:spPr bwMode="auto">
            <a:xfrm>
              <a:off x="3810" y="1242"/>
              <a:ext cx="25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A</a:t>
              </a:r>
            </a:p>
          </p:txBody>
        </p:sp>
      </p:grpSp>
      <p:sp>
        <p:nvSpPr>
          <p:cNvPr id="1385501" name="Line 29"/>
          <p:cNvSpPr>
            <a:spLocks noChangeShapeType="1"/>
          </p:cNvSpPr>
          <p:nvPr/>
        </p:nvSpPr>
        <p:spPr bwMode="auto">
          <a:xfrm>
            <a:off x="1763713" y="1987550"/>
            <a:ext cx="0" cy="4016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85502" name="Text Box 30"/>
          <p:cNvSpPr txBox="1">
            <a:spLocks noChangeArrowheads="1"/>
          </p:cNvSpPr>
          <p:nvPr/>
        </p:nvSpPr>
        <p:spPr bwMode="auto">
          <a:xfrm>
            <a:off x="669925" y="2479675"/>
            <a:ext cx="38481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dirty="0">
                <a:solidFill>
                  <a:schemeClr val="accent2"/>
                </a:solidFill>
              </a:rPr>
              <a:t>Process of measuring requires</a:t>
            </a:r>
          </a:p>
          <a:p>
            <a:pPr eaLnBrk="1" hangingPunct="1"/>
            <a:r>
              <a:rPr lang="en-US" altLang="en-US" dirty="0">
                <a:solidFill>
                  <a:schemeClr val="accent2"/>
                </a:solidFill>
              </a:rPr>
              <a:t>charges to do some work:</a:t>
            </a:r>
            <a:endParaRPr lang="en-US" altLang="en-US" dirty="0"/>
          </a:p>
          <a:p>
            <a:pPr eaLnBrk="1" hangingPunct="1"/>
            <a:r>
              <a:rPr lang="en-US" altLang="en-US" dirty="0"/>
              <a:t>Internal resistance</a:t>
            </a:r>
          </a:p>
        </p:txBody>
      </p:sp>
      <p:grpSp>
        <p:nvGrpSpPr>
          <p:cNvPr id="6" name="Group 31"/>
          <p:cNvGrpSpPr>
            <a:grpSpLocks/>
          </p:cNvGrpSpPr>
          <p:nvPr/>
        </p:nvGrpSpPr>
        <p:grpSpPr bwMode="auto">
          <a:xfrm>
            <a:off x="5867400" y="1752600"/>
            <a:ext cx="2057400" cy="914400"/>
            <a:chOff x="3696" y="1872"/>
            <a:chExt cx="1296" cy="576"/>
          </a:xfrm>
        </p:grpSpPr>
        <p:grpSp>
          <p:nvGrpSpPr>
            <p:cNvPr id="18450" name="Group 32"/>
            <p:cNvGrpSpPr>
              <a:grpSpLocks/>
            </p:cNvGrpSpPr>
            <p:nvPr/>
          </p:nvGrpSpPr>
          <p:grpSpPr bwMode="auto">
            <a:xfrm>
              <a:off x="3696" y="1872"/>
              <a:ext cx="1296" cy="576"/>
              <a:chOff x="3696" y="1104"/>
              <a:chExt cx="1296" cy="576"/>
            </a:xfrm>
          </p:grpSpPr>
          <p:sp>
            <p:nvSpPr>
              <p:cNvPr id="18457" name="Rectangle 33"/>
              <p:cNvSpPr>
                <a:spLocks noChangeArrowheads="1"/>
              </p:cNvSpPr>
              <p:nvPr/>
            </p:nvSpPr>
            <p:spPr bwMode="auto">
              <a:xfrm>
                <a:off x="3696" y="1104"/>
                <a:ext cx="1296" cy="576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prstDash val="dash"/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8458" name="Text Box 34"/>
              <p:cNvSpPr txBox="1">
                <a:spLocks noChangeArrowheads="1"/>
              </p:cNvSpPr>
              <p:nvPr/>
            </p:nvSpPr>
            <p:spPr bwMode="auto">
              <a:xfrm>
                <a:off x="4320" y="1344"/>
                <a:ext cx="327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r>
                  <a:rPr lang="en-US" altLang="en-US" i="1"/>
                  <a:t>r</a:t>
                </a:r>
                <a:r>
                  <a:rPr lang="en-US" altLang="en-US" baseline="-25000"/>
                  <a:t>int</a:t>
                </a:r>
                <a:endParaRPr lang="en-US" altLang="en-US" i="1"/>
              </a:p>
            </p:txBody>
          </p:sp>
          <p:grpSp>
            <p:nvGrpSpPr>
              <p:cNvPr id="18459" name="Group 35"/>
              <p:cNvGrpSpPr>
                <a:grpSpLocks/>
              </p:cNvGrpSpPr>
              <p:nvPr/>
            </p:nvGrpSpPr>
            <p:grpSpPr bwMode="auto">
              <a:xfrm>
                <a:off x="4176" y="1344"/>
                <a:ext cx="768" cy="96"/>
                <a:chOff x="4032" y="2544"/>
                <a:chExt cx="768" cy="96"/>
              </a:xfrm>
            </p:grpSpPr>
            <p:sp>
              <p:nvSpPr>
                <p:cNvPr id="18460" name="Rectangle 36"/>
                <p:cNvSpPr>
                  <a:spLocks noChangeArrowheads="1"/>
                </p:cNvSpPr>
                <p:nvPr/>
              </p:nvSpPr>
              <p:spPr bwMode="auto">
                <a:xfrm>
                  <a:off x="4080" y="2544"/>
                  <a:ext cx="720" cy="96"/>
                </a:xfrm>
                <a:prstGeom prst="rect">
                  <a:avLst/>
                </a:prstGeom>
                <a:solidFill>
                  <a:srgbClr val="CCFF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grpSp>
              <p:nvGrpSpPr>
                <p:cNvPr id="18461" name="Group 37"/>
                <p:cNvGrpSpPr>
                  <a:grpSpLocks/>
                </p:cNvGrpSpPr>
                <p:nvPr/>
              </p:nvGrpSpPr>
              <p:grpSpPr bwMode="auto">
                <a:xfrm>
                  <a:off x="4032" y="2544"/>
                  <a:ext cx="768" cy="96"/>
                  <a:chOff x="3216" y="2016"/>
                  <a:chExt cx="960" cy="192"/>
                </a:xfrm>
              </p:grpSpPr>
              <p:sp>
                <p:nvSpPr>
                  <p:cNvPr id="18462" name="Line 38"/>
                  <p:cNvSpPr>
                    <a:spLocks noChangeShapeType="1"/>
                  </p:cNvSpPr>
                  <p:nvPr/>
                </p:nvSpPr>
                <p:spPr bwMode="auto">
                  <a:xfrm>
                    <a:off x="3216" y="2112"/>
                    <a:ext cx="96" cy="0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63" name="Line 3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312" y="2016"/>
                    <a:ext cx="48" cy="96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64" name="Line 40"/>
                  <p:cNvSpPr>
                    <a:spLocks noChangeShapeType="1"/>
                  </p:cNvSpPr>
                  <p:nvPr/>
                </p:nvSpPr>
                <p:spPr bwMode="auto">
                  <a:xfrm>
                    <a:off x="3360" y="2016"/>
                    <a:ext cx="96" cy="192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65" name="Line 4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456" y="2016"/>
                    <a:ext cx="96" cy="192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66" name="Line 42"/>
                  <p:cNvSpPr>
                    <a:spLocks noChangeShapeType="1"/>
                  </p:cNvSpPr>
                  <p:nvPr/>
                </p:nvSpPr>
                <p:spPr bwMode="auto">
                  <a:xfrm>
                    <a:off x="3552" y="2016"/>
                    <a:ext cx="96" cy="192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67" name="Line 4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648" y="2016"/>
                    <a:ext cx="96" cy="192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68" name="Line 44"/>
                  <p:cNvSpPr>
                    <a:spLocks noChangeShapeType="1"/>
                  </p:cNvSpPr>
                  <p:nvPr/>
                </p:nvSpPr>
                <p:spPr bwMode="auto">
                  <a:xfrm>
                    <a:off x="3744" y="2016"/>
                    <a:ext cx="96" cy="192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69" name="Line 4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840" y="2016"/>
                    <a:ext cx="96" cy="192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70" name="Line 46"/>
                  <p:cNvSpPr>
                    <a:spLocks noChangeShapeType="1"/>
                  </p:cNvSpPr>
                  <p:nvPr/>
                </p:nvSpPr>
                <p:spPr bwMode="auto">
                  <a:xfrm>
                    <a:off x="3936" y="2016"/>
                    <a:ext cx="96" cy="192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71" name="Line 4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032" y="2112"/>
                    <a:ext cx="48" cy="96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8472" name="Line 4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080" y="2112"/>
                    <a:ext cx="96" cy="0"/>
                  </a:xfrm>
                  <a:prstGeom prst="line">
                    <a:avLst/>
                  </a:prstGeom>
                  <a:noFill/>
                  <a:ln w="2857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</p:grpSp>
        <p:grpSp>
          <p:nvGrpSpPr>
            <p:cNvPr id="18451" name="Group 49"/>
            <p:cNvGrpSpPr>
              <a:grpSpLocks/>
            </p:cNvGrpSpPr>
            <p:nvPr/>
          </p:nvGrpSpPr>
          <p:grpSpPr bwMode="auto">
            <a:xfrm>
              <a:off x="3792" y="2010"/>
              <a:ext cx="288" cy="294"/>
              <a:chOff x="3792" y="1242"/>
              <a:chExt cx="288" cy="294"/>
            </a:xfrm>
          </p:grpSpPr>
          <p:sp>
            <p:nvSpPr>
              <p:cNvPr id="18455" name="Oval 50"/>
              <p:cNvSpPr>
                <a:spLocks noChangeArrowheads="1"/>
              </p:cNvSpPr>
              <p:nvPr/>
            </p:nvSpPr>
            <p:spPr bwMode="auto">
              <a:xfrm>
                <a:off x="3792" y="1248"/>
                <a:ext cx="288" cy="288"/>
              </a:xfrm>
              <a:prstGeom prst="ellipse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8456" name="Text Box 51"/>
              <p:cNvSpPr txBox="1">
                <a:spLocks noChangeArrowheads="1"/>
              </p:cNvSpPr>
              <p:nvPr/>
            </p:nvSpPr>
            <p:spPr bwMode="auto">
              <a:xfrm>
                <a:off x="3810" y="1242"/>
                <a:ext cx="255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r>
                  <a:rPr lang="en-US" altLang="en-US"/>
                  <a:t>A</a:t>
                </a:r>
              </a:p>
            </p:txBody>
          </p:sp>
        </p:grpSp>
        <p:sp>
          <p:nvSpPr>
            <p:cNvPr id="18452" name="Line 52"/>
            <p:cNvSpPr>
              <a:spLocks noChangeShapeType="1"/>
            </p:cNvSpPr>
            <p:nvPr/>
          </p:nvSpPr>
          <p:spPr bwMode="auto">
            <a:xfrm flipH="1">
              <a:off x="4080" y="2160"/>
              <a:ext cx="9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453" name="Line 53"/>
            <p:cNvSpPr>
              <a:spLocks noChangeShapeType="1"/>
            </p:cNvSpPr>
            <p:nvPr/>
          </p:nvSpPr>
          <p:spPr bwMode="auto">
            <a:xfrm>
              <a:off x="3696" y="2160"/>
              <a:ext cx="9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454" name="Line 54"/>
            <p:cNvSpPr>
              <a:spLocks noChangeShapeType="1"/>
            </p:cNvSpPr>
            <p:nvPr/>
          </p:nvSpPr>
          <p:spPr bwMode="auto">
            <a:xfrm>
              <a:off x="4944" y="2160"/>
              <a:ext cx="4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1385527" name="Object 55"/>
          <p:cNvGraphicFramePr>
            <a:graphicFrameLocks noChangeAspect="1"/>
          </p:cNvGraphicFramePr>
          <p:nvPr/>
        </p:nvGraphicFramePr>
        <p:xfrm>
          <a:off x="3336925" y="3946525"/>
          <a:ext cx="1539875" cy="373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90" name="Equation" r:id="rId4" imgW="837836" imgH="203112" progId="Equation.3">
                  <p:embed/>
                </p:oleObj>
              </mc:Choice>
              <mc:Fallback>
                <p:oleObj name="Equation" r:id="rId4" imgW="837836" imgH="203112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36925" y="3946525"/>
                        <a:ext cx="1539875" cy="373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85528" name="Text Box 56"/>
          <p:cNvSpPr txBox="1">
            <a:spLocks noChangeArrowheads="1"/>
          </p:cNvSpPr>
          <p:nvPr/>
        </p:nvSpPr>
        <p:spPr bwMode="auto">
          <a:xfrm>
            <a:off x="1524000" y="3886200"/>
            <a:ext cx="17811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8000"/>
                </a:solidFill>
              </a:rPr>
              <a:t>No ammeter:</a:t>
            </a:r>
            <a:endParaRPr lang="en-US" altLang="en-US"/>
          </a:p>
        </p:txBody>
      </p:sp>
      <p:sp>
        <p:nvSpPr>
          <p:cNvPr id="1385529" name="Line 57"/>
          <p:cNvSpPr>
            <a:spLocks noChangeShapeType="1"/>
          </p:cNvSpPr>
          <p:nvPr/>
        </p:nvSpPr>
        <p:spPr bwMode="auto">
          <a:xfrm>
            <a:off x="5029200" y="41148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1385530" name="Object 58"/>
          <p:cNvGraphicFramePr>
            <a:graphicFrameLocks noChangeAspect="1"/>
          </p:cNvGraphicFramePr>
          <p:nvPr/>
        </p:nvGraphicFramePr>
        <p:xfrm>
          <a:off x="6477000" y="3733800"/>
          <a:ext cx="1027113" cy="722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91" name="Equation" r:id="rId6" imgW="558558" imgH="393529" progId="Equation.3">
                  <p:embed/>
                </p:oleObj>
              </mc:Choice>
              <mc:Fallback>
                <p:oleObj name="Equation" r:id="rId6" imgW="558558" imgH="393529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7000" y="3733800"/>
                        <a:ext cx="1027113" cy="722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85531" name="Text Box 59"/>
          <p:cNvSpPr txBox="1">
            <a:spLocks noChangeArrowheads="1"/>
          </p:cNvSpPr>
          <p:nvPr/>
        </p:nvSpPr>
        <p:spPr bwMode="auto">
          <a:xfrm>
            <a:off x="1295400" y="4770438"/>
            <a:ext cx="20161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8000"/>
                </a:solidFill>
              </a:rPr>
              <a:t>With ammeter:</a:t>
            </a:r>
            <a:endParaRPr lang="en-US" altLang="en-US"/>
          </a:p>
        </p:txBody>
      </p:sp>
      <p:graphicFrame>
        <p:nvGraphicFramePr>
          <p:cNvPr id="1385532" name="Object 60"/>
          <p:cNvGraphicFramePr>
            <a:graphicFrameLocks noChangeAspect="1"/>
          </p:cNvGraphicFramePr>
          <p:nvPr/>
        </p:nvGraphicFramePr>
        <p:xfrm>
          <a:off x="3352800" y="4803775"/>
          <a:ext cx="21939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92" name="Equation" r:id="rId8" imgW="1193800" imgH="228600" progId="Equation.3">
                  <p:embed/>
                </p:oleObj>
              </mc:Choice>
              <mc:Fallback>
                <p:oleObj name="Equation" r:id="rId8" imgW="119380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4803775"/>
                        <a:ext cx="219392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85533" name="Line 61"/>
          <p:cNvSpPr>
            <a:spLocks noChangeShapeType="1"/>
          </p:cNvSpPr>
          <p:nvPr/>
        </p:nvSpPr>
        <p:spPr bwMode="auto">
          <a:xfrm>
            <a:off x="5715000" y="4957763"/>
            <a:ext cx="457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1385534" name="Object 62"/>
          <p:cNvGraphicFramePr>
            <a:graphicFrameLocks noChangeAspect="1"/>
          </p:cNvGraphicFramePr>
          <p:nvPr/>
        </p:nvGraphicFramePr>
        <p:xfrm>
          <a:off x="6488113" y="4572000"/>
          <a:ext cx="1284287" cy="79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93" name="Equation" r:id="rId10" imgW="698197" imgH="431613" progId="Equation.3">
                  <p:embed/>
                </p:oleObj>
              </mc:Choice>
              <mc:Fallback>
                <p:oleObj name="Equation" r:id="rId10" imgW="698197" imgH="431613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88113" y="4572000"/>
                        <a:ext cx="1284287" cy="792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85535" name="Text Box 63"/>
          <p:cNvSpPr txBox="1">
            <a:spLocks noChangeArrowheads="1"/>
          </p:cNvSpPr>
          <p:nvPr/>
        </p:nvSpPr>
        <p:spPr bwMode="auto">
          <a:xfrm>
            <a:off x="685800" y="5638800"/>
            <a:ext cx="6624638" cy="457200"/>
          </a:xfrm>
          <a:prstGeom prst="rect">
            <a:avLst/>
          </a:prstGeom>
          <a:solidFill>
            <a:srgbClr val="F6F6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Internal resistance of an ammeter must be very small</a:t>
            </a:r>
          </a:p>
        </p:txBody>
      </p:sp>
      <p:sp>
        <p:nvSpPr>
          <p:cNvPr id="18449" name="Rectangle 6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Ammeter Design: r</a:t>
            </a:r>
            <a:r>
              <a:rPr lang="en-US" altLang="en-US" baseline="-25000" smtClean="0">
                <a:ea typeface="ＭＳ Ｐゴシック" panose="020B0600070205080204" pitchFamily="34" charset="-128"/>
              </a:rPr>
              <a:t>int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0274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3" name="Group 2"/>
          <p:cNvGrpSpPr>
            <a:grpSpLocks/>
          </p:cNvGrpSpPr>
          <p:nvPr/>
        </p:nvGrpSpPr>
        <p:grpSpPr bwMode="auto">
          <a:xfrm>
            <a:off x="381000" y="1371600"/>
            <a:ext cx="2005013" cy="3429000"/>
            <a:chOff x="240" y="864"/>
            <a:chExt cx="1263" cy="2160"/>
          </a:xfrm>
        </p:grpSpPr>
        <p:sp>
          <p:nvSpPr>
            <p:cNvPr id="22560" name="Line 3"/>
            <p:cNvSpPr>
              <a:spLocks noChangeShapeType="1"/>
            </p:cNvSpPr>
            <p:nvPr/>
          </p:nvSpPr>
          <p:spPr bwMode="auto">
            <a:xfrm>
              <a:off x="672" y="2736"/>
              <a:ext cx="672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22561" name="Group 4"/>
            <p:cNvGrpSpPr>
              <a:grpSpLocks/>
            </p:cNvGrpSpPr>
            <p:nvPr/>
          </p:nvGrpSpPr>
          <p:grpSpPr bwMode="auto">
            <a:xfrm>
              <a:off x="1296" y="1824"/>
              <a:ext cx="144" cy="624"/>
              <a:chOff x="768" y="1200"/>
              <a:chExt cx="144" cy="624"/>
            </a:xfrm>
          </p:grpSpPr>
          <p:sp>
            <p:nvSpPr>
              <p:cNvPr id="22589" name="Line 5"/>
              <p:cNvSpPr>
                <a:spLocks noChangeShapeType="1"/>
              </p:cNvSpPr>
              <p:nvPr/>
            </p:nvSpPr>
            <p:spPr bwMode="auto">
              <a:xfrm>
                <a:off x="864" y="1200"/>
                <a:ext cx="0" cy="9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0" name="Line 6"/>
              <p:cNvSpPr>
                <a:spLocks noChangeShapeType="1"/>
              </p:cNvSpPr>
              <p:nvPr/>
            </p:nvSpPr>
            <p:spPr bwMode="auto">
              <a:xfrm flipH="1">
                <a:off x="768" y="1296"/>
                <a:ext cx="96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1" name="Line 7"/>
              <p:cNvSpPr>
                <a:spLocks noChangeShapeType="1"/>
              </p:cNvSpPr>
              <p:nvPr/>
            </p:nvSpPr>
            <p:spPr bwMode="auto">
              <a:xfrm>
                <a:off x="768" y="1344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2" name="Line 8"/>
              <p:cNvSpPr>
                <a:spLocks noChangeShapeType="1"/>
              </p:cNvSpPr>
              <p:nvPr/>
            </p:nvSpPr>
            <p:spPr bwMode="auto">
              <a:xfrm flipH="1">
                <a:off x="768" y="1392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3" name="Line 9"/>
              <p:cNvSpPr>
                <a:spLocks noChangeShapeType="1"/>
              </p:cNvSpPr>
              <p:nvPr/>
            </p:nvSpPr>
            <p:spPr bwMode="auto">
              <a:xfrm>
                <a:off x="768" y="1440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4" name="Line 10"/>
              <p:cNvSpPr>
                <a:spLocks noChangeShapeType="1"/>
              </p:cNvSpPr>
              <p:nvPr/>
            </p:nvSpPr>
            <p:spPr bwMode="auto">
              <a:xfrm flipH="1">
                <a:off x="768" y="1488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5" name="Line 11"/>
              <p:cNvSpPr>
                <a:spLocks noChangeShapeType="1"/>
              </p:cNvSpPr>
              <p:nvPr/>
            </p:nvSpPr>
            <p:spPr bwMode="auto">
              <a:xfrm>
                <a:off x="768" y="1536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6" name="Line 12"/>
              <p:cNvSpPr>
                <a:spLocks noChangeShapeType="1"/>
              </p:cNvSpPr>
              <p:nvPr/>
            </p:nvSpPr>
            <p:spPr bwMode="auto">
              <a:xfrm flipH="1">
                <a:off x="768" y="1584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7" name="Line 13"/>
              <p:cNvSpPr>
                <a:spLocks noChangeShapeType="1"/>
              </p:cNvSpPr>
              <p:nvPr/>
            </p:nvSpPr>
            <p:spPr bwMode="auto">
              <a:xfrm>
                <a:off x="768" y="1632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8" name="Line 14"/>
              <p:cNvSpPr>
                <a:spLocks noChangeShapeType="1"/>
              </p:cNvSpPr>
              <p:nvPr/>
            </p:nvSpPr>
            <p:spPr bwMode="auto">
              <a:xfrm flipH="1">
                <a:off x="816" y="1680"/>
                <a:ext cx="96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99" name="Line 15"/>
              <p:cNvSpPr>
                <a:spLocks noChangeShapeType="1"/>
              </p:cNvSpPr>
              <p:nvPr/>
            </p:nvSpPr>
            <p:spPr bwMode="auto">
              <a:xfrm>
                <a:off x="816" y="1728"/>
                <a:ext cx="0" cy="9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2562" name="Group 16"/>
            <p:cNvGrpSpPr>
              <a:grpSpLocks/>
            </p:cNvGrpSpPr>
            <p:nvPr/>
          </p:nvGrpSpPr>
          <p:grpSpPr bwMode="auto">
            <a:xfrm>
              <a:off x="528" y="1152"/>
              <a:ext cx="288" cy="336"/>
              <a:chOff x="288" y="1440"/>
              <a:chExt cx="288" cy="336"/>
            </a:xfrm>
          </p:grpSpPr>
          <p:sp>
            <p:nvSpPr>
              <p:cNvPr id="22585" name="Line 17"/>
              <p:cNvSpPr>
                <a:spLocks noChangeShapeType="1"/>
              </p:cNvSpPr>
              <p:nvPr/>
            </p:nvSpPr>
            <p:spPr bwMode="auto">
              <a:xfrm>
                <a:off x="288" y="1584"/>
                <a:ext cx="288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6" name="Line 18"/>
              <p:cNvSpPr>
                <a:spLocks noChangeShapeType="1"/>
              </p:cNvSpPr>
              <p:nvPr/>
            </p:nvSpPr>
            <p:spPr bwMode="auto">
              <a:xfrm flipV="1">
                <a:off x="432" y="1440"/>
                <a:ext cx="0" cy="14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7" name="Line 19"/>
              <p:cNvSpPr>
                <a:spLocks noChangeShapeType="1"/>
              </p:cNvSpPr>
              <p:nvPr/>
            </p:nvSpPr>
            <p:spPr bwMode="auto">
              <a:xfrm>
                <a:off x="384" y="1632"/>
                <a:ext cx="9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8" name="Line 20"/>
              <p:cNvSpPr>
                <a:spLocks noChangeShapeType="1"/>
              </p:cNvSpPr>
              <p:nvPr/>
            </p:nvSpPr>
            <p:spPr bwMode="auto">
              <a:xfrm>
                <a:off x="432" y="1632"/>
                <a:ext cx="0" cy="14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2563" name="Group 21"/>
            <p:cNvGrpSpPr>
              <a:grpSpLocks/>
            </p:cNvGrpSpPr>
            <p:nvPr/>
          </p:nvGrpSpPr>
          <p:grpSpPr bwMode="auto">
            <a:xfrm>
              <a:off x="1344" y="864"/>
              <a:ext cx="144" cy="624"/>
              <a:chOff x="768" y="1200"/>
              <a:chExt cx="144" cy="624"/>
            </a:xfrm>
          </p:grpSpPr>
          <p:sp>
            <p:nvSpPr>
              <p:cNvPr id="22574" name="Line 22"/>
              <p:cNvSpPr>
                <a:spLocks noChangeShapeType="1"/>
              </p:cNvSpPr>
              <p:nvPr/>
            </p:nvSpPr>
            <p:spPr bwMode="auto">
              <a:xfrm>
                <a:off x="864" y="1200"/>
                <a:ext cx="0" cy="9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75" name="Line 23"/>
              <p:cNvSpPr>
                <a:spLocks noChangeShapeType="1"/>
              </p:cNvSpPr>
              <p:nvPr/>
            </p:nvSpPr>
            <p:spPr bwMode="auto">
              <a:xfrm flipH="1">
                <a:off x="768" y="1296"/>
                <a:ext cx="96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76" name="Line 24"/>
              <p:cNvSpPr>
                <a:spLocks noChangeShapeType="1"/>
              </p:cNvSpPr>
              <p:nvPr/>
            </p:nvSpPr>
            <p:spPr bwMode="auto">
              <a:xfrm>
                <a:off x="768" y="1344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77" name="Line 25"/>
              <p:cNvSpPr>
                <a:spLocks noChangeShapeType="1"/>
              </p:cNvSpPr>
              <p:nvPr/>
            </p:nvSpPr>
            <p:spPr bwMode="auto">
              <a:xfrm flipH="1">
                <a:off x="768" y="1392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78" name="Line 26"/>
              <p:cNvSpPr>
                <a:spLocks noChangeShapeType="1"/>
              </p:cNvSpPr>
              <p:nvPr/>
            </p:nvSpPr>
            <p:spPr bwMode="auto">
              <a:xfrm>
                <a:off x="768" y="1440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79" name="Line 27"/>
              <p:cNvSpPr>
                <a:spLocks noChangeShapeType="1"/>
              </p:cNvSpPr>
              <p:nvPr/>
            </p:nvSpPr>
            <p:spPr bwMode="auto">
              <a:xfrm flipH="1">
                <a:off x="768" y="1488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0" name="Line 28"/>
              <p:cNvSpPr>
                <a:spLocks noChangeShapeType="1"/>
              </p:cNvSpPr>
              <p:nvPr/>
            </p:nvSpPr>
            <p:spPr bwMode="auto">
              <a:xfrm>
                <a:off x="768" y="1536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1" name="Line 29"/>
              <p:cNvSpPr>
                <a:spLocks noChangeShapeType="1"/>
              </p:cNvSpPr>
              <p:nvPr/>
            </p:nvSpPr>
            <p:spPr bwMode="auto">
              <a:xfrm flipH="1">
                <a:off x="768" y="1584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2" name="Line 30"/>
              <p:cNvSpPr>
                <a:spLocks noChangeShapeType="1"/>
              </p:cNvSpPr>
              <p:nvPr/>
            </p:nvSpPr>
            <p:spPr bwMode="auto">
              <a:xfrm>
                <a:off x="768" y="1632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3" name="Line 31"/>
              <p:cNvSpPr>
                <a:spLocks noChangeShapeType="1"/>
              </p:cNvSpPr>
              <p:nvPr/>
            </p:nvSpPr>
            <p:spPr bwMode="auto">
              <a:xfrm flipH="1">
                <a:off x="816" y="1680"/>
                <a:ext cx="96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4" name="Line 32"/>
              <p:cNvSpPr>
                <a:spLocks noChangeShapeType="1"/>
              </p:cNvSpPr>
              <p:nvPr/>
            </p:nvSpPr>
            <p:spPr bwMode="auto">
              <a:xfrm>
                <a:off x="816" y="1728"/>
                <a:ext cx="0" cy="9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2564" name="Line 33"/>
            <p:cNvSpPr>
              <a:spLocks noChangeShapeType="1"/>
            </p:cNvSpPr>
            <p:nvPr/>
          </p:nvSpPr>
          <p:spPr bwMode="auto">
            <a:xfrm flipV="1">
              <a:off x="672" y="864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65" name="Line 34"/>
            <p:cNvSpPr>
              <a:spLocks noChangeShapeType="1"/>
            </p:cNvSpPr>
            <p:nvPr/>
          </p:nvSpPr>
          <p:spPr bwMode="auto">
            <a:xfrm>
              <a:off x="672" y="864"/>
              <a:ext cx="768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66" name="Line 35"/>
            <p:cNvSpPr>
              <a:spLocks noChangeShapeType="1"/>
            </p:cNvSpPr>
            <p:nvPr/>
          </p:nvSpPr>
          <p:spPr bwMode="auto">
            <a:xfrm>
              <a:off x="672" y="1488"/>
              <a:ext cx="0" cy="124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67" name="Text Box 36"/>
            <p:cNvSpPr txBox="1">
              <a:spLocks noChangeArrowheads="1"/>
            </p:cNvSpPr>
            <p:nvPr/>
          </p:nvSpPr>
          <p:spPr bwMode="auto">
            <a:xfrm>
              <a:off x="1008" y="1008"/>
              <a:ext cx="29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i="1"/>
                <a:t>R</a:t>
              </a:r>
              <a:r>
                <a:rPr lang="en-US" altLang="en-US" baseline="-25000"/>
                <a:t>1</a:t>
              </a:r>
              <a:endParaRPr lang="en-US" altLang="en-US" i="1"/>
            </a:p>
          </p:txBody>
        </p:sp>
        <p:sp>
          <p:nvSpPr>
            <p:cNvPr id="22568" name="Text Box 37"/>
            <p:cNvSpPr txBox="1">
              <a:spLocks noChangeArrowheads="1"/>
            </p:cNvSpPr>
            <p:nvPr/>
          </p:nvSpPr>
          <p:spPr bwMode="auto">
            <a:xfrm>
              <a:off x="1008" y="2016"/>
              <a:ext cx="29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i="1"/>
                <a:t>R</a:t>
              </a:r>
              <a:r>
                <a:rPr lang="en-US" altLang="en-US" baseline="-25000"/>
                <a:t>2</a:t>
              </a:r>
              <a:endParaRPr lang="en-US" altLang="en-US" i="1"/>
            </a:p>
          </p:txBody>
        </p:sp>
        <p:sp>
          <p:nvSpPr>
            <p:cNvPr id="22569" name="Text Box 38"/>
            <p:cNvSpPr txBox="1">
              <a:spLocks noChangeArrowheads="1"/>
            </p:cNvSpPr>
            <p:nvPr/>
          </p:nvSpPr>
          <p:spPr bwMode="auto">
            <a:xfrm>
              <a:off x="240" y="1392"/>
              <a:ext cx="39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i="1"/>
                <a:t>emf</a:t>
              </a:r>
            </a:p>
          </p:txBody>
        </p:sp>
        <p:sp>
          <p:nvSpPr>
            <p:cNvPr id="22570" name="Line 39"/>
            <p:cNvSpPr>
              <a:spLocks noChangeShapeType="1"/>
            </p:cNvSpPr>
            <p:nvPr/>
          </p:nvSpPr>
          <p:spPr bwMode="auto">
            <a:xfrm>
              <a:off x="1344" y="2448"/>
              <a:ext cx="0" cy="28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71" name="Line 40"/>
            <p:cNvSpPr>
              <a:spLocks noChangeShapeType="1"/>
            </p:cNvSpPr>
            <p:nvPr/>
          </p:nvSpPr>
          <p:spPr bwMode="auto">
            <a:xfrm flipV="1">
              <a:off x="1392" y="1488"/>
              <a:ext cx="0" cy="38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72" name="Text Box 41"/>
            <p:cNvSpPr txBox="1">
              <a:spLocks noChangeArrowheads="1"/>
            </p:cNvSpPr>
            <p:nvPr/>
          </p:nvSpPr>
          <p:spPr bwMode="auto">
            <a:xfrm>
              <a:off x="1248" y="2736"/>
              <a:ext cx="25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A</a:t>
              </a:r>
            </a:p>
          </p:txBody>
        </p:sp>
        <p:sp>
          <p:nvSpPr>
            <p:cNvPr id="22573" name="Text Box 42"/>
            <p:cNvSpPr txBox="1">
              <a:spLocks noChangeArrowheads="1"/>
            </p:cNvSpPr>
            <p:nvPr/>
          </p:nvSpPr>
          <p:spPr bwMode="auto">
            <a:xfrm>
              <a:off x="1152" y="1392"/>
              <a:ext cx="244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B</a:t>
              </a:r>
            </a:p>
          </p:txBody>
        </p:sp>
      </p:grpSp>
      <p:sp>
        <p:nvSpPr>
          <p:cNvPr id="1393707" name="Text Box 43"/>
          <p:cNvSpPr txBox="1">
            <a:spLocks noChangeArrowheads="1"/>
          </p:cNvSpPr>
          <p:nvPr/>
        </p:nvSpPr>
        <p:spPr bwMode="auto">
          <a:xfrm>
            <a:off x="4419600" y="1219200"/>
            <a:ext cx="3971925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  <a:sym typeface="Symbol" panose="05050102010706020507" pitchFamily="18" charset="2"/>
              </a:rPr>
              <a:t></a:t>
            </a:r>
            <a:r>
              <a:rPr lang="en-US" altLang="en-US" i="1">
                <a:solidFill>
                  <a:schemeClr val="accent2"/>
                </a:solidFill>
                <a:sym typeface="Symbol" panose="05050102010706020507" pitchFamily="18" charset="2"/>
              </a:rPr>
              <a:t>V</a:t>
            </a:r>
            <a:r>
              <a:rPr lang="en-US" altLang="en-US" baseline="-25000">
                <a:solidFill>
                  <a:schemeClr val="accent2"/>
                </a:solidFill>
                <a:sym typeface="Symbol" panose="05050102010706020507" pitchFamily="18" charset="2"/>
              </a:rPr>
              <a:t>AB</a:t>
            </a:r>
            <a:r>
              <a:rPr lang="en-US" altLang="en-US">
                <a:solidFill>
                  <a:schemeClr val="accent2"/>
                </a:solidFill>
                <a:sym typeface="Symbol" panose="05050102010706020507" pitchFamily="18" charset="2"/>
              </a:rPr>
              <a:t> in absence of a voltmeter</a:t>
            </a:r>
            <a:endParaRPr lang="en-US" altLang="en-US"/>
          </a:p>
        </p:txBody>
      </p:sp>
      <p:graphicFrame>
        <p:nvGraphicFramePr>
          <p:cNvPr id="1393708" name="Object 44"/>
          <p:cNvGraphicFramePr>
            <a:graphicFrameLocks noChangeAspect="1"/>
          </p:cNvGraphicFramePr>
          <p:nvPr/>
        </p:nvGraphicFramePr>
        <p:xfrm>
          <a:off x="5029200" y="1828800"/>
          <a:ext cx="2316163" cy="79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09" name="Equation" r:id="rId4" imgW="1257300" imgH="431800" progId="Equation.3">
                  <p:embed/>
                </p:oleObj>
              </mc:Choice>
              <mc:Fallback>
                <p:oleObj name="Equation" r:id="rId4" imgW="12573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1828800"/>
                        <a:ext cx="2316163" cy="792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" name="Group 45"/>
          <p:cNvGrpSpPr>
            <a:grpSpLocks/>
          </p:cNvGrpSpPr>
          <p:nvPr/>
        </p:nvGrpSpPr>
        <p:grpSpPr bwMode="auto">
          <a:xfrm>
            <a:off x="2133600" y="2209800"/>
            <a:ext cx="1905000" cy="2362200"/>
            <a:chOff x="1344" y="1392"/>
            <a:chExt cx="1200" cy="1488"/>
          </a:xfrm>
        </p:grpSpPr>
        <p:sp>
          <p:nvSpPr>
            <p:cNvPr id="22539" name="Rectangle 46"/>
            <p:cNvSpPr>
              <a:spLocks noChangeArrowheads="1"/>
            </p:cNvSpPr>
            <p:nvPr/>
          </p:nvSpPr>
          <p:spPr bwMode="auto">
            <a:xfrm>
              <a:off x="1680" y="1392"/>
              <a:ext cx="864" cy="1488"/>
            </a:xfrm>
            <a:prstGeom prst="rect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endParaRPr lang="en-US" altLang="en-US" i="1"/>
            </a:p>
          </p:txBody>
        </p:sp>
        <p:sp>
          <p:nvSpPr>
            <p:cNvPr id="22540" name="Line 47"/>
            <p:cNvSpPr>
              <a:spLocks noChangeShapeType="1"/>
            </p:cNvSpPr>
            <p:nvPr/>
          </p:nvSpPr>
          <p:spPr bwMode="auto">
            <a:xfrm>
              <a:off x="1392" y="1488"/>
              <a:ext cx="57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22541" name="Group 48"/>
            <p:cNvGrpSpPr>
              <a:grpSpLocks/>
            </p:cNvGrpSpPr>
            <p:nvPr/>
          </p:nvGrpSpPr>
          <p:grpSpPr bwMode="auto">
            <a:xfrm>
              <a:off x="1776" y="1608"/>
              <a:ext cx="288" cy="912"/>
              <a:chOff x="1824" y="1728"/>
              <a:chExt cx="288" cy="912"/>
            </a:xfrm>
          </p:grpSpPr>
          <p:grpSp>
            <p:nvGrpSpPr>
              <p:cNvPr id="22546" name="Group 49"/>
              <p:cNvGrpSpPr>
                <a:grpSpLocks/>
              </p:cNvGrpSpPr>
              <p:nvPr/>
            </p:nvGrpSpPr>
            <p:grpSpPr bwMode="auto">
              <a:xfrm>
                <a:off x="1920" y="1728"/>
                <a:ext cx="144" cy="624"/>
                <a:chOff x="768" y="1200"/>
                <a:chExt cx="144" cy="624"/>
              </a:xfrm>
            </p:grpSpPr>
            <p:sp>
              <p:nvSpPr>
                <p:cNvPr id="22549" name="Line 50"/>
                <p:cNvSpPr>
                  <a:spLocks noChangeShapeType="1"/>
                </p:cNvSpPr>
                <p:nvPr/>
              </p:nvSpPr>
              <p:spPr bwMode="auto">
                <a:xfrm>
                  <a:off x="864" y="1200"/>
                  <a:ext cx="0" cy="9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0" name="Line 51"/>
                <p:cNvSpPr>
                  <a:spLocks noChangeShapeType="1"/>
                </p:cNvSpPr>
                <p:nvPr/>
              </p:nvSpPr>
              <p:spPr bwMode="auto">
                <a:xfrm flipH="1">
                  <a:off x="768" y="1296"/>
                  <a:ext cx="96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1" name="Line 52"/>
                <p:cNvSpPr>
                  <a:spLocks noChangeShapeType="1"/>
                </p:cNvSpPr>
                <p:nvPr/>
              </p:nvSpPr>
              <p:spPr bwMode="auto">
                <a:xfrm>
                  <a:off x="768" y="1344"/>
                  <a:ext cx="144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2" name="Line 53"/>
                <p:cNvSpPr>
                  <a:spLocks noChangeShapeType="1"/>
                </p:cNvSpPr>
                <p:nvPr/>
              </p:nvSpPr>
              <p:spPr bwMode="auto">
                <a:xfrm flipH="1">
                  <a:off x="768" y="1392"/>
                  <a:ext cx="144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3" name="Line 54"/>
                <p:cNvSpPr>
                  <a:spLocks noChangeShapeType="1"/>
                </p:cNvSpPr>
                <p:nvPr/>
              </p:nvSpPr>
              <p:spPr bwMode="auto">
                <a:xfrm>
                  <a:off x="768" y="1440"/>
                  <a:ext cx="144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4" name="Line 55"/>
                <p:cNvSpPr>
                  <a:spLocks noChangeShapeType="1"/>
                </p:cNvSpPr>
                <p:nvPr/>
              </p:nvSpPr>
              <p:spPr bwMode="auto">
                <a:xfrm flipH="1">
                  <a:off x="768" y="1488"/>
                  <a:ext cx="144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5" name="Line 56"/>
                <p:cNvSpPr>
                  <a:spLocks noChangeShapeType="1"/>
                </p:cNvSpPr>
                <p:nvPr/>
              </p:nvSpPr>
              <p:spPr bwMode="auto">
                <a:xfrm>
                  <a:off x="768" y="1536"/>
                  <a:ext cx="144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6" name="Line 57"/>
                <p:cNvSpPr>
                  <a:spLocks noChangeShapeType="1"/>
                </p:cNvSpPr>
                <p:nvPr/>
              </p:nvSpPr>
              <p:spPr bwMode="auto">
                <a:xfrm flipH="1">
                  <a:off x="768" y="1584"/>
                  <a:ext cx="144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7" name="Line 58"/>
                <p:cNvSpPr>
                  <a:spLocks noChangeShapeType="1"/>
                </p:cNvSpPr>
                <p:nvPr/>
              </p:nvSpPr>
              <p:spPr bwMode="auto">
                <a:xfrm>
                  <a:off x="768" y="1632"/>
                  <a:ext cx="144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8" name="Line 59"/>
                <p:cNvSpPr>
                  <a:spLocks noChangeShapeType="1"/>
                </p:cNvSpPr>
                <p:nvPr/>
              </p:nvSpPr>
              <p:spPr bwMode="auto">
                <a:xfrm flipH="1">
                  <a:off x="816" y="1680"/>
                  <a:ext cx="96" cy="4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2559" name="Line 60"/>
                <p:cNvSpPr>
                  <a:spLocks noChangeShapeType="1"/>
                </p:cNvSpPr>
                <p:nvPr/>
              </p:nvSpPr>
              <p:spPr bwMode="auto">
                <a:xfrm>
                  <a:off x="816" y="1728"/>
                  <a:ext cx="0" cy="9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22547" name="Oval 61"/>
              <p:cNvSpPr>
                <a:spLocks noChangeArrowheads="1"/>
              </p:cNvSpPr>
              <p:nvPr/>
            </p:nvSpPr>
            <p:spPr bwMode="auto">
              <a:xfrm>
                <a:off x="1824" y="2352"/>
                <a:ext cx="288" cy="288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22548" name="Text Box 62"/>
              <p:cNvSpPr txBox="1">
                <a:spLocks noChangeArrowheads="1"/>
              </p:cNvSpPr>
              <p:nvPr/>
            </p:nvSpPr>
            <p:spPr bwMode="auto">
              <a:xfrm>
                <a:off x="1842" y="2352"/>
                <a:ext cx="255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r>
                  <a:rPr lang="en-US" altLang="en-US"/>
                  <a:t>A</a:t>
                </a:r>
              </a:p>
            </p:txBody>
          </p:sp>
        </p:grpSp>
        <p:sp>
          <p:nvSpPr>
            <p:cNvPr id="22542" name="Line 63"/>
            <p:cNvSpPr>
              <a:spLocks noChangeShapeType="1"/>
            </p:cNvSpPr>
            <p:nvPr/>
          </p:nvSpPr>
          <p:spPr bwMode="auto">
            <a:xfrm flipV="1">
              <a:off x="1920" y="2544"/>
              <a:ext cx="0" cy="9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43" name="Line 64"/>
            <p:cNvSpPr>
              <a:spLocks noChangeShapeType="1"/>
            </p:cNvSpPr>
            <p:nvPr/>
          </p:nvSpPr>
          <p:spPr bwMode="auto">
            <a:xfrm>
              <a:off x="1968" y="1488"/>
              <a:ext cx="0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544" name="Text Box 65"/>
            <p:cNvSpPr txBox="1">
              <a:spLocks noChangeArrowheads="1"/>
            </p:cNvSpPr>
            <p:nvPr/>
          </p:nvSpPr>
          <p:spPr bwMode="auto">
            <a:xfrm>
              <a:off x="2016" y="1776"/>
              <a:ext cx="32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i="1"/>
                <a:t>r</a:t>
              </a:r>
              <a:r>
                <a:rPr lang="en-US" altLang="en-US" baseline="-25000"/>
                <a:t>int</a:t>
              </a:r>
              <a:endParaRPr lang="en-US" altLang="en-US" i="1"/>
            </a:p>
          </p:txBody>
        </p:sp>
        <p:sp>
          <p:nvSpPr>
            <p:cNvPr id="22545" name="Line 66"/>
            <p:cNvSpPr>
              <a:spLocks noChangeShapeType="1"/>
            </p:cNvSpPr>
            <p:nvPr/>
          </p:nvSpPr>
          <p:spPr bwMode="auto">
            <a:xfrm>
              <a:off x="1344" y="2640"/>
              <a:ext cx="57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93731" name="Text Box 67"/>
          <p:cNvSpPr txBox="1">
            <a:spLocks noChangeArrowheads="1"/>
          </p:cNvSpPr>
          <p:nvPr/>
        </p:nvSpPr>
        <p:spPr bwMode="auto">
          <a:xfrm>
            <a:off x="4419600" y="2971800"/>
            <a:ext cx="4073525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  <a:sym typeface="Symbol" panose="05050102010706020507" pitchFamily="18" charset="2"/>
              </a:rPr>
              <a:t></a:t>
            </a:r>
            <a:r>
              <a:rPr lang="en-US" altLang="en-US" i="1">
                <a:solidFill>
                  <a:schemeClr val="accent2"/>
                </a:solidFill>
                <a:sym typeface="Symbol" panose="05050102010706020507" pitchFamily="18" charset="2"/>
              </a:rPr>
              <a:t>V</a:t>
            </a:r>
            <a:r>
              <a:rPr lang="en-US" altLang="en-US" baseline="-25000">
                <a:solidFill>
                  <a:schemeClr val="accent2"/>
                </a:solidFill>
                <a:sym typeface="Symbol" panose="05050102010706020507" pitchFamily="18" charset="2"/>
              </a:rPr>
              <a:t>AB</a:t>
            </a:r>
            <a:r>
              <a:rPr lang="en-US" altLang="en-US">
                <a:solidFill>
                  <a:schemeClr val="accent2"/>
                </a:solidFill>
                <a:sym typeface="Symbol" panose="05050102010706020507" pitchFamily="18" charset="2"/>
              </a:rPr>
              <a:t> in presence of a voltmeter</a:t>
            </a:r>
            <a:endParaRPr lang="en-US" altLang="en-US"/>
          </a:p>
        </p:txBody>
      </p:sp>
      <p:graphicFrame>
        <p:nvGraphicFramePr>
          <p:cNvPr id="1393732" name="Object 68"/>
          <p:cNvGraphicFramePr>
            <a:graphicFrameLocks noChangeAspect="1"/>
          </p:cNvGraphicFramePr>
          <p:nvPr/>
        </p:nvGraphicFramePr>
        <p:xfrm>
          <a:off x="5075238" y="3494088"/>
          <a:ext cx="254952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10" name="Equation" r:id="rId6" imgW="1384300" imgH="457200" progId="Equation.3">
                  <p:embed/>
                </p:oleObj>
              </mc:Choice>
              <mc:Fallback>
                <p:oleObj name="Equation" r:id="rId6" imgW="1384300" imgH="457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5238" y="3494088"/>
                        <a:ext cx="2549525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93733" name="Object 69"/>
          <p:cNvGraphicFramePr>
            <a:graphicFrameLocks noChangeAspect="1"/>
          </p:cNvGraphicFramePr>
          <p:nvPr/>
        </p:nvGraphicFramePr>
        <p:xfrm>
          <a:off x="5181600" y="4419600"/>
          <a:ext cx="1755775" cy="793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11" name="Equation" r:id="rId8" imgW="952087" imgH="431613" progId="Equation.3">
                  <p:embed/>
                </p:oleObj>
              </mc:Choice>
              <mc:Fallback>
                <p:oleObj name="Equation" r:id="rId8" imgW="952087" imgH="431613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4419600"/>
                        <a:ext cx="1755775" cy="793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93734" name="Text Box 70"/>
          <p:cNvSpPr txBox="1">
            <a:spLocks noChangeArrowheads="1"/>
          </p:cNvSpPr>
          <p:nvPr/>
        </p:nvSpPr>
        <p:spPr bwMode="auto">
          <a:xfrm>
            <a:off x="1066800" y="5638800"/>
            <a:ext cx="6523038" cy="457200"/>
          </a:xfrm>
          <a:prstGeom prst="rect">
            <a:avLst/>
          </a:prstGeom>
          <a:solidFill>
            <a:srgbClr val="F6F6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Internal resistance of a voltmeter must be very large</a:t>
            </a:r>
          </a:p>
        </p:txBody>
      </p:sp>
      <p:sp>
        <p:nvSpPr>
          <p:cNvPr id="22538" name="Rectangle 7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Voltmeter: Internal Resistance</a:t>
            </a:r>
          </a:p>
        </p:txBody>
      </p:sp>
    </p:spTree>
    <p:extLst>
      <p:ext uri="{BB962C8B-B14F-4D97-AF65-F5344CB8AC3E}">
        <p14:creationId xmlns:p14="http://schemas.microsoft.com/office/powerpoint/2010/main" val="421931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3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3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3707" grpId="0" autoUpdateAnimBg="0"/>
      <p:bldP spid="1393731" grpId="0" autoUpdateAnimBg="0"/>
      <p:bldP spid="1393734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80" name="Group 2"/>
          <p:cNvGrpSpPr>
            <a:grpSpLocks/>
          </p:cNvGrpSpPr>
          <p:nvPr/>
        </p:nvGrpSpPr>
        <p:grpSpPr bwMode="auto">
          <a:xfrm>
            <a:off x="2819400" y="2133600"/>
            <a:ext cx="750888" cy="1219200"/>
            <a:chOff x="1776" y="1344"/>
            <a:chExt cx="473" cy="768"/>
          </a:xfrm>
        </p:grpSpPr>
        <p:grpSp>
          <p:nvGrpSpPr>
            <p:cNvPr id="24597" name="Group 3"/>
            <p:cNvGrpSpPr>
              <a:grpSpLocks/>
            </p:cNvGrpSpPr>
            <p:nvPr/>
          </p:nvGrpSpPr>
          <p:grpSpPr bwMode="auto">
            <a:xfrm>
              <a:off x="1776" y="1488"/>
              <a:ext cx="144" cy="624"/>
              <a:chOff x="768" y="1200"/>
              <a:chExt cx="144" cy="624"/>
            </a:xfrm>
          </p:grpSpPr>
          <p:sp>
            <p:nvSpPr>
              <p:cNvPr id="24600" name="Line 4"/>
              <p:cNvSpPr>
                <a:spLocks noChangeShapeType="1"/>
              </p:cNvSpPr>
              <p:nvPr/>
            </p:nvSpPr>
            <p:spPr bwMode="auto">
              <a:xfrm>
                <a:off x="864" y="1200"/>
                <a:ext cx="0" cy="9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1" name="Line 5"/>
              <p:cNvSpPr>
                <a:spLocks noChangeShapeType="1"/>
              </p:cNvSpPr>
              <p:nvPr/>
            </p:nvSpPr>
            <p:spPr bwMode="auto">
              <a:xfrm flipH="1">
                <a:off x="768" y="1296"/>
                <a:ext cx="96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2" name="Line 6"/>
              <p:cNvSpPr>
                <a:spLocks noChangeShapeType="1"/>
              </p:cNvSpPr>
              <p:nvPr/>
            </p:nvSpPr>
            <p:spPr bwMode="auto">
              <a:xfrm>
                <a:off x="768" y="1344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3" name="Line 7"/>
              <p:cNvSpPr>
                <a:spLocks noChangeShapeType="1"/>
              </p:cNvSpPr>
              <p:nvPr/>
            </p:nvSpPr>
            <p:spPr bwMode="auto">
              <a:xfrm flipH="1">
                <a:off x="768" y="1392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4" name="Line 8"/>
              <p:cNvSpPr>
                <a:spLocks noChangeShapeType="1"/>
              </p:cNvSpPr>
              <p:nvPr/>
            </p:nvSpPr>
            <p:spPr bwMode="auto">
              <a:xfrm>
                <a:off x="768" y="1440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5" name="Line 9"/>
              <p:cNvSpPr>
                <a:spLocks noChangeShapeType="1"/>
              </p:cNvSpPr>
              <p:nvPr/>
            </p:nvSpPr>
            <p:spPr bwMode="auto">
              <a:xfrm flipH="1">
                <a:off x="768" y="1488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6" name="Line 10"/>
              <p:cNvSpPr>
                <a:spLocks noChangeShapeType="1"/>
              </p:cNvSpPr>
              <p:nvPr/>
            </p:nvSpPr>
            <p:spPr bwMode="auto">
              <a:xfrm>
                <a:off x="768" y="1536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7" name="Line 11"/>
              <p:cNvSpPr>
                <a:spLocks noChangeShapeType="1"/>
              </p:cNvSpPr>
              <p:nvPr/>
            </p:nvSpPr>
            <p:spPr bwMode="auto">
              <a:xfrm flipH="1">
                <a:off x="768" y="1584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8" name="Line 12"/>
              <p:cNvSpPr>
                <a:spLocks noChangeShapeType="1"/>
              </p:cNvSpPr>
              <p:nvPr/>
            </p:nvSpPr>
            <p:spPr bwMode="auto">
              <a:xfrm>
                <a:off x="768" y="1632"/>
                <a:ext cx="144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09" name="Line 13"/>
              <p:cNvSpPr>
                <a:spLocks noChangeShapeType="1"/>
              </p:cNvSpPr>
              <p:nvPr/>
            </p:nvSpPr>
            <p:spPr bwMode="auto">
              <a:xfrm flipH="1">
                <a:off x="816" y="1680"/>
                <a:ext cx="96" cy="4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610" name="Line 14"/>
              <p:cNvSpPr>
                <a:spLocks noChangeShapeType="1"/>
              </p:cNvSpPr>
              <p:nvPr/>
            </p:nvSpPr>
            <p:spPr bwMode="auto">
              <a:xfrm>
                <a:off x="816" y="1728"/>
                <a:ext cx="0" cy="9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4598" name="Line 15"/>
            <p:cNvSpPr>
              <a:spLocks noChangeShapeType="1"/>
            </p:cNvSpPr>
            <p:nvPr/>
          </p:nvSpPr>
          <p:spPr bwMode="auto">
            <a:xfrm>
              <a:off x="1872" y="1344"/>
              <a:ext cx="0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599" name="Text Box 16"/>
            <p:cNvSpPr txBox="1">
              <a:spLocks noChangeArrowheads="1"/>
            </p:cNvSpPr>
            <p:nvPr/>
          </p:nvSpPr>
          <p:spPr bwMode="auto">
            <a:xfrm>
              <a:off x="2016" y="1680"/>
              <a:ext cx="23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i="1"/>
                <a:t>R</a:t>
              </a:r>
            </a:p>
          </p:txBody>
        </p:sp>
      </p:grpSp>
      <p:sp>
        <p:nvSpPr>
          <p:cNvPr id="24581" name="Text Box 17"/>
          <p:cNvSpPr txBox="1">
            <a:spLocks noChangeArrowheads="1"/>
          </p:cNvSpPr>
          <p:nvPr/>
        </p:nvSpPr>
        <p:spPr bwMode="auto">
          <a:xfrm>
            <a:off x="746125" y="1184275"/>
            <a:ext cx="36544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How would you measure R?</a:t>
            </a:r>
            <a:endParaRPr lang="en-US" altLang="en-US"/>
          </a:p>
        </p:txBody>
      </p:sp>
      <p:grpSp>
        <p:nvGrpSpPr>
          <p:cNvPr id="4" name="Group 18"/>
          <p:cNvGrpSpPr>
            <a:grpSpLocks/>
          </p:cNvGrpSpPr>
          <p:nvPr/>
        </p:nvGrpSpPr>
        <p:grpSpPr bwMode="auto">
          <a:xfrm>
            <a:off x="762000" y="1905000"/>
            <a:ext cx="2209800" cy="1981200"/>
            <a:chOff x="480" y="1200"/>
            <a:chExt cx="1392" cy="1248"/>
          </a:xfrm>
        </p:grpSpPr>
        <p:sp>
          <p:nvSpPr>
            <p:cNvPr id="24585" name="Rectangle 19"/>
            <p:cNvSpPr>
              <a:spLocks noChangeArrowheads="1"/>
            </p:cNvSpPr>
            <p:nvPr/>
          </p:nvSpPr>
          <p:spPr bwMode="auto">
            <a:xfrm>
              <a:off x="480" y="1200"/>
              <a:ext cx="912" cy="1248"/>
            </a:xfrm>
            <a:prstGeom prst="rect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endParaRPr lang="en-US" altLang="en-US"/>
            </a:p>
          </p:txBody>
        </p:sp>
        <p:sp>
          <p:nvSpPr>
            <p:cNvPr id="24586" name="Line 20"/>
            <p:cNvSpPr>
              <a:spLocks noChangeShapeType="1"/>
            </p:cNvSpPr>
            <p:nvPr/>
          </p:nvSpPr>
          <p:spPr bwMode="auto">
            <a:xfrm>
              <a:off x="672" y="2112"/>
              <a:ext cx="1152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24587" name="Group 21"/>
            <p:cNvGrpSpPr>
              <a:grpSpLocks/>
            </p:cNvGrpSpPr>
            <p:nvPr/>
          </p:nvGrpSpPr>
          <p:grpSpPr bwMode="auto">
            <a:xfrm>
              <a:off x="528" y="1776"/>
              <a:ext cx="288" cy="336"/>
              <a:chOff x="288" y="1440"/>
              <a:chExt cx="288" cy="336"/>
            </a:xfrm>
          </p:grpSpPr>
          <p:sp>
            <p:nvSpPr>
              <p:cNvPr id="24593" name="Line 22"/>
              <p:cNvSpPr>
                <a:spLocks noChangeShapeType="1"/>
              </p:cNvSpPr>
              <p:nvPr/>
            </p:nvSpPr>
            <p:spPr bwMode="auto">
              <a:xfrm>
                <a:off x="288" y="1584"/>
                <a:ext cx="288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594" name="Line 23"/>
              <p:cNvSpPr>
                <a:spLocks noChangeShapeType="1"/>
              </p:cNvSpPr>
              <p:nvPr/>
            </p:nvSpPr>
            <p:spPr bwMode="auto">
              <a:xfrm flipV="1">
                <a:off x="432" y="1440"/>
                <a:ext cx="0" cy="14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595" name="Line 24"/>
              <p:cNvSpPr>
                <a:spLocks noChangeShapeType="1"/>
              </p:cNvSpPr>
              <p:nvPr/>
            </p:nvSpPr>
            <p:spPr bwMode="auto">
              <a:xfrm>
                <a:off x="384" y="1632"/>
                <a:ext cx="9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596" name="Line 25"/>
              <p:cNvSpPr>
                <a:spLocks noChangeShapeType="1"/>
              </p:cNvSpPr>
              <p:nvPr/>
            </p:nvSpPr>
            <p:spPr bwMode="auto">
              <a:xfrm>
                <a:off x="432" y="1632"/>
                <a:ext cx="0" cy="14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4588" name="Line 26"/>
            <p:cNvSpPr>
              <a:spLocks noChangeShapeType="1"/>
            </p:cNvSpPr>
            <p:nvPr/>
          </p:nvSpPr>
          <p:spPr bwMode="auto">
            <a:xfrm flipV="1">
              <a:off x="672" y="1344"/>
              <a:ext cx="0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589" name="Line 27"/>
            <p:cNvSpPr>
              <a:spLocks noChangeShapeType="1"/>
            </p:cNvSpPr>
            <p:nvPr/>
          </p:nvSpPr>
          <p:spPr bwMode="auto">
            <a:xfrm>
              <a:off x="672" y="1344"/>
              <a:ext cx="120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590" name="Oval 28"/>
            <p:cNvSpPr>
              <a:spLocks noChangeArrowheads="1"/>
            </p:cNvSpPr>
            <p:nvPr/>
          </p:nvSpPr>
          <p:spPr bwMode="auto">
            <a:xfrm>
              <a:off x="528" y="1488"/>
              <a:ext cx="288" cy="28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4591" name="Text Box 29"/>
            <p:cNvSpPr txBox="1">
              <a:spLocks noChangeArrowheads="1"/>
            </p:cNvSpPr>
            <p:nvPr/>
          </p:nvSpPr>
          <p:spPr bwMode="auto">
            <a:xfrm>
              <a:off x="561" y="1488"/>
              <a:ext cx="25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A</a:t>
              </a:r>
            </a:p>
          </p:txBody>
        </p:sp>
        <p:sp>
          <p:nvSpPr>
            <p:cNvPr id="24592" name="Text Box 30"/>
            <p:cNvSpPr txBox="1">
              <a:spLocks noChangeArrowheads="1"/>
            </p:cNvSpPr>
            <p:nvPr/>
          </p:nvSpPr>
          <p:spPr bwMode="auto">
            <a:xfrm>
              <a:off x="480" y="2160"/>
              <a:ext cx="93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Ohmmeter</a:t>
              </a:r>
            </a:p>
          </p:txBody>
        </p:sp>
      </p:grpSp>
      <p:graphicFrame>
        <p:nvGraphicFramePr>
          <p:cNvPr id="1399839" name="Object 31"/>
          <p:cNvGraphicFramePr>
            <a:graphicFrameLocks noChangeAspect="1"/>
          </p:cNvGraphicFramePr>
          <p:nvPr/>
        </p:nvGraphicFramePr>
        <p:xfrm>
          <a:off x="4724400" y="1905000"/>
          <a:ext cx="1028700" cy="722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004" name="Equation" r:id="rId4" imgW="558558" imgH="393529" progId="Equation.3">
                  <p:embed/>
                </p:oleObj>
              </mc:Choice>
              <mc:Fallback>
                <p:oleObj name="Equation" r:id="rId4" imgW="558558" imgH="393529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4400" y="1905000"/>
                        <a:ext cx="1028700" cy="722313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99840" name="Object 32"/>
          <p:cNvGraphicFramePr>
            <a:graphicFrameLocks noChangeAspect="1"/>
          </p:cNvGraphicFramePr>
          <p:nvPr/>
        </p:nvGraphicFramePr>
        <p:xfrm>
          <a:off x="3505200" y="2554288"/>
          <a:ext cx="842963" cy="722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005" name="Equation" r:id="rId6" imgW="457002" imgH="393529" progId="Equation.3">
                  <p:embed/>
                </p:oleObj>
              </mc:Choice>
              <mc:Fallback>
                <p:oleObj name="Equation" r:id="rId6" imgW="457002" imgH="393529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2554288"/>
                        <a:ext cx="842963" cy="722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99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83" name="Rectangle 33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Ohmmeter</a:t>
            </a:r>
          </a:p>
        </p:txBody>
      </p:sp>
      <p:sp>
        <p:nvSpPr>
          <p:cNvPr id="1399842" name="Rectangle 34"/>
          <p:cNvSpPr>
            <a:spLocks noChangeArrowheads="1"/>
          </p:cNvSpPr>
          <p:nvPr/>
        </p:nvSpPr>
        <p:spPr bwMode="auto">
          <a:xfrm>
            <a:off x="3062288" y="4179888"/>
            <a:ext cx="47402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Ammeter with a small voltage source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51252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9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9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9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984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7237" name="Rectangle 5"/>
          <p:cNvSpPr>
            <a:spLocks noChangeArrowheads="1"/>
          </p:cNvSpPr>
          <p:nvPr/>
        </p:nvSpPr>
        <p:spPr bwMode="auto">
          <a:xfrm>
            <a:off x="0" y="381000"/>
            <a:ext cx="91440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200" dirty="0" smtClean="0">
                <a:solidFill>
                  <a:srgbClr val="CC0000"/>
                </a:solidFill>
                <a:latin typeface="Comic Sans MS" pitchFamily="66" charset="0"/>
              </a:rPr>
              <a:t>What we learned before</a:t>
            </a:r>
            <a:endParaRPr lang="en-US" sz="3200" dirty="0">
              <a:solidFill>
                <a:srgbClr val="CC0000"/>
              </a:solidFill>
              <a:latin typeface="Comic Sans MS" pitchFamily="66" charset="0"/>
            </a:endParaRPr>
          </a:p>
        </p:txBody>
      </p:sp>
      <p:pic>
        <p:nvPicPr>
          <p:cNvPr id="6" name="Picture 4" descr="c19_05"/>
          <p:cNvPicPr>
            <a:picLocks noGrp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143000"/>
            <a:ext cx="298704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219200"/>
            <a:ext cx="4495800" cy="245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EFF2-ACFB-436B-A8B3-A2581F0FF840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8" name="Picture 2" descr="https://www.physics.purdue.edu/demos/images/6B-02_size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01" y="4267200"/>
            <a:ext cx="29464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886200" y="4343400"/>
            <a:ext cx="4343400" cy="1200329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>
            <a:spAutoFit/>
          </a:bodyPr>
          <a:lstStyle/>
          <a:p>
            <a:pPr indent="228600"/>
            <a:r>
              <a:rPr lang="en-US" sz="1800" dirty="0" smtClean="0">
                <a:latin typeface="+mj-lt"/>
              </a:rPr>
              <a:t>… </a:t>
            </a:r>
            <a:r>
              <a:rPr lang="en-US" sz="1800" dirty="0" err="1" smtClean="0">
                <a:latin typeface="+mj-lt"/>
              </a:rPr>
              <a:t>etc</a:t>
            </a:r>
            <a:endParaRPr lang="en-US" sz="1800" dirty="0" smtClean="0">
              <a:latin typeface="+mj-lt"/>
            </a:endParaRPr>
          </a:p>
          <a:p>
            <a:pPr indent="228600"/>
            <a:endParaRPr lang="en-US" sz="1800" dirty="0">
              <a:latin typeface="+mj-lt"/>
            </a:endParaRPr>
          </a:p>
          <a:p>
            <a:pPr indent="228600"/>
            <a:r>
              <a:rPr lang="en-US" sz="1800" dirty="0" smtClean="0">
                <a:latin typeface="+mj-lt"/>
              </a:rPr>
              <a:t>We will understanding why this happens in a more quantitative way.</a:t>
            </a:r>
            <a:endParaRPr lang="en-US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1129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62" name="Text Box 2"/>
          <p:cNvSpPr txBox="1">
            <a:spLocks noChangeArrowheads="1"/>
          </p:cNvSpPr>
          <p:nvPr/>
        </p:nvSpPr>
        <p:spPr bwMode="auto">
          <a:xfrm>
            <a:off x="1066800" y="192175"/>
            <a:ext cx="655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/>
            <a:r>
              <a:rPr lang="en-US" altLang="ja-JP" b="1" i="0" dirty="0" err="1" smtClean="0">
                <a:solidFill>
                  <a:srgbClr val="FF0000"/>
                </a:solidFill>
                <a:ea typeface="ＭＳ Ｐゴシック" pitchFamily="34" charset="-128"/>
              </a:rPr>
              <a:t>iClicker</a:t>
            </a:r>
            <a:r>
              <a:rPr lang="en-US" altLang="ja-JP" b="1" i="0" dirty="0" smtClean="0">
                <a:solidFill>
                  <a:srgbClr val="FF0000"/>
                </a:solidFill>
                <a:ea typeface="ＭＳ Ｐゴシック" pitchFamily="34" charset="-128"/>
              </a:rPr>
              <a:t> Questions</a:t>
            </a:r>
            <a:endParaRPr lang="en-US" altLang="ja-JP" b="1" i="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450563" name="Text Box 3"/>
          <p:cNvSpPr txBox="1">
            <a:spLocks noChangeArrowheads="1"/>
          </p:cNvSpPr>
          <p:nvPr/>
        </p:nvSpPr>
        <p:spPr bwMode="auto">
          <a:xfrm>
            <a:off x="838200" y="990600"/>
            <a:ext cx="74676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US" altLang="ja-JP" i="0">
                <a:solidFill>
                  <a:srgbClr val="000099"/>
                </a:solidFill>
                <a:ea typeface="ＭＳ Ｐゴシック" pitchFamily="34" charset="-128"/>
              </a:rPr>
              <a:t>A circular current loop lies in the plane perpendicular to this sheet with its axis along the x-direction, and produces magnetic field </a:t>
            </a:r>
            <a:r>
              <a:rPr lang="en-US" altLang="ja-JP" b="1">
                <a:solidFill>
                  <a:srgbClr val="000099"/>
                </a:solidFill>
                <a:ea typeface="ＭＳ Ｐゴシック" pitchFamily="34" charset="-128"/>
              </a:rPr>
              <a:t>B</a:t>
            </a:r>
            <a:r>
              <a:rPr lang="en-US" altLang="ja-JP" i="0">
                <a:solidFill>
                  <a:srgbClr val="000099"/>
                </a:solidFill>
                <a:ea typeface="ＭＳ Ｐゴシック" pitchFamily="34" charset="-128"/>
              </a:rPr>
              <a:t> as shown. What is the direction of the current at the top end of this loop?</a:t>
            </a:r>
            <a:endParaRPr lang="en-US" altLang="ja-JP" i="0">
              <a:solidFill>
                <a:srgbClr val="000099"/>
              </a:solidFill>
              <a:ea typeface="ＭＳ Ｐゴシック" pitchFamily="34" charset="-128"/>
              <a:sym typeface="Symbol" pitchFamily="18" charset="2"/>
            </a:endParaRPr>
          </a:p>
        </p:txBody>
      </p:sp>
      <p:sp>
        <p:nvSpPr>
          <p:cNvPr id="450564" name="Text Box 4"/>
          <p:cNvSpPr txBox="1">
            <a:spLocks noChangeArrowheads="1"/>
          </p:cNvSpPr>
          <p:nvPr/>
        </p:nvSpPr>
        <p:spPr bwMode="auto">
          <a:xfrm>
            <a:off x="1143000" y="3124200"/>
            <a:ext cx="2971800" cy="191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8001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2573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1717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628900" indent="-342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086100" indent="-342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543300" indent="-342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000500" indent="-342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altLang="ja-JP" i="0">
                <a:solidFill>
                  <a:srgbClr val="000099"/>
                </a:solidFill>
                <a:ea typeface="ＭＳ Ｐゴシック" pitchFamily="34" charset="-128"/>
                <a:sym typeface="Symbol" pitchFamily="18" charset="2"/>
              </a:rPr>
              <a:t>a. Out of the sheet</a:t>
            </a:r>
            <a:endParaRPr lang="en-US" altLang="ja-JP" b="1">
              <a:solidFill>
                <a:srgbClr val="000099"/>
              </a:solidFill>
              <a:ea typeface="ＭＳ Ｐゴシック" pitchFamily="34" charset="-128"/>
              <a:sym typeface="Symbol" pitchFamily="18" charset="2"/>
            </a:endParaRPr>
          </a:p>
          <a:p>
            <a:pPr eaLnBrk="1" hangingPunct="1"/>
            <a:r>
              <a:rPr lang="en-US" altLang="ja-JP" i="0">
                <a:solidFill>
                  <a:srgbClr val="000099"/>
                </a:solidFill>
                <a:ea typeface="ＭＳ Ｐゴシック" pitchFamily="34" charset="-128"/>
                <a:sym typeface="Symbol" pitchFamily="18" charset="2"/>
              </a:rPr>
              <a:t>b. Into the sheet</a:t>
            </a:r>
            <a:endParaRPr lang="en-US" altLang="ja-JP" b="1">
              <a:solidFill>
                <a:srgbClr val="000099"/>
              </a:solidFill>
              <a:ea typeface="ＭＳ Ｐゴシック" pitchFamily="34" charset="-128"/>
              <a:sym typeface="Symbol" pitchFamily="18" charset="2"/>
            </a:endParaRPr>
          </a:p>
          <a:p>
            <a:pPr eaLnBrk="1" hangingPunct="1"/>
            <a:r>
              <a:rPr lang="en-US" altLang="ja-JP" i="0">
                <a:solidFill>
                  <a:srgbClr val="000099"/>
                </a:solidFill>
                <a:ea typeface="ＭＳ Ｐゴシック" pitchFamily="34" charset="-128"/>
                <a:sym typeface="Symbol" pitchFamily="18" charset="2"/>
              </a:rPr>
              <a:t>c. Along +x axis</a:t>
            </a:r>
            <a:endParaRPr lang="en-US" altLang="ja-JP" b="1">
              <a:solidFill>
                <a:srgbClr val="000099"/>
              </a:solidFill>
              <a:ea typeface="ＭＳ Ｐゴシック" pitchFamily="34" charset="-128"/>
              <a:sym typeface="Symbol" pitchFamily="18" charset="2"/>
            </a:endParaRPr>
          </a:p>
          <a:p>
            <a:pPr eaLnBrk="1" hangingPunct="1"/>
            <a:r>
              <a:rPr lang="en-US" altLang="ja-JP" i="0">
                <a:solidFill>
                  <a:srgbClr val="000099"/>
                </a:solidFill>
                <a:ea typeface="ＭＳ Ｐゴシック" pitchFamily="34" charset="-128"/>
                <a:sym typeface="Symbol" pitchFamily="18" charset="2"/>
              </a:rPr>
              <a:t>d. Along x axis</a:t>
            </a:r>
          </a:p>
          <a:p>
            <a:pPr eaLnBrk="1" hangingPunct="1"/>
            <a:r>
              <a:rPr lang="en-US" altLang="ja-JP" i="0">
                <a:solidFill>
                  <a:srgbClr val="000099"/>
                </a:solidFill>
                <a:ea typeface="ＭＳ Ｐゴシック" pitchFamily="34" charset="-128"/>
                <a:sym typeface="Symbol" pitchFamily="18" charset="2"/>
              </a:rPr>
              <a:t>e. Current is zero.</a:t>
            </a:r>
          </a:p>
        </p:txBody>
      </p:sp>
      <p:pic>
        <p:nvPicPr>
          <p:cNvPr id="450565" name="Picture 5" descr="figure-27-06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2667000"/>
            <a:ext cx="2600325" cy="3328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50566" name="Line 6"/>
          <p:cNvSpPr>
            <a:spLocks noChangeShapeType="1"/>
          </p:cNvSpPr>
          <p:nvPr/>
        </p:nvSpPr>
        <p:spPr bwMode="auto">
          <a:xfrm>
            <a:off x="4114800" y="4343400"/>
            <a:ext cx="3276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50567" name="Text Box 7"/>
          <p:cNvSpPr txBox="1">
            <a:spLocks noChangeArrowheads="1"/>
          </p:cNvSpPr>
          <p:nvPr/>
        </p:nvSpPr>
        <p:spPr bwMode="auto">
          <a:xfrm>
            <a:off x="7467600" y="4038600"/>
            <a:ext cx="533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kumimoji="1" lang="en-US" altLang="ja-JP" sz="2800">
                <a:ea typeface="ＭＳ Ｐゴシック" pitchFamily="34" charset="-128"/>
              </a:rPr>
              <a:t>x</a:t>
            </a:r>
          </a:p>
        </p:txBody>
      </p:sp>
      <p:sp>
        <p:nvSpPr>
          <p:cNvPr id="8" name="Rectangle 7"/>
          <p:cNvSpPr/>
          <p:nvPr/>
        </p:nvSpPr>
        <p:spPr>
          <a:xfrm>
            <a:off x="0" y="9906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8719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8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Biot-Savart Law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25400" y="838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11" name="TextBox 10"/>
          <p:cNvSpPr txBox="1"/>
          <p:nvPr/>
        </p:nvSpPr>
        <p:spPr>
          <a:xfrm>
            <a:off x="5468938" y="19224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BIOT-SAVART LAW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sp>
        <p:nvSpPr>
          <p:cNvPr id="19" name="Oval 18"/>
          <p:cNvSpPr>
            <a:spLocks noChangeAspect="1"/>
          </p:cNvSpPr>
          <p:nvPr/>
        </p:nvSpPr>
        <p:spPr bwMode="auto">
          <a:xfrm>
            <a:off x="838200" y="2176463"/>
            <a:ext cx="109538" cy="109537"/>
          </a:xfrm>
          <a:prstGeom prst="ellipse">
            <a:avLst/>
          </a:prstGeom>
          <a:solidFill>
            <a:srgbClr val="CC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957263" y="2235200"/>
            <a:ext cx="762000" cy="1588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5848" name="Picture 29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2284413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9" name="Picture 30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413000"/>
            <a:ext cx="1397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an 31"/>
          <p:cNvSpPr>
            <a:spLocks noChangeArrowheads="1"/>
          </p:cNvSpPr>
          <p:nvPr/>
        </p:nvSpPr>
        <p:spPr bwMode="auto">
          <a:xfrm rot="5400000">
            <a:off x="1028700" y="4000500"/>
            <a:ext cx="533400" cy="914400"/>
          </a:xfrm>
          <a:prstGeom prst="can">
            <a:avLst>
              <a:gd name="adj" fmla="val 25000"/>
            </a:avLst>
          </a:prstGeom>
          <a:gradFill rotWithShape="1">
            <a:gsLst>
              <a:gs pos="0">
                <a:srgbClr val="9D6E03"/>
              </a:gs>
              <a:gs pos="50000">
                <a:srgbClr val="FFB406"/>
              </a:gs>
              <a:gs pos="100000">
                <a:srgbClr val="9D6E03"/>
              </a:gs>
            </a:gsLst>
            <a:lin ang="0" scaled="1"/>
          </a:gra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35851" name="Picture 36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343400"/>
            <a:ext cx="152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2" name="Picture 37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0292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9" name="Straight Arrow Connector 38"/>
          <p:cNvCxnSpPr/>
          <p:nvPr/>
        </p:nvCxnSpPr>
        <p:spPr>
          <a:xfrm>
            <a:off x="914400" y="4868863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533400" y="6078538"/>
            <a:ext cx="1392238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= length of this </a:t>
            </a:r>
          </a:p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   chunk of wire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562600" y="3995738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BIOT-SAVART LAW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current in a wire</a:t>
            </a:r>
          </a:p>
        </p:txBody>
      </p:sp>
      <p:pic>
        <p:nvPicPr>
          <p:cNvPr id="35856" name="Picture 45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63" y="6078538"/>
            <a:ext cx="33655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8" name="Picture 24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00" y="1862138"/>
            <a:ext cx="2362200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9" name="Picture 25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063" y="4106863"/>
            <a:ext cx="25654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8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Right-Hand Rule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0" y="1903413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11" name="TextBox 10"/>
          <p:cNvSpPr txBox="1"/>
          <p:nvPr/>
        </p:nvSpPr>
        <p:spPr>
          <a:xfrm>
            <a:off x="5334000" y="9906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pic>
        <p:nvPicPr>
          <p:cNvPr id="25605" name="Picture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209800"/>
            <a:ext cx="2209800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6" name="Picture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813" y="4711700"/>
            <a:ext cx="309245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7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813" y="4591050"/>
            <a:ext cx="3125787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TextBox 23"/>
          <p:cNvSpPr txBox="1"/>
          <p:nvPr/>
        </p:nvSpPr>
        <p:spPr>
          <a:xfrm>
            <a:off x="3751263" y="23542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581400" y="22860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lnSpc>
                <a:spcPct val="150000"/>
              </a:lnSpc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Result of Cross Product</a:t>
            </a:r>
          </a:p>
          <a:p>
            <a:pPr indent="228600" algn="just">
              <a:lnSpc>
                <a:spcPct val="150000"/>
              </a:lnSpc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is Perpendicular to both       and    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90600" y="41910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ctr"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Right-Hand Rule: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14400" y="47879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ctr"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1)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029200" y="47117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ctr">
              <a:defRPr/>
            </a:pPr>
            <a:r>
              <a:rPr lang="en-US">
                <a:solidFill>
                  <a:srgbClr val="CC0000"/>
                </a:solidFill>
                <a:latin typeface="+mj-lt"/>
                <a:ea typeface="+mn-ea"/>
              </a:rPr>
              <a:t>2)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pic>
        <p:nvPicPr>
          <p:cNvPr id="25614" name="Picture 18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400" y="1092200"/>
            <a:ext cx="19685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5" name="Picture 19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113" y="2454275"/>
            <a:ext cx="774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6" name="Picture 20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150" y="3113088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7" name="Picture 22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3425" y="3030538"/>
            <a:ext cx="2413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11606"/>
            <a:ext cx="7772400" cy="1938992"/>
          </a:xfrm>
        </p:spPr>
        <p:txBody>
          <a:bodyPr/>
          <a:lstStyle/>
          <a:p>
            <a:r>
              <a:rPr lang="en-US" sz="3000" dirty="0" err="1" smtClean="0"/>
              <a:t>iClicker</a:t>
            </a:r>
            <a:r>
              <a:rPr lang="en-US" sz="3000" dirty="0" smtClean="0"/>
              <a:t> Question: </a:t>
            </a:r>
            <a:r>
              <a:rPr lang="en-US" sz="3000" dirty="0" smtClean="0">
                <a:solidFill>
                  <a:schemeClr val="accent2"/>
                </a:solidFill>
              </a:rPr>
              <a:t>A proton moves to the left in a space filled with magnetic field pointing into the page, what’s the direction of the force? </a:t>
            </a:r>
            <a:endParaRPr lang="en-US" sz="3000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362200"/>
            <a:ext cx="7772400" cy="4114800"/>
          </a:xfrm>
        </p:spPr>
        <p:txBody>
          <a:bodyPr/>
          <a:lstStyle/>
          <a:p>
            <a:r>
              <a:rPr lang="en-US" dirty="0" smtClean="0"/>
              <a:t>A). Up </a:t>
            </a:r>
          </a:p>
          <a:p>
            <a:r>
              <a:rPr lang="en-US" dirty="0" smtClean="0"/>
              <a:t>B). Right </a:t>
            </a:r>
          </a:p>
          <a:p>
            <a:r>
              <a:rPr lang="en-US" dirty="0" smtClean="0"/>
              <a:t>C). Left</a:t>
            </a:r>
          </a:p>
          <a:p>
            <a:r>
              <a:rPr lang="en-US" dirty="0" smtClean="0"/>
              <a:t>D). down </a:t>
            </a:r>
          </a:p>
          <a:p>
            <a:r>
              <a:rPr lang="en-US" dirty="0" smtClean="0"/>
              <a:t>E) out of the page</a:t>
            </a:r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18" name="Group 17"/>
          <p:cNvGrpSpPr/>
          <p:nvPr/>
        </p:nvGrpSpPr>
        <p:grpSpPr>
          <a:xfrm>
            <a:off x="5029200" y="2514600"/>
            <a:ext cx="2514600" cy="1371600"/>
            <a:chOff x="5029200" y="2514600"/>
            <a:chExt cx="2514600" cy="1371600"/>
          </a:xfrm>
        </p:grpSpPr>
        <p:sp>
          <p:nvSpPr>
            <p:cNvPr id="4" name="Oval 3"/>
            <p:cNvSpPr/>
            <p:nvPr/>
          </p:nvSpPr>
          <p:spPr bwMode="auto">
            <a:xfrm>
              <a:off x="6553200" y="2971800"/>
              <a:ext cx="457200" cy="4572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cxnSp>
          <p:nvCxnSpPr>
            <p:cNvPr id="7" name="Straight Connector 6"/>
            <p:cNvCxnSpPr/>
            <p:nvPr/>
          </p:nvCxnSpPr>
          <p:spPr bwMode="auto">
            <a:xfrm>
              <a:off x="6553200" y="3202633"/>
              <a:ext cx="457200" cy="0"/>
            </a:xfrm>
            <a:prstGeom prst="line">
              <a:avLst/>
            </a:prstGeom>
            <a:solidFill>
              <a:schemeClr val="accent1"/>
            </a:solidFill>
            <a:ln w="571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" name="Straight Arrow Connector 8"/>
            <p:cNvCxnSpPr/>
            <p:nvPr/>
          </p:nvCxnSpPr>
          <p:spPr bwMode="auto">
            <a:xfrm flipH="1">
              <a:off x="5029200" y="3202633"/>
              <a:ext cx="1295400" cy="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0" name="Multiply 9"/>
            <p:cNvSpPr/>
            <p:nvPr/>
          </p:nvSpPr>
          <p:spPr bwMode="auto">
            <a:xfrm>
              <a:off x="58674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" name="Multiply 10"/>
            <p:cNvSpPr/>
            <p:nvPr/>
          </p:nvSpPr>
          <p:spPr bwMode="auto">
            <a:xfrm>
              <a:off x="65532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2" name="Multiply 11"/>
            <p:cNvSpPr/>
            <p:nvPr/>
          </p:nvSpPr>
          <p:spPr bwMode="auto">
            <a:xfrm>
              <a:off x="71628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3" name="Multiply 12"/>
            <p:cNvSpPr/>
            <p:nvPr/>
          </p:nvSpPr>
          <p:spPr bwMode="auto">
            <a:xfrm>
              <a:off x="7162800" y="30480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4" name="Multiply 13"/>
            <p:cNvSpPr/>
            <p:nvPr/>
          </p:nvSpPr>
          <p:spPr bwMode="auto">
            <a:xfrm>
              <a:off x="71628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5" name="Multiply 14"/>
            <p:cNvSpPr/>
            <p:nvPr/>
          </p:nvSpPr>
          <p:spPr bwMode="auto">
            <a:xfrm>
              <a:off x="66294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6" name="Multiply 15"/>
            <p:cNvSpPr/>
            <p:nvPr/>
          </p:nvSpPr>
          <p:spPr bwMode="auto">
            <a:xfrm>
              <a:off x="58674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7" name="Multiply 16"/>
            <p:cNvSpPr/>
            <p:nvPr/>
          </p:nvSpPr>
          <p:spPr bwMode="auto">
            <a:xfrm>
              <a:off x="5867400" y="31242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  <p:cxnSp>
        <p:nvCxnSpPr>
          <p:cNvPr id="19" name="Straight Connector 18"/>
          <p:cNvCxnSpPr/>
          <p:nvPr/>
        </p:nvCxnSpPr>
        <p:spPr bwMode="auto">
          <a:xfrm>
            <a:off x="6781800" y="3048000"/>
            <a:ext cx="15307" cy="299572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Rectangle 19"/>
          <p:cNvSpPr/>
          <p:nvPr/>
        </p:nvSpPr>
        <p:spPr>
          <a:xfrm>
            <a:off x="152400" y="6858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3231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11606"/>
            <a:ext cx="7772400" cy="1938992"/>
          </a:xfrm>
        </p:spPr>
        <p:txBody>
          <a:bodyPr/>
          <a:lstStyle/>
          <a:p>
            <a:r>
              <a:rPr lang="en-US" sz="3000" dirty="0" err="1"/>
              <a:t>iClicker</a:t>
            </a:r>
            <a:r>
              <a:rPr lang="en-US" sz="3000" dirty="0"/>
              <a:t> Question: </a:t>
            </a:r>
            <a:r>
              <a:rPr lang="en-US" sz="3000" dirty="0">
                <a:solidFill>
                  <a:schemeClr val="accent2"/>
                </a:solidFill>
              </a:rPr>
              <a:t>An </a:t>
            </a:r>
            <a:r>
              <a:rPr lang="en-US" sz="3000" dirty="0" smtClean="0">
                <a:solidFill>
                  <a:schemeClr val="accent2"/>
                </a:solidFill>
              </a:rPr>
              <a:t>Electron moves to the same direction as the magnetic field points to, i.e.  into the page, what’s the direction of the force? </a:t>
            </a:r>
            <a:endParaRPr lang="en-US" sz="3000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362200"/>
            <a:ext cx="7772400" cy="4114800"/>
          </a:xfrm>
        </p:spPr>
        <p:txBody>
          <a:bodyPr/>
          <a:lstStyle/>
          <a:p>
            <a:r>
              <a:rPr lang="en-US" dirty="0" smtClean="0"/>
              <a:t>A). Up </a:t>
            </a:r>
          </a:p>
          <a:p>
            <a:r>
              <a:rPr lang="en-US" dirty="0" smtClean="0"/>
              <a:t>B). Right </a:t>
            </a:r>
          </a:p>
          <a:p>
            <a:r>
              <a:rPr lang="en-US" dirty="0" smtClean="0"/>
              <a:t>C). Left</a:t>
            </a:r>
          </a:p>
          <a:p>
            <a:r>
              <a:rPr lang="en-US" dirty="0" smtClean="0"/>
              <a:t>D). down </a:t>
            </a:r>
          </a:p>
          <a:p>
            <a:r>
              <a:rPr lang="en-US" dirty="0" smtClean="0"/>
              <a:t>E). No force on the electron</a:t>
            </a:r>
            <a:endParaRPr lang="en-US" dirty="0"/>
          </a:p>
        </p:txBody>
      </p:sp>
      <p:grpSp>
        <p:nvGrpSpPr>
          <p:cNvPr id="18" name="Group 17"/>
          <p:cNvGrpSpPr/>
          <p:nvPr/>
        </p:nvGrpSpPr>
        <p:grpSpPr>
          <a:xfrm>
            <a:off x="5867400" y="2514600"/>
            <a:ext cx="1676400" cy="1371600"/>
            <a:chOff x="5867400" y="2514600"/>
            <a:chExt cx="1676400" cy="1371600"/>
          </a:xfrm>
        </p:grpSpPr>
        <p:sp>
          <p:nvSpPr>
            <p:cNvPr id="4" name="Oval 3"/>
            <p:cNvSpPr/>
            <p:nvPr/>
          </p:nvSpPr>
          <p:spPr bwMode="auto">
            <a:xfrm>
              <a:off x="6553200" y="2971800"/>
              <a:ext cx="457200" cy="4572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cxnSp>
          <p:nvCxnSpPr>
            <p:cNvPr id="7" name="Straight Connector 6"/>
            <p:cNvCxnSpPr/>
            <p:nvPr/>
          </p:nvCxnSpPr>
          <p:spPr bwMode="auto">
            <a:xfrm>
              <a:off x="6553200" y="3202633"/>
              <a:ext cx="457200" cy="0"/>
            </a:xfrm>
            <a:prstGeom prst="line">
              <a:avLst/>
            </a:prstGeom>
            <a:solidFill>
              <a:schemeClr val="accent1"/>
            </a:solidFill>
            <a:ln w="571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0" name="Multiply 9"/>
            <p:cNvSpPr/>
            <p:nvPr/>
          </p:nvSpPr>
          <p:spPr bwMode="auto">
            <a:xfrm>
              <a:off x="58674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" name="Multiply 10"/>
            <p:cNvSpPr/>
            <p:nvPr/>
          </p:nvSpPr>
          <p:spPr bwMode="auto">
            <a:xfrm>
              <a:off x="65532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2" name="Multiply 11"/>
            <p:cNvSpPr/>
            <p:nvPr/>
          </p:nvSpPr>
          <p:spPr bwMode="auto">
            <a:xfrm>
              <a:off x="71628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3" name="Multiply 12"/>
            <p:cNvSpPr/>
            <p:nvPr/>
          </p:nvSpPr>
          <p:spPr bwMode="auto">
            <a:xfrm>
              <a:off x="7162800" y="30480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4" name="Multiply 13"/>
            <p:cNvSpPr/>
            <p:nvPr/>
          </p:nvSpPr>
          <p:spPr bwMode="auto">
            <a:xfrm>
              <a:off x="71628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5" name="Multiply 14"/>
            <p:cNvSpPr/>
            <p:nvPr/>
          </p:nvSpPr>
          <p:spPr bwMode="auto">
            <a:xfrm>
              <a:off x="66294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6" name="Multiply 15"/>
            <p:cNvSpPr/>
            <p:nvPr/>
          </p:nvSpPr>
          <p:spPr bwMode="auto">
            <a:xfrm>
              <a:off x="58674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7" name="Multiply 16"/>
            <p:cNvSpPr/>
            <p:nvPr/>
          </p:nvSpPr>
          <p:spPr bwMode="auto">
            <a:xfrm>
              <a:off x="5867400" y="31242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  <p:sp>
        <p:nvSpPr>
          <p:cNvPr id="19" name="Rectangle 18"/>
          <p:cNvSpPr/>
          <p:nvPr/>
        </p:nvSpPr>
        <p:spPr>
          <a:xfrm>
            <a:off x="22609" y="6858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987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11606"/>
            <a:ext cx="7772400" cy="1938992"/>
          </a:xfrm>
        </p:spPr>
        <p:txBody>
          <a:bodyPr/>
          <a:lstStyle/>
          <a:p>
            <a:r>
              <a:rPr lang="en-US" sz="3000" dirty="0" err="1"/>
              <a:t>iClicker</a:t>
            </a:r>
            <a:r>
              <a:rPr lang="en-US" sz="3000" dirty="0"/>
              <a:t> Question: </a:t>
            </a:r>
            <a:r>
              <a:rPr lang="en-US" sz="3000" dirty="0">
                <a:solidFill>
                  <a:schemeClr val="accent2"/>
                </a:solidFill>
              </a:rPr>
              <a:t>An </a:t>
            </a:r>
            <a:r>
              <a:rPr lang="en-US" sz="3000" dirty="0" smtClean="0">
                <a:solidFill>
                  <a:schemeClr val="accent2"/>
                </a:solidFill>
              </a:rPr>
              <a:t>Electron moves to the left in a space filled with magnetic field pointing into the page, what’s the direction of the force? </a:t>
            </a:r>
            <a:endParaRPr lang="en-US" sz="3000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362200"/>
            <a:ext cx="7772400" cy="4114800"/>
          </a:xfrm>
        </p:spPr>
        <p:txBody>
          <a:bodyPr/>
          <a:lstStyle/>
          <a:p>
            <a:r>
              <a:rPr lang="en-US" dirty="0" smtClean="0"/>
              <a:t>A). Up </a:t>
            </a:r>
          </a:p>
          <a:p>
            <a:r>
              <a:rPr lang="en-US" dirty="0" smtClean="0"/>
              <a:t>B). Right </a:t>
            </a:r>
          </a:p>
          <a:p>
            <a:r>
              <a:rPr lang="en-US" dirty="0" smtClean="0"/>
              <a:t>C). Left</a:t>
            </a:r>
          </a:p>
          <a:p>
            <a:r>
              <a:rPr lang="en-US" dirty="0" smtClean="0"/>
              <a:t>D). down </a:t>
            </a:r>
          </a:p>
          <a:p>
            <a:r>
              <a:rPr lang="en-US" dirty="0" smtClean="0"/>
              <a:t>E) out of the page</a:t>
            </a:r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18" name="Group 17"/>
          <p:cNvGrpSpPr/>
          <p:nvPr/>
        </p:nvGrpSpPr>
        <p:grpSpPr>
          <a:xfrm>
            <a:off x="5029200" y="2514600"/>
            <a:ext cx="2514600" cy="1371600"/>
            <a:chOff x="5029200" y="2514600"/>
            <a:chExt cx="2514600" cy="1371600"/>
          </a:xfrm>
        </p:grpSpPr>
        <p:sp>
          <p:nvSpPr>
            <p:cNvPr id="4" name="Oval 3"/>
            <p:cNvSpPr/>
            <p:nvPr/>
          </p:nvSpPr>
          <p:spPr bwMode="auto">
            <a:xfrm>
              <a:off x="6553200" y="2971800"/>
              <a:ext cx="457200" cy="4572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cxnSp>
          <p:nvCxnSpPr>
            <p:cNvPr id="7" name="Straight Connector 6"/>
            <p:cNvCxnSpPr/>
            <p:nvPr/>
          </p:nvCxnSpPr>
          <p:spPr bwMode="auto">
            <a:xfrm>
              <a:off x="6553200" y="3202633"/>
              <a:ext cx="457200" cy="0"/>
            </a:xfrm>
            <a:prstGeom prst="line">
              <a:avLst/>
            </a:prstGeom>
            <a:solidFill>
              <a:schemeClr val="accent1"/>
            </a:solidFill>
            <a:ln w="571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" name="Straight Arrow Connector 8"/>
            <p:cNvCxnSpPr/>
            <p:nvPr/>
          </p:nvCxnSpPr>
          <p:spPr bwMode="auto">
            <a:xfrm flipH="1">
              <a:off x="5029200" y="3202633"/>
              <a:ext cx="1295400" cy="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0" name="Multiply 9"/>
            <p:cNvSpPr/>
            <p:nvPr/>
          </p:nvSpPr>
          <p:spPr bwMode="auto">
            <a:xfrm>
              <a:off x="58674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" name="Multiply 10"/>
            <p:cNvSpPr/>
            <p:nvPr/>
          </p:nvSpPr>
          <p:spPr bwMode="auto">
            <a:xfrm>
              <a:off x="65532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2" name="Multiply 11"/>
            <p:cNvSpPr/>
            <p:nvPr/>
          </p:nvSpPr>
          <p:spPr bwMode="auto">
            <a:xfrm>
              <a:off x="7162800" y="25146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3" name="Multiply 12"/>
            <p:cNvSpPr/>
            <p:nvPr/>
          </p:nvSpPr>
          <p:spPr bwMode="auto">
            <a:xfrm>
              <a:off x="7162800" y="30480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4" name="Multiply 13"/>
            <p:cNvSpPr/>
            <p:nvPr/>
          </p:nvSpPr>
          <p:spPr bwMode="auto">
            <a:xfrm>
              <a:off x="71628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5" name="Multiply 14"/>
            <p:cNvSpPr/>
            <p:nvPr/>
          </p:nvSpPr>
          <p:spPr bwMode="auto">
            <a:xfrm>
              <a:off x="66294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6" name="Multiply 15"/>
            <p:cNvSpPr/>
            <p:nvPr/>
          </p:nvSpPr>
          <p:spPr bwMode="auto">
            <a:xfrm>
              <a:off x="5867400" y="35814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7" name="Multiply 16"/>
            <p:cNvSpPr/>
            <p:nvPr/>
          </p:nvSpPr>
          <p:spPr bwMode="auto">
            <a:xfrm>
              <a:off x="5867400" y="3124200"/>
              <a:ext cx="381000" cy="304800"/>
            </a:xfrm>
            <a:prstGeom prst="mathMultiply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  <p:sp>
        <p:nvSpPr>
          <p:cNvPr id="19" name="Rectangle 18"/>
          <p:cNvSpPr/>
          <p:nvPr/>
        </p:nvSpPr>
        <p:spPr>
          <a:xfrm>
            <a:off x="76200" y="6858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289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50" name="Object 2"/>
          <p:cNvGraphicFramePr>
            <a:graphicFrameLocks noChangeAspect="1"/>
          </p:cNvGraphicFramePr>
          <p:nvPr/>
        </p:nvGraphicFramePr>
        <p:xfrm>
          <a:off x="3505200" y="990600"/>
          <a:ext cx="2044700" cy="53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966" name="Equation" r:id="rId4" imgW="1015920" imgH="266400" progId="Equation.DSMT4">
                  <p:embed/>
                </p:oleObj>
              </mc:Choice>
              <mc:Fallback>
                <p:oleObj name="Equation" r:id="rId4" imgW="1015920" imgH="2664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990600"/>
                        <a:ext cx="2044700" cy="538163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18595" name="Picture 3" descr="Fig20"/>
          <p:cNvPicPr>
            <a:picLocks noChangeAspect="1" noChangeArrowheads="1"/>
          </p:cNvPicPr>
          <p:nvPr/>
        </p:nvPicPr>
        <p:blipFill>
          <a:blip r:embed="rId6">
            <a:lum bright="-6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752600"/>
            <a:ext cx="3429000" cy="159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18596" name="Line 4"/>
          <p:cNvSpPr>
            <a:spLocks noChangeShapeType="1"/>
          </p:cNvSpPr>
          <p:nvPr/>
        </p:nvSpPr>
        <p:spPr bwMode="auto">
          <a:xfrm flipH="1">
            <a:off x="3886200" y="2362200"/>
            <a:ext cx="457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18597" name="Text Box 5"/>
          <p:cNvSpPr txBox="1">
            <a:spLocks noChangeArrowheads="1"/>
          </p:cNvSpPr>
          <p:nvPr/>
        </p:nvSpPr>
        <p:spPr bwMode="auto">
          <a:xfrm>
            <a:off x="4419600" y="2133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Confined area: deflection</a:t>
            </a: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1127125" y="3352800"/>
            <a:ext cx="6916738" cy="488950"/>
            <a:chOff x="710" y="2374"/>
            <a:chExt cx="4357" cy="308"/>
          </a:xfrm>
        </p:grpSpPr>
        <p:sp>
          <p:nvSpPr>
            <p:cNvPr id="27659" name="Text Box 7"/>
            <p:cNvSpPr txBox="1">
              <a:spLocks noChangeArrowheads="1"/>
            </p:cNvSpPr>
            <p:nvPr/>
          </p:nvSpPr>
          <p:spPr bwMode="auto">
            <a:xfrm>
              <a:off x="710" y="2374"/>
              <a:ext cx="4357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chemeClr val="accent2"/>
                  </a:solidFill>
                </a:rPr>
                <a:t>What if we have large (infinite) area with constant </a:t>
              </a:r>
              <a:r>
                <a:rPr lang="en-US" altLang="en-US" i="1">
                  <a:solidFill>
                    <a:schemeClr val="accent2"/>
                  </a:solidFill>
                </a:rPr>
                <a:t>B</a:t>
              </a:r>
              <a:r>
                <a:rPr lang="en-US" altLang="en-US">
                  <a:solidFill>
                    <a:schemeClr val="accent2"/>
                  </a:solidFill>
                  <a:sym typeface="Symbol" pitchFamily="18" charset="2"/>
                </a:rPr>
                <a:t></a:t>
              </a:r>
              <a:r>
                <a:rPr lang="en-US" altLang="en-US" i="1">
                  <a:solidFill>
                    <a:schemeClr val="accent2"/>
                  </a:solidFill>
                  <a:sym typeface="Symbol" pitchFamily="18" charset="2"/>
                </a:rPr>
                <a:t>v</a:t>
              </a:r>
              <a:endParaRPr lang="en-US" altLang="en-US">
                <a:solidFill>
                  <a:schemeClr val="accent2"/>
                </a:solidFill>
              </a:endParaRPr>
            </a:p>
          </p:txBody>
        </p:sp>
        <p:sp>
          <p:nvSpPr>
            <p:cNvPr id="27660" name="Line 8"/>
            <p:cNvSpPr>
              <a:spLocks noChangeShapeType="1"/>
            </p:cNvSpPr>
            <p:nvPr/>
          </p:nvSpPr>
          <p:spPr bwMode="auto">
            <a:xfrm>
              <a:off x="4704" y="2400"/>
              <a:ext cx="1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661" name="Line 9"/>
            <p:cNvSpPr>
              <a:spLocks noChangeShapeType="1"/>
            </p:cNvSpPr>
            <p:nvPr/>
          </p:nvSpPr>
          <p:spPr bwMode="auto">
            <a:xfrm>
              <a:off x="4896" y="2448"/>
              <a:ext cx="1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1518602" name="Picture 10" descr="Fig20"/>
          <p:cNvPicPr>
            <a:picLocks noChangeAspect="1" noChangeArrowheads="1"/>
          </p:cNvPicPr>
          <p:nvPr/>
        </p:nvPicPr>
        <p:blipFill>
          <a:blip r:embed="rId7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775075"/>
            <a:ext cx="35814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18603" name="Object 3"/>
          <p:cNvGraphicFramePr>
            <a:graphicFrameLocks noChangeAspect="1"/>
          </p:cNvGraphicFramePr>
          <p:nvPr/>
        </p:nvGraphicFramePr>
        <p:xfrm>
          <a:off x="990600" y="4308475"/>
          <a:ext cx="1355725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967" name="Equation" r:id="rId8" imgW="672840" imgH="431640" progId="Equation.3">
                  <p:embed/>
                </p:oleObj>
              </mc:Choice>
              <mc:Fallback>
                <p:oleObj name="Equation" r:id="rId8" imgW="672840" imgH="4316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4308475"/>
                        <a:ext cx="1355725" cy="871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7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Motion in a Magnetic Field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6200" y="5715000"/>
            <a:ext cx="8949752" cy="1077218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US" sz="2000" dirty="0">
                <a:hlinkClick r:id="rId10"/>
              </a:rPr>
              <a:t>http://</a:t>
            </a:r>
            <a:r>
              <a:rPr lang="en-US" sz="2000" dirty="0" smtClean="0">
                <a:hlinkClick r:id="rId10"/>
              </a:rPr>
              <a:t>glencoe.mcgraw-hill.com/sites/0098458137/student_view0/chapter24/magnetic_field_applet.html</a:t>
            </a:r>
            <a:endParaRPr lang="en-US" sz="2000" dirty="0" smtClean="0"/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22</a:t>
            </a:fld>
            <a:endParaRPr lang="en-US" altLang="en-US"/>
          </a:p>
        </p:txBody>
      </p:sp>
      <p:pic>
        <p:nvPicPr>
          <p:cNvPr id="4" name="charge_in_a_magnetic_field_2013_v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104900"/>
            <a:ext cx="9144000" cy="5143500"/>
          </a:xfrm>
          <a:prstGeom prst="rect">
            <a:avLst/>
          </a:prstGeom>
        </p:spPr>
      </p:pic>
      <p:sp>
        <p:nvSpPr>
          <p:cNvPr id="5" name="Rectangle 12"/>
          <p:cNvSpPr txBox="1">
            <a:spLocks noChangeArrowheads="1"/>
          </p:cNvSpPr>
          <p:nvPr/>
        </p:nvSpPr>
        <p:spPr bwMode="auto">
          <a:xfrm>
            <a:off x="152400" y="0"/>
            <a:ext cx="91440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+mj-lt"/>
                <a:ea typeface="ＭＳ Ｐゴシック" pitchFamily="76" charset="-128"/>
                <a:cs typeface="ＭＳ Ｐゴシック" pitchFamily="76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Arial" pitchFamily="100" charset="0"/>
                <a:ea typeface="ＭＳ Ｐゴシック" pitchFamily="76" charset="-128"/>
                <a:cs typeface="ＭＳ Ｐゴシック" pitchFamily="76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Arial" pitchFamily="100" charset="0"/>
                <a:ea typeface="ＭＳ Ｐゴシック" pitchFamily="76" charset="-128"/>
                <a:cs typeface="ＭＳ Ｐゴシック" pitchFamily="76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Arial" pitchFamily="100" charset="0"/>
                <a:ea typeface="ＭＳ Ｐゴシック" pitchFamily="76" charset="-128"/>
                <a:cs typeface="ＭＳ Ｐゴシック" pitchFamily="76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CC0000"/>
                </a:solidFill>
                <a:latin typeface="Arial" pitchFamily="100" charset="0"/>
                <a:ea typeface="ＭＳ Ｐゴシック" pitchFamily="76" charset="-128"/>
                <a:cs typeface="ＭＳ Ｐゴシック" pitchFamily="76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10169D"/>
                </a:solidFill>
                <a:latin typeface="Arial" pitchFamily="100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10169D"/>
                </a:solidFill>
                <a:latin typeface="Arial" pitchFamily="100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10169D"/>
                </a:solidFill>
                <a:latin typeface="Arial" pitchFamily="100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10169D"/>
                </a:solidFill>
                <a:latin typeface="Arial" pitchFamily="100" charset="0"/>
              </a:defRPr>
            </a:lvl9pPr>
          </a:lstStyle>
          <a:p>
            <a:pPr eaLnBrk="1" hangingPunct="1"/>
            <a:r>
              <a:rPr lang="en-US" altLang="en-US" kern="0" dirty="0" smtClean="0">
                <a:ea typeface="ＭＳ Ｐゴシック" pitchFamily="34" charset="-128"/>
              </a:rPr>
              <a:t>Motion in a Magnetic Field</a:t>
            </a:r>
          </a:p>
        </p:txBody>
      </p:sp>
    </p:spTree>
    <p:extLst>
      <p:ext uri="{BB962C8B-B14F-4D97-AF65-F5344CB8AC3E}">
        <p14:creationId xmlns:p14="http://schemas.microsoft.com/office/powerpoint/2010/main" val="19873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4" name="Text Box 2"/>
          <p:cNvSpPr txBox="1">
            <a:spLocks noChangeArrowheads="1"/>
          </p:cNvSpPr>
          <p:nvPr/>
        </p:nvSpPr>
        <p:spPr bwMode="auto">
          <a:xfrm>
            <a:off x="533400" y="1219200"/>
            <a:ext cx="2316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Position vector </a:t>
            </a:r>
            <a:r>
              <a:rPr lang="en-US" altLang="en-US" i="1">
                <a:solidFill>
                  <a:schemeClr val="accent2"/>
                </a:solidFill>
              </a:rPr>
              <a:t>r:</a:t>
            </a:r>
            <a:endParaRPr lang="en-US" altLang="en-US"/>
          </a:p>
        </p:txBody>
      </p:sp>
      <p:graphicFrame>
        <p:nvGraphicFramePr>
          <p:cNvPr id="29698" name="Object 2"/>
          <p:cNvGraphicFramePr>
            <a:graphicFrameLocks noChangeAspect="1"/>
          </p:cNvGraphicFramePr>
          <p:nvPr/>
        </p:nvGraphicFramePr>
        <p:xfrm>
          <a:off x="2971800" y="1066800"/>
          <a:ext cx="1636713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627" name="Equation" r:id="rId4" imgW="812520" imgH="431640" progId="Equation.3">
                  <p:embed/>
                </p:oleObj>
              </mc:Choice>
              <mc:Fallback>
                <p:oleObj name="Equation" r:id="rId4" imgW="812520" imgH="43164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1066800"/>
                        <a:ext cx="1636713" cy="874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24740" name="Line 4"/>
          <p:cNvSpPr>
            <a:spLocks noChangeShapeType="1"/>
          </p:cNvSpPr>
          <p:nvPr/>
        </p:nvSpPr>
        <p:spPr bwMode="auto">
          <a:xfrm>
            <a:off x="4876800" y="1524000"/>
            <a:ext cx="381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1524741" name="Object 3"/>
          <p:cNvGraphicFramePr>
            <a:graphicFrameLocks noChangeAspect="1"/>
          </p:cNvGraphicFramePr>
          <p:nvPr/>
        </p:nvGraphicFramePr>
        <p:xfrm>
          <a:off x="5638800" y="1106488"/>
          <a:ext cx="819150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628" name="Equation" r:id="rId6" imgW="406080" imgH="393480" progId="Equation.3">
                  <p:embed/>
                </p:oleObj>
              </mc:Choice>
              <mc:Fallback>
                <p:oleObj name="Equation" r:id="rId6" imgW="406080" imgH="39348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1106488"/>
                        <a:ext cx="819150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474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15561230"/>
              </p:ext>
            </p:extLst>
          </p:nvPr>
        </p:nvGraphicFramePr>
        <p:xfrm>
          <a:off x="430213" y="2133600"/>
          <a:ext cx="3168650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629" name="Equation" r:id="rId8" imgW="1574640" imgH="431640" progId="Equation.DSMT4">
                  <p:embed/>
                </p:oleObj>
              </mc:Choice>
              <mc:Fallback>
                <p:oleObj name="Equation" r:id="rId8" imgW="1574640" imgH="43164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0213" y="2133600"/>
                        <a:ext cx="3168650" cy="874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4743" name="Object 5"/>
          <p:cNvGraphicFramePr>
            <a:graphicFrameLocks noChangeAspect="1"/>
          </p:cNvGraphicFramePr>
          <p:nvPr/>
        </p:nvGraphicFramePr>
        <p:xfrm>
          <a:off x="4267200" y="2133600"/>
          <a:ext cx="1431925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630" name="Equation" r:id="rId10" imgW="711000" imgH="431640" progId="Equation.3">
                  <p:embed/>
                </p:oleObj>
              </mc:Choice>
              <mc:Fallback>
                <p:oleObj name="Equation" r:id="rId10" imgW="711000" imgH="43164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7200" y="2133600"/>
                        <a:ext cx="1431925" cy="874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2667000" y="2819400"/>
            <a:ext cx="2590800" cy="609600"/>
            <a:chOff x="1680" y="1776"/>
            <a:chExt cx="1632" cy="384"/>
          </a:xfrm>
        </p:grpSpPr>
        <p:sp>
          <p:nvSpPr>
            <p:cNvPr id="29713" name="Line 9"/>
            <p:cNvSpPr>
              <a:spLocks noChangeShapeType="1"/>
            </p:cNvSpPr>
            <p:nvPr/>
          </p:nvSpPr>
          <p:spPr bwMode="auto">
            <a:xfrm>
              <a:off x="1680" y="1920"/>
              <a:ext cx="192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14" name="Line 10"/>
            <p:cNvSpPr>
              <a:spLocks noChangeShapeType="1"/>
            </p:cNvSpPr>
            <p:nvPr/>
          </p:nvSpPr>
          <p:spPr bwMode="auto">
            <a:xfrm flipH="1">
              <a:off x="2544" y="1776"/>
              <a:ext cx="768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1524747" name="Object 6"/>
          <p:cNvGraphicFramePr>
            <a:graphicFrameLocks noChangeAspect="1"/>
          </p:cNvGraphicFramePr>
          <p:nvPr/>
        </p:nvGraphicFramePr>
        <p:xfrm>
          <a:off x="2743200" y="3352800"/>
          <a:ext cx="1687513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631" name="Equation" r:id="rId12" imgW="838080" imgH="431640" progId="Equation.3">
                  <p:embed/>
                </p:oleObj>
              </mc:Choice>
              <mc:Fallback>
                <p:oleObj name="Equation" r:id="rId12" imgW="838080" imgH="4316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3352800"/>
                        <a:ext cx="1687513" cy="874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4748" name="Object 7"/>
          <p:cNvGraphicFramePr>
            <a:graphicFrameLocks noChangeAspect="1"/>
          </p:cNvGraphicFramePr>
          <p:nvPr/>
        </p:nvGraphicFramePr>
        <p:xfrm>
          <a:off x="2743200" y="4572000"/>
          <a:ext cx="1176338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632" name="Equation" r:id="rId14" imgW="583920" imgH="253800" progId="Equation.DSMT4">
                  <p:embed/>
                </p:oleObj>
              </mc:Choice>
              <mc:Fallback>
                <p:oleObj name="Equation" r:id="rId14" imgW="583920" imgH="253800" progId="Equation.DSMT4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4572000"/>
                        <a:ext cx="1176338" cy="514350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4343400" y="4572000"/>
            <a:ext cx="4419600" cy="457200"/>
            <a:chOff x="2880" y="2688"/>
            <a:chExt cx="2784" cy="288"/>
          </a:xfrm>
        </p:grpSpPr>
        <p:sp>
          <p:nvSpPr>
            <p:cNvPr id="29711" name="Text Box 14"/>
            <p:cNvSpPr txBox="1">
              <a:spLocks noChangeArrowheads="1"/>
            </p:cNvSpPr>
            <p:nvPr/>
          </p:nvSpPr>
          <p:spPr bwMode="auto">
            <a:xfrm>
              <a:off x="3067" y="2688"/>
              <a:ext cx="259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valid even for relativistic speeds</a:t>
              </a:r>
            </a:p>
          </p:txBody>
        </p:sp>
        <p:sp>
          <p:nvSpPr>
            <p:cNvPr id="29712" name="Line 15"/>
            <p:cNvSpPr>
              <a:spLocks noChangeShapeType="1"/>
            </p:cNvSpPr>
            <p:nvPr/>
          </p:nvSpPr>
          <p:spPr bwMode="auto">
            <a:xfrm flipH="1">
              <a:off x="2880" y="2880"/>
              <a:ext cx="19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524752" name="Text Box 16"/>
          <p:cNvSpPr txBox="1">
            <a:spLocks noChangeArrowheads="1"/>
          </p:cNvSpPr>
          <p:nvPr/>
        </p:nvSpPr>
        <p:spPr bwMode="auto">
          <a:xfrm>
            <a:off x="685800" y="5222875"/>
            <a:ext cx="80883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Used to measure momentum in high-energy particle experiments</a:t>
            </a:r>
            <a:endParaRPr lang="en-US" altLang="en-US"/>
          </a:p>
        </p:txBody>
      </p:sp>
      <p:sp>
        <p:nvSpPr>
          <p:cNvPr id="29709" name="Rectangle 1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Determining the Momentum of a Particle</a:t>
            </a:r>
          </a:p>
        </p:txBody>
      </p:sp>
      <p:sp>
        <p:nvSpPr>
          <p:cNvPr id="29710" name="Text Box 18"/>
          <p:cNvSpPr txBox="1">
            <a:spLocks noChangeArrowheads="1"/>
          </p:cNvSpPr>
          <p:nvPr/>
        </p:nvSpPr>
        <p:spPr bwMode="auto">
          <a:xfrm>
            <a:off x="6858000" y="1219200"/>
            <a:ext cx="2119313" cy="457200"/>
          </a:xfrm>
          <a:prstGeom prst="rect">
            <a:avLst/>
          </a:prstGeom>
          <a:solidFill>
            <a:srgbClr val="F6F6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Circular motion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23</a:t>
            </a:fld>
            <a:endParaRPr lang="en-US" altLang="en-US"/>
          </a:p>
        </p:txBody>
      </p:sp>
      <p:grpSp>
        <p:nvGrpSpPr>
          <p:cNvPr id="20" name="Group 19"/>
          <p:cNvGrpSpPr/>
          <p:nvPr/>
        </p:nvGrpSpPr>
        <p:grpSpPr>
          <a:xfrm>
            <a:off x="254153" y="3305816"/>
            <a:ext cx="3460929" cy="3338037"/>
            <a:chOff x="430824" y="811969"/>
            <a:chExt cx="3521574" cy="3376343"/>
          </a:xfrm>
        </p:grpSpPr>
        <p:pic>
          <p:nvPicPr>
            <p:cNvPr id="21" name="Picture 6" descr="http://www.star.bnl.gov/public/imagelib/events/130GeV-peri-front.jpg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830" t="5258" r="16603" b="7258"/>
            <a:stretch/>
          </p:blipFill>
          <p:spPr bwMode="auto">
            <a:xfrm>
              <a:off x="430824" y="811969"/>
              <a:ext cx="3379514" cy="33763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Rectangle 21"/>
            <p:cNvSpPr/>
            <p:nvPr/>
          </p:nvSpPr>
          <p:spPr>
            <a:xfrm>
              <a:off x="3478866" y="3657600"/>
              <a:ext cx="473532" cy="53071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" name="Picture 15" descr="screenshot_06252k_front_r1177002_t25_ev9"/>
          <p:cNvPicPr>
            <a:picLocks noChangeAspect="1" noChangeArrowheads="1"/>
          </p:cNvPicPr>
          <p:nvPr/>
        </p:nvPicPr>
        <p:blipFill>
          <a:blip r:embed="rId17"/>
          <a:srcRect l="13312" t="3044" r="13312" b="3044"/>
          <a:stretch>
            <a:fillRect/>
          </a:stretch>
        </p:blipFill>
        <p:spPr bwMode="auto">
          <a:xfrm>
            <a:off x="5486400" y="3332956"/>
            <a:ext cx="3124200" cy="308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52" name="Picture 2" descr="Fig20"/>
          <p:cNvPicPr>
            <a:picLocks noChangeAspect="1" noChangeArrowheads="1"/>
          </p:cNvPicPr>
          <p:nvPr/>
        </p:nvPicPr>
        <p:blipFill>
          <a:blip r:embed="rId4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066800"/>
            <a:ext cx="35814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20643" name="Text Box 3"/>
          <p:cNvSpPr txBox="1">
            <a:spLocks noChangeArrowheads="1"/>
          </p:cNvSpPr>
          <p:nvPr/>
        </p:nvSpPr>
        <p:spPr bwMode="auto">
          <a:xfrm>
            <a:off x="685800" y="1676400"/>
            <a:ext cx="26527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Any rotating vector:</a:t>
            </a:r>
            <a:endParaRPr lang="en-US" altLang="en-US"/>
          </a:p>
        </p:txBody>
      </p:sp>
      <p:graphicFrame>
        <p:nvGraphicFramePr>
          <p:cNvPr id="31747" name="Object 3"/>
          <p:cNvGraphicFramePr>
            <a:graphicFrameLocks noChangeAspect="1"/>
          </p:cNvGraphicFramePr>
          <p:nvPr/>
        </p:nvGraphicFramePr>
        <p:xfrm>
          <a:off x="3505200" y="990600"/>
          <a:ext cx="2044700" cy="53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579" name="Equation" r:id="rId5" imgW="1015920" imgH="266400" progId="Equation.DSMT4">
                  <p:embed/>
                </p:oleObj>
              </mc:Choice>
              <mc:Fallback>
                <p:oleObj name="Equation" r:id="rId5" imgW="1015920" imgH="2664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990600"/>
                        <a:ext cx="2044700" cy="538163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064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2842862"/>
              </p:ext>
            </p:extLst>
          </p:nvPr>
        </p:nvGraphicFramePr>
        <p:xfrm>
          <a:off x="935038" y="3124200"/>
          <a:ext cx="2992437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580" name="Equation" r:id="rId7" imgW="1485720" imgH="431640" progId="Equation.DSMT4">
                  <p:embed/>
                </p:oleObj>
              </mc:Choice>
              <mc:Fallback>
                <p:oleObj name="Equation" r:id="rId7" imgW="1485720" imgH="43164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35038" y="3124200"/>
                        <a:ext cx="2992437" cy="871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0647" name="Object 5"/>
          <p:cNvGraphicFramePr>
            <a:graphicFrameLocks noChangeAspect="1"/>
          </p:cNvGraphicFramePr>
          <p:nvPr/>
        </p:nvGraphicFramePr>
        <p:xfrm>
          <a:off x="4306888" y="3200400"/>
          <a:ext cx="3452812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581" name="Equation" r:id="rId9" imgW="1714320" imgH="431640" progId="Equation.3">
                  <p:embed/>
                </p:oleObj>
              </mc:Choice>
              <mc:Fallback>
                <p:oleObj name="Equation" r:id="rId9" imgW="1714320" imgH="43164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06888" y="3200400"/>
                        <a:ext cx="3452812" cy="871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2286000" y="3810000"/>
            <a:ext cx="4419600" cy="609600"/>
            <a:chOff x="1440" y="2400"/>
            <a:chExt cx="2784" cy="384"/>
          </a:xfrm>
        </p:grpSpPr>
        <p:sp>
          <p:nvSpPr>
            <p:cNvPr id="31758" name="Line 9"/>
            <p:cNvSpPr>
              <a:spLocks noChangeShapeType="1"/>
            </p:cNvSpPr>
            <p:nvPr/>
          </p:nvSpPr>
          <p:spPr bwMode="auto">
            <a:xfrm>
              <a:off x="1440" y="2496"/>
              <a:ext cx="96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759" name="Line 10"/>
            <p:cNvSpPr>
              <a:spLocks noChangeShapeType="1"/>
            </p:cNvSpPr>
            <p:nvPr/>
          </p:nvSpPr>
          <p:spPr bwMode="auto">
            <a:xfrm flipH="1">
              <a:off x="2496" y="2400"/>
              <a:ext cx="1728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1520651" name="Object 6"/>
          <p:cNvGraphicFramePr>
            <a:graphicFrameLocks noChangeAspect="1"/>
          </p:cNvGraphicFramePr>
          <p:nvPr/>
        </p:nvGraphicFramePr>
        <p:xfrm>
          <a:off x="1295400" y="4343400"/>
          <a:ext cx="2635250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582" name="Equation" r:id="rId11" imgW="1307880" imgH="431640" progId="Equation.DSMT4">
                  <p:embed/>
                </p:oleObj>
              </mc:Choice>
              <mc:Fallback>
                <p:oleObj name="Equation" r:id="rId11" imgW="1307880" imgH="431640" progId="Equation.DSMT4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4343400"/>
                        <a:ext cx="2635250" cy="871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20652" name="Object 7"/>
          <p:cNvGraphicFramePr>
            <a:graphicFrameLocks noChangeAspect="1"/>
          </p:cNvGraphicFramePr>
          <p:nvPr/>
        </p:nvGraphicFramePr>
        <p:xfrm>
          <a:off x="1295400" y="5562600"/>
          <a:ext cx="2508250" cy="84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583" name="Equation" r:id="rId13" imgW="1244520" imgH="419040" progId="Equation.DSMT4">
                  <p:embed/>
                </p:oleObj>
              </mc:Choice>
              <mc:Fallback>
                <p:oleObj name="Equation" r:id="rId13" imgW="1244520" imgH="419040" progId="Equation.DSMT4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5562600"/>
                        <a:ext cx="2508250" cy="846138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5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Circular Motion at any Speed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24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804" name="Picture 2" descr="Fig20"/>
          <p:cNvPicPr>
            <a:picLocks noChangeAspect="1" noChangeArrowheads="1"/>
          </p:cNvPicPr>
          <p:nvPr/>
        </p:nvPicPr>
        <p:blipFill>
          <a:blip r:embed="rId4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066800"/>
            <a:ext cx="35814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1143000" y="1066800"/>
          <a:ext cx="2508250" cy="84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966" name="Equation" r:id="rId5" imgW="1244520" imgH="419040" progId="Equation.3">
                  <p:embed/>
                </p:oleObj>
              </mc:Choice>
              <mc:Fallback>
                <p:oleObj name="Equation" r:id="rId5" imgW="1244520" imgH="41904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1066800"/>
                        <a:ext cx="2508250" cy="846138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22692" name="Text Box 4"/>
          <p:cNvSpPr txBox="1">
            <a:spLocks noChangeArrowheads="1"/>
          </p:cNvSpPr>
          <p:nvPr/>
        </p:nvSpPr>
        <p:spPr bwMode="auto">
          <a:xfrm>
            <a:off x="746125" y="2327275"/>
            <a:ext cx="12128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if </a:t>
            </a:r>
            <a:r>
              <a:rPr lang="en-US" altLang="en-US" i="1"/>
              <a:t>v&lt;&lt;c</a:t>
            </a:r>
            <a:r>
              <a:rPr lang="en-US" altLang="en-US"/>
              <a:t>:</a:t>
            </a:r>
          </a:p>
        </p:txBody>
      </p:sp>
      <p:graphicFrame>
        <p:nvGraphicFramePr>
          <p:cNvPr id="1522693" name="Object 3"/>
          <p:cNvGraphicFramePr>
            <a:graphicFrameLocks noChangeAspect="1"/>
          </p:cNvGraphicFramePr>
          <p:nvPr/>
        </p:nvGraphicFramePr>
        <p:xfrm>
          <a:off x="2057400" y="2133600"/>
          <a:ext cx="1127125" cy="84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967" name="Equation" r:id="rId7" imgW="558720" imgH="419040" progId="Equation.DSMT4">
                  <p:embed/>
                </p:oleObj>
              </mc:Choice>
              <mc:Fallback>
                <p:oleObj name="Equation" r:id="rId7" imgW="558720" imgH="41904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2133600"/>
                        <a:ext cx="1127125" cy="846138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11" name="Rectangle 1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Circular Motion at Low Speed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25</a:t>
            </a:fld>
            <a:endParaRPr lang="en-US" altLang="en-US"/>
          </a:p>
        </p:txBody>
      </p:sp>
      <p:grpSp>
        <p:nvGrpSpPr>
          <p:cNvPr id="26" name="Group 5"/>
          <p:cNvGrpSpPr>
            <a:grpSpLocks/>
          </p:cNvGrpSpPr>
          <p:nvPr/>
        </p:nvGrpSpPr>
        <p:grpSpPr bwMode="auto">
          <a:xfrm>
            <a:off x="838200" y="3413125"/>
            <a:ext cx="4267200" cy="1436688"/>
            <a:chOff x="1008" y="2592"/>
            <a:chExt cx="3024" cy="1049"/>
          </a:xfrm>
        </p:grpSpPr>
        <p:graphicFrame>
          <p:nvGraphicFramePr>
            <p:cNvPr id="27" name="Object 6"/>
            <p:cNvGraphicFramePr>
              <a:graphicFrameLocks noChangeAspect="1"/>
            </p:cNvGraphicFramePr>
            <p:nvPr/>
          </p:nvGraphicFramePr>
          <p:xfrm>
            <a:off x="1008" y="2592"/>
            <a:ext cx="1344" cy="104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3968" name="Equation" r:id="rId9" imgW="1041120" imgH="812520" progId="Equation.DSMT4">
                    <p:embed/>
                  </p:oleObj>
                </mc:Choice>
                <mc:Fallback>
                  <p:oleObj name="Equation" r:id="rId9" imgW="1041120" imgH="81252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008" y="2592"/>
                          <a:ext cx="1344" cy="104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8" name="Text Box 7"/>
            <p:cNvSpPr txBox="1">
              <a:spLocks noChangeArrowheads="1"/>
            </p:cNvSpPr>
            <p:nvPr/>
          </p:nvSpPr>
          <p:spPr bwMode="auto">
            <a:xfrm>
              <a:off x="3072" y="2929"/>
              <a:ext cx="960" cy="5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 dirty="0">
                  <a:ea typeface="ＭＳ Ｐゴシック" pitchFamily="34" charset="-128"/>
                </a:rPr>
                <a:t>Cyclotron frequency</a:t>
              </a:r>
            </a:p>
          </p:txBody>
        </p:sp>
        <p:sp>
          <p:nvSpPr>
            <p:cNvPr id="29" name="Line 8"/>
            <p:cNvSpPr>
              <a:spLocks noChangeShapeType="1"/>
            </p:cNvSpPr>
            <p:nvPr/>
          </p:nvSpPr>
          <p:spPr bwMode="auto">
            <a:xfrm flipH="1" flipV="1">
              <a:off x="2448" y="2928"/>
              <a:ext cx="576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Line 9"/>
            <p:cNvSpPr>
              <a:spLocks noChangeShapeType="1"/>
            </p:cNvSpPr>
            <p:nvPr/>
          </p:nvSpPr>
          <p:spPr bwMode="auto">
            <a:xfrm flipH="1">
              <a:off x="2448" y="3168"/>
              <a:ext cx="576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1" name="Text Box 10"/>
          <p:cNvSpPr txBox="1">
            <a:spLocks noChangeArrowheads="1"/>
          </p:cNvSpPr>
          <p:nvPr/>
        </p:nvSpPr>
        <p:spPr bwMode="auto">
          <a:xfrm>
            <a:off x="762000" y="4937125"/>
            <a:ext cx="28956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ja-JP" altLang="en-US" sz="2000" b="1" dirty="0">
                <a:ea typeface="ＭＳ Ｐゴシック" pitchFamily="34" charset="-128"/>
              </a:rPr>
              <a:t> </a:t>
            </a:r>
            <a:r>
              <a:rPr lang="en-US" altLang="ja-JP" sz="2000" b="1" dirty="0">
                <a:ea typeface="ＭＳ Ｐゴシック" pitchFamily="34" charset="-128"/>
              </a:rPr>
              <a:t>proportional to B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en-US" altLang="ja-JP" sz="2000" b="1" dirty="0">
                <a:ea typeface="ＭＳ Ｐゴシック" pitchFamily="34" charset="-128"/>
              </a:rPr>
              <a:t> proportional to q/m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en-US" altLang="ja-JP" sz="2000" b="1" dirty="0">
                <a:ea typeface="ＭＳ Ｐゴシック" pitchFamily="34" charset="-128"/>
              </a:rPr>
              <a:t> independent of v</a:t>
            </a:r>
          </a:p>
        </p:txBody>
      </p:sp>
      <p:grpSp>
        <p:nvGrpSpPr>
          <p:cNvPr id="32" name="Group 11"/>
          <p:cNvGrpSpPr>
            <a:grpSpLocks/>
          </p:cNvGrpSpPr>
          <p:nvPr/>
        </p:nvGrpSpPr>
        <p:grpSpPr bwMode="auto">
          <a:xfrm>
            <a:off x="5410200" y="5021261"/>
            <a:ext cx="3505200" cy="827088"/>
            <a:chOff x="768" y="3696"/>
            <a:chExt cx="2688" cy="629"/>
          </a:xfrm>
        </p:grpSpPr>
        <p:graphicFrame>
          <p:nvGraphicFramePr>
            <p:cNvPr id="33" name="Object 12"/>
            <p:cNvGraphicFramePr>
              <a:graphicFrameLocks noChangeAspect="1"/>
            </p:cNvGraphicFramePr>
            <p:nvPr/>
          </p:nvGraphicFramePr>
          <p:xfrm>
            <a:off x="768" y="3696"/>
            <a:ext cx="1200" cy="55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3969" name="Equation" r:id="rId11" imgW="901440" imgH="419040" progId="Equation.DSMT4">
                    <p:embed/>
                  </p:oleObj>
                </mc:Choice>
                <mc:Fallback>
                  <p:oleObj name="Equation" r:id="rId11" imgW="901440" imgH="4190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68" y="3696"/>
                          <a:ext cx="1200" cy="55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4" name="Text Box 13"/>
            <p:cNvSpPr txBox="1">
              <a:spLocks noChangeArrowheads="1"/>
            </p:cNvSpPr>
            <p:nvPr/>
          </p:nvSpPr>
          <p:spPr bwMode="auto">
            <a:xfrm>
              <a:off x="2208" y="3791"/>
              <a:ext cx="1248" cy="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ea typeface="ＭＳ Ｐゴシック" pitchFamily="34" charset="-128"/>
                </a:rPr>
                <a:t>Cyclotron period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457200"/>
          </a:xfrm>
        </p:spPr>
        <p:txBody>
          <a:bodyPr/>
          <a:lstStyle/>
          <a:p>
            <a:r>
              <a:rPr lang="en-US" altLang="ja-JP" sz="3000" dirty="0" smtClean="0">
                <a:ea typeface="ＭＳ Ｐゴシック" pitchFamily="34" charset="-128"/>
              </a:rPr>
              <a:t>Charged Particle Entering </a:t>
            </a:r>
            <a:r>
              <a:rPr lang="en-US" altLang="ja-JP" sz="3000" dirty="0" smtClean="0">
                <a:ea typeface="ＭＳ Ｐゴシック" pitchFamily="34" charset="-128"/>
                <a:sym typeface="Symbol" pitchFamily="18" charset="2"/>
              </a:rPr>
              <a:t></a:t>
            </a:r>
            <a:r>
              <a:rPr lang="en-US" altLang="ja-JP" sz="3000" dirty="0" smtClean="0">
                <a:ea typeface="ＭＳ Ｐゴシック" pitchFamily="34" charset="-128"/>
              </a:rPr>
              <a:t> Uniform Magnetic Field </a:t>
            </a:r>
            <a:r>
              <a:rPr lang="en-US" altLang="ja-JP" sz="3000" i="1" dirty="0" smtClean="0">
                <a:ea typeface="ＭＳ Ｐゴシック" pitchFamily="34" charset="-128"/>
                <a:sym typeface="Symbol" pitchFamily="18" charset="2"/>
              </a:rPr>
              <a:t>B</a:t>
            </a:r>
          </a:p>
        </p:txBody>
      </p:sp>
      <p:grpSp>
        <p:nvGrpSpPr>
          <p:cNvPr id="7179" name="Group 14"/>
          <p:cNvGrpSpPr>
            <a:grpSpLocks/>
          </p:cNvGrpSpPr>
          <p:nvPr/>
        </p:nvGrpSpPr>
        <p:grpSpPr bwMode="auto">
          <a:xfrm>
            <a:off x="6927" y="1409700"/>
            <a:ext cx="3398838" cy="3657600"/>
            <a:chOff x="3132" y="528"/>
            <a:chExt cx="2141" cy="2304"/>
          </a:xfrm>
        </p:grpSpPr>
        <p:pic>
          <p:nvPicPr>
            <p:cNvPr id="7183" name="Picture 15" descr="figure-26-19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0" y="528"/>
              <a:ext cx="1913" cy="2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aphicFrame>
          <p:nvGraphicFramePr>
            <p:cNvPr id="7172" name="Object 16"/>
            <p:cNvGraphicFramePr>
              <a:graphicFrameLocks noChangeAspect="1"/>
            </p:cNvGraphicFramePr>
            <p:nvPr/>
          </p:nvGraphicFramePr>
          <p:xfrm>
            <a:off x="3132" y="1035"/>
            <a:ext cx="167" cy="26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2928" name="Equation" r:id="rId5" imgW="114120" imgH="177480" progId="Equation.DSMT4">
                    <p:embed/>
                  </p:oleObj>
                </mc:Choice>
                <mc:Fallback>
                  <p:oleObj name="Equation" r:id="rId5" imgW="11412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132" y="1035"/>
                          <a:ext cx="167" cy="26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7180" name="Text Box 17"/>
          <p:cNvSpPr txBox="1">
            <a:spLocks noChangeArrowheads="1"/>
          </p:cNvSpPr>
          <p:nvPr/>
        </p:nvSpPr>
        <p:spPr bwMode="auto">
          <a:xfrm>
            <a:off x="368877" y="1313008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b="1" dirty="0">
                <a:solidFill>
                  <a:srgbClr val="FF3300"/>
                </a:solidFill>
                <a:ea typeface="ＭＳ Ｐゴシック" pitchFamily="34" charset="-128"/>
              </a:rPr>
              <a:t>Mass spectrometer</a:t>
            </a:r>
          </a:p>
        </p:txBody>
      </p:sp>
      <p:grpSp>
        <p:nvGrpSpPr>
          <p:cNvPr id="7181" name="Group 21"/>
          <p:cNvGrpSpPr>
            <a:grpSpLocks/>
          </p:cNvGrpSpPr>
          <p:nvPr/>
        </p:nvGrpSpPr>
        <p:grpSpPr bwMode="auto">
          <a:xfrm>
            <a:off x="1066800" y="5486400"/>
            <a:ext cx="6122988" cy="857250"/>
            <a:chOff x="672" y="3456"/>
            <a:chExt cx="3857" cy="540"/>
          </a:xfrm>
        </p:grpSpPr>
        <p:graphicFrame>
          <p:nvGraphicFramePr>
            <p:cNvPr id="7170" name="Object 18"/>
            <p:cNvGraphicFramePr>
              <a:graphicFrameLocks noChangeAspect="1"/>
            </p:cNvGraphicFramePr>
            <p:nvPr/>
          </p:nvGraphicFramePr>
          <p:xfrm>
            <a:off x="672" y="3456"/>
            <a:ext cx="1968" cy="49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2929" name="Equation" r:id="rId7" imgW="1803240" imgH="457200" progId="Equation.DSMT4">
                    <p:embed/>
                  </p:oleObj>
                </mc:Choice>
                <mc:Fallback>
                  <p:oleObj name="Equation" r:id="rId7" imgW="1803240" imgH="4572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2" y="3456"/>
                          <a:ext cx="1968" cy="49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7171" name="Object 19"/>
            <p:cNvGraphicFramePr>
              <a:graphicFrameLocks noChangeAspect="1"/>
            </p:cNvGraphicFramePr>
            <p:nvPr/>
          </p:nvGraphicFramePr>
          <p:xfrm>
            <a:off x="3552" y="3456"/>
            <a:ext cx="977" cy="54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2930" name="Equation" r:id="rId9" imgW="850680" imgH="469800" progId="Equation.DSMT4">
                    <p:embed/>
                  </p:oleObj>
                </mc:Choice>
                <mc:Fallback>
                  <p:oleObj name="Equation" r:id="rId9" imgW="850680" imgH="4698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552" y="3456"/>
                          <a:ext cx="977" cy="54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182" name="AutoShape 20"/>
            <p:cNvSpPr>
              <a:spLocks noChangeArrowheads="1"/>
            </p:cNvSpPr>
            <p:nvPr/>
          </p:nvSpPr>
          <p:spPr bwMode="auto">
            <a:xfrm>
              <a:off x="2832" y="3648"/>
              <a:ext cx="384" cy="96"/>
            </a:xfrm>
            <a:prstGeom prst="rightArrow">
              <a:avLst>
                <a:gd name="adj1" fmla="val 50000"/>
                <a:gd name="adj2" fmla="val 10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/>
            </a:p>
          </p:txBody>
        </p:sp>
      </p:grpSp>
      <p:pic>
        <p:nvPicPr>
          <p:cNvPr id="72787" name="Picture 83" descr="https://upload.wikimedia.org/wikipedia/commons/7/7b/ObwiedniaPeptydu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484601"/>
            <a:ext cx="3810000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795" name="Picture 91" descr="https://upload.wikimedia.org/wikipedia/commons/0/06/IMS3F_pbmf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6" y="1439573"/>
            <a:ext cx="4937334" cy="351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82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2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2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0201"/>
            <a:ext cx="7772400" cy="553998"/>
          </a:xfrm>
        </p:spPr>
        <p:txBody>
          <a:bodyPr/>
          <a:lstStyle/>
          <a:p>
            <a:r>
              <a:rPr lang="en-US" altLang="ja-JP" sz="3000" dirty="0" smtClean="0">
                <a:ea typeface="ＭＳ Ｐゴシック" pitchFamily="34" charset="-128"/>
              </a:rPr>
              <a:t>More complicated situations?</a:t>
            </a:r>
          </a:p>
        </p:txBody>
      </p:sp>
      <p:pic>
        <p:nvPicPr>
          <p:cNvPr id="12291" name="Picture 3" descr="F29_1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49" r="29749" b="32655"/>
          <a:stretch>
            <a:fillRect/>
          </a:stretch>
        </p:blipFill>
        <p:spPr bwMode="auto">
          <a:xfrm>
            <a:off x="649807" y="938134"/>
            <a:ext cx="3128963" cy="3581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685800" y="4507706"/>
            <a:ext cx="3048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b="1" dirty="0">
                <a:ea typeface="ＭＳ Ｐゴシック" pitchFamily="34" charset="-128"/>
              </a:rPr>
              <a:t>helical motion (spiral)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717620" y="990600"/>
            <a:ext cx="3352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 b="1" dirty="0">
                <a:solidFill>
                  <a:srgbClr val="000099"/>
                </a:solidFill>
                <a:ea typeface="ＭＳ Ｐゴシック" pitchFamily="34" charset="-128"/>
              </a:rPr>
              <a:t>v</a:t>
            </a:r>
            <a:r>
              <a:rPr lang="en-US" altLang="ja-JP" sz="2000" b="1" i="0" dirty="0">
                <a:solidFill>
                  <a:srgbClr val="000099"/>
                </a:solidFill>
                <a:ea typeface="ＭＳ Ｐゴシック" pitchFamily="34" charset="-128"/>
              </a:rPr>
              <a:t> is not perpendicular to </a:t>
            </a:r>
            <a:r>
              <a:rPr lang="en-US" altLang="ja-JP" sz="2000" b="1" dirty="0">
                <a:solidFill>
                  <a:srgbClr val="000099"/>
                </a:solidFill>
                <a:ea typeface="ＭＳ Ｐゴシック" pitchFamily="34" charset="-128"/>
              </a:rPr>
              <a:t>B</a:t>
            </a:r>
          </a:p>
        </p:txBody>
      </p:sp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5029200" y="3657600"/>
            <a:ext cx="3810000" cy="3109913"/>
            <a:chOff x="3168" y="2304"/>
            <a:chExt cx="2400" cy="1959"/>
          </a:xfrm>
        </p:grpSpPr>
        <p:pic>
          <p:nvPicPr>
            <p:cNvPr id="12299" name="Picture 8" descr="figure-26-1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2304"/>
              <a:ext cx="2301" cy="1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300" name="Text Box 10"/>
            <p:cNvSpPr txBox="1">
              <a:spLocks noChangeArrowheads="1"/>
            </p:cNvSpPr>
            <p:nvPr/>
          </p:nvSpPr>
          <p:spPr bwMode="auto">
            <a:xfrm>
              <a:off x="4128" y="4032"/>
              <a:ext cx="144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>
                  <a:ea typeface="ＭＳ Ｐゴシック" pitchFamily="34" charset="-128"/>
                </a:rPr>
                <a:t>Van Allen belts</a:t>
              </a:r>
            </a:p>
          </p:txBody>
        </p:sp>
      </p:grpSp>
      <p:grpSp>
        <p:nvGrpSpPr>
          <p:cNvPr id="12295" name="Group 14"/>
          <p:cNvGrpSpPr>
            <a:grpSpLocks/>
          </p:cNvGrpSpPr>
          <p:nvPr/>
        </p:nvGrpSpPr>
        <p:grpSpPr bwMode="auto">
          <a:xfrm>
            <a:off x="4800600" y="914400"/>
            <a:ext cx="4114800" cy="2774950"/>
            <a:chOff x="3024" y="576"/>
            <a:chExt cx="2592" cy="1748"/>
          </a:xfrm>
        </p:grpSpPr>
        <p:sp>
          <p:nvSpPr>
            <p:cNvPr id="12296" name="Text Box 6"/>
            <p:cNvSpPr txBox="1">
              <a:spLocks noChangeArrowheads="1"/>
            </p:cNvSpPr>
            <p:nvPr/>
          </p:nvSpPr>
          <p:spPr bwMode="auto">
            <a:xfrm>
              <a:off x="3504" y="576"/>
              <a:ext cx="1488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 i="0">
                  <a:solidFill>
                    <a:srgbClr val="000099"/>
                  </a:solidFill>
                  <a:ea typeface="ＭＳ Ｐゴシック" pitchFamily="34" charset="-128"/>
                </a:rPr>
                <a:t>Also non-uniform </a:t>
              </a:r>
              <a:r>
                <a:rPr lang="en-US" altLang="ja-JP" sz="2000" b="1">
                  <a:solidFill>
                    <a:srgbClr val="000099"/>
                  </a:solidFill>
                  <a:ea typeface="ＭＳ Ｐゴシック" pitchFamily="34" charset="-128"/>
                </a:rPr>
                <a:t>B</a:t>
              </a:r>
            </a:p>
          </p:txBody>
        </p:sp>
        <p:pic>
          <p:nvPicPr>
            <p:cNvPr id="12297" name="Picture 7" descr="figure-26-1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4" y="960"/>
              <a:ext cx="2544" cy="1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298" name="Text Box 11"/>
            <p:cNvSpPr txBox="1">
              <a:spLocks noChangeArrowheads="1"/>
            </p:cNvSpPr>
            <p:nvPr/>
          </p:nvSpPr>
          <p:spPr bwMode="auto">
            <a:xfrm>
              <a:off x="4944" y="1920"/>
              <a:ext cx="672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1800" b="1">
                  <a:solidFill>
                    <a:srgbClr val="000099"/>
                  </a:solidFill>
                  <a:ea typeface="ＭＳ Ｐゴシック" pitchFamily="34" charset="-128"/>
                </a:rPr>
                <a:t>magnetic bottle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79948" y="5012722"/>
            <a:ext cx="4953000" cy="138499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US" sz="2000" dirty="0">
                <a:hlinkClick r:id="rId6"/>
              </a:rPr>
              <a:t>http://</a:t>
            </a:r>
            <a:r>
              <a:rPr lang="en-US" sz="2000" dirty="0" smtClean="0">
                <a:hlinkClick r:id="rId6"/>
              </a:rPr>
              <a:t>glencoe.mcgraw-hill.com/sites/0098458137/student_view0/chapter24/magnetic_field_applet.html</a:t>
            </a:r>
            <a:endParaRPr lang="en-US" sz="2000" dirty="0" smtClean="0"/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2874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28</a:t>
            </a:fld>
            <a:endParaRPr lang="en-US" altLang="en-US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0201"/>
            <a:ext cx="7772400" cy="553998"/>
          </a:xfrm>
        </p:spPr>
        <p:txBody>
          <a:bodyPr/>
          <a:lstStyle/>
          <a:p>
            <a:r>
              <a:rPr lang="en-US" altLang="ja-JP" sz="3000" dirty="0" smtClean="0">
                <a:ea typeface="ＭＳ Ｐゴシック" pitchFamily="34" charset="-128"/>
              </a:rPr>
              <a:t>More complicated situations?</a:t>
            </a:r>
          </a:p>
        </p:txBody>
      </p:sp>
      <p:pic>
        <p:nvPicPr>
          <p:cNvPr id="6" name="magnetic_confinement_201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480" y="887684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12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0201"/>
            <a:ext cx="7772400" cy="553998"/>
          </a:xfrm>
        </p:spPr>
        <p:txBody>
          <a:bodyPr/>
          <a:lstStyle/>
          <a:p>
            <a:r>
              <a:rPr lang="en-US" altLang="ja-JP" sz="3000" dirty="0" smtClean="0">
                <a:ea typeface="ＭＳ Ｐゴシック" pitchFamily="34" charset="-128"/>
              </a:rPr>
              <a:t>More complicated situations?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29</a:t>
            </a:fld>
            <a:endParaRPr lang="en-US" altLang="en-US"/>
          </a:p>
        </p:txBody>
      </p:sp>
      <p:pic>
        <p:nvPicPr>
          <p:cNvPr id="74754" name="Picture 2" descr="https://abrokenlaptop.files.wordpress.com/2013/04/aurora-borealis-manitoba-cana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704891"/>
            <a:ext cx="7581900" cy="568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36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4" name="Picture 6" descr="http://www.nasa.gov/sites/default/files/styles/full_width_feature/public/images/227191main_slide22high_full.jpg?itok=V1TXfPK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200650"/>
            <a:ext cx="6553200" cy="653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852" name="Picture 4" descr="http://solarsystem.nasa.gov/docs/jupiter_aurorae2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871"/>
          <a:stretch/>
        </p:blipFill>
        <p:spPr bwMode="auto">
          <a:xfrm>
            <a:off x="1723436" y="394022"/>
            <a:ext cx="6769598" cy="631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858" name="Picture 10" descr="ova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289249"/>
            <a:ext cx="8610600" cy="507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978BA-F086-4103-8FCD-F5B9F2ADD4E4}" type="slidenum">
              <a:rPr lang="en-US" altLang="en-US" smtClean="0"/>
              <a:pPr/>
              <a:t>30</a:t>
            </a:fld>
            <a:endParaRPr lang="en-US" altLang="en-US"/>
          </a:p>
        </p:txBody>
      </p:sp>
      <p:pic>
        <p:nvPicPr>
          <p:cNvPr id="78856" name="Picture 8" descr="https://news.pn/photo/1324781b575309a4ec8c92340a2e0d86.i750x499x530.jpe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21" y="902603"/>
            <a:ext cx="8504643" cy="565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93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6810" name="Group 42"/>
          <p:cNvGrpSpPr>
            <a:grpSpLocks/>
          </p:cNvGrpSpPr>
          <p:nvPr/>
        </p:nvGrpSpPr>
        <p:grpSpPr bwMode="auto">
          <a:xfrm>
            <a:off x="533400" y="1295400"/>
            <a:ext cx="4267200" cy="3810000"/>
            <a:chOff x="336" y="816"/>
            <a:chExt cx="2688" cy="2400"/>
          </a:xfrm>
        </p:grpSpPr>
        <p:grpSp>
          <p:nvGrpSpPr>
            <p:cNvPr id="416786" name="Group 18"/>
            <p:cNvGrpSpPr>
              <a:grpSpLocks/>
            </p:cNvGrpSpPr>
            <p:nvPr/>
          </p:nvGrpSpPr>
          <p:grpSpPr bwMode="auto">
            <a:xfrm rot="21600000">
              <a:off x="1584" y="2928"/>
              <a:ext cx="404" cy="48"/>
              <a:chOff x="768" y="2160"/>
              <a:chExt cx="404" cy="48"/>
            </a:xfrm>
          </p:grpSpPr>
          <p:sp>
            <p:nvSpPr>
              <p:cNvPr id="416787" name="Freeform 19"/>
              <p:cNvSpPr>
                <a:spLocks/>
              </p:cNvSpPr>
              <p:nvPr/>
            </p:nvSpPr>
            <p:spPr bwMode="auto">
              <a:xfrm>
                <a:off x="813" y="2182"/>
                <a:ext cx="359" cy="7"/>
              </a:xfrm>
              <a:custGeom>
                <a:avLst/>
                <a:gdLst>
                  <a:gd name="T0" fmla="*/ 0 w 359"/>
                  <a:gd name="T1" fmla="*/ 7 h 7"/>
                  <a:gd name="T2" fmla="*/ 359 w 359"/>
                  <a:gd name="T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59" h="7">
                    <a:moveTo>
                      <a:pt x="0" y="7"/>
                    </a:moveTo>
                    <a:lnTo>
                      <a:pt x="359" y="0"/>
                    </a:lnTo>
                  </a:path>
                </a:pathLst>
              </a:custGeom>
              <a:noFill/>
              <a:ln w="19050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6788" name="Oval 20"/>
              <p:cNvSpPr>
                <a:spLocks noChangeArrowheads="1"/>
              </p:cNvSpPr>
              <p:nvPr/>
            </p:nvSpPr>
            <p:spPr bwMode="auto">
              <a:xfrm>
                <a:off x="768" y="2160"/>
                <a:ext cx="48" cy="48"/>
              </a:xfrm>
              <a:prstGeom prst="ellipse">
                <a:avLst/>
              </a:prstGeom>
              <a:solidFill>
                <a:srgbClr val="0000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6809" name="Group 41"/>
            <p:cNvGrpSpPr>
              <a:grpSpLocks/>
            </p:cNvGrpSpPr>
            <p:nvPr/>
          </p:nvGrpSpPr>
          <p:grpSpPr bwMode="auto">
            <a:xfrm>
              <a:off x="336" y="816"/>
              <a:ext cx="2688" cy="2400"/>
              <a:chOff x="336" y="816"/>
              <a:chExt cx="2688" cy="2400"/>
            </a:xfrm>
          </p:grpSpPr>
          <p:grpSp>
            <p:nvGrpSpPr>
              <p:cNvPr id="416771" name="Group 3"/>
              <p:cNvGrpSpPr>
                <a:grpSpLocks/>
              </p:cNvGrpSpPr>
              <p:nvPr/>
            </p:nvGrpSpPr>
            <p:grpSpPr bwMode="auto">
              <a:xfrm>
                <a:off x="1632" y="1824"/>
                <a:ext cx="144" cy="144"/>
                <a:chOff x="1296" y="1632"/>
                <a:chExt cx="144" cy="144"/>
              </a:xfrm>
            </p:grpSpPr>
            <p:sp>
              <p:nvSpPr>
                <p:cNvPr id="416772" name="Oval 4"/>
                <p:cNvSpPr>
                  <a:spLocks noChangeArrowheads="1"/>
                </p:cNvSpPr>
                <p:nvPr/>
              </p:nvSpPr>
              <p:spPr bwMode="auto">
                <a:xfrm>
                  <a:off x="1296" y="1632"/>
                  <a:ext cx="144" cy="144"/>
                </a:xfrm>
                <a:prstGeom prst="ellips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16773" name="Oval 5"/>
                <p:cNvSpPr>
                  <a:spLocks noChangeArrowheads="1"/>
                </p:cNvSpPr>
                <p:nvPr/>
              </p:nvSpPr>
              <p:spPr bwMode="auto">
                <a:xfrm>
                  <a:off x="1344" y="1680"/>
                  <a:ext cx="48" cy="48"/>
                </a:xfrm>
                <a:prstGeom prst="ellipse">
                  <a:avLst/>
                </a:prstGeom>
                <a:solidFill>
                  <a:schemeClr val="tx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16774" name="Text Box 6"/>
              <p:cNvSpPr txBox="1">
                <a:spLocks noChangeArrowheads="1"/>
              </p:cNvSpPr>
              <p:nvPr/>
            </p:nvSpPr>
            <p:spPr bwMode="auto">
              <a:xfrm>
                <a:off x="432" y="2544"/>
                <a:ext cx="3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sz="2000" b="1" i="0">
                    <a:ea typeface="ＭＳ Ｐゴシック" pitchFamily="34" charset="-128"/>
                  </a:rPr>
                  <a:t>(a)</a:t>
                </a:r>
              </a:p>
            </p:txBody>
          </p:sp>
          <p:sp>
            <p:nvSpPr>
              <p:cNvPr id="416775" name="Text Box 7"/>
              <p:cNvSpPr txBox="1">
                <a:spLocks noChangeArrowheads="1"/>
              </p:cNvSpPr>
              <p:nvPr/>
            </p:nvSpPr>
            <p:spPr bwMode="auto">
              <a:xfrm>
                <a:off x="1728" y="2496"/>
                <a:ext cx="3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sz="2000" b="1" i="0">
                    <a:ea typeface="ＭＳ Ｐゴシック" pitchFamily="34" charset="-128"/>
                  </a:rPr>
                  <a:t>(b)</a:t>
                </a:r>
              </a:p>
            </p:txBody>
          </p:sp>
          <p:sp>
            <p:nvSpPr>
              <p:cNvPr id="416776" name="Text Box 8"/>
              <p:cNvSpPr txBox="1">
                <a:spLocks noChangeArrowheads="1"/>
              </p:cNvSpPr>
              <p:nvPr/>
            </p:nvSpPr>
            <p:spPr bwMode="auto">
              <a:xfrm>
                <a:off x="2592" y="2448"/>
                <a:ext cx="3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sz="2000" b="1" i="0">
                    <a:ea typeface="ＭＳ Ｐゴシック" pitchFamily="34" charset="-128"/>
                  </a:rPr>
                  <a:t>(c)</a:t>
                </a:r>
              </a:p>
            </p:txBody>
          </p:sp>
          <p:sp>
            <p:nvSpPr>
              <p:cNvPr id="416777" name="Text Box 9"/>
              <p:cNvSpPr txBox="1">
                <a:spLocks noChangeArrowheads="1"/>
              </p:cNvSpPr>
              <p:nvPr/>
            </p:nvSpPr>
            <p:spPr bwMode="auto">
              <a:xfrm>
                <a:off x="1584" y="1536"/>
                <a:ext cx="240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>
                    <a:ea typeface="ＭＳ Ｐゴシック" pitchFamily="34" charset="-128"/>
                  </a:rPr>
                  <a:t>I</a:t>
                </a:r>
              </a:p>
            </p:txBody>
          </p:sp>
          <p:sp>
            <p:nvSpPr>
              <p:cNvPr id="416778" name="Text Box 10"/>
              <p:cNvSpPr txBox="1">
                <a:spLocks noChangeArrowheads="1"/>
              </p:cNvSpPr>
              <p:nvPr/>
            </p:nvSpPr>
            <p:spPr bwMode="auto">
              <a:xfrm>
                <a:off x="336" y="2304"/>
                <a:ext cx="3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sz="2000" b="1">
                    <a:ea typeface="ＭＳ Ｐゴシック" pitchFamily="34" charset="-128"/>
                  </a:rPr>
                  <a:t>q&gt;0</a:t>
                </a:r>
              </a:p>
            </p:txBody>
          </p:sp>
          <p:sp>
            <p:nvSpPr>
              <p:cNvPr id="416779" name="Oval 11"/>
              <p:cNvSpPr>
                <a:spLocks noChangeArrowheads="1"/>
              </p:cNvSpPr>
              <p:nvPr/>
            </p:nvSpPr>
            <p:spPr bwMode="auto">
              <a:xfrm>
                <a:off x="672" y="816"/>
                <a:ext cx="2016" cy="211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6780" name="Line 12"/>
              <p:cNvSpPr>
                <a:spLocks noChangeShapeType="1"/>
              </p:cNvSpPr>
              <p:nvPr/>
            </p:nvSpPr>
            <p:spPr bwMode="auto">
              <a:xfrm>
                <a:off x="816" y="2448"/>
                <a:ext cx="192" cy="288"/>
              </a:xfrm>
              <a:prstGeom prst="line">
                <a:avLst/>
              </a:prstGeom>
              <a:noFill/>
              <a:ln w="31750">
                <a:solidFill>
                  <a:schemeClr val="accent2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6781" name="Line 13"/>
              <p:cNvSpPr>
                <a:spLocks noChangeShapeType="1"/>
              </p:cNvSpPr>
              <p:nvPr/>
            </p:nvSpPr>
            <p:spPr bwMode="auto">
              <a:xfrm>
                <a:off x="1632" y="2928"/>
                <a:ext cx="432" cy="0"/>
              </a:xfrm>
              <a:prstGeom prst="line">
                <a:avLst/>
              </a:prstGeom>
              <a:noFill/>
              <a:ln w="31750">
                <a:solidFill>
                  <a:srgbClr val="0033CC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6782" name="Line 14"/>
              <p:cNvSpPr>
                <a:spLocks noChangeShapeType="1"/>
              </p:cNvSpPr>
              <p:nvPr/>
            </p:nvSpPr>
            <p:spPr bwMode="auto">
              <a:xfrm flipV="1">
                <a:off x="2592" y="2016"/>
                <a:ext cx="144" cy="336"/>
              </a:xfrm>
              <a:prstGeom prst="line">
                <a:avLst/>
              </a:prstGeom>
              <a:noFill/>
              <a:ln w="31750">
                <a:solidFill>
                  <a:srgbClr val="0033CC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6783" name="Text Box 15"/>
              <p:cNvSpPr txBox="1">
                <a:spLocks noChangeArrowheads="1"/>
              </p:cNvSpPr>
              <p:nvPr/>
            </p:nvSpPr>
            <p:spPr bwMode="auto">
              <a:xfrm>
                <a:off x="864" y="2736"/>
                <a:ext cx="28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dirty="0">
                    <a:solidFill>
                      <a:schemeClr val="accent2"/>
                    </a:solidFill>
                    <a:ea typeface="ＭＳ Ｐゴシック" pitchFamily="34" charset="-128"/>
                  </a:rPr>
                  <a:t>B</a:t>
                </a:r>
              </a:p>
            </p:txBody>
          </p:sp>
          <p:sp>
            <p:nvSpPr>
              <p:cNvPr id="416784" name="Text Box 16"/>
              <p:cNvSpPr txBox="1">
                <a:spLocks noChangeArrowheads="1"/>
              </p:cNvSpPr>
              <p:nvPr/>
            </p:nvSpPr>
            <p:spPr bwMode="auto">
              <a:xfrm>
                <a:off x="1968" y="2928"/>
                <a:ext cx="28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dirty="0">
                    <a:solidFill>
                      <a:schemeClr val="accent2"/>
                    </a:solidFill>
                    <a:ea typeface="ＭＳ Ｐゴシック" pitchFamily="34" charset="-128"/>
                  </a:rPr>
                  <a:t>B</a:t>
                </a:r>
              </a:p>
            </p:txBody>
          </p:sp>
          <p:sp>
            <p:nvSpPr>
              <p:cNvPr id="416785" name="Text Box 17"/>
              <p:cNvSpPr txBox="1">
                <a:spLocks noChangeArrowheads="1"/>
              </p:cNvSpPr>
              <p:nvPr/>
            </p:nvSpPr>
            <p:spPr bwMode="auto">
              <a:xfrm>
                <a:off x="2736" y="1824"/>
                <a:ext cx="28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dirty="0">
                    <a:solidFill>
                      <a:schemeClr val="accent2"/>
                    </a:solidFill>
                    <a:ea typeface="ＭＳ Ｐゴシック" pitchFamily="34" charset="-128"/>
                  </a:rPr>
                  <a:t>B</a:t>
                </a:r>
              </a:p>
            </p:txBody>
          </p:sp>
          <p:grpSp>
            <p:nvGrpSpPr>
              <p:cNvPr id="416789" name="Group 21"/>
              <p:cNvGrpSpPr>
                <a:grpSpLocks/>
              </p:cNvGrpSpPr>
              <p:nvPr/>
            </p:nvGrpSpPr>
            <p:grpSpPr bwMode="auto">
              <a:xfrm>
                <a:off x="2544" y="2352"/>
                <a:ext cx="404" cy="48"/>
                <a:chOff x="768" y="2160"/>
                <a:chExt cx="404" cy="48"/>
              </a:xfrm>
            </p:grpSpPr>
            <p:sp>
              <p:nvSpPr>
                <p:cNvPr id="416790" name="Freeform 22"/>
                <p:cNvSpPr>
                  <a:spLocks/>
                </p:cNvSpPr>
                <p:nvPr/>
              </p:nvSpPr>
              <p:spPr bwMode="auto">
                <a:xfrm>
                  <a:off x="813" y="2182"/>
                  <a:ext cx="359" cy="7"/>
                </a:xfrm>
                <a:custGeom>
                  <a:avLst/>
                  <a:gdLst>
                    <a:gd name="T0" fmla="*/ 0 w 359"/>
                    <a:gd name="T1" fmla="*/ 7 h 7"/>
                    <a:gd name="T2" fmla="*/ 359 w 359"/>
                    <a:gd name="T3" fmla="*/ 0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359" h="7">
                      <a:moveTo>
                        <a:pt x="0" y="7"/>
                      </a:moveTo>
                      <a:lnTo>
                        <a:pt x="359" y="0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16791" name="Oval 23"/>
                <p:cNvSpPr>
                  <a:spLocks noChangeArrowheads="1"/>
                </p:cNvSpPr>
                <p:nvPr/>
              </p:nvSpPr>
              <p:spPr bwMode="auto">
                <a:xfrm>
                  <a:off x="768" y="2160"/>
                  <a:ext cx="48" cy="48"/>
                </a:xfrm>
                <a:prstGeom prst="ellipse">
                  <a:avLst/>
                </a:prstGeom>
                <a:solidFill>
                  <a:srgbClr val="0000FF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416792" name="Group 24"/>
              <p:cNvGrpSpPr>
                <a:grpSpLocks/>
              </p:cNvGrpSpPr>
              <p:nvPr/>
            </p:nvGrpSpPr>
            <p:grpSpPr bwMode="auto">
              <a:xfrm>
                <a:off x="768" y="2400"/>
                <a:ext cx="404" cy="48"/>
                <a:chOff x="768" y="2160"/>
                <a:chExt cx="404" cy="48"/>
              </a:xfrm>
            </p:grpSpPr>
            <p:sp>
              <p:nvSpPr>
                <p:cNvPr id="416793" name="Freeform 25"/>
                <p:cNvSpPr>
                  <a:spLocks/>
                </p:cNvSpPr>
                <p:nvPr/>
              </p:nvSpPr>
              <p:spPr bwMode="auto">
                <a:xfrm>
                  <a:off x="813" y="2182"/>
                  <a:ext cx="359" cy="7"/>
                </a:xfrm>
                <a:custGeom>
                  <a:avLst/>
                  <a:gdLst>
                    <a:gd name="T0" fmla="*/ 0 w 359"/>
                    <a:gd name="T1" fmla="*/ 7 h 7"/>
                    <a:gd name="T2" fmla="*/ 359 w 359"/>
                    <a:gd name="T3" fmla="*/ 0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359" h="7">
                      <a:moveTo>
                        <a:pt x="0" y="7"/>
                      </a:moveTo>
                      <a:lnTo>
                        <a:pt x="359" y="0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16794" name="Oval 26"/>
                <p:cNvSpPr>
                  <a:spLocks noChangeArrowheads="1"/>
                </p:cNvSpPr>
                <p:nvPr/>
              </p:nvSpPr>
              <p:spPr bwMode="auto">
                <a:xfrm>
                  <a:off x="768" y="2160"/>
                  <a:ext cx="48" cy="48"/>
                </a:xfrm>
                <a:prstGeom prst="ellipse">
                  <a:avLst/>
                </a:prstGeom>
                <a:solidFill>
                  <a:srgbClr val="0000FF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416795" name="Text Box 27"/>
          <p:cNvSpPr txBox="1">
            <a:spLocks noChangeArrowheads="1"/>
          </p:cNvSpPr>
          <p:nvPr/>
        </p:nvSpPr>
        <p:spPr bwMode="auto">
          <a:xfrm>
            <a:off x="4343400" y="565666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 dirty="0">
                <a:ea typeface="ＭＳ Ｐゴシック" pitchFamily="34" charset="-128"/>
              </a:rPr>
              <a:t>Magnetic Force</a:t>
            </a:r>
          </a:p>
        </p:txBody>
      </p:sp>
      <p:sp>
        <p:nvSpPr>
          <p:cNvPr id="44" name="Text Box 2"/>
          <p:cNvSpPr txBox="1">
            <a:spLocks noChangeArrowheads="1"/>
          </p:cNvSpPr>
          <p:nvPr/>
        </p:nvSpPr>
        <p:spPr bwMode="auto">
          <a:xfrm>
            <a:off x="1143000" y="76200"/>
            <a:ext cx="655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/>
            <a:r>
              <a:rPr lang="en-US" altLang="ja-JP" b="1" i="0" dirty="0" err="1" smtClean="0">
                <a:solidFill>
                  <a:srgbClr val="FF0000"/>
                </a:solidFill>
                <a:ea typeface="ＭＳ Ｐゴシック" pitchFamily="34" charset="-128"/>
              </a:rPr>
              <a:t>iClicker</a:t>
            </a:r>
            <a:r>
              <a:rPr lang="en-US" altLang="ja-JP" b="1" i="0" dirty="0" smtClean="0">
                <a:solidFill>
                  <a:srgbClr val="FF0000"/>
                </a:solidFill>
                <a:ea typeface="ＭＳ Ｐゴシック" pitchFamily="34" charset="-128"/>
              </a:rPr>
              <a:t> Questions</a:t>
            </a:r>
            <a:endParaRPr lang="en-US" altLang="ja-JP" b="1" i="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4572000" y="1131332"/>
            <a:ext cx="4038600" cy="1720334"/>
            <a:chOff x="4572000" y="1556266"/>
            <a:chExt cx="4038600" cy="1720334"/>
          </a:xfrm>
        </p:grpSpPr>
        <p:grpSp>
          <p:nvGrpSpPr>
            <p:cNvPr id="416796" name="Group 28"/>
            <p:cNvGrpSpPr>
              <a:grpSpLocks/>
            </p:cNvGrpSpPr>
            <p:nvPr/>
          </p:nvGrpSpPr>
          <p:grpSpPr bwMode="auto">
            <a:xfrm>
              <a:off x="5410200" y="2819400"/>
              <a:ext cx="1371600" cy="457200"/>
              <a:chOff x="3792" y="2736"/>
              <a:chExt cx="864" cy="288"/>
            </a:xfrm>
          </p:grpSpPr>
          <p:sp>
            <p:nvSpPr>
              <p:cNvPr id="416797" name="Text Box 29"/>
              <p:cNvSpPr txBox="1">
                <a:spLocks noChangeArrowheads="1"/>
              </p:cNvSpPr>
              <p:nvPr/>
            </p:nvSpPr>
            <p:spPr bwMode="auto">
              <a:xfrm>
                <a:off x="3792" y="2736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>
                    <a:ea typeface="ＭＳ Ｐゴシック" pitchFamily="34" charset="-128"/>
                  </a:rPr>
                  <a:t>(c)</a:t>
                </a:r>
              </a:p>
            </p:txBody>
          </p:sp>
          <p:sp>
            <p:nvSpPr>
              <p:cNvPr id="416798" name="Oval 30"/>
              <p:cNvSpPr>
                <a:spLocks noChangeArrowheads="1"/>
              </p:cNvSpPr>
              <p:nvPr/>
            </p:nvSpPr>
            <p:spPr bwMode="auto">
              <a:xfrm>
                <a:off x="4416" y="2784"/>
                <a:ext cx="240" cy="240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6799" name="Oval 31"/>
              <p:cNvSpPr>
                <a:spLocks noChangeArrowheads="1"/>
              </p:cNvSpPr>
              <p:nvPr/>
            </p:nvSpPr>
            <p:spPr bwMode="auto">
              <a:xfrm>
                <a:off x="4512" y="2880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6800" name="Group 32"/>
            <p:cNvGrpSpPr>
              <a:grpSpLocks/>
            </p:cNvGrpSpPr>
            <p:nvPr/>
          </p:nvGrpSpPr>
          <p:grpSpPr bwMode="auto">
            <a:xfrm>
              <a:off x="5410200" y="1556266"/>
              <a:ext cx="1447800" cy="457200"/>
              <a:chOff x="3744" y="1488"/>
              <a:chExt cx="912" cy="288"/>
            </a:xfrm>
          </p:grpSpPr>
          <p:sp>
            <p:nvSpPr>
              <p:cNvPr id="416801" name="Text Box 33"/>
              <p:cNvSpPr txBox="1">
                <a:spLocks noChangeArrowheads="1"/>
              </p:cNvSpPr>
              <p:nvPr/>
            </p:nvSpPr>
            <p:spPr bwMode="auto">
              <a:xfrm>
                <a:off x="3744" y="1488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 dirty="0">
                    <a:ea typeface="ＭＳ Ｐゴシック" pitchFamily="34" charset="-128"/>
                  </a:rPr>
                  <a:t>(a)</a:t>
                </a:r>
              </a:p>
            </p:txBody>
          </p:sp>
          <p:grpSp>
            <p:nvGrpSpPr>
              <p:cNvPr id="416802" name="Group 34"/>
              <p:cNvGrpSpPr>
                <a:grpSpLocks/>
              </p:cNvGrpSpPr>
              <p:nvPr/>
            </p:nvGrpSpPr>
            <p:grpSpPr bwMode="auto">
              <a:xfrm>
                <a:off x="4416" y="1536"/>
                <a:ext cx="240" cy="240"/>
                <a:chOff x="4792" y="1808"/>
                <a:chExt cx="240" cy="240"/>
              </a:xfrm>
            </p:grpSpPr>
            <p:sp>
              <p:nvSpPr>
                <p:cNvPr id="416803" name="Oval 35"/>
                <p:cNvSpPr>
                  <a:spLocks noChangeArrowheads="1"/>
                </p:cNvSpPr>
                <p:nvPr/>
              </p:nvSpPr>
              <p:spPr bwMode="auto">
                <a:xfrm>
                  <a:off x="4792" y="1808"/>
                  <a:ext cx="240" cy="24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16804" name="Freeform 36"/>
                <p:cNvSpPr>
                  <a:spLocks/>
                </p:cNvSpPr>
                <p:nvPr/>
              </p:nvSpPr>
              <p:spPr bwMode="auto">
                <a:xfrm>
                  <a:off x="4848" y="1824"/>
                  <a:ext cx="136" cy="197"/>
                </a:xfrm>
                <a:custGeom>
                  <a:avLst/>
                  <a:gdLst>
                    <a:gd name="T0" fmla="*/ 136 w 136"/>
                    <a:gd name="T1" fmla="*/ 0 h 197"/>
                    <a:gd name="T2" fmla="*/ 0 w 136"/>
                    <a:gd name="T3" fmla="*/ 197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36" h="197">
                      <a:moveTo>
                        <a:pt x="136" y="0"/>
                      </a:moveTo>
                      <a:lnTo>
                        <a:pt x="0" y="197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16805" name="Freeform 37"/>
                <p:cNvSpPr>
                  <a:spLocks/>
                </p:cNvSpPr>
                <p:nvPr/>
              </p:nvSpPr>
              <p:spPr bwMode="auto">
                <a:xfrm>
                  <a:off x="4842" y="1824"/>
                  <a:ext cx="135" cy="197"/>
                </a:xfrm>
                <a:custGeom>
                  <a:avLst/>
                  <a:gdLst>
                    <a:gd name="T0" fmla="*/ 0 w 135"/>
                    <a:gd name="T1" fmla="*/ 0 h 197"/>
                    <a:gd name="T2" fmla="*/ 135 w 135"/>
                    <a:gd name="T3" fmla="*/ 197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35" h="197">
                      <a:moveTo>
                        <a:pt x="0" y="0"/>
                      </a:moveTo>
                      <a:lnTo>
                        <a:pt x="135" y="197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416806" name="Group 38"/>
            <p:cNvGrpSpPr>
              <a:grpSpLocks/>
            </p:cNvGrpSpPr>
            <p:nvPr/>
          </p:nvGrpSpPr>
          <p:grpSpPr bwMode="auto">
            <a:xfrm>
              <a:off x="5410200" y="2209800"/>
              <a:ext cx="2133600" cy="457200"/>
              <a:chOff x="3744" y="2064"/>
              <a:chExt cx="1344" cy="288"/>
            </a:xfrm>
          </p:grpSpPr>
          <p:sp>
            <p:nvSpPr>
              <p:cNvPr id="416807" name="Text Box 39"/>
              <p:cNvSpPr txBox="1">
                <a:spLocks noChangeArrowheads="1"/>
              </p:cNvSpPr>
              <p:nvPr/>
            </p:nvSpPr>
            <p:spPr bwMode="auto">
              <a:xfrm>
                <a:off x="3744" y="2064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>
                    <a:ea typeface="ＭＳ Ｐゴシック" pitchFamily="34" charset="-128"/>
                  </a:rPr>
                  <a:t>(b)</a:t>
                </a:r>
              </a:p>
            </p:txBody>
          </p:sp>
          <p:sp>
            <p:nvSpPr>
              <p:cNvPr id="416808" name="Text Box 40"/>
              <p:cNvSpPr txBox="1">
                <a:spLocks noChangeArrowheads="1"/>
              </p:cNvSpPr>
              <p:nvPr/>
            </p:nvSpPr>
            <p:spPr bwMode="auto">
              <a:xfrm>
                <a:off x="4320" y="2064"/>
                <a:ext cx="76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>
                    <a:ea typeface="ＭＳ Ｐゴシック" pitchFamily="34" charset="-128"/>
                  </a:rPr>
                  <a:t>zero</a:t>
                </a:r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4572000" y="1600200"/>
              <a:ext cx="4038600" cy="369332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square" rtlCol="0">
              <a:spAutoFit/>
            </a:bodyPr>
            <a:lstStyle/>
            <a:p>
              <a:pPr indent="228600"/>
              <a:r>
                <a:rPr lang="en-US" sz="1800" b="1" dirty="0" smtClean="0">
                  <a:solidFill>
                    <a:srgbClr val="CC0000"/>
                  </a:solidFill>
                  <a:latin typeface="+mj-lt"/>
                </a:rPr>
                <a:t>(A). </a:t>
              </a:r>
              <a:endParaRPr lang="en-US" sz="1800" b="1" dirty="0">
                <a:solidFill>
                  <a:srgbClr val="CC0000"/>
                </a:solidFill>
                <a:latin typeface="+mj-lt"/>
              </a:endParaRPr>
            </a:p>
          </p:txBody>
        </p:sp>
      </p:grpSp>
      <p:grpSp>
        <p:nvGrpSpPr>
          <p:cNvPr id="47" name="Group 46"/>
          <p:cNvGrpSpPr/>
          <p:nvPr/>
        </p:nvGrpSpPr>
        <p:grpSpPr>
          <a:xfrm>
            <a:off x="4572000" y="3080266"/>
            <a:ext cx="4038600" cy="1720336"/>
            <a:chOff x="4572000" y="1556266"/>
            <a:chExt cx="4038600" cy="1720336"/>
          </a:xfrm>
        </p:grpSpPr>
        <p:grpSp>
          <p:nvGrpSpPr>
            <p:cNvPr id="48" name="Group 28"/>
            <p:cNvGrpSpPr>
              <a:grpSpLocks/>
            </p:cNvGrpSpPr>
            <p:nvPr/>
          </p:nvGrpSpPr>
          <p:grpSpPr bwMode="auto">
            <a:xfrm>
              <a:off x="5410200" y="2255839"/>
              <a:ext cx="1454150" cy="1020763"/>
              <a:chOff x="3792" y="2381"/>
              <a:chExt cx="916" cy="643"/>
            </a:xfrm>
          </p:grpSpPr>
          <p:sp>
            <p:nvSpPr>
              <p:cNvPr id="59" name="Text Box 29"/>
              <p:cNvSpPr txBox="1">
                <a:spLocks noChangeArrowheads="1"/>
              </p:cNvSpPr>
              <p:nvPr/>
            </p:nvSpPr>
            <p:spPr bwMode="auto">
              <a:xfrm>
                <a:off x="3792" y="2736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>
                    <a:ea typeface="ＭＳ Ｐゴシック" pitchFamily="34" charset="-128"/>
                  </a:rPr>
                  <a:t>(c)</a:t>
                </a:r>
              </a:p>
            </p:txBody>
          </p:sp>
          <p:sp>
            <p:nvSpPr>
              <p:cNvPr id="60" name="Oval 30"/>
              <p:cNvSpPr>
                <a:spLocks noChangeArrowheads="1"/>
              </p:cNvSpPr>
              <p:nvPr/>
            </p:nvSpPr>
            <p:spPr bwMode="auto">
              <a:xfrm>
                <a:off x="4468" y="2381"/>
                <a:ext cx="240" cy="240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" name="Oval 31"/>
              <p:cNvSpPr>
                <a:spLocks noChangeArrowheads="1"/>
              </p:cNvSpPr>
              <p:nvPr/>
            </p:nvSpPr>
            <p:spPr bwMode="auto">
              <a:xfrm>
                <a:off x="4564" y="2477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9" name="Group 32"/>
            <p:cNvGrpSpPr>
              <a:grpSpLocks/>
            </p:cNvGrpSpPr>
            <p:nvPr/>
          </p:nvGrpSpPr>
          <p:grpSpPr bwMode="auto">
            <a:xfrm>
              <a:off x="5410200" y="1556266"/>
              <a:ext cx="1447800" cy="457200"/>
              <a:chOff x="3744" y="1488"/>
              <a:chExt cx="912" cy="288"/>
            </a:xfrm>
          </p:grpSpPr>
          <p:sp>
            <p:nvSpPr>
              <p:cNvPr id="54" name="Text Box 33"/>
              <p:cNvSpPr txBox="1">
                <a:spLocks noChangeArrowheads="1"/>
              </p:cNvSpPr>
              <p:nvPr/>
            </p:nvSpPr>
            <p:spPr bwMode="auto">
              <a:xfrm>
                <a:off x="3744" y="1488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 dirty="0">
                    <a:ea typeface="ＭＳ Ｐゴシック" pitchFamily="34" charset="-128"/>
                  </a:rPr>
                  <a:t>(a)</a:t>
                </a:r>
              </a:p>
            </p:txBody>
          </p:sp>
          <p:grpSp>
            <p:nvGrpSpPr>
              <p:cNvPr id="55" name="Group 34"/>
              <p:cNvGrpSpPr>
                <a:grpSpLocks/>
              </p:cNvGrpSpPr>
              <p:nvPr/>
            </p:nvGrpSpPr>
            <p:grpSpPr bwMode="auto">
              <a:xfrm>
                <a:off x="4416" y="1536"/>
                <a:ext cx="240" cy="240"/>
                <a:chOff x="4792" y="1808"/>
                <a:chExt cx="240" cy="240"/>
              </a:xfrm>
            </p:grpSpPr>
            <p:sp>
              <p:nvSpPr>
                <p:cNvPr id="56" name="Oval 35"/>
                <p:cNvSpPr>
                  <a:spLocks noChangeArrowheads="1"/>
                </p:cNvSpPr>
                <p:nvPr/>
              </p:nvSpPr>
              <p:spPr bwMode="auto">
                <a:xfrm>
                  <a:off x="4792" y="1808"/>
                  <a:ext cx="240" cy="24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7" name="Freeform 36"/>
                <p:cNvSpPr>
                  <a:spLocks/>
                </p:cNvSpPr>
                <p:nvPr/>
              </p:nvSpPr>
              <p:spPr bwMode="auto">
                <a:xfrm>
                  <a:off x="4848" y="1824"/>
                  <a:ext cx="136" cy="197"/>
                </a:xfrm>
                <a:custGeom>
                  <a:avLst/>
                  <a:gdLst>
                    <a:gd name="T0" fmla="*/ 136 w 136"/>
                    <a:gd name="T1" fmla="*/ 0 h 197"/>
                    <a:gd name="T2" fmla="*/ 0 w 136"/>
                    <a:gd name="T3" fmla="*/ 197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36" h="197">
                      <a:moveTo>
                        <a:pt x="136" y="0"/>
                      </a:moveTo>
                      <a:lnTo>
                        <a:pt x="0" y="197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8" name="Freeform 37"/>
                <p:cNvSpPr>
                  <a:spLocks/>
                </p:cNvSpPr>
                <p:nvPr/>
              </p:nvSpPr>
              <p:spPr bwMode="auto">
                <a:xfrm>
                  <a:off x="4842" y="1824"/>
                  <a:ext cx="135" cy="197"/>
                </a:xfrm>
                <a:custGeom>
                  <a:avLst/>
                  <a:gdLst>
                    <a:gd name="T0" fmla="*/ 0 w 135"/>
                    <a:gd name="T1" fmla="*/ 0 h 197"/>
                    <a:gd name="T2" fmla="*/ 135 w 135"/>
                    <a:gd name="T3" fmla="*/ 197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35" h="197">
                      <a:moveTo>
                        <a:pt x="0" y="0"/>
                      </a:moveTo>
                      <a:lnTo>
                        <a:pt x="135" y="197"/>
                      </a:ln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50" name="Group 38"/>
            <p:cNvGrpSpPr>
              <a:grpSpLocks/>
            </p:cNvGrpSpPr>
            <p:nvPr/>
          </p:nvGrpSpPr>
          <p:grpSpPr bwMode="auto">
            <a:xfrm>
              <a:off x="5410201" y="2209800"/>
              <a:ext cx="2087563" cy="1006475"/>
              <a:chOff x="3744" y="2064"/>
              <a:chExt cx="1315" cy="634"/>
            </a:xfrm>
          </p:grpSpPr>
          <p:sp>
            <p:nvSpPr>
              <p:cNvPr id="52" name="Text Box 39"/>
              <p:cNvSpPr txBox="1">
                <a:spLocks noChangeArrowheads="1"/>
              </p:cNvSpPr>
              <p:nvPr/>
            </p:nvSpPr>
            <p:spPr bwMode="auto">
              <a:xfrm>
                <a:off x="3744" y="2064"/>
                <a:ext cx="38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 dirty="0" smtClean="0">
                    <a:ea typeface="ＭＳ Ｐゴシック" pitchFamily="34" charset="-128"/>
                  </a:rPr>
                  <a:t>(b)</a:t>
                </a:r>
                <a:endParaRPr lang="en-US" altLang="ja-JP" b="1" i="0" dirty="0">
                  <a:ea typeface="ＭＳ Ｐゴシック" pitchFamily="34" charset="-128"/>
                </a:endParaRPr>
              </a:p>
            </p:txBody>
          </p:sp>
          <p:sp>
            <p:nvSpPr>
              <p:cNvPr id="53" name="Text Box 40"/>
              <p:cNvSpPr txBox="1">
                <a:spLocks noChangeArrowheads="1"/>
              </p:cNvSpPr>
              <p:nvPr/>
            </p:nvSpPr>
            <p:spPr bwMode="auto">
              <a:xfrm>
                <a:off x="4291" y="2410"/>
                <a:ext cx="76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ja-JP" b="1" i="0" dirty="0">
                    <a:ea typeface="ＭＳ Ｐゴシック" pitchFamily="34" charset="-128"/>
                  </a:rPr>
                  <a:t>zero</a:t>
                </a:r>
              </a:p>
            </p:txBody>
          </p:sp>
        </p:grpSp>
        <p:sp>
          <p:nvSpPr>
            <p:cNvPr id="51" name="TextBox 50"/>
            <p:cNvSpPr txBox="1"/>
            <p:nvPr/>
          </p:nvSpPr>
          <p:spPr>
            <a:xfrm>
              <a:off x="4572000" y="1600200"/>
              <a:ext cx="4038600" cy="369332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square" rtlCol="0">
              <a:spAutoFit/>
            </a:bodyPr>
            <a:lstStyle/>
            <a:p>
              <a:pPr indent="228600"/>
              <a:r>
                <a:rPr lang="en-US" sz="1800" b="1" dirty="0" smtClean="0">
                  <a:solidFill>
                    <a:srgbClr val="CC0000"/>
                  </a:solidFill>
                  <a:latin typeface="+mj-lt"/>
                </a:rPr>
                <a:t>(B). </a:t>
              </a:r>
              <a:endParaRPr lang="en-US" sz="1800" b="1" dirty="0">
                <a:solidFill>
                  <a:srgbClr val="CC0000"/>
                </a:solidFill>
                <a:latin typeface="+mj-lt"/>
              </a:endParaRPr>
            </a:p>
          </p:txBody>
        </p:sp>
      </p:grpSp>
      <p:sp>
        <p:nvSpPr>
          <p:cNvPr id="74" name="Text Box 29"/>
          <p:cNvSpPr txBox="1">
            <a:spLocks noChangeArrowheads="1"/>
          </p:cNvSpPr>
          <p:nvPr/>
        </p:nvSpPr>
        <p:spPr bwMode="auto">
          <a:xfrm>
            <a:off x="5410200" y="6324600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>
                <a:ea typeface="ＭＳ Ｐゴシック" pitchFamily="34" charset="-128"/>
              </a:rPr>
              <a:t>(c)</a:t>
            </a:r>
          </a:p>
        </p:txBody>
      </p:sp>
      <p:sp>
        <p:nvSpPr>
          <p:cNvPr id="75" name="Oval 30"/>
          <p:cNvSpPr>
            <a:spLocks noChangeArrowheads="1"/>
          </p:cNvSpPr>
          <p:nvPr/>
        </p:nvSpPr>
        <p:spPr bwMode="auto">
          <a:xfrm>
            <a:off x="6400800" y="6400800"/>
            <a:ext cx="381000" cy="381000"/>
          </a:xfrm>
          <a:prstGeom prst="ellips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6" name="Oval 31"/>
          <p:cNvSpPr>
            <a:spLocks noChangeArrowheads="1"/>
          </p:cNvSpPr>
          <p:nvPr/>
        </p:nvSpPr>
        <p:spPr bwMode="auto">
          <a:xfrm>
            <a:off x="6553200" y="65532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9" name="Text Box 33"/>
          <p:cNvSpPr txBox="1">
            <a:spLocks noChangeArrowheads="1"/>
          </p:cNvSpPr>
          <p:nvPr/>
        </p:nvSpPr>
        <p:spPr bwMode="auto">
          <a:xfrm>
            <a:off x="5410200" y="5061466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 dirty="0">
                <a:ea typeface="ＭＳ Ｐゴシック" pitchFamily="34" charset="-128"/>
              </a:rPr>
              <a:t>(a)</a:t>
            </a:r>
          </a:p>
        </p:txBody>
      </p:sp>
      <p:grpSp>
        <p:nvGrpSpPr>
          <p:cNvPr id="70" name="Group 34"/>
          <p:cNvGrpSpPr>
            <a:grpSpLocks/>
          </p:cNvGrpSpPr>
          <p:nvPr/>
        </p:nvGrpSpPr>
        <p:grpSpPr bwMode="auto">
          <a:xfrm>
            <a:off x="6521450" y="5778640"/>
            <a:ext cx="381000" cy="381000"/>
            <a:chOff x="4792" y="1808"/>
            <a:chExt cx="240" cy="240"/>
          </a:xfrm>
        </p:grpSpPr>
        <p:sp>
          <p:nvSpPr>
            <p:cNvPr id="71" name="Oval 35"/>
            <p:cNvSpPr>
              <a:spLocks noChangeArrowheads="1"/>
            </p:cNvSpPr>
            <p:nvPr/>
          </p:nvSpPr>
          <p:spPr bwMode="auto">
            <a:xfrm>
              <a:off x="4792" y="1808"/>
              <a:ext cx="240" cy="24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2" name="Freeform 36"/>
            <p:cNvSpPr>
              <a:spLocks/>
            </p:cNvSpPr>
            <p:nvPr/>
          </p:nvSpPr>
          <p:spPr bwMode="auto">
            <a:xfrm>
              <a:off x="4848" y="1824"/>
              <a:ext cx="136" cy="197"/>
            </a:xfrm>
            <a:custGeom>
              <a:avLst/>
              <a:gdLst>
                <a:gd name="T0" fmla="*/ 136 w 136"/>
                <a:gd name="T1" fmla="*/ 0 h 197"/>
                <a:gd name="T2" fmla="*/ 0 w 136"/>
                <a:gd name="T3" fmla="*/ 197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36" h="197">
                  <a:moveTo>
                    <a:pt x="136" y="0"/>
                  </a:moveTo>
                  <a:lnTo>
                    <a:pt x="0" y="197"/>
                  </a:lnTo>
                </a:path>
              </a:pathLst>
            </a:custGeom>
            <a:noFill/>
            <a:ln w="19050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37"/>
            <p:cNvSpPr>
              <a:spLocks/>
            </p:cNvSpPr>
            <p:nvPr/>
          </p:nvSpPr>
          <p:spPr bwMode="auto">
            <a:xfrm>
              <a:off x="4842" y="1824"/>
              <a:ext cx="135" cy="197"/>
            </a:xfrm>
            <a:custGeom>
              <a:avLst/>
              <a:gdLst>
                <a:gd name="T0" fmla="*/ 0 w 135"/>
                <a:gd name="T1" fmla="*/ 0 h 197"/>
                <a:gd name="T2" fmla="*/ 135 w 135"/>
                <a:gd name="T3" fmla="*/ 197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35" h="197">
                  <a:moveTo>
                    <a:pt x="0" y="0"/>
                  </a:moveTo>
                  <a:lnTo>
                    <a:pt x="135" y="197"/>
                  </a:lnTo>
                </a:path>
              </a:pathLst>
            </a:custGeom>
            <a:noFill/>
            <a:ln w="19050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7" name="Text Box 39"/>
          <p:cNvSpPr txBox="1">
            <a:spLocks noChangeArrowheads="1"/>
          </p:cNvSpPr>
          <p:nvPr/>
        </p:nvSpPr>
        <p:spPr bwMode="auto">
          <a:xfrm>
            <a:off x="5410200" y="5715000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>
                <a:ea typeface="ＭＳ Ｐゴシック" pitchFamily="34" charset="-128"/>
              </a:rPr>
              <a:t>(b)</a:t>
            </a:r>
          </a:p>
        </p:txBody>
      </p:sp>
      <p:sp>
        <p:nvSpPr>
          <p:cNvPr id="68" name="Text Box 40"/>
          <p:cNvSpPr txBox="1">
            <a:spLocks noChangeArrowheads="1"/>
          </p:cNvSpPr>
          <p:nvPr/>
        </p:nvSpPr>
        <p:spPr bwMode="auto">
          <a:xfrm>
            <a:off x="6324600" y="5061466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ja-JP" b="1" i="0" dirty="0">
                <a:ea typeface="ＭＳ Ｐゴシック" pitchFamily="34" charset="-128"/>
              </a:rPr>
              <a:t>zero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4582048" y="5125496"/>
            <a:ext cx="4038600" cy="36933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>
            <a:spAutoFit/>
          </a:bodyPr>
          <a:lstStyle/>
          <a:p>
            <a:pPr indent="228600"/>
            <a:r>
              <a:rPr lang="en-US" sz="1800" b="1" dirty="0" smtClean="0">
                <a:solidFill>
                  <a:srgbClr val="CC0000"/>
                </a:solidFill>
                <a:latin typeface="+mj-lt"/>
              </a:rPr>
              <a:t>(C). </a:t>
            </a:r>
            <a:endParaRPr lang="en-US" sz="1800" b="1" dirty="0">
              <a:solidFill>
                <a:srgbClr val="CC0000"/>
              </a:solidFill>
              <a:latin typeface="+mj-lt"/>
            </a:endParaRPr>
          </a:p>
        </p:txBody>
      </p:sp>
      <p:sp>
        <p:nvSpPr>
          <p:cNvPr id="78" name="Rectangle 77"/>
          <p:cNvSpPr/>
          <p:nvPr/>
        </p:nvSpPr>
        <p:spPr>
          <a:xfrm>
            <a:off x="10048" y="641866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31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053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60338"/>
            <a:ext cx="7772400" cy="525462"/>
          </a:xfrm>
        </p:spPr>
        <p:txBody>
          <a:bodyPr/>
          <a:lstStyle/>
          <a:p>
            <a:pPr eaLnBrk="1" hangingPunct="1"/>
            <a:r>
              <a:rPr lang="en-US" dirty="0" err="1" smtClean="0"/>
              <a:t>iClicker</a:t>
            </a:r>
            <a:r>
              <a:rPr lang="en-US" dirty="0" smtClean="0"/>
              <a:t> Question</a:t>
            </a:r>
          </a:p>
        </p:txBody>
      </p:sp>
      <p:grpSp>
        <p:nvGrpSpPr>
          <p:cNvPr id="7" name="Group 7"/>
          <p:cNvGrpSpPr>
            <a:grpSpLocks/>
          </p:cNvGrpSpPr>
          <p:nvPr/>
        </p:nvGrpSpPr>
        <p:grpSpPr bwMode="auto">
          <a:xfrm>
            <a:off x="5727700" y="3733800"/>
            <a:ext cx="1968500" cy="1866900"/>
            <a:chOff x="3304" y="1248"/>
            <a:chExt cx="1240" cy="1176"/>
          </a:xfrm>
        </p:grpSpPr>
        <p:grpSp>
          <p:nvGrpSpPr>
            <p:cNvPr id="8" name="Group 8"/>
            <p:cNvGrpSpPr>
              <a:grpSpLocks/>
            </p:cNvGrpSpPr>
            <p:nvPr/>
          </p:nvGrpSpPr>
          <p:grpSpPr bwMode="auto">
            <a:xfrm>
              <a:off x="3456" y="1248"/>
              <a:ext cx="912" cy="1176"/>
              <a:chOff x="2304" y="1032"/>
              <a:chExt cx="912" cy="1176"/>
            </a:xfrm>
          </p:grpSpPr>
          <p:sp>
            <p:nvSpPr>
              <p:cNvPr id="14" name="Line 9"/>
              <p:cNvSpPr>
                <a:spLocks noChangeShapeType="1"/>
              </p:cNvSpPr>
              <p:nvPr/>
            </p:nvSpPr>
            <p:spPr bwMode="auto">
              <a:xfrm flipV="1">
                <a:off x="2544" y="1056"/>
                <a:ext cx="0" cy="105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Line 10"/>
              <p:cNvSpPr>
                <a:spLocks noChangeShapeType="1"/>
              </p:cNvSpPr>
              <p:nvPr/>
            </p:nvSpPr>
            <p:spPr bwMode="auto">
              <a:xfrm>
                <a:off x="2304" y="1680"/>
                <a:ext cx="91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16" name="Group 11"/>
              <p:cNvGrpSpPr>
                <a:grpSpLocks/>
              </p:cNvGrpSpPr>
              <p:nvPr/>
            </p:nvGrpSpPr>
            <p:grpSpPr bwMode="auto">
              <a:xfrm>
                <a:off x="2580" y="1032"/>
                <a:ext cx="540" cy="557"/>
                <a:chOff x="2580" y="1032"/>
                <a:chExt cx="540" cy="557"/>
              </a:xfrm>
            </p:grpSpPr>
            <p:grpSp>
              <p:nvGrpSpPr>
                <p:cNvPr id="28" name="Group 12"/>
                <p:cNvGrpSpPr>
                  <a:grpSpLocks/>
                </p:cNvGrpSpPr>
                <p:nvPr/>
              </p:nvGrpSpPr>
              <p:grpSpPr bwMode="auto">
                <a:xfrm>
                  <a:off x="2640" y="1248"/>
                  <a:ext cx="480" cy="288"/>
                  <a:chOff x="2640" y="1248"/>
                  <a:chExt cx="480" cy="288"/>
                </a:xfrm>
              </p:grpSpPr>
              <p:sp>
                <p:nvSpPr>
                  <p:cNvPr id="33" name="Oval 13"/>
                  <p:cNvSpPr>
                    <a:spLocks noChangeArrowheads="1"/>
                  </p:cNvSpPr>
                  <p:nvPr/>
                </p:nvSpPr>
                <p:spPr bwMode="auto">
                  <a:xfrm>
                    <a:off x="264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4" name="Oval 14"/>
                  <p:cNvSpPr>
                    <a:spLocks noChangeArrowheads="1"/>
                  </p:cNvSpPr>
                  <p:nvPr/>
                </p:nvSpPr>
                <p:spPr bwMode="auto">
                  <a:xfrm>
                    <a:off x="278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288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" name="Oval 16"/>
                  <p:cNvSpPr>
                    <a:spLocks noChangeArrowheads="1"/>
                  </p:cNvSpPr>
                  <p:nvPr/>
                </p:nvSpPr>
                <p:spPr bwMode="auto">
                  <a:xfrm>
                    <a:off x="302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9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258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30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2730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31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282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 dirty="0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32" name="Text Box 20"/>
                <p:cNvSpPr txBox="1">
                  <a:spLocks noChangeArrowheads="1"/>
                </p:cNvSpPr>
                <p:nvPr/>
              </p:nvSpPr>
              <p:spPr bwMode="auto">
                <a:xfrm>
                  <a:off x="2964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 dirty="0">
                      <a:latin typeface="Comic Sans MS" pitchFamily="66" charset="0"/>
                    </a:rPr>
                    <a:t>.</a:t>
                  </a:r>
                </a:p>
              </p:txBody>
            </p:sp>
          </p:grpSp>
          <p:grpSp>
            <p:nvGrpSpPr>
              <p:cNvPr id="17" name="Group 21"/>
              <p:cNvGrpSpPr>
                <a:grpSpLocks/>
              </p:cNvGrpSpPr>
              <p:nvPr/>
            </p:nvGrpSpPr>
            <p:grpSpPr bwMode="auto">
              <a:xfrm>
                <a:off x="2544" y="1536"/>
                <a:ext cx="540" cy="557"/>
                <a:chOff x="2580" y="1032"/>
                <a:chExt cx="540" cy="557"/>
              </a:xfrm>
            </p:grpSpPr>
            <p:grpSp>
              <p:nvGrpSpPr>
                <p:cNvPr id="19" name="Group 22"/>
                <p:cNvGrpSpPr>
                  <a:grpSpLocks/>
                </p:cNvGrpSpPr>
                <p:nvPr/>
              </p:nvGrpSpPr>
              <p:grpSpPr bwMode="auto">
                <a:xfrm>
                  <a:off x="2640" y="1248"/>
                  <a:ext cx="480" cy="288"/>
                  <a:chOff x="2640" y="1248"/>
                  <a:chExt cx="480" cy="288"/>
                </a:xfrm>
              </p:grpSpPr>
              <p:sp>
                <p:nvSpPr>
                  <p:cNvPr id="24" name="Oval 23"/>
                  <p:cNvSpPr>
                    <a:spLocks noChangeArrowheads="1"/>
                  </p:cNvSpPr>
                  <p:nvPr/>
                </p:nvSpPr>
                <p:spPr bwMode="auto">
                  <a:xfrm>
                    <a:off x="264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5" name="Oval 24"/>
                  <p:cNvSpPr>
                    <a:spLocks noChangeArrowheads="1"/>
                  </p:cNvSpPr>
                  <p:nvPr/>
                </p:nvSpPr>
                <p:spPr bwMode="auto">
                  <a:xfrm>
                    <a:off x="278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6" name="Oval 25"/>
                  <p:cNvSpPr>
                    <a:spLocks noChangeArrowheads="1"/>
                  </p:cNvSpPr>
                  <p:nvPr/>
                </p:nvSpPr>
                <p:spPr bwMode="auto">
                  <a:xfrm>
                    <a:off x="288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7" name="Oval 26"/>
                  <p:cNvSpPr>
                    <a:spLocks noChangeArrowheads="1"/>
                  </p:cNvSpPr>
                  <p:nvPr/>
                </p:nvSpPr>
                <p:spPr bwMode="auto">
                  <a:xfrm>
                    <a:off x="302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0" name="Text Box 27"/>
                <p:cNvSpPr txBox="1">
                  <a:spLocks noChangeArrowheads="1"/>
                </p:cNvSpPr>
                <p:nvPr/>
              </p:nvSpPr>
              <p:spPr bwMode="auto">
                <a:xfrm>
                  <a:off x="258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21" name="Text Box 28"/>
                <p:cNvSpPr txBox="1">
                  <a:spLocks noChangeArrowheads="1"/>
                </p:cNvSpPr>
                <p:nvPr/>
              </p:nvSpPr>
              <p:spPr bwMode="auto">
                <a:xfrm>
                  <a:off x="2730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22" name="Text Box 29"/>
                <p:cNvSpPr txBox="1">
                  <a:spLocks noChangeArrowheads="1"/>
                </p:cNvSpPr>
                <p:nvPr/>
              </p:nvSpPr>
              <p:spPr bwMode="auto">
                <a:xfrm>
                  <a:off x="282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23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2964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</p:grpSp>
          <p:sp>
            <p:nvSpPr>
              <p:cNvPr id="18" name="Freeform 31"/>
              <p:cNvSpPr>
                <a:spLocks/>
              </p:cNvSpPr>
              <p:nvPr/>
            </p:nvSpPr>
            <p:spPr bwMode="auto">
              <a:xfrm>
                <a:off x="2592" y="1680"/>
                <a:ext cx="432" cy="528"/>
              </a:xfrm>
              <a:custGeom>
                <a:avLst/>
                <a:gdLst>
                  <a:gd name="T0" fmla="*/ 170 w 452"/>
                  <a:gd name="T1" fmla="*/ 0 h 618"/>
                  <a:gd name="T2" fmla="*/ 307 w 452"/>
                  <a:gd name="T3" fmla="*/ 35 h 618"/>
                  <a:gd name="T4" fmla="*/ 389 w 452"/>
                  <a:gd name="T5" fmla="*/ 140 h 618"/>
                  <a:gd name="T6" fmla="*/ 411 w 452"/>
                  <a:gd name="T7" fmla="*/ 223 h 618"/>
                  <a:gd name="T8" fmla="*/ 400 w 452"/>
                  <a:gd name="T9" fmla="*/ 315 h 618"/>
                  <a:gd name="T10" fmla="*/ 345 w 452"/>
                  <a:gd name="T11" fmla="*/ 385 h 618"/>
                  <a:gd name="T12" fmla="*/ 252 w 452"/>
                  <a:gd name="T13" fmla="*/ 433 h 618"/>
                  <a:gd name="T14" fmla="*/ 110 w 452"/>
                  <a:gd name="T15" fmla="*/ 447 h 618"/>
                  <a:gd name="T16" fmla="*/ 0 w 452"/>
                  <a:gd name="T17" fmla="*/ 408 h 618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452"/>
                  <a:gd name="T28" fmla="*/ 0 h 618"/>
                  <a:gd name="T29" fmla="*/ 452 w 452"/>
                  <a:gd name="T30" fmla="*/ 618 h 618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452" h="618">
                    <a:moveTo>
                      <a:pt x="186" y="0"/>
                    </a:moveTo>
                    <a:cubicBezTo>
                      <a:pt x="211" y="8"/>
                      <a:pt x="296" y="16"/>
                      <a:pt x="336" y="48"/>
                    </a:cubicBezTo>
                    <a:cubicBezTo>
                      <a:pt x="376" y="80"/>
                      <a:pt x="407" y="149"/>
                      <a:pt x="426" y="192"/>
                    </a:cubicBezTo>
                    <a:cubicBezTo>
                      <a:pt x="445" y="235"/>
                      <a:pt x="448" y="266"/>
                      <a:pt x="450" y="306"/>
                    </a:cubicBezTo>
                    <a:cubicBezTo>
                      <a:pt x="452" y="346"/>
                      <a:pt x="450" y="395"/>
                      <a:pt x="438" y="432"/>
                    </a:cubicBezTo>
                    <a:cubicBezTo>
                      <a:pt x="426" y="469"/>
                      <a:pt x="405" y="501"/>
                      <a:pt x="378" y="528"/>
                    </a:cubicBezTo>
                    <a:cubicBezTo>
                      <a:pt x="351" y="555"/>
                      <a:pt x="319" y="580"/>
                      <a:pt x="276" y="594"/>
                    </a:cubicBezTo>
                    <a:cubicBezTo>
                      <a:pt x="233" y="608"/>
                      <a:pt x="166" y="618"/>
                      <a:pt x="120" y="612"/>
                    </a:cubicBezTo>
                    <a:cubicBezTo>
                      <a:pt x="74" y="606"/>
                      <a:pt x="25" y="569"/>
                      <a:pt x="0" y="558"/>
                    </a:cubicBezTo>
                  </a:path>
                </a:pathLst>
              </a:cu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aphicFrame>
          <p:nvGraphicFramePr>
            <p:cNvPr id="9" name="Object 32"/>
            <p:cNvGraphicFramePr>
              <a:graphicFrameLocks noChangeAspect="1"/>
            </p:cNvGraphicFramePr>
            <p:nvPr/>
          </p:nvGraphicFramePr>
          <p:xfrm>
            <a:off x="3304" y="1758"/>
            <a:ext cx="296" cy="1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5089" name="Equation" r:id="rId4" imgW="469800" imgH="215640" progId="Equation.DSMT4">
                    <p:embed/>
                  </p:oleObj>
                </mc:Choice>
                <mc:Fallback>
                  <p:oleObj name="Equation" r:id="rId4" imgW="469800" imgH="2156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04" y="1758"/>
                          <a:ext cx="296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" name="Object 3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607153331"/>
                </p:ext>
              </p:extLst>
            </p:nvPr>
          </p:nvGraphicFramePr>
          <p:xfrm>
            <a:off x="4224" y="1312"/>
            <a:ext cx="320" cy="1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5090" name="Equation" r:id="rId6" imgW="507960" imgH="203040" progId="Equation.DSMT4">
                    <p:embed/>
                  </p:oleObj>
                </mc:Choice>
                <mc:Fallback>
                  <p:oleObj name="Equation" r:id="rId6" imgW="507960" imgH="2030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24" y="1312"/>
                          <a:ext cx="320" cy="1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" name="Object 34"/>
            <p:cNvGraphicFramePr>
              <a:graphicFrameLocks noChangeAspect="1"/>
            </p:cNvGraphicFramePr>
            <p:nvPr/>
          </p:nvGraphicFramePr>
          <p:xfrm>
            <a:off x="3582" y="1248"/>
            <a:ext cx="80" cy="1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5091" name="Equation" r:id="rId8" imgW="126720" imgH="177480" progId="Equation.DSMT4">
                    <p:embed/>
                  </p:oleObj>
                </mc:Choice>
                <mc:Fallback>
                  <p:oleObj name="Equation" r:id="rId8" imgW="12672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582" y="1248"/>
                          <a:ext cx="80" cy="1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35"/>
            <p:cNvGraphicFramePr>
              <a:graphicFrameLocks noChangeAspect="1"/>
            </p:cNvGraphicFramePr>
            <p:nvPr/>
          </p:nvGraphicFramePr>
          <p:xfrm>
            <a:off x="3600" y="1920"/>
            <a:ext cx="88" cy="1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5092" name="Equation" r:id="rId10" imgW="139680" imgH="177480" progId="Equation.DSMT4">
                    <p:embed/>
                  </p:oleObj>
                </mc:Choice>
                <mc:Fallback>
                  <p:oleObj name="Equation" r:id="rId10" imgW="13968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600" y="1920"/>
                          <a:ext cx="88" cy="1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36"/>
            <p:cNvGraphicFramePr>
              <a:graphicFrameLocks noChangeAspect="1"/>
            </p:cNvGraphicFramePr>
            <p:nvPr/>
          </p:nvGraphicFramePr>
          <p:xfrm>
            <a:off x="4368" y="1824"/>
            <a:ext cx="88" cy="1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5093" name="Equation" r:id="rId12" imgW="139680" imgH="215640" progId="Equation.DSMT4">
                    <p:embed/>
                  </p:oleObj>
                </mc:Choice>
                <mc:Fallback>
                  <p:oleObj name="Equation" r:id="rId12" imgW="139680" imgH="2156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368" y="1824"/>
                          <a:ext cx="88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" name="Rectangle 1"/>
          <p:cNvSpPr/>
          <p:nvPr/>
        </p:nvSpPr>
        <p:spPr>
          <a:xfrm>
            <a:off x="1066800" y="797511"/>
            <a:ext cx="5791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eaLnBrk="1" hangingPunct="1">
              <a:buNone/>
            </a:pPr>
            <a:r>
              <a:rPr lang="en-US" dirty="0"/>
              <a:t>Small metal ball has charge q = +0.05C and mass, m = 0.025kg.  Ball enters a region of magnetic field B = 0.5 T that is perpendicular to its velocity v = 200m/s. Centripetal acceleration = v</a:t>
            </a:r>
            <a:r>
              <a:rPr lang="en-US" baseline="30000" dirty="0"/>
              <a:t>2</a:t>
            </a:r>
            <a:r>
              <a:rPr lang="en-US" dirty="0"/>
              <a:t>/r.  What is radius of the curve ball will move thru in magnetic field?</a:t>
            </a:r>
          </a:p>
          <a:p>
            <a:pPr marL="0" indent="0" eaLnBrk="1" hangingPunct="1">
              <a:buNone/>
            </a:pPr>
            <a:endParaRPr lang="en-US" dirty="0"/>
          </a:p>
          <a:p>
            <a:pPr marL="514350" indent="-514350" eaLnBrk="1" hangingPunct="1">
              <a:buAutoNum type="alphaUcPeriod"/>
            </a:pPr>
            <a:r>
              <a:rPr lang="en-US" dirty="0"/>
              <a:t>200m </a:t>
            </a:r>
          </a:p>
          <a:p>
            <a:pPr marL="514350" indent="-514350" eaLnBrk="1" hangingPunct="1">
              <a:buAutoNum type="alphaUcPeriod"/>
            </a:pPr>
            <a:r>
              <a:rPr lang="en-US" dirty="0"/>
              <a:t>100m </a:t>
            </a:r>
          </a:p>
          <a:p>
            <a:pPr marL="514350" indent="-514350" eaLnBrk="1" hangingPunct="1">
              <a:buAutoNum type="alphaUcPeriod"/>
            </a:pPr>
            <a:r>
              <a:rPr lang="en-US" dirty="0"/>
              <a:t>250m </a:t>
            </a:r>
          </a:p>
          <a:p>
            <a:pPr marL="514350" indent="-514350" eaLnBrk="1" hangingPunct="1">
              <a:buAutoNum type="alphaUcPeriod"/>
            </a:pPr>
            <a:r>
              <a:rPr lang="en-US" dirty="0"/>
              <a:t>120m </a:t>
            </a:r>
          </a:p>
          <a:p>
            <a:pPr marL="514350" indent="-514350" eaLnBrk="1" hangingPunct="1">
              <a:buAutoNum type="alphaUcPeriod"/>
            </a:pPr>
            <a:r>
              <a:rPr lang="en-US" dirty="0"/>
              <a:t>50m</a:t>
            </a:r>
          </a:p>
        </p:txBody>
      </p:sp>
      <p:sp>
        <p:nvSpPr>
          <p:cNvPr id="37" name="Rectangle 36"/>
          <p:cNvSpPr/>
          <p:nvPr/>
        </p:nvSpPr>
        <p:spPr>
          <a:xfrm>
            <a:off x="0" y="6858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32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3484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EBCA81-FADF-41BE-86E6-AE9D07083E6A}" type="slidenum">
              <a:rPr lang="en-US"/>
              <a:pPr eaLnBrk="1" hangingPunct="1"/>
              <a:t>33</a:t>
            </a:fld>
            <a:endParaRPr lang="en-US"/>
          </a:p>
        </p:txBody>
      </p:sp>
      <p:sp>
        <p:nvSpPr>
          <p:cNvPr id="1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609" y="13398"/>
            <a:ext cx="9144000" cy="914400"/>
          </a:xfrm>
        </p:spPr>
        <p:txBody>
          <a:bodyPr/>
          <a:lstStyle/>
          <a:p>
            <a:pPr eaLnBrk="1" hangingPunct="1"/>
            <a:endParaRPr lang="en-US" dirty="0" smtClean="0">
              <a:solidFill>
                <a:srgbClr val="FF0000"/>
              </a:solidFill>
            </a:endParaRPr>
          </a:p>
        </p:txBody>
      </p:sp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2971800" y="1828800"/>
            <a:ext cx="4953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 dirty="0">
                <a:latin typeface="Comic Sans MS" pitchFamily="66" charset="0"/>
              </a:rPr>
              <a:t>a) F = qv</a:t>
            </a:r>
            <a:r>
              <a:rPr lang="en-US" b="1" baseline="-25000" dirty="0">
                <a:latin typeface="Comic Sans MS" pitchFamily="66" charset="0"/>
              </a:rPr>
              <a:t>1</a:t>
            </a:r>
            <a:r>
              <a:rPr lang="en-US" b="1" dirty="0">
                <a:latin typeface="Comic Sans MS" pitchFamily="66" charset="0"/>
              </a:rPr>
              <a:t>B = (0.05)(200)(0.5) = 5N</a:t>
            </a:r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2971800" y="2590800"/>
            <a:ext cx="4953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 dirty="0">
                <a:latin typeface="Comic Sans MS" pitchFamily="66" charset="0"/>
              </a:rPr>
              <a:t>b) (see diagram) Force in –z direction</a:t>
            </a:r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2978812" y="3733800"/>
            <a:ext cx="494598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50000"/>
              </a:spcBef>
            </a:pPr>
            <a:r>
              <a:rPr lang="en-US" b="1" dirty="0" smtClean="0">
                <a:latin typeface="Comic Sans MS" pitchFamily="66" charset="0"/>
              </a:rPr>
              <a:t>c) F </a:t>
            </a:r>
            <a:r>
              <a:rPr lang="en-US" b="1" dirty="0">
                <a:latin typeface="Comic Sans MS" pitchFamily="66" charset="0"/>
              </a:rPr>
              <a:t>= ma = qv</a:t>
            </a:r>
            <a:r>
              <a:rPr lang="en-US" b="1" baseline="-25000" dirty="0">
                <a:latin typeface="Comic Sans MS" pitchFamily="66" charset="0"/>
              </a:rPr>
              <a:t>1</a:t>
            </a:r>
            <a:r>
              <a:rPr lang="en-US" b="1" dirty="0">
                <a:latin typeface="Comic Sans MS" pitchFamily="66" charset="0"/>
              </a:rPr>
              <a:t>B = 5N</a:t>
            </a:r>
          </a:p>
          <a:p>
            <a:pPr eaLnBrk="1" hangingPunct="1">
              <a:spcBef>
                <a:spcPct val="50000"/>
              </a:spcBef>
            </a:pPr>
            <a:r>
              <a:rPr lang="en-US" b="1" dirty="0">
                <a:latin typeface="Comic Sans MS" pitchFamily="66" charset="0"/>
              </a:rPr>
              <a:t>	a = 5N/0.025kg = 200 m/s</a:t>
            </a:r>
            <a:r>
              <a:rPr lang="en-US" b="1" baseline="30000" dirty="0">
                <a:latin typeface="Comic Sans MS" pitchFamily="66" charset="0"/>
              </a:rPr>
              <a:t>2</a:t>
            </a:r>
            <a:endParaRPr lang="en-US" b="1" dirty="0">
              <a:latin typeface="Comic Sans MS" pitchFamily="66" charset="0"/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28600" y="1219200"/>
            <a:ext cx="1968500" cy="1866900"/>
            <a:chOff x="3304" y="1248"/>
            <a:chExt cx="1240" cy="1176"/>
          </a:xfrm>
        </p:grpSpPr>
        <p:grpSp>
          <p:nvGrpSpPr>
            <p:cNvPr id="1041" name="Group 8"/>
            <p:cNvGrpSpPr>
              <a:grpSpLocks/>
            </p:cNvGrpSpPr>
            <p:nvPr/>
          </p:nvGrpSpPr>
          <p:grpSpPr bwMode="auto">
            <a:xfrm>
              <a:off x="3456" y="1248"/>
              <a:ext cx="912" cy="1176"/>
              <a:chOff x="2304" y="1032"/>
              <a:chExt cx="912" cy="1176"/>
            </a:xfrm>
          </p:grpSpPr>
          <p:sp>
            <p:nvSpPr>
              <p:cNvPr id="1042" name="Line 9"/>
              <p:cNvSpPr>
                <a:spLocks noChangeShapeType="1"/>
              </p:cNvSpPr>
              <p:nvPr/>
            </p:nvSpPr>
            <p:spPr bwMode="auto">
              <a:xfrm flipV="1">
                <a:off x="2544" y="1056"/>
                <a:ext cx="0" cy="105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" name="Line 10"/>
              <p:cNvSpPr>
                <a:spLocks noChangeShapeType="1"/>
              </p:cNvSpPr>
              <p:nvPr/>
            </p:nvSpPr>
            <p:spPr bwMode="auto">
              <a:xfrm>
                <a:off x="2304" y="1680"/>
                <a:ext cx="91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1044" name="Group 11"/>
              <p:cNvGrpSpPr>
                <a:grpSpLocks/>
              </p:cNvGrpSpPr>
              <p:nvPr/>
            </p:nvGrpSpPr>
            <p:grpSpPr bwMode="auto">
              <a:xfrm>
                <a:off x="2580" y="1032"/>
                <a:ext cx="540" cy="557"/>
                <a:chOff x="2580" y="1032"/>
                <a:chExt cx="540" cy="557"/>
              </a:xfrm>
            </p:grpSpPr>
            <p:grpSp>
              <p:nvGrpSpPr>
                <p:cNvPr id="1056" name="Group 12"/>
                <p:cNvGrpSpPr>
                  <a:grpSpLocks/>
                </p:cNvGrpSpPr>
                <p:nvPr/>
              </p:nvGrpSpPr>
              <p:grpSpPr bwMode="auto">
                <a:xfrm>
                  <a:off x="2640" y="1248"/>
                  <a:ext cx="480" cy="288"/>
                  <a:chOff x="2640" y="1248"/>
                  <a:chExt cx="480" cy="288"/>
                </a:xfrm>
              </p:grpSpPr>
              <p:sp>
                <p:nvSpPr>
                  <p:cNvPr id="1061" name="Oval 13"/>
                  <p:cNvSpPr>
                    <a:spLocks noChangeArrowheads="1"/>
                  </p:cNvSpPr>
                  <p:nvPr/>
                </p:nvSpPr>
                <p:spPr bwMode="auto">
                  <a:xfrm>
                    <a:off x="264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62" name="Oval 14"/>
                  <p:cNvSpPr>
                    <a:spLocks noChangeArrowheads="1"/>
                  </p:cNvSpPr>
                  <p:nvPr/>
                </p:nvSpPr>
                <p:spPr bwMode="auto">
                  <a:xfrm>
                    <a:off x="278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63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288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64" name="Oval 16"/>
                  <p:cNvSpPr>
                    <a:spLocks noChangeArrowheads="1"/>
                  </p:cNvSpPr>
                  <p:nvPr/>
                </p:nvSpPr>
                <p:spPr bwMode="auto">
                  <a:xfrm>
                    <a:off x="302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057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258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58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2730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59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282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60" name="Text Box 20"/>
                <p:cNvSpPr txBox="1">
                  <a:spLocks noChangeArrowheads="1"/>
                </p:cNvSpPr>
                <p:nvPr/>
              </p:nvSpPr>
              <p:spPr bwMode="auto">
                <a:xfrm>
                  <a:off x="2964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</p:grpSp>
          <p:grpSp>
            <p:nvGrpSpPr>
              <p:cNvPr id="1045" name="Group 21"/>
              <p:cNvGrpSpPr>
                <a:grpSpLocks/>
              </p:cNvGrpSpPr>
              <p:nvPr/>
            </p:nvGrpSpPr>
            <p:grpSpPr bwMode="auto">
              <a:xfrm>
                <a:off x="2544" y="1536"/>
                <a:ext cx="540" cy="557"/>
                <a:chOff x="2580" y="1032"/>
                <a:chExt cx="540" cy="557"/>
              </a:xfrm>
            </p:grpSpPr>
            <p:grpSp>
              <p:nvGrpSpPr>
                <p:cNvPr id="1047" name="Group 22"/>
                <p:cNvGrpSpPr>
                  <a:grpSpLocks/>
                </p:cNvGrpSpPr>
                <p:nvPr/>
              </p:nvGrpSpPr>
              <p:grpSpPr bwMode="auto">
                <a:xfrm>
                  <a:off x="2640" y="1248"/>
                  <a:ext cx="480" cy="288"/>
                  <a:chOff x="2640" y="1248"/>
                  <a:chExt cx="480" cy="288"/>
                </a:xfrm>
              </p:grpSpPr>
              <p:sp>
                <p:nvSpPr>
                  <p:cNvPr id="1052" name="Oval 23"/>
                  <p:cNvSpPr>
                    <a:spLocks noChangeArrowheads="1"/>
                  </p:cNvSpPr>
                  <p:nvPr/>
                </p:nvSpPr>
                <p:spPr bwMode="auto">
                  <a:xfrm>
                    <a:off x="264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53" name="Oval 24"/>
                  <p:cNvSpPr>
                    <a:spLocks noChangeArrowheads="1"/>
                  </p:cNvSpPr>
                  <p:nvPr/>
                </p:nvSpPr>
                <p:spPr bwMode="auto">
                  <a:xfrm>
                    <a:off x="278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54" name="Oval 25"/>
                  <p:cNvSpPr>
                    <a:spLocks noChangeArrowheads="1"/>
                  </p:cNvSpPr>
                  <p:nvPr/>
                </p:nvSpPr>
                <p:spPr bwMode="auto">
                  <a:xfrm>
                    <a:off x="2880" y="1248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55" name="Oval 26"/>
                  <p:cNvSpPr>
                    <a:spLocks noChangeArrowheads="1"/>
                  </p:cNvSpPr>
                  <p:nvPr/>
                </p:nvSpPr>
                <p:spPr bwMode="auto">
                  <a:xfrm>
                    <a:off x="3024" y="1440"/>
                    <a:ext cx="96" cy="96"/>
                  </a:xfrm>
                  <a:prstGeom prst="ellips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048" name="Text Box 27"/>
                <p:cNvSpPr txBox="1">
                  <a:spLocks noChangeArrowheads="1"/>
                </p:cNvSpPr>
                <p:nvPr/>
              </p:nvSpPr>
              <p:spPr bwMode="auto">
                <a:xfrm>
                  <a:off x="258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49" name="Text Box 28"/>
                <p:cNvSpPr txBox="1">
                  <a:spLocks noChangeArrowheads="1"/>
                </p:cNvSpPr>
                <p:nvPr/>
              </p:nvSpPr>
              <p:spPr bwMode="auto">
                <a:xfrm>
                  <a:off x="2730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50" name="Text Box 29"/>
                <p:cNvSpPr txBox="1">
                  <a:spLocks noChangeArrowheads="1"/>
                </p:cNvSpPr>
                <p:nvPr/>
              </p:nvSpPr>
              <p:spPr bwMode="auto">
                <a:xfrm>
                  <a:off x="2820" y="1032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  <p:sp>
              <p:nvSpPr>
                <p:cNvPr id="1051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2964" y="1224"/>
                  <a:ext cx="144" cy="36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sz="3200" b="1">
                      <a:latin typeface="Comic Sans MS" pitchFamily="66" charset="0"/>
                    </a:rPr>
                    <a:t>.</a:t>
                  </a:r>
                </a:p>
              </p:txBody>
            </p:sp>
          </p:grpSp>
          <p:sp>
            <p:nvSpPr>
              <p:cNvPr id="1046" name="Freeform 31"/>
              <p:cNvSpPr>
                <a:spLocks/>
              </p:cNvSpPr>
              <p:nvPr/>
            </p:nvSpPr>
            <p:spPr bwMode="auto">
              <a:xfrm>
                <a:off x="2592" y="1680"/>
                <a:ext cx="432" cy="528"/>
              </a:xfrm>
              <a:custGeom>
                <a:avLst/>
                <a:gdLst>
                  <a:gd name="T0" fmla="*/ 170 w 452"/>
                  <a:gd name="T1" fmla="*/ 0 h 618"/>
                  <a:gd name="T2" fmla="*/ 307 w 452"/>
                  <a:gd name="T3" fmla="*/ 35 h 618"/>
                  <a:gd name="T4" fmla="*/ 389 w 452"/>
                  <a:gd name="T5" fmla="*/ 140 h 618"/>
                  <a:gd name="T6" fmla="*/ 411 w 452"/>
                  <a:gd name="T7" fmla="*/ 223 h 618"/>
                  <a:gd name="T8" fmla="*/ 400 w 452"/>
                  <a:gd name="T9" fmla="*/ 315 h 618"/>
                  <a:gd name="T10" fmla="*/ 345 w 452"/>
                  <a:gd name="T11" fmla="*/ 385 h 618"/>
                  <a:gd name="T12" fmla="*/ 252 w 452"/>
                  <a:gd name="T13" fmla="*/ 433 h 618"/>
                  <a:gd name="T14" fmla="*/ 110 w 452"/>
                  <a:gd name="T15" fmla="*/ 447 h 618"/>
                  <a:gd name="T16" fmla="*/ 0 w 452"/>
                  <a:gd name="T17" fmla="*/ 408 h 618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452"/>
                  <a:gd name="T28" fmla="*/ 0 h 618"/>
                  <a:gd name="T29" fmla="*/ 452 w 452"/>
                  <a:gd name="T30" fmla="*/ 618 h 618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452" h="618">
                    <a:moveTo>
                      <a:pt x="186" y="0"/>
                    </a:moveTo>
                    <a:cubicBezTo>
                      <a:pt x="211" y="8"/>
                      <a:pt x="296" y="16"/>
                      <a:pt x="336" y="48"/>
                    </a:cubicBezTo>
                    <a:cubicBezTo>
                      <a:pt x="376" y="80"/>
                      <a:pt x="407" y="149"/>
                      <a:pt x="426" y="192"/>
                    </a:cubicBezTo>
                    <a:cubicBezTo>
                      <a:pt x="445" y="235"/>
                      <a:pt x="448" y="266"/>
                      <a:pt x="450" y="306"/>
                    </a:cubicBezTo>
                    <a:cubicBezTo>
                      <a:pt x="452" y="346"/>
                      <a:pt x="450" y="395"/>
                      <a:pt x="438" y="432"/>
                    </a:cubicBezTo>
                    <a:cubicBezTo>
                      <a:pt x="426" y="469"/>
                      <a:pt x="405" y="501"/>
                      <a:pt x="378" y="528"/>
                    </a:cubicBezTo>
                    <a:cubicBezTo>
                      <a:pt x="351" y="555"/>
                      <a:pt x="319" y="580"/>
                      <a:pt x="276" y="594"/>
                    </a:cubicBezTo>
                    <a:cubicBezTo>
                      <a:pt x="233" y="608"/>
                      <a:pt x="166" y="618"/>
                      <a:pt x="120" y="612"/>
                    </a:cubicBezTo>
                    <a:cubicBezTo>
                      <a:pt x="74" y="606"/>
                      <a:pt x="25" y="569"/>
                      <a:pt x="0" y="558"/>
                    </a:cubicBezTo>
                  </a:path>
                </a:pathLst>
              </a:custGeom>
              <a:noFill/>
              <a:ln w="19050">
                <a:solidFill>
                  <a:schemeClr val="tx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aphicFrame>
          <p:nvGraphicFramePr>
            <p:cNvPr id="1026" name="Object 32"/>
            <p:cNvGraphicFramePr>
              <a:graphicFrameLocks noChangeAspect="1"/>
            </p:cNvGraphicFramePr>
            <p:nvPr/>
          </p:nvGraphicFramePr>
          <p:xfrm>
            <a:off x="3304" y="1758"/>
            <a:ext cx="296" cy="1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4230" name="Equation" r:id="rId3" imgW="469800" imgH="215640" progId="Equation.DSMT4">
                    <p:embed/>
                  </p:oleObj>
                </mc:Choice>
                <mc:Fallback>
                  <p:oleObj name="Equation" r:id="rId3" imgW="469800" imgH="2156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04" y="1758"/>
                          <a:ext cx="296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7" name="Object 33"/>
            <p:cNvGraphicFramePr>
              <a:graphicFrameLocks noChangeAspect="1"/>
            </p:cNvGraphicFramePr>
            <p:nvPr/>
          </p:nvGraphicFramePr>
          <p:xfrm>
            <a:off x="4224" y="1312"/>
            <a:ext cx="320" cy="1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4231" name="Equation" r:id="rId5" imgW="507960" imgH="203040" progId="Equation.DSMT4">
                    <p:embed/>
                  </p:oleObj>
                </mc:Choice>
                <mc:Fallback>
                  <p:oleObj name="Equation" r:id="rId5" imgW="507960" imgH="2030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24" y="1312"/>
                          <a:ext cx="320" cy="1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8" name="Object 34"/>
            <p:cNvGraphicFramePr>
              <a:graphicFrameLocks noChangeAspect="1"/>
            </p:cNvGraphicFramePr>
            <p:nvPr/>
          </p:nvGraphicFramePr>
          <p:xfrm>
            <a:off x="3582" y="1248"/>
            <a:ext cx="80" cy="1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4232" name="Equation" r:id="rId7" imgW="126720" imgH="177480" progId="Equation.DSMT4">
                    <p:embed/>
                  </p:oleObj>
                </mc:Choice>
                <mc:Fallback>
                  <p:oleObj name="Equation" r:id="rId7" imgW="12672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582" y="1248"/>
                          <a:ext cx="80" cy="1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9" name="Object 35"/>
            <p:cNvGraphicFramePr>
              <a:graphicFrameLocks noChangeAspect="1"/>
            </p:cNvGraphicFramePr>
            <p:nvPr/>
          </p:nvGraphicFramePr>
          <p:xfrm>
            <a:off x="3600" y="1920"/>
            <a:ext cx="88" cy="1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4233" name="Equation" r:id="rId9" imgW="139680" imgH="177480" progId="Equation.DSMT4">
                    <p:embed/>
                  </p:oleObj>
                </mc:Choice>
                <mc:Fallback>
                  <p:oleObj name="Equation" r:id="rId9" imgW="139680" imgH="17748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600" y="1920"/>
                          <a:ext cx="88" cy="1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0" name="Object 36"/>
            <p:cNvGraphicFramePr>
              <a:graphicFrameLocks noChangeAspect="1"/>
            </p:cNvGraphicFramePr>
            <p:nvPr/>
          </p:nvGraphicFramePr>
          <p:xfrm>
            <a:off x="4368" y="1824"/>
            <a:ext cx="88" cy="1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4234" name="Equation" r:id="rId11" imgW="139680" imgH="215640" progId="Equation.DSMT4">
                    <p:embed/>
                  </p:oleObj>
                </mc:Choice>
                <mc:Fallback>
                  <p:oleObj name="Equation" r:id="rId11" imgW="139680" imgH="2156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368" y="1824"/>
                          <a:ext cx="88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06533" name="Text Box 37"/>
          <p:cNvSpPr txBox="1">
            <a:spLocks noChangeArrowheads="1"/>
          </p:cNvSpPr>
          <p:nvPr/>
        </p:nvSpPr>
        <p:spPr bwMode="auto">
          <a:xfrm>
            <a:off x="469900" y="5105400"/>
            <a:ext cx="80772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 dirty="0" smtClean="0">
                <a:latin typeface="Comic Sans MS" pitchFamily="66" charset="0"/>
              </a:rPr>
              <a:t>d) </a:t>
            </a:r>
            <a:r>
              <a:rPr lang="en-US" b="1" dirty="0">
                <a:latin typeface="Comic Sans MS" pitchFamily="66" charset="0"/>
              </a:rPr>
              <a:t>v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/r = 200m/s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  ,  r = v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/(200m/s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) = (200m/s)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/200m/s</a:t>
            </a:r>
            <a:r>
              <a:rPr lang="en-US" b="1" baseline="30000" dirty="0">
                <a:latin typeface="Comic Sans MS" pitchFamily="66" charset="0"/>
              </a:rPr>
              <a:t>2</a:t>
            </a:r>
            <a:r>
              <a:rPr lang="en-US" b="1" dirty="0">
                <a:latin typeface="Comic Sans MS" pitchFamily="66" charset="0"/>
              </a:rPr>
              <a:t> = 200m</a:t>
            </a:r>
          </a:p>
        </p:txBody>
      </p:sp>
      <p:sp>
        <p:nvSpPr>
          <p:cNvPr id="40" name="Rectangle 39"/>
          <p:cNvSpPr/>
          <p:nvPr/>
        </p:nvSpPr>
        <p:spPr>
          <a:xfrm>
            <a:off x="0" y="9906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9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6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6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/>
      <p:bldP spid="106500" grpId="0"/>
      <p:bldP spid="106502" grpId="0"/>
      <p:bldP spid="106533" grpId="0"/>
      <p:bldP spid="4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1447800" y="1789112"/>
            <a:ext cx="625157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2200" dirty="0">
                <a:solidFill>
                  <a:srgbClr val="0033CC"/>
                </a:solidFill>
                <a:latin typeface="+mn-lt"/>
                <a:ea typeface="+mn-ea"/>
              </a:rPr>
              <a:t>By measuring the Hall effect for a particular material,</a:t>
            </a:r>
          </a:p>
          <a:p>
            <a:pPr algn="ctr">
              <a:defRPr/>
            </a:pPr>
            <a:r>
              <a:rPr lang="en-US" sz="2200" dirty="0">
                <a:solidFill>
                  <a:srgbClr val="0033CC"/>
                </a:solidFill>
                <a:latin typeface="+mn-lt"/>
                <a:ea typeface="+mn-ea"/>
              </a:rPr>
              <a:t>we can determine the sign of the moving particles</a:t>
            </a:r>
          </a:p>
          <a:p>
            <a:pPr algn="ctr">
              <a:defRPr/>
            </a:pPr>
            <a:r>
              <a:rPr lang="en-US" sz="2200" dirty="0">
                <a:solidFill>
                  <a:srgbClr val="0033CC"/>
                </a:solidFill>
                <a:latin typeface="+mn-lt"/>
                <a:ea typeface="+mn-ea"/>
              </a:rPr>
              <a:t>that make up the current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title"/>
          </p:nvPr>
        </p:nvSpPr>
        <p:spPr>
          <a:xfrm>
            <a:off x="-12700" y="2286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Hall Effect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3852863"/>
            <a:ext cx="7839075" cy="246221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Why would it be anything other than electrons?  (Negative charges)</a:t>
            </a:r>
          </a:p>
          <a:p>
            <a:pPr algn="ctr" eaLnBrk="1" hangingPunct="1"/>
            <a:endParaRPr lang="en-US" altLang="en-US" sz="2200">
              <a:solidFill>
                <a:srgbClr val="CC0000"/>
              </a:solidFill>
            </a:endParaRPr>
          </a:p>
          <a:p>
            <a:pPr algn="ctr" eaLnBrk="1" hangingPunct="1"/>
            <a:r>
              <a:rPr lang="en-US" altLang="en-US" sz="2200" b="1">
                <a:solidFill>
                  <a:srgbClr val="CC0000"/>
                </a:solidFill>
              </a:rPr>
              <a:t>Semiconductors</a:t>
            </a:r>
            <a:r>
              <a:rPr lang="en-US" altLang="en-US" sz="2200">
                <a:solidFill>
                  <a:srgbClr val="CC0000"/>
                </a:solidFill>
              </a:rPr>
              <a:t>:  sometimes current is carried by electrons,</a:t>
            </a: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but sometimes it is carried by the "holes".  </a:t>
            </a:r>
          </a:p>
          <a:p>
            <a:pPr algn="ctr" eaLnBrk="1" hangingPunct="1"/>
            <a:endParaRPr lang="en-US" altLang="en-US" sz="2200">
              <a:solidFill>
                <a:srgbClr val="CC0000"/>
              </a:solidFill>
            </a:endParaRP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In </a:t>
            </a:r>
            <a:r>
              <a:rPr lang="en-US" altLang="en-US" sz="2200" b="1">
                <a:solidFill>
                  <a:srgbClr val="CC0000"/>
                </a:solidFill>
              </a:rPr>
              <a:t>semiconductors</a:t>
            </a:r>
            <a:r>
              <a:rPr lang="en-US" altLang="en-US" sz="2200">
                <a:solidFill>
                  <a:srgbClr val="CC0000"/>
                </a:solidFill>
              </a:rPr>
              <a:t>, "holes" (missing electrons)</a:t>
            </a: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in the electron sea behave like positive charges.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34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740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zh-CN" smtClean="0">
                <a:ea typeface="ＭＳ Ｐゴシック" charset="-128"/>
              </a:rPr>
              <a:t>Hall Effect</a:t>
            </a:r>
          </a:p>
        </p:txBody>
      </p:sp>
      <p:sp>
        <p:nvSpPr>
          <p:cNvPr id="23555" name="Rectangle 13"/>
          <p:cNvSpPr>
            <a:spLocks noChangeArrowheads="1"/>
          </p:cNvSpPr>
          <p:nvPr/>
        </p:nvSpPr>
        <p:spPr bwMode="auto">
          <a:xfrm>
            <a:off x="0" y="13716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1125538" y="3502025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514600" y="6858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pic>
        <p:nvPicPr>
          <p:cNvPr id="23558" name="Picture 18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" y="787400"/>
            <a:ext cx="19685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11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588" y="2300288"/>
            <a:ext cx="266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val 12"/>
          <p:cNvSpPr>
            <a:spLocks noChangeAspect="1"/>
          </p:cNvSpPr>
          <p:nvPr/>
        </p:nvSpPr>
        <p:spPr>
          <a:xfrm>
            <a:off x="1785938" y="2435225"/>
            <a:ext cx="165100" cy="163513"/>
          </a:xfrm>
          <a:prstGeom prst="ellipse">
            <a:avLst/>
          </a:prstGeom>
          <a:solidFill>
            <a:srgbClr val="008000"/>
          </a:solidFill>
          <a:ln>
            <a:solidFill>
              <a:srgbClr val="008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1938338" y="2514600"/>
            <a:ext cx="1447800" cy="1588"/>
          </a:xfrm>
          <a:prstGeom prst="straightConnector1">
            <a:avLst/>
          </a:prstGeom>
          <a:ln>
            <a:solidFill>
              <a:srgbClr val="008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169863" y="2428875"/>
            <a:ext cx="1423987" cy="1108075"/>
          </a:xfrm>
          <a:prstGeom prst="rect">
            <a:avLst/>
          </a:prstGeom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rgbClr val="008000"/>
                </a:solidFill>
                <a:latin typeface="Arial" charset="0"/>
              </a:rPr>
              <a:t>Proton</a:t>
            </a:r>
          </a:p>
          <a:p>
            <a:pPr eaLnBrk="1" hangingPunct="1"/>
            <a:r>
              <a:rPr lang="en-US" altLang="en-US" sz="2200" b="1">
                <a:solidFill>
                  <a:srgbClr val="008000"/>
                </a:solidFill>
                <a:latin typeface="Arial" charset="0"/>
              </a:rPr>
              <a:t>or "Hole"</a:t>
            </a:r>
          </a:p>
          <a:p>
            <a:pPr eaLnBrk="1" hangingPunct="1"/>
            <a:endParaRPr lang="en-US" altLang="en-US" sz="2200">
              <a:latin typeface="Arial" charset="0"/>
            </a:endParaRPr>
          </a:p>
        </p:txBody>
      </p:sp>
      <p:sp>
        <p:nvSpPr>
          <p:cNvPr id="18" name="Oval 17"/>
          <p:cNvSpPr>
            <a:spLocks noChangeAspect="1"/>
          </p:cNvSpPr>
          <p:nvPr/>
        </p:nvSpPr>
        <p:spPr>
          <a:xfrm>
            <a:off x="1727200" y="5072063"/>
            <a:ext cx="165100" cy="165100"/>
          </a:xfrm>
          <a:prstGeom prst="ellipse">
            <a:avLst/>
          </a:prstGeom>
          <a:solidFill>
            <a:srgbClr val="A941C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1879600" y="5151438"/>
            <a:ext cx="1447800" cy="1587"/>
          </a:xfrm>
          <a:prstGeom prst="straightConnector1">
            <a:avLst/>
          </a:prstGeom>
          <a:ln>
            <a:solidFill>
              <a:srgbClr val="A941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3565" name="Picture 19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138" y="4940300"/>
            <a:ext cx="266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76200" y="4614863"/>
            <a:ext cx="1312863" cy="430212"/>
          </a:xfrm>
          <a:prstGeom prst="rect">
            <a:avLst/>
          </a:prstGeom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rgbClr val="A941CC"/>
                </a:solidFill>
                <a:latin typeface="Arial" charset="0"/>
              </a:rPr>
              <a:t>Electron</a:t>
            </a:r>
            <a:endParaRPr lang="en-US" altLang="en-US" sz="2200">
              <a:latin typeface="Arial" charset="0"/>
            </a:endParaRPr>
          </a:p>
        </p:txBody>
      </p:sp>
      <p:sp>
        <p:nvSpPr>
          <p:cNvPr id="23" name="Oval 22"/>
          <p:cNvSpPr/>
          <p:nvPr/>
        </p:nvSpPr>
        <p:spPr>
          <a:xfrm>
            <a:off x="1057275" y="3638550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95338" y="3530600"/>
            <a:ext cx="300037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cxnSp>
        <p:nvCxnSpPr>
          <p:cNvPr id="28" name="Straight Arrow Connector 27"/>
          <p:cNvCxnSpPr/>
          <p:nvPr/>
        </p:nvCxnSpPr>
        <p:spPr>
          <a:xfrm rot="5400000">
            <a:off x="1460500" y="5556251"/>
            <a:ext cx="682625" cy="6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3570" name="Picture 28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138" y="5334000"/>
            <a:ext cx="635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Straight Arrow Connector 26"/>
          <p:cNvCxnSpPr/>
          <p:nvPr/>
        </p:nvCxnSpPr>
        <p:spPr>
          <a:xfrm rot="16200000" flipV="1">
            <a:off x="1524000" y="2090738"/>
            <a:ext cx="682625" cy="6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3572" name="Picture 29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763" y="1911350"/>
            <a:ext cx="635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/>
          <p:cNvSpPr txBox="1"/>
          <p:nvPr/>
        </p:nvSpPr>
        <p:spPr>
          <a:xfrm>
            <a:off x="5715000" y="685800"/>
            <a:ext cx="2827338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A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hole</a:t>
            </a: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 in the electron sea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behaves like a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proton</a:t>
            </a: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810000" y="1676400"/>
            <a:ext cx="2919413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800">
                <a:solidFill>
                  <a:srgbClr val="CC0000"/>
                </a:solidFill>
                <a:latin typeface="+mj-lt"/>
                <a:ea typeface="+mn-ea"/>
              </a:rPr>
              <a:t>Inside a Material: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114804" y="2362200"/>
            <a:ext cx="2895600" cy="990600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  <a:bevelB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4114804" y="4724400"/>
            <a:ext cx="2895600" cy="990600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  <a:bevelB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140200" y="3733800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38" name="Oval 37"/>
          <p:cNvSpPr/>
          <p:nvPr/>
        </p:nvSpPr>
        <p:spPr>
          <a:xfrm>
            <a:off x="4071938" y="3870325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3810000" y="3762375"/>
            <a:ext cx="300038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40" name="Oval 39"/>
          <p:cNvSpPr>
            <a:spLocks noChangeAspect="1"/>
          </p:cNvSpPr>
          <p:nvPr/>
        </p:nvSpPr>
        <p:spPr>
          <a:xfrm>
            <a:off x="4208463" y="2781300"/>
            <a:ext cx="163512" cy="165100"/>
          </a:xfrm>
          <a:prstGeom prst="ellipse">
            <a:avLst/>
          </a:prstGeom>
          <a:solidFill>
            <a:srgbClr val="008000"/>
          </a:solidFill>
          <a:ln>
            <a:solidFill>
              <a:srgbClr val="008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1" name="Oval 40"/>
          <p:cNvSpPr>
            <a:spLocks noChangeAspect="1"/>
          </p:cNvSpPr>
          <p:nvPr/>
        </p:nvSpPr>
        <p:spPr>
          <a:xfrm>
            <a:off x="4233863" y="5114925"/>
            <a:ext cx="163512" cy="163513"/>
          </a:xfrm>
          <a:prstGeom prst="ellipse">
            <a:avLst/>
          </a:prstGeom>
          <a:solidFill>
            <a:srgbClr val="A941C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2" name="Freeform 41"/>
          <p:cNvSpPr/>
          <p:nvPr/>
        </p:nvSpPr>
        <p:spPr>
          <a:xfrm>
            <a:off x="4310063" y="2540000"/>
            <a:ext cx="533400" cy="330200"/>
          </a:xfrm>
          <a:custGeom>
            <a:avLst/>
            <a:gdLst>
              <a:gd name="connsiteX0" fmla="*/ 0 w 533400"/>
              <a:gd name="connsiteY0" fmla="*/ 406400 h 406400"/>
              <a:gd name="connsiteX1" fmla="*/ 330200 w 533400"/>
              <a:gd name="connsiteY1" fmla="*/ 347133 h 406400"/>
              <a:gd name="connsiteX2" fmla="*/ 474134 w 533400"/>
              <a:gd name="connsiteY2" fmla="*/ 194733 h 406400"/>
              <a:gd name="connsiteX3" fmla="*/ 533400 w 533400"/>
              <a:gd name="connsiteY3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400" h="406400">
                <a:moveTo>
                  <a:pt x="0" y="406400"/>
                </a:moveTo>
                <a:cubicBezTo>
                  <a:pt x="125589" y="394405"/>
                  <a:pt x="251178" y="382411"/>
                  <a:pt x="330200" y="347133"/>
                </a:cubicBezTo>
                <a:cubicBezTo>
                  <a:pt x="409222" y="311855"/>
                  <a:pt x="440267" y="252588"/>
                  <a:pt x="474134" y="194733"/>
                </a:cubicBezTo>
                <a:cubicBezTo>
                  <a:pt x="508001" y="136878"/>
                  <a:pt x="520700" y="68439"/>
                  <a:pt x="533400" y="0"/>
                </a:cubicBezTo>
              </a:path>
            </a:pathLst>
          </a:custGeom>
          <a:ln>
            <a:solidFill>
              <a:schemeClr val="tx1"/>
            </a:solidFill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44" name="TextBox 43"/>
          <p:cNvSpPr txBox="1"/>
          <p:nvPr/>
        </p:nvSpPr>
        <p:spPr>
          <a:xfrm>
            <a:off x="3886200" y="2286000"/>
            <a:ext cx="2954338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8000"/>
                </a:solidFill>
                <a:latin typeface="+mj-lt"/>
                <a:ea typeface="+mn-ea"/>
              </a:rPr>
              <a:t>+  +  +  +  +  +  +  +  +  +  +</a:t>
            </a:r>
          </a:p>
        </p:txBody>
      </p:sp>
      <p:sp>
        <p:nvSpPr>
          <p:cNvPr id="45" name="Freeform 44"/>
          <p:cNvSpPr/>
          <p:nvPr/>
        </p:nvSpPr>
        <p:spPr>
          <a:xfrm flipV="1">
            <a:off x="4343400" y="5207000"/>
            <a:ext cx="533400" cy="330200"/>
          </a:xfrm>
          <a:custGeom>
            <a:avLst/>
            <a:gdLst>
              <a:gd name="connsiteX0" fmla="*/ 0 w 533400"/>
              <a:gd name="connsiteY0" fmla="*/ 406400 h 406400"/>
              <a:gd name="connsiteX1" fmla="*/ 330200 w 533400"/>
              <a:gd name="connsiteY1" fmla="*/ 347133 h 406400"/>
              <a:gd name="connsiteX2" fmla="*/ 474134 w 533400"/>
              <a:gd name="connsiteY2" fmla="*/ 194733 h 406400"/>
              <a:gd name="connsiteX3" fmla="*/ 533400 w 533400"/>
              <a:gd name="connsiteY3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400" h="406400">
                <a:moveTo>
                  <a:pt x="0" y="406400"/>
                </a:moveTo>
                <a:cubicBezTo>
                  <a:pt x="125589" y="394405"/>
                  <a:pt x="251178" y="382411"/>
                  <a:pt x="330200" y="347133"/>
                </a:cubicBezTo>
                <a:cubicBezTo>
                  <a:pt x="409222" y="311855"/>
                  <a:pt x="440267" y="252588"/>
                  <a:pt x="474134" y="194733"/>
                </a:cubicBezTo>
                <a:cubicBezTo>
                  <a:pt x="508001" y="136878"/>
                  <a:pt x="520700" y="68439"/>
                  <a:pt x="533400" y="0"/>
                </a:cubicBezTo>
              </a:path>
            </a:pathLst>
          </a:custGeom>
          <a:ln>
            <a:solidFill>
              <a:schemeClr val="tx1"/>
            </a:solidFill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47" name="TextBox 46"/>
          <p:cNvSpPr txBox="1"/>
          <p:nvPr/>
        </p:nvSpPr>
        <p:spPr>
          <a:xfrm>
            <a:off x="3843338" y="5308600"/>
            <a:ext cx="3022600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A941CC"/>
                </a:solidFill>
                <a:latin typeface="+mj-lt"/>
                <a:ea typeface="+mn-ea"/>
              </a:rPr>
              <a:t>-  -  -  -  -  -  -  -  -  -  -   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6837363" y="2362200"/>
            <a:ext cx="1595437" cy="92392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Moving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holes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get pushed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to the top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6858000" y="4791075"/>
            <a:ext cx="2019300" cy="92392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Moving </a:t>
            </a:r>
            <a:r>
              <a:rPr lang="en-US" sz="1800" b="1">
                <a:solidFill>
                  <a:srgbClr val="A941CC"/>
                </a:solidFill>
                <a:latin typeface="+mj-lt"/>
                <a:ea typeface="+mn-ea"/>
              </a:rPr>
              <a:t>electrons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get pushed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to the bottom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978BA-F086-4103-8FCD-F5B9F2ADD4E4}" type="slidenum">
              <a:rPr lang="en-US" altLang="en-US" smtClean="0"/>
              <a:pPr/>
              <a:t>35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337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zh-CN" smtClean="0">
                <a:ea typeface="ＭＳ Ｐゴシック" charset="-128"/>
              </a:rPr>
              <a:t>Hall Effect</a:t>
            </a:r>
          </a:p>
        </p:txBody>
      </p:sp>
      <p:sp>
        <p:nvSpPr>
          <p:cNvPr id="25603" name="Rectangle 13"/>
          <p:cNvSpPr>
            <a:spLocks noChangeArrowheads="1"/>
          </p:cNvSpPr>
          <p:nvPr/>
        </p:nvSpPr>
        <p:spPr bwMode="auto">
          <a:xfrm>
            <a:off x="0" y="13716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5" name="TextBox 14"/>
          <p:cNvSpPr txBox="1"/>
          <p:nvPr/>
        </p:nvSpPr>
        <p:spPr>
          <a:xfrm>
            <a:off x="2514600" y="685800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pic>
        <p:nvPicPr>
          <p:cNvPr id="25605" name="Picture 18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" y="787400"/>
            <a:ext cx="19685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/>
          <p:cNvSpPr txBox="1"/>
          <p:nvPr/>
        </p:nvSpPr>
        <p:spPr>
          <a:xfrm>
            <a:off x="5715000" y="685800"/>
            <a:ext cx="2827338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A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hole</a:t>
            </a: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 in the electron sea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behaves like a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proton</a:t>
            </a: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981200" y="1773238"/>
            <a:ext cx="2919413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800">
                <a:solidFill>
                  <a:srgbClr val="CC0000"/>
                </a:solidFill>
                <a:latin typeface="+mj-lt"/>
                <a:ea typeface="+mn-ea"/>
              </a:rPr>
              <a:t>Inside a Material:</a:t>
            </a:r>
          </a:p>
        </p:txBody>
      </p:sp>
      <p:sp>
        <p:nvSpPr>
          <p:cNvPr id="33" name="Rectangle 32"/>
          <p:cNvSpPr/>
          <p:nvPr/>
        </p:nvSpPr>
        <p:spPr>
          <a:xfrm>
            <a:off x="2286000" y="2459336"/>
            <a:ext cx="2895600" cy="990600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  <a:bevelB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2286000" y="4821536"/>
            <a:ext cx="2895600" cy="990600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  <a:bevelB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2311400" y="3830638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38" name="Oval 37"/>
          <p:cNvSpPr/>
          <p:nvPr/>
        </p:nvSpPr>
        <p:spPr>
          <a:xfrm>
            <a:off x="2243138" y="3967163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981200" y="3859213"/>
            <a:ext cx="300038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40" name="Oval 39"/>
          <p:cNvSpPr>
            <a:spLocks noChangeAspect="1"/>
          </p:cNvSpPr>
          <p:nvPr/>
        </p:nvSpPr>
        <p:spPr>
          <a:xfrm>
            <a:off x="2379663" y="2879725"/>
            <a:ext cx="163512" cy="163513"/>
          </a:xfrm>
          <a:prstGeom prst="ellipse">
            <a:avLst/>
          </a:prstGeom>
          <a:solidFill>
            <a:srgbClr val="008000"/>
          </a:solidFill>
          <a:ln>
            <a:solidFill>
              <a:srgbClr val="008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1" name="Oval 40"/>
          <p:cNvSpPr>
            <a:spLocks noChangeAspect="1"/>
          </p:cNvSpPr>
          <p:nvPr/>
        </p:nvSpPr>
        <p:spPr>
          <a:xfrm>
            <a:off x="2405063" y="5211763"/>
            <a:ext cx="163512" cy="165100"/>
          </a:xfrm>
          <a:prstGeom prst="ellipse">
            <a:avLst/>
          </a:prstGeom>
          <a:solidFill>
            <a:srgbClr val="A941C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2" name="Freeform 41"/>
          <p:cNvSpPr/>
          <p:nvPr/>
        </p:nvSpPr>
        <p:spPr>
          <a:xfrm>
            <a:off x="2481263" y="2636838"/>
            <a:ext cx="533400" cy="330200"/>
          </a:xfrm>
          <a:custGeom>
            <a:avLst/>
            <a:gdLst>
              <a:gd name="connsiteX0" fmla="*/ 0 w 533400"/>
              <a:gd name="connsiteY0" fmla="*/ 406400 h 406400"/>
              <a:gd name="connsiteX1" fmla="*/ 330200 w 533400"/>
              <a:gd name="connsiteY1" fmla="*/ 347133 h 406400"/>
              <a:gd name="connsiteX2" fmla="*/ 474134 w 533400"/>
              <a:gd name="connsiteY2" fmla="*/ 194733 h 406400"/>
              <a:gd name="connsiteX3" fmla="*/ 533400 w 533400"/>
              <a:gd name="connsiteY3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400" h="406400">
                <a:moveTo>
                  <a:pt x="0" y="406400"/>
                </a:moveTo>
                <a:cubicBezTo>
                  <a:pt x="125589" y="394405"/>
                  <a:pt x="251178" y="382411"/>
                  <a:pt x="330200" y="347133"/>
                </a:cubicBezTo>
                <a:cubicBezTo>
                  <a:pt x="409222" y="311855"/>
                  <a:pt x="440267" y="252588"/>
                  <a:pt x="474134" y="194733"/>
                </a:cubicBezTo>
                <a:cubicBezTo>
                  <a:pt x="508001" y="136878"/>
                  <a:pt x="520700" y="68439"/>
                  <a:pt x="533400" y="0"/>
                </a:cubicBezTo>
              </a:path>
            </a:pathLst>
          </a:custGeom>
          <a:ln>
            <a:solidFill>
              <a:schemeClr val="tx1"/>
            </a:solidFill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44" name="TextBox 43"/>
          <p:cNvSpPr txBox="1"/>
          <p:nvPr/>
        </p:nvSpPr>
        <p:spPr>
          <a:xfrm>
            <a:off x="2057400" y="2382838"/>
            <a:ext cx="2954338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8000"/>
                </a:solidFill>
                <a:latin typeface="+mj-lt"/>
                <a:ea typeface="+mn-ea"/>
              </a:rPr>
              <a:t>+  +  +  +  +  +  +  +  +  +  +</a:t>
            </a:r>
          </a:p>
        </p:txBody>
      </p:sp>
      <p:sp>
        <p:nvSpPr>
          <p:cNvPr id="45" name="Freeform 44"/>
          <p:cNvSpPr/>
          <p:nvPr/>
        </p:nvSpPr>
        <p:spPr>
          <a:xfrm flipV="1">
            <a:off x="2514600" y="5303838"/>
            <a:ext cx="533400" cy="330200"/>
          </a:xfrm>
          <a:custGeom>
            <a:avLst/>
            <a:gdLst>
              <a:gd name="connsiteX0" fmla="*/ 0 w 533400"/>
              <a:gd name="connsiteY0" fmla="*/ 406400 h 406400"/>
              <a:gd name="connsiteX1" fmla="*/ 330200 w 533400"/>
              <a:gd name="connsiteY1" fmla="*/ 347133 h 406400"/>
              <a:gd name="connsiteX2" fmla="*/ 474134 w 533400"/>
              <a:gd name="connsiteY2" fmla="*/ 194733 h 406400"/>
              <a:gd name="connsiteX3" fmla="*/ 533400 w 533400"/>
              <a:gd name="connsiteY3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400" h="406400">
                <a:moveTo>
                  <a:pt x="0" y="406400"/>
                </a:moveTo>
                <a:cubicBezTo>
                  <a:pt x="125589" y="394405"/>
                  <a:pt x="251178" y="382411"/>
                  <a:pt x="330200" y="347133"/>
                </a:cubicBezTo>
                <a:cubicBezTo>
                  <a:pt x="409222" y="311855"/>
                  <a:pt x="440267" y="252588"/>
                  <a:pt x="474134" y="194733"/>
                </a:cubicBezTo>
                <a:cubicBezTo>
                  <a:pt x="508001" y="136878"/>
                  <a:pt x="520700" y="68439"/>
                  <a:pt x="533400" y="0"/>
                </a:cubicBezTo>
              </a:path>
            </a:pathLst>
          </a:custGeom>
          <a:ln>
            <a:solidFill>
              <a:schemeClr val="tx1"/>
            </a:solidFill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47" name="TextBox 46"/>
          <p:cNvSpPr txBox="1"/>
          <p:nvPr/>
        </p:nvSpPr>
        <p:spPr>
          <a:xfrm>
            <a:off x="2014538" y="5405438"/>
            <a:ext cx="3022600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A941CC"/>
                </a:solidFill>
                <a:latin typeface="+mj-lt"/>
                <a:ea typeface="+mn-ea"/>
              </a:rPr>
              <a:t>-  -  -  -  -  -  -  -  -  -  -   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-152400" y="2447925"/>
            <a:ext cx="1595438" cy="92233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Moving </a:t>
            </a:r>
            <a:r>
              <a:rPr lang="en-US" sz="1800" b="1">
                <a:solidFill>
                  <a:srgbClr val="008000"/>
                </a:solidFill>
                <a:latin typeface="+mj-lt"/>
                <a:ea typeface="+mn-ea"/>
              </a:rPr>
              <a:t>holes</a:t>
            </a:r>
          </a:p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get pushed</a:t>
            </a:r>
          </a:p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to the top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-131763" y="4876800"/>
            <a:ext cx="2019301" cy="92392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Moving </a:t>
            </a:r>
            <a:r>
              <a:rPr lang="en-US" sz="1800" b="1">
                <a:solidFill>
                  <a:srgbClr val="A941CC"/>
                </a:solidFill>
                <a:latin typeface="+mj-lt"/>
                <a:ea typeface="+mn-ea"/>
              </a:rPr>
              <a:t>electrons</a:t>
            </a:r>
          </a:p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get pushed</a:t>
            </a:r>
          </a:p>
          <a:p>
            <a:pPr indent="228600" algn="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to the bottom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545138" y="3352800"/>
            <a:ext cx="3208337" cy="40005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000" u="sng">
                <a:solidFill>
                  <a:srgbClr val="0033CC"/>
                </a:solidFill>
                <a:latin typeface="+mj-lt"/>
                <a:ea typeface="+mn-ea"/>
              </a:rPr>
              <a:t>How long does this go on?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006600" y="3040063"/>
            <a:ext cx="3022600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A941CC"/>
                </a:solidFill>
                <a:latin typeface="+mj-lt"/>
                <a:ea typeface="+mn-ea"/>
              </a:rPr>
              <a:t>-  -  -  -  -  -  -  -  -  -  -   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2057400" y="4811713"/>
            <a:ext cx="2954338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8000"/>
                </a:solidFill>
                <a:latin typeface="+mj-lt"/>
                <a:ea typeface="+mn-ea"/>
              </a:rPr>
              <a:t>+  +  +  +  +  +  +  +  +  +  +</a:t>
            </a:r>
          </a:p>
        </p:txBody>
      </p:sp>
      <p:grpSp>
        <p:nvGrpSpPr>
          <p:cNvPr id="2" name="Group 60"/>
          <p:cNvGrpSpPr>
            <a:grpSpLocks/>
          </p:cNvGrpSpPr>
          <p:nvPr/>
        </p:nvGrpSpPr>
        <p:grpSpPr bwMode="auto">
          <a:xfrm>
            <a:off x="5240338" y="2446338"/>
            <a:ext cx="3641725" cy="3344862"/>
            <a:chOff x="5240869" y="2446867"/>
            <a:chExt cx="3640741" cy="3344333"/>
          </a:xfrm>
        </p:grpSpPr>
        <p:pic>
          <p:nvPicPr>
            <p:cNvPr id="25629" name="Picture 52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5300" y="4425949"/>
              <a:ext cx="635000" cy="393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25630" name="Group 59"/>
            <p:cNvGrpSpPr>
              <a:grpSpLocks/>
            </p:cNvGrpSpPr>
            <p:nvPr/>
          </p:nvGrpSpPr>
          <p:grpSpPr bwMode="auto">
            <a:xfrm>
              <a:off x="5240869" y="2446867"/>
              <a:ext cx="3640741" cy="3344333"/>
              <a:chOff x="5240869" y="2446867"/>
              <a:chExt cx="3640741" cy="3344333"/>
            </a:xfrm>
          </p:grpSpPr>
          <p:sp>
            <p:nvSpPr>
              <p:cNvPr id="46" name="TextBox 45"/>
              <p:cNvSpPr txBox="1"/>
              <p:nvPr/>
            </p:nvSpPr>
            <p:spPr>
              <a:xfrm>
                <a:off x="5545587" y="3624606"/>
                <a:ext cx="3336023" cy="1234880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>
                <a:lvl1pPr indent="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>
                  <a:lnSpc>
                    <a:spcPts val="3000"/>
                  </a:lnSpc>
                </a:pPr>
                <a:r>
                  <a:rPr lang="en-US" altLang="en-US" sz="2000">
                    <a:solidFill>
                      <a:srgbClr val="0033CC"/>
                    </a:solidFill>
                    <a:latin typeface="Arial" charset="0"/>
                    <a:sym typeface="Wingdings" charset="2"/>
                  </a:rPr>
                  <a:t> Until the Hall Voltage</a:t>
                </a:r>
              </a:p>
              <a:p>
                <a:pPr eaLnBrk="1" hangingPunct="1">
                  <a:lnSpc>
                    <a:spcPts val="3000"/>
                  </a:lnSpc>
                </a:pPr>
                <a:r>
                  <a:rPr lang="en-US" altLang="en-US" sz="2000">
                    <a:solidFill>
                      <a:srgbClr val="0033CC"/>
                    </a:solidFill>
                    <a:latin typeface="Arial" charset="0"/>
                    <a:sym typeface="Wingdings" charset="2"/>
                  </a:rPr>
                  <a:t>is strong enough to balance  </a:t>
                </a:r>
              </a:p>
              <a:p>
                <a:pPr eaLnBrk="1" hangingPunct="1">
                  <a:lnSpc>
                    <a:spcPts val="3000"/>
                  </a:lnSpc>
                </a:pPr>
                <a:r>
                  <a:rPr lang="en-US" altLang="en-US" sz="2000">
                    <a:solidFill>
                      <a:srgbClr val="0033CC"/>
                    </a:solidFill>
                    <a:latin typeface="Arial" charset="0"/>
                    <a:sym typeface="Wingdings" charset="2"/>
                  </a:rPr>
                  <a:t>the magnetic force</a:t>
                </a:r>
                <a:endParaRPr lang="en-US" altLang="en-US" sz="2000">
                  <a:solidFill>
                    <a:srgbClr val="0033CC"/>
                  </a:solidFill>
                  <a:latin typeface="Arial" charset="0"/>
                </a:endParaRPr>
              </a:p>
            </p:txBody>
          </p:sp>
          <p:sp>
            <p:nvSpPr>
              <p:cNvPr id="56" name="Right Brace 55"/>
              <p:cNvSpPr>
                <a:spLocks/>
              </p:cNvSpPr>
              <p:nvPr/>
            </p:nvSpPr>
            <p:spPr bwMode="auto">
              <a:xfrm>
                <a:off x="5240869" y="2446867"/>
                <a:ext cx="236473" cy="965047"/>
              </a:xfrm>
              <a:prstGeom prst="rightBrace">
                <a:avLst>
                  <a:gd name="adj1" fmla="val 48802"/>
                  <a:gd name="adj2" fmla="val 50000"/>
                </a:avLst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000000"/>
                  </a:solidFill>
                </a:endParaRPr>
              </a:p>
            </p:txBody>
          </p:sp>
          <p:sp>
            <p:nvSpPr>
              <p:cNvPr id="57" name="TextBox 56"/>
              <p:cNvSpPr txBox="1"/>
              <p:nvPr/>
            </p:nvSpPr>
            <p:spPr>
              <a:xfrm>
                <a:off x="5277371" y="2675431"/>
                <a:ext cx="2125089" cy="461889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>
                <a:lvl1pPr indent="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>
                    <a:solidFill>
                      <a:srgbClr val="000000"/>
                    </a:solidFill>
                    <a:latin typeface="Arial" charset="0"/>
                  </a:rPr>
                  <a:t>ΔV </a:t>
                </a:r>
                <a:r>
                  <a:rPr lang="en-US" altLang="en-US" sz="1800">
                    <a:solidFill>
                      <a:srgbClr val="000000"/>
                    </a:solidFill>
                    <a:latin typeface="Arial" charset="0"/>
                  </a:rPr>
                  <a:t>= Hall Voltage</a:t>
                </a:r>
              </a:p>
            </p:txBody>
          </p:sp>
          <p:sp>
            <p:nvSpPr>
              <p:cNvPr id="58" name="Right Brace 57"/>
              <p:cNvSpPr>
                <a:spLocks/>
              </p:cNvSpPr>
              <p:nvPr/>
            </p:nvSpPr>
            <p:spPr bwMode="auto">
              <a:xfrm>
                <a:off x="5258326" y="4826153"/>
                <a:ext cx="236474" cy="965047"/>
              </a:xfrm>
              <a:prstGeom prst="rightBrace">
                <a:avLst>
                  <a:gd name="adj1" fmla="val 48802"/>
                  <a:gd name="adj2" fmla="val 50000"/>
                </a:avLst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000000"/>
                  </a:solidFill>
                </a:endParaRPr>
              </a:p>
            </p:txBody>
          </p:sp>
          <p:sp>
            <p:nvSpPr>
              <p:cNvPr id="59" name="TextBox 58"/>
              <p:cNvSpPr txBox="1"/>
              <p:nvPr/>
            </p:nvSpPr>
            <p:spPr>
              <a:xfrm>
                <a:off x="5293242" y="4919801"/>
                <a:ext cx="2125089" cy="460302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>
                <a:lvl1pPr indent="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en-US">
                    <a:solidFill>
                      <a:srgbClr val="000000"/>
                    </a:solidFill>
                    <a:latin typeface="Arial" charset="0"/>
                  </a:rPr>
                  <a:t>ΔV </a:t>
                </a:r>
                <a:r>
                  <a:rPr lang="en-US" altLang="en-US" sz="1800">
                    <a:solidFill>
                      <a:srgbClr val="000000"/>
                    </a:solidFill>
                    <a:latin typeface="Arial" charset="0"/>
                  </a:rPr>
                  <a:t>= Hall Voltage</a:t>
                </a:r>
              </a:p>
            </p:txBody>
          </p:sp>
        </p:grp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978BA-F086-4103-8FCD-F5B9F2ADD4E4}" type="slidenum">
              <a:rPr lang="en-US" altLang="en-US" smtClean="0"/>
              <a:pPr/>
              <a:t>36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188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52400"/>
            <a:ext cx="7772400" cy="533400"/>
          </a:xfrm>
        </p:spPr>
        <p:txBody>
          <a:bodyPr/>
          <a:lstStyle/>
          <a:p>
            <a:r>
              <a:rPr lang="en-US" altLang="ja-JP" smtClean="0">
                <a:ea typeface="ＭＳ Ｐゴシック" pitchFamily="34" charset="-128"/>
              </a:rPr>
              <a:t>Both </a:t>
            </a:r>
            <a:r>
              <a:rPr lang="en-US" altLang="ja-JP" i="1" smtClean="0">
                <a:ea typeface="ＭＳ Ｐゴシック" pitchFamily="34" charset="-128"/>
              </a:rPr>
              <a:t>B</a:t>
            </a:r>
            <a:r>
              <a:rPr lang="en-US" altLang="ja-JP" smtClean="0">
                <a:ea typeface="ＭＳ Ｐゴシック" pitchFamily="34" charset="-128"/>
              </a:rPr>
              <a:t> and </a:t>
            </a:r>
            <a:r>
              <a:rPr lang="en-US" altLang="ja-JP" i="1" smtClean="0">
                <a:ea typeface="ＭＳ Ｐゴシック" pitchFamily="34" charset="-128"/>
              </a:rPr>
              <a:t>E</a:t>
            </a:r>
            <a:r>
              <a:rPr lang="en-US" altLang="ja-JP" smtClean="0">
                <a:ea typeface="ＭＳ Ｐゴシック" pitchFamily="34" charset="-128"/>
              </a:rPr>
              <a:t> present</a:t>
            </a:r>
          </a:p>
        </p:txBody>
      </p:sp>
      <p:graphicFrame>
        <p:nvGraphicFramePr>
          <p:cNvPr id="268417" name="Object 129"/>
          <p:cNvGraphicFramePr>
            <a:graphicFrameLocks noChangeAspect="1"/>
          </p:cNvGraphicFramePr>
          <p:nvPr/>
        </p:nvGraphicFramePr>
        <p:xfrm>
          <a:off x="5715000" y="1371600"/>
          <a:ext cx="1790700" cy="455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954" name="Equation" r:id="rId4" imgW="901440" imgH="228600" progId="Equation.DSMT4">
                  <p:embed/>
                </p:oleObj>
              </mc:Choice>
              <mc:Fallback>
                <p:oleObj name="Equation" r:id="rId4" imgW="90144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1371600"/>
                        <a:ext cx="1790700" cy="455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8418" name="Object 130"/>
          <p:cNvGraphicFramePr>
            <a:graphicFrameLocks noChangeAspect="1"/>
          </p:cNvGraphicFramePr>
          <p:nvPr/>
        </p:nvGraphicFramePr>
        <p:xfrm>
          <a:off x="5715000" y="2286000"/>
          <a:ext cx="2092325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955" name="Equation" r:id="rId6" imgW="990360" imgH="228600" progId="Equation.DSMT4">
                  <p:embed/>
                </p:oleObj>
              </mc:Choice>
              <mc:Fallback>
                <p:oleObj name="Equation" r:id="rId6" imgW="99036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2286000"/>
                        <a:ext cx="2092325" cy="484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8435" name="Picture 147" descr="figure-26-1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914400"/>
            <a:ext cx="4343400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62"/>
          <p:cNvGrpSpPr>
            <a:grpSpLocks/>
          </p:cNvGrpSpPr>
          <p:nvPr/>
        </p:nvGrpSpPr>
        <p:grpSpPr bwMode="auto">
          <a:xfrm>
            <a:off x="1828800" y="3581400"/>
            <a:ext cx="3429000" cy="1158875"/>
            <a:chOff x="3408" y="1104"/>
            <a:chExt cx="2160" cy="730"/>
          </a:xfrm>
        </p:grpSpPr>
        <p:grpSp>
          <p:nvGrpSpPr>
            <p:cNvPr id="4107" name="Group 141"/>
            <p:cNvGrpSpPr>
              <a:grpSpLocks/>
            </p:cNvGrpSpPr>
            <p:nvPr/>
          </p:nvGrpSpPr>
          <p:grpSpPr bwMode="auto">
            <a:xfrm>
              <a:off x="3408" y="1104"/>
              <a:ext cx="2112" cy="528"/>
              <a:chOff x="3168" y="1728"/>
              <a:chExt cx="2400" cy="623"/>
            </a:xfrm>
          </p:grpSpPr>
          <p:graphicFrame>
            <p:nvGraphicFramePr>
              <p:cNvPr id="4101" name="Object 133"/>
              <p:cNvGraphicFramePr>
                <a:graphicFrameLocks noChangeAspect="1"/>
              </p:cNvGraphicFramePr>
              <p:nvPr/>
            </p:nvGraphicFramePr>
            <p:xfrm>
              <a:off x="3168" y="1728"/>
              <a:ext cx="864" cy="62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77956" name="Equation" r:id="rId9" imgW="545760" imgH="393480" progId="Equation.DSMT4">
                      <p:embed/>
                    </p:oleObj>
                  </mc:Choice>
                  <mc:Fallback>
                    <p:oleObj name="Equation" r:id="rId9" imgW="545760" imgH="393480" progId="Equation.DSMT4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3168" y="1728"/>
                            <a:ext cx="864" cy="62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80808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4109" name="Text Box 134"/>
              <p:cNvSpPr txBox="1">
                <a:spLocks noChangeArrowheads="1"/>
              </p:cNvSpPr>
              <p:nvPr/>
            </p:nvSpPr>
            <p:spPr bwMode="auto">
              <a:xfrm>
                <a:off x="4128" y="1872"/>
                <a:ext cx="1440" cy="2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ja-JP" sz="2000">
                    <a:ea typeface="ＭＳ Ｐゴシック" pitchFamily="34" charset="-128"/>
                  </a:rPr>
                  <a:t>when balanced</a:t>
                </a:r>
              </a:p>
            </p:txBody>
          </p:sp>
        </p:grpSp>
        <p:sp>
          <p:nvSpPr>
            <p:cNvPr id="4108" name="Text Box 148"/>
            <p:cNvSpPr txBox="1">
              <a:spLocks noChangeArrowheads="1"/>
            </p:cNvSpPr>
            <p:nvPr/>
          </p:nvSpPr>
          <p:spPr bwMode="auto">
            <a:xfrm>
              <a:off x="4224" y="1584"/>
              <a:ext cx="134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solidFill>
                    <a:schemeClr val="hlink"/>
                  </a:solidFill>
                  <a:ea typeface="ＭＳ Ｐゴシック" pitchFamily="34" charset="-128"/>
                </a:rPr>
                <a:t>velocity selector</a:t>
              </a:r>
            </a:p>
          </p:txBody>
        </p:sp>
      </p:grpSp>
      <p:sp>
        <p:nvSpPr>
          <p:cNvPr id="268437" name="Text Box 149"/>
          <p:cNvSpPr txBox="1">
            <a:spLocks noChangeArrowheads="1"/>
          </p:cNvSpPr>
          <p:nvPr/>
        </p:nvSpPr>
        <p:spPr bwMode="auto">
          <a:xfrm>
            <a:off x="1905000" y="5334000"/>
            <a:ext cx="2362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No deflection when E=3 kV/m, B=1.4 G</a:t>
            </a:r>
          </a:p>
        </p:txBody>
      </p:sp>
      <p:graphicFrame>
        <p:nvGraphicFramePr>
          <p:cNvPr id="268438" name="Object 150"/>
          <p:cNvGraphicFramePr>
            <a:graphicFrameLocks noChangeAspect="1"/>
          </p:cNvGraphicFramePr>
          <p:nvPr/>
        </p:nvGraphicFramePr>
        <p:xfrm>
          <a:off x="4876800" y="5257800"/>
          <a:ext cx="2265363" cy="800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957" name="Equation" r:id="rId11" imgW="1371600" imgH="482400" progId="Equation.DSMT4">
                  <p:embed/>
                </p:oleObj>
              </mc:Choice>
              <mc:Fallback>
                <p:oleObj name="Equation" r:id="rId11" imgW="1371600" imgH="482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6800" y="5257800"/>
                        <a:ext cx="2265363" cy="800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6" name="Rectangle 164"/>
          <p:cNvSpPr>
            <a:spLocks noChangeArrowheads="1"/>
          </p:cNvSpPr>
          <p:nvPr/>
        </p:nvSpPr>
        <p:spPr bwMode="auto">
          <a:xfrm>
            <a:off x="228600" y="6400800"/>
            <a:ext cx="553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200" dirty="0">
                <a:hlinkClick r:id="rId13"/>
              </a:rPr>
              <a:t>http://canu.ucalgary.ca/map/content/force/elcrmagn/simulate/exb_thomson/applet.html</a:t>
            </a:r>
            <a:endParaRPr lang="en-US" altLang="en-US" sz="1200" dirty="0"/>
          </a:p>
          <a:p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61079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52400"/>
            <a:ext cx="7772400" cy="533400"/>
          </a:xfrm>
        </p:spPr>
        <p:txBody>
          <a:bodyPr/>
          <a:lstStyle/>
          <a:p>
            <a:r>
              <a:rPr lang="en-US" altLang="ja-JP" smtClean="0">
                <a:ea typeface="ＭＳ Ｐゴシック" pitchFamily="34" charset="-128"/>
              </a:rPr>
              <a:t>Thomson’s e/m Measurement</a:t>
            </a:r>
          </a:p>
        </p:txBody>
      </p:sp>
      <p:sp>
        <p:nvSpPr>
          <p:cNvPr id="351243" name="Text Box 11"/>
          <p:cNvSpPr txBox="1">
            <a:spLocks noChangeArrowheads="1"/>
          </p:cNvSpPr>
          <p:nvPr/>
        </p:nvSpPr>
        <p:spPr bwMode="auto">
          <a:xfrm>
            <a:off x="5943600" y="1219200"/>
            <a:ext cx="2514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No deflection when E=3 kV/m, B=1.4 G</a:t>
            </a:r>
          </a:p>
        </p:txBody>
      </p:sp>
      <p:graphicFrame>
        <p:nvGraphicFramePr>
          <p:cNvPr id="351244" name="Object 12"/>
          <p:cNvGraphicFramePr>
            <a:graphicFrameLocks noChangeAspect="1"/>
          </p:cNvGraphicFramePr>
          <p:nvPr/>
        </p:nvGraphicFramePr>
        <p:xfrm>
          <a:off x="6019800" y="2362200"/>
          <a:ext cx="2222500" cy="800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946" name="Equation" r:id="rId4" imgW="1346040" imgH="482400" progId="Equation.DSMT4">
                  <p:embed/>
                </p:oleObj>
              </mc:Choice>
              <mc:Fallback>
                <p:oleObj name="Equation" r:id="rId4" imgW="1346040" imgH="482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2362200"/>
                        <a:ext cx="2222500" cy="800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45" name="Text Box 13"/>
          <p:cNvSpPr txBox="1">
            <a:spLocks noChangeArrowheads="1"/>
          </p:cNvSpPr>
          <p:nvPr/>
        </p:nvSpPr>
        <p:spPr bwMode="auto">
          <a:xfrm>
            <a:off x="838200" y="3810000"/>
            <a:ext cx="2819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Turn off </a:t>
            </a:r>
            <a:r>
              <a:rPr lang="en-US" altLang="ja-JP" sz="2000" b="1">
                <a:solidFill>
                  <a:srgbClr val="FF3300"/>
                </a:solidFill>
                <a:ea typeface="ＭＳ Ｐゴシック" pitchFamily="34" charset="-128"/>
              </a:rPr>
              <a:t>B</a:t>
            </a:r>
            <a:r>
              <a:rPr lang="en-US" altLang="ja-JP" sz="2000">
                <a:solidFill>
                  <a:srgbClr val="FF3300"/>
                </a:solidFill>
                <a:ea typeface="ＭＳ Ｐゴシック" pitchFamily="34" charset="-128"/>
              </a:rPr>
              <a:t>, and deflects 14.7 mm.</a:t>
            </a:r>
          </a:p>
        </p:txBody>
      </p:sp>
      <p:graphicFrame>
        <p:nvGraphicFramePr>
          <p:cNvPr id="351246" name="Object 14"/>
          <p:cNvGraphicFramePr>
            <a:graphicFrameLocks noChangeAspect="1"/>
          </p:cNvGraphicFramePr>
          <p:nvPr/>
        </p:nvGraphicFramePr>
        <p:xfrm>
          <a:off x="3581400" y="3733800"/>
          <a:ext cx="5029200" cy="839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947" name="Equation" r:id="rId6" imgW="3047760" imgH="507960" progId="Equation.DSMT4">
                  <p:embed/>
                </p:oleObj>
              </mc:Choice>
              <mc:Fallback>
                <p:oleObj name="Equation" r:id="rId6" imgW="3047760" imgH="50796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1400" y="3733800"/>
                        <a:ext cx="5029200" cy="839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838200" y="914400"/>
            <a:ext cx="4648200" cy="2386013"/>
            <a:chOff x="144" y="2064"/>
            <a:chExt cx="2736" cy="1361"/>
          </a:xfrm>
        </p:grpSpPr>
        <p:pic>
          <p:nvPicPr>
            <p:cNvPr id="5131" name="Picture 16" descr="figure-26-17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" y="2064"/>
              <a:ext cx="2592" cy="12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5132" name="Group 17"/>
            <p:cNvGrpSpPr>
              <a:grpSpLocks/>
            </p:cNvGrpSpPr>
            <p:nvPr/>
          </p:nvGrpSpPr>
          <p:grpSpPr bwMode="auto">
            <a:xfrm>
              <a:off x="1392" y="2208"/>
              <a:ext cx="1488" cy="1217"/>
              <a:chOff x="1392" y="2208"/>
              <a:chExt cx="1488" cy="1217"/>
            </a:xfrm>
          </p:grpSpPr>
          <p:sp>
            <p:nvSpPr>
              <p:cNvPr id="5133" name="Line 18"/>
              <p:cNvSpPr>
                <a:spLocks noChangeShapeType="1"/>
              </p:cNvSpPr>
              <p:nvPr/>
            </p:nvSpPr>
            <p:spPr bwMode="auto">
              <a:xfrm>
                <a:off x="1392" y="2448"/>
                <a:ext cx="38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134" name="Text Box 19"/>
              <p:cNvSpPr txBox="1">
                <a:spLocks noChangeArrowheads="1"/>
              </p:cNvSpPr>
              <p:nvPr/>
            </p:nvSpPr>
            <p:spPr bwMode="auto">
              <a:xfrm>
                <a:off x="1392" y="2208"/>
                <a:ext cx="720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ja-JP" sz="1800" b="1">
                    <a:ea typeface="ＭＳ Ｐゴシック" pitchFamily="34" charset="-128"/>
                  </a:rPr>
                  <a:t>x</a:t>
                </a:r>
                <a:r>
                  <a:rPr lang="en-US" altLang="ja-JP" sz="1800" b="1" baseline="-20000">
                    <a:ea typeface="ＭＳ Ｐゴシック" pitchFamily="34" charset="-128"/>
                  </a:rPr>
                  <a:t>1</a:t>
                </a:r>
                <a:r>
                  <a:rPr lang="en-US" altLang="ja-JP" sz="1800" b="1">
                    <a:ea typeface="ＭＳ Ｐゴシック" pitchFamily="34" charset="-128"/>
                  </a:rPr>
                  <a:t>= 4 cm</a:t>
                </a:r>
              </a:p>
            </p:txBody>
          </p:sp>
          <p:sp>
            <p:nvSpPr>
              <p:cNvPr id="5135" name="Text Box 20"/>
              <p:cNvSpPr txBox="1">
                <a:spLocks noChangeArrowheads="1"/>
              </p:cNvSpPr>
              <p:nvPr/>
            </p:nvSpPr>
            <p:spPr bwMode="auto">
              <a:xfrm>
                <a:off x="2064" y="3216"/>
                <a:ext cx="816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ja-JP" sz="1800" b="1">
                    <a:ea typeface="ＭＳ Ｐゴシック" pitchFamily="34" charset="-128"/>
                  </a:rPr>
                  <a:t>x</a:t>
                </a:r>
                <a:r>
                  <a:rPr lang="en-US" altLang="ja-JP" sz="1800" b="1" baseline="-20000">
                    <a:ea typeface="ＭＳ Ｐゴシック" pitchFamily="34" charset="-128"/>
                  </a:rPr>
                  <a:t>2 </a:t>
                </a:r>
                <a:r>
                  <a:rPr lang="en-US" altLang="ja-JP" sz="1800" b="1">
                    <a:ea typeface="ＭＳ Ｐゴシック" pitchFamily="34" charset="-128"/>
                  </a:rPr>
                  <a:t>= 30 cm</a:t>
                </a:r>
                <a:endParaRPr lang="en-US" altLang="ja-JP" sz="1800" b="1" baseline="-20000">
                  <a:ea typeface="ＭＳ Ｐゴシック" pitchFamily="34" charset="-128"/>
                </a:endParaRPr>
              </a:p>
            </p:txBody>
          </p:sp>
          <p:sp>
            <p:nvSpPr>
              <p:cNvPr id="5136" name="Line 21"/>
              <p:cNvSpPr>
                <a:spLocks noChangeShapeType="1"/>
              </p:cNvSpPr>
              <p:nvPr/>
            </p:nvSpPr>
            <p:spPr bwMode="auto">
              <a:xfrm>
                <a:off x="1824" y="3168"/>
                <a:ext cx="72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4" name="Group 25"/>
          <p:cNvGrpSpPr>
            <a:grpSpLocks/>
          </p:cNvGrpSpPr>
          <p:nvPr/>
        </p:nvGrpSpPr>
        <p:grpSpPr bwMode="auto">
          <a:xfrm>
            <a:off x="914400" y="4953000"/>
            <a:ext cx="7467600" cy="1223963"/>
            <a:chOff x="576" y="3120"/>
            <a:chExt cx="4704" cy="771"/>
          </a:xfrm>
        </p:grpSpPr>
        <p:graphicFrame>
          <p:nvGraphicFramePr>
            <p:cNvPr id="5124" name="Object 23"/>
            <p:cNvGraphicFramePr>
              <a:graphicFrameLocks noChangeAspect="1"/>
            </p:cNvGraphicFramePr>
            <p:nvPr/>
          </p:nvGraphicFramePr>
          <p:xfrm>
            <a:off x="672" y="3360"/>
            <a:ext cx="4608" cy="53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8948" name="Equation" r:id="rId9" imgW="4406760" imgH="507960" progId="Equation.DSMT4">
                    <p:embed/>
                  </p:oleObj>
                </mc:Choice>
                <mc:Fallback>
                  <p:oleObj name="Equation" r:id="rId9" imgW="4406760" imgH="50796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2" y="3360"/>
                          <a:ext cx="4608" cy="53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130" name="Text Box 24"/>
            <p:cNvSpPr txBox="1">
              <a:spLocks noChangeArrowheads="1"/>
            </p:cNvSpPr>
            <p:nvPr/>
          </p:nvSpPr>
          <p:spPr bwMode="auto">
            <a:xfrm>
              <a:off x="576" y="3120"/>
              <a:ext cx="120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solidFill>
                    <a:schemeClr val="hlink"/>
                  </a:solidFill>
                  <a:ea typeface="ＭＳ Ｐゴシック" pitchFamily="34" charset="-128"/>
                </a:rPr>
                <a:t>Thomson’s e/m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9145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8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Biot-Savart Law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25400" y="838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11" name="TextBox 10"/>
          <p:cNvSpPr txBox="1"/>
          <p:nvPr/>
        </p:nvSpPr>
        <p:spPr>
          <a:xfrm>
            <a:off x="5468938" y="19224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BIOT-SAVART LAW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sp>
        <p:nvSpPr>
          <p:cNvPr id="19" name="Oval 18"/>
          <p:cNvSpPr>
            <a:spLocks noChangeAspect="1"/>
          </p:cNvSpPr>
          <p:nvPr/>
        </p:nvSpPr>
        <p:spPr bwMode="auto">
          <a:xfrm>
            <a:off x="838200" y="2176463"/>
            <a:ext cx="109538" cy="109537"/>
          </a:xfrm>
          <a:prstGeom prst="ellipse">
            <a:avLst/>
          </a:prstGeom>
          <a:solidFill>
            <a:srgbClr val="CC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957263" y="2235200"/>
            <a:ext cx="762000" cy="1588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5848" name="Picture 29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2284413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9" name="Picture 30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413000"/>
            <a:ext cx="1397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an 31"/>
          <p:cNvSpPr>
            <a:spLocks noChangeArrowheads="1"/>
          </p:cNvSpPr>
          <p:nvPr/>
        </p:nvSpPr>
        <p:spPr bwMode="auto">
          <a:xfrm rot="5400000">
            <a:off x="1028700" y="4000500"/>
            <a:ext cx="533400" cy="914400"/>
          </a:xfrm>
          <a:prstGeom prst="can">
            <a:avLst>
              <a:gd name="adj" fmla="val 25000"/>
            </a:avLst>
          </a:prstGeom>
          <a:gradFill rotWithShape="1">
            <a:gsLst>
              <a:gs pos="0">
                <a:srgbClr val="9D6E03"/>
              </a:gs>
              <a:gs pos="50000">
                <a:srgbClr val="FFB406"/>
              </a:gs>
              <a:gs pos="100000">
                <a:srgbClr val="9D6E03"/>
              </a:gs>
            </a:gsLst>
            <a:lin ang="0" scaled="1"/>
          </a:gra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35851" name="Picture 36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343400"/>
            <a:ext cx="152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2" name="Picture 37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0292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9" name="Straight Arrow Connector 38"/>
          <p:cNvCxnSpPr/>
          <p:nvPr/>
        </p:nvCxnSpPr>
        <p:spPr>
          <a:xfrm>
            <a:off x="914400" y="4868863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533400" y="6078538"/>
            <a:ext cx="1392238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= length of this </a:t>
            </a:r>
          </a:p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   chunk of wire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562600" y="3995738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BIOT-SAVART LAW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current in a wire</a:t>
            </a:r>
          </a:p>
        </p:txBody>
      </p:sp>
      <p:pic>
        <p:nvPicPr>
          <p:cNvPr id="35856" name="Picture 45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63" y="6078538"/>
            <a:ext cx="33655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5857" name="Group 55"/>
          <p:cNvGrpSpPr>
            <a:grpSpLocks/>
          </p:cNvGrpSpPr>
          <p:nvPr/>
        </p:nvGrpSpPr>
        <p:grpSpPr bwMode="auto">
          <a:xfrm>
            <a:off x="4267200" y="1836738"/>
            <a:ext cx="4038600" cy="2684462"/>
            <a:chOff x="4267201" y="1837266"/>
            <a:chExt cx="4038599" cy="2683932"/>
          </a:xfrm>
        </p:grpSpPr>
        <p:sp>
          <p:nvSpPr>
            <p:cNvPr id="47" name="Oval 46"/>
            <p:cNvSpPr/>
            <p:nvPr/>
          </p:nvSpPr>
          <p:spPr>
            <a:xfrm>
              <a:off x="4386264" y="1837266"/>
              <a:ext cx="533400" cy="457110"/>
            </a:xfrm>
            <a:prstGeom prst="ellipse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Oval 47"/>
            <p:cNvSpPr/>
            <p:nvPr/>
          </p:nvSpPr>
          <p:spPr>
            <a:xfrm>
              <a:off x="4267201" y="4038693"/>
              <a:ext cx="744538" cy="482505"/>
            </a:xfrm>
            <a:prstGeom prst="ellipse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5334001" y="2997499"/>
              <a:ext cx="2971799" cy="645985"/>
            </a:xfrm>
            <a:prstGeom prst="rect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>
              <a:spAutoFit/>
            </a:bodyPr>
            <a:lstStyle/>
            <a:p>
              <a:pPr indent="228600">
                <a:defRPr/>
              </a:pPr>
              <a:r>
                <a:rPr lang="en-US" sz="1800">
                  <a:solidFill>
                    <a:srgbClr val="0033CC"/>
                  </a:solidFill>
                  <a:latin typeface="+mj-lt"/>
                  <a:ea typeface="+mn-ea"/>
                </a:rPr>
                <a:t>We need to understand</a:t>
              </a:r>
            </a:p>
            <a:p>
              <a:pPr indent="228600">
                <a:defRPr/>
              </a:pPr>
              <a:r>
                <a:rPr lang="en-US" sz="1800">
                  <a:solidFill>
                    <a:srgbClr val="0033CC"/>
                  </a:solidFill>
                  <a:latin typeface="+mj-lt"/>
                  <a:ea typeface="+mn-ea"/>
                </a:rPr>
                <a:t>how these are related</a:t>
              </a:r>
            </a:p>
          </p:txBody>
        </p:sp>
        <p:cxnSp>
          <p:nvCxnSpPr>
            <p:cNvPr id="53" name="Straight Arrow Connector 52"/>
            <p:cNvCxnSpPr>
              <a:cxnSpLocks noChangeShapeType="1"/>
              <a:endCxn id="47" idx="5"/>
            </p:cNvCxnSpPr>
            <p:nvPr/>
          </p:nvCxnSpPr>
          <p:spPr bwMode="auto">
            <a:xfrm rot="16200000" flipV="1">
              <a:off x="4702252" y="2365751"/>
              <a:ext cx="769785" cy="493712"/>
            </a:xfrm>
            <a:prstGeom prst="straightConnector1">
              <a:avLst/>
            </a:prstGeom>
            <a:noFill/>
            <a:ln w="25400">
              <a:solidFill>
                <a:srgbClr val="0033CC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5" name="Straight Arrow Connector 54"/>
            <p:cNvCxnSpPr>
              <a:cxnSpLocks noChangeShapeType="1"/>
              <a:endCxn id="48" idx="7"/>
            </p:cNvCxnSpPr>
            <p:nvPr/>
          </p:nvCxnSpPr>
          <p:spPr bwMode="auto">
            <a:xfrm rot="5400000">
              <a:off x="4893514" y="3668043"/>
              <a:ext cx="450761" cy="430212"/>
            </a:xfrm>
            <a:prstGeom prst="straightConnector1">
              <a:avLst/>
            </a:prstGeom>
            <a:noFill/>
            <a:ln w="25400">
              <a:solidFill>
                <a:srgbClr val="0033CC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pic>
        <p:nvPicPr>
          <p:cNvPr id="35858" name="Picture 24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00" y="1862138"/>
            <a:ext cx="2362200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9" name="Picture 25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063" y="4106863"/>
            <a:ext cx="25654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TextBox 24"/>
          <p:cNvSpPr txBox="1"/>
          <p:nvPr/>
        </p:nvSpPr>
        <p:spPr>
          <a:xfrm rot="18758388">
            <a:off x="6284912" y="5867401"/>
            <a:ext cx="4081463" cy="646112"/>
          </a:xfrm>
          <a:prstGeom prst="rect">
            <a:avLst/>
          </a:prstGeom>
          <a:solidFill>
            <a:srgbClr val="F6F63F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 indent="228600" algn="ct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Blast from the Past:</a:t>
            </a:r>
          </a:p>
          <a:p>
            <a:pPr indent="228600" algn="ctr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Lecture 12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39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8169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8"/>
          <p:cNvSpPr>
            <a:spLocks noGrp="1" noChangeArrowheads="1"/>
          </p:cNvSpPr>
          <p:nvPr>
            <p:ph type="title"/>
          </p:nvPr>
        </p:nvSpPr>
        <p:spPr>
          <a:xfrm>
            <a:off x="-106680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GOAL:  Show 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0" y="1065213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pic>
        <p:nvPicPr>
          <p:cNvPr id="39941" name="Picture 26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500" y="161925"/>
            <a:ext cx="533400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2" name="Picture 27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238" y="52388"/>
            <a:ext cx="9525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4" name="Straight Arrow Connector 33"/>
          <p:cNvCxnSpPr>
            <a:cxnSpLocks noChangeShapeType="1"/>
          </p:cNvCxnSpPr>
          <p:nvPr/>
        </p:nvCxnSpPr>
        <p:spPr bwMode="auto">
          <a:xfrm>
            <a:off x="6053138" y="412750"/>
            <a:ext cx="609600" cy="1588"/>
          </a:xfrm>
          <a:prstGeom prst="straightConnector1">
            <a:avLst/>
          </a:prstGeom>
          <a:noFill/>
          <a:ln w="25400">
            <a:solidFill>
              <a:srgbClr val="CC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5" name="TextBox 34"/>
          <p:cNvSpPr txBox="1"/>
          <p:nvPr/>
        </p:nvSpPr>
        <p:spPr>
          <a:xfrm>
            <a:off x="4648200" y="609600"/>
            <a:ext cx="1608138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(point charge)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789738" y="601663"/>
            <a:ext cx="762000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(wire)</a:t>
            </a:r>
          </a:p>
        </p:txBody>
      </p:sp>
      <p:sp>
        <p:nvSpPr>
          <p:cNvPr id="19" name="Oval 18"/>
          <p:cNvSpPr>
            <a:spLocks noChangeAspect="1"/>
          </p:cNvSpPr>
          <p:nvPr/>
        </p:nvSpPr>
        <p:spPr bwMode="auto">
          <a:xfrm>
            <a:off x="2420938" y="1524000"/>
            <a:ext cx="109537" cy="109538"/>
          </a:xfrm>
          <a:prstGeom prst="ellipse">
            <a:avLst/>
          </a:prstGeom>
          <a:solidFill>
            <a:srgbClr val="CC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2538413" y="1582738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9948" name="Picture 29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88" y="1631950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9" name="Picture 30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300" y="1760538"/>
            <a:ext cx="1397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an 31"/>
          <p:cNvSpPr>
            <a:spLocks noChangeArrowheads="1"/>
          </p:cNvSpPr>
          <p:nvPr/>
        </p:nvSpPr>
        <p:spPr bwMode="auto">
          <a:xfrm rot="5400000">
            <a:off x="2514600" y="4838700"/>
            <a:ext cx="533400" cy="914400"/>
          </a:xfrm>
          <a:prstGeom prst="can">
            <a:avLst>
              <a:gd name="adj" fmla="val 25000"/>
            </a:avLst>
          </a:prstGeom>
          <a:gradFill rotWithShape="1">
            <a:gsLst>
              <a:gs pos="0">
                <a:srgbClr val="9D6E03"/>
              </a:gs>
              <a:gs pos="50000">
                <a:srgbClr val="FFB406"/>
              </a:gs>
              <a:gs pos="100000">
                <a:srgbClr val="9D6E03"/>
              </a:gs>
            </a:gsLst>
            <a:lin ang="0" scaled="1"/>
          </a:gra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39951" name="Picture 36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900" y="5181600"/>
            <a:ext cx="152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9" name="Straight Arrow Connector 38"/>
          <p:cNvCxnSpPr/>
          <p:nvPr/>
        </p:nvCxnSpPr>
        <p:spPr>
          <a:xfrm>
            <a:off x="2400300" y="5707063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2493963" y="5800725"/>
            <a:ext cx="1392237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= length of this </a:t>
            </a:r>
          </a:p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   chunk of wire</a:t>
            </a:r>
          </a:p>
        </p:txBody>
      </p:sp>
      <p:pic>
        <p:nvPicPr>
          <p:cNvPr id="39954" name="Picture 45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025" y="5773738"/>
            <a:ext cx="33655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" name="Cube 49"/>
          <p:cNvSpPr>
            <a:spLocks noChangeArrowheads="1"/>
          </p:cNvSpPr>
          <p:nvPr/>
        </p:nvSpPr>
        <p:spPr bwMode="auto">
          <a:xfrm>
            <a:off x="2435225" y="3632200"/>
            <a:ext cx="635000" cy="609600"/>
          </a:xfrm>
          <a:prstGeom prst="cube">
            <a:avLst>
              <a:gd name="adj" fmla="val 25000"/>
            </a:avLst>
          </a:prstGeom>
          <a:solidFill>
            <a:srgbClr val="3366FF"/>
          </a:solidFill>
          <a:ln w="9525">
            <a:solidFill>
              <a:srgbClr val="000090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grpSp>
        <p:nvGrpSpPr>
          <p:cNvPr id="39956" name="Group 100"/>
          <p:cNvGrpSpPr>
            <a:grpSpLocks/>
          </p:cNvGrpSpPr>
          <p:nvPr/>
        </p:nvGrpSpPr>
        <p:grpSpPr bwMode="auto">
          <a:xfrm>
            <a:off x="2476500" y="2590800"/>
            <a:ext cx="609600" cy="533400"/>
            <a:chOff x="381000" y="2743200"/>
            <a:chExt cx="609600" cy="533400"/>
          </a:xfrm>
        </p:grpSpPr>
        <p:grpSp>
          <p:nvGrpSpPr>
            <p:cNvPr id="39983" name="Group 64"/>
            <p:cNvGrpSpPr>
              <a:grpSpLocks/>
            </p:cNvGrpSpPr>
            <p:nvPr/>
          </p:nvGrpSpPr>
          <p:grpSpPr bwMode="auto">
            <a:xfrm>
              <a:off x="384048" y="3048000"/>
              <a:ext cx="225552" cy="228600"/>
              <a:chOff x="384048" y="3048000"/>
              <a:chExt cx="225552" cy="228600"/>
            </a:xfrm>
          </p:grpSpPr>
          <p:sp>
            <p:nvSpPr>
              <p:cNvPr id="51" name="Oval 50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56" name="Oval 55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57" name="Oval 56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58" name="Oval 57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4" name="Group 65"/>
            <p:cNvGrpSpPr>
              <a:grpSpLocks/>
            </p:cNvGrpSpPr>
            <p:nvPr/>
          </p:nvGrpSpPr>
          <p:grpSpPr bwMode="auto">
            <a:xfrm>
              <a:off x="460248" y="2971800"/>
              <a:ext cx="225552" cy="228600"/>
              <a:chOff x="384048" y="3048000"/>
              <a:chExt cx="225552" cy="228600"/>
            </a:xfrm>
          </p:grpSpPr>
          <p:sp>
            <p:nvSpPr>
              <p:cNvPr id="67" name="Oval 66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Oval 67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Oval 68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Oval 69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5" name="Group 70"/>
            <p:cNvGrpSpPr>
              <a:grpSpLocks/>
            </p:cNvGrpSpPr>
            <p:nvPr/>
          </p:nvGrpSpPr>
          <p:grpSpPr bwMode="auto">
            <a:xfrm>
              <a:off x="688848" y="3048000"/>
              <a:ext cx="225552" cy="228600"/>
              <a:chOff x="384048" y="3048000"/>
              <a:chExt cx="225552" cy="228600"/>
            </a:xfrm>
          </p:grpSpPr>
          <p:sp>
            <p:nvSpPr>
              <p:cNvPr id="72" name="Oval 71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Oval 72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Oval 73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Oval 74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6" name="Group 75"/>
            <p:cNvGrpSpPr>
              <a:grpSpLocks/>
            </p:cNvGrpSpPr>
            <p:nvPr/>
          </p:nvGrpSpPr>
          <p:grpSpPr bwMode="auto">
            <a:xfrm>
              <a:off x="765048" y="2971800"/>
              <a:ext cx="225552" cy="228600"/>
              <a:chOff x="384048" y="3048000"/>
              <a:chExt cx="225552" cy="228600"/>
            </a:xfrm>
          </p:grpSpPr>
          <p:sp>
            <p:nvSpPr>
              <p:cNvPr id="77" name="Oval 76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Oval 77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79" name="Oval 78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0" name="Oval 79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7" name="Group 80"/>
            <p:cNvGrpSpPr>
              <a:grpSpLocks/>
            </p:cNvGrpSpPr>
            <p:nvPr/>
          </p:nvGrpSpPr>
          <p:grpSpPr bwMode="auto">
            <a:xfrm>
              <a:off x="381000" y="2743200"/>
              <a:ext cx="225552" cy="228600"/>
              <a:chOff x="384048" y="3048000"/>
              <a:chExt cx="225552" cy="228600"/>
            </a:xfrm>
          </p:grpSpPr>
          <p:sp>
            <p:nvSpPr>
              <p:cNvPr id="82" name="Oval 81"/>
              <p:cNvSpPr>
                <a:spLocks noChangeAspect="1"/>
              </p:cNvSpPr>
              <p:nvPr/>
            </p:nvSpPr>
            <p:spPr>
              <a:xfrm>
                <a:off x="384048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3" name="Oval 82"/>
              <p:cNvSpPr>
                <a:spLocks noChangeAspect="1"/>
              </p:cNvSpPr>
              <p:nvPr/>
            </p:nvSpPr>
            <p:spPr>
              <a:xfrm>
                <a:off x="536448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4" name="Oval 83"/>
              <p:cNvSpPr>
                <a:spLocks noChangeAspect="1"/>
              </p:cNvSpPr>
              <p:nvPr/>
            </p:nvSpPr>
            <p:spPr>
              <a:xfrm>
                <a:off x="384048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5" name="Oval 84"/>
              <p:cNvSpPr>
                <a:spLocks noChangeAspect="1"/>
              </p:cNvSpPr>
              <p:nvPr/>
            </p:nvSpPr>
            <p:spPr>
              <a:xfrm>
                <a:off x="533273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8" name="Group 85"/>
            <p:cNvGrpSpPr>
              <a:grpSpLocks/>
            </p:cNvGrpSpPr>
            <p:nvPr/>
          </p:nvGrpSpPr>
          <p:grpSpPr bwMode="auto">
            <a:xfrm>
              <a:off x="685800" y="2743200"/>
              <a:ext cx="225552" cy="228600"/>
              <a:chOff x="384048" y="3048000"/>
              <a:chExt cx="225552" cy="228600"/>
            </a:xfrm>
          </p:grpSpPr>
          <p:sp>
            <p:nvSpPr>
              <p:cNvPr id="87" name="Oval 86"/>
              <p:cNvSpPr>
                <a:spLocks noChangeAspect="1"/>
              </p:cNvSpPr>
              <p:nvPr/>
            </p:nvSpPr>
            <p:spPr>
              <a:xfrm>
                <a:off x="384048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8" name="Oval 87"/>
              <p:cNvSpPr>
                <a:spLocks noChangeAspect="1"/>
              </p:cNvSpPr>
              <p:nvPr/>
            </p:nvSpPr>
            <p:spPr>
              <a:xfrm>
                <a:off x="536448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89" name="Oval 88"/>
              <p:cNvSpPr>
                <a:spLocks noChangeAspect="1"/>
              </p:cNvSpPr>
              <p:nvPr/>
            </p:nvSpPr>
            <p:spPr>
              <a:xfrm>
                <a:off x="384048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0" name="Oval 89"/>
              <p:cNvSpPr>
                <a:spLocks noChangeAspect="1"/>
              </p:cNvSpPr>
              <p:nvPr/>
            </p:nvSpPr>
            <p:spPr>
              <a:xfrm>
                <a:off x="533273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89" name="Group 90"/>
            <p:cNvGrpSpPr>
              <a:grpSpLocks/>
            </p:cNvGrpSpPr>
            <p:nvPr/>
          </p:nvGrpSpPr>
          <p:grpSpPr bwMode="auto">
            <a:xfrm>
              <a:off x="460248" y="2819400"/>
              <a:ext cx="225552" cy="228600"/>
              <a:chOff x="384048" y="3048000"/>
              <a:chExt cx="225552" cy="228600"/>
            </a:xfrm>
          </p:grpSpPr>
          <p:sp>
            <p:nvSpPr>
              <p:cNvPr id="92" name="Oval 91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3" name="Oval 92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4" name="Oval 93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5" name="Oval 94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39990" name="Group 95"/>
            <p:cNvGrpSpPr>
              <a:grpSpLocks/>
            </p:cNvGrpSpPr>
            <p:nvPr/>
          </p:nvGrpSpPr>
          <p:grpSpPr bwMode="auto">
            <a:xfrm>
              <a:off x="765048" y="2819400"/>
              <a:ext cx="225552" cy="228600"/>
              <a:chOff x="384048" y="3048000"/>
              <a:chExt cx="225552" cy="228600"/>
            </a:xfrm>
          </p:grpSpPr>
          <p:sp>
            <p:nvSpPr>
              <p:cNvPr id="97" name="Oval 96"/>
              <p:cNvSpPr>
                <a:spLocks noChangeAspect="1"/>
              </p:cNvSpPr>
              <p:nvPr/>
            </p:nvSpPr>
            <p:spPr>
              <a:xfrm>
                <a:off x="384175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8" name="Oval 97"/>
              <p:cNvSpPr>
                <a:spLocks noChangeAspect="1"/>
              </p:cNvSpPr>
              <p:nvPr/>
            </p:nvSpPr>
            <p:spPr>
              <a:xfrm>
                <a:off x="536575" y="32004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9" name="Oval 98"/>
              <p:cNvSpPr>
                <a:spLocks noChangeAspect="1"/>
              </p:cNvSpPr>
              <p:nvPr/>
            </p:nvSpPr>
            <p:spPr>
              <a:xfrm>
                <a:off x="384175" y="3203575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0" name="Oval 99"/>
              <p:cNvSpPr>
                <a:spLocks noChangeAspect="1"/>
              </p:cNvSpPr>
              <p:nvPr/>
            </p:nvSpPr>
            <p:spPr>
              <a:xfrm>
                <a:off x="533400" y="3048000"/>
                <a:ext cx="73025" cy="73025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102" name="Up-Down Arrow 101"/>
          <p:cNvSpPr>
            <a:spLocks noChangeArrowheads="1"/>
          </p:cNvSpPr>
          <p:nvPr/>
        </p:nvSpPr>
        <p:spPr bwMode="auto">
          <a:xfrm>
            <a:off x="2679700" y="3200400"/>
            <a:ext cx="152400" cy="304800"/>
          </a:xfrm>
          <a:prstGeom prst="upDownArrow">
            <a:avLst>
              <a:gd name="adj1" fmla="val 50000"/>
              <a:gd name="adj2" fmla="val 50000"/>
            </a:avLst>
          </a:prstGeom>
          <a:gradFill rotWithShape="1">
            <a:gsLst>
              <a:gs pos="0">
                <a:srgbClr val="85FFDB"/>
              </a:gs>
              <a:gs pos="100000">
                <a:srgbClr val="00EBA8"/>
              </a:gs>
            </a:gsLst>
            <a:lin ang="5400000"/>
          </a:gradFill>
          <a:ln w="9525">
            <a:solidFill>
              <a:srgbClr val="00CC98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-76200" y="1371600"/>
            <a:ext cx="1954213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(POSITIVE)</a:t>
            </a:r>
          </a:p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-76200" y="2514600"/>
            <a:ext cx="1633538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MANY POINT </a:t>
            </a:r>
          </a:p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CHARGES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200025" y="4953000"/>
            <a:ext cx="1171575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CHUNK </a:t>
            </a:r>
          </a:p>
          <a:p>
            <a:pPr indent="228600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OF WIRE</a:t>
            </a:r>
          </a:p>
        </p:txBody>
      </p:sp>
      <p:pic>
        <p:nvPicPr>
          <p:cNvPr id="39961" name="Picture 105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063" y="1498600"/>
            <a:ext cx="3175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" name="TextBox 111"/>
          <p:cNvSpPr txBox="1"/>
          <p:nvPr/>
        </p:nvSpPr>
        <p:spPr>
          <a:xfrm>
            <a:off x="2895600" y="2649538"/>
            <a:ext cx="1274763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N particles</a:t>
            </a:r>
          </a:p>
        </p:txBody>
      </p:sp>
      <p:pic>
        <p:nvPicPr>
          <p:cNvPr id="39963" name="Picture 113" descr="latex-image-1.pdf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3587750"/>
            <a:ext cx="992188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5" name="TextBox 114"/>
          <p:cNvSpPr txBox="1"/>
          <p:nvPr/>
        </p:nvSpPr>
        <p:spPr>
          <a:xfrm>
            <a:off x="3956050" y="3538538"/>
            <a:ext cx="1314450" cy="5857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1600">
                <a:solidFill>
                  <a:srgbClr val="0033CC"/>
                </a:solidFill>
                <a:latin typeface="Arial" pitchFamily="34" charset="0"/>
              </a:rPr>
              <a:t>particles per</a:t>
            </a:r>
          </a:p>
          <a:p>
            <a:pPr eaLnBrk="1" hangingPunct="1"/>
            <a:r>
              <a:rPr lang="en-US" altLang="en-US" sz="1600">
                <a:solidFill>
                  <a:srgbClr val="0033CC"/>
                </a:solidFill>
                <a:latin typeface="Arial" pitchFamily="34" charset="0"/>
              </a:rPr>
              <a:t>volume ΔV</a:t>
            </a:r>
          </a:p>
        </p:txBody>
      </p:sp>
      <p:sp>
        <p:nvSpPr>
          <p:cNvPr id="116" name="TextBox 115"/>
          <p:cNvSpPr txBox="1"/>
          <p:nvPr/>
        </p:nvSpPr>
        <p:spPr>
          <a:xfrm>
            <a:off x="2198688" y="4278313"/>
            <a:ext cx="544512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1800">
                <a:solidFill>
                  <a:srgbClr val="0033CC"/>
                </a:solidFill>
                <a:latin typeface="Arial" pitchFamily="34" charset="0"/>
              </a:rPr>
              <a:t> ΔV</a:t>
            </a:r>
          </a:p>
        </p:txBody>
      </p:sp>
      <p:pic>
        <p:nvPicPr>
          <p:cNvPr id="39966" name="Picture 117" descr="latex-image-1.pdf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1498600"/>
            <a:ext cx="368300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67" name="Picture 118" descr="latex-image-1.pdf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667000"/>
            <a:ext cx="698500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68" name="Picture 119" descr="latex-image-1.pdf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200" y="3594100"/>
            <a:ext cx="1422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2" name="Straight Arrow Connector 121"/>
          <p:cNvCxnSpPr>
            <a:cxnSpLocks noChangeShapeType="1"/>
          </p:cNvCxnSpPr>
          <p:nvPr/>
        </p:nvCxnSpPr>
        <p:spPr bwMode="auto">
          <a:xfrm rot="5400000">
            <a:off x="7404894" y="3290094"/>
            <a:ext cx="431800" cy="1588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round/>
            <a:headEnd type="arrow" w="med" len="med"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39970" name="Picture 127" descr="latex-image-1.pdf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00" y="5118100"/>
            <a:ext cx="24384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9971" name="Group 100"/>
          <p:cNvGrpSpPr>
            <a:grpSpLocks/>
          </p:cNvGrpSpPr>
          <p:nvPr/>
        </p:nvGrpSpPr>
        <p:grpSpPr bwMode="auto">
          <a:xfrm>
            <a:off x="4868863" y="4546600"/>
            <a:ext cx="3055937" cy="1701800"/>
            <a:chOff x="4868333" y="4546600"/>
            <a:chExt cx="3056467" cy="1701800"/>
          </a:xfrm>
        </p:grpSpPr>
        <p:pic>
          <p:nvPicPr>
            <p:cNvPr id="39979" name="Picture 128" descr="latex-image-1.pdf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61000" y="5905500"/>
              <a:ext cx="1701800" cy="342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9980" name="Group 132"/>
            <p:cNvGrpSpPr>
              <a:grpSpLocks/>
            </p:cNvGrpSpPr>
            <p:nvPr/>
          </p:nvGrpSpPr>
          <p:grpSpPr bwMode="auto">
            <a:xfrm>
              <a:off x="4868333" y="4546600"/>
              <a:ext cx="3056467" cy="541866"/>
              <a:chOff x="4868333" y="4546600"/>
              <a:chExt cx="3056467" cy="541866"/>
            </a:xfrm>
          </p:grpSpPr>
          <p:sp>
            <p:nvSpPr>
              <p:cNvPr id="131" name="Freeform 130"/>
              <p:cNvSpPr>
                <a:spLocks noChangeArrowheads="1"/>
              </p:cNvSpPr>
              <p:nvPr/>
            </p:nvSpPr>
            <p:spPr bwMode="auto">
              <a:xfrm>
                <a:off x="6011531" y="4899025"/>
                <a:ext cx="744666" cy="188913"/>
              </a:xfrm>
              <a:custGeom>
                <a:avLst/>
                <a:gdLst>
                  <a:gd name="T0" fmla="*/ 0 w 745067"/>
                  <a:gd name="T1" fmla="*/ 188913 h 189089"/>
                  <a:gd name="T2" fmla="*/ 346947 w 745067"/>
                  <a:gd name="T3" fmla="*/ 2819 h 189089"/>
                  <a:gd name="T4" fmla="*/ 744666 w 745067"/>
                  <a:gd name="T5" fmla="*/ 171996 h 189089"/>
                  <a:gd name="T6" fmla="*/ 0 60000 65536"/>
                  <a:gd name="T7" fmla="*/ 0 60000 65536"/>
                  <a:gd name="T8" fmla="*/ 0 60000 65536"/>
                  <a:gd name="T9" fmla="*/ 0 w 745067"/>
                  <a:gd name="T10" fmla="*/ 0 h 189089"/>
                  <a:gd name="T11" fmla="*/ 745067 w 745067"/>
                  <a:gd name="T12" fmla="*/ 189089 h 189089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745067" h="189089">
                    <a:moveTo>
                      <a:pt x="0" y="189089"/>
                    </a:moveTo>
                    <a:cubicBezTo>
                      <a:pt x="111478" y="97366"/>
                      <a:pt x="222956" y="5644"/>
                      <a:pt x="347134" y="2822"/>
                    </a:cubicBezTo>
                    <a:cubicBezTo>
                      <a:pt x="471312" y="0"/>
                      <a:pt x="608189" y="86078"/>
                      <a:pt x="745067" y="172156"/>
                    </a:cubicBezTo>
                  </a:path>
                </a:pathLst>
              </a:custGeom>
              <a:noFill/>
              <a:ln w="25400">
                <a:solidFill>
                  <a:schemeClr val="accent1"/>
                </a:solidFill>
                <a:miter lim="800000"/>
                <a:headEnd/>
                <a:tailEnd type="arrow" w="med" len="med"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/>
              </a:p>
            </p:txBody>
          </p:sp>
          <p:sp>
            <p:nvSpPr>
              <p:cNvPr id="132" name="TextBox 131"/>
              <p:cNvSpPr txBox="1"/>
              <p:nvPr/>
            </p:nvSpPr>
            <p:spPr>
              <a:xfrm>
                <a:off x="4868333" y="4546600"/>
                <a:ext cx="3056467" cy="368300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spAutoFit/>
              </a:bodyPr>
              <a:lstStyle/>
              <a:p>
                <a:pPr indent="228600">
                  <a:defRPr/>
                </a:pPr>
                <a:r>
                  <a:rPr lang="en-US" sz="1800">
                    <a:solidFill>
                      <a:srgbClr val="00D3AD"/>
                    </a:solidFill>
                    <a:latin typeface="+mj-lt"/>
                    <a:ea typeface="+mn-ea"/>
                  </a:rPr>
                  <a:t>Move the vector symbol</a:t>
                </a:r>
              </a:p>
            </p:txBody>
          </p:sp>
        </p:grpSp>
      </p:grpSp>
      <p:grpSp>
        <p:nvGrpSpPr>
          <p:cNvPr id="39972" name="Group 106"/>
          <p:cNvGrpSpPr>
            <a:grpSpLocks/>
          </p:cNvGrpSpPr>
          <p:nvPr/>
        </p:nvGrpSpPr>
        <p:grpSpPr bwMode="auto">
          <a:xfrm>
            <a:off x="5715000" y="5865813"/>
            <a:ext cx="2286000" cy="773112"/>
            <a:chOff x="5715000" y="5865813"/>
            <a:chExt cx="2286000" cy="772582"/>
          </a:xfrm>
        </p:grpSpPr>
        <p:pic>
          <p:nvPicPr>
            <p:cNvPr id="39975" name="Picture 129" descr="latex-image-1.pdf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27900" y="5865813"/>
              <a:ext cx="67310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9976" name="Group 95"/>
            <p:cNvGrpSpPr>
              <a:grpSpLocks/>
            </p:cNvGrpSpPr>
            <p:nvPr/>
          </p:nvGrpSpPr>
          <p:grpSpPr bwMode="auto">
            <a:xfrm>
              <a:off x="5715000" y="6172200"/>
              <a:ext cx="838200" cy="466195"/>
              <a:chOff x="5715000" y="6172200"/>
              <a:chExt cx="838200" cy="466195"/>
            </a:xfrm>
          </p:grpSpPr>
          <p:sp>
            <p:nvSpPr>
              <p:cNvPr id="86" name="Left Brace 85"/>
              <p:cNvSpPr>
                <a:spLocks/>
              </p:cNvSpPr>
              <p:nvPr/>
            </p:nvSpPr>
            <p:spPr bwMode="auto">
              <a:xfrm rot="-5400000">
                <a:off x="6019878" y="5867112"/>
                <a:ext cx="228443" cy="838200"/>
              </a:xfrm>
              <a:prstGeom prst="leftBrace">
                <a:avLst>
                  <a:gd name="adj1" fmla="val 41669"/>
                  <a:gd name="adj2" fmla="val 50000"/>
                </a:avLst>
              </a:prstGeom>
              <a:noFill/>
              <a:ln w="25400">
                <a:solidFill>
                  <a:schemeClr val="accent1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algn="ctr" eaLnBrk="1" hangingPunct="1"/>
                <a:endParaRPr lang="en-US" altLang="en-US"/>
              </a:p>
            </p:txBody>
          </p:sp>
          <p:pic>
            <p:nvPicPr>
              <p:cNvPr id="39978" name="Picture 90" descr="latex-image-1.pdf"/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60546" y="6417732"/>
                <a:ext cx="474425" cy="2206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105" name="Rectangle 104"/>
          <p:cNvSpPr/>
          <p:nvPr/>
        </p:nvSpPr>
        <p:spPr>
          <a:xfrm>
            <a:off x="6934200" y="6019800"/>
            <a:ext cx="304800" cy="2286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91" name="TextBox 90"/>
          <p:cNvSpPr txBox="1"/>
          <p:nvPr/>
        </p:nvSpPr>
        <p:spPr>
          <a:xfrm rot="2361694">
            <a:off x="-1400175" y="5875338"/>
            <a:ext cx="4079875" cy="585787"/>
          </a:xfrm>
          <a:prstGeom prst="rect">
            <a:avLst/>
          </a:prstGeom>
          <a:solidFill>
            <a:srgbClr val="F6F63F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Blast from the Past:</a:t>
            </a:r>
          </a:p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Lecture 12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40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8"/>
          <p:cNvSpPr>
            <a:spLocks noGrp="1" noChangeArrowheads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Magnetic Force on a charge or wire</a:t>
            </a:r>
          </a:p>
        </p:txBody>
      </p:sp>
      <p:cxnSp>
        <p:nvCxnSpPr>
          <p:cNvPr id="22" name="Straight Connector 6"/>
          <p:cNvCxnSpPr>
            <a:cxnSpLocks noChangeShapeType="1"/>
          </p:cNvCxnSpPr>
          <p:nvPr/>
        </p:nvCxnSpPr>
        <p:spPr bwMode="auto">
          <a:xfrm>
            <a:off x="25400" y="838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sp>
        <p:nvSpPr>
          <p:cNvPr id="11" name="TextBox 10"/>
          <p:cNvSpPr txBox="1"/>
          <p:nvPr/>
        </p:nvSpPr>
        <p:spPr>
          <a:xfrm>
            <a:off x="5468938" y="19224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point charge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755063" y="4360863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CC0000"/>
              </a:solidFill>
              <a:latin typeface="Arial" pitchFamily="34" charset="0"/>
            </a:endParaRPr>
          </a:p>
        </p:txBody>
      </p:sp>
      <p:sp>
        <p:nvSpPr>
          <p:cNvPr id="19" name="Oval 18"/>
          <p:cNvSpPr>
            <a:spLocks noChangeAspect="1"/>
          </p:cNvSpPr>
          <p:nvPr/>
        </p:nvSpPr>
        <p:spPr bwMode="auto">
          <a:xfrm>
            <a:off x="838200" y="2176463"/>
            <a:ext cx="109538" cy="109537"/>
          </a:xfrm>
          <a:prstGeom prst="ellipse">
            <a:avLst/>
          </a:prstGeom>
          <a:solidFill>
            <a:srgbClr val="CC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957263" y="2235200"/>
            <a:ext cx="762000" cy="1588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1992" name="Picture 29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2284413"/>
            <a:ext cx="19050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3" name="Picture 30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413000"/>
            <a:ext cx="1397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an 31"/>
          <p:cNvSpPr>
            <a:spLocks noChangeArrowheads="1"/>
          </p:cNvSpPr>
          <p:nvPr/>
        </p:nvSpPr>
        <p:spPr bwMode="auto">
          <a:xfrm rot="5400000">
            <a:off x="1028700" y="4000500"/>
            <a:ext cx="533400" cy="914400"/>
          </a:xfrm>
          <a:prstGeom prst="can">
            <a:avLst>
              <a:gd name="adj" fmla="val 25000"/>
            </a:avLst>
          </a:prstGeom>
          <a:gradFill rotWithShape="1">
            <a:gsLst>
              <a:gs pos="0">
                <a:srgbClr val="9D6E03"/>
              </a:gs>
              <a:gs pos="50000">
                <a:srgbClr val="FFB406"/>
              </a:gs>
              <a:gs pos="100000">
                <a:srgbClr val="9D6E03"/>
              </a:gs>
            </a:gsLst>
            <a:lin ang="0" scaled="1"/>
          </a:gra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41995" name="Picture 36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343400"/>
            <a:ext cx="152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6" name="Picture 37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0292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9" name="Straight Arrow Connector 38"/>
          <p:cNvCxnSpPr/>
          <p:nvPr/>
        </p:nvCxnSpPr>
        <p:spPr>
          <a:xfrm>
            <a:off x="914400" y="4868863"/>
            <a:ext cx="762000" cy="1587"/>
          </a:xfrm>
          <a:prstGeom prst="straightConnector1">
            <a:avLst/>
          </a:prstGeom>
          <a:ln>
            <a:solidFill>
              <a:srgbClr val="0033CC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533400" y="6078538"/>
            <a:ext cx="1392238" cy="5238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= length of this </a:t>
            </a:r>
          </a:p>
          <a:p>
            <a:pPr indent="228600">
              <a:defRPr/>
            </a:pPr>
            <a:r>
              <a:rPr lang="en-US" sz="1400">
                <a:solidFill>
                  <a:srgbClr val="0033CC"/>
                </a:solidFill>
                <a:latin typeface="+mj-lt"/>
                <a:ea typeface="+mn-ea"/>
              </a:rPr>
              <a:t>   chunk of wire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562600" y="3995738"/>
            <a:ext cx="914400" cy="9144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/>
          <a:lstStyle/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MAGNETIC FORCE</a:t>
            </a:r>
          </a:p>
          <a:p>
            <a:pPr indent="228600" algn="just">
              <a:defRPr/>
            </a:pPr>
            <a:r>
              <a:rPr lang="en-US" sz="1800" b="1">
                <a:solidFill>
                  <a:srgbClr val="CC0000"/>
                </a:solidFill>
                <a:latin typeface="+mj-lt"/>
                <a:ea typeface="+mn-ea"/>
              </a:rPr>
              <a:t>current in a wire</a:t>
            </a:r>
          </a:p>
        </p:txBody>
      </p:sp>
      <p:pic>
        <p:nvPicPr>
          <p:cNvPr id="42000" name="Picture 45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63" y="6078538"/>
            <a:ext cx="33655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23"/>
          <p:cNvGrpSpPr>
            <a:grpSpLocks/>
          </p:cNvGrpSpPr>
          <p:nvPr/>
        </p:nvGrpSpPr>
        <p:grpSpPr bwMode="auto">
          <a:xfrm>
            <a:off x="3878263" y="1981200"/>
            <a:ext cx="3970337" cy="2684463"/>
            <a:chOff x="3877730" y="1981200"/>
            <a:chExt cx="3970870" cy="2684462"/>
          </a:xfrm>
        </p:grpSpPr>
        <p:sp>
          <p:nvSpPr>
            <p:cNvPr id="47" name="Oval 46"/>
            <p:cNvSpPr/>
            <p:nvPr/>
          </p:nvSpPr>
          <p:spPr bwMode="auto">
            <a:xfrm>
              <a:off x="3928537" y="1981200"/>
              <a:ext cx="482665" cy="457200"/>
            </a:xfrm>
            <a:prstGeom prst="ellipse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Oval 47"/>
            <p:cNvSpPr/>
            <p:nvPr/>
          </p:nvSpPr>
          <p:spPr bwMode="auto">
            <a:xfrm>
              <a:off x="3877730" y="4183062"/>
              <a:ext cx="625559" cy="482600"/>
            </a:xfrm>
            <a:prstGeom prst="ellipse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TextBox 48"/>
            <p:cNvSpPr txBox="1"/>
            <p:nvPr/>
          </p:nvSpPr>
          <p:spPr bwMode="auto">
            <a:xfrm>
              <a:off x="4876401" y="3141663"/>
              <a:ext cx="2972199" cy="646112"/>
            </a:xfrm>
            <a:prstGeom prst="rect">
              <a:avLst/>
            </a:prstGeom>
            <a:noFill/>
            <a:ln w="28575" cap="flat" cmpd="sng" algn="ctr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>
              <a:spAutoFit/>
            </a:bodyPr>
            <a:lstStyle/>
            <a:p>
              <a:pPr indent="228600">
                <a:defRPr/>
              </a:pPr>
              <a:r>
                <a:rPr lang="en-US" sz="1800">
                  <a:solidFill>
                    <a:srgbClr val="0033CC"/>
                  </a:solidFill>
                  <a:latin typeface="+mj-lt"/>
                  <a:ea typeface="+mn-ea"/>
                </a:rPr>
                <a:t>We just showed how</a:t>
              </a:r>
            </a:p>
            <a:p>
              <a:pPr indent="228600">
                <a:defRPr/>
              </a:pPr>
              <a:r>
                <a:rPr lang="en-US" sz="1800">
                  <a:solidFill>
                    <a:srgbClr val="0033CC"/>
                  </a:solidFill>
                  <a:latin typeface="+mj-lt"/>
                  <a:ea typeface="+mn-ea"/>
                </a:rPr>
                <a:t>these are related</a:t>
              </a:r>
            </a:p>
          </p:txBody>
        </p:sp>
        <p:cxnSp>
          <p:nvCxnSpPr>
            <p:cNvPr id="53" name="Straight Arrow Connector 52"/>
            <p:cNvCxnSpPr>
              <a:cxnSpLocks noChangeShapeType="1"/>
              <a:endCxn id="47" idx="5"/>
            </p:cNvCxnSpPr>
            <p:nvPr/>
          </p:nvCxnSpPr>
          <p:spPr bwMode="auto">
            <a:xfrm rot="16200000" flipV="1">
              <a:off x="4223109" y="2488370"/>
              <a:ext cx="769938" cy="536647"/>
            </a:xfrm>
            <a:prstGeom prst="straightConnector1">
              <a:avLst/>
            </a:prstGeom>
            <a:noFill/>
            <a:ln w="25400">
              <a:solidFill>
                <a:srgbClr val="0033CC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5" name="Straight Arrow Connector 54"/>
            <p:cNvCxnSpPr>
              <a:cxnSpLocks noChangeShapeType="1"/>
              <a:endCxn id="48" idx="7"/>
            </p:cNvCxnSpPr>
            <p:nvPr/>
          </p:nvCxnSpPr>
          <p:spPr bwMode="auto">
            <a:xfrm rot="10800000" flipV="1">
              <a:off x="4412789" y="3784599"/>
              <a:ext cx="473139" cy="469900"/>
            </a:xfrm>
            <a:prstGeom prst="straightConnector1">
              <a:avLst/>
            </a:prstGeom>
            <a:noFill/>
            <a:ln w="25400">
              <a:solidFill>
                <a:srgbClr val="0033CC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pic>
        <p:nvPicPr>
          <p:cNvPr id="42002" name="Picture 25" descr="latex-image-1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981200"/>
            <a:ext cx="19685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003" name="Picture 27" descr="latex-image-1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150" y="4259263"/>
            <a:ext cx="2425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/>
          <p:cNvSpPr/>
          <p:nvPr/>
        </p:nvSpPr>
        <p:spPr>
          <a:xfrm>
            <a:off x="2438400" y="4013200"/>
            <a:ext cx="2819400" cy="914400"/>
          </a:xfrm>
          <a:prstGeom prst="rect">
            <a:avLst/>
          </a:prstGeom>
          <a:noFill/>
          <a:ln w="28575" cap="flat" cmpd="sng" algn="ctr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41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n-US" altLang="en-US" dirty="0" err="1" smtClean="0">
                <a:ea typeface="ＭＳ Ｐゴシック" pitchFamily="34" charset="-128"/>
              </a:rPr>
              <a:t>iClicker</a:t>
            </a:r>
            <a:r>
              <a:rPr lang="en-US" altLang="en-US" dirty="0" smtClean="0">
                <a:ea typeface="ＭＳ Ｐゴシック" pitchFamily="34" charset="-128"/>
              </a:rPr>
              <a:t> Quiz: Magnetic Force on a Wire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370013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pic>
        <p:nvPicPr>
          <p:cNvPr id="44036" name="Picture 4" descr="latex-image-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804863"/>
            <a:ext cx="2425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1981200" y="3284538"/>
            <a:ext cx="4572000" cy="1587"/>
          </a:xfrm>
          <a:prstGeom prst="line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57600" y="3284538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394200" y="3513138"/>
            <a:ext cx="441325" cy="8302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CC0000"/>
                </a:solidFill>
                <a:latin typeface="+mn-lt"/>
                <a:ea typeface="+mn-ea"/>
              </a:rPr>
              <a:t>I</a:t>
            </a:r>
          </a:p>
        </p:txBody>
      </p:sp>
      <p:grpSp>
        <p:nvGrpSpPr>
          <p:cNvPr id="44040" name="Group 14"/>
          <p:cNvGrpSpPr>
            <a:grpSpLocks/>
          </p:cNvGrpSpPr>
          <p:nvPr/>
        </p:nvGrpSpPr>
        <p:grpSpPr bwMode="auto">
          <a:xfrm>
            <a:off x="2938463" y="2751138"/>
            <a:ext cx="228600" cy="228600"/>
            <a:chOff x="1837268" y="2556933"/>
            <a:chExt cx="228600" cy="228600"/>
          </a:xfrm>
        </p:grpSpPr>
        <p:sp>
          <p:nvSpPr>
            <p:cNvPr id="13" name="Oval 12"/>
            <p:cNvSpPr/>
            <p:nvPr/>
          </p:nvSpPr>
          <p:spPr>
            <a:xfrm>
              <a:off x="1913468" y="2633133"/>
              <a:ext cx="76200" cy="76200"/>
            </a:xfrm>
            <a:prstGeom prst="ellipse">
              <a:avLst/>
            </a:prstGeom>
            <a:solidFill>
              <a:schemeClr val="tx1"/>
            </a:solidFill>
            <a:ln>
              <a:solidFill>
                <a:srgbClr val="0000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1837268" y="2556933"/>
              <a:ext cx="228600" cy="228600"/>
            </a:xfrm>
            <a:prstGeom prst="ellips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3048000" y="2598738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048000" y="3478213"/>
            <a:ext cx="993775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grpSp>
        <p:nvGrpSpPr>
          <p:cNvPr id="44043" name="Group 17"/>
          <p:cNvGrpSpPr>
            <a:grpSpLocks/>
          </p:cNvGrpSpPr>
          <p:nvPr/>
        </p:nvGrpSpPr>
        <p:grpSpPr bwMode="auto">
          <a:xfrm>
            <a:off x="2954338" y="3622675"/>
            <a:ext cx="228600" cy="228600"/>
            <a:chOff x="1837268" y="2556933"/>
            <a:chExt cx="228600" cy="228600"/>
          </a:xfrm>
        </p:grpSpPr>
        <p:sp>
          <p:nvSpPr>
            <p:cNvPr id="19" name="Oval 18"/>
            <p:cNvSpPr/>
            <p:nvPr/>
          </p:nvSpPr>
          <p:spPr>
            <a:xfrm>
              <a:off x="1913468" y="2633133"/>
              <a:ext cx="76200" cy="76200"/>
            </a:xfrm>
            <a:prstGeom prst="ellipse">
              <a:avLst/>
            </a:prstGeom>
            <a:solidFill>
              <a:schemeClr val="tx1"/>
            </a:solidFill>
            <a:ln>
              <a:solidFill>
                <a:srgbClr val="0000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Oval 19"/>
            <p:cNvSpPr/>
            <p:nvPr/>
          </p:nvSpPr>
          <p:spPr>
            <a:xfrm>
              <a:off x="1837268" y="2556933"/>
              <a:ext cx="228600" cy="228600"/>
            </a:xfrm>
            <a:prstGeom prst="ellips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1676400" y="1905000"/>
            <a:ext cx="6968831" cy="40011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000" dirty="0" smtClean="0">
                <a:solidFill>
                  <a:srgbClr val="CC0000"/>
                </a:solidFill>
                <a:latin typeface="+mj-lt"/>
                <a:ea typeface="+mn-ea"/>
              </a:rPr>
              <a:t>A free Current-carrying </a:t>
            </a:r>
            <a:r>
              <a:rPr lang="en-US" sz="2000" dirty="0">
                <a:solidFill>
                  <a:srgbClr val="CC0000"/>
                </a:solidFill>
                <a:latin typeface="+mj-lt"/>
                <a:ea typeface="+mn-ea"/>
              </a:rPr>
              <a:t>wire in an applied magnetic field B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335881" y="4405023"/>
            <a:ext cx="4155305" cy="40011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2000" b="1" dirty="0">
                <a:solidFill>
                  <a:srgbClr val="0033CC"/>
                </a:solidFill>
                <a:latin typeface="+mj-lt"/>
                <a:ea typeface="+mn-ea"/>
              </a:rPr>
              <a:t>Which way will the wire move?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42</a:t>
            </a:fld>
            <a:endParaRPr lang="en-US" altLang="en-US"/>
          </a:p>
        </p:txBody>
      </p:sp>
      <p:sp>
        <p:nvSpPr>
          <p:cNvPr id="3" name="TextBox 2"/>
          <p:cNvSpPr txBox="1"/>
          <p:nvPr/>
        </p:nvSpPr>
        <p:spPr>
          <a:xfrm>
            <a:off x="1833562" y="4951274"/>
            <a:ext cx="5562600" cy="1754326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>
            <a:spAutoFit/>
          </a:bodyPr>
          <a:lstStyle/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Does not move.</a:t>
            </a:r>
          </a:p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Up</a:t>
            </a:r>
          </a:p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Down</a:t>
            </a:r>
          </a:p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Into the page </a:t>
            </a:r>
          </a:p>
          <a:p>
            <a:pPr marL="342900" indent="-342900">
              <a:buAutoNum type="alphaUcPeriod"/>
            </a:pPr>
            <a:r>
              <a:rPr lang="en-US" sz="1800" dirty="0" smtClean="0">
                <a:latin typeface="+mj-lt"/>
              </a:rPr>
              <a:t>Our of the page </a:t>
            </a:r>
          </a:p>
          <a:p>
            <a:pPr marL="342900" indent="-342900">
              <a:buAutoNum type="alphaUcPeriod"/>
            </a:pPr>
            <a:endParaRPr lang="en-US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Magnetic Field of a Straight Wire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600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pic>
        <p:nvPicPr>
          <p:cNvPr id="45060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76400"/>
            <a:ext cx="2968625" cy="293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410200" y="801688"/>
            <a:ext cx="1865313" cy="64611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 b="1">
                <a:solidFill>
                  <a:srgbClr val="0033CC"/>
                </a:solidFill>
                <a:latin typeface="+mj-lt"/>
                <a:ea typeface="+mn-ea"/>
              </a:rPr>
              <a:t>B in the </a:t>
            </a:r>
          </a:p>
          <a:p>
            <a:pPr indent="228600">
              <a:defRPr/>
            </a:pPr>
            <a:r>
              <a:rPr lang="en-US" sz="1800" b="1">
                <a:solidFill>
                  <a:srgbClr val="0033CC"/>
                </a:solidFill>
                <a:latin typeface="+mj-lt"/>
                <a:ea typeface="+mn-ea"/>
              </a:rPr>
              <a:t>bisecting plane</a:t>
            </a:r>
          </a:p>
        </p:txBody>
      </p:sp>
      <p:grpSp>
        <p:nvGrpSpPr>
          <p:cNvPr id="45062" name="Group 37"/>
          <p:cNvGrpSpPr>
            <a:grpSpLocks/>
          </p:cNvGrpSpPr>
          <p:nvPr/>
        </p:nvGrpSpPr>
        <p:grpSpPr bwMode="auto">
          <a:xfrm>
            <a:off x="2362200" y="838200"/>
            <a:ext cx="3200400" cy="660400"/>
            <a:chOff x="3657600" y="838200"/>
            <a:chExt cx="3200400" cy="660648"/>
          </a:xfrm>
        </p:grpSpPr>
        <p:pic>
          <p:nvPicPr>
            <p:cNvPr id="45095" name="Picture 28" descr="latex-image-1.pd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3478" y="838200"/>
              <a:ext cx="2984522" cy="660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28"/>
            <p:cNvSpPr/>
            <p:nvPr/>
          </p:nvSpPr>
          <p:spPr bwMode="auto">
            <a:xfrm>
              <a:off x="3810000" y="914429"/>
              <a:ext cx="304800" cy="381143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noFill/>
              <a:prstDash val="solid"/>
              <a:round/>
              <a:headEnd type="none" w="med" len="med"/>
              <a:tailEnd type="arrow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/>
            </a:p>
          </p:txBody>
        </p:sp>
        <p:pic>
          <p:nvPicPr>
            <p:cNvPr id="45097" name="Picture 26" descr="latex-image-1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7600" y="990600"/>
              <a:ext cx="431800" cy="292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5" name="Rectangle 34"/>
          <p:cNvSpPr/>
          <p:nvPr/>
        </p:nvSpPr>
        <p:spPr bwMode="auto">
          <a:xfrm>
            <a:off x="762000" y="2225675"/>
            <a:ext cx="228600" cy="381000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pic>
        <p:nvPicPr>
          <p:cNvPr id="45064" name="Picture 33" descr="latex-image-1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75" y="2352675"/>
            <a:ext cx="254000" cy="13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" name="Rectangle 35"/>
          <p:cNvSpPr/>
          <p:nvPr/>
        </p:nvSpPr>
        <p:spPr bwMode="auto">
          <a:xfrm>
            <a:off x="847725" y="2514600"/>
            <a:ext cx="228600" cy="381000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pic>
        <p:nvPicPr>
          <p:cNvPr id="45066" name="Picture 36" descr="latex-image-1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743200"/>
            <a:ext cx="88900" cy="8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" name="Rectangle 38"/>
          <p:cNvSpPr/>
          <p:nvPr/>
        </p:nvSpPr>
        <p:spPr bwMode="auto">
          <a:xfrm>
            <a:off x="882650" y="3124200"/>
            <a:ext cx="228600" cy="381000"/>
          </a:xfrm>
          <a:prstGeom prst="rect">
            <a:avLst/>
          </a:prstGeom>
          <a:solidFill>
            <a:srgbClr val="CFD3D6"/>
          </a:solidFill>
          <a:ln w="28575" cap="flat" cmpd="sng" algn="ctr">
            <a:noFill/>
            <a:prstDash val="solid"/>
            <a:round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cxnSp>
        <p:nvCxnSpPr>
          <p:cNvPr id="41" name="Straight Connector 40"/>
          <p:cNvCxnSpPr/>
          <p:nvPr/>
        </p:nvCxnSpPr>
        <p:spPr>
          <a:xfrm rot="5400000" flipH="1" flipV="1">
            <a:off x="1219200" y="2895600"/>
            <a:ext cx="381000" cy="381000"/>
          </a:xfrm>
          <a:prstGeom prst="line">
            <a:avLst/>
          </a:prstGeom>
          <a:ln w="1270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Rectangle 45"/>
          <p:cNvSpPr/>
          <p:nvPr/>
        </p:nvSpPr>
        <p:spPr bwMode="auto">
          <a:xfrm>
            <a:off x="1924050" y="2482850"/>
            <a:ext cx="838200" cy="381000"/>
          </a:xfrm>
          <a:prstGeom prst="rect">
            <a:avLst/>
          </a:prstGeom>
          <a:solidFill>
            <a:schemeClr val="bg1"/>
          </a:solidFill>
          <a:ln w="28575" cap="flat" cmpd="sng" algn="ctr">
            <a:noFill/>
            <a:prstDash val="solid"/>
            <a:round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/>
          </a:p>
        </p:txBody>
      </p:sp>
      <p:pic>
        <p:nvPicPr>
          <p:cNvPr id="45070" name="Picture 44" descr="latex-image-1.pd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633663"/>
            <a:ext cx="914400" cy="185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" name="TextBox 39"/>
          <p:cNvSpPr txBox="1"/>
          <p:nvPr/>
        </p:nvSpPr>
        <p:spPr>
          <a:xfrm>
            <a:off x="2868613" y="1981200"/>
            <a:ext cx="3238500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Which direction does B point?</a:t>
            </a:r>
          </a:p>
        </p:txBody>
      </p:sp>
      <p:grpSp>
        <p:nvGrpSpPr>
          <p:cNvPr id="45072" name="Group 90"/>
          <p:cNvGrpSpPr>
            <a:grpSpLocks/>
          </p:cNvGrpSpPr>
          <p:nvPr/>
        </p:nvGrpSpPr>
        <p:grpSpPr bwMode="auto">
          <a:xfrm>
            <a:off x="3429000" y="1676400"/>
            <a:ext cx="5522913" cy="2743200"/>
            <a:chOff x="3429000" y="1676400"/>
            <a:chExt cx="5522684" cy="2743200"/>
          </a:xfrm>
        </p:grpSpPr>
        <p:grpSp>
          <p:nvGrpSpPr>
            <p:cNvPr id="45080" name="Group 86"/>
            <p:cNvGrpSpPr>
              <a:grpSpLocks/>
            </p:cNvGrpSpPr>
            <p:nvPr/>
          </p:nvGrpSpPr>
          <p:grpSpPr bwMode="auto">
            <a:xfrm>
              <a:off x="3429000" y="1676400"/>
              <a:ext cx="5522684" cy="2743200"/>
              <a:chOff x="3429000" y="1676400"/>
              <a:chExt cx="5522684" cy="2743200"/>
            </a:xfrm>
          </p:grpSpPr>
          <p:sp>
            <p:nvSpPr>
              <p:cNvPr id="42" name="TextBox 41"/>
              <p:cNvSpPr txBox="1"/>
              <p:nvPr/>
            </p:nvSpPr>
            <p:spPr>
              <a:xfrm>
                <a:off x="3429000" y="2362200"/>
                <a:ext cx="3655861" cy="1477963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>
                <a:lvl1pPr indent="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1pPr>
                <a:lvl2pPr marL="37931725" indent="-37474525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2pPr>
                <a:lvl3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3pPr>
                <a:lvl4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4pPr>
                <a:lvl5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  <a:ea typeface="ＭＳ Ｐゴシック" pitchFamily="34" charset="-128"/>
                  </a:defRPr>
                </a:lvl9pPr>
              </a:lstStyle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 Always along concentric circles</a:t>
                </a:r>
              </a:p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    </a:t>
                </a:r>
              </a:p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In cylindrical coordinates, </a:t>
                </a:r>
              </a:p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it points in the "     " direction</a:t>
                </a:r>
              </a:p>
              <a:p>
                <a:pPr eaLnBrk="1" hangingPunct="1"/>
                <a:r>
                  <a:rPr lang="en-US" altLang="en-US" sz="1800">
                    <a:solidFill>
                      <a:srgbClr val="0033CC"/>
                    </a:solidFill>
                    <a:latin typeface="Arial" pitchFamily="34" charset="0"/>
                    <a:sym typeface="Wingdings" pitchFamily="2" charset="2"/>
                  </a:rPr>
                  <a:t>	</a:t>
                </a:r>
                <a:endParaRPr lang="en-US" altLang="en-US" sz="1800">
                  <a:solidFill>
                    <a:srgbClr val="0033CC"/>
                  </a:solidFill>
                  <a:latin typeface="Arial" pitchFamily="34" charset="0"/>
                </a:endParaRPr>
              </a:p>
            </p:txBody>
          </p:sp>
          <p:grpSp>
            <p:nvGrpSpPr>
              <p:cNvPr id="45083" name="Group 85"/>
              <p:cNvGrpSpPr>
                <a:grpSpLocks/>
              </p:cNvGrpSpPr>
              <p:nvPr/>
            </p:nvGrpSpPr>
            <p:grpSpPr bwMode="auto">
              <a:xfrm>
                <a:off x="7351484" y="1676400"/>
                <a:ext cx="1600200" cy="2743200"/>
                <a:chOff x="7351484" y="1676400"/>
                <a:chExt cx="1600200" cy="2743200"/>
              </a:xfrm>
            </p:grpSpPr>
            <p:cxnSp>
              <p:nvCxnSpPr>
                <p:cNvPr id="55" name="Straight Arrow Connector 54"/>
                <p:cNvCxnSpPr>
                  <a:cxnSpLocks noChangeShapeType="1"/>
                </p:cNvCxnSpPr>
                <p:nvPr/>
              </p:nvCxnSpPr>
              <p:spPr bwMode="auto">
                <a:xfrm rot="10800000">
                  <a:off x="7924613" y="2819400"/>
                  <a:ext cx="228591" cy="1588"/>
                </a:xfrm>
                <a:prstGeom prst="straightConnector1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72" name="Straight Arrow Connector 71"/>
                <p:cNvCxnSpPr>
                  <a:cxnSpLocks noChangeShapeType="1"/>
                </p:cNvCxnSpPr>
                <p:nvPr/>
              </p:nvCxnSpPr>
              <p:spPr bwMode="auto">
                <a:xfrm>
                  <a:off x="8165903" y="3338513"/>
                  <a:ext cx="228591" cy="1587"/>
                </a:xfrm>
                <a:prstGeom prst="straightConnector1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44" name="Straight Connector 43"/>
                <p:cNvCxnSpPr/>
                <p:nvPr/>
              </p:nvCxnSpPr>
              <p:spPr>
                <a:xfrm rot="5400000">
                  <a:off x="6934994" y="3199606"/>
                  <a:ext cx="2438400" cy="1588"/>
                </a:xfrm>
                <a:prstGeom prst="line">
                  <a:avLst/>
                </a:prstGeom>
                <a:ln w="76200" cmpd="sng">
                  <a:gradFill flip="none" rotWithShape="1">
                    <a:gsLst>
                      <a:gs pos="0">
                        <a:srgbClr val="3366FF"/>
                      </a:gs>
                      <a:gs pos="100000">
                        <a:srgbClr val="3366FF"/>
                      </a:gs>
                      <a:gs pos="50000">
                        <a:srgbClr val="A2CDFF"/>
                      </a:gs>
                    </a:gsLst>
                    <a:lin ang="16200000" scaled="0"/>
                    <a:tileRect/>
                  </a:gra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8" name="Oval 47"/>
                <p:cNvSpPr/>
                <p:nvPr/>
              </p:nvSpPr>
              <p:spPr bwMode="auto">
                <a:xfrm>
                  <a:off x="7351550" y="2819400"/>
                  <a:ext cx="1600134" cy="533400"/>
                </a:xfrm>
                <a:prstGeom prst="ellipse">
                  <a:avLst/>
                </a:prstGeom>
                <a:ln w="28575" cap="flat" cmpd="sng" algn="ctr">
                  <a:solidFill>
                    <a:srgbClr val="0033CC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9pPr>
                </a:lstStyle>
                <a:p>
                  <a:pPr algn="ctr" eaLnBrk="1" hangingPunct="1"/>
                  <a:endParaRPr lang="en-US" altLang="en-US"/>
                </a:p>
              </p:txBody>
            </p:sp>
            <p:sp>
              <p:nvSpPr>
                <p:cNvPr id="49" name="Oval 48"/>
                <p:cNvSpPr>
                  <a:spLocks/>
                </p:cNvSpPr>
                <p:nvPr/>
              </p:nvSpPr>
              <p:spPr bwMode="auto">
                <a:xfrm>
                  <a:off x="7543629" y="2919413"/>
                  <a:ext cx="1236612" cy="327025"/>
                </a:xfrm>
                <a:prstGeom prst="ellipse">
                  <a:avLst/>
                </a:prstGeom>
                <a:ln w="28575" cap="flat" cmpd="sng" algn="ctr">
                  <a:solidFill>
                    <a:srgbClr val="0033CC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9pPr>
                </a:lstStyle>
                <a:p>
                  <a:pPr algn="ctr" eaLnBrk="1" hangingPunct="1"/>
                  <a:endParaRPr lang="en-US" altLang="en-US"/>
                </a:p>
              </p:txBody>
            </p:sp>
            <p:sp>
              <p:nvSpPr>
                <p:cNvPr id="50" name="Oval 49"/>
                <p:cNvSpPr>
                  <a:spLocks/>
                </p:cNvSpPr>
                <p:nvPr/>
              </p:nvSpPr>
              <p:spPr bwMode="auto">
                <a:xfrm>
                  <a:off x="7784919" y="3027363"/>
                  <a:ext cx="749269" cy="106362"/>
                </a:xfrm>
                <a:prstGeom prst="ellipse">
                  <a:avLst/>
                </a:prstGeom>
                <a:ln w="28575" cap="flat" cmpd="sng" algn="ctr">
                  <a:solidFill>
                    <a:srgbClr val="0033CC"/>
                  </a:solidFill>
                  <a:prstDash val="solid"/>
                  <a:round/>
                  <a:headEnd type="none" w="med" len="med"/>
                  <a:tailEnd type="arrow" w="med" len="med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>
                  <a:lvl1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1pPr>
                  <a:lvl2pPr marL="37931725" indent="-37474525"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2pPr>
                  <a:lvl3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3pPr>
                  <a:lvl4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4pPr>
                  <a:lvl5pPr eaLnBrk="0" hangingPunct="0"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5pPr>
                  <a:lvl6pPr marL="4572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6pPr>
                  <a:lvl7pPr marL="9144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7pPr>
                  <a:lvl8pPr marL="1371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8pPr>
                  <a:lvl9pPr marL="18288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>
                      <a:solidFill>
                        <a:schemeClr val="tx1"/>
                      </a:solidFill>
                      <a:latin typeface="Times New Roman" pitchFamily="18" charset="0"/>
                      <a:ea typeface="ＭＳ Ｐゴシック" pitchFamily="34" charset="-128"/>
                    </a:defRPr>
                  </a:lvl9pPr>
                </a:lstStyle>
                <a:p>
                  <a:pPr algn="ctr" eaLnBrk="1" hangingPunct="1"/>
                  <a:endParaRPr lang="en-US" altLang="en-US"/>
                </a:p>
              </p:txBody>
            </p:sp>
            <p:cxnSp>
              <p:nvCxnSpPr>
                <p:cNvPr id="52" name="Straight Arrow Connector 51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7955561" y="1866106"/>
                  <a:ext cx="381000" cy="1587"/>
                </a:xfrm>
                <a:prstGeom prst="straightConnector1">
                  <a:avLst/>
                </a:prstGeom>
                <a:noFill/>
                <a:ln w="28575">
                  <a:solidFill>
                    <a:schemeClr val="accent1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sp>
              <p:nvSpPr>
                <p:cNvPr id="53" name="TextBox 52"/>
                <p:cNvSpPr txBox="1"/>
                <p:nvPr/>
              </p:nvSpPr>
              <p:spPr>
                <a:xfrm>
                  <a:off x="8000810" y="1752600"/>
                  <a:ext cx="434957" cy="646113"/>
                </a:xfrm>
                <a:prstGeom prst="rect">
                  <a:avLst/>
                </a:prstGeom>
                <a:noFill/>
                <a:ln w="2857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none">
                  <a:spAutoFit/>
                </a:bodyPr>
                <a:lstStyle/>
                <a:p>
                  <a:pPr indent="228600">
                    <a:defRPr/>
                  </a:pPr>
                  <a:r>
                    <a:rPr lang="en-US" sz="1800">
                      <a:solidFill>
                        <a:srgbClr val="00D3AD"/>
                      </a:solidFill>
                      <a:latin typeface="+mn-lt"/>
                      <a:ea typeface="+mn-ea"/>
                    </a:rPr>
                    <a:t>I</a:t>
                  </a:r>
                </a:p>
              </p:txBody>
            </p:sp>
            <p:cxnSp>
              <p:nvCxnSpPr>
                <p:cNvPr id="62" name="Straight Connector 61"/>
                <p:cNvCxnSpPr/>
                <p:nvPr/>
              </p:nvCxnSpPr>
              <p:spPr>
                <a:xfrm rot="5400000">
                  <a:off x="7620794" y="2513806"/>
                  <a:ext cx="1066800" cy="1588"/>
                </a:xfrm>
                <a:prstGeom prst="line">
                  <a:avLst/>
                </a:prstGeom>
                <a:ln w="76200" cmpd="sng">
                  <a:gradFill flip="none" rotWithShape="1">
                    <a:gsLst>
                      <a:gs pos="0">
                        <a:srgbClr val="3366FF"/>
                      </a:gs>
                      <a:gs pos="100000">
                        <a:srgbClr val="3366FF"/>
                      </a:gs>
                      <a:gs pos="50000">
                        <a:srgbClr val="A2CDFF"/>
                      </a:gs>
                    </a:gsLst>
                    <a:lin ang="16200000" scaled="0"/>
                    <a:tileRect/>
                  </a:gradFill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Arrow Connector 64"/>
                <p:cNvCxnSpPr>
                  <a:cxnSpLocks noChangeShapeType="1"/>
                </p:cNvCxnSpPr>
                <p:nvPr/>
              </p:nvCxnSpPr>
              <p:spPr bwMode="auto">
                <a:xfrm rot="10800000" flipV="1">
                  <a:off x="7924613" y="3017838"/>
                  <a:ext cx="165093" cy="30162"/>
                </a:xfrm>
                <a:prstGeom prst="straightConnector1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75" name="Straight Arrow Connector 74"/>
                <p:cNvCxnSpPr>
                  <a:cxnSpLocks noChangeShapeType="1"/>
                </p:cNvCxnSpPr>
                <p:nvPr/>
              </p:nvCxnSpPr>
              <p:spPr bwMode="auto">
                <a:xfrm flipV="1">
                  <a:off x="8229401" y="3111500"/>
                  <a:ext cx="165093" cy="30163"/>
                </a:xfrm>
                <a:prstGeom prst="straightConnector1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 type="arrow" w="med" len="med"/>
                </a:ln>
                <a:effectLst>
                  <a:outerShdw blurRad="40000" dist="20000" dir="5400000" rotWithShape="0">
                    <a:srgbClr val="808080">
                      <a:alpha val="37999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</p:grpSp>
        </p:grpSp>
        <p:pic>
          <p:nvPicPr>
            <p:cNvPr id="45081" name="Picture 87" descr="latex-image-1.pdf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5272" y="3190993"/>
              <a:ext cx="139700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9" name="TextBox 88"/>
          <p:cNvSpPr txBox="1"/>
          <p:nvPr/>
        </p:nvSpPr>
        <p:spPr>
          <a:xfrm>
            <a:off x="2819400" y="4038600"/>
            <a:ext cx="4670425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Will the y axis look different from the x axis?</a:t>
            </a:r>
          </a:p>
        </p:txBody>
      </p:sp>
      <p:grpSp>
        <p:nvGrpSpPr>
          <p:cNvPr id="45074" name="Group 44"/>
          <p:cNvGrpSpPr>
            <a:grpSpLocks/>
          </p:cNvGrpSpPr>
          <p:nvPr/>
        </p:nvGrpSpPr>
        <p:grpSpPr bwMode="auto">
          <a:xfrm>
            <a:off x="2514600" y="4495800"/>
            <a:ext cx="6019800" cy="2057400"/>
            <a:chOff x="2514600" y="4495800"/>
            <a:chExt cx="6019874" cy="2057400"/>
          </a:xfrm>
        </p:grpSpPr>
        <p:sp>
          <p:nvSpPr>
            <p:cNvPr id="80" name="Rectangle 79"/>
            <p:cNvSpPr/>
            <p:nvPr/>
          </p:nvSpPr>
          <p:spPr bwMode="auto">
            <a:xfrm>
              <a:off x="2514600" y="5257800"/>
              <a:ext cx="4114851" cy="1295400"/>
            </a:xfrm>
            <a:prstGeom prst="rect">
              <a:avLst/>
            </a:prstGeom>
            <a:ln w="28575" cap="flat" cmpd="sng" algn="ctr">
              <a:solidFill>
                <a:srgbClr val="CC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/>
            </a:p>
          </p:txBody>
        </p:sp>
        <p:sp>
          <p:nvSpPr>
            <p:cNvPr id="81" name="TextBox 80"/>
            <p:cNvSpPr txBox="1"/>
            <p:nvPr/>
          </p:nvSpPr>
          <p:spPr bwMode="auto">
            <a:xfrm>
              <a:off x="6477049" y="5476875"/>
              <a:ext cx="2057425" cy="923925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lvl1pPr indent="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1800" b="1">
                  <a:solidFill>
                    <a:srgbClr val="CC0000"/>
                  </a:solidFill>
                  <a:latin typeface="Arial" pitchFamily="34" charset="0"/>
                </a:rPr>
                <a:t>B of a Long</a:t>
              </a:r>
            </a:p>
            <a:p>
              <a:pPr eaLnBrk="1" hangingPunct="1"/>
              <a:r>
                <a:rPr lang="en-US" altLang="en-US" sz="1800" b="1">
                  <a:solidFill>
                    <a:srgbClr val="CC0000"/>
                  </a:solidFill>
                  <a:latin typeface="Arial" pitchFamily="34" charset="0"/>
                </a:rPr>
                <a:t>Straight Wire</a:t>
              </a:r>
            </a:p>
            <a:p>
              <a:pPr eaLnBrk="1" hangingPunct="1"/>
              <a:r>
                <a:rPr lang="en-US" altLang="en-US" sz="1800">
                  <a:solidFill>
                    <a:srgbClr val="CC0000"/>
                  </a:solidFill>
                  <a:latin typeface="Arial" pitchFamily="34" charset="0"/>
                </a:rPr>
                <a:t>(cylindrical coord.)</a:t>
              </a:r>
              <a:endParaRPr lang="en-US" altLang="en-US" sz="1800" b="1">
                <a:solidFill>
                  <a:srgbClr val="CC0000"/>
                </a:solidFill>
                <a:latin typeface="Arial" pitchFamily="34" charset="0"/>
              </a:endParaRPr>
            </a:p>
          </p:txBody>
        </p:sp>
        <p:sp>
          <p:nvSpPr>
            <p:cNvPr id="90" name="TextBox 89"/>
            <p:cNvSpPr txBox="1"/>
            <p:nvPr/>
          </p:nvSpPr>
          <p:spPr bwMode="auto">
            <a:xfrm>
              <a:off x="3429011" y="4495800"/>
              <a:ext cx="2852773" cy="369888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lvl1pPr indent="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1800">
                  <a:solidFill>
                    <a:srgbClr val="0033CC"/>
                  </a:solidFill>
                  <a:latin typeface="Arial" pitchFamily="34" charset="0"/>
                </a:rPr>
                <a:t>No, so we can trade x </a:t>
              </a:r>
              <a:r>
                <a:rPr lang="en-US" altLang="en-US" sz="1800">
                  <a:solidFill>
                    <a:srgbClr val="0033CC"/>
                  </a:solidFill>
                  <a:latin typeface="Arial" pitchFamily="34" charset="0"/>
                  <a:sym typeface="Wingdings" pitchFamily="2" charset="2"/>
                </a:rPr>
                <a:t> r</a:t>
              </a:r>
              <a:endParaRPr lang="en-US" altLang="en-US" sz="1800">
                <a:solidFill>
                  <a:srgbClr val="0033CC"/>
                </a:solidFill>
                <a:latin typeface="Arial" pitchFamily="34" charset="0"/>
              </a:endParaRPr>
            </a:p>
          </p:txBody>
        </p:sp>
        <p:pic>
          <p:nvPicPr>
            <p:cNvPr id="45079" name="Picture 42" descr="latex-image-1.pdf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43200" y="5486400"/>
              <a:ext cx="3695700" cy="800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3" name="TextBox 42"/>
          <p:cNvSpPr txBox="1"/>
          <p:nvPr/>
        </p:nvSpPr>
        <p:spPr>
          <a:xfrm rot="2361694">
            <a:off x="-1400175" y="5875338"/>
            <a:ext cx="4079875" cy="585787"/>
          </a:xfrm>
          <a:prstGeom prst="rect">
            <a:avLst/>
          </a:prstGeom>
          <a:solidFill>
            <a:srgbClr val="F6F63F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Blast from the Past:</a:t>
            </a:r>
          </a:p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Lecture 13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43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r>
              <a:rPr lang="en-US" altLang="en-US" dirty="0" smtClean="0">
                <a:ea typeface="ＭＳ Ｐゴシック" pitchFamily="34" charset="-128"/>
              </a:rPr>
              <a:t>Very Close to the Wire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6002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grpSp>
        <p:nvGrpSpPr>
          <p:cNvPr id="46084" name="Group 37"/>
          <p:cNvGrpSpPr>
            <a:grpSpLocks/>
          </p:cNvGrpSpPr>
          <p:nvPr/>
        </p:nvGrpSpPr>
        <p:grpSpPr bwMode="auto">
          <a:xfrm>
            <a:off x="1219200" y="3975100"/>
            <a:ext cx="6705600" cy="3187700"/>
            <a:chOff x="1219200" y="3581400"/>
            <a:chExt cx="6705600" cy="3187521"/>
          </a:xfrm>
        </p:grpSpPr>
        <p:grpSp>
          <p:nvGrpSpPr>
            <p:cNvPr id="46093" name="Group 32"/>
            <p:cNvGrpSpPr>
              <a:grpSpLocks/>
            </p:cNvGrpSpPr>
            <p:nvPr/>
          </p:nvGrpSpPr>
          <p:grpSpPr bwMode="auto">
            <a:xfrm>
              <a:off x="1219200" y="3581400"/>
              <a:ext cx="6705600" cy="3187521"/>
              <a:chOff x="1219200" y="2971800"/>
              <a:chExt cx="6705600" cy="3187521"/>
            </a:xfrm>
          </p:grpSpPr>
          <p:pic>
            <p:nvPicPr>
              <p:cNvPr id="46096" name="Picture 13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19200" y="2971800"/>
                <a:ext cx="6705600" cy="31875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2" name="TextBox 31"/>
              <p:cNvSpPr txBox="1"/>
              <p:nvPr/>
            </p:nvSpPr>
            <p:spPr bwMode="auto">
              <a:xfrm>
                <a:off x="4191000" y="5473560"/>
                <a:ext cx="3133725" cy="277797"/>
              </a:xfrm>
              <a:prstGeom prst="rect">
                <a:avLst/>
              </a:prstGeom>
              <a:noFill/>
              <a:ln w="285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>
                <a:spAutoFit/>
              </a:bodyPr>
              <a:lstStyle/>
              <a:p>
                <a:pPr indent="228600">
                  <a:defRPr/>
                </a:pPr>
                <a:r>
                  <a:rPr lang="en-US" sz="1200">
                    <a:solidFill>
                      <a:srgbClr val="000000"/>
                    </a:solidFill>
                    <a:latin typeface="+mn-lt"/>
                    <a:ea typeface="+mn-ea"/>
                  </a:rPr>
                  <a:t>http://physick.wikispaces.com/Electric+Current</a:t>
                </a:r>
              </a:p>
            </p:txBody>
          </p:sp>
        </p:grpSp>
        <p:sp>
          <p:nvSpPr>
            <p:cNvPr id="34" name="TextBox 33"/>
            <p:cNvSpPr txBox="1"/>
            <p:nvPr/>
          </p:nvSpPr>
          <p:spPr>
            <a:xfrm>
              <a:off x="1997075" y="4002064"/>
              <a:ext cx="355600" cy="400028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/>
            <a:p>
              <a:pPr indent="228600">
                <a:defRPr/>
              </a:pPr>
              <a:r>
                <a:rPr lang="en-US" sz="2000" b="1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  <a:ea typeface="+mn-ea"/>
                </a:rPr>
                <a:t>B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7031038" y="4267161"/>
              <a:ext cx="284162" cy="400028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/>
            <a:p>
              <a:pPr indent="228600">
                <a:defRPr/>
              </a:pPr>
              <a:r>
                <a:rPr lang="en-US" sz="2000" b="1">
                  <a:solidFill>
                    <a:srgbClr val="CC0000"/>
                  </a:solidFill>
                  <a:latin typeface="+mn-lt"/>
                  <a:ea typeface="+mn-ea"/>
                </a:rPr>
                <a:t>I</a:t>
              </a: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555625" y="2022475"/>
            <a:ext cx="3216275" cy="369888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Very close to the wire:  r &lt;&lt; L </a:t>
            </a:r>
          </a:p>
        </p:txBody>
      </p:sp>
      <p:pic>
        <p:nvPicPr>
          <p:cNvPr id="46086" name="Picture 17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6213" y="685800"/>
            <a:ext cx="3695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7" name="Picture 18" descr="latex-image-1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2057400"/>
            <a:ext cx="27178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6088" name="Group 21"/>
          <p:cNvGrpSpPr>
            <a:grpSpLocks/>
          </p:cNvGrpSpPr>
          <p:nvPr/>
        </p:nvGrpSpPr>
        <p:grpSpPr bwMode="auto">
          <a:xfrm>
            <a:off x="1524000" y="2873375"/>
            <a:ext cx="6858000" cy="946150"/>
            <a:chOff x="1524000" y="2873375"/>
            <a:chExt cx="6858000" cy="946150"/>
          </a:xfrm>
        </p:grpSpPr>
        <p:sp>
          <p:nvSpPr>
            <p:cNvPr id="40" name="TextBox 39"/>
            <p:cNvSpPr txBox="1"/>
            <p:nvPr/>
          </p:nvSpPr>
          <p:spPr bwMode="auto">
            <a:xfrm>
              <a:off x="7021513" y="2971800"/>
              <a:ext cx="1360487" cy="646113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/>
            <a:p>
              <a:pPr indent="228600">
                <a:defRPr/>
              </a:pPr>
              <a:r>
                <a:rPr lang="en-US" sz="1800" b="1">
                  <a:solidFill>
                    <a:srgbClr val="CC0000"/>
                  </a:solidFill>
                  <a:latin typeface="+mj-lt"/>
                  <a:ea typeface="+mn-ea"/>
                </a:rPr>
                <a:t>CLOSE TO</a:t>
              </a:r>
            </a:p>
            <a:p>
              <a:pPr indent="228600">
                <a:defRPr/>
              </a:pPr>
              <a:r>
                <a:rPr lang="en-US" sz="1800" b="1">
                  <a:solidFill>
                    <a:srgbClr val="CC0000"/>
                  </a:solidFill>
                  <a:latin typeface="+mj-lt"/>
                  <a:ea typeface="+mn-ea"/>
                </a:rPr>
                <a:t>THE WIRE</a:t>
              </a:r>
            </a:p>
          </p:txBody>
        </p:sp>
        <p:sp>
          <p:nvSpPr>
            <p:cNvPr id="42" name="Rectangle 41"/>
            <p:cNvSpPr/>
            <p:nvPr/>
          </p:nvSpPr>
          <p:spPr bwMode="auto">
            <a:xfrm>
              <a:off x="4897438" y="2873375"/>
              <a:ext cx="2346325" cy="946150"/>
            </a:xfrm>
            <a:prstGeom prst="rect">
              <a:avLst/>
            </a:prstGeom>
            <a:ln w="28575" cap="flat" cmpd="sng" algn="ctr">
              <a:solidFill>
                <a:srgbClr val="CC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/>
            </a:p>
          </p:txBody>
        </p:sp>
        <p:pic>
          <p:nvPicPr>
            <p:cNvPr id="46092" name="Picture 20" descr="latex-image-1.pdf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4000" y="2974739"/>
              <a:ext cx="5448300" cy="749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7" name="TextBox 16"/>
          <p:cNvSpPr txBox="1"/>
          <p:nvPr/>
        </p:nvSpPr>
        <p:spPr>
          <a:xfrm rot="2361694">
            <a:off x="-1400175" y="5875338"/>
            <a:ext cx="4079875" cy="585787"/>
          </a:xfrm>
          <a:prstGeom prst="rect">
            <a:avLst/>
          </a:prstGeom>
          <a:solidFill>
            <a:srgbClr val="F6F63F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Blast from the Past:</a:t>
            </a:r>
          </a:p>
          <a:p>
            <a:pPr indent="228600" algn="ctr">
              <a:defRPr/>
            </a:pPr>
            <a:r>
              <a:rPr lang="en-US" sz="1600">
                <a:solidFill>
                  <a:srgbClr val="CC0000"/>
                </a:solidFill>
                <a:latin typeface="+mj-lt"/>
                <a:ea typeface="+mn-ea"/>
              </a:rPr>
              <a:t>Lecture 13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44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88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449824"/>
            <a:ext cx="8382000" cy="1643527"/>
          </a:xfrm>
        </p:spPr>
        <p:txBody>
          <a:bodyPr/>
          <a:lstStyle/>
          <a:p>
            <a:pPr algn="l">
              <a:lnSpc>
                <a:spcPct val="90000"/>
              </a:lnSpc>
            </a:pPr>
            <a:r>
              <a:rPr lang="en-US" sz="2800" b="0" dirty="0" err="1">
                <a:solidFill>
                  <a:srgbClr val="FF0000"/>
                </a:solidFill>
                <a:latin typeface="Comic Sans MS" pitchFamily="66" charset="0"/>
              </a:rPr>
              <a:t>iClicker</a:t>
            </a:r>
            <a:r>
              <a:rPr lang="en-US" sz="2800" b="0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US" sz="2800" b="0" dirty="0" smtClean="0">
                <a:solidFill>
                  <a:srgbClr val="FF0000"/>
                </a:solidFill>
                <a:latin typeface="Comic Sans MS" pitchFamily="66" charset="0"/>
              </a:rPr>
              <a:t>question: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Two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long parallel wires carry currents of 5 A and 10 A in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the same direction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as shown. 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What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is the direction of the magnetic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force acting on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the 10-A wire?</a:t>
            </a:r>
            <a:endParaRPr lang="en-US" sz="4000" b="0" dirty="0">
              <a:solidFill>
                <a:srgbClr val="0033CC"/>
              </a:solidFill>
              <a:latin typeface="Comic Sans MS" pitchFamily="66" charset="0"/>
            </a:endParaRPr>
          </a:p>
        </p:txBody>
      </p:sp>
      <p:sp>
        <p:nvSpPr>
          <p:cNvPr id="1868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2438400"/>
            <a:ext cx="4953000" cy="2362200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Perpendicular to the plane of the page and into the page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Perpendicular to the plane of the page and out of the page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Upward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Downward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Inward toward the other wire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 dirty="0">
                <a:latin typeface="Comic Sans MS" pitchFamily="66" charset="0"/>
              </a:rPr>
              <a:t>Outward away from the other wire</a:t>
            </a:r>
          </a:p>
        </p:txBody>
      </p:sp>
      <p:pic>
        <p:nvPicPr>
          <p:cNvPr id="1868805" name="Picture 5" descr="14_p297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590800"/>
            <a:ext cx="343535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45</a:t>
            </a:fld>
            <a:endParaRPr lang="en-US" altLang="en-US"/>
          </a:p>
        </p:txBody>
      </p:sp>
      <p:sp>
        <p:nvSpPr>
          <p:cNvPr id="3" name="Rectangle 2"/>
          <p:cNvSpPr/>
          <p:nvPr/>
        </p:nvSpPr>
        <p:spPr>
          <a:xfrm>
            <a:off x="8037096" y="2819400"/>
            <a:ext cx="100264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5" descr="14_p297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6" r="89610" b="67252"/>
          <a:stretch/>
        </p:blipFill>
        <p:spPr bwMode="auto">
          <a:xfrm>
            <a:off x="7970920" y="2604833"/>
            <a:ext cx="204537" cy="1207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0" y="10668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58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r>
              <a:rPr lang="en-US" altLang="en-US" dirty="0" smtClean="0">
                <a:ea typeface="ＭＳ Ｐゴシック" pitchFamily="34" charset="-128"/>
              </a:rPr>
              <a:t>Force Between Parallel Wires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6764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pic>
        <p:nvPicPr>
          <p:cNvPr id="47108" name="Picture 4" descr="latex-image-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400" y="939800"/>
            <a:ext cx="2425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685800" y="3581400"/>
            <a:ext cx="7696200" cy="0"/>
          </a:xfrm>
          <a:prstGeom prst="line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57600" y="3589338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169275" y="3276600"/>
            <a:ext cx="287338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0033CC"/>
                </a:solidFill>
                <a:latin typeface="+mn-lt"/>
                <a:ea typeface="+mn-ea"/>
              </a:rPr>
              <a:t>I</a:t>
            </a:r>
          </a:p>
        </p:txBody>
      </p:sp>
      <p:sp>
        <p:nvSpPr>
          <p:cNvPr id="13" name="Oval 12"/>
          <p:cNvSpPr/>
          <p:nvPr/>
        </p:nvSpPr>
        <p:spPr>
          <a:xfrm>
            <a:off x="1143000" y="3132138"/>
            <a:ext cx="76200" cy="76200"/>
          </a:xfrm>
          <a:prstGeom prst="ellipse">
            <a:avLst/>
          </a:prstGeom>
          <a:solidFill>
            <a:srgbClr val="CC0000"/>
          </a:solidFill>
          <a:ln>
            <a:solidFill>
              <a:srgbClr val="CC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1066800" y="3055938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168400" y="2903538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8400" y="3783013"/>
            <a:ext cx="993775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9" name="Oval 18"/>
          <p:cNvSpPr/>
          <p:nvPr/>
        </p:nvSpPr>
        <p:spPr>
          <a:xfrm>
            <a:off x="1150938" y="4003675"/>
            <a:ext cx="76200" cy="76200"/>
          </a:xfrm>
          <a:prstGeom prst="ellipse">
            <a:avLst/>
          </a:prstGeom>
          <a:solidFill>
            <a:srgbClr val="CC0000"/>
          </a:solidFill>
          <a:ln>
            <a:solidFill>
              <a:srgbClr val="CC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0" name="Oval 19"/>
          <p:cNvSpPr/>
          <p:nvPr/>
        </p:nvSpPr>
        <p:spPr>
          <a:xfrm>
            <a:off x="1074738" y="3927475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-152400" y="1905000"/>
            <a:ext cx="5676900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r>
              <a:rPr lang="en-US" altLang="en-US" sz="2000" baseline="-25000"/>
              <a:t>   </a:t>
            </a:r>
            <a:r>
              <a:rPr lang="en-US" altLang="en-US" sz="2000">
                <a:latin typeface="Arial" pitchFamily="34" charset="0"/>
              </a:rPr>
              <a:t>= Magnetic field applied by the </a:t>
            </a:r>
            <a:r>
              <a:rPr lang="en-US" altLang="en-US" sz="2000" b="1">
                <a:solidFill>
                  <a:srgbClr val="CC0000"/>
                </a:solidFill>
                <a:latin typeface="Arial" pitchFamily="34" charset="0"/>
              </a:rPr>
              <a:t>red</a:t>
            </a:r>
            <a:r>
              <a:rPr lang="en-US" altLang="en-US" sz="2000">
                <a:latin typeface="Arial" pitchFamily="34" charset="0"/>
              </a:rPr>
              <a:t> wire.</a:t>
            </a:r>
          </a:p>
        </p:txBody>
      </p:sp>
      <p:pic>
        <p:nvPicPr>
          <p:cNvPr id="47119" name="Picture 17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125" y="768350"/>
            <a:ext cx="2032000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3" name="Straight Connector 22"/>
          <p:cNvCxnSpPr/>
          <p:nvPr/>
        </p:nvCxnSpPr>
        <p:spPr>
          <a:xfrm>
            <a:off x="685800" y="4724400"/>
            <a:ext cx="7696200" cy="1588"/>
          </a:xfrm>
          <a:prstGeom prst="line">
            <a:avLst/>
          </a:prstGeom>
          <a:ln w="57150" cap="flat" cmpd="sng" algn="ctr">
            <a:solidFill>
              <a:srgbClr val="CC0000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3690938" y="4722813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CC0000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8169275" y="4419600"/>
            <a:ext cx="441325" cy="8302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CC0000"/>
                </a:solidFill>
                <a:latin typeface="+mn-lt"/>
                <a:ea typeface="+mn-ea"/>
              </a:rPr>
              <a:t>I</a:t>
            </a:r>
          </a:p>
        </p:txBody>
      </p:sp>
      <p:grpSp>
        <p:nvGrpSpPr>
          <p:cNvPr id="2" name="Group 34"/>
          <p:cNvGrpSpPr>
            <a:grpSpLocks/>
          </p:cNvGrpSpPr>
          <p:nvPr/>
        </p:nvGrpSpPr>
        <p:grpSpPr bwMode="auto">
          <a:xfrm>
            <a:off x="2667000" y="1955800"/>
            <a:ext cx="6324600" cy="2178050"/>
            <a:chOff x="2667000" y="1955802"/>
            <a:chExt cx="6324600" cy="2178108"/>
          </a:xfrm>
        </p:grpSpPr>
        <p:sp>
          <p:nvSpPr>
            <p:cNvPr id="26" name="TextBox 25"/>
            <p:cNvSpPr txBox="1"/>
            <p:nvPr/>
          </p:nvSpPr>
          <p:spPr>
            <a:xfrm>
              <a:off x="5484813" y="1955802"/>
              <a:ext cx="3506787" cy="400061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lvl1pPr indent="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2000" b="1">
                  <a:solidFill>
                    <a:srgbClr val="0033CC"/>
                  </a:solidFill>
                  <a:latin typeface="Arial" pitchFamily="34" charset="0"/>
                </a:rPr>
                <a:t>Blue</a:t>
              </a:r>
              <a:r>
                <a:rPr lang="en-US" altLang="en-US" sz="2000">
                  <a:latin typeface="Arial" pitchFamily="34" charset="0"/>
                </a:rPr>
                <a:t> wire feels a force down.</a:t>
              </a:r>
              <a:endParaRPr lang="en-US" altLang="en-US" sz="2000" b="1">
                <a:latin typeface="Arial" pitchFamily="34" charset="0"/>
              </a:endParaRPr>
            </a:p>
          </p:txBody>
        </p:sp>
        <p:cxnSp>
          <p:nvCxnSpPr>
            <p:cNvPr id="32" name="Straight Arrow Connector 31"/>
            <p:cNvCxnSpPr>
              <a:cxnSpLocks noChangeShapeType="1"/>
            </p:cNvCxnSpPr>
            <p:nvPr/>
          </p:nvCxnSpPr>
          <p:spPr bwMode="auto">
            <a:xfrm rot="5400000">
              <a:off x="2553487" y="3847358"/>
              <a:ext cx="533414" cy="1588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" name="TextBox 32"/>
            <p:cNvSpPr txBox="1"/>
            <p:nvPr/>
          </p:nvSpPr>
          <p:spPr>
            <a:xfrm>
              <a:off x="2667000" y="3733849"/>
              <a:ext cx="1182688" cy="400061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lvl1pPr indent="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2000"/>
                <a:t>F</a:t>
              </a:r>
              <a:r>
                <a:rPr lang="en-US" altLang="en-US" sz="2000" baseline="-25000"/>
                <a:t>on blue wire</a:t>
              </a:r>
              <a:endParaRPr lang="en-US" altLang="en-US" sz="2000"/>
            </a:p>
          </p:txBody>
        </p:sp>
      </p:grpSp>
      <p:sp>
        <p:nvSpPr>
          <p:cNvPr id="34" name="TextBox 33"/>
          <p:cNvSpPr txBox="1"/>
          <p:nvPr/>
        </p:nvSpPr>
        <p:spPr>
          <a:xfrm>
            <a:off x="1760538" y="5595938"/>
            <a:ext cx="5561012" cy="36988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0000"/>
                </a:solidFill>
                <a:latin typeface="+mj-lt"/>
                <a:ea typeface="+mn-ea"/>
              </a:rPr>
              <a:t>What about reciprocity?  (Equal and opposite forces)</a:t>
            </a:r>
          </a:p>
        </p:txBody>
      </p:sp>
      <p:sp>
        <p:nvSpPr>
          <p:cNvPr id="27" name="Rectangle 26"/>
          <p:cNvSpPr/>
          <p:nvPr/>
        </p:nvSpPr>
        <p:spPr>
          <a:xfrm>
            <a:off x="-30956" y="76835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46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2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88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5113"/>
            <a:ext cx="8382000" cy="2012950"/>
          </a:xfrm>
        </p:spPr>
        <p:txBody>
          <a:bodyPr/>
          <a:lstStyle/>
          <a:p>
            <a:pPr algn="l">
              <a:lnSpc>
                <a:spcPct val="90000"/>
              </a:lnSpc>
            </a:pPr>
            <a:r>
              <a:rPr lang="en-US" sz="2800" b="0" dirty="0" err="1" smtClean="0">
                <a:solidFill>
                  <a:srgbClr val="FF0000"/>
                </a:solidFill>
                <a:latin typeface="Comic Sans MS" pitchFamily="66" charset="0"/>
              </a:rPr>
              <a:t>iClicker</a:t>
            </a:r>
            <a:r>
              <a:rPr lang="en-US" sz="2800" b="0" dirty="0" smtClean="0">
                <a:solidFill>
                  <a:srgbClr val="FF0000"/>
                </a:solidFill>
                <a:latin typeface="Comic Sans MS" pitchFamily="66" charset="0"/>
              </a:rPr>
              <a:t> question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: Two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long parallel wires carry currents of 5 A and 10 A in opposite directions as shown. 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What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is the direction of the </a:t>
            </a:r>
            <a:r>
              <a:rPr lang="en-US" sz="2800" b="0" dirty="0" smtClean="0">
                <a:solidFill>
                  <a:srgbClr val="0033CC"/>
                </a:solidFill>
                <a:latin typeface="Comic Sans MS" pitchFamily="66" charset="0"/>
              </a:rPr>
              <a:t>magnetic force on the </a:t>
            </a:r>
            <a:r>
              <a:rPr lang="en-US" sz="2800" b="0" dirty="0">
                <a:solidFill>
                  <a:srgbClr val="0033CC"/>
                </a:solidFill>
                <a:latin typeface="Comic Sans MS" pitchFamily="66" charset="0"/>
              </a:rPr>
              <a:t>10-A wire?</a:t>
            </a:r>
            <a:endParaRPr lang="en-US" sz="4000" b="0" dirty="0">
              <a:solidFill>
                <a:srgbClr val="0033CC"/>
              </a:solidFill>
              <a:latin typeface="Comic Sans MS" pitchFamily="66" charset="0"/>
            </a:endParaRPr>
          </a:p>
        </p:txBody>
      </p:sp>
      <p:sp>
        <p:nvSpPr>
          <p:cNvPr id="1868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2438400"/>
            <a:ext cx="4953000" cy="2362200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>
                <a:latin typeface="Comic Sans MS" pitchFamily="66" charset="0"/>
              </a:rPr>
              <a:t>Perpendicular to the plane of the page and into the page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>
                <a:latin typeface="Comic Sans MS" pitchFamily="66" charset="0"/>
              </a:rPr>
              <a:t>Perpendicular to the plane of the page and out of the page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>
                <a:latin typeface="Comic Sans MS" pitchFamily="66" charset="0"/>
              </a:rPr>
              <a:t>Upward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>
                <a:latin typeface="Comic Sans MS" pitchFamily="66" charset="0"/>
              </a:rPr>
              <a:t>Downward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>
                <a:latin typeface="Comic Sans MS" pitchFamily="66" charset="0"/>
              </a:rPr>
              <a:t>Inward toward the other wire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r>
              <a:rPr lang="en-US" sz="2000">
                <a:latin typeface="Comic Sans MS" pitchFamily="66" charset="0"/>
              </a:rPr>
              <a:t>Outward away from the other wire</a:t>
            </a:r>
          </a:p>
        </p:txBody>
      </p:sp>
      <p:pic>
        <p:nvPicPr>
          <p:cNvPr id="1868805" name="Picture 5" descr="14_p297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590800"/>
            <a:ext cx="343535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874776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47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519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xfrm>
            <a:off x="0" y="-76200"/>
            <a:ext cx="9144000" cy="914400"/>
          </a:xfrm>
        </p:spPr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Force Between (Anti) Parallel Wires</a:t>
            </a:r>
          </a:p>
        </p:txBody>
      </p:sp>
      <p:cxnSp>
        <p:nvCxnSpPr>
          <p:cNvPr id="4" name="Straight Connector 6"/>
          <p:cNvCxnSpPr>
            <a:cxnSpLocks noChangeShapeType="1"/>
          </p:cNvCxnSpPr>
          <p:nvPr/>
        </p:nvCxnSpPr>
        <p:spPr bwMode="auto">
          <a:xfrm>
            <a:off x="0" y="1676400"/>
            <a:ext cx="9144000" cy="1587"/>
          </a:xfrm>
          <a:prstGeom prst="line">
            <a:avLst/>
          </a:prstGeom>
          <a:noFill/>
          <a:ln w="63500">
            <a:gradFill flip="none" rotWithShape="1">
              <a:gsLst>
                <a:gs pos="0">
                  <a:srgbClr val="0033CC"/>
                </a:gs>
                <a:gs pos="52000">
                  <a:srgbClr val="CC0000"/>
                </a:gs>
                <a:gs pos="100000">
                  <a:srgbClr val="0033CC"/>
                </a:gs>
              </a:gsLst>
              <a:lin ang="0" scaled="1"/>
              <a:tileRect/>
            </a:gradFill>
            <a:round/>
            <a:headEnd/>
            <a:tailEnd/>
          </a:ln>
        </p:spPr>
      </p:cxnSp>
      <p:pic>
        <p:nvPicPr>
          <p:cNvPr id="49156" name="Picture 4" descr="latex-image-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400" y="939800"/>
            <a:ext cx="2425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685800" y="3581400"/>
            <a:ext cx="7696200" cy="0"/>
          </a:xfrm>
          <a:prstGeom prst="line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57600" y="3589338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0033CC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169275" y="3276600"/>
            <a:ext cx="287338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0033CC"/>
                </a:solidFill>
                <a:latin typeface="+mn-lt"/>
                <a:ea typeface="+mn-ea"/>
              </a:rPr>
              <a:t>I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68400" y="2903538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8400" y="3783013"/>
            <a:ext cx="993775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-152400" y="1905000"/>
            <a:ext cx="5676900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CC0000"/>
                </a:solidFill>
              </a:rPr>
              <a:t>B</a:t>
            </a:r>
            <a:r>
              <a:rPr lang="en-US" altLang="en-US" baseline="-25000">
                <a:solidFill>
                  <a:srgbClr val="CC0000"/>
                </a:solidFill>
              </a:rPr>
              <a:t>applied</a:t>
            </a:r>
            <a:r>
              <a:rPr lang="en-US" altLang="en-US" sz="2000" baseline="-25000"/>
              <a:t>   </a:t>
            </a:r>
            <a:r>
              <a:rPr lang="en-US" altLang="en-US" sz="2000">
                <a:latin typeface="Arial" pitchFamily="34" charset="0"/>
              </a:rPr>
              <a:t>= Magnetic field applied by the </a:t>
            </a:r>
            <a:r>
              <a:rPr lang="en-US" altLang="en-US" sz="2000" b="1">
                <a:solidFill>
                  <a:srgbClr val="CC0000"/>
                </a:solidFill>
                <a:latin typeface="Arial" pitchFamily="34" charset="0"/>
              </a:rPr>
              <a:t>red</a:t>
            </a:r>
            <a:r>
              <a:rPr lang="en-US" altLang="en-US" sz="2000">
                <a:latin typeface="Arial" pitchFamily="34" charset="0"/>
              </a:rPr>
              <a:t> wire.</a:t>
            </a:r>
          </a:p>
        </p:txBody>
      </p:sp>
      <p:pic>
        <p:nvPicPr>
          <p:cNvPr id="49163" name="Picture 17" descr="latex-image-1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125" y="768350"/>
            <a:ext cx="2032000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3" name="Straight Connector 22"/>
          <p:cNvCxnSpPr/>
          <p:nvPr/>
        </p:nvCxnSpPr>
        <p:spPr>
          <a:xfrm>
            <a:off x="685800" y="4724400"/>
            <a:ext cx="7696200" cy="1588"/>
          </a:xfrm>
          <a:prstGeom prst="line">
            <a:avLst/>
          </a:prstGeom>
          <a:ln w="57150" cap="flat" cmpd="sng" algn="ctr">
            <a:solidFill>
              <a:srgbClr val="CC0000"/>
            </a:solidFill>
            <a:prstDash val="solid"/>
            <a:round/>
            <a:head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>
            <a:off x="3690938" y="4722813"/>
            <a:ext cx="1219200" cy="1587"/>
          </a:xfrm>
          <a:prstGeom prst="straightConnector1">
            <a:avLst/>
          </a:prstGeom>
          <a:ln w="57150" cap="flat" cmpd="sng" algn="ctr">
            <a:solidFill>
              <a:srgbClr val="CC0000"/>
            </a:solidFill>
            <a:prstDash val="solid"/>
            <a:round/>
            <a:headEnd type="none" w="med" len="med"/>
            <a:tailEnd type="arrow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8169275" y="4419600"/>
            <a:ext cx="441325" cy="8302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>
                <a:solidFill>
                  <a:srgbClr val="CC0000"/>
                </a:solidFill>
                <a:latin typeface="+mn-lt"/>
                <a:ea typeface="+mn-ea"/>
              </a:rPr>
              <a:t>I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484813" y="1955800"/>
            <a:ext cx="3178175" cy="40005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0033CC"/>
                </a:solidFill>
                <a:latin typeface="Arial" pitchFamily="34" charset="0"/>
              </a:rPr>
              <a:t>Blue</a:t>
            </a:r>
            <a:r>
              <a:rPr lang="en-US" altLang="en-US" sz="2000">
                <a:latin typeface="Arial" pitchFamily="34" charset="0"/>
              </a:rPr>
              <a:t> wire feels a force up.</a:t>
            </a:r>
            <a:endParaRPr lang="en-US" altLang="en-US" sz="2000" b="1">
              <a:latin typeface="Arial" pitchFamily="34" charset="0"/>
            </a:endParaRPr>
          </a:p>
        </p:txBody>
      </p:sp>
      <p:cxnSp>
        <p:nvCxnSpPr>
          <p:cNvPr id="32" name="Straight Arrow Connector 31"/>
          <p:cNvCxnSpPr>
            <a:cxnSpLocks noChangeShapeType="1"/>
          </p:cNvCxnSpPr>
          <p:nvPr/>
        </p:nvCxnSpPr>
        <p:spPr bwMode="auto">
          <a:xfrm rot="5400000">
            <a:off x="4882357" y="5017294"/>
            <a:ext cx="533400" cy="158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" name="TextBox 32"/>
          <p:cNvSpPr txBox="1"/>
          <p:nvPr/>
        </p:nvSpPr>
        <p:spPr>
          <a:xfrm>
            <a:off x="2667000" y="3124200"/>
            <a:ext cx="1182688" cy="40005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000"/>
              <a:t>F</a:t>
            </a:r>
            <a:r>
              <a:rPr lang="en-US" altLang="en-US" sz="2000" baseline="-25000"/>
              <a:t>on blue wire</a:t>
            </a:r>
            <a:endParaRPr lang="en-US" altLang="en-US" sz="2000"/>
          </a:p>
        </p:txBody>
      </p:sp>
      <p:sp>
        <p:nvSpPr>
          <p:cNvPr id="31" name="TextBox 30"/>
          <p:cNvSpPr txBox="1"/>
          <p:nvPr/>
        </p:nvSpPr>
        <p:spPr>
          <a:xfrm>
            <a:off x="-228600" y="5656263"/>
            <a:ext cx="5805488" cy="46196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r>
              <a:rPr lang="en-US" altLang="en-US" sz="2000" baseline="-25000">
                <a:solidFill>
                  <a:srgbClr val="0033CC"/>
                </a:solidFill>
              </a:rPr>
              <a:t> </a:t>
            </a:r>
            <a:r>
              <a:rPr lang="en-US" altLang="en-US" sz="2000" baseline="-25000"/>
              <a:t>  </a:t>
            </a:r>
            <a:r>
              <a:rPr lang="en-US" altLang="en-US" sz="2000">
                <a:latin typeface="Arial" pitchFamily="34" charset="0"/>
              </a:rPr>
              <a:t>= Magnetic field applied by the </a:t>
            </a:r>
            <a:r>
              <a:rPr lang="en-US" altLang="en-US" sz="2000" b="1">
                <a:solidFill>
                  <a:srgbClr val="0033CC"/>
                </a:solidFill>
                <a:latin typeface="Arial" pitchFamily="34" charset="0"/>
              </a:rPr>
              <a:t>blue</a:t>
            </a:r>
            <a:r>
              <a:rPr lang="en-US" altLang="en-US" sz="2000">
                <a:latin typeface="Arial" pitchFamily="34" charset="0"/>
              </a:rPr>
              <a:t> wire.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408613" y="5707063"/>
            <a:ext cx="3435350" cy="401637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CC0000"/>
                </a:solidFill>
                <a:latin typeface="Arial" pitchFamily="34" charset="0"/>
              </a:rPr>
              <a:t>Red</a:t>
            </a:r>
            <a:r>
              <a:rPr lang="en-US" altLang="en-US" sz="2000">
                <a:latin typeface="Arial" pitchFamily="34" charset="0"/>
              </a:rPr>
              <a:t> wire feels a force down.</a:t>
            </a:r>
            <a:endParaRPr lang="en-US" altLang="en-US" sz="2000" b="1">
              <a:latin typeface="Arial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778625" y="4038600"/>
            <a:ext cx="993775" cy="46196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778625" y="4919663"/>
            <a:ext cx="993775" cy="460375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33CC"/>
                </a:solidFill>
              </a:rPr>
              <a:t>B</a:t>
            </a:r>
            <a:r>
              <a:rPr lang="en-US" altLang="en-US" baseline="-25000">
                <a:solidFill>
                  <a:srgbClr val="0033CC"/>
                </a:solidFill>
              </a:rPr>
              <a:t>applied</a:t>
            </a:r>
            <a:endParaRPr lang="en-US" altLang="en-US">
              <a:solidFill>
                <a:srgbClr val="0033CC"/>
              </a:solidFill>
            </a:endParaRPr>
          </a:p>
        </p:txBody>
      </p:sp>
      <p:grpSp>
        <p:nvGrpSpPr>
          <p:cNvPr id="49174" name="Group 37"/>
          <p:cNvGrpSpPr>
            <a:grpSpLocks/>
          </p:cNvGrpSpPr>
          <p:nvPr/>
        </p:nvGrpSpPr>
        <p:grpSpPr bwMode="auto">
          <a:xfrm>
            <a:off x="1092200" y="2995613"/>
            <a:ext cx="236538" cy="1101725"/>
            <a:chOff x="6676920" y="4191000"/>
            <a:chExt cx="237064" cy="1100667"/>
          </a:xfrm>
        </p:grpSpPr>
        <p:sp>
          <p:nvSpPr>
            <p:cNvPr id="27" name="Oval 26"/>
            <p:cNvSpPr/>
            <p:nvPr/>
          </p:nvSpPr>
          <p:spPr>
            <a:xfrm>
              <a:off x="6676920" y="4191000"/>
              <a:ext cx="229108" cy="228380"/>
            </a:xfrm>
            <a:prstGeom prst="ellipse">
              <a:avLst/>
            </a:prstGeom>
            <a:noFill/>
            <a:ln w="19050" cap="flat" cmpd="sng" algn="ctr">
              <a:solidFill>
                <a:srgbClr val="CC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CC0000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684876" y="5063287"/>
              <a:ext cx="229108" cy="228380"/>
            </a:xfrm>
            <a:prstGeom prst="ellipse">
              <a:avLst/>
            </a:prstGeom>
            <a:noFill/>
            <a:ln w="19050" cap="flat" cmpd="sng" algn="ctr">
              <a:solidFill>
                <a:srgbClr val="CC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CC0000"/>
                </a:solidFill>
              </a:endParaRP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838200" y="2895600"/>
            <a:ext cx="466725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38200" y="3759200"/>
            <a:ext cx="466725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x</a:t>
            </a:r>
          </a:p>
        </p:txBody>
      </p:sp>
      <p:cxnSp>
        <p:nvCxnSpPr>
          <p:cNvPr id="39" name="Straight Arrow Connector 38"/>
          <p:cNvCxnSpPr>
            <a:cxnSpLocks noChangeShapeType="1"/>
          </p:cNvCxnSpPr>
          <p:nvPr/>
        </p:nvCxnSpPr>
        <p:spPr bwMode="auto">
          <a:xfrm rot="16200000" flipV="1">
            <a:off x="2409032" y="3280569"/>
            <a:ext cx="533400" cy="158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0" name="TextBox 39"/>
          <p:cNvSpPr txBox="1"/>
          <p:nvPr/>
        </p:nvSpPr>
        <p:spPr>
          <a:xfrm>
            <a:off x="4953000" y="4705350"/>
            <a:ext cx="1106488" cy="40005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000"/>
              <a:t>F</a:t>
            </a:r>
            <a:r>
              <a:rPr lang="en-US" altLang="en-US" sz="2000" baseline="-25000"/>
              <a:t>on red wire</a:t>
            </a:r>
            <a:endParaRPr lang="en-US" altLang="en-US" sz="2000"/>
          </a:p>
        </p:txBody>
      </p:sp>
      <p:sp>
        <p:nvSpPr>
          <p:cNvPr id="42" name="Oval 41"/>
          <p:cNvSpPr/>
          <p:nvPr/>
        </p:nvSpPr>
        <p:spPr>
          <a:xfrm>
            <a:off x="6677025" y="4191000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3" name="Oval 42"/>
          <p:cNvSpPr/>
          <p:nvPr/>
        </p:nvSpPr>
        <p:spPr>
          <a:xfrm>
            <a:off x="6684963" y="5062538"/>
            <a:ext cx="228600" cy="228600"/>
          </a:xfrm>
          <a:prstGeom prst="ellipse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US" altLang="en-US">
              <a:solidFill>
                <a:srgbClr val="0033CC"/>
              </a:solidFill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6423025" y="4090988"/>
            <a:ext cx="300038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423025" y="4954588"/>
            <a:ext cx="300038" cy="368300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0033CC"/>
                </a:solidFill>
                <a:latin typeface="+mj-lt"/>
                <a:ea typeface="+mn-ea"/>
              </a:rPr>
              <a:t>x</a:t>
            </a:r>
          </a:p>
        </p:txBody>
      </p:sp>
      <p:sp>
        <p:nvSpPr>
          <p:cNvPr id="34" name="Rectangle 33"/>
          <p:cNvSpPr/>
          <p:nvPr/>
        </p:nvSpPr>
        <p:spPr>
          <a:xfrm>
            <a:off x="0" y="685800"/>
            <a:ext cx="9144000" cy="5791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ヒラギノ角ゴ Pro W3" pitchFamily="-8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48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Furthermore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49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936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1597025" y="1219200"/>
            <a:ext cx="625157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2200">
                <a:solidFill>
                  <a:srgbClr val="0033CC"/>
                </a:solidFill>
                <a:latin typeface="+mn-lt"/>
                <a:ea typeface="+mn-ea"/>
              </a:rPr>
              <a:t>By measuring the Hall effect for a particular material,</a:t>
            </a:r>
          </a:p>
          <a:p>
            <a:pPr algn="ctr">
              <a:defRPr/>
            </a:pPr>
            <a:r>
              <a:rPr lang="en-US" sz="2200">
                <a:solidFill>
                  <a:srgbClr val="0033CC"/>
                </a:solidFill>
                <a:latin typeface="+mn-lt"/>
                <a:ea typeface="+mn-ea"/>
              </a:rPr>
              <a:t>we can determine the sign of the moving particles</a:t>
            </a:r>
          </a:p>
          <a:p>
            <a:pPr algn="ctr">
              <a:defRPr/>
            </a:pPr>
            <a:r>
              <a:rPr lang="en-US" sz="2200">
                <a:solidFill>
                  <a:srgbClr val="0033CC"/>
                </a:solidFill>
                <a:latin typeface="+mn-lt"/>
                <a:ea typeface="+mn-ea"/>
              </a:rPr>
              <a:t>that make up the current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Hall Effect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3852863"/>
            <a:ext cx="7839075" cy="2462212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lvl1pPr indent="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Why would it be anything other than electrons?  (Negative charges)</a:t>
            </a:r>
          </a:p>
          <a:p>
            <a:pPr algn="ctr" eaLnBrk="1" hangingPunct="1"/>
            <a:endParaRPr lang="en-US" altLang="en-US" sz="2200">
              <a:solidFill>
                <a:srgbClr val="CC0000"/>
              </a:solidFill>
            </a:endParaRPr>
          </a:p>
          <a:p>
            <a:pPr algn="ctr" eaLnBrk="1" hangingPunct="1"/>
            <a:r>
              <a:rPr lang="en-US" altLang="en-US" sz="2200" b="1">
                <a:solidFill>
                  <a:srgbClr val="CC0000"/>
                </a:solidFill>
              </a:rPr>
              <a:t>Semiconductors</a:t>
            </a:r>
            <a:r>
              <a:rPr lang="en-US" altLang="en-US" sz="2200">
                <a:solidFill>
                  <a:srgbClr val="CC0000"/>
                </a:solidFill>
              </a:rPr>
              <a:t>:  sometimes current is carried by electrons,</a:t>
            </a: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but sometimes it is carried by the "holes".  </a:t>
            </a:r>
          </a:p>
          <a:p>
            <a:pPr algn="ctr" eaLnBrk="1" hangingPunct="1"/>
            <a:endParaRPr lang="en-US" altLang="en-US" sz="2200">
              <a:solidFill>
                <a:srgbClr val="CC0000"/>
              </a:solidFill>
            </a:endParaRP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In </a:t>
            </a:r>
            <a:r>
              <a:rPr lang="en-US" altLang="en-US" sz="2200" b="1">
                <a:solidFill>
                  <a:srgbClr val="CC0000"/>
                </a:solidFill>
              </a:rPr>
              <a:t>semiconductors</a:t>
            </a:r>
            <a:r>
              <a:rPr lang="en-US" altLang="en-US" sz="2200">
                <a:solidFill>
                  <a:srgbClr val="CC0000"/>
                </a:solidFill>
              </a:rPr>
              <a:t>, "holes" (missing electrons)</a:t>
            </a:r>
          </a:p>
          <a:p>
            <a:pPr algn="ctr" eaLnBrk="1" hangingPunct="1"/>
            <a:r>
              <a:rPr lang="en-US" altLang="en-US" sz="2200">
                <a:solidFill>
                  <a:srgbClr val="CC0000"/>
                </a:solidFill>
              </a:rPr>
              <a:t>in the electron sea behave like positive charges.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50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5"/>
          <p:cNvSpPr>
            <a:spLocks noChangeArrowheads="1"/>
          </p:cNvSpPr>
          <p:nvPr/>
        </p:nvSpPr>
        <p:spPr bwMode="auto">
          <a:xfrm>
            <a:off x="609600" y="5791200"/>
            <a:ext cx="65532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zh-CN" sz="2800">
                <a:ea typeface="宋体" pitchFamily="2" charset="-122"/>
              </a:rPr>
              <a:t>“Holes” useful here</a:t>
            </a:r>
          </a:p>
        </p:txBody>
      </p:sp>
      <p:pic>
        <p:nvPicPr>
          <p:cNvPr id="54275" name="Picture 6"/>
          <p:cNvPicPr>
            <a:picLocks noGrp="1" noChangeAspect="1" noChangeArrowheads="1"/>
          </p:cNvPicPr>
          <p:nvPr>
            <p:ph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5729288"/>
          </a:xfrm>
          <a:noFill/>
        </p:spPr>
      </p:pic>
      <p:sp>
        <p:nvSpPr>
          <p:cNvPr id="4" name="TextBox 3"/>
          <p:cNvSpPr txBox="1"/>
          <p:nvPr/>
        </p:nvSpPr>
        <p:spPr>
          <a:xfrm>
            <a:off x="4038600" y="5791200"/>
            <a:ext cx="4954588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In a semiconductor, "Holes" in the electron sea</a:t>
            </a:r>
          </a:p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act like positive charges.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18E5-57D1-43EE-AC4B-BBD7EBDDB582}" type="slidenum">
              <a:rPr lang="en-US" altLang="zh-CN" smtClean="0"/>
              <a:pPr/>
              <a:t>51</a:t>
            </a:fld>
            <a:endParaRPr lang="en-US" altLang="zh-C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54" name="Object 2"/>
          <p:cNvGraphicFramePr>
            <a:graphicFrameLocks noChangeAspect="1"/>
          </p:cNvGraphicFramePr>
          <p:nvPr/>
        </p:nvGraphicFramePr>
        <p:xfrm>
          <a:off x="2971800" y="1371600"/>
          <a:ext cx="2044700" cy="53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864" name="Equation" r:id="rId4" imgW="1015920" imgH="266400" progId="Equation.DSMT4">
                  <p:embed/>
                </p:oleObj>
              </mc:Choice>
              <mc:Fallback>
                <p:oleObj name="Equation" r:id="rId4" imgW="1015920" imgH="2664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1371600"/>
                        <a:ext cx="2044700" cy="538163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10403" name="Picture 3" descr="Fig20"/>
          <p:cNvPicPr>
            <a:picLocks noChangeAspect="1" noChangeArrowheads="1"/>
          </p:cNvPicPr>
          <p:nvPr/>
        </p:nvPicPr>
        <p:blipFill>
          <a:blip r:embed="rId6">
            <a:lum bright="-6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133600"/>
            <a:ext cx="5791200" cy="298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7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Magnetic Force on a Charge 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381000" y="5334000"/>
            <a:ext cx="8382000" cy="1187450"/>
            <a:chOff x="240" y="3360"/>
            <a:chExt cx="5280" cy="748"/>
          </a:xfrm>
        </p:grpSpPr>
        <p:sp>
          <p:nvSpPr>
            <p:cNvPr id="23559" name="Rectangle 6"/>
            <p:cNvSpPr>
              <a:spLocks noChangeArrowheads="1"/>
            </p:cNvSpPr>
            <p:nvPr/>
          </p:nvSpPr>
          <p:spPr bwMode="auto">
            <a:xfrm>
              <a:off x="240" y="3360"/>
              <a:ext cx="5280" cy="7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chemeClr val="accent2"/>
                  </a:solidFill>
                </a:rPr>
                <a:t>Electron charge = -e:</a:t>
              </a:r>
              <a:r>
                <a:rPr lang="en-US" altLang="en-US"/>
                <a:t> </a:t>
              </a:r>
            </a:p>
            <a:p>
              <a:pPr eaLnBrk="1" hangingPunct="1"/>
              <a:r>
                <a:rPr lang="en-US" altLang="en-US"/>
                <a:t>The magnetic force on a moving electron is in opposite direction to the direction of the cross product </a:t>
              </a:r>
            </a:p>
          </p:txBody>
        </p:sp>
        <p:graphicFrame>
          <p:nvGraphicFramePr>
            <p:cNvPr id="23555" name="Object 3"/>
            <p:cNvGraphicFramePr>
              <a:graphicFrameLocks noChangeAspect="1"/>
            </p:cNvGraphicFramePr>
            <p:nvPr/>
          </p:nvGraphicFramePr>
          <p:xfrm>
            <a:off x="3120" y="3792"/>
            <a:ext cx="576" cy="2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3865" name="Equation" r:id="rId7" imgW="368300" imgH="190500" progId="Equation.DSMT4">
                    <p:embed/>
                  </p:oleObj>
                </mc:Choice>
                <mc:Fallback>
                  <p:oleObj name="Equation" r:id="rId7" imgW="368300" imgH="190500" progId="Equation.DSMT4">
                    <p:embed/>
                    <p:pic>
                      <p:nvPicPr>
                        <p:cNvPr id="0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120" y="3792"/>
                          <a:ext cx="576" cy="2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52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0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zh-CN" smtClean="0">
                <a:ea typeface="ＭＳ Ｐゴシック" pitchFamily="34" charset="-128"/>
              </a:rPr>
              <a:t>Hall Effect and Electrons</a:t>
            </a:r>
          </a:p>
        </p:txBody>
      </p:sp>
      <p:sp>
        <p:nvSpPr>
          <p:cNvPr id="56323" name="Rectangle 8"/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6324" name="Text Box 9"/>
          <p:cNvSpPr txBox="1">
            <a:spLocks noChangeArrowheads="1"/>
          </p:cNvSpPr>
          <p:nvPr/>
        </p:nvSpPr>
        <p:spPr bwMode="auto">
          <a:xfrm>
            <a:off x="5410200" y="5486400"/>
            <a:ext cx="42672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sym typeface="Symbol" pitchFamily="18" charset="2"/>
              </a:rPr>
              <a:t>E</a:t>
            </a:r>
            <a:r>
              <a:rPr lang="en-US" altLang="zh-CN" baseline="-25000">
                <a:sym typeface="Symbol" pitchFamily="18" charset="2"/>
              </a:rPr>
              <a:t>Hall</a:t>
            </a:r>
            <a:r>
              <a:rPr lang="en-US" altLang="zh-CN">
                <a:sym typeface="Symbol" pitchFamily="18" charset="2"/>
              </a:rPr>
              <a:t> points down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>
                <a:sym typeface="Symbol" pitchFamily="18" charset="2"/>
              </a:rPr>
              <a:t>due to buildup of charge.</a:t>
            </a:r>
          </a:p>
        </p:txBody>
      </p:sp>
      <p:sp>
        <p:nvSpPr>
          <p:cNvPr id="56325" name="Text Box 12"/>
          <p:cNvSpPr txBox="1">
            <a:spLocks noChangeArrowheads="1"/>
          </p:cNvSpPr>
          <p:nvPr/>
        </p:nvSpPr>
        <p:spPr bwMode="auto">
          <a:xfrm>
            <a:off x="990600" y="5562600"/>
            <a:ext cx="60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>
                <a:sym typeface="Symbol" pitchFamily="18" charset="2"/>
              </a:rPr>
              <a:t></a:t>
            </a:r>
          </a:p>
        </p:txBody>
      </p:sp>
      <p:sp>
        <p:nvSpPr>
          <p:cNvPr id="56326" name="Rectangle 13"/>
          <p:cNvSpPr>
            <a:spLocks noChangeArrowheads="1"/>
          </p:cNvSpPr>
          <p:nvPr/>
        </p:nvSpPr>
        <p:spPr bwMode="auto">
          <a:xfrm>
            <a:off x="0" y="10668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6327" name="Rectangle 14"/>
          <p:cNvSpPr>
            <a:spLocks noChangeArrowheads="1"/>
          </p:cNvSpPr>
          <p:nvPr/>
        </p:nvSpPr>
        <p:spPr bwMode="auto">
          <a:xfrm>
            <a:off x="6478588" y="5700713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6328" name="Rectangle 18"/>
          <p:cNvSpPr>
            <a:spLocks noChangeArrowheads="1"/>
          </p:cNvSpPr>
          <p:nvPr/>
        </p:nvSpPr>
        <p:spPr bwMode="auto">
          <a:xfrm>
            <a:off x="381000" y="3048000"/>
            <a:ext cx="6248400" cy="1143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56329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57400"/>
            <a:ext cx="2641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30" name="Picture 20"/>
          <p:cNvSpPr>
            <a:spLocks noChangeAspect="1" noChangeArrowheads="1"/>
          </p:cNvSpPr>
          <p:nvPr/>
        </p:nvSpPr>
        <p:spPr bwMode="auto">
          <a:xfrm>
            <a:off x="3505200" y="2070100"/>
            <a:ext cx="2794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6331" name="Picture 21"/>
          <p:cNvSpPr>
            <a:spLocks noChangeAspect="1" noChangeArrowheads="1"/>
          </p:cNvSpPr>
          <p:nvPr/>
        </p:nvSpPr>
        <p:spPr bwMode="auto">
          <a:xfrm>
            <a:off x="7467600" y="2133600"/>
            <a:ext cx="2032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6332" name="Picture 22"/>
          <p:cNvSpPr>
            <a:spLocks noChangeAspect="1" noChangeArrowheads="1"/>
          </p:cNvSpPr>
          <p:nvPr/>
        </p:nvSpPr>
        <p:spPr bwMode="auto">
          <a:xfrm>
            <a:off x="7924800" y="2895600"/>
            <a:ext cx="215900" cy="13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6333" name="Picture 23"/>
          <p:cNvSpPr>
            <a:spLocks noChangeAspect="1" noChangeArrowheads="1"/>
          </p:cNvSpPr>
          <p:nvPr/>
        </p:nvSpPr>
        <p:spPr bwMode="auto">
          <a:xfrm>
            <a:off x="5562600" y="2590800"/>
            <a:ext cx="2794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6334" name="Picture 24"/>
          <p:cNvSpPr>
            <a:spLocks noChangeAspect="1" noChangeArrowheads="1"/>
          </p:cNvSpPr>
          <p:nvPr/>
        </p:nvSpPr>
        <p:spPr bwMode="auto">
          <a:xfrm>
            <a:off x="3276600" y="3429000"/>
            <a:ext cx="2159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56335" name="Picture 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429000"/>
            <a:ext cx="1270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36" name="Picture 2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3505200"/>
            <a:ext cx="133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37" name="Picture 27"/>
          <p:cNvSpPr>
            <a:spLocks noChangeAspect="1" noChangeArrowheads="1"/>
          </p:cNvSpPr>
          <p:nvPr/>
        </p:nvSpPr>
        <p:spPr bwMode="auto">
          <a:xfrm>
            <a:off x="3581400" y="2590800"/>
            <a:ext cx="2159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6338" name="Rectangle 28"/>
          <p:cNvSpPr>
            <a:spLocks noChangeArrowheads="1"/>
          </p:cNvSpPr>
          <p:nvPr/>
        </p:nvSpPr>
        <p:spPr bwMode="auto">
          <a:xfrm>
            <a:off x="2590800" y="2971800"/>
            <a:ext cx="2209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r>
              <a:rPr lang="en-US" altLang="en-US">
                <a:latin typeface="Times" charset="0"/>
              </a:rPr>
              <a:t>+ + + + + + + + </a:t>
            </a:r>
          </a:p>
        </p:txBody>
      </p:sp>
      <p:sp>
        <p:nvSpPr>
          <p:cNvPr id="56339" name="Rectangle 29"/>
          <p:cNvSpPr>
            <a:spLocks noChangeArrowheads="1"/>
          </p:cNvSpPr>
          <p:nvPr/>
        </p:nvSpPr>
        <p:spPr bwMode="auto">
          <a:xfrm>
            <a:off x="2590800" y="3810000"/>
            <a:ext cx="2209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r>
              <a:rPr lang="en-US" altLang="en-US">
                <a:latin typeface="Times" charset="0"/>
              </a:rPr>
              <a:t>- - - - - - - - - - -</a:t>
            </a:r>
          </a:p>
        </p:txBody>
      </p:sp>
      <p:sp>
        <p:nvSpPr>
          <p:cNvPr id="56340" name="Line 30"/>
          <p:cNvSpPr>
            <a:spLocks noChangeShapeType="1"/>
          </p:cNvSpPr>
          <p:nvPr/>
        </p:nvSpPr>
        <p:spPr bwMode="auto">
          <a:xfrm>
            <a:off x="533400" y="3276600"/>
            <a:ext cx="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6341" name="Line 31"/>
          <p:cNvSpPr>
            <a:spLocks noChangeShapeType="1"/>
          </p:cNvSpPr>
          <p:nvPr/>
        </p:nvSpPr>
        <p:spPr bwMode="auto">
          <a:xfrm>
            <a:off x="7696200" y="274320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6342" name="Line 32"/>
          <p:cNvSpPr>
            <a:spLocks noChangeShapeType="1"/>
          </p:cNvSpPr>
          <p:nvPr/>
        </p:nvSpPr>
        <p:spPr bwMode="auto">
          <a:xfrm flipV="1">
            <a:off x="7696200" y="2057400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6343" name="Oval 33"/>
          <p:cNvSpPr>
            <a:spLocks noChangeArrowheads="1"/>
          </p:cNvSpPr>
          <p:nvPr/>
        </p:nvSpPr>
        <p:spPr bwMode="auto">
          <a:xfrm>
            <a:off x="3810000" y="3505200"/>
            <a:ext cx="304800" cy="304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r>
              <a:rPr lang="en-US" altLang="en-US">
                <a:latin typeface="Times" charset="0"/>
              </a:rPr>
              <a:t>-e</a:t>
            </a:r>
          </a:p>
        </p:txBody>
      </p:sp>
      <p:sp>
        <p:nvSpPr>
          <p:cNvPr id="56344" name="Line 34"/>
          <p:cNvSpPr>
            <a:spLocks noChangeShapeType="1"/>
          </p:cNvSpPr>
          <p:nvPr/>
        </p:nvSpPr>
        <p:spPr bwMode="auto">
          <a:xfrm flipH="1">
            <a:off x="2895600" y="3657600"/>
            <a:ext cx="762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6345" name="Line 35"/>
          <p:cNvSpPr>
            <a:spLocks noChangeShapeType="1"/>
          </p:cNvSpPr>
          <p:nvPr/>
        </p:nvSpPr>
        <p:spPr bwMode="auto">
          <a:xfrm>
            <a:off x="6934200" y="3048000"/>
            <a:ext cx="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6346" name="Oval 38"/>
          <p:cNvSpPr>
            <a:spLocks noChangeArrowheads="1"/>
          </p:cNvSpPr>
          <p:nvPr/>
        </p:nvSpPr>
        <p:spPr bwMode="auto">
          <a:xfrm>
            <a:off x="5943600" y="2590800"/>
            <a:ext cx="304800" cy="304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endParaRPr lang="en-US" altLang="en-US">
              <a:latin typeface="Times" charset="0"/>
            </a:endParaRPr>
          </a:p>
        </p:txBody>
      </p:sp>
      <p:sp>
        <p:nvSpPr>
          <p:cNvPr id="56347" name="Oval 39"/>
          <p:cNvSpPr>
            <a:spLocks noChangeArrowheads="1"/>
          </p:cNvSpPr>
          <p:nvPr/>
        </p:nvSpPr>
        <p:spPr bwMode="auto">
          <a:xfrm>
            <a:off x="6067425" y="269875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56348" name="Picture 2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338" y="5697538"/>
            <a:ext cx="133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TextBox 33"/>
          <p:cNvSpPr txBox="1"/>
          <p:nvPr/>
        </p:nvSpPr>
        <p:spPr>
          <a:xfrm>
            <a:off x="6019800" y="2590800"/>
            <a:ext cx="504825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B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53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eaLnBrk="1" hangingPunct="1"/>
            <a:r>
              <a:rPr lang="en-US" altLang="zh-CN" smtClean="0">
                <a:ea typeface="ＭＳ Ｐゴシック" pitchFamily="34" charset="-128"/>
              </a:rPr>
              <a:t>Hall Effect and Holes</a:t>
            </a:r>
          </a:p>
        </p:txBody>
      </p:sp>
      <p:sp>
        <p:nvSpPr>
          <p:cNvPr id="58371" name="Rectangle 12"/>
          <p:cNvSpPr>
            <a:spLocks noChangeArrowheads="1"/>
          </p:cNvSpPr>
          <p:nvPr/>
        </p:nvSpPr>
        <p:spPr bwMode="auto">
          <a:xfrm>
            <a:off x="0" y="29860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72" name="Rectangle 14"/>
          <p:cNvSpPr>
            <a:spLocks noChangeArrowheads="1"/>
          </p:cNvSpPr>
          <p:nvPr/>
        </p:nvSpPr>
        <p:spPr bwMode="auto">
          <a:xfrm>
            <a:off x="0" y="34528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73" name="Text Box 16"/>
          <p:cNvSpPr txBox="1">
            <a:spLocks noChangeArrowheads="1"/>
          </p:cNvSpPr>
          <p:nvPr/>
        </p:nvSpPr>
        <p:spPr bwMode="auto">
          <a:xfrm>
            <a:off x="4495800" y="5181600"/>
            <a:ext cx="41148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sym typeface="Symbol" pitchFamily="18" charset="2"/>
              </a:rPr>
              <a:t>E</a:t>
            </a:r>
            <a:r>
              <a:rPr lang="en-US" altLang="zh-CN" baseline="-25000">
                <a:sym typeface="Symbol" pitchFamily="18" charset="2"/>
              </a:rPr>
              <a:t>Hall</a:t>
            </a:r>
            <a:r>
              <a:rPr lang="en-US" altLang="zh-CN">
                <a:sym typeface="Symbol" pitchFamily="18" charset="2"/>
              </a:rPr>
              <a:t> points up due to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>
                <a:sym typeface="Symbol" pitchFamily="18" charset="2"/>
              </a:rPr>
              <a:t>buildup of charge.</a:t>
            </a:r>
          </a:p>
        </p:txBody>
      </p:sp>
      <p:sp>
        <p:nvSpPr>
          <p:cNvPr id="58374" name="Rectangle 17"/>
          <p:cNvSpPr>
            <a:spLocks noChangeArrowheads="1"/>
          </p:cNvSpPr>
          <p:nvPr/>
        </p:nvSpPr>
        <p:spPr bwMode="auto">
          <a:xfrm>
            <a:off x="0" y="1066800"/>
            <a:ext cx="9144000" cy="76200"/>
          </a:xfrm>
          <a:prstGeom prst="rect">
            <a:avLst/>
          </a:prstGeom>
          <a:gradFill rotWithShape="0">
            <a:gsLst>
              <a:gs pos="0">
                <a:srgbClr val="6002BC"/>
              </a:gs>
              <a:gs pos="50000">
                <a:srgbClr val="880215"/>
              </a:gs>
              <a:gs pos="100000">
                <a:srgbClr val="6002B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75" name="Rectangle 21"/>
          <p:cNvSpPr>
            <a:spLocks noChangeArrowheads="1"/>
          </p:cNvSpPr>
          <p:nvPr/>
        </p:nvSpPr>
        <p:spPr bwMode="auto">
          <a:xfrm>
            <a:off x="7467600" y="1295400"/>
            <a:ext cx="10445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HOLES</a:t>
            </a:r>
          </a:p>
        </p:txBody>
      </p:sp>
      <p:sp>
        <p:nvSpPr>
          <p:cNvPr id="58376" name="Rectangle 22"/>
          <p:cNvSpPr>
            <a:spLocks noChangeArrowheads="1"/>
          </p:cNvSpPr>
          <p:nvPr/>
        </p:nvSpPr>
        <p:spPr bwMode="auto">
          <a:xfrm>
            <a:off x="304800" y="2743200"/>
            <a:ext cx="6248400" cy="1143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77" name="Picture 23"/>
          <p:cNvSpPr>
            <a:spLocks noChangeAspect="1" noChangeArrowheads="1"/>
          </p:cNvSpPr>
          <p:nvPr/>
        </p:nvSpPr>
        <p:spPr bwMode="auto">
          <a:xfrm>
            <a:off x="3429000" y="1765300"/>
            <a:ext cx="2794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78" name="Picture 24"/>
          <p:cNvSpPr>
            <a:spLocks noChangeAspect="1" noChangeArrowheads="1"/>
          </p:cNvSpPr>
          <p:nvPr/>
        </p:nvSpPr>
        <p:spPr bwMode="auto">
          <a:xfrm>
            <a:off x="7391400" y="1828800"/>
            <a:ext cx="203200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79" name="Picture 25"/>
          <p:cNvSpPr>
            <a:spLocks noChangeAspect="1" noChangeArrowheads="1"/>
          </p:cNvSpPr>
          <p:nvPr/>
        </p:nvSpPr>
        <p:spPr bwMode="auto">
          <a:xfrm>
            <a:off x="7848600" y="2590800"/>
            <a:ext cx="215900" cy="13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80" name="Picture 26"/>
          <p:cNvSpPr>
            <a:spLocks noChangeAspect="1" noChangeArrowheads="1"/>
          </p:cNvSpPr>
          <p:nvPr/>
        </p:nvSpPr>
        <p:spPr bwMode="auto">
          <a:xfrm>
            <a:off x="5486400" y="2286000"/>
            <a:ext cx="2794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81" name="Picture 27"/>
          <p:cNvSpPr>
            <a:spLocks noChangeAspect="1" noChangeArrowheads="1"/>
          </p:cNvSpPr>
          <p:nvPr/>
        </p:nvSpPr>
        <p:spPr bwMode="auto">
          <a:xfrm>
            <a:off x="3733800" y="3124200"/>
            <a:ext cx="2159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58382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300" y="3124200"/>
            <a:ext cx="133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83" name="Picture 29"/>
          <p:cNvSpPr>
            <a:spLocks noChangeAspect="1" noChangeArrowheads="1"/>
          </p:cNvSpPr>
          <p:nvPr/>
        </p:nvSpPr>
        <p:spPr bwMode="auto">
          <a:xfrm>
            <a:off x="3505200" y="2286000"/>
            <a:ext cx="2159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84" name="Rectangle 30"/>
          <p:cNvSpPr>
            <a:spLocks noChangeArrowheads="1"/>
          </p:cNvSpPr>
          <p:nvPr/>
        </p:nvSpPr>
        <p:spPr bwMode="auto">
          <a:xfrm>
            <a:off x="2514600" y="3479800"/>
            <a:ext cx="2209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r>
              <a:rPr lang="en-US" altLang="en-US">
                <a:latin typeface="Times" charset="0"/>
              </a:rPr>
              <a:t>+ + + + + + + + </a:t>
            </a:r>
          </a:p>
        </p:txBody>
      </p:sp>
      <p:sp>
        <p:nvSpPr>
          <p:cNvPr id="58385" name="Rectangle 31"/>
          <p:cNvSpPr>
            <a:spLocks noChangeArrowheads="1"/>
          </p:cNvSpPr>
          <p:nvPr/>
        </p:nvSpPr>
        <p:spPr bwMode="auto">
          <a:xfrm>
            <a:off x="2552700" y="2654300"/>
            <a:ext cx="2209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r>
              <a:rPr lang="en-US" altLang="en-US">
                <a:latin typeface="Times" charset="0"/>
              </a:rPr>
              <a:t>- - - - - - - - - - -</a:t>
            </a:r>
          </a:p>
        </p:txBody>
      </p:sp>
      <p:sp>
        <p:nvSpPr>
          <p:cNvPr id="58386" name="Line 32"/>
          <p:cNvSpPr>
            <a:spLocks noChangeShapeType="1"/>
          </p:cNvSpPr>
          <p:nvPr/>
        </p:nvSpPr>
        <p:spPr bwMode="auto">
          <a:xfrm>
            <a:off x="457200" y="2971800"/>
            <a:ext cx="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8387" name="Line 33"/>
          <p:cNvSpPr>
            <a:spLocks noChangeShapeType="1"/>
          </p:cNvSpPr>
          <p:nvPr/>
        </p:nvSpPr>
        <p:spPr bwMode="auto">
          <a:xfrm>
            <a:off x="7620000" y="243840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8388" name="Line 34"/>
          <p:cNvSpPr>
            <a:spLocks noChangeShapeType="1"/>
          </p:cNvSpPr>
          <p:nvPr/>
        </p:nvSpPr>
        <p:spPr bwMode="auto">
          <a:xfrm flipV="1">
            <a:off x="7620000" y="1752600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8389" name="Oval 35"/>
          <p:cNvSpPr>
            <a:spLocks noChangeArrowheads="1"/>
          </p:cNvSpPr>
          <p:nvPr/>
        </p:nvSpPr>
        <p:spPr bwMode="auto">
          <a:xfrm>
            <a:off x="2895600" y="3124200"/>
            <a:ext cx="381000" cy="381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r>
              <a:rPr lang="en-US" altLang="en-US">
                <a:latin typeface="Times" charset="0"/>
              </a:rPr>
              <a:t>+e</a:t>
            </a:r>
          </a:p>
        </p:txBody>
      </p:sp>
      <p:sp>
        <p:nvSpPr>
          <p:cNvPr id="58390" name="Line 36"/>
          <p:cNvSpPr>
            <a:spLocks noChangeShapeType="1"/>
          </p:cNvSpPr>
          <p:nvPr/>
        </p:nvSpPr>
        <p:spPr bwMode="auto">
          <a:xfrm flipV="1">
            <a:off x="6858000" y="2743200"/>
            <a:ext cx="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8391" name="Oval 39"/>
          <p:cNvSpPr>
            <a:spLocks noChangeArrowheads="1"/>
          </p:cNvSpPr>
          <p:nvPr/>
        </p:nvSpPr>
        <p:spPr bwMode="auto">
          <a:xfrm>
            <a:off x="5867400" y="2286000"/>
            <a:ext cx="304800" cy="304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endParaRPr lang="en-US" altLang="en-US">
              <a:latin typeface="Times" charset="0"/>
            </a:endParaRPr>
          </a:p>
        </p:txBody>
      </p:sp>
      <p:sp>
        <p:nvSpPr>
          <p:cNvPr id="58392" name="Oval 40"/>
          <p:cNvSpPr>
            <a:spLocks noChangeArrowheads="1"/>
          </p:cNvSpPr>
          <p:nvPr/>
        </p:nvSpPr>
        <p:spPr bwMode="auto">
          <a:xfrm>
            <a:off x="5991225" y="239395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8393" name="Line 41"/>
          <p:cNvSpPr>
            <a:spLocks noChangeShapeType="1"/>
          </p:cNvSpPr>
          <p:nvPr/>
        </p:nvSpPr>
        <p:spPr bwMode="auto">
          <a:xfrm>
            <a:off x="3429000" y="3352800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58394" name="Picture 4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124200"/>
            <a:ext cx="1270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95" name="Picture 4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600200"/>
            <a:ext cx="2641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Box 36"/>
          <p:cNvSpPr txBox="1"/>
          <p:nvPr/>
        </p:nvSpPr>
        <p:spPr>
          <a:xfrm>
            <a:off x="6019800" y="2286000"/>
            <a:ext cx="504825" cy="646113"/>
          </a:xfrm>
          <a:prstGeom prst="rect">
            <a:avLst/>
          </a:prstGeom>
          <a:noFill/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/>
          <a:p>
            <a:pPr indent="228600">
              <a:defRPr/>
            </a:pPr>
            <a:r>
              <a:rPr lang="en-US" sz="1800">
                <a:solidFill>
                  <a:srgbClr val="CC0000"/>
                </a:solidFill>
                <a:latin typeface="+mj-lt"/>
                <a:ea typeface="+mn-ea"/>
              </a:rPr>
              <a:t>B</a:t>
            </a:r>
          </a:p>
        </p:txBody>
      </p:sp>
      <p:pic>
        <p:nvPicPr>
          <p:cNvPr id="58397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300" y="5300663"/>
            <a:ext cx="133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DBE5A-E38E-402F-8709-07FE666D6BE0}" type="slidenum">
              <a:rPr lang="en-US" altLang="en-US" smtClean="0"/>
              <a:pPr/>
              <a:t>54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23" name="Picture 3" descr="Fig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219200"/>
            <a:ext cx="4648200" cy="346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2362200" y="3505200"/>
            <a:ext cx="673100" cy="457200"/>
            <a:chOff x="1488" y="2208"/>
            <a:chExt cx="424" cy="288"/>
          </a:xfrm>
        </p:grpSpPr>
        <p:sp>
          <p:nvSpPr>
            <p:cNvPr id="60474" name="Line 5"/>
            <p:cNvSpPr>
              <a:spLocks noChangeShapeType="1"/>
            </p:cNvSpPr>
            <p:nvPr/>
          </p:nvSpPr>
          <p:spPr bwMode="auto">
            <a:xfrm flipH="1" flipV="1">
              <a:off x="1488" y="2256"/>
              <a:ext cx="288" cy="48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pic>
          <p:nvPicPr>
            <p:cNvPr id="60475" name="Picture 6" descr="Ball-blue-small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6" y="2256"/>
              <a:ext cx="136" cy="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0476" name="Text Box 7"/>
            <p:cNvSpPr txBox="1">
              <a:spLocks noChangeArrowheads="1"/>
            </p:cNvSpPr>
            <p:nvPr/>
          </p:nvSpPr>
          <p:spPr bwMode="auto">
            <a:xfrm>
              <a:off x="1488" y="2208"/>
              <a:ext cx="20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b="1" i="1">
                  <a:solidFill>
                    <a:schemeClr val="accent2"/>
                  </a:solidFill>
                </a:rPr>
                <a:t>v</a:t>
              </a:r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2362200" y="4038600"/>
            <a:ext cx="685800" cy="990600"/>
            <a:chOff x="1488" y="2544"/>
            <a:chExt cx="432" cy="624"/>
          </a:xfrm>
        </p:grpSpPr>
        <p:sp>
          <p:nvSpPr>
            <p:cNvPr id="60472" name="Line 9"/>
            <p:cNvSpPr>
              <a:spLocks noChangeShapeType="1"/>
            </p:cNvSpPr>
            <p:nvPr/>
          </p:nvSpPr>
          <p:spPr bwMode="auto">
            <a:xfrm flipH="1">
              <a:off x="1488" y="2544"/>
              <a:ext cx="432" cy="432"/>
            </a:xfrm>
            <a:prstGeom prst="line">
              <a:avLst/>
            </a:prstGeom>
            <a:noFill/>
            <a:ln w="76200">
              <a:solidFill>
                <a:schemeClr val="accent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73" name="Text Box 10"/>
            <p:cNvSpPr txBox="1">
              <a:spLocks noChangeArrowheads="1"/>
            </p:cNvSpPr>
            <p:nvPr/>
          </p:nvSpPr>
          <p:spPr bwMode="auto">
            <a:xfrm>
              <a:off x="1526" y="2880"/>
              <a:ext cx="244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b="1" i="1">
                  <a:solidFill>
                    <a:schemeClr val="accent1"/>
                  </a:solidFill>
                </a:rPr>
                <a:t>B</a:t>
              </a:r>
            </a:p>
          </p:txBody>
        </p:sp>
      </p:grpSp>
      <p:sp>
        <p:nvSpPr>
          <p:cNvPr id="1584139" name="Freeform 11"/>
          <p:cNvSpPr>
            <a:spLocks/>
          </p:cNvSpPr>
          <p:nvPr/>
        </p:nvSpPr>
        <p:spPr bwMode="auto">
          <a:xfrm>
            <a:off x="1676400" y="3644900"/>
            <a:ext cx="1143000" cy="165100"/>
          </a:xfrm>
          <a:custGeom>
            <a:avLst/>
            <a:gdLst>
              <a:gd name="T0" fmla="*/ 2147483647 w 720"/>
              <a:gd name="T1" fmla="*/ 2147483647 h 104"/>
              <a:gd name="T2" fmla="*/ 2147483647 w 720"/>
              <a:gd name="T3" fmla="*/ 2147483647 h 104"/>
              <a:gd name="T4" fmla="*/ 2147483647 w 720"/>
              <a:gd name="T5" fmla="*/ 2147483647 h 104"/>
              <a:gd name="T6" fmla="*/ 2147483647 w 720"/>
              <a:gd name="T7" fmla="*/ 2147483647 h 104"/>
              <a:gd name="T8" fmla="*/ 0 w 720"/>
              <a:gd name="T9" fmla="*/ 2147483647 h 10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720"/>
              <a:gd name="T16" fmla="*/ 0 h 104"/>
              <a:gd name="T17" fmla="*/ 720 w 720"/>
              <a:gd name="T18" fmla="*/ 104 h 104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720" h="104">
                <a:moveTo>
                  <a:pt x="720" y="8"/>
                </a:moveTo>
                <a:cubicBezTo>
                  <a:pt x="656" y="8"/>
                  <a:pt x="592" y="8"/>
                  <a:pt x="528" y="8"/>
                </a:cubicBezTo>
                <a:cubicBezTo>
                  <a:pt x="464" y="8"/>
                  <a:pt x="408" y="0"/>
                  <a:pt x="336" y="8"/>
                </a:cubicBezTo>
                <a:cubicBezTo>
                  <a:pt x="264" y="16"/>
                  <a:pt x="152" y="40"/>
                  <a:pt x="96" y="56"/>
                </a:cubicBezTo>
                <a:cubicBezTo>
                  <a:pt x="40" y="72"/>
                  <a:pt x="20" y="88"/>
                  <a:pt x="0" y="104"/>
                </a:cubicBezTo>
              </a:path>
            </a:pathLst>
          </a:custGeom>
          <a:noFill/>
          <a:ln w="28575">
            <a:solidFill>
              <a:srgbClr val="008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4" name="Group 12"/>
          <p:cNvGrpSpPr>
            <a:grpSpLocks/>
          </p:cNvGrpSpPr>
          <p:nvPr/>
        </p:nvGrpSpPr>
        <p:grpSpPr bwMode="auto">
          <a:xfrm>
            <a:off x="1219200" y="3657600"/>
            <a:ext cx="1676400" cy="533400"/>
            <a:chOff x="1824" y="2304"/>
            <a:chExt cx="1056" cy="336"/>
          </a:xfrm>
        </p:grpSpPr>
        <p:sp>
          <p:nvSpPr>
            <p:cNvPr id="60464" name="Line 13"/>
            <p:cNvSpPr>
              <a:spLocks noChangeShapeType="1"/>
            </p:cNvSpPr>
            <p:nvPr/>
          </p:nvSpPr>
          <p:spPr bwMode="auto">
            <a:xfrm>
              <a:off x="2640" y="2640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65" name="Line 14"/>
            <p:cNvSpPr>
              <a:spLocks noChangeShapeType="1"/>
            </p:cNvSpPr>
            <p:nvPr/>
          </p:nvSpPr>
          <p:spPr bwMode="auto">
            <a:xfrm>
              <a:off x="2784" y="2544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66" name="Line 15"/>
            <p:cNvSpPr>
              <a:spLocks noChangeShapeType="1"/>
            </p:cNvSpPr>
            <p:nvPr/>
          </p:nvSpPr>
          <p:spPr bwMode="auto">
            <a:xfrm>
              <a:off x="2592" y="2544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67" name="Line 16"/>
            <p:cNvSpPr>
              <a:spLocks noChangeShapeType="1"/>
            </p:cNvSpPr>
            <p:nvPr/>
          </p:nvSpPr>
          <p:spPr bwMode="auto">
            <a:xfrm>
              <a:off x="2352" y="2448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68" name="Line 17"/>
            <p:cNvSpPr>
              <a:spLocks noChangeShapeType="1"/>
            </p:cNvSpPr>
            <p:nvPr/>
          </p:nvSpPr>
          <p:spPr bwMode="auto">
            <a:xfrm>
              <a:off x="2304" y="2544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69" name="Line 18"/>
            <p:cNvSpPr>
              <a:spLocks noChangeShapeType="1"/>
            </p:cNvSpPr>
            <p:nvPr/>
          </p:nvSpPr>
          <p:spPr bwMode="auto">
            <a:xfrm>
              <a:off x="2112" y="2448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70" name="Line 19"/>
            <p:cNvSpPr>
              <a:spLocks noChangeShapeType="1"/>
            </p:cNvSpPr>
            <p:nvPr/>
          </p:nvSpPr>
          <p:spPr bwMode="auto">
            <a:xfrm>
              <a:off x="1872" y="2304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71" name="Line 20"/>
            <p:cNvSpPr>
              <a:spLocks noChangeShapeType="1"/>
            </p:cNvSpPr>
            <p:nvPr/>
          </p:nvSpPr>
          <p:spPr bwMode="auto">
            <a:xfrm>
              <a:off x="1824" y="2400"/>
              <a:ext cx="96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21"/>
          <p:cNvGrpSpPr>
            <a:grpSpLocks/>
          </p:cNvGrpSpPr>
          <p:nvPr/>
        </p:nvGrpSpPr>
        <p:grpSpPr bwMode="auto">
          <a:xfrm>
            <a:off x="1219200" y="2743200"/>
            <a:ext cx="2057400" cy="381000"/>
            <a:chOff x="1872" y="1728"/>
            <a:chExt cx="1296" cy="240"/>
          </a:xfrm>
        </p:grpSpPr>
        <p:grpSp>
          <p:nvGrpSpPr>
            <p:cNvPr id="60446" name="Group 22"/>
            <p:cNvGrpSpPr>
              <a:grpSpLocks/>
            </p:cNvGrpSpPr>
            <p:nvPr/>
          </p:nvGrpSpPr>
          <p:grpSpPr bwMode="auto">
            <a:xfrm>
              <a:off x="1872" y="1728"/>
              <a:ext cx="96" cy="96"/>
              <a:chOff x="1200" y="3072"/>
              <a:chExt cx="96" cy="96"/>
            </a:xfrm>
          </p:grpSpPr>
          <p:sp>
            <p:nvSpPr>
              <p:cNvPr id="60462" name="Line 23"/>
              <p:cNvSpPr>
                <a:spLocks noChangeShapeType="1"/>
              </p:cNvSpPr>
              <p:nvPr/>
            </p:nvSpPr>
            <p:spPr bwMode="auto">
              <a:xfrm>
                <a:off x="1200" y="3120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0463" name="Line 24"/>
              <p:cNvSpPr>
                <a:spLocks noChangeShapeType="1"/>
              </p:cNvSpPr>
              <p:nvPr/>
            </p:nvSpPr>
            <p:spPr bwMode="auto">
              <a:xfrm>
                <a:off x="1248" y="3072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0447" name="Group 25"/>
            <p:cNvGrpSpPr>
              <a:grpSpLocks/>
            </p:cNvGrpSpPr>
            <p:nvPr/>
          </p:nvGrpSpPr>
          <p:grpSpPr bwMode="auto">
            <a:xfrm>
              <a:off x="2640" y="1824"/>
              <a:ext cx="96" cy="96"/>
              <a:chOff x="1200" y="3072"/>
              <a:chExt cx="96" cy="96"/>
            </a:xfrm>
          </p:grpSpPr>
          <p:sp>
            <p:nvSpPr>
              <p:cNvPr id="60460" name="Line 26"/>
              <p:cNvSpPr>
                <a:spLocks noChangeShapeType="1"/>
              </p:cNvSpPr>
              <p:nvPr/>
            </p:nvSpPr>
            <p:spPr bwMode="auto">
              <a:xfrm>
                <a:off x="1200" y="3120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0461" name="Line 27"/>
              <p:cNvSpPr>
                <a:spLocks noChangeShapeType="1"/>
              </p:cNvSpPr>
              <p:nvPr/>
            </p:nvSpPr>
            <p:spPr bwMode="auto">
              <a:xfrm>
                <a:off x="1248" y="3072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0448" name="Group 28"/>
            <p:cNvGrpSpPr>
              <a:grpSpLocks/>
            </p:cNvGrpSpPr>
            <p:nvPr/>
          </p:nvGrpSpPr>
          <p:grpSpPr bwMode="auto">
            <a:xfrm>
              <a:off x="2832" y="1872"/>
              <a:ext cx="96" cy="96"/>
              <a:chOff x="1200" y="3072"/>
              <a:chExt cx="96" cy="96"/>
            </a:xfrm>
          </p:grpSpPr>
          <p:sp>
            <p:nvSpPr>
              <p:cNvPr id="60458" name="Line 29"/>
              <p:cNvSpPr>
                <a:spLocks noChangeShapeType="1"/>
              </p:cNvSpPr>
              <p:nvPr/>
            </p:nvSpPr>
            <p:spPr bwMode="auto">
              <a:xfrm>
                <a:off x="1200" y="3120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0459" name="Line 30"/>
              <p:cNvSpPr>
                <a:spLocks noChangeShapeType="1"/>
              </p:cNvSpPr>
              <p:nvPr/>
            </p:nvSpPr>
            <p:spPr bwMode="auto">
              <a:xfrm>
                <a:off x="1248" y="3072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0449" name="Group 31"/>
            <p:cNvGrpSpPr>
              <a:grpSpLocks/>
            </p:cNvGrpSpPr>
            <p:nvPr/>
          </p:nvGrpSpPr>
          <p:grpSpPr bwMode="auto">
            <a:xfrm>
              <a:off x="3072" y="1872"/>
              <a:ext cx="96" cy="96"/>
              <a:chOff x="1200" y="3072"/>
              <a:chExt cx="96" cy="96"/>
            </a:xfrm>
          </p:grpSpPr>
          <p:sp>
            <p:nvSpPr>
              <p:cNvPr id="60456" name="Line 32"/>
              <p:cNvSpPr>
                <a:spLocks noChangeShapeType="1"/>
              </p:cNvSpPr>
              <p:nvPr/>
            </p:nvSpPr>
            <p:spPr bwMode="auto">
              <a:xfrm>
                <a:off x="1200" y="3120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0457" name="Line 33"/>
              <p:cNvSpPr>
                <a:spLocks noChangeShapeType="1"/>
              </p:cNvSpPr>
              <p:nvPr/>
            </p:nvSpPr>
            <p:spPr bwMode="auto">
              <a:xfrm>
                <a:off x="1248" y="3072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0450" name="Group 34"/>
            <p:cNvGrpSpPr>
              <a:grpSpLocks/>
            </p:cNvGrpSpPr>
            <p:nvPr/>
          </p:nvGrpSpPr>
          <p:grpSpPr bwMode="auto">
            <a:xfrm>
              <a:off x="2112" y="1728"/>
              <a:ext cx="96" cy="96"/>
              <a:chOff x="1200" y="3072"/>
              <a:chExt cx="96" cy="96"/>
            </a:xfrm>
          </p:grpSpPr>
          <p:sp>
            <p:nvSpPr>
              <p:cNvPr id="60454" name="Line 35"/>
              <p:cNvSpPr>
                <a:spLocks noChangeShapeType="1"/>
              </p:cNvSpPr>
              <p:nvPr/>
            </p:nvSpPr>
            <p:spPr bwMode="auto">
              <a:xfrm>
                <a:off x="1200" y="3120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0455" name="Line 36"/>
              <p:cNvSpPr>
                <a:spLocks noChangeShapeType="1"/>
              </p:cNvSpPr>
              <p:nvPr/>
            </p:nvSpPr>
            <p:spPr bwMode="auto">
              <a:xfrm>
                <a:off x="1248" y="3072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0451" name="Group 37"/>
            <p:cNvGrpSpPr>
              <a:grpSpLocks/>
            </p:cNvGrpSpPr>
            <p:nvPr/>
          </p:nvGrpSpPr>
          <p:grpSpPr bwMode="auto">
            <a:xfrm>
              <a:off x="2352" y="1824"/>
              <a:ext cx="96" cy="96"/>
              <a:chOff x="1200" y="3072"/>
              <a:chExt cx="96" cy="96"/>
            </a:xfrm>
          </p:grpSpPr>
          <p:sp>
            <p:nvSpPr>
              <p:cNvPr id="60452" name="Line 38"/>
              <p:cNvSpPr>
                <a:spLocks noChangeShapeType="1"/>
              </p:cNvSpPr>
              <p:nvPr/>
            </p:nvSpPr>
            <p:spPr bwMode="auto">
              <a:xfrm>
                <a:off x="1200" y="3120"/>
                <a:ext cx="96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0453" name="Line 39"/>
              <p:cNvSpPr>
                <a:spLocks noChangeShapeType="1"/>
              </p:cNvSpPr>
              <p:nvPr/>
            </p:nvSpPr>
            <p:spPr bwMode="auto">
              <a:xfrm>
                <a:off x="1248" y="3072"/>
                <a:ext cx="0" cy="96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1584168" name="Line 40"/>
          <p:cNvSpPr>
            <a:spLocks noChangeShapeType="1"/>
          </p:cNvSpPr>
          <p:nvPr/>
        </p:nvSpPr>
        <p:spPr bwMode="auto">
          <a:xfrm flipV="1">
            <a:off x="2438400" y="3124200"/>
            <a:ext cx="0" cy="304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84169" name="Text Box 41"/>
          <p:cNvSpPr txBox="1">
            <a:spLocks noChangeArrowheads="1"/>
          </p:cNvSpPr>
          <p:nvPr/>
        </p:nvSpPr>
        <p:spPr bwMode="auto">
          <a:xfrm>
            <a:off x="2438400" y="3124200"/>
            <a:ext cx="5032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i="1">
                <a:solidFill>
                  <a:srgbClr val="FF0000"/>
                </a:solidFill>
              </a:rPr>
              <a:t>E</a:t>
            </a:r>
            <a:r>
              <a:rPr lang="en-US" altLang="en-US" i="1" baseline="-25000">
                <a:solidFill>
                  <a:srgbClr val="FF0000"/>
                </a:solidFill>
                <a:sym typeface="Symbol" pitchFamily="18" charset="2"/>
              </a:rPr>
              <a:t></a:t>
            </a:r>
            <a:endParaRPr lang="en-US" altLang="en-US" i="1">
              <a:solidFill>
                <a:srgbClr val="FF0000"/>
              </a:solidFill>
            </a:endParaRPr>
          </a:p>
        </p:txBody>
      </p:sp>
      <p:graphicFrame>
        <p:nvGraphicFramePr>
          <p:cNvPr id="1584170" name="Object 2"/>
          <p:cNvGraphicFramePr>
            <a:graphicFrameLocks noChangeAspect="1"/>
          </p:cNvGraphicFramePr>
          <p:nvPr/>
        </p:nvGraphicFramePr>
        <p:xfrm>
          <a:off x="5867400" y="2362200"/>
          <a:ext cx="1584325" cy="511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237" name="Equation" r:id="rId6" imgW="787400" imgH="254000" progId="Equation.DSMT4">
                  <p:embed/>
                </p:oleObj>
              </mc:Choice>
              <mc:Fallback>
                <p:oleObj name="Equation" r:id="rId6" imgW="787400" imgH="2540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7400" y="2362200"/>
                        <a:ext cx="1584325" cy="511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84171" name="Object 3"/>
          <p:cNvGraphicFramePr>
            <a:graphicFrameLocks noChangeAspect="1"/>
          </p:cNvGraphicFramePr>
          <p:nvPr/>
        </p:nvGraphicFramePr>
        <p:xfrm>
          <a:off x="5867400" y="2971800"/>
          <a:ext cx="1917700" cy="511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238" name="Equation" r:id="rId8" imgW="952500" imgH="254000" progId="Equation.DSMT4">
                  <p:embed/>
                </p:oleObj>
              </mc:Choice>
              <mc:Fallback>
                <p:oleObj name="Equation" r:id="rId8" imgW="952500" imgH="2540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7400" y="2971800"/>
                        <a:ext cx="1917700" cy="511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84172" name="Object 4"/>
          <p:cNvGraphicFramePr>
            <a:graphicFrameLocks noChangeAspect="1"/>
          </p:cNvGraphicFramePr>
          <p:nvPr/>
        </p:nvGraphicFramePr>
        <p:xfrm>
          <a:off x="5854700" y="3657600"/>
          <a:ext cx="1203325" cy="46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239" name="Equation" r:id="rId10" imgW="596900" imgH="228600" progId="Equation.DSMT4">
                  <p:embed/>
                </p:oleObj>
              </mc:Choice>
              <mc:Fallback>
                <p:oleObj name="Equation" r:id="rId10" imgW="596900" imgH="22860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54700" y="3657600"/>
                        <a:ext cx="1203325" cy="460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2" name="Group 45"/>
          <p:cNvGrpSpPr>
            <a:grpSpLocks/>
          </p:cNvGrpSpPr>
          <p:nvPr/>
        </p:nvGrpSpPr>
        <p:grpSpPr bwMode="auto">
          <a:xfrm>
            <a:off x="2057400" y="5105400"/>
            <a:ext cx="1117600" cy="1524000"/>
            <a:chOff x="2592" y="2928"/>
            <a:chExt cx="704" cy="960"/>
          </a:xfrm>
        </p:grpSpPr>
        <p:sp>
          <p:nvSpPr>
            <p:cNvPr id="60438" name="Rectangle 46"/>
            <p:cNvSpPr>
              <a:spLocks noChangeArrowheads="1"/>
            </p:cNvSpPr>
            <p:nvPr/>
          </p:nvSpPr>
          <p:spPr bwMode="auto">
            <a:xfrm>
              <a:off x="2592" y="2928"/>
              <a:ext cx="672" cy="96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0439" name="Oval 47"/>
            <p:cNvSpPr>
              <a:spLocks noChangeArrowheads="1"/>
            </p:cNvSpPr>
            <p:nvPr/>
          </p:nvSpPr>
          <p:spPr bwMode="auto">
            <a:xfrm>
              <a:off x="2784" y="3456"/>
              <a:ext cx="288" cy="288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0440" name="Line 48"/>
            <p:cNvSpPr>
              <a:spLocks noChangeShapeType="1"/>
            </p:cNvSpPr>
            <p:nvPr/>
          </p:nvSpPr>
          <p:spPr bwMode="auto">
            <a:xfrm>
              <a:off x="2832" y="3504"/>
              <a:ext cx="48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441" name="Text Box 49"/>
            <p:cNvSpPr txBox="1">
              <a:spLocks noChangeArrowheads="1"/>
            </p:cNvSpPr>
            <p:nvPr/>
          </p:nvSpPr>
          <p:spPr bwMode="auto">
            <a:xfrm>
              <a:off x="2688" y="3024"/>
              <a:ext cx="462" cy="29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????</a:t>
              </a:r>
            </a:p>
          </p:txBody>
        </p:sp>
        <p:sp>
          <p:nvSpPr>
            <p:cNvPr id="60442" name="Oval 50"/>
            <p:cNvSpPr>
              <a:spLocks noChangeArrowheads="1"/>
            </p:cNvSpPr>
            <p:nvPr/>
          </p:nvSpPr>
          <p:spPr bwMode="auto">
            <a:xfrm>
              <a:off x="2688" y="3792"/>
              <a:ext cx="48" cy="48"/>
            </a:xfrm>
            <a:prstGeom prst="ellipse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0443" name="Oval 51"/>
            <p:cNvSpPr>
              <a:spLocks noChangeArrowheads="1"/>
            </p:cNvSpPr>
            <p:nvPr/>
          </p:nvSpPr>
          <p:spPr bwMode="auto">
            <a:xfrm>
              <a:off x="3120" y="3792"/>
              <a:ext cx="48" cy="48"/>
            </a:xfrm>
            <a:prstGeom prst="ellipse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0444" name="Text Box 52"/>
            <p:cNvSpPr txBox="1">
              <a:spLocks noChangeArrowheads="1"/>
            </p:cNvSpPr>
            <p:nvPr/>
          </p:nvSpPr>
          <p:spPr bwMode="auto">
            <a:xfrm>
              <a:off x="3072" y="3600"/>
              <a:ext cx="224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+</a:t>
              </a:r>
            </a:p>
          </p:txBody>
        </p:sp>
        <p:sp>
          <p:nvSpPr>
            <p:cNvPr id="60445" name="Text Box 53"/>
            <p:cNvSpPr txBox="1">
              <a:spLocks noChangeArrowheads="1"/>
            </p:cNvSpPr>
            <p:nvPr/>
          </p:nvSpPr>
          <p:spPr bwMode="auto">
            <a:xfrm>
              <a:off x="2640" y="3552"/>
              <a:ext cx="18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/>
                <a:t>-</a:t>
              </a:r>
            </a:p>
          </p:txBody>
        </p:sp>
      </p:grpSp>
      <p:sp>
        <p:nvSpPr>
          <p:cNvPr id="1584182" name="Freeform 54"/>
          <p:cNvSpPr>
            <a:spLocks/>
          </p:cNvSpPr>
          <p:nvPr/>
        </p:nvSpPr>
        <p:spPr bwMode="auto">
          <a:xfrm>
            <a:off x="2209800" y="2235200"/>
            <a:ext cx="2311400" cy="4318000"/>
          </a:xfrm>
          <a:custGeom>
            <a:avLst/>
            <a:gdLst>
              <a:gd name="T0" fmla="*/ 2147483647 w 1456"/>
              <a:gd name="T1" fmla="*/ 2147483647 h 2720"/>
              <a:gd name="T2" fmla="*/ 2147483647 w 1456"/>
              <a:gd name="T3" fmla="*/ 2147483647 h 2720"/>
              <a:gd name="T4" fmla="*/ 2147483647 w 1456"/>
              <a:gd name="T5" fmla="*/ 2147483647 h 2720"/>
              <a:gd name="T6" fmla="*/ 2147483647 w 1456"/>
              <a:gd name="T7" fmla="*/ 2147483647 h 2720"/>
              <a:gd name="T8" fmla="*/ 2147483647 w 1456"/>
              <a:gd name="T9" fmla="*/ 2147483647 h 2720"/>
              <a:gd name="T10" fmla="*/ 2147483647 w 1456"/>
              <a:gd name="T11" fmla="*/ 2147483647 h 2720"/>
              <a:gd name="T12" fmla="*/ 0 w 1456"/>
              <a:gd name="T13" fmla="*/ 2147483647 h 272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456"/>
              <a:gd name="T22" fmla="*/ 0 h 2720"/>
              <a:gd name="T23" fmla="*/ 1456 w 1456"/>
              <a:gd name="T24" fmla="*/ 2720 h 272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456" h="2720">
                <a:moveTo>
                  <a:pt x="480" y="2720"/>
                </a:moveTo>
                <a:cubicBezTo>
                  <a:pt x="604" y="2716"/>
                  <a:pt x="728" y="2712"/>
                  <a:pt x="864" y="2624"/>
                </a:cubicBezTo>
                <a:cubicBezTo>
                  <a:pt x="1000" y="2536"/>
                  <a:pt x="1200" y="2416"/>
                  <a:pt x="1296" y="2192"/>
                </a:cubicBezTo>
                <a:cubicBezTo>
                  <a:pt x="1392" y="1968"/>
                  <a:pt x="1456" y="1608"/>
                  <a:pt x="1440" y="1280"/>
                </a:cubicBezTo>
                <a:cubicBezTo>
                  <a:pt x="1424" y="952"/>
                  <a:pt x="1336" y="432"/>
                  <a:pt x="1200" y="224"/>
                </a:cubicBezTo>
                <a:cubicBezTo>
                  <a:pt x="1064" y="16"/>
                  <a:pt x="824" y="0"/>
                  <a:pt x="624" y="32"/>
                </a:cubicBezTo>
                <a:cubicBezTo>
                  <a:pt x="424" y="64"/>
                  <a:pt x="212" y="240"/>
                  <a:pt x="0" y="416"/>
                </a:cubicBezTo>
              </a:path>
            </a:pathLst>
          </a:custGeom>
          <a:noFill/>
          <a:ln w="19050">
            <a:solidFill>
              <a:srgbClr val="66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584183" name="Freeform 55"/>
          <p:cNvSpPr>
            <a:spLocks/>
          </p:cNvSpPr>
          <p:nvPr/>
        </p:nvSpPr>
        <p:spPr bwMode="auto">
          <a:xfrm>
            <a:off x="1422400" y="4114800"/>
            <a:ext cx="787400" cy="2438400"/>
          </a:xfrm>
          <a:custGeom>
            <a:avLst/>
            <a:gdLst>
              <a:gd name="T0" fmla="*/ 2147483647 w 496"/>
              <a:gd name="T1" fmla="*/ 2147483647 h 1536"/>
              <a:gd name="T2" fmla="*/ 2147483647 w 496"/>
              <a:gd name="T3" fmla="*/ 2147483647 h 1536"/>
              <a:gd name="T4" fmla="*/ 2147483647 w 496"/>
              <a:gd name="T5" fmla="*/ 2147483647 h 1536"/>
              <a:gd name="T6" fmla="*/ 2147483647 w 496"/>
              <a:gd name="T7" fmla="*/ 0 h 1536"/>
              <a:gd name="T8" fmla="*/ 0 60000 65536"/>
              <a:gd name="T9" fmla="*/ 0 60000 65536"/>
              <a:gd name="T10" fmla="*/ 0 60000 65536"/>
              <a:gd name="T11" fmla="*/ 0 60000 65536"/>
              <a:gd name="T12" fmla="*/ 0 w 496"/>
              <a:gd name="T13" fmla="*/ 0 h 1536"/>
              <a:gd name="T14" fmla="*/ 496 w 496"/>
              <a:gd name="T15" fmla="*/ 1536 h 1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96" h="1536">
                <a:moveTo>
                  <a:pt x="496" y="1536"/>
                </a:moveTo>
                <a:cubicBezTo>
                  <a:pt x="344" y="1516"/>
                  <a:pt x="192" y="1496"/>
                  <a:pt x="112" y="1344"/>
                </a:cubicBezTo>
                <a:cubicBezTo>
                  <a:pt x="32" y="1192"/>
                  <a:pt x="0" y="848"/>
                  <a:pt x="16" y="624"/>
                </a:cubicBezTo>
                <a:cubicBezTo>
                  <a:pt x="32" y="400"/>
                  <a:pt x="120" y="200"/>
                  <a:pt x="208" y="0"/>
                </a:cubicBezTo>
              </a:path>
            </a:pathLst>
          </a:custGeom>
          <a:noFill/>
          <a:ln w="19050">
            <a:solidFill>
              <a:srgbClr val="66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584184" name="Object 5"/>
          <p:cNvGraphicFramePr>
            <a:graphicFrameLocks noChangeAspect="1"/>
          </p:cNvGraphicFramePr>
          <p:nvPr/>
        </p:nvGraphicFramePr>
        <p:xfrm>
          <a:off x="4572000" y="5181600"/>
          <a:ext cx="2251075" cy="46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240" name="Equation" r:id="rId12" imgW="1117600" imgH="228600" progId="Equation.3">
                  <p:embed/>
                </p:oleObj>
              </mc:Choice>
              <mc:Fallback>
                <p:oleObj name="Equation" r:id="rId12" imgW="1117600" imgH="2286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5181600"/>
                        <a:ext cx="2251075" cy="460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CC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accent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84185" name="Text Box 57"/>
          <p:cNvSpPr txBox="1">
            <a:spLocks noChangeArrowheads="1"/>
          </p:cNvSpPr>
          <p:nvPr/>
        </p:nvSpPr>
        <p:spPr bwMode="auto">
          <a:xfrm>
            <a:off x="3276600" y="5181600"/>
            <a:ext cx="1031875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ym typeface="Symbol" pitchFamily="18" charset="2"/>
              </a:rPr>
              <a:t></a:t>
            </a:r>
            <a:r>
              <a:rPr lang="en-US" altLang="en-US" i="1">
                <a:sym typeface="Symbol" pitchFamily="18" charset="2"/>
              </a:rPr>
              <a:t>V</a:t>
            </a:r>
            <a:r>
              <a:rPr lang="en-US" altLang="en-US"/>
              <a:t>&gt;0  </a:t>
            </a:r>
          </a:p>
        </p:txBody>
      </p:sp>
      <p:sp>
        <p:nvSpPr>
          <p:cNvPr id="60435" name="Rectangle 5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Hall Effect</a:t>
            </a:r>
          </a:p>
        </p:txBody>
      </p:sp>
      <p:sp>
        <p:nvSpPr>
          <p:cNvPr id="60436" name="Text Box 59"/>
          <p:cNvSpPr txBox="1">
            <a:spLocks noChangeArrowheads="1"/>
          </p:cNvSpPr>
          <p:nvPr/>
        </p:nvSpPr>
        <p:spPr bwMode="auto">
          <a:xfrm>
            <a:off x="3810000" y="3276600"/>
            <a:ext cx="336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h</a:t>
            </a:r>
          </a:p>
        </p:txBody>
      </p:sp>
      <p:sp>
        <p:nvSpPr>
          <p:cNvPr id="60437" name="Line 60"/>
          <p:cNvSpPr>
            <a:spLocks noChangeShapeType="1"/>
          </p:cNvSpPr>
          <p:nvPr/>
        </p:nvSpPr>
        <p:spPr bwMode="auto">
          <a:xfrm flipH="1">
            <a:off x="3657600" y="3048000"/>
            <a:ext cx="762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1577989" name="Object 6"/>
          <p:cNvGraphicFramePr>
            <a:graphicFrameLocks noChangeAspect="1"/>
          </p:cNvGraphicFramePr>
          <p:nvPr/>
        </p:nvGraphicFramePr>
        <p:xfrm>
          <a:off x="5105400" y="990600"/>
          <a:ext cx="3441700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241" name="Equation" r:id="rId14" imgW="1028700" imgH="241300" progId="Equation.DSMT4">
                  <p:embed/>
                </p:oleObj>
              </mc:Choice>
              <mc:Fallback>
                <p:oleObj name="Equation" r:id="rId14" imgW="1028700" imgH="241300" progId="Equation.DSMT4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990600"/>
                        <a:ext cx="3441700" cy="809625"/>
                      </a:xfrm>
                      <a:prstGeom prst="rect">
                        <a:avLst/>
                      </a:prstGeom>
                      <a:solidFill>
                        <a:srgbClr val="F6F63F"/>
                      </a:solidFill>
                      <a:ln w="9525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AAD24-A081-46EE-901A-E8111C1CB4F5}" type="slidenum">
              <a:rPr lang="en-US" altLang="en-US" smtClean="0"/>
              <a:pPr/>
              <a:t>55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  <a:ln w="28575" cap="flat" cmpd="sng" algn="ctr">
          <a:noFill/>
          <a:prstDash val="solid"/>
          <a:round/>
          <a:headEnd type="none" w="med" len="med"/>
          <a:tailEnd type="none" w="med" len="med"/>
        </a:ln>
      </a:spPr>
      <a:bodyPr wrap="none" rtlCol="0">
        <a:spAutoFit/>
      </a:bodyPr>
      <a:lstStyle>
        <a:defPPr indent="228600">
          <a:defRPr sz="1800">
            <a:solidFill>
              <a:srgbClr val="CC0000"/>
            </a:solidFill>
            <a:latin typeface="+mj-lt"/>
          </a:defRPr>
        </a:defPPr>
      </a:lstStyle>
    </a:tx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6119</TotalTime>
  <Words>2423</Words>
  <Application>Microsoft Office PowerPoint</Application>
  <PresentationFormat>On-screen Show (4:3)</PresentationFormat>
  <Paragraphs>584</Paragraphs>
  <Slides>55</Slides>
  <Notes>46</Notes>
  <HiddenSlides>7</HiddenSlides>
  <MMClips>2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6" baseType="lpstr">
      <vt:lpstr>ＭＳ Ｐゴシック</vt:lpstr>
      <vt:lpstr>宋体</vt:lpstr>
      <vt:lpstr>Arial</vt:lpstr>
      <vt:lpstr>Comic Sans MS</vt:lpstr>
      <vt:lpstr>Symbol</vt:lpstr>
      <vt:lpstr>Times</vt:lpstr>
      <vt:lpstr>Times New Roman</vt:lpstr>
      <vt:lpstr>Wingdings</vt:lpstr>
      <vt:lpstr>ヒラギノ角ゴ Pro W3</vt:lpstr>
      <vt:lpstr>Default Design</vt:lpstr>
      <vt:lpstr>Equation</vt:lpstr>
      <vt:lpstr>Kirchhoff’s Rules</vt:lpstr>
      <vt:lpstr>Series Resistance</vt:lpstr>
      <vt:lpstr>Parallel Resistance</vt:lpstr>
      <vt:lpstr>Analysis Tips for complicated circuit</vt:lpstr>
      <vt:lpstr>Loop Example with Two EMF Devices</vt:lpstr>
      <vt:lpstr>Using Kirchhoff’s Laws in Multiple Loop Circuits</vt:lpstr>
      <vt:lpstr>Example (not graded)</vt:lpstr>
      <vt:lpstr>PowerPoint Presentation</vt:lpstr>
      <vt:lpstr>iClicker Question</vt:lpstr>
      <vt:lpstr>Ammeters, Voltmeters and Ohmmeters</vt:lpstr>
      <vt:lpstr>Ammeter Design: rint</vt:lpstr>
      <vt:lpstr>Voltmeter: Internal Resistance</vt:lpstr>
      <vt:lpstr>Ohmmeter</vt:lpstr>
      <vt:lpstr>PowerPoint Presentation</vt:lpstr>
      <vt:lpstr>PowerPoint Presentation</vt:lpstr>
      <vt:lpstr>Biot-Savart Law</vt:lpstr>
      <vt:lpstr>Right-Hand Rule</vt:lpstr>
      <vt:lpstr>iClicker Question: A proton moves to the left in a space filled with magnetic field pointing into the page, what’s the direction of the force? </vt:lpstr>
      <vt:lpstr>iClicker Question: An Electron moves to the same direction as the magnetic field points to, i.e.  into the page, what’s the direction of the force? </vt:lpstr>
      <vt:lpstr>iClicker Question: An Electron moves to the left in a space filled with magnetic field pointing into the page, what’s the direction of the force? </vt:lpstr>
      <vt:lpstr>Motion in a Magnetic Field</vt:lpstr>
      <vt:lpstr>PowerPoint Presentation</vt:lpstr>
      <vt:lpstr>Determining the Momentum of a Particle</vt:lpstr>
      <vt:lpstr>Circular Motion at any Speed</vt:lpstr>
      <vt:lpstr>Circular Motion at Low Speed</vt:lpstr>
      <vt:lpstr>Charged Particle Entering  Uniform Magnetic Field B</vt:lpstr>
      <vt:lpstr>More complicated situations?</vt:lpstr>
      <vt:lpstr>More complicated situations?</vt:lpstr>
      <vt:lpstr>More complicated situations?</vt:lpstr>
      <vt:lpstr>PowerPoint Presentation</vt:lpstr>
      <vt:lpstr>PowerPoint Presentation</vt:lpstr>
      <vt:lpstr>iClicker Question</vt:lpstr>
      <vt:lpstr>PowerPoint Presentation</vt:lpstr>
      <vt:lpstr>Hall Effect</vt:lpstr>
      <vt:lpstr>Hall Effect</vt:lpstr>
      <vt:lpstr>Hall Effect</vt:lpstr>
      <vt:lpstr>Both B and E present</vt:lpstr>
      <vt:lpstr>Thomson’s e/m Measurement</vt:lpstr>
      <vt:lpstr>Biot-Savart Law</vt:lpstr>
      <vt:lpstr>GOAL:  Show </vt:lpstr>
      <vt:lpstr>Magnetic Force on a charge or wire</vt:lpstr>
      <vt:lpstr>iClicker Quiz: Magnetic Force on a Wire</vt:lpstr>
      <vt:lpstr>Magnetic Field of a Straight Wire</vt:lpstr>
      <vt:lpstr>Very Close to the Wire</vt:lpstr>
      <vt:lpstr>iClicker question: Two long parallel wires carry currents of 5 A and 10 A in the same direction as shown.  What is the direction of the magnetic force acting on the 10-A wire?</vt:lpstr>
      <vt:lpstr>Force Between Parallel Wires</vt:lpstr>
      <vt:lpstr>iClicker question: Two long parallel wires carry currents of 5 A and 10 A in opposite directions as shown.  What is the direction of the magnetic force on the 10-A wire?</vt:lpstr>
      <vt:lpstr>Force Between (Anti) Parallel Wires</vt:lpstr>
      <vt:lpstr>Furthermore </vt:lpstr>
      <vt:lpstr>Hall Effect</vt:lpstr>
      <vt:lpstr>PowerPoint Presentation</vt:lpstr>
      <vt:lpstr>Magnetic Force on a Charge </vt:lpstr>
      <vt:lpstr>Hall Effect and Electrons</vt:lpstr>
      <vt:lpstr>Hall Effect and Holes</vt:lpstr>
      <vt:lpstr>Hall Effect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2</dc:title>
  <dc:subject>Physics 272H, Spring 2007</dc:subject>
  <dc:creator>Norbert Neumeister</dc:creator>
  <cp:lastModifiedBy>David King</cp:lastModifiedBy>
  <cp:revision>641</cp:revision>
  <cp:lastPrinted>2014-03-31T15:36:28Z</cp:lastPrinted>
  <dcterms:created xsi:type="dcterms:W3CDTF">2012-11-07T00:16:12Z</dcterms:created>
  <dcterms:modified xsi:type="dcterms:W3CDTF">2018-03-25T20:56:31Z</dcterms:modified>
</cp:coreProperties>
</file>