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772" r:id="rId2"/>
    <p:sldId id="774" r:id="rId3"/>
    <p:sldId id="730" r:id="rId4"/>
    <p:sldId id="731" r:id="rId5"/>
    <p:sldId id="732" r:id="rId6"/>
    <p:sldId id="776" r:id="rId7"/>
    <p:sldId id="744" r:id="rId8"/>
    <p:sldId id="745" r:id="rId9"/>
    <p:sldId id="746" r:id="rId10"/>
    <p:sldId id="747" r:id="rId11"/>
    <p:sldId id="748" r:id="rId12"/>
    <p:sldId id="749" r:id="rId13"/>
    <p:sldId id="750" r:id="rId14"/>
    <p:sldId id="751" r:id="rId15"/>
    <p:sldId id="764" r:id="rId16"/>
    <p:sldId id="773" r:id="rId17"/>
    <p:sldId id="736" r:id="rId18"/>
    <p:sldId id="735" r:id="rId19"/>
    <p:sldId id="737" r:id="rId20"/>
    <p:sldId id="738" r:id="rId21"/>
    <p:sldId id="739" r:id="rId22"/>
    <p:sldId id="740" r:id="rId23"/>
    <p:sldId id="741" r:id="rId24"/>
    <p:sldId id="742" r:id="rId25"/>
    <p:sldId id="743" r:id="rId26"/>
    <p:sldId id="775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6AC6DF"/>
    <a:srgbClr val="E9289E"/>
    <a:srgbClr val="F6F63F"/>
    <a:srgbClr val="D3ED18"/>
    <a:srgbClr val="10169D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 autoAdjust="0"/>
    <p:restoredTop sz="82879" autoAdjust="0"/>
  </p:normalViewPr>
  <p:slideViewPr>
    <p:cSldViewPr snapToGrid="0">
      <p:cViewPr varScale="1">
        <p:scale>
          <a:sx n="72" d="100"/>
          <a:sy n="72" d="100"/>
        </p:scale>
        <p:origin x="396" y="60"/>
      </p:cViewPr>
      <p:guideLst>
        <p:guide orient="horz" pos="3024"/>
        <p:guide pos="2880"/>
      </p:guideLst>
    </p:cSldViewPr>
  </p:slideViewPr>
  <p:outlineViewPr>
    <p:cViewPr>
      <p:scale>
        <a:sx n="33" d="100"/>
        <a:sy n="33" d="100"/>
      </p:scale>
      <p:origin x="0" y="2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80" d="100"/>
        <a:sy n="280" d="100"/>
      </p:scale>
      <p:origin x="0" y="421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4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6.wmf"/><Relationship Id="rId1" Type="http://schemas.openxmlformats.org/officeDocument/2006/relationships/image" Target="../media/image7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2C37F048-D09E-4D72-B979-EB34C15E58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610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03F66E4-91AB-4123-BA36-6853658A55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169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6" charset="0"/>
        <a:ea typeface="ＭＳ Ｐゴシック" pitchFamily="15" charset="-128"/>
        <a:cs typeface="ＭＳ Ｐゴシック" pitchFamily="1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6" charset="0"/>
        <a:ea typeface="ＭＳ Ｐゴシック" pitchFamily="3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6" charset="0"/>
        <a:ea typeface="ヒラギノ角ゴ Pro W3" charset="-128"/>
        <a:cs typeface="ヒラギノ角ゴ Pro W3" pitchFamily="112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6" charset="0"/>
        <a:ea typeface="ヒラギノ角ゴ Pro W3" charset="-128"/>
        <a:cs typeface="ヒラギノ角ゴ Pro W3" pitchFamily="112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6" charset="0"/>
        <a:ea typeface="ヒラギノ角ゴ Pro W3" charset="-128"/>
        <a:cs typeface="ヒラギノ角ゴ Pro W3" pitchFamily="112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8B924AB-992F-40D7-B50B-FB651AAD26D5}" type="slidenum">
              <a:rPr lang="en-US" altLang="en-US" sz="1300"/>
              <a:pPr eaLnBrk="1" hangingPunct="1"/>
              <a:t>2</a:t>
            </a:fld>
            <a:endParaRPr lang="en-US" altLang="en-US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charset="0"/>
                <a:ea typeface="ＭＳ Ｐゴシック" charset="-128"/>
              </a:rPr>
              <a:t>Charge</a:t>
            </a:r>
            <a:r>
              <a:rPr lang="en-US" altLang="en-US" baseline="0" dirty="0" smtClean="0">
                <a:latin typeface="Times New Roman" charset="0"/>
                <a:ea typeface="ＭＳ Ｐゴシック" charset="-128"/>
              </a:rPr>
              <a:t> it first and then discharge. </a:t>
            </a:r>
          </a:p>
          <a:p>
            <a:pPr eaLnBrk="1" hangingPunct="1"/>
            <a:endParaRPr lang="en-US" altLang="en-US" baseline="0" dirty="0" smtClean="0">
              <a:latin typeface="Times New Roman" charset="0"/>
              <a:ea typeface="ＭＳ Ｐゴシック" charset="-128"/>
            </a:endParaRPr>
          </a:p>
          <a:p>
            <a:pPr eaLnBrk="1" hangingPunct="1"/>
            <a:r>
              <a:rPr lang="en-US" altLang="en-US" baseline="0" dirty="0" smtClean="0">
                <a:latin typeface="Times New Roman" charset="0"/>
                <a:ea typeface="ＭＳ Ｐゴシック" charset="-128"/>
              </a:rPr>
              <a:t>Capacitor 2 has large capacitance, i.e. large Q. With smaller fringe field, the current is smaller, i.e. longer. </a:t>
            </a:r>
          </a:p>
          <a:p>
            <a:pPr eaLnBrk="1" hangingPunct="1"/>
            <a:r>
              <a:rPr lang="en-US" altLang="en-US" baseline="0" dirty="0" smtClean="0">
                <a:latin typeface="Times New Roman" charset="0"/>
                <a:ea typeface="ＭＳ Ｐゴシック" charset="-128"/>
              </a:rPr>
              <a:t>Capacitor 1 brighter. </a:t>
            </a:r>
            <a:endParaRPr lang="en-US" altLang="en-US" dirty="0" smtClean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1874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ED7E102-A657-48FE-A7D7-4A139A9CD15B}" type="slidenum">
              <a:rPr lang="ja-JP" altLang="en-US" sz="1300" i="0" smtClean="0"/>
              <a:pPr/>
              <a:t>12</a:t>
            </a:fld>
            <a:endParaRPr lang="en-US" altLang="ja-JP" sz="1300" i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7802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F71C8D-A84B-478B-A6E0-1F64E73588E0}" type="slidenum">
              <a:rPr lang="ja-JP" altLang="en-US" sz="1300" i="0" smtClean="0"/>
              <a:pPr/>
              <a:t>13</a:t>
            </a:fld>
            <a:endParaRPr lang="en-US" altLang="ja-JP" sz="1300" i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4149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6E69432-EED2-44C5-B159-A74F59BEECF4}" type="slidenum">
              <a:rPr lang="ja-JP" altLang="en-US" sz="1300" i="0" smtClean="0"/>
              <a:pPr/>
              <a:t>14</a:t>
            </a:fld>
            <a:endParaRPr lang="en-US" altLang="ja-JP" sz="1300" i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9043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07D2871-5309-46A4-B5B8-CE967D5433B5}" type="slidenum">
              <a:rPr lang="ja-JP" altLang="en-US" sz="1300" i="0" smtClean="0"/>
              <a:pPr/>
              <a:t>15</a:t>
            </a:fld>
            <a:endParaRPr lang="en-US" altLang="ja-JP" sz="1300" i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0086"/>
            <a:ext cx="5852814" cy="432031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b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5779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53DF59A-63EA-49F5-91E2-493000600014}" type="slidenum">
              <a:rPr lang="en-US" altLang="en-US" sz="1300">
                <a:latin typeface="Arial" panose="020B0604020202020204" pitchFamily="34" charset="0"/>
              </a:rPr>
              <a:pPr eaLnBrk="1" hangingPunct="1"/>
              <a:t>16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258A985-6F96-4E4C-ADAC-3573B119109B}" type="slidenum">
              <a:rPr lang="en-US" altLang="en-US" sz="1300"/>
              <a:pPr algn="r" eaLnBrk="1" hangingPunct="1"/>
              <a:t>16</a:t>
            </a:fld>
            <a:endParaRPr lang="en-US" altLang="en-US" sz="13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3" tIns="48326" rIns="96653" bIns="48326"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Start here!</a:t>
            </a:r>
          </a:p>
        </p:txBody>
      </p:sp>
    </p:spTree>
    <p:extLst>
      <p:ext uri="{BB962C8B-B14F-4D97-AF65-F5344CB8AC3E}">
        <p14:creationId xmlns:p14="http://schemas.microsoft.com/office/powerpoint/2010/main" val="3481136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FA8C63A-9B9F-470F-8BC7-28196F32F0BA}" type="slidenum">
              <a:rPr lang="en-US" altLang="en-US" sz="1300">
                <a:latin typeface="Arial" charset="0"/>
              </a:rPr>
              <a:pPr eaLnBrk="1" hangingPunct="1"/>
              <a:t>17</a:t>
            </a:fld>
            <a:endParaRPr lang="en-US" altLang="en-US" sz="1300">
              <a:latin typeface="Arial" charset="0"/>
            </a:endParaRPr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/>
            <a:fld id="{5B995C64-9C01-4E08-9574-C0F14E287895}" type="slidenum">
              <a:rPr lang="en-US" altLang="en-US" sz="1300"/>
              <a:pPr algn="r" eaLnBrk="1" hangingPunct="1"/>
              <a:t>17</a:t>
            </a:fld>
            <a:endParaRPr lang="en-US" altLang="en-US" sz="1300"/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3" tIns="48326" rIns="96653" bIns="48326"/>
          <a:lstStyle/>
          <a:p>
            <a:pPr eaLnBrk="1" hangingPunct="1"/>
            <a:endParaRPr lang="en-US" altLang="en-US" smtClean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1294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938E57E-5E51-4FDF-A59D-C200698B9B2E}" type="slidenum">
              <a:rPr lang="en-US" altLang="en-US" sz="1300">
                <a:latin typeface="Arial" charset="0"/>
              </a:rPr>
              <a:pPr eaLnBrk="1" hangingPunct="1"/>
              <a:t>18</a:t>
            </a:fld>
            <a:endParaRPr lang="en-US" altLang="en-US" sz="1300">
              <a:latin typeface="Arial" charset="0"/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/>
            <a:fld id="{EA57AC73-8678-4717-94E0-5CADDD7B50AC}" type="slidenum">
              <a:rPr lang="en-US" altLang="en-US" sz="1300"/>
              <a:pPr algn="r" eaLnBrk="1" hangingPunct="1"/>
              <a:t>18</a:t>
            </a:fld>
            <a:endParaRPr lang="en-US" altLang="en-US" sz="130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3" tIns="48326" rIns="96653" bIns="48326"/>
          <a:lstStyle/>
          <a:p>
            <a:pPr eaLnBrk="1" hangingPunct="1"/>
            <a:endParaRPr lang="en-US" altLang="en-US" smtClean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9959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04DBBE8-F8D0-4B2B-8D00-FFACC0526B13}" type="slidenum">
              <a:rPr lang="en-US" altLang="en-US" sz="1300">
                <a:latin typeface="Arial" charset="0"/>
              </a:rPr>
              <a:pPr eaLnBrk="1" hangingPunct="1"/>
              <a:t>19</a:t>
            </a:fld>
            <a:endParaRPr lang="en-US" altLang="en-US" sz="1300">
              <a:latin typeface="Arial" charset="0"/>
            </a:endParaRPr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/>
            <a:fld id="{C2DECFF9-30DA-4324-B930-D25119B4B46E}" type="slidenum">
              <a:rPr lang="en-US" altLang="en-US" sz="1300"/>
              <a:pPr algn="r" eaLnBrk="1" hangingPunct="1"/>
              <a:t>19</a:t>
            </a:fld>
            <a:endParaRPr lang="en-US" altLang="en-US" sz="130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3" tIns="48326" rIns="96653" bIns="48326"/>
          <a:lstStyle/>
          <a:p>
            <a:pPr eaLnBrk="1" hangingPunct="1"/>
            <a:endParaRPr lang="en-US" altLang="en-US" smtClean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0082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CE36793-9CAF-4D98-8494-6732957B8F17}" type="slidenum">
              <a:rPr lang="en-US" altLang="en-US" sz="1300">
                <a:latin typeface="Arial" charset="0"/>
              </a:rPr>
              <a:pPr eaLnBrk="1" hangingPunct="1"/>
              <a:t>20</a:t>
            </a:fld>
            <a:endParaRPr lang="en-US" altLang="en-US" sz="1300">
              <a:latin typeface="Arial" charset="0"/>
            </a:endParaRPr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/>
            <a:fld id="{BE1949F0-BEE0-4342-BC99-1B20D66FE816}" type="slidenum">
              <a:rPr lang="en-US" altLang="en-US" sz="1300"/>
              <a:pPr algn="r" eaLnBrk="1" hangingPunct="1"/>
              <a:t>20</a:t>
            </a:fld>
            <a:endParaRPr lang="en-US" altLang="en-US" sz="1300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3" tIns="48326" rIns="96653" bIns="48326"/>
          <a:lstStyle/>
          <a:p>
            <a:pPr eaLnBrk="1" hangingPunct="1"/>
            <a:r>
              <a:rPr lang="en-US" altLang="en-US" smtClean="0">
                <a:latin typeface="Times New Roman" charset="0"/>
                <a:ea typeface="ＭＳ Ｐゴシック" charset="-128"/>
              </a:rPr>
              <a:t>Measured current – switched to V to measure V, what will happen?</a:t>
            </a:r>
          </a:p>
        </p:txBody>
      </p:sp>
    </p:spTree>
    <p:extLst>
      <p:ext uri="{BB962C8B-B14F-4D97-AF65-F5344CB8AC3E}">
        <p14:creationId xmlns:p14="http://schemas.microsoft.com/office/powerpoint/2010/main" val="2517328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83E50B4-AD3F-4606-9F1A-706EF4F28337}" type="slidenum">
              <a:rPr lang="en-US" altLang="en-US" sz="1300">
                <a:latin typeface="Arial" charset="0"/>
              </a:rPr>
              <a:pPr eaLnBrk="1" hangingPunct="1"/>
              <a:t>21</a:t>
            </a:fld>
            <a:endParaRPr lang="en-US" altLang="en-US" sz="1300">
              <a:latin typeface="Arial" charset="0"/>
            </a:endParaRPr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/>
            <a:fld id="{563CF03E-753B-4AB8-A619-318A0692506F}" type="slidenum">
              <a:rPr lang="en-US" altLang="en-US" sz="1300"/>
              <a:pPr algn="r" eaLnBrk="1" hangingPunct="1"/>
              <a:t>21</a:t>
            </a:fld>
            <a:endParaRPr lang="en-US" altLang="en-US" sz="130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3" tIns="48326" rIns="96653" bIns="48326"/>
          <a:lstStyle/>
          <a:p>
            <a:pPr eaLnBrk="1" hangingPunct="1"/>
            <a:endParaRPr lang="en-US" altLang="en-US" smtClean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9671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5870033-4615-4A72-9315-01148D4310A2}" type="slidenum">
              <a:rPr lang="en-US" altLang="en-US" sz="1300">
                <a:latin typeface="Arial" charset="0"/>
              </a:rPr>
              <a:pPr eaLnBrk="1" hangingPunct="1"/>
              <a:t>3</a:t>
            </a:fld>
            <a:endParaRPr lang="en-US" altLang="en-US" sz="1300">
              <a:latin typeface="Arial" charset="0"/>
            </a:endParaRPr>
          </a:p>
        </p:txBody>
      </p:sp>
      <p:sp>
        <p:nvSpPr>
          <p:cNvPr id="501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8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charset="0"/>
              <a:ea typeface="ＭＳ Ｐゴシック" charset="-128"/>
            </a:endParaRPr>
          </a:p>
        </p:txBody>
      </p:sp>
      <p:sp>
        <p:nvSpPr>
          <p:cNvPr id="50181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/>
            <a:fld id="{AAC91141-7788-4519-83E2-7319D7DF5775}" type="slidenum">
              <a:rPr lang="en-US" altLang="en-US" sz="1300">
                <a:latin typeface="Calibri" charset="0"/>
              </a:rPr>
              <a:pPr algn="r" eaLnBrk="1" hangingPunct="1"/>
              <a:t>3</a:t>
            </a:fld>
            <a:endParaRPr lang="en-US" altLang="en-US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127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36EAC66-0C7F-4A65-BB55-8995386D1635}" type="slidenum">
              <a:rPr lang="en-US" altLang="en-US" sz="1300">
                <a:latin typeface="Arial" charset="0"/>
              </a:rPr>
              <a:pPr eaLnBrk="1" hangingPunct="1"/>
              <a:t>22</a:t>
            </a:fld>
            <a:endParaRPr lang="en-US" altLang="en-US" sz="1300">
              <a:latin typeface="Arial" charset="0"/>
            </a:endParaRPr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/>
            <a:fld id="{1A5ADB58-2131-4169-A11A-105A5D7AD78A}" type="slidenum">
              <a:rPr lang="en-US" altLang="en-US" sz="1300"/>
              <a:pPr algn="r" eaLnBrk="1" hangingPunct="1"/>
              <a:t>22</a:t>
            </a:fld>
            <a:endParaRPr lang="en-US" altLang="en-US" sz="1300"/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3" tIns="48326" rIns="96653" bIns="48326"/>
          <a:lstStyle/>
          <a:p>
            <a:pPr eaLnBrk="1" hangingPunct="1"/>
            <a:endParaRPr lang="en-US" altLang="en-US" smtClean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1822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B6490D8-73FD-49A7-A2AB-C388DA4E29EB}" type="slidenum">
              <a:rPr lang="en-US" altLang="en-US" sz="1300">
                <a:latin typeface="Arial" charset="0"/>
              </a:rPr>
              <a:pPr eaLnBrk="1" hangingPunct="1"/>
              <a:t>23</a:t>
            </a:fld>
            <a:endParaRPr lang="en-US" altLang="en-US" sz="1300">
              <a:latin typeface="Arial" charset="0"/>
            </a:endParaRPr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/>
            <a:fld id="{C8FB1B9A-BF32-4CE8-A253-F963B3712D26}" type="slidenum">
              <a:rPr lang="en-US" altLang="en-US" sz="1300"/>
              <a:pPr algn="r" eaLnBrk="1" hangingPunct="1"/>
              <a:t>23</a:t>
            </a:fld>
            <a:endParaRPr lang="en-US" altLang="en-US" sz="1300"/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3" tIns="48326" rIns="96653" bIns="48326"/>
          <a:lstStyle/>
          <a:p>
            <a:pPr eaLnBrk="1" hangingPunct="1"/>
            <a:endParaRPr lang="en-US" altLang="en-US" smtClean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4184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B141D38-0D4D-4C5C-A0D8-6AF5F8050F0E}" type="slidenum">
              <a:rPr lang="en-US" altLang="en-US" sz="1300">
                <a:latin typeface="Arial" charset="0"/>
              </a:rPr>
              <a:pPr eaLnBrk="1" hangingPunct="1"/>
              <a:t>24</a:t>
            </a:fld>
            <a:endParaRPr lang="en-US" altLang="en-US" sz="1300">
              <a:latin typeface="Arial" charset="0"/>
            </a:endParaRPr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/>
            <a:fld id="{C8EB97D7-8DB6-46AD-A660-44FB694361D0}" type="slidenum">
              <a:rPr lang="en-US" altLang="en-US" sz="1300"/>
              <a:pPr algn="r" eaLnBrk="1" hangingPunct="1"/>
              <a:t>24</a:t>
            </a:fld>
            <a:endParaRPr lang="en-US" altLang="en-US" sz="130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3" tIns="48326" rIns="96653" bIns="48326"/>
          <a:lstStyle/>
          <a:p>
            <a:pPr eaLnBrk="1" hangingPunct="1"/>
            <a:endParaRPr lang="en-US" altLang="en-US" smtClean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8998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4E59700-6297-4BC8-8FB6-9F23CA1400E7}" type="slidenum">
              <a:rPr lang="en-US" altLang="en-US" sz="1300">
                <a:latin typeface="Arial" charset="0"/>
              </a:rPr>
              <a:pPr eaLnBrk="1" hangingPunct="1"/>
              <a:t>25</a:t>
            </a:fld>
            <a:endParaRPr lang="en-US" altLang="en-US" sz="1300">
              <a:latin typeface="Arial" charset="0"/>
            </a:endParaRPr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/>
            <a:fld id="{D0B71551-BA3D-424D-85A1-9997C72CF26D}" type="slidenum">
              <a:rPr lang="en-US" altLang="en-US" sz="1300"/>
              <a:pPr algn="r" eaLnBrk="1" hangingPunct="1"/>
              <a:t>25</a:t>
            </a:fld>
            <a:endParaRPr lang="en-US" altLang="en-US" sz="130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3" tIns="48326" rIns="96653" bIns="48326"/>
          <a:lstStyle/>
          <a:p>
            <a:pPr eaLnBrk="1" hangingPunct="1"/>
            <a:r>
              <a:rPr lang="en-US" altLang="en-US" smtClean="0">
                <a:latin typeface="Times New Roman" charset="0"/>
                <a:ea typeface="ＭＳ Ｐゴシック" charset="-128"/>
              </a:rPr>
              <a:t>For every multiple of the time constant, the current drops an addition factor of e~2.718.</a:t>
            </a:r>
          </a:p>
        </p:txBody>
      </p:sp>
    </p:spTree>
    <p:extLst>
      <p:ext uri="{BB962C8B-B14F-4D97-AF65-F5344CB8AC3E}">
        <p14:creationId xmlns:p14="http://schemas.microsoft.com/office/powerpoint/2010/main" val="115102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A139468-4631-4CD1-8DB1-51D596FC6A23}" type="slidenum">
              <a:rPr lang="en-US" altLang="en-US" sz="1300">
                <a:latin typeface="Arial" charset="0"/>
              </a:rPr>
              <a:pPr eaLnBrk="1" hangingPunct="1"/>
              <a:t>4</a:t>
            </a:fld>
            <a:endParaRPr lang="en-US" altLang="en-US" sz="1300">
              <a:latin typeface="Arial" charset="0"/>
            </a:endParaRPr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/>
            <a:fld id="{B96C5B04-452D-43E1-B74E-69AE34108A03}" type="slidenum">
              <a:rPr lang="en-US" altLang="en-US" sz="1300"/>
              <a:pPr algn="r" eaLnBrk="1" hangingPunct="1"/>
              <a:t>4</a:t>
            </a:fld>
            <a:endParaRPr lang="en-US" altLang="en-US" sz="130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3" tIns="48326" rIns="96653" bIns="48326"/>
          <a:lstStyle/>
          <a:p>
            <a:pPr eaLnBrk="1" hangingPunct="1"/>
            <a:r>
              <a:rPr lang="en-US" altLang="en-US" smtClean="0">
                <a:latin typeface="Times New Roman" charset="0"/>
                <a:ea typeface="ＭＳ Ｐゴシック" charset="-128"/>
              </a:rPr>
              <a:t>Not an obvious result: depends on definitions we had for R etc.</a:t>
            </a:r>
          </a:p>
        </p:txBody>
      </p:sp>
    </p:spTree>
    <p:extLst>
      <p:ext uri="{BB962C8B-B14F-4D97-AF65-F5344CB8AC3E}">
        <p14:creationId xmlns:p14="http://schemas.microsoft.com/office/powerpoint/2010/main" val="405191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8CAF617-F436-4AFA-9A15-98EAED4BCB75}" type="slidenum">
              <a:rPr lang="en-US" altLang="en-US" sz="1300">
                <a:latin typeface="Arial" charset="0"/>
              </a:rPr>
              <a:pPr eaLnBrk="1" hangingPunct="1"/>
              <a:t>5</a:t>
            </a:fld>
            <a:endParaRPr lang="en-US" altLang="en-US" sz="1300">
              <a:latin typeface="Arial" charset="0"/>
            </a:endParaRPr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/>
            <a:fld id="{583826B7-BB62-46F0-B9D4-A7A85DDBA98C}" type="slidenum">
              <a:rPr lang="en-US" altLang="en-US" sz="1300"/>
              <a:pPr algn="r" eaLnBrk="1" hangingPunct="1"/>
              <a:t>5</a:t>
            </a:fld>
            <a:endParaRPr lang="en-US" altLang="en-US" sz="130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3" tIns="48326" rIns="96653" bIns="48326"/>
          <a:lstStyle/>
          <a:p>
            <a:pPr eaLnBrk="1" hangingPunct="1"/>
            <a:endParaRPr lang="en-US" altLang="en-US" smtClean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938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9D49601-3F81-414C-92D1-9ADCA6313B9F}" type="slidenum">
              <a:rPr lang="ja-JP" altLang="en-US" sz="1300" i="0" smtClean="0"/>
              <a:pPr/>
              <a:t>7</a:t>
            </a:fld>
            <a:endParaRPr lang="en-US" altLang="ja-JP" sz="1300" i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232285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D1C876A-3033-44FC-9245-AD7E4A54C3A5}" type="slidenum">
              <a:rPr lang="ja-JP" altLang="en-US" sz="1300" i="0" smtClean="0"/>
              <a:pPr/>
              <a:t>8</a:t>
            </a:fld>
            <a:endParaRPr lang="en-US" altLang="ja-JP" sz="1300" i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Current dirction is the moving direction of positive charge, i.e. the electric field direction, therefore, following the current direction, potential drops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3884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47961D-6C3E-4CAF-9505-136319BEA715}" type="slidenum">
              <a:rPr lang="ja-JP" altLang="en-US" sz="1300" i="0" smtClean="0"/>
              <a:pPr/>
              <a:t>9</a:t>
            </a:fld>
            <a:endParaRPr lang="en-US" altLang="ja-JP" sz="1300" i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9649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5406E6-D655-405D-AFB1-F3C07AF25860}" type="slidenum">
              <a:rPr lang="ja-JP" altLang="en-US" sz="1300" i="0" smtClean="0"/>
              <a:pPr/>
              <a:t>10</a:t>
            </a:fld>
            <a:endParaRPr lang="en-US" altLang="ja-JP" sz="1300" i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Current dirction is the moving direction of positive charge, i.e. the electric field direction, therefore, following the current direction, potential drops</a:t>
            </a:r>
          </a:p>
        </p:txBody>
      </p:sp>
    </p:spTree>
    <p:extLst>
      <p:ext uri="{BB962C8B-B14F-4D97-AF65-F5344CB8AC3E}">
        <p14:creationId xmlns:p14="http://schemas.microsoft.com/office/powerpoint/2010/main" val="627820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5B37D1-CCD4-4D24-B993-11826650343D}" type="slidenum">
              <a:rPr lang="ja-JP" altLang="en-US" sz="1300" i="0" smtClean="0"/>
              <a:pPr/>
              <a:t>11</a:t>
            </a:fld>
            <a:endParaRPr lang="en-US" altLang="ja-JP" sz="1300" i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1694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A483-2F60-47A9-80E3-2134BE1A68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94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0D02-DA8A-42CC-9629-C9DDABD28B8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05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3017-C065-49C6-A1E3-69733AA0183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97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3A81-1973-46E3-A23A-09DF7FF8D7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68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9CC4-0C21-4B30-856C-53CBA49D28D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68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013-5460-48B2-ACE8-50C13E973D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29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62EA-6773-4A6D-9E9C-5EC967FF332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37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3A6B-66EB-492E-9451-D799397AF2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62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A7FC-CEA6-414E-B1BE-DFE5F4AC8D0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79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C11E-3DAB-4A48-ABA8-99C61F445A3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41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BC6F-5653-48C8-9747-D97BBF433B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66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FDF12-649C-417D-9C0F-A96C65B5471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65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4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0.w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8.wmf"/><Relationship Id="rId5" Type="http://schemas.openxmlformats.org/officeDocument/2006/relationships/image" Target="../media/image30.png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29.png"/><Relationship Id="rId9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3.wmf"/><Relationship Id="rId4" Type="http://schemas.openxmlformats.org/officeDocument/2006/relationships/image" Target="../media/image35.jpeg"/><Relationship Id="rId9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28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9.wmf"/><Relationship Id="rId4" Type="http://schemas.openxmlformats.org/officeDocument/2006/relationships/image" Target="../media/image36.png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4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5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5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62.wmf"/><Relationship Id="rId3" Type="http://schemas.openxmlformats.org/officeDocument/2006/relationships/notesSlide" Target="../notesSlides/notesSlide19.xml"/><Relationship Id="rId21" Type="http://schemas.openxmlformats.org/officeDocument/2006/relationships/oleObject" Target="../embeddings/oleObject47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59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1.wmf"/><Relationship Id="rId20" Type="http://schemas.openxmlformats.org/officeDocument/2006/relationships/image" Target="../media/image63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58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65.jpe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60.wmf"/><Relationship Id="rId22" Type="http://schemas.openxmlformats.org/officeDocument/2006/relationships/image" Target="../media/image6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71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0.wmf"/><Relationship Id="rId20" Type="http://schemas.openxmlformats.org/officeDocument/2006/relationships/image" Target="../media/image72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67.wmf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65.jpeg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6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77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74.wmf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6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73.wmf"/><Relationship Id="rId4" Type="http://schemas.openxmlformats.org/officeDocument/2006/relationships/image" Target="../media/image65.jpeg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7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2.wmf"/><Relationship Id="rId11" Type="http://schemas.openxmlformats.org/officeDocument/2006/relationships/image" Target="../media/image78.wmf"/><Relationship Id="rId5" Type="http://schemas.openxmlformats.org/officeDocument/2006/relationships/oleObject" Target="../embeddings/oleObject63.bin"/><Relationship Id="rId10" Type="http://schemas.openxmlformats.org/officeDocument/2006/relationships/oleObject" Target="../embeddings/oleObject65.bin"/><Relationship Id="rId4" Type="http://schemas.openxmlformats.org/officeDocument/2006/relationships/image" Target="../media/image65.jpeg"/><Relationship Id="rId9" Type="http://schemas.openxmlformats.org/officeDocument/2006/relationships/image" Target="../media/image7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image" Target="../media/image5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10.jpeg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5.emf"/><Relationship Id="rId10" Type="http://schemas.openxmlformats.org/officeDocument/2006/relationships/image" Target="../media/image17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09600" y="220850"/>
            <a:ext cx="8229600" cy="693550"/>
          </a:xfrm>
        </p:spPr>
        <p:txBody>
          <a:bodyPr>
            <a:normAutofit fontScale="90000"/>
          </a:bodyPr>
          <a:lstStyle/>
          <a:p>
            <a:r>
              <a:rPr lang="en-US" altLang="en-US" sz="4000" dirty="0" smtClean="0">
                <a:solidFill>
                  <a:srgbClr val="FF0000"/>
                </a:solidFill>
              </a:rPr>
              <a:t>EXAM2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C92A-5518-4B3C-8A8A-F55756768E82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867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2200" dirty="0" smtClean="0">
                <a:latin typeface="+mn-lt"/>
              </a:rPr>
              <a:t>Wednesday, March 21, 2:30pm-3:20 pm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200" dirty="0" smtClean="0">
                <a:latin typeface="+mn-lt"/>
              </a:rPr>
              <a:t>room 112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200" dirty="0" smtClean="0">
                <a:latin typeface="+mn-lt"/>
              </a:rPr>
              <a:t>Chapters 16, 17, 18 (edition#4).</a:t>
            </a:r>
            <a:endParaRPr lang="en-US" sz="2200" dirty="0">
              <a:latin typeface="+mn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+mn-lt"/>
              </a:rPr>
              <a:t>Special needs, e.g. exam time extension, and has not contact me before, please bring me the letter from the Office of the Dean of Students before the end of 03/09 (Friday).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200" dirty="0" smtClean="0">
                <a:latin typeface="+mn-lt"/>
              </a:rPr>
              <a:t>AOB</a:t>
            </a:r>
          </a:p>
          <a:p>
            <a:pPr lvl="1"/>
            <a:r>
              <a:rPr lang="en-US" sz="2200" dirty="0">
                <a:latin typeface="+mn-lt"/>
              </a:rPr>
              <a:t>multiple </a:t>
            </a:r>
            <a:r>
              <a:rPr lang="en-US" sz="2200" dirty="0" smtClean="0">
                <a:latin typeface="+mn-lt"/>
              </a:rPr>
              <a:t>choice.</a:t>
            </a:r>
            <a:r>
              <a:rPr lang="en-US" sz="2200" dirty="0">
                <a:latin typeface="+mn-lt"/>
              </a:rPr>
              <a:t>  </a:t>
            </a:r>
            <a:endParaRPr lang="en-US" sz="2200" dirty="0" smtClean="0">
              <a:effectLst/>
              <a:latin typeface="+mn-lt"/>
            </a:endParaRPr>
          </a:p>
          <a:p>
            <a:pPr lvl="1"/>
            <a:r>
              <a:rPr lang="en-US" sz="2200" dirty="0" smtClean="0">
                <a:latin typeface="+mn-lt"/>
              </a:rPr>
              <a:t>Prepare </a:t>
            </a:r>
            <a:r>
              <a:rPr lang="en-US" sz="2200" dirty="0">
                <a:latin typeface="+mn-lt"/>
              </a:rPr>
              <a:t>your own scratch paper, pens, pencils, erasers, etc. </a:t>
            </a:r>
            <a:endParaRPr lang="en-US" sz="2200" dirty="0" smtClean="0">
              <a:effectLst/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+mn-lt"/>
                <a:cs typeface="Times New Roman" pitchFamily="18" charset="0"/>
              </a:rPr>
              <a:t>Use only </a:t>
            </a:r>
            <a:r>
              <a:rPr lang="en-US" sz="22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pencil</a:t>
            </a:r>
            <a:r>
              <a:rPr lang="en-US" sz="2200" dirty="0" smtClean="0">
                <a:latin typeface="+mn-lt"/>
                <a:cs typeface="Times New Roman" pitchFamily="18" charset="0"/>
              </a:rPr>
              <a:t> for the answer sheet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+mn-lt"/>
                <a:cs typeface="Times New Roman" pitchFamily="18" charset="0"/>
              </a:rPr>
              <a:t>Bring your own calculators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+mn-lt"/>
                <a:cs typeface="Times New Roman" pitchFamily="18" charset="0"/>
              </a:rPr>
              <a:t>No cell phones, no text messaging which is considered cheating. 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+mn-lt"/>
                <a:cs typeface="Times New Roman" pitchFamily="18" charset="0"/>
              </a:rPr>
              <a:t>No crib sheet of any kind is allowed. Equation sheet will be provided.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+mn-lt"/>
                <a:cs typeface="Times New Roman" pitchFamily="18" charset="0"/>
              </a:rPr>
              <a:t>10 problems in total.</a:t>
            </a:r>
          </a:p>
        </p:txBody>
      </p:sp>
    </p:spTree>
    <p:extLst>
      <p:ext uri="{BB962C8B-B14F-4D97-AF65-F5344CB8AC3E}">
        <p14:creationId xmlns:p14="http://schemas.microsoft.com/office/powerpoint/2010/main" val="137406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016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000" dirty="0" smtClean="0">
                <a:solidFill>
                  <a:srgbClr val="FF0000"/>
                </a:solidFill>
                <a:ea typeface="ＭＳ Ｐゴシック" pitchFamily="34" charset="-128"/>
              </a:rPr>
              <a:t>Finding Potential and Power in a Circuit</a:t>
            </a:r>
          </a:p>
        </p:txBody>
      </p:sp>
      <p:pic>
        <p:nvPicPr>
          <p:cNvPr id="225283" name="Picture 3" descr="figure-25-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990600"/>
            <a:ext cx="3657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4800600"/>
            <a:ext cx="2209800" cy="1768475"/>
            <a:chOff x="576" y="3024"/>
            <a:chExt cx="1392" cy="1114"/>
          </a:xfrm>
        </p:grpSpPr>
        <p:sp>
          <p:nvSpPr>
            <p:cNvPr id="9236" name="Oval 5"/>
            <p:cNvSpPr>
              <a:spLocks noChangeArrowheads="1"/>
            </p:cNvSpPr>
            <p:nvPr/>
          </p:nvSpPr>
          <p:spPr bwMode="auto">
            <a:xfrm>
              <a:off x="576" y="3024"/>
              <a:ext cx="624" cy="576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37" name="Line 6"/>
            <p:cNvSpPr>
              <a:spLocks noChangeShapeType="1"/>
            </p:cNvSpPr>
            <p:nvPr/>
          </p:nvSpPr>
          <p:spPr bwMode="auto">
            <a:xfrm flipH="1" flipV="1">
              <a:off x="864" y="3600"/>
              <a:ext cx="192" cy="24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Text Box 7"/>
            <p:cNvSpPr txBox="1">
              <a:spLocks noChangeArrowheads="1"/>
            </p:cNvSpPr>
            <p:nvPr/>
          </p:nvSpPr>
          <p:spPr bwMode="auto">
            <a:xfrm>
              <a:off x="1056" y="3696"/>
              <a:ext cx="91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solidFill>
                    <a:srgbClr val="0000CC"/>
                  </a:solidFill>
                  <a:ea typeface="ＭＳ Ｐゴシック" pitchFamily="34" charset="-128"/>
                </a:rPr>
                <a:t>Just means 0 V here</a:t>
              </a:r>
            </a:p>
          </p:txBody>
        </p:sp>
      </p:grpSp>
      <p:graphicFrame>
        <p:nvGraphicFramePr>
          <p:cNvPr id="225288" name="Object 8"/>
          <p:cNvGraphicFramePr>
            <a:graphicFrameLocks noChangeAspect="1"/>
          </p:cNvGraphicFramePr>
          <p:nvPr/>
        </p:nvGraphicFramePr>
        <p:xfrm>
          <a:off x="5105400" y="914400"/>
          <a:ext cx="26670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2" name="Equation" r:id="rId5" imgW="1333440" imgH="253800" progId="Equation.DSMT4">
                  <p:embed/>
                </p:oleObj>
              </mc:Choice>
              <mc:Fallback>
                <p:oleObj name="Equation" r:id="rId5" imgW="1333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914400"/>
                        <a:ext cx="26670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2895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i="0">
                <a:ea typeface="ＭＳ Ｐゴシック" pitchFamily="34" charset="-128"/>
              </a:rPr>
              <a:t>But what is I? Must solve for I first!</a:t>
            </a:r>
          </a:p>
        </p:txBody>
      </p:sp>
      <p:graphicFrame>
        <p:nvGraphicFramePr>
          <p:cNvPr id="225290" name="Object 10"/>
          <p:cNvGraphicFramePr>
            <a:graphicFrameLocks noChangeAspect="1"/>
          </p:cNvGraphicFramePr>
          <p:nvPr/>
        </p:nvGraphicFramePr>
        <p:xfrm>
          <a:off x="4953000" y="2362200"/>
          <a:ext cx="389572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3" name="Equation" r:id="rId7" imgW="2019240" imgH="393480" progId="Equation.DSMT4">
                  <p:embed/>
                </p:oleObj>
              </mc:Choice>
              <mc:Fallback>
                <p:oleObj name="Equation" r:id="rId7" imgW="2019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362200"/>
                        <a:ext cx="389572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1" name="Object 11"/>
          <p:cNvGraphicFramePr>
            <a:graphicFrameLocks noChangeAspect="1"/>
          </p:cNvGraphicFramePr>
          <p:nvPr/>
        </p:nvGraphicFramePr>
        <p:xfrm>
          <a:off x="5105400" y="3276600"/>
          <a:ext cx="35052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4" name="Equation" r:id="rId9" imgW="1688760" imgH="228600" progId="Equation.DSMT4">
                  <p:embed/>
                </p:oleObj>
              </mc:Choice>
              <mc:Fallback>
                <p:oleObj name="Equation" r:id="rId9" imgW="1688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76600"/>
                        <a:ext cx="35052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2" name="Object 12"/>
          <p:cNvGraphicFramePr>
            <a:graphicFrameLocks noChangeAspect="1"/>
          </p:cNvGraphicFramePr>
          <p:nvPr/>
        </p:nvGraphicFramePr>
        <p:xfrm>
          <a:off x="5410200" y="3886200"/>
          <a:ext cx="28194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5" name="Equation" r:id="rId11" imgW="1282680" imgH="228600" progId="Equation.DSMT4">
                  <p:embed/>
                </p:oleObj>
              </mc:Choice>
              <mc:Fallback>
                <p:oleObj name="Equation" r:id="rId11" imgW="1282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886200"/>
                        <a:ext cx="28194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94" name="Line 14"/>
          <p:cNvSpPr>
            <a:spLocks noChangeShapeType="1"/>
          </p:cNvSpPr>
          <p:nvPr/>
        </p:nvSpPr>
        <p:spPr bwMode="auto">
          <a:xfrm flipV="1">
            <a:off x="1752600" y="2590800"/>
            <a:ext cx="0" cy="1219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295" name="Line 15"/>
          <p:cNvSpPr>
            <a:spLocks noChangeShapeType="1"/>
          </p:cNvSpPr>
          <p:nvPr/>
        </p:nvSpPr>
        <p:spPr bwMode="auto">
          <a:xfrm>
            <a:off x="4038600" y="2438400"/>
            <a:ext cx="0" cy="9906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25296" name="Object 16"/>
          <p:cNvGraphicFramePr>
            <a:graphicFrameLocks noChangeAspect="1"/>
          </p:cNvGraphicFramePr>
          <p:nvPr/>
        </p:nvGraphicFramePr>
        <p:xfrm>
          <a:off x="4724400" y="4800600"/>
          <a:ext cx="2590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6" name="Equation" r:id="rId13" imgW="1333440" imgH="228600" progId="Equation.DSMT4">
                  <p:embed/>
                </p:oleObj>
              </mc:Choice>
              <mc:Fallback>
                <p:oleObj name="Equation" r:id="rId13" imgW="1333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00600"/>
                        <a:ext cx="2590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97" name="Text Box 17"/>
          <p:cNvSpPr txBox="1">
            <a:spLocks noChangeArrowheads="1"/>
          </p:cNvSpPr>
          <p:nvPr/>
        </p:nvSpPr>
        <p:spPr bwMode="auto">
          <a:xfrm>
            <a:off x="7315200" y="4495800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ea typeface="ＭＳ Ｐゴシック" pitchFamily="34" charset="-128"/>
              </a:rPr>
              <a:t>supplied by 12V battery</a:t>
            </a:r>
          </a:p>
        </p:txBody>
      </p:sp>
      <p:graphicFrame>
        <p:nvGraphicFramePr>
          <p:cNvPr id="225298" name="Object 18"/>
          <p:cNvGraphicFramePr>
            <a:graphicFrameLocks noChangeAspect="1"/>
          </p:cNvGraphicFramePr>
          <p:nvPr/>
        </p:nvGraphicFramePr>
        <p:xfrm>
          <a:off x="4724400" y="5334000"/>
          <a:ext cx="25146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7" name="Equation" r:id="rId15" imgW="1307880" imgH="241200" progId="Equation.DSMT4">
                  <p:embed/>
                </p:oleObj>
              </mc:Choice>
              <mc:Fallback>
                <p:oleObj name="Equation" r:id="rId15" imgW="1307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334000"/>
                        <a:ext cx="25146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99" name="Text Box 19"/>
          <p:cNvSpPr txBox="1">
            <a:spLocks noChangeArrowheads="1"/>
          </p:cNvSpPr>
          <p:nvPr/>
        </p:nvSpPr>
        <p:spPr bwMode="auto">
          <a:xfrm>
            <a:off x="7315200" y="5257800"/>
            <a:ext cx="160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ea typeface="ＭＳ Ｐゴシック" pitchFamily="34" charset="-128"/>
              </a:rPr>
              <a:t>dissipated by resistors</a:t>
            </a:r>
          </a:p>
        </p:txBody>
      </p:sp>
      <p:sp>
        <p:nvSpPr>
          <p:cNvPr id="225300" name="Text Box 20"/>
          <p:cNvSpPr txBox="1">
            <a:spLocks noChangeArrowheads="1"/>
          </p:cNvSpPr>
          <p:nvPr/>
        </p:nvSpPr>
        <p:spPr bwMode="auto">
          <a:xfrm>
            <a:off x="3048000" y="5410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b="1" i="0" dirty="0">
                <a:ea typeface="ＭＳ Ｐゴシック" pitchFamily="34" charset="-128"/>
              </a:rPr>
              <a:t>The rest?</a:t>
            </a:r>
          </a:p>
        </p:txBody>
      </p:sp>
      <p:graphicFrame>
        <p:nvGraphicFramePr>
          <p:cNvPr id="225301" name="Object 21"/>
          <p:cNvGraphicFramePr>
            <a:graphicFrameLocks noChangeAspect="1"/>
          </p:cNvGraphicFramePr>
          <p:nvPr/>
        </p:nvGraphicFramePr>
        <p:xfrm>
          <a:off x="5257800" y="6019800"/>
          <a:ext cx="28194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8" name="Equation" r:id="rId17" imgW="1231560" imgH="228600" progId="Equation.DSMT4">
                  <p:embed/>
                </p:oleObj>
              </mc:Choice>
              <mc:Fallback>
                <p:oleObj name="Equation" r:id="rId17" imgW="1231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6019800"/>
                        <a:ext cx="28194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2" name="Text Box 22"/>
          <p:cNvSpPr txBox="1">
            <a:spLocks noChangeArrowheads="1"/>
          </p:cNvSpPr>
          <p:nvPr/>
        </p:nvSpPr>
        <p:spPr bwMode="auto">
          <a:xfrm>
            <a:off x="3352800" y="5943600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 dirty="0">
                <a:ea typeface="ＭＳ Ｐゴシック" pitchFamily="34" charset="-128"/>
              </a:rPr>
              <a:t>into 4V battery (charging)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3A6B-66EB-492E-9451-D799397AF24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95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2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2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2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2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9" grpId="0" autoUpdateAnimBg="0"/>
      <p:bldP spid="225294" grpId="0" animBg="1"/>
      <p:bldP spid="225295" grpId="0" animBg="1"/>
      <p:bldP spid="225297" grpId="0" autoUpdateAnimBg="0"/>
      <p:bldP spid="225299" grpId="0" autoUpdateAnimBg="0"/>
      <p:bldP spid="225300" grpId="0" autoUpdateAnimBg="0"/>
      <p:bldP spid="22530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7620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  <a:ea typeface="ＭＳ Ｐゴシック" pitchFamily="34" charset="-128"/>
              </a:rPr>
              <a:t>Charging a Battery</a:t>
            </a:r>
          </a:p>
        </p:txBody>
      </p:sp>
      <p:pic>
        <p:nvPicPr>
          <p:cNvPr id="10246" name="Picture 3" descr="figure-25-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30480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 descr="figure-25-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31242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5"/>
          <p:cNvSpPr txBox="1">
            <a:spLocks noChangeArrowheads="1"/>
          </p:cNvSpPr>
          <p:nvPr/>
        </p:nvSpPr>
        <p:spPr bwMode="auto">
          <a:xfrm>
            <a:off x="3962400" y="990600"/>
            <a:ext cx="4953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ja-JP" altLang="en-US">
                <a:ea typeface="ＭＳ Ｐゴシック" pitchFamily="34" charset="-128"/>
              </a:rPr>
              <a:t> </a:t>
            </a:r>
            <a:r>
              <a:rPr lang="en-US" altLang="ja-JP" sz="2000" b="1" i="0">
                <a:ea typeface="ＭＳ Ｐゴシック" pitchFamily="34" charset="-128"/>
              </a:rPr>
              <a:t>Positive terminal to positive terminal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i="0">
                <a:ea typeface="ＭＳ Ｐゴシック" pitchFamily="34" charset="-128"/>
              </a:rPr>
              <a:t> </a:t>
            </a:r>
            <a:r>
              <a:rPr lang="en-US" altLang="ja-JP" sz="2000" b="1" i="0">
                <a:ea typeface="ＭＳ Ｐゴシック" pitchFamily="34" charset="-128"/>
              </a:rPr>
              <a:t>Charging EMF &gt; EMF of charged device</a:t>
            </a:r>
          </a:p>
        </p:txBody>
      </p:sp>
      <p:sp>
        <p:nvSpPr>
          <p:cNvPr id="10249" name="Text Box 6"/>
          <p:cNvSpPr txBox="1">
            <a:spLocks noChangeArrowheads="1"/>
          </p:cNvSpPr>
          <p:nvPr/>
        </p:nvSpPr>
        <p:spPr bwMode="auto">
          <a:xfrm>
            <a:off x="4038600" y="2057400"/>
            <a:ext cx="495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i="0">
                <a:ea typeface="ＭＳ Ｐゴシック" pitchFamily="34" charset="-128"/>
              </a:rPr>
              <a:t>Say, </a:t>
            </a:r>
            <a:r>
              <a:rPr lang="en-US" altLang="ja-JP" sz="2000">
                <a:ea typeface="ＭＳ Ｐゴシック" pitchFamily="34" charset="-128"/>
              </a:rPr>
              <a:t>R+r</a:t>
            </a:r>
            <a:r>
              <a:rPr lang="en-US" altLang="ja-JP" sz="2000" baseline="-20000">
                <a:ea typeface="ＭＳ Ｐゴシック" pitchFamily="34" charset="-128"/>
              </a:rPr>
              <a:t>1</a:t>
            </a:r>
            <a:r>
              <a:rPr lang="en-US" altLang="ja-JP" sz="2000">
                <a:ea typeface="ＭＳ Ｐゴシック" pitchFamily="34" charset="-128"/>
              </a:rPr>
              <a:t>+r</a:t>
            </a:r>
            <a:r>
              <a:rPr lang="en-US" altLang="ja-JP" sz="2000" baseline="-20000">
                <a:ea typeface="ＭＳ Ｐゴシック" pitchFamily="34" charset="-128"/>
              </a:rPr>
              <a:t>2</a:t>
            </a:r>
            <a:r>
              <a:rPr lang="en-US" altLang="ja-JP" sz="2000">
                <a:ea typeface="ＭＳ Ｐゴシック" pitchFamily="34" charset="-128"/>
              </a:rPr>
              <a:t>=</a:t>
            </a:r>
            <a:r>
              <a:rPr lang="en-US" altLang="ja-JP" sz="2000" i="0">
                <a:ea typeface="ＭＳ Ｐゴシック" pitchFamily="34" charset="-128"/>
              </a:rPr>
              <a:t>0.05</a:t>
            </a:r>
            <a:r>
              <a:rPr lang="en-US" altLang="ja-JP" sz="2000" i="0">
                <a:ea typeface="ＭＳ Ｐゴシック" pitchFamily="34" charset="-128"/>
                <a:sym typeface="Symbol" pitchFamily="18" charset="2"/>
              </a:rPr>
              <a:t>  (</a:t>
            </a:r>
            <a:r>
              <a:rPr lang="en-US" altLang="ja-JP" sz="2000">
                <a:ea typeface="ＭＳ Ｐゴシック" pitchFamily="34" charset="-128"/>
                <a:sym typeface="Symbol" pitchFamily="18" charset="2"/>
              </a:rPr>
              <a:t>R</a:t>
            </a:r>
            <a:r>
              <a:rPr lang="en-US" altLang="ja-JP" sz="2000" i="0">
                <a:ea typeface="ＭＳ Ｐゴシック" pitchFamily="34" charset="-128"/>
                <a:sym typeface="Symbol" pitchFamily="18" charset="2"/>
              </a:rPr>
              <a:t> is for jumper cables). Then,</a:t>
            </a:r>
            <a:endParaRPr lang="en-US" altLang="ja-JP" sz="2000" i="0">
              <a:ea typeface="ＭＳ Ｐゴシック" pitchFamily="34" charset="-128"/>
            </a:endParaRPr>
          </a:p>
        </p:txBody>
      </p:sp>
      <p:graphicFrame>
        <p:nvGraphicFramePr>
          <p:cNvPr id="10242" name="Object 7"/>
          <p:cNvGraphicFramePr>
            <a:graphicFrameLocks noChangeAspect="1"/>
          </p:cNvGraphicFramePr>
          <p:nvPr/>
        </p:nvGraphicFramePr>
        <p:xfrm>
          <a:off x="5867400" y="2743200"/>
          <a:ext cx="2438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17" name="Equation" r:id="rId6" imgW="1473120" imgH="431640" progId="Equation.DSMT4">
                  <p:embed/>
                </p:oleObj>
              </mc:Choice>
              <mc:Fallback>
                <p:oleObj name="Equation" r:id="rId6" imgW="1473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743200"/>
                        <a:ext cx="24384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50" name="Group 8"/>
          <p:cNvGrpSpPr>
            <a:grpSpLocks/>
          </p:cNvGrpSpPr>
          <p:nvPr/>
        </p:nvGrpSpPr>
        <p:grpSpPr bwMode="auto">
          <a:xfrm>
            <a:off x="5486400" y="3505200"/>
            <a:ext cx="3352800" cy="854075"/>
            <a:chOff x="3696" y="2208"/>
            <a:chExt cx="1872" cy="538"/>
          </a:xfrm>
        </p:grpSpPr>
        <p:graphicFrame>
          <p:nvGraphicFramePr>
            <p:cNvPr id="10244" name="Object 9"/>
            <p:cNvGraphicFramePr>
              <a:graphicFrameLocks noChangeAspect="1"/>
            </p:cNvGraphicFramePr>
            <p:nvPr/>
          </p:nvGraphicFramePr>
          <p:xfrm>
            <a:off x="3696" y="2208"/>
            <a:ext cx="1776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118" name="Equation" r:id="rId8" imgW="1371600" imgH="241200" progId="Equation.DSMT4">
                    <p:embed/>
                  </p:oleObj>
                </mc:Choice>
                <mc:Fallback>
                  <p:oleObj name="Equation" r:id="rId8" imgW="13716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2208"/>
                          <a:ext cx="1776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1" name="Text Box 10"/>
            <p:cNvSpPr txBox="1">
              <a:spLocks noChangeArrowheads="1"/>
            </p:cNvSpPr>
            <p:nvPr/>
          </p:nvSpPr>
          <p:spPr bwMode="auto">
            <a:xfrm>
              <a:off x="4176" y="2496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34" charset="-128"/>
                </a:rPr>
                <a:t>power into battery 2</a:t>
              </a:r>
            </a:p>
          </p:txBody>
        </p:sp>
      </p:grpSp>
      <p:grpSp>
        <p:nvGrpSpPr>
          <p:cNvPr id="10251" name="Group 11"/>
          <p:cNvGrpSpPr>
            <a:grpSpLocks/>
          </p:cNvGrpSpPr>
          <p:nvPr/>
        </p:nvGrpSpPr>
        <p:grpSpPr bwMode="auto">
          <a:xfrm>
            <a:off x="0" y="1219200"/>
            <a:ext cx="5486400" cy="2530475"/>
            <a:chOff x="0" y="768"/>
            <a:chExt cx="3456" cy="1594"/>
          </a:xfrm>
        </p:grpSpPr>
        <p:sp>
          <p:nvSpPr>
            <p:cNvPr id="10256" name="Oval 12"/>
            <p:cNvSpPr>
              <a:spLocks noChangeArrowheads="1"/>
            </p:cNvSpPr>
            <p:nvPr/>
          </p:nvSpPr>
          <p:spPr bwMode="auto">
            <a:xfrm>
              <a:off x="1680" y="1440"/>
              <a:ext cx="576" cy="480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57" name="Line 13"/>
            <p:cNvSpPr>
              <a:spLocks noChangeShapeType="1"/>
            </p:cNvSpPr>
            <p:nvPr/>
          </p:nvSpPr>
          <p:spPr bwMode="auto">
            <a:xfrm flipH="1" flipV="1">
              <a:off x="2208" y="1872"/>
              <a:ext cx="144" cy="144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Text Box 14"/>
            <p:cNvSpPr txBox="1">
              <a:spLocks noChangeArrowheads="1"/>
            </p:cNvSpPr>
            <p:nvPr/>
          </p:nvSpPr>
          <p:spPr bwMode="auto">
            <a:xfrm>
              <a:off x="2352" y="1920"/>
              <a:ext cx="110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solidFill>
                    <a:srgbClr val="0000CC"/>
                  </a:solidFill>
                  <a:ea typeface="ＭＳ Ｐゴシック" pitchFamily="34" charset="-128"/>
                </a:rPr>
                <a:t>battery being charged (11V)</a:t>
              </a:r>
            </a:p>
          </p:txBody>
        </p:sp>
        <p:sp>
          <p:nvSpPr>
            <p:cNvPr id="10259" name="Text Box 15"/>
            <p:cNvSpPr txBox="1">
              <a:spLocks noChangeArrowheads="1"/>
            </p:cNvSpPr>
            <p:nvPr/>
          </p:nvSpPr>
          <p:spPr bwMode="auto">
            <a:xfrm>
              <a:off x="0" y="1536"/>
              <a:ext cx="57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solidFill>
                    <a:srgbClr val="0000CC"/>
                  </a:solidFill>
                  <a:ea typeface="ＭＳ Ｐゴシック" pitchFamily="34" charset="-128"/>
                </a:rPr>
                <a:t>good battery (12V)</a:t>
              </a:r>
            </a:p>
          </p:txBody>
        </p:sp>
        <p:sp>
          <p:nvSpPr>
            <p:cNvPr id="10260" name="Line 16"/>
            <p:cNvSpPr>
              <a:spLocks noChangeShapeType="1"/>
            </p:cNvSpPr>
            <p:nvPr/>
          </p:nvSpPr>
          <p:spPr bwMode="auto">
            <a:xfrm>
              <a:off x="1104" y="768"/>
              <a:ext cx="480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2" name="Text Box 17"/>
          <p:cNvSpPr txBox="1">
            <a:spLocks noChangeArrowheads="1"/>
          </p:cNvSpPr>
          <p:nvPr/>
        </p:nvSpPr>
        <p:spPr bwMode="auto">
          <a:xfrm>
            <a:off x="4267200" y="4495800"/>
            <a:ext cx="335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ja-JP" altLang="en-US" sz="2000" b="1" i="0" dirty="0">
                <a:ea typeface="ＭＳ Ｐゴシック" pitchFamily="34" charset="-128"/>
              </a:rPr>
              <a:t> </a:t>
            </a:r>
            <a:r>
              <a:rPr lang="en-US" altLang="ja-JP" sz="2000" b="1" i="0" dirty="0">
                <a:ea typeface="ＭＳ Ｐゴシック" pitchFamily="34" charset="-128"/>
              </a:rPr>
              <a:t>If connected backward,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752600" y="3962400"/>
            <a:ext cx="5943600" cy="1685925"/>
            <a:chOff x="1104" y="2496"/>
            <a:chExt cx="3744" cy="1062"/>
          </a:xfrm>
        </p:grpSpPr>
        <p:graphicFrame>
          <p:nvGraphicFramePr>
            <p:cNvPr id="10243" name="Object 19"/>
            <p:cNvGraphicFramePr>
              <a:graphicFrameLocks noChangeAspect="1"/>
            </p:cNvGraphicFramePr>
            <p:nvPr/>
          </p:nvGraphicFramePr>
          <p:xfrm>
            <a:off x="3216" y="3072"/>
            <a:ext cx="1632" cy="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119" name="Equation" r:id="rId10" imgW="1320480" imgH="393480" progId="Equation.DSMT4">
                    <p:embed/>
                  </p:oleObj>
                </mc:Choice>
                <mc:Fallback>
                  <p:oleObj name="Equation" r:id="rId10" imgW="13204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3072"/>
                          <a:ext cx="1632" cy="4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5" name="Line 20"/>
            <p:cNvSpPr>
              <a:spLocks noChangeShapeType="1"/>
            </p:cNvSpPr>
            <p:nvPr/>
          </p:nvSpPr>
          <p:spPr bwMode="auto">
            <a:xfrm>
              <a:off x="1104" y="2496"/>
              <a:ext cx="624" cy="0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4" name="Text Box 21"/>
          <p:cNvSpPr txBox="1">
            <a:spLocks noChangeArrowheads="1"/>
          </p:cNvSpPr>
          <p:nvPr/>
        </p:nvSpPr>
        <p:spPr bwMode="auto">
          <a:xfrm>
            <a:off x="4572000" y="5715000"/>
            <a:ext cx="4343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ja-JP" altLang="en-US" sz="2000" b="1" i="0">
                <a:ea typeface="ＭＳ Ｐゴシック" pitchFamily="34" charset="-128"/>
              </a:rPr>
              <a:t> </a:t>
            </a:r>
            <a:r>
              <a:rPr lang="en-US" altLang="ja-JP" sz="2000" b="1" i="0">
                <a:ea typeface="ＭＳ Ｐゴシック" pitchFamily="34" charset="-128"/>
              </a:rPr>
              <a:t>Large amount of gas produced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ja-JP" sz="2000" b="1" i="0">
                <a:ea typeface="ＭＳ Ｐゴシック" pitchFamily="34" charset="-128"/>
              </a:rPr>
              <a:t> Huge power dissipation in wires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3A6B-66EB-492E-9451-D799397AF24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28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  <p:bldP spid="102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6726" y="274638"/>
            <a:ext cx="8518358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ea typeface="ＭＳ Ｐゴシック" pitchFamily="34" charset="-128"/>
              </a:rPr>
              <a:t>Using Kirchhoff’s Laws in Multiple Loop Circuits</a:t>
            </a:r>
          </a:p>
        </p:txBody>
      </p:sp>
      <p:pic>
        <p:nvPicPr>
          <p:cNvPr id="11271" name="Picture 3" descr="F28_10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4800600" cy="2865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6800" y="3657600"/>
            <a:ext cx="6858000" cy="671513"/>
            <a:chOff x="672" y="2304"/>
            <a:chExt cx="4320" cy="423"/>
          </a:xfrm>
        </p:grpSpPr>
        <p:sp>
          <p:nvSpPr>
            <p:cNvPr id="11288" name="Text Box 5"/>
            <p:cNvSpPr txBox="1">
              <a:spLocks noChangeArrowheads="1"/>
            </p:cNvSpPr>
            <p:nvPr/>
          </p:nvSpPr>
          <p:spPr bwMode="auto">
            <a:xfrm>
              <a:off x="672" y="2352"/>
              <a:ext cx="31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ja-JP" altLang="en-US" i="0">
                  <a:ea typeface="ＭＳ Ｐゴシック" pitchFamily="34" charset="-128"/>
                </a:rPr>
                <a:t> </a:t>
              </a:r>
              <a:r>
                <a:rPr lang="en-US" altLang="ja-JP" i="0">
                  <a:ea typeface="ＭＳ Ｐゴシック" pitchFamily="34" charset="-128"/>
                </a:rPr>
                <a:t>Identify nodes and use Junction Rule:</a:t>
              </a:r>
            </a:p>
          </p:txBody>
        </p:sp>
        <p:graphicFrame>
          <p:nvGraphicFramePr>
            <p:cNvPr id="11269" name="Object 6"/>
            <p:cNvGraphicFramePr>
              <a:graphicFrameLocks noChangeAspect="1"/>
            </p:cNvGraphicFramePr>
            <p:nvPr/>
          </p:nvGraphicFramePr>
          <p:xfrm>
            <a:off x="3888" y="2304"/>
            <a:ext cx="1104" cy="4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302" name="Equation" r:id="rId5" imgW="596880" imgH="228600" progId="Equation.DSMT4">
                    <p:embed/>
                  </p:oleObj>
                </mc:Choice>
                <mc:Fallback>
                  <p:oleObj name="Equation" r:id="rId5" imgW="5968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2304"/>
                          <a:ext cx="1104" cy="4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55" name="Text Box 8"/>
          <p:cNvSpPr txBox="1">
            <a:spLocks noChangeArrowheads="1"/>
          </p:cNvSpPr>
          <p:nvPr/>
        </p:nvSpPr>
        <p:spPr bwMode="auto">
          <a:xfrm>
            <a:off x="1066800" y="44196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ja-JP" altLang="en-US">
                <a:ea typeface="ＭＳ Ｐゴシック" pitchFamily="34" charset="-128"/>
              </a:rPr>
              <a:t> </a:t>
            </a:r>
            <a:r>
              <a:rPr lang="en-US" altLang="ja-JP" i="0">
                <a:ea typeface="ＭＳ Ｐゴシック" pitchFamily="34" charset="-128"/>
              </a:rPr>
              <a:t>Identify independent loops and use Loop Rule:</a:t>
            </a:r>
          </a:p>
        </p:txBody>
      </p:sp>
      <p:graphicFrame>
        <p:nvGraphicFramePr>
          <p:cNvPr id="10242" name="Object 10"/>
          <p:cNvGraphicFramePr>
            <a:graphicFrameLocks noChangeAspect="1"/>
          </p:cNvGraphicFramePr>
          <p:nvPr/>
        </p:nvGraphicFramePr>
        <p:xfrm>
          <a:off x="1295400" y="4953000"/>
          <a:ext cx="36893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03" name="Equation" r:id="rId7" imgW="1739880" imgH="228600" progId="Equation.DSMT4">
                  <p:embed/>
                </p:oleObj>
              </mc:Choice>
              <mc:Fallback>
                <p:oleObj name="Equation" r:id="rId7" imgW="1739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953000"/>
                        <a:ext cx="368935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80251"/>
              </p:ext>
            </p:extLst>
          </p:nvPr>
        </p:nvGraphicFramePr>
        <p:xfrm>
          <a:off x="1335504" y="5454317"/>
          <a:ext cx="3505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04" name="Equation" r:id="rId9" imgW="1752480" imgH="228600" progId="Equation.DSMT4">
                  <p:embed/>
                </p:oleObj>
              </mc:Choice>
              <mc:Fallback>
                <p:oleObj name="Equation" r:id="rId9" imgW="1752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504" y="5454317"/>
                        <a:ext cx="3505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461238"/>
              </p:ext>
            </p:extLst>
          </p:nvPr>
        </p:nvGraphicFramePr>
        <p:xfrm>
          <a:off x="1371600" y="6019800"/>
          <a:ext cx="42275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05" name="Equation" r:id="rId11" imgW="2057400" imgH="228600" progId="Equation.DSMT4">
                  <p:embed/>
                </p:oleObj>
              </mc:Choice>
              <mc:Fallback>
                <p:oleObj name="Equation" r:id="rId11" imgW="2057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6019800"/>
                        <a:ext cx="422751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209674" y="4876802"/>
            <a:ext cx="3705726" cy="1319213"/>
            <a:chOff x="3792" y="3072"/>
            <a:chExt cx="1824" cy="831"/>
          </a:xfrm>
        </p:grpSpPr>
        <p:sp>
          <p:nvSpPr>
            <p:cNvPr id="11284" name="Line 14"/>
            <p:cNvSpPr>
              <a:spLocks noChangeShapeType="1"/>
            </p:cNvSpPr>
            <p:nvPr/>
          </p:nvSpPr>
          <p:spPr bwMode="auto">
            <a:xfrm flipH="1">
              <a:off x="3792" y="321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15"/>
            <p:cNvSpPr>
              <a:spLocks noChangeShapeType="1"/>
            </p:cNvSpPr>
            <p:nvPr/>
          </p:nvSpPr>
          <p:spPr bwMode="auto">
            <a:xfrm flipH="1">
              <a:off x="3792" y="3312"/>
              <a:ext cx="76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16"/>
            <p:cNvSpPr>
              <a:spLocks noChangeShapeType="1"/>
            </p:cNvSpPr>
            <p:nvPr/>
          </p:nvSpPr>
          <p:spPr bwMode="auto">
            <a:xfrm flipH="1">
              <a:off x="4032" y="3504"/>
              <a:ext cx="576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Text Box 17"/>
            <p:cNvSpPr txBox="1">
              <a:spLocks noChangeArrowheads="1"/>
            </p:cNvSpPr>
            <p:nvPr/>
          </p:nvSpPr>
          <p:spPr bwMode="auto">
            <a:xfrm>
              <a:off x="4608" y="3072"/>
              <a:ext cx="100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 i="0">
                  <a:ea typeface="ＭＳ Ｐゴシック" pitchFamily="34" charset="-128"/>
                </a:rPr>
                <a:t>Only two are independent.</a:t>
              </a:r>
            </a:p>
          </p:txBody>
        </p:sp>
      </p:grp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1447800" y="762000"/>
            <a:ext cx="1371600" cy="304800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10800000" flipV="1">
            <a:off x="5486400" y="838200"/>
            <a:ext cx="2209800" cy="228600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V="1">
            <a:off x="1371600" y="2209800"/>
            <a:ext cx="2514600" cy="838200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819400" y="1752600"/>
            <a:ext cx="914400" cy="1082675"/>
            <a:chOff x="1631852" y="2117188"/>
            <a:chExt cx="1160584" cy="1690468"/>
          </a:xfrm>
        </p:grpSpPr>
        <p:sp>
          <p:nvSpPr>
            <p:cNvPr id="11282" name="Freeform 25"/>
            <p:cNvSpPr>
              <a:spLocks noChangeArrowheads="1"/>
            </p:cNvSpPr>
            <p:nvPr/>
          </p:nvSpPr>
          <p:spPr bwMode="auto">
            <a:xfrm>
              <a:off x="1631852" y="2117188"/>
              <a:ext cx="1160584" cy="1690468"/>
            </a:xfrm>
            <a:custGeom>
              <a:avLst/>
              <a:gdLst>
                <a:gd name="T0" fmla="*/ 0 w 1160584"/>
                <a:gd name="T1" fmla="*/ 457200 h 1690468"/>
                <a:gd name="T2" fmla="*/ 633046 w 1160584"/>
                <a:gd name="T3" fmla="*/ 119575 h 1690468"/>
                <a:gd name="T4" fmla="*/ 1097280 w 1160584"/>
                <a:gd name="T5" fmla="*/ 1174652 h 1690468"/>
                <a:gd name="T6" fmla="*/ 253219 w 1160584"/>
                <a:gd name="T7" fmla="*/ 1652954 h 1690468"/>
                <a:gd name="T8" fmla="*/ 154745 w 1160584"/>
                <a:gd name="T9" fmla="*/ 949569 h 1690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0584"/>
                <a:gd name="T16" fmla="*/ 0 h 1690468"/>
                <a:gd name="T17" fmla="*/ 1160584 w 1160584"/>
                <a:gd name="T18" fmla="*/ 1690468 h 1690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0584" h="1690468">
                  <a:moveTo>
                    <a:pt x="0" y="457200"/>
                  </a:moveTo>
                  <a:cubicBezTo>
                    <a:pt x="225083" y="228600"/>
                    <a:pt x="450166" y="0"/>
                    <a:pt x="633046" y="119575"/>
                  </a:cubicBezTo>
                  <a:cubicBezTo>
                    <a:pt x="815926" y="239150"/>
                    <a:pt x="1160584" y="919089"/>
                    <a:pt x="1097280" y="1174652"/>
                  </a:cubicBezTo>
                  <a:cubicBezTo>
                    <a:pt x="1033976" y="1430215"/>
                    <a:pt x="410308" y="1690468"/>
                    <a:pt x="253219" y="1652954"/>
                  </a:cubicBezTo>
                  <a:cubicBezTo>
                    <a:pt x="96130" y="1615440"/>
                    <a:pt x="125437" y="1282504"/>
                    <a:pt x="154745" y="949569"/>
                  </a:cubicBezTo>
                </a:path>
              </a:pathLst>
            </a:custGeom>
            <a:noFill/>
            <a:ln w="28575" algn="ctr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1283" name="Straight Arrow Connector 26"/>
            <p:cNvCxnSpPr>
              <a:cxnSpLocks noChangeShapeType="1"/>
            </p:cNvCxnSpPr>
            <p:nvPr/>
          </p:nvCxnSpPr>
          <p:spPr bwMode="auto">
            <a:xfrm rot="5400000" flipH="1" flipV="1">
              <a:off x="1562100" y="3238500"/>
              <a:ext cx="381000" cy="1588"/>
            </a:xfrm>
            <a:prstGeom prst="straightConnector1">
              <a:avLst/>
            </a:prstGeom>
            <a:noFill/>
            <a:ln w="38100" algn="ctr">
              <a:solidFill>
                <a:srgbClr val="00CC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876800" y="1752600"/>
            <a:ext cx="914400" cy="1082675"/>
            <a:chOff x="1631852" y="2117188"/>
            <a:chExt cx="1160584" cy="1690468"/>
          </a:xfrm>
        </p:grpSpPr>
        <p:sp>
          <p:nvSpPr>
            <p:cNvPr id="11280" name="Freeform 28"/>
            <p:cNvSpPr>
              <a:spLocks noChangeArrowheads="1"/>
            </p:cNvSpPr>
            <p:nvPr/>
          </p:nvSpPr>
          <p:spPr bwMode="auto">
            <a:xfrm>
              <a:off x="1631852" y="2117188"/>
              <a:ext cx="1160584" cy="1690468"/>
            </a:xfrm>
            <a:custGeom>
              <a:avLst/>
              <a:gdLst>
                <a:gd name="T0" fmla="*/ 0 w 1160584"/>
                <a:gd name="T1" fmla="*/ 457200 h 1690468"/>
                <a:gd name="T2" fmla="*/ 633046 w 1160584"/>
                <a:gd name="T3" fmla="*/ 119575 h 1690468"/>
                <a:gd name="T4" fmla="*/ 1097280 w 1160584"/>
                <a:gd name="T5" fmla="*/ 1174652 h 1690468"/>
                <a:gd name="T6" fmla="*/ 253219 w 1160584"/>
                <a:gd name="T7" fmla="*/ 1652954 h 1690468"/>
                <a:gd name="T8" fmla="*/ 154745 w 1160584"/>
                <a:gd name="T9" fmla="*/ 949569 h 1690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0584"/>
                <a:gd name="T16" fmla="*/ 0 h 1690468"/>
                <a:gd name="T17" fmla="*/ 1160584 w 1160584"/>
                <a:gd name="T18" fmla="*/ 1690468 h 1690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0584" h="1690468">
                  <a:moveTo>
                    <a:pt x="0" y="457200"/>
                  </a:moveTo>
                  <a:cubicBezTo>
                    <a:pt x="225083" y="228600"/>
                    <a:pt x="450166" y="0"/>
                    <a:pt x="633046" y="119575"/>
                  </a:cubicBezTo>
                  <a:cubicBezTo>
                    <a:pt x="815926" y="239150"/>
                    <a:pt x="1160584" y="919089"/>
                    <a:pt x="1097280" y="1174652"/>
                  </a:cubicBezTo>
                  <a:cubicBezTo>
                    <a:pt x="1033976" y="1430215"/>
                    <a:pt x="410308" y="1690468"/>
                    <a:pt x="253219" y="1652954"/>
                  </a:cubicBezTo>
                  <a:cubicBezTo>
                    <a:pt x="96130" y="1615440"/>
                    <a:pt x="125437" y="1282504"/>
                    <a:pt x="154745" y="949569"/>
                  </a:cubicBezTo>
                </a:path>
              </a:pathLst>
            </a:custGeom>
            <a:noFill/>
            <a:ln w="28575" algn="ctr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1281" name="Straight Arrow Connector 29"/>
            <p:cNvCxnSpPr>
              <a:cxnSpLocks noChangeShapeType="1"/>
            </p:cNvCxnSpPr>
            <p:nvPr/>
          </p:nvCxnSpPr>
          <p:spPr bwMode="auto">
            <a:xfrm rot="5400000" flipH="1" flipV="1">
              <a:off x="1562100" y="3238500"/>
              <a:ext cx="381000" cy="1588"/>
            </a:xfrm>
            <a:prstGeom prst="straightConnector1">
              <a:avLst/>
            </a:prstGeom>
            <a:noFill/>
            <a:ln w="38100" algn="ctr">
              <a:solidFill>
                <a:srgbClr val="00CC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3A81-1973-46E3-A23A-09DF7FF8D7E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80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8772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  <a:ea typeface="ＭＳ Ｐゴシック" pitchFamily="34" charset="-128"/>
              </a:rPr>
              <a:t>Example (not graded)</a:t>
            </a:r>
          </a:p>
        </p:txBody>
      </p:sp>
      <p:pic>
        <p:nvPicPr>
          <p:cNvPr id="15363" name="Picture 3" descr="figure-25-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37356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5181600" y="1524000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ja-JP" altLang="en-US" sz="2000" b="1" i="0">
                <a:ea typeface="ＭＳ Ｐゴシック" pitchFamily="34" charset="-128"/>
              </a:rPr>
              <a:t> </a:t>
            </a:r>
            <a:r>
              <a:rPr lang="en-US" altLang="ja-JP" sz="2000" b="1" i="0">
                <a:solidFill>
                  <a:srgbClr val="FF0000"/>
                </a:solidFill>
                <a:ea typeface="ＭＳ Ｐゴシック" pitchFamily="34" charset="-128"/>
              </a:rPr>
              <a:t>What’s the current I</a:t>
            </a:r>
            <a:r>
              <a:rPr lang="en-US" altLang="ja-JP" sz="2000" b="1" i="0" baseline="-25000">
                <a:solidFill>
                  <a:srgbClr val="FF0000"/>
                </a:solidFill>
                <a:ea typeface="ＭＳ Ｐゴシック" pitchFamily="34" charset="-128"/>
              </a:rPr>
              <a:t>1 </a:t>
            </a:r>
            <a:r>
              <a:rPr lang="en-US" altLang="ja-JP" sz="2000" b="1" i="0">
                <a:solidFill>
                  <a:srgbClr val="FF0000"/>
                </a:solidFill>
                <a:ea typeface="ＭＳ Ｐゴシック" pitchFamily="34" charset="-128"/>
              </a:rPr>
              <a:t>?</a:t>
            </a:r>
          </a:p>
        </p:txBody>
      </p:sp>
      <p:grpSp>
        <p:nvGrpSpPr>
          <p:cNvPr id="15365" name="Group 9"/>
          <p:cNvGrpSpPr>
            <a:grpSpLocks/>
          </p:cNvGrpSpPr>
          <p:nvPr/>
        </p:nvGrpSpPr>
        <p:grpSpPr bwMode="auto">
          <a:xfrm>
            <a:off x="1295400" y="685800"/>
            <a:ext cx="914400" cy="457200"/>
            <a:chOff x="816" y="432"/>
            <a:chExt cx="576" cy="288"/>
          </a:xfrm>
        </p:grpSpPr>
        <p:sp>
          <p:nvSpPr>
            <p:cNvPr id="15373" name="Line 10"/>
            <p:cNvSpPr>
              <a:spLocks noChangeShapeType="1"/>
            </p:cNvSpPr>
            <p:nvPr/>
          </p:nvSpPr>
          <p:spPr bwMode="auto">
            <a:xfrm>
              <a:off x="912" y="720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Text Box 11"/>
            <p:cNvSpPr txBox="1">
              <a:spLocks noChangeArrowheads="1"/>
            </p:cNvSpPr>
            <p:nvPr/>
          </p:nvSpPr>
          <p:spPr bwMode="auto">
            <a:xfrm>
              <a:off x="816" y="432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800" b="1" dirty="0">
                  <a:ea typeface="ＭＳ Ｐゴシック" pitchFamily="34" charset="-128"/>
                </a:rPr>
                <a:t>I</a:t>
              </a:r>
              <a:r>
                <a:rPr lang="en-US" altLang="ja-JP" sz="1800" b="1" baseline="-22000" dirty="0">
                  <a:ea typeface="ＭＳ Ｐゴシック" pitchFamily="34" charset="-128"/>
                </a:rPr>
                <a:t>1</a:t>
              </a:r>
              <a:r>
                <a:rPr lang="en-US" altLang="ja-JP" sz="1800" b="1" dirty="0">
                  <a:ea typeface="ＭＳ Ｐゴシック" pitchFamily="34" charset="-128"/>
                </a:rPr>
                <a:t>+I</a:t>
              </a:r>
              <a:r>
                <a:rPr lang="en-US" altLang="ja-JP" sz="1800" b="1" baseline="-22000" dirty="0">
                  <a:ea typeface="ＭＳ Ｐゴシック" pitchFamily="34" charset="-128"/>
                </a:rPr>
                <a:t>2</a:t>
              </a:r>
            </a:p>
          </p:txBody>
        </p:sp>
      </p:grpSp>
      <p:grpSp>
        <p:nvGrpSpPr>
          <p:cNvPr id="15366" name="Group 12"/>
          <p:cNvGrpSpPr>
            <a:grpSpLocks/>
          </p:cNvGrpSpPr>
          <p:nvPr/>
        </p:nvGrpSpPr>
        <p:grpSpPr bwMode="auto">
          <a:xfrm>
            <a:off x="2971800" y="762000"/>
            <a:ext cx="457200" cy="457200"/>
            <a:chOff x="1872" y="480"/>
            <a:chExt cx="288" cy="288"/>
          </a:xfrm>
        </p:grpSpPr>
        <p:sp>
          <p:nvSpPr>
            <p:cNvPr id="15371" name="Line 13"/>
            <p:cNvSpPr>
              <a:spLocks noChangeShapeType="1"/>
            </p:cNvSpPr>
            <p:nvPr/>
          </p:nvSpPr>
          <p:spPr bwMode="auto">
            <a:xfrm>
              <a:off x="1872" y="768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Text Box 14"/>
            <p:cNvSpPr txBox="1">
              <a:spLocks noChangeArrowheads="1"/>
            </p:cNvSpPr>
            <p:nvPr/>
          </p:nvSpPr>
          <p:spPr bwMode="auto">
            <a:xfrm>
              <a:off x="1872" y="480"/>
              <a:ext cx="2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800" b="1" dirty="0">
                  <a:ea typeface="ＭＳ Ｐゴシック" pitchFamily="34" charset="-128"/>
                </a:rPr>
                <a:t>I</a:t>
              </a:r>
              <a:r>
                <a:rPr lang="en-US" altLang="ja-JP" sz="1800" b="1" baseline="-22000" dirty="0">
                  <a:ea typeface="ＭＳ Ｐゴシック" pitchFamily="34" charset="-128"/>
                </a:rPr>
                <a:t>2</a:t>
              </a:r>
            </a:p>
          </p:txBody>
        </p:sp>
      </p:grpSp>
      <p:grpSp>
        <p:nvGrpSpPr>
          <p:cNvPr id="15367" name="Group 15"/>
          <p:cNvGrpSpPr>
            <a:grpSpLocks/>
          </p:cNvGrpSpPr>
          <p:nvPr/>
        </p:nvGrpSpPr>
        <p:grpSpPr bwMode="auto">
          <a:xfrm>
            <a:off x="1828800" y="1905000"/>
            <a:ext cx="457200" cy="609600"/>
            <a:chOff x="1152" y="1200"/>
            <a:chExt cx="288" cy="384"/>
          </a:xfrm>
        </p:grpSpPr>
        <p:sp>
          <p:nvSpPr>
            <p:cNvPr id="15369" name="Text Box 16"/>
            <p:cNvSpPr txBox="1">
              <a:spLocks noChangeArrowheads="1"/>
            </p:cNvSpPr>
            <p:nvPr/>
          </p:nvSpPr>
          <p:spPr bwMode="auto">
            <a:xfrm>
              <a:off x="1152" y="1248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800" b="1" dirty="0">
                  <a:ea typeface="ＭＳ Ｐゴシック" pitchFamily="34" charset="-128"/>
                </a:rPr>
                <a:t>I</a:t>
              </a:r>
              <a:r>
                <a:rPr lang="en-US" altLang="ja-JP" sz="1800" b="1" baseline="-24000" dirty="0">
                  <a:ea typeface="ＭＳ Ｐゴシック" pitchFamily="34" charset="-128"/>
                </a:rPr>
                <a:t>1</a:t>
              </a:r>
            </a:p>
          </p:txBody>
        </p:sp>
        <p:sp>
          <p:nvSpPr>
            <p:cNvPr id="15370" name="Line 17"/>
            <p:cNvSpPr>
              <a:spLocks noChangeShapeType="1"/>
            </p:cNvSpPr>
            <p:nvPr/>
          </p:nvSpPr>
          <p:spPr bwMode="auto">
            <a:xfrm>
              <a:off x="1392" y="1200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8" name="TextBox 28"/>
          <p:cNvSpPr txBox="1">
            <a:spLocks noChangeArrowheads="1"/>
          </p:cNvSpPr>
          <p:nvPr/>
        </p:nvSpPr>
        <p:spPr bwMode="auto">
          <a:xfrm>
            <a:off x="685800" y="3886200"/>
            <a:ext cx="4648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i="0"/>
              <a:t>(a). 2.0A</a:t>
            </a:r>
          </a:p>
          <a:p>
            <a:r>
              <a:rPr lang="en-US" altLang="en-US" i="0"/>
              <a:t>(b). 1.0A</a:t>
            </a:r>
          </a:p>
          <a:p>
            <a:r>
              <a:rPr lang="en-US" altLang="en-US" i="0"/>
              <a:t>(c). -2.0A </a:t>
            </a:r>
          </a:p>
          <a:p>
            <a:r>
              <a:rPr lang="en-US" altLang="en-US" i="0"/>
              <a:t>(d). -1.0A</a:t>
            </a:r>
          </a:p>
          <a:p>
            <a:r>
              <a:rPr lang="en-US" altLang="en-US" i="0"/>
              <a:t>(e). Need more information to calculate the value.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3A6B-66EB-492E-9451-D799397AF24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19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3" name="Picture 3" descr="figure-25-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37356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286000"/>
            <a:ext cx="3581400" cy="2073275"/>
            <a:chOff x="144" y="1440"/>
            <a:chExt cx="2256" cy="1306"/>
          </a:xfrm>
        </p:grpSpPr>
        <p:sp>
          <p:nvSpPr>
            <p:cNvPr id="12314" name="AutoShape 5"/>
            <p:cNvSpPr>
              <a:spLocks noChangeArrowheads="1"/>
            </p:cNvSpPr>
            <p:nvPr/>
          </p:nvSpPr>
          <p:spPr bwMode="auto">
            <a:xfrm>
              <a:off x="1680" y="1440"/>
              <a:ext cx="720" cy="864"/>
            </a:xfrm>
            <a:prstGeom prst="roundRect">
              <a:avLst>
                <a:gd name="adj" fmla="val 16667"/>
              </a:avLst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5" name="Line 6"/>
            <p:cNvSpPr>
              <a:spLocks noChangeShapeType="1"/>
            </p:cNvSpPr>
            <p:nvPr/>
          </p:nvSpPr>
          <p:spPr bwMode="auto">
            <a:xfrm flipV="1">
              <a:off x="1152" y="2112"/>
              <a:ext cx="528" cy="24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Text Box 7"/>
            <p:cNvSpPr txBox="1">
              <a:spLocks noChangeArrowheads="1"/>
            </p:cNvSpPr>
            <p:nvPr/>
          </p:nvSpPr>
          <p:spPr bwMode="auto">
            <a:xfrm>
              <a:off x="144" y="2304"/>
              <a:ext cx="172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solidFill>
                    <a:srgbClr val="0000CC"/>
                  </a:solidFill>
                  <a:ea typeface="ＭＳ Ｐゴシック" pitchFamily="34" charset="-128"/>
                </a:rPr>
                <a:t>Replace by equivalent R=2</a:t>
              </a:r>
              <a:r>
                <a:rPr lang="en-US" altLang="ja-JP" sz="2000" b="1">
                  <a:solidFill>
                    <a:srgbClr val="0000CC"/>
                  </a:solidFill>
                  <a:ea typeface="ＭＳ Ｐゴシック" pitchFamily="34" charset="-128"/>
                  <a:sym typeface="Symbol" pitchFamily="18" charset="2"/>
                </a:rPr>
                <a:t> first.</a:t>
              </a:r>
              <a:endParaRPr lang="en-US" altLang="ja-JP" sz="2000" b="1">
                <a:solidFill>
                  <a:srgbClr val="0000CC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4876800" y="914400"/>
            <a:ext cx="4267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ja-JP" altLang="en-US" sz="2000" b="1" i="0" dirty="0">
                <a:ea typeface="ＭＳ Ｐゴシック" pitchFamily="34" charset="-128"/>
              </a:rPr>
              <a:t> </a:t>
            </a:r>
            <a:r>
              <a:rPr lang="en-US" altLang="ja-JP" sz="2000" b="1" i="0" dirty="0">
                <a:ea typeface="ＭＳ Ｐゴシック" pitchFamily="34" charset="-128"/>
              </a:rPr>
              <a:t>Sketch the diagram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000" b="1" i="0" dirty="0">
                <a:ea typeface="ＭＳ Ｐゴシック" pitchFamily="34" charset="-128"/>
              </a:rPr>
              <a:t> Simplify using equivalent resistors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000" b="1" i="0" dirty="0">
                <a:ea typeface="ＭＳ Ｐゴシック" pitchFamily="34" charset="-128"/>
              </a:rPr>
              <a:t> Label currents with directions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000" b="1" i="0" dirty="0">
                <a:ea typeface="ＭＳ Ｐゴシック" pitchFamily="34" charset="-128"/>
              </a:rPr>
              <a:t> Use </a:t>
            </a:r>
            <a:r>
              <a:rPr lang="en-US" altLang="ja-JP" sz="2000" b="1" dirty="0">
                <a:ea typeface="ＭＳ Ｐゴシック" pitchFamily="34" charset="-128"/>
              </a:rPr>
              <a:t>Junction Rule</a:t>
            </a:r>
            <a:r>
              <a:rPr lang="en-US" altLang="ja-JP" sz="2000" b="1" i="0" dirty="0">
                <a:ea typeface="ＭＳ Ｐゴシック" pitchFamily="34" charset="-128"/>
              </a:rPr>
              <a:t> in labeling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000" b="1" i="0" dirty="0">
                <a:ea typeface="ＭＳ Ｐゴシック" pitchFamily="34" charset="-128"/>
              </a:rPr>
              <a:t> Choose independent loops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000" b="1" i="0" dirty="0">
                <a:ea typeface="ＭＳ Ｐゴシック" pitchFamily="34" charset="-128"/>
              </a:rPr>
              <a:t> Use </a:t>
            </a:r>
            <a:r>
              <a:rPr lang="en-US" altLang="ja-JP" sz="2000" b="1" dirty="0">
                <a:ea typeface="ＭＳ Ｐゴシック" pitchFamily="34" charset="-128"/>
              </a:rPr>
              <a:t>Loop Rule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000" b="1" i="0" dirty="0">
                <a:ea typeface="ＭＳ Ｐゴシック" pitchFamily="34" charset="-128"/>
              </a:rPr>
              <a:t> Solve simultaneous linear equations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95400" y="685800"/>
            <a:ext cx="914400" cy="457200"/>
            <a:chOff x="816" y="432"/>
            <a:chExt cx="576" cy="288"/>
          </a:xfrm>
        </p:grpSpPr>
        <p:sp>
          <p:nvSpPr>
            <p:cNvPr id="12312" name="Line 10"/>
            <p:cNvSpPr>
              <a:spLocks noChangeShapeType="1"/>
            </p:cNvSpPr>
            <p:nvPr/>
          </p:nvSpPr>
          <p:spPr bwMode="auto">
            <a:xfrm>
              <a:off x="912" y="720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Text Box 11"/>
            <p:cNvSpPr txBox="1">
              <a:spLocks noChangeArrowheads="1"/>
            </p:cNvSpPr>
            <p:nvPr/>
          </p:nvSpPr>
          <p:spPr bwMode="auto">
            <a:xfrm>
              <a:off x="816" y="432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800" b="1" dirty="0">
                  <a:ea typeface="ＭＳ Ｐゴシック" pitchFamily="34" charset="-128"/>
                </a:rPr>
                <a:t>I</a:t>
              </a:r>
              <a:r>
                <a:rPr lang="en-US" altLang="ja-JP" sz="1800" b="1" baseline="-22000" dirty="0">
                  <a:ea typeface="ＭＳ Ｐゴシック" pitchFamily="34" charset="-128"/>
                </a:rPr>
                <a:t>1</a:t>
              </a:r>
              <a:r>
                <a:rPr lang="en-US" altLang="ja-JP" sz="1800" b="1" dirty="0">
                  <a:ea typeface="ＭＳ Ｐゴシック" pitchFamily="34" charset="-128"/>
                </a:rPr>
                <a:t>+I</a:t>
              </a:r>
              <a:r>
                <a:rPr lang="en-US" altLang="ja-JP" sz="1800" b="1" baseline="-22000" dirty="0">
                  <a:ea typeface="ＭＳ Ｐゴシック" pitchFamily="34" charset="-128"/>
                </a:rPr>
                <a:t>2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971800" y="762000"/>
            <a:ext cx="457200" cy="457200"/>
            <a:chOff x="1872" y="480"/>
            <a:chExt cx="288" cy="288"/>
          </a:xfrm>
        </p:grpSpPr>
        <p:sp>
          <p:nvSpPr>
            <p:cNvPr id="12310" name="Line 13"/>
            <p:cNvSpPr>
              <a:spLocks noChangeShapeType="1"/>
            </p:cNvSpPr>
            <p:nvPr/>
          </p:nvSpPr>
          <p:spPr bwMode="auto">
            <a:xfrm>
              <a:off x="1872" y="768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Text Box 14"/>
            <p:cNvSpPr txBox="1">
              <a:spLocks noChangeArrowheads="1"/>
            </p:cNvSpPr>
            <p:nvPr/>
          </p:nvSpPr>
          <p:spPr bwMode="auto">
            <a:xfrm>
              <a:off x="1872" y="480"/>
              <a:ext cx="2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800" b="1" dirty="0">
                  <a:ea typeface="ＭＳ Ｐゴシック" pitchFamily="34" charset="-128"/>
                </a:rPr>
                <a:t>I</a:t>
              </a:r>
              <a:r>
                <a:rPr lang="en-US" altLang="ja-JP" sz="1800" b="1" baseline="-22000" dirty="0">
                  <a:ea typeface="ＭＳ Ｐゴシック" pitchFamily="34" charset="-128"/>
                </a:rPr>
                <a:t>2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828800" y="1905000"/>
            <a:ext cx="457200" cy="609600"/>
            <a:chOff x="1152" y="1200"/>
            <a:chExt cx="288" cy="384"/>
          </a:xfrm>
        </p:grpSpPr>
        <p:sp>
          <p:nvSpPr>
            <p:cNvPr id="12308" name="Text Box 16"/>
            <p:cNvSpPr txBox="1">
              <a:spLocks noChangeArrowheads="1"/>
            </p:cNvSpPr>
            <p:nvPr/>
          </p:nvSpPr>
          <p:spPr bwMode="auto">
            <a:xfrm>
              <a:off x="1152" y="1248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800" b="1" dirty="0">
                  <a:ea typeface="ＭＳ Ｐゴシック" pitchFamily="34" charset="-128"/>
                </a:rPr>
                <a:t>I</a:t>
              </a:r>
              <a:r>
                <a:rPr lang="en-US" altLang="ja-JP" sz="1800" b="1" baseline="-24000" dirty="0">
                  <a:ea typeface="ＭＳ Ｐゴシック" pitchFamily="34" charset="-128"/>
                </a:rPr>
                <a:t>1</a:t>
              </a:r>
            </a:p>
          </p:txBody>
        </p:sp>
        <p:sp>
          <p:nvSpPr>
            <p:cNvPr id="12309" name="Line 17"/>
            <p:cNvSpPr>
              <a:spLocks noChangeShapeType="1"/>
            </p:cNvSpPr>
            <p:nvPr/>
          </p:nvSpPr>
          <p:spPr bwMode="auto">
            <a:xfrm>
              <a:off x="1392" y="1200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143000" y="1731963"/>
            <a:ext cx="685800" cy="914400"/>
            <a:chOff x="720" y="1091"/>
            <a:chExt cx="432" cy="576"/>
          </a:xfrm>
        </p:grpSpPr>
        <p:sp>
          <p:nvSpPr>
            <p:cNvPr id="12306" name="Freeform 19"/>
            <p:cNvSpPr>
              <a:spLocks/>
            </p:cNvSpPr>
            <p:nvPr/>
          </p:nvSpPr>
          <p:spPr bwMode="auto">
            <a:xfrm>
              <a:off x="720" y="1104"/>
              <a:ext cx="432" cy="563"/>
            </a:xfrm>
            <a:custGeom>
              <a:avLst/>
              <a:gdLst>
                <a:gd name="T0" fmla="*/ 7 w 505"/>
                <a:gd name="T1" fmla="*/ 407 h 563"/>
                <a:gd name="T2" fmla="*/ 33 w 505"/>
                <a:gd name="T3" fmla="*/ 55 h 563"/>
                <a:gd name="T4" fmla="*/ 79 w 505"/>
                <a:gd name="T5" fmla="*/ 0 h 563"/>
                <a:gd name="T6" fmla="*/ 172 w 505"/>
                <a:gd name="T7" fmla="*/ 41 h 563"/>
                <a:gd name="T8" fmla="*/ 200 w 505"/>
                <a:gd name="T9" fmla="*/ 95 h 563"/>
                <a:gd name="T10" fmla="*/ 230 w 505"/>
                <a:gd name="T11" fmla="*/ 251 h 563"/>
                <a:gd name="T12" fmla="*/ 228 w 505"/>
                <a:gd name="T13" fmla="*/ 421 h 563"/>
                <a:gd name="T14" fmla="*/ 218 w 505"/>
                <a:gd name="T15" fmla="*/ 441 h 563"/>
                <a:gd name="T16" fmla="*/ 163 w 505"/>
                <a:gd name="T17" fmla="*/ 522 h 563"/>
                <a:gd name="T18" fmla="*/ 81 w 505"/>
                <a:gd name="T19" fmla="*/ 536 h 563"/>
                <a:gd name="T20" fmla="*/ 38 w 505"/>
                <a:gd name="T21" fmla="*/ 502 h 563"/>
                <a:gd name="T22" fmla="*/ 13 w 505"/>
                <a:gd name="T23" fmla="*/ 421 h 563"/>
                <a:gd name="T24" fmla="*/ 7 w 505"/>
                <a:gd name="T25" fmla="*/ 407 h 5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5"/>
                <a:gd name="T40" fmla="*/ 0 h 563"/>
                <a:gd name="T41" fmla="*/ 505 w 505"/>
                <a:gd name="T42" fmla="*/ 563 h 5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5" h="563">
                  <a:moveTo>
                    <a:pt x="15" y="407"/>
                  </a:moveTo>
                  <a:cubicBezTo>
                    <a:pt x="16" y="375"/>
                    <a:pt x="0" y="116"/>
                    <a:pt x="70" y="55"/>
                  </a:cubicBezTo>
                  <a:cubicBezTo>
                    <a:pt x="102" y="27"/>
                    <a:pt x="138" y="23"/>
                    <a:pt x="171" y="0"/>
                  </a:cubicBezTo>
                  <a:cubicBezTo>
                    <a:pt x="274" y="7"/>
                    <a:pt x="291" y="13"/>
                    <a:pt x="375" y="41"/>
                  </a:cubicBezTo>
                  <a:cubicBezTo>
                    <a:pt x="399" y="58"/>
                    <a:pt x="411" y="80"/>
                    <a:pt x="436" y="95"/>
                  </a:cubicBezTo>
                  <a:cubicBezTo>
                    <a:pt x="452" y="149"/>
                    <a:pt x="487" y="196"/>
                    <a:pt x="503" y="251"/>
                  </a:cubicBezTo>
                  <a:cubicBezTo>
                    <a:pt x="501" y="308"/>
                    <a:pt x="505" y="365"/>
                    <a:pt x="497" y="421"/>
                  </a:cubicBezTo>
                  <a:cubicBezTo>
                    <a:pt x="496" y="431"/>
                    <a:pt x="482" y="434"/>
                    <a:pt x="476" y="441"/>
                  </a:cubicBezTo>
                  <a:cubicBezTo>
                    <a:pt x="441" y="482"/>
                    <a:pt x="405" y="505"/>
                    <a:pt x="354" y="522"/>
                  </a:cubicBezTo>
                  <a:cubicBezTo>
                    <a:pt x="295" y="563"/>
                    <a:pt x="272" y="541"/>
                    <a:pt x="178" y="536"/>
                  </a:cubicBezTo>
                  <a:cubicBezTo>
                    <a:pt x="143" y="529"/>
                    <a:pt x="113" y="521"/>
                    <a:pt x="83" y="502"/>
                  </a:cubicBezTo>
                  <a:cubicBezTo>
                    <a:pt x="64" y="472"/>
                    <a:pt x="55" y="447"/>
                    <a:pt x="29" y="421"/>
                  </a:cubicBezTo>
                  <a:cubicBezTo>
                    <a:pt x="21" y="397"/>
                    <a:pt x="27" y="395"/>
                    <a:pt x="15" y="407"/>
                  </a:cubicBezTo>
                  <a:close/>
                </a:path>
              </a:pathLst>
            </a:custGeom>
            <a:noFill/>
            <a:ln w="317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20"/>
            <p:cNvSpPr>
              <a:spLocks/>
            </p:cNvSpPr>
            <p:nvPr/>
          </p:nvSpPr>
          <p:spPr bwMode="auto">
            <a:xfrm>
              <a:off x="793" y="1091"/>
              <a:ext cx="88" cy="88"/>
            </a:xfrm>
            <a:custGeom>
              <a:avLst/>
              <a:gdLst>
                <a:gd name="T0" fmla="*/ 0 w 88"/>
                <a:gd name="T1" fmla="*/ 0 h 88"/>
                <a:gd name="T2" fmla="*/ 88 w 88"/>
                <a:gd name="T3" fmla="*/ 34 h 88"/>
                <a:gd name="T4" fmla="*/ 74 w 88"/>
                <a:gd name="T5" fmla="*/ 54 h 88"/>
                <a:gd name="T6" fmla="*/ 54 w 88"/>
                <a:gd name="T7" fmla="*/ 68 h 88"/>
                <a:gd name="T8" fmla="*/ 47 w 88"/>
                <a:gd name="T9" fmla="*/ 88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8"/>
                <a:gd name="T17" fmla="*/ 88 w 88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8">
                  <a:moveTo>
                    <a:pt x="0" y="0"/>
                  </a:moveTo>
                  <a:cubicBezTo>
                    <a:pt x="32" y="8"/>
                    <a:pt x="57" y="23"/>
                    <a:pt x="88" y="34"/>
                  </a:cubicBezTo>
                  <a:cubicBezTo>
                    <a:pt x="83" y="41"/>
                    <a:pt x="80" y="48"/>
                    <a:pt x="74" y="54"/>
                  </a:cubicBezTo>
                  <a:cubicBezTo>
                    <a:pt x="68" y="60"/>
                    <a:pt x="59" y="62"/>
                    <a:pt x="54" y="68"/>
                  </a:cubicBezTo>
                  <a:cubicBezTo>
                    <a:pt x="50" y="74"/>
                    <a:pt x="47" y="88"/>
                    <a:pt x="47" y="88"/>
                  </a:cubicBezTo>
                </a:path>
              </a:pathLst>
            </a:custGeom>
            <a:noFill/>
            <a:ln w="317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2895600" y="1752600"/>
            <a:ext cx="685800" cy="914400"/>
            <a:chOff x="720" y="1091"/>
            <a:chExt cx="432" cy="576"/>
          </a:xfrm>
        </p:grpSpPr>
        <p:sp>
          <p:nvSpPr>
            <p:cNvPr id="12304" name="Freeform 22"/>
            <p:cNvSpPr>
              <a:spLocks/>
            </p:cNvSpPr>
            <p:nvPr/>
          </p:nvSpPr>
          <p:spPr bwMode="auto">
            <a:xfrm>
              <a:off x="720" y="1104"/>
              <a:ext cx="432" cy="563"/>
            </a:xfrm>
            <a:custGeom>
              <a:avLst/>
              <a:gdLst>
                <a:gd name="T0" fmla="*/ 7 w 505"/>
                <a:gd name="T1" fmla="*/ 407 h 563"/>
                <a:gd name="T2" fmla="*/ 33 w 505"/>
                <a:gd name="T3" fmla="*/ 55 h 563"/>
                <a:gd name="T4" fmla="*/ 79 w 505"/>
                <a:gd name="T5" fmla="*/ 0 h 563"/>
                <a:gd name="T6" fmla="*/ 172 w 505"/>
                <a:gd name="T7" fmla="*/ 41 h 563"/>
                <a:gd name="T8" fmla="*/ 200 w 505"/>
                <a:gd name="T9" fmla="*/ 95 h 563"/>
                <a:gd name="T10" fmla="*/ 230 w 505"/>
                <a:gd name="T11" fmla="*/ 251 h 563"/>
                <a:gd name="T12" fmla="*/ 228 w 505"/>
                <a:gd name="T13" fmla="*/ 421 h 563"/>
                <a:gd name="T14" fmla="*/ 218 w 505"/>
                <a:gd name="T15" fmla="*/ 441 h 563"/>
                <a:gd name="T16" fmla="*/ 163 w 505"/>
                <a:gd name="T17" fmla="*/ 522 h 563"/>
                <a:gd name="T18" fmla="*/ 81 w 505"/>
                <a:gd name="T19" fmla="*/ 536 h 563"/>
                <a:gd name="T20" fmla="*/ 38 w 505"/>
                <a:gd name="T21" fmla="*/ 502 h 563"/>
                <a:gd name="T22" fmla="*/ 13 w 505"/>
                <a:gd name="T23" fmla="*/ 421 h 563"/>
                <a:gd name="T24" fmla="*/ 7 w 505"/>
                <a:gd name="T25" fmla="*/ 407 h 5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5"/>
                <a:gd name="T40" fmla="*/ 0 h 563"/>
                <a:gd name="T41" fmla="*/ 505 w 505"/>
                <a:gd name="T42" fmla="*/ 563 h 5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5" h="563">
                  <a:moveTo>
                    <a:pt x="15" y="407"/>
                  </a:moveTo>
                  <a:cubicBezTo>
                    <a:pt x="16" y="375"/>
                    <a:pt x="0" y="116"/>
                    <a:pt x="70" y="55"/>
                  </a:cubicBezTo>
                  <a:cubicBezTo>
                    <a:pt x="102" y="27"/>
                    <a:pt x="138" y="23"/>
                    <a:pt x="171" y="0"/>
                  </a:cubicBezTo>
                  <a:cubicBezTo>
                    <a:pt x="274" y="7"/>
                    <a:pt x="291" y="13"/>
                    <a:pt x="375" y="41"/>
                  </a:cubicBezTo>
                  <a:cubicBezTo>
                    <a:pt x="399" y="58"/>
                    <a:pt x="411" y="80"/>
                    <a:pt x="436" y="95"/>
                  </a:cubicBezTo>
                  <a:cubicBezTo>
                    <a:pt x="452" y="149"/>
                    <a:pt x="487" y="196"/>
                    <a:pt x="503" y="251"/>
                  </a:cubicBezTo>
                  <a:cubicBezTo>
                    <a:pt x="501" y="308"/>
                    <a:pt x="505" y="365"/>
                    <a:pt x="497" y="421"/>
                  </a:cubicBezTo>
                  <a:cubicBezTo>
                    <a:pt x="496" y="431"/>
                    <a:pt x="482" y="434"/>
                    <a:pt x="476" y="441"/>
                  </a:cubicBezTo>
                  <a:cubicBezTo>
                    <a:pt x="441" y="482"/>
                    <a:pt x="405" y="505"/>
                    <a:pt x="354" y="522"/>
                  </a:cubicBezTo>
                  <a:cubicBezTo>
                    <a:pt x="295" y="563"/>
                    <a:pt x="272" y="541"/>
                    <a:pt x="178" y="536"/>
                  </a:cubicBezTo>
                  <a:cubicBezTo>
                    <a:pt x="143" y="529"/>
                    <a:pt x="113" y="521"/>
                    <a:pt x="83" y="502"/>
                  </a:cubicBezTo>
                  <a:cubicBezTo>
                    <a:pt x="64" y="472"/>
                    <a:pt x="55" y="447"/>
                    <a:pt x="29" y="421"/>
                  </a:cubicBezTo>
                  <a:cubicBezTo>
                    <a:pt x="21" y="397"/>
                    <a:pt x="27" y="395"/>
                    <a:pt x="15" y="407"/>
                  </a:cubicBezTo>
                  <a:close/>
                </a:path>
              </a:pathLst>
            </a:custGeom>
            <a:noFill/>
            <a:ln w="317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Freeform 23"/>
            <p:cNvSpPr>
              <a:spLocks/>
            </p:cNvSpPr>
            <p:nvPr/>
          </p:nvSpPr>
          <p:spPr bwMode="auto">
            <a:xfrm>
              <a:off x="793" y="1091"/>
              <a:ext cx="88" cy="88"/>
            </a:xfrm>
            <a:custGeom>
              <a:avLst/>
              <a:gdLst>
                <a:gd name="T0" fmla="*/ 0 w 88"/>
                <a:gd name="T1" fmla="*/ 0 h 88"/>
                <a:gd name="T2" fmla="*/ 88 w 88"/>
                <a:gd name="T3" fmla="*/ 34 h 88"/>
                <a:gd name="T4" fmla="*/ 74 w 88"/>
                <a:gd name="T5" fmla="*/ 54 h 88"/>
                <a:gd name="T6" fmla="*/ 54 w 88"/>
                <a:gd name="T7" fmla="*/ 68 h 88"/>
                <a:gd name="T8" fmla="*/ 47 w 88"/>
                <a:gd name="T9" fmla="*/ 88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8"/>
                <a:gd name="T17" fmla="*/ 88 w 88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8">
                  <a:moveTo>
                    <a:pt x="0" y="0"/>
                  </a:moveTo>
                  <a:cubicBezTo>
                    <a:pt x="32" y="8"/>
                    <a:pt x="57" y="23"/>
                    <a:pt x="88" y="34"/>
                  </a:cubicBezTo>
                  <a:cubicBezTo>
                    <a:pt x="83" y="41"/>
                    <a:pt x="80" y="48"/>
                    <a:pt x="74" y="54"/>
                  </a:cubicBezTo>
                  <a:cubicBezTo>
                    <a:pt x="68" y="60"/>
                    <a:pt x="59" y="62"/>
                    <a:pt x="54" y="68"/>
                  </a:cubicBezTo>
                  <a:cubicBezTo>
                    <a:pt x="50" y="74"/>
                    <a:pt x="47" y="88"/>
                    <a:pt x="47" y="88"/>
                  </a:cubicBezTo>
                </a:path>
              </a:pathLst>
            </a:custGeom>
            <a:noFill/>
            <a:ln w="317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30424" name="Object 24"/>
          <p:cNvGraphicFramePr>
            <a:graphicFrameLocks noChangeAspect="1"/>
          </p:cNvGraphicFramePr>
          <p:nvPr/>
        </p:nvGraphicFramePr>
        <p:xfrm>
          <a:off x="914400" y="4572000"/>
          <a:ext cx="35052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7" name="Equation" r:id="rId5" imgW="1511280" imgH="228600" progId="Equation.DSMT4">
                  <p:embed/>
                </p:oleObj>
              </mc:Choice>
              <mc:Fallback>
                <p:oleObj name="Equation" r:id="rId5" imgW="1511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72000"/>
                        <a:ext cx="35052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25" name="Object 25"/>
          <p:cNvGraphicFramePr>
            <a:graphicFrameLocks noChangeAspect="1"/>
          </p:cNvGraphicFramePr>
          <p:nvPr/>
        </p:nvGraphicFramePr>
        <p:xfrm>
          <a:off x="838200" y="5105400"/>
          <a:ext cx="35814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8" name="Equation" r:id="rId7" imgW="1511280" imgH="228600" progId="Equation.DSMT4">
                  <p:embed/>
                </p:oleObj>
              </mc:Choice>
              <mc:Fallback>
                <p:oleObj name="Equation" r:id="rId7" imgW="1511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105400"/>
                        <a:ext cx="358140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26" name="Object 26"/>
          <p:cNvGraphicFramePr>
            <a:graphicFrameLocks noChangeAspect="1"/>
          </p:cNvGraphicFramePr>
          <p:nvPr/>
        </p:nvGraphicFramePr>
        <p:xfrm>
          <a:off x="5410200" y="4552950"/>
          <a:ext cx="2133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9" name="Equation" r:id="rId9" imgW="914400" imgH="228600" progId="Equation.DSMT4">
                  <p:embed/>
                </p:oleObj>
              </mc:Choice>
              <mc:Fallback>
                <p:oleObj name="Equation" r:id="rId9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552950"/>
                        <a:ext cx="2133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27" name="Object 27"/>
          <p:cNvGraphicFramePr>
            <a:graphicFrameLocks noChangeAspect="1"/>
          </p:cNvGraphicFramePr>
          <p:nvPr/>
        </p:nvGraphicFramePr>
        <p:xfrm>
          <a:off x="5486400" y="5149850"/>
          <a:ext cx="23622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0" name="Equation" r:id="rId11" imgW="1079280" imgH="228600" progId="Equation.DSMT4">
                  <p:embed/>
                </p:oleObj>
              </mc:Choice>
              <mc:Fallback>
                <p:oleObj name="Equation" r:id="rId11" imgW="1079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149850"/>
                        <a:ext cx="23622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28" name="Object 28"/>
          <p:cNvGraphicFramePr>
            <a:graphicFrameLocks noChangeAspect="1"/>
          </p:cNvGraphicFramePr>
          <p:nvPr/>
        </p:nvGraphicFramePr>
        <p:xfrm>
          <a:off x="5181600" y="5867400"/>
          <a:ext cx="33528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1" name="Equation" r:id="rId13" imgW="1447560" imgH="228600" progId="Equation.DSMT4">
                  <p:embed/>
                </p:oleObj>
              </mc:Choice>
              <mc:Fallback>
                <p:oleObj name="Equation" r:id="rId13" imgW="1447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867400"/>
                        <a:ext cx="33528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3A6B-66EB-492E-9451-D799397AF24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30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3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4419600" y="2514600"/>
            <a:ext cx="3119438" cy="1447800"/>
            <a:chOff x="2496" y="1584"/>
            <a:chExt cx="2445" cy="1152"/>
          </a:xfrm>
        </p:grpSpPr>
        <p:pic>
          <p:nvPicPr>
            <p:cNvPr id="18448" name="Picture 3" descr="resisto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584"/>
              <a:ext cx="9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9" name="Picture 4" descr="resisto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198" y="2082"/>
              <a:ext cx="9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Picture 5" descr="resisto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584"/>
              <a:ext cx="9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51" name="Group 6"/>
            <p:cNvGrpSpPr>
              <a:grpSpLocks/>
            </p:cNvGrpSpPr>
            <p:nvPr/>
          </p:nvGrpSpPr>
          <p:grpSpPr bwMode="auto">
            <a:xfrm>
              <a:off x="2496" y="1728"/>
              <a:ext cx="490" cy="1008"/>
              <a:chOff x="2496" y="1728"/>
              <a:chExt cx="490" cy="1008"/>
            </a:xfrm>
          </p:grpSpPr>
          <p:sp>
            <p:nvSpPr>
              <p:cNvPr id="18458" name="Freeform 7"/>
              <p:cNvSpPr>
                <a:spLocks/>
              </p:cNvSpPr>
              <p:nvPr/>
            </p:nvSpPr>
            <p:spPr bwMode="auto">
              <a:xfrm>
                <a:off x="2496" y="2108"/>
                <a:ext cx="490" cy="4"/>
              </a:xfrm>
              <a:custGeom>
                <a:avLst/>
                <a:gdLst>
                  <a:gd name="T0" fmla="*/ 0 w 490"/>
                  <a:gd name="T1" fmla="*/ 4 h 4"/>
                  <a:gd name="T2" fmla="*/ 490 w 490"/>
                  <a:gd name="T3" fmla="*/ 0 h 4"/>
                  <a:gd name="T4" fmla="*/ 0 60000 65536"/>
                  <a:gd name="T5" fmla="*/ 0 60000 65536"/>
                  <a:gd name="T6" fmla="*/ 0 w 490"/>
                  <a:gd name="T7" fmla="*/ 0 h 4"/>
                  <a:gd name="T8" fmla="*/ 490 w 490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90" h="4">
                    <a:moveTo>
                      <a:pt x="0" y="4"/>
                    </a:moveTo>
                    <a:lnTo>
                      <a:pt x="49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9" name="Freeform 8"/>
              <p:cNvSpPr>
                <a:spLocks/>
              </p:cNvSpPr>
              <p:nvPr/>
            </p:nvSpPr>
            <p:spPr bwMode="auto">
              <a:xfrm>
                <a:off x="2662" y="2181"/>
                <a:ext cx="134" cy="1"/>
              </a:xfrm>
              <a:custGeom>
                <a:avLst/>
                <a:gdLst>
                  <a:gd name="T0" fmla="*/ 0 w 134"/>
                  <a:gd name="T1" fmla="*/ 0 h 1"/>
                  <a:gd name="T2" fmla="*/ 134 w 134"/>
                  <a:gd name="T3" fmla="*/ 0 h 1"/>
                  <a:gd name="T4" fmla="*/ 0 60000 65536"/>
                  <a:gd name="T5" fmla="*/ 0 60000 65536"/>
                  <a:gd name="T6" fmla="*/ 0 w 134"/>
                  <a:gd name="T7" fmla="*/ 0 h 1"/>
                  <a:gd name="T8" fmla="*/ 134 w 13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4" h="1">
                    <a:moveTo>
                      <a:pt x="0" y="0"/>
                    </a:moveTo>
                    <a:lnTo>
                      <a:pt x="134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0" name="Freeform 9"/>
              <p:cNvSpPr>
                <a:spLocks/>
              </p:cNvSpPr>
              <p:nvPr/>
            </p:nvSpPr>
            <p:spPr bwMode="auto">
              <a:xfrm>
                <a:off x="2736" y="1728"/>
                <a:ext cx="4" cy="375"/>
              </a:xfrm>
              <a:custGeom>
                <a:avLst/>
                <a:gdLst>
                  <a:gd name="T0" fmla="*/ 4 w 4"/>
                  <a:gd name="T1" fmla="*/ 375 h 375"/>
                  <a:gd name="T2" fmla="*/ 0 w 4"/>
                  <a:gd name="T3" fmla="*/ 0 h 375"/>
                  <a:gd name="T4" fmla="*/ 0 60000 65536"/>
                  <a:gd name="T5" fmla="*/ 0 60000 65536"/>
                  <a:gd name="T6" fmla="*/ 0 w 4"/>
                  <a:gd name="T7" fmla="*/ 0 h 375"/>
                  <a:gd name="T8" fmla="*/ 4 w 4"/>
                  <a:gd name="T9" fmla="*/ 375 h 3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375">
                    <a:moveTo>
                      <a:pt x="4" y="375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1" name="Freeform 10"/>
              <p:cNvSpPr>
                <a:spLocks/>
              </p:cNvSpPr>
              <p:nvPr/>
            </p:nvSpPr>
            <p:spPr bwMode="auto">
              <a:xfrm>
                <a:off x="2735" y="2181"/>
                <a:ext cx="2" cy="555"/>
              </a:xfrm>
              <a:custGeom>
                <a:avLst/>
                <a:gdLst>
                  <a:gd name="T0" fmla="*/ 0 w 2"/>
                  <a:gd name="T1" fmla="*/ 0 h 555"/>
                  <a:gd name="T2" fmla="*/ 2 w 2"/>
                  <a:gd name="T3" fmla="*/ 555 h 555"/>
                  <a:gd name="T4" fmla="*/ 0 60000 65536"/>
                  <a:gd name="T5" fmla="*/ 0 60000 65536"/>
                  <a:gd name="T6" fmla="*/ 0 w 2"/>
                  <a:gd name="T7" fmla="*/ 0 h 555"/>
                  <a:gd name="T8" fmla="*/ 2 w 2"/>
                  <a:gd name="T9" fmla="*/ 555 h 55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55">
                    <a:moveTo>
                      <a:pt x="0" y="0"/>
                    </a:moveTo>
                    <a:lnTo>
                      <a:pt x="2" y="55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52" name="Freeform 11"/>
            <p:cNvSpPr>
              <a:spLocks/>
            </p:cNvSpPr>
            <p:nvPr/>
          </p:nvSpPr>
          <p:spPr bwMode="auto">
            <a:xfrm>
              <a:off x="2735" y="2712"/>
              <a:ext cx="1968" cy="11"/>
            </a:xfrm>
            <a:custGeom>
              <a:avLst/>
              <a:gdLst>
                <a:gd name="T0" fmla="*/ 0 w 1968"/>
                <a:gd name="T1" fmla="*/ 11 h 11"/>
                <a:gd name="T2" fmla="*/ 1968 w 1968"/>
                <a:gd name="T3" fmla="*/ 0 h 11"/>
                <a:gd name="T4" fmla="*/ 0 60000 65536"/>
                <a:gd name="T5" fmla="*/ 0 60000 65536"/>
                <a:gd name="T6" fmla="*/ 0 w 1968"/>
                <a:gd name="T7" fmla="*/ 0 h 11"/>
                <a:gd name="T8" fmla="*/ 1968 w 1968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68" h="11">
                  <a:moveTo>
                    <a:pt x="0" y="11"/>
                  </a:moveTo>
                  <a:lnTo>
                    <a:pt x="196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53" name="Group 12"/>
            <p:cNvGrpSpPr>
              <a:grpSpLocks/>
            </p:cNvGrpSpPr>
            <p:nvPr/>
          </p:nvGrpSpPr>
          <p:grpSpPr bwMode="auto">
            <a:xfrm>
              <a:off x="4451" y="1715"/>
              <a:ext cx="490" cy="1008"/>
              <a:chOff x="2496" y="1728"/>
              <a:chExt cx="490" cy="1008"/>
            </a:xfrm>
          </p:grpSpPr>
          <p:sp>
            <p:nvSpPr>
              <p:cNvPr id="18454" name="Freeform 13"/>
              <p:cNvSpPr>
                <a:spLocks/>
              </p:cNvSpPr>
              <p:nvPr/>
            </p:nvSpPr>
            <p:spPr bwMode="auto">
              <a:xfrm>
                <a:off x="2496" y="2108"/>
                <a:ext cx="490" cy="4"/>
              </a:xfrm>
              <a:custGeom>
                <a:avLst/>
                <a:gdLst>
                  <a:gd name="T0" fmla="*/ 0 w 490"/>
                  <a:gd name="T1" fmla="*/ 4 h 4"/>
                  <a:gd name="T2" fmla="*/ 490 w 490"/>
                  <a:gd name="T3" fmla="*/ 0 h 4"/>
                  <a:gd name="T4" fmla="*/ 0 60000 65536"/>
                  <a:gd name="T5" fmla="*/ 0 60000 65536"/>
                  <a:gd name="T6" fmla="*/ 0 w 490"/>
                  <a:gd name="T7" fmla="*/ 0 h 4"/>
                  <a:gd name="T8" fmla="*/ 490 w 490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90" h="4">
                    <a:moveTo>
                      <a:pt x="0" y="4"/>
                    </a:moveTo>
                    <a:lnTo>
                      <a:pt x="49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5" name="Freeform 14"/>
              <p:cNvSpPr>
                <a:spLocks/>
              </p:cNvSpPr>
              <p:nvPr/>
            </p:nvSpPr>
            <p:spPr bwMode="auto">
              <a:xfrm>
                <a:off x="2662" y="2181"/>
                <a:ext cx="134" cy="1"/>
              </a:xfrm>
              <a:custGeom>
                <a:avLst/>
                <a:gdLst>
                  <a:gd name="T0" fmla="*/ 0 w 134"/>
                  <a:gd name="T1" fmla="*/ 0 h 1"/>
                  <a:gd name="T2" fmla="*/ 134 w 134"/>
                  <a:gd name="T3" fmla="*/ 0 h 1"/>
                  <a:gd name="T4" fmla="*/ 0 60000 65536"/>
                  <a:gd name="T5" fmla="*/ 0 60000 65536"/>
                  <a:gd name="T6" fmla="*/ 0 w 134"/>
                  <a:gd name="T7" fmla="*/ 0 h 1"/>
                  <a:gd name="T8" fmla="*/ 134 w 13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4" h="1">
                    <a:moveTo>
                      <a:pt x="0" y="0"/>
                    </a:moveTo>
                    <a:lnTo>
                      <a:pt x="134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6" name="Freeform 15"/>
              <p:cNvSpPr>
                <a:spLocks/>
              </p:cNvSpPr>
              <p:nvPr/>
            </p:nvSpPr>
            <p:spPr bwMode="auto">
              <a:xfrm>
                <a:off x="2736" y="1728"/>
                <a:ext cx="4" cy="375"/>
              </a:xfrm>
              <a:custGeom>
                <a:avLst/>
                <a:gdLst>
                  <a:gd name="T0" fmla="*/ 4 w 4"/>
                  <a:gd name="T1" fmla="*/ 375 h 375"/>
                  <a:gd name="T2" fmla="*/ 0 w 4"/>
                  <a:gd name="T3" fmla="*/ 0 h 375"/>
                  <a:gd name="T4" fmla="*/ 0 60000 65536"/>
                  <a:gd name="T5" fmla="*/ 0 60000 65536"/>
                  <a:gd name="T6" fmla="*/ 0 w 4"/>
                  <a:gd name="T7" fmla="*/ 0 h 375"/>
                  <a:gd name="T8" fmla="*/ 4 w 4"/>
                  <a:gd name="T9" fmla="*/ 375 h 3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375">
                    <a:moveTo>
                      <a:pt x="4" y="375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7" name="Freeform 16"/>
              <p:cNvSpPr>
                <a:spLocks/>
              </p:cNvSpPr>
              <p:nvPr/>
            </p:nvSpPr>
            <p:spPr bwMode="auto">
              <a:xfrm>
                <a:off x="2735" y="2181"/>
                <a:ext cx="2" cy="555"/>
              </a:xfrm>
              <a:custGeom>
                <a:avLst/>
                <a:gdLst>
                  <a:gd name="T0" fmla="*/ 0 w 2"/>
                  <a:gd name="T1" fmla="*/ 0 h 555"/>
                  <a:gd name="T2" fmla="*/ 2 w 2"/>
                  <a:gd name="T3" fmla="*/ 555 h 555"/>
                  <a:gd name="T4" fmla="*/ 0 60000 65536"/>
                  <a:gd name="T5" fmla="*/ 0 60000 65536"/>
                  <a:gd name="T6" fmla="*/ 0 w 2"/>
                  <a:gd name="T7" fmla="*/ 0 h 555"/>
                  <a:gd name="T8" fmla="*/ 2 w 2"/>
                  <a:gd name="T9" fmla="*/ 555 h 55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55">
                    <a:moveTo>
                      <a:pt x="0" y="0"/>
                    </a:moveTo>
                    <a:lnTo>
                      <a:pt x="2" y="55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35" name="Text Box 17"/>
          <p:cNvSpPr txBox="1">
            <a:spLocks noChangeArrowheads="1"/>
          </p:cNvSpPr>
          <p:nvPr/>
        </p:nvSpPr>
        <p:spPr bwMode="auto">
          <a:xfrm>
            <a:off x="685800" y="114300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800" i="0">
                <a:solidFill>
                  <a:srgbClr val="FF0000"/>
                </a:solidFill>
                <a:ea typeface="ＭＳ Ｐゴシック" pitchFamily="34" charset="-128"/>
              </a:rPr>
              <a:t>What is the </a:t>
            </a:r>
            <a:r>
              <a:rPr lang="en-US" altLang="ja-JP" i="0">
                <a:solidFill>
                  <a:srgbClr val="FF0000"/>
                </a:solidFill>
                <a:ea typeface="ＭＳ Ｐゴシック" pitchFamily="34" charset="-128"/>
              </a:rPr>
              <a:t>current  through R</a:t>
            </a:r>
            <a:r>
              <a:rPr lang="en-US" altLang="ja-JP" i="0" baseline="-20000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altLang="ja-JP" i="0">
                <a:solidFill>
                  <a:srgbClr val="FF0000"/>
                </a:solidFill>
                <a:ea typeface="ＭＳ Ｐゴシック" pitchFamily="34" charset="-128"/>
              </a:rPr>
              <a:t> ?</a:t>
            </a:r>
            <a:endParaRPr lang="en-US" altLang="ja-JP" sz="2800" i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8436" name="Text Box 18"/>
          <p:cNvSpPr txBox="1">
            <a:spLocks noChangeArrowheads="1"/>
          </p:cNvSpPr>
          <p:nvPr/>
        </p:nvSpPr>
        <p:spPr bwMode="auto">
          <a:xfrm>
            <a:off x="1219200" y="2514600"/>
            <a:ext cx="1828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altLang="ja-JP" i="0">
                <a:ea typeface="ＭＳ Ｐゴシック" pitchFamily="34" charset="-128"/>
              </a:rPr>
              <a:t>0.575A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altLang="ja-JP" i="0">
                <a:ea typeface="ＭＳ Ｐゴシック" pitchFamily="34" charset="-128"/>
              </a:rPr>
              <a:t>0.5A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altLang="ja-JP" i="0">
                <a:ea typeface="ＭＳ Ｐゴシック" pitchFamily="34" charset="-128"/>
              </a:rPr>
              <a:t>0.75A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altLang="ja-JP" i="0">
                <a:ea typeface="ＭＳ Ｐゴシック" pitchFamily="34" charset="-128"/>
              </a:rPr>
              <a:t>0.33A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altLang="ja-JP" i="0">
                <a:ea typeface="ＭＳ Ｐゴシック" pitchFamily="34" charset="-128"/>
              </a:rPr>
              <a:t>1.5A</a:t>
            </a:r>
          </a:p>
        </p:txBody>
      </p:sp>
      <p:sp>
        <p:nvSpPr>
          <p:cNvPr id="18437" name="Text Box 19"/>
          <p:cNvSpPr txBox="1">
            <a:spLocks noChangeArrowheads="1"/>
          </p:cNvSpPr>
          <p:nvPr/>
        </p:nvSpPr>
        <p:spPr bwMode="auto">
          <a:xfrm>
            <a:off x="914400" y="304800"/>
            <a:ext cx="701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en-US" altLang="en-US" sz="1800" i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438" name="Rectangle 20"/>
          <p:cNvSpPr>
            <a:spLocks noGrp="1" noChangeArrowheads="1"/>
          </p:cNvSpPr>
          <p:nvPr>
            <p:ph type="title"/>
          </p:nvPr>
        </p:nvSpPr>
        <p:spPr>
          <a:xfrm>
            <a:off x="1117600" y="228600"/>
            <a:ext cx="7269163" cy="263525"/>
          </a:xfrm>
          <a:noFill/>
        </p:spPr>
        <p:txBody>
          <a:bodyPr>
            <a:noAutofit/>
          </a:bodyPr>
          <a:lstStyle/>
          <a:p>
            <a:r>
              <a:rPr lang="en-US" altLang="ja-JP" sz="3000" dirty="0" err="1" smtClean="0">
                <a:solidFill>
                  <a:srgbClr val="FF0000"/>
                </a:solidFill>
                <a:ea typeface="ＭＳ Ｐゴシック" pitchFamily="34" charset="-128"/>
              </a:rPr>
              <a:t>iClicker</a:t>
            </a:r>
            <a:r>
              <a:rPr lang="en-US" altLang="ja-JP" sz="3000" dirty="0" smtClean="0">
                <a:solidFill>
                  <a:srgbClr val="FF0000"/>
                </a:solidFill>
                <a:ea typeface="ＭＳ Ｐゴシック" pitchFamily="34" charset="-128"/>
              </a:rPr>
              <a:t> Question</a:t>
            </a:r>
          </a:p>
        </p:txBody>
      </p:sp>
      <p:sp>
        <p:nvSpPr>
          <p:cNvPr id="18439" name="Text Box 21"/>
          <p:cNvSpPr txBox="1">
            <a:spLocks noChangeArrowheads="1"/>
          </p:cNvSpPr>
          <p:nvPr/>
        </p:nvSpPr>
        <p:spPr bwMode="auto">
          <a:xfrm>
            <a:off x="3733800" y="30480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i="0">
                <a:ea typeface="ＭＳ Ｐゴシック" pitchFamily="34" charset="-128"/>
              </a:rPr>
              <a:t>45V</a:t>
            </a:r>
          </a:p>
        </p:txBody>
      </p:sp>
      <p:sp>
        <p:nvSpPr>
          <p:cNvPr id="18440" name="Text Box 22"/>
          <p:cNvSpPr txBox="1">
            <a:spLocks noChangeArrowheads="1"/>
          </p:cNvSpPr>
          <p:nvPr/>
        </p:nvSpPr>
        <p:spPr bwMode="auto">
          <a:xfrm>
            <a:off x="6781800" y="22098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i="0">
                <a:ea typeface="ＭＳ Ｐゴシック" pitchFamily="34" charset="-128"/>
              </a:rPr>
              <a:t>30</a:t>
            </a:r>
            <a:r>
              <a:rPr lang="en-US" altLang="ja-JP" sz="2000" i="0">
                <a:ea typeface="ＭＳ Ｐゴシック" pitchFamily="34" charset="-128"/>
                <a:sym typeface="Symbol" pitchFamily="18" charset="2"/>
              </a:rPr>
              <a:t></a:t>
            </a:r>
          </a:p>
        </p:txBody>
      </p:sp>
      <p:sp>
        <p:nvSpPr>
          <p:cNvPr id="18441" name="Text Box 23"/>
          <p:cNvSpPr txBox="1">
            <a:spLocks noChangeArrowheads="1"/>
          </p:cNvSpPr>
          <p:nvPr/>
        </p:nvSpPr>
        <p:spPr bwMode="auto">
          <a:xfrm>
            <a:off x="4419600" y="2286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i="0">
                <a:ea typeface="ＭＳ Ｐゴシック" pitchFamily="34" charset="-128"/>
              </a:rPr>
              <a:t>30</a:t>
            </a:r>
            <a:r>
              <a:rPr lang="en-US" altLang="ja-JP" sz="2000" i="0">
                <a:ea typeface="ＭＳ Ｐゴシック" pitchFamily="34" charset="-128"/>
                <a:sym typeface="Symbol" pitchFamily="18" charset="2"/>
              </a:rPr>
              <a:t></a:t>
            </a:r>
          </a:p>
        </p:txBody>
      </p:sp>
      <p:sp>
        <p:nvSpPr>
          <p:cNvPr id="18442" name="Text Box 24"/>
          <p:cNvSpPr txBox="1">
            <a:spLocks noChangeArrowheads="1"/>
          </p:cNvSpPr>
          <p:nvPr/>
        </p:nvSpPr>
        <p:spPr bwMode="auto">
          <a:xfrm>
            <a:off x="7315200" y="30480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i="0">
                <a:ea typeface="ＭＳ Ｐゴシック" pitchFamily="34" charset="-128"/>
              </a:rPr>
              <a:t>45V</a:t>
            </a:r>
          </a:p>
        </p:txBody>
      </p:sp>
      <p:sp>
        <p:nvSpPr>
          <p:cNvPr id="18443" name="Text Box 25"/>
          <p:cNvSpPr txBox="1">
            <a:spLocks noChangeArrowheads="1"/>
          </p:cNvSpPr>
          <p:nvPr/>
        </p:nvSpPr>
        <p:spPr bwMode="auto">
          <a:xfrm>
            <a:off x="5943600" y="35814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i="0">
                <a:ea typeface="ＭＳ Ｐゴシック" pitchFamily="34" charset="-128"/>
              </a:rPr>
              <a:t>30</a:t>
            </a:r>
            <a:r>
              <a:rPr lang="en-US" altLang="ja-JP" sz="2000" i="0">
                <a:ea typeface="ＭＳ Ｐゴシック" pitchFamily="34" charset="-128"/>
                <a:sym typeface="Symbol" pitchFamily="18" charset="2"/>
              </a:rPr>
              <a:t></a:t>
            </a:r>
          </a:p>
        </p:txBody>
      </p:sp>
      <p:sp>
        <p:nvSpPr>
          <p:cNvPr id="18444" name="Text Box 27"/>
          <p:cNvSpPr txBox="1">
            <a:spLocks noChangeArrowheads="1"/>
          </p:cNvSpPr>
          <p:nvPr/>
        </p:nvSpPr>
        <p:spPr bwMode="auto">
          <a:xfrm>
            <a:off x="5181600" y="27432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b="1">
                <a:ea typeface="ＭＳ Ｐゴシック" pitchFamily="34" charset="-128"/>
              </a:rPr>
              <a:t>R</a:t>
            </a:r>
            <a:r>
              <a:rPr kumimoji="1" lang="en-US" altLang="ja-JP" b="1" baseline="-20000">
                <a:ea typeface="ＭＳ Ｐゴシック" pitchFamily="34" charset="-128"/>
              </a:rPr>
              <a:t>1</a:t>
            </a:r>
          </a:p>
        </p:txBody>
      </p:sp>
      <p:sp>
        <p:nvSpPr>
          <p:cNvPr id="18445" name="Text Box 29"/>
          <p:cNvSpPr txBox="1">
            <a:spLocks noChangeArrowheads="1"/>
          </p:cNvSpPr>
          <p:nvPr/>
        </p:nvSpPr>
        <p:spPr bwMode="auto">
          <a:xfrm>
            <a:off x="6477000" y="27432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b="1">
                <a:ea typeface="ＭＳ Ｐゴシック" pitchFamily="34" charset="-128"/>
              </a:rPr>
              <a:t>R</a:t>
            </a:r>
            <a:r>
              <a:rPr kumimoji="1" lang="en-US" altLang="ja-JP" b="1" baseline="-20000">
                <a:ea typeface="ＭＳ Ｐゴシック" pitchFamily="34" charset="-128"/>
              </a:rPr>
              <a:t>2</a:t>
            </a:r>
          </a:p>
        </p:txBody>
      </p:sp>
      <p:sp>
        <p:nvSpPr>
          <p:cNvPr id="18446" name="Text Box 30"/>
          <p:cNvSpPr txBox="1">
            <a:spLocks noChangeArrowheads="1"/>
          </p:cNvSpPr>
          <p:nvPr/>
        </p:nvSpPr>
        <p:spPr bwMode="auto">
          <a:xfrm>
            <a:off x="5334000" y="34290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b="1">
                <a:ea typeface="ＭＳ Ｐゴシック" pitchFamily="34" charset="-128"/>
              </a:rPr>
              <a:t>R</a:t>
            </a:r>
            <a:r>
              <a:rPr kumimoji="1" lang="en-US" altLang="ja-JP" b="1" baseline="-20000">
                <a:ea typeface="ＭＳ Ｐゴシック" pitchFamily="34" charset="-128"/>
              </a:rPr>
              <a:t>3</a:t>
            </a:r>
          </a:p>
        </p:txBody>
      </p:sp>
      <p:sp>
        <p:nvSpPr>
          <p:cNvPr id="18447" name="Freeform 32"/>
          <p:cNvSpPr>
            <a:spLocks/>
          </p:cNvSpPr>
          <p:nvPr/>
        </p:nvSpPr>
        <p:spPr bwMode="auto">
          <a:xfrm>
            <a:off x="5768975" y="2676525"/>
            <a:ext cx="174625" cy="12700"/>
          </a:xfrm>
          <a:custGeom>
            <a:avLst/>
            <a:gdLst>
              <a:gd name="T0" fmla="*/ 2147483647 w 110"/>
              <a:gd name="T1" fmla="*/ 2147483647 h 8"/>
              <a:gd name="T2" fmla="*/ 0 w 110"/>
              <a:gd name="T3" fmla="*/ 0 h 8"/>
              <a:gd name="T4" fmla="*/ 0 60000 65536"/>
              <a:gd name="T5" fmla="*/ 0 60000 65536"/>
              <a:gd name="T6" fmla="*/ 0 w 110"/>
              <a:gd name="T7" fmla="*/ 0 h 8"/>
              <a:gd name="T8" fmla="*/ 110 w 110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0" h="8">
                <a:moveTo>
                  <a:pt x="110" y="8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-274637" y="1142999"/>
            <a:ext cx="9906000" cy="5597525"/>
          </a:xfrm>
          <a:prstGeom prst="rect">
            <a:avLst/>
          </a:prstGeom>
          <a:solidFill>
            <a:srgbClr val="FFFFFF"/>
          </a:solidFill>
          <a:ln>
            <a:noFill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3A81-1973-46E3-A23A-09DF7FF8D7E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86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northerntool.com/images/product/2000x2000/163/163100_2000x2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39" y="3699933"/>
            <a:ext cx="3243767" cy="324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04800" y="1859708"/>
            <a:ext cx="394854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Ammeter:</a:t>
            </a:r>
            <a:r>
              <a:rPr lang="en-US" altLang="en-US" dirty="0"/>
              <a:t> measures current </a:t>
            </a:r>
            <a:r>
              <a:rPr lang="en-US" altLang="en-US" i="1" dirty="0"/>
              <a:t>I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Voltmeter:</a:t>
            </a:r>
            <a:r>
              <a:rPr lang="en-US" altLang="en-US" dirty="0"/>
              <a:t> measures voltage difference </a:t>
            </a:r>
            <a:r>
              <a:rPr lang="en-US" altLang="en-US" dirty="0">
                <a:sym typeface="Symbol" panose="05050102010706020507" pitchFamily="18" charset="2"/>
              </a:rPr>
              <a:t></a:t>
            </a:r>
            <a:r>
              <a:rPr lang="en-US" altLang="en-US" i="1" dirty="0">
                <a:sym typeface="Symbol" panose="05050102010706020507" pitchFamily="18" charset="2"/>
              </a:rPr>
              <a:t>V</a:t>
            </a:r>
            <a:endParaRPr lang="en-US" altLang="en-US" dirty="0">
              <a:sym typeface="Symbol" panose="05050102010706020507" pitchFamily="18" charset="2"/>
            </a:endParaRPr>
          </a:p>
          <a:p>
            <a:pPr eaLnBrk="1" hangingPunct="1"/>
            <a:endParaRPr lang="en-US" altLang="en-US" dirty="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sym typeface="Symbol" panose="05050102010706020507" pitchFamily="18" charset="2"/>
              </a:rPr>
              <a:t>Ohmmeter:</a:t>
            </a:r>
            <a:r>
              <a:rPr lang="en-US" altLang="en-US" dirty="0">
                <a:sym typeface="Symbol" panose="05050102010706020507" pitchFamily="18" charset="2"/>
              </a:rPr>
              <a:t> measures resistance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Ammeters, Voltmeters and Ohmmeters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83970" name="Picture 2" descr="Image result for voltage 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67" y="1681980"/>
            <a:ext cx="2455333" cy="245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g19"/>
          <p:cNvPicPr>
            <a:picLocks noChangeAspect="1" noChangeArrowheads="1"/>
          </p:cNvPicPr>
          <p:nvPr/>
        </p:nvPicPr>
        <p:blipFill>
          <a:blip r:embed="rId5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184" y="4537364"/>
            <a:ext cx="29718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69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2" descr="Fig19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27660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1619" name="Text Box 3"/>
          <p:cNvSpPr txBox="1">
            <a:spLocks noChangeArrowheads="1"/>
          </p:cNvSpPr>
          <p:nvPr/>
        </p:nvSpPr>
        <p:spPr bwMode="auto">
          <a:xfrm>
            <a:off x="4038600" y="1600200"/>
            <a:ext cx="4987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ym typeface="Symbol" charset="2"/>
              </a:rPr>
              <a:t></a:t>
            </a:r>
            <a:r>
              <a:rPr lang="en-US" altLang="en-US" i="1">
                <a:sym typeface="Symbol" charset="2"/>
              </a:rPr>
              <a:t>V</a:t>
            </a:r>
            <a:r>
              <a:rPr lang="en-US" altLang="en-US" baseline="-25000">
                <a:sym typeface="Symbol" charset="2"/>
              </a:rPr>
              <a:t>AB</a:t>
            </a:r>
            <a:r>
              <a:rPr lang="en-US" altLang="en-US">
                <a:sym typeface="Symbol" charset="2"/>
              </a:rPr>
              <a:t> – add a series resistor to ammeter</a:t>
            </a:r>
            <a:endParaRPr lang="en-US" altLang="en-US"/>
          </a:p>
        </p:txBody>
      </p:sp>
      <p:graphicFrame>
        <p:nvGraphicFramePr>
          <p:cNvPr id="1391620" name="Object 4"/>
          <p:cNvGraphicFramePr>
            <a:graphicFrameLocks noChangeAspect="1"/>
          </p:cNvGraphicFramePr>
          <p:nvPr/>
        </p:nvGraphicFramePr>
        <p:xfrm>
          <a:off x="5334000" y="2362200"/>
          <a:ext cx="9588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4" name="Equation" r:id="rId5" imgW="520474" imgH="393529" progId="Equation.3">
                  <p:embed/>
                </p:oleObj>
              </mc:Choice>
              <mc:Fallback>
                <p:oleObj name="Equation" r:id="rId5" imgW="52047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362200"/>
                        <a:ext cx="958850" cy="7223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1621" name="Text Box 5"/>
          <p:cNvSpPr txBox="1">
            <a:spLocks noChangeArrowheads="1"/>
          </p:cNvSpPr>
          <p:nvPr/>
        </p:nvSpPr>
        <p:spPr bwMode="auto">
          <a:xfrm>
            <a:off x="4114800" y="3352800"/>
            <a:ext cx="44926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Measure </a:t>
            </a:r>
            <a:r>
              <a:rPr lang="en-US" altLang="en-US" i="1"/>
              <a:t>I</a:t>
            </a:r>
            <a:r>
              <a:rPr lang="en-US" altLang="en-US"/>
              <a:t> and convert to </a:t>
            </a:r>
            <a:r>
              <a:rPr lang="en-US" altLang="en-US">
                <a:sym typeface="Symbol" charset="2"/>
              </a:rPr>
              <a:t></a:t>
            </a:r>
            <a:r>
              <a:rPr lang="en-US" altLang="en-US" i="1">
                <a:sym typeface="Symbol" charset="2"/>
              </a:rPr>
              <a:t>V</a:t>
            </a:r>
            <a:r>
              <a:rPr lang="en-US" altLang="en-US" baseline="-25000">
                <a:sym typeface="Symbol" charset="2"/>
              </a:rPr>
              <a:t>AB</a:t>
            </a:r>
            <a:r>
              <a:rPr lang="en-US" altLang="en-US">
                <a:sym typeface="Symbol" charset="2"/>
              </a:rPr>
              <a:t>=</a:t>
            </a:r>
            <a:r>
              <a:rPr lang="en-US" altLang="en-US" i="1">
                <a:sym typeface="Symbol" charset="2"/>
              </a:rPr>
              <a:t>IR</a:t>
            </a:r>
            <a:r>
              <a:rPr lang="en-US" altLang="en-US"/>
              <a:t> </a:t>
            </a:r>
          </a:p>
        </p:txBody>
      </p:sp>
      <p:pic>
        <p:nvPicPr>
          <p:cNvPr id="1391622" name="Picture 6" descr="Fig19"/>
          <p:cNvPicPr>
            <a:picLocks noChangeAspect="1" noChangeArrowheads="1"/>
          </p:cNvPicPr>
          <p:nvPr/>
        </p:nvPicPr>
        <p:blipFill>
          <a:blip r:embed="rId7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5800"/>
            <a:ext cx="29718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1623" name="Text Box 7"/>
          <p:cNvSpPr txBox="1">
            <a:spLocks noChangeArrowheads="1"/>
          </p:cNvSpPr>
          <p:nvPr/>
        </p:nvSpPr>
        <p:spPr bwMode="auto">
          <a:xfrm>
            <a:off x="3733800" y="4419600"/>
            <a:ext cx="5181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Connecting Voltmeter:</a:t>
            </a: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Higher potential must be connected to the ‘+’ socket and lower one to the ‘-’ socket to result in positive reading.</a:t>
            </a:r>
            <a:endParaRPr lang="en-US" altLang="en-US"/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a typeface="ＭＳ Ｐゴシック" charset="-128"/>
              </a:rPr>
              <a:t>Voltmeter</a:t>
            </a:r>
          </a:p>
        </p:txBody>
      </p:sp>
      <p:sp>
        <p:nvSpPr>
          <p:cNvPr id="1391625" name="Rectangle 9"/>
          <p:cNvSpPr>
            <a:spLocks noChangeArrowheads="1"/>
          </p:cNvSpPr>
          <p:nvPr/>
        </p:nvSpPr>
        <p:spPr bwMode="auto">
          <a:xfrm>
            <a:off x="3124200" y="914400"/>
            <a:ext cx="507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Voltmeters measure potential difference</a:t>
            </a: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A7FC-CEA6-414E-B1BE-DFE5F4AC8D06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74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Text Box 2"/>
          <p:cNvSpPr txBox="1">
            <a:spLocks noChangeArrowheads="1"/>
          </p:cNvSpPr>
          <p:nvPr/>
        </p:nvSpPr>
        <p:spPr bwMode="auto">
          <a:xfrm>
            <a:off x="669925" y="1184275"/>
            <a:ext cx="7940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Ammeter is inserted in series into a circuit – measured current flows through it.</a:t>
            </a:r>
            <a:endParaRPr lang="en-US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48200" y="2209800"/>
            <a:ext cx="4179888" cy="990600"/>
            <a:chOff x="2928" y="1392"/>
            <a:chExt cx="2633" cy="624"/>
          </a:xfrm>
        </p:grpSpPr>
        <p:grpSp>
          <p:nvGrpSpPr>
            <p:cNvPr id="59435" name="Group 4"/>
            <p:cNvGrpSpPr>
              <a:grpSpLocks/>
            </p:cNvGrpSpPr>
            <p:nvPr/>
          </p:nvGrpSpPr>
          <p:grpSpPr bwMode="auto">
            <a:xfrm>
              <a:off x="3264" y="1680"/>
              <a:ext cx="288" cy="336"/>
              <a:chOff x="288" y="1440"/>
              <a:chExt cx="288" cy="336"/>
            </a:xfrm>
          </p:grpSpPr>
          <p:sp>
            <p:nvSpPr>
              <p:cNvPr id="59453" name="Line 5"/>
              <p:cNvSpPr>
                <a:spLocks noChangeShapeType="1"/>
              </p:cNvSpPr>
              <p:nvPr/>
            </p:nvSpPr>
            <p:spPr bwMode="auto">
              <a:xfrm>
                <a:off x="288" y="158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4" name="Line 6"/>
              <p:cNvSpPr>
                <a:spLocks noChangeShapeType="1"/>
              </p:cNvSpPr>
              <p:nvPr/>
            </p:nvSpPr>
            <p:spPr bwMode="auto">
              <a:xfrm flipV="1">
                <a:off x="432" y="144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5" name="Line 7"/>
              <p:cNvSpPr>
                <a:spLocks noChangeShapeType="1"/>
              </p:cNvSpPr>
              <p:nvPr/>
            </p:nvSpPr>
            <p:spPr bwMode="auto">
              <a:xfrm>
                <a:off x="384" y="163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6" name="Line 8"/>
              <p:cNvSpPr>
                <a:spLocks noChangeShapeType="1"/>
              </p:cNvSpPr>
              <p:nvPr/>
            </p:nvSpPr>
            <p:spPr bwMode="auto">
              <a:xfrm>
                <a:off x="432" y="1632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436" name="Group 9"/>
            <p:cNvGrpSpPr>
              <a:grpSpLocks/>
            </p:cNvGrpSpPr>
            <p:nvPr/>
          </p:nvGrpSpPr>
          <p:grpSpPr bwMode="auto">
            <a:xfrm>
              <a:off x="5136" y="1392"/>
              <a:ext cx="144" cy="624"/>
              <a:chOff x="768" y="1200"/>
              <a:chExt cx="144" cy="624"/>
            </a:xfrm>
          </p:grpSpPr>
          <p:sp>
            <p:nvSpPr>
              <p:cNvPr id="59442" name="Line 10"/>
              <p:cNvSpPr>
                <a:spLocks noChangeShapeType="1"/>
              </p:cNvSpPr>
              <p:nvPr/>
            </p:nvSpPr>
            <p:spPr bwMode="auto">
              <a:xfrm>
                <a:off x="864" y="1200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3" name="Line 11"/>
              <p:cNvSpPr>
                <a:spLocks noChangeShapeType="1"/>
              </p:cNvSpPr>
              <p:nvPr/>
            </p:nvSpPr>
            <p:spPr bwMode="auto">
              <a:xfrm flipH="1">
                <a:off x="768" y="1296"/>
                <a:ext cx="96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4" name="Line 12"/>
              <p:cNvSpPr>
                <a:spLocks noChangeShapeType="1"/>
              </p:cNvSpPr>
              <p:nvPr/>
            </p:nvSpPr>
            <p:spPr bwMode="auto">
              <a:xfrm>
                <a:off x="768" y="1344"/>
                <a:ext cx="144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5" name="Line 13"/>
              <p:cNvSpPr>
                <a:spLocks noChangeShapeType="1"/>
              </p:cNvSpPr>
              <p:nvPr/>
            </p:nvSpPr>
            <p:spPr bwMode="auto">
              <a:xfrm flipH="1">
                <a:off x="768" y="1392"/>
                <a:ext cx="144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6" name="Line 14"/>
              <p:cNvSpPr>
                <a:spLocks noChangeShapeType="1"/>
              </p:cNvSpPr>
              <p:nvPr/>
            </p:nvSpPr>
            <p:spPr bwMode="auto">
              <a:xfrm>
                <a:off x="768" y="1440"/>
                <a:ext cx="144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7" name="Line 15"/>
              <p:cNvSpPr>
                <a:spLocks noChangeShapeType="1"/>
              </p:cNvSpPr>
              <p:nvPr/>
            </p:nvSpPr>
            <p:spPr bwMode="auto">
              <a:xfrm flipH="1">
                <a:off x="768" y="1488"/>
                <a:ext cx="144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8" name="Line 16"/>
              <p:cNvSpPr>
                <a:spLocks noChangeShapeType="1"/>
              </p:cNvSpPr>
              <p:nvPr/>
            </p:nvSpPr>
            <p:spPr bwMode="auto">
              <a:xfrm>
                <a:off x="768" y="1536"/>
                <a:ext cx="144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9" name="Line 17"/>
              <p:cNvSpPr>
                <a:spLocks noChangeShapeType="1"/>
              </p:cNvSpPr>
              <p:nvPr/>
            </p:nvSpPr>
            <p:spPr bwMode="auto">
              <a:xfrm flipH="1">
                <a:off x="768" y="1584"/>
                <a:ext cx="144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0" name="Line 18"/>
              <p:cNvSpPr>
                <a:spLocks noChangeShapeType="1"/>
              </p:cNvSpPr>
              <p:nvPr/>
            </p:nvSpPr>
            <p:spPr bwMode="auto">
              <a:xfrm>
                <a:off x="768" y="1632"/>
                <a:ext cx="144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1" name="Line 19"/>
              <p:cNvSpPr>
                <a:spLocks noChangeShapeType="1"/>
              </p:cNvSpPr>
              <p:nvPr/>
            </p:nvSpPr>
            <p:spPr bwMode="auto">
              <a:xfrm flipH="1">
                <a:off x="816" y="1680"/>
                <a:ext cx="96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2" name="Line 20"/>
              <p:cNvSpPr>
                <a:spLocks noChangeShapeType="1"/>
              </p:cNvSpPr>
              <p:nvPr/>
            </p:nvSpPr>
            <p:spPr bwMode="auto">
              <a:xfrm>
                <a:off x="816" y="1728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37" name="Line 21"/>
            <p:cNvSpPr>
              <a:spLocks noChangeShapeType="1"/>
            </p:cNvSpPr>
            <p:nvPr/>
          </p:nvSpPr>
          <p:spPr bwMode="auto">
            <a:xfrm flipV="1">
              <a:off x="3408" y="139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8" name="Line 22"/>
            <p:cNvSpPr>
              <a:spLocks noChangeShapeType="1"/>
            </p:cNvSpPr>
            <p:nvPr/>
          </p:nvSpPr>
          <p:spPr bwMode="auto">
            <a:xfrm>
              <a:off x="3408" y="1392"/>
              <a:ext cx="18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9" name="Line 23"/>
            <p:cNvSpPr>
              <a:spLocks noChangeShapeType="1"/>
            </p:cNvSpPr>
            <p:nvPr/>
          </p:nvSpPr>
          <p:spPr bwMode="auto">
            <a:xfrm>
              <a:off x="3408" y="2016"/>
              <a:ext cx="17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0" name="Text Box 24"/>
            <p:cNvSpPr txBox="1">
              <a:spLocks noChangeArrowheads="1"/>
            </p:cNvSpPr>
            <p:nvPr/>
          </p:nvSpPr>
          <p:spPr bwMode="auto">
            <a:xfrm>
              <a:off x="5328" y="1536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/>
                <a:t>R</a:t>
              </a:r>
            </a:p>
          </p:txBody>
        </p:sp>
        <p:sp>
          <p:nvSpPr>
            <p:cNvPr id="59441" name="Text Box 25"/>
            <p:cNvSpPr txBox="1">
              <a:spLocks noChangeArrowheads="1"/>
            </p:cNvSpPr>
            <p:nvPr/>
          </p:nvSpPr>
          <p:spPr bwMode="auto">
            <a:xfrm>
              <a:off x="2928" y="1536"/>
              <a:ext cx="3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/>
                <a:t>emf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019800" y="1971675"/>
            <a:ext cx="457200" cy="466725"/>
            <a:chOff x="3792" y="1242"/>
            <a:chExt cx="288" cy="294"/>
          </a:xfrm>
        </p:grpSpPr>
        <p:sp>
          <p:nvSpPr>
            <p:cNvPr id="59433" name="Oval 27"/>
            <p:cNvSpPr>
              <a:spLocks noChangeArrowheads="1"/>
            </p:cNvSpPr>
            <p:nvPr/>
          </p:nvSpPr>
          <p:spPr bwMode="auto">
            <a:xfrm>
              <a:off x="3792" y="1248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434" name="Text Box 28"/>
            <p:cNvSpPr txBox="1">
              <a:spLocks noChangeArrowheads="1"/>
            </p:cNvSpPr>
            <p:nvPr/>
          </p:nvSpPr>
          <p:spPr bwMode="auto">
            <a:xfrm>
              <a:off x="3810" y="124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A</a:t>
              </a:r>
            </a:p>
          </p:txBody>
        </p:sp>
      </p:grpSp>
      <p:sp>
        <p:nvSpPr>
          <p:cNvPr id="1385501" name="Line 29"/>
          <p:cNvSpPr>
            <a:spLocks noChangeShapeType="1"/>
          </p:cNvSpPr>
          <p:nvPr/>
        </p:nvSpPr>
        <p:spPr bwMode="auto">
          <a:xfrm>
            <a:off x="1763713" y="1987550"/>
            <a:ext cx="0" cy="40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5502" name="Text Box 30"/>
          <p:cNvSpPr txBox="1">
            <a:spLocks noChangeArrowheads="1"/>
          </p:cNvSpPr>
          <p:nvPr/>
        </p:nvSpPr>
        <p:spPr bwMode="auto">
          <a:xfrm>
            <a:off x="669925" y="2479675"/>
            <a:ext cx="38481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Process of measuring requires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charges to do some work:</a:t>
            </a:r>
            <a:endParaRPr lang="en-US" altLang="en-US"/>
          </a:p>
          <a:p>
            <a:pPr eaLnBrk="1" hangingPunct="1"/>
            <a:r>
              <a:rPr lang="en-US" altLang="en-US"/>
              <a:t>Internal resistance</a:t>
            </a: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5867400" y="1752600"/>
            <a:ext cx="2057400" cy="914400"/>
            <a:chOff x="3696" y="1872"/>
            <a:chExt cx="1296" cy="576"/>
          </a:xfrm>
        </p:grpSpPr>
        <p:grpSp>
          <p:nvGrpSpPr>
            <p:cNvPr id="59410" name="Group 32"/>
            <p:cNvGrpSpPr>
              <a:grpSpLocks/>
            </p:cNvGrpSpPr>
            <p:nvPr/>
          </p:nvGrpSpPr>
          <p:grpSpPr bwMode="auto">
            <a:xfrm>
              <a:off x="3696" y="1872"/>
              <a:ext cx="1296" cy="576"/>
              <a:chOff x="3696" y="1104"/>
              <a:chExt cx="1296" cy="576"/>
            </a:xfrm>
          </p:grpSpPr>
          <p:sp>
            <p:nvSpPr>
              <p:cNvPr id="59417" name="Rectangle 33"/>
              <p:cNvSpPr>
                <a:spLocks noChangeArrowheads="1"/>
              </p:cNvSpPr>
              <p:nvPr/>
            </p:nvSpPr>
            <p:spPr bwMode="auto">
              <a:xfrm>
                <a:off x="3696" y="1104"/>
                <a:ext cx="1296" cy="57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8" name="Text Box 34"/>
              <p:cNvSpPr txBox="1">
                <a:spLocks noChangeArrowheads="1"/>
              </p:cNvSpPr>
              <p:nvPr/>
            </p:nvSpPr>
            <p:spPr bwMode="auto">
              <a:xfrm>
                <a:off x="4320" y="1344"/>
                <a:ext cx="32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i="1"/>
                  <a:t>r</a:t>
                </a:r>
                <a:r>
                  <a:rPr lang="en-US" altLang="en-US" baseline="-25000"/>
                  <a:t>int</a:t>
                </a:r>
                <a:endParaRPr lang="en-US" altLang="en-US" i="1"/>
              </a:p>
            </p:txBody>
          </p:sp>
          <p:grpSp>
            <p:nvGrpSpPr>
              <p:cNvPr id="59419" name="Group 35"/>
              <p:cNvGrpSpPr>
                <a:grpSpLocks/>
              </p:cNvGrpSpPr>
              <p:nvPr/>
            </p:nvGrpSpPr>
            <p:grpSpPr bwMode="auto">
              <a:xfrm>
                <a:off x="4176" y="1344"/>
                <a:ext cx="768" cy="96"/>
                <a:chOff x="4032" y="2544"/>
                <a:chExt cx="768" cy="96"/>
              </a:xfrm>
            </p:grpSpPr>
            <p:sp>
              <p:nvSpPr>
                <p:cNvPr id="59420" name="Rectangle 36"/>
                <p:cNvSpPr>
                  <a:spLocks noChangeArrowheads="1"/>
                </p:cNvSpPr>
                <p:nvPr/>
              </p:nvSpPr>
              <p:spPr bwMode="auto">
                <a:xfrm>
                  <a:off x="4080" y="2544"/>
                  <a:ext cx="720" cy="96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59421" name="Group 37"/>
                <p:cNvGrpSpPr>
                  <a:grpSpLocks/>
                </p:cNvGrpSpPr>
                <p:nvPr/>
              </p:nvGrpSpPr>
              <p:grpSpPr bwMode="auto">
                <a:xfrm>
                  <a:off x="4032" y="2544"/>
                  <a:ext cx="768" cy="96"/>
                  <a:chOff x="3216" y="2016"/>
                  <a:chExt cx="960" cy="192"/>
                </a:xfrm>
              </p:grpSpPr>
              <p:sp>
                <p:nvSpPr>
                  <p:cNvPr id="5942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112"/>
                    <a:ext cx="9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23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12" y="2016"/>
                    <a:ext cx="48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24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2016"/>
                    <a:ext cx="96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25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2016"/>
                    <a:ext cx="96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2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552" y="2016"/>
                    <a:ext cx="96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27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48" y="2016"/>
                    <a:ext cx="96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28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016"/>
                    <a:ext cx="96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29" name="Line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40" y="2016"/>
                    <a:ext cx="96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30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2016"/>
                    <a:ext cx="96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31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32" y="2112"/>
                    <a:ext cx="48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32" name="Line 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80" y="2112"/>
                    <a:ext cx="9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9411" name="Group 49"/>
            <p:cNvGrpSpPr>
              <a:grpSpLocks/>
            </p:cNvGrpSpPr>
            <p:nvPr/>
          </p:nvGrpSpPr>
          <p:grpSpPr bwMode="auto">
            <a:xfrm>
              <a:off x="3792" y="2010"/>
              <a:ext cx="288" cy="294"/>
              <a:chOff x="3792" y="1242"/>
              <a:chExt cx="288" cy="294"/>
            </a:xfrm>
          </p:grpSpPr>
          <p:sp>
            <p:nvSpPr>
              <p:cNvPr id="59415" name="Oval 50"/>
              <p:cNvSpPr>
                <a:spLocks noChangeArrowheads="1"/>
              </p:cNvSpPr>
              <p:nvPr/>
            </p:nvSpPr>
            <p:spPr bwMode="auto">
              <a:xfrm>
                <a:off x="3792" y="124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6" name="Text Box 51"/>
              <p:cNvSpPr txBox="1">
                <a:spLocks noChangeArrowheads="1"/>
              </p:cNvSpPr>
              <p:nvPr/>
            </p:nvSpPr>
            <p:spPr bwMode="auto">
              <a:xfrm>
                <a:off x="3810" y="1242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A</a:t>
                </a:r>
              </a:p>
            </p:txBody>
          </p:sp>
        </p:grpSp>
        <p:sp>
          <p:nvSpPr>
            <p:cNvPr id="59412" name="Line 52"/>
            <p:cNvSpPr>
              <a:spLocks noChangeShapeType="1"/>
            </p:cNvSpPr>
            <p:nvPr/>
          </p:nvSpPr>
          <p:spPr bwMode="auto">
            <a:xfrm flipH="1">
              <a:off x="4080" y="2160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3" name="Line 53"/>
            <p:cNvSpPr>
              <a:spLocks noChangeShapeType="1"/>
            </p:cNvSpPr>
            <p:nvPr/>
          </p:nvSpPr>
          <p:spPr bwMode="auto">
            <a:xfrm>
              <a:off x="3696" y="2160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4" name="Line 54"/>
            <p:cNvSpPr>
              <a:spLocks noChangeShapeType="1"/>
            </p:cNvSpPr>
            <p:nvPr/>
          </p:nvSpPr>
          <p:spPr bwMode="auto">
            <a:xfrm>
              <a:off x="4944" y="2160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385527" name="Object 55"/>
          <p:cNvGraphicFramePr>
            <a:graphicFrameLocks noChangeAspect="1"/>
          </p:cNvGraphicFramePr>
          <p:nvPr/>
        </p:nvGraphicFramePr>
        <p:xfrm>
          <a:off x="3336925" y="3946525"/>
          <a:ext cx="153987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02" name="Equation" r:id="rId4" imgW="837836" imgH="203112" progId="Equation.3">
                  <p:embed/>
                </p:oleObj>
              </mc:Choice>
              <mc:Fallback>
                <p:oleObj name="Equation" r:id="rId4" imgW="83783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3946525"/>
                        <a:ext cx="1539875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528" name="Text Box 56"/>
          <p:cNvSpPr txBox="1">
            <a:spLocks noChangeArrowheads="1"/>
          </p:cNvSpPr>
          <p:nvPr/>
        </p:nvSpPr>
        <p:spPr bwMode="auto">
          <a:xfrm>
            <a:off x="1524000" y="3886200"/>
            <a:ext cx="178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No ammeter:</a:t>
            </a:r>
            <a:endParaRPr lang="en-US" altLang="en-US"/>
          </a:p>
        </p:txBody>
      </p:sp>
      <p:sp>
        <p:nvSpPr>
          <p:cNvPr id="1385529" name="Line 57"/>
          <p:cNvSpPr>
            <a:spLocks noChangeShapeType="1"/>
          </p:cNvSpPr>
          <p:nvPr/>
        </p:nvSpPr>
        <p:spPr bwMode="auto">
          <a:xfrm>
            <a:off x="5029200" y="4114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85530" name="Object 58"/>
          <p:cNvGraphicFramePr>
            <a:graphicFrameLocks noChangeAspect="1"/>
          </p:cNvGraphicFramePr>
          <p:nvPr/>
        </p:nvGraphicFramePr>
        <p:xfrm>
          <a:off x="6477000" y="3733800"/>
          <a:ext cx="1027113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03" name="Equation" r:id="rId6" imgW="558558" imgH="393529" progId="Equation.3">
                  <p:embed/>
                </p:oleObj>
              </mc:Choice>
              <mc:Fallback>
                <p:oleObj name="Equation" r:id="rId6" imgW="55855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733800"/>
                        <a:ext cx="1027113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531" name="Text Box 59"/>
          <p:cNvSpPr txBox="1">
            <a:spLocks noChangeArrowheads="1"/>
          </p:cNvSpPr>
          <p:nvPr/>
        </p:nvSpPr>
        <p:spPr bwMode="auto">
          <a:xfrm>
            <a:off x="1295400" y="4770438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With ammeter:</a:t>
            </a:r>
            <a:endParaRPr lang="en-US" altLang="en-US"/>
          </a:p>
        </p:txBody>
      </p:sp>
      <p:graphicFrame>
        <p:nvGraphicFramePr>
          <p:cNvPr id="1385532" name="Object 60"/>
          <p:cNvGraphicFramePr>
            <a:graphicFrameLocks noChangeAspect="1"/>
          </p:cNvGraphicFramePr>
          <p:nvPr/>
        </p:nvGraphicFramePr>
        <p:xfrm>
          <a:off x="3352800" y="4803775"/>
          <a:ext cx="21939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04" name="Equation" r:id="rId8" imgW="1193800" imgH="228600" progId="Equation.3">
                  <p:embed/>
                </p:oleObj>
              </mc:Choice>
              <mc:Fallback>
                <p:oleObj name="Equation" r:id="rId8" imgW="119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803775"/>
                        <a:ext cx="21939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533" name="Line 61"/>
          <p:cNvSpPr>
            <a:spLocks noChangeShapeType="1"/>
          </p:cNvSpPr>
          <p:nvPr/>
        </p:nvSpPr>
        <p:spPr bwMode="auto">
          <a:xfrm>
            <a:off x="5715000" y="49577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85534" name="Object 62"/>
          <p:cNvGraphicFramePr>
            <a:graphicFrameLocks noChangeAspect="1"/>
          </p:cNvGraphicFramePr>
          <p:nvPr/>
        </p:nvGraphicFramePr>
        <p:xfrm>
          <a:off x="6488113" y="4572000"/>
          <a:ext cx="12842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05" name="Equation" r:id="rId10" imgW="698197" imgH="431613" progId="Equation.3">
                  <p:embed/>
                </p:oleObj>
              </mc:Choice>
              <mc:Fallback>
                <p:oleObj name="Equation" r:id="rId10" imgW="69819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8113" y="4572000"/>
                        <a:ext cx="1284287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535" name="Text Box 63"/>
          <p:cNvSpPr txBox="1">
            <a:spLocks noChangeArrowheads="1"/>
          </p:cNvSpPr>
          <p:nvPr/>
        </p:nvSpPr>
        <p:spPr bwMode="auto">
          <a:xfrm>
            <a:off x="685800" y="5638800"/>
            <a:ext cx="6624638" cy="457200"/>
          </a:xfrm>
          <a:prstGeom prst="rect">
            <a:avLst/>
          </a:prstGeom>
          <a:solidFill>
            <a:srgbClr val="F6F6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Internal resistance of an ammeter must be very small</a:t>
            </a:r>
          </a:p>
        </p:txBody>
      </p:sp>
      <p:sp>
        <p:nvSpPr>
          <p:cNvPr id="59409" name="Rectangle 6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a typeface="ＭＳ Ｐゴシック" charset="-128"/>
              </a:rPr>
              <a:t>Ammeter Design: </a:t>
            </a:r>
            <a:r>
              <a:rPr lang="en-US" altLang="en-US" dirty="0" err="1" smtClean="0">
                <a:solidFill>
                  <a:srgbClr val="FF0000"/>
                </a:solidFill>
                <a:ea typeface="ＭＳ Ｐゴシック" charset="-128"/>
              </a:rPr>
              <a:t>r</a:t>
            </a:r>
            <a:r>
              <a:rPr lang="en-US" altLang="en-US" baseline="-25000" dirty="0" err="1" smtClean="0">
                <a:solidFill>
                  <a:srgbClr val="FF0000"/>
                </a:solidFill>
                <a:ea typeface="ＭＳ Ｐゴシック" charset="-128"/>
              </a:rPr>
              <a:t>int</a:t>
            </a:r>
            <a:endParaRPr lang="en-US" altLang="en-US" dirty="0" smtClean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A7FC-CEA6-414E-B1BE-DFE5F4AC8D06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1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3" name="Group 2"/>
          <p:cNvGrpSpPr>
            <a:grpSpLocks/>
          </p:cNvGrpSpPr>
          <p:nvPr/>
        </p:nvGrpSpPr>
        <p:grpSpPr bwMode="auto">
          <a:xfrm>
            <a:off x="381000" y="1371600"/>
            <a:ext cx="2005013" cy="3429000"/>
            <a:chOff x="240" y="864"/>
            <a:chExt cx="1263" cy="2160"/>
          </a:xfrm>
        </p:grpSpPr>
        <p:sp>
          <p:nvSpPr>
            <p:cNvPr id="63520" name="Line 3"/>
            <p:cNvSpPr>
              <a:spLocks noChangeShapeType="1"/>
            </p:cNvSpPr>
            <p:nvPr/>
          </p:nvSpPr>
          <p:spPr bwMode="auto">
            <a:xfrm>
              <a:off x="672" y="2736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521" name="Group 4"/>
            <p:cNvGrpSpPr>
              <a:grpSpLocks/>
            </p:cNvGrpSpPr>
            <p:nvPr/>
          </p:nvGrpSpPr>
          <p:grpSpPr bwMode="auto">
            <a:xfrm>
              <a:off x="1296" y="1824"/>
              <a:ext cx="144" cy="624"/>
              <a:chOff x="768" y="1200"/>
              <a:chExt cx="144" cy="624"/>
            </a:xfrm>
          </p:grpSpPr>
          <p:sp>
            <p:nvSpPr>
              <p:cNvPr id="63549" name="Line 5"/>
              <p:cNvSpPr>
                <a:spLocks noChangeShapeType="1"/>
              </p:cNvSpPr>
              <p:nvPr/>
            </p:nvSpPr>
            <p:spPr bwMode="auto">
              <a:xfrm>
                <a:off x="864" y="1200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0" name="Line 6"/>
              <p:cNvSpPr>
                <a:spLocks noChangeShapeType="1"/>
              </p:cNvSpPr>
              <p:nvPr/>
            </p:nvSpPr>
            <p:spPr bwMode="auto">
              <a:xfrm flipH="1">
                <a:off x="768" y="1296"/>
                <a:ext cx="96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1" name="Line 7"/>
              <p:cNvSpPr>
                <a:spLocks noChangeShapeType="1"/>
              </p:cNvSpPr>
              <p:nvPr/>
            </p:nvSpPr>
            <p:spPr bwMode="auto">
              <a:xfrm>
                <a:off x="768" y="1344"/>
                <a:ext cx="144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2" name="Line 8"/>
              <p:cNvSpPr>
                <a:spLocks noChangeShapeType="1"/>
              </p:cNvSpPr>
              <p:nvPr/>
            </p:nvSpPr>
            <p:spPr bwMode="auto">
              <a:xfrm flipH="1">
                <a:off x="768" y="1392"/>
                <a:ext cx="144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3" name="Line 9"/>
              <p:cNvSpPr>
                <a:spLocks noChangeShapeType="1"/>
              </p:cNvSpPr>
              <p:nvPr/>
            </p:nvSpPr>
            <p:spPr bwMode="auto">
              <a:xfrm>
                <a:off x="768" y="1440"/>
                <a:ext cx="144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4" name="Line 10"/>
              <p:cNvSpPr>
                <a:spLocks noChangeShapeType="1"/>
              </p:cNvSpPr>
              <p:nvPr/>
            </p:nvSpPr>
            <p:spPr bwMode="auto">
              <a:xfrm flipH="1">
                <a:off x="768" y="1488"/>
                <a:ext cx="144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5" name="Line 11"/>
              <p:cNvSpPr>
                <a:spLocks noChangeShapeType="1"/>
              </p:cNvSpPr>
              <p:nvPr/>
            </p:nvSpPr>
            <p:spPr bwMode="auto">
              <a:xfrm>
                <a:off x="768" y="1536"/>
                <a:ext cx="144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6" name="Line 12"/>
              <p:cNvSpPr>
                <a:spLocks noChangeShapeType="1"/>
              </p:cNvSpPr>
              <p:nvPr/>
            </p:nvSpPr>
            <p:spPr bwMode="auto">
              <a:xfrm flipH="1">
                <a:off x="768" y="1584"/>
                <a:ext cx="144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7" name="Line 13"/>
              <p:cNvSpPr>
                <a:spLocks noChangeShapeType="1"/>
              </p:cNvSpPr>
              <p:nvPr/>
            </p:nvSpPr>
            <p:spPr bwMode="auto">
              <a:xfrm>
                <a:off x="768" y="1632"/>
                <a:ext cx="144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8" name="Line 14"/>
              <p:cNvSpPr>
                <a:spLocks noChangeShapeType="1"/>
              </p:cNvSpPr>
              <p:nvPr/>
            </p:nvSpPr>
            <p:spPr bwMode="auto">
              <a:xfrm flipH="1">
                <a:off x="816" y="1680"/>
                <a:ext cx="96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9" name="Line 15"/>
              <p:cNvSpPr>
                <a:spLocks noChangeShapeType="1"/>
              </p:cNvSpPr>
              <p:nvPr/>
            </p:nvSpPr>
            <p:spPr bwMode="auto">
              <a:xfrm>
                <a:off x="816" y="1728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522" name="Group 16"/>
            <p:cNvGrpSpPr>
              <a:grpSpLocks/>
            </p:cNvGrpSpPr>
            <p:nvPr/>
          </p:nvGrpSpPr>
          <p:grpSpPr bwMode="auto">
            <a:xfrm>
              <a:off x="528" y="1152"/>
              <a:ext cx="288" cy="336"/>
              <a:chOff x="288" y="1440"/>
              <a:chExt cx="288" cy="336"/>
            </a:xfrm>
          </p:grpSpPr>
          <p:sp>
            <p:nvSpPr>
              <p:cNvPr id="63545" name="Line 17"/>
              <p:cNvSpPr>
                <a:spLocks noChangeShapeType="1"/>
              </p:cNvSpPr>
              <p:nvPr/>
            </p:nvSpPr>
            <p:spPr bwMode="auto">
              <a:xfrm>
                <a:off x="288" y="158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6" name="Line 18"/>
              <p:cNvSpPr>
                <a:spLocks noChangeShapeType="1"/>
              </p:cNvSpPr>
              <p:nvPr/>
            </p:nvSpPr>
            <p:spPr bwMode="auto">
              <a:xfrm flipV="1">
                <a:off x="432" y="144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7" name="Line 19"/>
              <p:cNvSpPr>
                <a:spLocks noChangeShapeType="1"/>
              </p:cNvSpPr>
              <p:nvPr/>
            </p:nvSpPr>
            <p:spPr bwMode="auto">
              <a:xfrm>
                <a:off x="384" y="163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8" name="Line 20"/>
              <p:cNvSpPr>
                <a:spLocks noChangeShapeType="1"/>
              </p:cNvSpPr>
              <p:nvPr/>
            </p:nvSpPr>
            <p:spPr bwMode="auto">
              <a:xfrm>
                <a:off x="432" y="1632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523" name="Group 21"/>
            <p:cNvGrpSpPr>
              <a:grpSpLocks/>
            </p:cNvGrpSpPr>
            <p:nvPr/>
          </p:nvGrpSpPr>
          <p:grpSpPr bwMode="auto">
            <a:xfrm>
              <a:off x="1344" y="864"/>
              <a:ext cx="144" cy="624"/>
              <a:chOff x="768" y="1200"/>
              <a:chExt cx="144" cy="624"/>
            </a:xfrm>
          </p:grpSpPr>
          <p:sp>
            <p:nvSpPr>
              <p:cNvPr id="63534" name="Line 22"/>
              <p:cNvSpPr>
                <a:spLocks noChangeShapeType="1"/>
              </p:cNvSpPr>
              <p:nvPr/>
            </p:nvSpPr>
            <p:spPr bwMode="auto">
              <a:xfrm>
                <a:off x="864" y="1200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5" name="Line 23"/>
              <p:cNvSpPr>
                <a:spLocks noChangeShapeType="1"/>
              </p:cNvSpPr>
              <p:nvPr/>
            </p:nvSpPr>
            <p:spPr bwMode="auto">
              <a:xfrm flipH="1">
                <a:off x="768" y="1296"/>
                <a:ext cx="96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6" name="Line 24"/>
              <p:cNvSpPr>
                <a:spLocks noChangeShapeType="1"/>
              </p:cNvSpPr>
              <p:nvPr/>
            </p:nvSpPr>
            <p:spPr bwMode="auto">
              <a:xfrm>
                <a:off x="768" y="1344"/>
                <a:ext cx="144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7" name="Line 25"/>
              <p:cNvSpPr>
                <a:spLocks noChangeShapeType="1"/>
              </p:cNvSpPr>
              <p:nvPr/>
            </p:nvSpPr>
            <p:spPr bwMode="auto">
              <a:xfrm flipH="1">
                <a:off x="768" y="1392"/>
                <a:ext cx="144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8" name="Line 26"/>
              <p:cNvSpPr>
                <a:spLocks noChangeShapeType="1"/>
              </p:cNvSpPr>
              <p:nvPr/>
            </p:nvSpPr>
            <p:spPr bwMode="auto">
              <a:xfrm>
                <a:off x="768" y="1440"/>
                <a:ext cx="144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9" name="Line 27"/>
              <p:cNvSpPr>
                <a:spLocks noChangeShapeType="1"/>
              </p:cNvSpPr>
              <p:nvPr/>
            </p:nvSpPr>
            <p:spPr bwMode="auto">
              <a:xfrm flipH="1">
                <a:off x="768" y="1488"/>
                <a:ext cx="144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0" name="Line 28"/>
              <p:cNvSpPr>
                <a:spLocks noChangeShapeType="1"/>
              </p:cNvSpPr>
              <p:nvPr/>
            </p:nvSpPr>
            <p:spPr bwMode="auto">
              <a:xfrm>
                <a:off x="768" y="1536"/>
                <a:ext cx="144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1" name="Line 29"/>
              <p:cNvSpPr>
                <a:spLocks noChangeShapeType="1"/>
              </p:cNvSpPr>
              <p:nvPr/>
            </p:nvSpPr>
            <p:spPr bwMode="auto">
              <a:xfrm flipH="1">
                <a:off x="768" y="1584"/>
                <a:ext cx="144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2" name="Line 30"/>
              <p:cNvSpPr>
                <a:spLocks noChangeShapeType="1"/>
              </p:cNvSpPr>
              <p:nvPr/>
            </p:nvSpPr>
            <p:spPr bwMode="auto">
              <a:xfrm>
                <a:off x="768" y="1632"/>
                <a:ext cx="144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3" name="Line 31"/>
              <p:cNvSpPr>
                <a:spLocks noChangeShapeType="1"/>
              </p:cNvSpPr>
              <p:nvPr/>
            </p:nvSpPr>
            <p:spPr bwMode="auto">
              <a:xfrm flipH="1">
                <a:off x="816" y="1680"/>
                <a:ext cx="96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4" name="Line 32"/>
              <p:cNvSpPr>
                <a:spLocks noChangeShapeType="1"/>
              </p:cNvSpPr>
              <p:nvPr/>
            </p:nvSpPr>
            <p:spPr bwMode="auto">
              <a:xfrm>
                <a:off x="816" y="1728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524" name="Line 33"/>
            <p:cNvSpPr>
              <a:spLocks noChangeShapeType="1"/>
            </p:cNvSpPr>
            <p:nvPr/>
          </p:nvSpPr>
          <p:spPr bwMode="auto">
            <a:xfrm flipV="1">
              <a:off x="672" y="864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5" name="Line 34"/>
            <p:cNvSpPr>
              <a:spLocks noChangeShapeType="1"/>
            </p:cNvSpPr>
            <p:nvPr/>
          </p:nvSpPr>
          <p:spPr bwMode="auto">
            <a:xfrm>
              <a:off x="672" y="864"/>
              <a:ext cx="7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6" name="Line 35"/>
            <p:cNvSpPr>
              <a:spLocks noChangeShapeType="1"/>
            </p:cNvSpPr>
            <p:nvPr/>
          </p:nvSpPr>
          <p:spPr bwMode="auto">
            <a:xfrm>
              <a:off x="672" y="1488"/>
              <a:ext cx="0" cy="1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7" name="Text Box 36"/>
            <p:cNvSpPr txBox="1">
              <a:spLocks noChangeArrowheads="1"/>
            </p:cNvSpPr>
            <p:nvPr/>
          </p:nvSpPr>
          <p:spPr bwMode="auto">
            <a:xfrm>
              <a:off x="1008" y="1008"/>
              <a:ext cx="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/>
                <a:t>R</a:t>
              </a:r>
              <a:r>
                <a:rPr lang="en-US" altLang="en-US" baseline="-25000"/>
                <a:t>1</a:t>
              </a:r>
              <a:endParaRPr lang="en-US" altLang="en-US" i="1"/>
            </a:p>
          </p:txBody>
        </p:sp>
        <p:sp>
          <p:nvSpPr>
            <p:cNvPr id="63528" name="Text Box 37"/>
            <p:cNvSpPr txBox="1">
              <a:spLocks noChangeArrowheads="1"/>
            </p:cNvSpPr>
            <p:nvPr/>
          </p:nvSpPr>
          <p:spPr bwMode="auto">
            <a:xfrm>
              <a:off x="1008" y="2016"/>
              <a:ext cx="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/>
                <a:t>R</a:t>
              </a:r>
              <a:r>
                <a:rPr lang="en-US" altLang="en-US" baseline="-25000"/>
                <a:t>2</a:t>
              </a:r>
              <a:endParaRPr lang="en-US" altLang="en-US" i="1"/>
            </a:p>
          </p:txBody>
        </p:sp>
        <p:sp>
          <p:nvSpPr>
            <p:cNvPr id="63529" name="Text Box 38"/>
            <p:cNvSpPr txBox="1">
              <a:spLocks noChangeArrowheads="1"/>
            </p:cNvSpPr>
            <p:nvPr/>
          </p:nvSpPr>
          <p:spPr bwMode="auto">
            <a:xfrm>
              <a:off x="240" y="1392"/>
              <a:ext cx="3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/>
                <a:t>emf</a:t>
              </a:r>
            </a:p>
          </p:txBody>
        </p:sp>
        <p:sp>
          <p:nvSpPr>
            <p:cNvPr id="63530" name="Line 39"/>
            <p:cNvSpPr>
              <a:spLocks noChangeShapeType="1"/>
            </p:cNvSpPr>
            <p:nvPr/>
          </p:nvSpPr>
          <p:spPr bwMode="auto">
            <a:xfrm>
              <a:off x="1344" y="2448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1" name="Line 40"/>
            <p:cNvSpPr>
              <a:spLocks noChangeShapeType="1"/>
            </p:cNvSpPr>
            <p:nvPr/>
          </p:nvSpPr>
          <p:spPr bwMode="auto">
            <a:xfrm flipV="1">
              <a:off x="1392" y="1488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2" name="Text Box 41"/>
            <p:cNvSpPr txBox="1">
              <a:spLocks noChangeArrowheads="1"/>
            </p:cNvSpPr>
            <p:nvPr/>
          </p:nvSpPr>
          <p:spPr bwMode="auto">
            <a:xfrm>
              <a:off x="1248" y="273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A</a:t>
              </a:r>
            </a:p>
          </p:txBody>
        </p:sp>
        <p:sp>
          <p:nvSpPr>
            <p:cNvPr id="63533" name="Text Box 42"/>
            <p:cNvSpPr txBox="1">
              <a:spLocks noChangeArrowheads="1"/>
            </p:cNvSpPr>
            <p:nvPr/>
          </p:nvSpPr>
          <p:spPr bwMode="auto">
            <a:xfrm>
              <a:off x="1152" y="1392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</p:grpSp>
      <p:sp>
        <p:nvSpPr>
          <p:cNvPr id="1393707" name="Text Box 43"/>
          <p:cNvSpPr txBox="1">
            <a:spLocks noChangeArrowheads="1"/>
          </p:cNvSpPr>
          <p:nvPr/>
        </p:nvSpPr>
        <p:spPr bwMode="auto">
          <a:xfrm>
            <a:off x="4419600" y="1219200"/>
            <a:ext cx="3971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  <a:sym typeface="Symbol" charset="2"/>
              </a:rPr>
              <a:t></a:t>
            </a:r>
            <a:r>
              <a:rPr lang="en-US" altLang="en-US" i="1">
                <a:solidFill>
                  <a:schemeClr val="accent2"/>
                </a:solidFill>
                <a:sym typeface="Symbol" charset="2"/>
              </a:rPr>
              <a:t>V</a:t>
            </a:r>
            <a:r>
              <a:rPr lang="en-US" altLang="en-US" baseline="-25000">
                <a:solidFill>
                  <a:schemeClr val="accent2"/>
                </a:solidFill>
                <a:sym typeface="Symbol" charset="2"/>
              </a:rPr>
              <a:t>AB</a:t>
            </a:r>
            <a:r>
              <a:rPr lang="en-US" altLang="en-US">
                <a:solidFill>
                  <a:schemeClr val="accent2"/>
                </a:solidFill>
                <a:sym typeface="Symbol" charset="2"/>
              </a:rPr>
              <a:t> in absence of a voltmeter</a:t>
            </a:r>
            <a:endParaRPr lang="en-US" altLang="en-US"/>
          </a:p>
        </p:txBody>
      </p:sp>
      <p:graphicFrame>
        <p:nvGraphicFramePr>
          <p:cNvPr id="1393708" name="Object 44"/>
          <p:cNvGraphicFramePr>
            <a:graphicFrameLocks noChangeAspect="1"/>
          </p:cNvGraphicFramePr>
          <p:nvPr/>
        </p:nvGraphicFramePr>
        <p:xfrm>
          <a:off x="5029200" y="1828800"/>
          <a:ext cx="231616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86" name="Equation" r:id="rId4" imgW="1257300" imgH="431800" progId="Equation.3">
                  <p:embed/>
                </p:oleObj>
              </mc:Choice>
              <mc:Fallback>
                <p:oleObj name="Equation" r:id="rId4" imgW="1257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2316163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2133600" y="2209800"/>
            <a:ext cx="1905000" cy="2362200"/>
            <a:chOff x="1344" y="1392"/>
            <a:chExt cx="1200" cy="1488"/>
          </a:xfrm>
        </p:grpSpPr>
        <p:sp>
          <p:nvSpPr>
            <p:cNvPr id="63499" name="Rectangle 46"/>
            <p:cNvSpPr>
              <a:spLocks noChangeArrowheads="1"/>
            </p:cNvSpPr>
            <p:nvPr/>
          </p:nvSpPr>
          <p:spPr bwMode="auto">
            <a:xfrm>
              <a:off x="1680" y="1392"/>
              <a:ext cx="864" cy="148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i="1"/>
            </a:p>
          </p:txBody>
        </p:sp>
        <p:sp>
          <p:nvSpPr>
            <p:cNvPr id="63500" name="Line 47"/>
            <p:cNvSpPr>
              <a:spLocks noChangeShapeType="1"/>
            </p:cNvSpPr>
            <p:nvPr/>
          </p:nvSpPr>
          <p:spPr bwMode="auto">
            <a:xfrm>
              <a:off x="1392" y="1488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501" name="Group 48"/>
            <p:cNvGrpSpPr>
              <a:grpSpLocks/>
            </p:cNvGrpSpPr>
            <p:nvPr/>
          </p:nvGrpSpPr>
          <p:grpSpPr bwMode="auto">
            <a:xfrm>
              <a:off x="1776" y="1608"/>
              <a:ext cx="288" cy="912"/>
              <a:chOff x="1824" y="1728"/>
              <a:chExt cx="288" cy="912"/>
            </a:xfrm>
          </p:grpSpPr>
          <p:grpSp>
            <p:nvGrpSpPr>
              <p:cNvPr id="63506" name="Group 49"/>
              <p:cNvGrpSpPr>
                <a:grpSpLocks/>
              </p:cNvGrpSpPr>
              <p:nvPr/>
            </p:nvGrpSpPr>
            <p:grpSpPr bwMode="auto">
              <a:xfrm>
                <a:off x="1920" y="1728"/>
                <a:ext cx="144" cy="624"/>
                <a:chOff x="768" y="1200"/>
                <a:chExt cx="144" cy="624"/>
              </a:xfrm>
            </p:grpSpPr>
            <p:sp>
              <p:nvSpPr>
                <p:cNvPr id="63509" name="Line 50"/>
                <p:cNvSpPr>
                  <a:spLocks noChangeShapeType="1"/>
                </p:cNvSpPr>
                <p:nvPr/>
              </p:nvSpPr>
              <p:spPr bwMode="auto">
                <a:xfrm>
                  <a:off x="864" y="120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10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768" y="1296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11" name="Line 52"/>
                <p:cNvSpPr>
                  <a:spLocks noChangeShapeType="1"/>
                </p:cNvSpPr>
                <p:nvPr/>
              </p:nvSpPr>
              <p:spPr bwMode="auto">
                <a:xfrm>
                  <a:off x="768" y="1344"/>
                  <a:ext cx="144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12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768" y="1392"/>
                  <a:ext cx="144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13" name="Line 54"/>
                <p:cNvSpPr>
                  <a:spLocks noChangeShapeType="1"/>
                </p:cNvSpPr>
                <p:nvPr/>
              </p:nvSpPr>
              <p:spPr bwMode="auto">
                <a:xfrm>
                  <a:off x="768" y="1440"/>
                  <a:ext cx="144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14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768" y="1488"/>
                  <a:ext cx="144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15" name="Line 56"/>
                <p:cNvSpPr>
                  <a:spLocks noChangeShapeType="1"/>
                </p:cNvSpPr>
                <p:nvPr/>
              </p:nvSpPr>
              <p:spPr bwMode="auto">
                <a:xfrm>
                  <a:off x="768" y="1536"/>
                  <a:ext cx="144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16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768" y="1584"/>
                  <a:ext cx="144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17" name="Line 58"/>
                <p:cNvSpPr>
                  <a:spLocks noChangeShapeType="1"/>
                </p:cNvSpPr>
                <p:nvPr/>
              </p:nvSpPr>
              <p:spPr bwMode="auto">
                <a:xfrm>
                  <a:off x="768" y="1632"/>
                  <a:ext cx="144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18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816" y="168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19" name="Line 60"/>
                <p:cNvSpPr>
                  <a:spLocks noChangeShapeType="1"/>
                </p:cNvSpPr>
                <p:nvPr/>
              </p:nvSpPr>
              <p:spPr bwMode="auto">
                <a:xfrm>
                  <a:off x="816" y="1728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507" name="Oval 61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508" name="Text Box 62"/>
              <p:cNvSpPr txBox="1">
                <a:spLocks noChangeArrowheads="1"/>
              </p:cNvSpPr>
              <p:nvPr/>
            </p:nvSpPr>
            <p:spPr bwMode="auto">
              <a:xfrm>
                <a:off x="1842" y="2352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A</a:t>
                </a:r>
              </a:p>
            </p:txBody>
          </p:sp>
        </p:grpSp>
        <p:sp>
          <p:nvSpPr>
            <p:cNvPr id="63502" name="Line 63"/>
            <p:cNvSpPr>
              <a:spLocks noChangeShapeType="1"/>
            </p:cNvSpPr>
            <p:nvPr/>
          </p:nvSpPr>
          <p:spPr bwMode="auto">
            <a:xfrm flipV="1">
              <a:off x="1920" y="254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Line 64"/>
            <p:cNvSpPr>
              <a:spLocks noChangeShapeType="1"/>
            </p:cNvSpPr>
            <p:nvPr/>
          </p:nvSpPr>
          <p:spPr bwMode="auto">
            <a:xfrm>
              <a:off x="1968" y="1488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Text Box 65"/>
            <p:cNvSpPr txBox="1">
              <a:spLocks noChangeArrowheads="1"/>
            </p:cNvSpPr>
            <p:nvPr/>
          </p:nvSpPr>
          <p:spPr bwMode="auto">
            <a:xfrm>
              <a:off x="2016" y="1776"/>
              <a:ext cx="3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/>
                <a:t>r</a:t>
              </a:r>
              <a:r>
                <a:rPr lang="en-US" altLang="en-US" baseline="-25000"/>
                <a:t>int</a:t>
              </a:r>
              <a:endParaRPr lang="en-US" altLang="en-US" i="1"/>
            </a:p>
          </p:txBody>
        </p:sp>
        <p:sp>
          <p:nvSpPr>
            <p:cNvPr id="63505" name="Line 66"/>
            <p:cNvSpPr>
              <a:spLocks noChangeShapeType="1"/>
            </p:cNvSpPr>
            <p:nvPr/>
          </p:nvSpPr>
          <p:spPr bwMode="auto">
            <a:xfrm>
              <a:off x="1344" y="2640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93731" name="Text Box 67"/>
          <p:cNvSpPr txBox="1">
            <a:spLocks noChangeArrowheads="1"/>
          </p:cNvSpPr>
          <p:nvPr/>
        </p:nvSpPr>
        <p:spPr bwMode="auto">
          <a:xfrm>
            <a:off x="4419600" y="2971800"/>
            <a:ext cx="40735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  <a:sym typeface="Symbol" charset="2"/>
              </a:rPr>
              <a:t></a:t>
            </a:r>
            <a:r>
              <a:rPr lang="en-US" altLang="en-US" i="1">
                <a:solidFill>
                  <a:schemeClr val="accent2"/>
                </a:solidFill>
                <a:sym typeface="Symbol" charset="2"/>
              </a:rPr>
              <a:t>V</a:t>
            </a:r>
            <a:r>
              <a:rPr lang="en-US" altLang="en-US" baseline="-25000">
                <a:solidFill>
                  <a:schemeClr val="accent2"/>
                </a:solidFill>
                <a:sym typeface="Symbol" charset="2"/>
              </a:rPr>
              <a:t>AB</a:t>
            </a:r>
            <a:r>
              <a:rPr lang="en-US" altLang="en-US">
                <a:solidFill>
                  <a:schemeClr val="accent2"/>
                </a:solidFill>
                <a:sym typeface="Symbol" charset="2"/>
              </a:rPr>
              <a:t> in presence of a voltmeter</a:t>
            </a:r>
            <a:endParaRPr lang="en-US" altLang="en-US"/>
          </a:p>
        </p:txBody>
      </p:sp>
      <p:graphicFrame>
        <p:nvGraphicFramePr>
          <p:cNvPr id="1393732" name="Object 68"/>
          <p:cNvGraphicFramePr>
            <a:graphicFrameLocks noChangeAspect="1"/>
          </p:cNvGraphicFramePr>
          <p:nvPr/>
        </p:nvGraphicFramePr>
        <p:xfrm>
          <a:off x="5075238" y="3494088"/>
          <a:ext cx="25495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87" name="Equation" r:id="rId6" imgW="1384300" imgH="457200" progId="Equation.3">
                  <p:embed/>
                </p:oleObj>
              </mc:Choice>
              <mc:Fallback>
                <p:oleObj name="Equation" r:id="rId6" imgW="1384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3494088"/>
                        <a:ext cx="25495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733" name="Object 69"/>
          <p:cNvGraphicFramePr>
            <a:graphicFrameLocks noChangeAspect="1"/>
          </p:cNvGraphicFramePr>
          <p:nvPr/>
        </p:nvGraphicFramePr>
        <p:xfrm>
          <a:off x="5181600" y="4419600"/>
          <a:ext cx="17557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88" name="Equation" r:id="rId8" imgW="952087" imgH="431613" progId="Equation.3">
                  <p:embed/>
                </p:oleObj>
              </mc:Choice>
              <mc:Fallback>
                <p:oleObj name="Equation" r:id="rId8" imgW="95208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419600"/>
                        <a:ext cx="175577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3734" name="Text Box 70"/>
          <p:cNvSpPr txBox="1">
            <a:spLocks noChangeArrowheads="1"/>
          </p:cNvSpPr>
          <p:nvPr/>
        </p:nvSpPr>
        <p:spPr bwMode="auto">
          <a:xfrm>
            <a:off x="1066800" y="5638800"/>
            <a:ext cx="6523038" cy="457200"/>
          </a:xfrm>
          <a:prstGeom prst="rect">
            <a:avLst/>
          </a:prstGeom>
          <a:solidFill>
            <a:srgbClr val="F6F6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Internal resistance of a voltmeter must be very large</a:t>
            </a:r>
          </a:p>
        </p:txBody>
      </p:sp>
      <p:sp>
        <p:nvSpPr>
          <p:cNvPr id="63498" name="Rectangle 7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a typeface="ＭＳ Ｐゴシック" charset="-128"/>
              </a:rPr>
              <a:t>Voltmeter: Internal Resistance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A7FC-CEA6-414E-B1BE-DFE5F4AC8D06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7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 descr="Fig19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2000"/>
            <a:ext cx="35052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 descr="Fig19"/>
          <p:cNvPicPr>
            <a:picLocks noChangeAspect="1" noChangeArrowheads="1"/>
          </p:cNvPicPr>
          <p:nvPr/>
        </p:nvPicPr>
        <p:blipFill>
          <a:blip r:embed="rId5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17033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2286000" y="1219200"/>
            <a:ext cx="365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Use two different capacitors in the same circuit</a:t>
            </a:r>
          </a:p>
        </p:txBody>
      </p:sp>
      <p:sp>
        <p:nvSpPr>
          <p:cNvPr id="30726" name="Line 5"/>
          <p:cNvSpPr>
            <a:spLocks noChangeShapeType="1"/>
          </p:cNvSpPr>
          <p:nvPr/>
        </p:nvSpPr>
        <p:spPr bwMode="auto">
          <a:xfrm flipV="1">
            <a:off x="4724400" y="1295400"/>
            <a:ext cx="2590800" cy="53340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Line 6"/>
          <p:cNvSpPr>
            <a:spLocks noChangeShapeType="1"/>
          </p:cNvSpPr>
          <p:nvPr/>
        </p:nvSpPr>
        <p:spPr bwMode="auto">
          <a:xfrm flipH="1">
            <a:off x="2057400" y="1600200"/>
            <a:ext cx="914400" cy="15240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 flipH="1">
            <a:off x="1828800" y="1676400"/>
            <a:ext cx="1295400" cy="121920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2362200" y="3048000"/>
            <a:ext cx="640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</a:rPr>
              <a:t>1. In </a:t>
            </a:r>
            <a:r>
              <a:rPr lang="en-US" altLang="en-US" dirty="0">
                <a:solidFill>
                  <a:schemeClr val="accent2"/>
                </a:solidFill>
              </a:rPr>
              <a:t>the first </a:t>
            </a:r>
            <a:r>
              <a:rPr lang="en-US" altLang="en-US" dirty="0" smtClean="0">
                <a:solidFill>
                  <a:schemeClr val="accent2"/>
                </a:solidFill>
              </a:rPr>
              <a:t>moment of discharging, </a:t>
            </a:r>
          </a:p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</a:rPr>
              <a:t>which </a:t>
            </a:r>
            <a:r>
              <a:rPr lang="en-US" altLang="en-US" dirty="0">
                <a:solidFill>
                  <a:schemeClr val="accent2"/>
                </a:solidFill>
              </a:rPr>
              <a:t>capacitor will </a:t>
            </a:r>
            <a:r>
              <a:rPr lang="en-US" altLang="en-US" dirty="0" smtClean="0">
                <a:solidFill>
                  <a:schemeClr val="accent2"/>
                </a:solidFill>
              </a:rPr>
              <a:t>make the </a:t>
            </a:r>
            <a:r>
              <a:rPr lang="en-US" altLang="en-US" dirty="0">
                <a:solidFill>
                  <a:schemeClr val="accent2"/>
                </a:solidFill>
              </a:rPr>
              <a:t>bulb </a:t>
            </a:r>
            <a:r>
              <a:rPr lang="en-US" altLang="en-US" dirty="0" smtClean="0">
                <a:solidFill>
                  <a:schemeClr val="accent2"/>
                </a:solidFill>
              </a:rPr>
              <a:t>glow brighter?</a:t>
            </a:r>
            <a:endParaRPr lang="en-US" altLang="en-US" dirty="0"/>
          </a:p>
        </p:txBody>
      </p:sp>
      <p:sp>
        <p:nvSpPr>
          <p:cNvPr id="30730" name="Text Box 9"/>
          <p:cNvSpPr txBox="1">
            <a:spLocks noChangeArrowheads="1"/>
          </p:cNvSpPr>
          <p:nvPr/>
        </p:nvSpPr>
        <p:spPr bwMode="auto">
          <a:xfrm>
            <a:off x="2362201" y="3918280"/>
            <a:ext cx="640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</a:rPr>
              <a:t>2. Which </a:t>
            </a:r>
            <a:r>
              <a:rPr lang="en-US" altLang="en-US" dirty="0">
                <a:solidFill>
                  <a:schemeClr val="accent2"/>
                </a:solidFill>
              </a:rPr>
              <a:t>capacitor will make the light bulb glow longer?</a:t>
            </a:r>
            <a:endParaRPr lang="en-US" altLang="en-US" dirty="0"/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663575" y="5648325"/>
            <a:ext cx="169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Fringe field:</a:t>
            </a:r>
            <a:endParaRPr lang="en-US" altLang="en-US" dirty="0"/>
          </a:p>
        </p:txBody>
      </p:sp>
      <p:graphicFrame>
        <p:nvGraphicFramePr>
          <p:cNvPr id="1272843" name="Object 2"/>
          <p:cNvGraphicFramePr>
            <a:graphicFrameLocks noChangeAspect="1"/>
          </p:cNvGraphicFramePr>
          <p:nvPr>
            <p:extLst/>
          </p:nvPr>
        </p:nvGraphicFramePr>
        <p:xfrm>
          <a:off x="2432050" y="5530850"/>
          <a:ext cx="149383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8" name="Equation" r:id="rId6" imgW="812520" imgH="431640" progId="Equation.DSMT4">
                  <p:embed/>
                </p:oleObj>
              </mc:Choice>
              <mc:Fallback>
                <p:oleObj name="Equation" r:id="rId6" imgW="812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5530850"/>
                        <a:ext cx="1493838" cy="793750"/>
                      </a:xfrm>
                      <a:prstGeom prst="rect">
                        <a:avLst/>
                      </a:prstGeom>
                      <a:solidFill>
                        <a:srgbClr val="F6F63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 dirty="0" err="1" smtClean="0">
                <a:solidFill>
                  <a:srgbClr val="FF0000"/>
                </a:solidFill>
                <a:ea typeface="ＭＳ Ｐゴシック" charset="-128"/>
              </a:rPr>
              <a:t>IClicker</a:t>
            </a:r>
            <a:r>
              <a:rPr lang="en-US" altLang="en-US" sz="3000" dirty="0" smtClean="0">
                <a:solidFill>
                  <a:srgbClr val="FF0000"/>
                </a:solidFill>
                <a:ea typeface="ＭＳ Ｐゴシック" charset="-128"/>
              </a:rPr>
              <a:t> Question: Effect of the Capacitor Disk Size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85446" y="4854388"/>
            <a:ext cx="4629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dirty="0" smtClean="0"/>
              <a:t>Upper longer, lower brighter</a:t>
            </a:r>
          </a:p>
          <a:p>
            <a:pPr marL="457200" indent="-457200">
              <a:buFontTx/>
              <a:buAutoNum type="alphaUcPeriod"/>
            </a:pPr>
            <a:r>
              <a:rPr lang="en-US" dirty="0" smtClean="0"/>
              <a:t>Upper longer, upper brighter</a:t>
            </a:r>
          </a:p>
          <a:p>
            <a:pPr marL="457200" indent="-457200">
              <a:buFontTx/>
              <a:buAutoNum type="alphaUcPeriod"/>
            </a:pPr>
            <a:r>
              <a:rPr lang="en-US" dirty="0" smtClean="0"/>
              <a:t>Lower longer, lower brighter</a:t>
            </a:r>
          </a:p>
          <a:p>
            <a:pPr marL="457200" indent="-457200">
              <a:buFontTx/>
              <a:buAutoNum type="alphaUcPeriod"/>
            </a:pPr>
            <a:r>
              <a:rPr lang="en-US" dirty="0" smtClean="0"/>
              <a:t>Lower longer, upper brighter</a:t>
            </a:r>
          </a:p>
          <a:p>
            <a:pPr marL="457200" indent="-457200">
              <a:buAutoNum type="alphaUcPeriod"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677334" y="4470213"/>
            <a:ext cx="4446214" cy="2297580"/>
          </a:xfrm>
          <a:prstGeom prst="rect">
            <a:avLst/>
          </a:prstGeom>
          <a:solidFill>
            <a:srgbClr val="FFFFFF"/>
          </a:solidFill>
          <a:ln>
            <a:noFill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3A6B-66EB-492E-9451-D799397AF240}" type="slidenum">
              <a:rPr lang="en-US" altLang="en-US" smtClean="0"/>
              <a:pPr/>
              <a:t>2</a:t>
            </a:fld>
            <a:endParaRPr lang="en-US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5463989" y="1201271"/>
            <a:ext cx="1851211" cy="1676400"/>
            <a:chOff x="5463989" y="1201271"/>
            <a:chExt cx="1851211" cy="1676400"/>
          </a:xfrm>
        </p:grpSpPr>
        <p:sp>
          <p:nvSpPr>
            <p:cNvPr id="4" name="Rectangle 3"/>
            <p:cNvSpPr/>
            <p:nvPr/>
          </p:nvSpPr>
          <p:spPr>
            <a:xfrm>
              <a:off x="5463989" y="1201271"/>
              <a:ext cx="1775011" cy="167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6761112" y="1344707"/>
              <a:ext cx="554088" cy="1488141"/>
            </a:xfrm>
            <a:custGeom>
              <a:avLst/>
              <a:gdLst>
                <a:gd name="connsiteX0" fmla="*/ 536158 w 554088"/>
                <a:gd name="connsiteY0" fmla="*/ 0 h 1488141"/>
                <a:gd name="connsiteX1" fmla="*/ 52064 w 554088"/>
                <a:gd name="connsiteY1" fmla="*/ 466164 h 1488141"/>
                <a:gd name="connsiteX2" fmla="*/ 69993 w 554088"/>
                <a:gd name="connsiteY2" fmla="*/ 1111623 h 1488141"/>
                <a:gd name="connsiteX3" fmla="*/ 554088 w 554088"/>
                <a:gd name="connsiteY3" fmla="*/ 1488141 h 148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088" h="1488141">
                  <a:moveTo>
                    <a:pt x="536158" y="0"/>
                  </a:moveTo>
                  <a:cubicBezTo>
                    <a:pt x="332958" y="140447"/>
                    <a:pt x="129758" y="280894"/>
                    <a:pt x="52064" y="466164"/>
                  </a:cubicBezTo>
                  <a:cubicBezTo>
                    <a:pt x="-25630" y="651435"/>
                    <a:pt x="-13678" y="941294"/>
                    <a:pt x="69993" y="1111623"/>
                  </a:cubicBezTo>
                  <a:cubicBezTo>
                    <a:pt x="153664" y="1281952"/>
                    <a:pt x="353876" y="1385046"/>
                    <a:pt x="554088" y="148814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476500" y="2209800"/>
            <a:ext cx="4121150" cy="64633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C0000"/>
                </a:solidFill>
                <a:latin typeface="+mj-lt"/>
              </a:rPr>
              <a:t>Same amount of charge on both capacitors </a:t>
            </a:r>
            <a:endParaRPr lang="en-US" sz="1800" dirty="0">
              <a:solidFill>
                <a:srgbClr val="CC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635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40" name="Group 2"/>
          <p:cNvGrpSpPr>
            <a:grpSpLocks/>
          </p:cNvGrpSpPr>
          <p:nvPr/>
        </p:nvGrpSpPr>
        <p:grpSpPr bwMode="auto">
          <a:xfrm>
            <a:off x="2819400" y="2133600"/>
            <a:ext cx="750888" cy="1219200"/>
            <a:chOff x="1776" y="1344"/>
            <a:chExt cx="473" cy="768"/>
          </a:xfrm>
        </p:grpSpPr>
        <p:grpSp>
          <p:nvGrpSpPr>
            <p:cNvPr id="65557" name="Group 3"/>
            <p:cNvGrpSpPr>
              <a:grpSpLocks/>
            </p:cNvGrpSpPr>
            <p:nvPr/>
          </p:nvGrpSpPr>
          <p:grpSpPr bwMode="auto">
            <a:xfrm>
              <a:off x="1776" y="1488"/>
              <a:ext cx="144" cy="624"/>
              <a:chOff x="768" y="1200"/>
              <a:chExt cx="144" cy="624"/>
            </a:xfrm>
          </p:grpSpPr>
          <p:sp>
            <p:nvSpPr>
              <p:cNvPr id="65560" name="Line 4"/>
              <p:cNvSpPr>
                <a:spLocks noChangeShapeType="1"/>
              </p:cNvSpPr>
              <p:nvPr/>
            </p:nvSpPr>
            <p:spPr bwMode="auto">
              <a:xfrm>
                <a:off x="864" y="1200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1" name="Line 5"/>
              <p:cNvSpPr>
                <a:spLocks noChangeShapeType="1"/>
              </p:cNvSpPr>
              <p:nvPr/>
            </p:nvSpPr>
            <p:spPr bwMode="auto">
              <a:xfrm flipH="1">
                <a:off x="768" y="1296"/>
                <a:ext cx="96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2" name="Line 6"/>
              <p:cNvSpPr>
                <a:spLocks noChangeShapeType="1"/>
              </p:cNvSpPr>
              <p:nvPr/>
            </p:nvSpPr>
            <p:spPr bwMode="auto">
              <a:xfrm>
                <a:off x="768" y="1344"/>
                <a:ext cx="144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3" name="Line 7"/>
              <p:cNvSpPr>
                <a:spLocks noChangeShapeType="1"/>
              </p:cNvSpPr>
              <p:nvPr/>
            </p:nvSpPr>
            <p:spPr bwMode="auto">
              <a:xfrm flipH="1">
                <a:off x="768" y="1392"/>
                <a:ext cx="144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4" name="Line 8"/>
              <p:cNvSpPr>
                <a:spLocks noChangeShapeType="1"/>
              </p:cNvSpPr>
              <p:nvPr/>
            </p:nvSpPr>
            <p:spPr bwMode="auto">
              <a:xfrm>
                <a:off x="768" y="1440"/>
                <a:ext cx="144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5" name="Line 9"/>
              <p:cNvSpPr>
                <a:spLocks noChangeShapeType="1"/>
              </p:cNvSpPr>
              <p:nvPr/>
            </p:nvSpPr>
            <p:spPr bwMode="auto">
              <a:xfrm flipH="1">
                <a:off x="768" y="1488"/>
                <a:ext cx="144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6" name="Line 10"/>
              <p:cNvSpPr>
                <a:spLocks noChangeShapeType="1"/>
              </p:cNvSpPr>
              <p:nvPr/>
            </p:nvSpPr>
            <p:spPr bwMode="auto">
              <a:xfrm>
                <a:off x="768" y="1536"/>
                <a:ext cx="144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7" name="Line 11"/>
              <p:cNvSpPr>
                <a:spLocks noChangeShapeType="1"/>
              </p:cNvSpPr>
              <p:nvPr/>
            </p:nvSpPr>
            <p:spPr bwMode="auto">
              <a:xfrm flipH="1">
                <a:off x="768" y="1584"/>
                <a:ext cx="144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8" name="Line 12"/>
              <p:cNvSpPr>
                <a:spLocks noChangeShapeType="1"/>
              </p:cNvSpPr>
              <p:nvPr/>
            </p:nvSpPr>
            <p:spPr bwMode="auto">
              <a:xfrm>
                <a:off x="768" y="1632"/>
                <a:ext cx="144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9" name="Line 13"/>
              <p:cNvSpPr>
                <a:spLocks noChangeShapeType="1"/>
              </p:cNvSpPr>
              <p:nvPr/>
            </p:nvSpPr>
            <p:spPr bwMode="auto">
              <a:xfrm flipH="1">
                <a:off x="816" y="1680"/>
                <a:ext cx="96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0" name="Line 14"/>
              <p:cNvSpPr>
                <a:spLocks noChangeShapeType="1"/>
              </p:cNvSpPr>
              <p:nvPr/>
            </p:nvSpPr>
            <p:spPr bwMode="auto">
              <a:xfrm>
                <a:off x="816" y="1728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558" name="Line 15"/>
            <p:cNvSpPr>
              <a:spLocks noChangeShapeType="1"/>
            </p:cNvSpPr>
            <p:nvPr/>
          </p:nvSpPr>
          <p:spPr bwMode="auto">
            <a:xfrm>
              <a:off x="1872" y="134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9" name="Text Box 16"/>
            <p:cNvSpPr txBox="1">
              <a:spLocks noChangeArrowheads="1"/>
            </p:cNvSpPr>
            <p:nvPr/>
          </p:nvSpPr>
          <p:spPr bwMode="auto">
            <a:xfrm>
              <a:off x="2016" y="168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/>
                <a:t>R</a:t>
              </a:r>
            </a:p>
          </p:txBody>
        </p:sp>
      </p:grpSp>
      <p:sp>
        <p:nvSpPr>
          <p:cNvPr id="65541" name="Text Box 17"/>
          <p:cNvSpPr txBox="1">
            <a:spLocks noChangeArrowheads="1"/>
          </p:cNvSpPr>
          <p:nvPr/>
        </p:nvSpPr>
        <p:spPr bwMode="auto">
          <a:xfrm>
            <a:off x="746125" y="1184275"/>
            <a:ext cx="365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How would you measure R?</a:t>
            </a:r>
            <a:endParaRPr lang="en-US" altLang="en-US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62000" y="1905000"/>
            <a:ext cx="2209800" cy="1981200"/>
            <a:chOff x="480" y="1200"/>
            <a:chExt cx="1392" cy="1248"/>
          </a:xfrm>
        </p:grpSpPr>
        <p:sp>
          <p:nvSpPr>
            <p:cNvPr id="65545" name="Rectangle 19"/>
            <p:cNvSpPr>
              <a:spLocks noChangeArrowheads="1"/>
            </p:cNvSpPr>
            <p:nvPr/>
          </p:nvSpPr>
          <p:spPr bwMode="auto">
            <a:xfrm>
              <a:off x="480" y="1200"/>
              <a:ext cx="912" cy="124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65546" name="Line 20"/>
            <p:cNvSpPr>
              <a:spLocks noChangeShapeType="1"/>
            </p:cNvSpPr>
            <p:nvPr/>
          </p:nvSpPr>
          <p:spPr bwMode="auto">
            <a:xfrm>
              <a:off x="672" y="2112"/>
              <a:ext cx="11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547" name="Group 21"/>
            <p:cNvGrpSpPr>
              <a:grpSpLocks/>
            </p:cNvGrpSpPr>
            <p:nvPr/>
          </p:nvGrpSpPr>
          <p:grpSpPr bwMode="auto">
            <a:xfrm>
              <a:off x="528" y="1776"/>
              <a:ext cx="288" cy="336"/>
              <a:chOff x="288" y="1440"/>
              <a:chExt cx="288" cy="336"/>
            </a:xfrm>
          </p:grpSpPr>
          <p:sp>
            <p:nvSpPr>
              <p:cNvPr id="65553" name="Line 22"/>
              <p:cNvSpPr>
                <a:spLocks noChangeShapeType="1"/>
              </p:cNvSpPr>
              <p:nvPr/>
            </p:nvSpPr>
            <p:spPr bwMode="auto">
              <a:xfrm>
                <a:off x="288" y="158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4" name="Line 23"/>
              <p:cNvSpPr>
                <a:spLocks noChangeShapeType="1"/>
              </p:cNvSpPr>
              <p:nvPr/>
            </p:nvSpPr>
            <p:spPr bwMode="auto">
              <a:xfrm flipV="1">
                <a:off x="432" y="144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5" name="Line 24"/>
              <p:cNvSpPr>
                <a:spLocks noChangeShapeType="1"/>
              </p:cNvSpPr>
              <p:nvPr/>
            </p:nvSpPr>
            <p:spPr bwMode="auto">
              <a:xfrm>
                <a:off x="384" y="163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6" name="Line 25"/>
              <p:cNvSpPr>
                <a:spLocks noChangeShapeType="1"/>
              </p:cNvSpPr>
              <p:nvPr/>
            </p:nvSpPr>
            <p:spPr bwMode="auto">
              <a:xfrm>
                <a:off x="432" y="1632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548" name="Line 26"/>
            <p:cNvSpPr>
              <a:spLocks noChangeShapeType="1"/>
            </p:cNvSpPr>
            <p:nvPr/>
          </p:nvSpPr>
          <p:spPr bwMode="auto">
            <a:xfrm flipV="1">
              <a:off x="672" y="134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9" name="Line 27"/>
            <p:cNvSpPr>
              <a:spLocks noChangeShapeType="1"/>
            </p:cNvSpPr>
            <p:nvPr/>
          </p:nvSpPr>
          <p:spPr bwMode="auto">
            <a:xfrm>
              <a:off x="672" y="1344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0" name="Oval 28"/>
            <p:cNvSpPr>
              <a:spLocks noChangeArrowheads="1"/>
            </p:cNvSpPr>
            <p:nvPr/>
          </p:nvSpPr>
          <p:spPr bwMode="auto">
            <a:xfrm>
              <a:off x="528" y="1488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51" name="Text Box 29"/>
            <p:cNvSpPr txBox="1">
              <a:spLocks noChangeArrowheads="1"/>
            </p:cNvSpPr>
            <p:nvPr/>
          </p:nvSpPr>
          <p:spPr bwMode="auto">
            <a:xfrm>
              <a:off x="561" y="148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A</a:t>
              </a:r>
            </a:p>
          </p:txBody>
        </p:sp>
        <p:sp>
          <p:nvSpPr>
            <p:cNvPr id="65552" name="Text Box 30"/>
            <p:cNvSpPr txBox="1">
              <a:spLocks noChangeArrowheads="1"/>
            </p:cNvSpPr>
            <p:nvPr/>
          </p:nvSpPr>
          <p:spPr bwMode="auto">
            <a:xfrm>
              <a:off x="480" y="2160"/>
              <a:ext cx="9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Ohmmeter</a:t>
              </a:r>
            </a:p>
          </p:txBody>
        </p:sp>
      </p:grpSp>
      <p:graphicFrame>
        <p:nvGraphicFramePr>
          <p:cNvPr id="1399839" name="Object 31"/>
          <p:cNvGraphicFramePr>
            <a:graphicFrameLocks noChangeAspect="1"/>
          </p:cNvGraphicFramePr>
          <p:nvPr/>
        </p:nvGraphicFramePr>
        <p:xfrm>
          <a:off x="4724400" y="1905000"/>
          <a:ext cx="10287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46" name="Equation" r:id="rId4" imgW="558558" imgH="393529" progId="Equation.3">
                  <p:embed/>
                </p:oleObj>
              </mc:Choice>
              <mc:Fallback>
                <p:oleObj name="Equation" r:id="rId4" imgW="55855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905000"/>
                        <a:ext cx="1028700" cy="7223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9840" name="Object 32"/>
          <p:cNvGraphicFramePr>
            <a:graphicFrameLocks noChangeAspect="1"/>
          </p:cNvGraphicFramePr>
          <p:nvPr/>
        </p:nvGraphicFramePr>
        <p:xfrm>
          <a:off x="3505200" y="2554288"/>
          <a:ext cx="84296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47" name="Equation" r:id="rId6" imgW="457002" imgH="393529" progId="Equation.3">
                  <p:embed/>
                </p:oleObj>
              </mc:Choice>
              <mc:Fallback>
                <p:oleObj name="Equation" r:id="rId6" imgW="45700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554288"/>
                        <a:ext cx="842963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3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Ohmmeter</a:t>
            </a:r>
          </a:p>
        </p:txBody>
      </p:sp>
      <p:sp>
        <p:nvSpPr>
          <p:cNvPr id="1399842" name="Rectangle 34"/>
          <p:cNvSpPr>
            <a:spLocks noChangeArrowheads="1"/>
          </p:cNvSpPr>
          <p:nvPr/>
        </p:nvSpPr>
        <p:spPr bwMode="auto">
          <a:xfrm>
            <a:off x="3062288" y="4179888"/>
            <a:ext cx="474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Ammeter with a small voltage source</a:t>
            </a: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A7FC-CEA6-414E-B1BE-DFE5F4AC8D06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30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5" name="Picture 2" descr="Fig19"/>
          <p:cNvPicPr>
            <a:picLocks noChangeAspect="1" noChangeArrowheads="1"/>
          </p:cNvPicPr>
          <p:nvPr/>
        </p:nvPicPr>
        <p:blipFill>
          <a:blip r:embed="rId4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733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1859" name="Line 3"/>
          <p:cNvSpPr>
            <a:spLocks noChangeShapeType="1"/>
          </p:cNvSpPr>
          <p:nvPr/>
        </p:nvSpPr>
        <p:spPr bwMode="auto">
          <a:xfrm>
            <a:off x="7391400" y="1676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01860" name="Object 4"/>
          <p:cNvGraphicFramePr>
            <a:graphicFrameLocks noChangeAspect="1"/>
          </p:cNvGraphicFramePr>
          <p:nvPr/>
        </p:nvGraphicFramePr>
        <p:xfrm>
          <a:off x="4495800" y="1295400"/>
          <a:ext cx="37211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82" name="Equation" r:id="rId5" imgW="2019300" imgH="241300" progId="Equation.3">
                  <p:embed/>
                </p:oleObj>
              </mc:Choice>
              <mc:Fallback>
                <p:oleObj name="Equation" r:id="rId5" imgW="2019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295400"/>
                        <a:ext cx="372110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1861" name="Object 5"/>
          <p:cNvGraphicFramePr>
            <a:graphicFrameLocks noChangeAspect="1"/>
          </p:cNvGraphicFramePr>
          <p:nvPr/>
        </p:nvGraphicFramePr>
        <p:xfrm>
          <a:off x="7434263" y="1752600"/>
          <a:ext cx="1100137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83" name="Equation" r:id="rId7" imgW="596641" imgH="393529" progId="Equation.3">
                  <p:embed/>
                </p:oleObj>
              </mc:Choice>
              <mc:Fallback>
                <p:oleObj name="Equation" r:id="rId7" imgW="59664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4263" y="1752600"/>
                        <a:ext cx="1100137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1862" name="Object 6"/>
          <p:cNvGraphicFramePr>
            <a:graphicFrameLocks noChangeAspect="1"/>
          </p:cNvGraphicFramePr>
          <p:nvPr/>
        </p:nvGraphicFramePr>
        <p:xfrm>
          <a:off x="4495800" y="1981200"/>
          <a:ext cx="2058988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84" name="Equation" r:id="rId9" imgW="1117115" imgH="393529" progId="Equation.3">
                  <p:embed/>
                </p:oleObj>
              </mc:Choice>
              <mc:Fallback>
                <p:oleObj name="Equation" r:id="rId9" imgW="111711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981200"/>
                        <a:ext cx="2058988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1863" name="Object 7"/>
          <p:cNvGraphicFramePr>
            <a:graphicFrameLocks noChangeAspect="1"/>
          </p:cNvGraphicFramePr>
          <p:nvPr/>
        </p:nvGraphicFramePr>
        <p:xfrm>
          <a:off x="4198938" y="2705100"/>
          <a:ext cx="25558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85" name="Equation" r:id="rId11" imgW="1384300" imgH="393700" progId="Equation.DSMT4">
                  <p:embed/>
                </p:oleObj>
              </mc:Choice>
              <mc:Fallback>
                <p:oleObj name="Equation" r:id="rId11" imgW="1384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938" y="2705100"/>
                        <a:ext cx="2555875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1864" name="Text Box 8"/>
          <p:cNvSpPr txBox="1">
            <a:spLocks noChangeArrowheads="1"/>
          </p:cNvSpPr>
          <p:nvPr/>
        </p:nvSpPr>
        <p:spPr bwMode="auto">
          <a:xfrm>
            <a:off x="1374775" y="3586163"/>
            <a:ext cx="2773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Initial situation:</a:t>
            </a:r>
            <a:r>
              <a:rPr lang="en-US" altLang="en-US"/>
              <a:t> </a:t>
            </a:r>
            <a:r>
              <a:rPr lang="en-US" altLang="en-US" i="1"/>
              <a:t>Q=</a:t>
            </a:r>
            <a:r>
              <a:rPr lang="en-US" altLang="en-US"/>
              <a:t>0</a:t>
            </a:r>
          </a:p>
        </p:txBody>
      </p:sp>
      <p:sp>
        <p:nvSpPr>
          <p:cNvPr id="1401865" name="Line 9"/>
          <p:cNvSpPr>
            <a:spLocks noChangeShapeType="1"/>
          </p:cNvSpPr>
          <p:nvPr/>
        </p:nvSpPr>
        <p:spPr bwMode="auto">
          <a:xfrm>
            <a:off x="4133850" y="3810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01866" name="Object 10"/>
          <p:cNvGraphicFramePr>
            <a:graphicFrameLocks noChangeAspect="1"/>
          </p:cNvGraphicFramePr>
          <p:nvPr/>
        </p:nvGraphicFramePr>
        <p:xfrm>
          <a:off x="4591050" y="3468688"/>
          <a:ext cx="11239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86" name="Equation" r:id="rId13" imgW="609336" imgH="393529" progId="Equation.3">
                  <p:embed/>
                </p:oleObj>
              </mc:Choice>
              <mc:Fallback>
                <p:oleObj name="Equation" r:id="rId13" imgW="60933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3468688"/>
                        <a:ext cx="1123950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1867" name="Text Box 11"/>
          <p:cNvSpPr txBox="1">
            <a:spLocks noChangeArrowheads="1"/>
          </p:cNvSpPr>
          <p:nvPr/>
        </p:nvSpPr>
        <p:spPr bwMode="auto">
          <a:xfrm>
            <a:off x="762000" y="4495800"/>
            <a:ext cx="3667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accent2"/>
                </a:solidFill>
              </a:rPr>
              <a:t>Q</a:t>
            </a:r>
            <a:r>
              <a:rPr lang="en-US" altLang="en-US">
                <a:solidFill>
                  <a:schemeClr val="accent2"/>
                </a:solidFill>
              </a:rPr>
              <a:t> and </a:t>
            </a:r>
            <a:r>
              <a:rPr lang="en-US" altLang="en-US" i="1">
                <a:solidFill>
                  <a:schemeClr val="accent2"/>
                </a:solidFill>
              </a:rPr>
              <a:t>I </a:t>
            </a:r>
            <a:r>
              <a:rPr lang="en-US" altLang="en-US">
                <a:solidFill>
                  <a:schemeClr val="accent2"/>
                </a:solidFill>
              </a:rPr>
              <a:t>are changing in time</a:t>
            </a:r>
            <a:endParaRPr lang="en-US" altLang="en-US" i="1"/>
          </a:p>
        </p:txBody>
      </p:sp>
      <p:graphicFrame>
        <p:nvGraphicFramePr>
          <p:cNvPr id="1401868" name="Object 12"/>
          <p:cNvGraphicFramePr>
            <a:graphicFrameLocks noChangeAspect="1"/>
          </p:cNvGraphicFramePr>
          <p:nvPr/>
        </p:nvGraphicFramePr>
        <p:xfrm>
          <a:off x="4800600" y="4343400"/>
          <a:ext cx="3746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87" name="Equation" r:id="rId15" imgW="203112" imgH="393529" progId="Equation.3">
                  <p:embed/>
                </p:oleObj>
              </mc:Choice>
              <mc:Fallback>
                <p:oleObj name="Equation" r:id="rId15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343400"/>
                        <a:ext cx="37465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1869" name="Freeform 13"/>
          <p:cNvSpPr>
            <a:spLocks/>
          </p:cNvSpPr>
          <p:nvPr/>
        </p:nvSpPr>
        <p:spPr bwMode="auto">
          <a:xfrm>
            <a:off x="5880100" y="3124200"/>
            <a:ext cx="1511300" cy="1612900"/>
          </a:xfrm>
          <a:custGeom>
            <a:avLst/>
            <a:gdLst>
              <a:gd name="T0" fmla="*/ 0 w 1192"/>
              <a:gd name="T1" fmla="*/ 2147483647 h 1064"/>
              <a:gd name="T2" fmla="*/ 2147483647 w 1192"/>
              <a:gd name="T3" fmla="*/ 2147483647 h 1064"/>
              <a:gd name="T4" fmla="*/ 2147483647 w 1192"/>
              <a:gd name="T5" fmla="*/ 2147483647 h 1064"/>
              <a:gd name="T6" fmla="*/ 2147483647 w 1192"/>
              <a:gd name="T7" fmla="*/ 2147483647 h 1064"/>
              <a:gd name="T8" fmla="*/ 2147483647 w 1192"/>
              <a:gd name="T9" fmla="*/ 2147483647 h 1064"/>
              <a:gd name="T10" fmla="*/ 2147483647 w 1192"/>
              <a:gd name="T11" fmla="*/ 2147483647 h 1064"/>
              <a:gd name="T12" fmla="*/ 2147483647 w 1192"/>
              <a:gd name="T13" fmla="*/ 2147483647 h 1064"/>
              <a:gd name="T14" fmla="*/ 2147483647 w 1192"/>
              <a:gd name="T15" fmla="*/ 0 h 10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92"/>
              <a:gd name="T25" fmla="*/ 0 h 1064"/>
              <a:gd name="T26" fmla="*/ 1192 w 1192"/>
              <a:gd name="T27" fmla="*/ 1064 h 10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92" h="1064">
                <a:moveTo>
                  <a:pt x="0" y="1056"/>
                </a:moveTo>
                <a:cubicBezTo>
                  <a:pt x="160" y="1060"/>
                  <a:pt x="320" y="1064"/>
                  <a:pt x="432" y="1056"/>
                </a:cubicBezTo>
                <a:cubicBezTo>
                  <a:pt x="544" y="1048"/>
                  <a:pt x="592" y="1032"/>
                  <a:pt x="672" y="1008"/>
                </a:cubicBezTo>
                <a:cubicBezTo>
                  <a:pt x="752" y="984"/>
                  <a:pt x="832" y="976"/>
                  <a:pt x="912" y="912"/>
                </a:cubicBezTo>
                <a:cubicBezTo>
                  <a:pt x="992" y="848"/>
                  <a:pt x="1112" y="736"/>
                  <a:pt x="1152" y="624"/>
                </a:cubicBezTo>
                <a:cubicBezTo>
                  <a:pt x="1192" y="512"/>
                  <a:pt x="1176" y="336"/>
                  <a:pt x="1152" y="240"/>
                </a:cubicBezTo>
                <a:cubicBezTo>
                  <a:pt x="1128" y="144"/>
                  <a:pt x="1072" y="88"/>
                  <a:pt x="1008" y="48"/>
                </a:cubicBezTo>
                <a:cubicBezTo>
                  <a:pt x="944" y="8"/>
                  <a:pt x="856" y="4"/>
                  <a:pt x="76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401870" name="Object 14"/>
          <p:cNvGraphicFramePr>
            <a:graphicFrameLocks noChangeAspect="1"/>
          </p:cNvGraphicFramePr>
          <p:nvPr/>
        </p:nvGraphicFramePr>
        <p:xfrm>
          <a:off x="457200" y="5486400"/>
          <a:ext cx="304323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88" name="Equation" r:id="rId17" imgW="1651000" imgH="431800" progId="Equation.3">
                  <p:embed/>
                </p:oleObj>
              </mc:Choice>
              <mc:Fallback>
                <p:oleObj name="Equation" r:id="rId17" imgW="1651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486400"/>
                        <a:ext cx="304323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1871" name="Line 15"/>
          <p:cNvSpPr>
            <a:spLocks noChangeShapeType="1"/>
          </p:cNvSpPr>
          <p:nvPr/>
        </p:nvSpPr>
        <p:spPr bwMode="auto">
          <a:xfrm>
            <a:off x="3733800" y="5867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01872" name="Object 16"/>
          <p:cNvGraphicFramePr>
            <a:graphicFrameLocks noChangeAspect="1"/>
          </p:cNvGraphicFramePr>
          <p:nvPr/>
        </p:nvGraphicFramePr>
        <p:xfrm>
          <a:off x="4572000" y="5486400"/>
          <a:ext cx="17557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89" name="Equation" r:id="rId19" imgW="952087" imgH="393529" progId="Equation.3">
                  <p:embed/>
                </p:oleObj>
              </mc:Choice>
              <mc:Fallback>
                <p:oleObj name="Equation" r:id="rId19" imgW="95208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486400"/>
                        <a:ext cx="175577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1873" name="Line 17"/>
          <p:cNvSpPr>
            <a:spLocks noChangeShapeType="1"/>
          </p:cNvSpPr>
          <p:nvPr/>
        </p:nvSpPr>
        <p:spPr bwMode="auto">
          <a:xfrm>
            <a:off x="6477000" y="5867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01874" name="Object 18"/>
          <p:cNvGraphicFramePr>
            <a:graphicFrameLocks noChangeAspect="1"/>
          </p:cNvGraphicFramePr>
          <p:nvPr/>
        </p:nvGraphicFramePr>
        <p:xfrm>
          <a:off x="7239000" y="5486400"/>
          <a:ext cx="14986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90" name="Equation" r:id="rId21" imgW="812447" imgH="393529" progId="Equation.3">
                  <p:embed/>
                </p:oleObj>
              </mc:Choice>
              <mc:Fallback>
                <p:oleObj name="Equation" r:id="rId21" imgW="8124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486400"/>
                        <a:ext cx="1498600" cy="7223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03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charset="-128"/>
              </a:rPr>
              <a:t>Quantitative Analysis of an RC Circuit</a:t>
            </a:r>
            <a:endParaRPr lang="en-US" altLang="en-US" smtClean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A7FC-CEA6-414E-B1BE-DFE5F4AC8D06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3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0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0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1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01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0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0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01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01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01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01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01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01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01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0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01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01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1859" grpId="0" animBg="1"/>
      <p:bldP spid="1401864" grpId="0" autoUpdateAnimBg="0"/>
      <p:bldP spid="1401865" grpId="0" animBg="1"/>
      <p:bldP spid="1401867" grpId="0" autoUpdateAnimBg="0"/>
      <p:bldP spid="1401869" grpId="0" animBg="1"/>
      <p:bldP spid="1401871" grpId="0" animBg="1"/>
      <p:bldP spid="14018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2" name="Picture 2" descr="Fig19"/>
          <p:cNvPicPr>
            <a:picLocks noChangeAspect="1" noChangeArrowheads="1"/>
          </p:cNvPicPr>
          <p:nvPr/>
        </p:nvPicPr>
        <p:blipFill>
          <a:blip r:embed="rId4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3733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9634" name="Object 3"/>
          <p:cNvGraphicFramePr>
            <a:graphicFrameLocks noChangeAspect="1"/>
          </p:cNvGraphicFramePr>
          <p:nvPr/>
        </p:nvGraphicFramePr>
        <p:xfrm>
          <a:off x="838200" y="1143000"/>
          <a:ext cx="14986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0" name="Equation" r:id="rId5" imgW="812447" imgH="393529" progId="Equation.3">
                  <p:embed/>
                </p:oleObj>
              </mc:Choice>
              <mc:Fallback>
                <p:oleObj name="Equation" r:id="rId5" imgW="8124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43000"/>
                        <a:ext cx="1498600" cy="7223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908" name="Object 4"/>
          <p:cNvGraphicFramePr>
            <a:graphicFrameLocks noChangeAspect="1"/>
          </p:cNvGraphicFramePr>
          <p:nvPr/>
        </p:nvGraphicFramePr>
        <p:xfrm>
          <a:off x="838200" y="1981200"/>
          <a:ext cx="17557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1" name="Equation" r:id="rId7" imgW="952087" imgH="393529" progId="Equation.3">
                  <p:embed/>
                </p:oleObj>
              </mc:Choice>
              <mc:Fallback>
                <p:oleObj name="Equation" r:id="rId7" imgW="95208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1200"/>
                        <a:ext cx="175577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909" name="Object 5"/>
          <p:cNvGraphicFramePr>
            <a:graphicFrameLocks noChangeAspect="1"/>
          </p:cNvGraphicFramePr>
          <p:nvPr/>
        </p:nvGraphicFramePr>
        <p:xfrm>
          <a:off x="762000" y="2819400"/>
          <a:ext cx="2106613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2" name="Equation" r:id="rId9" imgW="1143000" imgH="495300" progId="Equation.3">
                  <p:embed/>
                </p:oleObj>
              </mc:Choice>
              <mc:Fallback>
                <p:oleObj name="Equation" r:id="rId9" imgW="11430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19400"/>
                        <a:ext cx="2106613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910" name="Object 6"/>
          <p:cNvGraphicFramePr>
            <a:graphicFrameLocks noChangeAspect="1"/>
          </p:cNvGraphicFramePr>
          <p:nvPr/>
        </p:nvGraphicFramePr>
        <p:xfrm>
          <a:off x="762000" y="3886200"/>
          <a:ext cx="213042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3" name="Equation" r:id="rId11" imgW="1155700" imgH="393700" progId="Equation.3">
                  <p:embed/>
                </p:oleObj>
              </mc:Choice>
              <mc:Fallback>
                <p:oleObj name="Equation" r:id="rId11" imgW="1155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86200"/>
                        <a:ext cx="213042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911" name="Object 7"/>
          <p:cNvGraphicFramePr>
            <a:graphicFrameLocks noChangeAspect="1"/>
          </p:cNvGraphicFramePr>
          <p:nvPr/>
        </p:nvGraphicFramePr>
        <p:xfrm>
          <a:off x="762000" y="4576763"/>
          <a:ext cx="154463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4" name="Equation" r:id="rId13" imgW="837836" imgH="431613" progId="Equation.3">
                  <p:embed/>
                </p:oleObj>
              </mc:Choice>
              <mc:Fallback>
                <p:oleObj name="Equation" r:id="rId13" imgW="8378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76763"/>
                        <a:ext cx="1544638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912" name="Object 8"/>
          <p:cNvGraphicFramePr>
            <a:graphicFrameLocks noChangeAspect="1"/>
          </p:cNvGraphicFramePr>
          <p:nvPr/>
        </p:nvGraphicFramePr>
        <p:xfrm>
          <a:off x="835025" y="5561013"/>
          <a:ext cx="114617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5" name="Equation" r:id="rId15" imgW="622300" imgH="457200" progId="Equation.3">
                  <p:embed/>
                </p:oleObj>
              </mc:Choice>
              <mc:Fallback>
                <p:oleObj name="Equation" r:id="rId15" imgW="622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5561013"/>
                        <a:ext cx="1146175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876800" y="3200400"/>
            <a:ext cx="3352800" cy="1143000"/>
            <a:chOff x="2832" y="3456"/>
            <a:chExt cx="2112" cy="720"/>
          </a:xfrm>
        </p:grpSpPr>
        <p:sp>
          <p:nvSpPr>
            <p:cNvPr id="69649" name="Rectangle 10"/>
            <p:cNvSpPr>
              <a:spLocks noChangeArrowheads="1"/>
            </p:cNvSpPr>
            <p:nvPr/>
          </p:nvSpPr>
          <p:spPr bwMode="auto">
            <a:xfrm>
              <a:off x="2832" y="3456"/>
              <a:ext cx="2112" cy="720"/>
            </a:xfrm>
            <a:prstGeom prst="rect">
              <a:avLst/>
            </a:prstGeom>
            <a:solidFill>
              <a:srgbClr val="F6F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69641" name="Object 11"/>
            <p:cNvGraphicFramePr>
              <a:graphicFrameLocks noChangeAspect="1"/>
            </p:cNvGraphicFramePr>
            <p:nvPr/>
          </p:nvGraphicFramePr>
          <p:xfrm>
            <a:off x="3456" y="3744"/>
            <a:ext cx="84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96" name="Equation" r:id="rId17" imgW="723586" imgH="241195" progId="Equation.3">
                    <p:embed/>
                  </p:oleObj>
                </mc:Choice>
                <mc:Fallback>
                  <p:oleObj name="Equation" r:id="rId17" imgW="723586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3744"/>
                          <a:ext cx="840" cy="279"/>
                        </a:xfrm>
                        <a:prstGeom prst="rect">
                          <a:avLst/>
                        </a:prstGeom>
                        <a:solidFill>
                          <a:srgbClr val="F6F63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650" name="Text Box 12"/>
            <p:cNvSpPr txBox="1">
              <a:spLocks noChangeArrowheads="1"/>
            </p:cNvSpPr>
            <p:nvPr/>
          </p:nvSpPr>
          <p:spPr bwMode="auto">
            <a:xfrm>
              <a:off x="2880" y="3456"/>
              <a:ext cx="1969" cy="288"/>
            </a:xfrm>
            <a:prstGeom prst="rect">
              <a:avLst/>
            </a:prstGeom>
            <a:solidFill>
              <a:srgbClr val="F6F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Current in an RC circuit</a:t>
              </a:r>
              <a:endParaRPr lang="en-US" altLang="en-US"/>
            </a:p>
          </p:txBody>
        </p:sp>
      </p:grpSp>
      <p:sp>
        <p:nvSpPr>
          <p:cNvPr id="1403917" name="Text Box 13"/>
          <p:cNvSpPr txBox="1">
            <a:spLocks noChangeArrowheads="1"/>
          </p:cNvSpPr>
          <p:nvPr/>
        </p:nvSpPr>
        <p:spPr bwMode="auto">
          <a:xfrm>
            <a:off x="4800600" y="4572000"/>
            <a:ext cx="161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What is </a:t>
            </a:r>
            <a:r>
              <a:rPr lang="en-US" altLang="en-US" i="1">
                <a:solidFill>
                  <a:schemeClr val="accent2"/>
                </a:solidFill>
              </a:rPr>
              <a:t>I</a:t>
            </a:r>
            <a:r>
              <a:rPr lang="en-US" altLang="en-US" baseline="-25000">
                <a:solidFill>
                  <a:schemeClr val="accent2"/>
                </a:solidFill>
              </a:rPr>
              <a:t>0</a:t>
            </a:r>
            <a:r>
              <a:rPr lang="en-US" altLang="en-US">
                <a:solidFill>
                  <a:schemeClr val="accent2"/>
                </a:solidFill>
              </a:rPr>
              <a:t> ?</a:t>
            </a:r>
            <a:endParaRPr lang="en-US" alt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876800" y="5257800"/>
            <a:ext cx="3352800" cy="1143000"/>
            <a:chOff x="480" y="2880"/>
            <a:chExt cx="2112" cy="720"/>
          </a:xfrm>
        </p:grpSpPr>
        <p:sp>
          <p:nvSpPr>
            <p:cNvPr id="69647" name="Rectangle 15"/>
            <p:cNvSpPr>
              <a:spLocks noChangeArrowheads="1"/>
            </p:cNvSpPr>
            <p:nvPr/>
          </p:nvSpPr>
          <p:spPr bwMode="auto">
            <a:xfrm>
              <a:off x="480" y="2880"/>
              <a:ext cx="2112" cy="720"/>
            </a:xfrm>
            <a:prstGeom prst="rect">
              <a:avLst/>
            </a:prstGeom>
            <a:solidFill>
              <a:srgbClr val="F6F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69640" name="Object 16"/>
            <p:cNvGraphicFramePr>
              <a:graphicFrameLocks noChangeAspect="1"/>
            </p:cNvGraphicFramePr>
            <p:nvPr/>
          </p:nvGraphicFramePr>
          <p:xfrm>
            <a:off x="1008" y="3120"/>
            <a:ext cx="1061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97" name="Equation" r:id="rId19" imgW="914400" imgH="393700" progId="Equation.3">
                    <p:embed/>
                  </p:oleObj>
                </mc:Choice>
                <mc:Fallback>
                  <p:oleObj name="Equation" r:id="rId19" imgW="9144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120"/>
                          <a:ext cx="1061" cy="455"/>
                        </a:xfrm>
                        <a:prstGeom prst="rect">
                          <a:avLst/>
                        </a:prstGeom>
                        <a:solidFill>
                          <a:srgbClr val="F6F63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648" name="Text Box 17"/>
            <p:cNvSpPr txBox="1">
              <a:spLocks noChangeArrowheads="1"/>
            </p:cNvSpPr>
            <p:nvPr/>
          </p:nvSpPr>
          <p:spPr bwMode="auto">
            <a:xfrm>
              <a:off x="528" y="2880"/>
              <a:ext cx="1969" cy="288"/>
            </a:xfrm>
            <a:prstGeom prst="rect">
              <a:avLst/>
            </a:prstGeom>
            <a:solidFill>
              <a:srgbClr val="F6F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Current in an RC circuit</a:t>
              </a:r>
              <a:endParaRPr lang="en-US" altLang="en-US"/>
            </a:p>
          </p:txBody>
        </p:sp>
      </p:grpSp>
      <p:sp>
        <p:nvSpPr>
          <p:cNvPr id="69646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RC Circuit: Current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A7FC-CEA6-414E-B1BE-DFE5F4AC8D06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18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9" name="Picture 2" descr="Fig19"/>
          <p:cNvPicPr>
            <a:picLocks noChangeAspect="1" noChangeArrowheads="1"/>
          </p:cNvPicPr>
          <p:nvPr/>
        </p:nvPicPr>
        <p:blipFill>
          <a:blip r:embed="rId4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733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90" name="Group 3"/>
          <p:cNvGrpSpPr>
            <a:grpSpLocks/>
          </p:cNvGrpSpPr>
          <p:nvPr/>
        </p:nvGrpSpPr>
        <p:grpSpPr bwMode="auto">
          <a:xfrm>
            <a:off x="685800" y="2895600"/>
            <a:ext cx="3352800" cy="1143000"/>
            <a:chOff x="2832" y="3456"/>
            <a:chExt cx="2112" cy="720"/>
          </a:xfrm>
        </p:grpSpPr>
        <p:sp>
          <p:nvSpPr>
            <p:cNvPr id="71697" name="Rectangle 4"/>
            <p:cNvSpPr>
              <a:spLocks noChangeArrowheads="1"/>
            </p:cNvSpPr>
            <p:nvPr/>
          </p:nvSpPr>
          <p:spPr bwMode="auto">
            <a:xfrm>
              <a:off x="2832" y="3456"/>
              <a:ext cx="2112" cy="72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71688" name="Object 5"/>
            <p:cNvGraphicFramePr>
              <a:graphicFrameLocks noChangeAspect="1"/>
            </p:cNvGraphicFramePr>
            <p:nvPr/>
          </p:nvGraphicFramePr>
          <p:xfrm>
            <a:off x="3456" y="3744"/>
            <a:ext cx="84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70" name="Equation" r:id="rId5" imgW="723586" imgH="241195" progId="Equation.3">
                    <p:embed/>
                  </p:oleObj>
                </mc:Choice>
                <mc:Fallback>
                  <p:oleObj name="Equation" r:id="rId5" imgW="723586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3744"/>
                          <a:ext cx="840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698" name="Text Box 6"/>
            <p:cNvSpPr txBox="1">
              <a:spLocks noChangeArrowheads="1"/>
            </p:cNvSpPr>
            <p:nvPr/>
          </p:nvSpPr>
          <p:spPr bwMode="auto">
            <a:xfrm>
              <a:off x="2880" y="3456"/>
              <a:ext cx="19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Current in an RC circuit</a:t>
              </a:r>
            </a:p>
          </p:txBody>
        </p:sp>
      </p:grpSp>
      <p:sp>
        <p:nvSpPr>
          <p:cNvPr id="71691" name="Text Box 7"/>
          <p:cNvSpPr txBox="1">
            <a:spLocks noChangeArrowheads="1"/>
          </p:cNvSpPr>
          <p:nvPr/>
        </p:nvSpPr>
        <p:spPr bwMode="auto">
          <a:xfrm>
            <a:off x="4800600" y="1295400"/>
            <a:ext cx="291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What about charge </a:t>
            </a:r>
            <a:r>
              <a:rPr lang="en-US" altLang="en-US" i="1">
                <a:solidFill>
                  <a:schemeClr val="accent2"/>
                </a:solidFill>
              </a:rPr>
              <a:t>Q</a:t>
            </a:r>
            <a:r>
              <a:rPr lang="en-US" altLang="en-US">
                <a:solidFill>
                  <a:schemeClr val="accent2"/>
                </a:solidFill>
              </a:rPr>
              <a:t>?</a:t>
            </a:r>
          </a:p>
        </p:txBody>
      </p:sp>
      <p:grpSp>
        <p:nvGrpSpPr>
          <p:cNvPr id="71692" name="Group 8"/>
          <p:cNvGrpSpPr>
            <a:grpSpLocks/>
          </p:cNvGrpSpPr>
          <p:nvPr/>
        </p:nvGrpSpPr>
        <p:grpSpPr bwMode="auto">
          <a:xfrm>
            <a:off x="685800" y="4114800"/>
            <a:ext cx="3352800" cy="1143000"/>
            <a:chOff x="480" y="2880"/>
            <a:chExt cx="2112" cy="720"/>
          </a:xfrm>
        </p:grpSpPr>
        <p:sp>
          <p:nvSpPr>
            <p:cNvPr id="71695" name="Rectangle 9"/>
            <p:cNvSpPr>
              <a:spLocks noChangeArrowheads="1"/>
            </p:cNvSpPr>
            <p:nvPr/>
          </p:nvSpPr>
          <p:spPr bwMode="auto">
            <a:xfrm>
              <a:off x="480" y="2880"/>
              <a:ext cx="2112" cy="72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71687" name="Object 10"/>
            <p:cNvGraphicFramePr>
              <a:graphicFrameLocks noChangeAspect="1"/>
            </p:cNvGraphicFramePr>
            <p:nvPr/>
          </p:nvGraphicFramePr>
          <p:xfrm>
            <a:off x="1008" y="3120"/>
            <a:ext cx="1061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71" name="Equation" r:id="rId7" imgW="914400" imgH="393700" progId="Equation.3">
                    <p:embed/>
                  </p:oleObj>
                </mc:Choice>
                <mc:Fallback>
                  <p:oleObj name="Equation" r:id="rId7" imgW="9144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120"/>
                          <a:ext cx="1061" cy="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696" name="Text Box 11"/>
            <p:cNvSpPr txBox="1">
              <a:spLocks noChangeArrowheads="1"/>
            </p:cNvSpPr>
            <p:nvPr/>
          </p:nvSpPr>
          <p:spPr bwMode="auto">
            <a:xfrm>
              <a:off x="528" y="2880"/>
              <a:ext cx="19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Current in an RC circuit</a:t>
              </a:r>
            </a:p>
          </p:txBody>
        </p:sp>
      </p:grpSp>
      <p:graphicFrame>
        <p:nvGraphicFramePr>
          <p:cNvPr id="1405964" name="Object 12"/>
          <p:cNvGraphicFramePr>
            <a:graphicFrameLocks noChangeAspect="1"/>
          </p:cNvGraphicFramePr>
          <p:nvPr/>
        </p:nvGraphicFramePr>
        <p:xfrm>
          <a:off x="5334000" y="1828800"/>
          <a:ext cx="912813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2" name="Equation" r:id="rId9" imgW="495085" imgH="393529" progId="Equation.3">
                  <p:embed/>
                </p:oleObj>
              </mc:Choice>
              <mc:Fallback>
                <p:oleObj name="Equation" r:id="rId9" imgW="49508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828800"/>
                        <a:ext cx="912813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5965" name="Object 13"/>
          <p:cNvGraphicFramePr>
            <a:graphicFrameLocks noChangeAspect="1"/>
          </p:cNvGraphicFramePr>
          <p:nvPr/>
        </p:nvGraphicFramePr>
        <p:xfrm>
          <a:off x="5334000" y="2667000"/>
          <a:ext cx="10763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3" name="Equation" r:id="rId11" imgW="583947" imgH="203112" progId="Equation.3">
                  <p:embed/>
                </p:oleObj>
              </mc:Choice>
              <mc:Fallback>
                <p:oleObj name="Equation" r:id="rId11" imgW="58394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67000"/>
                        <a:ext cx="1076325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5966" name="Object 14"/>
          <p:cNvGraphicFramePr>
            <a:graphicFrameLocks noChangeAspect="1"/>
          </p:cNvGraphicFramePr>
          <p:nvPr/>
        </p:nvGraphicFramePr>
        <p:xfrm>
          <a:off x="5334000" y="3200400"/>
          <a:ext cx="292576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4" name="Equation" r:id="rId13" imgW="1586811" imgH="482391" progId="Equation.3">
                  <p:embed/>
                </p:oleObj>
              </mc:Choice>
              <mc:Fallback>
                <p:oleObj name="Equation" r:id="rId13" imgW="1586811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200400"/>
                        <a:ext cx="2925763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5967" name="Object 15"/>
          <p:cNvGraphicFramePr>
            <a:graphicFrameLocks noChangeAspect="1"/>
          </p:cNvGraphicFramePr>
          <p:nvPr/>
        </p:nvGraphicFramePr>
        <p:xfrm>
          <a:off x="5316538" y="4189413"/>
          <a:ext cx="27146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5" name="Equation" r:id="rId15" imgW="1473200" imgH="266700" progId="Equation.DSMT4">
                  <p:embed/>
                </p:oleObj>
              </mc:Choice>
              <mc:Fallback>
                <p:oleObj name="Equation" r:id="rId15" imgW="1473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4189413"/>
                        <a:ext cx="27146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5968" name="Object 16"/>
          <p:cNvGraphicFramePr>
            <a:graphicFrameLocks noChangeAspect="1"/>
          </p:cNvGraphicFramePr>
          <p:nvPr/>
        </p:nvGraphicFramePr>
        <p:xfrm>
          <a:off x="5410200" y="4800600"/>
          <a:ext cx="10064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6" name="Equation" r:id="rId17" imgW="545863" imgH="393529" progId="Equation.3">
                  <p:embed/>
                </p:oleObj>
              </mc:Choice>
              <mc:Fallback>
                <p:oleObj name="Equation" r:id="rId17" imgW="54586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800600"/>
                        <a:ext cx="100647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3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RC Circuit: Charge and Voltage</a:t>
            </a:r>
          </a:p>
        </p:txBody>
      </p:sp>
      <p:sp>
        <p:nvSpPr>
          <p:cNvPr id="1405970" name="Text Box 18"/>
          <p:cNvSpPr txBox="1">
            <a:spLocks noChangeArrowheads="1"/>
          </p:cNvSpPr>
          <p:nvPr/>
        </p:nvSpPr>
        <p:spPr bwMode="auto">
          <a:xfrm>
            <a:off x="669925" y="5832475"/>
            <a:ext cx="471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Check: </a:t>
            </a:r>
            <a:r>
              <a:rPr lang="en-US" altLang="en-US" i="1"/>
              <a:t>t=0, Q=0, t--&gt; inf, Q=C*emf</a:t>
            </a: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A7FC-CEA6-414E-B1BE-DFE5F4AC8D06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0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Picture 2" descr="Fig19"/>
          <p:cNvPicPr>
            <a:picLocks noChangeAspect="1" noChangeArrowheads="1"/>
          </p:cNvPicPr>
          <p:nvPr/>
        </p:nvPicPr>
        <p:blipFill>
          <a:blip r:embed="rId4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733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34" name="Group 3"/>
          <p:cNvGrpSpPr>
            <a:grpSpLocks/>
          </p:cNvGrpSpPr>
          <p:nvPr/>
        </p:nvGrpSpPr>
        <p:grpSpPr bwMode="auto">
          <a:xfrm>
            <a:off x="685800" y="2971800"/>
            <a:ext cx="3352800" cy="1143000"/>
            <a:chOff x="432" y="1872"/>
            <a:chExt cx="2112" cy="720"/>
          </a:xfrm>
        </p:grpSpPr>
        <p:sp>
          <p:nvSpPr>
            <p:cNvPr id="73744" name="Rectangle 4"/>
            <p:cNvSpPr>
              <a:spLocks noChangeArrowheads="1"/>
            </p:cNvSpPr>
            <p:nvPr/>
          </p:nvSpPr>
          <p:spPr bwMode="auto">
            <a:xfrm>
              <a:off x="432" y="1872"/>
              <a:ext cx="2112" cy="720"/>
            </a:xfrm>
            <a:prstGeom prst="rect">
              <a:avLst/>
            </a:prstGeom>
            <a:solidFill>
              <a:srgbClr val="F6F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73732" name="Object 5"/>
            <p:cNvGraphicFramePr>
              <a:graphicFrameLocks noChangeAspect="1"/>
            </p:cNvGraphicFramePr>
            <p:nvPr/>
          </p:nvGraphicFramePr>
          <p:xfrm>
            <a:off x="946" y="2137"/>
            <a:ext cx="1061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006" name="Equation" r:id="rId5" imgW="914400" imgH="393700" progId="Equation.3">
                    <p:embed/>
                  </p:oleObj>
                </mc:Choice>
                <mc:Fallback>
                  <p:oleObj name="Equation" r:id="rId5" imgW="9144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6" y="2137"/>
                          <a:ext cx="1061" cy="455"/>
                        </a:xfrm>
                        <a:prstGeom prst="rect">
                          <a:avLst/>
                        </a:prstGeom>
                        <a:solidFill>
                          <a:srgbClr val="F6F63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45" name="Text Box 6"/>
            <p:cNvSpPr txBox="1">
              <a:spLocks noChangeArrowheads="1"/>
            </p:cNvSpPr>
            <p:nvPr/>
          </p:nvSpPr>
          <p:spPr bwMode="auto">
            <a:xfrm>
              <a:off x="480" y="1872"/>
              <a:ext cx="1969" cy="288"/>
            </a:xfrm>
            <a:prstGeom prst="rect">
              <a:avLst/>
            </a:prstGeom>
            <a:solidFill>
              <a:srgbClr val="F6F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Current in an RC circuit</a:t>
              </a:r>
              <a:endParaRPr lang="en-US" altLang="en-US"/>
            </a:p>
          </p:txBody>
        </p:sp>
      </p:grpSp>
      <p:pic>
        <p:nvPicPr>
          <p:cNvPr id="73735" name="Picture 7" descr="Fig19"/>
          <p:cNvPicPr>
            <a:picLocks noChangeAspect="1" noChangeArrowheads="1"/>
          </p:cNvPicPr>
          <p:nvPr/>
        </p:nvPicPr>
        <p:blipFill>
          <a:blip r:embed="rId7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50"/>
          <a:stretch>
            <a:fillRect/>
          </a:stretch>
        </p:blipFill>
        <p:spPr bwMode="auto">
          <a:xfrm>
            <a:off x="4773613" y="838200"/>
            <a:ext cx="382746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36" name="Group 8"/>
          <p:cNvGrpSpPr>
            <a:grpSpLocks/>
          </p:cNvGrpSpPr>
          <p:nvPr/>
        </p:nvGrpSpPr>
        <p:grpSpPr bwMode="auto">
          <a:xfrm>
            <a:off x="685800" y="4191000"/>
            <a:ext cx="3352800" cy="1143000"/>
            <a:chOff x="432" y="2640"/>
            <a:chExt cx="2112" cy="720"/>
          </a:xfrm>
        </p:grpSpPr>
        <p:sp>
          <p:nvSpPr>
            <p:cNvPr id="73742" name="Rectangle 9"/>
            <p:cNvSpPr>
              <a:spLocks noChangeArrowheads="1"/>
            </p:cNvSpPr>
            <p:nvPr/>
          </p:nvSpPr>
          <p:spPr bwMode="auto">
            <a:xfrm>
              <a:off x="432" y="2640"/>
              <a:ext cx="2112" cy="720"/>
            </a:xfrm>
            <a:prstGeom prst="rect">
              <a:avLst/>
            </a:prstGeom>
            <a:solidFill>
              <a:srgbClr val="F6F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743" name="Text Box 10"/>
            <p:cNvSpPr txBox="1">
              <a:spLocks noChangeArrowheads="1"/>
            </p:cNvSpPr>
            <p:nvPr/>
          </p:nvSpPr>
          <p:spPr bwMode="auto">
            <a:xfrm>
              <a:off x="480" y="2640"/>
              <a:ext cx="1937" cy="288"/>
            </a:xfrm>
            <a:prstGeom prst="rect">
              <a:avLst/>
            </a:prstGeom>
            <a:solidFill>
              <a:srgbClr val="F6F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Charge in an RC circuit</a:t>
              </a:r>
              <a:endParaRPr lang="en-US" altLang="en-US"/>
            </a:p>
          </p:txBody>
        </p:sp>
        <p:graphicFrame>
          <p:nvGraphicFramePr>
            <p:cNvPr id="73731" name="Object 11"/>
            <p:cNvGraphicFramePr>
              <a:graphicFrameLocks noChangeAspect="1"/>
            </p:cNvGraphicFramePr>
            <p:nvPr/>
          </p:nvGraphicFramePr>
          <p:xfrm>
            <a:off x="613" y="3002"/>
            <a:ext cx="1710" cy="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007" name="Equation" r:id="rId8" imgW="1473200" imgH="266700" progId="Equation.DSMT4">
                    <p:embed/>
                  </p:oleObj>
                </mc:Choice>
                <mc:Fallback>
                  <p:oleObj name="Equation" r:id="rId8" imgW="1473200" imgH="266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" y="3002"/>
                          <a:ext cx="1710" cy="308"/>
                        </a:xfrm>
                        <a:prstGeom prst="rect">
                          <a:avLst/>
                        </a:prstGeom>
                        <a:solidFill>
                          <a:srgbClr val="F6F63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3737" name="Picture 12" descr="Fig19"/>
          <p:cNvPicPr>
            <a:picLocks noChangeAspect="1" noChangeArrowheads="1"/>
          </p:cNvPicPr>
          <p:nvPr/>
        </p:nvPicPr>
        <p:blipFill>
          <a:blip r:embed="rId7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" b="49350"/>
          <a:stretch>
            <a:fillRect/>
          </a:stretch>
        </p:blipFill>
        <p:spPr bwMode="auto">
          <a:xfrm>
            <a:off x="4783138" y="3810000"/>
            <a:ext cx="382746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38" name="Group 13"/>
          <p:cNvGrpSpPr>
            <a:grpSpLocks/>
          </p:cNvGrpSpPr>
          <p:nvPr/>
        </p:nvGrpSpPr>
        <p:grpSpPr bwMode="auto">
          <a:xfrm>
            <a:off x="685800" y="5410200"/>
            <a:ext cx="3352800" cy="1143000"/>
            <a:chOff x="432" y="3408"/>
            <a:chExt cx="2112" cy="720"/>
          </a:xfrm>
        </p:grpSpPr>
        <p:sp>
          <p:nvSpPr>
            <p:cNvPr id="73740" name="Rectangle 14"/>
            <p:cNvSpPr>
              <a:spLocks noChangeArrowheads="1"/>
            </p:cNvSpPr>
            <p:nvPr/>
          </p:nvSpPr>
          <p:spPr bwMode="auto">
            <a:xfrm>
              <a:off x="432" y="3408"/>
              <a:ext cx="2112" cy="720"/>
            </a:xfrm>
            <a:prstGeom prst="rect">
              <a:avLst/>
            </a:prstGeom>
            <a:solidFill>
              <a:srgbClr val="F6F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741" name="Text Box 15"/>
            <p:cNvSpPr txBox="1">
              <a:spLocks noChangeArrowheads="1"/>
            </p:cNvSpPr>
            <p:nvPr/>
          </p:nvSpPr>
          <p:spPr bwMode="auto">
            <a:xfrm>
              <a:off x="480" y="3408"/>
              <a:ext cx="1990" cy="288"/>
            </a:xfrm>
            <a:prstGeom prst="rect">
              <a:avLst/>
            </a:prstGeom>
            <a:solidFill>
              <a:srgbClr val="F6F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Voltage in an RC circuit</a:t>
              </a:r>
              <a:endParaRPr lang="en-US" altLang="en-US"/>
            </a:p>
          </p:txBody>
        </p:sp>
        <p:graphicFrame>
          <p:nvGraphicFramePr>
            <p:cNvPr id="73730" name="Object 16"/>
            <p:cNvGraphicFramePr>
              <a:graphicFrameLocks noChangeAspect="1"/>
            </p:cNvGraphicFramePr>
            <p:nvPr/>
          </p:nvGraphicFramePr>
          <p:xfrm>
            <a:off x="717" y="3722"/>
            <a:ext cx="1680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008" name="Equation" r:id="rId10" imgW="1447800" imgH="266700" progId="Equation.DSMT4">
                    <p:embed/>
                  </p:oleObj>
                </mc:Choice>
                <mc:Fallback>
                  <p:oleObj name="Equation" r:id="rId10" imgW="1447800" imgH="266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7" y="3722"/>
                          <a:ext cx="1680" cy="309"/>
                        </a:xfrm>
                        <a:prstGeom prst="rect">
                          <a:avLst/>
                        </a:prstGeom>
                        <a:solidFill>
                          <a:srgbClr val="F6F63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739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RC Circuit: 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A7FC-CEA6-414E-B1BE-DFE5F4AC8D06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2" descr="Fig19"/>
          <p:cNvPicPr>
            <a:picLocks noChangeAspect="1" noChangeArrowheads="1"/>
          </p:cNvPicPr>
          <p:nvPr/>
        </p:nvPicPr>
        <p:blipFill>
          <a:blip r:embed="rId4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8488"/>
            <a:ext cx="3733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781" name="Group 3"/>
          <p:cNvGrpSpPr>
            <a:grpSpLocks/>
          </p:cNvGrpSpPr>
          <p:nvPr/>
        </p:nvGrpSpPr>
        <p:grpSpPr bwMode="auto">
          <a:xfrm>
            <a:off x="4724400" y="2249488"/>
            <a:ext cx="3352800" cy="1143000"/>
            <a:chOff x="432" y="1872"/>
            <a:chExt cx="2112" cy="720"/>
          </a:xfrm>
        </p:grpSpPr>
        <p:sp>
          <p:nvSpPr>
            <p:cNvPr id="75786" name="Rectangle 4"/>
            <p:cNvSpPr>
              <a:spLocks noChangeArrowheads="1"/>
            </p:cNvSpPr>
            <p:nvPr/>
          </p:nvSpPr>
          <p:spPr bwMode="auto">
            <a:xfrm>
              <a:off x="432" y="1872"/>
              <a:ext cx="2112" cy="720"/>
            </a:xfrm>
            <a:prstGeom prst="rect">
              <a:avLst/>
            </a:prstGeom>
            <a:solidFill>
              <a:srgbClr val="F6F63F"/>
            </a:solidFill>
            <a:ln w="9525">
              <a:solidFill>
                <a:srgbClr val="F6F63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75779" name="Object 5"/>
            <p:cNvGraphicFramePr>
              <a:graphicFrameLocks noChangeAspect="1"/>
            </p:cNvGraphicFramePr>
            <p:nvPr/>
          </p:nvGraphicFramePr>
          <p:xfrm>
            <a:off x="946" y="2137"/>
            <a:ext cx="1061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866" name="Equation" r:id="rId5" imgW="914400" imgH="393700" progId="Equation.3">
                    <p:embed/>
                  </p:oleObj>
                </mc:Choice>
                <mc:Fallback>
                  <p:oleObj name="Equation" r:id="rId5" imgW="9144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6" y="2137"/>
                          <a:ext cx="1061" cy="455"/>
                        </a:xfrm>
                        <a:prstGeom prst="rect">
                          <a:avLst/>
                        </a:prstGeom>
                        <a:solidFill>
                          <a:srgbClr val="F6F63F"/>
                        </a:solidFill>
                        <a:ln w="9525">
                          <a:solidFill>
                            <a:srgbClr val="F6F63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787" name="Text Box 6"/>
            <p:cNvSpPr txBox="1">
              <a:spLocks noChangeArrowheads="1"/>
            </p:cNvSpPr>
            <p:nvPr/>
          </p:nvSpPr>
          <p:spPr bwMode="auto">
            <a:xfrm>
              <a:off x="480" y="1872"/>
              <a:ext cx="1975" cy="294"/>
            </a:xfrm>
            <a:prstGeom prst="rect">
              <a:avLst/>
            </a:prstGeom>
            <a:solidFill>
              <a:srgbClr val="F6F63F"/>
            </a:solidFill>
            <a:ln w="9525">
              <a:solidFill>
                <a:srgbClr val="F6F63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Current in an RC circuit</a:t>
              </a:r>
            </a:p>
          </p:txBody>
        </p:sp>
      </p:grpSp>
      <p:sp>
        <p:nvSpPr>
          <p:cNvPr id="1414151" name="Text Box 7"/>
          <p:cNvSpPr txBox="1">
            <a:spLocks noChangeArrowheads="1"/>
          </p:cNvSpPr>
          <p:nvPr/>
        </p:nvSpPr>
        <p:spPr bwMode="auto">
          <a:xfrm>
            <a:off x="1143000" y="3925888"/>
            <a:ext cx="6824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When time </a:t>
            </a:r>
            <a:r>
              <a:rPr lang="en-US" altLang="en-US" i="1">
                <a:solidFill>
                  <a:schemeClr val="accent2"/>
                </a:solidFill>
              </a:rPr>
              <a:t>t = RC</a:t>
            </a:r>
            <a:r>
              <a:rPr lang="en-US" altLang="en-US">
                <a:solidFill>
                  <a:schemeClr val="accent2"/>
                </a:solidFill>
              </a:rPr>
              <a:t>, the current </a:t>
            </a:r>
            <a:r>
              <a:rPr lang="en-US" altLang="en-US" i="1">
                <a:solidFill>
                  <a:schemeClr val="accent2"/>
                </a:solidFill>
              </a:rPr>
              <a:t>I</a:t>
            </a:r>
            <a:r>
              <a:rPr lang="en-US" altLang="en-US">
                <a:solidFill>
                  <a:schemeClr val="accent2"/>
                </a:solidFill>
              </a:rPr>
              <a:t> drops by a factor of </a:t>
            </a:r>
            <a:r>
              <a:rPr lang="en-US" altLang="en-US" i="1">
                <a:solidFill>
                  <a:schemeClr val="accent2"/>
                </a:solidFill>
              </a:rPr>
              <a:t>e</a:t>
            </a:r>
            <a:r>
              <a:rPr lang="en-US" altLang="en-US">
                <a:solidFill>
                  <a:schemeClr val="accent2"/>
                </a:solidFill>
              </a:rPr>
              <a:t>.</a:t>
            </a:r>
            <a:endParaRPr lang="en-US" altLang="en-US"/>
          </a:p>
        </p:txBody>
      </p:sp>
      <p:sp>
        <p:nvSpPr>
          <p:cNvPr id="1414152" name="Text Box 8"/>
          <p:cNvSpPr txBox="1">
            <a:spLocks noChangeArrowheads="1"/>
          </p:cNvSpPr>
          <p:nvPr/>
        </p:nvSpPr>
        <p:spPr bwMode="auto">
          <a:xfrm>
            <a:off x="1143000" y="4611688"/>
            <a:ext cx="5324475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1"/>
              <a:t>RC</a:t>
            </a:r>
            <a:r>
              <a:rPr lang="en-US" altLang="en-US"/>
              <a:t> is the ‘</a:t>
            </a:r>
            <a:r>
              <a:rPr lang="en-US" altLang="en-US">
                <a:solidFill>
                  <a:srgbClr val="FF0000"/>
                </a:solidFill>
              </a:rPr>
              <a:t>time constant’</a:t>
            </a:r>
            <a:r>
              <a:rPr lang="en-US" altLang="en-US"/>
              <a:t> of an RC circuit.</a:t>
            </a:r>
            <a:endParaRPr lang="en-US" altLang="en-US" i="1"/>
          </a:p>
        </p:txBody>
      </p:sp>
      <p:graphicFrame>
        <p:nvGraphicFramePr>
          <p:cNvPr id="1414153" name="Object 9"/>
          <p:cNvGraphicFramePr>
            <a:graphicFrameLocks noChangeAspect="1"/>
          </p:cNvGraphicFramePr>
          <p:nvPr/>
        </p:nvGraphicFramePr>
        <p:xfrm>
          <a:off x="2743200" y="5334000"/>
          <a:ext cx="30416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67" name="Equation" r:id="rId7" imgW="1651000" imgH="393700" progId="Equation.DSMT4">
                  <p:embed/>
                </p:oleObj>
              </mc:Choice>
              <mc:Fallback>
                <p:oleObj name="Equation" r:id="rId7" imgW="1651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334000"/>
                        <a:ext cx="304165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The RC Time Constant</a:t>
            </a:r>
          </a:p>
        </p:txBody>
      </p:sp>
      <p:sp>
        <p:nvSpPr>
          <p:cNvPr id="1414155" name="Rectangle 11"/>
          <p:cNvSpPr>
            <a:spLocks noChangeArrowheads="1"/>
          </p:cNvSpPr>
          <p:nvPr/>
        </p:nvSpPr>
        <p:spPr bwMode="auto">
          <a:xfrm>
            <a:off x="304800" y="6096000"/>
            <a:ext cx="856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A rough measurement of how long it takes to reach final equilibrium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A7FC-CEA6-414E-B1BE-DFE5F4AC8D06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0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A7FC-CEA6-414E-B1BE-DFE5F4AC8D06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92667" y="270934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 smtClean="0">
                <a:solidFill>
                  <a:srgbClr val="FF0000"/>
                </a:solidFill>
              </a:rPr>
              <a:t>iClicker</a:t>
            </a:r>
            <a:r>
              <a:rPr lang="en-US" sz="3500" dirty="0" smtClean="0">
                <a:solidFill>
                  <a:srgbClr val="FF0000"/>
                </a:solidFill>
              </a:rPr>
              <a:t> Questions</a:t>
            </a:r>
            <a:endParaRPr lang="en-US" sz="35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667" y="1540933"/>
            <a:ext cx="772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measuring the current in a circuit, your device’s resistance need to be : </a:t>
            </a:r>
          </a:p>
          <a:p>
            <a:endParaRPr lang="en-US" dirty="0"/>
          </a:p>
          <a:p>
            <a:pPr marL="457200" indent="-457200">
              <a:buAutoNum type="alphaUcPeriod"/>
            </a:pPr>
            <a:r>
              <a:rPr lang="en-US" dirty="0"/>
              <a:t>a</a:t>
            </a:r>
            <a:r>
              <a:rPr lang="en-US" dirty="0" smtClean="0"/>
              <a:t>s big as possible. </a:t>
            </a:r>
          </a:p>
          <a:p>
            <a:pPr marL="457200" indent="-457200">
              <a:buAutoNum type="alphaUcPeriod"/>
            </a:pPr>
            <a:r>
              <a:rPr lang="en-US" dirty="0"/>
              <a:t>a</a:t>
            </a:r>
            <a:r>
              <a:rPr lang="en-US" dirty="0" smtClean="0"/>
              <a:t>s small as possible. </a:t>
            </a:r>
          </a:p>
          <a:p>
            <a:pPr marL="457200" indent="-457200">
              <a:buAutoNum type="alphaUcPeriod"/>
            </a:pPr>
            <a:r>
              <a:rPr lang="en-US" dirty="0"/>
              <a:t>c</a:t>
            </a:r>
            <a:r>
              <a:rPr lang="en-US" dirty="0" smtClean="0"/>
              <a:t>an be any value, big or small.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74637" y="1142999"/>
            <a:ext cx="9906000" cy="5597525"/>
          </a:xfrm>
          <a:prstGeom prst="rect">
            <a:avLst/>
          </a:prstGeom>
          <a:solidFill>
            <a:srgbClr val="FFFFFF"/>
          </a:solidFill>
          <a:ln>
            <a:noFill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86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943850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A7FC-CEA6-414E-B1BE-DFE5F4AC8D0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8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9888" y="4281619"/>
            <a:ext cx="4343400" cy="2549972"/>
            <a:chOff x="196100" y="4389195"/>
            <a:chExt cx="4343400" cy="2549972"/>
          </a:xfrm>
        </p:grpSpPr>
        <p:pic>
          <p:nvPicPr>
            <p:cNvPr id="15" name="Picture 4" descr="13_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100" y="4724902"/>
              <a:ext cx="4343400" cy="1721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124580" y="4957679"/>
              <a:ext cx="3400839" cy="141625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4" descr="13_1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9" t="30377" r="53509" b="10952"/>
            <a:stretch/>
          </p:blipFill>
          <p:spPr bwMode="auto">
            <a:xfrm>
              <a:off x="1510550" y="4452800"/>
              <a:ext cx="595520" cy="1009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 descr="13_1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94" t="34265" r="31656" b="12755"/>
            <a:stretch/>
          </p:blipFill>
          <p:spPr bwMode="auto">
            <a:xfrm>
              <a:off x="2653550" y="4389195"/>
              <a:ext cx="649357" cy="911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4" descr="13_1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67" t="16606" b="17710"/>
            <a:stretch/>
          </p:blipFill>
          <p:spPr bwMode="auto">
            <a:xfrm>
              <a:off x="2099443" y="5808699"/>
              <a:ext cx="878785" cy="1130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4512167" y="4917923"/>
              <a:ext cx="14081" cy="1488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0658" name="Rectangle 2"/>
          <p:cNvSpPr>
            <a:spLocks noChangeArrowheads="1"/>
          </p:cNvSpPr>
          <p:nvPr/>
        </p:nvSpPr>
        <p:spPr bwMode="auto">
          <a:xfrm>
            <a:off x="4724400" y="3671048"/>
            <a:ext cx="3429000" cy="609600"/>
          </a:xfrm>
          <a:prstGeom prst="rect">
            <a:avLst/>
          </a:prstGeom>
          <a:solidFill>
            <a:srgbClr val="F6F63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1204" name="Picture 3" descr="Fig19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6800"/>
            <a:ext cx="25908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0660" name="Text Box 4"/>
          <p:cNvSpPr txBox="1">
            <a:spLocks noChangeArrowheads="1"/>
          </p:cNvSpPr>
          <p:nvPr/>
        </p:nvSpPr>
        <p:spPr bwMode="auto">
          <a:xfrm>
            <a:off x="1371600" y="1308848"/>
            <a:ext cx="37290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sym typeface="Symbol" charset="2"/>
              </a:rPr>
              <a:t></a:t>
            </a:r>
            <a:r>
              <a:rPr lang="en-US" altLang="en-US" i="1" dirty="0" err="1">
                <a:sym typeface="Symbol" charset="2"/>
              </a:rPr>
              <a:t>V</a:t>
            </a:r>
            <a:r>
              <a:rPr lang="en-US" altLang="en-US" baseline="-25000" dirty="0" err="1">
                <a:sym typeface="Symbol" charset="2"/>
              </a:rPr>
              <a:t>batt</a:t>
            </a:r>
            <a:r>
              <a:rPr lang="en-US" altLang="en-US" dirty="0">
                <a:sym typeface="Symbol" charset="2"/>
              </a:rPr>
              <a:t> + </a:t>
            </a:r>
            <a:r>
              <a:rPr lang="en-US" altLang="en-US" i="1" dirty="0">
                <a:sym typeface="Symbol" charset="2"/>
              </a:rPr>
              <a:t>V</a:t>
            </a:r>
            <a:r>
              <a:rPr lang="en-US" altLang="en-US" baseline="-25000" dirty="0">
                <a:sym typeface="Symbol" charset="2"/>
              </a:rPr>
              <a:t>1</a:t>
            </a:r>
            <a:r>
              <a:rPr lang="en-US" altLang="en-US" dirty="0">
                <a:sym typeface="Symbol" charset="2"/>
              </a:rPr>
              <a:t> + </a:t>
            </a:r>
            <a:r>
              <a:rPr lang="en-US" altLang="en-US" i="1" dirty="0">
                <a:sym typeface="Symbol" charset="2"/>
              </a:rPr>
              <a:t>V</a:t>
            </a:r>
            <a:r>
              <a:rPr lang="en-US" altLang="en-US" baseline="-25000" dirty="0">
                <a:sym typeface="Symbol" charset="2"/>
              </a:rPr>
              <a:t>2</a:t>
            </a:r>
            <a:r>
              <a:rPr lang="en-US" altLang="en-US" dirty="0">
                <a:sym typeface="Symbol" charset="2"/>
              </a:rPr>
              <a:t> + </a:t>
            </a:r>
            <a:r>
              <a:rPr lang="en-US" altLang="en-US" i="1" dirty="0">
                <a:sym typeface="Symbol" charset="2"/>
              </a:rPr>
              <a:t>V</a:t>
            </a:r>
            <a:r>
              <a:rPr lang="en-US" altLang="en-US" baseline="-25000" dirty="0">
                <a:sym typeface="Symbol" charset="2"/>
              </a:rPr>
              <a:t>3</a:t>
            </a:r>
            <a:r>
              <a:rPr lang="en-US" altLang="en-US" dirty="0">
                <a:sym typeface="Symbol" charset="2"/>
              </a:rPr>
              <a:t> = 0</a:t>
            </a:r>
          </a:p>
        </p:txBody>
      </p:sp>
      <p:sp>
        <p:nvSpPr>
          <p:cNvPr id="1350661" name="Text Box 5"/>
          <p:cNvSpPr txBox="1">
            <a:spLocks noChangeArrowheads="1"/>
          </p:cNvSpPr>
          <p:nvPr/>
        </p:nvSpPr>
        <p:spPr bwMode="auto">
          <a:xfrm>
            <a:off x="1371600" y="1924798"/>
            <a:ext cx="302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1">
                <a:sym typeface="Symbol" charset="2"/>
              </a:rPr>
              <a:t>emf - R</a:t>
            </a:r>
            <a:r>
              <a:rPr lang="en-US" altLang="en-US" baseline="-25000">
                <a:sym typeface="Symbol" charset="2"/>
              </a:rPr>
              <a:t>1</a:t>
            </a:r>
            <a:r>
              <a:rPr lang="en-US" altLang="en-US" i="1">
                <a:sym typeface="Symbol" charset="2"/>
              </a:rPr>
              <a:t>I</a:t>
            </a:r>
            <a:r>
              <a:rPr lang="en-US" altLang="en-US">
                <a:sym typeface="Symbol" charset="2"/>
              </a:rPr>
              <a:t> - </a:t>
            </a:r>
            <a:r>
              <a:rPr lang="en-US" altLang="en-US" i="1">
                <a:sym typeface="Symbol" charset="2"/>
              </a:rPr>
              <a:t>R</a:t>
            </a:r>
            <a:r>
              <a:rPr lang="en-US" altLang="en-US" baseline="-25000">
                <a:sym typeface="Symbol" charset="2"/>
              </a:rPr>
              <a:t>2</a:t>
            </a:r>
            <a:r>
              <a:rPr lang="en-US" altLang="en-US" i="1">
                <a:sym typeface="Symbol" charset="2"/>
              </a:rPr>
              <a:t>I -</a:t>
            </a:r>
            <a:r>
              <a:rPr lang="en-US" altLang="en-US">
                <a:sym typeface="Symbol" charset="2"/>
              </a:rPr>
              <a:t> </a:t>
            </a:r>
            <a:r>
              <a:rPr lang="en-US" altLang="en-US" i="1">
                <a:sym typeface="Symbol" charset="2"/>
              </a:rPr>
              <a:t>R</a:t>
            </a:r>
            <a:r>
              <a:rPr lang="en-US" altLang="en-US" baseline="-25000">
                <a:sym typeface="Symbol" charset="2"/>
              </a:rPr>
              <a:t>3</a:t>
            </a:r>
            <a:r>
              <a:rPr lang="en-US" altLang="en-US" i="1">
                <a:sym typeface="Symbol" charset="2"/>
              </a:rPr>
              <a:t>I </a:t>
            </a:r>
            <a:r>
              <a:rPr lang="en-US" altLang="en-US">
                <a:sym typeface="Symbol" charset="2"/>
              </a:rPr>
              <a:t>= 0</a:t>
            </a:r>
          </a:p>
        </p:txBody>
      </p:sp>
      <p:sp>
        <p:nvSpPr>
          <p:cNvPr id="1350662" name="Text Box 6"/>
          <p:cNvSpPr txBox="1">
            <a:spLocks noChangeArrowheads="1"/>
          </p:cNvSpPr>
          <p:nvPr/>
        </p:nvSpPr>
        <p:spPr bwMode="auto">
          <a:xfrm>
            <a:off x="1371600" y="2528048"/>
            <a:ext cx="283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1">
                <a:sym typeface="Symbol" charset="2"/>
              </a:rPr>
              <a:t>emf = R</a:t>
            </a:r>
            <a:r>
              <a:rPr lang="en-US" altLang="en-US" baseline="-25000">
                <a:sym typeface="Symbol" charset="2"/>
              </a:rPr>
              <a:t>1</a:t>
            </a:r>
            <a:r>
              <a:rPr lang="en-US" altLang="en-US" i="1">
                <a:sym typeface="Symbol" charset="2"/>
              </a:rPr>
              <a:t>I</a:t>
            </a:r>
            <a:r>
              <a:rPr lang="en-US" altLang="en-US">
                <a:sym typeface="Symbol" charset="2"/>
              </a:rPr>
              <a:t> + </a:t>
            </a:r>
            <a:r>
              <a:rPr lang="en-US" altLang="en-US" i="1">
                <a:sym typeface="Symbol" charset="2"/>
              </a:rPr>
              <a:t>R</a:t>
            </a:r>
            <a:r>
              <a:rPr lang="en-US" altLang="en-US" baseline="-25000">
                <a:sym typeface="Symbol" charset="2"/>
              </a:rPr>
              <a:t>2</a:t>
            </a:r>
            <a:r>
              <a:rPr lang="en-US" altLang="en-US" i="1">
                <a:sym typeface="Symbol" charset="2"/>
              </a:rPr>
              <a:t>I +</a:t>
            </a:r>
            <a:r>
              <a:rPr lang="en-US" altLang="en-US">
                <a:sym typeface="Symbol" charset="2"/>
              </a:rPr>
              <a:t> </a:t>
            </a:r>
            <a:r>
              <a:rPr lang="en-US" altLang="en-US" i="1">
                <a:sym typeface="Symbol" charset="2"/>
              </a:rPr>
              <a:t>R</a:t>
            </a:r>
            <a:r>
              <a:rPr lang="en-US" altLang="en-US" baseline="-25000">
                <a:sym typeface="Symbol" charset="2"/>
              </a:rPr>
              <a:t>3</a:t>
            </a:r>
            <a:r>
              <a:rPr lang="en-US" altLang="en-US" i="1">
                <a:sym typeface="Symbol" charset="2"/>
              </a:rPr>
              <a:t>I</a:t>
            </a:r>
            <a:endParaRPr lang="en-US" altLang="en-US">
              <a:sym typeface="Symbol" charset="2"/>
            </a:endParaRPr>
          </a:p>
        </p:txBody>
      </p:sp>
      <p:sp>
        <p:nvSpPr>
          <p:cNvPr id="1350663" name="Text Box 7"/>
          <p:cNvSpPr txBox="1">
            <a:spLocks noChangeArrowheads="1"/>
          </p:cNvSpPr>
          <p:nvPr/>
        </p:nvSpPr>
        <p:spPr bwMode="auto">
          <a:xfrm>
            <a:off x="1371600" y="3137648"/>
            <a:ext cx="290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1">
                <a:sym typeface="Symbol" charset="2"/>
              </a:rPr>
              <a:t>emf = </a:t>
            </a:r>
            <a:r>
              <a:rPr lang="en-US" altLang="en-US">
                <a:sym typeface="Symbol" charset="2"/>
              </a:rPr>
              <a:t>(</a:t>
            </a:r>
            <a:r>
              <a:rPr lang="en-US" altLang="en-US" i="1">
                <a:sym typeface="Symbol" charset="2"/>
              </a:rPr>
              <a:t>R</a:t>
            </a:r>
            <a:r>
              <a:rPr lang="en-US" altLang="en-US" baseline="-25000">
                <a:sym typeface="Symbol" charset="2"/>
              </a:rPr>
              <a:t>1</a:t>
            </a:r>
            <a:r>
              <a:rPr lang="en-US" altLang="en-US">
                <a:sym typeface="Symbol" charset="2"/>
              </a:rPr>
              <a:t> + </a:t>
            </a:r>
            <a:r>
              <a:rPr lang="en-US" altLang="en-US" i="1">
                <a:sym typeface="Symbol" charset="2"/>
              </a:rPr>
              <a:t>R</a:t>
            </a:r>
            <a:r>
              <a:rPr lang="en-US" altLang="en-US" baseline="-25000">
                <a:sym typeface="Symbol" charset="2"/>
              </a:rPr>
              <a:t>2</a:t>
            </a:r>
            <a:r>
              <a:rPr lang="en-US" altLang="en-US" i="1">
                <a:sym typeface="Symbol" charset="2"/>
              </a:rPr>
              <a:t> +</a:t>
            </a:r>
            <a:r>
              <a:rPr lang="en-US" altLang="en-US">
                <a:sym typeface="Symbol" charset="2"/>
              </a:rPr>
              <a:t> </a:t>
            </a:r>
            <a:r>
              <a:rPr lang="en-US" altLang="en-US" i="1">
                <a:sym typeface="Symbol" charset="2"/>
              </a:rPr>
              <a:t>R</a:t>
            </a:r>
            <a:r>
              <a:rPr lang="en-US" altLang="en-US" baseline="-25000">
                <a:sym typeface="Symbol" charset="2"/>
              </a:rPr>
              <a:t>3</a:t>
            </a:r>
            <a:r>
              <a:rPr lang="en-US" altLang="en-US">
                <a:sym typeface="Symbol" charset="2"/>
              </a:rPr>
              <a:t>) </a:t>
            </a:r>
            <a:r>
              <a:rPr lang="en-US" altLang="en-US" i="1">
                <a:sym typeface="Symbol" charset="2"/>
              </a:rPr>
              <a:t>I</a:t>
            </a:r>
            <a:endParaRPr lang="en-US" altLang="en-US">
              <a:sym typeface="Symbol" charset="2"/>
            </a:endParaRPr>
          </a:p>
        </p:txBody>
      </p:sp>
      <p:sp>
        <p:nvSpPr>
          <p:cNvPr id="1350664" name="Text Box 8"/>
          <p:cNvSpPr txBox="1">
            <a:spLocks noChangeArrowheads="1"/>
          </p:cNvSpPr>
          <p:nvPr/>
        </p:nvSpPr>
        <p:spPr bwMode="auto">
          <a:xfrm>
            <a:off x="1371600" y="3747248"/>
            <a:ext cx="6640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1">
                <a:sym typeface="Symbol" charset="2"/>
              </a:rPr>
              <a:t>emf = R</a:t>
            </a:r>
            <a:r>
              <a:rPr lang="en-US" altLang="en-US" baseline="-25000">
                <a:sym typeface="Symbol" charset="2"/>
              </a:rPr>
              <a:t>equivalent</a:t>
            </a:r>
            <a:r>
              <a:rPr lang="en-US" altLang="en-US">
                <a:sym typeface="Symbol" charset="2"/>
              </a:rPr>
              <a:t> </a:t>
            </a:r>
            <a:r>
              <a:rPr lang="en-US" altLang="en-US" i="1">
                <a:sym typeface="Symbol" charset="2"/>
              </a:rPr>
              <a:t>I  ,   </a:t>
            </a:r>
            <a:r>
              <a:rPr lang="en-US" altLang="en-US">
                <a:sym typeface="Symbol" charset="2"/>
              </a:rPr>
              <a:t>where   </a:t>
            </a:r>
            <a:r>
              <a:rPr lang="en-US" altLang="en-US" i="1">
                <a:sym typeface="Symbol" charset="2"/>
              </a:rPr>
              <a:t>R</a:t>
            </a:r>
            <a:r>
              <a:rPr lang="en-US" altLang="en-US" baseline="-25000">
                <a:sym typeface="Symbol" charset="2"/>
              </a:rPr>
              <a:t>equivalent</a:t>
            </a:r>
            <a:r>
              <a:rPr lang="en-US" altLang="en-US">
                <a:sym typeface="Symbol" charset="2"/>
              </a:rPr>
              <a:t> </a:t>
            </a:r>
            <a:r>
              <a:rPr lang="en-US" altLang="en-US" i="1">
                <a:sym typeface="Symbol" charset="2"/>
              </a:rPr>
              <a:t>= R</a:t>
            </a:r>
            <a:r>
              <a:rPr lang="en-US" altLang="en-US" baseline="-25000">
                <a:sym typeface="Symbol" charset="2"/>
              </a:rPr>
              <a:t>1</a:t>
            </a:r>
            <a:r>
              <a:rPr lang="en-US" altLang="en-US">
                <a:sym typeface="Symbol" charset="2"/>
              </a:rPr>
              <a:t> + </a:t>
            </a:r>
            <a:r>
              <a:rPr lang="en-US" altLang="en-US" i="1">
                <a:sym typeface="Symbol" charset="2"/>
              </a:rPr>
              <a:t>R</a:t>
            </a:r>
            <a:r>
              <a:rPr lang="en-US" altLang="en-US" baseline="-25000">
                <a:sym typeface="Symbol" charset="2"/>
              </a:rPr>
              <a:t>2</a:t>
            </a:r>
            <a:r>
              <a:rPr lang="en-US" altLang="en-US" i="1">
                <a:sym typeface="Symbol" charset="2"/>
              </a:rPr>
              <a:t> +</a:t>
            </a:r>
            <a:r>
              <a:rPr lang="en-US" altLang="en-US">
                <a:sym typeface="Symbol" charset="2"/>
              </a:rPr>
              <a:t> </a:t>
            </a:r>
            <a:r>
              <a:rPr lang="en-US" altLang="en-US" i="1">
                <a:sym typeface="Symbol" charset="2"/>
              </a:rPr>
              <a:t>R</a:t>
            </a:r>
            <a:r>
              <a:rPr lang="en-US" altLang="en-US" baseline="-25000">
                <a:sym typeface="Symbol" charset="2"/>
              </a:rPr>
              <a:t>3</a:t>
            </a:r>
            <a:r>
              <a:rPr lang="en-US" altLang="en-US">
                <a:sym typeface="Symbol" charset="2"/>
              </a:rPr>
              <a:t> </a:t>
            </a:r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a typeface="ＭＳ Ｐゴシック" charset="-128"/>
              </a:rPr>
              <a:t>Series Resistance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A7FC-CEA6-414E-B1BE-DFE5F4AC8D06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102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2" descr="Fig19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3788"/>
            <a:ext cx="358140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6803" name="Text Box 3"/>
          <p:cNvSpPr txBox="1">
            <a:spLocks noChangeArrowheads="1"/>
          </p:cNvSpPr>
          <p:nvPr/>
        </p:nvSpPr>
        <p:spPr bwMode="auto">
          <a:xfrm>
            <a:off x="4648200" y="11430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1"/>
              <a:t>I = I</a:t>
            </a:r>
            <a:r>
              <a:rPr lang="en-US" altLang="en-US" baseline="-25000"/>
              <a:t>1</a:t>
            </a:r>
            <a:r>
              <a:rPr lang="en-US" altLang="en-US"/>
              <a:t> +</a:t>
            </a:r>
            <a:r>
              <a:rPr lang="en-US" altLang="en-US" i="1"/>
              <a:t> I</a:t>
            </a:r>
            <a:r>
              <a:rPr lang="en-US" altLang="en-US" baseline="-25000"/>
              <a:t>2</a:t>
            </a:r>
            <a:r>
              <a:rPr lang="en-US" altLang="en-US"/>
              <a:t> +</a:t>
            </a:r>
            <a:r>
              <a:rPr lang="en-US" altLang="en-US" i="1"/>
              <a:t> I</a:t>
            </a:r>
            <a:r>
              <a:rPr lang="en-US" altLang="en-US" baseline="-25000"/>
              <a:t>3</a:t>
            </a:r>
            <a:r>
              <a:rPr lang="en-US" altLang="en-US" i="1"/>
              <a:t> </a:t>
            </a:r>
          </a:p>
        </p:txBody>
      </p:sp>
      <p:graphicFrame>
        <p:nvGraphicFramePr>
          <p:cNvPr id="1356804" name="Object 4"/>
          <p:cNvGraphicFramePr>
            <a:graphicFrameLocks noChangeAspect="1"/>
          </p:cNvGraphicFramePr>
          <p:nvPr/>
        </p:nvGraphicFramePr>
        <p:xfrm>
          <a:off x="4648200" y="1752600"/>
          <a:ext cx="2589213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20" name="Equation" r:id="rId5" imgW="1409088" imgH="431613" progId="Equation.3">
                  <p:embed/>
                </p:oleObj>
              </mc:Choice>
              <mc:Fallback>
                <p:oleObj name="Equation" r:id="rId5" imgW="140908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752600"/>
                        <a:ext cx="2589213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6805" name="Object 5"/>
          <p:cNvGraphicFramePr>
            <a:graphicFrameLocks noChangeAspect="1"/>
          </p:cNvGraphicFramePr>
          <p:nvPr/>
        </p:nvGraphicFramePr>
        <p:xfrm>
          <a:off x="4625975" y="2614613"/>
          <a:ext cx="39878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21" name="Equation" r:id="rId7" imgW="2171700" imgH="482600" progId="Equation.DSMT4">
                  <p:embed/>
                </p:oleObj>
              </mc:Choice>
              <mc:Fallback>
                <p:oleObj name="Equation" r:id="rId7" imgW="2171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975" y="2614613"/>
                        <a:ext cx="39878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6806" name="Object 6"/>
          <p:cNvGraphicFramePr>
            <a:graphicFrameLocks noChangeAspect="1"/>
          </p:cNvGraphicFramePr>
          <p:nvPr/>
        </p:nvGraphicFramePr>
        <p:xfrm>
          <a:off x="4724400" y="3733800"/>
          <a:ext cx="27749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22" name="Equation" r:id="rId9" imgW="1511300" imgH="444500" progId="Equation.DSMT4">
                  <p:embed/>
                </p:oleObj>
              </mc:Choice>
              <mc:Fallback>
                <p:oleObj name="Equation" r:id="rId9" imgW="15113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33800"/>
                        <a:ext cx="2774950" cy="819150"/>
                      </a:xfrm>
                      <a:prstGeom prst="rect">
                        <a:avLst/>
                      </a:prstGeom>
                      <a:solidFill>
                        <a:srgbClr val="F6F63F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0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a typeface="ＭＳ Ｐゴシック" charset="-128"/>
              </a:rPr>
              <a:t>Parallel Resistance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A7FC-CEA6-414E-B1BE-DFE5F4AC8D06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9" name="Picture 4" descr="13_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89400"/>
            <a:ext cx="3832412" cy="151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080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A7FC-CEA6-414E-B1BE-DFE5F4AC8D06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982133" y="270934"/>
            <a:ext cx="7196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Power in the electric circuit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3764" y="1352738"/>
                <a:ext cx="7913036" cy="10118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5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5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5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5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WORK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5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time</m:t>
                          </m:r>
                        </m:den>
                      </m:f>
                      <m:r>
                        <a:rPr lang="en-US" sz="35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5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5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a:rPr lang="en-US" sz="35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∙∆</m:t>
                          </m:r>
                          <m:r>
                            <m:rPr>
                              <m:sty m:val="p"/>
                            </m:rPr>
                            <a:rPr lang="en-US" sz="35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5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time</m:t>
                          </m:r>
                        </m:den>
                      </m:f>
                      <m:r>
                        <a:rPr lang="en-US" sz="35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5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35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m:rPr>
                          <m:sty m:val="p"/>
                        </m:rPr>
                        <a:rPr lang="en-US" sz="35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a:rPr lang="en-US" sz="35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35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5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35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5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64" y="1352738"/>
                <a:ext cx="7913036" cy="10118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figure-25-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6" r="41560"/>
          <a:stretch>
            <a:fillRect/>
          </a:stretch>
        </p:blipFill>
        <p:spPr bwMode="auto">
          <a:xfrm>
            <a:off x="635000" y="2892425"/>
            <a:ext cx="342900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51399" y="3285417"/>
            <a:ext cx="38354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Power delivered by power sources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Power consumed by electrical devices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03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572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ea typeface="ＭＳ Ｐゴシック" pitchFamily="34" charset="-128"/>
              </a:rPr>
              <a:t>Kirchhoff’s Rules</a:t>
            </a:r>
          </a:p>
        </p:txBody>
      </p:sp>
      <p:grpSp>
        <p:nvGrpSpPr>
          <p:cNvPr id="7173" name="Group 3"/>
          <p:cNvGrpSpPr>
            <a:grpSpLocks/>
          </p:cNvGrpSpPr>
          <p:nvPr/>
        </p:nvGrpSpPr>
        <p:grpSpPr bwMode="auto">
          <a:xfrm>
            <a:off x="914400" y="1066800"/>
            <a:ext cx="7010400" cy="2057400"/>
            <a:chOff x="576" y="672"/>
            <a:chExt cx="4416" cy="1320"/>
          </a:xfrm>
        </p:grpSpPr>
        <p:sp>
          <p:nvSpPr>
            <p:cNvPr id="7178" name="Text Box 4"/>
            <p:cNvSpPr txBox="1">
              <a:spLocks noChangeArrowheads="1"/>
            </p:cNvSpPr>
            <p:nvPr/>
          </p:nvSpPr>
          <p:spPr bwMode="auto">
            <a:xfrm>
              <a:off x="576" y="672"/>
              <a:ext cx="4416" cy="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 i="0" dirty="0">
                  <a:ea typeface="ＭＳ Ｐゴシック" pitchFamily="34" charset="-128"/>
                </a:rPr>
                <a:t>Kirchhoff’s Rule </a:t>
              </a:r>
              <a:r>
                <a:rPr lang="en-US" altLang="ja-JP" sz="2000" b="1" i="0" dirty="0" smtClean="0">
                  <a:ea typeface="ＭＳ Ｐゴシック" pitchFamily="34" charset="-128"/>
                </a:rPr>
                <a:t>2: </a:t>
              </a:r>
              <a:r>
                <a:rPr lang="en-US" altLang="ja-JP" sz="2000" b="1" i="0" dirty="0">
                  <a:ea typeface="ＭＳ Ｐゴシック" pitchFamily="34" charset="-128"/>
                </a:rPr>
                <a:t>Loop Rule</a:t>
              </a:r>
            </a:p>
            <a:p>
              <a:pPr>
                <a:spcBef>
                  <a:spcPct val="50000"/>
                </a:spcBef>
                <a:buFont typeface="Wingdings" pitchFamily="2" charset="2"/>
                <a:buChar char="v"/>
              </a:pPr>
              <a:r>
                <a:rPr lang="en-US" altLang="ja-JP" sz="2000" b="1" i="0" dirty="0">
                  <a:ea typeface="ＭＳ Ｐゴシック" pitchFamily="34" charset="-128"/>
                </a:rPr>
                <a:t> </a:t>
              </a:r>
              <a:r>
                <a:rPr lang="en-US" altLang="ja-JP" i="0" dirty="0">
                  <a:ea typeface="ＭＳ Ｐゴシック" pitchFamily="34" charset="-128"/>
                </a:rPr>
                <a:t> </a:t>
              </a:r>
              <a:r>
                <a:rPr lang="en-US" altLang="ja-JP" sz="2000" b="1" i="0" dirty="0">
                  <a:ea typeface="ＭＳ Ｐゴシック" pitchFamily="34" charset="-128"/>
                </a:rPr>
                <a:t>When any closed loop is traversed completely in a circuit, the algebraic sum of the changes in potential is equal to zero.</a:t>
              </a:r>
            </a:p>
            <a:p>
              <a:pPr>
                <a:spcBef>
                  <a:spcPct val="50000"/>
                </a:spcBef>
                <a:buFont typeface="Wingdings" pitchFamily="2" charset="2"/>
                <a:buChar char="v"/>
              </a:pPr>
              <a:endParaRPr lang="ja-JP" altLang="en-US" sz="2000" b="1" dirty="0">
                <a:ea typeface="ＭＳ Ｐゴシック" pitchFamily="34" charset="-128"/>
              </a:endParaRPr>
            </a:p>
          </p:txBody>
        </p:sp>
        <p:graphicFrame>
          <p:nvGraphicFramePr>
            <p:cNvPr id="7171" name="Object 5"/>
            <p:cNvGraphicFramePr>
              <a:graphicFrameLocks noChangeAspect="1"/>
            </p:cNvGraphicFramePr>
            <p:nvPr/>
          </p:nvGraphicFramePr>
          <p:xfrm>
            <a:off x="1680" y="1536"/>
            <a:ext cx="864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884" name="Equation" r:id="rId4" imgW="672840" imgH="355320" progId="Equation.DSMT4">
                    <p:embed/>
                  </p:oleObj>
                </mc:Choice>
                <mc:Fallback>
                  <p:oleObj name="Equation" r:id="rId4" imgW="672840" imgH="355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1536"/>
                          <a:ext cx="864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838200" y="3565525"/>
            <a:ext cx="7467600" cy="1936750"/>
            <a:chOff x="528" y="2016"/>
            <a:chExt cx="4704" cy="1220"/>
          </a:xfrm>
        </p:grpSpPr>
        <p:sp>
          <p:nvSpPr>
            <p:cNvPr id="7177" name="Text Box 7"/>
            <p:cNvSpPr txBox="1">
              <a:spLocks noChangeArrowheads="1"/>
            </p:cNvSpPr>
            <p:nvPr/>
          </p:nvSpPr>
          <p:spPr bwMode="auto">
            <a:xfrm>
              <a:off x="528" y="2016"/>
              <a:ext cx="4704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altLang="ja-JP" sz="2000" b="1" i="0" dirty="0">
                  <a:ea typeface="ＭＳ Ｐゴシック" pitchFamily="34" charset="-128"/>
                </a:rPr>
                <a:t>Kirchhoff’s Rule </a:t>
              </a:r>
              <a:r>
                <a:rPr lang="en-US" altLang="ja-JP" sz="2000" b="1" i="0" dirty="0" smtClean="0">
                  <a:ea typeface="ＭＳ Ｐゴシック" pitchFamily="34" charset="-128"/>
                </a:rPr>
                <a:t>1: </a:t>
              </a:r>
              <a:r>
                <a:rPr lang="en-US" altLang="ja-JP" sz="2000" b="1" i="0" dirty="0">
                  <a:ea typeface="ＭＳ Ｐゴシック" pitchFamily="34" charset="-128"/>
                </a:rPr>
                <a:t>Junction Rule</a:t>
              </a:r>
            </a:p>
            <a:p>
              <a:pPr>
                <a:spcBef>
                  <a:spcPct val="50000"/>
                </a:spcBef>
                <a:buFont typeface="Wingdings" pitchFamily="2" charset="2"/>
                <a:buChar char="v"/>
              </a:pPr>
              <a:r>
                <a:rPr lang="en-US" altLang="ja-JP" sz="2000" b="1" i="0" dirty="0">
                  <a:ea typeface="ＭＳ Ｐゴシック" pitchFamily="34" charset="-128"/>
                </a:rPr>
                <a:t> The sum of currents entering any junction in a circuit is equal to the sum of currents leaving that junction.</a:t>
              </a:r>
            </a:p>
          </p:txBody>
        </p:sp>
        <p:graphicFrame>
          <p:nvGraphicFramePr>
            <p:cNvPr id="7170" name="Object 8"/>
            <p:cNvGraphicFramePr>
              <a:graphicFrameLocks noChangeAspect="1"/>
            </p:cNvGraphicFramePr>
            <p:nvPr/>
          </p:nvGraphicFramePr>
          <p:xfrm>
            <a:off x="1776" y="2784"/>
            <a:ext cx="1056" cy="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885" name="Equation" r:id="rId6" imgW="799920" imgH="342720" progId="Equation.DSMT4">
                    <p:embed/>
                  </p:oleObj>
                </mc:Choice>
                <mc:Fallback>
                  <p:oleObj name="Equation" r:id="rId6" imgW="799920" imgH="342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2784"/>
                          <a:ext cx="1056" cy="4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4953000" y="5318125"/>
            <a:ext cx="3581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ja-JP" altLang="en-US" sz="2000" b="1" i="0">
                <a:ea typeface="ＭＳ Ｐゴシック" pitchFamily="34" charset="-128"/>
              </a:rPr>
              <a:t> </a:t>
            </a:r>
            <a:r>
              <a:rPr lang="en-US" altLang="ja-JP" sz="2000" b="1" i="0">
                <a:solidFill>
                  <a:srgbClr val="FF3300"/>
                </a:solidFill>
                <a:ea typeface="ＭＳ Ｐゴシック" pitchFamily="34" charset="-128"/>
              </a:rPr>
              <a:t>Conservation of charge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ja-JP" sz="2000">
                <a:solidFill>
                  <a:srgbClr val="FF3300"/>
                </a:solidFill>
                <a:ea typeface="ＭＳ Ｐゴシック" pitchFamily="34" charset="-128"/>
              </a:rPr>
              <a:t> In </a:t>
            </a:r>
            <a:r>
              <a:rPr lang="en-US" altLang="ja-JP" sz="2000" i="0">
                <a:solidFill>
                  <a:srgbClr val="FF3300"/>
                </a:solidFill>
                <a:ea typeface="ＭＳ Ｐゴシック" pitchFamily="34" charset="-128"/>
              </a:rPr>
              <a:t>and</a:t>
            </a:r>
            <a:r>
              <a:rPr lang="en-US" altLang="ja-JP" sz="2000">
                <a:solidFill>
                  <a:srgbClr val="FF3300"/>
                </a:solidFill>
                <a:ea typeface="ＭＳ Ｐゴシック" pitchFamily="34" charset="-128"/>
              </a:rPr>
              <a:t> Out </a:t>
            </a:r>
            <a:r>
              <a:rPr lang="en-US" altLang="ja-JP" sz="2000" i="0">
                <a:solidFill>
                  <a:srgbClr val="FF3300"/>
                </a:solidFill>
                <a:ea typeface="ＭＳ Ｐゴシック" pitchFamily="34" charset="-128"/>
              </a:rPr>
              <a:t>branches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ja-JP" sz="2000" i="0">
                <a:solidFill>
                  <a:srgbClr val="FF3300"/>
                </a:solidFill>
                <a:ea typeface="ＭＳ Ｐゴシック" pitchFamily="34" charset="-128"/>
              </a:rPr>
              <a:t> Assign </a:t>
            </a:r>
            <a:r>
              <a:rPr lang="en-US" altLang="ja-JP" sz="2000" b="1">
                <a:solidFill>
                  <a:srgbClr val="FF3300"/>
                </a:solidFill>
                <a:ea typeface="ＭＳ Ｐゴシック" pitchFamily="34" charset="-128"/>
              </a:rPr>
              <a:t>I</a:t>
            </a:r>
            <a:r>
              <a:rPr lang="en-US" altLang="ja-JP" sz="2000" b="1" baseline="-25000">
                <a:solidFill>
                  <a:srgbClr val="FF3300"/>
                </a:solidFill>
                <a:ea typeface="ＭＳ Ｐゴシック" pitchFamily="34" charset="-128"/>
              </a:rPr>
              <a:t>i</a:t>
            </a:r>
            <a:r>
              <a:rPr lang="en-US" altLang="ja-JP" sz="2000" i="0">
                <a:solidFill>
                  <a:srgbClr val="FF3300"/>
                </a:solidFill>
                <a:ea typeface="ＭＳ Ｐゴシック" pitchFamily="34" charset="-128"/>
              </a:rPr>
              <a:t> to each branch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4876800" y="25908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ja-JP" altLang="en-US" sz="2000" i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  <a:r>
              <a:rPr lang="en-US" altLang="ja-JP" sz="2000" i="0">
                <a:solidFill>
                  <a:srgbClr val="FF3300"/>
                </a:solidFill>
                <a:ea typeface="ＭＳ Ｐゴシック" pitchFamily="34" charset="-128"/>
              </a:rPr>
              <a:t>Coulomb force is </a:t>
            </a:r>
            <a:r>
              <a:rPr lang="en-US" altLang="ja-JP" sz="2000" b="1" i="0">
                <a:solidFill>
                  <a:srgbClr val="FF3300"/>
                </a:solidFill>
                <a:ea typeface="ＭＳ Ｐゴシック" pitchFamily="34" charset="-128"/>
              </a:rPr>
              <a:t>conservative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3A81-1973-46E3-A23A-09DF7FF8D7E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6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ea typeface="ＭＳ Ｐゴシック" pitchFamily="34" charset="-128"/>
              </a:rPr>
              <a:t>Analysis Tips for complicated circuit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000" i="0" dirty="0">
                <a:ea typeface="ＭＳ Ｐゴシック" pitchFamily="34" charset="-128"/>
              </a:rPr>
              <a:t> Simplify using equivalent resistors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000" i="0" dirty="0">
                <a:ea typeface="ＭＳ Ｐゴシック" pitchFamily="34" charset="-128"/>
              </a:rPr>
              <a:t> Label currents with </a:t>
            </a:r>
            <a:r>
              <a:rPr lang="en-US" altLang="ja-JP" sz="2000" dirty="0" err="1">
                <a:ea typeface="ＭＳ Ｐゴシック" pitchFamily="34" charset="-128"/>
              </a:rPr>
              <a:t>arbitary</a:t>
            </a:r>
            <a:r>
              <a:rPr lang="en-US" altLang="ja-JP" sz="2000" i="0" dirty="0">
                <a:ea typeface="ＭＳ Ｐゴシック" pitchFamily="34" charset="-128"/>
              </a:rPr>
              <a:t> directions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ja-JP" sz="2000" i="0" dirty="0">
                <a:ea typeface="ＭＳ Ｐゴシック" pitchFamily="34" charset="-128"/>
              </a:rPr>
              <a:t>If the calculated current is negative, the real direction is opposite to the one defined by you.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000" i="0" dirty="0">
                <a:ea typeface="ＭＳ Ｐゴシック" pitchFamily="34" charset="-128"/>
              </a:rPr>
              <a:t> Apply </a:t>
            </a:r>
            <a:r>
              <a:rPr lang="en-US" altLang="ja-JP" sz="2000" dirty="0">
                <a:ea typeface="ＭＳ Ｐゴシック" pitchFamily="34" charset="-128"/>
              </a:rPr>
              <a:t>Junction Rule</a:t>
            </a:r>
            <a:r>
              <a:rPr lang="en-US" altLang="ja-JP" sz="2000" i="0" dirty="0">
                <a:ea typeface="ＭＳ Ｐゴシック" pitchFamily="34" charset="-128"/>
              </a:rPr>
              <a:t> to all the labeled currents.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ja-JP" sz="2000" i="0" dirty="0">
                <a:ea typeface="ＭＳ Ｐゴシック" pitchFamily="34" charset="-128"/>
              </a:rPr>
              <a:t>Useful when having multiple loops in a circuit.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000" i="0" dirty="0">
                <a:ea typeface="ＭＳ Ｐゴシック" pitchFamily="34" charset="-128"/>
              </a:rPr>
              <a:t> Choose independent loops and define loop direction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ja-JP" sz="2000" i="0" dirty="0">
                <a:ea typeface="ＭＳ Ｐゴシック" pitchFamily="34" charset="-128"/>
              </a:rPr>
              <a:t>Imagine your  following the loop and it’s direction to walk around the circuit.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000" i="0" dirty="0">
                <a:ea typeface="ＭＳ Ｐゴシック" pitchFamily="34" charset="-128"/>
              </a:rPr>
              <a:t> Use </a:t>
            </a:r>
            <a:r>
              <a:rPr lang="en-US" altLang="ja-JP" sz="2000" dirty="0">
                <a:ea typeface="ＭＳ Ｐゴシック" pitchFamily="34" charset="-128"/>
              </a:rPr>
              <a:t>Loop Rule for each single loop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ja-JP" sz="2000" dirty="0">
                <a:solidFill>
                  <a:srgbClr val="0000FF"/>
                </a:solidFill>
                <a:ea typeface="ＭＳ Ｐゴシック" pitchFamily="34" charset="-128"/>
              </a:rPr>
              <a:t>If current I direction across a resistor R is the same as the loop direction,  potential drop across R is ∆V = −I×R, otherwise, ∆V = I×R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ja-JP" sz="2000" dirty="0">
                <a:solidFill>
                  <a:srgbClr val="0000FF"/>
                </a:solidFill>
                <a:ea typeface="ＭＳ Ｐゴシック" pitchFamily="34" charset="-128"/>
              </a:rPr>
              <a:t>For a device, e.g.  battery or capacitor,  rely on the direction of the electric field in the device and the loop direction to determine the Potential drop across the device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000" i="0" dirty="0">
                <a:ea typeface="ＭＳ Ｐゴシック" pitchFamily="34" charset="-128"/>
              </a:rPr>
              <a:t> Solve simultaneous linear equations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3A6B-66EB-492E-9451-D799397AF24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5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>
            <a:noAutofit/>
          </a:bodyPr>
          <a:lstStyle/>
          <a:p>
            <a:r>
              <a:rPr lang="en-US" altLang="ja-JP" sz="3000" dirty="0" smtClean="0">
                <a:solidFill>
                  <a:srgbClr val="FF0000"/>
                </a:solidFill>
                <a:ea typeface="ＭＳ Ｐゴシック" pitchFamily="34" charset="-128"/>
              </a:rPr>
              <a:t>Loop Example with Two EMF Devices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419600" y="2743200"/>
            <a:ext cx="3689350" cy="1143000"/>
            <a:chOff x="2736" y="3408"/>
            <a:chExt cx="2324" cy="720"/>
          </a:xfrm>
        </p:grpSpPr>
        <p:sp>
          <p:nvSpPr>
            <p:cNvPr id="8206" name="Rectangle 4"/>
            <p:cNvSpPr>
              <a:spLocks noChangeArrowheads="1"/>
            </p:cNvSpPr>
            <p:nvPr/>
          </p:nvSpPr>
          <p:spPr bwMode="auto">
            <a:xfrm>
              <a:off x="2736" y="3602"/>
              <a:ext cx="27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8000"/>
                </a:lnSpc>
              </a:pPr>
              <a:r>
                <a:rPr lang="en-US" altLang="ja-JP" b="1" i="0">
                  <a:latin typeface="Symbol" pitchFamily="18" charset="2"/>
                  <a:ea typeface="ＭＳ Ｐゴシック" pitchFamily="34" charset="-128"/>
                </a:rPr>
                <a:t>Þ</a:t>
              </a:r>
            </a:p>
          </p:txBody>
        </p:sp>
        <p:sp>
          <p:nvSpPr>
            <p:cNvPr id="8207" name="AutoShape 5"/>
            <p:cNvSpPr>
              <a:spLocks noChangeArrowheads="1"/>
            </p:cNvSpPr>
            <p:nvPr/>
          </p:nvSpPr>
          <p:spPr bwMode="auto">
            <a:xfrm>
              <a:off x="3072" y="3408"/>
              <a:ext cx="1988" cy="720"/>
            </a:xfrm>
            <a:prstGeom prst="roundRect">
              <a:avLst>
                <a:gd name="adj" fmla="val 12495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graphicFrame>
          <p:nvGraphicFramePr>
            <p:cNvPr id="8196" name="Object 6"/>
            <p:cNvGraphicFramePr>
              <a:graphicFrameLocks/>
            </p:cNvGraphicFramePr>
            <p:nvPr/>
          </p:nvGraphicFramePr>
          <p:xfrm>
            <a:off x="3092" y="3504"/>
            <a:ext cx="1948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069" name="Equation" r:id="rId4" imgW="1498320" imgH="431640" progId="Equation.DSMT4">
                    <p:embed/>
                  </p:oleObj>
                </mc:Choice>
                <mc:Fallback>
                  <p:oleObj name="Equation" r:id="rId4" imgW="1498320" imgH="431640" progId="Equation.DSMT4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3092" y="3504"/>
                          <a:ext cx="1948" cy="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4343400" y="1143000"/>
          <a:ext cx="14954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70" name="Equation" r:id="rId6" imgW="711000" imgH="355320" progId="Equation.DSMT4">
                  <p:embed/>
                </p:oleObj>
              </mc:Choice>
              <mc:Fallback>
                <p:oleObj name="Equation" r:id="rId6" imgW="7110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143000"/>
                        <a:ext cx="149542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9" name="Picture 8" descr="figure-25-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6" r="41560"/>
          <a:stretch>
            <a:fillRect/>
          </a:stretch>
        </p:blipFill>
        <p:spPr bwMode="auto">
          <a:xfrm>
            <a:off x="381000" y="914400"/>
            <a:ext cx="342900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1" name="Object 41"/>
          <p:cNvGraphicFramePr>
            <a:graphicFrameLocks noChangeAspect="1"/>
          </p:cNvGraphicFramePr>
          <p:nvPr/>
        </p:nvGraphicFramePr>
        <p:xfrm>
          <a:off x="4038600" y="2057400"/>
          <a:ext cx="49403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71" name="Equation" r:id="rId9" imgW="2349360" imgH="228600" progId="Equation.DSMT4">
                  <p:embed/>
                </p:oleObj>
              </mc:Choice>
              <mc:Fallback>
                <p:oleObj name="Equation" r:id="rId9" imgW="234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057400"/>
                        <a:ext cx="49403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Text Box 42"/>
          <p:cNvSpPr txBox="1">
            <a:spLocks noChangeArrowheads="1"/>
          </p:cNvSpPr>
          <p:nvPr/>
        </p:nvSpPr>
        <p:spPr bwMode="auto">
          <a:xfrm>
            <a:off x="3962400" y="4800600"/>
            <a:ext cx="335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ea typeface="ＭＳ Ｐゴシック" pitchFamily="34" charset="-128"/>
              </a:rPr>
              <a:t>If </a:t>
            </a:r>
            <a:r>
              <a:rPr lang="en-US" altLang="ja-JP" sz="2000" b="1">
                <a:ea typeface="ＭＳ Ｐゴシック" pitchFamily="34" charset="-128"/>
                <a:sym typeface="Symbol" pitchFamily="18" charset="2"/>
              </a:rPr>
              <a:t></a:t>
            </a:r>
            <a:r>
              <a:rPr lang="en-US" altLang="ja-JP" sz="2000" b="1" baseline="-20000">
                <a:ea typeface="ＭＳ Ｐゴシック" pitchFamily="34" charset="-128"/>
                <a:sym typeface="Symbol" pitchFamily="18" charset="2"/>
              </a:rPr>
              <a:t>1</a:t>
            </a:r>
            <a:r>
              <a:rPr lang="en-US" altLang="ja-JP" sz="2000" b="1">
                <a:ea typeface="ＭＳ Ｐゴシック" pitchFamily="34" charset="-128"/>
                <a:sym typeface="Symbol" pitchFamily="18" charset="2"/>
              </a:rPr>
              <a:t> &lt;</a:t>
            </a:r>
            <a:r>
              <a:rPr lang="en-US" altLang="ja-JP" sz="2000" b="1" baseline="-20000">
                <a:ea typeface="ＭＳ Ｐゴシック" pitchFamily="34" charset="-128"/>
                <a:sym typeface="Symbol" pitchFamily="18" charset="2"/>
              </a:rPr>
              <a:t>2</a:t>
            </a:r>
            <a:r>
              <a:rPr lang="en-US" altLang="ja-JP" sz="2000" b="1">
                <a:ea typeface="ＭＳ Ｐゴシック" pitchFamily="34" charset="-128"/>
                <a:sym typeface="Symbol" pitchFamily="18" charset="2"/>
              </a:rPr>
              <a:t>, we have I&lt;0  !?</a:t>
            </a:r>
            <a:endParaRPr lang="en-US" altLang="ja-JP" sz="2000" b="1">
              <a:ea typeface="ＭＳ Ｐゴシック" pitchFamily="34" charset="-128"/>
            </a:endParaRPr>
          </a:p>
        </p:txBody>
      </p:sp>
      <p:sp>
        <p:nvSpPr>
          <p:cNvPr id="7178" name="Text Box 43"/>
          <p:cNvSpPr txBox="1">
            <a:spLocks noChangeArrowheads="1"/>
          </p:cNvSpPr>
          <p:nvPr/>
        </p:nvSpPr>
        <p:spPr bwMode="auto">
          <a:xfrm>
            <a:off x="914400" y="5410200"/>
            <a:ext cx="693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solidFill>
                  <a:srgbClr val="0000CC"/>
                </a:solidFill>
                <a:ea typeface="ＭＳ Ｐゴシック" pitchFamily="34" charset="-128"/>
              </a:rPr>
              <a:t>This just means the actual current flows reverse to the assumed direction. No problem!</a:t>
            </a:r>
          </a:p>
        </p:txBody>
      </p:sp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 rot="16200000" flipH="1">
            <a:off x="1066800" y="990600"/>
            <a:ext cx="533400" cy="228600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631950" y="2117725"/>
            <a:ext cx="1160463" cy="1690688"/>
            <a:chOff x="1631852" y="2117188"/>
            <a:chExt cx="1160584" cy="1690468"/>
          </a:xfrm>
        </p:grpSpPr>
        <p:sp>
          <p:nvSpPr>
            <p:cNvPr id="8204" name="Freeform 50"/>
            <p:cNvSpPr>
              <a:spLocks noChangeArrowheads="1"/>
            </p:cNvSpPr>
            <p:nvPr/>
          </p:nvSpPr>
          <p:spPr bwMode="auto">
            <a:xfrm>
              <a:off x="1631852" y="2117188"/>
              <a:ext cx="1160584" cy="1690468"/>
            </a:xfrm>
            <a:custGeom>
              <a:avLst/>
              <a:gdLst>
                <a:gd name="T0" fmla="*/ 0 w 1160584"/>
                <a:gd name="T1" fmla="*/ 457200 h 1690468"/>
                <a:gd name="T2" fmla="*/ 633046 w 1160584"/>
                <a:gd name="T3" fmla="*/ 119575 h 1690468"/>
                <a:gd name="T4" fmla="*/ 1097280 w 1160584"/>
                <a:gd name="T5" fmla="*/ 1174652 h 1690468"/>
                <a:gd name="T6" fmla="*/ 253219 w 1160584"/>
                <a:gd name="T7" fmla="*/ 1652954 h 1690468"/>
                <a:gd name="T8" fmla="*/ 154745 w 1160584"/>
                <a:gd name="T9" fmla="*/ 949569 h 1690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0584"/>
                <a:gd name="T16" fmla="*/ 0 h 1690468"/>
                <a:gd name="T17" fmla="*/ 1160584 w 1160584"/>
                <a:gd name="T18" fmla="*/ 1690468 h 1690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0584" h="1690468">
                  <a:moveTo>
                    <a:pt x="0" y="457200"/>
                  </a:moveTo>
                  <a:cubicBezTo>
                    <a:pt x="225083" y="228600"/>
                    <a:pt x="450166" y="0"/>
                    <a:pt x="633046" y="119575"/>
                  </a:cubicBezTo>
                  <a:cubicBezTo>
                    <a:pt x="815926" y="239150"/>
                    <a:pt x="1160584" y="919089"/>
                    <a:pt x="1097280" y="1174652"/>
                  </a:cubicBezTo>
                  <a:cubicBezTo>
                    <a:pt x="1033976" y="1430215"/>
                    <a:pt x="410308" y="1690468"/>
                    <a:pt x="253219" y="1652954"/>
                  </a:cubicBezTo>
                  <a:cubicBezTo>
                    <a:pt x="96130" y="1615440"/>
                    <a:pt x="125437" y="1282504"/>
                    <a:pt x="154745" y="949569"/>
                  </a:cubicBezTo>
                </a:path>
              </a:pathLst>
            </a:custGeom>
            <a:noFill/>
            <a:ln w="28575" algn="ctr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8205" name="Straight Arrow Connector 52"/>
            <p:cNvCxnSpPr>
              <a:cxnSpLocks noChangeShapeType="1"/>
            </p:cNvCxnSpPr>
            <p:nvPr/>
          </p:nvCxnSpPr>
          <p:spPr bwMode="auto">
            <a:xfrm rot="5400000" flipH="1" flipV="1">
              <a:off x="1562100" y="3238500"/>
              <a:ext cx="381000" cy="1588"/>
            </a:xfrm>
            <a:prstGeom prst="straightConnector1">
              <a:avLst/>
            </a:prstGeom>
            <a:noFill/>
            <a:ln w="38100" algn="ctr">
              <a:solidFill>
                <a:srgbClr val="00CC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3A81-1973-46E3-A23A-09DF7FF8D7E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20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16515</TotalTime>
  <Words>1268</Words>
  <Application>Microsoft Office PowerPoint</Application>
  <PresentationFormat>On-screen Show (4:3)</PresentationFormat>
  <Paragraphs>261</Paragraphs>
  <Slides>26</Slides>
  <Notes>23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MS PGothic</vt:lpstr>
      <vt:lpstr>MS PGothic</vt:lpstr>
      <vt:lpstr>Arial</vt:lpstr>
      <vt:lpstr>Calibri</vt:lpstr>
      <vt:lpstr>Cambria Math</vt:lpstr>
      <vt:lpstr>Symbol</vt:lpstr>
      <vt:lpstr>Times New Roman</vt:lpstr>
      <vt:lpstr>Wingdings</vt:lpstr>
      <vt:lpstr>ヒラギノ角ゴ Pro W3</vt:lpstr>
      <vt:lpstr>Office Theme</vt:lpstr>
      <vt:lpstr>Equation</vt:lpstr>
      <vt:lpstr>EXAM2</vt:lpstr>
      <vt:lpstr>IClicker Question: Effect of the Capacitor Disk Size</vt:lpstr>
      <vt:lpstr>PowerPoint Presentation</vt:lpstr>
      <vt:lpstr>Series Resistance</vt:lpstr>
      <vt:lpstr>Parallel Resistance</vt:lpstr>
      <vt:lpstr>PowerPoint Presentation</vt:lpstr>
      <vt:lpstr>Kirchhoff’s Rules</vt:lpstr>
      <vt:lpstr>Analysis Tips for complicated circuit</vt:lpstr>
      <vt:lpstr>Loop Example with Two EMF Devices</vt:lpstr>
      <vt:lpstr>Finding Potential and Power in a Circuit</vt:lpstr>
      <vt:lpstr>Charging a Battery</vt:lpstr>
      <vt:lpstr>Using Kirchhoff’s Laws in Multiple Loop Circuits</vt:lpstr>
      <vt:lpstr>Example (not graded)</vt:lpstr>
      <vt:lpstr>PowerPoint Presentation</vt:lpstr>
      <vt:lpstr>iClicker Question</vt:lpstr>
      <vt:lpstr>Ammeters, Voltmeters and Ohmmeters</vt:lpstr>
      <vt:lpstr>Voltmeter</vt:lpstr>
      <vt:lpstr>Ammeter Design: rint</vt:lpstr>
      <vt:lpstr>Voltmeter: Internal Resistance</vt:lpstr>
      <vt:lpstr>Ohmmeter</vt:lpstr>
      <vt:lpstr>Quantitative Analysis of an RC Circuit</vt:lpstr>
      <vt:lpstr>RC Circuit: Current</vt:lpstr>
      <vt:lpstr>RC Circuit: Charge and Voltage</vt:lpstr>
      <vt:lpstr>RC Circuit: Summary</vt:lpstr>
      <vt:lpstr>The RC Time Constant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18</dc:title>
  <dc:subject>Physics 272H, Spring 2007</dc:subject>
  <dc:creator>Norbert Neumeister</dc:creator>
  <cp:lastModifiedBy>Xie, Wei</cp:lastModifiedBy>
  <cp:revision>872</cp:revision>
  <cp:lastPrinted>2012-10-22T03:00:15Z</cp:lastPrinted>
  <dcterms:created xsi:type="dcterms:W3CDTF">2012-10-22T12:54:42Z</dcterms:created>
  <dcterms:modified xsi:type="dcterms:W3CDTF">2018-03-19T18:30:50Z</dcterms:modified>
</cp:coreProperties>
</file>