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5"/>
  </p:notesMasterIdLst>
  <p:handoutMasterIdLst>
    <p:handoutMasterId r:id="rId46"/>
  </p:handoutMasterIdLst>
  <p:sldIdLst>
    <p:sldId id="769" r:id="rId2"/>
    <p:sldId id="753" r:id="rId3"/>
    <p:sldId id="755" r:id="rId4"/>
    <p:sldId id="757" r:id="rId5"/>
    <p:sldId id="717" r:id="rId6"/>
    <p:sldId id="767" r:id="rId7"/>
    <p:sldId id="701" r:id="rId8"/>
    <p:sldId id="702" r:id="rId9"/>
    <p:sldId id="703" r:id="rId10"/>
    <p:sldId id="705" r:id="rId11"/>
    <p:sldId id="706" r:id="rId12"/>
    <p:sldId id="707" r:id="rId13"/>
    <p:sldId id="708" r:id="rId14"/>
    <p:sldId id="709" r:id="rId15"/>
    <p:sldId id="716" r:id="rId16"/>
    <p:sldId id="727" r:id="rId17"/>
    <p:sldId id="728" r:id="rId18"/>
    <p:sldId id="729" r:id="rId19"/>
    <p:sldId id="730" r:id="rId20"/>
    <p:sldId id="731" r:id="rId21"/>
    <p:sldId id="732" r:id="rId22"/>
    <p:sldId id="744" r:id="rId23"/>
    <p:sldId id="745" r:id="rId24"/>
    <p:sldId id="746" r:id="rId25"/>
    <p:sldId id="747" r:id="rId26"/>
    <p:sldId id="770" r:id="rId27"/>
    <p:sldId id="771" r:id="rId28"/>
    <p:sldId id="748" r:id="rId29"/>
    <p:sldId id="749" r:id="rId30"/>
    <p:sldId id="750" r:id="rId31"/>
    <p:sldId id="751" r:id="rId32"/>
    <p:sldId id="764" r:id="rId33"/>
    <p:sldId id="733" r:id="rId34"/>
    <p:sldId id="734" r:id="rId35"/>
    <p:sldId id="735" r:id="rId36"/>
    <p:sldId id="736" r:id="rId37"/>
    <p:sldId id="737" r:id="rId38"/>
    <p:sldId id="738" r:id="rId39"/>
    <p:sldId id="739" r:id="rId40"/>
    <p:sldId id="740" r:id="rId41"/>
    <p:sldId id="741" r:id="rId42"/>
    <p:sldId id="742" r:id="rId43"/>
    <p:sldId id="743" r:id="rId4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AC6DF"/>
    <a:srgbClr val="E9289E"/>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80" autoAdjust="0"/>
  </p:normalViewPr>
  <p:slideViewPr>
    <p:cSldViewPr snapToGrid="0">
      <p:cViewPr varScale="1">
        <p:scale>
          <a:sx n="52" d="100"/>
          <a:sy n="52" d="100"/>
        </p:scale>
        <p:origin x="1440" y="66"/>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80" d="100"/>
        <a:sy n="280" d="100"/>
      </p:scale>
      <p:origin x="0" y="421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4" Type="http://schemas.openxmlformats.org/officeDocument/2006/relationships/image" Target="../media/image8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w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 Id="rId9" Type="http://schemas.openxmlformats.org/officeDocument/2006/relationships/image" Target="../media/image121.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1.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129.wmf"/><Relationship Id="rId1" Type="http://schemas.openxmlformats.org/officeDocument/2006/relationships/image" Target="../media/image12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3.wmf"/><Relationship Id="rId1" Type="http://schemas.openxmlformats.org/officeDocument/2006/relationships/image" Target="../media/image12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C37F048-D09E-4D72-B979-EB34C15E5871}" type="slidenum">
              <a:rPr lang="en-US" altLang="en-US"/>
              <a:pPr/>
              <a:t>‹#›</a:t>
            </a:fld>
            <a:endParaRPr lang="en-US" altLang="en-US"/>
          </a:p>
        </p:txBody>
      </p:sp>
    </p:spTree>
    <p:extLst>
      <p:ext uri="{BB962C8B-B14F-4D97-AF65-F5344CB8AC3E}">
        <p14:creationId xmlns:p14="http://schemas.microsoft.com/office/powerpoint/2010/main" val="3352610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503F66E4-91AB-4123-BA36-6853658A5540}" type="slidenum">
              <a:rPr lang="en-US" altLang="en-US"/>
              <a:pPr/>
              <a:t>‹#›</a:t>
            </a:fld>
            <a:endParaRPr lang="en-US" altLang="en-US"/>
          </a:p>
        </p:txBody>
      </p:sp>
    </p:spTree>
    <p:extLst>
      <p:ext uri="{BB962C8B-B14F-4D97-AF65-F5344CB8AC3E}">
        <p14:creationId xmlns:p14="http://schemas.microsoft.com/office/powerpoint/2010/main" val="1476169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36" charset="0"/>
        <a:ea typeface="ＭＳ Ｐゴシック" pitchFamily="15" charset="-128"/>
        <a:cs typeface="ＭＳ Ｐゴシック" pitchFamily="15" charset="-128"/>
      </a:defRPr>
    </a:lvl1pPr>
    <a:lvl2pPr marL="457200" algn="l" rtl="0" eaLnBrk="0" fontAlgn="base" hangingPunct="0">
      <a:spcBef>
        <a:spcPct val="30000"/>
      </a:spcBef>
      <a:spcAft>
        <a:spcPct val="0"/>
      </a:spcAft>
      <a:defRPr sz="1200" kern="1200">
        <a:solidFill>
          <a:schemeClr val="tx1"/>
        </a:solidFill>
        <a:latin typeface="Times New Roman"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36" charset="0"/>
        <a:ea typeface="ヒラギノ角ゴ Pro W3"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Times New Roman" pitchFamily="36" charset="0"/>
        <a:ea typeface="ヒラギノ角ゴ Pro W3"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Times New Roman" pitchFamily="36" charset="0"/>
        <a:ea typeface="ヒラギノ角ゴ Pro W3"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5DC52B9-C421-44FC-BAEA-E7B49C76BDFA}" type="slidenum">
              <a:rPr lang="en-US" altLang="en-US" sz="1300"/>
              <a:pPr eaLnBrk="1" hangingPunct="1"/>
              <a:t>2</a:t>
            </a:fld>
            <a:endParaRPr lang="en-US" altLang="en-US" sz="1300"/>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Electric field is half -&gt; half the drift speed -&gt; half the current. Note that we are considering the wire to be a </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resistive</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 wire.</a:t>
            </a:r>
            <a:endParaRPr lang="en-US" altLang="en-US"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125951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93539E3-777C-4734-87A1-69CEF40B4D73}" type="slidenum">
              <a:rPr lang="en-US" altLang="en-US" sz="1300"/>
              <a:pPr eaLnBrk="1" hangingPunct="1"/>
              <a:t>11</a:t>
            </a:fld>
            <a:endParaRPr lang="en-US" altLang="en-US" sz="13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Charge</a:t>
            </a:r>
            <a:r>
              <a:rPr lang="en-US" altLang="en-US" baseline="0" dirty="0" smtClean="0">
                <a:latin typeface="Times New Roman" charset="0"/>
                <a:ea typeface="ＭＳ Ｐゴシック" charset="-128"/>
              </a:rPr>
              <a:t> it first and then discharge. </a:t>
            </a:r>
          </a:p>
          <a:p>
            <a:pPr eaLnBrk="1" hangingPunct="1"/>
            <a:endParaRPr lang="en-US" altLang="en-US" baseline="0" dirty="0" smtClean="0">
              <a:latin typeface="Times New Roman" charset="0"/>
              <a:ea typeface="ＭＳ Ｐゴシック" charset="-128"/>
            </a:endParaRPr>
          </a:p>
          <a:p>
            <a:pPr eaLnBrk="1" hangingPunct="1"/>
            <a:r>
              <a:rPr lang="en-US" altLang="en-US" baseline="0" dirty="0" smtClean="0">
                <a:latin typeface="Times New Roman" charset="0"/>
                <a:ea typeface="ＭＳ Ｐゴシック" charset="-128"/>
              </a:rPr>
              <a:t>Fringe field between the two are similar since they hold different amount of charge and  fringe </a:t>
            </a:r>
            <a:r>
              <a:rPr lang="en-US" altLang="en-US" baseline="0" dirty="0" err="1" smtClean="0">
                <a:latin typeface="Times New Roman" charset="0"/>
                <a:ea typeface="ＭＳ Ｐゴシック" charset="-128"/>
              </a:rPr>
              <a:t>fieid</a:t>
            </a:r>
            <a:r>
              <a:rPr lang="en-US" altLang="en-US" baseline="0" dirty="0" smtClean="0">
                <a:latin typeface="Times New Roman" charset="0"/>
                <a:ea typeface="ＭＳ Ｐゴシック" charset="-128"/>
              </a:rPr>
              <a:t> E ~1/R </a:t>
            </a:r>
          </a:p>
          <a:p>
            <a:pPr eaLnBrk="1" hangingPunct="1"/>
            <a:r>
              <a:rPr lang="en-US" altLang="en-US" baseline="0" dirty="0" smtClean="0">
                <a:latin typeface="Times New Roman" charset="0"/>
                <a:ea typeface="ＭＳ Ｐゴシック" charset="-128"/>
              </a:rPr>
              <a:t>Capacitor 2 has large capacitance, i.e. large Q. With similar fringe field, the current is smaller, i.e. longer. </a:t>
            </a:r>
          </a:p>
          <a:p>
            <a:pPr eaLnBrk="1" hangingPunct="1"/>
            <a:r>
              <a:rPr lang="en-US" altLang="en-US" baseline="0" dirty="0" smtClean="0">
                <a:latin typeface="Times New Roman" charset="0"/>
                <a:ea typeface="ＭＳ Ｐゴシック" charset="-128"/>
              </a:rPr>
              <a:t>Capacitor 1 has similar brightness. </a:t>
            </a:r>
            <a:endParaRPr lang="en-US" altLang="en-US" dirty="0" smtClean="0">
              <a:latin typeface="Times New Roman" charset="0"/>
              <a:ea typeface="ＭＳ Ｐゴシック" charset="-128"/>
            </a:endParaRPr>
          </a:p>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379082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93B13BB-682E-455A-B4D8-7D9845C1F5DA}" type="slidenum">
              <a:rPr lang="en-US" altLang="en-US" sz="1300"/>
              <a:pPr eaLnBrk="1" hangingPunct="1"/>
              <a:t>12</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What if we put a metal plate in between? – equivalent to smaller distance. Metal is easily polarized.</a:t>
            </a:r>
          </a:p>
        </p:txBody>
      </p:sp>
    </p:spTree>
    <p:extLst>
      <p:ext uri="{BB962C8B-B14F-4D97-AF65-F5344CB8AC3E}">
        <p14:creationId xmlns:p14="http://schemas.microsoft.com/office/powerpoint/2010/main" val="270781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9820446-4463-4878-8198-4885AAD7ED55}" type="slidenum">
              <a:rPr lang="en-US" altLang="en-US" sz="1300"/>
              <a:pPr eaLnBrk="1" hangingPunct="1"/>
              <a:t>13</a:t>
            </a:fld>
            <a:endParaRPr lang="en-US" altLang="en-US" sz="13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Equivalent to doubling the area of the plates of one capacitor. Fringe field will half for the same Q. Therefore bulb will grow longer.</a:t>
            </a:r>
          </a:p>
        </p:txBody>
      </p:sp>
    </p:spTree>
    <p:extLst>
      <p:ext uri="{BB962C8B-B14F-4D97-AF65-F5344CB8AC3E}">
        <p14:creationId xmlns:p14="http://schemas.microsoft.com/office/powerpoint/2010/main" val="318531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C861DB-796A-4D65-A579-24D367BE87BB}" type="slidenum">
              <a:rPr lang="en-US" altLang="en-US" sz="1300"/>
              <a:pPr eaLnBrk="1" hangingPunct="1"/>
              <a:t>14</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213806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9530EFE-5581-40C3-9FC5-683E658540FA}" type="slidenum">
              <a:rPr lang="en-US" altLang="en-US" sz="1300"/>
              <a:pPr eaLnBrk="1" hangingPunct="1"/>
              <a:t>15</a:t>
            </a:fld>
            <a:endParaRPr lang="en-US" altLang="en-US" sz="1300"/>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4994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5870033-4615-4A72-9315-01148D4310A2}" type="slidenum">
              <a:rPr lang="en-US" altLang="en-US" sz="1300">
                <a:latin typeface="Arial" charset="0"/>
              </a:rPr>
              <a:pPr eaLnBrk="1" hangingPunct="1"/>
              <a:t>19</a:t>
            </a:fld>
            <a:endParaRPr lang="en-US" altLang="en-US" sz="1300">
              <a:latin typeface="Arial" charset="0"/>
            </a:endParaRPr>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Times New Roman" charset="0"/>
              <a:ea typeface="ＭＳ Ｐゴシック" charset="-128"/>
            </a:endParaRPr>
          </a:p>
        </p:txBody>
      </p:sp>
      <p:sp>
        <p:nvSpPr>
          <p:cNvPr id="50181"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AAC91141-7788-4519-83E2-7319D7DF5775}" type="slidenum">
              <a:rPr lang="en-US" altLang="en-US" sz="1300">
                <a:latin typeface="Calibri" charset="0"/>
              </a:rPr>
              <a:pPr algn="r" eaLnBrk="1" hangingPunct="1"/>
              <a:t>19</a:t>
            </a:fld>
            <a:endParaRPr lang="en-US" altLang="en-US" sz="1300">
              <a:latin typeface="Calibri" charset="0"/>
            </a:endParaRPr>
          </a:p>
        </p:txBody>
      </p:sp>
    </p:spTree>
    <p:extLst>
      <p:ext uri="{BB962C8B-B14F-4D97-AF65-F5344CB8AC3E}">
        <p14:creationId xmlns:p14="http://schemas.microsoft.com/office/powerpoint/2010/main" val="351174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A139468-4631-4CD1-8DB1-51D596FC6A23}" type="slidenum">
              <a:rPr lang="en-US" altLang="en-US" sz="1300">
                <a:latin typeface="Arial" charset="0"/>
              </a:rPr>
              <a:pPr eaLnBrk="1" hangingPunct="1"/>
              <a:t>20</a:t>
            </a:fld>
            <a:endParaRPr lang="en-US" altLang="en-US" sz="1300">
              <a:latin typeface="Arial" charset="0"/>
            </a:endParaRPr>
          </a:p>
        </p:txBody>
      </p:sp>
      <p:sp>
        <p:nvSpPr>
          <p:cNvPr id="5222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B96C5B04-452D-43E1-B74E-69AE34108A03}" type="slidenum">
              <a:rPr lang="en-US" altLang="en-US" sz="1300"/>
              <a:pPr algn="r" eaLnBrk="1" hangingPunct="1"/>
              <a:t>20</a:t>
            </a:fld>
            <a:endParaRPr lang="en-US" altLang="en-US" sz="1300"/>
          </a:p>
        </p:txBody>
      </p:sp>
      <p:sp>
        <p:nvSpPr>
          <p:cNvPr id="52228" name="Rectangle 2"/>
          <p:cNvSpPr>
            <a:spLocks noGrp="1" noRot="1" noChangeAspect="1" noChangeArrowheads="1" noTextEdit="1"/>
          </p:cNvSpPr>
          <p:nvPr>
            <p:ph type="sldImg"/>
          </p:nvPr>
        </p:nvSpPr>
        <p:spPr>
          <a:xfrm>
            <a:off x="1258888" y="720725"/>
            <a:ext cx="4800600" cy="3600450"/>
          </a:xfrm>
          <a:ln/>
        </p:spPr>
      </p:sp>
      <p:sp>
        <p:nvSpPr>
          <p:cNvPr id="52229"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r>
              <a:rPr lang="en-US" altLang="en-US" smtClean="0">
                <a:latin typeface="Times New Roman" charset="0"/>
                <a:ea typeface="ＭＳ Ｐゴシック" charset="-128"/>
              </a:rPr>
              <a:t>Not an obvious result: depends on definitions we had for R etc.</a:t>
            </a:r>
          </a:p>
        </p:txBody>
      </p:sp>
    </p:spTree>
    <p:extLst>
      <p:ext uri="{BB962C8B-B14F-4D97-AF65-F5344CB8AC3E}">
        <p14:creationId xmlns:p14="http://schemas.microsoft.com/office/powerpoint/2010/main" val="2719246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8CAF617-F436-4AFA-9A15-98EAED4BCB75}" type="slidenum">
              <a:rPr lang="en-US" altLang="en-US" sz="1300">
                <a:latin typeface="Arial" charset="0"/>
              </a:rPr>
              <a:pPr eaLnBrk="1" hangingPunct="1"/>
              <a:t>21</a:t>
            </a:fld>
            <a:endParaRPr lang="en-US" altLang="en-US" sz="1300">
              <a:latin typeface="Arial" charset="0"/>
            </a:endParaRPr>
          </a:p>
        </p:txBody>
      </p:sp>
      <p:sp>
        <p:nvSpPr>
          <p:cNvPr id="542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583826B7-BB62-46F0-B9D4-A7A85DDBA98C}" type="slidenum">
              <a:rPr lang="en-US" altLang="en-US" sz="1300"/>
              <a:pPr algn="r" eaLnBrk="1" hangingPunct="1"/>
              <a:t>21</a:t>
            </a:fld>
            <a:endParaRPr lang="en-US" altLang="en-US" sz="1300"/>
          </a:p>
        </p:txBody>
      </p:sp>
      <p:sp>
        <p:nvSpPr>
          <p:cNvPr id="54276" name="Rectangle 2"/>
          <p:cNvSpPr>
            <a:spLocks noGrp="1" noRot="1" noChangeAspect="1" noChangeArrowheads="1" noTextEdit="1"/>
          </p:cNvSpPr>
          <p:nvPr>
            <p:ph type="sldImg"/>
          </p:nvPr>
        </p:nvSpPr>
        <p:spPr>
          <a:xfrm>
            <a:off x="1258888" y="720725"/>
            <a:ext cx="4800600" cy="3600450"/>
          </a:xfrm>
          <a:ln/>
        </p:spPr>
      </p:sp>
      <p:sp>
        <p:nvSpPr>
          <p:cNvPr id="54277"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23666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C9D49601-3F81-414C-92D1-9ADCA6313B9F}" type="slidenum">
              <a:rPr lang="ja-JP" altLang="en-US" sz="1300" i="0" smtClean="0"/>
              <a:pPr/>
              <a:t>22</a:t>
            </a:fld>
            <a:endParaRPr lang="en-US" altLang="ja-JP" sz="1300" i="0" smtClean="0"/>
          </a:p>
        </p:txBody>
      </p:sp>
      <p:sp>
        <p:nvSpPr>
          <p:cNvPr id="28675" name="Rectangle 2"/>
          <p:cNvSpPr>
            <a:spLocks noGrp="1" noRot="1" noChangeAspect="1" noChangeArrowheads="1" noTextEdit="1"/>
          </p:cNvSpPr>
          <p:nvPr>
            <p:ph type="sldImg"/>
          </p:nvPr>
        </p:nvSpPr>
        <p:spPr>
          <a:xfrm>
            <a:off x="1258888" y="720725"/>
            <a:ext cx="4799012" cy="359886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ja-JP" altLang="en-US" smtClean="0"/>
          </a:p>
        </p:txBody>
      </p:sp>
    </p:spTree>
    <p:extLst>
      <p:ext uri="{BB962C8B-B14F-4D97-AF65-F5344CB8AC3E}">
        <p14:creationId xmlns:p14="http://schemas.microsoft.com/office/powerpoint/2010/main" val="59258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DD1C876A-3033-44FC-9245-AD7E4A54C3A5}" type="slidenum">
              <a:rPr lang="ja-JP" altLang="en-US" sz="1300" i="0" smtClean="0"/>
              <a:pPr/>
              <a:t>23</a:t>
            </a:fld>
            <a:endParaRPr lang="en-US" altLang="ja-JP" sz="1300" i="0" smtClean="0"/>
          </a:p>
        </p:txBody>
      </p:sp>
      <p:sp>
        <p:nvSpPr>
          <p:cNvPr id="29699" name="Rectangle 2"/>
          <p:cNvSpPr>
            <a:spLocks noGrp="1" noRot="1" noChangeAspect="1" noChangeArrowheads="1" noTextEdit="1"/>
          </p:cNvSpPr>
          <p:nvPr>
            <p:ph type="sldImg"/>
          </p:nvPr>
        </p:nvSpPr>
        <p:spPr>
          <a:xfrm>
            <a:off x="1258888" y="720725"/>
            <a:ext cx="4797425" cy="35988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 dirction is the moving direction of positive charge, i.e. the electric field direction, therefore, following the current direction, potential drops</a:t>
            </a:r>
          </a:p>
          <a:p>
            <a:endParaRPr lang="en-US" altLang="en-US" smtClean="0"/>
          </a:p>
        </p:txBody>
      </p:sp>
    </p:spTree>
    <p:extLst>
      <p:ext uri="{BB962C8B-B14F-4D97-AF65-F5344CB8AC3E}">
        <p14:creationId xmlns:p14="http://schemas.microsoft.com/office/powerpoint/2010/main" val="188855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2DD73C21-4D47-49A4-9591-761C0DDB9E5F}" type="slidenum">
              <a:rPr lang="en-US" altLang="en-US" sz="1300"/>
              <a:pPr eaLnBrk="1" hangingPunct="1"/>
              <a:t>3</a:t>
            </a:fld>
            <a:endParaRPr lang="en-US" altLang="en-US" sz="1300"/>
          </a:p>
        </p:txBody>
      </p:sp>
      <p:sp>
        <p:nvSpPr>
          <p:cNvPr id="53250" name="Rectangle 2"/>
          <p:cNvSpPr>
            <a:spLocks noGrp="1" noRot="1" noChangeAspec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Electric field in the wire doesn</a:t>
            </a:r>
            <a:r>
              <a:rPr lang="ja-JP" altLang="en-US" smtClean="0">
                <a:solidFill>
                  <a:srgbClr val="800000"/>
                </a:solidFill>
                <a:latin typeface="Arial" pitchFamily="34" charset="0"/>
                <a:cs typeface="Arial" pitchFamily="34" charset="0"/>
              </a:rPr>
              <a:t>’</a:t>
            </a:r>
            <a:r>
              <a:rPr lang="en-US" altLang="ja-JP" smtClean="0">
                <a:solidFill>
                  <a:srgbClr val="800000"/>
                </a:solidFill>
                <a:latin typeface="Arial" pitchFamily="34" charset="0"/>
                <a:cs typeface="Arial" pitchFamily="34" charset="0"/>
              </a:rPr>
              <a:t>t change when we use a thicker wire -&gt; current doubles</a:t>
            </a:r>
            <a:endParaRPr lang="en-US" altLang="en-US" smtClean="0">
              <a:solidFill>
                <a:srgbClr val="800000"/>
              </a:solidFill>
              <a:latin typeface="Arial" pitchFamily="34" charset="0"/>
              <a:cs typeface="Arial" pitchFamily="34" charset="0"/>
            </a:endParaRPr>
          </a:p>
        </p:txBody>
      </p:sp>
    </p:spTree>
    <p:extLst>
      <p:ext uri="{BB962C8B-B14F-4D97-AF65-F5344CB8AC3E}">
        <p14:creationId xmlns:p14="http://schemas.microsoft.com/office/powerpoint/2010/main" val="2958080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BA47961D-6C3E-4CAF-9505-136319BEA715}" type="slidenum">
              <a:rPr lang="ja-JP" altLang="en-US" sz="1300" i="0" smtClean="0"/>
              <a:pPr/>
              <a:t>24</a:t>
            </a:fld>
            <a:endParaRPr lang="en-US" altLang="ja-JP" sz="1300" i="0" smtClean="0"/>
          </a:p>
        </p:txBody>
      </p:sp>
      <p:sp>
        <p:nvSpPr>
          <p:cNvPr id="30723" name="Rectangle 2"/>
          <p:cNvSpPr>
            <a:spLocks noGrp="1" noRot="1" noChangeAspect="1" noChangeArrowheads="1" noTextEdit="1"/>
          </p:cNvSpPr>
          <p:nvPr>
            <p:ph type="sldImg"/>
          </p:nvPr>
        </p:nvSpPr>
        <p:spPr>
          <a:xfrm>
            <a:off x="1258888" y="720725"/>
            <a:ext cx="4797425" cy="3598863"/>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7434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885406E6-D655-405D-AFB1-F3C07AF25860}" type="slidenum">
              <a:rPr lang="ja-JP" altLang="en-US" sz="1300" i="0" smtClean="0"/>
              <a:pPr/>
              <a:t>25</a:t>
            </a:fld>
            <a:endParaRPr lang="en-US" altLang="ja-JP" sz="1300" i="0" smtClean="0"/>
          </a:p>
        </p:txBody>
      </p:sp>
      <p:sp>
        <p:nvSpPr>
          <p:cNvPr id="31747" name="Rectangle 2"/>
          <p:cNvSpPr>
            <a:spLocks noGrp="1" noRot="1" noChangeAspect="1" noChangeArrowheads="1" noTextEdit="1"/>
          </p:cNvSpPr>
          <p:nvPr>
            <p:ph type="sldImg"/>
          </p:nvPr>
        </p:nvSpPr>
        <p:spPr>
          <a:xfrm>
            <a:off x="1258888" y="720725"/>
            <a:ext cx="4797425" cy="359886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 dirction is the moving direction of positive charge, i.e. the electric field direction, therefore, following the current direction, potential drops</a:t>
            </a:r>
          </a:p>
        </p:txBody>
      </p:sp>
    </p:spTree>
    <p:extLst>
      <p:ext uri="{BB962C8B-B14F-4D97-AF65-F5344CB8AC3E}">
        <p14:creationId xmlns:p14="http://schemas.microsoft.com/office/powerpoint/2010/main" val="110840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A139468-4631-4CD1-8DB1-51D596FC6A23}" type="slidenum">
              <a:rPr lang="en-US" altLang="en-US" sz="1300">
                <a:latin typeface="Arial" charset="0"/>
              </a:rPr>
              <a:pPr eaLnBrk="1" hangingPunct="1"/>
              <a:t>26</a:t>
            </a:fld>
            <a:endParaRPr lang="en-US" altLang="en-US" sz="1300">
              <a:latin typeface="Arial" charset="0"/>
            </a:endParaRPr>
          </a:p>
        </p:txBody>
      </p:sp>
      <p:sp>
        <p:nvSpPr>
          <p:cNvPr id="5222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B96C5B04-452D-43E1-B74E-69AE34108A03}" type="slidenum">
              <a:rPr lang="en-US" altLang="en-US" sz="1300"/>
              <a:pPr algn="r" eaLnBrk="1" hangingPunct="1"/>
              <a:t>26</a:t>
            </a:fld>
            <a:endParaRPr lang="en-US" altLang="en-US" sz="1300"/>
          </a:p>
        </p:txBody>
      </p:sp>
      <p:sp>
        <p:nvSpPr>
          <p:cNvPr id="52228" name="Rectangle 2"/>
          <p:cNvSpPr>
            <a:spLocks noGrp="1" noRot="1" noChangeAspect="1" noChangeArrowheads="1" noTextEdit="1"/>
          </p:cNvSpPr>
          <p:nvPr>
            <p:ph type="sldImg"/>
          </p:nvPr>
        </p:nvSpPr>
        <p:spPr>
          <a:xfrm>
            <a:off x="1258888" y="720725"/>
            <a:ext cx="4800600" cy="3600450"/>
          </a:xfrm>
          <a:ln/>
        </p:spPr>
      </p:sp>
      <p:sp>
        <p:nvSpPr>
          <p:cNvPr id="52229"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r>
              <a:rPr lang="en-US" altLang="en-US" smtClean="0">
                <a:latin typeface="Times New Roman" charset="0"/>
                <a:ea typeface="ＭＳ Ｐゴシック" charset="-128"/>
              </a:rPr>
              <a:t>Not an obvious result: depends on definitions we had for R etc.</a:t>
            </a:r>
          </a:p>
        </p:txBody>
      </p:sp>
    </p:spTree>
    <p:extLst>
      <p:ext uri="{BB962C8B-B14F-4D97-AF65-F5344CB8AC3E}">
        <p14:creationId xmlns:p14="http://schemas.microsoft.com/office/powerpoint/2010/main" val="813274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8CAF617-F436-4AFA-9A15-98EAED4BCB75}" type="slidenum">
              <a:rPr lang="en-US" altLang="en-US" sz="1300">
                <a:latin typeface="Arial" charset="0"/>
              </a:rPr>
              <a:pPr eaLnBrk="1" hangingPunct="1"/>
              <a:t>27</a:t>
            </a:fld>
            <a:endParaRPr lang="en-US" altLang="en-US" sz="1300">
              <a:latin typeface="Arial" charset="0"/>
            </a:endParaRPr>
          </a:p>
        </p:txBody>
      </p:sp>
      <p:sp>
        <p:nvSpPr>
          <p:cNvPr id="5427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583826B7-BB62-46F0-B9D4-A7A85DDBA98C}" type="slidenum">
              <a:rPr lang="en-US" altLang="en-US" sz="1300"/>
              <a:pPr algn="r" eaLnBrk="1" hangingPunct="1"/>
              <a:t>27</a:t>
            </a:fld>
            <a:endParaRPr lang="en-US" altLang="en-US" sz="1300"/>
          </a:p>
        </p:txBody>
      </p:sp>
      <p:sp>
        <p:nvSpPr>
          <p:cNvPr id="54276" name="Rectangle 2"/>
          <p:cNvSpPr>
            <a:spLocks noGrp="1" noRot="1" noChangeAspect="1" noChangeArrowheads="1" noTextEdit="1"/>
          </p:cNvSpPr>
          <p:nvPr>
            <p:ph type="sldImg"/>
          </p:nvPr>
        </p:nvSpPr>
        <p:spPr>
          <a:xfrm>
            <a:off x="1258888" y="720725"/>
            <a:ext cx="4800600" cy="3600450"/>
          </a:xfrm>
          <a:ln/>
        </p:spPr>
      </p:sp>
      <p:sp>
        <p:nvSpPr>
          <p:cNvPr id="54277"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526887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935B37D1-CCD4-4D24-B993-11826650343D}" type="slidenum">
              <a:rPr lang="ja-JP" altLang="en-US" sz="1300" i="0" smtClean="0"/>
              <a:pPr/>
              <a:t>28</a:t>
            </a:fld>
            <a:endParaRPr lang="en-US" altLang="ja-JP" sz="1300" i="0" smtClean="0"/>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34100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9ED7E102-A657-48FE-A7D7-4A139A9CD15B}" type="slidenum">
              <a:rPr lang="ja-JP" altLang="en-US" sz="1300" i="0" smtClean="0"/>
              <a:pPr/>
              <a:t>29</a:t>
            </a:fld>
            <a:endParaRPr lang="en-US" altLang="ja-JP" sz="1300" i="0" smtClean="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076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85F71C8D-A84B-478B-A6E0-1F64E73588E0}" type="slidenum">
              <a:rPr lang="ja-JP" altLang="en-US" sz="1300" i="0" smtClean="0"/>
              <a:pPr/>
              <a:t>30</a:t>
            </a:fld>
            <a:endParaRPr lang="en-US" altLang="ja-JP" sz="1300" i="0" smtClean="0"/>
          </a:p>
        </p:txBody>
      </p:sp>
      <p:sp>
        <p:nvSpPr>
          <p:cNvPr id="34819" name="Rectangle 2"/>
          <p:cNvSpPr>
            <a:spLocks noGrp="1" noRot="1" noChangeAspect="1" noChangeArrowheads="1" noTextEdit="1"/>
          </p:cNvSpPr>
          <p:nvPr>
            <p:ph type="sldImg"/>
          </p:nvPr>
        </p:nvSpPr>
        <p:spPr>
          <a:xfrm>
            <a:off x="1258888" y="720725"/>
            <a:ext cx="4797425" cy="35988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855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66E69432-EED2-44C5-B159-A74F59BEECF4}" type="slidenum">
              <a:rPr lang="ja-JP" altLang="en-US" sz="1300" i="0" smtClean="0"/>
              <a:pPr/>
              <a:t>31</a:t>
            </a:fld>
            <a:endParaRPr lang="en-US" altLang="ja-JP" sz="1300" i="0" smtClean="0"/>
          </a:p>
        </p:txBody>
      </p:sp>
      <p:sp>
        <p:nvSpPr>
          <p:cNvPr id="35843" name="Rectangle 2"/>
          <p:cNvSpPr>
            <a:spLocks noGrp="1" noRot="1" noChangeAspect="1" noChangeArrowheads="1" noTextEdit="1"/>
          </p:cNvSpPr>
          <p:nvPr>
            <p:ph type="sldImg"/>
          </p:nvPr>
        </p:nvSpPr>
        <p:spPr>
          <a:xfrm>
            <a:off x="1258888" y="720725"/>
            <a:ext cx="4797425" cy="35988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18750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107D2871-5309-46A4-B5B8-CE967D5433B5}" type="slidenum">
              <a:rPr lang="ja-JP" altLang="en-US" sz="1300" i="0" smtClean="0"/>
              <a:pPr/>
              <a:t>32</a:t>
            </a:fld>
            <a:endParaRPr lang="en-US" altLang="ja-JP" sz="1300" i="0" smtClean="0"/>
          </a:p>
        </p:txBody>
      </p:sp>
      <p:sp>
        <p:nvSpPr>
          <p:cNvPr id="38915" name="Rectangle 2"/>
          <p:cNvSpPr>
            <a:spLocks noGrp="1" noRot="1" noChangeAspect="1" noChangeArrowheads="1" noTextEdit="1"/>
          </p:cNvSpPr>
          <p:nvPr>
            <p:ph type="sldImg"/>
          </p:nvPr>
        </p:nvSpPr>
        <p:spPr>
          <a:xfrm>
            <a:off x="1258888" y="720725"/>
            <a:ext cx="4797425" cy="3598863"/>
          </a:xfrm>
          <a:ln/>
        </p:spPr>
      </p:sp>
      <p:sp>
        <p:nvSpPr>
          <p:cNvPr id="38916"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0410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1F8CB03-D5E4-4F98-8AEC-399240FCA462}" type="slidenum">
              <a:rPr lang="en-US" altLang="en-US" sz="1300">
                <a:latin typeface="Arial" charset="0"/>
              </a:rPr>
              <a:pPr eaLnBrk="1" hangingPunct="1"/>
              <a:t>33</a:t>
            </a:fld>
            <a:endParaRPr lang="en-US" altLang="en-US" sz="1300">
              <a:latin typeface="Arial" charset="0"/>
            </a:endParaRPr>
          </a:p>
        </p:txBody>
      </p:sp>
      <p:sp>
        <p:nvSpPr>
          <p:cNvPr id="5632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267ADA10-A644-4BE2-BC69-181B8CE038B6}" type="slidenum">
              <a:rPr lang="en-US" altLang="en-US" sz="1300"/>
              <a:pPr algn="r" eaLnBrk="1" hangingPunct="1"/>
              <a:t>33</a:t>
            </a:fld>
            <a:endParaRPr lang="en-US" altLang="en-US" sz="1300"/>
          </a:p>
        </p:txBody>
      </p:sp>
      <p:sp>
        <p:nvSpPr>
          <p:cNvPr id="56324" name="Rectangle 2"/>
          <p:cNvSpPr>
            <a:spLocks noGrp="1" noRot="1" noChangeAspect="1" noChangeArrowheads="1" noTextEdit="1"/>
          </p:cNvSpPr>
          <p:nvPr>
            <p:ph type="sldImg"/>
          </p:nvPr>
        </p:nvSpPr>
        <p:spPr>
          <a:xfrm>
            <a:off x="1258888" y="720725"/>
            <a:ext cx="4800600" cy="3600450"/>
          </a:xfrm>
          <a:ln/>
        </p:spPr>
      </p:sp>
      <p:sp>
        <p:nvSpPr>
          <p:cNvPr id="56325"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r>
              <a:rPr lang="en-US" altLang="en-US" smtClean="0">
                <a:latin typeface="Times New Roman" charset="0"/>
                <a:ea typeface="ＭＳ Ｐゴシック" charset="-128"/>
              </a:rPr>
              <a:t>If there is very little internal resistance to movement of ions through the battery, the potential difference across the battery is nearly equivalent to the emf of the battery.</a:t>
            </a:r>
          </a:p>
          <a:p>
            <a:pPr eaLnBrk="1" hangingPunct="1"/>
            <a:endParaRPr lang="en-US" altLang="en-US" smtClean="0">
              <a:latin typeface="Times New Roman" charset="0"/>
              <a:ea typeface="ＭＳ Ｐゴシック" charset="-128"/>
            </a:endParaRPr>
          </a:p>
          <a:p>
            <a:pPr eaLnBrk="1" hangingPunct="1"/>
            <a:r>
              <a:rPr lang="en-US" altLang="en-US" smtClean="0">
                <a:latin typeface="Times New Roman" charset="0"/>
                <a:ea typeface="ＭＳ Ｐゴシック" charset="-128"/>
              </a:rPr>
              <a:t>If current is large -&gt; the term rI is sizeable -&gt; potential difference across the rest of the circuit is reduced</a:t>
            </a:r>
          </a:p>
        </p:txBody>
      </p:sp>
    </p:spTree>
    <p:extLst>
      <p:ext uri="{BB962C8B-B14F-4D97-AF65-F5344CB8AC3E}">
        <p14:creationId xmlns:p14="http://schemas.microsoft.com/office/powerpoint/2010/main" val="229921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742950" indent="-285750" defTabSz="966788" eaLnBrk="0" hangingPunct="0">
              <a:defRPr sz="2400">
                <a:solidFill>
                  <a:schemeClr val="tx1"/>
                </a:solidFill>
                <a:latin typeface="Times New Roman" pitchFamily="18" charset="0"/>
                <a:ea typeface="MS PGothic" pitchFamily="34" charset="-128"/>
              </a:defRPr>
            </a:lvl2pPr>
            <a:lvl3pPr marL="1143000" indent="-228600" defTabSz="966788" eaLnBrk="0" hangingPunct="0">
              <a:defRPr sz="2400">
                <a:solidFill>
                  <a:schemeClr val="tx1"/>
                </a:solidFill>
                <a:latin typeface="Times New Roman" pitchFamily="18" charset="0"/>
                <a:ea typeface="MS PGothic" pitchFamily="34" charset="-128"/>
              </a:defRPr>
            </a:lvl3pPr>
            <a:lvl4pPr marL="1600200" indent="-228600" defTabSz="966788" eaLnBrk="0" hangingPunct="0">
              <a:defRPr sz="2400">
                <a:solidFill>
                  <a:schemeClr val="tx1"/>
                </a:solidFill>
                <a:latin typeface="Times New Roman" pitchFamily="18" charset="0"/>
                <a:ea typeface="MS PGothic" pitchFamily="34" charset="-128"/>
              </a:defRPr>
            </a:lvl4pPr>
            <a:lvl5pPr marL="2057400" indent="-228600" defTabSz="966788" eaLnBrk="0" hangingPunct="0">
              <a:defRPr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F52FA76-BAFB-425D-811A-BFE1EC35DAC3}" type="slidenum">
              <a:rPr lang="en-US" altLang="en-US" sz="1300"/>
              <a:pPr eaLnBrk="1" hangingPunct="1"/>
              <a:t>4</a:t>
            </a:fld>
            <a:endParaRPr lang="en-US" altLang="en-US" sz="1300"/>
          </a:p>
        </p:txBody>
      </p:sp>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solidFill>
                  <a:srgbClr val="800000"/>
                </a:solidFill>
                <a:latin typeface="Arial" pitchFamily="34" charset="0"/>
                <a:cs typeface="Arial" pitchFamily="34" charset="0"/>
              </a:rPr>
              <a:t>After getting </a:t>
            </a:r>
            <a:r>
              <a:rPr lang="en-US" altLang="en-US" i="1" smtClean="0">
                <a:solidFill>
                  <a:srgbClr val="800000"/>
                </a:solidFill>
                <a:latin typeface="Arial" pitchFamily="34" charset="0"/>
                <a:cs typeface="Arial" pitchFamily="34" charset="0"/>
              </a:rPr>
              <a:t>i</a:t>
            </a:r>
            <a:r>
              <a:rPr lang="en-US" altLang="en-US" smtClean="0">
                <a:solidFill>
                  <a:srgbClr val="800000"/>
                </a:solidFill>
                <a:latin typeface="Arial" pitchFamily="34" charset="0"/>
                <a:cs typeface="Arial" pitchFamily="34" charset="0"/>
              </a:rPr>
              <a:t>  for both – ask how much brighter? How much more heat dissipate with 2 batteries?</a:t>
            </a:r>
          </a:p>
          <a:p>
            <a:r>
              <a:rPr lang="en-US" altLang="en-US" smtClean="0">
                <a:solidFill>
                  <a:srgbClr val="800000"/>
                </a:solidFill>
                <a:latin typeface="Arial" pitchFamily="34" charset="0"/>
                <a:cs typeface="Arial" pitchFamily="34" charset="0"/>
              </a:rPr>
              <a:t>In reality: not 4x because mobility changes with temperature., I.e. current also does not go twice up. </a:t>
            </a:r>
          </a:p>
        </p:txBody>
      </p:sp>
    </p:spTree>
    <p:extLst>
      <p:ext uri="{BB962C8B-B14F-4D97-AF65-F5344CB8AC3E}">
        <p14:creationId xmlns:p14="http://schemas.microsoft.com/office/powerpoint/2010/main" val="3283782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BF4752C-5F8C-46BB-AF87-0E853ED374AD}" type="slidenum">
              <a:rPr lang="en-US" altLang="en-US" sz="1300">
                <a:latin typeface="Arial" charset="0"/>
              </a:rPr>
              <a:pPr eaLnBrk="1" hangingPunct="1"/>
              <a:t>34</a:t>
            </a:fld>
            <a:endParaRPr lang="en-US" altLang="en-US" sz="1300">
              <a:latin typeface="Arial" charset="0"/>
            </a:endParaRPr>
          </a:p>
        </p:txBody>
      </p:sp>
      <p:sp>
        <p:nvSpPr>
          <p:cNvPr id="5837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1396FC31-0229-4B9E-9E78-44D0D367F960}" type="slidenum">
              <a:rPr lang="en-US" altLang="en-US" sz="1300"/>
              <a:pPr algn="r" eaLnBrk="1" hangingPunct="1"/>
              <a:t>34</a:t>
            </a:fld>
            <a:endParaRPr lang="en-US" altLang="en-US" sz="1300"/>
          </a:p>
        </p:txBody>
      </p:sp>
      <p:sp>
        <p:nvSpPr>
          <p:cNvPr id="58372" name="Rectangle 2"/>
          <p:cNvSpPr>
            <a:spLocks noGrp="1" noRot="1" noChangeAspect="1" noChangeArrowheads="1" noTextEdit="1"/>
          </p:cNvSpPr>
          <p:nvPr>
            <p:ph type="sldImg"/>
          </p:nvPr>
        </p:nvSpPr>
        <p:spPr>
          <a:xfrm>
            <a:off x="1258888" y="720725"/>
            <a:ext cx="4800600" cy="3600450"/>
          </a:xfrm>
          <a:ln/>
        </p:spPr>
      </p:sp>
      <p:sp>
        <p:nvSpPr>
          <p:cNvPr id="58373"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r>
              <a:rPr lang="en-US" altLang="en-US" smtClean="0">
                <a:latin typeface="Times New Roman" charset="0"/>
                <a:ea typeface="ＭＳ Ｐゴシック" charset="-128"/>
              </a:rPr>
              <a:t>Start here!</a:t>
            </a:r>
          </a:p>
        </p:txBody>
      </p:sp>
    </p:spTree>
    <p:extLst>
      <p:ext uri="{BB962C8B-B14F-4D97-AF65-F5344CB8AC3E}">
        <p14:creationId xmlns:p14="http://schemas.microsoft.com/office/powerpoint/2010/main" val="970181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938E57E-5E51-4FDF-A59D-C200698B9B2E}" type="slidenum">
              <a:rPr lang="en-US" altLang="en-US" sz="1300">
                <a:latin typeface="Arial" charset="0"/>
              </a:rPr>
              <a:pPr eaLnBrk="1" hangingPunct="1"/>
              <a:t>35</a:t>
            </a:fld>
            <a:endParaRPr lang="en-US" altLang="en-US" sz="1300">
              <a:latin typeface="Arial" charset="0"/>
            </a:endParaRPr>
          </a:p>
        </p:txBody>
      </p:sp>
      <p:sp>
        <p:nvSpPr>
          <p:cNvPr id="6041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A57AC73-8678-4717-94E0-5CADDD7B50AC}" type="slidenum">
              <a:rPr lang="en-US" altLang="en-US" sz="1300"/>
              <a:pPr algn="r" eaLnBrk="1" hangingPunct="1"/>
              <a:t>35</a:t>
            </a:fld>
            <a:endParaRPr lang="en-US" altLang="en-US" sz="1300"/>
          </a:p>
        </p:txBody>
      </p:sp>
      <p:sp>
        <p:nvSpPr>
          <p:cNvPr id="60420" name="Rectangle 2"/>
          <p:cNvSpPr>
            <a:spLocks noGrp="1" noRot="1" noChangeAspect="1" noChangeArrowheads="1" noTextEdit="1"/>
          </p:cNvSpPr>
          <p:nvPr>
            <p:ph type="sldImg"/>
          </p:nvPr>
        </p:nvSpPr>
        <p:spPr>
          <a:xfrm>
            <a:off x="1258888" y="720725"/>
            <a:ext cx="4800600" cy="3600450"/>
          </a:xfrm>
          <a:ln/>
        </p:spPr>
      </p:sp>
      <p:sp>
        <p:nvSpPr>
          <p:cNvPr id="60421"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963083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FA8C63A-9B9F-470F-8BC7-28196F32F0BA}" type="slidenum">
              <a:rPr lang="en-US" altLang="en-US" sz="1300">
                <a:latin typeface="Arial" charset="0"/>
              </a:rPr>
              <a:pPr eaLnBrk="1" hangingPunct="1"/>
              <a:t>36</a:t>
            </a:fld>
            <a:endParaRPr lang="en-US" altLang="en-US" sz="1300">
              <a:latin typeface="Arial" charset="0"/>
            </a:endParaRPr>
          </a:p>
        </p:txBody>
      </p:sp>
      <p:sp>
        <p:nvSpPr>
          <p:cNvPr id="6246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5B995C64-9C01-4E08-9574-C0F14E287895}" type="slidenum">
              <a:rPr lang="en-US" altLang="en-US" sz="1300"/>
              <a:pPr algn="r" eaLnBrk="1" hangingPunct="1"/>
              <a:t>36</a:t>
            </a:fld>
            <a:endParaRPr lang="en-US" altLang="en-US" sz="1300"/>
          </a:p>
        </p:txBody>
      </p:sp>
      <p:sp>
        <p:nvSpPr>
          <p:cNvPr id="62468" name="Rectangle 2"/>
          <p:cNvSpPr>
            <a:spLocks noGrp="1" noRot="1" noChangeAspect="1" noChangeArrowheads="1" noTextEdit="1"/>
          </p:cNvSpPr>
          <p:nvPr>
            <p:ph type="sldImg"/>
          </p:nvPr>
        </p:nvSpPr>
        <p:spPr>
          <a:xfrm>
            <a:off x="1258888" y="720725"/>
            <a:ext cx="4800600" cy="3600450"/>
          </a:xfrm>
          <a:ln/>
        </p:spPr>
      </p:sp>
      <p:sp>
        <p:nvSpPr>
          <p:cNvPr id="62469"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443098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04DBBE8-F8D0-4B2B-8D00-FFACC0526B13}" type="slidenum">
              <a:rPr lang="en-US" altLang="en-US" sz="1300">
                <a:latin typeface="Arial" charset="0"/>
              </a:rPr>
              <a:pPr eaLnBrk="1" hangingPunct="1"/>
              <a:t>37</a:t>
            </a:fld>
            <a:endParaRPr lang="en-US" altLang="en-US" sz="1300">
              <a:latin typeface="Arial" charset="0"/>
            </a:endParaRPr>
          </a:p>
        </p:txBody>
      </p:sp>
      <p:sp>
        <p:nvSpPr>
          <p:cNvPr id="6451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C2DECFF9-30DA-4324-B930-D25119B4B46E}" type="slidenum">
              <a:rPr lang="en-US" altLang="en-US" sz="1300"/>
              <a:pPr algn="r" eaLnBrk="1" hangingPunct="1"/>
              <a:t>37</a:t>
            </a:fld>
            <a:endParaRPr lang="en-US" altLang="en-US" sz="1300"/>
          </a:p>
        </p:txBody>
      </p:sp>
      <p:sp>
        <p:nvSpPr>
          <p:cNvPr id="64516" name="Rectangle 2"/>
          <p:cNvSpPr>
            <a:spLocks noGrp="1" noRot="1" noChangeAspect="1" noChangeArrowheads="1" noTextEdit="1"/>
          </p:cNvSpPr>
          <p:nvPr>
            <p:ph type="sldImg"/>
          </p:nvPr>
        </p:nvSpPr>
        <p:spPr>
          <a:xfrm>
            <a:off x="1258888" y="720725"/>
            <a:ext cx="4800600" cy="3600450"/>
          </a:xfrm>
          <a:ln/>
        </p:spPr>
      </p:sp>
      <p:sp>
        <p:nvSpPr>
          <p:cNvPr id="64517"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925276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CE36793-9CAF-4D98-8494-6732957B8F17}" type="slidenum">
              <a:rPr lang="en-US" altLang="en-US" sz="1300">
                <a:latin typeface="Arial" charset="0"/>
              </a:rPr>
              <a:pPr eaLnBrk="1" hangingPunct="1"/>
              <a:t>38</a:t>
            </a:fld>
            <a:endParaRPr lang="en-US" altLang="en-US" sz="1300">
              <a:latin typeface="Arial" charset="0"/>
            </a:endParaRPr>
          </a:p>
        </p:txBody>
      </p:sp>
      <p:sp>
        <p:nvSpPr>
          <p:cNvPr id="6656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BE1949F0-BEE0-4342-BC99-1B20D66FE816}" type="slidenum">
              <a:rPr lang="en-US" altLang="en-US" sz="1300"/>
              <a:pPr algn="r" eaLnBrk="1" hangingPunct="1"/>
              <a:t>38</a:t>
            </a:fld>
            <a:endParaRPr lang="en-US" altLang="en-US" sz="1300"/>
          </a:p>
        </p:txBody>
      </p:sp>
      <p:sp>
        <p:nvSpPr>
          <p:cNvPr id="66564" name="Rectangle 2"/>
          <p:cNvSpPr>
            <a:spLocks noGrp="1" noRot="1" noChangeAspect="1" noChangeArrowheads="1" noTextEdit="1"/>
          </p:cNvSpPr>
          <p:nvPr>
            <p:ph type="sldImg"/>
          </p:nvPr>
        </p:nvSpPr>
        <p:spPr>
          <a:xfrm>
            <a:off x="1258888" y="720725"/>
            <a:ext cx="4800600" cy="3600450"/>
          </a:xfrm>
          <a:ln/>
        </p:spPr>
      </p:sp>
      <p:sp>
        <p:nvSpPr>
          <p:cNvPr id="66565"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r>
              <a:rPr lang="en-US" altLang="en-US" smtClean="0">
                <a:latin typeface="Times New Roman" charset="0"/>
                <a:ea typeface="ＭＳ Ｐゴシック" charset="-128"/>
              </a:rPr>
              <a:t>Measured current – switched to V to measure V, what will happen?</a:t>
            </a:r>
          </a:p>
        </p:txBody>
      </p:sp>
    </p:spTree>
    <p:extLst>
      <p:ext uri="{BB962C8B-B14F-4D97-AF65-F5344CB8AC3E}">
        <p14:creationId xmlns:p14="http://schemas.microsoft.com/office/powerpoint/2010/main" val="1530577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83E50B4-AD3F-4606-9F1A-706EF4F28337}" type="slidenum">
              <a:rPr lang="en-US" altLang="en-US" sz="1300">
                <a:latin typeface="Arial" charset="0"/>
              </a:rPr>
              <a:pPr eaLnBrk="1" hangingPunct="1"/>
              <a:t>39</a:t>
            </a:fld>
            <a:endParaRPr lang="en-US" altLang="en-US" sz="1300">
              <a:latin typeface="Arial" charset="0"/>
            </a:endParaRPr>
          </a:p>
        </p:txBody>
      </p:sp>
      <p:sp>
        <p:nvSpPr>
          <p:cNvPr id="68611"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563CF03E-753B-4AB8-A619-318A0692506F}" type="slidenum">
              <a:rPr lang="en-US" altLang="en-US" sz="1300"/>
              <a:pPr algn="r" eaLnBrk="1" hangingPunct="1"/>
              <a:t>39</a:t>
            </a:fld>
            <a:endParaRPr lang="en-US" altLang="en-US" sz="1300"/>
          </a:p>
        </p:txBody>
      </p:sp>
      <p:sp>
        <p:nvSpPr>
          <p:cNvPr id="68612" name="Rectangle 2"/>
          <p:cNvSpPr>
            <a:spLocks noGrp="1" noRot="1" noChangeAspect="1" noChangeArrowheads="1" noTextEdit="1"/>
          </p:cNvSpPr>
          <p:nvPr>
            <p:ph type="sldImg"/>
          </p:nvPr>
        </p:nvSpPr>
        <p:spPr>
          <a:xfrm>
            <a:off x="1258888" y="720725"/>
            <a:ext cx="4800600" cy="3600450"/>
          </a:xfrm>
          <a:ln/>
        </p:spPr>
      </p:sp>
      <p:sp>
        <p:nvSpPr>
          <p:cNvPr id="68613"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1779572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36EAC66-0C7F-4A65-BB55-8995386D1635}" type="slidenum">
              <a:rPr lang="en-US" altLang="en-US" sz="1300">
                <a:latin typeface="Arial" charset="0"/>
              </a:rPr>
              <a:pPr eaLnBrk="1" hangingPunct="1"/>
              <a:t>40</a:t>
            </a:fld>
            <a:endParaRPr lang="en-US" altLang="en-US" sz="1300">
              <a:latin typeface="Arial" charset="0"/>
            </a:endParaRPr>
          </a:p>
        </p:txBody>
      </p:sp>
      <p:sp>
        <p:nvSpPr>
          <p:cNvPr id="7065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1A5ADB58-2131-4169-A11A-105A5D7AD78A}" type="slidenum">
              <a:rPr lang="en-US" altLang="en-US" sz="1300"/>
              <a:pPr algn="r" eaLnBrk="1" hangingPunct="1"/>
              <a:t>40</a:t>
            </a:fld>
            <a:endParaRPr lang="en-US" altLang="en-US" sz="1300"/>
          </a:p>
        </p:txBody>
      </p:sp>
      <p:sp>
        <p:nvSpPr>
          <p:cNvPr id="70660" name="Rectangle 2"/>
          <p:cNvSpPr>
            <a:spLocks noGrp="1" noRot="1" noChangeAspect="1" noChangeArrowheads="1" noTextEdit="1"/>
          </p:cNvSpPr>
          <p:nvPr>
            <p:ph type="sldImg"/>
          </p:nvPr>
        </p:nvSpPr>
        <p:spPr>
          <a:xfrm>
            <a:off x="1258888" y="720725"/>
            <a:ext cx="4800600" cy="3600450"/>
          </a:xfrm>
          <a:ln/>
        </p:spPr>
      </p:sp>
      <p:sp>
        <p:nvSpPr>
          <p:cNvPr id="70661"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469094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B6490D8-73FD-49A7-A2AB-C388DA4E29EB}" type="slidenum">
              <a:rPr lang="en-US" altLang="en-US" sz="1300">
                <a:latin typeface="Arial" charset="0"/>
              </a:rPr>
              <a:pPr eaLnBrk="1" hangingPunct="1"/>
              <a:t>41</a:t>
            </a:fld>
            <a:endParaRPr lang="en-US" altLang="en-US" sz="1300">
              <a:latin typeface="Arial" charset="0"/>
            </a:endParaRPr>
          </a:p>
        </p:txBody>
      </p:sp>
      <p:sp>
        <p:nvSpPr>
          <p:cNvPr id="7270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C8FB1B9A-BF32-4CE8-A253-F963B3712D26}" type="slidenum">
              <a:rPr lang="en-US" altLang="en-US" sz="1300"/>
              <a:pPr algn="r" eaLnBrk="1" hangingPunct="1"/>
              <a:t>41</a:t>
            </a:fld>
            <a:endParaRPr lang="en-US" altLang="en-US" sz="1300"/>
          </a:p>
        </p:txBody>
      </p:sp>
      <p:sp>
        <p:nvSpPr>
          <p:cNvPr id="72708" name="Rectangle 2"/>
          <p:cNvSpPr>
            <a:spLocks noGrp="1" noRot="1" noChangeAspect="1" noChangeArrowheads="1" noTextEdit="1"/>
          </p:cNvSpPr>
          <p:nvPr>
            <p:ph type="sldImg"/>
          </p:nvPr>
        </p:nvSpPr>
        <p:spPr>
          <a:xfrm>
            <a:off x="1258888" y="720725"/>
            <a:ext cx="4800600" cy="3600450"/>
          </a:xfrm>
          <a:ln/>
        </p:spPr>
      </p:sp>
      <p:sp>
        <p:nvSpPr>
          <p:cNvPr id="72709"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488316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B141D38-0D4D-4C5C-A0D8-6AF5F8050F0E}" type="slidenum">
              <a:rPr lang="en-US" altLang="en-US" sz="1300">
                <a:latin typeface="Arial" charset="0"/>
              </a:rPr>
              <a:pPr eaLnBrk="1" hangingPunct="1"/>
              <a:t>42</a:t>
            </a:fld>
            <a:endParaRPr lang="en-US" altLang="en-US" sz="1300">
              <a:latin typeface="Arial" charset="0"/>
            </a:endParaRPr>
          </a:p>
        </p:txBody>
      </p:sp>
      <p:sp>
        <p:nvSpPr>
          <p:cNvPr id="7475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C8EB97D7-8DB6-46AD-A660-44FB694361D0}" type="slidenum">
              <a:rPr lang="en-US" altLang="en-US" sz="1300"/>
              <a:pPr algn="r" eaLnBrk="1" hangingPunct="1"/>
              <a:t>42</a:t>
            </a:fld>
            <a:endParaRPr lang="en-US" altLang="en-US" sz="1300"/>
          </a:p>
        </p:txBody>
      </p:sp>
      <p:sp>
        <p:nvSpPr>
          <p:cNvPr id="74756" name="Rectangle 2"/>
          <p:cNvSpPr>
            <a:spLocks noGrp="1" noRot="1" noChangeAspect="1" noChangeArrowheads="1" noTextEdit="1"/>
          </p:cNvSpPr>
          <p:nvPr>
            <p:ph type="sldImg"/>
          </p:nvPr>
        </p:nvSpPr>
        <p:spPr>
          <a:xfrm>
            <a:off x="1258888" y="720725"/>
            <a:ext cx="4800600" cy="3600450"/>
          </a:xfrm>
          <a:ln/>
        </p:spPr>
      </p:sp>
      <p:sp>
        <p:nvSpPr>
          <p:cNvPr id="74757"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2974273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4E59700-6297-4BC8-8FB6-9F23CA1400E7}" type="slidenum">
              <a:rPr lang="en-US" altLang="en-US" sz="1300">
                <a:latin typeface="Arial" charset="0"/>
              </a:rPr>
              <a:pPr eaLnBrk="1" hangingPunct="1"/>
              <a:t>43</a:t>
            </a:fld>
            <a:endParaRPr lang="en-US" altLang="en-US" sz="1300">
              <a:latin typeface="Arial" charset="0"/>
            </a:endParaRPr>
          </a:p>
        </p:txBody>
      </p:sp>
      <p:sp>
        <p:nvSpPr>
          <p:cNvPr id="7680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D0B71551-BA3D-424D-85A1-9997C72CF26D}" type="slidenum">
              <a:rPr lang="en-US" altLang="en-US" sz="1300"/>
              <a:pPr algn="r" eaLnBrk="1" hangingPunct="1"/>
              <a:t>43</a:t>
            </a:fld>
            <a:endParaRPr lang="en-US" altLang="en-US" sz="1300"/>
          </a:p>
        </p:txBody>
      </p:sp>
      <p:sp>
        <p:nvSpPr>
          <p:cNvPr id="76804" name="Rectangle 2"/>
          <p:cNvSpPr>
            <a:spLocks noGrp="1" noRot="1" noChangeAspect="1" noChangeArrowheads="1" noTextEdit="1"/>
          </p:cNvSpPr>
          <p:nvPr>
            <p:ph type="sldImg"/>
          </p:nvPr>
        </p:nvSpPr>
        <p:spPr>
          <a:xfrm>
            <a:off x="1258888" y="720725"/>
            <a:ext cx="4800600" cy="3600450"/>
          </a:xfrm>
          <a:ln/>
        </p:spPr>
      </p:sp>
      <p:sp>
        <p:nvSpPr>
          <p:cNvPr id="76805" name="Rectangle 3"/>
          <p:cNvSpPr>
            <a:spLocks noGrp="1" noChangeArrowheads="1"/>
          </p:cNvSpPr>
          <p:nvPr>
            <p:ph type="body" idx="1"/>
          </p:nvPr>
        </p:nvSpPr>
        <p:spPr>
          <a:solidFill>
            <a:srgbClr val="FFFFFF"/>
          </a:solidFill>
          <a:ln>
            <a:solidFill>
              <a:srgbClr val="000000"/>
            </a:solidFill>
          </a:ln>
        </p:spPr>
        <p:txBody>
          <a:bodyPr lIns="96653" tIns="48326" rIns="96653" bIns="48326"/>
          <a:lstStyle/>
          <a:p>
            <a:pPr eaLnBrk="1" hangingPunct="1"/>
            <a:r>
              <a:rPr lang="en-US" altLang="en-US" smtClean="0">
                <a:latin typeface="Times New Roman" charset="0"/>
                <a:ea typeface="ＭＳ Ｐゴシック" charset="-128"/>
              </a:rPr>
              <a:t>For every multiple of the time constant, the current drops an addition factor of e~2.718.</a:t>
            </a:r>
          </a:p>
        </p:txBody>
      </p:sp>
    </p:spTree>
    <p:extLst>
      <p:ext uri="{BB962C8B-B14F-4D97-AF65-F5344CB8AC3E}">
        <p14:creationId xmlns:p14="http://schemas.microsoft.com/office/powerpoint/2010/main" val="2867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EAFFC00-8841-4E71-9F6C-48527680F857}" type="slidenum">
              <a:rPr lang="en-US" altLang="en-US" sz="1300"/>
              <a:pPr eaLnBrk="1" hangingPunct="1"/>
              <a:t>5</a:t>
            </a:fld>
            <a:endParaRPr lang="en-US" altLang="en-US" sz="13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The more charge on the capacitor plates, the bigger the electric field in the gap, and the greater the potential difference across the gap. Capacitance is a measure of the ability to store charge. For a given potential difference, larger C means greater Q.</a:t>
            </a:r>
          </a:p>
        </p:txBody>
      </p:sp>
    </p:spTree>
    <p:extLst>
      <p:ext uri="{BB962C8B-B14F-4D97-AF65-F5344CB8AC3E}">
        <p14:creationId xmlns:p14="http://schemas.microsoft.com/office/powerpoint/2010/main" val="81107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MS PGothic" pitchFamily="34" charset="-128"/>
              </a:defRPr>
            </a:lvl1pPr>
            <a:lvl2pPr marL="37931725" indent="-37474525" defTabSz="966788"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9F97402-7C8F-4A36-A052-961075475E6D}" type="slidenum">
              <a:rPr lang="en-US" altLang="en-US" sz="1300"/>
              <a:pPr eaLnBrk="1" hangingPunct="1"/>
              <a:t>6</a:t>
            </a:fld>
            <a:endParaRPr lang="en-US" altLang="en-US" sz="130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Explain what</a:t>
            </a:r>
            <a:r>
              <a:rPr lang="en-US" altLang="en-US" baseline="0" dirty="0" smtClean="0">
                <a:latin typeface="Times New Roman" pitchFamily="18" charset="0"/>
              </a:rPr>
              <a:t> is charging and discharging process first</a:t>
            </a:r>
            <a:endParaRPr lang="en-US" altLang="en-US" dirty="0" smtClean="0">
              <a:latin typeface="Times New Roman" pitchFamily="18" charset="0"/>
            </a:endParaRPr>
          </a:p>
        </p:txBody>
      </p:sp>
    </p:spTree>
    <p:extLst>
      <p:ext uri="{BB962C8B-B14F-4D97-AF65-F5344CB8AC3E}">
        <p14:creationId xmlns:p14="http://schemas.microsoft.com/office/powerpoint/2010/main" val="427488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E9EE325-7A58-4B7A-B9E9-DBE3DA3685FD}" type="slidenum">
              <a:rPr lang="en-US" altLang="en-US" sz="1300"/>
              <a:pPr eaLnBrk="1" hangingPunct="1"/>
              <a:t>7</a:t>
            </a:fld>
            <a:endParaRPr lang="en-US" altLang="en-US" sz="13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The fringe field of the capacitor plus the electric field of the charges on the surface of the wires drive current in a way to REDUCE the charge of the capacitor plates. The top figure exaggerates the amount of fringe charge and does not show the charge between the plates. Purple arrows represent the electron current, not </a:t>
            </a:r>
            <a:r>
              <a:rPr lang="en-US" altLang="en-US" dirty="0" err="1" smtClean="0">
                <a:latin typeface="Times New Roman" charset="0"/>
                <a:ea typeface="ＭＳ Ｐゴシック" charset="-128"/>
              </a:rPr>
              <a:t>Efield</a:t>
            </a:r>
            <a:r>
              <a:rPr lang="en-US" altLang="en-US" dirty="0" smtClean="0">
                <a:latin typeface="Times New Roman" charset="0"/>
                <a:ea typeface="ＭＳ Ｐゴシック" charset="-128"/>
              </a:rPr>
              <a:t>!</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Recall that we derived an expression for the fringe field by considering the superposition of two charged disks separated by a distance s. We ignored the small amount of charge on the exterior of the capacitor.</a:t>
            </a:r>
          </a:p>
        </p:txBody>
      </p:sp>
    </p:spTree>
    <p:extLst>
      <p:ext uri="{BB962C8B-B14F-4D97-AF65-F5344CB8AC3E}">
        <p14:creationId xmlns:p14="http://schemas.microsoft.com/office/powerpoint/2010/main" val="59252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E4BFD4E-833F-4F9C-AFB7-E2F9DF9DE170}" type="slidenum">
              <a:rPr lang="en-US" altLang="en-US" sz="1300"/>
              <a:pPr eaLnBrk="1" hangingPunct="1"/>
              <a:t>8</a:t>
            </a:fld>
            <a:endParaRPr lang="en-US" altLang="en-US" sz="13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The fringe field of the capacitor acts in a direction opposite to the conventional current -&gt; decreasing net field. Charges shown on capacitor are meant to represent both interior and external charges (latter being very small). The purple vectors represent the Efield in the conducting wire causing current to flow.</a:t>
            </a:r>
          </a:p>
          <a:p>
            <a:pPr eaLnBrk="1" hangingPunct="1"/>
            <a:endParaRPr lang="en-US" altLang="en-US" smtClean="0">
              <a:latin typeface="Times New Roman" charset="0"/>
              <a:ea typeface="ＭＳ Ｐゴシック" charset="-128"/>
            </a:endParaRPr>
          </a:p>
          <a:p>
            <a:pPr eaLnBrk="1" hangingPunct="1"/>
            <a:r>
              <a:rPr lang="en-US" altLang="en-US" smtClean="0">
                <a:latin typeface="Times New Roman" charset="0"/>
                <a:ea typeface="ＭＳ Ｐゴシック" charset="-128"/>
              </a:rPr>
              <a:t>Ultimately, the fringe field is such that it and the field produced by charges on the wire leads to E=0 (static equilibrium) and I=0.</a:t>
            </a:r>
          </a:p>
          <a:p>
            <a:pPr eaLnBrk="1" hangingPunct="1"/>
            <a:endParaRPr lang="en-US" altLang="en-US" smtClean="0">
              <a:latin typeface="Times New Roman" charset="0"/>
              <a:ea typeface="ＭＳ Ｐゴシック" charset="-128"/>
            </a:endParaRPr>
          </a:p>
        </p:txBody>
      </p:sp>
    </p:spTree>
    <p:extLst>
      <p:ext uri="{BB962C8B-B14F-4D97-AF65-F5344CB8AC3E}">
        <p14:creationId xmlns:p14="http://schemas.microsoft.com/office/powerpoint/2010/main" val="381349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ED1A562-0424-4131-8A8C-76ECA1066CF6}" type="slidenum">
              <a:rPr lang="en-US" altLang="en-US" sz="1300"/>
              <a:pPr eaLnBrk="1" hangingPunct="1"/>
              <a:t>9</a:t>
            </a:fld>
            <a:endParaRPr lang="en-US" altLang="en-US" sz="130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Demo 6C-14. </a:t>
            </a:r>
            <a:r>
              <a:rPr lang="en-US" altLang="en-US" baseline="0" dirty="0" smtClean="0">
                <a:latin typeface="Times New Roman" charset="0"/>
                <a:ea typeface="ＭＳ Ｐゴシック" charset="-128"/>
              </a:rPr>
              <a:t> ask Gary for two different bulb.</a:t>
            </a:r>
            <a:endParaRPr lang="en-US" altLang="en-US" dirty="0" smtClean="0">
              <a:latin typeface="Times New Roman" charset="0"/>
              <a:ea typeface="ＭＳ Ｐゴシック" charset="-128"/>
            </a:endParaRP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Ultimately, same amount of charge on capacitor, independent of bulb since no current flowing and voltage diff across capacitor must equal </a:t>
            </a:r>
            <a:r>
              <a:rPr lang="en-US" altLang="en-US" dirty="0" err="1" smtClean="0">
                <a:latin typeface="Times New Roman" charset="0"/>
                <a:ea typeface="ＭＳ Ｐゴシック" charset="-128"/>
              </a:rPr>
              <a:t>emf</a:t>
            </a:r>
            <a:r>
              <a:rPr lang="en-US" altLang="en-US" dirty="0" smtClean="0">
                <a:latin typeface="Times New Roman" charset="0"/>
                <a:ea typeface="ＭＳ Ｐゴシック" charset="-128"/>
              </a:rPr>
              <a:t>.</a:t>
            </a:r>
          </a:p>
          <a:p>
            <a:pPr eaLnBrk="1" hangingPunct="1"/>
            <a:r>
              <a:rPr lang="en-US" altLang="en-US" dirty="0" smtClean="0">
                <a:latin typeface="Times New Roman" charset="0"/>
                <a:ea typeface="ＭＳ Ｐゴシック" charset="-128"/>
              </a:rPr>
              <a:t>Initially, E through bulb = </a:t>
            </a:r>
            <a:r>
              <a:rPr lang="en-US" altLang="en-US" dirty="0" err="1" smtClean="0">
                <a:latin typeface="Times New Roman" charset="0"/>
                <a:ea typeface="ＭＳ Ｐゴシック" charset="-128"/>
              </a:rPr>
              <a:t>emf</a:t>
            </a:r>
            <a:r>
              <a:rPr lang="en-US" altLang="en-US" dirty="0" smtClean="0">
                <a:latin typeface="Times New Roman" charset="0"/>
                <a:ea typeface="ＭＳ Ｐゴシック" charset="-128"/>
              </a:rPr>
              <a:t>/L. Since L is same for both bulbs, E is same. Current depends on Area, so current in long bulb is less than in round bulb.</a:t>
            </a:r>
          </a:p>
          <a:p>
            <a:pPr eaLnBrk="1" hangingPunct="1"/>
            <a:endParaRPr lang="en-US" altLang="en-US" dirty="0" smtClean="0">
              <a:latin typeface="Times New Roman" charset="0"/>
              <a:ea typeface="ＭＳ Ｐゴシック" charset="-128"/>
            </a:endParaRPr>
          </a:p>
          <a:p>
            <a:pPr eaLnBrk="1" hangingPunct="1"/>
            <a:r>
              <a:rPr lang="en-US" altLang="en-US" dirty="0" smtClean="0">
                <a:latin typeface="Times New Roman" charset="0"/>
                <a:ea typeface="ＭＳ Ｐゴシック" charset="-128"/>
              </a:rPr>
              <a:t>Experiment: charge 2 capacitors through long and round until they don’t glow.</a:t>
            </a:r>
          </a:p>
          <a:p>
            <a:pPr eaLnBrk="1" hangingPunct="1"/>
            <a:r>
              <a:rPr lang="en-US" altLang="en-US" dirty="0" smtClean="0">
                <a:latin typeface="Times New Roman" charset="0"/>
                <a:ea typeface="ＭＳ Ｐゴシック" charset="-128"/>
              </a:rPr>
              <a:t>Then discharge both through long and see which gets discharged faster.</a:t>
            </a:r>
          </a:p>
        </p:txBody>
      </p:sp>
    </p:spTree>
    <p:extLst>
      <p:ext uri="{BB962C8B-B14F-4D97-AF65-F5344CB8AC3E}">
        <p14:creationId xmlns:p14="http://schemas.microsoft.com/office/powerpoint/2010/main" val="276826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B924AB-992F-40D7-B50B-FB651AAD26D5}" type="slidenum">
              <a:rPr lang="en-US" altLang="en-US" sz="1300"/>
              <a:pPr eaLnBrk="1" hangingPunct="1"/>
              <a:t>10</a:t>
            </a:fld>
            <a:endParaRPr lang="en-US" altLang="en-US" sz="13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Charge</a:t>
            </a:r>
            <a:r>
              <a:rPr lang="en-US" altLang="en-US" baseline="0" dirty="0" smtClean="0">
                <a:latin typeface="Times New Roman" charset="0"/>
                <a:ea typeface="ＭＳ Ｐゴシック" charset="-128"/>
              </a:rPr>
              <a:t> it first and then discharge. </a:t>
            </a:r>
          </a:p>
          <a:p>
            <a:pPr eaLnBrk="1" hangingPunct="1"/>
            <a:endParaRPr lang="en-US" altLang="en-US" baseline="0" dirty="0" smtClean="0">
              <a:latin typeface="Times New Roman" charset="0"/>
              <a:ea typeface="ＭＳ Ｐゴシック" charset="-128"/>
            </a:endParaRPr>
          </a:p>
          <a:p>
            <a:pPr eaLnBrk="1" hangingPunct="1"/>
            <a:r>
              <a:rPr lang="en-US" altLang="en-US" baseline="0" dirty="0" smtClean="0">
                <a:latin typeface="Times New Roman" charset="0"/>
                <a:ea typeface="ＭＳ Ｐゴシック" charset="-128"/>
              </a:rPr>
              <a:t>Capacitor 2 has large capacitance, i.e. large Q. With smaller fringe field, the current is smaller, i.e. longer. </a:t>
            </a:r>
          </a:p>
          <a:p>
            <a:pPr eaLnBrk="1" hangingPunct="1"/>
            <a:r>
              <a:rPr lang="en-US" altLang="en-US" baseline="0" dirty="0" smtClean="0">
                <a:latin typeface="Times New Roman" charset="0"/>
                <a:ea typeface="ＭＳ Ｐゴシック" charset="-128"/>
              </a:rPr>
              <a:t>Capacitor 1 brighter. </a:t>
            </a:r>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33112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1BCA483-2F60-47A9-80E3-2134BE1A68A8}" type="slidenum">
              <a:rPr lang="en-US" altLang="en-US" smtClean="0"/>
              <a:pPr/>
              <a:t>‹#›</a:t>
            </a:fld>
            <a:endParaRPr lang="en-US" altLang="en-US"/>
          </a:p>
        </p:txBody>
      </p:sp>
    </p:spTree>
    <p:extLst>
      <p:ext uri="{BB962C8B-B14F-4D97-AF65-F5344CB8AC3E}">
        <p14:creationId xmlns:p14="http://schemas.microsoft.com/office/powerpoint/2010/main" val="260794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2F90D02-DA8A-42CC-9629-C9DDABD28B87}" type="slidenum">
              <a:rPr lang="en-US" altLang="en-US" smtClean="0"/>
              <a:pPr/>
              <a:t>‹#›</a:t>
            </a:fld>
            <a:endParaRPr lang="en-US" altLang="en-US"/>
          </a:p>
        </p:txBody>
      </p:sp>
    </p:spTree>
    <p:extLst>
      <p:ext uri="{BB962C8B-B14F-4D97-AF65-F5344CB8AC3E}">
        <p14:creationId xmlns:p14="http://schemas.microsoft.com/office/powerpoint/2010/main" val="248205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9123017-C065-49C6-A1E3-69733AA01838}" type="slidenum">
              <a:rPr lang="en-US" altLang="en-US" smtClean="0"/>
              <a:pPr/>
              <a:t>‹#›</a:t>
            </a:fld>
            <a:endParaRPr lang="en-US" altLang="en-US"/>
          </a:p>
        </p:txBody>
      </p:sp>
    </p:spTree>
    <p:extLst>
      <p:ext uri="{BB962C8B-B14F-4D97-AF65-F5344CB8AC3E}">
        <p14:creationId xmlns:p14="http://schemas.microsoft.com/office/powerpoint/2010/main" val="352397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3043A81-1973-46E3-A23A-09DF7FF8D7ED}" type="slidenum">
              <a:rPr lang="en-US" altLang="en-US" smtClean="0"/>
              <a:pPr/>
              <a:t>‹#›</a:t>
            </a:fld>
            <a:endParaRPr lang="en-US" altLang="en-US"/>
          </a:p>
        </p:txBody>
      </p:sp>
    </p:spTree>
    <p:extLst>
      <p:ext uri="{BB962C8B-B14F-4D97-AF65-F5344CB8AC3E}">
        <p14:creationId xmlns:p14="http://schemas.microsoft.com/office/powerpoint/2010/main" val="302268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03C9CC4-0C21-4B30-856C-53CBA49D28D3}" type="slidenum">
              <a:rPr lang="en-US" altLang="en-US" smtClean="0"/>
              <a:pPr/>
              <a:t>‹#›</a:t>
            </a:fld>
            <a:endParaRPr lang="en-US" altLang="en-US"/>
          </a:p>
        </p:txBody>
      </p:sp>
    </p:spTree>
    <p:extLst>
      <p:ext uri="{BB962C8B-B14F-4D97-AF65-F5344CB8AC3E}">
        <p14:creationId xmlns:p14="http://schemas.microsoft.com/office/powerpoint/2010/main" val="267868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306C013-5460-48B2-ACE8-50C13E973DA8}" type="slidenum">
              <a:rPr lang="en-US" altLang="en-US" smtClean="0"/>
              <a:pPr/>
              <a:t>‹#›</a:t>
            </a:fld>
            <a:endParaRPr lang="en-US" altLang="en-US"/>
          </a:p>
        </p:txBody>
      </p:sp>
    </p:spTree>
    <p:extLst>
      <p:ext uri="{BB962C8B-B14F-4D97-AF65-F5344CB8AC3E}">
        <p14:creationId xmlns:p14="http://schemas.microsoft.com/office/powerpoint/2010/main" val="8862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10262EA-6773-4A6D-9E9C-5EC967FF3323}" type="slidenum">
              <a:rPr lang="en-US" altLang="en-US" smtClean="0"/>
              <a:pPr/>
              <a:t>‹#›</a:t>
            </a:fld>
            <a:endParaRPr lang="en-US" altLang="en-US"/>
          </a:p>
        </p:txBody>
      </p:sp>
    </p:spTree>
    <p:extLst>
      <p:ext uri="{BB962C8B-B14F-4D97-AF65-F5344CB8AC3E}">
        <p14:creationId xmlns:p14="http://schemas.microsoft.com/office/powerpoint/2010/main" val="259937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0AF3A6B-66EB-492E-9451-D799397AF240}" type="slidenum">
              <a:rPr lang="en-US" altLang="en-US" smtClean="0"/>
              <a:pPr/>
              <a:t>‹#›</a:t>
            </a:fld>
            <a:endParaRPr lang="en-US" altLang="en-US"/>
          </a:p>
        </p:txBody>
      </p:sp>
    </p:spTree>
    <p:extLst>
      <p:ext uri="{BB962C8B-B14F-4D97-AF65-F5344CB8AC3E}">
        <p14:creationId xmlns:p14="http://schemas.microsoft.com/office/powerpoint/2010/main" val="47262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95A7FC-CEA6-414E-B1BE-DFE5F4AC8D06}" type="slidenum">
              <a:rPr lang="en-US" altLang="en-US" smtClean="0"/>
              <a:pPr/>
              <a:t>‹#›</a:t>
            </a:fld>
            <a:endParaRPr lang="en-US" altLang="en-US"/>
          </a:p>
        </p:txBody>
      </p:sp>
    </p:spTree>
    <p:extLst>
      <p:ext uri="{BB962C8B-B14F-4D97-AF65-F5344CB8AC3E}">
        <p14:creationId xmlns:p14="http://schemas.microsoft.com/office/powerpoint/2010/main" val="296279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B48C11E-3DAB-4A48-ABA8-99C61F445A32}" type="slidenum">
              <a:rPr lang="en-US" altLang="en-US" smtClean="0"/>
              <a:pPr/>
              <a:t>‹#›</a:t>
            </a:fld>
            <a:endParaRPr lang="en-US" altLang="en-US"/>
          </a:p>
        </p:txBody>
      </p:sp>
    </p:spTree>
    <p:extLst>
      <p:ext uri="{BB962C8B-B14F-4D97-AF65-F5344CB8AC3E}">
        <p14:creationId xmlns:p14="http://schemas.microsoft.com/office/powerpoint/2010/main" val="366441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42BC6F-5653-48C8-9747-D97BBF433B79}" type="slidenum">
              <a:rPr lang="en-US" altLang="en-US" smtClean="0"/>
              <a:pPr/>
              <a:t>‹#›</a:t>
            </a:fld>
            <a:endParaRPr lang="en-US" altLang="en-US"/>
          </a:p>
        </p:txBody>
      </p:sp>
    </p:spTree>
    <p:extLst>
      <p:ext uri="{BB962C8B-B14F-4D97-AF65-F5344CB8AC3E}">
        <p14:creationId xmlns:p14="http://schemas.microsoft.com/office/powerpoint/2010/main" val="147866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DF12-649C-417D-9C0F-A96C65B5471D}" type="slidenum">
              <a:rPr lang="en-US" altLang="en-US" smtClean="0"/>
              <a:pPr/>
              <a:t>‹#›</a:t>
            </a:fld>
            <a:endParaRPr lang="en-US" altLang="en-US"/>
          </a:p>
        </p:txBody>
      </p:sp>
    </p:spTree>
    <p:extLst>
      <p:ext uri="{BB962C8B-B14F-4D97-AF65-F5344CB8AC3E}">
        <p14:creationId xmlns:p14="http://schemas.microsoft.com/office/powerpoint/2010/main" val="12386579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21.bin"/><Relationship Id="rId5" Type="http://schemas.openxmlformats.org/officeDocument/2006/relationships/image" Target="../media/image39.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2.bin"/><Relationship Id="rId5" Type="http://schemas.openxmlformats.org/officeDocument/2006/relationships/image" Target="../media/image40.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1.xml"/><Relationship Id="rId7"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8.wmf"/><Relationship Id="rId5" Type="http://schemas.openxmlformats.org/officeDocument/2006/relationships/oleObject" Target="../embeddings/oleObject24.bin"/><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25.bin"/><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50.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16.xml"/><Relationship Id="rId7"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4.wmf"/><Relationship Id="rId5" Type="http://schemas.openxmlformats.org/officeDocument/2006/relationships/oleObject" Target="../embeddings/oleObject27.bin"/><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33.bin"/><Relationship Id="rId3" Type="http://schemas.openxmlformats.org/officeDocument/2006/relationships/notesSlide" Target="../notesSlides/notesSlide17.xml"/><Relationship Id="rId7" Type="http://schemas.openxmlformats.org/officeDocument/2006/relationships/oleObject" Target="../embeddings/oleObject30.bin"/><Relationship Id="rId12" Type="http://schemas.openxmlformats.org/officeDocument/2006/relationships/image" Target="../media/image54.wmf"/><Relationship Id="rId2" Type="http://schemas.openxmlformats.org/officeDocument/2006/relationships/slideLayout" Target="../slideLayouts/slideLayout7.xml"/><Relationship Id="rId16" Type="http://schemas.openxmlformats.org/officeDocument/2006/relationships/image" Target="../media/image61.wmf"/><Relationship Id="rId1" Type="http://schemas.openxmlformats.org/officeDocument/2006/relationships/vmlDrawing" Target="../drawings/vmlDrawing11.vml"/><Relationship Id="rId6" Type="http://schemas.openxmlformats.org/officeDocument/2006/relationships/image" Target="../media/image57.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59.wmf"/><Relationship Id="rId4" Type="http://schemas.openxmlformats.org/officeDocument/2006/relationships/image" Target="../media/image62.jpeg"/><Relationship Id="rId9" Type="http://schemas.openxmlformats.org/officeDocument/2006/relationships/oleObject" Target="../embeddings/oleObject31.bin"/><Relationship Id="rId14" Type="http://schemas.openxmlformats.org/officeDocument/2006/relationships/image" Target="../media/image60.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63.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0.xml"/><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65.emf"/><Relationship Id="rId10" Type="http://schemas.openxmlformats.org/officeDocument/2006/relationships/image" Target="../media/image67.wmf"/><Relationship Id="rId4" Type="http://schemas.openxmlformats.org/officeDocument/2006/relationships/oleObject" Target="../embeddings/oleObject37.bin"/><Relationship Id="rId9" Type="http://schemas.openxmlformats.org/officeDocument/2006/relationships/oleObject" Target="../embeddings/oleObject39.bin"/></Relationships>
</file>

<file path=ppt/slides/_rels/slide25.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44.bin"/><Relationship Id="rId18" Type="http://schemas.openxmlformats.org/officeDocument/2006/relationships/image" Target="../media/image75.wmf"/><Relationship Id="rId3" Type="http://schemas.openxmlformats.org/officeDocument/2006/relationships/notesSlide" Target="../notesSlides/notesSlide21.xml"/><Relationship Id="rId7" Type="http://schemas.openxmlformats.org/officeDocument/2006/relationships/oleObject" Target="../embeddings/oleObject41.bin"/><Relationship Id="rId12" Type="http://schemas.openxmlformats.org/officeDocument/2006/relationships/image" Target="../media/image72.wmf"/><Relationship Id="rId17" Type="http://schemas.openxmlformats.org/officeDocument/2006/relationships/oleObject" Target="../embeddings/oleObject46.bin"/><Relationship Id="rId2" Type="http://schemas.openxmlformats.org/officeDocument/2006/relationships/slideLayout" Target="../slideLayouts/slideLayout6.xml"/><Relationship Id="rId16" Type="http://schemas.openxmlformats.org/officeDocument/2006/relationships/image" Target="../media/image74.wmf"/><Relationship Id="rId20" Type="http://schemas.openxmlformats.org/officeDocument/2006/relationships/image" Target="../media/image76.wmf"/><Relationship Id="rId1" Type="http://schemas.openxmlformats.org/officeDocument/2006/relationships/vmlDrawing" Target="../drawings/vmlDrawing14.vml"/><Relationship Id="rId6" Type="http://schemas.openxmlformats.org/officeDocument/2006/relationships/image" Target="../media/image69.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71.wmf"/><Relationship Id="rId19" Type="http://schemas.openxmlformats.org/officeDocument/2006/relationships/oleObject" Target="../embeddings/oleObject47.bin"/><Relationship Id="rId4" Type="http://schemas.openxmlformats.org/officeDocument/2006/relationships/image" Target="../media/image77.png"/><Relationship Id="rId9" Type="http://schemas.openxmlformats.org/officeDocument/2006/relationships/oleObject" Target="../embeddings/oleObject42.bin"/><Relationship Id="rId14"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4.xml"/><Relationship Id="rId7" Type="http://schemas.openxmlformats.org/officeDocument/2006/relationships/image" Target="../media/image78.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48.bin"/><Relationship Id="rId11" Type="http://schemas.openxmlformats.org/officeDocument/2006/relationships/image" Target="../media/image80.wmf"/><Relationship Id="rId5" Type="http://schemas.openxmlformats.org/officeDocument/2006/relationships/image" Target="../media/image82.png"/><Relationship Id="rId10" Type="http://schemas.openxmlformats.org/officeDocument/2006/relationships/oleObject" Target="../embeddings/oleObject50.bin"/><Relationship Id="rId4" Type="http://schemas.openxmlformats.org/officeDocument/2006/relationships/image" Target="../media/image81.png"/><Relationship Id="rId9" Type="http://schemas.openxmlformats.org/officeDocument/2006/relationships/image" Target="../media/image79.wmf"/></Relationships>
</file>

<file path=ppt/slides/_rels/slide29.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25.xml"/><Relationship Id="rId7" Type="http://schemas.openxmlformats.org/officeDocument/2006/relationships/oleObject" Target="../embeddings/oleObject52.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3.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85.wmf"/><Relationship Id="rId4" Type="http://schemas.openxmlformats.org/officeDocument/2006/relationships/image" Target="../media/image87.jpeg"/><Relationship Id="rId9" Type="http://schemas.openxmlformats.org/officeDocument/2006/relationships/oleObject" Target="../embeddings/oleObject53.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59.bin"/><Relationship Id="rId3" Type="http://schemas.openxmlformats.org/officeDocument/2006/relationships/notesSlide" Target="../notesSlides/notesSlide27.xml"/><Relationship Id="rId7" Type="http://schemas.openxmlformats.org/officeDocument/2006/relationships/oleObject" Target="../embeddings/oleObject56.bin"/><Relationship Id="rId12" Type="http://schemas.openxmlformats.org/officeDocument/2006/relationships/image" Target="../media/image92.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89.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91.wmf"/><Relationship Id="rId4" Type="http://schemas.openxmlformats.org/officeDocument/2006/relationships/image" Target="../media/image88.png"/><Relationship Id="rId9" Type="http://schemas.openxmlformats.org/officeDocument/2006/relationships/oleObject" Target="../embeddings/oleObject57.bin"/><Relationship Id="rId14" Type="http://schemas.openxmlformats.org/officeDocument/2006/relationships/image" Target="../media/image93.wmf"/></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64.bin"/><Relationship Id="rId3" Type="http://schemas.openxmlformats.org/officeDocument/2006/relationships/notesSlide" Target="../notesSlides/notesSlide29.xml"/><Relationship Id="rId7" Type="http://schemas.openxmlformats.org/officeDocument/2006/relationships/oleObject" Target="../embeddings/oleObject61.bin"/><Relationship Id="rId12" Type="http://schemas.openxmlformats.org/officeDocument/2006/relationships/image" Target="../media/image98.wmf"/><Relationship Id="rId2" Type="http://schemas.openxmlformats.org/officeDocument/2006/relationships/slideLayout" Target="../slideLayouts/slideLayout7.xml"/><Relationship Id="rId16" Type="http://schemas.openxmlformats.org/officeDocument/2006/relationships/image" Target="../media/image100.wmf"/><Relationship Id="rId1" Type="http://schemas.openxmlformats.org/officeDocument/2006/relationships/vmlDrawing" Target="../drawings/vmlDrawing18.vml"/><Relationship Id="rId6" Type="http://schemas.openxmlformats.org/officeDocument/2006/relationships/image" Target="../media/image95.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97.wmf"/><Relationship Id="rId4" Type="http://schemas.openxmlformats.org/officeDocument/2006/relationships/image" Target="../media/image101.jpeg"/><Relationship Id="rId9" Type="http://schemas.openxmlformats.org/officeDocument/2006/relationships/oleObject" Target="../embeddings/oleObject62.bin"/><Relationship Id="rId14" Type="http://schemas.openxmlformats.org/officeDocument/2006/relationships/image" Target="../media/image99.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31.xml"/><Relationship Id="rId7" Type="http://schemas.openxmlformats.org/officeDocument/2006/relationships/image" Target="../media/image103.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67.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104.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08.jpe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6.wmf"/><Relationship Id="rId5" Type="http://schemas.openxmlformats.org/officeDocument/2006/relationships/oleObject" Target="../embeddings/oleObject70.bin"/><Relationship Id="rId4" Type="http://schemas.openxmlformats.org/officeDocument/2006/relationships/image" Target="../media/image107.jpe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notesSlide" Target="../notesSlides/notesSlide33.xml"/><Relationship Id="rId7" Type="http://schemas.openxmlformats.org/officeDocument/2006/relationships/image" Target="../media/image110.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72.bin"/><Relationship Id="rId5" Type="http://schemas.openxmlformats.org/officeDocument/2006/relationships/image" Target="../media/image109.wmf"/><Relationship Id="rId4" Type="http://schemas.openxmlformats.org/officeDocument/2006/relationships/oleObject" Target="../embeddings/oleObject71.bin"/><Relationship Id="rId9" Type="http://schemas.openxmlformats.org/officeDocument/2006/relationships/image" Target="../media/image111.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12.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75.bin"/><Relationship Id="rId5" Type="http://schemas.openxmlformats.org/officeDocument/2006/relationships/image" Target="../media/image103.wmf"/><Relationship Id="rId4" Type="http://schemas.openxmlformats.org/officeDocument/2006/relationships/oleObject" Target="../embeddings/oleObject74.bin"/></Relationships>
</file>

<file path=ppt/slides/_rels/slide39.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80.bin"/><Relationship Id="rId18" Type="http://schemas.openxmlformats.org/officeDocument/2006/relationships/image" Target="../media/image119.wmf"/><Relationship Id="rId3" Type="http://schemas.openxmlformats.org/officeDocument/2006/relationships/notesSlide" Target="../notesSlides/notesSlide35.xml"/><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116.wmf"/><Relationship Id="rId17" Type="http://schemas.openxmlformats.org/officeDocument/2006/relationships/oleObject" Target="../embeddings/oleObject82.bin"/><Relationship Id="rId2" Type="http://schemas.openxmlformats.org/officeDocument/2006/relationships/slideLayout" Target="../slideLayouts/slideLayout7.xml"/><Relationship Id="rId16" Type="http://schemas.openxmlformats.org/officeDocument/2006/relationships/image" Target="../media/image118.wmf"/><Relationship Id="rId20" Type="http://schemas.openxmlformats.org/officeDocument/2006/relationships/image" Target="../media/image120.wmf"/><Relationship Id="rId1" Type="http://schemas.openxmlformats.org/officeDocument/2006/relationships/vmlDrawing" Target="../drawings/vmlDrawing23.vml"/><Relationship Id="rId6" Type="http://schemas.openxmlformats.org/officeDocument/2006/relationships/image" Target="../media/image113.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115.wmf"/><Relationship Id="rId19" Type="http://schemas.openxmlformats.org/officeDocument/2006/relationships/oleObject" Target="../embeddings/oleObject83.bin"/><Relationship Id="rId4" Type="http://schemas.openxmlformats.org/officeDocument/2006/relationships/image" Target="../media/image122.jpeg"/><Relationship Id="rId9" Type="http://schemas.openxmlformats.org/officeDocument/2006/relationships/oleObject" Target="../embeddings/oleObject78.bin"/><Relationship Id="rId14" Type="http://schemas.openxmlformats.org/officeDocument/2006/relationships/image" Target="../media/image117.wmf"/><Relationship Id="rId22" Type="http://schemas.openxmlformats.org/officeDocument/2006/relationships/image" Target="../media/image12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3.xml"/><Relationship Id="rId21" Type="http://schemas.openxmlformats.org/officeDocument/2006/relationships/image" Target="../media/image15.emf"/><Relationship Id="rId7" Type="http://schemas.openxmlformats.org/officeDocument/2006/relationships/image" Target="../media/image8.emf"/><Relationship Id="rId12" Type="http://schemas.openxmlformats.org/officeDocument/2006/relationships/oleObject" Target="../embeddings/oleObject5.bin"/><Relationship Id="rId17" Type="http://schemas.openxmlformats.org/officeDocument/2006/relationships/image" Target="../media/image13.wmf"/><Relationship Id="rId25" Type="http://schemas.openxmlformats.org/officeDocument/2006/relationships/image" Target="../media/image17.emf"/><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0.emf"/><Relationship Id="rId24" Type="http://schemas.openxmlformats.org/officeDocument/2006/relationships/oleObject" Target="../embeddings/oleObject11.bin"/><Relationship Id="rId5" Type="http://schemas.openxmlformats.org/officeDocument/2006/relationships/image" Target="../media/image20.jpeg"/><Relationship Id="rId15" Type="http://schemas.openxmlformats.org/officeDocument/2006/relationships/image" Target="../media/image12.emf"/><Relationship Id="rId23" Type="http://schemas.openxmlformats.org/officeDocument/2006/relationships/image" Target="../media/image16.emf"/><Relationship Id="rId10" Type="http://schemas.openxmlformats.org/officeDocument/2006/relationships/oleObject" Target="../embeddings/oleObject4.bin"/><Relationship Id="rId19" Type="http://schemas.openxmlformats.org/officeDocument/2006/relationships/image" Target="../media/image14.emf"/><Relationship Id="rId4" Type="http://schemas.openxmlformats.org/officeDocument/2006/relationships/image" Target="../media/image19.jpeg"/><Relationship Id="rId9" Type="http://schemas.openxmlformats.org/officeDocument/2006/relationships/image" Target="../media/image9.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8.emf"/></Relationships>
</file>

<file path=ppt/slides/_rels/slide40.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89.bin"/><Relationship Id="rId18" Type="http://schemas.openxmlformats.org/officeDocument/2006/relationships/image" Target="../media/image128.wmf"/><Relationship Id="rId3" Type="http://schemas.openxmlformats.org/officeDocument/2006/relationships/notesSlide" Target="../notesSlides/notesSlide36.xml"/><Relationship Id="rId7" Type="http://schemas.openxmlformats.org/officeDocument/2006/relationships/oleObject" Target="../embeddings/oleObject86.bin"/><Relationship Id="rId12" Type="http://schemas.openxmlformats.org/officeDocument/2006/relationships/image" Target="../media/image125.wmf"/><Relationship Id="rId17" Type="http://schemas.openxmlformats.org/officeDocument/2006/relationships/oleObject" Target="../embeddings/oleObject91.bin"/><Relationship Id="rId2" Type="http://schemas.openxmlformats.org/officeDocument/2006/relationships/slideLayout" Target="../slideLayouts/slideLayout7.xml"/><Relationship Id="rId16" Type="http://schemas.openxmlformats.org/officeDocument/2006/relationships/image" Target="../media/image127.wmf"/><Relationship Id="rId20" Type="http://schemas.openxmlformats.org/officeDocument/2006/relationships/image" Target="../media/image129.wmf"/><Relationship Id="rId1" Type="http://schemas.openxmlformats.org/officeDocument/2006/relationships/vmlDrawing" Target="../drawings/vmlDrawing24.vml"/><Relationship Id="rId6" Type="http://schemas.openxmlformats.org/officeDocument/2006/relationships/image" Target="../media/image121.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124.wmf"/><Relationship Id="rId19" Type="http://schemas.openxmlformats.org/officeDocument/2006/relationships/oleObject" Target="../embeddings/oleObject92.bin"/><Relationship Id="rId4" Type="http://schemas.openxmlformats.org/officeDocument/2006/relationships/image" Target="../media/image122.jpeg"/><Relationship Id="rId9" Type="http://schemas.openxmlformats.org/officeDocument/2006/relationships/oleObject" Target="../embeddings/oleObject87.bin"/><Relationship Id="rId14" Type="http://schemas.openxmlformats.org/officeDocument/2006/relationships/image" Target="../media/image126.wmf"/></Relationships>
</file>

<file path=ppt/slides/_rels/slide41.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oleObject" Target="../embeddings/oleObject97.bin"/><Relationship Id="rId18" Type="http://schemas.openxmlformats.org/officeDocument/2006/relationships/image" Target="../media/image134.wmf"/><Relationship Id="rId3" Type="http://schemas.openxmlformats.org/officeDocument/2006/relationships/notesSlide" Target="../notesSlides/notesSlide37.xml"/><Relationship Id="rId7" Type="http://schemas.openxmlformats.org/officeDocument/2006/relationships/oleObject" Target="../embeddings/oleObject94.bin"/><Relationship Id="rId12" Type="http://schemas.openxmlformats.org/officeDocument/2006/relationships/image" Target="../media/image131.wmf"/><Relationship Id="rId17" Type="http://schemas.openxmlformats.org/officeDocument/2006/relationships/oleObject" Target="../embeddings/oleObject99.bin"/><Relationship Id="rId2" Type="http://schemas.openxmlformats.org/officeDocument/2006/relationships/slideLayout" Target="../slideLayouts/slideLayout7.xml"/><Relationship Id="rId16" Type="http://schemas.openxmlformats.org/officeDocument/2006/relationships/image" Target="../media/image133.wmf"/><Relationship Id="rId1" Type="http://schemas.openxmlformats.org/officeDocument/2006/relationships/vmlDrawing" Target="../drawings/vmlDrawing25.vml"/><Relationship Id="rId6" Type="http://schemas.openxmlformats.org/officeDocument/2006/relationships/image" Target="../media/image128.wmf"/><Relationship Id="rId11" Type="http://schemas.openxmlformats.org/officeDocument/2006/relationships/oleObject" Target="../embeddings/oleObject96.bin"/><Relationship Id="rId5" Type="http://schemas.openxmlformats.org/officeDocument/2006/relationships/oleObject" Target="../embeddings/oleObject93.bin"/><Relationship Id="rId15" Type="http://schemas.openxmlformats.org/officeDocument/2006/relationships/oleObject" Target="../embeddings/oleObject98.bin"/><Relationship Id="rId10" Type="http://schemas.openxmlformats.org/officeDocument/2006/relationships/image" Target="../media/image130.wmf"/><Relationship Id="rId4" Type="http://schemas.openxmlformats.org/officeDocument/2006/relationships/image" Target="../media/image122.jpeg"/><Relationship Id="rId9" Type="http://schemas.openxmlformats.org/officeDocument/2006/relationships/oleObject" Target="../embeddings/oleObject95.bin"/><Relationship Id="rId14" Type="http://schemas.openxmlformats.org/officeDocument/2006/relationships/image" Target="../media/image132.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notesSlide" Target="../notesSlides/notesSlide38.xml"/><Relationship Id="rId7" Type="http://schemas.openxmlformats.org/officeDocument/2006/relationships/image" Target="../media/image136.jpe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29.wmf"/><Relationship Id="rId11" Type="http://schemas.openxmlformats.org/officeDocument/2006/relationships/image" Target="../media/image135.wmf"/><Relationship Id="rId5" Type="http://schemas.openxmlformats.org/officeDocument/2006/relationships/oleObject" Target="../embeddings/oleObject100.bin"/><Relationship Id="rId10" Type="http://schemas.openxmlformats.org/officeDocument/2006/relationships/oleObject" Target="../embeddings/oleObject102.bin"/><Relationship Id="rId4" Type="http://schemas.openxmlformats.org/officeDocument/2006/relationships/image" Target="../media/image122.jpeg"/><Relationship Id="rId9" Type="http://schemas.openxmlformats.org/officeDocument/2006/relationships/image" Target="../media/image133.wmf"/></Relationships>
</file>

<file path=ppt/slides/_rels/slide4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notesSlide" Target="../notesSlides/notesSlide39.xml"/><Relationship Id="rId7"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29.wmf"/><Relationship Id="rId5" Type="http://schemas.openxmlformats.org/officeDocument/2006/relationships/oleObject" Target="../embeddings/oleObject103.bin"/><Relationship Id="rId4" Type="http://schemas.openxmlformats.org/officeDocument/2006/relationships/image" Target="../media/image122.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5.wmf"/><Relationship Id="rId18" Type="http://schemas.openxmlformats.org/officeDocument/2006/relationships/oleObject" Target="../embeddings/oleObject20.bin"/><Relationship Id="rId3" Type="http://schemas.openxmlformats.org/officeDocument/2006/relationships/notesSlide" Target="../notesSlides/notesSlide4.xml"/><Relationship Id="rId21" Type="http://schemas.openxmlformats.org/officeDocument/2006/relationships/hyperlink" Target="http://en.wikipedia.org/wiki/Farad" TargetMode="External"/><Relationship Id="rId7" Type="http://schemas.openxmlformats.org/officeDocument/2006/relationships/image" Target="../media/image22.wmf"/><Relationship Id="rId12" Type="http://schemas.openxmlformats.org/officeDocument/2006/relationships/oleObject" Target="../embeddings/oleObject17.bin"/><Relationship Id="rId17" Type="http://schemas.openxmlformats.org/officeDocument/2006/relationships/image" Target="../media/image27.wmf"/><Relationship Id="rId2" Type="http://schemas.openxmlformats.org/officeDocument/2006/relationships/slideLayout" Target="../slideLayouts/slideLayout6.xml"/><Relationship Id="rId16" Type="http://schemas.openxmlformats.org/officeDocument/2006/relationships/oleObject" Target="../embeddings/oleObject19.bin"/><Relationship Id="rId20" Type="http://schemas.openxmlformats.org/officeDocument/2006/relationships/hyperlink" Target="http://en.wikipedia.org/wiki/SI" TargetMode="Externa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6.bin"/><Relationship Id="rId19" Type="http://schemas.openxmlformats.org/officeDocument/2006/relationships/image" Target="../media/image28.wmf"/><Relationship Id="rId4" Type="http://schemas.openxmlformats.org/officeDocument/2006/relationships/oleObject" Target="../embeddings/oleObject13.bin"/><Relationship Id="rId9" Type="http://schemas.openxmlformats.org/officeDocument/2006/relationships/image" Target="../media/image23.wmf"/><Relationship Id="rId14" Type="http://schemas.openxmlformats.org/officeDocument/2006/relationships/oleObject" Target="../embeddings/oleObject18.bin"/><Relationship Id="rId22" Type="http://schemas.openxmlformats.org/officeDocument/2006/relationships/hyperlink" Target="http://en.wikipedia.org/wiki/Michael_Farad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600" y="220850"/>
            <a:ext cx="8229600" cy="693550"/>
          </a:xfrm>
        </p:spPr>
        <p:txBody>
          <a:bodyPr>
            <a:normAutofit fontScale="90000"/>
          </a:bodyPr>
          <a:lstStyle/>
          <a:p>
            <a:r>
              <a:rPr lang="en-US" altLang="en-US" sz="4000" dirty="0" smtClean="0">
                <a:solidFill>
                  <a:srgbClr val="FF0000"/>
                </a:solidFill>
              </a:rPr>
              <a:t>EXAM2</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1</a:t>
            </a:fld>
            <a:endParaRPr lang="en-US" altLang="en-US" dirty="0"/>
          </a:p>
        </p:txBody>
      </p:sp>
      <p:sp>
        <p:nvSpPr>
          <p:cNvPr id="6" name="Content Placeholder 2"/>
          <p:cNvSpPr>
            <a:spLocks noGrp="1"/>
          </p:cNvSpPr>
          <p:nvPr>
            <p:ph idx="1"/>
          </p:nvPr>
        </p:nvSpPr>
        <p:spPr>
          <a:xfrm>
            <a:off x="152400" y="914400"/>
            <a:ext cx="8839200" cy="5867400"/>
          </a:xfrm>
        </p:spPr>
        <p:txBody>
          <a:bodyPr/>
          <a:lstStyle/>
          <a:p>
            <a:pPr>
              <a:buFont typeface="Wingdings" panose="05000000000000000000" pitchFamily="2" charset="2"/>
              <a:buChar char="v"/>
            </a:pPr>
            <a:r>
              <a:rPr lang="en-US" altLang="en-US" sz="2200" dirty="0" smtClean="0">
                <a:latin typeface="+mn-lt"/>
              </a:rPr>
              <a:t>Wednesday, March 21, 2:30pm-3:20 pm </a:t>
            </a:r>
          </a:p>
          <a:p>
            <a:pPr>
              <a:buFont typeface="Wingdings" panose="05000000000000000000" pitchFamily="2" charset="2"/>
              <a:buChar char="v"/>
            </a:pPr>
            <a:r>
              <a:rPr lang="en-US" altLang="en-US" sz="2200" dirty="0" smtClean="0">
                <a:latin typeface="+mn-lt"/>
              </a:rPr>
              <a:t>room 112 </a:t>
            </a:r>
          </a:p>
          <a:p>
            <a:pPr>
              <a:buFont typeface="Wingdings" panose="05000000000000000000" pitchFamily="2" charset="2"/>
              <a:buChar char="v"/>
            </a:pPr>
            <a:r>
              <a:rPr lang="en-US" altLang="en-US" sz="2200" dirty="0" smtClean="0">
                <a:latin typeface="+mn-lt"/>
              </a:rPr>
              <a:t>Chapters 16, 17, 18 (edition#4).</a:t>
            </a:r>
            <a:endParaRPr lang="en-US" sz="2200" dirty="0">
              <a:latin typeface="+mn-lt"/>
            </a:endParaRPr>
          </a:p>
          <a:p>
            <a:pPr>
              <a:buFont typeface="Wingdings" panose="05000000000000000000" pitchFamily="2" charset="2"/>
              <a:buChar char="v"/>
            </a:pPr>
            <a:r>
              <a:rPr lang="en-US" sz="2200" dirty="0" smtClean="0">
                <a:latin typeface="+mn-lt"/>
              </a:rPr>
              <a:t>Special needs, e.g. exam time extension, and has not contact me before, please bring me the letter from the Office of the Dean of Students before the end of 03/09 (Friday).</a:t>
            </a:r>
          </a:p>
          <a:p>
            <a:pPr>
              <a:buFont typeface="Wingdings" panose="05000000000000000000" pitchFamily="2" charset="2"/>
              <a:buChar char="v"/>
            </a:pPr>
            <a:r>
              <a:rPr lang="en-US" altLang="en-US" sz="2200" dirty="0" smtClean="0">
                <a:latin typeface="+mn-lt"/>
              </a:rPr>
              <a:t>AOB</a:t>
            </a:r>
          </a:p>
          <a:p>
            <a:pPr lvl="1"/>
            <a:r>
              <a:rPr lang="en-US" sz="2200" dirty="0">
                <a:latin typeface="+mn-lt"/>
              </a:rPr>
              <a:t>multiple </a:t>
            </a:r>
            <a:r>
              <a:rPr lang="en-US" sz="2200" dirty="0" smtClean="0">
                <a:latin typeface="+mn-lt"/>
              </a:rPr>
              <a:t>choice.</a:t>
            </a:r>
            <a:r>
              <a:rPr lang="en-US" sz="2200" dirty="0">
                <a:latin typeface="+mn-lt"/>
              </a:rPr>
              <a:t>  </a:t>
            </a:r>
            <a:endParaRPr lang="en-US" sz="2200" dirty="0" smtClean="0">
              <a:effectLst/>
              <a:latin typeface="+mn-lt"/>
            </a:endParaRPr>
          </a:p>
          <a:p>
            <a:pPr lvl="1"/>
            <a:r>
              <a:rPr lang="en-US" sz="2200" dirty="0" smtClean="0">
                <a:latin typeface="+mn-lt"/>
              </a:rPr>
              <a:t>Prepare </a:t>
            </a:r>
            <a:r>
              <a:rPr lang="en-US" sz="2200" dirty="0">
                <a:latin typeface="+mn-lt"/>
              </a:rPr>
              <a:t>your own scratch paper, pens, pencils, erasers, etc. </a:t>
            </a:r>
            <a:endParaRPr lang="en-US" sz="2200" dirty="0" smtClean="0">
              <a:effectLst/>
              <a:latin typeface="+mn-lt"/>
            </a:endParaRPr>
          </a:p>
          <a:p>
            <a:pPr lvl="1">
              <a:buFont typeface="Arial" pitchFamily="34" charset="0"/>
              <a:buChar char="•"/>
            </a:pPr>
            <a:r>
              <a:rPr lang="en-US" sz="2200" dirty="0" smtClean="0">
                <a:latin typeface="+mn-lt"/>
                <a:cs typeface="Times New Roman" pitchFamily="18" charset="0"/>
              </a:rPr>
              <a:t>Use only </a:t>
            </a:r>
            <a:r>
              <a:rPr lang="en-US" sz="2200" b="1" dirty="0" smtClean="0">
                <a:solidFill>
                  <a:srgbClr val="FF0000"/>
                </a:solidFill>
                <a:latin typeface="+mn-lt"/>
                <a:cs typeface="Times New Roman" pitchFamily="18" charset="0"/>
              </a:rPr>
              <a:t>pencil</a:t>
            </a:r>
            <a:r>
              <a:rPr lang="en-US" sz="2200" dirty="0" smtClean="0">
                <a:latin typeface="+mn-lt"/>
                <a:cs typeface="Times New Roman" pitchFamily="18" charset="0"/>
              </a:rPr>
              <a:t> for the answer sheet</a:t>
            </a:r>
          </a:p>
          <a:p>
            <a:pPr lvl="1">
              <a:buFont typeface="Arial" pitchFamily="34" charset="0"/>
              <a:buChar char="•"/>
            </a:pPr>
            <a:r>
              <a:rPr lang="en-US" sz="2200" dirty="0" smtClean="0">
                <a:latin typeface="+mn-lt"/>
                <a:cs typeface="Times New Roman" pitchFamily="18" charset="0"/>
              </a:rPr>
              <a:t>Bring your own calculators</a:t>
            </a:r>
          </a:p>
          <a:p>
            <a:pPr lvl="1">
              <a:buFont typeface="Arial" pitchFamily="34" charset="0"/>
              <a:buChar char="•"/>
            </a:pPr>
            <a:r>
              <a:rPr lang="en-US" sz="2200" dirty="0" smtClean="0">
                <a:latin typeface="+mn-lt"/>
                <a:cs typeface="Times New Roman" pitchFamily="18" charset="0"/>
              </a:rPr>
              <a:t>No cell phones, no text messaging which is considered cheating. </a:t>
            </a:r>
          </a:p>
          <a:p>
            <a:pPr lvl="1">
              <a:buFont typeface="Arial" pitchFamily="34" charset="0"/>
              <a:buChar char="•"/>
            </a:pPr>
            <a:r>
              <a:rPr lang="en-US" sz="2200" dirty="0" smtClean="0">
                <a:latin typeface="+mn-lt"/>
                <a:cs typeface="Times New Roman" pitchFamily="18" charset="0"/>
              </a:rPr>
              <a:t>No crib sheet of any kind is allowed. Equation sheet will be provided.</a:t>
            </a:r>
          </a:p>
          <a:p>
            <a:pPr lvl="1">
              <a:buFont typeface="Arial" pitchFamily="34" charset="0"/>
              <a:buChar char="•"/>
            </a:pPr>
            <a:r>
              <a:rPr lang="en-US" sz="2200" dirty="0" smtClean="0">
                <a:latin typeface="+mn-lt"/>
                <a:cs typeface="Times New Roman" pitchFamily="18" charset="0"/>
              </a:rPr>
              <a:t>10 problems in total.</a:t>
            </a:r>
          </a:p>
        </p:txBody>
      </p:sp>
    </p:spTree>
    <p:extLst>
      <p:ext uri="{BB962C8B-B14F-4D97-AF65-F5344CB8AC3E}">
        <p14:creationId xmlns:p14="http://schemas.microsoft.com/office/powerpoint/2010/main" val="211171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6400" y="7620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Fig19"/>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228600" y="990600"/>
            <a:ext cx="1703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2286000" y="12192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Use two different capacitors in the same circuit</a:t>
            </a:r>
          </a:p>
        </p:txBody>
      </p:sp>
      <p:sp>
        <p:nvSpPr>
          <p:cNvPr id="30726" name="Line 5"/>
          <p:cNvSpPr>
            <a:spLocks noChangeShapeType="1"/>
          </p:cNvSpPr>
          <p:nvPr/>
        </p:nvSpPr>
        <p:spPr bwMode="auto">
          <a:xfrm flipV="1">
            <a:off x="4724400" y="1295400"/>
            <a:ext cx="2590800" cy="5334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7" name="Line 6"/>
          <p:cNvSpPr>
            <a:spLocks noChangeShapeType="1"/>
          </p:cNvSpPr>
          <p:nvPr/>
        </p:nvSpPr>
        <p:spPr bwMode="auto">
          <a:xfrm flipH="1">
            <a:off x="2057400" y="1600200"/>
            <a:ext cx="914400" cy="1524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8" name="Line 7"/>
          <p:cNvSpPr>
            <a:spLocks noChangeShapeType="1"/>
          </p:cNvSpPr>
          <p:nvPr/>
        </p:nvSpPr>
        <p:spPr bwMode="auto">
          <a:xfrm flipH="1">
            <a:off x="1828800" y="1676400"/>
            <a:ext cx="1295400" cy="12192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9" name="Text Box 8"/>
          <p:cNvSpPr txBox="1">
            <a:spLocks noChangeArrowheads="1"/>
          </p:cNvSpPr>
          <p:nvPr/>
        </p:nvSpPr>
        <p:spPr bwMode="auto">
          <a:xfrm>
            <a:off x="2362200" y="30480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1. In </a:t>
            </a:r>
            <a:r>
              <a:rPr lang="en-US" altLang="en-US" dirty="0">
                <a:solidFill>
                  <a:schemeClr val="accent2"/>
                </a:solidFill>
              </a:rPr>
              <a:t>the first </a:t>
            </a:r>
            <a:r>
              <a:rPr lang="en-US" altLang="en-US" dirty="0" smtClean="0">
                <a:solidFill>
                  <a:schemeClr val="accent2"/>
                </a:solidFill>
              </a:rPr>
              <a:t>moment of discharging, </a:t>
            </a:r>
          </a:p>
          <a:p>
            <a:pPr eaLnBrk="1" hangingPunct="1"/>
            <a:r>
              <a:rPr lang="en-US" altLang="en-US" dirty="0" smtClean="0">
                <a:solidFill>
                  <a:schemeClr val="accent2"/>
                </a:solidFill>
              </a:rPr>
              <a:t>which </a:t>
            </a:r>
            <a:r>
              <a:rPr lang="en-US" altLang="en-US" dirty="0">
                <a:solidFill>
                  <a:schemeClr val="accent2"/>
                </a:solidFill>
              </a:rPr>
              <a:t>capacitor will </a:t>
            </a:r>
            <a:r>
              <a:rPr lang="en-US" altLang="en-US" dirty="0" smtClean="0">
                <a:solidFill>
                  <a:schemeClr val="accent2"/>
                </a:solidFill>
              </a:rPr>
              <a:t>make the </a:t>
            </a:r>
            <a:r>
              <a:rPr lang="en-US" altLang="en-US" dirty="0">
                <a:solidFill>
                  <a:schemeClr val="accent2"/>
                </a:solidFill>
              </a:rPr>
              <a:t>bulb </a:t>
            </a:r>
            <a:r>
              <a:rPr lang="en-US" altLang="en-US" dirty="0" smtClean="0">
                <a:solidFill>
                  <a:schemeClr val="accent2"/>
                </a:solidFill>
              </a:rPr>
              <a:t>glow brighter?</a:t>
            </a:r>
            <a:endParaRPr lang="en-US" altLang="en-US" dirty="0"/>
          </a:p>
        </p:txBody>
      </p:sp>
      <p:sp>
        <p:nvSpPr>
          <p:cNvPr id="30730" name="Text Box 9"/>
          <p:cNvSpPr txBox="1">
            <a:spLocks noChangeArrowheads="1"/>
          </p:cNvSpPr>
          <p:nvPr/>
        </p:nvSpPr>
        <p:spPr bwMode="auto">
          <a:xfrm>
            <a:off x="2362201" y="391828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2. Which </a:t>
            </a:r>
            <a:r>
              <a:rPr lang="en-US" altLang="en-US" dirty="0">
                <a:solidFill>
                  <a:schemeClr val="accent2"/>
                </a:solidFill>
              </a:rPr>
              <a:t>capacitor will make the light bulb glow longer?</a:t>
            </a:r>
            <a:endParaRPr lang="en-US" altLang="en-US" dirty="0"/>
          </a:p>
        </p:txBody>
      </p:sp>
      <p:sp>
        <p:nvSpPr>
          <p:cNvPr id="30731" name="Text Box 10"/>
          <p:cNvSpPr txBox="1">
            <a:spLocks noChangeArrowheads="1"/>
          </p:cNvSpPr>
          <p:nvPr/>
        </p:nvSpPr>
        <p:spPr bwMode="auto">
          <a:xfrm>
            <a:off x="663575" y="5648325"/>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Fringe field:</a:t>
            </a:r>
            <a:endParaRPr lang="en-US" altLang="en-US" dirty="0"/>
          </a:p>
        </p:txBody>
      </p:sp>
      <p:graphicFrame>
        <p:nvGraphicFramePr>
          <p:cNvPr id="1272843" name="Object 2"/>
          <p:cNvGraphicFramePr>
            <a:graphicFrameLocks noChangeAspect="1"/>
          </p:cNvGraphicFramePr>
          <p:nvPr>
            <p:extLst>
              <p:ext uri="{D42A27DB-BD31-4B8C-83A1-F6EECF244321}">
                <p14:modId xmlns:p14="http://schemas.microsoft.com/office/powerpoint/2010/main" val="1372525399"/>
              </p:ext>
            </p:extLst>
          </p:nvPr>
        </p:nvGraphicFramePr>
        <p:xfrm>
          <a:off x="2432050" y="5530850"/>
          <a:ext cx="1493838" cy="793750"/>
        </p:xfrm>
        <a:graphic>
          <a:graphicData uri="http://schemas.openxmlformats.org/presentationml/2006/ole">
            <mc:AlternateContent xmlns:mc="http://schemas.openxmlformats.org/markup-compatibility/2006">
              <mc:Choice xmlns:v="urn:schemas-microsoft-com:vml" Requires="v">
                <p:oleObj spid="_x0000_s30897" name="Equation" r:id="rId6" imgW="812520" imgH="431640" progId="Equation.DSMT4">
                  <p:embed/>
                </p:oleObj>
              </mc:Choice>
              <mc:Fallback>
                <p:oleObj name="Equation" r:id="rId6" imgW="812520" imgH="43164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050" y="5530850"/>
                        <a:ext cx="149383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2" name="Rectangle 12"/>
          <p:cNvSpPr>
            <a:spLocks noGrp="1" noChangeArrowheads="1"/>
          </p:cNvSpPr>
          <p:nvPr>
            <p:ph type="title"/>
          </p:nvPr>
        </p:nvSpPr>
        <p:spPr>
          <a:xfrm>
            <a:off x="457200" y="274638"/>
            <a:ext cx="8229600" cy="715962"/>
          </a:xfrm>
        </p:spPr>
        <p:txBody>
          <a:bodyPr>
            <a:normAutofit/>
          </a:bodyPr>
          <a:lstStyle/>
          <a:p>
            <a:pPr eaLnBrk="1" hangingPunct="1"/>
            <a:r>
              <a:rPr lang="en-US" altLang="en-US" sz="3000" dirty="0" err="1" smtClean="0">
                <a:solidFill>
                  <a:srgbClr val="FF0000"/>
                </a:solidFill>
                <a:ea typeface="ＭＳ Ｐゴシック" charset="-128"/>
              </a:rPr>
              <a:t>IClicker</a:t>
            </a:r>
            <a:r>
              <a:rPr lang="en-US" altLang="en-US" sz="3000" dirty="0" smtClean="0">
                <a:solidFill>
                  <a:srgbClr val="FF0000"/>
                </a:solidFill>
                <a:ea typeface="ＭＳ Ｐゴシック" charset="-128"/>
              </a:rPr>
              <a:t> Question: Effect of the Capacitor Disk Size</a:t>
            </a:r>
          </a:p>
        </p:txBody>
      </p:sp>
      <p:sp>
        <p:nvSpPr>
          <p:cNvPr id="2" name="TextBox 1"/>
          <p:cNvSpPr txBox="1"/>
          <p:nvPr/>
        </p:nvSpPr>
        <p:spPr>
          <a:xfrm>
            <a:off x="4585446" y="4854388"/>
            <a:ext cx="4629991" cy="1938992"/>
          </a:xfrm>
          <a:prstGeom prst="rect">
            <a:avLst/>
          </a:prstGeom>
          <a:noFill/>
        </p:spPr>
        <p:txBody>
          <a:bodyPr wrap="square" rtlCol="0">
            <a:spAutoFit/>
          </a:bodyPr>
          <a:lstStyle/>
          <a:p>
            <a:pPr marL="457200" indent="-457200">
              <a:buAutoNum type="alphaUcPeriod"/>
            </a:pPr>
            <a:r>
              <a:rPr lang="en-US" dirty="0" smtClean="0"/>
              <a:t>Upper longer, lower brighter</a:t>
            </a:r>
          </a:p>
          <a:p>
            <a:pPr marL="457200" indent="-457200">
              <a:buFontTx/>
              <a:buAutoNum type="alphaUcPeriod"/>
            </a:pPr>
            <a:r>
              <a:rPr lang="en-US" dirty="0" smtClean="0"/>
              <a:t>Upper longer, upper brighter</a:t>
            </a:r>
          </a:p>
          <a:p>
            <a:pPr marL="457200" indent="-457200">
              <a:buFontTx/>
              <a:buAutoNum type="alphaUcPeriod"/>
            </a:pPr>
            <a:r>
              <a:rPr lang="en-US" dirty="0" smtClean="0"/>
              <a:t>Lower longer, lower brighter</a:t>
            </a:r>
          </a:p>
          <a:p>
            <a:pPr marL="457200" indent="-457200">
              <a:buFontTx/>
              <a:buAutoNum type="alphaUcPeriod"/>
            </a:pPr>
            <a:r>
              <a:rPr lang="en-US" dirty="0" smtClean="0"/>
              <a:t>Lower longer, upper brighter</a:t>
            </a:r>
          </a:p>
          <a:p>
            <a:pPr marL="457200" indent="-457200">
              <a:buAutoNum type="alphaUcPeriod"/>
            </a:pPr>
            <a:endParaRPr lang="en-US" dirty="0"/>
          </a:p>
        </p:txBody>
      </p:sp>
      <p:sp>
        <p:nvSpPr>
          <p:cNvPr id="14" name="Rectangle 13"/>
          <p:cNvSpPr/>
          <p:nvPr/>
        </p:nvSpPr>
        <p:spPr>
          <a:xfrm>
            <a:off x="4677334" y="4470213"/>
            <a:ext cx="4446214" cy="229758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10</a:t>
            </a:fld>
            <a:endParaRPr lang="en-US" altLang="en-US"/>
          </a:p>
        </p:txBody>
      </p:sp>
      <p:grpSp>
        <p:nvGrpSpPr>
          <p:cNvPr id="9" name="Group 8"/>
          <p:cNvGrpSpPr/>
          <p:nvPr/>
        </p:nvGrpSpPr>
        <p:grpSpPr>
          <a:xfrm>
            <a:off x="5463989" y="1201271"/>
            <a:ext cx="1851211" cy="1676400"/>
            <a:chOff x="5463989" y="1201271"/>
            <a:chExt cx="1851211" cy="1676400"/>
          </a:xfrm>
        </p:grpSpPr>
        <p:sp>
          <p:nvSpPr>
            <p:cNvPr id="4" name="Rectangle 3"/>
            <p:cNvSpPr/>
            <p:nvPr/>
          </p:nvSpPr>
          <p:spPr>
            <a:xfrm>
              <a:off x="5463989" y="1201271"/>
              <a:ext cx="177501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61112" y="1344707"/>
              <a:ext cx="554088" cy="1488141"/>
            </a:xfrm>
            <a:custGeom>
              <a:avLst/>
              <a:gdLst>
                <a:gd name="connsiteX0" fmla="*/ 536158 w 554088"/>
                <a:gd name="connsiteY0" fmla="*/ 0 h 1488141"/>
                <a:gd name="connsiteX1" fmla="*/ 52064 w 554088"/>
                <a:gd name="connsiteY1" fmla="*/ 466164 h 1488141"/>
                <a:gd name="connsiteX2" fmla="*/ 69993 w 554088"/>
                <a:gd name="connsiteY2" fmla="*/ 1111623 h 1488141"/>
                <a:gd name="connsiteX3" fmla="*/ 554088 w 554088"/>
                <a:gd name="connsiteY3" fmla="*/ 1488141 h 1488141"/>
              </a:gdLst>
              <a:ahLst/>
              <a:cxnLst>
                <a:cxn ang="0">
                  <a:pos x="connsiteX0" y="connsiteY0"/>
                </a:cxn>
                <a:cxn ang="0">
                  <a:pos x="connsiteX1" y="connsiteY1"/>
                </a:cxn>
                <a:cxn ang="0">
                  <a:pos x="connsiteX2" y="connsiteY2"/>
                </a:cxn>
                <a:cxn ang="0">
                  <a:pos x="connsiteX3" y="connsiteY3"/>
                </a:cxn>
              </a:cxnLst>
              <a:rect l="l" t="t" r="r" b="b"/>
              <a:pathLst>
                <a:path w="554088" h="1488141">
                  <a:moveTo>
                    <a:pt x="536158" y="0"/>
                  </a:moveTo>
                  <a:cubicBezTo>
                    <a:pt x="332958" y="140447"/>
                    <a:pt x="129758" y="280894"/>
                    <a:pt x="52064" y="466164"/>
                  </a:cubicBezTo>
                  <a:cubicBezTo>
                    <a:pt x="-25630" y="651435"/>
                    <a:pt x="-13678" y="941294"/>
                    <a:pt x="69993" y="1111623"/>
                  </a:cubicBezTo>
                  <a:cubicBezTo>
                    <a:pt x="153664" y="1281952"/>
                    <a:pt x="353876" y="1385046"/>
                    <a:pt x="554088" y="14881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2476500" y="2209800"/>
            <a:ext cx="4121150" cy="646331"/>
          </a:xfrm>
          <a:prstGeom prst="rect">
            <a:avLst/>
          </a:prstGeom>
          <a:noFill/>
          <a:ln w="28575" cap="flat" cmpd="sng" algn="ctr">
            <a:noFill/>
            <a:prstDash val="solid"/>
            <a:round/>
            <a:headEnd type="none" w="med" len="med"/>
            <a:tailEnd type="none" w="med" len="med"/>
          </a:ln>
        </p:spPr>
        <p:txBody>
          <a:bodyPr wrap="square" rtlCol="0">
            <a:spAutoFit/>
          </a:bodyPr>
          <a:lstStyle/>
          <a:p>
            <a:pPr marL="285750" indent="-285750">
              <a:buFont typeface="Arial" panose="020B0604020202020204" pitchFamily="34" charset="0"/>
              <a:buChar char="•"/>
            </a:pPr>
            <a:r>
              <a:rPr lang="en-US" sz="1800" dirty="0" smtClean="0">
                <a:solidFill>
                  <a:srgbClr val="CC0000"/>
                </a:solidFill>
                <a:latin typeface="+mj-lt"/>
              </a:rPr>
              <a:t>Same amount of charge on both capacitors </a:t>
            </a:r>
            <a:endParaRPr lang="en-US" sz="1800" dirty="0">
              <a:solidFill>
                <a:srgbClr val="CC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6400" y="7620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Fig19"/>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a:stretch>
            <a:fillRect/>
          </a:stretch>
        </p:blipFill>
        <p:spPr bwMode="auto">
          <a:xfrm>
            <a:off x="381000" y="1066800"/>
            <a:ext cx="16589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4"/>
          <p:cNvSpPr txBox="1">
            <a:spLocks noChangeArrowheads="1"/>
          </p:cNvSpPr>
          <p:nvPr/>
        </p:nvSpPr>
        <p:spPr bwMode="auto">
          <a:xfrm>
            <a:off x="2286000" y="32004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1. In </a:t>
            </a:r>
            <a:r>
              <a:rPr lang="en-US" altLang="en-US" dirty="0">
                <a:solidFill>
                  <a:schemeClr val="accent2"/>
                </a:solidFill>
              </a:rPr>
              <a:t>the first </a:t>
            </a:r>
            <a:r>
              <a:rPr lang="en-US" altLang="en-US" dirty="0" smtClean="0">
                <a:solidFill>
                  <a:schemeClr val="accent2"/>
                </a:solidFill>
              </a:rPr>
              <a:t>moment of discharging, </a:t>
            </a:r>
          </a:p>
          <a:p>
            <a:pPr eaLnBrk="1" hangingPunct="1"/>
            <a:r>
              <a:rPr lang="en-US" altLang="en-US" dirty="0" smtClean="0">
                <a:solidFill>
                  <a:schemeClr val="accent2"/>
                </a:solidFill>
              </a:rPr>
              <a:t>which </a:t>
            </a:r>
            <a:r>
              <a:rPr lang="en-US" altLang="en-US" dirty="0">
                <a:solidFill>
                  <a:schemeClr val="accent2"/>
                </a:solidFill>
              </a:rPr>
              <a:t>capacitor will </a:t>
            </a:r>
            <a:r>
              <a:rPr lang="en-US" altLang="en-US" dirty="0" smtClean="0">
                <a:solidFill>
                  <a:schemeClr val="accent2"/>
                </a:solidFill>
              </a:rPr>
              <a:t>make the </a:t>
            </a:r>
            <a:r>
              <a:rPr lang="en-US" altLang="en-US" dirty="0">
                <a:solidFill>
                  <a:schemeClr val="accent2"/>
                </a:solidFill>
              </a:rPr>
              <a:t>bulb </a:t>
            </a:r>
            <a:r>
              <a:rPr lang="en-US" altLang="en-US" dirty="0" smtClean="0">
                <a:solidFill>
                  <a:schemeClr val="accent2"/>
                </a:solidFill>
              </a:rPr>
              <a:t>glow brighter?</a:t>
            </a:r>
            <a:endParaRPr lang="en-US" altLang="en-US" dirty="0"/>
          </a:p>
        </p:txBody>
      </p:sp>
      <p:sp>
        <p:nvSpPr>
          <p:cNvPr id="32774" name="Text Box 5"/>
          <p:cNvSpPr txBox="1">
            <a:spLocks noChangeArrowheads="1"/>
          </p:cNvSpPr>
          <p:nvPr/>
        </p:nvSpPr>
        <p:spPr bwMode="auto">
          <a:xfrm>
            <a:off x="400528" y="5628288"/>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Fringe field:</a:t>
            </a:r>
            <a:endParaRPr lang="en-US" altLang="en-US" dirty="0"/>
          </a:p>
        </p:txBody>
      </p:sp>
      <p:graphicFrame>
        <p:nvGraphicFramePr>
          <p:cNvPr id="1274886" name="Object 2"/>
          <p:cNvGraphicFramePr>
            <a:graphicFrameLocks noChangeAspect="1"/>
          </p:cNvGraphicFramePr>
          <p:nvPr>
            <p:extLst>
              <p:ext uri="{D42A27DB-BD31-4B8C-83A1-F6EECF244321}">
                <p14:modId xmlns:p14="http://schemas.microsoft.com/office/powerpoint/2010/main" val="3869602811"/>
              </p:ext>
            </p:extLst>
          </p:nvPr>
        </p:nvGraphicFramePr>
        <p:xfrm>
          <a:off x="2169003" y="5510813"/>
          <a:ext cx="1493838" cy="793750"/>
        </p:xfrm>
        <a:graphic>
          <a:graphicData uri="http://schemas.openxmlformats.org/presentationml/2006/ole">
            <mc:AlternateContent xmlns:mc="http://schemas.openxmlformats.org/markup-compatibility/2006">
              <mc:Choice xmlns:v="urn:schemas-microsoft-com:vml" Requires="v">
                <p:oleObj spid="_x0000_s32941" name="Equation" r:id="rId6" imgW="812520" imgH="431640" progId="Equation.DSMT4">
                  <p:embed/>
                </p:oleObj>
              </mc:Choice>
              <mc:Fallback>
                <p:oleObj name="Equation" r:id="rId6" imgW="812520" imgH="43164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9003" y="5510813"/>
                        <a:ext cx="149383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5" name="Text Box 7"/>
          <p:cNvSpPr txBox="1">
            <a:spLocks noChangeArrowheads="1"/>
          </p:cNvSpPr>
          <p:nvPr/>
        </p:nvSpPr>
        <p:spPr bwMode="auto">
          <a:xfrm>
            <a:off x="2286000" y="4191000"/>
            <a:ext cx="65352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smtClean="0">
                <a:solidFill>
                  <a:schemeClr val="accent2"/>
                </a:solidFill>
              </a:rPr>
              <a:t>2. Which </a:t>
            </a:r>
            <a:r>
              <a:rPr lang="en-US" altLang="en-US" dirty="0">
                <a:solidFill>
                  <a:schemeClr val="accent2"/>
                </a:solidFill>
              </a:rPr>
              <a:t>capacitor will make the light bulb glow longer?</a:t>
            </a:r>
            <a:endParaRPr lang="en-US" altLang="en-US" dirty="0"/>
          </a:p>
        </p:txBody>
      </p:sp>
      <p:sp>
        <p:nvSpPr>
          <p:cNvPr id="32776" name="Rectangle 8"/>
          <p:cNvSpPr>
            <a:spLocks noGrp="1" noChangeArrowheads="1"/>
          </p:cNvSpPr>
          <p:nvPr>
            <p:ph type="title"/>
          </p:nvPr>
        </p:nvSpPr>
        <p:spPr/>
        <p:txBody>
          <a:bodyPr>
            <a:normAutofit/>
          </a:bodyPr>
          <a:lstStyle/>
          <a:p>
            <a:pPr eaLnBrk="1" hangingPunct="1"/>
            <a:r>
              <a:rPr lang="en-US" altLang="en-US" sz="3000" dirty="0" err="1" smtClean="0">
                <a:solidFill>
                  <a:srgbClr val="FF0000"/>
                </a:solidFill>
                <a:ea typeface="ＭＳ Ｐゴシック" charset="-128"/>
              </a:rPr>
              <a:t>iClicker</a:t>
            </a:r>
            <a:r>
              <a:rPr lang="en-US" altLang="en-US" sz="3000" dirty="0" smtClean="0">
                <a:solidFill>
                  <a:srgbClr val="FF0000"/>
                </a:solidFill>
                <a:ea typeface="ＭＳ Ｐゴシック" charset="-128"/>
              </a:rPr>
              <a:t> question: Effect of the Capacitor Disk Separation</a:t>
            </a:r>
          </a:p>
        </p:txBody>
      </p:sp>
      <p:sp>
        <p:nvSpPr>
          <p:cNvPr id="9" name="TextBox 8"/>
          <p:cNvSpPr txBox="1"/>
          <p:nvPr/>
        </p:nvSpPr>
        <p:spPr>
          <a:xfrm>
            <a:off x="4585446" y="4854388"/>
            <a:ext cx="4629991" cy="1938992"/>
          </a:xfrm>
          <a:prstGeom prst="rect">
            <a:avLst/>
          </a:prstGeom>
          <a:noFill/>
        </p:spPr>
        <p:txBody>
          <a:bodyPr wrap="square" rtlCol="0">
            <a:spAutoFit/>
          </a:bodyPr>
          <a:lstStyle/>
          <a:p>
            <a:pPr marL="457200" indent="-457200">
              <a:buAutoNum type="alphaUcPeriod"/>
            </a:pPr>
            <a:r>
              <a:rPr lang="en-US" dirty="0" smtClean="0"/>
              <a:t>Upper longer, lower brighter</a:t>
            </a:r>
          </a:p>
          <a:p>
            <a:pPr marL="457200" indent="-457200">
              <a:buFontTx/>
              <a:buAutoNum type="alphaUcPeriod"/>
            </a:pPr>
            <a:r>
              <a:rPr lang="en-US" dirty="0" smtClean="0"/>
              <a:t>Upper longer, upper brighter</a:t>
            </a:r>
          </a:p>
          <a:p>
            <a:pPr marL="457200" indent="-457200">
              <a:buFontTx/>
              <a:buAutoNum type="alphaUcPeriod"/>
            </a:pPr>
            <a:r>
              <a:rPr lang="en-US" dirty="0" smtClean="0"/>
              <a:t>Lower longer, lower brighter</a:t>
            </a:r>
          </a:p>
          <a:p>
            <a:pPr marL="457200" indent="-457200">
              <a:buFontTx/>
              <a:buAutoNum type="alphaUcPeriod"/>
            </a:pPr>
            <a:r>
              <a:rPr lang="en-US" dirty="0" smtClean="0"/>
              <a:t>Lower longer, similar brightness</a:t>
            </a:r>
          </a:p>
          <a:p>
            <a:pPr marL="457200" indent="-457200">
              <a:buAutoNum type="alphaUcPeriod"/>
            </a:pPr>
            <a:endParaRPr lang="en-US" dirty="0"/>
          </a:p>
        </p:txBody>
      </p:sp>
      <p:sp>
        <p:nvSpPr>
          <p:cNvPr id="10" name="Rectangle 9"/>
          <p:cNvSpPr/>
          <p:nvPr/>
        </p:nvSpPr>
        <p:spPr>
          <a:xfrm>
            <a:off x="4677334" y="4758899"/>
            <a:ext cx="4446214" cy="229758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11</a:t>
            </a:fld>
            <a:endParaRPr lang="en-US" altLang="en-US"/>
          </a:p>
        </p:txBody>
      </p:sp>
      <p:grpSp>
        <p:nvGrpSpPr>
          <p:cNvPr id="12" name="Group 11"/>
          <p:cNvGrpSpPr/>
          <p:nvPr/>
        </p:nvGrpSpPr>
        <p:grpSpPr>
          <a:xfrm>
            <a:off x="5463989" y="1201271"/>
            <a:ext cx="1851211" cy="1676400"/>
            <a:chOff x="5463989" y="1201271"/>
            <a:chExt cx="1851211" cy="1676400"/>
          </a:xfrm>
        </p:grpSpPr>
        <p:sp>
          <p:nvSpPr>
            <p:cNvPr id="13" name="Rectangle 12"/>
            <p:cNvSpPr/>
            <p:nvPr/>
          </p:nvSpPr>
          <p:spPr>
            <a:xfrm>
              <a:off x="5463989" y="1201271"/>
              <a:ext cx="177501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761112" y="1344707"/>
              <a:ext cx="554088" cy="1488141"/>
            </a:xfrm>
            <a:custGeom>
              <a:avLst/>
              <a:gdLst>
                <a:gd name="connsiteX0" fmla="*/ 536158 w 554088"/>
                <a:gd name="connsiteY0" fmla="*/ 0 h 1488141"/>
                <a:gd name="connsiteX1" fmla="*/ 52064 w 554088"/>
                <a:gd name="connsiteY1" fmla="*/ 466164 h 1488141"/>
                <a:gd name="connsiteX2" fmla="*/ 69993 w 554088"/>
                <a:gd name="connsiteY2" fmla="*/ 1111623 h 1488141"/>
                <a:gd name="connsiteX3" fmla="*/ 554088 w 554088"/>
                <a:gd name="connsiteY3" fmla="*/ 1488141 h 1488141"/>
              </a:gdLst>
              <a:ahLst/>
              <a:cxnLst>
                <a:cxn ang="0">
                  <a:pos x="connsiteX0" y="connsiteY0"/>
                </a:cxn>
                <a:cxn ang="0">
                  <a:pos x="connsiteX1" y="connsiteY1"/>
                </a:cxn>
                <a:cxn ang="0">
                  <a:pos x="connsiteX2" y="connsiteY2"/>
                </a:cxn>
                <a:cxn ang="0">
                  <a:pos x="connsiteX3" y="connsiteY3"/>
                </a:cxn>
              </a:cxnLst>
              <a:rect l="l" t="t" r="r" b="b"/>
              <a:pathLst>
                <a:path w="554088" h="1488141">
                  <a:moveTo>
                    <a:pt x="536158" y="0"/>
                  </a:moveTo>
                  <a:cubicBezTo>
                    <a:pt x="332958" y="140447"/>
                    <a:pt x="129758" y="280894"/>
                    <a:pt x="52064" y="466164"/>
                  </a:cubicBezTo>
                  <a:cubicBezTo>
                    <a:pt x="-25630" y="651435"/>
                    <a:pt x="-13678" y="941294"/>
                    <a:pt x="69993" y="1111623"/>
                  </a:cubicBezTo>
                  <a:cubicBezTo>
                    <a:pt x="153664" y="1281952"/>
                    <a:pt x="353876" y="1385046"/>
                    <a:pt x="554088" y="14881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563762" y="2183159"/>
            <a:ext cx="4121150" cy="646331"/>
          </a:xfrm>
          <a:prstGeom prst="rect">
            <a:avLst/>
          </a:prstGeom>
          <a:noFill/>
          <a:ln w="28575" cap="flat" cmpd="sng" algn="ctr">
            <a:noFill/>
            <a:prstDash val="solid"/>
            <a:round/>
            <a:headEnd type="none" w="med" len="med"/>
            <a:tailEnd type="none" w="med" len="med"/>
          </a:ln>
        </p:spPr>
        <p:txBody>
          <a:bodyPr wrap="square" rtlCol="0">
            <a:spAutoFit/>
          </a:bodyPr>
          <a:lstStyle/>
          <a:p>
            <a:pPr marL="285750" indent="-285750">
              <a:buFont typeface="Arial" panose="020B0604020202020204" pitchFamily="34" charset="0"/>
              <a:buChar char="•"/>
            </a:pPr>
            <a:r>
              <a:rPr lang="en-US" sz="1800" dirty="0" smtClean="0">
                <a:solidFill>
                  <a:srgbClr val="CC0000"/>
                </a:solidFill>
                <a:latin typeface="+mj-lt"/>
              </a:rPr>
              <a:t>Same amount of charge on both capacitors </a:t>
            </a:r>
            <a:endParaRPr lang="en-US" sz="1800" dirty="0">
              <a:solidFill>
                <a:srgbClr val="CC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6400" y="7620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3"/>
          <p:cNvSpPr txBox="1">
            <a:spLocks noChangeArrowheads="1"/>
          </p:cNvSpPr>
          <p:nvPr/>
        </p:nvSpPr>
        <p:spPr bwMode="auto">
          <a:xfrm>
            <a:off x="2301874" y="3074895"/>
            <a:ext cx="6400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In the first </a:t>
            </a:r>
            <a:r>
              <a:rPr lang="en-US" altLang="en-US" dirty="0" smtClean="0">
                <a:solidFill>
                  <a:schemeClr val="accent2"/>
                </a:solidFill>
              </a:rPr>
              <a:t>moment of discharging , </a:t>
            </a:r>
            <a:r>
              <a:rPr lang="en-US" altLang="en-US" dirty="0">
                <a:solidFill>
                  <a:schemeClr val="accent2"/>
                </a:solidFill>
              </a:rPr>
              <a:t>which capacitor will cause the bulb to produce more light?</a:t>
            </a:r>
            <a:endParaRPr lang="en-US" altLang="en-US" dirty="0"/>
          </a:p>
        </p:txBody>
      </p:sp>
      <p:sp>
        <p:nvSpPr>
          <p:cNvPr id="34821" name="Text Box 4"/>
          <p:cNvSpPr txBox="1">
            <a:spLocks noChangeArrowheads="1"/>
          </p:cNvSpPr>
          <p:nvPr/>
        </p:nvSpPr>
        <p:spPr bwMode="auto">
          <a:xfrm>
            <a:off x="1828800" y="4845424"/>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Fringe field:</a:t>
            </a:r>
            <a:endParaRPr lang="en-US" altLang="en-US"/>
          </a:p>
        </p:txBody>
      </p:sp>
      <p:graphicFrame>
        <p:nvGraphicFramePr>
          <p:cNvPr id="1276933" name="Object 2"/>
          <p:cNvGraphicFramePr>
            <a:graphicFrameLocks noChangeAspect="1"/>
          </p:cNvGraphicFramePr>
          <p:nvPr>
            <p:extLst>
              <p:ext uri="{D42A27DB-BD31-4B8C-83A1-F6EECF244321}">
                <p14:modId xmlns:p14="http://schemas.microsoft.com/office/powerpoint/2010/main" val="1044359088"/>
              </p:ext>
            </p:extLst>
          </p:nvPr>
        </p:nvGraphicFramePr>
        <p:xfrm>
          <a:off x="1440937" y="5513294"/>
          <a:ext cx="2427288" cy="793750"/>
        </p:xfrm>
        <a:graphic>
          <a:graphicData uri="http://schemas.openxmlformats.org/presentationml/2006/ole">
            <mc:AlternateContent xmlns:mc="http://schemas.openxmlformats.org/markup-compatibility/2006">
              <mc:Choice xmlns:v="urn:schemas-microsoft-com:vml" Requires="v">
                <p:oleObj spid="_x0000_s35049" name="Equation" r:id="rId5" imgW="1320480" imgH="431640" progId="Equation.DSMT4">
                  <p:embed/>
                </p:oleObj>
              </mc:Choice>
              <mc:Fallback>
                <p:oleObj name="Equation" r:id="rId5" imgW="1320480" imgH="4316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937" y="5513294"/>
                        <a:ext cx="242728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6"/>
          <p:cNvSpPr txBox="1">
            <a:spLocks noChangeArrowheads="1"/>
          </p:cNvSpPr>
          <p:nvPr/>
        </p:nvSpPr>
        <p:spPr bwMode="auto">
          <a:xfrm>
            <a:off x="2286000" y="4191000"/>
            <a:ext cx="685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Which capacitor will make the light bulb glow longer?</a:t>
            </a:r>
            <a:endParaRPr lang="en-US" altLang="en-US"/>
          </a:p>
        </p:txBody>
      </p:sp>
      <p:pic>
        <p:nvPicPr>
          <p:cNvPr id="34823" name="Picture 7" descr="Fig19"/>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a:stretch>
            <a:fillRect/>
          </a:stretch>
        </p:blipFill>
        <p:spPr bwMode="auto">
          <a:xfrm>
            <a:off x="381000" y="1143000"/>
            <a:ext cx="1616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Line 8"/>
          <p:cNvSpPr>
            <a:spLocks noChangeShapeType="1"/>
          </p:cNvSpPr>
          <p:nvPr/>
        </p:nvSpPr>
        <p:spPr bwMode="auto">
          <a:xfrm flipH="1">
            <a:off x="1219200" y="2362200"/>
            <a:ext cx="1143000" cy="6858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Text Box 9"/>
          <p:cNvSpPr txBox="1">
            <a:spLocks noChangeArrowheads="1"/>
          </p:cNvSpPr>
          <p:nvPr/>
        </p:nvSpPr>
        <p:spPr bwMode="auto">
          <a:xfrm>
            <a:off x="2422525" y="2022475"/>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Insulator</a:t>
            </a:r>
          </a:p>
        </p:txBody>
      </p:sp>
      <p:grpSp>
        <p:nvGrpSpPr>
          <p:cNvPr id="34826" name="Group 10"/>
          <p:cNvGrpSpPr>
            <a:grpSpLocks/>
          </p:cNvGrpSpPr>
          <p:nvPr/>
        </p:nvGrpSpPr>
        <p:grpSpPr bwMode="auto">
          <a:xfrm>
            <a:off x="685800" y="2895600"/>
            <a:ext cx="304800" cy="990600"/>
            <a:chOff x="1344" y="1152"/>
            <a:chExt cx="192" cy="624"/>
          </a:xfrm>
        </p:grpSpPr>
        <p:grpSp>
          <p:nvGrpSpPr>
            <p:cNvPr id="34867" name="Group 11"/>
            <p:cNvGrpSpPr>
              <a:grpSpLocks/>
            </p:cNvGrpSpPr>
            <p:nvPr/>
          </p:nvGrpSpPr>
          <p:grpSpPr bwMode="auto">
            <a:xfrm>
              <a:off x="1344" y="1152"/>
              <a:ext cx="96" cy="96"/>
              <a:chOff x="1680" y="3792"/>
              <a:chExt cx="96" cy="96"/>
            </a:xfrm>
          </p:grpSpPr>
          <p:sp>
            <p:nvSpPr>
              <p:cNvPr id="34883" name="Line 1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4" name="Line 1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68" name="Group 14"/>
            <p:cNvGrpSpPr>
              <a:grpSpLocks/>
            </p:cNvGrpSpPr>
            <p:nvPr/>
          </p:nvGrpSpPr>
          <p:grpSpPr bwMode="auto">
            <a:xfrm>
              <a:off x="1392" y="1248"/>
              <a:ext cx="96" cy="96"/>
              <a:chOff x="1680" y="3792"/>
              <a:chExt cx="96" cy="96"/>
            </a:xfrm>
          </p:grpSpPr>
          <p:sp>
            <p:nvSpPr>
              <p:cNvPr id="34881" name="Line 1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2" name="Line 1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69" name="Group 17"/>
            <p:cNvGrpSpPr>
              <a:grpSpLocks/>
            </p:cNvGrpSpPr>
            <p:nvPr/>
          </p:nvGrpSpPr>
          <p:grpSpPr bwMode="auto">
            <a:xfrm>
              <a:off x="1344" y="1344"/>
              <a:ext cx="96" cy="96"/>
              <a:chOff x="1680" y="3792"/>
              <a:chExt cx="96" cy="96"/>
            </a:xfrm>
          </p:grpSpPr>
          <p:sp>
            <p:nvSpPr>
              <p:cNvPr id="34879" name="Line 1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0" name="Line 1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70" name="Group 20"/>
            <p:cNvGrpSpPr>
              <a:grpSpLocks/>
            </p:cNvGrpSpPr>
            <p:nvPr/>
          </p:nvGrpSpPr>
          <p:grpSpPr bwMode="auto">
            <a:xfrm>
              <a:off x="1344" y="1536"/>
              <a:ext cx="96" cy="96"/>
              <a:chOff x="1680" y="3792"/>
              <a:chExt cx="96" cy="96"/>
            </a:xfrm>
          </p:grpSpPr>
          <p:sp>
            <p:nvSpPr>
              <p:cNvPr id="34877" name="Line 2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8" name="Line 2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71" name="Group 23"/>
            <p:cNvGrpSpPr>
              <a:grpSpLocks/>
            </p:cNvGrpSpPr>
            <p:nvPr/>
          </p:nvGrpSpPr>
          <p:grpSpPr bwMode="auto">
            <a:xfrm>
              <a:off x="1440" y="1632"/>
              <a:ext cx="96" cy="96"/>
              <a:chOff x="1680" y="3792"/>
              <a:chExt cx="96" cy="96"/>
            </a:xfrm>
          </p:grpSpPr>
          <p:sp>
            <p:nvSpPr>
              <p:cNvPr id="34875" name="Line 2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6" name="Line 2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72" name="Group 26"/>
            <p:cNvGrpSpPr>
              <a:grpSpLocks/>
            </p:cNvGrpSpPr>
            <p:nvPr/>
          </p:nvGrpSpPr>
          <p:grpSpPr bwMode="auto">
            <a:xfrm>
              <a:off x="1344" y="1680"/>
              <a:ext cx="96" cy="96"/>
              <a:chOff x="1680" y="3792"/>
              <a:chExt cx="96" cy="96"/>
            </a:xfrm>
          </p:grpSpPr>
          <p:sp>
            <p:nvSpPr>
              <p:cNvPr id="34873" name="Line 2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2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827" name="Group 29"/>
          <p:cNvGrpSpPr>
            <a:grpSpLocks/>
          </p:cNvGrpSpPr>
          <p:nvPr/>
        </p:nvGrpSpPr>
        <p:grpSpPr bwMode="auto">
          <a:xfrm>
            <a:off x="1524000" y="2971800"/>
            <a:ext cx="152400" cy="914400"/>
            <a:chOff x="960" y="1200"/>
            <a:chExt cx="96" cy="576"/>
          </a:xfrm>
        </p:grpSpPr>
        <p:sp>
          <p:nvSpPr>
            <p:cNvPr id="34861" name="Line 30"/>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2" name="Line 31"/>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3" name="Line 32"/>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4" name="Line 33"/>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5" name="Line 34"/>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6" name="Line 35"/>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28" name="Group 36"/>
          <p:cNvGrpSpPr>
            <a:grpSpLocks/>
          </p:cNvGrpSpPr>
          <p:nvPr/>
        </p:nvGrpSpPr>
        <p:grpSpPr bwMode="auto">
          <a:xfrm>
            <a:off x="609600" y="1371600"/>
            <a:ext cx="304800" cy="990600"/>
            <a:chOff x="1344" y="1152"/>
            <a:chExt cx="192" cy="624"/>
          </a:xfrm>
        </p:grpSpPr>
        <p:grpSp>
          <p:nvGrpSpPr>
            <p:cNvPr id="34843" name="Group 37"/>
            <p:cNvGrpSpPr>
              <a:grpSpLocks/>
            </p:cNvGrpSpPr>
            <p:nvPr/>
          </p:nvGrpSpPr>
          <p:grpSpPr bwMode="auto">
            <a:xfrm>
              <a:off x="1344" y="1152"/>
              <a:ext cx="96" cy="96"/>
              <a:chOff x="1680" y="3792"/>
              <a:chExt cx="96" cy="96"/>
            </a:xfrm>
          </p:grpSpPr>
          <p:sp>
            <p:nvSpPr>
              <p:cNvPr id="34859" name="Line 3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0" name="Line 3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4" name="Group 40"/>
            <p:cNvGrpSpPr>
              <a:grpSpLocks/>
            </p:cNvGrpSpPr>
            <p:nvPr/>
          </p:nvGrpSpPr>
          <p:grpSpPr bwMode="auto">
            <a:xfrm>
              <a:off x="1392" y="1248"/>
              <a:ext cx="96" cy="96"/>
              <a:chOff x="1680" y="3792"/>
              <a:chExt cx="96" cy="96"/>
            </a:xfrm>
          </p:grpSpPr>
          <p:sp>
            <p:nvSpPr>
              <p:cNvPr id="34857" name="Line 4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8" name="Line 4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5" name="Group 43"/>
            <p:cNvGrpSpPr>
              <a:grpSpLocks/>
            </p:cNvGrpSpPr>
            <p:nvPr/>
          </p:nvGrpSpPr>
          <p:grpSpPr bwMode="auto">
            <a:xfrm>
              <a:off x="1344" y="1344"/>
              <a:ext cx="96" cy="96"/>
              <a:chOff x="1680" y="3792"/>
              <a:chExt cx="96" cy="96"/>
            </a:xfrm>
          </p:grpSpPr>
          <p:sp>
            <p:nvSpPr>
              <p:cNvPr id="34855" name="Line 4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Line 4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6" name="Group 46"/>
            <p:cNvGrpSpPr>
              <a:grpSpLocks/>
            </p:cNvGrpSpPr>
            <p:nvPr/>
          </p:nvGrpSpPr>
          <p:grpSpPr bwMode="auto">
            <a:xfrm>
              <a:off x="1344" y="1536"/>
              <a:ext cx="96" cy="96"/>
              <a:chOff x="1680" y="3792"/>
              <a:chExt cx="96" cy="96"/>
            </a:xfrm>
          </p:grpSpPr>
          <p:sp>
            <p:nvSpPr>
              <p:cNvPr id="34853" name="Line 4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4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7" name="Group 49"/>
            <p:cNvGrpSpPr>
              <a:grpSpLocks/>
            </p:cNvGrpSpPr>
            <p:nvPr/>
          </p:nvGrpSpPr>
          <p:grpSpPr bwMode="auto">
            <a:xfrm>
              <a:off x="1440" y="1632"/>
              <a:ext cx="96" cy="96"/>
              <a:chOff x="1680" y="3792"/>
              <a:chExt cx="96" cy="96"/>
            </a:xfrm>
          </p:grpSpPr>
          <p:sp>
            <p:nvSpPr>
              <p:cNvPr id="34851" name="Line 5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5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48" name="Group 52"/>
            <p:cNvGrpSpPr>
              <a:grpSpLocks/>
            </p:cNvGrpSpPr>
            <p:nvPr/>
          </p:nvGrpSpPr>
          <p:grpSpPr bwMode="auto">
            <a:xfrm>
              <a:off x="1344" y="1680"/>
              <a:ext cx="96" cy="96"/>
              <a:chOff x="1680" y="3792"/>
              <a:chExt cx="96" cy="96"/>
            </a:xfrm>
          </p:grpSpPr>
          <p:sp>
            <p:nvSpPr>
              <p:cNvPr id="34849" name="Line 5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0" name="Line 5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829" name="Group 55"/>
          <p:cNvGrpSpPr>
            <a:grpSpLocks/>
          </p:cNvGrpSpPr>
          <p:nvPr/>
        </p:nvGrpSpPr>
        <p:grpSpPr bwMode="auto">
          <a:xfrm>
            <a:off x="1447800" y="1447800"/>
            <a:ext cx="152400" cy="914400"/>
            <a:chOff x="960" y="1200"/>
            <a:chExt cx="96" cy="576"/>
          </a:xfrm>
        </p:grpSpPr>
        <p:sp>
          <p:nvSpPr>
            <p:cNvPr id="34837" name="Line 56"/>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57"/>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58"/>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59"/>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Line 60"/>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2" name="Line 61"/>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4830" name="Picture 62" descr="Dipo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4196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Line 63"/>
          <p:cNvSpPr>
            <a:spLocks noChangeShapeType="1"/>
          </p:cNvSpPr>
          <p:nvPr/>
        </p:nvSpPr>
        <p:spPr bwMode="auto">
          <a:xfrm flipV="1">
            <a:off x="1219200" y="3962400"/>
            <a:ext cx="0" cy="457200"/>
          </a:xfrm>
          <a:prstGeom prst="line">
            <a:avLst/>
          </a:prstGeom>
          <a:noFill/>
          <a:ln w="9525">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Line 64"/>
          <p:cNvSpPr>
            <a:spLocks noChangeShapeType="1"/>
          </p:cNvSpPr>
          <p:nvPr/>
        </p:nvSpPr>
        <p:spPr bwMode="auto">
          <a:xfrm flipH="1">
            <a:off x="228600" y="3200400"/>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3" name="Line 65"/>
          <p:cNvSpPr>
            <a:spLocks noChangeShapeType="1"/>
          </p:cNvSpPr>
          <p:nvPr/>
        </p:nvSpPr>
        <p:spPr bwMode="auto">
          <a:xfrm flipH="1">
            <a:off x="1143000" y="3200400"/>
            <a:ext cx="381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4" name="Line 66"/>
          <p:cNvSpPr>
            <a:spLocks noChangeShapeType="1"/>
          </p:cNvSpPr>
          <p:nvPr/>
        </p:nvSpPr>
        <p:spPr bwMode="auto">
          <a:xfrm>
            <a:off x="1676400" y="4572000"/>
            <a:ext cx="304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5" name="Line 67"/>
          <p:cNvSpPr>
            <a:spLocks noChangeShapeType="1"/>
          </p:cNvSpPr>
          <p:nvPr/>
        </p:nvSpPr>
        <p:spPr bwMode="auto">
          <a:xfrm>
            <a:off x="457200" y="4648200"/>
            <a:ext cx="3048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6" name="Rectangle 68"/>
          <p:cNvSpPr>
            <a:spLocks noGrp="1" noChangeArrowheads="1"/>
          </p:cNvSpPr>
          <p:nvPr>
            <p:ph type="title"/>
          </p:nvPr>
        </p:nvSpPr>
        <p:spPr>
          <a:xfrm>
            <a:off x="457200" y="274638"/>
            <a:ext cx="8229600" cy="599421"/>
          </a:xfrm>
        </p:spPr>
        <p:txBody>
          <a:bodyPr>
            <a:normAutofit/>
          </a:bodyPr>
          <a:lstStyle/>
          <a:p>
            <a:pPr eaLnBrk="1" hangingPunct="1"/>
            <a:r>
              <a:rPr lang="en-US" altLang="en-US" sz="3000" dirty="0" smtClean="0">
                <a:solidFill>
                  <a:srgbClr val="FF0000"/>
                </a:solidFill>
                <a:ea typeface="ＭＳ Ｐゴシック" charset="-128"/>
              </a:rPr>
              <a:t>Effect of Insulator in Capacitor</a:t>
            </a:r>
          </a:p>
        </p:txBody>
      </p:sp>
      <p:sp>
        <p:nvSpPr>
          <p:cNvPr id="69" name="TextBox 68"/>
          <p:cNvSpPr txBox="1"/>
          <p:nvPr/>
        </p:nvSpPr>
        <p:spPr>
          <a:xfrm>
            <a:off x="4585446" y="4721225"/>
            <a:ext cx="4629991" cy="1938992"/>
          </a:xfrm>
          <a:prstGeom prst="rect">
            <a:avLst/>
          </a:prstGeom>
          <a:noFill/>
        </p:spPr>
        <p:txBody>
          <a:bodyPr wrap="square" rtlCol="0">
            <a:spAutoFit/>
          </a:bodyPr>
          <a:lstStyle/>
          <a:p>
            <a:pPr marL="457200" indent="-457200">
              <a:buAutoNum type="alphaUcPeriod"/>
            </a:pPr>
            <a:r>
              <a:rPr lang="en-US" dirty="0" smtClean="0"/>
              <a:t>Upper longer, lower brighter</a:t>
            </a:r>
          </a:p>
          <a:p>
            <a:pPr marL="457200" indent="-457200">
              <a:buFontTx/>
              <a:buAutoNum type="alphaUcPeriod"/>
            </a:pPr>
            <a:r>
              <a:rPr lang="en-US" dirty="0" smtClean="0"/>
              <a:t>Upper longer, upper brighter</a:t>
            </a:r>
          </a:p>
          <a:p>
            <a:pPr marL="457200" indent="-457200">
              <a:buFontTx/>
              <a:buAutoNum type="alphaUcPeriod"/>
            </a:pPr>
            <a:r>
              <a:rPr lang="en-US" dirty="0" smtClean="0"/>
              <a:t>Lower longer, lower brighter</a:t>
            </a:r>
          </a:p>
          <a:p>
            <a:pPr marL="457200" indent="-457200">
              <a:buFontTx/>
              <a:buAutoNum type="alphaUcPeriod"/>
            </a:pPr>
            <a:r>
              <a:rPr lang="en-US" dirty="0" smtClean="0"/>
              <a:t>Lower longer, upper brighter</a:t>
            </a:r>
          </a:p>
          <a:p>
            <a:pPr marL="457200" indent="-457200">
              <a:buAutoNum type="alphaUcPeriod"/>
            </a:pPr>
            <a:endParaRPr lang="en-US" dirty="0"/>
          </a:p>
        </p:txBody>
      </p:sp>
      <p:sp>
        <p:nvSpPr>
          <p:cNvPr id="70" name="Rectangle 69"/>
          <p:cNvSpPr/>
          <p:nvPr/>
        </p:nvSpPr>
        <p:spPr>
          <a:xfrm>
            <a:off x="4585727" y="4613649"/>
            <a:ext cx="4446214" cy="229758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12</a:t>
            </a:fld>
            <a:endParaRPr lang="en-US" altLang="en-US"/>
          </a:p>
        </p:txBody>
      </p:sp>
      <p:grpSp>
        <p:nvGrpSpPr>
          <p:cNvPr id="72" name="Group 71"/>
          <p:cNvGrpSpPr/>
          <p:nvPr/>
        </p:nvGrpSpPr>
        <p:grpSpPr>
          <a:xfrm>
            <a:off x="5463989" y="1201271"/>
            <a:ext cx="1851211" cy="1676400"/>
            <a:chOff x="5463989" y="1201271"/>
            <a:chExt cx="1851211" cy="1676400"/>
          </a:xfrm>
        </p:grpSpPr>
        <p:sp>
          <p:nvSpPr>
            <p:cNvPr id="73" name="Rectangle 72"/>
            <p:cNvSpPr/>
            <p:nvPr/>
          </p:nvSpPr>
          <p:spPr>
            <a:xfrm>
              <a:off x="5463989" y="1201271"/>
              <a:ext cx="1775011"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761112" y="1344707"/>
              <a:ext cx="554088" cy="1488141"/>
            </a:xfrm>
            <a:custGeom>
              <a:avLst/>
              <a:gdLst>
                <a:gd name="connsiteX0" fmla="*/ 536158 w 554088"/>
                <a:gd name="connsiteY0" fmla="*/ 0 h 1488141"/>
                <a:gd name="connsiteX1" fmla="*/ 52064 w 554088"/>
                <a:gd name="connsiteY1" fmla="*/ 466164 h 1488141"/>
                <a:gd name="connsiteX2" fmla="*/ 69993 w 554088"/>
                <a:gd name="connsiteY2" fmla="*/ 1111623 h 1488141"/>
                <a:gd name="connsiteX3" fmla="*/ 554088 w 554088"/>
                <a:gd name="connsiteY3" fmla="*/ 1488141 h 1488141"/>
              </a:gdLst>
              <a:ahLst/>
              <a:cxnLst>
                <a:cxn ang="0">
                  <a:pos x="connsiteX0" y="connsiteY0"/>
                </a:cxn>
                <a:cxn ang="0">
                  <a:pos x="connsiteX1" y="connsiteY1"/>
                </a:cxn>
                <a:cxn ang="0">
                  <a:pos x="connsiteX2" y="connsiteY2"/>
                </a:cxn>
                <a:cxn ang="0">
                  <a:pos x="connsiteX3" y="connsiteY3"/>
                </a:cxn>
              </a:cxnLst>
              <a:rect l="l" t="t" r="r" b="b"/>
              <a:pathLst>
                <a:path w="554088" h="1488141">
                  <a:moveTo>
                    <a:pt x="536158" y="0"/>
                  </a:moveTo>
                  <a:cubicBezTo>
                    <a:pt x="332958" y="140447"/>
                    <a:pt x="129758" y="280894"/>
                    <a:pt x="52064" y="466164"/>
                  </a:cubicBezTo>
                  <a:cubicBezTo>
                    <a:pt x="-25630" y="651435"/>
                    <a:pt x="-13678" y="941294"/>
                    <a:pt x="69993" y="1111623"/>
                  </a:cubicBezTo>
                  <a:cubicBezTo>
                    <a:pt x="153664" y="1281952"/>
                    <a:pt x="353876" y="1385046"/>
                    <a:pt x="554088" y="14881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2019486" y="1353234"/>
            <a:ext cx="4121150" cy="646331"/>
          </a:xfrm>
          <a:prstGeom prst="rect">
            <a:avLst/>
          </a:prstGeom>
          <a:noFill/>
          <a:ln w="28575" cap="flat" cmpd="sng" algn="ctr">
            <a:noFill/>
            <a:prstDash val="solid"/>
            <a:round/>
            <a:headEnd type="none" w="med" len="med"/>
            <a:tailEnd type="none" w="med" len="med"/>
          </a:ln>
        </p:spPr>
        <p:txBody>
          <a:bodyPr wrap="square" rtlCol="0">
            <a:spAutoFit/>
          </a:bodyPr>
          <a:lstStyle/>
          <a:p>
            <a:pPr marL="285750" indent="-285750">
              <a:buFont typeface="Arial" panose="020B0604020202020204" pitchFamily="34" charset="0"/>
              <a:buChar char="•"/>
            </a:pPr>
            <a:r>
              <a:rPr lang="en-US" sz="1800" dirty="0" smtClean="0">
                <a:solidFill>
                  <a:srgbClr val="CC0000"/>
                </a:solidFill>
                <a:latin typeface="+mj-lt"/>
              </a:rPr>
              <a:t>Same amount of charge on both capacitors </a:t>
            </a:r>
            <a:endParaRPr lang="en-US" sz="1800" dirty="0">
              <a:solidFill>
                <a:srgbClr val="CC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500"/>
                                        <p:tgtEl>
                                          <p:spTgt spid="72"/>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09600" y="990600"/>
            <a:ext cx="31257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p:cNvSpPr txBox="1">
            <a:spLocks noChangeArrowheads="1"/>
          </p:cNvSpPr>
          <p:nvPr/>
        </p:nvSpPr>
        <p:spPr bwMode="auto">
          <a:xfrm>
            <a:off x="4371975" y="1676400"/>
            <a:ext cx="324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Initial moment: brighter?</a:t>
            </a:r>
            <a:endParaRPr lang="en-US" altLang="en-US"/>
          </a:p>
        </p:txBody>
      </p:sp>
      <p:sp>
        <p:nvSpPr>
          <p:cNvPr id="38917" name="Text Box 4"/>
          <p:cNvSpPr txBox="1">
            <a:spLocks noChangeArrowheads="1"/>
          </p:cNvSpPr>
          <p:nvPr/>
        </p:nvSpPr>
        <p:spPr bwMode="auto">
          <a:xfrm>
            <a:off x="4371975" y="2743200"/>
            <a:ext cx="264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Will it glow longer?</a:t>
            </a:r>
            <a:endParaRPr lang="en-US" altLang="en-US"/>
          </a:p>
        </p:txBody>
      </p:sp>
      <p:sp>
        <p:nvSpPr>
          <p:cNvPr id="38918" name="Rectangle 5"/>
          <p:cNvSpPr>
            <a:spLocks noGrp="1" noChangeArrowheads="1"/>
          </p:cNvSpPr>
          <p:nvPr>
            <p:ph type="title"/>
          </p:nvPr>
        </p:nvSpPr>
        <p:spPr>
          <a:xfrm>
            <a:off x="457200" y="0"/>
            <a:ext cx="8229600" cy="1143000"/>
          </a:xfrm>
        </p:spPr>
        <p:txBody>
          <a:bodyPr>
            <a:normAutofit/>
          </a:bodyPr>
          <a:lstStyle/>
          <a:p>
            <a:pPr eaLnBrk="1" hangingPunct="1"/>
            <a:r>
              <a:rPr lang="en-US" altLang="en-US" sz="4000" dirty="0" smtClean="0">
                <a:solidFill>
                  <a:srgbClr val="FF0000"/>
                </a:solidFill>
                <a:ea typeface="ＭＳ Ｐゴシック" charset="-128"/>
              </a:rPr>
              <a:t>Parallel Capacitors</a:t>
            </a:r>
          </a:p>
        </p:txBody>
      </p:sp>
      <p:sp>
        <p:nvSpPr>
          <p:cNvPr id="38919" name="Text Box 5"/>
          <p:cNvSpPr txBox="1">
            <a:spLocks noChangeArrowheads="1"/>
          </p:cNvSpPr>
          <p:nvPr/>
        </p:nvSpPr>
        <p:spPr bwMode="auto">
          <a:xfrm>
            <a:off x="4267200" y="4419600"/>
            <a:ext cx="169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Fringe field:</a:t>
            </a:r>
            <a:endParaRPr lang="en-US" altLang="en-US"/>
          </a:p>
        </p:txBody>
      </p:sp>
      <p:graphicFrame>
        <p:nvGraphicFramePr>
          <p:cNvPr id="1274886" name="Object 2"/>
          <p:cNvGraphicFramePr>
            <a:graphicFrameLocks noChangeAspect="1"/>
          </p:cNvGraphicFramePr>
          <p:nvPr/>
        </p:nvGraphicFramePr>
        <p:xfrm>
          <a:off x="6035675" y="4302125"/>
          <a:ext cx="1493838" cy="793750"/>
        </p:xfrm>
        <a:graphic>
          <a:graphicData uri="http://schemas.openxmlformats.org/presentationml/2006/ole">
            <mc:AlternateContent xmlns:mc="http://schemas.openxmlformats.org/markup-compatibility/2006">
              <mc:Choice xmlns:v="urn:schemas-microsoft-com:vml" Requires="v">
                <p:oleObj spid="_x0000_s39085" name="Equation" r:id="rId5" imgW="812520" imgH="431640" progId="Equation.DSMT4">
                  <p:embed/>
                </p:oleObj>
              </mc:Choice>
              <mc:Fallback>
                <p:oleObj name="Equation" r:id="rId5" imgW="812520" imgH="4316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675" y="4302125"/>
                        <a:ext cx="1493838" cy="7937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0" name="TextBox 9"/>
          <p:cNvSpPr txBox="1">
            <a:spLocks noChangeArrowheads="1"/>
          </p:cNvSpPr>
          <p:nvPr/>
        </p:nvSpPr>
        <p:spPr bwMode="auto">
          <a:xfrm>
            <a:off x="1981200" y="5791200"/>
            <a:ext cx="5570538"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Capacitors in parallel effectively increase A</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19"/>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457200" y="990600"/>
            <a:ext cx="36210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4724400" y="2057400"/>
            <a:ext cx="4032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Will it glow at all?</a:t>
            </a:r>
          </a:p>
          <a:p>
            <a:pPr eaLnBrk="1" hangingPunct="1"/>
            <a:r>
              <a:rPr lang="en-US" altLang="en-US" dirty="0">
                <a:solidFill>
                  <a:schemeClr val="accent2"/>
                </a:solidFill>
              </a:rPr>
              <a:t>How do electrons flow through</a:t>
            </a:r>
          </a:p>
          <a:p>
            <a:pPr eaLnBrk="1" hangingPunct="1"/>
            <a:r>
              <a:rPr lang="en-US" altLang="en-US" dirty="0">
                <a:solidFill>
                  <a:schemeClr val="accent2"/>
                </a:solidFill>
              </a:rPr>
              <a:t>the bulb?</a:t>
            </a:r>
          </a:p>
        </p:txBody>
      </p:sp>
      <p:grpSp>
        <p:nvGrpSpPr>
          <p:cNvPr id="40964" name="Group 4"/>
          <p:cNvGrpSpPr>
            <a:grpSpLocks/>
          </p:cNvGrpSpPr>
          <p:nvPr/>
        </p:nvGrpSpPr>
        <p:grpSpPr bwMode="auto">
          <a:xfrm>
            <a:off x="1371600" y="3886200"/>
            <a:ext cx="1828800" cy="228600"/>
            <a:chOff x="864" y="2448"/>
            <a:chExt cx="1152" cy="144"/>
          </a:xfrm>
        </p:grpSpPr>
        <p:grpSp>
          <p:nvGrpSpPr>
            <p:cNvPr id="40994" name="Group 5"/>
            <p:cNvGrpSpPr>
              <a:grpSpLocks/>
            </p:cNvGrpSpPr>
            <p:nvPr/>
          </p:nvGrpSpPr>
          <p:grpSpPr bwMode="auto">
            <a:xfrm>
              <a:off x="1776" y="2496"/>
              <a:ext cx="96" cy="96"/>
              <a:chOff x="1680" y="3792"/>
              <a:chExt cx="96" cy="96"/>
            </a:xfrm>
          </p:grpSpPr>
          <p:sp>
            <p:nvSpPr>
              <p:cNvPr id="41008" name="Line 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5" name="Group 8"/>
            <p:cNvGrpSpPr>
              <a:grpSpLocks/>
            </p:cNvGrpSpPr>
            <p:nvPr/>
          </p:nvGrpSpPr>
          <p:grpSpPr bwMode="auto">
            <a:xfrm>
              <a:off x="1632" y="2448"/>
              <a:ext cx="96" cy="96"/>
              <a:chOff x="1680" y="3792"/>
              <a:chExt cx="96" cy="96"/>
            </a:xfrm>
          </p:grpSpPr>
          <p:sp>
            <p:nvSpPr>
              <p:cNvPr id="41006" name="Line 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Line 1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6" name="Group 11"/>
            <p:cNvGrpSpPr>
              <a:grpSpLocks/>
            </p:cNvGrpSpPr>
            <p:nvPr/>
          </p:nvGrpSpPr>
          <p:grpSpPr bwMode="auto">
            <a:xfrm>
              <a:off x="1536" y="2496"/>
              <a:ext cx="96" cy="96"/>
              <a:chOff x="1680" y="3792"/>
              <a:chExt cx="96" cy="96"/>
            </a:xfrm>
          </p:grpSpPr>
          <p:sp>
            <p:nvSpPr>
              <p:cNvPr id="41004" name="Line 1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Line 1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97" name="Group 14"/>
            <p:cNvGrpSpPr>
              <a:grpSpLocks/>
            </p:cNvGrpSpPr>
            <p:nvPr/>
          </p:nvGrpSpPr>
          <p:grpSpPr bwMode="auto">
            <a:xfrm>
              <a:off x="1920" y="2496"/>
              <a:ext cx="96" cy="96"/>
              <a:chOff x="1680" y="3792"/>
              <a:chExt cx="96" cy="96"/>
            </a:xfrm>
          </p:grpSpPr>
          <p:sp>
            <p:nvSpPr>
              <p:cNvPr id="41002" name="Line 1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3" name="Line 1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8" name="Line 17"/>
            <p:cNvSpPr>
              <a:spLocks noChangeShapeType="1"/>
            </p:cNvSpPr>
            <p:nvPr/>
          </p:nvSpPr>
          <p:spPr bwMode="auto">
            <a:xfrm>
              <a:off x="1152" y="254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Line 18"/>
            <p:cNvSpPr>
              <a:spLocks noChangeShapeType="1"/>
            </p:cNvSpPr>
            <p:nvPr/>
          </p:nvSpPr>
          <p:spPr bwMode="auto">
            <a:xfrm>
              <a:off x="1104" y="24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Line 19"/>
            <p:cNvSpPr>
              <a:spLocks noChangeShapeType="1"/>
            </p:cNvSpPr>
            <p:nvPr/>
          </p:nvSpPr>
          <p:spPr bwMode="auto">
            <a:xfrm>
              <a:off x="864" y="24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20"/>
            <p:cNvSpPr>
              <a:spLocks noChangeShapeType="1"/>
            </p:cNvSpPr>
            <p:nvPr/>
          </p:nvSpPr>
          <p:spPr bwMode="auto">
            <a:xfrm>
              <a:off x="864" y="254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3"/>
          <p:cNvGrpSpPr/>
          <p:nvPr/>
        </p:nvGrpSpPr>
        <p:grpSpPr>
          <a:xfrm>
            <a:off x="609600" y="2895600"/>
            <a:ext cx="3352800" cy="609600"/>
            <a:chOff x="609600" y="2895600"/>
            <a:chExt cx="3352800" cy="609600"/>
          </a:xfrm>
        </p:grpSpPr>
        <p:grpSp>
          <p:nvGrpSpPr>
            <p:cNvPr id="40965" name="Group 21"/>
            <p:cNvGrpSpPr>
              <a:grpSpLocks/>
            </p:cNvGrpSpPr>
            <p:nvPr/>
          </p:nvGrpSpPr>
          <p:grpSpPr bwMode="auto">
            <a:xfrm>
              <a:off x="3124200" y="3352800"/>
              <a:ext cx="762000" cy="152400"/>
              <a:chOff x="1968" y="2112"/>
              <a:chExt cx="480" cy="96"/>
            </a:xfrm>
          </p:grpSpPr>
          <p:grpSp>
            <p:nvGrpSpPr>
              <p:cNvPr id="40985" name="Group 22"/>
              <p:cNvGrpSpPr>
                <a:grpSpLocks/>
              </p:cNvGrpSpPr>
              <p:nvPr/>
            </p:nvGrpSpPr>
            <p:grpSpPr bwMode="auto">
              <a:xfrm>
                <a:off x="2160" y="2112"/>
                <a:ext cx="96" cy="96"/>
                <a:chOff x="1680" y="3792"/>
                <a:chExt cx="96" cy="96"/>
              </a:xfrm>
            </p:grpSpPr>
            <p:sp>
              <p:nvSpPr>
                <p:cNvPr id="40992" name="Line 2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2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86" name="Group 25"/>
              <p:cNvGrpSpPr>
                <a:grpSpLocks/>
              </p:cNvGrpSpPr>
              <p:nvPr/>
            </p:nvGrpSpPr>
            <p:grpSpPr bwMode="auto">
              <a:xfrm>
                <a:off x="2352" y="2112"/>
                <a:ext cx="96" cy="96"/>
                <a:chOff x="1680" y="3792"/>
                <a:chExt cx="96" cy="96"/>
              </a:xfrm>
            </p:grpSpPr>
            <p:sp>
              <p:nvSpPr>
                <p:cNvPr id="40990" name="Line 2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2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87" name="Group 28"/>
              <p:cNvGrpSpPr>
                <a:grpSpLocks/>
              </p:cNvGrpSpPr>
              <p:nvPr/>
            </p:nvGrpSpPr>
            <p:grpSpPr bwMode="auto">
              <a:xfrm>
                <a:off x="1968" y="2112"/>
                <a:ext cx="96" cy="96"/>
                <a:chOff x="1680" y="3792"/>
                <a:chExt cx="96" cy="96"/>
              </a:xfrm>
            </p:grpSpPr>
            <p:sp>
              <p:nvSpPr>
                <p:cNvPr id="40988" name="Line 2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3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0966" name="Group 31"/>
            <p:cNvGrpSpPr>
              <a:grpSpLocks/>
            </p:cNvGrpSpPr>
            <p:nvPr/>
          </p:nvGrpSpPr>
          <p:grpSpPr bwMode="auto">
            <a:xfrm>
              <a:off x="609600" y="3352800"/>
              <a:ext cx="762000" cy="0"/>
              <a:chOff x="384" y="2112"/>
              <a:chExt cx="480" cy="0"/>
            </a:xfrm>
          </p:grpSpPr>
          <p:sp>
            <p:nvSpPr>
              <p:cNvPr id="40982" name="Line 32"/>
              <p:cNvSpPr>
                <a:spLocks noChangeShapeType="1"/>
              </p:cNvSpPr>
              <p:nvPr/>
            </p:nvSpPr>
            <p:spPr bwMode="auto">
              <a:xfrm>
                <a:off x="768" y="21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33"/>
              <p:cNvSpPr>
                <a:spLocks noChangeShapeType="1"/>
              </p:cNvSpPr>
              <p:nvPr/>
            </p:nvSpPr>
            <p:spPr bwMode="auto">
              <a:xfrm>
                <a:off x="528" y="21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34"/>
              <p:cNvSpPr>
                <a:spLocks noChangeShapeType="1"/>
              </p:cNvSpPr>
              <p:nvPr/>
            </p:nvSpPr>
            <p:spPr bwMode="auto">
              <a:xfrm>
                <a:off x="384" y="211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67" name="Group 42"/>
            <p:cNvGrpSpPr>
              <a:grpSpLocks/>
            </p:cNvGrpSpPr>
            <p:nvPr/>
          </p:nvGrpSpPr>
          <p:grpSpPr bwMode="auto">
            <a:xfrm>
              <a:off x="3124200" y="2971800"/>
              <a:ext cx="838200" cy="76200"/>
              <a:chOff x="1968" y="1872"/>
              <a:chExt cx="528" cy="48"/>
            </a:xfrm>
          </p:grpSpPr>
          <p:sp>
            <p:nvSpPr>
              <p:cNvPr id="40979" name="Line 43"/>
              <p:cNvSpPr>
                <a:spLocks noChangeShapeType="1"/>
              </p:cNvSpPr>
              <p:nvPr/>
            </p:nvSpPr>
            <p:spPr bwMode="auto">
              <a:xfrm>
                <a:off x="2208" y="192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44"/>
              <p:cNvSpPr>
                <a:spLocks noChangeShapeType="1"/>
              </p:cNvSpPr>
              <p:nvPr/>
            </p:nvSpPr>
            <p:spPr bwMode="auto">
              <a:xfrm>
                <a:off x="1968" y="187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45"/>
              <p:cNvSpPr>
                <a:spLocks noChangeShapeType="1"/>
              </p:cNvSpPr>
              <p:nvPr/>
            </p:nvSpPr>
            <p:spPr bwMode="auto">
              <a:xfrm>
                <a:off x="2400" y="192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68" name="Group 49"/>
            <p:cNvGrpSpPr>
              <a:grpSpLocks/>
            </p:cNvGrpSpPr>
            <p:nvPr/>
          </p:nvGrpSpPr>
          <p:grpSpPr bwMode="auto">
            <a:xfrm>
              <a:off x="609600" y="2895600"/>
              <a:ext cx="762000" cy="152400"/>
              <a:chOff x="384" y="1824"/>
              <a:chExt cx="480" cy="96"/>
            </a:xfrm>
          </p:grpSpPr>
          <p:grpSp>
            <p:nvGrpSpPr>
              <p:cNvPr id="40970" name="Group 50"/>
              <p:cNvGrpSpPr>
                <a:grpSpLocks/>
              </p:cNvGrpSpPr>
              <p:nvPr/>
            </p:nvGrpSpPr>
            <p:grpSpPr bwMode="auto">
              <a:xfrm>
                <a:off x="528" y="1824"/>
                <a:ext cx="96" cy="96"/>
                <a:chOff x="1680" y="3792"/>
                <a:chExt cx="96" cy="96"/>
              </a:xfrm>
            </p:grpSpPr>
            <p:sp>
              <p:nvSpPr>
                <p:cNvPr id="40977" name="Line 5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5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1" name="Group 53"/>
              <p:cNvGrpSpPr>
                <a:grpSpLocks/>
              </p:cNvGrpSpPr>
              <p:nvPr/>
            </p:nvGrpSpPr>
            <p:grpSpPr bwMode="auto">
              <a:xfrm>
                <a:off x="768" y="1824"/>
                <a:ext cx="96" cy="96"/>
                <a:chOff x="1680" y="3792"/>
                <a:chExt cx="96" cy="96"/>
              </a:xfrm>
            </p:grpSpPr>
            <p:sp>
              <p:nvSpPr>
                <p:cNvPr id="40975" name="Line 5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5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2" name="Group 56"/>
              <p:cNvGrpSpPr>
                <a:grpSpLocks/>
              </p:cNvGrpSpPr>
              <p:nvPr/>
            </p:nvGrpSpPr>
            <p:grpSpPr bwMode="auto">
              <a:xfrm>
                <a:off x="384" y="1824"/>
                <a:ext cx="96" cy="96"/>
                <a:chOff x="1680" y="3792"/>
                <a:chExt cx="96" cy="96"/>
              </a:xfrm>
            </p:grpSpPr>
            <p:sp>
              <p:nvSpPr>
                <p:cNvPr id="40973" name="Line 5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5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0969" name="Rectangle 59"/>
          <p:cNvSpPr>
            <a:spLocks noGrp="1" noChangeArrowheads="1"/>
          </p:cNvSpPr>
          <p:nvPr>
            <p:ph type="title"/>
          </p:nvPr>
        </p:nvSpPr>
        <p:spPr>
          <a:xfrm>
            <a:off x="457200" y="274638"/>
            <a:ext cx="8229600" cy="841468"/>
          </a:xfrm>
        </p:spPr>
        <p:txBody>
          <a:bodyPr/>
          <a:lstStyle/>
          <a:p>
            <a:pPr eaLnBrk="1" hangingPunct="1"/>
            <a:r>
              <a:rPr lang="en-US" altLang="en-US" dirty="0" smtClean="0">
                <a:solidFill>
                  <a:srgbClr val="FF0000"/>
                </a:solidFill>
                <a:ea typeface="ＭＳ Ｐゴシック" charset="-128"/>
              </a:rPr>
              <a:t>An Isolated Light Bulb</a:t>
            </a:r>
          </a:p>
        </p:txBody>
      </p:sp>
      <p:sp>
        <p:nvSpPr>
          <p:cNvPr id="2" name="TextBox 1"/>
          <p:cNvSpPr txBox="1"/>
          <p:nvPr/>
        </p:nvSpPr>
        <p:spPr>
          <a:xfrm>
            <a:off x="4545106" y="4114800"/>
            <a:ext cx="3845859" cy="1200329"/>
          </a:xfrm>
          <a:prstGeom prst="rect">
            <a:avLst/>
          </a:prstGeom>
          <a:noFill/>
        </p:spPr>
        <p:txBody>
          <a:bodyPr wrap="square" rtlCol="0">
            <a:spAutoFit/>
          </a:bodyPr>
          <a:lstStyle/>
          <a:p>
            <a:pPr marL="457200" indent="-457200">
              <a:buAutoNum type="alphaUcPeriod"/>
            </a:pPr>
            <a:r>
              <a:rPr lang="en-US" dirty="0" smtClean="0"/>
              <a:t>Yes </a:t>
            </a:r>
          </a:p>
          <a:p>
            <a:pPr marL="457200" indent="-457200">
              <a:buAutoNum type="alphaUcPeriod"/>
            </a:pPr>
            <a:r>
              <a:rPr lang="en-US" dirty="0" smtClean="0"/>
              <a:t>No because it’s an open circuit.</a:t>
            </a:r>
            <a:endParaRPr lang="en-US" dirty="0"/>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randombar(horizontal)">
                                      <p:cBhvr>
                                        <p:cTn id="10"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838200" y="1371600"/>
            <a:ext cx="29257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p:cNvSpPr txBox="1">
            <a:spLocks noChangeArrowheads="1"/>
          </p:cNvSpPr>
          <p:nvPr/>
        </p:nvSpPr>
        <p:spPr bwMode="auto">
          <a:xfrm>
            <a:off x="1295400" y="2667000"/>
            <a:ext cx="143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I</a:t>
            </a:r>
            <a:r>
              <a:rPr lang="en-US" altLang="en-US" i="1" baseline="-25000"/>
              <a:t>1</a:t>
            </a:r>
            <a:r>
              <a:rPr lang="en-US" altLang="en-US" i="1"/>
              <a:t> = I</a:t>
            </a:r>
            <a:r>
              <a:rPr lang="en-US" altLang="en-US" i="1" baseline="-25000"/>
              <a:t>2</a:t>
            </a:r>
            <a:r>
              <a:rPr lang="en-US" altLang="en-US" i="1"/>
              <a:t>+ I</a:t>
            </a:r>
            <a:r>
              <a:rPr lang="en-US" altLang="en-US" i="1" baseline="-25000"/>
              <a:t>3</a:t>
            </a:r>
          </a:p>
        </p:txBody>
      </p:sp>
      <p:sp>
        <p:nvSpPr>
          <p:cNvPr id="45061" name="Text Box 4"/>
          <p:cNvSpPr txBox="1">
            <a:spLocks noChangeArrowheads="1"/>
          </p:cNvSpPr>
          <p:nvPr/>
        </p:nvSpPr>
        <p:spPr bwMode="auto">
          <a:xfrm>
            <a:off x="4267200" y="1219200"/>
            <a:ext cx="278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Charge conservation:</a:t>
            </a:r>
            <a:endParaRPr lang="en-US" altLang="en-US"/>
          </a:p>
        </p:txBody>
      </p:sp>
      <p:graphicFrame>
        <p:nvGraphicFramePr>
          <p:cNvPr id="45058" name="Object 2"/>
          <p:cNvGraphicFramePr>
            <a:graphicFrameLocks noChangeAspect="1"/>
          </p:cNvGraphicFramePr>
          <p:nvPr/>
        </p:nvGraphicFramePr>
        <p:xfrm>
          <a:off x="4572000" y="1905000"/>
          <a:ext cx="1101725" cy="676275"/>
        </p:xfrm>
        <a:graphic>
          <a:graphicData uri="http://schemas.openxmlformats.org/presentationml/2006/ole">
            <mc:AlternateContent xmlns:mc="http://schemas.openxmlformats.org/markup-compatibility/2006">
              <mc:Choice xmlns:v="urn:schemas-microsoft-com:vml" Requires="v">
                <p:oleObj spid="_x0000_s45233" name="Equation" r:id="rId5" imgW="558720" imgH="342720" progId="Equation.3">
                  <p:embed/>
                </p:oleObj>
              </mc:Choice>
              <mc:Fallback>
                <p:oleObj name="Equation" r:id="rId5" imgW="558720" imgH="34272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05000"/>
                        <a:ext cx="110172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2" name="Text Box 6"/>
          <p:cNvSpPr txBox="1">
            <a:spLocks noChangeArrowheads="1"/>
          </p:cNvSpPr>
          <p:nvPr/>
        </p:nvSpPr>
        <p:spPr bwMode="auto">
          <a:xfrm>
            <a:off x="6019800" y="1676400"/>
            <a:ext cx="2478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I</a:t>
            </a:r>
            <a:r>
              <a:rPr lang="en-US" altLang="en-US" i="1" baseline="-25000"/>
              <a:t>i</a:t>
            </a:r>
            <a:r>
              <a:rPr lang="en-US" altLang="en-US"/>
              <a:t> &gt; 0 for incoming</a:t>
            </a:r>
          </a:p>
          <a:p>
            <a:pPr eaLnBrk="1" hangingPunct="1"/>
            <a:r>
              <a:rPr lang="en-US" altLang="en-US" i="1"/>
              <a:t>I</a:t>
            </a:r>
            <a:r>
              <a:rPr lang="en-US" altLang="en-US" i="1" baseline="-25000"/>
              <a:t>i</a:t>
            </a:r>
            <a:r>
              <a:rPr lang="en-US" altLang="en-US"/>
              <a:t> &lt; 0 for outgoing</a:t>
            </a:r>
          </a:p>
        </p:txBody>
      </p:sp>
      <p:pic>
        <p:nvPicPr>
          <p:cNvPr id="45063" name="Picture 7" descr="Fig19"/>
          <p:cNvPicPr>
            <a:picLocks noChangeAspect="1" noChangeArrowheads="1"/>
          </p:cNvPicPr>
          <p:nvPr/>
        </p:nvPicPr>
        <p:blipFill>
          <a:blip r:embed="rId7">
            <a:lum bright="-6000" contrast="18000"/>
            <a:extLst>
              <a:ext uri="{28A0092B-C50C-407E-A947-70E740481C1C}">
                <a14:useLocalDpi xmlns:a14="http://schemas.microsoft.com/office/drawing/2010/main" val="0"/>
              </a:ext>
            </a:extLst>
          </a:blip>
          <a:srcRect/>
          <a:stretch>
            <a:fillRect/>
          </a:stretch>
        </p:blipFill>
        <p:spPr bwMode="auto">
          <a:xfrm>
            <a:off x="838200" y="3657600"/>
            <a:ext cx="31242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8"/>
          <p:cNvSpPr txBox="1">
            <a:spLocks noChangeArrowheads="1"/>
          </p:cNvSpPr>
          <p:nvPr/>
        </p:nvSpPr>
        <p:spPr bwMode="auto">
          <a:xfrm>
            <a:off x="4267200" y="3733800"/>
            <a:ext cx="441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rgbClr val="FF0000"/>
                </a:solidFill>
              </a:rPr>
              <a:t>Capacitor transients:</a:t>
            </a:r>
            <a:r>
              <a:rPr lang="en-US" altLang="en-US" dirty="0"/>
              <a:t> </a:t>
            </a:r>
          </a:p>
          <a:p>
            <a:pPr eaLnBrk="1" hangingPunct="1"/>
            <a:r>
              <a:rPr lang="en-US" altLang="en-US" i="1" dirty="0"/>
              <a:t>not a steady state!</a:t>
            </a:r>
          </a:p>
          <a:p>
            <a:pPr eaLnBrk="1" hangingPunct="1"/>
            <a:r>
              <a:rPr lang="en-US" altLang="en-US" dirty="0">
                <a:solidFill>
                  <a:schemeClr val="accent2"/>
                </a:solidFill>
              </a:rPr>
              <a:t>Cannot use Kirchhoff rule for a part of a capacitor (area 1 or 2)</a:t>
            </a:r>
            <a:endParaRPr lang="en-US" altLang="en-US" dirty="0"/>
          </a:p>
        </p:txBody>
      </p:sp>
      <p:sp>
        <p:nvSpPr>
          <p:cNvPr id="45065" name="Line 9"/>
          <p:cNvSpPr>
            <a:spLocks noChangeShapeType="1"/>
          </p:cNvSpPr>
          <p:nvPr/>
        </p:nvSpPr>
        <p:spPr bwMode="auto">
          <a:xfrm>
            <a:off x="533400" y="3429000"/>
            <a:ext cx="746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6" name="Text Box 10"/>
          <p:cNvSpPr txBox="1">
            <a:spLocks noChangeArrowheads="1"/>
          </p:cNvSpPr>
          <p:nvPr/>
        </p:nvSpPr>
        <p:spPr bwMode="auto">
          <a:xfrm>
            <a:off x="4251325" y="5527675"/>
            <a:ext cx="4359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But can use for capacitor as a whole (area 3)</a:t>
            </a:r>
            <a:endParaRPr lang="en-US" altLang="en-US"/>
          </a:p>
        </p:txBody>
      </p:sp>
      <p:sp>
        <p:nvSpPr>
          <p:cNvPr id="45067" name="Rectangle 11"/>
          <p:cNvSpPr>
            <a:spLocks noGrp="1" noChangeArrowheads="1"/>
          </p:cNvSpPr>
          <p:nvPr>
            <p:ph type="title"/>
          </p:nvPr>
        </p:nvSpPr>
        <p:spPr>
          <a:xfrm>
            <a:off x="457200" y="-101878"/>
            <a:ext cx="8229600" cy="1143000"/>
          </a:xfrm>
        </p:spPr>
        <p:txBody>
          <a:bodyPr/>
          <a:lstStyle/>
          <a:p>
            <a:pPr eaLnBrk="1" hangingPunct="1"/>
            <a:r>
              <a:rPr lang="en-US" altLang="en-US" sz="3200" dirty="0" smtClean="0">
                <a:solidFill>
                  <a:srgbClr val="FF0000"/>
                </a:solidFill>
                <a:ea typeface="ＭＳ Ｐゴシック" charset="-128"/>
              </a:rPr>
              <a:t>The Current Node Rule in a Capacitor Circuit</a:t>
            </a:r>
            <a:endParaRPr lang="en-US" altLang="en-US" dirty="0" smtClean="0">
              <a:solidFill>
                <a:srgbClr val="FF0000"/>
              </a:solidFill>
              <a:ea typeface="ＭＳ Ｐゴシック" charset="-128"/>
            </a:endParaRPr>
          </a:p>
        </p:txBody>
      </p:sp>
      <p:sp>
        <p:nvSpPr>
          <p:cNvPr id="45068" name="Rectangle 12"/>
          <p:cNvSpPr>
            <a:spLocks noChangeArrowheads="1"/>
          </p:cNvSpPr>
          <p:nvPr/>
        </p:nvSpPr>
        <p:spPr bwMode="auto">
          <a:xfrm>
            <a:off x="4624388" y="2587625"/>
            <a:ext cx="221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…in steady state</a:t>
            </a:r>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15</a:t>
            </a:fld>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56" y="618517"/>
            <a:ext cx="8340544" cy="573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3"/>
          <p:cNvSpPr txBox="1">
            <a:spLocks noChangeArrowheads="1"/>
          </p:cNvSpPr>
          <p:nvPr/>
        </p:nvSpPr>
        <p:spPr bwMode="auto">
          <a:xfrm>
            <a:off x="831944" y="6169024"/>
            <a:ext cx="382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latin typeface="Calibri" charset="0"/>
              </a:rPr>
              <a:t>Unit:  </a:t>
            </a:r>
            <a:r>
              <a:rPr lang="en-US" altLang="en-US" i="1" dirty="0">
                <a:latin typeface="Calibri" charset="0"/>
              </a:rPr>
              <a:t>J</a:t>
            </a:r>
            <a:r>
              <a:rPr lang="en-US" altLang="en-US" dirty="0">
                <a:latin typeface="Calibri" charset="0"/>
              </a:rPr>
              <a:t>, A/m</a:t>
            </a:r>
            <a:r>
              <a:rPr lang="en-US" altLang="en-US" baseline="30000" dirty="0">
                <a:latin typeface="Calibri" charset="0"/>
              </a:rPr>
              <a:t>2</a:t>
            </a:r>
            <a:r>
              <a:rPr lang="en-US" altLang="en-US" dirty="0">
                <a:latin typeface="Calibri" charset="0"/>
              </a:rPr>
              <a:t>; </a:t>
            </a:r>
            <a:r>
              <a:rPr lang="en-US" altLang="en-US" i="1" dirty="0">
                <a:latin typeface="Calibri" charset="0"/>
              </a:rPr>
              <a:t>E</a:t>
            </a:r>
            <a:r>
              <a:rPr lang="en-US" altLang="en-US" dirty="0">
                <a:latin typeface="Calibri" charset="0"/>
              </a:rPr>
              <a:t>, V/m;  </a:t>
            </a:r>
            <a:r>
              <a:rPr lang="en-US" altLang="en-US" i="1" dirty="0">
                <a:latin typeface="Calibri" charset="0"/>
                <a:sym typeface="Symbol" charset="2"/>
              </a:rPr>
              <a:t></a:t>
            </a:r>
            <a:r>
              <a:rPr lang="en-US" altLang="en-US" dirty="0">
                <a:latin typeface="Calibri" charset="0"/>
              </a:rPr>
              <a:t>, (A/m</a:t>
            </a:r>
            <a:r>
              <a:rPr lang="en-US" altLang="en-US" baseline="30000" dirty="0">
                <a:latin typeface="Calibri" charset="0"/>
              </a:rPr>
              <a:t>2</a:t>
            </a:r>
            <a:r>
              <a:rPr lang="en-US" altLang="en-US" dirty="0">
                <a:latin typeface="Calibri" charset="0"/>
              </a:rPr>
              <a:t>)/(V/m)</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16</a:t>
            </a:fld>
            <a:endParaRPr lang="en-US" altLang="en-US"/>
          </a:p>
        </p:txBody>
      </p:sp>
      <p:pic>
        <p:nvPicPr>
          <p:cNvPr id="5" name="Picture 8"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944" y="1771649"/>
            <a:ext cx="2131491" cy="4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74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9"/>
          <p:cNvSpPr txBox="1">
            <a:spLocks noChangeArrowheads="1"/>
          </p:cNvSpPr>
          <p:nvPr/>
        </p:nvSpPr>
        <p:spPr bwMode="auto">
          <a:xfrm>
            <a:off x="1752600" y="762000"/>
            <a:ext cx="575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u="sng">
                <a:solidFill>
                  <a:srgbClr val="FF0000"/>
                </a:solidFill>
                <a:latin typeface="Calibri" charset="0"/>
              </a:rPr>
              <a:t>Conductivity with two kinds of charge carrier</a:t>
            </a:r>
          </a:p>
        </p:txBody>
      </p:sp>
      <p:pic>
        <p:nvPicPr>
          <p:cNvPr id="47108" name="Picture 10" descr="Ch19-page67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28800"/>
            <a:ext cx="3435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6" name="Object 4"/>
          <p:cNvGraphicFramePr>
            <a:graphicFrameLocks noChangeAspect="1"/>
          </p:cNvGraphicFramePr>
          <p:nvPr/>
        </p:nvGraphicFramePr>
        <p:xfrm>
          <a:off x="3429000" y="5029200"/>
          <a:ext cx="2468563" cy="495300"/>
        </p:xfrm>
        <a:graphic>
          <a:graphicData uri="http://schemas.openxmlformats.org/presentationml/2006/ole">
            <mc:AlternateContent xmlns:mc="http://schemas.openxmlformats.org/markup-compatibility/2006">
              <mc:Choice xmlns:v="urn:schemas-microsoft-com:vml" Requires="v">
                <p:oleObj spid="_x0000_s53411" name="Equation" r:id="rId4" imgW="1269449" imgH="253890" progId="Equation.3">
                  <p:embed/>
                </p:oleObj>
              </mc:Choice>
              <mc:Fallback>
                <p:oleObj name="Equation" r:id="rId4" imgW="1269449"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029200"/>
                        <a:ext cx="2468563" cy="495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995A7FC-CEA6-414E-B1BE-DFE5F4AC8D06}" type="slidenum">
              <a:rPr lang="en-US" altLang="en-US" smtClean="0"/>
              <a:pPr/>
              <a:t>17</a:t>
            </a:fld>
            <a:endParaRPr lang="en-US" altLang="en-US"/>
          </a:p>
        </p:txBody>
      </p:sp>
    </p:spTree>
    <p:extLst>
      <p:ext uri="{BB962C8B-B14F-4D97-AF65-F5344CB8AC3E}">
        <p14:creationId xmlns:p14="http://schemas.microsoft.com/office/powerpoint/2010/main" val="258018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311804"/>
            <a:ext cx="7077075"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3035" y="5903259"/>
            <a:ext cx="7597589" cy="461665"/>
          </a:xfrm>
          <a:prstGeom prst="rect">
            <a:avLst/>
          </a:prstGeom>
          <a:noFill/>
        </p:spPr>
        <p:txBody>
          <a:bodyPr wrap="square" rtlCol="0">
            <a:spAutoFit/>
          </a:bodyPr>
          <a:lstStyle/>
          <a:p>
            <a:r>
              <a:rPr lang="en-US" dirty="0" smtClean="0"/>
              <a:t>Resistance is in the unit of  </a:t>
            </a:r>
            <a:r>
              <a:rPr lang="en-US" dirty="0" smtClean="0">
                <a:solidFill>
                  <a:srgbClr val="FF0000"/>
                </a:solidFill>
              </a:rPr>
              <a:t>Ohm.</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6995A7FC-CEA6-414E-B1BE-DFE5F4AC8D06}" type="slidenum">
              <a:rPr lang="en-US" altLang="en-US" smtClean="0"/>
              <a:pPr/>
              <a:t>18</a:t>
            </a:fld>
            <a:endParaRPr lang="en-US" altLang="en-US"/>
          </a:p>
        </p:txBody>
      </p:sp>
    </p:spTree>
    <p:extLst>
      <p:ext uri="{BB962C8B-B14F-4D97-AF65-F5344CB8AC3E}">
        <p14:creationId xmlns:p14="http://schemas.microsoft.com/office/powerpoint/2010/main" val="1930774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794385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95A7FC-CEA6-414E-B1BE-DFE5F4AC8D06}" type="slidenum">
              <a:rPr lang="en-US" altLang="en-US" smtClean="0"/>
              <a:pPr/>
              <a:t>19</a:t>
            </a:fld>
            <a:endParaRPr lang="en-US" altLang="en-US"/>
          </a:p>
        </p:txBody>
      </p:sp>
    </p:spTree>
    <p:extLst>
      <p:ext uri="{BB962C8B-B14F-4D97-AF65-F5344CB8AC3E}">
        <p14:creationId xmlns:p14="http://schemas.microsoft.com/office/powerpoint/2010/main" val="2234824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3368675" y="358140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Nichrome wire (resistive)</a:t>
            </a:r>
          </a:p>
        </p:txBody>
      </p:sp>
      <p:graphicFrame>
        <p:nvGraphicFramePr>
          <p:cNvPr id="1244164" name="Object 2"/>
          <p:cNvGraphicFramePr>
            <a:graphicFrameLocks noChangeAspect="1"/>
          </p:cNvGraphicFramePr>
          <p:nvPr/>
        </p:nvGraphicFramePr>
        <p:xfrm>
          <a:off x="1524000" y="4686300"/>
          <a:ext cx="2311400" cy="723900"/>
        </p:xfrm>
        <a:graphic>
          <a:graphicData uri="http://schemas.openxmlformats.org/presentationml/2006/ole">
            <mc:AlternateContent xmlns:mc="http://schemas.openxmlformats.org/markup-compatibility/2006">
              <mc:Choice xmlns:v="urn:schemas-microsoft-com:vml" Requires="v">
                <p:oleObj spid="_x0000_s72859" name="Equation" r:id="rId4" imgW="1257300" imgH="393700" progId="Equation.DSMT4">
                  <p:embed/>
                </p:oleObj>
              </mc:Choice>
              <mc:Fallback>
                <p:oleObj name="Equation" r:id="rId4" imgW="12573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86300"/>
                        <a:ext cx="2311400"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44165" name="Line 5"/>
          <p:cNvSpPr>
            <a:spLocks noChangeShapeType="1"/>
          </p:cNvSpPr>
          <p:nvPr/>
        </p:nvSpPr>
        <p:spPr bwMode="auto">
          <a:xfrm>
            <a:off x="4114800" y="50673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0" name="Rectangle 9"/>
          <p:cNvSpPr>
            <a:spLocks noGrp="1" noChangeArrowheads="1"/>
          </p:cNvSpPr>
          <p:nvPr>
            <p:ph type="title"/>
          </p:nvPr>
        </p:nvSpPr>
        <p:spPr>
          <a:xfrm>
            <a:off x="0" y="0"/>
            <a:ext cx="9144000" cy="914400"/>
          </a:xfrm>
        </p:spPr>
        <p:txBody>
          <a:bodyPr/>
          <a:lstStyle/>
          <a:p>
            <a:r>
              <a:rPr lang="en-US" altLang="en-US" smtClean="0">
                <a:sym typeface="Symbol" pitchFamily="18" charset="2"/>
              </a:rPr>
              <a:t>Twice the Length</a:t>
            </a:r>
            <a:endParaRPr lang="en-US" altLang="en-US" smtClean="0"/>
          </a:p>
        </p:txBody>
      </p:sp>
      <p:sp>
        <p:nvSpPr>
          <p:cNvPr id="1244170" name="Rectangle 10"/>
          <p:cNvSpPr>
            <a:spLocks noChangeArrowheads="1"/>
          </p:cNvSpPr>
          <p:nvPr/>
        </p:nvSpPr>
        <p:spPr bwMode="auto">
          <a:xfrm>
            <a:off x="1012825" y="4191000"/>
            <a:ext cx="6608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chemeClr val="accent2"/>
                </a:solidFill>
              </a:rPr>
              <a:t>Quantitative measurement of current with a compass</a:t>
            </a:r>
          </a:p>
        </p:txBody>
      </p:sp>
      <p:sp>
        <p:nvSpPr>
          <p:cNvPr id="1244171" name="Rectangle 11"/>
          <p:cNvSpPr>
            <a:spLocks noChangeArrowheads="1"/>
          </p:cNvSpPr>
          <p:nvPr/>
        </p:nvSpPr>
        <p:spPr bwMode="auto">
          <a:xfrm>
            <a:off x="609600" y="5273675"/>
            <a:ext cx="7693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Current is halved when increasing the length of the wire by a </a:t>
            </a:r>
          </a:p>
          <a:p>
            <a:pPr eaLnBrk="1" hangingPunct="1"/>
            <a:r>
              <a:rPr lang="en-US" altLang="en-US">
                <a:solidFill>
                  <a:srgbClr val="FF0000"/>
                </a:solidFill>
              </a:rPr>
              <a:t>factor of 2.</a:t>
            </a:r>
          </a:p>
        </p:txBody>
      </p:sp>
      <p:pic>
        <p:nvPicPr>
          <p:cNvPr id="50183" name="Picture 12" descr="Ch18-page64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371600"/>
            <a:ext cx="46863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9"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648200"/>
            <a:ext cx="2857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2</a:t>
            </a:fld>
            <a:endParaRPr lang="en-US" altLang="en-US"/>
          </a:p>
        </p:txBody>
      </p:sp>
    </p:spTree>
    <p:extLst>
      <p:ext uri="{BB962C8B-B14F-4D97-AF65-F5344CB8AC3E}">
        <p14:creationId xmlns:p14="http://schemas.microsoft.com/office/powerpoint/2010/main" val="1317438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ChangeArrowheads="1"/>
          </p:cNvSpPr>
          <p:nvPr/>
        </p:nvSpPr>
        <p:spPr bwMode="auto">
          <a:xfrm>
            <a:off x="4724400" y="3886200"/>
            <a:ext cx="3429000" cy="609600"/>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pic>
        <p:nvPicPr>
          <p:cNvPr id="51204" name="Picture 3"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019800" y="1066800"/>
            <a:ext cx="25908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0660" name="Text Box 4"/>
          <p:cNvSpPr txBox="1">
            <a:spLocks noChangeArrowheads="1"/>
          </p:cNvSpPr>
          <p:nvPr/>
        </p:nvSpPr>
        <p:spPr bwMode="auto">
          <a:xfrm>
            <a:off x="1371600" y="1524000"/>
            <a:ext cx="37290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V</a:t>
            </a:r>
            <a:r>
              <a:rPr lang="en-US" altLang="en-US" baseline="-25000">
                <a:sym typeface="Symbol" charset="2"/>
              </a:rPr>
              <a:t>batt</a:t>
            </a:r>
            <a:r>
              <a:rPr lang="en-US" altLang="en-US">
                <a:sym typeface="Symbol" charset="2"/>
              </a:rPr>
              <a:t> + </a:t>
            </a:r>
            <a:r>
              <a:rPr lang="en-US" altLang="en-US" i="1">
                <a:sym typeface="Symbol" charset="2"/>
              </a:rPr>
              <a:t>V</a:t>
            </a:r>
            <a:r>
              <a:rPr lang="en-US" altLang="en-US" baseline="-25000">
                <a:sym typeface="Symbol" charset="2"/>
              </a:rPr>
              <a:t>1</a:t>
            </a:r>
            <a:r>
              <a:rPr lang="en-US" altLang="en-US">
                <a:sym typeface="Symbol" charset="2"/>
              </a:rPr>
              <a:t> + </a:t>
            </a:r>
            <a:r>
              <a:rPr lang="en-US" altLang="en-US" i="1">
                <a:sym typeface="Symbol" charset="2"/>
              </a:rPr>
              <a:t>V</a:t>
            </a:r>
            <a:r>
              <a:rPr lang="en-US" altLang="en-US" baseline="-25000">
                <a:sym typeface="Symbol" charset="2"/>
              </a:rPr>
              <a:t>2</a:t>
            </a:r>
            <a:r>
              <a:rPr lang="en-US" altLang="en-US">
                <a:sym typeface="Symbol" charset="2"/>
              </a:rPr>
              <a:t> + </a:t>
            </a:r>
            <a:r>
              <a:rPr lang="en-US" altLang="en-US" i="1">
                <a:sym typeface="Symbol" charset="2"/>
              </a:rPr>
              <a:t>V</a:t>
            </a:r>
            <a:r>
              <a:rPr lang="en-US" altLang="en-US" baseline="-25000">
                <a:sym typeface="Symbol" charset="2"/>
              </a:rPr>
              <a:t>3</a:t>
            </a:r>
            <a:r>
              <a:rPr lang="en-US" altLang="en-US">
                <a:sym typeface="Symbol" charset="2"/>
              </a:rPr>
              <a:t> = 0</a:t>
            </a:r>
          </a:p>
        </p:txBody>
      </p:sp>
      <p:sp>
        <p:nvSpPr>
          <p:cNvPr id="1350661" name="Text Box 5"/>
          <p:cNvSpPr txBox="1">
            <a:spLocks noChangeArrowheads="1"/>
          </p:cNvSpPr>
          <p:nvPr/>
        </p:nvSpPr>
        <p:spPr bwMode="auto">
          <a:xfrm>
            <a:off x="1371600" y="2139950"/>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ym typeface="Symbol" charset="2"/>
              </a:rPr>
              <a:t>emf - R</a:t>
            </a:r>
            <a:r>
              <a:rPr lang="en-US" altLang="en-US" baseline="-25000">
                <a:sym typeface="Symbol" charset="2"/>
              </a:rPr>
              <a:t>1</a:t>
            </a:r>
            <a:r>
              <a:rPr lang="en-US" altLang="en-US" i="1">
                <a:sym typeface="Symbol" charset="2"/>
              </a:rPr>
              <a:t>I</a:t>
            </a:r>
            <a:r>
              <a:rPr lang="en-US" altLang="en-US">
                <a:sym typeface="Symbol" charset="2"/>
              </a:rPr>
              <a:t> - </a:t>
            </a:r>
            <a:r>
              <a:rPr lang="en-US" altLang="en-US" i="1">
                <a:sym typeface="Symbol" charset="2"/>
              </a:rPr>
              <a:t>R</a:t>
            </a:r>
            <a:r>
              <a:rPr lang="en-US" altLang="en-US" baseline="-25000">
                <a:sym typeface="Symbol" charset="2"/>
              </a:rPr>
              <a:t>2</a:t>
            </a:r>
            <a:r>
              <a:rPr lang="en-US" altLang="en-US" i="1">
                <a:sym typeface="Symbol" charset="2"/>
              </a:rPr>
              <a:t>I -</a:t>
            </a:r>
            <a:r>
              <a:rPr lang="en-US" altLang="en-US">
                <a:sym typeface="Symbol" charset="2"/>
              </a:rPr>
              <a:t> </a:t>
            </a:r>
            <a:r>
              <a:rPr lang="en-US" altLang="en-US" i="1">
                <a:sym typeface="Symbol" charset="2"/>
              </a:rPr>
              <a:t>R</a:t>
            </a:r>
            <a:r>
              <a:rPr lang="en-US" altLang="en-US" baseline="-25000">
                <a:sym typeface="Symbol" charset="2"/>
              </a:rPr>
              <a:t>3</a:t>
            </a:r>
            <a:r>
              <a:rPr lang="en-US" altLang="en-US" i="1">
                <a:sym typeface="Symbol" charset="2"/>
              </a:rPr>
              <a:t>I </a:t>
            </a:r>
            <a:r>
              <a:rPr lang="en-US" altLang="en-US">
                <a:sym typeface="Symbol" charset="2"/>
              </a:rPr>
              <a:t>= 0</a:t>
            </a:r>
          </a:p>
        </p:txBody>
      </p:sp>
      <p:sp>
        <p:nvSpPr>
          <p:cNvPr id="1350662" name="Text Box 6"/>
          <p:cNvSpPr txBox="1">
            <a:spLocks noChangeArrowheads="1"/>
          </p:cNvSpPr>
          <p:nvPr/>
        </p:nvSpPr>
        <p:spPr bwMode="auto">
          <a:xfrm>
            <a:off x="1371600" y="2743200"/>
            <a:ext cx="283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ym typeface="Symbol" charset="2"/>
              </a:rPr>
              <a:t>emf = R</a:t>
            </a:r>
            <a:r>
              <a:rPr lang="en-US" altLang="en-US" baseline="-25000">
                <a:sym typeface="Symbol" charset="2"/>
              </a:rPr>
              <a:t>1</a:t>
            </a:r>
            <a:r>
              <a:rPr lang="en-US" altLang="en-US" i="1">
                <a:sym typeface="Symbol" charset="2"/>
              </a:rPr>
              <a:t>I</a:t>
            </a:r>
            <a:r>
              <a:rPr lang="en-US" altLang="en-US">
                <a:sym typeface="Symbol" charset="2"/>
              </a:rPr>
              <a:t> + </a:t>
            </a:r>
            <a:r>
              <a:rPr lang="en-US" altLang="en-US" i="1">
                <a:sym typeface="Symbol" charset="2"/>
              </a:rPr>
              <a:t>R</a:t>
            </a:r>
            <a:r>
              <a:rPr lang="en-US" altLang="en-US" baseline="-25000">
                <a:sym typeface="Symbol" charset="2"/>
              </a:rPr>
              <a:t>2</a:t>
            </a:r>
            <a:r>
              <a:rPr lang="en-US" altLang="en-US" i="1">
                <a:sym typeface="Symbol" charset="2"/>
              </a:rPr>
              <a:t>I +</a:t>
            </a:r>
            <a:r>
              <a:rPr lang="en-US" altLang="en-US">
                <a:sym typeface="Symbol" charset="2"/>
              </a:rPr>
              <a:t> </a:t>
            </a:r>
            <a:r>
              <a:rPr lang="en-US" altLang="en-US" i="1">
                <a:sym typeface="Symbol" charset="2"/>
              </a:rPr>
              <a:t>R</a:t>
            </a:r>
            <a:r>
              <a:rPr lang="en-US" altLang="en-US" baseline="-25000">
                <a:sym typeface="Symbol" charset="2"/>
              </a:rPr>
              <a:t>3</a:t>
            </a:r>
            <a:r>
              <a:rPr lang="en-US" altLang="en-US" i="1">
                <a:sym typeface="Symbol" charset="2"/>
              </a:rPr>
              <a:t>I</a:t>
            </a:r>
            <a:endParaRPr lang="en-US" altLang="en-US">
              <a:sym typeface="Symbol" charset="2"/>
            </a:endParaRPr>
          </a:p>
        </p:txBody>
      </p:sp>
      <p:sp>
        <p:nvSpPr>
          <p:cNvPr id="1350663" name="Text Box 7"/>
          <p:cNvSpPr txBox="1">
            <a:spLocks noChangeArrowheads="1"/>
          </p:cNvSpPr>
          <p:nvPr/>
        </p:nvSpPr>
        <p:spPr bwMode="auto">
          <a:xfrm>
            <a:off x="1371600" y="3352800"/>
            <a:ext cx="290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ym typeface="Symbol" charset="2"/>
              </a:rPr>
              <a:t>emf = </a:t>
            </a:r>
            <a:r>
              <a:rPr lang="en-US" altLang="en-US">
                <a:sym typeface="Symbol" charset="2"/>
              </a:rPr>
              <a:t>(</a:t>
            </a:r>
            <a:r>
              <a:rPr lang="en-US" altLang="en-US" i="1">
                <a:sym typeface="Symbol" charset="2"/>
              </a:rPr>
              <a:t>R</a:t>
            </a:r>
            <a:r>
              <a:rPr lang="en-US" altLang="en-US" baseline="-25000">
                <a:sym typeface="Symbol" charset="2"/>
              </a:rPr>
              <a:t>1</a:t>
            </a:r>
            <a:r>
              <a:rPr lang="en-US" altLang="en-US">
                <a:sym typeface="Symbol" charset="2"/>
              </a:rPr>
              <a:t> + </a:t>
            </a:r>
            <a:r>
              <a:rPr lang="en-US" altLang="en-US" i="1">
                <a:sym typeface="Symbol" charset="2"/>
              </a:rPr>
              <a:t>R</a:t>
            </a:r>
            <a:r>
              <a:rPr lang="en-US" altLang="en-US" baseline="-25000">
                <a:sym typeface="Symbol" charset="2"/>
              </a:rPr>
              <a:t>2</a:t>
            </a:r>
            <a:r>
              <a:rPr lang="en-US" altLang="en-US" i="1">
                <a:sym typeface="Symbol" charset="2"/>
              </a:rPr>
              <a:t> +</a:t>
            </a:r>
            <a:r>
              <a:rPr lang="en-US" altLang="en-US">
                <a:sym typeface="Symbol" charset="2"/>
              </a:rPr>
              <a:t> </a:t>
            </a:r>
            <a:r>
              <a:rPr lang="en-US" altLang="en-US" i="1">
                <a:sym typeface="Symbol" charset="2"/>
              </a:rPr>
              <a:t>R</a:t>
            </a:r>
            <a:r>
              <a:rPr lang="en-US" altLang="en-US" baseline="-25000">
                <a:sym typeface="Symbol" charset="2"/>
              </a:rPr>
              <a:t>3</a:t>
            </a:r>
            <a:r>
              <a:rPr lang="en-US" altLang="en-US">
                <a:sym typeface="Symbol" charset="2"/>
              </a:rPr>
              <a:t>) </a:t>
            </a:r>
            <a:r>
              <a:rPr lang="en-US" altLang="en-US" i="1">
                <a:sym typeface="Symbol" charset="2"/>
              </a:rPr>
              <a:t>I</a:t>
            </a:r>
            <a:endParaRPr lang="en-US" altLang="en-US">
              <a:sym typeface="Symbol" charset="2"/>
            </a:endParaRPr>
          </a:p>
        </p:txBody>
      </p:sp>
      <p:sp>
        <p:nvSpPr>
          <p:cNvPr id="1350664" name="Text Box 8"/>
          <p:cNvSpPr txBox="1">
            <a:spLocks noChangeArrowheads="1"/>
          </p:cNvSpPr>
          <p:nvPr/>
        </p:nvSpPr>
        <p:spPr bwMode="auto">
          <a:xfrm>
            <a:off x="1371600" y="3962400"/>
            <a:ext cx="664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ym typeface="Symbol" charset="2"/>
              </a:rPr>
              <a:t>emf = R</a:t>
            </a:r>
            <a:r>
              <a:rPr lang="en-US" altLang="en-US" baseline="-25000">
                <a:sym typeface="Symbol" charset="2"/>
              </a:rPr>
              <a:t>equivalent</a:t>
            </a:r>
            <a:r>
              <a:rPr lang="en-US" altLang="en-US">
                <a:sym typeface="Symbol" charset="2"/>
              </a:rPr>
              <a:t> </a:t>
            </a:r>
            <a:r>
              <a:rPr lang="en-US" altLang="en-US" i="1">
                <a:sym typeface="Symbol" charset="2"/>
              </a:rPr>
              <a:t>I  ,   </a:t>
            </a:r>
            <a:r>
              <a:rPr lang="en-US" altLang="en-US">
                <a:sym typeface="Symbol" charset="2"/>
              </a:rPr>
              <a:t>where   </a:t>
            </a:r>
            <a:r>
              <a:rPr lang="en-US" altLang="en-US" i="1">
                <a:sym typeface="Symbol" charset="2"/>
              </a:rPr>
              <a:t>R</a:t>
            </a:r>
            <a:r>
              <a:rPr lang="en-US" altLang="en-US" baseline="-25000">
                <a:sym typeface="Symbol" charset="2"/>
              </a:rPr>
              <a:t>equivalent</a:t>
            </a:r>
            <a:r>
              <a:rPr lang="en-US" altLang="en-US">
                <a:sym typeface="Symbol" charset="2"/>
              </a:rPr>
              <a:t> </a:t>
            </a:r>
            <a:r>
              <a:rPr lang="en-US" altLang="en-US" i="1">
                <a:sym typeface="Symbol" charset="2"/>
              </a:rPr>
              <a:t>= R</a:t>
            </a:r>
            <a:r>
              <a:rPr lang="en-US" altLang="en-US" baseline="-25000">
                <a:sym typeface="Symbol" charset="2"/>
              </a:rPr>
              <a:t>1</a:t>
            </a:r>
            <a:r>
              <a:rPr lang="en-US" altLang="en-US">
                <a:sym typeface="Symbol" charset="2"/>
              </a:rPr>
              <a:t> + </a:t>
            </a:r>
            <a:r>
              <a:rPr lang="en-US" altLang="en-US" i="1">
                <a:sym typeface="Symbol" charset="2"/>
              </a:rPr>
              <a:t>R</a:t>
            </a:r>
            <a:r>
              <a:rPr lang="en-US" altLang="en-US" baseline="-25000">
                <a:sym typeface="Symbol" charset="2"/>
              </a:rPr>
              <a:t>2</a:t>
            </a:r>
            <a:r>
              <a:rPr lang="en-US" altLang="en-US" i="1">
                <a:sym typeface="Symbol" charset="2"/>
              </a:rPr>
              <a:t> +</a:t>
            </a:r>
            <a:r>
              <a:rPr lang="en-US" altLang="en-US">
                <a:sym typeface="Symbol" charset="2"/>
              </a:rPr>
              <a:t> </a:t>
            </a:r>
            <a:r>
              <a:rPr lang="en-US" altLang="en-US" i="1">
                <a:sym typeface="Symbol" charset="2"/>
              </a:rPr>
              <a:t>R</a:t>
            </a:r>
            <a:r>
              <a:rPr lang="en-US" altLang="en-US" baseline="-25000">
                <a:sym typeface="Symbol" charset="2"/>
              </a:rPr>
              <a:t>3</a:t>
            </a:r>
            <a:r>
              <a:rPr lang="en-US" altLang="en-US">
                <a:sym typeface="Symbol" charset="2"/>
              </a:rPr>
              <a:t> </a:t>
            </a:r>
          </a:p>
        </p:txBody>
      </p:sp>
      <p:sp>
        <p:nvSpPr>
          <p:cNvPr id="1350665" name="Text Box 9"/>
          <p:cNvSpPr txBox="1">
            <a:spLocks noChangeArrowheads="1"/>
          </p:cNvSpPr>
          <p:nvPr/>
        </p:nvSpPr>
        <p:spPr bwMode="auto">
          <a:xfrm>
            <a:off x="838200" y="4876800"/>
            <a:ext cx="753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For resistors made of the same material and with the same </a:t>
            </a:r>
            <a:r>
              <a:rPr lang="en-US" altLang="en-US" i="1">
                <a:solidFill>
                  <a:schemeClr val="accent2"/>
                </a:solidFill>
              </a:rPr>
              <a:t>A</a:t>
            </a:r>
            <a:endParaRPr lang="en-US" altLang="en-US">
              <a:solidFill>
                <a:schemeClr val="accent2"/>
              </a:solidFill>
            </a:endParaRPr>
          </a:p>
          <a:p>
            <a:pPr eaLnBrk="1" hangingPunct="1"/>
            <a:r>
              <a:rPr lang="en-US" altLang="en-US">
                <a:solidFill>
                  <a:schemeClr val="accent2"/>
                </a:solidFill>
              </a:rPr>
              <a:t>it follows straight from the definition of resistance:</a:t>
            </a:r>
            <a:endParaRPr lang="en-US" altLang="en-US"/>
          </a:p>
        </p:txBody>
      </p:sp>
      <p:graphicFrame>
        <p:nvGraphicFramePr>
          <p:cNvPr id="1350666" name="Object 10"/>
          <p:cNvGraphicFramePr>
            <a:graphicFrameLocks noChangeAspect="1"/>
          </p:cNvGraphicFramePr>
          <p:nvPr/>
        </p:nvGraphicFramePr>
        <p:xfrm>
          <a:off x="3657600" y="5715000"/>
          <a:ext cx="911225" cy="725488"/>
        </p:xfrm>
        <a:graphic>
          <a:graphicData uri="http://schemas.openxmlformats.org/presentationml/2006/ole">
            <mc:AlternateContent xmlns:mc="http://schemas.openxmlformats.org/markup-compatibility/2006">
              <mc:Choice xmlns:v="urn:schemas-microsoft-com:vml" Requires="v">
                <p:oleObj spid="_x0000_s54483" name="Equation" r:id="rId5" imgW="495085" imgH="393529" progId="Equation.DSMT4">
                  <p:embed/>
                </p:oleObj>
              </mc:Choice>
              <mc:Fallback>
                <p:oleObj name="Equation" r:id="rId5" imgW="495085"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715000"/>
                        <a:ext cx="911225" cy="725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1" name="Rectangle 11"/>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Series Resistance</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20</a:t>
            </a:fld>
            <a:endParaRPr lang="en-US" altLang="en-US"/>
          </a:p>
        </p:txBody>
      </p:sp>
      <p:graphicFrame>
        <p:nvGraphicFramePr>
          <p:cNvPr id="13" name="Object 11"/>
          <p:cNvGraphicFramePr>
            <a:graphicFrameLocks noChangeAspect="1"/>
          </p:cNvGraphicFramePr>
          <p:nvPr>
            <p:extLst>
              <p:ext uri="{D42A27DB-BD31-4B8C-83A1-F6EECF244321}">
                <p14:modId xmlns:p14="http://schemas.microsoft.com/office/powerpoint/2010/main" val="4260096555"/>
              </p:ext>
            </p:extLst>
          </p:nvPr>
        </p:nvGraphicFramePr>
        <p:xfrm>
          <a:off x="5586413" y="5867400"/>
          <a:ext cx="2498725" cy="444500"/>
        </p:xfrm>
        <a:graphic>
          <a:graphicData uri="http://schemas.openxmlformats.org/presentationml/2006/ole">
            <mc:AlternateContent xmlns:mc="http://schemas.openxmlformats.org/markup-compatibility/2006">
              <mc:Choice xmlns:v="urn:schemas-microsoft-com:vml" Requires="v">
                <p:oleObj spid="_x0000_s54484" name="Equation" r:id="rId7" imgW="1358640" imgH="241200" progId="Equation.3">
                  <p:embed/>
                </p:oleObj>
              </mc:Choice>
              <mc:Fallback>
                <p:oleObj name="Equation" r:id="rId7" imgW="1358640" imgH="241200" progId="Equation.3">
                  <p:embed/>
                  <p:pic>
                    <p:nvPicPr>
                      <p:cNvPr id="0" name=""/>
                      <p:cNvPicPr>
                        <a:picLocks noChangeAspect="1" noChangeArrowheads="1"/>
                      </p:cNvPicPr>
                      <p:nvPr/>
                    </p:nvPicPr>
                    <p:blipFill>
                      <a:blip r:embed="rId8"/>
                      <a:srcRect/>
                      <a:stretch>
                        <a:fillRect/>
                      </a:stretch>
                    </p:blipFill>
                    <p:spPr bwMode="auto">
                      <a:xfrm>
                        <a:off x="5586413" y="5867400"/>
                        <a:ext cx="2498725"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091023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06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06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06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06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0664"/>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35065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350665"/>
                                        </p:tgtEl>
                                        <p:attrNameLst>
                                          <p:attrName>style.visibility</p:attrName>
                                        </p:attrNameLst>
                                      </p:cBhvr>
                                      <p:to>
                                        <p:strVal val="visible"/>
                                      </p:to>
                                    </p:set>
                                  </p:childTnLst>
                                </p:cTn>
                              </p:par>
                            </p:childTnLst>
                          </p:cTn>
                        </p:par>
                      </p:childTnLst>
                    </p:cTn>
                  </p:par>
                  <p:par>
                    <p:cTn id="30" fill="hold">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35066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58" grpId="0" animBg="1"/>
      <p:bldP spid="1350660" grpId="0" autoUpdateAnimBg="0"/>
      <p:bldP spid="1350661" grpId="0" autoUpdateAnimBg="0"/>
      <p:bldP spid="1350662" grpId="0" autoUpdateAnimBg="0"/>
      <p:bldP spid="1350663" grpId="0" autoUpdateAnimBg="0"/>
      <p:bldP spid="1350664" grpId="0" autoUpdateAnimBg="0"/>
      <p:bldP spid="135066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152400" y="1093788"/>
            <a:ext cx="35814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6803" name="Text Box 3"/>
          <p:cNvSpPr txBox="1">
            <a:spLocks noChangeArrowheads="1"/>
          </p:cNvSpPr>
          <p:nvPr/>
        </p:nvSpPr>
        <p:spPr bwMode="auto">
          <a:xfrm>
            <a:off x="4648200" y="11430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I = I</a:t>
            </a:r>
            <a:r>
              <a:rPr lang="en-US" altLang="en-US" baseline="-25000"/>
              <a:t>1</a:t>
            </a:r>
            <a:r>
              <a:rPr lang="en-US" altLang="en-US"/>
              <a:t> +</a:t>
            </a:r>
            <a:r>
              <a:rPr lang="en-US" altLang="en-US" i="1"/>
              <a:t> I</a:t>
            </a:r>
            <a:r>
              <a:rPr lang="en-US" altLang="en-US" baseline="-25000"/>
              <a:t>2</a:t>
            </a:r>
            <a:r>
              <a:rPr lang="en-US" altLang="en-US"/>
              <a:t> +</a:t>
            </a:r>
            <a:r>
              <a:rPr lang="en-US" altLang="en-US" i="1"/>
              <a:t> I</a:t>
            </a:r>
            <a:r>
              <a:rPr lang="en-US" altLang="en-US" baseline="-25000"/>
              <a:t>3</a:t>
            </a:r>
            <a:r>
              <a:rPr lang="en-US" altLang="en-US" i="1"/>
              <a:t> </a:t>
            </a:r>
          </a:p>
        </p:txBody>
      </p:sp>
      <p:graphicFrame>
        <p:nvGraphicFramePr>
          <p:cNvPr id="1356804" name="Object 4"/>
          <p:cNvGraphicFramePr>
            <a:graphicFrameLocks noChangeAspect="1"/>
          </p:cNvGraphicFramePr>
          <p:nvPr/>
        </p:nvGraphicFramePr>
        <p:xfrm>
          <a:off x="4648200" y="1752600"/>
          <a:ext cx="2589213" cy="795338"/>
        </p:xfrm>
        <a:graphic>
          <a:graphicData uri="http://schemas.openxmlformats.org/presentationml/2006/ole">
            <mc:AlternateContent xmlns:mc="http://schemas.openxmlformats.org/markup-compatibility/2006">
              <mc:Choice xmlns:v="urn:schemas-microsoft-com:vml" Requires="v">
                <p:oleObj spid="_x0000_s56264" name="Equation" r:id="rId5" imgW="1409088" imgH="431613" progId="Equation.3">
                  <p:embed/>
                </p:oleObj>
              </mc:Choice>
              <mc:Fallback>
                <p:oleObj name="Equation" r:id="rId5" imgW="1409088"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752600"/>
                        <a:ext cx="2589213" cy="795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6805" name="Object 5"/>
          <p:cNvGraphicFramePr>
            <a:graphicFrameLocks noChangeAspect="1"/>
          </p:cNvGraphicFramePr>
          <p:nvPr/>
        </p:nvGraphicFramePr>
        <p:xfrm>
          <a:off x="4625975" y="2614613"/>
          <a:ext cx="3987800" cy="892175"/>
        </p:xfrm>
        <a:graphic>
          <a:graphicData uri="http://schemas.openxmlformats.org/presentationml/2006/ole">
            <mc:AlternateContent xmlns:mc="http://schemas.openxmlformats.org/markup-compatibility/2006">
              <mc:Choice xmlns:v="urn:schemas-microsoft-com:vml" Requires="v">
                <p:oleObj spid="_x0000_s56265" name="Equation" r:id="rId7" imgW="2171700" imgH="482600" progId="Equation.DSMT4">
                  <p:embed/>
                </p:oleObj>
              </mc:Choice>
              <mc:Fallback>
                <p:oleObj name="Equation" r:id="rId7" imgW="21717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975" y="2614613"/>
                        <a:ext cx="3987800"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6806" name="Object 6"/>
          <p:cNvGraphicFramePr>
            <a:graphicFrameLocks noChangeAspect="1"/>
          </p:cNvGraphicFramePr>
          <p:nvPr/>
        </p:nvGraphicFramePr>
        <p:xfrm>
          <a:off x="4724400" y="3733800"/>
          <a:ext cx="2774950" cy="819150"/>
        </p:xfrm>
        <a:graphic>
          <a:graphicData uri="http://schemas.openxmlformats.org/presentationml/2006/ole">
            <mc:AlternateContent xmlns:mc="http://schemas.openxmlformats.org/markup-compatibility/2006">
              <mc:Choice xmlns:v="urn:schemas-microsoft-com:vml" Requires="v">
                <p:oleObj spid="_x0000_s56266" name="Equation" r:id="rId9" imgW="1511300" imgH="444500" progId="Equation.DSMT4">
                  <p:embed/>
                </p:oleObj>
              </mc:Choice>
              <mc:Fallback>
                <p:oleObj name="Equation" r:id="rId9" imgW="15113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733800"/>
                        <a:ext cx="2774950" cy="81915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6807" name="Text Box 7"/>
          <p:cNvSpPr txBox="1">
            <a:spLocks noChangeArrowheads="1"/>
          </p:cNvSpPr>
          <p:nvPr/>
        </p:nvSpPr>
        <p:spPr bwMode="auto">
          <a:xfrm>
            <a:off x="838200" y="4876800"/>
            <a:ext cx="753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For resistors made of the same material and with the same </a:t>
            </a:r>
            <a:r>
              <a:rPr lang="en-US" altLang="en-US" i="1">
                <a:solidFill>
                  <a:schemeClr val="accent2"/>
                </a:solidFill>
              </a:rPr>
              <a:t>A</a:t>
            </a:r>
            <a:endParaRPr lang="en-US" altLang="en-US">
              <a:solidFill>
                <a:schemeClr val="accent2"/>
              </a:solidFill>
            </a:endParaRPr>
          </a:p>
          <a:p>
            <a:pPr eaLnBrk="1" hangingPunct="1"/>
            <a:r>
              <a:rPr lang="en-US" altLang="en-US">
                <a:solidFill>
                  <a:schemeClr val="accent2"/>
                </a:solidFill>
              </a:rPr>
              <a:t>it follows straight from the definition resistance:</a:t>
            </a:r>
            <a:endParaRPr lang="en-US" altLang="en-US"/>
          </a:p>
        </p:txBody>
      </p:sp>
      <p:graphicFrame>
        <p:nvGraphicFramePr>
          <p:cNvPr id="1356808" name="Object 8"/>
          <p:cNvGraphicFramePr>
            <a:graphicFrameLocks noChangeAspect="1"/>
          </p:cNvGraphicFramePr>
          <p:nvPr/>
        </p:nvGraphicFramePr>
        <p:xfrm>
          <a:off x="1524000" y="5715000"/>
          <a:ext cx="911225" cy="725488"/>
        </p:xfrm>
        <a:graphic>
          <a:graphicData uri="http://schemas.openxmlformats.org/presentationml/2006/ole">
            <mc:AlternateContent xmlns:mc="http://schemas.openxmlformats.org/markup-compatibility/2006">
              <mc:Choice xmlns:v="urn:schemas-microsoft-com:vml" Requires="v">
                <p:oleObj spid="_x0000_s56267" name="Equation" r:id="rId11" imgW="495085" imgH="393529" progId="Equation.3">
                  <p:embed/>
                </p:oleObj>
              </mc:Choice>
              <mc:Fallback>
                <p:oleObj name="Equation" r:id="rId11" imgW="495085"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715000"/>
                        <a:ext cx="911225" cy="725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6809" name="Line 9"/>
          <p:cNvSpPr>
            <a:spLocks noChangeShapeType="1"/>
          </p:cNvSpPr>
          <p:nvPr/>
        </p:nvSpPr>
        <p:spPr bwMode="auto">
          <a:xfrm>
            <a:off x="2743200" y="6096000"/>
            <a:ext cx="5111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56810" name="Object 10"/>
          <p:cNvGraphicFramePr>
            <a:graphicFrameLocks noChangeAspect="1"/>
          </p:cNvGraphicFramePr>
          <p:nvPr/>
        </p:nvGraphicFramePr>
        <p:xfrm>
          <a:off x="3657600" y="5715000"/>
          <a:ext cx="957263" cy="725488"/>
        </p:xfrm>
        <a:graphic>
          <a:graphicData uri="http://schemas.openxmlformats.org/presentationml/2006/ole">
            <mc:AlternateContent xmlns:mc="http://schemas.openxmlformats.org/markup-compatibility/2006">
              <mc:Choice xmlns:v="urn:schemas-microsoft-com:vml" Requires="v">
                <p:oleObj spid="_x0000_s56268" name="Equation" r:id="rId13" imgW="520474" imgH="393529" progId="Equation.3">
                  <p:embed/>
                </p:oleObj>
              </mc:Choice>
              <mc:Fallback>
                <p:oleObj name="Equation" r:id="rId13" imgW="520474"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5715000"/>
                        <a:ext cx="957263" cy="725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56811" name="Object 11"/>
          <p:cNvGraphicFramePr>
            <a:graphicFrameLocks noChangeAspect="1"/>
          </p:cNvGraphicFramePr>
          <p:nvPr>
            <p:extLst>
              <p:ext uri="{D42A27DB-BD31-4B8C-83A1-F6EECF244321}">
                <p14:modId xmlns:p14="http://schemas.microsoft.com/office/powerpoint/2010/main" val="3157716136"/>
              </p:ext>
            </p:extLst>
          </p:nvPr>
        </p:nvGraphicFramePr>
        <p:xfrm>
          <a:off x="5551488" y="5867400"/>
          <a:ext cx="2568575" cy="444500"/>
        </p:xfrm>
        <a:graphic>
          <a:graphicData uri="http://schemas.openxmlformats.org/presentationml/2006/ole">
            <mc:AlternateContent xmlns:mc="http://schemas.openxmlformats.org/markup-compatibility/2006">
              <mc:Choice xmlns:v="urn:schemas-microsoft-com:vml" Requires="v">
                <p:oleObj spid="_x0000_s56269" name="Equation" r:id="rId15" imgW="1396800" imgH="241200" progId="Equation.3">
                  <p:embed/>
                </p:oleObj>
              </mc:Choice>
              <mc:Fallback>
                <p:oleObj name="Equation" r:id="rId15" imgW="1396800" imgH="241200" progId="Equation.3">
                  <p:embed/>
                  <p:pic>
                    <p:nvPicPr>
                      <p:cNvPr id="0" name=""/>
                      <p:cNvPicPr>
                        <a:picLocks noChangeAspect="1" noChangeArrowheads="1"/>
                      </p:cNvPicPr>
                      <p:nvPr/>
                    </p:nvPicPr>
                    <p:blipFill>
                      <a:blip r:embed="rId16"/>
                      <a:srcRect/>
                      <a:stretch>
                        <a:fillRect/>
                      </a:stretch>
                    </p:blipFill>
                    <p:spPr bwMode="auto">
                      <a:xfrm>
                        <a:off x="5551488" y="5867400"/>
                        <a:ext cx="2568575"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60" name="Rectangle 12"/>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Parallel Resistance</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21</a:t>
            </a:fld>
            <a:endParaRPr lang="en-US" altLang="en-US"/>
          </a:p>
        </p:txBody>
      </p:sp>
    </p:spTree>
    <p:extLst>
      <p:ext uri="{BB962C8B-B14F-4D97-AF65-F5344CB8AC3E}">
        <p14:creationId xmlns:p14="http://schemas.microsoft.com/office/powerpoint/2010/main" val="4020080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568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568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568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68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568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356809"/>
                                        </p:tgtEl>
                                        <p:attrNameLst>
                                          <p:attrName>style.visibility</p:attrName>
                                        </p:attrNameLst>
                                      </p:cBhvr>
                                      <p:to>
                                        <p:strVal val="visible"/>
                                      </p:to>
                                    </p:set>
                                    <p:anim calcmode="lin" valueType="num">
                                      <p:cBhvr>
                                        <p:cTn id="31" dur="500" fill="hold"/>
                                        <p:tgtEl>
                                          <p:spTgt spid="1356809"/>
                                        </p:tgtEl>
                                        <p:attrNameLst>
                                          <p:attrName>ppt_x</p:attrName>
                                        </p:attrNameLst>
                                      </p:cBhvr>
                                      <p:tavLst>
                                        <p:tav tm="0">
                                          <p:val>
                                            <p:strVal val="#ppt_x-#ppt_w/2"/>
                                          </p:val>
                                        </p:tav>
                                        <p:tav tm="100000">
                                          <p:val>
                                            <p:strVal val="#ppt_x"/>
                                          </p:val>
                                        </p:tav>
                                      </p:tavLst>
                                    </p:anim>
                                    <p:anim calcmode="lin" valueType="num">
                                      <p:cBhvr>
                                        <p:cTn id="32" dur="500" fill="hold"/>
                                        <p:tgtEl>
                                          <p:spTgt spid="1356809"/>
                                        </p:tgtEl>
                                        <p:attrNameLst>
                                          <p:attrName>ppt_y</p:attrName>
                                        </p:attrNameLst>
                                      </p:cBhvr>
                                      <p:tavLst>
                                        <p:tav tm="0">
                                          <p:val>
                                            <p:strVal val="#ppt_y"/>
                                          </p:val>
                                        </p:tav>
                                        <p:tav tm="100000">
                                          <p:val>
                                            <p:strVal val="#ppt_y"/>
                                          </p:val>
                                        </p:tav>
                                      </p:tavLst>
                                    </p:anim>
                                    <p:anim calcmode="lin" valueType="num">
                                      <p:cBhvr>
                                        <p:cTn id="33" dur="500" fill="hold"/>
                                        <p:tgtEl>
                                          <p:spTgt spid="1356809"/>
                                        </p:tgtEl>
                                        <p:attrNameLst>
                                          <p:attrName>ppt_w</p:attrName>
                                        </p:attrNameLst>
                                      </p:cBhvr>
                                      <p:tavLst>
                                        <p:tav tm="0">
                                          <p:val>
                                            <p:fltVal val="0"/>
                                          </p:val>
                                        </p:tav>
                                        <p:tav tm="100000">
                                          <p:val>
                                            <p:strVal val="#ppt_w"/>
                                          </p:val>
                                        </p:tav>
                                      </p:tavLst>
                                    </p:anim>
                                    <p:anim calcmode="lin" valueType="num">
                                      <p:cBhvr>
                                        <p:cTn id="34" dur="500" fill="hold"/>
                                        <p:tgtEl>
                                          <p:spTgt spid="1356809"/>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1" presetClass="entr" presetSubtype="0" fill="hold" nodeType="afterEffect">
                                  <p:stCondLst>
                                    <p:cond delay="0"/>
                                  </p:stCondLst>
                                  <p:childTnLst>
                                    <p:set>
                                      <p:cBhvr>
                                        <p:cTn id="37" dur="1" fill="hold">
                                          <p:stCondLst>
                                            <p:cond delay="499"/>
                                          </p:stCondLst>
                                        </p:cTn>
                                        <p:tgtEl>
                                          <p:spTgt spid="13568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1356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3" grpId="0" autoUpdateAnimBg="0"/>
      <p:bldP spid="1356807" grpId="0" autoUpdateAnimBg="0"/>
      <p:bldP spid="13568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457200"/>
            <a:ext cx="8077200" cy="457200"/>
          </a:xfrm>
        </p:spPr>
        <p:txBody>
          <a:bodyPr>
            <a:normAutofit fontScale="90000"/>
          </a:bodyPr>
          <a:lstStyle/>
          <a:p>
            <a:r>
              <a:rPr lang="en-US" altLang="ja-JP" dirty="0" smtClean="0">
                <a:ea typeface="ＭＳ Ｐゴシック" pitchFamily="34" charset="-128"/>
              </a:rPr>
              <a:t>Kirchhoff’s Rules</a:t>
            </a:r>
          </a:p>
        </p:txBody>
      </p:sp>
      <p:grpSp>
        <p:nvGrpSpPr>
          <p:cNvPr id="7173" name="Group 3"/>
          <p:cNvGrpSpPr>
            <a:grpSpLocks/>
          </p:cNvGrpSpPr>
          <p:nvPr/>
        </p:nvGrpSpPr>
        <p:grpSpPr bwMode="auto">
          <a:xfrm>
            <a:off x="914400" y="1066800"/>
            <a:ext cx="7010400" cy="2057400"/>
            <a:chOff x="576" y="672"/>
            <a:chExt cx="4416" cy="1320"/>
          </a:xfrm>
        </p:grpSpPr>
        <p:sp>
          <p:nvSpPr>
            <p:cNvPr id="7178" name="Text Box 4"/>
            <p:cNvSpPr txBox="1">
              <a:spLocks noChangeArrowheads="1"/>
            </p:cNvSpPr>
            <p:nvPr/>
          </p:nvSpPr>
          <p:spPr bwMode="auto">
            <a:xfrm>
              <a:off x="576" y="672"/>
              <a:ext cx="4416"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dirty="0">
                  <a:ea typeface="ＭＳ Ｐゴシック" pitchFamily="34" charset="-128"/>
                </a:rPr>
                <a:t>Kirchhoff’s Rule </a:t>
              </a:r>
              <a:r>
                <a:rPr lang="en-US" altLang="ja-JP" sz="2000" b="1" i="0" dirty="0" smtClean="0">
                  <a:ea typeface="ＭＳ Ｐゴシック" pitchFamily="34" charset="-128"/>
                </a:rPr>
                <a:t>2: </a:t>
              </a:r>
              <a:r>
                <a:rPr lang="en-US" altLang="ja-JP" sz="2000" b="1" i="0" dirty="0">
                  <a:ea typeface="ＭＳ Ｐゴシック" pitchFamily="34" charset="-128"/>
                </a:rPr>
                <a:t>Loop Rule</a:t>
              </a:r>
            </a:p>
            <a:p>
              <a:pPr>
                <a:spcBef>
                  <a:spcPct val="50000"/>
                </a:spcBef>
                <a:buFont typeface="Wingdings" pitchFamily="2" charset="2"/>
                <a:buChar char="v"/>
              </a:pPr>
              <a:r>
                <a:rPr lang="en-US" altLang="ja-JP" sz="2000" b="1" i="0" dirty="0">
                  <a:ea typeface="ＭＳ Ｐゴシック" pitchFamily="34" charset="-128"/>
                </a:rPr>
                <a:t> </a:t>
              </a:r>
              <a:r>
                <a:rPr lang="en-US" altLang="ja-JP" i="0" dirty="0">
                  <a:ea typeface="ＭＳ Ｐゴシック" pitchFamily="34" charset="-128"/>
                </a:rPr>
                <a:t> </a:t>
              </a:r>
              <a:r>
                <a:rPr lang="en-US" altLang="ja-JP" sz="2000" b="1" i="0" dirty="0">
                  <a:ea typeface="ＭＳ Ｐゴシック" pitchFamily="34" charset="-128"/>
                </a:rPr>
                <a:t>When any closed loop is traversed completely in a circuit, the algebraic sum of the changes in potential is equal to zero.</a:t>
              </a:r>
            </a:p>
            <a:p>
              <a:pPr>
                <a:spcBef>
                  <a:spcPct val="50000"/>
                </a:spcBef>
                <a:buFont typeface="Wingdings" pitchFamily="2" charset="2"/>
                <a:buChar char="v"/>
              </a:pPr>
              <a:endParaRPr lang="ja-JP" altLang="en-US" sz="2000" b="1" dirty="0">
                <a:ea typeface="ＭＳ Ｐゴシック" pitchFamily="34" charset="-128"/>
              </a:endParaRPr>
            </a:p>
          </p:txBody>
        </p:sp>
        <p:graphicFrame>
          <p:nvGraphicFramePr>
            <p:cNvPr id="7171" name="Object 5"/>
            <p:cNvGraphicFramePr>
              <a:graphicFrameLocks noChangeAspect="1"/>
            </p:cNvGraphicFramePr>
            <p:nvPr/>
          </p:nvGraphicFramePr>
          <p:xfrm>
            <a:off x="1680" y="1536"/>
            <a:ext cx="864" cy="456"/>
          </p:xfrm>
          <a:graphic>
            <a:graphicData uri="http://schemas.openxmlformats.org/presentationml/2006/ole">
              <mc:AlternateContent xmlns:mc="http://schemas.openxmlformats.org/markup-compatibility/2006">
                <mc:Choice xmlns:v="urn:schemas-microsoft-com:vml" Requires="v">
                  <p:oleObj spid="_x0000_s66878" name="Equation" r:id="rId4" imgW="672840" imgH="355320" progId="Equation.DSMT4">
                    <p:embed/>
                  </p:oleObj>
                </mc:Choice>
                <mc:Fallback>
                  <p:oleObj name="Equation" r:id="rId4" imgW="67284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536"/>
                          <a:ext cx="864"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74" name="Group 6"/>
          <p:cNvGrpSpPr>
            <a:grpSpLocks/>
          </p:cNvGrpSpPr>
          <p:nvPr/>
        </p:nvGrpSpPr>
        <p:grpSpPr bwMode="auto">
          <a:xfrm>
            <a:off x="838200" y="3565525"/>
            <a:ext cx="7467600" cy="1936750"/>
            <a:chOff x="528" y="2016"/>
            <a:chExt cx="4704" cy="1220"/>
          </a:xfrm>
        </p:grpSpPr>
        <p:sp>
          <p:nvSpPr>
            <p:cNvPr id="7177" name="Text Box 7"/>
            <p:cNvSpPr txBox="1">
              <a:spLocks noChangeArrowheads="1"/>
            </p:cNvSpPr>
            <p:nvPr/>
          </p:nvSpPr>
          <p:spPr bwMode="auto">
            <a:xfrm>
              <a:off x="528" y="2016"/>
              <a:ext cx="4704"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None/>
              </a:pPr>
              <a:r>
                <a:rPr lang="en-US" altLang="ja-JP" sz="2000" b="1" i="0" dirty="0">
                  <a:ea typeface="ＭＳ Ｐゴシック" pitchFamily="34" charset="-128"/>
                </a:rPr>
                <a:t>Kirchhoff’s Rule </a:t>
              </a:r>
              <a:r>
                <a:rPr lang="en-US" altLang="ja-JP" sz="2000" b="1" i="0" dirty="0" smtClean="0">
                  <a:ea typeface="ＭＳ Ｐゴシック" pitchFamily="34" charset="-128"/>
                </a:rPr>
                <a:t>1: </a:t>
              </a:r>
              <a:r>
                <a:rPr lang="en-US" altLang="ja-JP" sz="2000" b="1" i="0" dirty="0">
                  <a:ea typeface="ＭＳ Ｐゴシック" pitchFamily="34" charset="-128"/>
                </a:rPr>
                <a:t>Junction Rule</a:t>
              </a:r>
            </a:p>
            <a:p>
              <a:pPr>
                <a:spcBef>
                  <a:spcPct val="50000"/>
                </a:spcBef>
                <a:buFont typeface="Wingdings" pitchFamily="2" charset="2"/>
                <a:buChar char="v"/>
              </a:pPr>
              <a:r>
                <a:rPr lang="en-US" altLang="ja-JP" sz="2000" b="1" i="0" dirty="0">
                  <a:ea typeface="ＭＳ Ｐゴシック" pitchFamily="34" charset="-128"/>
                </a:rPr>
                <a:t> The sum of currents entering any junction in a circuit is equal to the sum of currents leaving that junction.</a:t>
              </a:r>
            </a:p>
          </p:txBody>
        </p:sp>
        <p:graphicFrame>
          <p:nvGraphicFramePr>
            <p:cNvPr id="7170" name="Object 8"/>
            <p:cNvGraphicFramePr>
              <a:graphicFrameLocks noChangeAspect="1"/>
            </p:cNvGraphicFramePr>
            <p:nvPr/>
          </p:nvGraphicFramePr>
          <p:xfrm>
            <a:off x="1776" y="2784"/>
            <a:ext cx="1056" cy="452"/>
          </p:xfrm>
          <a:graphic>
            <a:graphicData uri="http://schemas.openxmlformats.org/presentationml/2006/ole">
              <mc:AlternateContent xmlns:mc="http://schemas.openxmlformats.org/markup-compatibility/2006">
                <mc:Choice xmlns:v="urn:schemas-microsoft-com:vml" Requires="v">
                  <p:oleObj spid="_x0000_s66879" name="Equation" r:id="rId6" imgW="799920" imgH="342720" progId="Equation.DSMT4">
                    <p:embed/>
                  </p:oleObj>
                </mc:Choice>
                <mc:Fallback>
                  <p:oleObj name="Equation" r:id="rId6" imgW="799920" imgH="342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 y="2784"/>
                          <a:ext cx="1056"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5" name="Text Box 9"/>
          <p:cNvSpPr txBox="1">
            <a:spLocks noChangeArrowheads="1"/>
          </p:cNvSpPr>
          <p:nvPr/>
        </p:nvSpPr>
        <p:spPr bwMode="auto">
          <a:xfrm>
            <a:off x="4953000" y="5318125"/>
            <a:ext cx="358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rgbClr val="FF3300"/>
              </a:buClr>
              <a:buFont typeface="Wingdings" pitchFamily="2" charset="2"/>
              <a:buChar char="Ø"/>
            </a:pPr>
            <a:r>
              <a:rPr lang="ja-JP" altLang="en-US" sz="2000" b="1" i="0">
                <a:ea typeface="ＭＳ Ｐゴシック" pitchFamily="34" charset="-128"/>
              </a:rPr>
              <a:t> </a:t>
            </a:r>
            <a:r>
              <a:rPr lang="en-US" altLang="ja-JP" sz="2000" b="1" i="0">
                <a:solidFill>
                  <a:srgbClr val="FF3300"/>
                </a:solidFill>
                <a:ea typeface="ＭＳ Ｐゴシック" pitchFamily="34" charset="-128"/>
              </a:rPr>
              <a:t>Conservation of charge</a:t>
            </a:r>
          </a:p>
          <a:p>
            <a:pPr>
              <a:spcBef>
                <a:spcPct val="50000"/>
              </a:spcBef>
              <a:buFont typeface="Wingdings" pitchFamily="2" charset="2"/>
              <a:buChar char="Ø"/>
            </a:pPr>
            <a:r>
              <a:rPr lang="en-US" altLang="ja-JP" sz="2000">
                <a:solidFill>
                  <a:srgbClr val="FF3300"/>
                </a:solidFill>
                <a:ea typeface="ＭＳ Ｐゴシック" pitchFamily="34" charset="-128"/>
              </a:rPr>
              <a:t> In </a:t>
            </a:r>
            <a:r>
              <a:rPr lang="en-US" altLang="ja-JP" sz="2000" i="0">
                <a:solidFill>
                  <a:srgbClr val="FF3300"/>
                </a:solidFill>
                <a:ea typeface="ＭＳ Ｐゴシック" pitchFamily="34" charset="-128"/>
              </a:rPr>
              <a:t>and</a:t>
            </a:r>
            <a:r>
              <a:rPr lang="en-US" altLang="ja-JP" sz="2000">
                <a:solidFill>
                  <a:srgbClr val="FF3300"/>
                </a:solidFill>
                <a:ea typeface="ＭＳ Ｐゴシック" pitchFamily="34" charset="-128"/>
              </a:rPr>
              <a:t> Out </a:t>
            </a:r>
            <a:r>
              <a:rPr lang="en-US" altLang="ja-JP" sz="2000" i="0">
                <a:solidFill>
                  <a:srgbClr val="FF3300"/>
                </a:solidFill>
                <a:ea typeface="ＭＳ Ｐゴシック" pitchFamily="34" charset="-128"/>
              </a:rPr>
              <a:t>branches</a:t>
            </a:r>
          </a:p>
          <a:p>
            <a:pPr>
              <a:spcBef>
                <a:spcPct val="50000"/>
              </a:spcBef>
              <a:buFont typeface="Wingdings" pitchFamily="2" charset="2"/>
              <a:buChar char="Ø"/>
            </a:pPr>
            <a:r>
              <a:rPr lang="en-US" altLang="ja-JP" sz="2000" i="0">
                <a:solidFill>
                  <a:srgbClr val="FF3300"/>
                </a:solidFill>
                <a:ea typeface="ＭＳ Ｐゴシック" pitchFamily="34" charset="-128"/>
              </a:rPr>
              <a:t> Assign </a:t>
            </a:r>
            <a:r>
              <a:rPr lang="en-US" altLang="ja-JP" sz="2000" b="1">
                <a:solidFill>
                  <a:srgbClr val="FF3300"/>
                </a:solidFill>
                <a:ea typeface="ＭＳ Ｐゴシック" pitchFamily="34" charset="-128"/>
              </a:rPr>
              <a:t>I</a:t>
            </a:r>
            <a:r>
              <a:rPr lang="en-US" altLang="ja-JP" sz="2000" b="1" baseline="-25000">
                <a:solidFill>
                  <a:srgbClr val="FF3300"/>
                </a:solidFill>
                <a:ea typeface="ＭＳ Ｐゴシック" pitchFamily="34" charset="-128"/>
              </a:rPr>
              <a:t>i</a:t>
            </a:r>
            <a:r>
              <a:rPr lang="en-US" altLang="ja-JP" sz="2000" i="0">
                <a:solidFill>
                  <a:srgbClr val="FF3300"/>
                </a:solidFill>
                <a:ea typeface="ＭＳ Ｐゴシック" pitchFamily="34" charset="-128"/>
              </a:rPr>
              <a:t> to each branch</a:t>
            </a:r>
          </a:p>
        </p:txBody>
      </p:sp>
      <p:sp>
        <p:nvSpPr>
          <p:cNvPr id="7176" name="Text Box 10"/>
          <p:cNvSpPr txBox="1">
            <a:spLocks noChangeArrowheads="1"/>
          </p:cNvSpPr>
          <p:nvPr/>
        </p:nvSpPr>
        <p:spPr bwMode="auto">
          <a:xfrm>
            <a:off x="4876800" y="25908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solidFill>
                  <a:srgbClr val="FF3300"/>
                </a:solidFill>
                <a:ea typeface="ＭＳ Ｐゴシック" pitchFamily="34" charset="-128"/>
              </a:rPr>
              <a:t> </a:t>
            </a:r>
            <a:r>
              <a:rPr lang="en-US" altLang="ja-JP" sz="2000" i="0">
                <a:solidFill>
                  <a:srgbClr val="FF3300"/>
                </a:solidFill>
                <a:ea typeface="ＭＳ Ｐゴシック" pitchFamily="34" charset="-128"/>
              </a:rPr>
              <a:t>Coulomb force is </a:t>
            </a:r>
            <a:r>
              <a:rPr lang="en-US" altLang="ja-JP" sz="2000" b="1" i="0">
                <a:solidFill>
                  <a:srgbClr val="FF3300"/>
                </a:solidFill>
                <a:ea typeface="ＭＳ Ｐゴシック" pitchFamily="34" charset="-128"/>
              </a:rPr>
              <a:t>conservative</a:t>
            </a:r>
          </a:p>
        </p:txBody>
      </p:sp>
      <p:sp>
        <p:nvSpPr>
          <p:cNvPr id="2" name="Slide Number Placeholder 1"/>
          <p:cNvSpPr>
            <a:spLocks noGrp="1"/>
          </p:cNvSpPr>
          <p:nvPr>
            <p:ph type="sldNum" sz="quarter" idx="12"/>
          </p:nvPr>
        </p:nvSpPr>
        <p:spPr/>
        <p:txBody>
          <a:bodyPr/>
          <a:lstStyle/>
          <a:p>
            <a:fld id="{33043A81-1973-46E3-A23A-09DF7FF8D7ED}" type="slidenum">
              <a:rPr lang="en-US" altLang="en-US" smtClean="0"/>
              <a:pPr/>
              <a:t>22</a:t>
            </a:fld>
            <a:endParaRPr lang="en-US" altLang="en-US"/>
          </a:p>
        </p:txBody>
      </p:sp>
    </p:spTree>
    <p:extLst>
      <p:ext uri="{BB962C8B-B14F-4D97-AF65-F5344CB8AC3E}">
        <p14:creationId xmlns:p14="http://schemas.microsoft.com/office/powerpoint/2010/main" val="145668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33400"/>
          </a:xfrm>
        </p:spPr>
        <p:txBody>
          <a:bodyPr>
            <a:normAutofit fontScale="90000"/>
          </a:bodyPr>
          <a:lstStyle/>
          <a:p>
            <a:r>
              <a:rPr lang="en-US" altLang="ja-JP" smtClean="0">
                <a:ea typeface="ＭＳ Ｐゴシック" pitchFamily="34" charset="-128"/>
              </a:rPr>
              <a:t>Circuit Analysis Tips</a:t>
            </a:r>
          </a:p>
        </p:txBody>
      </p:sp>
      <p:sp>
        <p:nvSpPr>
          <p:cNvPr id="14339" name="Text Box 3"/>
          <p:cNvSpPr txBox="1">
            <a:spLocks noChangeArrowheads="1"/>
          </p:cNvSpPr>
          <p:nvPr/>
        </p:nvSpPr>
        <p:spPr bwMode="auto">
          <a:xfrm>
            <a:off x="304800" y="6096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en-US" altLang="ja-JP" sz="2000" i="0" dirty="0">
                <a:ea typeface="ＭＳ Ｐゴシック" pitchFamily="34" charset="-128"/>
              </a:rPr>
              <a:t> Simplify using equivalent resistors</a:t>
            </a:r>
          </a:p>
          <a:p>
            <a:pPr>
              <a:spcBef>
                <a:spcPct val="50000"/>
              </a:spcBef>
              <a:buFontTx/>
              <a:buChar char="•"/>
            </a:pPr>
            <a:r>
              <a:rPr lang="en-US" altLang="ja-JP" sz="2000" i="0" dirty="0">
                <a:ea typeface="ＭＳ Ｐゴシック" pitchFamily="34" charset="-128"/>
              </a:rPr>
              <a:t> Label currents with </a:t>
            </a:r>
            <a:r>
              <a:rPr lang="en-US" altLang="ja-JP" sz="2000" dirty="0" err="1">
                <a:ea typeface="ＭＳ Ｐゴシック" pitchFamily="34" charset="-128"/>
              </a:rPr>
              <a:t>arbitary</a:t>
            </a:r>
            <a:r>
              <a:rPr lang="en-US" altLang="ja-JP" sz="2000" i="0" dirty="0">
                <a:ea typeface="ＭＳ Ｐゴシック" pitchFamily="34" charset="-128"/>
              </a:rPr>
              <a:t> directions</a:t>
            </a:r>
          </a:p>
          <a:p>
            <a:pPr lvl="1">
              <a:spcBef>
                <a:spcPct val="50000"/>
              </a:spcBef>
              <a:buFontTx/>
              <a:buChar char="•"/>
            </a:pPr>
            <a:r>
              <a:rPr lang="en-US" altLang="ja-JP" sz="2000" i="0" dirty="0">
                <a:ea typeface="ＭＳ Ｐゴシック" pitchFamily="34" charset="-128"/>
              </a:rPr>
              <a:t>If the calculated current is negative, the real direction is opposite to the one defined by you. </a:t>
            </a:r>
          </a:p>
          <a:p>
            <a:pPr>
              <a:spcBef>
                <a:spcPct val="50000"/>
              </a:spcBef>
              <a:buFontTx/>
              <a:buChar char="•"/>
            </a:pPr>
            <a:r>
              <a:rPr lang="en-US" altLang="ja-JP" sz="2000" i="0" dirty="0">
                <a:ea typeface="ＭＳ Ｐゴシック" pitchFamily="34" charset="-128"/>
              </a:rPr>
              <a:t> Apply </a:t>
            </a:r>
            <a:r>
              <a:rPr lang="en-US" altLang="ja-JP" sz="2000" dirty="0">
                <a:ea typeface="ＭＳ Ｐゴシック" pitchFamily="34" charset="-128"/>
              </a:rPr>
              <a:t>Junction Rule</a:t>
            </a:r>
            <a:r>
              <a:rPr lang="en-US" altLang="ja-JP" sz="2000" i="0" dirty="0">
                <a:ea typeface="ＭＳ Ｐゴシック" pitchFamily="34" charset="-128"/>
              </a:rPr>
              <a:t> to all the labeled currents.</a:t>
            </a:r>
          </a:p>
          <a:p>
            <a:pPr lvl="1">
              <a:spcBef>
                <a:spcPct val="50000"/>
              </a:spcBef>
              <a:buFontTx/>
              <a:buChar char="•"/>
            </a:pPr>
            <a:r>
              <a:rPr lang="en-US" altLang="ja-JP" sz="2000" i="0" dirty="0">
                <a:ea typeface="ＭＳ Ｐゴシック" pitchFamily="34" charset="-128"/>
              </a:rPr>
              <a:t>Useful when having multiple loops in a circuit.</a:t>
            </a:r>
          </a:p>
          <a:p>
            <a:pPr>
              <a:spcBef>
                <a:spcPct val="50000"/>
              </a:spcBef>
              <a:buFontTx/>
              <a:buChar char="•"/>
            </a:pPr>
            <a:r>
              <a:rPr lang="en-US" altLang="ja-JP" sz="2000" i="0" dirty="0">
                <a:ea typeface="ＭＳ Ｐゴシック" pitchFamily="34" charset="-128"/>
              </a:rPr>
              <a:t> Choose independent loops and define loop direction </a:t>
            </a:r>
          </a:p>
          <a:p>
            <a:pPr lvl="1">
              <a:spcBef>
                <a:spcPct val="50000"/>
              </a:spcBef>
              <a:buFontTx/>
              <a:buChar char="•"/>
            </a:pPr>
            <a:r>
              <a:rPr lang="en-US" altLang="ja-JP" sz="2000" i="0" dirty="0">
                <a:ea typeface="ＭＳ Ｐゴシック" pitchFamily="34" charset="-128"/>
              </a:rPr>
              <a:t>Imagine your  following the loop and it’s direction to walk around the circuit.</a:t>
            </a:r>
          </a:p>
          <a:p>
            <a:pPr>
              <a:spcBef>
                <a:spcPct val="50000"/>
              </a:spcBef>
              <a:buFontTx/>
              <a:buChar char="•"/>
            </a:pPr>
            <a:r>
              <a:rPr lang="en-US" altLang="ja-JP" sz="2000" i="0" dirty="0">
                <a:ea typeface="ＭＳ Ｐゴシック" pitchFamily="34" charset="-128"/>
              </a:rPr>
              <a:t> Use </a:t>
            </a:r>
            <a:r>
              <a:rPr lang="en-US" altLang="ja-JP" sz="2000" dirty="0">
                <a:ea typeface="ＭＳ Ｐゴシック" pitchFamily="34" charset="-128"/>
              </a:rPr>
              <a:t>Loop Rule for each single loop</a:t>
            </a:r>
          </a:p>
          <a:p>
            <a:pPr lvl="1">
              <a:spcBef>
                <a:spcPct val="50000"/>
              </a:spcBef>
              <a:buFontTx/>
              <a:buChar char="•"/>
            </a:pPr>
            <a:r>
              <a:rPr lang="en-US" altLang="ja-JP" sz="2000" dirty="0">
                <a:solidFill>
                  <a:srgbClr val="0000FF"/>
                </a:solidFill>
                <a:ea typeface="ＭＳ Ｐゴシック" pitchFamily="34" charset="-128"/>
              </a:rPr>
              <a:t>If current I direction across a resistor R is the same as the loop direction,  potential drop across R is ∆V = −I×R, otherwise, ∆V = I×R</a:t>
            </a:r>
          </a:p>
          <a:p>
            <a:pPr lvl="1">
              <a:spcBef>
                <a:spcPct val="50000"/>
              </a:spcBef>
              <a:buFontTx/>
              <a:buChar char="•"/>
            </a:pPr>
            <a:r>
              <a:rPr lang="en-US" altLang="ja-JP" sz="2000" dirty="0">
                <a:solidFill>
                  <a:srgbClr val="0000FF"/>
                </a:solidFill>
                <a:ea typeface="ＭＳ Ｐゴシック" pitchFamily="34" charset="-128"/>
              </a:rPr>
              <a:t>For a device, e.g.  battery or capacitor,  rely on the direction of the electric field in the device and the loop direction to determine the Potential drop across the device</a:t>
            </a:r>
          </a:p>
          <a:p>
            <a:pPr>
              <a:spcBef>
                <a:spcPct val="50000"/>
              </a:spcBef>
              <a:buFontTx/>
              <a:buChar char="•"/>
            </a:pPr>
            <a:r>
              <a:rPr lang="en-US" altLang="ja-JP" sz="2000" i="0" dirty="0">
                <a:ea typeface="ＭＳ Ｐゴシック" pitchFamily="34" charset="-128"/>
              </a:rPr>
              <a:t> Solve simultaneous linear equations</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23</a:t>
            </a:fld>
            <a:endParaRPr lang="en-US" altLang="en-US"/>
          </a:p>
        </p:txBody>
      </p:sp>
    </p:spTree>
    <p:extLst>
      <p:ext uri="{BB962C8B-B14F-4D97-AF65-F5344CB8AC3E}">
        <p14:creationId xmlns:p14="http://schemas.microsoft.com/office/powerpoint/2010/main" val="2590575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85800" y="152400"/>
            <a:ext cx="7772400" cy="457200"/>
          </a:xfrm>
        </p:spPr>
        <p:txBody>
          <a:bodyPr>
            <a:normAutofit fontScale="90000"/>
          </a:bodyPr>
          <a:lstStyle/>
          <a:p>
            <a:r>
              <a:rPr lang="en-US" altLang="ja-JP" smtClean="0">
                <a:ea typeface="ＭＳ Ｐゴシック" pitchFamily="34" charset="-128"/>
              </a:rPr>
              <a:t>Loop Example with Two EMF Devices</a:t>
            </a:r>
          </a:p>
        </p:txBody>
      </p:sp>
      <p:grpSp>
        <p:nvGrpSpPr>
          <p:cNvPr id="2" name="Group 3"/>
          <p:cNvGrpSpPr>
            <a:grpSpLocks/>
          </p:cNvGrpSpPr>
          <p:nvPr/>
        </p:nvGrpSpPr>
        <p:grpSpPr bwMode="auto">
          <a:xfrm>
            <a:off x="4419600" y="2743200"/>
            <a:ext cx="3689350" cy="1143000"/>
            <a:chOff x="2736" y="3408"/>
            <a:chExt cx="2324" cy="720"/>
          </a:xfrm>
        </p:grpSpPr>
        <p:sp>
          <p:nvSpPr>
            <p:cNvPr id="8206" name="Rectangle 4"/>
            <p:cNvSpPr>
              <a:spLocks noChangeArrowheads="1"/>
            </p:cNvSpPr>
            <p:nvPr/>
          </p:nvSpPr>
          <p:spPr bwMode="auto">
            <a:xfrm>
              <a:off x="2736" y="3602"/>
              <a:ext cx="27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nSpc>
                  <a:spcPct val="108000"/>
                </a:lnSpc>
              </a:pPr>
              <a:r>
                <a:rPr lang="en-US" altLang="ja-JP" b="1" i="0">
                  <a:latin typeface="Symbol" pitchFamily="18" charset="2"/>
                  <a:ea typeface="ＭＳ Ｐゴシック" pitchFamily="34" charset="-128"/>
                </a:rPr>
                <a:t>Þ</a:t>
              </a:r>
            </a:p>
          </p:txBody>
        </p:sp>
        <p:sp>
          <p:nvSpPr>
            <p:cNvPr id="8207" name="AutoShape 5"/>
            <p:cNvSpPr>
              <a:spLocks noChangeArrowheads="1"/>
            </p:cNvSpPr>
            <p:nvPr/>
          </p:nvSpPr>
          <p:spPr bwMode="auto">
            <a:xfrm>
              <a:off x="3072" y="3408"/>
              <a:ext cx="1988" cy="720"/>
            </a:xfrm>
            <a:prstGeom prst="roundRect">
              <a:avLst>
                <a:gd name="adj" fmla="val 12495"/>
              </a:avLst>
            </a:prstGeom>
            <a:noFill/>
            <a:ln w="254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aphicFrame>
          <p:nvGraphicFramePr>
            <p:cNvPr id="8196" name="Object 6"/>
            <p:cNvGraphicFramePr>
              <a:graphicFrameLocks/>
            </p:cNvGraphicFramePr>
            <p:nvPr/>
          </p:nvGraphicFramePr>
          <p:xfrm>
            <a:off x="3092" y="3504"/>
            <a:ext cx="1948" cy="544"/>
          </p:xfrm>
          <a:graphic>
            <a:graphicData uri="http://schemas.openxmlformats.org/presentationml/2006/ole">
              <mc:AlternateContent xmlns:mc="http://schemas.openxmlformats.org/markup-compatibility/2006">
                <mc:Choice xmlns:v="urn:schemas-microsoft-com:vml" Requires="v">
                  <p:oleObj spid="_x0000_s68060" name="Equation" r:id="rId4" imgW="1498320" imgH="431640" progId="Equation.DSMT4">
                    <p:embed/>
                  </p:oleObj>
                </mc:Choice>
                <mc:Fallback>
                  <p:oleObj name="Equation" r:id="rId4" imgW="1498320" imgH="4316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3092" y="3504"/>
                          <a:ext cx="1948"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70" name="Object 7"/>
          <p:cNvGraphicFramePr>
            <a:graphicFrameLocks noChangeAspect="1"/>
          </p:cNvGraphicFramePr>
          <p:nvPr/>
        </p:nvGraphicFramePr>
        <p:xfrm>
          <a:off x="4343400" y="1143000"/>
          <a:ext cx="1495425" cy="747713"/>
        </p:xfrm>
        <a:graphic>
          <a:graphicData uri="http://schemas.openxmlformats.org/presentationml/2006/ole">
            <mc:AlternateContent xmlns:mc="http://schemas.openxmlformats.org/markup-compatibility/2006">
              <mc:Choice xmlns:v="urn:schemas-microsoft-com:vml" Requires="v">
                <p:oleObj spid="_x0000_s68061" name="Equation" r:id="rId6" imgW="711000" imgH="355320" progId="Equation.DSMT4">
                  <p:embed/>
                </p:oleObj>
              </mc:Choice>
              <mc:Fallback>
                <p:oleObj name="Equation" r:id="rId6" imgW="711000" imgH="3553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143000"/>
                        <a:ext cx="1495425"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9" name="Picture 8" descr="figure-25-23"/>
          <p:cNvPicPr>
            <a:picLocks noChangeAspect="1" noChangeArrowheads="1"/>
          </p:cNvPicPr>
          <p:nvPr/>
        </p:nvPicPr>
        <p:blipFill>
          <a:blip r:embed="rId8">
            <a:extLst>
              <a:ext uri="{28A0092B-C50C-407E-A947-70E740481C1C}">
                <a14:useLocalDpi xmlns:a14="http://schemas.microsoft.com/office/drawing/2010/main" val="0"/>
              </a:ext>
            </a:extLst>
          </a:blip>
          <a:srcRect l="10966" r="41560"/>
          <a:stretch>
            <a:fillRect/>
          </a:stretch>
        </p:blipFill>
        <p:spPr bwMode="auto">
          <a:xfrm>
            <a:off x="381000" y="914400"/>
            <a:ext cx="34290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1" name="Object 41"/>
          <p:cNvGraphicFramePr>
            <a:graphicFrameLocks noChangeAspect="1"/>
          </p:cNvGraphicFramePr>
          <p:nvPr/>
        </p:nvGraphicFramePr>
        <p:xfrm>
          <a:off x="4038600" y="2057400"/>
          <a:ext cx="4940300" cy="481013"/>
        </p:xfrm>
        <a:graphic>
          <a:graphicData uri="http://schemas.openxmlformats.org/presentationml/2006/ole">
            <mc:AlternateContent xmlns:mc="http://schemas.openxmlformats.org/markup-compatibility/2006">
              <mc:Choice xmlns:v="urn:schemas-microsoft-com:vml" Requires="v">
                <p:oleObj spid="_x0000_s68062" name="Equation" r:id="rId9" imgW="2349360" imgH="228600" progId="Equation.DSMT4">
                  <p:embed/>
                </p:oleObj>
              </mc:Choice>
              <mc:Fallback>
                <p:oleObj name="Equation" r:id="rId9" imgW="23493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2057400"/>
                        <a:ext cx="4940300"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7" name="Text Box 42"/>
          <p:cNvSpPr txBox="1">
            <a:spLocks noChangeArrowheads="1"/>
          </p:cNvSpPr>
          <p:nvPr/>
        </p:nvSpPr>
        <p:spPr bwMode="auto">
          <a:xfrm>
            <a:off x="3962400" y="48006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If </a:t>
            </a:r>
            <a:r>
              <a:rPr lang="en-US" altLang="ja-JP" sz="2000" b="1">
                <a:ea typeface="ＭＳ Ｐゴシック" pitchFamily="34" charset="-128"/>
                <a:sym typeface="Symbol" pitchFamily="18" charset="2"/>
              </a:rPr>
              <a:t></a:t>
            </a:r>
            <a:r>
              <a:rPr lang="en-US" altLang="ja-JP" sz="2000" b="1" baseline="-20000">
                <a:ea typeface="ＭＳ Ｐゴシック" pitchFamily="34" charset="-128"/>
                <a:sym typeface="Symbol" pitchFamily="18" charset="2"/>
              </a:rPr>
              <a:t>1</a:t>
            </a:r>
            <a:r>
              <a:rPr lang="en-US" altLang="ja-JP" sz="2000" b="1">
                <a:ea typeface="ＭＳ Ｐゴシック" pitchFamily="34" charset="-128"/>
                <a:sym typeface="Symbol" pitchFamily="18" charset="2"/>
              </a:rPr>
              <a:t> &lt;</a:t>
            </a:r>
            <a:r>
              <a:rPr lang="en-US" altLang="ja-JP" sz="2000" b="1" baseline="-20000">
                <a:ea typeface="ＭＳ Ｐゴシック" pitchFamily="34" charset="-128"/>
                <a:sym typeface="Symbol" pitchFamily="18" charset="2"/>
              </a:rPr>
              <a:t>2</a:t>
            </a:r>
            <a:r>
              <a:rPr lang="en-US" altLang="ja-JP" sz="2000" b="1">
                <a:ea typeface="ＭＳ Ｐゴシック" pitchFamily="34" charset="-128"/>
                <a:sym typeface="Symbol" pitchFamily="18" charset="2"/>
              </a:rPr>
              <a:t>, we have I&lt;0  !?</a:t>
            </a:r>
            <a:endParaRPr lang="en-US" altLang="ja-JP" sz="2000" b="1">
              <a:ea typeface="ＭＳ Ｐゴシック" pitchFamily="34" charset="-128"/>
            </a:endParaRPr>
          </a:p>
        </p:txBody>
      </p:sp>
      <p:sp>
        <p:nvSpPr>
          <p:cNvPr id="7178" name="Text Box 43"/>
          <p:cNvSpPr txBox="1">
            <a:spLocks noChangeArrowheads="1"/>
          </p:cNvSpPr>
          <p:nvPr/>
        </p:nvSpPr>
        <p:spPr bwMode="auto">
          <a:xfrm>
            <a:off x="914400" y="54102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This just means the actual current flows reverse to the assumed direction. No problem!</a:t>
            </a:r>
          </a:p>
        </p:txBody>
      </p:sp>
      <p:cxnSp>
        <p:nvCxnSpPr>
          <p:cNvPr id="48" name="Straight Arrow Connector 47"/>
          <p:cNvCxnSpPr>
            <a:cxnSpLocks noChangeShapeType="1"/>
          </p:cNvCxnSpPr>
          <p:nvPr/>
        </p:nvCxnSpPr>
        <p:spPr bwMode="auto">
          <a:xfrm rot="16200000" flipH="1">
            <a:off x="1066800" y="990600"/>
            <a:ext cx="533400" cy="2286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grpSp>
        <p:nvGrpSpPr>
          <p:cNvPr id="3" name="Group 53"/>
          <p:cNvGrpSpPr>
            <a:grpSpLocks/>
          </p:cNvGrpSpPr>
          <p:nvPr/>
        </p:nvGrpSpPr>
        <p:grpSpPr bwMode="auto">
          <a:xfrm>
            <a:off x="1631950" y="2117725"/>
            <a:ext cx="1160463" cy="1690688"/>
            <a:chOff x="1631852" y="2117188"/>
            <a:chExt cx="1160584" cy="1690468"/>
          </a:xfrm>
        </p:grpSpPr>
        <p:sp>
          <p:nvSpPr>
            <p:cNvPr id="8204" name="Freeform 50"/>
            <p:cNvSpPr>
              <a:spLocks noChangeArrowheads="1"/>
            </p:cNvSpPr>
            <p:nvPr/>
          </p:nvSpPr>
          <p:spPr bwMode="auto">
            <a:xfrm>
              <a:off x="1631852" y="2117188"/>
              <a:ext cx="1160584" cy="1690468"/>
            </a:xfrm>
            <a:custGeom>
              <a:avLst/>
              <a:gdLst>
                <a:gd name="T0" fmla="*/ 0 w 1160584"/>
                <a:gd name="T1" fmla="*/ 457200 h 1690468"/>
                <a:gd name="T2" fmla="*/ 633046 w 1160584"/>
                <a:gd name="T3" fmla="*/ 119575 h 1690468"/>
                <a:gd name="T4" fmla="*/ 1097280 w 1160584"/>
                <a:gd name="T5" fmla="*/ 1174652 h 1690468"/>
                <a:gd name="T6" fmla="*/ 253219 w 1160584"/>
                <a:gd name="T7" fmla="*/ 1652954 h 1690468"/>
                <a:gd name="T8" fmla="*/ 154745 w 1160584"/>
                <a:gd name="T9" fmla="*/ 949569 h 1690468"/>
                <a:gd name="T10" fmla="*/ 0 60000 65536"/>
                <a:gd name="T11" fmla="*/ 0 60000 65536"/>
                <a:gd name="T12" fmla="*/ 0 60000 65536"/>
                <a:gd name="T13" fmla="*/ 0 60000 65536"/>
                <a:gd name="T14" fmla="*/ 0 60000 65536"/>
                <a:gd name="T15" fmla="*/ 0 w 1160584"/>
                <a:gd name="T16" fmla="*/ 0 h 1690468"/>
                <a:gd name="T17" fmla="*/ 1160584 w 1160584"/>
                <a:gd name="T18" fmla="*/ 1690468 h 1690468"/>
              </a:gdLst>
              <a:ahLst/>
              <a:cxnLst>
                <a:cxn ang="T10">
                  <a:pos x="T0" y="T1"/>
                </a:cxn>
                <a:cxn ang="T11">
                  <a:pos x="T2" y="T3"/>
                </a:cxn>
                <a:cxn ang="T12">
                  <a:pos x="T4" y="T5"/>
                </a:cxn>
                <a:cxn ang="T13">
                  <a:pos x="T6" y="T7"/>
                </a:cxn>
                <a:cxn ang="T14">
                  <a:pos x="T8" y="T9"/>
                </a:cxn>
              </a:cxnLst>
              <a:rect l="T15" t="T16" r="T17" b="T18"/>
              <a:pathLst>
                <a:path w="1160584" h="1690468">
                  <a:moveTo>
                    <a:pt x="0" y="457200"/>
                  </a:moveTo>
                  <a:cubicBezTo>
                    <a:pt x="225083" y="228600"/>
                    <a:pt x="450166" y="0"/>
                    <a:pt x="633046" y="119575"/>
                  </a:cubicBezTo>
                  <a:cubicBezTo>
                    <a:pt x="815926" y="239150"/>
                    <a:pt x="1160584" y="919089"/>
                    <a:pt x="1097280" y="1174652"/>
                  </a:cubicBezTo>
                  <a:cubicBezTo>
                    <a:pt x="1033976" y="1430215"/>
                    <a:pt x="410308" y="1690468"/>
                    <a:pt x="253219" y="1652954"/>
                  </a:cubicBezTo>
                  <a:cubicBezTo>
                    <a:pt x="96130" y="1615440"/>
                    <a:pt x="125437" y="1282504"/>
                    <a:pt x="154745" y="949569"/>
                  </a:cubicBezTo>
                </a:path>
              </a:pathLst>
            </a:cu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205" name="Straight Arrow Connector 52"/>
            <p:cNvCxnSpPr>
              <a:cxnSpLocks noChangeShapeType="1"/>
            </p:cNvCxnSpPr>
            <p:nvPr/>
          </p:nvCxnSpPr>
          <p:spPr bwMode="auto">
            <a:xfrm rot="5400000" flipH="1" flipV="1">
              <a:off x="1562100" y="3238500"/>
              <a:ext cx="381000" cy="1588"/>
            </a:xfrm>
            <a:prstGeom prst="straightConnector1">
              <a:avLst/>
            </a:prstGeom>
            <a:noFill/>
            <a:ln w="38100" algn="ctr">
              <a:solidFill>
                <a:srgbClr val="00CC00"/>
              </a:solidFill>
              <a:round/>
              <a:headEnd/>
              <a:tailEnd type="arrow" w="med" len="med"/>
            </a:ln>
            <a:extLst>
              <a:ext uri="{909E8E84-426E-40DD-AFC4-6F175D3DCCD1}">
                <a14:hiddenFill xmlns:a14="http://schemas.microsoft.com/office/drawing/2010/main">
                  <a:noFill/>
                </a14:hiddenFill>
              </a:ext>
            </a:extLst>
          </p:spPr>
        </p:cxnSp>
      </p:grpSp>
      <p:sp>
        <p:nvSpPr>
          <p:cNvPr id="4" name="Slide Number Placeholder 3"/>
          <p:cNvSpPr>
            <a:spLocks noGrp="1"/>
          </p:cNvSpPr>
          <p:nvPr>
            <p:ph type="sldNum" sz="quarter" idx="12"/>
          </p:nvPr>
        </p:nvSpPr>
        <p:spPr/>
        <p:txBody>
          <a:bodyPr/>
          <a:lstStyle/>
          <a:p>
            <a:fld id="{33043A81-1973-46E3-A23A-09DF7FF8D7ED}" type="slidenum">
              <a:rPr lang="en-US" altLang="en-US" smtClean="0"/>
              <a:pPr/>
              <a:t>24</a:t>
            </a:fld>
            <a:endParaRPr lang="en-US" altLang="en-US"/>
          </a:p>
        </p:txBody>
      </p:sp>
    </p:spTree>
    <p:extLst>
      <p:ext uri="{BB962C8B-B14F-4D97-AF65-F5344CB8AC3E}">
        <p14:creationId xmlns:p14="http://schemas.microsoft.com/office/powerpoint/2010/main" val="50620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trips(downLeft)">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dissolve">
                                      <p:cBhvr>
                                        <p:cTn id="17" dur="500"/>
                                        <p:tgtEl>
                                          <p:spTgt spid="7171"/>
                                        </p:tgtEl>
                                      </p:cBhvr>
                                    </p:animEffect>
                                  </p:childTnLst>
                                </p:cTn>
                              </p:par>
                              <p:par>
                                <p:cTn id="18" presetID="9" presetClass="entr" presetSubtype="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dissolve">
                                      <p:cBhvr>
                                        <p:cTn id="20" dur="500"/>
                                        <p:tgtEl>
                                          <p:spTgt spid="7170"/>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78"/>
                                        </p:tgtEl>
                                        <p:attrNameLst>
                                          <p:attrName>style.visibility</p:attrName>
                                        </p:attrNameLst>
                                      </p:cBhvr>
                                      <p:to>
                                        <p:strVal val="visible"/>
                                      </p:to>
                                    </p:set>
                                    <p:animEffect transition="in" filter="dissolve">
                                      <p:cBhvr>
                                        <p:cTn id="28" dur="500"/>
                                        <p:tgtEl>
                                          <p:spTgt spid="717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dissolve">
                                      <p:cBhvr>
                                        <p:cTn id="3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71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2"/>
          <p:cNvSpPr>
            <a:spLocks noGrp="1" noChangeArrowheads="1"/>
          </p:cNvSpPr>
          <p:nvPr>
            <p:ph type="title"/>
          </p:nvPr>
        </p:nvSpPr>
        <p:spPr>
          <a:xfrm>
            <a:off x="457200" y="142286"/>
            <a:ext cx="8229600" cy="1143000"/>
          </a:xfrm>
        </p:spPr>
        <p:txBody>
          <a:bodyPr>
            <a:normAutofit/>
          </a:bodyPr>
          <a:lstStyle/>
          <a:p>
            <a:r>
              <a:rPr lang="en-US" altLang="ja-JP" sz="3500" dirty="0" smtClean="0">
                <a:ea typeface="ＭＳ Ｐゴシック" pitchFamily="34" charset="-128"/>
              </a:rPr>
              <a:t>Finding Potential and Power in a Circuit</a:t>
            </a:r>
          </a:p>
        </p:txBody>
      </p:sp>
      <p:pic>
        <p:nvPicPr>
          <p:cNvPr id="225283" name="Picture 3" descr="figure-2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990600"/>
            <a:ext cx="365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914400" y="4800600"/>
            <a:ext cx="2209800" cy="1768475"/>
            <a:chOff x="576" y="3024"/>
            <a:chExt cx="1392" cy="1114"/>
          </a:xfrm>
        </p:grpSpPr>
        <p:sp>
          <p:nvSpPr>
            <p:cNvPr id="9236" name="Oval 5"/>
            <p:cNvSpPr>
              <a:spLocks noChangeArrowheads="1"/>
            </p:cNvSpPr>
            <p:nvPr/>
          </p:nvSpPr>
          <p:spPr bwMode="auto">
            <a:xfrm>
              <a:off x="576" y="3024"/>
              <a:ext cx="624" cy="576"/>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9237" name="Line 6"/>
            <p:cNvSpPr>
              <a:spLocks noChangeShapeType="1"/>
            </p:cNvSpPr>
            <p:nvPr/>
          </p:nvSpPr>
          <p:spPr bwMode="auto">
            <a:xfrm flipH="1" flipV="1">
              <a:off x="864" y="3600"/>
              <a:ext cx="192" cy="24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Text Box 7"/>
            <p:cNvSpPr txBox="1">
              <a:spLocks noChangeArrowheads="1"/>
            </p:cNvSpPr>
            <p:nvPr/>
          </p:nvSpPr>
          <p:spPr bwMode="auto">
            <a:xfrm>
              <a:off x="1056" y="3696"/>
              <a:ext cx="9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Just means 0 V here</a:t>
              </a:r>
            </a:p>
          </p:txBody>
        </p:sp>
      </p:grpSp>
      <p:graphicFrame>
        <p:nvGraphicFramePr>
          <p:cNvPr id="225288" name="Object 8"/>
          <p:cNvGraphicFramePr>
            <a:graphicFrameLocks noChangeAspect="1"/>
          </p:cNvGraphicFramePr>
          <p:nvPr/>
        </p:nvGraphicFramePr>
        <p:xfrm>
          <a:off x="5105400" y="914400"/>
          <a:ext cx="2667000" cy="511175"/>
        </p:xfrm>
        <a:graphic>
          <a:graphicData uri="http://schemas.openxmlformats.org/presentationml/2006/ole">
            <mc:AlternateContent xmlns:mc="http://schemas.openxmlformats.org/markup-compatibility/2006">
              <mc:Choice xmlns:v="urn:schemas-microsoft-com:vml" Requires="v">
                <p:oleObj spid="_x0000_s103666" name="Equation" r:id="rId5" imgW="1333440" imgH="253800" progId="Equation.DSMT4">
                  <p:embed/>
                </p:oleObj>
              </mc:Choice>
              <mc:Fallback>
                <p:oleObj name="Equation" r:id="rId5" imgW="133344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914400"/>
                        <a:ext cx="26670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89" name="Text Box 9"/>
          <p:cNvSpPr txBox="1">
            <a:spLocks noChangeArrowheads="1"/>
          </p:cNvSpPr>
          <p:nvPr/>
        </p:nvSpPr>
        <p:spPr bwMode="auto">
          <a:xfrm>
            <a:off x="5105400" y="1447800"/>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i="0">
                <a:ea typeface="ＭＳ Ｐゴシック" pitchFamily="34" charset="-128"/>
              </a:rPr>
              <a:t>But what is I? Must solve for I first!</a:t>
            </a:r>
          </a:p>
        </p:txBody>
      </p:sp>
      <p:graphicFrame>
        <p:nvGraphicFramePr>
          <p:cNvPr id="225290" name="Object 10"/>
          <p:cNvGraphicFramePr>
            <a:graphicFrameLocks noChangeAspect="1"/>
          </p:cNvGraphicFramePr>
          <p:nvPr/>
        </p:nvGraphicFramePr>
        <p:xfrm>
          <a:off x="4953000" y="2362200"/>
          <a:ext cx="3895725" cy="758825"/>
        </p:xfrm>
        <a:graphic>
          <a:graphicData uri="http://schemas.openxmlformats.org/presentationml/2006/ole">
            <mc:AlternateContent xmlns:mc="http://schemas.openxmlformats.org/markup-compatibility/2006">
              <mc:Choice xmlns:v="urn:schemas-microsoft-com:vml" Requires="v">
                <p:oleObj spid="_x0000_s103667" name="Equation" r:id="rId7" imgW="2019240" imgH="393480" progId="Equation.DSMT4">
                  <p:embed/>
                </p:oleObj>
              </mc:Choice>
              <mc:Fallback>
                <p:oleObj name="Equation" r:id="rId7" imgW="20192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362200"/>
                        <a:ext cx="3895725"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1" name="Object 11"/>
          <p:cNvGraphicFramePr>
            <a:graphicFrameLocks noChangeAspect="1"/>
          </p:cNvGraphicFramePr>
          <p:nvPr/>
        </p:nvGraphicFramePr>
        <p:xfrm>
          <a:off x="5105400" y="3276600"/>
          <a:ext cx="3505200" cy="474663"/>
        </p:xfrm>
        <a:graphic>
          <a:graphicData uri="http://schemas.openxmlformats.org/presentationml/2006/ole">
            <mc:AlternateContent xmlns:mc="http://schemas.openxmlformats.org/markup-compatibility/2006">
              <mc:Choice xmlns:v="urn:schemas-microsoft-com:vml" Requires="v">
                <p:oleObj spid="_x0000_s103668" name="Equation" r:id="rId9" imgW="1688760" imgH="228600" progId="Equation.DSMT4">
                  <p:embed/>
                </p:oleObj>
              </mc:Choice>
              <mc:Fallback>
                <p:oleObj name="Equation" r:id="rId9" imgW="168876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3276600"/>
                        <a:ext cx="3505200"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2" name="Object 12"/>
          <p:cNvGraphicFramePr>
            <a:graphicFrameLocks noChangeAspect="1"/>
          </p:cNvGraphicFramePr>
          <p:nvPr/>
        </p:nvGraphicFramePr>
        <p:xfrm>
          <a:off x="5410200" y="3886200"/>
          <a:ext cx="2819400" cy="503238"/>
        </p:xfrm>
        <a:graphic>
          <a:graphicData uri="http://schemas.openxmlformats.org/presentationml/2006/ole">
            <mc:AlternateContent xmlns:mc="http://schemas.openxmlformats.org/markup-compatibility/2006">
              <mc:Choice xmlns:v="urn:schemas-microsoft-com:vml" Requires="v">
                <p:oleObj spid="_x0000_s103669" name="Equation" r:id="rId11" imgW="1282680" imgH="228600" progId="Equation.DSMT4">
                  <p:embed/>
                </p:oleObj>
              </mc:Choice>
              <mc:Fallback>
                <p:oleObj name="Equation" r:id="rId11" imgW="12826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3886200"/>
                        <a:ext cx="2819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293" name="Object 13"/>
          <p:cNvGraphicFramePr>
            <a:graphicFrameLocks noChangeAspect="1"/>
          </p:cNvGraphicFramePr>
          <p:nvPr/>
        </p:nvGraphicFramePr>
        <p:xfrm>
          <a:off x="5486400" y="4495800"/>
          <a:ext cx="533400" cy="228600"/>
        </p:xfrm>
        <a:graphic>
          <a:graphicData uri="http://schemas.openxmlformats.org/presentationml/2006/ole">
            <mc:AlternateContent xmlns:mc="http://schemas.openxmlformats.org/markup-compatibility/2006">
              <mc:Choice xmlns:v="urn:schemas-microsoft-com:vml" Requires="v">
                <p:oleObj spid="_x0000_s103670" name="Equation" r:id="rId13" imgW="177480" imgH="75960" progId="Equation.DSMT4">
                  <p:embed/>
                </p:oleObj>
              </mc:Choice>
              <mc:Fallback>
                <p:oleObj name="Equation" r:id="rId13" imgW="177480" imgH="759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495800"/>
                        <a:ext cx="533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4" name="Line 14"/>
          <p:cNvSpPr>
            <a:spLocks noChangeShapeType="1"/>
          </p:cNvSpPr>
          <p:nvPr/>
        </p:nvSpPr>
        <p:spPr bwMode="auto">
          <a:xfrm flipV="1">
            <a:off x="1752600" y="2590800"/>
            <a:ext cx="0" cy="121920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295" name="Line 15"/>
          <p:cNvSpPr>
            <a:spLocks noChangeShapeType="1"/>
          </p:cNvSpPr>
          <p:nvPr/>
        </p:nvSpPr>
        <p:spPr bwMode="auto">
          <a:xfrm>
            <a:off x="4038600" y="2438400"/>
            <a:ext cx="0" cy="99060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296" name="Object 16"/>
          <p:cNvGraphicFramePr>
            <a:graphicFrameLocks noChangeAspect="1"/>
          </p:cNvGraphicFramePr>
          <p:nvPr/>
        </p:nvGraphicFramePr>
        <p:xfrm>
          <a:off x="4724400" y="4800600"/>
          <a:ext cx="2590800" cy="444500"/>
        </p:xfrm>
        <a:graphic>
          <a:graphicData uri="http://schemas.openxmlformats.org/presentationml/2006/ole">
            <mc:AlternateContent xmlns:mc="http://schemas.openxmlformats.org/markup-compatibility/2006">
              <mc:Choice xmlns:v="urn:schemas-microsoft-com:vml" Requires="v">
                <p:oleObj spid="_x0000_s103671" name="Equation" r:id="rId15" imgW="1333440" imgH="228600" progId="Equation.DSMT4">
                  <p:embed/>
                </p:oleObj>
              </mc:Choice>
              <mc:Fallback>
                <p:oleObj name="Equation" r:id="rId15" imgW="133344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4800600"/>
                        <a:ext cx="25908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7" name="Text Box 17"/>
          <p:cNvSpPr txBox="1">
            <a:spLocks noChangeArrowheads="1"/>
          </p:cNvSpPr>
          <p:nvPr/>
        </p:nvSpPr>
        <p:spPr bwMode="auto">
          <a:xfrm>
            <a:off x="7315200" y="44958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supplied by 12V battery</a:t>
            </a:r>
          </a:p>
        </p:txBody>
      </p:sp>
      <p:graphicFrame>
        <p:nvGraphicFramePr>
          <p:cNvPr id="225298" name="Object 18"/>
          <p:cNvGraphicFramePr>
            <a:graphicFrameLocks noChangeAspect="1"/>
          </p:cNvGraphicFramePr>
          <p:nvPr/>
        </p:nvGraphicFramePr>
        <p:xfrm>
          <a:off x="4724400" y="5334000"/>
          <a:ext cx="2514600" cy="463550"/>
        </p:xfrm>
        <a:graphic>
          <a:graphicData uri="http://schemas.openxmlformats.org/presentationml/2006/ole">
            <mc:AlternateContent xmlns:mc="http://schemas.openxmlformats.org/markup-compatibility/2006">
              <mc:Choice xmlns:v="urn:schemas-microsoft-com:vml" Requires="v">
                <p:oleObj spid="_x0000_s103672" name="Equation" r:id="rId17" imgW="1307880" imgH="241200" progId="Equation.DSMT4">
                  <p:embed/>
                </p:oleObj>
              </mc:Choice>
              <mc:Fallback>
                <p:oleObj name="Equation" r:id="rId17" imgW="13078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4400" y="5334000"/>
                        <a:ext cx="25146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99" name="Text Box 19"/>
          <p:cNvSpPr txBox="1">
            <a:spLocks noChangeArrowheads="1"/>
          </p:cNvSpPr>
          <p:nvPr/>
        </p:nvSpPr>
        <p:spPr bwMode="auto">
          <a:xfrm>
            <a:off x="7315200" y="52578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dissipated by resistors</a:t>
            </a:r>
          </a:p>
        </p:txBody>
      </p:sp>
      <p:sp>
        <p:nvSpPr>
          <p:cNvPr id="225300" name="Text Box 20"/>
          <p:cNvSpPr txBox="1">
            <a:spLocks noChangeArrowheads="1"/>
          </p:cNvSpPr>
          <p:nvPr/>
        </p:nvSpPr>
        <p:spPr bwMode="auto">
          <a:xfrm>
            <a:off x="3048000" y="541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dirty="0">
                <a:ea typeface="ＭＳ Ｐゴシック" pitchFamily="34" charset="-128"/>
              </a:rPr>
              <a:t>The rest?</a:t>
            </a:r>
          </a:p>
        </p:txBody>
      </p:sp>
      <p:graphicFrame>
        <p:nvGraphicFramePr>
          <p:cNvPr id="225301" name="Object 21"/>
          <p:cNvGraphicFramePr>
            <a:graphicFrameLocks noChangeAspect="1"/>
          </p:cNvGraphicFramePr>
          <p:nvPr/>
        </p:nvGraphicFramePr>
        <p:xfrm>
          <a:off x="5257800" y="6019800"/>
          <a:ext cx="2819400" cy="523875"/>
        </p:xfrm>
        <a:graphic>
          <a:graphicData uri="http://schemas.openxmlformats.org/presentationml/2006/ole">
            <mc:AlternateContent xmlns:mc="http://schemas.openxmlformats.org/markup-compatibility/2006">
              <mc:Choice xmlns:v="urn:schemas-microsoft-com:vml" Requires="v">
                <p:oleObj spid="_x0000_s103673" name="Equation" r:id="rId19" imgW="1231560" imgH="228600" progId="Equation.DSMT4">
                  <p:embed/>
                </p:oleObj>
              </mc:Choice>
              <mc:Fallback>
                <p:oleObj name="Equation" r:id="rId19" imgW="123156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6019800"/>
                        <a:ext cx="2819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02" name="Text Box 22"/>
          <p:cNvSpPr txBox="1">
            <a:spLocks noChangeArrowheads="1"/>
          </p:cNvSpPr>
          <p:nvPr/>
        </p:nvSpPr>
        <p:spPr bwMode="auto">
          <a:xfrm>
            <a:off x="3352800" y="59436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into 4V battery (charging)</a:t>
            </a:r>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25</a:t>
            </a:fld>
            <a:endParaRPr lang="en-US" altLang="en-US"/>
          </a:p>
        </p:txBody>
      </p:sp>
    </p:spTree>
    <p:extLst>
      <p:ext uri="{BB962C8B-B14F-4D97-AF65-F5344CB8AC3E}">
        <p14:creationId xmlns:p14="http://schemas.microsoft.com/office/powerpoint/2010/main" val="2823951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blinds(horizontal)">
                                      <p:cBhvr>
                                        <p:cTn id="7" dur="500"/>
                                        <p:tgtEl>
                                          <p:spTgt spid="225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25288"/>
                                        </p:tgtEl>
                                        <p:attrNameLst>
                                          <p:attrName>style.visibility</p:attrName>
                                        </p:attrNameLst>
                                      </p:cBhvr>
                                      <p:to>
                                        <p:strVal val="visible"/>
                                      </p:to>
                                    </p:set>
                                    <p:anim calcmode="lin" valueType="num">
                                      <p:cBhvr additive="base">
                                        <p:cTn id="17" dur="500" fill="hold"/>
                                        <p:tgtEl>
                                          <p:spTgt spid="225288"/>
                                        </p:tgtEl>
                                        <p:attrNameLst>
                                          <p:attrName>ppt_x</p:attrName>
                                        </p:attrNameLst>
                                      </p:cBhvr>
                                      <p:tavLst>
                                        <p:tav tm="0">
                                          <p:val>
                                            <p:strVal val="0-#ppt_w/2"/>
                                          </p:val>
                                        </p:tav>
                                        <p:tav tm="100000">
                                          <p:val>
                                            <p:strVal val="#ppt_x"/>
                                          </p:val>
                                        </p:tav>
                                      </p:tavLst>
                                    </p:anim>
                                    <p:anim calcmode="lin" valueType="num">
                                      <p:cBhvr additive="base">
                                        <p:cTn id="18" dur="500" fill="hold"/>
                                        <p:tgtEl>
                                          <p:spTgt spid="22528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5289"/>
                                        </p:tgtEl>
                                        <p:attrNameLst>
                                          <p:attrName>style.visibility</p:attrName>
                                        </p:attrNameLst>
                                      </p:cBhvr>
                                      <p:to>
                                        <p:strVal val="visible"/>
                                      </p:to>
                                    </p:set>
                                    <p:animEffect transition="in" filter="blinds(horizontal)">
                                      <p:cBhvr>
                                        <p:cTn id="23" dur="500"/>
                                        <p:tgtEl>
                                          <p:spTgt spid="2252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25290"/>
                                        </p:tgtEl>
                                        <p:attrNameLst>
                                          <p:attrName>style.visibility</p:attrName>
                                        </p:attrNameLst>
                                      </p:cBhvr>
                                      <p:to>
                                        <p:strVal val="visible"/>
                                      </p:to>
                                    </p:set>
                                    <p:anim calcmode="lin" valueType="num">
                                      <p:cBhvr additive="base">
                                        <p:cTn id="28" dur="500" fill="hold"/>
                                        <p:tgtEl>
                                          <p:spTgt spid="225290"/>
                                        </p:tgtEl>
                                        <p:attrNameLst>
                                          <p:attrName>ppt_x</p:attrName>
                                        </p:attrNameLst>
                                      </p:cBhvr>
                                      <p:tavLst>
                                        <p:tav tm="0">
                                          <p:val>
                                            <p:strVal val="0-#ppt_w/2"/>
                                          </p:val>
                                        </p:tav>
                                        <p:tav tm="100000">
                                          <p:val>
                                            <p:strVal val="#ppt_x"/>
                                          </p:val>
                                        </p:tav>
                                      </p:tavLst>
                                    </p:anim>
                                    <p:anim calcmode="lin" valueType="num">
                                      <p:cBhvr additive="base">
                                        <p:cTn id="29" dur="500" fill="hold"/>
                                        <p:tgtEl>
                                          <p:spTgt spid="225290"/>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5294"/>
                                        </p:tgtEl>
                                        <p:attrNameLst>
                                          <p:attrName>style.visibility</p:attrName>
                                        </p:attrNameLst>
                                      </p:cBhvr>
                                      <p:to>
                                        <p:strVal val="visible"/>
                                      </p:to>
                                    </p:set>
                                    <p:animEffect transition="in" filter="blinds(horizontal)">
                                      <p:cBhvr>
                                        <p:cTn id="34" dur="500"/>
                                        <p:tgtEl>
                                          <p:spTgt spid="2252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25291"/>
                                        </p:tgtEl>
                                        <p:attrNameLst>
                                          <p:attrName>style.visibility</p:attrName>
                                        </p:attrNameLst>
                                      </p:cBhvr>
                                      <p:to>
                                        <p:strVal val="visible"/>
                                      </p:to>
                                    </p:set>
                                    <p:anim calcmode="lin" valueType="num">
                                      <p:cBhvr additive="base">
                                        <p:cTn id="39" dur="500" fill="hold"/>
                                        <p:tgtEl>
                                          <p:spTgt spid="225291"/>
                                        </p:tgtEl>
                                        <p:attrNameLst>
                                          <p:attrName>ppt_x</p:attrName>
                                        </p:attrNameLst>
                                      </p:cBhvr>
                                      <p:tavLst>
                                        <p:tav tm="0">
                                          <p:val>
                                            <p:strVal val="0-#ppt_w/2"/>
                                          </p:val>
                                        </p:tav>
                                        <p:tav tm="100000">
                                          <p:val>
                                            <p:strVal val="#ppt_x"/>
                                          </p:val>
                                        </p:tav>
                                      </p:tavLst>
                                    </p:anim>
                                    <p:anim calcmode="lin" valueType="num">
                                      <p:cBhvr additive="base">
                                        <p:cTn id="40" dur="500" fill="hold"/>
                                        <p:tgtEl>
                                          <p:spTgt spid="225291"/>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25292"/>
                                        </p:tgtEl>
                                        <p:attrNameLst>
                                          <p:attrName>style.visibility</p:attrName>
                                        </p:attrNameLst>
                                      </p:cBhvr>
                                      <p:to>
                                        <p:strVal val="visible"/>
                                      </p:to>
                                    </p:set>
                                    <p:anim calcmode="lin" valueType="num">
                                      <p:cBhvr additive="base">
                                        <p:cTn id="45" dur="500" fill="hold"/>
                                        <p:tgtEl>
                                          <p:spTgt spid="225292"/>
                                        </p:tgtEl>
                                        <p:attrNameLst>
                                          <p:attrName>ppt_x</p:attrName>
                                        </p:attrNameLst>
                                      </p:cBhvr>
                                      <p:tavLst>
                                        <p:tav tm="0">
                                          <p:val>
                                            <p:strVal val="0-#ppt_w/2"/>
                                          </p:val>
                                        </p:tav>
                                        <p:tav tm="100000">
                                          <p:val>
                                            <p:strVal val="#ppt_x"/>
                                          </p:val>
                                        </p:tav>
                                      </p:tavLst>
                                    </p:anim>
                                    <p:anim calcmode="lin" valueType="num">
                                      <p:cBhvr additive="base">
                                        <p:cTn id="46" dur="500" fill="hold"/>
                                        <p:tgtEl>
                                          <p:spTgt spid="225292"/>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225293"/>
                                        </p:tgtEl>
                                        <p:attrNameLst>
                                          <p:attrName>style.visibility</p:attrName>
                                        </p:attrNameLst>
                                      </p:cBhvr>
                                      <p:to>
                                        <p:strVal val="visible"/>
                                      </p:to>
                                    </p:set>
                                    <p:anim calcmode="lin" valueType="num">
                                      <p:cBhvr additive="base">
                                        <p:cTn id="51" dur="500" fill="hold"/>
                                        <p:tgtEl>
                                          <p:spTgt spid="225293"/>
                                        </p:tgtEl>
                                        <p:attrNameLst>
                                          <p:attrName>ppt_x</p:attrName>
                                        </p:attrNameLst>
                                      </p:cBhvr>
                                      <p:tavLst>
                                        <p:tav tm="0">
                                          <p:val>
                                            <p:strVal val="0-#ppt_w/2"/>
                                          </p:val>
                                        </p:tav>
                                        <p:tav tm="100000">
                                          <p:val>
                                            <p:strVal val="#ppt_x"/>
                                          </p:val>
                                        </p:tav>
                                      </p:tavLst>
                                    </p:anim>
                                    <p:anim calcmode="lin" valueType="num">
                                      <p:cBhvr additive="base">
                                        <p:cTn id="52" dur="500" fill="hold"/>
                                        <p:tgtEl>
                                          <p:spTgt spid="225293"/>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225296"/>
                                        </p:tgtEl>
                                        <p:attrNameLst>
                                          <p:attrName>style.visibility</p:attrName>
                                        </p:attrNameLst>
                                      </p:cBhvr>
                                      <p:to>
                                        <p:strVal val="visible"/>
                                      </p:to>
                                    </p:set>
                                    <p:anim calcmode="lin" valueType="num">
                                      <p:cBhvr additive="base">
                                        <p:cTn id="57" dur="500" fill="hold"/>
                                        <p:tgtEl>
                                          <p:spTgt spid="225296"/>
                                        </p:tgtEl>
                                        <p:attrNameLst>
                                          <p:attrName>ppt_x</p:attrName>
                                        </p:attrNameLst>
                                      </p:cBhvr>
                                      <p:tavLst>
                                        <p:tav tm="0">
                                          <p:val>
                                            <p:strVal val="0-#ppt_w/2"/>
                                          </p:val>
                                        </p:tav>
                                        <p:tav tm="100000">
                                          <p:val>
                                            <p:strVal val="#ppt_x"/>
                                          </p:val>
                                        </p:tav>
                                      </p:tavLst>
                                    </p:anim>
                                    <p:anim calcmode="lin" valueType="num">
                                      <p:cBhvr additive="base">
                                        <p:cTn id="58" dur="500" fill="hold"/>
                                        <p:tgtEl>
                                          <p:spTgt spid="225296"/>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5297"/>
                                        </p:tgtEl>
                                        <p:attrNameLst>
                                          <p:attrName>style.visibility</p:attrName>
                                        </p:attrNameLst>
                                      </p:cBhvr>
                                      <p:to>
                                        <p:strVal val="visible"/>
                                      </p:to>
                                    </p:set>
                                    <p:animEffect transition="in" filter="blinds(horizontal)">
                                      <p:cBhvr>
                                        <p:cTn id="63" dur="500"/>
                                        <p:tgtEl>
                                          <p:spTgt spid="22529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nodeType="clickEffect">
                                  <p:stCondLst>
                                    <p:cond delay="0"/>
                                  </p:stCondLst>
                                  <p:childTnLst>
                                    <p:set>
                                      <p:cBhvr>
                                        <p:cTn id="67" dur="1" fill="hold">
                                          <p:stCondLst>
                                            <p:cond delay="0"/>
                                          </p:stCondLst>
                                        </p:cTn>
                                        <p:tgtEl>
                                          <p:spTgt spid="225298"/>
                                        </p:tgtEl>
                                        <p:attrNameLst>
                                          <p:attrName>style.visibility</p:attrName>
                                        </p:attrNameLst>
                                      </p:cBhvr>
                                      <p:to>
                                        <p:strVal val="visible"/>
                                      </p:to>
                                    </p:set>
                                    <p:anim calcmode="lin" valueType="num">
                                      <p:cBhvr additive="base">
                                        <p:cTn id="68" dur="500" fill="hold"/>
                                        <p:tgtEl>
                                          <p:spTgt spid="225298"/>
                                        </p:tgtEl>
                                        <p:attrNameLst>
                                          <p:attrName>ppt_x</p:attrName>
                                        </p:attrNameLst>
                                      </p:cBhvr>
                                      <p:tavLst>
                                        <p:tav tm="0">
                                          <p:val>
                                            <p:strVal val="0-#ppt_w/2"/>
                                          </p:val>
                                        </p:tav>
                                        <p:tav tm="100000">
                                          <p:val>
                                            <p:strVal val="#ppt_x"/>
                                          </p:val>
                                        </p:tav>
                                      </p:tavLst>
                                    </p:anim>
                                    <p:anim calcmode="lin" valueType="num">
                                      <p:cBhvr additive="base">
                                        <p:cTn id="69" dur="500" fill="hold"/>
                                        <p:tgtEl>
                                          <p:spTgt spid="225298"/>
                                        </p:tgtEl>
                                        <p:attrNameLst>
                                          <p:attrName>ppt_y</p:attrName>
                                        </p:attrNameLst>
                                      </p:cBhvr>
                                      <p:tavLst>
                                        <p:tav tm="0">
                                          <p:val>
                                            <p:strVal val="#ppt_y"/>
                                          </p:val>
                                        </p:tav>
                                        <p:tav tm="100000">
                                          <p:val>
                                            <p:strVal val="#ppt_y"/>
                                          </p:val>
                                        </p:tav>
                                      </p:tavLst>
                                    </p:anim>
                                  </p:childTnLst>
                                </p:cTn>
                              </p:par>
                              <p:par>
                                <p:cTn id="70" presetID="3" presetClass="entr" presetSubtype="10" fill="hold" grpId="0" nodeType="withEffect">
                                  <p:stCondLst>
                                    <p:cond delay="0"/>
                                  </p:stCondLst>
                                  <p:childTnLst>
                                    <p:set>
                                      <p:cBhvr>
                                        <p:cTn id="71" dur="1" fill="hold">
                                          <p:stCondLst>
                                            <p:cond delay="0"/>
                                          </p:stCondLst>
                                        </p:cTn>
                                        <p:tgtEl>
                                          <p:spTgt spid="225299"/>
                                        </p:tgtEl>
                                        <p:attrNameLst>
                                          <p:attrName>style.visibility</p:attrName>
                                        </p:attrNameLst>
                                      </p:cBhvr>
                                      <p:to>
                                        <p:strVal val="visible"/>
                                      </p:to>
                                    </p:set>
                                    <p:animEffect transition="in" filter="blinds(horizontal)">
                                      <p:cBhvr>
                                        <p:cTn id="72" dur="500"/>
                                        <p:tgtEl>
                                          <p:spTgt spid="2252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25300"/>
                                        </p:tgtEl>
                                        <p:attrNameLst>
                                          <p:attrName>style.visibility</p:attrName>
                                        </p:attrNameLst>
                                      </p:cBhvr>
                                      <p:to>
                                        <p:strVal val="visible"/>
                                      </p:to>
                                    </p:set>
                                    <p:animEffect transition="in" filter="box(in)">
                                      <p:cBhvr>
                                        <p:cTn id="77" dur="500"/>
                                        <p:tgtEl>
                                          <p:spTgt spid="225300"/>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225295"/>
                                        </p:tgtEl>
                                        <p:attrNameLst>
                                          <p:attrName>style.visibility</p:attrName>
                                        </p:attrNameLst>
                                      </p:cBhvr>
                                      <p:to>
                                        <p:strVal val="visible"/>
                                      </p:to>
                                    </p:set>
                                    <p:animEffect transition="in" filter="checkerboard(across)">
                                      <p:cBhvr>
                                        <p:cTn id="80" dur="500"/>
                                        <p:tgtEl>
                                          <p:spTgt spid="22529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225302"/>
                                        </p:tgtEl>
                                        <p:attrNameLst>
                                          <p:attrName>style.visibility</p:attrName>
                                        </p:attrNameLst>
                                      </p:cBhvr>
                                      <p:to>
                                        <p:strVal val="visible"/>
                                      </p:to>
                                    </p:set>
                                    <p:animEffect transition="in" filter="checkerboard(across)">
                                      <p:cBhvr>
                                        <p:cTn id="83" dur="500"/>
                                        <p:tgtEl>
                                          <p:spTgt spid="225302"/>
                                        </p:tgtEl>
                                      </p:cBhvr>
                                    </p:animEffect>
                                  </p:childTnLst>
                                </p:cTn>
                              </p:par>
                              <p:par>
                                <p:cTn id="84" presetID="4" presetClass="entr" presetSubtype="16" fill="hold" nodeType="withEffect">
                                  <p:stCondLst>
                                    <p:cond delay="0"/>
                                  </p:stCondLst>
                                  <p:childTnLst>
                                    <p:set>
                                      <p:cBhvr>
                                        <p:cTn id="85" dur="1" fill="hold">
                                          <p:stCondLst>
                                            <p:cond delay="0"/>
                                          </p:stCondLst>
                                        </p:cTn>
                                        <p:tgtEl>
                                          <p:spTgt spid="225301"/>
                                        </p:tgtEl>
                                        <p:attrNameLst>
                                          <p:attrName>style.visibility</p:attrName>
                                        </p:attrNameLst>
                                      </p:cBhvr>
                                      <p:to>
                                        <p:strVal val="visible"/>
                                      </p:to>
                                    </p:set>
                                    <p:animEffect transition="in" filter="box(in)">
                                      <p:cBhvr>
                                        <p:cTn id="86" dur="500"/>
                                        <p:tgtEl>
                                          <p:spTgt spid="22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4" grpId="0" animBg="1"/>
      <p:bldP spid="225295" grpId="0" animBg="1"/>
      <p:bldP spid="225297" grpId="0" autoUpdateAnimBg="0"/>
      <p:bldP spid="225299" grpId="0" autoUpdateAnimBg="0"/>
      <p:bldP spid="225300" grpId="0" autoUpdateAnimBg="0"/>
      <p:bldP spid="22530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3" descr="Fig19"/>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5029200" y="2565400"/>
            <a:ext cx="25908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Rectangle 11"/>
          <p:cNvSpPr>
            <a:spLocks noGrp="1" noChangeArrowheads="1"/>
          </p:cNvSpPr>
          <p:nvPr>
            <p:ph type="title" idx="4294967295"/>
          </p:nvPr>
        </p:nvSpPr>
        <p:spPr>
          <a:xfrm>
            <a:off x="0" y="274638"/>
            <a:ext cx="8229600" cy="1143000"/>
          </a:xfrm>
        </p:spPr>
        <p:txBody>
          <a:bodyPr/>
          <a:lstStyle/>
          <a:p>
            <a:pPr eaLnBrk="1" hangingPunct="1"/>
            <a:r>
              <a:rPr lang="en-US" altLang="en-US" dirty="0" err="1" smtClean="0">
                <a:ea typeface="ＭＳ Ｐゴシック" charset="-128"/>
              </a:rPr>
              <a:t>iClicker</a:t>
            </a:r>
            <a:r>
              <a:rPr lang="en-US" altLang="en-US" dirty="0" smtClean="0">
                <a:ea typeface="ＭＳ Ｐゴシック" charset="-128"/>
              </a:rPr>
              <a:t> question: Series </a:t>
            </a:r>
            <a:r>
              <a:rPr lang="en-US" altLang="en-US" dirty="0" smtClean="0">
                <a:ea typeface="ＭＳ Ｐゴシック" charset="-128"/>
              </a:rPr>
              <a:t>Resistance</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26</a:t>
            </a:fld>
            <a:endParaRPr lang="en-US" altLang="en-US"/>
          </a:p>
        </p:txBody>
      </p:sp>
      <p:sp>
        <p:nvSpPr>
          <p:cNvPr id="3" name="TextBox 2"/>
          <p:cNvSpPr txBox="1"/>
          <p:nvPr/>
        </p:nvSpPr>
        <p:spPr>
          <a:xfrm>
            <a:off x="335902" y="1642188"/>
            <a:ext cx="7688425" cy="3231654"/>
          </a:xfrm>
          <a:prstGeom prst="rect">
            <a:avLst/>
          </a:prstGeom>
          <a:noFill/>
        </p:spPr>
        <p:txBody>
          <a:bodyPr wrap="square" rtlCol="0">
            <a:spAutoFit/>
          </a:bodyPr>
          <a:lstStyle/>
          <a:p>
            <a:pPr eaLnBrk="1" hangingPunct="1"/>
            <a:r>
              <a:rPr lang="en-US" altLang="en-US" sz="3000" dirty="0" err="1"/>
              <a:t>emf</a:t>
            </a:r>
            <a:r>
              <a:rPr lang="en-US" altLang="en-US" sz="3000" dirty="0"/>
              <a:t> = 1.5v, R1 = R2 = R3 =5 ohm, what is the </a:t>
            </a:r>
            <a:r>
              <a:rPr lang="en-US" altLang="en-US" sz="3000" dirty="0" smtClean="0"/>
              <a:t>currents inside </a:t>
            </a:r>
            <a:r>
              <a:rPr lang="en-US" altLang="en-US" sz="3000" dirty="0"/>
              <a:t>the circuit?  </a:t>
            </a:r>
          </a:p>
          <a:p>
            <a:endParaRPr lang="en-US" dirty="0" smtClean="0"/>
          </a:p>
          <a:p>
            <a:pPr marL="457200" indent="-457200">
              <a:buAutoNum type="alphaUcPeriod"/>
            </a:pPr>
            <a:r>
              <a:rPr lang="en-US" dirty="0" smtClean="0"/>
              <a:t>0.3 A </a:t>
            </a:r>
          </a:p>
          <a:p>
            <a:pPr marL="457200" indent="-457200">
              <a:buAutoNum type="alphaUcPeriod"/>
            </a:pPr>
            <a:r>
              <a:rPr lang="en-US" dirty="0" smtClean="0"/>
              <a:t>1.5 A</a:t>
            </a:r>
          </a:p>
          <a:p>
            <a:pPr marL="457200" indent="-457200">
              <a:buAutoNum type="alphaUcPeriod"/>
            </a:pPr>
            <a:r>
              <a:rPr lang="en-US" dirty="0" smtClean="0"/>
              <a:t>0.1A</a:t>
            </a:r>
          </a:p>
          <a:p>
            <a:pPr marL="457200" indent="-457200">
              <a:buAutoNum type="alphaUcPeriod"/>
            </a:pPr>
            <a:r>
              <a:rPr lang="en-US" dirty="0" smtClean="0"/>
              <a:t>0.15A</a:t>
            </a:r>
          </a:p>
          <a:p>
            <a:pPr marL="457200" indent="-457200">
              <a:buAutoNum type="alphaUcPeriod"/>
            </a:pPr>
            <a:r>
              <a:rPr lang="en-US" dirty="0" smtClean="0"/>
              <a:t>1.0A</a:t>
            </a:r>
          </a:p>
        </p:txBody>
      </p:sp>
    </p:spTree>
    <p:extLst>
      <p:ext uri="{BB962C8B-B14F-4D97-AF65-F5344CB8AC3E}">
        <p14:creationId xmlns:p14="http://schemas.microsoft.com/office/powerpoint/2010/main" val="292230472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2" descr="Fig19"/>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4704184" y="2697380"/>
            <a:ext cx="35814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Rectangle 12"/>
          <p:cNvSpPr>
            <a:spLocks noGrp="1" noChangeArrowheads="1"/>
          </p:cNvSpPr>
          <p:nvPr>
            <p:ph type="title" idx="4294967295"/>
          </p:nvPr>
        </p:nvSpPr>
        <p:spPr>
          <a:xfrm>
            <a:off x="0" y="274638"/>
            <a:ext cx="8229600" cy="1143000"/>
          </a:xfrm>
        </p:spPr>
        <p:txBody>
          <a:bodyPr>
            <a:normAutofit fontScale="90000"/>
          </a:bodyPr>
          <a:lstStyle/>
          <a:p>
            <a:pPr eaLnBrk="1" hangingPunct="1"/>
            <a:r>
              <a:rPr lang="en-US" altLang="en-US" dirty="0" err="1" smtClean="0">
                <a:ea typeface="ＭＳ Ｐゴシック" charset="-128"/>
              </a:rPr>
              <a:t>iClicker</a:t>
            </a:r>
            <a:r>
              <a:rPr lang="en-US" altLang="en-US" dirty="0">
                <a:ea typeface="ＭＳ Ｐゴシック" charset="-128"/>
              </a:rPr>
              <a:t> </a:t>
            </a:r>
            <a:r>
              <a:rPr lang="en-US" altLang="en-US" dirty="0" smtClean="0">
                <a:ea typeface="ＭＳ Ｐゴシック" charset="-128"/>
              </a:rPr>
              <a:t>question</a:t>
            </a:r>
            <a:r>
              <a:rPr lang="en-US" altLang="en-US" dirty="0" smtClean="0">
                <a:ea typeface="ＭＳ Ｐゴシック" charset="-128"/>
              </a:rPr>
              <a:t>: Parallel </a:t>
            </a:r>
            <a:r>
              <a:rPr lang="en-US" altLang="en-US" dirty="0" smtClean="0">
                <a:ea typeface="ＭＳ Ｐゴシック" charset="-128"/>
              </a:rPr>
              <a:t>Resistance</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27</a:t>
            </a:fld>
            <a:endParaRPr lang="en-US" altLang="en-US"/>
          </a:p>
        </p:txBody>
      </p:sp>
      <p:sp>
        <p:nvSpPr>
          <p:cNvPr id="14" name="TextBox 13"/>
          <p:cNvSpPr txBox="1"/>
          <p:nvPr/>
        </p:nvSpPr>
        <p:spPr>
          <a:xfrm>
            <a:off x="335902" y="1642188"/>
            <a:ext cx="7688425" cy="3231654"/>
          </a:xfrm>
          <a:prstGeom prst="rect">
            <a:avLst/>
          </a:prstGeom>
          <a:noFill/>
        </p:spPr>
        <p:txBody>
          <a:bodyPr wrap="square" rtlCol="0">
            <a:spAutoFit/>
          </a:bodyPr>
          <a:lstStyle/>
          <a:p>
            <a:pPr eaLnBrk="1" hangingPunct="1"/>
            <a:r>
              <a:rPr lang="en-US" altLang="en-US" sz="3000" dirty="0" err="1"/>
              <a:t>emf</a:t>
            </a:r>
            <a:r>
              <a:rPr lang="en-US" altLang="en-US" sz="3000" dirty="0"/>
              <a:t> = 1.5v, R1 = R2 = R3 =5 ohm, what is the </a:t>
            </a:r>
            <a:r>
              <a:rPr lang="en-US" altLang="en-US" sz="3000" dirty="0" smtClean="0"/>
              <a:t>currents going through R1?  </a:t>
            </a:r>
            <a:endParaRPr lang="en-US" altLang="en-US" sz="3000" dirty="0"/>
          </a:p>
          <a:p>
            <a:endParaRPr lang="en-US" dirty="0" smtClean="0"/>
          </a:p>
          <a:p>
            <a:pPr marL="457200" indent="-457200">
              <a:buAutoNum type="alphaUcPeriod"/>
            </a:pPr>
            <a:r>
              <a:rPr lang="en-US" dirty="0" smtClean="0"/>
              <a:t>0.3 A </a:t>
            </a:r>
          </a:p>
          <a:p>
            <a:pPr marL="457200" indent="-457200">
              <a:buAutoNum type="alphaUcPeriod"/>
            </a:pPr>
            <a:r>
              <a:rPr lang="en-US" dirty="0" smtClean="0"/>
              <a:t>1.5 A</a:t>
            </a:r>
          </a:p>
          <a:p>
            <a:pPr marL="457200" indent="-457200">
              <a:buAutoNum type="alphaUcPeriod"/>
            </a:pPr>
            <a:r>
              <a:rPr lang="en-US" dirty="0" smtClean="0"/>
              <a:t>0.1A</a:t>
            </a:r>
          </a:p>
          <a:p>
            <a:pPr marL="457200" indent="-457200">
              <a:buAutoNum type="alphaUcPeriod"/>
            </a:pPr>
            <a:r>
              <a:rPr lang="en-US" dirty="0" smtClean="0"/>
              <a:t>0.9A</a:t>
            </a:r>
          </a:p>
          <a:p>
            <a:pPr marL="457200" indent="-457200">
              <a:buAutoNum type="alphaUcPeriod"/>
            </a:pPr>
            <a:r>
              <a:rPr lang="en-US" dirty="0" smtClean="0"/>
              <a:t>1.0A</a:t>
            </a:r>
          </a:p>
        </p:txBody>
      </p:sp>
    </p:spTree>
    <p:extLst>
      <p:ext uri="{BB962C8B-B14F-4D97-AF65-F5344CB8AC3E}">
        <p14:creationId xmlns:p14="http://schemas.microsoft.com/office/powerpoint/2010/main" val="21397904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altLang="ja-JP" smtClean="0">
                <a:ea typeface="ＭＳ Ｐゴシック" pitchFamily="34" charset="-128"/>
              </a:rPr>
              <a:t>Charging a Battery</a:t>
            </a:r>
          </a:p>
        </p:txBody>
      </p:sp>
      <p:pic>
        <p:nvPicPr>
          <p:cNvPr id="10246" name="Picture 3" descr="figure-25-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3048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figure-2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038600"/>
            <a:ext cx="3124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5"/>
          <p:cNvSpPr txBox="1">
            <a:spLocks noChangeArrowheads="1"/>
          </p:cNvSpPr>
          <p:nvPr/>
        </p:nvSpPr>
        <p:spPr bwMode="auto">
          <a:xfrm>
            <a:off x="3962400" y="990600"/>
            <a:ext cx="4953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a:ea typeface="ＭＳ Ｐゴシック" pitchFamily="34" charset="-128"/>
              </a:rPr>
              <a:t> </a:t>
            </a:r>
            <a:r>
              <a:rPr lang="en-US" altLang="ja-JP" sz="2000" b="1" i="0">
                <a:ea typeface="ＭＳ Ｐゴシック" pitchFamily="34" charset="-128"/>
              </a:rPr>
              <a:t>Positive terminal to positive terminal</a:t>
            </a:r>
          </a:p>
          <a:p>
            <a:pPr>
              <a:spcBef>
                <a:spcPct val="50000"/>
              </a:spcBef>
              <a:buFontTx/>
              <a:buChar char="•"/>
            </a:pPr>
            <a:r>
              <a:rPr lang="en-US" altLang="ja-JP" i="0">
                <a:ea typeface="ＭＳ Ｐゴシック" pitchFamily="34" charset="-128"/>
              </a:rPr>
              <a:t> </a:t>
            </a:r>
            <a:r>
              <a:rPr lang="en-US" altLang="ja-JP" sz="2000" b="1" i="0">
                <a:ea typeface="ＭＳ Ｐゴシック" pitchFamily="34" charset="-128"/>
              </a:rPr>
              <a:t>Charging EMF &gt; EMF of charged device</a:t>
            </a:r>
          </a:p>
        </p:txBody>
      </p:sp>
      <p:sp>
        <p:nvSpPr>
          <p:cNvPr id="10249" name="Text Box 6"/>
          <p:cNvSpPr txBox="1">
            <a:spLocks noChangeArrowheads="1"/>
          </p:cNvSpPr>
          <p:nvPr/>
        </p:nvSpPr>
        <p:spPr bwMode="auto">
          <a:xfrm>
            <a:off x="4038600" y="2057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Say, </a:t>
            </a:r>
            <a:r>
              <a:rPr lang="en-US" altLang="ja-JP" sz="2000">
                <a:ea typeface="ＭＳ Ｐゴシック" pitchFamily="34" charset="-128"/>
              </a:rPr>
              <a:t>R+r</a:t>
            </a:r>
            <a:r>
              <a:rPr lang="en-US" altLang="ja-JP" sz="2000" baseline="-20000">
                <a:ea typeface="ＭＳ Ｐゴシック" pitchFamily="34" charset="-128"/>
              </a:rPr>
              <a:t>1</a:t>
            </a:r>
            <a:r>
              <a:rPr lang="en-US" altLang="ja-JP" sz="2000">
                <a:ea typeface="ＭＳ Ｐゴシック" pitchFamily="34" charset="-128"/>
              </a:rPr>
              <a:t>+r</a:t>
            </a:r>
            <a:r>
              <a:rPr lang="en-US" altLang="ja-JP" sz="2000" baseline="-20000">
                <a:ea typeface="ＭＳ Ｐゴシック" pitchFamily="34" charset="-128"/>
              </a:rPr>
              <a:t>2</a:t>
            </a:r>
            <a:r>
              <a:rPr lang="en-US" altLang="ja-JP" sz="2000">
                <a:ea typeface="ＭＳ Ｐゴシック" pitchFamily="34" charset="-128"/>
              </a:rPr>
              <a:t>=</a:t>
            </a:r>
            <a:r>
              <a:rPr lang="en-US" altLang="ja-JP" sz="2000" i="0">
                <a:ea typeface="ＭＳ Ｐゴシック" pitchFamily="34" charset="-128"/>
              </a:rPr>
              <a:t>0.05</a:t>
            </a:r>
            <a:r>
              <a:rPr lang="en-US" altLang="ja-JP" sz="2000" i="0">
                <a:ea typeface="ＭＳ Ｐゴシック" pitchFamily="34" charset="-128"/>
                <a:sym typeface="Symbol" pitchFamily="18" charset="2"/>
              </a:rPr>
              <a:t>  (</a:t>
            </a:r>
            <a:r>
              <a:rPr lang="en-US" altLang="ja-JP" sz="2000">
                <a:ea typeface="ＭＳ Ｐゴシック" pitchFamily="34" charset="-128"/>
                <a:sym typeface="Symbol" pitchFamily="18" charset="2"/>
              </a:rPr>
              <a:t>R</a:t>
            </a:r>
            <a:r>
              <a:rPr lang="en-US" altLang="ja-JP" sz="2000" i="0">
                <a:ea typeface="ＭＳ Ｐゴシック" pitchFamily="34" charset="-128"/>
                <a:sym typeface="Symbol" pitchFamily="18" charset="2"/>
              </a:rPr>
              <a:t> is for jumper cables). Then,</a:t>
            </a:r>
            <a:endParaRPr lang="en-US" altLang="ja-JP" sz="2000" i="0">
              <a:ea typeface="ＭＳ Ｐゴシック" pitchFamily="34" charset="-128"/>
            </a:endParaRPr>
          </a:p>
        </p:txBody>
      </p:sp>
      <p:graphicFrame>
        <p:nvGraphicFramePr>
          <p:cNvPr id="10242" name="Object 7"/>
          <p:cNvGraphicFramePr>
            <a:graphicFrameLocks noChangeAspect="1"/>
          </p:cNvGraphicFramePr>
          <p:nvPr/>
        </p:nvGraphicFramePr>
        <p:xfrm>
          <a:off x="5867400" y="2743200"/>
          <a:ext cx="2438400" cy="714375"/>
        </p:xfrm>
        <a:graphic>
          <a:graphicData uri="http://schemas.openxmlformats.org/presentationml/2006/ole">
            <mc:AlternateContent xmlns:mc="http://schemas.openxmlformats.org/markup-compatibility/2006">
              <mc:Choice xmlns:v="urn:schemas-microsoft-com:vml" Requires="v">
                <p:oleObj spid="_x0000_s70108" name="Equation" r:id="rId6" imgW="1473120" imgH="431640" progId="Equation.DSMT4">
                  <p:embed/>
                </p:oleObj>
              </mc:Choice>
              <mc:Fallback>
                <p:oleObj name="Equation" r:id="rId6" imgW="14731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743200"/>
                        <a:ext cx="2438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0" name="Group 8"/>
          <p:cNvGrpSpPr>
            <a:grpSpLocks/>
          </p:cNvGrpSpPr>
          <p:nvPr/>
        </p:nvGrpSpPr>
        <p:grpSpPr bwMode="auto">
          <a:xfrm>
            <a:off x="5486400" y="3505200"/>
            <a:ext cx="3352800" cy="854075"/>
            <a:chOff x="3696" y="2208"/>
            <a:chExt cx="1872" cy="538"/>
          </a:xfrm>
        </p:grpSpPr>
        <p:graphicFrame>
          <p:nvGraphicFramePr>
            <p:cNvPr id="10244" name="Object 9"/>
            <p:cNvGraphicFramePr>
              <a:graphicFrameLocks noChangeAspect="1"/>
            </p:cNvGraphicFramePr>
            <p:nvPr/>
          </p:nvGraphicFramePr>
          <p:xfrm>
            <a:off x="3696" y="2208"/>
            <a:ext cx="1776" cy="313"/>
          </p:xfrm>
          <a:graphic>
            <a:graphicData uri="http://schemas.openxmlformats.org/presentationml/2006/ole">
              <mc:AlternateContent xmlns:mc="http://schemas.openxmlformats.org/markup-compatibility/2006">
                <mc:Choice xmlns:v="urn:schemas-microsoft-com:vml" Requires="v">
                  <p:oleObj spid="_x0000_s70109" name="Equation" r:id="rId8" imgW="1371600" imgH="241200" progId="Equation.DSMT4">
                    <p:embed/>
                  </p:oleObj>
                </mc:Choice>
                <mc:Fallback>
                  <p:oleObj name="Equation" r:id="rId8" imgW="13716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6" y="2208"/>
                          <a:ext cx="1776" cy="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1" name="Text Box 10"/>
            <p:cNvSpPr txBox="1">
              <a:spLocks noChangeArrowheads="1"/>
            </p:cNvSpPr>
            <p:nvPr/>
          </p:nvSpPr>
          <p:spPr bwMode="auto">
            <a:xfrm>
              <a:off x="4176" y="2496"/>
              <a:ext cx="1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power into battery 2</a:t>
              </a:r>
            </a:p>
          </p:txBody>
        </p:sp>
      </p:grpSp>
      <p:grpSp>
        <p:nvGrpSpPr>
          <p:cNvPr id="10251" name="Group 11"/>
          <p:cNvGrpSpPr>
            <a:grpSpLocks/>
          </p:cNvGrpSpPr>
          <p:nvPr/>
        </p:nvGrpSpPr>
        <p:grpSpPr bwMode="auto">
          <a:xfrm>
            <a:off x="0" y="1219200"/>
            <a:ext cx="5486400" cy="2530475"/>
            <a:chOff x="0" y="768"/>
            <a:chExt cx="3456" cy="1594"/>
          </a:xfrm>
        </p:grpSpPr>
        <p:sp>
          <p:nvSpPr>
            <p:cNvPr id="10256" name="Oval 12"/>
            <p:cNvSpPr>
              <a:spLocks noChangeArrowheads="1"/>
            </p:cNvSpPr>
            <p:nvPr/>
          </p:nvSpPr>
          <p:spPr bwMode="auto">
            <a:xfrm>
              <a:off x="1680" y="1440"/>
              <a:ext cx="576" cy="48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10257" name="Line 13"/>
            <p:cNvSpPr>
              <a:spLocks noChangeShapeType="1"/>
            </p:cNvSpPr>
            <p:nvPr/>
          </p:nvSpPr>
          <p:spPr bwMode="auto">
            <a:xfrm flipH="1" flipV="1">
              <a:off x="2208" y="1872"/>
              <a:ext cx="144" cy="144"/>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8" name="Text Box 14"/>
            <p:cNvSpPr txBox="1">
              <a:spLocks noChangeArrowheads="1"/>
            </p:cNvSpPr>
            <p:nvPr/>
          </p:nvSpPr>
          <p:spPr bwMode="auto">
            <a:xfrm>
              <a:off x="2352" y="1920"/>
              <a:ext cx="110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battery being charged (11V)</a:t>
              </a:r>
            </a:p>
          </p:txBody>
        </p:sp>
        <p:sp>
          <p:nvSpPr>
            <p:cNvPr id="10259" name="Text Box 15"/>
            <p:cNvSpPr txBox="1">
              <a:spLocks noChangeArrowheads="1"/>
            </p:cNvSpPr>
            <p:nvPr/>
          </p:nvSpPr>
          <p:spPr bwMode="auto">
            <a:xfrm>
              <a:off x="0" y="1536"/>
              <a:ext cx="57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good battery (12V)</a:t>
              </a:r>
            </a:p>
          </p:txBody>
        </p:sp>
        <p:sp>
          <p:nvSpPr>
            <p:cNvPr id="10260" name="Line 16"/>
            <p:cNvSpPr>
              <a:spLocks noChangeShapeType="1"/>
            </p:cNvSpPr>
            <p:nvPr/>
          </p:nvSpPr>
          <p:spPr bwMode="auto">
            <a:xfrm>
              <a:off x="1104" y="768"/>
              <a:ext cx="480" cy="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52" name="Text Box 17"/>
          <p:cNvSpPr txBox="1">
            <a:spLocks noChangeArrowheads="1"/>
          </p:cNvSpPr>
          <p:nvPr/>
        </p:nvSpPr>
        <p:spPr bwMode="auto">
          <a:xfrm>
            <a:off x="4267200" y="44958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dirty="0">
                <a:ea typeface="ＭＳ Ｐゴシック" pitchFamily="34" charset="-128"/>
              </a:rPr>
              <a:t> </a:t>
            </a:r>
            <a:r>
              <a:rPr lang="en-US" altLang="ja-JP" sz="2000" b="1" i="0" dirty="0">
                <a:ea typeface="ＭＳ Ｐゴシック" pitchFamily="34" charset="-128"/>
              </a:rPr>
              <a:t>If connected backward,</a:t>
            </a:r>
          </a:p>
        </p:txBody>
      </p:sp>
      <p:grpSp>
        <p:nvGrpSpPr>
          <p:cNvPr id="4" name="Group 18"/>
          <p:cNvGrpSpPr>
            <a:grpSpLocks/>
          </p:cNvGrpSpPr>
          <p:nvPr/>
        </p:nvGrpSpPr>
        <p:grpSpPr bwMode="auto">
          <a:xfrm>
            <a:off x="1752600" y="3962400"/>
            <a:ext cx="5943600" cy="1685925"/>
            <a:chOff x="1104" y="2496"/>
            <a:chExt cx="3744" cy="1062"/>
          </a:xfrm>
        </p:grpSpPr>
        <p:graphicFrame>
          <p:nvGraphicFramePr>
            <p:cNvPr id="10243" name="Object 19"/>
            <p:cNvGraphicFramePr>
              <a:graphicFrameLocks noChangeAspect="1"/>
            </p:cNvGraphicFramePr>
            <p:nvPr/>
          </p:nvGraphicFramePr>
          <p:xfrm>
            <a:off x="3216" y="3072"/>
            <a:ext cx="1632" cy="486"/>
          </p:xfrm>
          <a:graphic>
            <a:graphicData uri="http://schemas.openxmlformats.org/presentationml/2006/ole">
              <mc:AlternateContent xmlns:mc="http://schemas.openxmlformats.org/markup-compatibility/2006">
                <mc:Choice xmlns:v="urn:schemas-microsoft-com:vml" Requires="v">
                  <p:oleObj spid="_x0000_s70110" name="Equation" r:id="rId10" imgW="1320480" imgH="393480" progId="Equation.DSMT4">
                    <p:embed/>
                  </p:oleObj>
                </mc:Choice>
                <mc:Fallback>
                  <p:oleObj name="Equation" r:id="rId10" imgW="13204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6" y="3072"/>
                          <a:ext cx="1632"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5" name="Line 20"/>
            <p:cNvSpPr>
              <a:spLocks noChangeShapeType="1"/>
            </p:cNvSpPr>
            <p:nvPr/>
          </p:nvSpPr>
          <p:spPr bwMode="auto">
            <a:xfrm>
              <a:off x="1104" y="2496"/>
              <a:ext cx="624" cy="0"/>
            </a:xfrm>
            <a:prstGeom prst="line">
              <a:avLst/>
            </a:prstGeom>
            <a:noFill/>
            <a:ln w="317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54" name="Text Box 21"/>
          <p:cNvSpPr txBox="1">
            <a:spLocks noChangeArrowheads="1"/>
          </p:cNvSpPr>
          <p:nvPr/>
        </p:nvSpPr>
        <p:spPr bwMode="auto">
          <a:xfrm>
            <a:off x="4572000" y="5715000"/>
            <a:ext cx="4343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b="1" i="0">
                <a:ea typeface="ＭＳ Ｐゴシック" pitchFamily="34" charset="-128"/>
              </a:rPr>
              <a:t> </a:t>
            </a:r>
            <a:r>
              <a:rPr lang="en-US" altLang="ja-JP" sz="2000" b="1" i="0">
                <a:ea typeface="ＭＳ Ｐゴシック" pitchFamily="34" charset="-128"/>
              </a:rPr>
              <a:t>Large amount of gas produced</a:t>
            </a:r>
          </a:p>
          <a:p>
            <a:pPr>
              <a:spcBef>
                <a:spcPct val="50000"/>
              </a:spcBef>
              <a:buFont typeface="Wingdings" pitchFamily="2" charset="2"/>
              <a:buChar char="Ø"/>
            </a:pPr>
            <a:r>
              <a:rPr lang="en-US" altLang="ja-JP" sz="2000" b="1" i="0">
                <a:ea typeface="ＭＳ Ｐゴシック" pitchFamily="34" charset="-128"/>
              </a:rPr>
              <a:t> Huge power dissipation in wires</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28</a:t>
            </a:fld>
            <a:endParaRPr lang="en-US" altLang="en-US"/>
          </a:p>
        </p:txBody>
      </p:sp>
    </p:spTree>
    <p:extLst>
      <p:ext uri="{BB962C8B-B14F-4D97-AF65-F5344CB8AC3E}">
        <p14:creationId xmlns:p14="http://schemas.microsoft.com/office/powerpoint/2010/main" val="1989287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dissolve">
                                      <p:cBhvr>
                                        <p:cTn id="7" dur="500"/>
                                        <p:tgtEl>
                                          <p:spTgt spid="102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dissolve">
                                      <p:cBhvr>
                                        <p:cTn id="10" dur="500"/>
                                        <p:tgtEl>
                                          <p:spTgt spid="1025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54"/>
                                        </p:tgtEl>
                                        <p:attrNameLst>
                                          <p:attrName>style.visibility</p:attrName>
                                        </p:attrNameLst>
                                      </p:cBhvr>
                                      <p:to>
                                        <p:strVal val="visible"/>
                                      </p:to>
                                    </p:set>
                                    <p:animEffect transition="in" filter="dissolve">
                                      <p:cBhvr>
                                        <p:cTn id="16"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02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Grp="1" noChangeArrowheads="1"/>
          </p:cNvSpPr>
          <p:nvPr>
            <p:ph type="title"/>
          </p:nvPr>
        </p:nvSpPr>
        <p:spPr/>
        <p:txBody>
          <a:bodyPr>
            <a:normAutofit fontScale="90000"/>
          </a:bodyPr>
          <a:lstStyle/>
          <a:p>
            <a:r>
              <a:rPr lang="en-US" altLang="ja-JP" smtClean="0">
                <a:ea typeface="ＭＳ Ｐゴシック" pitchFamily="34" charset="-128"/>
              </a:rPr>
              <a:t>Using Kirchhoff’s Laws in Multiple Loop Circuits</a:t>
            </a:r>
          </a:p>
        </p:txBody>
      </p:sp>
      <p:pic>
        <p:nvPicPr>
          <p:cNvPr id="11271" name="Picture 3" descr="F28_10"/>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4800600" cy="286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066800" y="3657600"/>
            <a:ext cx="6858000" cy="671513"/>
            <a:chOff x="672" y="2304"/>
            <a:chExt cx="4320" cy="423"/>
          </a:xfrm>
        </p:grpSpPr>
        <p:sp>
          <p:nvSpPr>
            <p:cNvPr id="11288" name="Text Box 5"/>
            <p:cNvSpPr txBox="1">
              <a:spLocks noChangeArrowheads="1"/>
            </p:cNvSpPr>
            <p:nvPr/>
          </p:nvSpPr>
          <p:spPr bwMode="auto">
            <a:xfrm>
              <a:off x="672" y="2352"/>
              <a:ext cx="31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i="0">
                  <a:ea typeface="ＭＳ Ｐゴシック" pitchFamily="34" charset="-128"/>
                </a:rPr>
                <a:t> </a:t>
              </a:r>
              <a:r>
                <a:rPr lang="en-US" altLang="ja-JP" i="0">
                  <a:ea typeface="ＭＳ Ｐゴシック" pitchFamily="34" charset="-128"/>
                </a:rPr>
                <a:t>Identify nodes and use Junction Rule:</a:t>
              </a:r>
            </a:p>
          </p:txBody>
        </p:sp>
        <p:graphicFrame>
          <p:nvGraphicFramePr>
            <p:cNvPr id="11269" name="Object 6"/>
            <p:cNvGraphicFramePr>
              <a:graphicFrameLocks noChangeAspect="1"/>
            </p:cNvGraphicFramePr>
            <p:nvPr/>
          </p:nvGraphicFramePr>
          <p:xfrm>
            <a:off x="3888" y="2304"/>
            <a:ext cx="1104" cy="423"/>
          </p:xfrm>
          <a:graphic>
            <a:graphicData uri="http://schemas.openxmlformats.org/presentationml/2006/ole">
              <mc:AlternateContent xmlns:mc="http://schemas.openxmlformats.org/markup-compatibility/2006">
                <mc:Choice xmlns:v="urn:schemas-microsoft-com:vml" Requires="v">
                  <p:oleObj spid="_x0000_s71290" name="Equation" r:id="rId5" imgW="596880" imgH="228600" progId="Equation.DSMT4">
                    <p:embed/>
                  </p:oleObj>
                </mc:Choice>
                <mc:Fallback>
                  <p:oleObj name="Equation" r:id="rId5" imgW="596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304"/>
                          <a:ext cx="1104" cy="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55" name="Text Box 8"/>
          <p:cNvSpPr txBox="1">
            <a:spLocks noChangeArrowheads="1"/>
          </p:cNvSpPr>
          <p:nvPr/>
        </p:nvSpPr>
        <p:spPr bwMode="auto">
          <a:xfrm>
            <a:off x="1066800" y="4419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a:ea typeface="ＭＳ Ｐゴシック" pitchFamily="34" charset="-128"/>
              </a:rPr>
              <a:t> </a:t>
            </a:r>
            <a:r>
              <a:rPr lang="en-US" altLang="ja-JP" i="0">
                <a:ea typeface="ＭＳ Ｐゴシック" pitchFamily="34" charset="-128"/>
              </a:rPr>
              <a:t>Identify independent loops and use Loop Rule:</a:t>
            </a:r>
          </a:p>
        </p:txBody>
      </p:sp>
      <p:graphicFrame>
        <p:nvGraphicFramePr>
          <p:cNvPr id="10242" name="Object 10"/>
          <p:cNvGraphicFramePr>
            <a:graphicFrameLocks noChangeAspect="1"/>
          </p:cNvGraphicFramePr>
          <p:nvPr/>
        </p:nvGraphicFramePr>
        <p:xfrm>
          <a:off x="1295400" y="4953000"/>
          <a:ext cx="3689350" cy="484188"/>
        </p:xfrm>
        <a:graphic>
          <a:graphicData uri="http://schemas.openxmlformats.org/presentationml/2006/ole">
            <mc:AlternateContent xmlns:mc="http://schemas.openxmlformats.org/markup-compatibility/2006">
              <mc:Choice xmlns:v="urn:schemas-microsoft-com:vml" Requires="v">
                <p:oleObj spid="_x0000_s71291" name="Equation" r:id="rId7" imgW="1739880" imgH="228600" progId="Equation.DSMT4">
                  <p:embed/>
                </p:oleObj>
              </mc:Choice>
              <mc:Fallback>
                <p:oleObj name="Equation" r:id="rId7" imgW="17398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953000"/>
                        <a:ext cx="3689350"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11"/>
          <p:cNvGraphicFramePr>
            <a:graphicFrameLocks noChangeAspect="1"/>
          </p:cNvGraphicFramePr>
          <p:nvPr/>
        </p:nvGraphicFramePr>
        <p:xfrm>
          <a:off x="1295400" y="5410200"/>
          <a:ext cx="5029200" cy="508000"/>
        </p:xfrm>
        <a:graphic>
          <a:graphicData uri="http://schemas.openxmlformats.org/presentationml/2006/ole">
            <mc:AlternateContent xmlns:mc="http://schemas.openxmlformats.org/markup-compatibility/2006">
              <mc:Choice xmlns:v="urn:schemas-microsoft-com:vml" Requires="v">
                <p:oleObj spid="_x0000_s71292" name="Equation" r:id="rId9" imgW="2514600" imgH="253800" progId="Equation.DSMT4">
                  <p:embed/>
                </p:oleObj>
              </mc:Choice>
              <mc:Fallback>
                <p:oleObj name="Equation" r:id="rId9" imgW="25146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410200"/>
                        <a:ext cx="50292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12"/>
          <p:cNvGraphicFramePr>
            <a:graphicFrameLocks noChangeAspect="1"/>
          </p:cNvGraphicFramePr>
          <p:nvPr/>
        </p:nvGraphicFramePr>
        <p:xfrm>
          <a:off x="1295400" y="5943600"/>
          <a:ext cx="5791200" cy="522288"/>
        </p:xfrm>
        <a:graphic>
          <a:graphicData uri="http://schemas.openxmlformats.org/presentationml/2006/ole">
            <mc:AlternateContent xmlns:mc="http://schemas.openxmlformats.org/markup-compatibility/2006">
              <mc:Choice xmlns:v="urn:schemas-microsoft-com:vml" Requires="v">
                <p:oleObj spid="_x0000_s71293" name="Equation" r:id="rId11" imgW="2819160" imgH="253800" progId="Equation.DSMT4">
                  <p:embed/>
                </p:oleObj>
              </mc:Choice>
              <mc:Fallback>
                <p:oleObj name="Equation" r:id="rId11" imgW="281916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943600"/>
                        <a:ext cx="579120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3"/>
          <p:cNvGrpSpPr>
            <a:grpSpLocks/>
          </p:cNvGrpSpPr>
          <p:nvPr/>
        </p:nvGrpSpPr>
        <p:grpSpPr bwMode="auto">
          <a:xfrm>
            <a:off x="6019800" y="4876800"/>
            <a:ext cx="2895600" cy="1143000"/>
            <a:chOff x="3792" y="3072"/>
            <a:chExt cx="1824" cy="720"/>
          </a:xfrm>
        </p:grpSpPr>
        <p:sp>
          <p:nvSpPr>
            <p:cNvPr id="11284" name="Line 14"/>
            <p:cNvSpPr>
              <a:spLocks noChangeShapeType="1"/>
            </p:cNvSpPr>
            <p:nvPr/>
          </p:nvSpPr>
          <p:spPr bwMode="auto">
            <a:xfrm flipH="1">
              <a:off x="3792" y="3216"/>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5" name="Line 15"/>
            <p:cNvSpPr>
              <a:spLocks noChangeShapeType="1"/>
            </p:cNvSpPr>
            <p:nvPr/>
          </p:nvSpPr>
          <p:spPr bwMode="auto">
            <a:xfrm flipH="1">
              <a:off x="4032" y="3312"/>
              <a:ext cx="52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16"/>
            <p:cNvSpPr>
              <a:spLocks noChangeShapeType="1"/>
            </p:cNvSpPr>
            <p:nvPr/>
          </p:nvSpPr>
          <p:spPr bwMode="auto">
            <a:xfrm flipH="1">
              <a:off x="4512" y="3504"/>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7" name="Text Box 17"/>
            <p:cNvSpPr txBox="1">
              <a:spLocks noChangeArrowheads="1"/>
            </p:cNvSpPr>
            <p:nvPr/>
          </p:nvSpPr>
          <p:spPr bwMode="auto">
            <a:xfrm>
              <a:off x="4608" y="3072"/>
              <a:ext cx="10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ea typeface="ＭＳ Ｐゴシック" pitchFamily="34" charset="-128"/>
                </a:rPr>
                <a:t>Only two are independent.</a:t>
              </a:r>
            </a:p>
          </p:txBody>
        </p:sp>
      </p:grpSp>
      <p:cxnSp>
        <p:nvCxnSpPr>
          <p:cNvPr id="18" name="Straight Arrow Connector 17"/>
          <p:cNvCxnSpPr>
            <a:cxnSpLocks noChangeShapeType="1"/>
          </p:cNvCxnSpPr>
          <p:nvPr/>
        </p:nvCxnSpPr>
        <p:spPr bwMode="auto">
          <a:xfrm>
            <a:off x="1447800" y="762000"/>
            <a:ext cx="1371600" cy="3048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10800000" flipV="1">
            <a:off x="5486400" y="838200"/>
            <a:ext cx="2209800" cy="2286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flipV="1">
            <a:off x="1371600" y="2209800"/>
            <a:ext cx="2514600" cy="838200"/>
          </a:xfrm>
          <a:prstGeom prst="straightConnector1">
            <a:avLst/>
          </a:prstGeom>
          <a:noFill/>
          <a:ln w="57150" algn="ctr">
            <a:solidFill>
              <a:srgbClr val="00B050"/>
            </a:solidFill>
            <a:round/>
            <a:headEnd/>
            <a:tailEnd type="arrow" w="med" len="med"/>
          </a:ln>
          <a:extLst>
            <a:ext uri="{909E8E84-426E-40DD-AFC4-6F175D3DCCD1}">
              <a14:hiddenFill xmlns:a14="http://schemas.microsoft.com/office/drawing/2010/main">
                <a:noFill/>
              </a14:hiddenFill>
            </a:ext>
          </a:extLst>
        </p:spPr>
      </p:cxnSp>
      <p:grpSp>
        <p:nvGrpSpPr>
          <p:cNvPr id="4" name="Group 24"/>
          <p:cNvGrpSpPr>
            <a:grpSpLocks/>
          </p:cNvGrpSpPr>
          <p:nvPr/>
        </p:nvGrpSpPr>
        <p:grpSpPr bwMode="auto">
          <a:xfrm>
            <a:off x="2819400" y="1752600"/>
            <a:ext cx="914400" cy="1082675"/>
            <a:chOff x="1631852" y="2117188"/>
            <a:chExt cx="1160584" cy="1690468"/>
          </a:xfrm>
        </p:grpSpPr>
        <p:sp>
          <p:nvSpPr>
            <p:cNvPr id="11282" name="Freeform 25"/>
            <p:cNvSpPr>
              <a:spLocks noChangeArrowheads="1"/>
            </p:cNvSpPr>
            <p:nvPr/>
          </p:nvSpPr>
          <p:spPr bwMode="auto">
            <a:xfrm>
              <a:off x="1631852" y="2117188"/>
              <a:ext cx="1160584" cy="1690468"/>
            </a:xfrm>
            <a:custGeom>
              <a:avLst/>
              <a:gdLst>
                <a:gd name="T0" fmla="*/ 0 w 1160584"/>
                <a:gd name="T1" fmla="*/ 457200 h 1690468"/>
                <a:gd name="T2" fmla="*/ 633046 w 1160584"/>
                <a:gd name="T3" fmla="*/ 119575 h 1690468"/>
                <a:gd name="T4" fmla="*/ 1097280 w 1160584"/>
                <a:gd name="T5" fmla="*/ 1174652 h 1690468"/>
                <a:gd name="T6" fmla="*/ 253219 w 1160584"/>
                <a:gd name="T7" fmla="*/ 1652954 h 1690468"/>
                <a:gd name="T8" fmla="*/ 154745 w 1160584"/>
                <a:gd name="T9" fmla="*/ 949569 h 1690468"/>
                <a:gd name="T10" fmla="*/ 0 60000 65536"/>
                <a:gd name="T11" fmla="*/ 0 60000 65536"/>
                <a:gd name="T12" fmla="*/ 0 60000 65536"/>
                <a:gd name="T13" fmla="*/ 0 60000 65536"/>
                <a:gd name="T14" fmla="*/ 0 60000 65536"/>
                <a:gd name="T15" fmla="*/ 0 w 1160584"/>
                <a:gd name="T16" fmla="*/ 0 h 1690468"/>
                <a:gd name="T17" fmla="*/ 1160584 w 1160584"/>
                <a:gd name="T18" fmla="*/ 1690468 h 1690468"/>
              </a:gdLst>
              <a:ahLst/>
              <a:cxnLst>
                <a:cxn ang="T10">
                  <a:pos x="T0" y="T1"/>
                </a:cxn>
                <a:cxn ang="T11">
                  <a:pos x="T2" y="T3"/>
                </a:cxn>
                <a:cxn ang="T12">
                  <a:pos x="T4" y="T5"/>
                </a:cxn>
                <a:cxn ang="T13">
                  <a:pos x="T6" y="T7"/>
                </a:cxn>
                <a:cxn ang="T14">
                  <a:pos x="T8" y="T9"/>
                </a:cxn>
              </a:cxnLst>
              <a:rect l="T15" t="T16" r="T17" b="T18"/>
              <a:pathLst>
                <a:path w="1160584" h="1690468">
                  <a:moveTo>
                    <a:pt x="0" y="457200"/>
                  </a:moveTo>
                  <a:cubicBezTo>
                    <a:pt x="225083" y="228600"/>
                    <a:pt x="450166" y="0"/>
                    <a:pt x="633046" y="119575"/>
                  </a:cubicBezTo>
                  <a:cubicBezTo>
                    <a:pt x="815926" y="239150"/>
                    <a:pt x="1160584" y="919089"/>
                    <a:pt x="1097280" y="1174652"/>
                  </a:cubicBezTo>
                  <a:cubicBezTo>
                    <a:pt x="1033976" y="1430215"/>
                    <a:pt x="410308" y="1690468"/>
                    <a:pt x="253219" y="1652954"/>
                  </a:cubicBezTo>
                  <a:cubicBezTo>
                    <a:pt x="96130" y="1615440"/>
                    <a:pt x="125437" y="1282504"/>
                    <a:pt x="154745" y="949569"/>
                  </a:cubicBezTo>
                </a:path>
              </a:pathLst>
            </a:cu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283" name="Straight Arrow Connector 26"/>
            <p:cNvCxnSpPr>
              <a:cxnSpLocks noChangeShapeType="1"/>
            </p:cNvCxnSpPr>
            <p:nvPr/>
          </p:nvCxnSpPr>
          <p:spPr bwMode="auto">
            <a:xfrm rot="5400000" flipH="1" flipV="1">
              <a:off x="1562100" y="3238500"/>
              <a:ext cx="381000" cy="1588"/>
            </a:xfrm>
            <a:prstGeom prst="straightConnector1">
              <a:avLst/>
            </a:prstGeom>
            <a:noFill/>
            <a:ln w="38100" algn="ctr">
              <a:solidFill>
                <a:srgbClr val="00CC00"/>
              </a:solidFill>
              <a:round/>
              <a:headEnd/>
              <a:tailEnd type="arrow" w="med" len="med"/>
            </a:ln>
            <a:extLst>
              <a:ext uri="{909E8E84-426E-40DD-AFC4-6F175D3DCCD1}">
                <a14:hiddenFill xmlns:a14="http://schemas.microsoft.com/office/drawing/2010/main">
                  <a:noFill/>
                </a14:hiddenFill>
              </a:ext>
            </a:extLst>
          </p:spPr>
        </p:cxnSp>
      </p:grpSp>
      <p:grpSp>
        <p:nvGrpSpPr>
          <p:cNvPr id="5" name="Group 27"/>
          <p:cNvGrpSpPr>
            <a:grpSpLocks/>
          </p:cNvGrpSpPr>
          <p:nvPr/>
        </p:nvGrpSpPr>
        <p:grpSpPr bwMode="auto">
          <a:xfrm>
            <a:off x="4876800" y="1752600"/>
            <a:ext cx="914400" cy="1082675"/>
            <a:chOff x="1631852" y="2117188"/>
            <a:chExt cx="1160584" cy="1690468"/>
          </a:xfrm>
        </p:grpSpPr>
        <p:sp>
          <p:nvSpPr>
            <p:cNvPr id="11280" name="Freeform 28"/>
            <p:cNvSpPr>
              <a:spLocks noChangeArrowheads="1"/>
            </p:cNvSpPr>
            <p:nvPr/>
          </p:nvSpPr>
          <p:spPr bwMode="auto">
            <a:xfrm>
              <a:off x="1631852" y="2117188"/>
              <a:ext cx="1160584" cy="1690468"/>
            </a:xfrm>
            <a:custGeom>
              <a:avLst/>
              <a:gdLst>
                <a:gd name="T0" fmla="*/ 0 w 1160584"/>
                <a:gd name="T1" fmla="*/ 457200 h 1690468"/>
                <a:gd name="T2" fmla="*/ 633046 w 1160584"/>
                <a:gd name="T3" fmla="*/ 119575 h 1690468"/>
                <a:gd name="T4" fmla="*/ 1097280 w 1160584"/>
                <a:gd name="T5" fmla="*/ 1174652 h 1690468"/>
                <a:gd name="T6" fmla="*/ 253219 w 1160584"/>
                <a:gd name="T7" fmla="*/ 1652954 h 1690468"/>
                <a:gd name="T8" fmla="*/ 154745 w 1160584"/>
                <a:gd name="T9" fmla="*/ 949569 h 1690468"/>
                <a:gd name="T10" fmla="*/ 0 60000 65536"/>
                <a:gd name="T11" fmla="*/ 0 60000 65536"/>
                <a:gd name="T12" fmla="*/ 0 60000 65536"/>
                <a:gd name="T13" fmla="*/ 0 60000 65536"/>
                <a:gd name="T14" fmla="*/ 0 60000 65536"/>
                <a:gd name="T15" fmla="*/ 0 w 1160584"/>
                <a:gd name="T16" fmla="*/ 0 h 1690468"/>
                <a:gd name="T17" fmla="*/ 1160584 w 1160584"/>
                <a:gd name="T18" fmla="*/ 1690468 h 1690468"/>
              </a:gdLst>
              <a:ahLst/>
              <a:cxnLst>
                <a:cxn ang="T10">
                  <a:pos x="T0" y="T1"/>
                </a:cxn>
                <a:cxn ang="T11">
                  <a:pos x="T2" y="T3"/>
                </a:cxn>
                <a:cxn ang="T12">
                  <a:pos x="T4" y="T5"/>
                </a:cxn>
                <a:cxn ang="T13">
                  <a:pos x="T6" y="T7"/>
                </a:cxn>
                <a:cxn ang="T14">
                  <a:pos x="T8" y="T9"/>
                </a:cxn>
              </a:cxnLst>
              <a:rect l="T15" t="T16" r="T17" b="T18"/>
              <a:pathLst>
                <a:path w="1160584" h="1690468">
                  <a:moveTo>
                    <a:pt x="0" y="457200"/>
                  </a:moveTo>
                  <a:cubicBezTo>
                    <a:pt x="225083" y="228600"/>
                    <a:pt x="450166" y="0"/>
                    <a:pt x="633046" y="119575"/>
                  </a:cubicBezTo>
                  <a:cubicBezTo>
                    <a:pt x="815926" y="239150"/>
                    <a:pt x="1160584" y="919089"/>
                    <a:pt x="1097280" y="1174652"/>
                  </a:cubicBezTo>
                  <a:cubicBezTo>
                    <a:pt x="1033976" y="1430215"/>
                    <a:pt x="410308" y="1690468"/>
                    <a:pt x="253219" y="1652954"/>
                  </a:cubicBezTo>
                  <a:cubicBezTo>
                    <a:pt x="96130" y="1615440"/>
                    <a:pt x="125437" y="1282504"/>
                    <a:pt x="154745" y="949569"/>
                  </a:cubicBezTo>
                </a:path>
              </a:pathLst>
            </a:cu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281" name="Straight Arrow Connector 29"/>
            <p:cNvCxnSpPr>
              <a:cxnSpLocks noChangeShapeType="1"/>
            </p:cNvCxnSpPr>
            <p:nvPr/>
          </p:nvCxnSpPr>
          <p:spPr bwMode="auto">
            <a:xfrm rot="5400000" flipH="1" flipV="1">
              <a:off x="1562100" y="3238500"/>
              <a:ext cx="381000" cy="1588"/>
            </a:xfrm>
            <a:prstGeom prst="straightConnector1">
              <a:avLst/>
            </a:prstGeom>
            <a:noFill/>
            <a:ln w="38100" algn="ctr">
              <a:solidFill>
                <a:srgbClr val="00CC00"/>
              </a:solidFill>
              <a:round/>
              <a:headEnd/>
              <a:tailEnd type="arrow" w="med" len="med"/>
            </a:ln>
            <a:extLst>
              <a:ext uri="{909E8E84-426E-40DD-AFC4-6F175D3DCCD1}">
                <a14:hiddenFill xmlns:a14="http://schemas.microsoft.com/office/drawing/2010/main">
                  <a:noFill/>
                </a14:hiddenFill>
              </a:ext>
            </a:extLst>
          </p:spPr>
        </p:cxnSp>
      </p:grpSp>
      <p:sp>
        <p:nvSpPr>
          <p:cNvPr id="6" name="Slide Number Placeholder 5"/>
          <p:cNvSpPr>
            <a:spLocks noGrp="1"/>
          </p:cNvSpPr>
          <p:nvPr>
            <p:ph type="sldNum" sz="quarter" idx="12"/>
          </p:nvPr>
        </p:nvSpPr>
        <p:spPr/>
        <p:txBody>
          <a:bodyPr/>
          <a:lstStyle/>
          <a:p>
            <a:fld id="{33043A81-1973-46E3-A23A-09DF7FF8D7ED}" type="slidenum">
              <a:rPr lang="en-US" altLang="en-US" smtClean="0"/>
              <a:pPr/>
              <a:t>29</a:t>
            </a:fld>
            <a:endParaRPr lang="en-US" altLang="en-US"/>
          </a:p>
        </p:txBody>
      </p:sp>
    </p:spTree>
    <p:extLst>
      <p:ext uri="{BB962C8B-B14F-4D97-AF65-F5344CB8AC3E}">
        <p14:creationId xmlns:p14="http://schemas.microsoft.com/office/powerpoint/2010/main" val="53680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upRight)">
                                      <p:cBhvr>
                                        <p:cTn id="15" dur="500"/>
                                        <p:tgtEl>
                                          <p:spTgt spid="22"/>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18"/>
                                        </p:tgtEl>
                                        <p:attrNameLst>
                                          <p:attrName>ppt_x</p:attrName>
                                        </p:attrNameLst>
                                      </p:cBhvr>
                                      <p:tavLst>
                                        <p:tav tm="0">
                                          <p:val>
                                            <p:strVal val="ppt_x"/>
                                          </p:val>
                                        </p:tav>
                                        <p:tav tm="100000">
                                          <p:val>
                                            <p:strVal val="ppt_x"/>
                                          </p:val>
                                        </p:tav>
                                      </p:tavLst>
                                    </p:anim>
                                    <p:anim calcmode="lin" valueType="num">
                                      <p:cBhvr additive="base">
                                        <p:cTn id="24" dur="500"/>
                                        <p:tgtEl>
                                          <p:spTgt spid="18"/>
                                        </p:tgtEl>
                                        <p:attrNameLst>
                                          <p:attrName>ppt_y</p:attrName>
                                        </p:attrNameLst>
                                      </p:cBhvr>
                                      <p:tavLst>
                                        <p:tav tm="0">
                                          <p:val>
                                            <p:strVal val="ppt_y"/>
                                          </p:val>
                                        </p:tav>
                                        <p:tav tm="100000">
                                          <p:val>
                                            <p:strVal val="1+ppt_h/2"/>
                                          </p:val>
                                        </p:tav>
                                      </p:tavLst>
                                    </p:anim>
                                    <p:set>
                                      <p:cBhvr>
                                        <p:cTn id="25" dur="1" fill="hold">
                                          <p:stCondLst>
                                            <p:cond delay="499"/>
                                          </p:stCondLst>
                                        </p:cTn>
                                        <p:tgtEl>
                                          <p:spTgt spid="18"/>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20"/>
                                        </p:tgtEl>
                                        <p:attrNameLst>
                                          <p:attrName>ppt_x</p:attrName>
                                        </p:attrNameLst>
                                      </p:cBhvr>
                                      <p:tavLst>
                                        <p:tav tm="0">
                                          <p:val>
                                            <p:strVal val="ppt_x"/>
                                          </p:val>
                                        </p:tav>
                                        <p:tav tm="100000">
                                          <p:val>
                                            <p:strVal val="ppt_x"/>
                                          </p:val>
                                        </p:tav>
                                      </p:tavLst>
                                    </p:anim>
                                    <p:anim calcmode="lin" valueType="num">
                                      <p:cBhvr additive="base">
                                        <p:cTn id="28" dur="500"/>
                                        <p:tgtEl>
                                          <p:spTgt spid="20"/>
                                        </p:tgtEl>
                                        <p:attrNameLst>
                                          <p:attrName>ppt_y</p:attrName>
                                        </p:attrNameLst>
                                      </p:cBhvr>
                                      <p:tavLst>
                                        <p:tav tm="0">
                                          <p:val>
                                            <p:strVal val="ppt_y"/>
                                          </p:val>
                                        </p:tav>
                                        <p:tav tm="100000">
                                          <p:val>
                                            <p:strVal val="1+ppt_h/2"/>
                                          </p:val>
                                        </p:tav>
                                      </p:tavLst>
                                    </p:anim>
                                    <p:set>
                                      <p:cBhvr>
                                        <p:cTn id="29" dur="1" fill="hold">
                                          <p:stCondLst>
                                            <p:cond delay="499"/>
                                          </p:stCondLst>
                                        </p:cTn>
                                        <p:tgtEl>
                                          <p:spTgt spid="20"/>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22"/>
                                        </p:tgtEl>
                                        <p:attrNameLst>
                                          <p:attrName>ppt_x</p:attrName>
                                        </p:attrNameLst>
                                      </p:cBhvr>
                                      <p:tavLst>
                                        <p:tav tm="0">
                                          <p:val>
                                            <p:strVal val="ppt_x"/>
                                          </p:val>
                                        </p:tav>
                                        <p:tav tm="100000">
                                          <p:val>
                                            <p:strVal val="ppt_x"/>
                                          </p:val>
                                        </p:tav>
                                      </p:tavLst>
                                    </p:anim>
                                    <p:anim calcmode="lin" valueType="num">
                                      <p:cBhvr additive="base">
                                        <p:cTn id="32" dur="500"/>
                                        <p:tgtEl>
                                          <p:spTgt spid="22"/>
                                        </p:tgtEl>
                                        <p:attrNameLst>
                                          <p:attrName>ppt_y</p:attrName>
                                        </p:attrNameLst>
                                      </p:cBhvr>
                                      <p:tavLst>
                                        <p:tav tm="0">
                                          <p:val>
                                            <p:strVal val="ppt_y"/>
                                          </p:val>
                                        </p:tav>
                                        <p:tav tm="100000">
                                          <p:val>
                                            <p:strVal val="1+ppt_h/2"/>
                                          </p:val>
                                        </p:tav>
                                      </p:tavLst>
                                    </p:anim>
                                    <p:set>
                                      <p:cBhvr>
                                        <p:cTn id="33" dur="1" fill="hold">
                                          <p:stCondLst>
                                            <p:cond delay="499"/>
                                          </p:stCondLst>
                                        </p:cTn>
                                        <p:tgtEl>
                                          <p:spTgt spid="22"/>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downLeft)">
                                      <p:cBhvr>
                                        <p:cTn id="38" dur="500"/>
                                        <p:tgtEl>
                                          <p:spTgt spid="4"/>
                                        </p:tgtEl>
                                      </p:cBhvr>
                                    </p:animEffect>
                                  </p:childTnLst>
                                </p:cTn>
                              </p:par>
                            </p:childTnLst>
                          </p:cTn>
                        </p:par>
                        <p:par>
                          <p:cTn id="39" fill="hold" nodeType="afterGroup">
                            <p:stCondLst>
                              <p:cond delay="500"/>
                            </p:stCondLst>
                            <p:childTnLst>
                              <p:par>
                                <p:cTn id="40" presetID="18" presetClass="entr" presetSubtype="1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trips(downLeft)">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255"/>
                                        </p:tgtEl>
                                        <p:attrNameLst>
                                          <p:attrName>style.visibility</p:attrName>
                                        </p:attrNameLst>
                                      </p:cBhvr>
                                      <p:to>
                                        <p:strVal val="visible"/>
                                      </p:to>
                                    </p:set>
                                    <p:animEffect transition="in" filter="dissolve">
                                      <p:cBhvr>
                                        <p:cTn id="47" dur="500"/>
                                        <p:tgtEl>
                                          <p:spTgt spid="10255"/>
                                        </p:tgtEl>
                                      </p:cBhvr>
                                    </p:animEffect>
                                  </p:childTnLst>
                                </p:cTn>
                              </p:par>
                              <p:par>
                                <p:cTn id="48" presetID="9" presetClass="entr" presetSubtype="0" fill="hold" nodeType="withEffect">
                                  <p:stCondLst>
                                    <p:cond delay="0"/>
                                  </p:stCondLst>
                                  <p:childTnLst>
                                    <p:set>
                                      <p:cBhvr>
                                        <p:cTn id="49" dur="1" fill="hold">
                                          <p:stCondLst>
                                            <p:cond delay="0"/>
                                          </p:stCondLst>
                                        </p:cTn>
                                        <p:tgtEl>
                                          <p:spTgt spid="10242"/>
                                        </p:tgtEl>
                                        <p:attrNameLst>
                                          <p:attrName>style.visibility</p:attrName>
                                        </p:attrNameLst>
                                      </p:cBhvr>
                                      <p:to>
                                        <p:strVal val="visible"/>
                                      </p:to>
                                    </p:set>
                                    <p:animEffect transition="in" filter="dissolve">
                                      <p:cBhvr>
                                        <p:cTn id="50" dur="500"/>
                                        <p:tgtEl>
                                          <p:spTgt spid="10242"/>
                                        </p:tgtEl>
                                      </p:cBhvr>
                                    </p:animEffect>
                                  </p:childTnLst>
                                </p:cTn>
                              </p:par>
                              <p:par>
                                <p:cTn id="51" presetID="9" presetClass="entr" presetSubtype="0" fill="hold" nodeType="withEffect">
                                  <p:stCondLst>
                                    <p:cond delay="0"/>
                                  </p:stCondLst>
                                  <p:childTnLst>
                                    <p:set>
                                      <p:cBhvr>
                                        <p:cTn id="52" dur="1" fill="hold">
                                          <p:stCondLst>
                                            <p:cond delay="0"/>
                                          </p:stCondLst>
                                        </p:cTn>
                                        <p:tgtEl>
                                          <p:spTgt spid="10243"/>
                                        </p:tgtEl>
                                        <p:attrNameLst>
                                          <p:attrName>style.visibility</p:attrName>
                                        </p:attrNameLst>
                                      </p:cBhvr>
                                      <p:to>
                                        <p:strVal val="visible"/>
                                      </p:to>
                                    </p:set>
                                    <p:animEffect transition="in" filter="dissolve">
                                      <p:cBhvr>
                                        <p:cTn id="53" dur="500"/>
                                        <p:tgtEl>
                                          <p:spTgt spid="1024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10244"/>
                                        </p:tgtEl>
                                        <p:attrNameLst>
                                          <p:attrName>style.visibility</p:attrName>
                                        </p:attrNameLst>
                                      </p:cBhvr>
                                      <p:to>
                                        <p:strVal val="visible"/>
                                      </p:to>
                                    </p:set>
                                    <p:animEffect transition="in" filter="dissolve">
                                      <p:cBhvr>
                                        <p:cTn id="58" dur="500"/>
                                        <p:tgtEl>
                                          <p:spTgt spid="10244"/>
                                        </p:tgtEl>
                                      </p:cBhvr>
                                    </p:animEffect>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0" y="0"/>
            <a:ext cx="9144000" cy="914400"/>
          </a:xfrm>
        </p:spPr>
        <p:txBody>
          <a:bodyPr/>
          <a:lstStyle/>
          <a:p>
            <a:r>
              <a:rPr lang="en-US" altLang="en-US" smtClean="0">
                <a:sym typeface="Symbol" pitchFamily="18" charset="2"/>
              </a:rPr>
              <a:t>Doubling the Cross-Sectional Area</a:t>
            </a:r>
            <a:endParaRPr lang="en-US" altLang="en-US" smtClean="0"/>
          </a:p>
        </p:txBody>
      </p:sp>
      <p:sp>
        <p:nvSpPr>
          <p:cNvPr id="52226" name="Text Box 5"/>
          <p:cNvSpPr txBox="1">
            <a:spLocks noChangeArrowheads="1"/>
          </p:cNvSpPr>
          <p:nvPr/>
        </p:nvSpPr>
        <p:spPr bwMode="auto">
          <a:xfrm>
            <a:off x="1447800" y="60198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t>Nichrome wire</a:t>
            </a:r>
          </a:p>
        </p:txBody>
      </p:sp>
      <p:sp>
        <p:nvSpPr>
          <p:cNvPr id="1246214" name="Rectangle 6"/>
          <p:cNvSpPr>
            <a:spLocks noChangeArrowheads="1"/>
          </p:cNvSpPr>
          <p:nvPr/>
        </p:nvSpPr>
        <p:spPr bwMode="auto">
          <a:xfrm>
            <a:off x="3962400" y="5568950"/>
            <a:ext cx="473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If A doubles, the current doubles.</a:t>
            </a:r>
            <a:endParaRPr lang="en-US" altLang="en-US"/>
          </a:p>
        </p:txBody>
      </p:sp>
      <p:pic>
        <p:nvPicPr>
          <p:cNvPr id="52228" name="Picture 8" descr="Ch18-page6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2578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9" descr="Ch18-page6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2603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37075" y="2000250"/>
            <a:ext cx="1663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30725" y="4829175"/>
            <a:ext cx="304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3</a:t>
            </a:fld>
            <a:endParaRPr lang="en-US" altLang="en-US"/>
          </a:p>
        </p:txBody>
      </p:sp>
    </p:spTree>
    <p:extLst>
      <p:ext uri="{BB962C8B-B14F-4D97-AF65-F5344CB8AC3E}">
        <p14:creationId xmlns:p14="http://schemas.microsoft.com/office/powerpoint/2010/main" val="1158069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ja-JP" dirty="0" err="1" smtClean="0">
                <a:ea typeface="ＭＳ Ｐゴシック" pitchFamily="34" charset="-128"/>
              </a:rPr>
              <a:t>iClicker</a:t>
            </a:r>
            <a:r>
              <a:rPr lang="en-US" altLang="ja-JP" dirty="0" smtClean="0">
                <a:ea typeface="ＭＳ Ｐゴシック" pitchFamily="34" charset="-128"/>
              </a:rPr>
              <a:t> Question</a:t>
            </a:r>
          </a:p>
        </p:txBody>
      </p:sp>
      <p:pic>
        <p:nvPicPr>
          <p:cNvPr id="15363" name="Picture 3" descr="figure-2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43735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5181600" y="1524000"/>
            <a:ext cx="426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a:ea typeface="ＭＳ Ｐゴシック" pitchFamily="34" charset="-128"/>
              </a:rPr>
              <a:t> </a:t>
            </a:r>
            <a:r>
              <a:rPr lang="en-US" altLang="ja-JP" sz="2000" b="1" i="0">
                <a:solidFill>
                  <a:srgbClr val="FF0000"/>
                </a:solidFill>
                <a:ea typeface="ＭＳ Ｐゴシック" pitchFamily="34" charset="-128"/>
              </a:rPr>
              <a:t>What’s the current I</a:t>
            </a:r>
            <a:r>
              <a:rPr lang="en-US" altLang="ja-JP" sz="2000" b="1" i="0" baseline="-25000">
                <a:solidFill>
                  <a:srgbClr val="FF0000"/>
                </a:solidFill>
                <a:ea typeface="ＭＳ Ｐゴシック" pitchFamily="34" charset="-128"/>
              </a:rPr>
              <a:t>1 </a:t>
            </a:r>
            <a:r>
              <a:rPr lang="en-US" altLang="ja-JP" sz="2000" b="1" i="0">
                <a:solidFill>
                  <a:srgbClr val="FF0000"/>
                </a:solidFill>
                <a:ea typeface="ＭＳ Ｐゴシック" pitchFamily="34" charset="-128"/>
              </a:rPr>
              <a:t>?</a:t>
            </a:r>
          </a:p>
        </p:txBody>
      </p:sp>
      <p:grpSp>
        <p:nvGrpSpPr>
          <p:cNvPr id="15365" name="Group 9"/>
          <p:cNvGrpSpPr>
            <a:grpSpLocks/>
          </p:cNvGrpSpPr>
          <p:nvPr/>
        </p:nvGrpSpPr>
        <p:grpSpPr bwMode="auto">
          <a:xfrm>
            <a:off x="1295400" y="685800"/>
            <a:ext cx="914400" cy="457200"/>
            <a:chOff x="816" y="432"/>
            <a:chExt cx="576" cy="288"/>
          </a:xfrm>
        </p:grpSpPr>
        <p:sp>
          <p:nvSpPr>
            <p:cNvPr id="15373" name="Line 10"/>
            <p:cNvSpPr>
              <a:spLocks noChangeShapeType="1"/>
            </p:cNvSpPr>
            <p:nvPr/>
          </p:nvSpPr>
          <p:spPr bwMode="auto">
            <a:xfrm>
              <a:off x="912" y="72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Text Box 11"/>
            <p:cNvSpPr txBox="1">
              <a:spLocks noChangeArrowheads="1"/>
            </p:cNvSpPr>
            <p:nvPr/>
          </p:nvSpPr>
          <p:spPr bwMode="auto">
            <a:xfrm>
              <a:off x="816" y="43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1</a:t>
              </a: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15366" name="Group 12"/>
          <p:cNvGrpSpPr>
            <a:grpSpLocks/>
          </p:cNvGrpSpPr>
          <p:nvPr/>
        </p:nvGrpSpPr>
        <p:grpSpPr bwMode="auto">
          <a:xfrm>
            <a:off x="2971800" y="762000"/>
            <a:ext cx="457200" cy="457200"/>
            <a:chOff x="1872" y="480"/>
            <a:chExt cx="288" cy="288"/>
          </a:xfrm>
        </p:grpSpPr>
        <p:sp>
          <p:nvSpPr>
            <p:cNvPr id="15371" name="Line 13"/>
            <p:cNvSpPr>
              <a:spLocks noChangeShapeType="1"/>
            </p:cNvSpPr>
            <p:nvPr/>
          </p:nvSpPr>
          <p:spPr bwMode="auto">
            <a:xfrm>
              <a:off x="1872" y="768"/>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Text Box 14"/>
            <p:cNvSpPr txBox="1">
              <a:spLocks noChangeArrowheads="1"/>
            </p:cNvSpPr>
            <p:nvPr/>
          </p:nvSpPr>
          <p:spPr bwMode="auto">
            <a:xfrm>
              <a:off x="1872" y="480"/>
              <a:ext cx="2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15367" name="Group 15"/>
          <p:cNvGrpSpPr>
            <a:grpSpLocks/>
          </p:cNvGrpSpPr>
          <p:nvPr/>
        </p:nvGrpSpPr>
        <p:grpSpPr bwMode="auto">
          <a:xfrm>
            <a:off x="1828800" y="1905000"/>
            <a:ext cx="457200" cy="609600"/>
            <a:chOff x="1152" y="1200"/>
            <a:chExt cx="288" cy="384"/>
          </a:xfrm>
        </p:grpSpPr>
        <p:sp>
          <p:nvSpPr>
            <p:cNvPr id="15369" name="Text Box 16"/>
            <p:cNvSpPr txBox="1">
              <a:spLocks noChangeArrowheads="1"/>
            </p:cNvSpPr>
            <p:nvPr/>
          </p:nvSpPr>
          <p:spPr bwMode="auto">
            <a:xfrm>
              <a:off x="1152" y="124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4000" dirty="0">
                  <a:ea typeface="ＭＳ Ｐゴシック" pitchFamily="34" charset="-128"/>
                </a:rPr>
                <a:t>1</a:t>
              </a:r>
            </a:p>
          </p:txBody>
        </p:sp>
        <p:sp>
          <p:nvSpPr>
            <p:cNvPr id="15370" name="Line 17"/>
            <p:cNvSpPr>
              <a:spLocks noChangeShapeType="1"/>
            </p:cNvSpPr>
            <p:nvPr/>
          </p:nvSpPr>
          <p:spPr bwMode="auto">
            <a:xfrm>
              <a:off x="1392" y="1200"/>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68" name="TextBox 28"/>
          <p:cNvSpPr txBox="1">
            <a:spLocks noChangeArrowheads="1"/>
          </p:cNvSpPr>
          <p:nvPr/>
        </p:nvSpPr>
        <p:spPr bwMode="auto">
          <a:xfrm>
            <a:off x="685800" y="3886200"/>
            <a:ext cx="464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r>
              <a:rPr lang="en-US" altLang="en-US" i="0"/>
              <a:t>(a). 2.0A</a:t>
            </a:r>
          </a:p>
          <a:p>
            <a:r>
              <a:rPr lang="en-US" altLang="en-US" i="0"/>
              <a:t>(b). 1.0A</a:t>
            </a:r>
          </a:p>
          <a:p>
            <a:r>
              <a:rPr lang="en-US" altLang="en-US" i="0"/>
              <a:t>(c). -2.0A </a:t>
            </a:r>
          </a:p>
          <a:p>
            <a:r>
              <a:rPr lang="en-US" altLang="en-US" i="0"/>
              <a:t>(d). -1.0A</a:t>
            </a:r>
          </a:p>
          <a:p>
            <a:r>
              <a:rPr lang="en-US" altLang="en-US" i="0"/>
              <a:t>(e). Need more information to calculate the value. </a:t>
            </a:r>
          </a:p>
        </p:txBody>
      </p:sp>
      <p:sp>
        <p:nvSpPr>
          <p:cNvPr id="15" name="Rectangle 14"/>
          <p:cNvSpPr/>
          <p:nvPr/>
        </p:nvSpPr>
        <p:spPr>
          <a:xfrm>
            <a:off x="-274637" y="1257300"/>
            <a:ext cx="9906000" cy="5257800"/>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30</a:t>
            </a:fld>
            <a:endParaRPr lang="en-US" altLang="en-US"/>
          </a:p>
        </p:txBody>
      </p:sp>
    </p:spTree>
    <p:extLst>
      <p:ext uri="{BB962C8B-B14F-4D97-AF65-F5344CB8AC3E}">
        <p14:creationId xmlns:p14="http://schemas.microsoft.com/office/powerpoint/2010/main" val="38961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3" descr="figure-2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373563"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28600" y="2286000"/>
            <a:ext cx="3581400" cy="2073275"/>
            <a:chOff x="144" y="1440"/>
            <a:chExt cx="2256" cy="1306"/>
          </a:xfrm>
        </p:grpSpPr>
        <p:sp>
          <p:nvSpPr>
            <p:cNvPr id="12314" name="AutoShape 5"/>
            <p:cNvSpPr>
              <a:spLocks noChangeArrowheads="1"/>
            </p:cNvSpPr>
            <p:nvPr/>
          </p:nvSpPr>
          <p:spPr bwMode="auto">
            <a:xfrm>
              <a:off x="1680" y="1440"/>
              <a:ext cx="720" cy="864"/>
            </a:xfrm>
            <a:prstGeom prst="roundRect">
              <a:avLst>
                <a:gd name="adj" fmla="val 16667"/>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12315" name="Line 6"/>
            <p:cNvSpPr>
              <a:spLocks noChangeShapeType="1"/>
            </p:cNvSpPr>
            <p:nvPr/>
          </p:nvSpPr>
          <p:spPr bwMode="auto">
            <a:xfrm flipV="1">
              <a:off x="1152" y="2112"/>
              <a:ext cx="528" cy="24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6" name="Text Box 7"/>
            <p:cNvSpPr txBox="1">
              <a:spLocks noChangeArrowheads="1"/>
            </p:cNvSpPr>
            <p:nvPr/>
          </p:nvSpPr>
          <p:spPr bwMode="auto">
            <a:xfrm>
              <a:off x="144" y="2304"/>
              <a:ext cx="17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Replace by equivalent R=2</a:t>
              </a:r>
              <a:r>
                <a:rPr lang="en-US" altLang="ja-JP" sz="2000" b="1">
                  <a:solidFill>
                    <a:srgbClr val="0000CC"/>
                  </a:solidFill>
                  <a:ea typeface="ＭＳ Ｐゴシック" pitchFamily="34" charset="-128"/>
                  <a:sym typeface="Symbol" pitchFamily="18" charset="2"/>
                </a:rPr>
                <a:t> first.</a:t>
              </a:r>
              <a:endParaRPr lang="en-US" altLang="ja-JP" sz="2000" b="1">
                <a:solidFill>
                  <a:srgbClr val="0000CC"/>
                </a:solidFill>
                <a:ea typeface="ＭＳ Ｐゴシック" pitchFamily="34" charset="-128"/>
              </a:endParaRPr>
            </a:p>
          </p:txBody>
        </p:sp>
      </p:grpSp>
      <p:sp>
        <p:nvSpPr>
          <p:cNvPr id="230408" name="Text Box 8"/>
          <p:cNvSpPr txBox="1">
            <a:spLocks noChangeArrowheads="1"/>
          </p:cNvSpPr>
          <p:nvPr/>
        </p:nvSpPr>
        <p:spPr bwMode="auto">
          <a:xfrm>
            <a:off x="4876800" y="914400"/>
            <a:ext cx="4267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dirty="0">
                <a:ea typeface="ＭＳ Ｐゴシック" pitchFamily="34" charset="-128"/>
              </a:rPr>
              <a:t> </a:t>
            </a:r>
            <a:r>
              <a:rPr lang="en-US" altLang="ja-JP" sz="2000" b="1" i="0" dirty="0">
                <a:ea typeface="ＭＳ Ｐゴシック" pitchFamily="34" charset="-128"/>
              </a:rPr>
              <a:t>Sketch the diagram</a:t>
            </a:r>
          </a:p>
          <a:p>
            <a:pPr>
              <a:spcBef>
                <a:spcPct val="50000"/>
              </a:spcBef>
              <a:buFontTx/>
              <a:buChar char="•"/>
            </a:pPr>
            <a:r>
              <a:rPr lang="en-US" altLang="ja-JP" sz="2000" b="1" i="0" dirty="0">
                <a:ea typeface="ＭＳ Ｐゴシック" pitchFamily="34" charset="-128"/>
              </a:rPr>
              <a:t> Simplify using equivalent resistors</a:t>
            </a:r>
          </a:p>
          <a:p>
            <a:pPr>
              <a:spcBef>
                <a:spcPct val="50000"/>
              </a:spcBef>
              <a:buFontTx/>
              <a:buChar char="•"/>
            </a:pPr>
            <a:r>
              <a:rPr lang="en-US" altLang="ja-JP" sz="2000" b="1" i="0" dirty="0">
                <a:ea typeface="ＭＳ Ｐゴシック" pitchFamily="34" charset="-128"/>
              </a:rPr>
              <a:t> Label currents with directions</a:t>
            </a:r>
          </a:p>
          <a:p>
            <a:pPr>
              <a:spcBef>
                <a:spcPct val="50000"/>
              </a:spcBef>
              <a:buFontTx/>
              <a:buChar char="•"/>
            </a:pPr>
            <a:r>
              <a:rPr lang="en-US" altLang="ja-JP" sz="2000" b="1" i="0" dirty="0">
                <a:ea typeface="ＭＳ Ｐゴシック" pitchFamily="34" charset="-128"/>
              </a:rPr>
              <a:t> Use </a:t>
            </a:r>
            <a:r>
              <a:rPr lang="en-US" altLang="ja-JP" sz="2000" b="1" dirty="0">
                <a:ea typeface="ＭＳ Ｐゴシック" pitchFamily="34" charset="-128"/>
              </a:rPr>
              <a:t>Junction Rule</a:t>
            </a:r>
            <a:r>
              <a:rPr lang="en-US" altLang="ja-JP" sz="2000" b="1" i="0" dirty="0">
                <a:ea typeface="ＭＳ Ｐゴシック" pitchFamily="34" charset="-128"/>
              </a:rPr>
              <a:t> in labeling</a:t>
            </a:r>
          </a:p>
          <a:p>
            <a:pPr>
              <a:spcBef>
                <a:spcPct val="50000"/>
              </a:spcBef>
              <a:buFontTx/>
              <a:buChar char="•"/>
            </a:pPr>
            <a:r>
              <a:rPr lang="en-US" altLang="ja-JP" sz="2000" b="1" i="0" dirty="0">
                <a:ea typeface="ＭＳ Ｐゴシック" pitchFamily="34" charset="-128"/>
              </a:rPr>
              <a:t> Choose independent loops</a:t>
            </a:r>
          </a:p>
          <a:p>
            <a:pPr>
              <a:spcBef>
                <a:spcPct val="50000"/>
              </a:spcBef>
              <a:buFontTx/>
              <a:buChar char="•"/>
            </a:pPr>
            <a:r>
              <a:rPr lang="en-US" altLang="ja-JP" sz="2000" b="1" i="0" dirty="0">
                <a:ea typeface="ＭＳ Ｐゴシック" pitchFamily="34" charset="-128"/>
              </a:rPr>
              <a:t> Use </a:t>
            </a:r>
            <a:r>
              <a:rPr lang="en-US" altLang="ja-JP" sz="2000" b="1" dirty="0">
                <a:ea typeface="ＭＳ Ｐゴシック" pitchFamily="34" charset="-128"/>
              </a:rPr>
              <a:t>Loop Rule</a:t>
            </a:r>
          </a:p>
          <a:p>
            <a:pPr>
              <a:spcBef>
                <a:spcPct val="50000"/>
              </a:spcBef>
              <a:buFontTx/>
              <a:buChar char="•"/>
            </a:pPr>
            <a:r>
              <a:rPr lang="en-US" altLang="ja-JP" sz="2000" b="1" i="0" dirty="0">
                <a:ea typeface="ＭＳ Ｐゴシック" pitchFamily="34" charset="-128"/>
              </a:rPr>
              <a:t> Solve simultaneous linear equations</a:t>
            </a:r>
          </a:p>
        </p:txBody>
      </p:sp>
      <p:grpSp>
        <p:nvGrpSpPr>
          <p:cNvPr id="3" name="Group 9"/>
          <p:cNvGrpSpPr>
            <a:grpSpLocks/>
          </p:cNvGrpSpPr>
          <p:nvPr/>
        </p:nvGrpSpPr>
        <p:grpSpPr bwMode="auto">
          <a:xfrm>
            <a:off x="1295400" y="685800"/>
            <a:ext cx="914400" cy="457200"/>
            <a:chOff x="816" y="432"/>
            <a:chExt cx="576" cy="288"/>
          </a:xfrm>
        </p:grpSpPr>
        <p:sp>
          <p:nvSpPr>
            <p:cNvPr id="12312" name="Line 10"/>
            <p:cNvSpPr>
              <a:spLocks noChangeShapeType="1"/>
            </p:cNvSpPr>
            <p:nvPr/>
          </p:nvSpPr>
          <p:spPr bwMode="auto">
            <a:xfrm>
              <a:off x="912" y="720"/>
              <a:ext cx="33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3" name="Text Box 11"/>
            <p:cNvSpPr txBox="1">
              <a:spLocks noChangeArrowheads="1"/>
            </p:cNvSpPr>
            <p:nvPr/>
          </p:nvSpPr>
          <p:spPr bwMode="auto">
            <a:xfrm>
              <a:off x="816" y="43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1</a:t>
              </a: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4" name="Group 12"/>
          <p:cNvGrpSpPr>
            <a:grpSpLocks/>
          </p:cNvGrpSpPr>
          <p:nvPr/>
        </p:nvGrpSpPr>
        <p:grpSpPr bwMode="auto">
          <a:xfrm>
            <a:off x="2971800" y="762000"/>
            <a:ext cx="457200" cy="457200"/>
            <a:chOff x="1872" y="480"/>
            <a:chExt cx="288" cy="288"/>
          </a:xfrm>
        </p:grpSpPr>
        <p:sp>
          <p:nvSpPr>
            <p:cNvPr id="12310" name="Line 13"/>
            <p:cNvSpPr>
              <a:spLocks noChangeShapeType="1"/>
            </p:cNvSpPr>
            <p:nvPr/>
          </p:nvSpPr>
          <p:spPr bwMode="auto">
            <a:xfrm>
              <a:off x="1872" y="768"/>
              <a:ext cx="288"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1" name="Text Box 14"/>
            <p:cNvSpPr txBox="1">
              <a:spLocks noChangeArrowheads="1"/>
            </p:cNvSpPr>
            <p:nvPr/>
          </p:nvSpPr>
          <p:spPr bwMode="auto">
            <a:xfrm>
              <a:off x="1872" y="480"/>
              <a:ext cx="2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2000" dirty="0">
                  <a:ea typeface="ＭＳ Ｐゴシック" pitchFamily="34" charset="-128"/>
                </a:rPr>
                <a:t>2</a:t>
              </a:r>
            </a:p>
          </p:txBody>
        </p:sp>
      </p:grpSp>
      <p:grpSp>
        <p:nvGrpSpPr>
          <p:cNvPr id="5" name="Group 15"/>
          <p:cNvGrpSpPr>
            <a:grpSpLocks/>
          </p:cNvGrpSpPr>
          <p:nvPr/>
        </p:nvGrpSpPr>
        <p:grpSpPr bwMode="auto">
          <a:xfrm>
            <a:off x="1828800" y="1905000"/>
            <a:ext cx="457200" cy="609600"/>
            <a:chOff x="1152" y="1200"/>
            <a:chExt cx="288" cy="384"/>
          </a:xfrm>
        </p:grpSpPr>
        <p:sp>
          <p:nvSpPr>
            <p:cNvPr id="12308" name="Text Box 16"/>
            <p:cNvSpPr txBox="1">
              <a:spLocks noChangeArrowheads="1"/>
            </p:cNvSpPr>
            <p:nvPr/>
          </p:nvSpPr>
          <p:spPr bwMode="auto">
            <a:xfrm>
              <a:off x="1152" y="124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I</a:t>
              </a:r>
              <a:r>
                <a:rPr lang="en-US" altLang="ja-JP" sz="1800" b="1" baseline="-24000" dirty="0">
                  <a:ea typeface="ＭＳ Ｐゴシック" pitchFamily="34" charset="-128"/>
                </a:rPr>
                <a:t>1</a:t>
              </a:r>
            </a:p>
          </p:txBody>
        </p:sp>
        <p:sp>
          <p:nvSpPr>
            <p:cNvPr id="12309" name="Line 17"/>
            <p:cNvSpPr>
              <a:spLocks noChangeShapeType="1"/>
            </p:cNvSpPr>
            <p:nvPr/>
          </p:nvSpPr>
          <p:spPr bwMode="auto">
            <a:xfrm>
              <a:off x="1392" y="1200"/>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18"/>
          <p:cNvGrpSpPr>
            <a:grpSpLocks/>
          </p:cNvGrpSpPr>
          <p:nvPr/>
        </p:nvGrpSpPr>
        <p:grpSpPr bwMode="auto">
          <a:xfrm>
            <a:off x="1143000" y="1731963"/>
            <a:ext cx="685800" cy="914400"/>
            <a:chOff x="720" y="1091"/>
            <a:chExt cx="432" cy="576"/>
          </a:xfrm>
        </p:grpSpPr>
        <p:sp>
          <p:nvSpPr>
            <p:cNvPr id="12306" name="Freeform 19"/>
            <p:cNvSpPr>
              <a:spLocks/>
            </p:cNvSpPr>
            <p:nvPr/>
          </p:nvSpPr>
          <p:spPr bwMode="auto">
            <a:xfrm>
              <a:off x="720" y="1104"/>
              <a:ext cx="432" cy="563"/>
            </a:xfrm>
            <a:custGeom>
              <a:avLst/>
              <a:gdLst>
                <a:gd name="T0" fmla="*/ 7 w 505"/>
                <a:gd name="T1" fmla="*/ 407 h 563"/>
                <a:gd name="T2" fmla="*/ 33 w 505"/>
                <a:gd name="T3" fmla="*/ 55 h 563"/>
                <a:gd name="T4" fmla="*/ 79 w 505"/>
                <a:gd name="T5" fmla="*/ 0 h 563"/>
                <a:gd name="T6" fmla="*/ 172 w 505"/>
                <a:gd name="T7" fmla="*/ 41 h 563"/>
                <a:gd name="T8" fmla="*/ 200 w 505"/>
                <a:gd name="T9" fmla="*/ 95 h 563"/>
                <a:gd name="T10" fmla="*/ 230 w 505"/>
                <a:gd name="T11" fmla="*/ 251 h 563"/>
                <a:gd name="T12" fmla="*/ 228 w 505"/>
                <a:gd name="T13" fmla="*/ 421 h 563"/>
                <a:gd name="T14" fmla="*/ 218 w 505"/>
                <a:gd name="T15" fmla="*/ 441 h 563"/>
                <a:gd name="T16" fmla="*/ 163 w 505"/>
                <a:gd name="T17" fmla="*/ 522 h 563"/>
                <a:gd name="T18" fmla="*/ 81 w 505"/>
                <a:gd name="T19" fmla="*/ 536 h 563"/>
                <a:gd name="T20" fmla="*/ 38 w 505"/>
                <a:gd name="T21" fmla="*/ 502 h 563"/>
                <a:gd name="T22" fmla="*/ 13 w 505"/>
                <a:gd name="T23" fmla="*/ 421 h 563"/>
                <a:gd name="T24" fmla="*/ 7 w 505"/>
                <a:gd name="T25" fmla="*/ 407 h 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
                <a:gd name="T40" fmla="*/ 0 h 563"/>
                <a:gd name="T41" fmla="*/ 505 w 505"/>
                <a:gd name="T42" fmla="*/ 563 h 5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 h="563">
                  <a:moveTo>
                    <a:pt x="15" y="407"/>
                  </a:moveTo>
                  <a:cubicBezTo>
                    <a:pt x="16" y="375"/>
                    <a:pt x="0" y="116"/>
                    <a:pt x="70" y="55"/>
                  </a:cubicBezTo>
                  <a:cubicBezTo>
                    <a:pt x="102" y="27"/>
                    <a:pt x="138" y="23"/>
                    <a:pt x="171" y="0"/>
                  </a:cubicBezTo>
                  <a:cubicBezTo>
                    <a:pt x="274" y="7"/>
                    <a:pt x="291" y="13"/>
                    <a:pt x="375" y="41"/>
                  </a:cubicBezTo>
                  <a:cubicBezTo>
                    <a:pt x="399" y="58"/>
                    <a:pt x="411" y="80"/>
                    <a:pt x="436" y="95"/>
                  </a:cubicBezTo>
                  <a:cubicBezTo>
                    <a:pt x="452" y="149"/>
                    <a:pt x="487" y="196"/>
                    <a:pt x="503" y="251"/>
                  </a:cubicBezTo>
                  <a:cubicBezTo>
                    <a:pt x="501" y="308"/>
                    <a:pt x="505" y="365"/>
                    <a:pt x="497" y="421"/>
                  </a:cubicBezTo>
                  <a:cubicBezTo>
                    <a:pt x="496" y="431"/>
                    <a:pt x="482" y="434"/>
                    <a:pt x="476" y="441"/>
                  </a:cubicBezTo>
                  <a:cubicBezTo>
                    <a:pt x="441" y="482"/>
                    <a:pt x="405" y="505"/>
                    <a:pt x="354" y="522"/>
                  </a:cubicBezTo>
                  <a:cubicBezTo>
                    <a:pt x="295" y="563"/>
                    <a:pt x="272" y="541"/>
                    <a:pt x="178" y="536"/>
                  </a:cubicBezTo>
                  <a:cubicBezTo>
                    <a:pt x="143" y="529"/>
                    <a:pt x="113" y="521"/>
                    <a:pt x="83" y="502"/>
                  </a:cubicBezTo>
                  <a:cubicBezTo>
                    <a:pt x="64" y="472"/>
                    <a:pt x="55" y="447"/>
                    <a:pt x="29" y="421"/>
                  </a:cubicBezTo>
                  <a:cubicBezTo>
                    <a:pt x="21" y="397"/>
                    <a:pt x="27" y="395"/>
                    <a:pt x="15" y="407"/>
                  </a:cubicBezTo>
                  <a:close/>
                </a:path>
              </a:pathLst>
            </a:custGeom>
            <a:noFill/>
            <a:ln w="317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7" name="Freeform 20"/>
            <p:cNvSpPr>
              <a:spLocks/>
            </p:cNvSpPr>
            <p:nvPr/>
          </p:nvSpPr>
          <p:spPr bwMode="auto">
            <a:xfrm>
              <a:off x="793" y="1091"/>
              <a:ext cx="88" cy="88"/>
            </a:xfrm>
            <a:custGeom>
              <a:avLst/>
              <a:gdLst>
                <a:gd name="T0" fmla="*/ 0 w 88"/>
                <a:gd name="T1" fmla="*/ 0 h 88"/>
                <a:gd name="T2" fmla="*/ 88 w 88"/>
                <a:gd name="T3" fmla="*/ 34 h 88"/>
                <a:gd name="T4" fmla="*/ 74 w 88"/>
                <a:gd name="T5" fmla="*/ 54 h 88"/>
                <a:gd name="T6" fmla="*/ 54 w 88"/>
                <a:gd name="T7" fmla="*/ 68 h 88"/>
                <a:gd name="T8" fmla="*/ 47 w 88"/>
                <a:gd name="T9" fmla="*/ 88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0"/>
                  </a:moveTo>
                  <a:cubicBezTo>
                    <a:pt x="32" y="8"/>
                    <a:pt x="57" y="23"/>
                    <a:pt x="88" y="34"/>
                  </a:cubicBezTo>
                  <a:cubicBezTo>
                    <a:pt x="83" y="41"/>
                    <a:pt x="80" y="48"/>
                    <a:pt x="74" y="54"/>
                  </a:cubicBezTo>
                  <a:cubicBezTo>
                    <a:pt x="68" y="60"/>
                    <a:pt x="59" y="62"/>
                    <a:pt x="54" y="68"/>
                  </a:cubicBezTo>
                  <a:cubicBezTo>
                    <a:pt x="50" y="74"/>
                    <a:pt x="47" y="88"/>
                    <a:pt x="47" y="88"/>
                  </a:cubicBezTo>
                </a:path>
              </a:pathLst>
            </a:custGeom>
            <a:noFill/>
            <a:ln w="317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21"/>
          <p:cNvGrpSpPr>
            <a:grpSpLocks/>
          </p:cNvGrpSpPr>
          <p:nvPr/>
        </p:nvGrpSpPr>
        <p:grpSpPr bwMode="auto">
          <a:xfrm>
            <a:off x="2895600" y="1752600"/>
            <a:ext cx="685800" cy="914400"/>
            <a:chOff x="720" y="1091"/>
            <a:chExt cx="432" cy="576"/>
          </a:xfrm>
        </p:grpSpPr>
        <p:sp>
          <p:nvSpPr>
            <p:cNvPr id="12304" name="Freeform 22"/>
            <p:cNvSpPr>
              <a:spLocks/>
            </p:cNvSpPr>
            <p:nvPr/>
          </p:nvSpPr>
          <p:spPr bwMode="auto">
            <a:xfrm>
              <a:off x="720" y="1104"/>
              <a:ext cx="432" cy="563"/>
            </a:xfrm>
            <a:custGeom>
              <a:avLst/>
              <a:gdLst>
                <a:gd name="T0" fmla="*/ 7 w 505"/>
                <a:gd name="T1" fmla="*/ 407 h 563"/>
                <a:gd name="T2" fmla="*/ 33 w 505"/>
                <a:gd name="T3" fmla="*/ 55 h 563"/>
                <a:gd name="T4" fmla="*/ 79 w 505"/>
                <a:gd name="T5" fmla="*/ 0 h 563"/>
                <a:gd name="T6" fmla="*/ 172 w 505"/>
                <a:gd name="T7" fmla="*/ 41 h 563"/>
                <a:gd name="T8" fmla="*/ 200 w 505"/>
                <a:gd name="T9" fmla="*/ 95 h 563"/>
                <a:gd name="T10" fmla="*/ 230 w 505"/>
                <a:gd name="T11" fmla="*/ 251 h 563"/>
                <a:gd name="T12" fmla="*/ 228 w 505"/>
                <a:gd name="T13" fmla="*/ 421 h 563"/>
                <a:gd name="T14" fmla="*/ 218 w 505"/>
                <a:gd name="T15" fmla="*/ 441 h 563"/>
                <a:gd name="T16" fmla="*/ 163 w 505"/>
                <a:gd name="T17" fmla="*/ 522 h 563"/>
                <a:gd name="T18" fmla="*/ 81 w 505"/>
                <a:gd name="T19" fmla="*/ 536 h 563"/>
                <a:gd name="T20" fmla="*/ 38 w 505"/>
                <a:gd name="T21" fmla="*/ 502 h 563"/>
                <a:gd name="T22" fmla="*/ 13 w 505"/>
                <a:gd name="T23" fmla="*/ 421 h 563"/>
                <a:gd name="T24" fmla="*/ 7 w 505"/>
                <a:gd name="T25" fmla="*/ 407 h 5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
                <a:gd name="T40" fmla="*/ 0 h 563"/>
                <a:gd name="T41" fmla="*/ 505 w 505"/>
                <a:gd name="T42" fmla="*/ 563 h 5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 h="563">
                  <a:moveTo>
                    <a:pt x="15" y="407"/>
                  </a:moveTo>
                  <a:cubicBezTo>
                    <a:pt x="16" y="375"/>
                    <a:pt x="0" y="116"/>
                    <a:pt x="70" y="55"/>
                  </a:cubicBezTo>
                  <a:cubicBezTo>
                    <a:pt x="102" y="27"/>
                    <a:pt x="138" y="23"/>
                    <a:pt x="171" y="0"/>
                  </a:cubicBezTo>
                  <a:cubicBezTo>
                    <a:pt x="274" y="7"/>
                    <a:pt x="291" y="13"/>
                    <a:pt x="375" y="41"/>
                  </a:cubicBezTo>
                  <a:cubicBezTo>
                    <a:pt x="399" y="58"/>
                    <a:pt x="411" y="80"/>
                    <a:pt x="436" y="95"/>
                  </a:cubicBezTo>
                  <a:cubicBezTo>
                    <a:pt x="452" y="149"/>
                    <a:pt x="487" y="196"/>
                    <a:pt x="503" y="251"/>
                  </a:cubicBezTo>
                  <a:cubicBezTo>
                    <a:pt x="501" y="308"/>
                    <a:pt x="505" y="365"/>
                    <a:pt x="497" y="421"/>
                  </a:cubicBezTo>
                  <a:cubicBezTo>
                    <a:pt x="496" y="431"/>
                    <a:pt x="482" y="434"/>
                    <a:pt x="476" y="441"/>
                  </a:cubicBezTo>
                  <a:cubicBezTo>
                    <a:pt x="441" y="482"/>
                    <a:pt x="405" y="505"/>
                    <a:pt x="354" y="522"/>
                  </a:cubicBezTo>
                  <a:cubicBezTo>
                    <a:pt x="295" y="563"/>
                    <a:pt x="272" y="541"/>
                    <a:pt x="178" y="536"/>
                  </a:cubicBezTo>
                  <a:cubicBezTo>
                    <a:pt x="143" y="529"/>
                    <a:pt x="113" y="521"/>
                    <a:pt x="83" y="502"/>
                  </a:cubicBezTo>
                  <a:cubicBezTo>
                    <a:pt x="64" y="472"/>
                    <a:pt x="55" y="447"/>
                    <a:pt x="29" y="421"/>
                  </a:cubicBezTo>
                  <a:cubicBezTo>
                    <a:pt x="21" y="397"/>
                    <a:pt x="27" y="395"/>
                    <a:pt x="15" y="407"/>
                  </a:cubicBezTo>
                  <a:close/>
                </a:path>
              </a:pathLst>
            </a:custGeom>
            <a:noFill/>
            <a:ln w="317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5" name="Freeform 23"/>
            <p:cNvSpPr>
              <a:spLocks/>
            </p:cNvSpPr>
            <p:nvPr/>
          </p:nvSpPr>
          <p:spPr bwMode="auto">
            <a:xfrm>
              <a:off x="793" y="1091"/>
              <a:ext cx="88" cy="88"/>
            </a:xfrm>
            <a:custGeom>
              <a:avLst/>
              <a:gdLst>
                <a:gd name="T0" fmla="*/ 0 w 88"/>
                <a:gd name="T1" fmla="*/ 0 h 88"/>
                <a:gd name="T2" fmla="*/ 88 w 88"/>
                <a:gd name="T3" fmla="*/ 34 h 88"/>
                <a:gd name="T4" fmla="*/ 74 w 88"/>
                <a:gd name="T5" fmla="*/ 54 h 88"/>
                <a:gd name="T6" fmla="*/ 54 w 88"/>
                <a:gd name="T7" fmla="*/ 68 h 88"/>
                <a:gd name="T8" fmla="*/ 47 w 88"/>
                <a:gd name="T9" fmla="*/ 88 h 88"/>
                <a:gd name="T10" fmla="*/ 0 60000 65536"/>
                <a:gd name="T11" fmla="*/ 0 60000 65536"/>
                <a:gd name="T12" fmla="*/ 0 60000 65536"/>
                <a:gd name="T13" fmla="*/ 0 60000 65536"/>
                <a:gd name="T14" fmla="*/ 0 60000 65536"/>
                <a:gd name="T15" fmla="*/ 0 w 88"/>
                <a:gd name="T16" fmla="*/ 0 h 88"/>
                <a:gd name="T17" fmla="*/ 88 w 88"/>
                <a:gd name="T18" fmla="*/ 88 h 88"/>
              </a:gdLst>
              <a:ahLst/>
              <a:cxnLst>
                <a:cxn ang="T10">
                  <a:pos x="T0" y="T1"/>
                </a:cxn>
                <a:cxn ang="T11">
                  <a:pos x="T2" y="T3"/>
                </a:cxn>
                <a:cxn ang="T12">
                  <a:pos x="T4" y="T5"/>
                </a:cxn>
                <a:cxn ang="T13">
                  <a:pos x="T6" y="T7"/>
                </a:cxn>
                <a:cxn ang="T14">
                  <a:pos x="T8" y="T9"/>
                </a:cxn>
              </a:cxnLst>
              <a:rect l="T15" t="T16" r="T17" b="T18"/>
              <a:pathLst>
                <a:path w="88" h="88">
                  <a:moveTo>
                    <a:pt x="0" y="0"/>
                  </a:moveTo>
                  <a:cubicBezTo>
                    <a:pt x="32" y="8"/>
                    <a:pt x="57" y="23"/>
                    <a:pt x="88" y="34"/>
                  </a:cubicBezTo>
                  <a:cubicBezTo>
                    <a:pt x="83" y="41"/>
                    <a:pt x="80" y="48"/>
                    <a:pt x="74" y="54"/>
                  </a:cubicBezTo>
                  <a:cubicBezTo>
                    <a:pt x="68" y="60"/>
                    <a:pt x="59" y="62"/>
                    <a:pt x="54" y="68"/>
                  </a:cubicBezTo>
                  <a:cubicBezTo>
                    <a:pt x="50" y="74"/>
                    <a:pt x="47" y="88"/>
                    <a:pt x="47" y="88"/>
                  </a:cubicBezTo>
                </a:path>
              </a:pathLst>
            </a:custGeom>
            <a:noFill/>
            <a:ln w="31750">
              <a:solidFill>
                <a:srgbClr val="8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230424" name="Object 24"/>
          <p:cNvGraphicFramePr>
            <a:graphicFrameLocks noChangeAspect="1"/>
          </p:cNvGraphicFramePr>
          <p:nvPr/>
        </p:nvGraphicFramePr>
        <p:xfrm>
          <a:off x="914400" y="4572000"/>
          <a:ext cx="3505200" cy="530225"/>
        </p:xfrm>
        <a:graphic>
          <a:graphicData uri="http://schemas.openxmlformats.org/presentationml/2006/ole">
            <mc:AlternateContent xmlns:mc="http://schemas.openxmlformats.org/markup-compatibility/2006">
              <mc:Choice xmlns:v="urn:schemas-microsoft-com:vml" Requires="v">
                <p:oleObj spid="_x0000_s72472" name="Equation" r:id="rId5" imgW="1511280" imgH="228600" progId="Equation.DSMT4">
                  <p:embed/>
                </p:oleObj>
              </mc:Choice>
              <mc:Fallback>
                <p:oleObj name="Equation" r:id="rId5" imgW="15112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572000"/>
                        <a:ext cx="35052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5" name="Object 25"/>
          <p:cNvGraphicFramePr>
            <a:graphicFrameLocks noChangeAspect="1"/>
          </p:cNvGraphicFramePr>
          <p:nvPr/>
        </p:nvGraphicFramePr>
        <p:xfrm>
          <a:off x="838200" y="5105400"/>
          <a:ext cx="3581400" cy="541338"/>
        </p:xfrm>
        <a:graphic>
          <a:graphicData uri="http://schemas.openxmlformats.org/presentationml/2006/ole">
            <mc:AlternateContent xmlns:mc="http://schemas.openxmlformats.org/markup-compatibility/2006">
              <mc:Choice xmlns:v="urn:schemas-microsoft-com:vml" Requires="v">
                <p:oleObj spid="_x0000_s72473" name="Equation" r:id="rId7" imgW="1511280" imgH="228600" progId="Equation.DSMT4">
                  <p:embed/>
                </p:oleObj>
              </mc:Choice>
              <mc:Fallback>
                <p:oleObj name="Equation" r:id="rId7" imgW="1511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105400"/>
                        <a:ext cx="3581400"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6" name="Object 26"/>
          <p:cNvGraphicFramePr>
            <a:graphicFrameLocks noChangeAspect="1"/>
          </p:cNvGraphicFramePr>
          <p:nvPr/>
        </p:nvGraphicFramePr>
        <p:xfrm>
          <a:off x="5410200" y="4552950"/>
          <a:ext cx="2133600" cy="533400"/>
        </p:xfrm>
        <a:graphic>
          <a:graphicData uri="http://schemas.openxmlformats.org/presentationml/2006/ole">
            <mc:AlternateContent xmlns:mc="http://schemas.openxmlformats.org/markup-compatibility/2006">
              <mc:Choice xmlns:v="urn:schemas-microsoft-com:vml" Requires="v">
                <p:oleObj spid="_x0000_s72474" name="Equation" r:id="rId9" imgW="914400" imgH="228600" progId="Equation.DSMT4">
                  <p:embed/>
                </p:oleObj>
              </mc:Choice>
              <mc:Fallback>
                <p:oleObj name="Equation" r:id="rId9" imgW="914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552950"/>
                        <a:ext cx="2133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7" name="Object 27"/>
          <p:cNvGraphicFramePr>
            <a:graphicFrameLocks noChangeAspect="1"/>
          </p:cNvGraphicFramePr>
          <p:nvPr/>
        </p:nvGraphicFramePr>
        <p:xfrm>
          <a:off x="5486400" y="5149850"/>
          <a:ext cx="2362200" cy="498475"/>
        </p:xfrm>
        <a:graphic>
          <a:graphicData uri="http://schemas.openxmlformats.org/presentationml/2006/ole">
            <mc:AlternateContent xmlns:mc="http://schemas.openxmlformats.org/markup-compatibility/2006">
              <mc:Choice xmlns:v="urn:schemas-microsoft-com:vml" Requires="v">
                <p:oleObj spid="_x0000_s72475" name="Equation" r:id="rId11" imgW="1079280" imgH="228600" progId="Equation.DSMT4">
                  <p:embed/>
                </p:oleObj>
              </mc:Choice>
              <mc:Fallback>
                <p:oleObj name="Equation" r:id="rId11" imgW="10792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5149850"/>
                        <a:ext cx="23622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428" name="Object 28"/>
          <p:cNvGraphicFramePr>
            <a:graphicFrameLocks noChangeAspect="1"/>
          </p:cNvGraphicFramePr>
          <p:nvPr/>
        </p:nvGraphicFramePr>
        <p:xfrm>
          <a:off x="5181600" y="5867400"/>
          <a:ext cx="3352800" cy="528638"/>
        </p:xfrm>
        <a:graphic>
          <a:graphicData uri="http://schemas.openxmlformats.org/presentationml/2006/ole">
            <mc:AlternateContent xmlns:mc="http://schemas.openxmlformats.org/markup-compatibility/2006">
              <mc:Choice xmlns:v="urn:schemas-microsoft-com:vml" Requires="v">
                <p:oleObj spid="_x0000_s72476" name="Equation" r:id="rId13" imgW="1447560" imgH="228600" progId="Equation.DSMT4">
                  <p:embed/>
                </p:oleObj>
              </mc:Choice>
              <mc:Fallback>
                <p:oleObj name="Equation" r:id="rId13" imgW="14475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5867400"/>
                        <a:ext cx="33528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29"/>
          <p:cNvSpPr/>
          <p:nvPr/>
        </p:nvSpPr>
        <p:spPr>
          <a:xfrm>
            <a:off x="-274637" y="1142999"/>
            <a:ext cx="9906000" cy="5597525"/>
          </a:xfrm>
          <a:prstGeom prst="rect">
            <a:avLst/>
          </a:prstGeom>
          <a:solidFill>
            <a:srgbClr val="FFFFFF"/>
          </a:solidFill>
          <a:ln>
            <a:noFill/>
            <a:tailEnd type="arrow"/>
          </a:ln>
          <a:effectLst/>
        </p:spPr>
        <p:style>
          <a:lnRef idx="2">
            <a:schemeClr val="accent1"/>
          </a:lnRef>
          <a:fillRef idx="0">
            <a:schemeClr val="accent1"/>
          </a:fillRef>
          <a:effectRef idx="1">
            <a:schemeClr val="accent1"/>
          </a:effectRef>
          <a:fontRef idx="minor">
            <a:schemeClr val="tx1"/>
          </a:fontRef>
        </p:style>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8" name="Slide Number Placeholder 7"/>
          <p:cNvSpPr>
            <a:spLocks noGrp="1"/>
          </p:cNvSpPr>
          <p:nvPr>
            <p:ph type="sldNum" sz="quarter" idx="12"/>
          </p:nvPr>
        </p:nvSpPr>
        <p:spPr/>
        <p:txBody>
          <a:bodyPr/>
          <a:lstStyle/>
          <a:p>
            <a:fld id="{80AF3A6B-66EB-492E-9451-D799397AF240}" type="slidenum">
              <a:rPr lang="en-US" altLang="en-US" smtClean="0"/>
              <a:pPr/>
              <a:t>31</a:t>
            </a:fld>
            <a:endParaRPr lang="en-US" altLang="en-US"/>
          </a:p>
        </p:txBody>
      </p:sp>
    </p:spTree>
    <p:extLst>
      <p:ext uri="{BB962C8B-B14F-4D97-AF65-F5344CB8AC3E}">
        <p14:creationId xmlns:p14="http://schemas.microsoft.com/office/powerpoint/2010/main" val="262430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30408"/>
                                        </p:tgtEl>
                                        <p:attrNameLst>
                                          <p:attrName>style.visibility</p:attrName>
                                        </p:attrNameLst>
                                      </p:cBhvr>
                                      <p:to>
                                        <p:strVal val="visible"/>
                                      </p:to>
                                    </p:set>
                                    <p:animEffect transition="in" filter="checkerboard(across)">
                                      <p:cBhvr>
                                        <p:cTn id="11" dur="500"/>
                                        <p:tgtEl>
                                          <p:spTgt spid="2304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30403"/>
                                        </p:tgtEl>
                                        <p:attrNameLst>
                                          <p:attrName>style.visibility</p:attrName>
                                        </p:attrNameLst>
                                      </p:cBhvr>
                                      <p:to>
                                        <p:strVal val="visible"/>
                                      </p:to>
                                    </p:set>
                                    <p:animEffect transition="in" filter="blinds(horizontal)">
                                      <p:cBhvr>
                                        <p:cTn id="16" dur="500"/>
                                        <p:tgtEl>
                                          <p:spTgt spid="2304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across)">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30424"/>
                                        </p:tgtEl>
                                        <p:attrNameLst>
                                          <p:attrName>style.visibility</p:attrName>
                                        </p:attrNameLst>
                                      </p:cBhvr>
                                      <p:to>
                                        <p:strVal val="visible"/>
                                      </p:to>
                                    </p:set>
                                    <p:anim calcmode="lin" valueType="num">
                                      <p:cBhvr additive="base">
                                        <p:cTn id="49" dur="500" fill="hold"/>
                                        <p:tgtEl>
                                          <p:spTgt spid="230424"/>
                                        </p:tgtEl>
                                        <p:attrNameLst>
                                          <p:attrName>ppt_x</p:attrName>
                                        </p:attrNameLst>
                                      </p:cBhvr>
                                      <p:tavLst>
                                        <p:tav tm="0">
                                          <p:val>
                                            <p:strVal val="0-#ppt_w/2"/>
                                          </p:val>
                                        </p:tav>
                                        <p:tav tm="100000">
                                          <p:val>
                                            <p:strVal val="#ppt_x"/>
                                          </p:val>
                                        </p:tav>
                                      </p:tavLst>
                                    </p:anim>
                                    <p:anim calcmode="lin" valueType="num">
                                      <p:cBhvr additive="base">
                                        <p:cTn id="50" dur="500" fill="hold"/>
                                        <p:tgtEl>
                                          <p:spTgt spid="23042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30425"/>
                                        </p:tgtEl>
                                        <p:attrNameLst>
                                          <p:attrName>style.visibility</p:attrName>
                                        </p:attrNameLst>
                                      </p:cBhvr>
                                      <p:to>
                                        <p:strVal val="visible"/>
                                      </p:to>
                                    </p:set>
                                    <p:anim calcmode="lin" valueType="num">
                                      <p:cBhvr additive="base">
                                        <p:cTn id="55" dur="500" fill="hold"/>
                                        <p:tgtEl>
                                          <p:spTgt spid="230425"/>
                                        </p:tgtEl>
                                        <p:attrNameLst>
                                          <p:attrName>ppt_x</p:attrName>
                                        </p:attrNameLst>
                                      </p:cBhvr>
                                      <p:tavLst>
                                        <p:tav tm="0">
                                          <p:val>
                                            <p:strVal val="0-#ppt_w/2"/>
                                          </p:val>
                                        </p:tav>
                                        <p:tav tm="100000">
                                          <p:val>
                                            <p:strVal val="#ppt_x"/>
                                          </p:val>
                                        </p:tav>
                                      </p:tavLst>
                                    </p:anim>
                                    <p:anim calcmode="lin" valueType="num">
                                      <p:cBhvr additive="base">
                                        <p:cTn id="56" dur="500" fill="hold"/>
                                        <p:tgtEl>
                                          <p:spTgt spid="23042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230426"/>
                                        </p:tgtEl>
                                        <p:attrNameLst>
                                          <p:attrName>style.visibility</p:attrName>
                                        </p:attrNameLst>
                                      </p:cBhvr>
                                      <p:to>
                                        <p:strVal val="visible"/>
                                      </p:to>
                                    </p:set>
                                    <p:anim calcmode="lin" valueType="num">
                                      <p:cBhvr additive="base">
                                        <p:cTn id="61" dur="500" fill="hold"/>
                                        <p:tgtEl>
                                          <p:spTgt spid="230426"/>
                                        </p:tgtEl>
                                        <p:attrNameLst>
                                          <p:attrName>ppt_x</p:attrName>
                                        </p:attrNameLst>
                                      </p:cBhvr>
                                      <p:tavLst>
                                        <p:tav tm="0">
                                          <p:val>
                                            <p:strVal val="0-#ppt_w/2"/>
                                          </p:val>
                                        </p:tav>
                                        <p:tav tm="100000">
                                          <p:val>
                                            <p:strVal val="#ppt_x"/>
                                          </p:val>
                                        </p:tav>
                                      </p:tavLst>
                                    </p:anim>
                                    <p:anim calcmode="lin" valueType="num">
                                      <p:cBhvr additive="base">
                                        <p:cTn id="62" dur="500" fill="hold"/>
                                        <p:tgtEl>
                                          <p:spTgt spid="23042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230427"/>
                                        </p:tgtEl>
                                        <p:attrNameLst>
                                          <p:attrName>style.visibility</p:attrName>
                                        </p:attrNameLst>
                                      </p:cBhvr>
                                      <p:to>
                                        <p:strVal val="visible"/>
                                      </p:to>
                                    </p:set>
                                    <p:anim calcmode="lin" valueType="num">
                                      <p:cBhvr additive="base">
                                        <p:cTn id="67" dur="500" fill="hold"/>
                                        <p:tgtEl>
                                          <p:spTgt spid="230427"/>
                                        </p:tgtEl>
                                        <p:attrNameLst>
                                          <p:attrName>ppt_x</p:attrName>
                                        </p:attrNameLst>
                                      </p:cBhvr>
                                      <p:tavLst>
                                        <p:tav tm="0">
                                          <p:val>
                                            <p:strVal val="0-#ppt_w/2"/>
                                          </p:val>
                                        </p:tav>
                                        <p:tav tm="100000">
                                          <p:val>
                                            <p:strVal val="#ppt_x"/>
                                          </p:val>
                                        </p:tav>
                                      </p:tavLst>
                                    </p:anim>
                                    <p:anim calcmode="lin" valueType="num">
                                      <p:cBhvr additive="base">
                                        <p:cTn id="68" dur="500" fill="hold"/>
                                        <p:tgtEl>
                                          <p:spTgt spid="23042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230428"/>
                                        </p:tgtEl>
                                        <p:attrNameLst>
                                          <p:attrName>style.visibility</p:attrName>
                                        </p:attrNameLst>
                                      </p:cBhvr>
                                      <p:to>
                                        <p:strVal val="visible"/>
                                      </p:to>
                                    </p:set>
                                    <p:animEffect transition="in" filter="box(in)">
                                      <p:cBhvr>
                                        <p:cTn id="73" dur="500"/>
                                        <p:tgtEl>
                                          <p:spTgt spid="23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utoUpdateAnimBg="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4419600" y="2514600"/>
            <a:ext cx="3119438" cy="1447800"/>
            <a:chOff x="2496" y="1584"/>
            <a:chExt cx="2445" cy="1152"/>
          </a:xfrm>
        </p:grpSpPr>
        <p:pic>
          <p:nvPicPr>
            <p:cNvPr id="18448" name="Picture 3" descr="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584"/>
              <a:ext cx="9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4" descr="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98" y="2082"/>
              <a:ext cx="9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5" descr="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584"/>
              <a:ext cx="9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1" name="Group 6"/>
            <p:cNvGrpSpPr>
              <a:grpSpLocks/>
            </p:cNvGrpSpPr>
            <p:nvPr/>
          </p:nvGrpSpPr>
          <p:grpSpPr bwMode="auto">
            <a:xfrm>
              <a:off x="2496" y="1728"/>
              <a:ext cx="490" cy="1008"/>
              <a:chOff x="2496" y="1728"/>
              <a:chExt cx="490" cy="1008"/>
            </a:xfrm>
          </p:grpSpPr>
          <p:sp>
            <p:nvSpPr>
              <p:cNvPr id="18458" name="Freeform 7"/>
              <p:cNvSpPr>
                <a:spLocks/>
              </p:cNvSpPr>
              <p:nvPr/>
            </p:nvSpPr>
            <p:spPr bwMode="auto">
              <a:xfrm>
                <a:off x="2496" y="2108"/>
                <a:ext cx="490" cy="4"/>
              </a:xfrm>
              <a:custGeom>
                <a:avLst/>
                <a:gdLst>
                  <a:gd name="T0" fmla="*/ 0 w 490"/>
                  <a:gd name="T1" fmla="*/ 4 h 4"/>
                  <a:gd name="T2" fmla="*/ 490 w 490"/>
                  <a:gd name="T3" fmla="*/ 0 h 4"/>
                  <a:gd name="T4" fmla="*/ 0 60000 65536"/>
                  <a:gd name="T5" fmla="*/ 0 60000 65536"/>
                  <a:gd name="T6" fmla="*/ 0 w 490"/>
                  <a:gd name="T7" fmla="*/ 0 h 4"/>
                  <a:gd name="T8" fmla="*/ 490 w 490"/>
                  <a:gd name="T9" fmla="*/ 4 h 4"/>
                </a:gdLst>
                <a:ahLst/>
                <a:cxnLst>
                  <a:cxn ang="T4">
                    <a:pos x="T0" y="T1"/>
                  </a:cxn>
                  <a:cxn ang="T5">
                    <a:pos x="T2" y="T3"/>
                  </a:cxn>
                </a:cxnLst>
                <a:rect l="T6" t="T7" r="T8" b="T9"/>
                <a:pathLst>
                  <a:path w="490" h="4">
                    <a:moveTo>
                      <a:pt x="0" y="4"/>
                    </a:moveTo>
                    <a:lnTo>
                      <a:pt x="49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9" name="Freeform 8"/>
              <p:cNvSpPr>
                <a:spLocks/>
              </p:cNvSpPr>
              <p:nvPr/>
            </p:nvSpPr>
            <p:spPr bwMode="auto">
              <a:xfrm>
                <a:off x="2662" y="2181"/>
                <a:ext cx="134" cy="1"/>
              </a:xfrm>
              <a:custGeom>
                <a:avLst/>
                <a:gdLst>
                  <a:gd name="T0" fmla="*/ 0 w 134"/>
                  <a:gd name="T1" fmla="*/ 0 h 1"/>
                  <a:gd name="T2" fmla="*/ 134 w 134"/>
                  <a:gd name="T3" fmla="*/ 0 h 1"/>
                  <a:gd name="T4" fmla="*/ 0 60000 65536"/>
                  <a:gd name="T5" fmla="*/ 0 60000 65536"/>
                  <a:gd name="T6" fmla="*/ 0 w 134"/>
                  <a:gd name="T7" fmla="*/ 0 h 1"/>
                  <a:gd name="T8" fmla="*/ 134 w 134"/>
                  <a:gd name="T9" fmla="*/ 1 h 1"/>
                </a:gdLst>
                <a:ahLst/>
                <a:cxnLst>
                  <a:cxn ang="T4">
                    <a:pos x="T0" y="T1"/>
                  </a:cxn>
                  <a:cxn ang="T5">
                    <a:pos x="T2" y="T3"/>
                  </a:cxn>
                </a:cxnLst>
                <a:rect l="T6" t="T7" r="T8" b="T9"/>
                <a:pathLst>
                  <a:path w="134" h="1">
                    <a:moveTo>
                      <a:pt x="0" y="0"/>
                    </a:moveTo>
                    <a:lnTo>
                      <a:pt x="134"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0" name="Freeform 9"/>
              <p:cNvSpPr>
                <a:spLocks/>
              </p:cNvSpPr>
              <p:nvPr/>
            </p:nvSpPr>
            <p:spPr bwMode="auto">
              <a:xfrm>
                <a:off x="2736" y="1728"/>
                <a:ext cx="4" cy="375"/>
              </a:xfrm>
              <a:custGeom>
                <a:avLst/>
                <a:gdLst>
                  <a:gd name="T0" fmla="*/ 4 w 4"/>
                  <a:gd name="T1" fmla="*/ 375 h 375"/>
                  <a:gd name="T2" fmla="*/ 0 w 4"/>
                  <a:gd name="T3" fmla="*/ 0 h 375"/>
                  <a:gd name="T4" fmla="*/ 0 60000 65536"/>
                  <a:gd name="T5" fmla="*/ 0 60000 65536"/>
                  <a:gd name="T6" fmla="*/ 0 w 4"/>
                  <a:gd name="T7" fmla="*/ 0 h 375"/>
                  <a:gd name="T8" fmla="*/ 4 w 4"/>
                  <a:gd name="T9" fmla="*/ 375 h 375"/>
                </a:gdLst>
                <a:ahLst/>
                <a:cxnLst>
                  <a:cxn ang="T4">
                    <a:pos x="T0" y="T1"/>
                  </a:cxn>
                  <a:cxn ang="T5">
                    <a:pos x="T2" y="T3"/>
                  </a:cxn>
                </a:cxnLst>
                <a:rect l="T6" t="T7" r="T8" b="T9"/>
                <a:pathLst>
                  <a:path w="4" h="375">
                    <a:moveTo>
                      <a:pt x="4" y="375"/>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1" name="Freeform 10"/>
              <p:cNvSpPr>
                <a:spLocks/>
              </p:cNvSpPr>
              <p:nvPr/>
            </p:nvSpPr>
            <p:spPr bwMode="auto">
              <a:xfrm>
                <a:off x="2735" y="2181"/>
                <a:ext cx="2" cy="555"/>
              </a:xfrm>
              <a:custGeom>
                <a:avLst/>
                <a:gdLst>
                  <a:gd name="T0" fmla="*/ 0 w 2"/>
                  <a:gd name="T1" fmla="*/ 0 h 555"/>
                  <a:gd name="T2" fmla="*/ 2 w 2"/>
                  <a:gd name="T3" fmla="*/ 555 h 555"/>
                  <a:gd name="T4" fmla="*/ 0 60000 65536"/>
                  <a:gd name="T5" fmla="*/ 0 60000 65536"/>
                  <a:gd name="T6" fmla="*/ 0 w 2"/>
                  <a:gd name="T7" fmla="*/ 0 h 555"/>
                  <a:gd name="T8" fmla="*/ 2 w 2"/>
                  <a:gd name="T9" fmla="*/ 555 h 555"/>
                </a:gdLst>
                <a:ahLst/>
                <a:cxnLst>
                  <a:cxn ang="T4">
                    <a:pos x="T0" y="T1"/>
                  </a:cxn>
                  <a:cxn ang="T5">
                    <a:pos x="T2" y="T3"/>
                  </a:cxn>
                </a:cxnLst>
                <a:rect l="T6" t="T7" r="T8" b="T9"/>
                <a:pathLst>
                  <a:path w="2" h="555">
                    <a:moveTo>
                      <a:pt x="0" y="0"/>
                    </a:moveTo>
                    <a:lnTo>
                      <a:pt x="2" y="55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52" name="Freeform 11"/>
            <p:cNvSpPr>
              <a:spLocks/>
            </p:cNvSpPr>
            <p:nvPr/>
          </p:nvSpPr>
          <p:spPr bwMode="auto">
            <a:xfrm>
              <a:off x="2735" y="2712"/>
              <a:ext cx="1968" cy="11"/>
            </a:xfrm>
            <a:custGeom>
              <a:avLst/>
              <a:gdLst>
                <a:gd name="T0" fmla="*/ 0 w 1968"/>
                <a:gd name="T1" fmla="*/ 11 h 11"/>
                <a:gd name="T2" fmla="*/ 1968 w 1968"/>
                <a:gd name="T3" fmla="*/ 0 h 11"/>
                <a:gd name="T4" fmla="*/ 0 60000 65536"/>
                <a:gd name="T5" fmla="*/ 0 60000 65536"/>
                <a:gd name="T6" fmla="*/ 0 w 1968"/>
                <a:gd name="T7" fmla="*/ 0 h 11"/>
                <a:gd name="T8" fmla="*/ 1968 w 1968"/>
                <a:gd name="T9" fmla="*/ 11 h 11"/>
              </a:gdLst>
              <a:ahLst/>
              <a:cxnLst>
                <a:cxn ang="T4">
                  <a:pos x="T0" y="T1"/>
                </a:cxn>
                <a:cxn ang="T5">
                  <a:pos x="T2" y="T3"/>
                </a:cxn>
              </a:cxnLst>
              <a:rect l="T6" t="T7" r="T8" b="T9"/>
              <a:pathLst>
                <a:path w="1968" h="11">
                  <a:moveTo>
                    <a:pt x="0" y="11"/>
                  </a:moveTo>
                  <a:lnTo>
                    <a:pt x="1968"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453" name="Group 12"/>
            <p:cNvGrpSpPr>
              <a:grpSpLocks/>
            </p:cNvGrpSpPr>
            <p:nvPr/>
          </p:nvGrpSpPr>
          <p:grpSpPr bwMode="auto">
            <a:xfrm>
              <a:off x="4451" y="1715"/>
              <a:ext cx="490" cy="1008"/>
              <a:chOff x="2496" y="1728"/>
              <a:chExt cx="490" cy="1008"/>
            </a:xfrm>
          </p:grpSpPr>
          <p:sp>
            <p:nvSpPr>
              <p:cNvPr id="18454" name="Freeform 13"/>
              <p:cNvSpPr>
                <a:spLocks/>
              </p:cNvSpPr>
              <p:nvPr/>
            </p:nvSpPr>
            <p:spPr bwMode="auto">
              <a:xfrm>
                <a:off x="2496" y="2108"/>
                <a:ext cx="490" cy="4"/>
              </a:xfrm>
              <a:custGeom>
                <a:avLst/>
                <a:gdLst>
                  <a:gd name="T0" fmla="*/ 0 w 490"/>
                  <a:gd name="T1" fmla="*/ 4 h 4"/>
                  <a:gd name="T2" fmla="*/ 490 w 490"/>
                  <a:gd name="T3" fmla="*/ 0 h 4"/>
                  <a:gd name="T4" fmla="*/ 0 60000 65536"/>
                  <a:gd name="T5" fmla="*/ 0 60000 65536"/>
                  <a:gd name="T6" fmla="*/ 0 w 490"/>
                  <a:gd name="T7" fmla="*/ 0 h 4"/>
                  <a:gd name="T8" fmla="*/ 490 w 490"/>
                  <a:gd name="T9" fmla="*/ 4 h 4"/>
                </a:gdLst>
                <a:ahLst/>
                <a:cxnLst>
                  <a:cxn ang="T4">
                    <a:pos x="T0" y="T1"/>
                  </a:cxn>
                  <a:cxn ang="T5">
                    <a:pos x="T2" y="T3"/>
                  </a:cxn>
                </a:cxnLst>
                <a:rect l="T6" t="T7" r="T8" b="T9"/>
                <a:pathLst>
                  <a:path w="490" h="4">
                    <a:moveTo>
                      <a:pt x="0" y="4"/>
                    </a:moveTo>
                    <a:lnTo>
                      <a:pt x="49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Freeform 14"/>
              <p:cNvSpPr>
                <a:spLocks/>
              </p:cNvSpPr>
              <p:nvPr/>
            </p:nvSpPr>
            <p:spPr bwMode="auto">
              <a:xfrm>
                <a:off x="2662" y="2181"/>
                <a:ext cx="134" cy="1"/>
              </a:xfrm>
              <a:custGeom>
                <a:avLst/>
                <a:gdLst>
                  <a:gd name="T0" fmla="*/ 0 w 134"/>
                  <a:gd name="T1" fmla="*/ 0 h 1"/>
                  <a:gd name="T2" fmla="*/ 134 w 134"/>
                  <a:gd name="T3" fmla="*/ 0 h 1"/>
                  <a:gd name="T4" fmla="*/ 0 60000 65536"/>
                  <a:gd name="T5" fmla="*/ 0 60000 65536"/>
                  <a:gd name="T6" fmla="*/ 0 w 134"/>
                  <a:gd name="T7" fmla="*/ 0 h 1"/>
                  <a:gd name="T8" fmla="*/ 134 w 134"/>
                  <a:gd name="T9" fmla="*/ 1 h 1"/>
                </a:gdLst>
                <a:ahLst/>
                <a:cxnLst>
                  <a:cxn ang="T4">
                    <a:pos x="T0" y="T1"/>
                  </a:cxn>
                  <a:cxn ang="T5">
                    <a:pos x="T2" y="T3"/>
                  </a:cxn>
                </a:cxnLst>
                <a:rect l="T6" t="T7" r="T8" b="T9"/>
                <a:pathLst>
                  <a:path w="134" h="1">
                    <a:moveTo>
                      <a:pt x="0" y="0"/>
                    </a:moveTo>
                    <a:lnTo>
                      <a:pt x="134" y="0"/>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Freeform 15"/>
              <p:cNvSpPr>
                <a:spLocks/>
              </p:cNvSpPr>
              <p:nvPr/>
            </p:nvSpPr>
            <p:spPr bwMode="auto">
              <a:xfrm>
                <a:off x="2736" y="1728"/>
                <a:ext cx="4" cy="375"/>
              </a:xfrm>
              <a:custGeom>
                <a:avLst/>
                <a:gdLst>
                  <a:gd name="T0" fmla="*/ 4 w 4"/>
                  <a:gd name="T1" fmla="*/ 375 h 375"/>
                  <a:gd name="T2" fmla="*/ 0 w 4"/>
                  <a:gd name="T3" fmla="*/ 0 h 375"/>
                  <a:gd name="T4" fmla="*/ 0 60000 65536"/>
                  <a:gd name="T5" fmla="*/ 0 60000 65536"/>
                  <a:gd name="T6" fmla="*/ 0 w 4"/>
                  <a:gd name="T7" fmla="*/ 0 h 375"/>
                  <a:gd name="T8" fmla="*/ 4 w 4"/>
                  <a:gd name="T9" fmla="*/ 375 h 375"/>
                </a:gdLst>
                <a:ahLst/>
                <a:cxnLst>
                  <a:cxn ang="T4">
                    <a:pos x="T0" y="T1"/>
                  </a:cxn>
                  <a:cxn ang="T5">
                    <a:pos x="T2" y="T3"/>
                  </a:cxn>
                </a:cxnLst>
                <a:rect l="T6" t="T7" r="T8" b="T9"/>
                <a:pathLst>
                  <a:path w="4" h="375">
                    <a:moveTo>
                      <a:pt x="4" y="375"/>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7" name="Freeform 16"/>
              <p:cNvSpPr>
                <a:spLocks/>
              </p:cNvSpPr>
              <p:nvPr/>
            </p:nvSpPr>
            <p:spPr bwMode="auto">
              <a:xfrm>
                <a:off x="2735" y="2181"/>
                <a:ext cx="2" cy="555"/>
              </a:xfrm>
              <a:custGeom>
                <a:avLst/>
                <a:gdLst>
                  <a:gd name="T0" fmla="*/ 0 w 2"/>
                  <a:gd name="T1" fmla="*/ 0 h 555"/>
                  <a:gd name="T2" fmla="*/ 2 w 2"/>
                  <a:gd name="T3" fmla="*/ 555 h 555"/>
                  <a:gd name="T4" fmla="*/ 0 60000 65536"/>
                  <a:gd name="T5" fmla="*/ 0 60000 65536"/>
                  <a:gd name="T6" fmla="*/ 0 w 2"/>
                  <a:gd name="T7" fmla="*/ 0 h 555"/>
                  <a:gd name="T8" fmla="*/ 2 w 2"/>
                  <a:gd name="T9" fmla="*/ 555 h 555"/>
                </a:gdLst>
                <a:ahLst/>
                <a:cxnLst>
                  <a:cxn ang="T4">
                    <a:pos x="T0" y="T1"/>
                  </a:cxn>
                  <a:cxn ang="T5">
                    <a:pos x="T2" y="T3"/>
                  </a:cxn>
                </a:cxnLst>
                <a:rect l="T6" t="T7" r="T8" b="T9"/>
                <a:pathLst>
                  <a:path w="2" h="555">
                    <a:moveTo>
                      <a:pt x="0" y="0"/>
                    </a:moveTo>
                    <a:lnTo>
                      <a:pt x="2" y="55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8435" name="Text Box 17"/>
          <p:cNvSpPr txBox="1">
            <a:spLocks noChangeArrowheads="1"/>
          </p:cNvSpPr>
          <p:nvPr/>
        </p:nvSpPr>
        <p:spPr bwMode="auto">
          <a:xfrm>
            <a:off x="685800" y="1143000"/>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800" i="0">
                <a:solidFill>
                  <a:srgbClr val="FF0000"/>
                </a:solidFill>
                <a:ea typeface="ＭＳ Ｐゴシック" pitchFamily="34" charset="-128"/>
              </a:rPr>
              <a:t>What is the </a:t>
            </a:r>
            <a:r>
              <a:rPr lang="en-US" altLang="ja-JP" i="0">
                <a:solidFill>
                  <a:srgbClr val="FF0000"/>
                </a:solidFill>
                <a:ea typeface="ＭＳ Ｐゴシック" pitchFamily="34" charset="-128"/>
              </a:rPr>
              <a:t>current  through R</a:t>
            </a:r>
            <a:r>
              <a:rPr lang="en-US" altLang="ja-JP" i="0" baseline="-20000">
                <a:solidFill>
                  <a:srgbClr val="FF0000"/>
                </a:solidFill>
                <a:ea typeface="ＭＳ Ｐゴシック" pitchFamily="34" charset="-128"/>
              </a:rPr>
              <a:t>1</a:t>
            </a:r>
            <a:r>
              <a:rPr lang="en-US" altLang="ja-JP" i="0">
                <a:solidFill>
                  <a:srgbClr val="FF0000"/>
                </a:solidFill>
                <a:ea typeface="ＭＳ Ｐゴシック" pitchFamily="34" charset="-128"/>
              </a:rPr>
              <a:t> ?</a:t>
            </a:r>
            <a:endParaRPr lang="en-US" altLang="ja-JP" sz="2800" i="0">
              <a:solidFill>
                <a:srgbClr val="FF0000"/>
              </a:solidFill>
              <a:ea typeface="ＭＳ Ｐゴシック" pitchFamily="34" charset="-128"/>
            </a:endParaRPr>
          </a:p>
        </p:txBody>
      </p:sp>
      <p:sp>
        <p:nvSpPr>
          <p:cNvPr id="18436" name="Text Box 18"/>
          <p:cNvSpPr txBox="1">
            <a:spLocks noChangeArrowheads="1"/>
          </p:cNvSpPr>
          <p:nvPr/>
        </p:nvSpPr>
        <p:spPr bwMode="auto">
          <a:xfrm>
            <a:off x="1219200" y="2514600"/>
            <a:ext cx="1828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lphaLcPeriod"/>
            </a:pPr>
            <a:r>
              <a:rPr lang="en-US" altLang="ja-JP" i="0">
                <a:ea typeface="ＭＳ Ｐゴシック" pitchFamily="34" charset="-128"/>
              </a:rPr>
              <a:t>0.575A</a:t>
            </a:r>
          </a:p>
          <a:p>
            <a:pPr>
              <a:spcBef>
                <a:spcPct val="50000"/>
              </a:spcBef>
              <a:buFontTx/>
              <a:buAutoNum type="alphaLcPeriod"/>
            </a:pPr>
            <a:r>
              <a:rPr lang="en-US" altLang="ja-JP" i="0">
                <a:ea typeface="ＭＳ Ｐゴシック" pitchFamily="34" charset="-128"/>
              </a:rPr>
              <a:t>0.5A</a:t>
            </a:r>
          </a:p>
          <a:p>
            <a:pPr>
              <a:spcBef>
                <a:spcPct val="50000"/>
              </a:spcBef>
              <a:buFontTx/>
              <a:buAutoNum type="alphaLcPeriod"/>
            </a:pPr>
            <a:r>
              <a:rPr lang="en-US" altLang="ja-JP" i="0">
                <a:ea typeface="ＭＳ Ｐゴシック" pitchFamily="34" charset="-128"/>
              </a:rPr>
              <a:t>0.75A</a:t>
            </a:r>
          </a:p>
          <a:p>
            <a:pPr>
              <a:spcBef>
                <a:spcPct val="50000"/>
              </a:spcBef>
              <a:buFontTx/>
              <a:buAutoNum type="alphaLcPeriod"/>
            </a:pPr>
            <a:r>
              <a:rPr lang="en-US" altLang="ja-JP" i="0">
                <a:ea typeface="ＭＳ Ｐゴシック" pitchFamily="34" charset="-128"/>
              </a:rPr>
              <a:t>0.33A</a:t>
            </a:r>
          </a:p>
          <a:p>
            <a:pPr>
              <a:spcBef>
                <a:spcPct val="50000"/>
              </a:spcBef>
              <a:buFontTx/>
              <a:buAutoNum type="alphaLcPeriod"/>
            </a:pPr>
            <a:r>
              <a:rPr lang="en-US" altLang="ja-JP" i="0">
                <a:ea typeface="ＭＳ Ｐゴシック" pitchFamily="34" charset="-128"/>
              </a:rPr>
              <a:t>1.5A</a:t>
            </a:r>
          </a:p>
        </p:txBody>
      </p:sp>
      <p:sp>
        <p:nvSpPr>
          <p:cNvPr id="18437" name="Text Box 19"/>
          <p:cNvSpPr txBox="1">
            <a:spLocks noChangeArrowheads="1"/>
          </p:cNvSpPr>
          <p:nvPr/>
        </p:nvSpPr>
        <p:spPr bwMode="auto">
          <a:xfrm>
            <a:off x="914400" y="304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endParaRPr kumimoji="1" lang="en-US" altLang="en-US" sz="1800" i="0">
              <a:latin typeface="Arial" pitchFamily="34" charset="0"/>
              <a:ea typeface="ＭＳ Ｐゴシック" pitchFamily="34" charset="-128"/>
            </a:endParaRPr>
          </a:p>
        </p:txBody>
      </p:sp>
      <p:sp>
        <p:nvSpPr>
          <p:cNvPr id="18438" name="Rectangle 20"/>
          <p:cNvSpPr>
            <a:spLocks noGrp="1" noChangeArrowheads="1"/>
          </p:cNvSpPr>
          <p:nvPr>
            <p:ph type="title"/>
          </p:nvPr>
        </p:nvSpPr>
        <p:spPr>
          <a:xfrm>
            <a:off x="1117600" y="228600"/>
            <a:ext cx="7269163" cy="263525"/>
          </a:xfrm>
          <a:noFill/>
        </p:spPr>
        <p:txBody>
          <a:bodyPr>
            <a:noAutofit/>
          </a:bodyPr>
          <a:lstStyle/>
          <a:p>
            <a:r>
              <a:rPr lang="en-US" altLang="ja-JP" sz="3000" dirty="0" err="1" smtClean="0">
                <a:solidFill>
                  <a:srgbClr val="FF0000"/>
                </a:solidFill>
                <a:ea typeface="ＭＳ Ｐゴシック" pitchFamily="34" charset="-128"/>
              </a:rPr>
              <a:t>iClicker</a:t>
            </a:r>
            <a:r>
              <a:rPr lang="en-US" altLang="ja-JP" sz="3000" dirty="0" smtClean="0">
                <a:solidFill>
                  <a:srgbClr val="FF0000"/>
                </a:solidFill>
                <a:ea typeface="ＭＳ Ｐゴシック" pitchFamily="34" charset="-128"/>
              </a:rPr>
              <a:t> Question</a:t>
            </a:r>
          </a:p>
        </p:txBody>
      </p:sp>
      <p:sp>
        <p:nvSpPr>
          <p:cNvPr id="18439" name="Text Box 21"/>
          <p:cNvSpPr txBox="1">
            <a:spLocks noChangeArrowheads="1"/>
          </p:cNvSpPr>
          <p:nvPr/>
        </p:nvSpPr>
        <p:spPr bwMode="auto">
          <a:xfrm>
            <a:off x="3733800" y="3048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45V</a:t>
            </a:r>
          </a:p>
        </p:txBody>
      </p:sp>
      <p:sp>
        <p:nvSpPr>
          <p:cNvPr id="18440" name="Text Box 22"/>
          <p:cNvSpPr txBox="1">
            <a:spLocks noChangeArrowheads="1"/>
          </p:cNvSpPr>
          <p:nvPr/>
        </p:nvSpPr>
        <p:spPr bwMode="auto">
          <a:xfrm>
            <a:off x="6781800" y="22098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30</a:t>
            </a:r>
            <a:r>
              <a:rPr lang="en-US" altLang="ja-JP" sz="2000" i="0">
                <a:ea typeface="ＭＳ Ｐゴシック" pitchFamily="34" charset="-128"/>
                <a:sym typeface="Symbol" pitchFamily="18" charset="2"/>
              </a:rPr>
              <a:t></a:t>
            </a:r>
          </a:p>
        </p:txBody>
      </p:sp>
      <p:sp>
        <p:nvSpPr>
          <p:cNvPr id="18441" name="Text Box 23"/>
          <p:cNvSpPr txBox="1">
            <a:spLocks noChangeArrowheads="1"/>
          </p:cNvSpPr>
          <p:nvPr/>
        </p:nvSpPr>
        <p:spPr bwMode="auto">
          <a:xfrm>
            <a:off x="4419600" y="22860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30</a:t>
            </a:r>
            <a:r>
              <a:rPr lang="en-US" altLang="ja-JP" sz="2000" i="0">
                <a:ea typeface="ＭＳ Ｐゴシック" pitchFamily="34" charset="-128"/>
                <a:sym typeface="Symbol" pitchFamily="18" charset="2"/>
              </a:rPr>
              <a:t></a:t>
            </a:r>
          </a:p>
        </p:txBody>
      </p:sp>
      <p:sp>
        <p:nvSpPr>
          <p:cNvPr id="18442" name="Text Box 24"/>
          <p:cNvSpPr txBox="1">
            <a:spLocks noChangeArrowheads="1"/>
          </p:cNvSpPr>
          <p:nvPr/>
        </p:nvSpPr>
        <p:spPr bwMode="auto">
          <a:xfrm>
            <a:off x="7315200" y="3048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45V</a:t>
            </a:r>
          </a:p>
        </p:txBody>
      </p:sp>
      <p:sp>
        <p:nvSpPr>
          <p:cNvPr id="18443" name="Text Box 25"/>
          <p:cNvSpPr txBox="1">
            <a:spLocks noChangeArrowheads="1"/>
          </p:cNvSpPr>
          <p:nvPr/>
        </p:nvSpPr>
        <p:spPr bwMode="auto">
          <a:xfrm>
            <a:off x="5943600" y="35814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30</a:t>
            </a:r>
            <a:r>
              <a:rPr lang="en-US" altLang="ja-JP" sz="2000" i="0">
                <a:ea typeface="ＭＳ Ｐゴシック" pitchFamily="34" charset="-128"/>
                <a:sym typeface="Symbol" pitchFamily="18" charset="2"/>
              </a:rPr>
              <a:t></a:t>
            </a:r>
          </a:p>
        </p:txBody>
      </p:sp>
      <p:sp>
        <p:nvSpPr>
          <p:cNvPr id="18444" name="Text Box 27"/>
          <p:cNvSpPr txBox="1">
            <a:spLocks noChangeArrowheads="1"/>
          </p:cNvSpPr>
          <p:nvPr/>
        </p:nvSpPr>
        <p:spPr bwMode="auto">
          <a:xfrm>
            <a:off x="5181600" y="27432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b="1">
                <a:ea typeface="ＭＳ Ｐゴシック" pitchFamily="34" charset="-128"/>
              </a:rPr>
              <a:t>R</a:t>
            </a:r>
            <a:r>
              <a:rPr kumimoji="1" lang="en-US" altLang="ja-JP" b="1" baseline="-20000">
                <a:ea typeface="ＭＳ Ｐゴシック" pitchFamily="34" charset="-128"/>
              </a:rPr>
              <a:t>1</a:t>
            </a:r>
          </a:p>
        </p:txBody>
      </p:sp>
      <p:sp>
        <p:nvSpPr>
          <p:cNvPr id="18445" name="Text Box 29"/>
          <p:cNvSpPr txBox="1">
            <a:spLocks noChangeArrowheads="1"/>
          </p:cNvSpPr>
          <p:nvPr/>
        </p:nvSpPr>
        <p:spPr bwMode="auto">
          <a:xfrm>
            <a:off x="6477000" y="2743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b="1">
                <a:ea typeface="ＭＳ Ｐゴシック" pitchFamily="34" charset="-128"/>
              </a:rPr>
              <a:t>R</a:t>
            </a:r>
            <a:r>
              <a:rPr kumimoji="1" lang="en-US" altLang="ja-JP" b="1" baseline="-20000">
                <a:ea typeface="ＭＳ Ｐゴシック" pitchFamily="34" charset="-128"/>
              </a:rPr>
              <a:t>2</a:t>
            </a:r>
          </a:p>
        </p:txBody>
      </p:sp>
      <p:sp>
        <p:nvSpPr>
          <p:cNvPr id="18446" name="Text Box 30"/>
          <p:cNvSpPr txBox="1">
            <a:spLocks noChangeArrowheads="1"/>
          </p:cNvSpPr>
          <p:nvPr/>
        </p:nvSpPr>
        <p:spPr bwMode="auto">
          <a:xfrm>
            <a:off x="5334000" y="34290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b="1">
                <a:ea typeface="ＭＳ Ｐゴシック" pitchFamily="34" charset="-128"/>
              </a:rPr>
              <a:t>R</a:t>
            </a:r>
            <a:r>
              <a:rPr kumimoji="1" lang="en-US" altLang="ja-JP" b="1" baseline="-20000">
                <a:ea typeface="ＭＳ Ｐゴシック" pitchFamily="34" charset="-128"/>
              </a:rPr>
              <a:t>3</a:t>
            </a:r>
          </a:p>
        </p:txBody>
      </p:sp>
      <p:sp>
        <p:nvSpPr>
          <p:cNvPr id="18447" name="Freeform 32"/>
          <p:cNvSpPr>
            <a:spLocks/>
          </p:cNvSpPr>
          <p:nvPr/>
        </p:nvSpPr>
        <p:spPr bwMode="auto">
          <a:xfrm>
            <a:off x="5768975" y="2676525"/>
            <a:ext cx="174625" cy="12700"/>
          </a:xfrm>
          <a:custGeom>
            <a:avLst/>
            <a:gdLst>
              <a:gd name="T0" fmla="*/ 2147483647 w 110"/>
              <a:gd name="T1" fmla="*/ 2147483647 h 8"/>
              <a:gd name="T2" fmla="*/ 0 w 110"/>
              <a:gd name="T3" fmla="*/ 0 h 8"/>
              <a:gd name="T4" fmla="*/ 0 60000 65536"/>
              <a:gd name="T5" fmla="*/ 0 60000 65536"/>
              <a:gd name="T6" fmla="*/ 0 w 110"/>
              <a:gd name="T7" fmla="*/ 0 h 8"/>
              <a:gd name="T8" fmla="*/ 110 w 110"/>
              <a:gd name="T9" fmla="*/ 8 h 8"/>
            </a:gdLst>
            <a:ahLst/>
            <a:cxnLst>
              <a:cxn ang="T4">
                <a:pos x="T0" y="T1"/>
              </a:cxn>
              <a:cxn ang="T5">
                <a:pos x="T2" y="T3"/>
              </a:cxn>
            </a:cxnLst>
            <a:rect l="T6" t="T7" r="T8" b="T9"/>
            <a:pathLst>
              <a:path w="110" h="8">
                <a:moveTo>
                  <a:pt x="110" y="8"/>
                </a:move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33043A81-1973-46E3-A23A-09DF7FF8D7ED}" type="slidenum">
              <a:rPr lang="en-US" altLang="en-US" smtClean="0"/>
              <a:pPr/>
              <a:t>32</a:t>
            </a:fld>
            <a:endParaRPr lang="en-US" altLang="en-US"/>
          </a:p>
        </p:txBody>
      </p:sp>
    </p:spTree>
    <p:extLst>
      <p:ext uri="{BB962C8B-B14F-4D97-AF65-F5344CB8AC3E}">
        <p14:creationId xmlns:p14="http://schemas.microsoft.com/office/powerpoint/2010/main" val="916868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4" name="Picture 20" descr="Ch19-page677-2.jpg                                             00322BAEMacintosh HD                   BF57D0C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62000"/>
            <a:ext cx="609758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9091" name="Text Box 3"/>
          <p:cNvSpPr txBox="1">
            <a:spLocks noChangeArrowheads="1"/>
          </p:cNvSpPr>
          <p:nvPr/>
        </p:nvSpPr>
        <p:spPr bwMode="auto">
          <a:xfrm>
            <a:off x="381000" y="990600"/>
            <a:ext cx="2598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Drift speed of ions</a:t>
            </a:r>
          </a:p>
          <a:p>
            <a:pPr eaLnBrk="1" hangingPunct="1"/>
            <a:r>
              <a:rPr lang="en-US" altLang="en-US">
                <a:solidFill>
                  <a:schemeClr val="accent2"/>
                </a:solidFill>
              </a:rPr>
              <a:t>in chemical battery:</a:t>
            </a:r>
            <a:endParaRPr lang="en-US" altLang="en-US"/>
          </a:p>
        </p:txBody>
      </p:sp>
      <p:graphicFrame>
        <p:nvGraphicFramePr>
          <p:cNvPr id="1369092" name="Object 4"/>
          <p:cNvGraphicFramePr>
            <a:graphicFrameLocks noChangeAspect="1"/>
          </p:cNvGraphicFramePr>
          <p:nvPr/>
        </p:nvGraphicFramePr>
        <p:xfrm>
          <a:off x="762000" y="1981200"/>
          <a:ext cx="1820863" cy="420688"/>
        </p:xfrm>
        <a:graphic>
          <a:graphicData uri="http://schemas.openxmlformats.org/presentationml/2006/ole">
            <mc:AlternateContent xmlns:mc="http://schemas.openxmlformats.org/markup-compatibility/2006">
              <mc:Choice xmlns:v="urn:schemas-microsoft-com:vml" Requires="v">
                <p:oleObj spid="_x0000_s57288" name="Equation" r:id="rId5" imgW="990600" imgH="228600" progId="Equation.3">
                  <p:embed/>
                </p:oleObj>
              </mc:Choice>
              <mc:Fallback>
                <p:oleObj name="Equation" r:id="rId5" imgW="990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81200"/>
                        <a:ext cx="1820863" cy="4206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9093" name="Text Box 5"/>
          <p:cNvSpPr txBox="1">
            <a:spLocks noChangeArrowheads="1"/>
          </p:cNvSpPr>
          <p:nvPr/>
        </p:nvSpPr>
        <p:spPr bwMode="auto">
          <a:xfrm>
            <a:off x="381000" y="2514600"/>
            <a:ext cx="325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 usual circuit elements:</a:t>
            </a:r>
            <a:endParaRPr lang="en-US" altLang="en-US"/>
          </a:p>
        </p:txBody>
      </p:sp>
      <p:graphicFrame>
        <p:nvGraphicFramePr>
          <p:cNvPr id="1369094" name="Object 6"/>
          <p:cNvGraphicFramePr>
            <a:graphicFrameLocks noChangeAspect="1"/>
          </p:cNvGraphicFramePr>
          <p:nvPr/>
        </p:nvGraphicFramePr>
        <p:xfrm>
          <a:off x="838200" y="3048000"/>
          <a:ext cx="887413" cy="303213"/>
        </p:xfrm>
        <a:graphic>
          <a:graphicData uri="http://schemas.openxmlformats.org/presentationml/2006/ole">
            <mc:AlternateContent xmlns:mc="http://schemas.openxmlformats.org/markup-compatibility/2006">
              <mc:Choice xmlns:v="urn:schemas-microsoft-com:vml" Requires="v">
                <p:oleObj spid="_x0000_s57289" name="Equation" r:id="rId7" imgW="482391" imgH="165028" progId="Equation.3">
                  <p:embed/>
                </p:oleObj>
              </mc:Choice>
              <mc:Fallback>
                <p:oleObj name="Equation" r:id="rId7" imgW="482391" imgH="16502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048000"/>
                        <a:ext cx="887413" cy="3032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9095" name="Text Box 7"/>
          <p:cNvSpPr txBox="1">
            <a:spLocks noChangeArrowheads="1"/>
          </p:cNvSpPr>
          <p:nvPr/>
        </p:nvSpPr>
        <p:spPr bwMode="auto">
          <a:xfrm>
            <a:off x="457200" y="3429000"/>
            <a:ext cx="165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 a battery:</a:t>
            </a:r>
            <a:endParaRPr lang="en-US" altLang="en-US"/>
          </a:p>
        </p:txBody>
      </p:sp>
      <p:graphicFrame>
        <p:nvGraphicFramePr>
          <p:cNvPr id="1369096" name="Object 8"/>
          <p:cNvGraphicFramePr>
            <a:graphicFrameLocks noChangeAspect="1"/>
          </p:cNvGraphicFramePr>
          <p:nvPr/>
        </p:nvGraphicFramePr>
        <p:xfrm>
          <a:off x="838200" y="3940175"/>
          <a:ext cx="4973638" cy="839788"/>
        </p:xfrm>
        <a:graphic>
          <a:graphicData uri="http://schemas.openxmlformats.org/presentationml/2006/ole">
            <mc:AlternateContent xmlns:mc="http://schemas.openxmlformats.org/markup-compatibility/2006">
              <mc:Choice xmlns:v="urn:schemas-microsoft-com:vml" Requires="v">
                <p:oleObj spid="_x0000_s57290" name="Equation" r:id="rId9" imgW="2705100" imgH="457200" progId="Equation.3">
                  <p:embed/>
                </p:oleObj>
              </mc:Choice>
              <mc:Fallback>
                <p:oleObj name="Equation" r:id="rId9" imgW="27051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3940175"/>
                        <a:ext cx="4973638" cy="8397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9097" name="Object 9"/>
          <p:cNvGraphicFramePr>
            <a:graphicFrameLocks noChangeAspect="1"/>
          </p:cNvGraphicFramePr>
          <p:nvPr/>
        </p:nvGraphicFramePr>
        <p:xfrm>
          <a:off x="685800" y="4876800"/>
          <a:ext cx="1774825" cy="723900"/>
        </p:xfrm>
        <a:graphic>
          <a:graphicData uri="http://schemas.openxmlformats.org/presentationml/2006/ole">
            <mc:AlternateContent xmlns:mc="http://schemas.openxmlformats.org/markup-compatibility/2006">
              <mc:Choice xmlns:v="urn:schemas-microsoft-com:vml" Requires="v">
                <p:oleObj spid="_x0000_s57291" name="Equation" r:id="rId11" imgW="965200" imgH="393700" progId="Equation.3">
                  <p:embed/>
                </p:oleObj>
              </mc:Choice>
              <mc:Fallback>
                <p:oleObj name="Equation" r:id="rId11" imgW="9652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4876800"/>
                        <a:ext cx="1774825"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9098" name="Text Box 10"/>
          <p:cNvSpPr txBox="1">
            <a:spLocks noChangeArrowheads="1"/>
          </p:cNvSpPr>
          <p:nvPr/>
        </p:nvSpPr>
        <p:spPr bwMode="auto">
          <a:xfrm>
            <a:off x="2438400" y="4994275"/>
            <a:ext cx="326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 </a:t>
            </a:r>
            <a:r>
              <a:rPr lang="en-US" altLang="en-US">
                <a:solidFill>
                  <a:schemeClr val="accent2"/>
                </a:solidFill>
              </a:rPr>
              <a:t>assuming uniform field:</a:t>
            </a:r>
            <a:endParaRPr lang="en-US" altLang="en-US"/>
          </a:p>
        </p:txBody>
      </p:sp>
      <p:graphicFrame>
        <p:nvGraphicFramePr>
          <p:cNvPr id="1369099" name="Object 11"/>
          <p:cNvGraphicFramePr>
            <a:graphicFrameLocks noChangeAspect="1"/>
          </p:cNvGraphicFramePr>
          <p:nvPr/>
        </p:nvGraphicFramePr>
        <p:xfrm>
          <a:off x="5638800" y="4876800"/>
          <a:ext cx="2849563" cy="723900"/>
        </p:xfrm>
        <a:graphic>
          <a:graphicData uri="http://schemas.openxmlformats.org/presentationml/2006/ole">
            <mc:AlternateContent xmlns:mc="http://schemas.openxmlformats.org/markup-compatibility/2006">
              <mc:Choice xmlns:v="urn:schemas-microsoft-com:vml" Requires="v">
                <p:oleObj spid="_x0000_s57292" name="Equation" r:id="rId13" imgW="1548728" imgH="393529" progId="Equation.3">
                  <p:embed/>
                </p:oleObj>
              </mc:Choice>
              <mc:Fallback>
                <p:oleObj name="Equation" r:id="rId13" imgW="1548728"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4876800"/>
                        <a:ext cx="2849563"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9100" name="Oval 12"/>
          <p:cNvSpPr>
            <a:spLocks noChangeArrowheads="1"/>
          </p:cNvSpPr>
          <p:nvPr/>
        </p:nvSpPr>
        <p:spPr bwMode="auto">
          <a:xfrm>
            <a:off x="7010400" y="4724400"/>
            <a:ext cx="685800" cy="9906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69101" name="Line 13"/>
          <p:cNvSpPr>
            <a:spLocks noChangeShapeType="1"/>
          </p:cNvSpPr>
          <p:nvPr/>
        </p:nvSpPr>
        <p:spPr bwMode="auto">
          <a:xfrm>
            <a:off x="6858000" y="45720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9102" name="Text Box 14"/>
          <p:cNvSpPr txBox="1">
            <a:spLocks noChangeArrowheads="1"/>
          </p:cNvSpPr>
          <p:nvPr/>
        </p:nvSpPr>
        <p:spPr bwMode="auto">
          <a:xfrm>
            <a:off x="6538913" y="4114800"/>
            <a:ext cx="63341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emf</a:t>
            </a:r>
          </a:p>
        </p:txBody>
      </p:sp>
      <p:sp>
        <p:nvSpPr>
          <p:cNvPr id="1369103" name="Oval 15"/>
          <p:cNvSpPr>
            <a:spLocks noChangeArrowheads="1"/>
          </p:cNvSpPr>
          <p:nvPr/>
        </p:nvSpPr>
        <p:spPr bwMode="auto">
          <a:xfrm>
            <a:off x="7848600" y="4724400"/>
            <a:ext cx="457200" cy="990600"/>
          </a:xfrm>
          <a:prstGeom prst="ellipse">
            <a:avLst/>
          </a:prstGeom>
          <a:solidFill>
            <a:srgbClr val="CCFFFF">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69104" name="Line 16"/>
          <p:cNvSpPr>
            <a:spLocks noChangeShapeType="1"/>
          </p:cNvSpPr>
          <p:nvPr/>
        </p:nvSpPr>
        <p:spPr bwMode="auto">
          <a:xfrm>
            <a:off x="8001000" y="4038600"/>
            <a:ext cx="76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9105" name="Text Box 17"/>
          <p:cNvSpPr txBox="1">
            <a:spLocks noChangeArrowheads="1"/>
          </p:cNvSpPr>
          <p:nvPr/>
        </p:nvSpPr>
        <p:spPr bwMode="auto">
          <a:xfrm>
            <a:off x="7239000" y="3200400"/>
            <a:ext cx="1711325"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r>
              <a:rPr lang="en-US" altLang="en-US" baseline="-25000"/>
              <a:t>int</a:t>
            </a:r>
            <a:r>
              <a:rPr lang="en-US" altLang="en-US"/>
              <a:t> - internal</a:t>
            </a:r>
          </a:p>
          <a:p>
            <a:pPr eaLnBrk="1" hangingPunct="1"/>
            <a:r>
              <a:rPr lang="en-US" altLang="en-US"/>
              <a:t>resistance</a:t>
            </a:r>
          </a:p>
        </p:txBody>
      </p:sp>
      <p:graphicFrame>
        <p:nvGraphicFramePr>
          <p:cNvPr id="1369106" name="Object 18"/>
          <p:cNvGraphicFramePr>
            <a:graphicFrameLocks noChangeAspect="1"/>
          </p:cNvGraphicFramePr>
          <p:nvPr/>
        </p:nvGraphicFramePr>
        <p:xfrm>
          <a:off x="3048000" y="5943600"/>
          <a:ext cx="2335213" cy="442913"/>
        </p:xfrm>
        <a:graphic>
          <a:graphicData uri="http://schemas.openxmlformats.org/presentationml/2006/ole">
            <mc:AlternateContent xmlns:mc="http://schemas.openxmlformats.org/markup-compatibility/2006">
              <mc:Choice xmlns:v="urn:schemas-microsoft-com:vml" Requires="v">
                <p:oleObj spid="_x0000_s57293" name="Equation" r:id="rId15" imgW="1269449" imgH="241195" progId="Equation.DSMT4">
                  <p:embed/>
                </p:oleObj>
              </mc:Choice>
              <mc:Fallback>
                <p:oleObj name="Equation" r:id="rId15" imgW="1269449"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0" y="5943600"/>
                        <a:ext cx="2335213" cy="442913"/>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15" name="Rectangle 19"/>
          <p:cNvSpPr>
            <a:spLocks noGrp="1" noChangeArrowheads="1"/>
          </p:cNvSpPr>
          <p:nvPr>
            <p:ph type="title" idx="4294967295"/>
          </p:nvPr>
        </p:nvSpPr>
        <p:spPr>
          <a:xfrm>
            <a:off x="0" y="6350"/>
            <a:ext cx="8229600" cy="1143000"/>
          </a:xfrm>
        </p:spPr>
        <p:txBody>
          <a:bodyPr/>
          <a:lstStyle/>
          <a:p>
            <a:pPr eaLnBrk="1" hangingPunct="1"/>
            <a:r>
              <a:rPr lang="en-US" altLang="en-US" sz="3200" smtClean="0">
                <a:ea typeface="ＭＳ Ｐゴシック" charset="-128"/>
              </a:rPr>
              <a:t>Real Batteries: Internal Resistance</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33</a:t>
            </a:fld>
            <a:endParaRPr lang="en-US" altLang="en-US"/>
          </a:p>
        </p:txBody>
      </p:sp>
    </p:spTree>
    <p:extLst>
      <p:ext uri="{BB962C8B-B14F-4D97-AF65-F5344CB8AC3E}">
        <p14:creationId xmlns:p14="http://schemas.microsoft.com/office/powerpoint/2010/main" val="429071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90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690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690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690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69095"/>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136909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136909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36909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36909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36910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369102"/>
                                        </p:tgtEl>
                                        <p:attrNameLst>
                                          <p:attrName>style.visibility</p:attrName>
                                        </p:attrNameLst>
                                      </p:cBhvr>
                                      <p:to>
                                        <p:strVal val="visible"/>
                                      </p:to>
                                    </p:set>
                                  </p:childTnLst>
                                </p:cTn>
                              </p:par>
                            </p:childTnLst>
                          </p:cTn>
                        </p:par>
                        <p:par>
                          <p:cTn id="46" fill="hold" nodeType="afterGroup">
                            <p:stCondLst>
                              <p:cond delay="500"/>
                            </p:stCondLst>
                            <p:childTnLst>
                              <p:par>
                                <p:cTn id="47" presetID="17" presetClass="entr" presetSubtype="1" fill="hold" grpId="0" nodeType="afterEffect">
                                  <p:stCondLst>
                                    <p:cond delay="0"/>
                                  </p:stCondLst>
                                  <p:childTnLst>
                                    <p:set>
                                      <p:cBhvr>
                                        <p:cTn id="48" dur="1" fill="hold">
                                          <p:stCondLst>
                                            <p:cond delay="0"/>
                                          </p:stCondLst>
                                        </p:cTn>
                                        <p:tgtEl>
                                          <p:spTgt spid="1369101"/>
                                        </p:tgtEl>
                                        <p:attrNameLst>
                                          <p:attrName>style.visibility</p:attrName>
                                        </p:attrNameLst>
                                      </p:cBhvr>
                                      <p:to>
                                        <p:strVal val="visible"/>
                                      </p:to>
                                    </p:set>
                                    <p:anim calcmode="lin" valueType="num">
                                      <p:cBhvr>
                                        <p:cTn id="49" dur="500" fill="hold"/>
                                        <p:tgtEl>
                                          <p:spTgt spid="1369101"/>
                                        </p:tgtEl>
                                        <p:attrNameLst>
                                          <p:attrName>ppt_x</p:attrName>
                                        </p:attrNameLst>
                                      </p:cBhvr>
                                      <p:tavLst>
                                        <p:tav tm="0">
                                          <p:val>
                                            <p:strVal val="#ppt_x"/>
                                          </p:val>
                                        </p:tav>
                                        <p:tav tm="100000">
                                          <p:val>
                                            <p:strVal val="#ppt_x"/>
                                          </p:val>
                                        </p:tav>
                                      </p:tavLst>
                                    </p:anim>
                                    <p:anim calcmode="lin" valueType="num">
                                      <p:cBhvr>
                                        <p:cTn id="50" dur="500" fill="hold"/>
                                        <p:tgtEl>
                                          <p:spTgt spid="1369101"/>
                                        </p:tgtEl>
                                        <p:attrNameLst>
                                          <p:attrName>ppt_y</p:attrName>
                                        </p:attrNameLst>
                                      </p:cBhvr>
                                      <p:tavLst>
                                        <p:tav tm="0">
                                          <p:val>
                                            <p:strVal val="#ppt_y-#ppt_h/2"/>
                                          </p:val>
                                        </p:tav>
                                        <p:tav tm="100000">
                                          <p:val>
                                            <p:strVal val="#ppt_y"/>
                                          </p:val>
                                        </p:tav>
                                      </p:tavLst>
                                    </p:anim>
                                    <p:anim calcmode="lin" valueType="num">
                                      <p:cBhvr>
                                        <p:cTn id="51" dur="500" fill="hold"/>
                                        <p:tgtEl>
                                          <p:spTgt spid="1369101"/>
                                        </p:tgtEl>
                                        <p:attrNameLst>
                                          <p:attrName>ppt_w</p:attrName>
                                        </p:attrNameLst>
                                      </p:cBhvr>
                                      <p:tavLst>
                                        <p:tav tm="0">
                                          <p:val>
                                            <p:strVal val="#ppt_w"/>
                                          </p:val>
                                        </p:tav>
                                        <p:tav tm="100000">
                                          <p:val>
                                            <p:strVal val="#ppt_w"/>
                                          </p:val>
                                        </p:tav>
                                      </p:tavLst>
                                    </p:anim>
                                    <p:anim calcmode="lin" valueType="num">
                                      <p:cBhvr>
                                        <p:cTn id="52" dur="500" fill="hold"/>
                                        <p:tgtEl>
                                          <p:spTgt spid="1369101"/>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36910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369105"/>
                                        </p:tgtEl>
                                        <p:attrNameLst>
                                          <p:attrName>style.visibility</p:attrName>
                                        </p:attrNameLst>
                                      </p:cBhvr>
                                      <p:to>
                                        <p:strVal val="visible"/>
                                      </p:to>
                                    </p:set>
                                  </p:childTnLst>
                                </p:cTn>
                              </p:par>
                            </p:childTnLst>
                          </p:cTn>
                        </p:par>
                        <p:par>
                          <p:cTn id="61" fill="hold" nodeType="afterGroup">
                            <p:stCondLst>
                              <p:cond delay="500"/>
                            </p:stCondLst>
                            <p:childTnLst>
                              <p:par>
                                <p:cTn id="62" presetID="17" presetClass="entr" presetSubtype="1" fill="hold" grpId="0" nodeType="afterEffect">
                                  <p:stCondLst>
                                    <p:cond delay="0"/>
                                  </p:stCondLst>
                                  <p:childTnLst>
                                    <p:set>
                                      <p:cBhvr>
                                        <p:cTn id="63" dur="1" fill="hold">
                                          <p:stCondLst>
                                            <p:cond delay="0"/>
                                          </p:stCondLst>
                                        </p:cTn>
                                        <p:tgtEl>
                                          <p:spTgt spid="1369104"/>
                                        </p:tgtEl>
                                        <p:attrNameLst>
                                          <p:attrName>style.visibility</p:attrName>
                                        </p:attrNameLst>
                                      </p:cBhvr>
                                      <p:to>
                                        <p:strVal val="visible"/>
                                      </p:to>
                                    </p:set>
                                    <p:anim calcmode="lin" valueType="num">
                                      <p:cBhvr>
                                        <p:cTn id="64" dur="500" fill="hold"/>
                                        <p:tgtEl>
                                          <p:spTgt spid="1369104"/>
                                        </p:tgtEl>
                                        <p:attrNameLst>
                                          <p:attrName>ppt_x</p:attrName>
                                        </p:attrNameLst>
                                      </p:cBhvr>
                                      <p:tavLst>
                                        <p:tav tm="0">
                                          <p:val>
                                            <p:strVal val="#ppt_x"/>
                                          </p:val>
                                        </p:tav>
                                        <p:tav tm="100000">
                                          <p:val>
                                            <p:strVal val="#ppt_x"/>
                                          </p:val>
                                        </p:tav>
                                      </p:tavLst>
                                    </p:anim>
                                    <p:anim calcmode="lin" valueType="num">
                                      <p:cBhvr>
                                        <p:cTn id="65" dur="500" fill="hold"/>
                                        <p:tgtEl>
                                          <p:spTgt spid="1369104"/>
                                        </p:tgtEl>
                                        <p:attrNameLst>
                                          <p:attrName>ppt_y</p:attrName>
                                        </p:attrNameLst>
                                      </p:cBhvr>
                                      <p:tavLst>
                                        <p:tav tm="0">
                                          <p:val>
                                            <p:strVal val="#ppt_y-#ppt_h/2"/>
                                          </p:val>
                                        </p:tav>
                                        <p:tav tm="100000">
                                          <p:val>
                                            <p:strVal val="#ppt_y"/>
                                          </p:val>
                                        </p:tav>
                                      </p:tavLst>
                                    </p:anim>
                                    <p:anim calcmode="lin" valueType="num">
                                      <p:cBhvr>
                                        <p:cTn id="66" dur="500" fill="hold"/>
                                        <p:tgtEl>
                                          <p:spTgt spid="1369104"/>
                                        </p:tgtEl>
                                        <p:attrNameLst>
                                          <p:attrName>ppt_w</p:attrName>
                                        </p:attrNameLst>
                                      </p:cBhvr>
                                      <p:tavLst>
                                        <p:tav tm="0">
                                          <p:val>
                                            <p:strVal val="#ppt_w"/>
                                          </p:val>
                                        </p:tav>
                                        <p:tav tm="100000">
                                          <p:val>
                                            <p:strVal val="#ppt_w"/>
                                          </p:val>
                                        </p:tav>
                                      </p:tavLst>
                                    </p:anim>
                                    <p:anim calcmode="lin" valueType="num">
                                      <p:cBhvr>
                                        <p:cTn id="67" dur="500" fill="hold"/>
                                        <p:tgtEl>
                                          <p:spTgt spid="1369104"/>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499"/>
                                          </p:stCondLst>
                                        </p:cTn>
                                        <p:tgtEl>
                                          <p:spTgt spid="1369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091" grpId="0" autoUpdateAnimBg="0"/>
      <p:bldP spid="1369093" grpId="0" autoUpdateAnimBg="0"/>
      <p:bldP spid="1369095" grpId="0" autoUpdateAnimBg="0"/>
      <p:bldP spid="1369098" grpId="0" autoUpdateAnimBg="0"/>
      <p:bldP spid="1369100" grpId="0" animBg="1"/>
      <p:bldP spid="1369101" grpId="0" animBg="1"/>
      <p:bldP spid="1369102" grpId="0" animBg="1" autoUpdateAnimBg="0"/>
      <p:bldP spid="1369103" grpId="0" animBg="1"/>
      <p:bldP spid="1369104" grpId="0" animBg="1"/>
      <p:bldP spid="136910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371600" y="2514600"/>
            <a:ext cx="544036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Ammeter:</a:t>
            </a:r>
            <a:r>
              <a:rPr lang="en-US" altLang="en-US"/>
              <a:t> measures current </a:t>
            </a:r>
            <a:r>
              <a:rPr lang="en-US" altLang="en-US" i="1"/>
              <a:t>I</a:t>
            </a:r>
            <a:endParaRPr lang="en-US" altLang="en-US"/>
          </a:p>
          <a:p>
            <a:pPr eaLnBrk="1" hangingPunct="1"/>
            <a:endParaRPr lang="en-US" altLang="en-US"/>
          </a:p>
          <a:p>
            <a:pPr eaLnBrk="1" hangingPunct="1"/>
            <a:r>
              <a:rPr lang="en-US" altLang="en-US">
                <a:solidFill>
                  <a:srgbClr val="FF0000"/>
                </a:solidFill>
              </a:rPr>
              <a:t>Voltmeter:</a:t>
            </a:r>
            <a:r>
              <a:rPr lang="en-US" altLang="en-US"/>
              <a:t> measures voltage difference </a:t>
            </a:r>
            <a:r>
              <a:rPr lang="en-US" altLang="en-US">
                <a:sym typeface="Symbol" charset="2"/>
              </a:rPr>
              <a:t></a:t>
            </a:r>
            <a:r>
              <a:rPr lang="en-US" altLang="en-US" i="1">
                <a:sym typeface="Symbol" charset="2"/>
              </a:rPr>
              <a:t>V</a:t>
            </a:r>
            <a:endParaRPr lang="en-US" altLang="en-US">
              <a:sym typeface="Symbol" charset="2"/>
            </a:endParaRPr>
          </a:p>
          <a:p>
            <a:pPr eaLnBrk="1" hangingPunct="1"/>
            <a:endParaRPr lang="en-US" altLang="en-US">
              <a:sym typeface="Symbol" charset="2"/>
            </a:endParaRPr>
          </a:p>
          <a:p>
            <a:pPr eaLnBrk="1" hangingPunct="1"/>
            <a:r>
              <a:rPr lang="en-US" altLang="en-US">
                <a:solidFill>
                  <a:srgbClr val="FF0000"/>
                </a:solidFill>
                <a:sym typeface="Symbol" charset="2"/>
              </a:rPr>
              <a:t>Ohmmeter:</a:t>
            </a:r>
            <a:r>
              <a:rPr lang="en-US" altLang="en-US">
                <a:sym typeface="Symbol" charset="2"/>
              </a:rPr>
              <a:t> measures resistance </a:t>
            </a:r>
            <a:r>
              <a:rPr lang="en-US" altLang="en-US" i="1">
                <a:sym typeface="Symbol" charset="2"/>
              </a:rPr>
              <a:t>R</a:t>
            </a:r>
            <a:endParaRPr lang="en-US" altLang="en-US"/>
          </a:p>
        </p:txBody>
      </p:sp>
      <p:sp>
        <p:nvSpPr>
          <p:cNvPr id="57347" name="Rectangle 3"/>
          <p:cNvSpPr>
            <a:spLocks noGrp="1" noChangeArrowheads="1"/>
          </p:cNvSpPr>
          <p:nvPr>
            <p:ph type="title" idx="4294967295"/>
          </p:nvPr>
        </p:nvSpPr>
        <p:spPr>
          <a:xfrm>
            <a:off x="0" y="274638"/>
            <a:ext cx="8229600" cy="1143000"/>
          </a:xfrm>
        </p:spPr>
        <p:txBody>
          <a:bodyPr/>
          <a:lstStyle/>
          <a:p>
            <a:pPr eaLnBrk="1" hangingPunct="1"/>
            <a:r>
              <a:rPr lang="en-US" altLang="en-US" sz="3600" smtClean="0">
                <a:ea typeface="ＭＳ Ｐゴシック" charset="-128"/>
              </a:rPr>
              <a:t>Ammeters, Voltmeters and Ohmmeters</a:t>
            </a:r>
            <a:endParaRPr lang="en-US" altLang="en-US" smtClean="0">
              <a:ea typeface="ＭＳ Ｐゴシック" charset="-128"/>
            </a:endParaRP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34</a:t>
            </a:fld>
            <a:endParaRPr lang="en-US" altLang="en-US"/>
          </a:p>
        </p:txBody>
      </p:sp>
    </p:spTree>
    <p:extLst>
      <p:ext uri="{BB962C8B-B14F-4D97-AF65-F5344CB8AC3E}">
        <p14:creationId xmlns:p14="http://schemas.microsoft.com/office/powerpoint/2010/main" val="2651091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Text Box 2"/>
          <p:cNvSpPr txBox="1">
            <a:spLocks noChangeArrowheads="1"/>
          </p:cNvSpPr>
          <p:nvPr/>
        </p:nvSpPr>
        <p:spPr bwMode="auto">
          <a:xfrm>
            <a:off x="669925" y="1184275"/>
            <a:ext cx="7940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Ammeter is inserted in series into a circuit – measured current flows through it.</a:t>
            </a:r>
            <a:endParaRPr lang="en-US" altLang="en-US"/>
          </a:p>
        </p:txBody>
      </p:sp>
      <p:grpSp>
        <p:nvGrpSpPr>
          <p:cNvPr id="2" name="Group 3"/>
          <p:cNvGrpSpPr>
            <a:grpSpLocks/>
          </p:cNvGrpSpPr>
          <p:nvPr/>
        </p:nvGrpSpPr>
        <p:grpSpPr bwMode="auto">
          <a:xfrm>
            <a:off x="4648200" y="2209800"/>
            <a:ext cx="4179888" cy="990600"/>
            <a:chOff x="2928" y="1392"/>
            <a:chExt cx="2633" cy="624"/>
          </a:xfrm>
        </p:grpSpPr>
        <p:grpSp>
          <p:nvGrpSpPr>
            <p:cNvPr id="59435" name="Group 4"/>
            <p:cNvGrpSpPr>
              <a:grpSpLocks/>
            </p:cNvGrpSpPr>
            <p:nvPr/>
          </p:nvGrpSpPr>
          <p:grpSpPr bwMode="auto">
            <a:xfrm>
              <a:off x="3264" y="1680"/>
              <a:ext cx="288" cy="336"/>
              <a:chOff x="288" y="1440"/>
              <a:chExt cx="288" cy="336"/>
            </a:xfrm>
          </p:grpSpPr>
          <p:sp>
            <p:nvSpPr>
              <p:cNvPr id="59453" name="Line 5"/>
              <p:cNvSpPr>
                <a:spLocks noChangeShapeType="1"/>
              </p:cNvSpPr>
              <p:nvPr/>
            </p:nvSpPr>
            <p:spPr bwMode="auto">
              <a:xfrm>
                <a:off x="288" y="158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6"/>
              <p:cNvSpPr>
                <a:spLocks noChangeShapeType="1"/>
              </p:cNvSpPr>
              <p:nvPr/>
            </p:nvSpPr>
            <p:spPr bwMode="auto">
              <a:xfrm flipV="1">
                <a:off x="432" y="144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5" name="Line 7"/>
              <p:cNvSpPr>
                <a:spLocks noChangeShapeType="1"/>
              </p:cNvSpPr>
              <p:nvPr/>
            </p:nvSpPr>
            <p:spPr bwMode="auto">
              <a:xfrm>
                <a:off x="384" y="163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6" name="Line 8"/>
              <p:cNvSpPr>
                <a:spLocks noChangeShapeType="1"/>
              </p:cNvSpPr>
              <p:nvPr/>
            </p:nvSpPr>
            <p:spPr bwMode="auto">
              <a:xfrm>
                <a:off x="432" y="163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36" name="Group 9"/>
            <p:cNvGrpSpPr>
              <a:grpSpLocks/>
            </p:cNvGrpSpPr>
            <p:nvPr/>
          </p:nvGrpSpPr>
          <p:grpSpPr bwMode="auto">
            <a:xfrm>
              <a:off x="5136" y="1392"/>
              <a:ext cx="144" cy="624"/>
              <a:chOff x="768" y="1200"/>
              <a:chExt cx="144" cy="624"/>
            </a:xfrm>
          </p:grpSpPr>
          <p:sp>
            <p:nvSpPr>
              <p:cNvPr id="59442" name="Line 10"/>
              <p:cNvSpPr>
                <a:spLocks noChangeShapeType="1"/>
              </p:cNvSpPr>
              <p:nvPr/>
            </p:nvSpPr>
            <p:spPr bwMode="auto">
              <a:xfrm>
                <a:off x="864" y="120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3" name="Line 11"/>
              <p:cNvSpPr>
                <a:spLocks noChangeShapeType="1"/>
              </p:cNvSpPr>
              <p:nvPr/>
            </p:nvSpPr>
            <p:spPr bwMode="auto">
              <a:xfrm flipH="1">
                <a:off x="768" y="129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4" name="Line 12"/>
              <p:cNvSpPr>
                <a:spLocks noChangeShapeType="1"/>
              </p:cNvSpPr>
              <p:nvPr/>
            </p:nvSpPr>
            <p:spPr bwMode="auto">
              <a:xfrm>
                <a:off x="768" y="134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5" name="Line 13"/>
              <p:cNvSpPr>
                <a:spLocks noChangeShapeType="1"/>
              </p:cNvSpPr>
              <p:nvPr/>
            </p:nvSpPr>
            <p:spPr bwMode="auto">
              <a:xfrm flipH="1">
                <a:off x="768" y="13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6" name="Line 14"/>
              <p:cNvSpPr>
                <a:spLocks noChangeShapeType="1"/>
              </p:cNvSpPr>
              <p:nvPr/>
            </p:nvSpPr>
            <p:spPr bwMode="auto">
              <a:xfrm>
                <a:off x="768" y="14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7" name="Line 15"/>
              <p:cNvSpPr>
                <a:spLocks noChangeShapeType="1"/>
              </p:cNvSpPr>
              <p:nvPr/>
            </p:nvSpPr>
            <p:spPr bwMode="auto">
              <a:xfrm flipH="1">
                <a:off x="768" y="14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8" name="Line 16"/>
              <p:cNvSpPr>
                <a:spLocks noChangeShapeType="1"/>
              </p:cNvSpPr>
              <p:nvPr/>
            </p:nvSpPr>
            <p:spPr bwMode="auto">
              <a:xfrm>
                <a:off x="768" y="15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9" name="Line 17"/>
              <p:cNvSpPr>
                <a:spLocks noChangeShapeType="1"/>
              </p:cNvSpPr>
              <p:nvPr/>
            </p:nvSpPr>
            <p:spPr bwMode="auto">
              <a:xfrm flipH="1">
                <a:off x="768" y="15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0" name="Line 18"/>
              <p:cNvSpPr>
                <a:spLocks noChangeShapeType="1"/>
              </p:cNvSpPr>
              <p:nvPr/>
            </p:nvSpPr>
            <p:spPr bwMode="auto">
              <a:xfrm>
                <a:off x="768" y="16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1" name="Line 19"/>
              <p:cNvSpPr>
                <a:spLocks noChangeShapeType="1"/>
              </p:cNvSpPr>
              <p:nvPr/>
            </p:nvSpPr>
            <p:spPr bwMode="auto">
              <a:xfrm flipH="1">
                <a:off x="816" y="168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2" name="Line 20"/>
              <p:cNvSpPr>
                <a:spLocks noChangeShapeType="1"/>
              </p:cNvSpPr>
              <p:nvPr/>
            </p:nvSpPr>
            <p:spPr bwMode="auto">
              <a:xfrm>
                <a:off x="816" y="1728"/>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37" name="Line 21"/>
            <p:cNvSpPr>
              <a:spLocks noChangeShapeType="1"/>
            </p:cNvSpPr>
            <p:nvPr/>
          </p:nvSpPr>
          <p:spPr bwMode="auto">
            <a:xfrm flipV="1">
              <a:off x="3408" y="1392"/>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8" name="Line 22"/>
            <p:cNvSpPr>
              <a:spLocks noChangeShapeType="1"/>
            </p:cNvSpPr>
            <p:nvPr/>
          </p:nvSpPr>
          <p:spPr bwMode="auto">
            <a:xfrm>
              <a:off x="3408" y="1392"/>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9" name="Line 23"/>
            <p:cNvSpPr>
              <a:spLocks noChangeShapeType="1"/>
            </p:cNvSpPr>
            <p:nvPr/>
          </p:nvSpPr>
          <p:spPr bwMode="auto">
            <a:xfrm>
              <a:off x="3408" y="2016"/>
              <a:ext cx="17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0" name="Text Box 24"/>
            <p:cNvSpPr txBox="1">
              <a:spLocks noChangeArrowheads="1"/>
            </p:cNvSpPr>
            <p:nvPr/>
          </p:nvSpPr>
          <p:spPr bwMode="auto">
            <a:xfrm>
              <a:off x="5328" y="153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p>
          </p:txBody>
        </p:sp>
        <p:sp>
          <p:nvSpPr>
            <p:cNvPr id="59441" name="Text Box 25"/>
            <p:cNvSpPr txBox="1">
              <a:spLocks noChangeArrowheads="1"/>
            </p:cNvSpPr>
            <p:nvPr/>
          </p:nvSpPr>
          <p:spPr bwMode="auto">
            <a:xfrm>
              <a:off x="2928" y="1536"/>
              <a:ext cx="3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emf</a:t>
              </a:r>
            </a:p>
          </p:txBody>
        </p:sp>
      </p:grpSp>
      <p:grpSp>
        <p:nvGrpSpPr>
          <p:cNvPr id="5" name="Group 26"/>
          <p:cNvGrpSpPr>
            <a:grpSpLocks/>
          </p:cNvGrpSpPr>
          <p:nvPr/>
        </p:nvGrpSpPr>
        <p:grpSpPr bwMode="auto">
          <a:xfrm>
            <a:off x="6019800" y="1971675"/>
            <a:ext cx="457200" cy="466725"/>
            <a:chOff x="3792" y="1242"/>
            <a:chExt cx="288" cy="294"/>
          </a:xfrm>
        </p:grpSpPr>
        <p:sp>
          <p:nvSpPr>
            <p:cNvPr id="59433" name="Oval 27"/>
            <p:cNvSpPr>
              <a:spLocks noChangeArrowheads="1"/>
            </p:cNvSpPr>
            <p:nvPr/>
          </p:nvSpPr>
          <p:spPr bwMode="auto">
            <a:xfrm>
              <a:off x="3792" y="1248"/>
              <a:ext cx="288" cy="288"/>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34" name="Text Box 28"/>
            <p:cNvSpPr txBox="1">
              <a:spLocks noChangeArrowheads="1"/>
            </p:cNvSpPr>
            <p:nvPr/>
          </p:nvSpPr>
          <p:spPr bwMode="auto">
            <a:xfrm>
              <a:off x="3810" y="124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grpSp>
      <p:sp>
        <p:nvSpPr>
          <p:cNvPr id="1385501" name="Line 29"/>
          <p:cNvSpPr>
            <a:spLocks noChangeShapeType="1"/>
          </p:cNvSpPr>
          <p:nvPr/>
        </p:nvSpPr>
        <p:spPr bwMode="auto">
          <a:xfrm>
            <a:off x="1763713" y="1987550"/>
            <a:ext cx="0" cy="4016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5502" name="Text Box 30"/>
          <p:cNvSpPr txBox="1">
            <a:spLocks noChangeArrowheads="1"/>
          </p:cNvSpPr>
          <p:nvPr/>
        </p:nvSpPr>
        <p:spPr bwMode="auto">
          <a:xfrm>
            <a:off x="669925" y="2479675"/>
            <a:ext cx="3848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Process of measuring requires</a:t>
            </a:r>
          </a:p>
          <a:p>
            <a:pPr eaLnBrk="1" hangingPunct="1"/>
            <a:r>
              <a:rPr lang="en-US" altLang="en-US">
                <a:solidFill>
                  <a:schemeClr val="accent2"/>
                </a:solidFill>
              </a:rPr>
              <a:t>charges to do some work:</a:t>
            </a:r>
            <a:endParaRPr lang="en-US" altLang="en-US"/>
          </a:p>
          <a:p>
            <a:pPr eaLnBrk="1" hangingPunct="1"/>
            <a:r>
              <a:rPr lang="en-US" altLang="en-US"/>
              <a:t>Internal resistance</a:t>
            </a:r>
          </a:p>
        </p:txBody>
      </p:sp>
      <p:grpSp>
        <p:nvGrpSpPr>
          <p:cNvPr id="6" name="Group 31"/>
          <p:cNvGrpSpPr>
            <a:grpSpLocks/>
          </p:cNvGrpSpPr>
          <p:nvPr/>
        </p:nvGrpSpPr>
        <p:grpSpPr bwMode="auto">
          <a:xfrm>
            <a:off x="5867400" y="1752600"/>
            <a:ext cx="2057400" cy="914400"/>
            <a:chOff x="3696" y="1872"/>
            <a:chExt cx="1296" cy="576"/>
          </a:xfrm>
        </p:grpSpPr>
        <p:grpSp>
          <p:nvGrpSpPr>
            <p:cNvPr id="59410" name="Group 32"/>
            <p:cNvGrpSpPr>
              <a:grpSpLocks/>
            </p:cNvGrpSpPr>
            <p:nvPr/>
          </p:nvGrpSpPr>
          <p:grpSpPr bwMode="auto">
            <a:xfrm>
              <a:off x="3696" y="1872"/>
              <a:ext cx="1296" cy="576"/>
              <a:chOff x="3696" y="1104"/>
              <a:chExt cx="1296" cy="576"/>
            </a:xfrm>
          </p:grpSpPr>
          <p:sp>
            <p:nvSpPr>
              <p:cNvPr id="59417" name="Rectangle 33"/>
              <p:cNvSpPr>
                <a:spLocks noChangeArrowheads="1"/>
              </p:cNvSpPr>
              <p:nvPr/>
            </p:nvSpPr>
            <p:spPr bwMode="auto">
              <a:xfrm>
                <a:off x="3696" y="1104"/>
                <a:ext cx="1296" cy="576"/>
              </a:xfrm>
              <a:prstGeom prst="rect">
                <a:avLst/>
              </a:prstGeom>
              <a:solidFill>
                <a:srgbClr val="CCFFCC"/>
              </a:solidFill>
              <a:ln w="9525">
                <a:solidFill>
                  <a:schemeClr val="tx1"/>
                </a:solidFill>
                <a:prstDash val="dash"/>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8" name="Text Box 34"/>
              <p:cNvSpPr txBox="1">
                <a:spLocks noChangeArrowheads="1"/>
              </p:cNvSpPr>
              <p:nvPr/>
            </p:nvSpPr>
            <p:spPr bwMode="auto">
              <a:xfrm>
                <a:off x="4320" y="1344"/>
                <a:ext cx="3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r>
                  <a:rPr lang="en-US" altLang="en-US" baseline="-25000"/>
                  <a:t>int</a:t>
                </a:r>
                <a:endParaRPr lang="en-US" altLang="en-US" i="1"/>
              </a:p>
            </p:txBody>
          </p:sp>
          <p:grpSp>
            <p:nvGrpSpPr>
              <p:cNvPr id="59419" name="Group 35"/>
              <p:cNvGrpSpPr>
                <a:grpSpLocks/>
              </p:cNvGrpSpPr>
              <p:nvPr/>
            </p:nvGrpSpPr>
            <p:grpSpPr bwMode="auto">
              <a:xfrm>
                <a:off x="4176" y="1344"/>
                <a:ext cx="768" cy="96"/>
                <a:chOff x="4032" y="2544"/>
                <a:chExt cx="768" cy="96"/>
              </a:xfrm>
            </p:grpSpPr>
            <p:sp>
              <p:nvSpPr>
                <p:cNvPr id="59420" name="Rectangle 36"/>
                <p:cNvSpPr>
                  <a:spLocks noChangeArrowheads="1"/>
                </p:cNvSpPr>
                <p:nvPr/>
              </p:nvSpPr>
              <p:spPr bwMode="auto">
                <a:xfrm>
                  <a:off x="4080" y="2544"/>
                  <a:ext cx="720" cy="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59421" name="Group 37"/>
                <p:cNvGrpSpPr>
                  <a:grpSpLocks/>
                </p:cNvGrpSpPr>
                <p:nvPr/>
              </p:nvGrpSpPr>
              <p:grpSpPr bwMode="auto">
                <a:xfrm>
                  <a:off x="4032" y="2544"/>
                  <a:ext cx="768" cy="96"/>
                  <a:chOff x="3216" y="2016"/>
                  <a:chExt cx="960" cy="192"/>
                </a:xfrm>
              </p:grpSpPr>
              <p:sp>
                <p:nvSpPr>
                  <p:cNvPr id="59422" name="Line 38"/>
                  <p:cNvSpPr>
                    <a:spLocks noChangeShapeType="1"/>
                  </p:cNvSpPr>
                  <p:nvPr/>
                </p:nvSpPr>
                <p:spPr bwMode="auto">
                  <a:xfrm>
                    <a:off x="3216" y="211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Line 39"/>
                  <p:cNvSpPr>
                    <a:spLocks noChangeShapeType="1"/>
                  </p:cNvSpPr>
                  <p:nvPr/>
                </p:nvSpPr>
                <p:spPr bwMode="auto">
                  <a:xfrm flipV="1">
                    <a:off x="3312" y="2016"/>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4" name="Line 40"/>
                  <p:cNvSpPr>
                    <a:spLocks noChangeShapeType="1"/>
                  </p:cNvSpPr>
                  <p:nvPr/>
                </p:nvSpPr>
                <p:spPr bwMode="auto">
                  <a:xfrm>
                    <a:off x="3360"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5" name="Line 41"/>
                  <p:cNvSpPr>
                    <a:spLocks noChangeShapeType="1"/>
                  </p:cNvSpPr>
                  <p:nvPr/>
                </p:nvSpPr>
                <p:spPr bwMode="auto">
                  <a:xfrm flipV="1">
                    <a:off x="3456"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6" name="Line 42"/>
                  <p:cNvSpPr>
                    <a:spLocks noChangeShapeType="1"/>
                  </p:cNvSpPr>
                  <p:nvPr/>
                </p:nvSpPr>
                <p:spPr bwMode="auto">
                  <a:xfrm>
                    <a:off x="3552"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7" name="Line 43"/>
                  <p:cNvSpPr>
                    <a:spLocks noChangeShapeType="1"/>
                  </p:cNvSpPr>
                  <p:nvPr/>
                </p:nvSpPr>
                <p:spPr bwMode="auto">
                  <a:xfrm flipV="1">
                    <a:off x="3648"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8" name="Line 44"/>
                  <p:cNvSpPr>
                    <a:spLocks noChangeShapeType="1"/>
                  </p:cNvSpPr>
                  <p:nvPr/>
                </p:nvSpPr>
                <p:spPr bwMode="auto">
                  <a:xfrm>
                    <a:off x="3744"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9" name="Line 45"/>
                  <p:cNvSpPr>
                    <a:spLocks noChangeShapeType="1"/>
                  </p:cNvSpPr>
                  <p:nvPr/>
                </p:nvSpPr>
                <p:spPr bwMode="auto">
                  <a:xfrm flipV="1">
                    <a:off x="3840"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0" name="Line 46"/>
                  <p:cNvSpPr>
                    <a:spLocks noChangeShapeType="1"/>
                  </p:cNvSpPr>
                  <p:nvPr/>
                </p:nvSpPr>
                <p:spPr bwMode="auto">
                  <a:xfrm>
                    <a:off x="3936" y="201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1" name="Line 47"/>
                  <p:cNvSpPr>
                    <a:spLocks noChangeShapeType="1"/>
                  </p:cNvSpPr>
                  <p:nvPr/>
                </p:nvSpPr>
                <p:spPr bwMode="auto">
                  <a:xfrm flipV="1">
                    <a:off x="4032" y="2112"/>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2" name="Line 48"/>
                  <p:cNvSpPr>
                    <a:spLocks noChangeShapeType="1"/>
                  </p:cNvSpPr>
                  <p:nvPr/>
                </p:nvSpPr>
                <p:spPr bwMode="auto">
                  <a:xfrm flipH="1">
                    <a:off x="4080" y="211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59411" name="Group 49"/>
            <p:cNvGrpSpPr>
              <a:grpSpLocks/>
            </p:cNvGrpSpPr>
            <p:nvPr/>
          </p:nvGrpSpPr>
          <p:grpSpPr bwMode="auto">
            <a:xfrm>
              <a:off x="3792" y="2010"/>
              <a:ext cx="288" cy="294"/>
              <a:chOff x="3792" y="1242"/>
              <a:chExt cx="288" cy="294"/>
            </a:xfrm>
          </p:grpSpPr>
          <p:sp>
            <p:nvSpPr>
              <p:cNvPr id="59415" name="Oval 50"/>
              <p:cNvSpPr>
                <a:spLocks noChangeArrowheads="1"/>
              </p:cNvSpPr>
              <p:nvPr/>
            </p:nvSpPr>
            <p:spPr bwMode="auto">
              <a:xfrm>
                <a:off x="3792" y="1248"/>
                <a:ext cx="288" cy="288"/>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416" name="Text Box 51"/>
              <p:cNvSpPr txBox="1">
                <a:spLocks noChangeArrowheads="1"/>
              </p:cNvSpPr>
              <p:nvPr/>
            </p:nvSpPr>
            <p:spPr bwMode="auto">
              <a:xfrm>
                <a:off x="3810" y="124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grpSp>
        <p:sp>
          <p:nvSpPr>
            <p:cNvPr id="59412" name="Line 52"/>
            <p:cNvSpPr>
              <a:spLocks noChangeShapeType="1"/>
            </p:cNvSpPr>
            <p:nvPr/>
          </p:nvSpPr>
          <p:spPr bwMode="auto">
            <a:xfrm flipH="1">
              <a:off x="4080" y="216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53"/>
            <p:cNvSpPr>
              <a:spLocks noChangeShapeType="1"/>
            </p:cNvSpPr>
            <p:nvPr/>
          </p:nvSpPr>
          <p:spPr bwMode="auto">
            <a:xfrm>
              <a:off x="3696" y="216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54"/>
            <p:cNvSpPr>
              <a:spLocks noChangeShapeType="1"/>
            </p:cNvSpPr>
            <p:nvPr/>
          </p:nvSpPr>
          <p:spPr bwMode="auto">
            <a:xfrm>
              <a:off x="4944" y="2160"/>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385527" name="Object 55"/>
          <p:cNvGraphicFramePr>
            <a:graphicFrameLocks noChangeAspect="1"/>
          </p:cNvGraphicFramePr>
          <p:nvPr/>
        </p:nvGraphicFramePr>
        <p:xfrm>
          <a:off x="3336925" y="3946525"/>
          <a:ext cx="1539875" cy="373063"/>
        </p:xfrm>
        <a:graphic>
          <a:graphicData uri="http://schemas.openxmlformats.org/presentationml/2006/ole">
            <mc:AlternateContent xmlns:mc="http://schemas.openxmlformats.org/markup-compatibility/2006">
              <mc:Choice xmlns:v="urn:schemas-microsoft-com:vml" Requires="v">
                <p:oleObj spid="_x0000_s57990" name="Equation" r:id="rId4" imgW="837836" imgH="203112" progId="Equation.3">
                  <p:embed/>
                </p:oleObj>
              </mc:Choice>
              <mc:Fallback>
                <p:oleObj name="Equation" r:id="rId4" imgW="837836"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925" y="3946525"/>
                        <a:ext cx="1539875" cy="373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5528" name="Text Box 56"/>
          <p:cNvSpPr txBox="1">
            <a:spLocks noChangeArrowheads="1"/>
          </p:cNvSpPr>
          <p:nvPr/>
        </p:nvSpPr>
        <p:spPr bwMode="auto">
          <a:xfrm>
            <a:off x="1524000" y="3886200"/>
            <a:ext cx="178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No ammeter:</a:t>
            </a:r>
            <a:endParaRPr lang="en-US" altLang="en-US"/>
          </a:p>
        </p:txBody>
      </p:sp>
      <p:sp>
        <p:nvSpPr>
          <p:cNvPr id="1385529" name="Line 57"/>
          <p:cNvSpPr>
            <a:spLocks noChangeShapeType="1"/>
          </p:cNvSpPr>
          <p:nvPr/>
        </p:nvSpPr>
        <p:spPr bwMode="auto">
          <a:xfrm>
            <a:off x="5029200" y="41148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85530" name="Object 58"/>
          <p:cNvGraphicFramePr>
            <a:graphicFrameLocks noChangeAspect="1"/>
          </p:cNvGraphicFramePr>
          <p:nvPr/>
        </p:nvGraphicFramePr>
        <p:xfrm>
          <a:off x="6477000" y="3733800"/>
          <a:ext cx="1027113" cy="722313"/>
        </p:xfrm>
        <a:graphic>
          <a:graphicData uri="http://schemas.openxmlformats.org/presentationml/2006/ole">
            <mc:AlternateContent xmlns:mc="http://schemas.openxmlformats.org/markup-compatibility/2006">
              <mc:Choice xmlns:v="urn:schemas-microsoft-com:vml" Requires="v">
                <p:oleObj spid="_x0000_s57991" name="Equation" r:id="rId6" imgW="558558" imgH="393529" progId="Equation.3">
                  <p:embed/>
                </p:oleObj>
              </mc:Choice>
              <mc:Fallback>
                <p:oleObj name="Equation" r:id="rId6" imgW="558558"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733800"/>
                        <a:ext cx="1027113"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5531" name="Text Box 59"/>
          <p:cNvSpPr txBox="1">
            <a:spLocks noChangeArrowheads="1"/>
          </p:cNvSpPr>
          <p:nvPr/>
        </p:nvSpPr>
        <p:spPr bwMode="auto">
          <a:xfrm>
            <a:off x="1295400" y="477043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With ammeter:</a:t>
            </a:r>
            <a:endParaRPr lang="en-US" altLang="en-US"/>
          </a:p>
        </p:txBody>
      </p:sp>
      <p:graphicFrame>
        <p:nvGraphicFramePr>
          <p:cNvPr id="1385532" name="Object 60"/>
          <p:cNvGraphicFramePr>
            <a:graphicFrameLocks noChangeAspect="1"/>
          </p:cNvGraphicFramePr>
          <p:nvPr/>
        </p:nvGraphicFramePr>
        <p:xfrm>
          <a:off x="3352800" y="4803775"/>
          <a:ext cx="2193925" cy="419100"/>
        </p:xfrm>
        <a:graphic>
          <a:graphicData uri="http://schemas.openxmlformats.org/presentationml/2006/ole">
            <mc:AlternateContent xmlns:mc="http://schemas.openxmlformats.org/markup-compatibility/2006">
              <mc:Choice xmlns:v="urn:schemas-microsoft-com:vml" Requires="v">
                <p:oleObj spid="_x0000_s57992" name="Equation" r:id="rId8" imgW="1193800" imgH="228600" progId="Equation.3">
                  <p:embed/>
                </p:oleObj>
              </mc:Choice>
              <mc:Fallback>
                <p:oleObj name="Equation" r:id="rId8" imgW="11938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803775"/>
                        <a:ext cx="2193925"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5533" name="Line 61"/>
          <p:cNvSpPr>
            <a:spLocks noChangeShapeType="1"/>
          </p:cNvSpPr>
          <p:nvPr/>
        </p:nvSpPr>
        <p:spPr bwMode="auto">
          <a:xfrm>
            <a:off x="5715000" y="4957763"/>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85534" name="Object 62"/>
          <p:cNvGraphicFramePr>
            <a:graphicFrameLocks noChangeAspect="1"/>
          </p:cNvGraphicFramePr>
          <p:nvPr/>
        </p:nvGraphicFramePr>
        <p:xfrm>
          <a:off x="6488113" y="4572000"/>
          <a:ext cx="1284287" cy="792163"/>
        </p:xfrm>
        <a:graphic>
          <a:graphicData uri="http://schemas.openxmlformats.org/presentationml/2006/ole">
            <mc:AlternateContent xmlns:mc="http://schemas.openxmlformats.org/markup-compatibility/2006">
              <mc:Choice xmlns:v="urn:schemas-microsoft-com:vml" Requires="v">
                <p:oleObj spid="_x0000_s57993" name="Equation" r:id="rId10" imgW="698197" imgH="431613" progId="Equation.3">
                  <p:embed/>
                </p:oleObj>
              </mc:Choice>
              <mc:Fallback>
                <p:oleObj name="Equation" r:id="rId10" imgW="698197"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8113" y="4572000"/>
                        <a:ext cx="1284287" cy="792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5535" name="Text Box 63"/>
          <p:cNvSpPr txBox="1">
            <a:spLocks noChangeArrowheads="1"/>
          </p:cNvSpPr>
          <p:nvPr/>
        </p:nvSpPr>
        <p:spPr bwMode="auto">
          <a:xfrm>
            <a:off x="685800" y="5638800"/>
            <a:ext cx="6624638"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Internal resistance of an ammeter must be very small</a:t>
            </a:r>
          </a:p>
        </p:txBody>
      </p:sp>
      <p:sp>
        <p:nvSpPr>
          <p:cNvPr id="59409" name="Rectangle 64"/>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Ammeter Design: r</a:t>
            </a:r>
            <a:r>
              <a:rPr lang="en-US" altLang="en-US" baseline="-25000" smtClean="0">
                <a:ea typeface="ＭＳ Ｐゴシック" charset="-128"/>
              </a:rPr>
              <a:t>int</a:t>
            </a:r>
            <a:endParaRPr lang="en-US" altLang="en-US" smtClean="0">
              <a:ea typeface="ＭＳ Ｐゴシック" charset="-128"/>
            </a:endParaRPr>
          </a:p>
        </p:txBody>
      </p:sp>
      <p:sp>
        <p:nvSpPr>
          <p:cNvPr id="3" name="Slide Number Placeholder 2"/>
          <p:cNvSpPr>
            <a:spLocks noGrp="1"/>
          </p:cNvSpPr>
          <p:nvPr>
            <p:ph type="sldNum" sz="quarter" idx="12"/>
          </p:nvPr>
        </p:nvSpPr>
        <p:spPr/>
        <p:txBody>
          <a:bodyPr/>
          <a:lstStyle/>
          <a:p>
            <a:fld id="{6995A7FC-CEA6-414E-B1BE-DFE5F4AC8D06}" type="slidenum">
              <a:rPr lang="en-US" altLang="en-US" smtClean="0"/>
              <a:pPr/>
              <a:t>35</a:t>
            </a:fld>
            <a:endParaRPr lang="en-US" altLang="en-US"/>
          </a:p>
        </p:txBody>
      </p:sp>
    </p:spTree>
    <p:extLst>
      <p:ext uri="{BB962C8B-B14F-4D97-AF65-F5344CB8AC3E}">
        <p14:creationId xmlns:p14="http://schemas.microsoft.com/office/powerpoint/2010/main" val="121010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854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1385501"/>
                                        </p:tgtEl>
                                        <p:attrNameLst>
                                          <p:attrName>style.visibility</p:attrName>
                                        </p:attrNameLst>
                                      </p:cBhvr>
                                      <p:to>
                                        <p:strVal val="visible"/>
                                      </p:to>
                                    </p:set>
                                    <p:anim calcmode="lin" valueType="num">
                                      <p:cBhvr>
                                        <p:cTn id="21" dur="500" fill="hold"/>
                                        <p:tgtEl>
                                          <p:spTgt spid="1385501"/>
                                        </p:tgtEl>
                                        <p:attrNameLst>
                                          <p:attrName>ppt_x</p:attrName>
                                        </p:attrNameLst>
                                      </p:cBhvr>
                                      <p:tavLst>
                                        <p:tav tm="0">
                                          <p:val>
                                            <p:strVal val="#ppt_x"/>
                                          </p:val>
                                        </p:tav>
                                        <p:tav tm="100000">
                                          <p:val>
                                            <p:strVal val="#ppt_x"/>
                                          </p:val>
                                        </p:tav>
                                      </p:tavLst>
                                    </p:anim>
                                    <p:anim calcmode="lin" valueType="num">
                                      <p:cBhvr>
                                        <p:cTn id="22" dur="500" fill="hold"/>
                                        <p:tgtEl>
                                          <p:spTgt spid="1385501"/>
                                        </p:tgtEl>
                                        <p:attrNameLst>
                                          <p:attrName>ppt_y</p:attrName>
                                        </p:attrNameLst>
                                      </p:cBhvr>
                                      <p:tavLst>
                                        <p:tav tm="0">
                                          <p:val>
                                            <p:strVal val="#ppt_y-#ppt_h/2"/>
                                          </p:val>
                                        </p:tav>
                                        <p:tav tm="100000">
                                          <p:val>
                                            <p:strVal val="#ppt_y"/>
                                          </p:val>
                                        </p:tav>
                                      </p:tavLst>
                                    </p:anim>
                                    <p:anim calcmode="lin" valueType="num">
                                      <p:cBhvr>
                                        <p:cTn id="23" dur="500" fill="hold"/>
                                        <p:tgtEl>
                                          <p:spTgt spid="1385501"/>
                                        </p:tgtEl>
                                        <p:attrNameLst>
                                          <p:attrName>ppt_w</p:attrName>
                                        </p:attrNameLst>
                                      </p:cBhvr>
                                      <p:tavLst>
                                        <p:tav tm="0">
                                          <p:val>
                                            <p:strVal val="#ppt_w"/>
                                          </p:val>
                                        </p:tav>
                                        <p:tav tm="100000">
                                          <p:val>
                                            <p:strVal val="#ppt_w"/>
                                          </p:val>
                                        </p:tav>
                                      </p:tavLst>
                                    </p:anim>
                                    <p:anim calcmode="lin" valueType="num">
                                      <p:cBhvr>
                                        <p:cTn id="24" dur="500" fill="hold"/>
                                        <p:tgtEl>
                                          <p:spTgt spid="1385501"/>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38550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3855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38552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1385529"/>
                                        </p:tgtEl>
                                        <p:attrNameLst>
                                          <p:attrName>style.visibility</p:attrName>
                                        </p:attrNameLst>
                                      </p:cBhvr>
                                      <p:to>
                                        <p:strVal val="visible"/>
                                      </p:to>
                                    </p:set>
                                    <p:anim calcmode="lin" valueType="num">
                                      <p:cBhvr>
                                        <p:cTn id="45" dur="500" fill="hold"/>
                                        <p:tgtEl>
                                          <p:spTgt spid="1385529"/>
                                        </p:tgtEl>
                                        <p:attrNameLst>
                                          <p:attrName>ppt_x</p:attrName>
                                        </p:attrNameLst>
                                      </p:cBhvr>
                                      <p:tavLst>
                                        <p:tav tm="0">
                                          <p:val>
                                            <p:strVal val="#ppt_x-#ppt_w/2"/>
                                          </p:val>
                                        </p:tav>
                                        <p:tav tm="100000">
                                          <p:val>
                                            <p:strVal val="#ppt_x"/>
                                          </p:val>
                                        </p:tav>
                                      </p:tavLst>
                                    </p:anim>
                                    <p:anim calcmode="lin" valueType="num">
                                      <p:cBhvr>
                                        <p:cTn id="46" dur="500" fill="hold"/>
                                        <p:tgtEl>
                                          <p:spTgt spid="1385529"/>
                                        </p:tgtEl>
                                        <p:attrNameLst>
                                          <p:attrName>ppt_y</p:attrName>
                                        </p:attrNameLst>
                                      </p:cBhvr>
                                      <p:tavLst>
                                        <p:tav tm="0">
                                          <p:val>
                                            <p:strVal val="#ppt_y"/>
                                          </p:val>
                                        </p:tav>
                                        <p:tav tm="100000">
                                          <p:val>
                                            <p:strVal val="#ppt_y"/>
                                          </p:val>
                                        </p:tav>
                                      </p:tavLst>
                                    </p:anim>
                                    <p:anim calcmode="lin" valueType="num">
                                      <p:cBhvr>
                                        <p:cTn id="47" dur="500" fill="hold"/>
                                        <p:tgtEl>
                                          <p:spTgt spid="1385529"/>
                                        </p:tgtEl>
                                        <p:attrNameLst>
                                          <p:attrName>ppt_w</p:attrName>
                                        </p:attrNameLst>
                                      </p:cBhvr>
                                      <p:tavLst>
                                        <p:tav tm="0">
                                          <p:val>
                                            <p:fltVal val="0"/>
                                          </p:val>
                                        </p:tav>
                                        <p:tav tm="100000">
                                          <p:val>
                                            <p:strVal val="#ppt_w"/>
                                          </p:val>
                                        </p:tav>
                                      </p:tavLst>
                                    </p:anim>
                                    <p:anim calcmode="lin" valueType="num">
                                      <p:cBhvr>
                                        <p:cTn id="48" dur="500" fill="hold"/>
                                        <p:tgtEl>
                                          <p:spTgt spid="1385529"/>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499"/>
                                          </p:stCondLst>
                                        </p:cTn>
                                        <p:tgtEl>
                                          <p:spTgt spid="1385530"/>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38553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499"/>
                                          </p:stCondLst>
                                        </p:cTn>
                                        <p:tgtEl>
                                          <p:spTgt spid="1385532"/>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8" fill="hold" grpId="0" nodeType="clickEffect">
                                  <p:stCondLst>
                                    <p:cond delay="0"/>
                                  </p:stCondLst>
                                  <p:childTnLst>
                                    <p:set>
                                      <p:cBhvr>
                                        <p:cTn id="63" dur="1" fill="hold">
                                          <p:stCondLst>
                                            <p:cond delay="0"/>
                                          </p:stCondLst>
                                        </p:cTn>
                                        <p:tgtEl>
                                          <p:spTgt spid="1385533"/>
                                        </p:tgtEl>
                                        <p:attrNameLst>
                                          <p:attrName>style.visibility</p:attrName>
                                        </p:attrNameLst>
                                      </p:cBhvr>
                                      <p:to>
                                        <p:strVal val="visible"/>
                                      </p:to>
                                    </p:set>
                                    <p:anim calcmode="lin" valueType="num">
                                      <p:cBhvr>
                                        <p:cTn id="64" dur="500" fill="hold"/>
                                        <p:tgtEl>
                                          <p:spTgt spid="1385533"/>
                                        </p:tgtEl>
                                        <p:attrNameLst>
                                          <p:attrName>ppt_x</p:attrName>
                                        </p:attrNameLst>
                                      </p:cBhvr>
                                      <p:tavLst>
                                        <p:tav tm="0">
                                          <p:val>
                                            <p:strVal val="#ppt_x-#ppt_w/2"/>
                                          </p:val>
                                        </p:tav>
                                        <p:tav tm="100000">
                                          <p:val>
                                            <p:strVal val="#ppt_x"/>
                                          </p:val>
                                        </p:tav>
                                      </p:tavLst>
                                    </p:anim>
                                    <p:anim calcmode="lin" valueType="num">
                                      <p:cBhvr>
                                        <p:cTn id="65" dur="500" fill="hold"/>
                                        <p:tgtEl>
                                          <p:spTgt spid="1385533"/>
                                        </p:tgtEl>
                                        <p:attrNameLst>
                                          <p:attrName>ppt_y</p:attrName>
                                        </p:attrNameLst>
                                      </p:cBhvr>
                                      <p:tavLst>
                                        <p:tav tm="0">
                                          <p:val>
                                            <p:strVal val="#ppt_y"/>
                                          </p:val>
                                        </p:tav>
                                        <p:tav tm="100000">
                                          <p:val>
                                            <p:strVal val="#ppt_y"/>
                                          </p:val>
                                        </p:tav>
                                      </p:tavLst>
                                    </p:anim>
                                    <p:anim calcmode="lin" valueType="num">
                                      <p:cBhvr>
                                        <p:cTn id="66" dur="500" fill="hold"/>
                                        <p:tgtEl>
                                          <p:spTgt spid="1385533"/>
                                        </p:tgtEl>
                                        <p:attrNameLst>
                                          <p:attrName>ppt_w</p:attrName>
                                        </p:attrNameLst>
                                      </p:cBhvr>
                                      <p:tavLst>
                                        <p:tav tm="0">
                                          <p:val>
                                            <p:fltVal val="0"/>
                                          </p:val>
                                        </p:tav>
                                        <p:tav tm="100000">
                                          <p:val>
                                            <p:strVal val="#ppt_w"/>
                                          </p:val>
                                        </p:tav>
                                      </p:tavLst>
                                    </p:anim>
                                    <p:anim calcmode="lin" valueType="num">
                                      <p:cBhvr>
                                        <p:cTn id="67" dur="500" fill="hold"/>
                                        <p:tgtEl>
                                          <p:spTgt spid="1385533"/>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500"/>
                            </p:stCondLst>
                            <p:childTnLst>
                              <p:par>
                                <p:cTn id="69" presetID="1" presetClass="entr" presetSubtype="0" fill="hold" nodeType="afterEffect">
                                  <p:stCondLst>
                                    <p:cond delay="0"/>
                                  </p:stCondLst>
                                  <p:childTnLst>
                                    <p:set>
                                      <p:cBhvr>
                                        <p:cTn id="70" dur="1" fill="hold">
                                          <p:stCondLst>
                                            <p:cond delay="499"/>
                                          </p:stCondLst>
                                        </p:cTn>
                                        <p:tgtEl>
                                          <p:spTgt spid="1385534"/>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385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4" grpId="0" autoUpdateAnimBg="0"/>
      <p:bldP spid="1385501" grpId="0" animBg="1"/>
      <p:bldP spid="1385502" grpId="0" autoUpdateAnimBg="0"/>
      <p:bldP spid="1385528" grpId="0" autoUpdateAnimBg="0"/>
      <p:bldP spid="1385529" grpId="0" animBg="1"/>
      <p:bldP spid="1385531" grpId="0" autoUpdateAnimBg="0"/>
      <p:bldP spid="1385533" grpId="0" animBg="1"/>
      <p:bldP spid="138553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381000" y="1219200"/>
            <a:ext cx="32766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1619" name="Text Box 3"/>
          <p:cNvSpPr txBox="1">
            <a:spLocks noChangeArrowheads="1"/>
          </p:cNvSpPr>
          <p:nvPr/>
        </p:nvSpPr>
        <p:spPr bwMode="auto">
          <a:xfrm>
            <a:off x="4038600" y="1600200"/>
            <a:ext cx="498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ym typeface="Symbol" charset="2"/>
              </a:rPr>
              <a:t></a:t>
            </a:r>
            <a:r>
              <a:rPr lang="en-US" altLang="en-US" i="1">
                <a:sym typeface="Symbol" charset="2"/>
              </a:rPr>
              <a:t>V</a:t>
            </a:r>
            <a:r>
              <a:rPr lang="en-US" altLang="en-US" baseline="-25000">
                <a:sym typeface="Symbol" charset="2"/>
              </a:rPr>
              <a:t>AB</a:t>
            </a:r>
            <a:r>
              <a:rPr lang="en-US" altLang="en-US">
                <a:sym typeface="Symbol" charset="2"/>
              </a:rPr>
              <a:t> – add a series resistor to ammeter</a:t>
            </a:r>
            <a:endParaRPr lang="en-US" altLang="en-US"/>
          </a:p>
        </p:txBody>
      </p:sp>
      <p:graphicFrame>
        <p:nvGraphicFramePr>
          <p:cNvPr id="1391620" name="Object 4"/>
          <p:cNvGraphicFramePr>
            <a:graphicFrameLocks noChangeAspect="1"/>
          </p:cNvGraphicFramePr>
          <p:nvPr/>
        </p:nvGraphicFramePr>
        <p:xfrm>
          <a:off x="5334000" y="2362200"/>
          <a:ext cx="958850" cy="722313"/>
        </p:xfrm>
        <a:graphic>
          <a:graphicData uri="http://schemas.openxmlformats.org/presentationml/2006/ole">
            <mc:AlternateContent xmlns:mc="http://schemas.openxmlformats.org/markup-compatibility/2006">
              <mc:Choice xmlns:v="urn:schemas-microsoft-com:vml" Requires="v">
                <p:oleObj spid="_x0000_s58531" name="Equation" r:id="rId5" imgW="520474" imgH="393529" progId="Equation.3">
                  <p:embed/>
                </p:oleObj>
              </mc:Choice>
              <mc:Fallback>
                <p:oleObj name="Equation" r:id="rId5" imgW="520474"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362200"/>
                        <a:ext cx="958850" cy="7223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1621" name="Text Box 5"/>
          <p:cNvSpPr txBox="1">
            <a:spLocks noChangeArrowheads="1"/>
          </p:cNvSpPr>
          <p:nvPr/>
        </p:nvSpPr>
        <p:spPr bwMode="auto">
          <a:xfrm>
            <a:off x="4114800" y="3352800"/>
            <a:ext cx="4492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Measure </a:t>
            </a:r>
            <a:r>
              <a:rPr lang="en-US" altLang="en-US" i="1"/>
              <a:t>I</a:t>
            </a:r>
            <a:r>
              <a:rPr lang="en-US" altLang="en-US"/>
              <a:t> and convert to </a:t>
            </a:r>
            <a:r>
              <a:rPr lang="en-US" altLang="en-US">
                <a:sym typeface="Symbol" charset="2"/>
              </a:rPr>
              <a:t></a:t>
            </a:r>
            <a:r>
              <a:rPr lang="en-US" altLang="en-US" i="1">
                <a:sym typeface="Symbol" charset="2"/>
              </a:rPr>
              <a:t>V</a:t>
            </a:r>
            <a:r>
              <a:rPr lang="en-US" altLang="en-US" baseline="-25000">
                <a:sym typeface="Symbol" charset="2"/>
              </a:rPr>
              <a:t>AB</a:t>
            </a:r>
            <a:r>
              <a:rPr lang="en-US" altLang="en-US">
                <a:sym typeface="Symbol" charset="2"/>
              </a:rPr>
              <a:t>=</a:t>
            </a:r>
            <a:r>
              <a:rPr lang="en-US" altLang="en-US" i="1">
                <a:sym typeface="Symbol" charset="2"/>
              </a:rPr>
              <a:t>IR</a:t>
            </a:r>
            <a:r>
              <a:rPr lang="en-US" altLang="en-US"/>
              <a:t> </a:t>
            </a:r>
          </a:p>
        </p:txBody>
      </p:sp>
      <p:pic>
        <p:nvPicPr>
          <p:cNvPr id="1391622" name="Picture 6" descr="Fig19"/>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a:stretch>
            <a:fillRect/>
          </a:stretch>
        </p:blipFill>
        <p:spPr bwMode="auto">
          <a:xfrm>
            <a:off x="685800" y="4495800"/>
            <a:ext cx="29718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1623" name="Text Box 7"/>
          <p:cNvSpPr txBox="1">
            <a:spLocks noChangeArrowheads="1"/>
          </p:cNvSpPr>
          <p:nvPr/>
        </p:nvSpPr>
        <p:spPr bwMode="auto">
          <a:xfrm>
            <a:off x="3733800" y="4419600"/>
            <a:ext cx="518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Connecting Voltmeter:</a:t>
            </a:r>
            <a:endParaRPr lang="en-US" altLang="en-US"/>
          </a:p>
          <a:p>
            <a:pPr eaLnBrk="1" hangingPunct="1"/>
            <a:endParaRPr lang="en-US" altLang="en-US"/>
          </a:p>
          <a:p>
            <a:pPr eaLnBrk="1" hangingPunct="1"/>
            <a:r>
              <a:rPr lang="en-US" altLang="en-US">
                <a:solidFill>
                  <a:schemeClr val="accent2"/>
                </a:solidFill>
              </a:rPr>
              <a:t>Higher potential must be connected to the ‘+’ socket and lower one to the ‘-’ socket to result in positive reading.</a:t>
            </a:r>
            <a:endParaRPr lang="en-US" altLang="en-US"/>
          </a:p>
        </p:txBody>
      </p:sp>
      <p:sp>
        <p:nvSpPr>
          <p:cNvPr id="61448" name="Rectangle 8"/>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Voltmeter</a:t>
            </a:r>
          </a:p>
        </p:txBody>
      </p:sp>
      <p:sp>
        <p:nvSpPr>
          <p:cNvPr id="1391625" name="Rectangle 9"/>
          <p:cNvSpPr>
            <a:spLocks noChangeArrowheads="1"/>
          </p:cNvSpPr>
          <p:nvPr/>
        </p:nvSpPr>
        <p:spPr bwMode="auto">
          <a:xfrm>
            <a:off x="3124200" y="914400"/>
            <a:ext cx="507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Voltmeters measure potential difference</a:t>
            </a:r>
            <a:endParaRPr lang="en-US" altLang="en-US"/>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36</a:t>
            </a:fld>
            <a:endParaRPr lang="en-US" altLang="en-US"/>
          </a:p>
        </p:txBody>
      </p:sp>
    </p:spTree>
    <p:extLst>
      <p:ext uri="{BB962C8B-B14F-4D97-AF65-F5344CB8AC3E}">
        <p14:creationId xmlns:p14="http://schemas.microsoft.com/office/powerpoint/2010/main" val="1291749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16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16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916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16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916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91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9" grpId="0" autoUpdateAnimBg="0"/>
      <p:bldP spid="1391621" grpId="0" autoUpdateAnimBg="0"/>
      <p:bldP spid="1391623" grpId="0" autoUpdateAnimBg="0"/>
      <p:bldP spid="13916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3" name="Group 2"/>
          <p:cNvGrpSpPr>
            <a:grpSpLocks/>
          </p:cNvGrpSpPr>
          <p:nvPr/>
        </p:nvGrpSpPr>
        <p:grpSpPr bwMode="auto">
          <a:xfrm>
            <a:off x="381000" y="1371600"/>
            <a:ext cx="2005013" cy="3429000"/>
            <a:chOff x="240" y="864"/>
            <a:chExt cx="1263" cy="2160"/>
          </a:xfrm>
        </p:grpSpPr>
        <p:sp>
          <p:nvSpPr>
            <p:cNvPr id="63520" name="Line 3"/>
            <p:cNvSpPr>
              <a:spLocks noChangeShapeType="1"/>
            </p:cNvSpPr>
            <p:nvPr/>
          </p:nvSpPr>
          <p:spPr bwMode="auto">
            <a:xfrm>
              <a:off x="672" y="2736"/>
              <a:ext cx="67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21" name="Group 4"/>
            <p:cNvGrpSpPr>
              <a:grpSpLocks/>
            </p:cNvGrpSpPr>
            <p:nvPr/>
          </p:nvGrpSpPr>
          <p:grpSpPr bwMode="auto">
            <a:xfrm>
              <a:off x="1296" y="1824"/>
              <a:ext cx="144" cy="624"/>
              <a:chOff x="768" y="1200"/>
              <a:chExt cx="144" cy="624"/>
            </a:xfrm>
          </p:grpSpPr>
          <p:sp>
            <p:nvSpPr>
              <p:cNvPr id="63549" name="Line 5"/>
              <p:cNvSpPr>
                <a:spLocks noChangeShapeType="1"/>
              </p:cNvSpPr>
              <p:nvPr/>
            </p:nvSpPr>
            <p:spPr bwMode="auto">
              <a:xfrm>
                <a:off x="864" y="120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0" name="Line 6"/>
              <p:cNvSpPr>
                <a:spLocks noChangeShapeType="1"/>
              </p:cNvSpPr>
              <p:nvPr/>
            </p:nvSpPr>
            <p:spPr bwMode="auto">
              <a:xfrm flipH="1">
                <a:off x="768" y="129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1" name="Line 7"/>
              <p:cNvSpPr>
                <a:spLocks noChangeShapeType="1"/>
              </p:cNvSpPr>
              <p:nvPr/>
            </p:nvSpPr>
            <p:spPr bwMode="auto">
              <a:xfrm>
                <a:off x="768" y="134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2" name="Line 8"/>
              <p:cNvSpPr>
                <a:spLocks noChangeShapeType="1"/>
              </p:cNvSpPr>
              <p:nvPr/>
            </p:nvSpPr>
            <p:spPr bwMode="auto">
              <a:xfrm flipH="1">
                <a:off x="768" y="13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3" name="Line 9"/>
              <p:cNvSpPr>
                <a:spLocks noChangeShapeType="1"/>
              </p:cNvSpPr>
              <p:nvPr/>
            </p:nvSpPr>
            <p:spPr bwMode="auto">
              <a:xfrm>
                <a:off x="768" y="14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4" name="Line 10"/>
              <p:cNvSpPr>
                <a:spLocks noChangeShapeType="1"/>
              </p:cNvSpPr>
              <p:nvPr/>
            </p:nvSpPr>
            <p:spPr bwMode="auto">
              <a:xfrm flipH="1">
                <a:off x="768" y="14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5" name="Line 11"/>
              <p:cNvSpPr>
                <a:spLocks noChangeShapeType="1"/>
              </p:cNvSpPr>
              <p:nvPr/>
            </p:nvSpPr>
            <p:spPr bwMode="auto">
              <a:xfrm>
                <a:off x="768" y="15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6" name="Line 12"/>
              <p:cNvSpPr>
                <a:spLocks noChangeShapeType="1"/>
              </p:cNvSpPr>
              <p:nvPr/>
            </p:nvSpPr>
            <p:spPr bwMode="auto">
              <a:xfrm flipH="1">
                <a:off x="768" y="15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7" name="Line 13"/>
              <p:cNvSpPr>
                <a:spLocks noChangeShapeType="1"/>
              </p:cNvSpPr>
              <p:nvPr/>
            </p:nvSpPr>
            <p:spPr bwMode="auto">
              <a:xfrm>
                <a:off x="768" y="16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8" name="Line 14"/>
              <p:cNvSpPr>
                <a:spLocks noChangeShapeType="1"/>
              </p:cNvSpPr>
              <p:nvPr/>
            </p:nvSpPr>
            <p:spPr bwMode="auto">
              <a:xfrm flipH="1">
                <a:off x="816" y="168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59" name="Line 15"/>
              <p:cNvSpPr>
                <a:spLocks noChangeShapeType="1"/>
              </p:cNvSpPr>
              <p:nvPr/>
            </p:nvSpPr>
            <p:spPr bwMode="auto">
              <a:xfrm>
                <a:off x="816" y="1728"/>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22" name="Group 16"/>
            <p:cNvGrpSpPr>
              <a:grpSpLocks/>
            </p:cNvGrpSpPr>
            <p:nvPr/>
          </p:nvGrpSpPr>
          <p:grpSpPr bwMode="auto">
            <a:xfrm>
              <a:off x="528" y="1152"/>
              <a:ext cx="288" cy="336"/>
              <a:chOff x="288" y="1440"/>
              <a:chExt cx="288" cy="336"/>
            </a:xfrm>
          </p:grpSpPr>
          <p:sp>
            <p:nvSpPr>
              <p:cNvPr id="63545" name="Line 17"/>
              <p:cNvSpPr>
                <a:spLocks noChangeShapeType="1"/>
              </p:cNvSpPr>
              <p:nvPr/>
            </p:nvSpPr>
            <p:spPr bwMode="auto">
              <a:xfrm>
                <a:off x="288" y="158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6" name="Line 18"/>
              <p:cNvSpPr>
                <a:spLocks noChangeShapeType="1"/>
              </p:cNvSpPr>
              <p:nvPr/>
            </p:nvSpPr>
            <p:spPr bwMode="auto">
              <a:xfrm flipV="1">
                <a:off x="432" y="144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7" name="Line 19"/>
              <p:cNvSpPr>
                <a:spLocks noChangeShapeType="1"/>
              </p:cNvSpPr>
              <p:nvPr/>
            </p:nvSpPr>
            <p:spPr bwMode="auto">
              <a:xfrm>
                <a:off x="384" y="163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8" name="Line 20"/>
              <p:cNvSpPr>
                <a:spLocks noChangeShapeType="1"/>
              </p:cNvSpPr>
              <p:nvPr/>
            </p:nvSpPr>
            <p:spPr bwMode="auto">
              <a:xfrm>
                <a:off x="432" y="163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23" name="Group 21"/>
            <p:cNvGrpSpPr>
              <a:grpSpLocks/>
            </p:cNvGrpSpPr>
            <p:nvPr/>
          </p:nvGrpSpPr>
          <p:grpSpPr bwMode="auto">
            <a:xfrm>
              <a:off x="1344" y="864"/>
              <a:ext cx="144" cy="624"/>
              <a:chOff x="768" y="1200"/>
              <a:chExt cx="144" cy="624"/>
            </a:xfrm>
          </p:grpSpPr>
          <p:sp>
            <p:nvSpPr>
              <p:cNvPr id="63534" name="Line 22"/>
              <p:cNvSpPr>
                <a:spLocks noChangeShapeType="1"/>
              </p:cNvSpPr>
              <p:nvPr/>
            </p:nvSpPr>
            <p:spPr bwMode="auto">
              <a:xfrm>
                <a:off x="864" y="120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5" name="Line 23"/>
              <p:cNvSpPr>
                <a:spLocks noChangeShapeType="1"/>
              </p:cNvSpPr>
              <p:nvPr/>
            </p:nvSpPr>
            <p:spPr bwMode="auto">
              <a:xfrm flipH="1">
                <a:off x="768" y="129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6" name="Line 24"/>
              <p:cNvSpPr>
                <a:spLocks noChangeShapeType="1"/>
              </p:cNvSpPr>
              <p:nvPr/>
            </p:nvSpPr>
            <p:spPr bwMode="auto">
              <a:xfrm>
                <a:off x="768" y="134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7" name="Line 25"/>
              <p:cNvSpPr>
                <a:spLocks noChangeShapeType="1"/>
              </p:cNvSpPr>
              <p:nvPr/>
            </p:nvSpPr>
            <p:spPr bwMode="auto">
              <a:xfrm flipH="1">
                <a:off x="768" y="13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8" name="Line 26"/>
              <p:cNvSpPr>
                <a:spLocks noChangeShapeType="1"/>
              </p:cNvSpPr>
              <p:nvPr/>
            </p:nvSpPr>
            <p:spPr bwMode="auto">
              <a:xfrm>
                <a:off x="768" y="14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9" name="Line 27"/>
              <p:cNvSpPr>
                <a:spLocks noChangeShapeType="1"/>
              </p:cNvSpPr>
              <p:nvPr/>
            </p:nvSpPr>
            <p:spPr bwMode="auto">
              <a:xfrm flipH="1">
                <a:off x="768" y="14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0" name="Line 28"/>
              <p:cNvSpPr>
                <a:spLocks noChangeShapeType="1"/>
              </p:cNvSpPr>
              <p:nvPr/>
            </p:nvSpPr>
            <p:spPr bwMode="auto">
              <a:xfrm>
                <a:off x="768" y="15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1" name="Line 29"/>
              <p:cNvSpPr>
                <a:spLocks noChangeShapeType="1"/>
              </p:cNvSpPr>
              <p:nvPr/>
            </p:nvSpPr>
            <p:spPr bwMode="auto">
              <a:xfrm flipH="1">
                <a:off x="768" y="15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2" name="Line 30"/>
              <p:cNvSpPr>
                <a:spLocks noChangeShapeType="1"/>
              </p:cNvSpPr>
              <p:nvPr/>
            </p:nvSpPr>
            <p:spPr bwMode="auto">
              <a:xfrm>
                <a:off x="768" y="16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3" name="Line 31"/>
              <p:cNvSpPr>
                <a:spLocks noChangeShapeType="1"/>
              </p:cNvSpPr>
              <p:nvPr/>
            </p:nvSpPr>
            <p:spPr bwMode="auto">
              <a:xfrm flipH="1">
                <a:off x="816" y="168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44" name="Line 32"/>
              <p:cNvSpPr>
                <a:spLocks noChangeShapeType="1"/>
              </p:cNvSpPr>
              <p:nvPr/>
            </p:nvSpPr>
            <p:spPr bwMode="auto">
              <a:xfrm>
                <a:off x="816" y="1728"/>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24" name="Line 33"/>
            <p:cNvSpPr>
              <a:spLocks noChangeShapeType="1"/>
            </p:cNvSpPr>
            <p:nvPr/>
          </p:nvSpPr>
          <p:spPr bwMode="auto">
            <a:xfrm flipV="1">
              <a:off x="672" y="864"/>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5" name="Line 34"/>
            <p:cNvSpPr>
              <a:spLocks noChangeShapeType="1"/>
            </p:cNvSpPr>
            <p:nvPr/>
          </p:nvSpPr>
          <p:spPr bwMode="auto">
            <a:xfrm>
              <a:off x="672" y="864"/>
              <a:ext cx="76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Line 35"/>
            <p:cNvSpPr>
              <a:spLocks noChangeShapeType="1"/>
            </p:cNvSpPr>
            <p:nvPr/>
          </p:nvSpPr>
          <p:spPr bwMode="auto">
            <a:xfrm>
              <a:off x="672" y="1488"/>
              <a:ext cx="0" cy="12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7" name="Text Box 36"/>
            <p:cNvSpPr txBox="1">
              <a:spLocks noChangeArrowheads="1"/>
            </p:cNvSpPr>
            <p:nvPr/>
          </p:nvSpPr>
          <p:spPr bwMode="auto">
            <a:xfrm>
              <a:off x="1008" y="1008"/>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r>
                <a:rPr lang="en-US" altLang="en-US" baseline="-25000"/>
                <a:t>1</a:t>
              </a:r>
              <a:endParaRPr lang="en-US" altLang="en-US" i="1"/>
            </a:p>
          </p:txBody>
        </p:sp>
        <p:sp>
          <p:nvSpPr>
            <p:cNvPr id="63528" name="Text Box 37"/>
            <p:cNvSpPr txBox="1">
              <a:spLocks noChangeArrowheads="1"/>
            </p:cNvSpPr>
            <p:nvPr/>
          </p:nvSpPr>
          <p:spPr bwMode="auto">
            <a:xfrm>
              <a:off x="1008" y="2016"/>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r>
                <a:rPr lang="en-US" altLang="en-US" baseline="-25000"/>
                <a:t>2</a:t>
              </a:r>
              <a:endParaRPr lang="en-US" altLang="en-US" i="1"/>
            </a:p>
          </p:txBody>
        </p:sp>
        <p:sp>
          <p:nvSpPr>
            <p:cNvPr id="63529" name="Text Box 38"/>
            <p:cNvSpPr txBox="1">
              <a:spLocks noChangeArrowheads="1"/>
            </p:cNvSpPr>
            <p:nvPr/>
          </p:nvSpPr>
          <p:spPr bwMode="auto">
            <a:xfrm>
              <a:off x="240" y="1392"/>
              <a:ext cx="3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emf</a:t>
              </a:r>
            </a:p>
          </p:txBody>
        </p:sp>
        <p:sp>
          <p:nvSpPr>
            <p:cNvPr id="63530" name="Line 39"/>
            <p:cNvSpPr>
              <a:spLocks noChangeShapeType="1"/>
            </p:cNvSpPr>
            <p:nvPr/>
          </p:nvSpPr>
          <p:spPr bwMode="auto">
            <a:xfrm>
              <a:off x="1344" y="2448"/>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1" name="Line 40"/>
            <p:cNvSpPr>
              <a:spLocks noChangeShapeType="1"/>
            </p:cNvSpPr>
            <p:nvPr/>
          </p:nvSpPr>
          <p:spPr bwMode="auto">
            <a:xfrm flipV="1">
              <a:off x="1392" y="1488"/>
              <a:ext cx="0" cy="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32" name="Text Box 41"/>
            <p:cNvSpPr txBox="1">
              <a:spLocks noChangeArrowheads="1"/>
            </p:cNvSpPr>
            <p:nvPr/>
          </p:nvSpPr>
          <p:spPr bwMode="auto">
            <a:xfrm>
              <a:off x="1248" y="273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sp>
          <p:nvSpPr>
            <p:cNvPr id="63533" name="Text Box 42"/>
            <p:cNvSpPr txBox="1">
              <a:spLocks noChangeArrowheads="1"/>
            </p:cNvSpPr>
            <p:nvPr/>
          </p:nvSpPr>
          <p:spPr bwMode="auto">
            <a:xfrm>
              <a:off x="1152" y="139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B</a:t>
              </a:r>
            </a:p>
          </p:txBody>
        </p:sp>
      </p:grpSp>
      <p:sp>
        <p:nvSpPr>
          <p:cNvPr id="1393707" name="Text Box 43"/>
          <p:cNvSpPr txBox="1">
            <a:spLocks noChangeArrowheads="1"/>
          </p:cNvSpPr>
          <p:nvPr/>
        </p:nvSpPr>
        <p:spPr bwMode="auto">
          <a:xfrm>
            <a:off x="4419600" y="1219200"/>
            <a:ext cx="3971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sym typeface="Symbol" charset="2"/>
              </a:rPr>
              <a:t></a:t>
            </a:r>
            <a:r>
              <a:rPr lang="en-US" altLang="en-US" i="1">
                <a:solidFill>
                  <a:schemeClr val="accent2"/>
                </a:solidFill>
                <a:sym typeface="Symbol" charset="2"/>
              </a:rPr>
              <a:t>V</a:t>
            </a:r>
            <a:r>
              <a:rPr lang="en-US" altLang="en-US" baseline="-25000">
                <a:solidFill>
                  <a:schemeClr val="accent2"/>
                </a:solidFill>
                <a:sym typeface="Symbol" charset="2"/>
              </a:rPr>
              <a:t>AB</a:t>
            </a:r>
            <a:r>
              <a:rPr lang="en-US" altLang="en-US">
                <a:solidFill>
                  <a:schemeClr val="accent2"/>
                </a:solidFill>
                <a:sym typeface="Symbol" charset="2"/>
              </a:rPr>
              <a:t> in absence of a voltmeter</a:t>
            </a:r>
            <a:endParaRPr lang="en-US" altLang="en-US"/>
          </a:p>
        </p:txBody>
      </p:sp>
      <p:graphicFrame>
        <p:nvGraphicFramePr>
          <p:cNvPr id="1393708" name="Object 44"/>
          <p:cNvGraphicFramePr>
            <a:graphicFrameLocks noChangeAspect="1"/>
          </p:cNvGraphicFramePr>
          <p:nvPr/>
        </p:nvGraphicFramePr>
        <p:xfrm>
          <a:off x="5029200" y="1828800"/>
          <a:ext cx="2316163" cy="792163"/>
        </p:xfrm>
        <a:graphic>
          <a:graphicData uri="http://schemas.openxmlformats.org/presentationml/2006/ole">
            <mc:AlternateContent xmlns:mc="http://schemas.openxmlformats.org/markup-compatibility/2006">
              <mc:Choice xmlns:v="urn:schemas-microsoft-com:vml" Requires="v">
                <p:oleObj spid="_x0000_s59877" name="Equation" r:id="rId4" imgW="1257300" imgH="431800" progId="Equation.3">
                  <p:embed/>
                </p:oleObj>
              </mc:Choice>
              <mc:Fallback>
                <p:oleObj name="Equation" r:id="rId4" imgW="1257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828800"/>
                        <a:ext cx="2316163" cy="792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45"/>
          <p:cNvGrpSpPr>
            <a:grpSpLocks/>
          </p:cNvGrpSpPr>
          <p:nvPr/>
        </p:nvGrpSpPr>
        <p:grpSpPr bwMode="auto">
          <a:xfrm>
            <a:off x="2133600" y="2209800"/>
            <a:ext cx="1905000" cy="2362200"/>
            <a:chOff x="1344" y="1392"/>
            <a:chExt cx="1200" cy="1488"/>
          </a:xfrm>
        </p:grpSpPr>
        <p:sp>
          <p:nvSpPr>
            <p:cNvPr id="63499" name="Rectangle 46"/>
            <p:cNvSpPr>
              <a:spLocks noChangeArrowheads="1"/>
            </p:cNvSpPr>
            <p:nvPr/>
          </p:nvSpPr>
          <p:spPr bwMode="auto">
            <a:xfrm>
              <a:off x="1680" y="1392"/>
              <a:ext cx="864" cy="1488"/>
            </a:xfrm>
            <a:prstGeom prst="rect">
              <a:avLst/>
            </a:prstGeom>
            <a:solidFill>
              <a:srgbClr val="CCFFCC"/>
            </a:solidFill>
            <a:ln w="9525">
              <a:solidFill>
                <a:schemeClr val="tx1"/>
              </a:solidFill>
              <a:prstDash val="dash"/>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i="1"/>
            </a:p>
          </p:txBody>
        </p:sp>
        <p:sp>
          <p:nvSpPr>
            <p:cNvPr id="63500" name="Line 47"/>
            <p:cNvSpPr>
              <a:spLocks noChangeShapeType="1"/>
            </p:cNvSpPr>
            <p:nvPr/>
          </p:nvSpPr>
          <p:spPr bwMode="auto">
            <a:xfrm>
              <a:off x="1392" y="1488"/>
              <a:ext cx="5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3501" name="Group 48"/>
            <p:cNvGrpSpPr>
              <a:grpSpLocks/>
            </p:cNvGrpSpPr>
            <p:nvPr/>
          </p:nvGrpSpPr>
          <p:grpSpPr bwMode="auto">
            <a:xfrm>
              <a:off x="1776" y="1608"/>
              <a:ext cx="288" cy="912"/>
              <a:chOff x="1824" y="1728"/>
              <a:chExt cx="288" cy="912"/>
            </a:xfrm>
          </p:grpSpPr>
          <p:grpSp>
            <p:nvGrpSpPr>
              <p:cNvPr id="63506" name="Group 49"/>
              <p:cNvGrpSpPr>
                <a:grpSpLocks/>
              </p:cNvGrpSpPr>
              <p:nvPr/>
            </p:nvGrpSpPr>
            <p:grpSpPr bwMode="auto">
              <a:xfrm>
                <a:off x="1920" y="1728"/>
                <a:ext cx="144" cy="624"/>
                <a:chOff x="768" y="1200"/>
                <a:chExt cx="144" cy="624"/>
              </a:xfrm>
            </p:grpSpPr>
            <p:sp>
              <p:nvSpPr>
                <p:cNvPr id="63509" name="Line 50"/>
                <p:cNvSpPr>
                  <a:spLocks noChangeShapeType="1"/>
                </p:cNvSpPr>
                <p:nvPr/>
              </p:nvSpPr>
              <p:spPr bwMode="auto">
                <a:xfrm>
                  <a:off x="864" y="120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0" name="Line 51"/>
                <p:cNvSpPr>
                  <a:spLocks noChangeShapeType="1"/>
                </p:cNvSpPr>
                <p:nvPr/>
              </p:nvSpPr>
              <p:spPr bwMode="auto">
                <a:xfrm flipH="1">
                  <a:off x="768" y="129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1" name="Line 52"/>
                <p:cNvSpPr>
                  <a:spLocks noChangeShapeType="1"/>
                </p:cNvSpPr>
                <p:nvPr/>
              </p:nvSpPr>
              <p:spPr bwMode="auto">
                <a:xfrm>
                  <a:off x="768" y="134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2" name="Line 53"/>
                <p:cNvSpPr>
                  <a:spLocks noChangeShapeType="1"/>
                </p:cNvSpPr>
                <p:nvPr/>
              </p:nvSpPr>
              <p:spPr bwMode="auto">
                <a:xfrm flipH="1">
                  <a:off x="768" y="13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Line 54"/>
                <p:cNvSpPr>
                  <a:spLocks noChangeShapeType="1"/>
                </p:cNvSpPr>
                <p:nvPr/>
              </p:nvSpPr>
              <p:spPr bwMode="auto">
                <a:xfrm>
                  <a:off x="768" y="14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4" name="Line 55"/>
                <p:cNvSpPr>
                  <a:spLocks noChangeShapeType="1"/>
                </p:cNvSpPr>
                <p:nvPr/>
              </p:nvSpPr>
              <p:spPr bwMode="auto">
                <a:xfrm flipH="1">
                  <a:off x="768" y="14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5" name="Line 56"/>
                <p:cNvSpPr>
                  <a:spLocks noChangeShapeType="1"/>
                </p:cNvSpPr>
                <p:nvPr/>
              </p:nvSpPr>
              <p:spPr bwMode="auto">
                <a:xfrm>
                  <a:off x="768" y="15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6" name="Line 57"/>
                <p:cNvSpPr>
                  <a:spLocks noChangeShapeType="1"/>
                </p:cNvSpPr>
                <p:nvPr/>
              </p:nvSpPr>
              <p:spPr bwMode="auto">
                <a:xfrm flipH="1">
                  <a:off x="768" y="15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7" name="Line 58"/>
                <p:cNvSpPr>
                  <a:spLocks noChangeShapeType="1"/>
                </p:cNvSpPr>
                <p:nvPr/>
              </p:nvSpPr>
              <p:spPr bwMode="auto">
                <a:xfrm>
                  <a:off x="768" y="16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8" name="Line 59"/>
                <p:cNvSpPr>
                  <a:spLocks noChangeShapeType="1"/>
                </p:cNvSpPr>
                <p:nvPr/>
              </p:nvSpPr>
              <p:spPr bwMode="auto">
                <a:xfrm flipH="1">
                  <a:off x="816" y="168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9" name="Line 60"/>
                <p:cNvSpPr>
                  <a:spLocks noChangeShapeType="1"/>
                </p:cNvSpPr>
                <p:nvPr/>
              </p:nvSpPr>
              <p:spPr bwMode="auto">
                <a:xfrm>
                  <a:off x="816" y="1728"/>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07" name="Oval 61"/>
              <p:cNvSpPr>
                <a:spLocks noChangeArrowheads="1"/>
              </p:cNvSpPr>
              <p:nvPr/>
            </p:nvSpPr>
            <p:spPr bwMode="auto">
              <a:xfrm>
                <a:off x="1824" y="2352"/>
                <a:ext cx="288" cy="288"/>
              </a:xfrm>
              <a:prstGeom prst="ellipse">
                <a:avLst/>
              </a:prstGeom>
              <a:solidFill>
                <a:schemeClr val="bg1"/>
              </a:solidFill>
              <a:ln w="38100">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3508" name="Text Box 62"/>
              <p:cNvSpPr txBox="1">
                <a:spLocks noChangeArrowheads="1"/>
              </p:cNvSpPr>
              <p:nvPr/>
            </p:nvSpPr>
            <p:spPr bwMode="auto">
              <a:xfrm>
                <a:off x="1842" y="235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grpSp>
        <p:sp>
          <p:nvSpPr>
            <p:cNvPr id="63502" name="Line 63"/>
            <p:cNvSpPr>
              <a:spLocks noChangeShapeType="1"/>
            </p:cNvSpPr>
            <p:nvPr/>
          </p:nvSpPr>
          <p:spPr bwMode="auto">
            <a:xfrm flipV="1">
              <a:off x="1920" y="2544"/>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Line 64"/>
            <p:cNvSpPr>
              <a:spLocks noChangeShapeType="1"/>
            </p:cNvSpPr>
            <p:nvPr/>
          </p:nvSpPr>
          <p:spPr bwMode="auto">
            <a:xfrm>
              <a:off x="1968" y="1488"/>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Text Box 65"/>
            <p:cNvSpPr txBox="1">
              <a:spLocks noChangeArrowheads="1"/>
            </p:cNvSpPr>
            <p:nvPr/>
          </p:nvSpPr>
          <p:spPr bwMode="auto">
            <a:xfrm>
              <a:off x="2016" y="1776"/>
              <a:ext cx="3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r>
                <a:rPr lang="en-US" altLang="en-US" baseline="-25000"/>
                <a:t>int</a:t>
              </a:r>
              <a:endParaRPr lang="en-US" altLang="en-US" i="1"/>
            </a:p>
          </p:txBody>
        </p:sp>
        <p:sp>
          <p:nvSpPr>
            <p:cNvPr id="63505" name="Line 66"/>
            <p:cNvSpPr>
              <a:spLocks noChangeShapeType="1"/>
            </p:cNvSpPr>
            <p:nvPr/>
          </p:nvSpPr>
          <p:spPr bwMode="auto">
            <a:xfrm>
              <a:off x="1344" y="2640"/>
              <a:ext cx="5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93731" name="Text Box 67"/>
          <p:cNvSpPr txBox="1">
            <a:spLocks noChangeArrowheads="1"/>
          </p:cNvSpPr>
          <p:nvPr/>
        </p:nvSpPr>
        <p:spPr bwMode="auto">
          <a:xfrm>
            <a:off x="4419600" y="2971800"/>
            <a:ext cx="4073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sym typeface="Symbol" charset="2"/>
              </a:rPr>
              <a:t></a:t>
            </a:r>
            <a:r>
              <a:rPr lang="en-US" altLang="en-US" i="1">
                <a:solidFill>
                  <a:schemeClr val="accent2"/>
                </a:solidFill>
                <a:sym typeface="Symbol" charset="2"/>
              </a:rPr>
              <a:t>V</a:t>
            </a:r>
            <a:r>
              <a:rPr lang="en-US" altLang="en-US" baseline="-25000">
                <a:solidFill>
                  <a:schemeClr val="accent2"/>
                </a:solidFill>
                <a:sym typeface="Symbol" charset="2"/>
              </a:rPr>
              <a:t>AB</a:t>
            </a:r>
            <a:r>
              <a:rPr lang="en-US" altLang="en-US">
                <a:solidFill>
                  <a:schemeClr val="accent2"/>
                </a:solidFill>
                <a:sym typeface="Symbol" charset="2"/>
              </a:rPr>
              <a:t> in presence of a voltmeter</a:t>
            </a:r>
            <a:endParaRPr lang="en-US" altLang="en-US"/>
          </a:p>
        </p:txBody>
      </p:sp>
      <p:graphicFrame>
        <p:nvGraphicFramePr>
          <p:cNvPr id="1393732" name="Object 68"/>
          <p:cNvGraphicFramePr>
            <a:graphicFrameLocks noChangeAspect="1"/>
          </p:cNvGraphicFramePr>
          <p:nvPr/>
        </p:nvGraphicFramePr>
        <p:xfrm>
          <a:off x="5075238" y="3494088"/>
          <a:ext cx="2549525" cy="838200"/>
        </p:xfrm>
        <a:graphic>
          <a:graphicData uri="http://schemas.openxmlformats.org/presentationml/2006/ole">
            <mc:AlternateContent xmlns:mc="http://schemas.openxmlformats.org/markup-compatibility/2006">
              <mc:Choice xmlns:v="urn:schemas-microsoft-com:vml" Requires="v">
                <p:oleObj spid="_x0000_s59878" name="Equation" r:id="rId6" imgW="1384300" imgH="457200" progId="Equation.3">
                  <p:embed/>
                </p:oleObj>
              </mc:Choice>
              <mc:Fallback>
                <p:oleObj name="Equation" r:id="rId6" imgW="13843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238" y="3494088"/>
                        <a:ext cx="2549525"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3733" name="Object 69"/>
          <p:cNvGraphicFramePr>
            <a:graphicFrameLocks noChangeAspect="1"/>
          </p:cNvGraphicFramePr>
          <p:nvPr/>
        </p:nvGraphicFramePr>
        <p:xfrm>
          <a:off x="5181600" y="4419600"/>
          <a:ext cx="1755775" cy="793750"/>
        </p:xfrm>
        <a:graphic>
          <a:graphicData uri="http://schemas.openxmlformats.org/presentationml/2006/ole">
            <mc:AlternateContent xmlns:mc="http://schemas.openxmlformats.org/markup-compatibility/2006">
              <mc:Choice xmlns:v="urn:schemas-microsoft-com:vml" Requires="v">
                <p:oleObj spid="_x0000_s59879" name="Equation" r:id="rId8" imgW="952087" imgH="431613" progId="Equation.3">
                  <p:embed/>
                </p:oleObj>
              </mc:Choice>
              <mc:Fallback>
                <p:oleObj name="Equation" r:id="rId8" imgW="952087"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419600"/>
                        <a:ext cx="1755775" cy="793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3734" name="Text Box 70"/>
          <p:cNvSpPr txBox="1">
            <a:spLocks noChangeArrowheads="1"/>
          </p:cNvSpPr>
          <p:nvPr/>
        </p:nvSpPr>
        <p:spPr bwMode="auto">
          <a:xfrm>
            <a:off x="1066800" y="5638800"/>
            <a:ext cx="6523038"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Internal resistance of a voltmeter must be very large</a:t>
            </a:r>
          </a:p>
        </p:txBody>
      </p:sp>
      <p:sp>
        <p:nvSpPr>
          <p:cNvPr id="63498" name="Rectangle 71"/>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Voltmeter: Internal Resistance</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37</a:t>
            </a:fld>
            <a:endParaRPr lang="en-US" altLang="en-US"/>
          </a:p>
        </p:txBody>
      </p:sp>
    </p:spTree>
    <p:extLst>
      <p:ext uri="{BB962C8B-B14F-4D97-AF65-F5344CB8AC3E}">
        <p14:creationId xmlns:p14="http://schemas.microsoft.com/office/powerpoint/2010/main" val="335277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3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937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139373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39373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139373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39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707" grpId="0" autoUpdateAnimBg="0"/>
      <p:bldP spid="1393731" grpId="0" autoUpdateAnimBg="0"/>
      <p:bldP spid="139373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Group 2"/>
          <p:cNvGrpSpPr>
            <a:grpSpLocks/>
          </p:cNvGrpSpPr>
          <p:nvPr/>
        </p:nvGrpSpPr>
        <p:grpSpPr bwMode="auto">
          <a:xfrm>
            <a:off x="2819400" y="2133600"/>
            <a:ext cx="750888" cy="1219200"/>
            <a:chOff x="1776" y="1344"/>
            <a:chExt cx="473" cy="768"/>
          </a:xfrm>
        </p:grpSpPr>
        <p:grpSp>
          <p:nvGrpSpPr>
            <p:cNvPr id="65557" name="Group 3"/>
            <p:cNvGrpSpPr>
              <a:grpSpLocks/>
            </p:cNvGrpSpPr>
            <p:nvPr/>
          </p:nvGrpSpPr>
          <p:grpSpPr bwMode="auto">
            <a:xfrm>
              <a:off x="1776" y="1488"/>
              <a:ext cx="144" cy="624"/>
              <a:chOff x="768" y="1200"/>
              <a:chExt cx="144" cy="624"/>
            </a:xfrm>
          </p:grpSpPr>
          <p:sp>
            <p:nvSpPr>
              <p:cNvPr id="65560" name="Line 4"/>
              <p:cNvSpPr>
                <a:spLocks noChangeShapeType="1"/>
              </p:cNvSpPr>
              <p:nvPr/>
            </p:nvSpPr>
            <p:spPr bwMode="auto">
              <a:xfrm>
                <a:off x="864" y="1200"/>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1" name="Line 5"/>
              <p:cNvSpPr>
                <a:spLocks noChangeShapeType="1"/>
              </p:cNvSpPr>
              <p:nvPr/>
            </p:nvSpPr>
            <p:spPr bwMode="auto">
              <a:xfrm flipH="1">
                <a:off x="768" y="1296"/>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2" name="Line 6"/>
              <p:cNvSpPr>
                <a:spLocks noChangeShapeType="1"/>
              </p:cNvSpPr>
              <p:nvPr/>
            </p:nvSpPr>
            <p:spPr bwMode="auto">
              <a:xfrm>
                <a:off x="768" y="134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3" name="Line 7"/>
              <p:cNvSpPr>
                <a:spLocks noChangeShapeType="1"/>
              </p:cNvSpPr>
              <p:nvPr/>
            </p:nvSpPr>
            <p:spPr bwMode="auto">
              <a:xfrm flipH="1">
                <a:off x="768" y="139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4" name="Line 8"/>
              <p:cNvSpPr>
                <a:spLocks noChangeShapeType="1"/>
              </p:cNvSpPr>
              <p:nvPr/>
            </p:nvSpPr>
            <p:spPr bwMode="auto">
              <a:xfrm>
                <a:off x="768" y="1440"/>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5" name="Line 9"/>
              <p:cNvSpPr>
                <a:spLocks noChangeShapeType="1"/>
              </p:cNvSpPr>
              <p:nvPr/>
            </p:nvSpPr>
            <p:spPr bwMode="auto">
              <a:xfrm flipH="1">
                <a:off x="768" y="1488"/>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6" name="Line 10"/>
              <p:cNvSpPr>
                <a:spLocks noChangeShapeType="1"/>
              </p:cNvSpPr>
              <p:nvPr/>
            </p:nvSpPr>
            <p:spPr bwMode="auto">
              <a:xfrm>
                <a:off x="768" y="1536"/>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7" name="Line 11"/>
              <p:cNvSpPr>
                <a:spLocks noChangeShapeType="1"/>
              </p:cNvSpPr>
              <p:nvPr/>
            </p:nvSpPr>
            <p:spPr bwMode="auto">
              <a:xfrm flipH="1">
                <a:off x="768" y="1584"/>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8" name="Line 12"/>
              <p:cNvSpPr>
                <a:spLocks noChangeShapeType="1"/>
              </p:cNvSpPr>
              <p:nvPr/>
            </p:nvSpPr>
            <p:spPr bwMode="auto">
              <a:xfrm>
                <a:off x="768" y="1632"/>
                <a:ext cx="144"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9" name="Line 13"/>
              <p:cNvSpPr>
                <a:spLocks noChangeShapeType="1"/>
              </p:cNvSpPr>
              <p:nvPr/>
            </p:nvSpPr>
            <p:spPr bwMode="auto">
              <a:xfrm flipH="1">
                <a:off x="816" y="1680"/>
                <a:ext cx="96"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0" name="Line 14"/>
              <p:cNvSpPr>
                <a:spLocks noChangeShapeType="1"/>
              </p:cNvSpPr>
              <p:nvPr/>
            </p:nvSpPr>
            <p:spPr bwMode="auto">
              <a:xfrm>
                <a:off x="816" y="1728"/>
                <a:ext cx="0"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58" name="Line 15"/>
            <p:cNvSpPr>
              <a:spLocks noChangeShapeType="1"/>
            </p:cNvSpPr>
            <p:nvPr/>
          </p:nvSpPr>
          <p:spPr bwMode="auto">
            <a:xfrm>
              <a:off x="1872" y="1344"/>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9" name="Text Box 16"/>
            <p:cNvSpPr txBox="1">
              <a:spLocks noChangeArrowheads="1"/>
            </p:cNvSpPr>
            <p:nvPr/>
          </p:nvSpPr>
          <p:spPr bwMode="auto">
            <a:xfrm>
              <a:off x="2016" y="168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a:t>
              </a:r>
            </a:p>
          </p:txBody>
        </p:sp>
      </p:grpSp>
      <p:sp>
        <p:nvSpPr>
          <p:cNvPr id="65541" name="Text Box 17"/>
          <p:cNvSpPr txBox="1">
            <a:spLocks noChangeArrowheads="1"/>
          </p:cNvSpPr>
          <p:nvPr/>
        </p:nvSpPr>
        <p:spPr bwMode="auto">
          <a:xfrm>
            <a:off x="746125" y="1184275"/>
            <a:ext cx="365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How would you measure R?</a:t>
            </a:r>
            <a:endParaRPr lang="en-US" altLang="en-US"/>
          </a:p>
        </p:txBody>
      </p:sp>
      <p:grpSp>
        <p:nvGrpSpPr>
          <p:cNvPr id="4" name="Group 18"/>
          <p:cNvGrpSpPr>
            <a:grpSpLocks/>
          </p:cNvGrpSpPr>
          <p:nvPr/>
        </p:nvGrpSpPr>
        <p:grpSpPr bwMode="auto">
          <a:xfrm>
            <a:off x="762000" y="1905000"/>
            <a:ext cx="2209800" cy="1981200"/>
            <a:chOff x="480" y="1200"/>
            <a:chExt cx="1392" cy="1248"/>
          </a:xfrm>
        </p:grpSpPr>
        <p:sp>
          <p:nvSpPr>
            <p:cNvPr id="65545" name="Rectangle 19"/>
            <p:cNvSpPr>
              <a:spLocks noChangeArrowheads="1"/>
            </p:cNvSpPr>
            <p:nvPr/>
          </p:nvSpPr>
          <p:spPr bwMode="auto">
            <a:xfrm>
              <a:off x="480" y="1200"/>
              <a:ext cx="912" cy="1248"/>
            </a:xfrm>
            <a:prstGeom prst="rect">
              <a:avLst/>
            </a:prstGeom>
            <a:solidFill>
              <a:srgbClr val="CCFFCC"/>
            </a:solidFill>
            <a:ln w="9525">
              <a:solidFill>
                <a:schemeClr val="tx1"/>
              </a:solidFill>
              <a:prstDash val="dash"/>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p>
          </p:txBody>
        </p:sp>
        <p:sp>
          <p:nvSpPr>
            <p:cNvPr id="65546" name="Line 20"/>
            <p:cNvSpPr>
              <a:spLocks noChangeShapeType="1"/>
            </p:cNvSpPr>
            <p:nvPr/>
          </p:nvSpPr>
          <p:spPr bwMode="auto">
            <a:xfrm>
              <a:off x="672" y="2112"/>
              <a:ext cx="115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5547" name="Group 21"/>
            <p:cNvGrpSpPr>
              <a:grpSpLocks/>
            </p:cNvGrpSpPr>
            <p:nvPr/>
          </p:nvGrpSpPr>
          <p:grpSpPr bwMode="auto">
            <a:xfrm>
              <a:off x="528" y="1776"/>
              <a:ext cx="288" cy="336"/>
              <a:chOff x="288" y="1440"/>
              <a:chExt cx="288" cy="336"/>
            </a:xfrm>
          </p:grpSpPr>
          <p:sp>
            <p:nvSpPr>
              <p:cNvPr id="65553" name="Line 22"/>
              <p:cNvSpPr>
                <a:spLocks noChangeShapeType="1"/>
              </p:cNvSpPr>
              <p:nvPr/>
            </p:nvSpPr>
            <p:spPr bwMode="auto">
              <a:xfrm>
                <a:off x="288" y="158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4" name="Line 23"/>
              <p:cNvSpPr>
                <a:spLocks noChangeShapeType="1"/>
              </p:cNvSpPr>
              <p:nvPr/>
            </p:nvSpPr>
            <p:spPr bwMode="auto">
              <a:xfrm flipV="1">
                <a:off x="432" y="1440"/>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5" name="Line 24"/>
              <p:cNvSpPr>
                <a:spLocks noChangeShapeType="1"/>
              </p:cNvSpPr>
              <p:nvPr/>
            </p:nvSpPr>
            <p:spPr bwMode="auto">
              <a:xfrm>
                <a:off x="384" y="163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Line 25"/>
              <p:cNvSpPr>
                <a:spLocks noChangeShapeType="1"/>
              </p:cNvSpPr>
              <p:nvPr/>
            </p:nvSpPr>
            <p:spPr bwMode="auto">
              <a:xfrm>
                <a:off x="432" y="1632"/>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8" name="Line 26"/>
            <p:cNvSpPr>
              <a:spLocks noChangeShapeType="1"/>
            </p:cNvSpPr>
            <p:nvPr/>
          </p:nvSpPr>
          <p:spPr bwMode="auto">
            <a:xfrm flipV="1">
              <a:off x="672" y="1344"/>
              <a:ext cx="0" cy="14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Line 27"/>
            <p:cNvSpPr>
              <a:spLocks noChangeShapeType="1"/>
            </p:cNvSpPr>
            <p:nvPr/>
          </p:nvSpPr>
          <p:spPr bwMode="auto">
            <a:xfrm>
              <a:off x="672" y="1344"/>
              <a:ext cx="1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0" name="Oval 28"/>
            <p:cNvSpPr>
              <a:spLocks noChangeArrowheads="1"/>
            </p:cNvSpPr>
            <p:nvPr/>
          </p:nvSpPr>
          <p:spPr bwMode="auto">
            <a:xfrm>
              <a:off x="528" y="1488"/>
              <a:ext cx="288" cy="288"/>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5551" name="Text Box 29"/>
            <p:cNvSpPr txBox="1">
              <a:spLocks noChangeArrowheads="1"/>
            </p:cNvSpPr>
            <p:nvPr/>
          </p:nvSpPr>
          <p:spPr bwMode="auto">
            <a:xfrm>
              <a:off x="561" y="14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a:t>
              </a:r>
            </a:p>
          </p:txBody>
        </p:sp>
        <p:sp>
          <p:nvSpPr>
            <p:cNvPr id="65552" name="Text Box 30"/>
            <p:cNvSpPr txBox="1">
              <a:spLocks noChangeArrowheads="1"/>
            </p:cNvSpPr>
            <p:nvPr/>
          </p:nvSpPr>
          <p:spPr bwMode="auto">
            <a:xfrm>
              <a:off x="480" y="2160"/>
              <a:ext cx="9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Ohmmeter</a:t>
              </a:r>
            </a:p>
          </p:txBody>
        </p:sp>
      </p:grpSp>
      <p:graphicFrame>
        <p:nvGraphicFramePr>
          <p:cNvPr id="1399839" name="Object 31"/>
          <p:cNvGraphicFramePr>
            <a:graphicFrameLocks noChangeAspect="1"/>
          </p:cNvGraphicFramePr>
          <p:nvPr/>
        </p:nvGraphicFramePr>
        <p:xfrm>
          <a:off x="4724400" y="1905000"/>
          <a:ext cx="1028700" cy="722313"/>
        </p:xfrm>
        <a:graphic>
          <a:graphicData uri="http://schemas.openxmlformats.org/presentationml/2006/ole">
            <mc:AlternateContent xmlns:mc="http://schemas.openxmlformats.org/markup-compatibility/2006">
              <mc:Choice xmlns:v="urn:schemas-microsoft-com:vml" Requires="v">
                <p:oleObj spid="_x0000_s60740" name="Equation" r:id="rId4" imgW="558558" imgH="393529" progId="Equation.3">
                  <p:embed/>
                </p:oleObj>
              </mc:Choice>
              <mc:Fallback>
                <p:oleObj name="Equation" r:id="rId4" imgW="558558"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905000"/>
                        <a:ext cx="1028700" cy="7223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9840" name="Object 32"/>
          <p:cNvGraphicFramePr>
            <a:graphicFrameLocks noChangeAspect="1"/>
          </p:cNvGraphicFramePr>
          <p:nvPr/>
        </p:nvGraphicFramePr>
        <p:xfrm>
          <a:off x="3505200" y="2554288"/>
          <a:ext cx="842963" cy="722312"/>
        </p:xfrm>
        <a:graphic>
          <a:graphicData uri="http://schemas.openxmlformats.org/presentationml/2006/ole">
            <mc:AlternateContent xmlns:mc="http://schemas.openxmlformats.org/markup-compatibility/2006">
              <mc:Choice xmlns:v="urn:schemas-microsoft-com:vml" Requires="v">
                <p:oleObj spid="_x0000_s60741" name="Equation" r:id="rId6" imgW="457002" imgH="393529" progId="Equation.3">
                  <p:embed/>
                </p:oleObj>
              </mc:Choice>
              <mc:Fallback>
                <p:oleObj name="Equation" r:id="rId6" imgW="457002"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554288"/>
                        <a:ext cx="842963" cy="722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3" name="Rectangle 33"/>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Ohmmeter</a:t>
            </a:r>
          </a:p>
        </p:txBody>
      </p:sp>
      <p:sp>
        <p:nvSpPr>
          <p:cNvPr id="1399842" name="Rectangle 34"/>
          <p:cNvSpPr>
            <a:spLocks noChangeArrowheads="1"/>
          </p:cNvSpPr>
          <p:nvPr/>
        </p:nvSpPr>
        <p:spPr bwMode="auto">
          <a:xfrm>
            <a:off x="3062288" y="4179888"/>
            <a:ext cx="474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Ammeter with a small voltage source</a:t>
            </a:r>
            <a:endParaRPr lang="en-US" altLang="en-US"/>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38</a:t>
            </a:fld>
            <a:endParaRPr lang="en-US" altLang="en-US"/>
          </a:p>
        </p:txBody>
      </p:sp>
    </p:spTree>
    <p:extLst>
      <p:ext uri="{BB962C8B-B14F-4D97-AF65-F5344CB8AC3E}">
        <p14:creationId xmlns:p14="http://schemas.microsoft.com/office/powerpoint/2010/main" val="227730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39983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3998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99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5" name="Picture 2" descr="Fig19"/>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57200" y="1066800"/>
            <a:ext cx="3733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1859" name="Line 3"/>
          <p:cNvSpPr>
            <a:spLocks noChangeShapeType="1"/>
          </p:cNvSpPr>
          <p:nvPr/>
        </p:nvSpPr>
        <p:spPr bwMode="auto">
          <a:xfrm>
            <a:off x="7391400" y="1676400"/>
            <a:ext cx="152400" cy="228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01860" name="Object 4"/>
          <p:cNvGraphicFramePr>
            <a:graphicFrameLocks noChangeAspect="1"/>
          </p:cNvGraphicFramePr>
          <p:nvPr/>
        </p:nvGraphicFramePr>
        <p:xfrm>
          <a:off x="4495800" y="1295400"/>
          <a:ext cx="3721100" cy="442913"/>
        </p:xfrm>
        <a:graphic>
          <a:graphicData uri="http://schemas.openxmlformats.org/presentationml/2006/ole">
            <mc:AlternateContent xmlns:mc="http://schemas.openxmlformats.org/markup-compatibility/2006">
              <mc:Choice xmlns:v="urn:schemas-microsoft-com:vml" Requires="v">
                <p:oleObj spid="_x0000_s100779" name="Equation" r:id="rId5" imgW="2019300" imgH="241300" progId="Equation.3">
                  <p:embed/>
                </p:oleObj>
              </mc:Choice>
              <mc:Fallback>
                <p:oleObj name="Equation" r:id="rId5" imgW="20193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5400"/>
                        <a:ext cx="37211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1861" name="Object 5"/>
          <p:cNvGraphicFramePr>
            <a:graphicFrameLocks noChangeAspect="1"/>
          </p:cNvGraphicFramePr>
          <p:nvPr/>
        </p:nvGraphicFramePr>
        <p:xfrm>
          <a:off x="7434263" y="1752600"/>
          <a:ext cx="1100137" cy="722313"/>
        </p:xfrm>
        <a:graphic>
          <a:graphicData uri="http://schemas.openxmlformats.org/presentationml/2006/ole">
            <mc:AlternateContent xmlns:mc="http://schemas.openxmlformats.org/markup-compatibility/2006">
              <mc:Choice xmlns:v="urn:schemas-microsoft-com:vml" Requires="v">
                <p:oleObj spid="_x0000_s100780" name="Equation" r:id="rId7" imgW="596641" imgH="393529" progId="Equation.3">
                  <p:embed/>
                </p:oleObj>
              </mc:Choice>
              <mc:Fallback>
                <p:oleObj name="Equation" r:id="rId7" imgW="596641"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4263" y="1752600"/>
                        <a:ext cx="1100137"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1862" name="Object 6"/>
          <p:cNvGraphicFramePr>
            <a:graphicFrameLocks noChangeAspect="1"/>
          </p:cNvGraphicFramePr>
          <p:nvPr/>
        </p:nvGraphicFramePr>
        <p:xfrm>
          <a:off x="4495800" y="1981200"/>
          <a:ext cx="2058988" cy="722313"/>
        </p:xfrm>
        <a:graphic>
          <a:graphicData uri="http://schemas.openxmlformats.org/presentationml/2006/ole">
            <mc:AlternateContent xmlns:mc="http://schemas.openxmlformats.org/markup-compatibility/2006">
              <mc:Choice xmlns:v="urn:schemas-microsoft-com:vml" Requires="v">
                <p:oleObj spid="_x0000_s100781" name="Equation" r:id="rId9" imgW="1117115" imgH="393529" progId="Equation.3">
                  <p:embed/>
                </p:oleObj>
              </mc:Choice>
              <mc:Fallback>
                <p:oleObj name="Equation" r:id="rId9" imgW="1117115"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981200"/>
                        <a:ext cx="2058988"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1863" name="Object 7"/>
          <p:cNvGraphicFramePr>
            <a:graphicFrameLocks noChangeAspect="1"/>
          </p:cNvGraphicFramePr>
          <p:nvPr/>
        </p:nvGraphicFramePr>
        <p:xfrm>
          <a:off x="4198938" y="2705100"/>
          <a:ext cx="2555875" cy="725488"/>
        </p:xfrm>
        <a:graphic>
          <a:graphicData uri="http://schemas.openxmlformats.org/presentationml/2006/ole">
            <mc:AlternateContent xmlns:mc="http://schemas.openxmlformats.org/markup-compatibility/2006">
              <mc:Choice xmlns:v="urn:schemas-microsoft-com:vml" Requires="v">
                <p:oleObj spid="_x0000_s100782" name="Equation" r:id="rId11" imgW="1384300" imgH="393700" progId="Equation.DSMT4">
                  <p:embed/>
                </p:oleObj>
              </mc:Choice>
              <mc:Fallback>
                <p:oleObj name="Equation" r:id="rId11" imgW="13843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8938" y="2705100"/>
                        <a:ext cx="2555875" cy="725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64" name="Text Box 8"/>
          <p:cNvSpPr txBox="1">
            <a:spLocks noChangeArrowheads="1"/>
          </p:cNvSpPr>
          <p:nvPr/>
        </p:nvSpPr>
        <p:spPr bwMode="auto">
          <a:xfrm>
            <a:off x="1374775" y="3586163"/>
            <a:ext cx="277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Initial situation:</a:t>
            </a:r>
            <a:r>
              <a:rPr lang="en-US" altLang="en-US"/>
              <a:t> </a:t>
            </a:r>
            <a:r>
              <a:rPr lang="en-US" altLang="en-US" i="1"/>
              <a:t>Q=</a:t>
            </a:r>
            <a:r>
              <a:rPr lang="en-US" altLang="en-US"/>
              <a:t>0</a:t>
            </a:r>
          </a:p>
        </p:txBody>
      </p:sp>
      <p:sp>
        <p:nvSpPr>
          <p:cNvPr id="1401865" name="Line 9"/>
          <p:cNvSpPr>
            <a:spLocks noChangeShapeType="1"/>
          </p:cNvSpPr>
          <p:nvPr/>
        </p:nvSpPr>
        <p:spPr bwMode="auto">
          <a:xfrm>
            <a:off x="4133850" y="3810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01866" name="Object 10"/>
          <p:cNvGraphicFramePr>
            <a:graphicFrameLocks noChangeAspect="1"/>
          </p:cNvGraphicFramePr>
          <p:nvPr/>
        </p:nvGraphicFramePr>
        <p:xfrm>
          <a:off x="4591050" y="3468688"/>
          <a:ext cx="1123950" cy="722312"/>
        </p:xfrm>
        <a:graphic>
          <a:graphicData uri="http://schemas.openxmlformats.org/presentationml/2006/ole">
            <mc:AlternateContent xmlns:mc="http://schemas.openxmlformats.org/markup-compatibility/2006">
              <mc:Choice xmlns:v="urn:schemas-microsoft-com:vml" Requires="v">
                <p:oleObj spid="_x0000_s100783" name="Equation" r:id="rId13" imgW="609336" imgH="393529" progId="Equation.3">
                  <p:embed/>
                </p:oleObj>
              </mc:Choice>
              <mc:Fallback>
                <p:oleObj name="Equation" r:id="rId13" imgW="609336"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1050" y="3468688"/>
                        <a:ext cx="1123950" cy="722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67" name="Text Box 11"/>
          <p:cNvSpPr txBox="1">
            <a:spLocks noChangeArrowheads="1"/>
          </p:cNvSpPr>
          <p:nvPr/>
        </p:nvSpPr>
        <p:spPr bwMode="auto">
          <a:xfrm>
            <a:off x="762000" y="4495800"/>
            <a:ext cx="366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chemeClr val="accent2"/>
                </a:solidFill>
              </a:rPr>
              <a:t>Q</a:t>
            </a:r>
            <a:r>
              <a:rPr lang="en-US" altLang="en-US">
                <a:solidFill>
                  <a:schemeClr val="accent2"/>
                </a:solidFill>
              </a:rPr>
              <a:t> and </a:t>
            </a:r>
            <a:r>
              <a:rPr lang="en-US" altLang="en-US" i="1">
                <a:solidFill>
                  <a:schemeClr val="accent2"/>
                </a:solidFill>
              </a:rPr>
              <a:t>I </a:t>
            </a:r>
            <a:r>
              <a:rPr lang="en-US" altLang="en-US">
                <a:solidFill>
                  <a:schemeClr val="accent2"/>
                </a:solidFill>
              </a:rPr>
              <a:t>are changing in time</a:t>
            </a:r>
            <a:endParaRPr lang="en-US" altLang="en-US" i="1"/>
          </a:p>
        </p:txBody>
      </p:sp>
      <p:graphicFrame>
        <p:nvGraphicFramePr>
          <p:cNvPr id="1401868" name="Object 12"/>
          <p:cNvGraphicFramePr>
            <a:graphicFrameLocks noChangeAspect="1"/>
          </p:cNvGraphicFramePr>
          <p:nvPr/>
        </p:nvGraphicFramePr>
        <p:xfrm>
          <a:off x="4800600" y="4343400"/>
          <a:ext cx="374650" cy="722313"/>
        </p:xfrm>
        <a:graphic>
          <a:graphicData uri="http://schemas.openxmlformats.org/presentationml/2006/ole">
            <mc:AlternateContent xmlns:mc="http://schemas.openxmlformats.org/markup-compatibility/2006">
              <mc:Choice xmlns:v="urn:schemas-microsoft-com:vml" Requires="v">
                <p:oleObj spid="_x0000_s100784" name="Equation" r:id="rId15" imgW="203112" imgH="393529" progId="Equation.3">
                  <p:embed/>
                </p:oleObj>
              </mc:Choice>
              <mc:Fallback>
                <p:oleObj name="Equation" r:id="rId15" imgW="203112" imgH="3935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0600" y="4343400"/>
                        <a:ext cx="374650"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69" name="Freeform 13"/>
          <p:cNvSpPr>
            <a:spLocks/>
          </p:cNvSpPr>
          <p:nvPr/>
        </p:nvSpPr>
        <p:spPr bwMode="auto">
          <a:xfrm>
            <a:off x="5880100" y="3124200"/>
            <a:ext cx="1511300" cy="1612900"/>
          </a:xfrm>
          <a:custGeom>
            <a:avLst/>
            <a:gdLst>
              <a:gd name="T0" fmla="*/ 0 w 1192"/>
              <a:gd name="T1" fmla="*/ 2147483647 h 1064"/>
              <a:gd name="T2" fmla="*/ 2147483647 w 1192"/>
              <a:gd name="T3" fmla="*/ 2147483647 h 1064"/>
              <a:gd name="T4" fmla="*/ 2147483647 w 1192"/>
              <a:gd name="T5" fmla="*/ 2147483647 h 1064"/>
              <a:gd name="T6" fmla="*/ 2147483647 w 1192"/>
              <a:gd name="T7" fmla="*/ 2147483647 h 1064"/>
              <a:gd name="T8" fmla="*/ 2147483647 w 1192"/>
              <a:gd name="T9" fmla="*/ 2147483647 h 1064"/>
              <a:gd name="T10" fmla="*/ 2147483647 w 1192"/>
              <a:gd name="T11" fmla="*/ 2147483647 h 1064"/>
              <a:gd name="T12" fmla="*/ 2147483647 w 1192"/>
              <a:gd name="T13" fmla="*/ 2147483647 h 1064"/>
              <a:gd name="T14" fmla="*/ 2147483647 w 1192"/>
              <a:gd name="T15" fmla="*/ 0 h 1064"/>
              <a:gd name="T16" fmla="*/ 0 60000 65536"/>
              <a:gd name="T17" fmla="*/ 0 60000 65536"/>
              <a:gd name="T18" fmla="*/ 0 60000 65536"/>
              <a:gd name="T19" fmla="*/ 0 60000 65536"/>
              <a:gd name="T20" fmla="*/ 0 60000 65536"/>
              <a:gd name="T21" fmla="*/ 0 60000 65536"/>
              <a:gd name="T22" fmla="*/ 0 60000 65536"/>
              <a:gd name="T23" fmla="*/ 0 60000 65536"/>
              <a:gd name="T24" fmla="*/ 0 w 1192"/>
              <a:gd name="T25" fmla="*/ 0 h 1064"/>
              <a:gd name="T26" fmla="*/ 1192 w 1192"/>
              <a:gd name="T27" fmla="*/ 1064 h 10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2" h="1064">
                <a:moveTo>
                  <a:pt x="0" y="1056"/>
                </a:moveTo>
                <a:cubicBezTo>
                  <a:pt x="160" y="1060"/>
                  <a:pt x="320" y="1064"/>
                  <a:pt x="432" y="1056"/>
                </a:cubicBezTo>
                <a:cubicBezTo>
                  <a:pt x="544" y="1048"/>
                  <a:pt x="592" y="1032"/>
                  <a:pt x="672" y="1008"/>
                </a:cubicBezTo>
                <a:cubicBezTo>
                  <a:pt x="752" y="984"/>
                  <a:pt x="832" y="976"/>
                  <a:pt x="912" y="912"/>
                </a:cubicBezTo>
                <a:cubicBezTo>
                  <a:pt x="992" y="848"/>
                  <a:pt x="1112" y="736"/>
                  <a:pt x="1152" y="624"/>
                </a:cubicBezTo>
                <a:cubicBezTo>
                  <a:pt x="1192" y="512"/>
                  <a:pt x="1176" y="336"/>
                  <a:pt x="1152" y="240"/>
                </a:cubicBezTo>
                <a:cubicBezTo>
                  <a:pt x="1128" y="144"/>
                  <a:pt x="1072" y="88"/>
                  <a:pt x="1008" y="48"/>
                </a:cubicBezTo>
                <a:cubicBezTo>
                  <a:pt x="944" y="8"/>
                  <a:pt x="856" y="4"/>
                  <a:pt x="768"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1401870" name="Object 14"/>
          <p:cNvGraphicFramePr>
            <a:graphicFrameLocks noChangeAspect="1"/>
          </p:cNvGraphicFramePr>
          <p:nvPr/>
        </p:nvGraphicFramePr>
        <p:xfrm>
          <a:off x="457200" y="5486400"/>
          <a:ext cx="3043238" cy="792163"/>
        </p:xfrm>
        <a:graphic>
          <a:graphicData uri="http://schemas.openxmlformats.org/presentationml/2006/ole">
            <mc:AlternateContent xmlns:mc="http://schemas.openxmlformats.org/markup-compatibility/2006">
              <mc:Choice xmlns:v="urn:schemas-microsoft-com:vml" Requires="v">
                <p:oleObj spid="_x0000_s100785" name="Equation" r:id="rId17" imgW="1651000" imgH="431800" progId="Equation.3">
                  <p:embed/>
                </p:oleObj>
              </mc:Choice>
              <mc:Fallback>
                <p:oleObj name="Equation" r:id="rId17" imgW="1651000" imgH="431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5486400"/>
                        <a:ext cx="3043238" cy="792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71" name="Line 15"/>
          <p:cNvSpPr>
            <a:spLocks noChangeShapeType="1"/>
          </p:cNvSpPr>
          <p:nvPr/>
        </p:nvSpPr>
        <p:spPr bwMode="auto">
          <a:xfrm>
            <a:off x="3733800" y="5867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01872" name="Object 16"/>
          <p:cNvGraphicFramePr>
            <a:graphicFrameLocks noChangeAspect="1"/>
          </p:cNvGraphicFramePr>
          <p:nvPr/>
        </p:nvGraphicFramePr>
        <p:xfrm>
          <a:off x="4572000" y="5486400"/>
          <a:ext cx="1755775" cy="722313"/>
        </p:xfrm>
        <a:graphic>
          <a:graphicData uri="http://schemas.openxmlformats.org/presentationml/2006/ole">
            <mc:AlternateContent xmlns:mc="http://schemas.openxmlformats.org/markup-compatibility/2006">
              <mc:Choice xmlns:v="urn:schemas-microsoft-com:vml" Requires="v">
                <p:oleObj spid="_x0000_s100786" name="Equation" r:id="rId19" imgW="952087" imgH="393529" progId="Equation.3">
                  <p:embed/>
                </p:oleObj>
              </mc:Choice>
              <mc:Fallback>
                <p:oleObj name="Equation" r:id="rId19" imgW="952087" imgH="39352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0" y="5486400"/>
                        <a:ext cx="1755775"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1873" name="Line 17"/>
          <p:cNvSpPr>
            <a:spLocks noChangeShapeType="1"/>
          </p:cNvSpPr>
          <p:nvPr/>
        </p:nvSpPr>
        <p:spPr bwMode="auto">
          <a:xfrm>
            <a:off x="6477000" y="5867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401874" name="Object 18"/>
          <p:cNvGraphicFramePr>
            <a:graphicFrameLocks noChangeAspect="1"/>
          </p:cNvGraphicFramePr>
          <p:nvPr/>
        </p:nvGraphicFramePr>
        <p:xfrm>
          <a:off x="7239000" y="5486400"/>
          <a:ext cx="1498600" cy="722313"/>
        </p:xfrm>
        <a:graphic>
          <a:graphicData uri="http://schemas.openxmlformats.org/presentationml/2006/ole">
            <mc:AlternateContent xmlns:mc="http://schemas.openxmlformats.org/markup-compatibility/2006">
              <mc:Choice xmlns:v="urn:schemas-microsoft-com:vml" Requires="v">
                <p:oleObj spid="_x0000_s100787" name="Equation" r:id="rId21" imgW="812447" imgH="393529" progId="Equation.3">
                  <p:embed/>
                </p:oleObj>
              </mc:Choice>
              <mc:Fallback>
                <p:oleObj name="Equation" r:id="rId21" imgW="812447" imgH="393529"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39000" y="5486400"/>
                        <a:ext cx="1498600" cy="7223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603" name="Rectangle 19"/>
          <p:cNvSpPr>
            <a:spLocks noGrp="1" noChangeArrowheads="1"/>
          </p:cNvSpPr>
          <p:nvPr>
            <p:ph type="title" idx="4294967295"/>
          </p:nvPr>
        </p:nvSpPr>
        <p:spPr>
          <a:xfrm>
            <a:off x="0" y="274638"/>
            <a:ext cx="8229600" cy="1143000"/>
          </a:xfrm>
        </p:spPr>
        <p:txBody>
          <a:bodyPr/>
          <a:lstStyle/>
          <a:p>
            <a:pPr eaLnBrk="1" hangingPunct="1"/>
            <a:r>
              <a:rPr lang="en-US" altLang="en-US" sz="3600" smtClean="0">
                <a:ea typeface="ＭＳ Ｐゴシック" charset="-128"/>
              </a:rPr>
              <a:t>Quantitative Analysis of an RC Circuit</a:t>
            </a:r>
            <a:endParaRPr lang="en-US" altLang="en-US" smtClean="0">
              <a:ea typeface="ＭＳ Ｐゴシック" charset="-128"/>
            </a:endParaRP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39</a:t>
            </a:fld>
            <a:endParaRPr lang="en-US" altLang="en-US"/>
          </a:p>
        </p:txBody>
      </p:sp>
    </p:spTree>
    <p:extLst>
      <p:ext uri="{BB962C8B-B14F-4D97-AF65-F5344CB8AC3E}">
        <p14:creationId xmlns:p14="http://schemas.microsoft.com/office/powerpoint/2010/main" val="2366322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01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0185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140186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40186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40186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40186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1401865"/>
                                        </p:tgtEl>
                                        <p:attrNameLst>
                                          <p:attrName>style.visibility</p:attrName>
                                        </p:attrNameLst>
                                      </p:cBhvr>
                                      <p:to>
                                        <p:strVal val="visible"/>
                                      </p:to>
                                    </p:set>
                                    <p:anim calcmode="lin" valueType="num">
                                      <p:cBhvr>
                                        <p:cTn id="30" dur="500" fill="hold"/>
                                        <p:tgtEl>
                                          <p:spTgt spid="1401865"/>
                                        </p:tgtEl>
                                        <p:attrNameLst>
                                          <p:attrName>ppt_x</p:attrName>
                                        </p:attrNameLst>
                                      </p:cBhvr>
                                      <p:tavLst>
                                        <p:tav tm="0">
                                          <p:val>
                                            <p:strVal val="#ppt_x-#ppt_w/2"/>
                                          </p:val>
                                        </p:tav>
                                        <p:tav tm="100000">
                                          <p:val>
                                            <p:strVal val="#ppt_x"/>
                                          </p:val>
                                        </p:tav>
                                      </p:tavLst>
                                    </p:anim>
                                    <p:anim calcmode="lin" valueType="num">
                                      <p:cBhvr>
                                        <p:cTn id="31" dur="500" fill="hold"/>
                                        <p:tgtEl>
                                          <p:spTgt spid="1401865"/>
                                        </p:tgtEl>
                                        <p:attrNameLst>
                                          <p:attrName>ppt_y</p:attrName>
                                        </p:attrNameLst>
                                      </p:cBhvr>
                                      <p:tavLst>
                                        <p:tav tm="0">
                                          <p:val>
                                            <p:strVal val="#ppt_y"/>
                                          </p:val>
                                        </p:tav>
                                        <p:tav tm="100000">
                                          <p:val>
                                            <p:strVal val="#ppt_y"/>
                                          </p:val>
                                        </p:tav>
                                      </p:tavLst>
                                    </p:anim>
                                    <p:anim calcmode="lin" valueType="num">
                                      <p:cBhvr>
                                        <p:cTn id="32" dur="500" fill="hold"/>
                                        <p:tgtEl>
                                          <p:spTgt spid="1401865"/>
                                        </p:tgtEl>
                                        <p:attrNameLst>
                                          <p:attrName>ppt_w</p:attrName>
                                        </p:attrNameLst>
                                      </p:cBhvr>
                                      <p:tavLst>
                                        <p:tav tm="0">
                                          <p:val>
                                            <p:fltVal val="0"/>
                                          </p:val>
                                        </p:tav>
                                        <p:tav tm="100000">
                                          <p:val>
                                            <p:strVal val="#ppt_w"/>
                                          </p:val>
                                        </p:tav>
                                      </p:tavLst>
                                    </p:anim>
                                    <p:anim calcmode="lin" valueType="num">
                                      <p:cBhvr>
                                        <p:cTn id="33" dur="500" fill="hold"/>
                                        <p:tgtEl>
                                          <p:spTgt spid="1401865"/>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00"/>
                            </p:stCondLst>
                            <p:childTnLst>
                              <p:par>
                                <p:cTn id="35" presetID="1" presetClass="entr" presetSubtype="0" fill="hold" nodeType="afterEffect">
                                  <p:stCondLst>
                                    <p:cond delay="0"/>
                                  </p:stCondLst>
                                  <p:childTnLst>
                                    <p:set>
                                      <p:cBhvr>
                                        <p:cTn id="36" dur="1" fill="hold">
                                          <p:stCondLst>
                                            <p:cond delay="499"/>
                                          </p:stCondLst>
                                        </p:cTn>
                                        <p:tgtEl>
                                          <p:spTgt spid="140186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4018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401868"/>
                                        </p:tgtEl>
                                        <p:attrNameLst>
                                          <p:attrName>style.visibility</p:attrName>
                                        </p:attrNameLst>
                                      </p:cBhvr>
                                      <p:to>
                                        <p:strVal val="visible"/>
                                      </p:to>
                                    </p:set>
                                  </p:childTnLst>
                                </p:cTn>
                              </p:par>
                            </p:childTnLst>
                          </p:cTn>
                        </p:par>
                        <p:par>
                          <p:cTn id="45" fill="hold" nodeType="afterGroup">
                            <p:stCondLst>
                              <p:cond delay="500"/>
                            </p:stCondLst>
                            <p:childTnLst>
                              <p:par>
                                <p:cTn id="46" presetID="17" presetClass="entr" presetSubtype="4" fill="hold" grpId="0" nodeType="afterEffect">
                                  <p:stCondLst>
                                    <p:cond delay="0"/>
                                  </p:stCondLst>
                                  <p:childTnLst>
                                    <p:set>
                                      <p:cBhvr>
                                        <p:cTn id="47" dur="1" fill="hold">
                                          <p:stCondLst>
                                            <p:cond delay="0"/>
                                          </p:stCondLst>
                                        </p:cTn>
                                        <p:tgtEl>
                                          <p:spTgt spid="1401869"/>
                                        </p:tgtEl>
                                        <p:attrNameLst>
                                          <p:attrName>style.visibility</p:attrName>
                                        </p:attrNameLst>
                                      </p:cBhvr>
                                      <p:to>
                                        <p:strVal val="visible"/>
                                      </p:to>
                                    </p:set>
                                    <p:anim calcmode="lin" valueType="num">
                                      <p:cBhvr>
                                        <p:cTn id="48" dur="500" fill="hold"/>
                                        <p:tgtEl>
                                          <p:spTgt spid="1401869"/>
                                        </p:tgtEl>
                                        <p:attrNameLst>
                                          <p:attrName>ppt_x</p:attrName>
                                        </p:attrNameLst>
                                      </p:cBhvr>
                                      <p:tavLst>
                                        <p:tav tm="0">
                                          <p:val>
                                            <p:strVal val="#ppt_x"/>
                                          </p:val>
                                        </p:tav>
                                        <p:tav tm="100000">
                                          <p:val>
                                            <p:strVal val="#ppt_x"/>
                                          </p:val>
                                        </p:tav>
                                      </p:tavLst>
                                    </p:anim>
                                    <p:anim calcmode="lin" valueType="num">
                                      <p:cBhvr>
                                        <p:cTn id="49" dur="500" fill="hold"/>
                                        <p:tgtEl>
                                          <p:spTgt spid="1401869"/>
                                        </p:tgtEl>
                                        <p:attrNameLst>
                                          <p:attrName>ppt_y</p:attrName>
                                        </p:attrNameLst>
                                      </p:cBhvr>
                                      <p:tavLst>
                                        <p:tav tm="0">
                                          <p:val>
                                            <p:strVal val="#ppt_y+#ppt_h/2"/>
                                          </p:val>
                                        </p:tav>
                                        <p:tav tm="100000">
                                          <p:val>
                                            <p:strVal val="#ppt_y"/>
                                          </p:val>
                                        </p:tav>
                                      </p:tavLst>
                                    </p:anim>
                                    <p:anim calcmode="lin" valueType="num">
                                      <p:cBhvr>
                                        <p:cTn id="50" dur="500" fill="hold"/>
                                        <p:tgtEl>
                                          <p:spTgt spid="1401869"/>
                                        </p:tgtEl>
                                        <p:attrNameLst>
                                          <p:attrName>ppt_w</p:attrName>
                                        </p:attrNameLst>
                                      </p:cBhvr>
                                      <p:tavLst>
                                        <p:tav tm="0">
                                          <p:val>
                                            <p:strVal val="#ppt_w"/>
                                          </p:val>
                                        </p:tav>
                                        <p:tav tm="100000">
                                          <p:val>
                                            <p:strVal val="#ppt_w"/>
                                          </p:val>
                                        </p:tav>
                                      </p:tavLst>
                                    </p:anim>
                                    <p:anim calcmode="lin" valueType="num">
                                      <p:cBhvr>
                                        <p:cTn id="51" dur="500" fill="hold"/>
                                        <p:tgtEl>
                                          <p:spTgt spid="1401869"/>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499"/>
                                          </p:stCondLst>
                                        </p:cTn>
                                        <p:tgtEl>
                                          <p:spTgt spid="1401870"/>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1401871"/>
                                        </p:tgtEl>
                                        <p:attrNameLst>
                                          <p:attrName>style.visibility</p:attrName>
                                        </p:attrNameLst>
                                      </p:cBhvr>
                                      <p:to>
                                        <p:strVal val="visible"/>
                                      </p:to>
                                    </p:set>
                                    <p:anim calcmode="lin" valueType="num">
                                      <p:cBhvr>
                                        <p:cTn id="60" dur="500" fill="hold"/>
                                        <p:tgtEl>
                                          <p:spTgt spid="1401871"/>
                                        </p:tgtEl>
                                        <p:attrNameLst>
                                          <p:attrName>ppt_x</p:attrName>
                                        </p:attrNameLst>
                                      </p:cBhvr>
                                      <p:tavLst>
                                        <p:tav tm="0">
                                          <p:val>
                                            <p:strVal val="#ppt_x-#ppt_w/2"/>
                                          </p:val>
                                        </p:tav>
                                        <p:tav tm="100000">
                                          <p:val>
                                            <p:strVal val="#ppt_x"/>
                                          </p:val>
                                        </p:tav>
                                      </p:tavLst>
                                    </p:anim>
                                    <p:anim calcmode="lin" valueType="num">
                                      <p:cBhvr>
                                        <p:cTn id="61" dur="500" fill="hold"/>
                                        <p:tgtEl>
                                          <p:spTgt spid="1401871"/>
                                        </p:tgtEl>
                                        <p:attrNameLst>
                                          <p:attrName>ppt_y</p:attrName>
                                        </p:attrNameLst>
                                      </p:cBhvr>
                                      <p:tavLst>
                                        <p:tav tm="0">
                                          <p:val>
                                            <p:strVal val="#ppt_y"/>
                                          </p:val>
                                        </p:tav>
                                        <p:tav tm="100000">
                                          <p:val>
                                            <p:strVal val="#ppt_y"/>
                                          </p:val>
                                        </p:tav>
                                      </p:tavLst>
                                    </p:anim>
                                    <p:anim calcmode="lin" valueType="num">
                                      <p:cBhvr>
                                        <p:cTn id="62" dur="500" fill="hold"/>
                                        <p:tgtEl>
                                          <p:spTgt spid="1401871"/>
                                        </p:tgtEl>
                                        <p:attrNameLst>
                                          <p:attrName>ppt_w</p:attrName>
                                        </p:attrNameLst>
                                      </p:cBhvr>
                                      <p:tavLst>
                                        <p:tav tm="0">
                                          <p:val>
                                            <p:fltVal val="0"/>
                                          </p:val>
                                        </p:tav>
                                        <p:tav tm="100000">
                                          <p:val>
                                            <p:strVal val="#ppt_w"/>
                                          </p:val>
                                        </p:tav>
                                      </p:tavLst>
                                    </p:anim>
                                    <p:anim calcmode="lin" valueType="num">
                                      <p:cBhvr>
                                        <p:cTn id="63" dur="500" fill="hold"/>
                                        <p:tgtEl>
                                          <p:spTgt spid="1401871"/>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500"/>
                            </p:stCondLst>
                            <p:childTnLst>
                              <p:par>
                                <p:cTn id="65" presetID="1" presetClass="entr" presetSubtype="0" fill="hold" nodeType="afterEffect">
                                  <p:stCondLst>
                                    <p:cond delay="0"/>
                                  </p:stCondLst>
                                  <p:childTnLst>
                                    <p:set>
                                      <p:cBhvr>
                                        <p:cTn id="66" dur="1" fill="hold">
                                          <p:stCondLst>
                                            <p:cond delay="499"/>
                                          </p:stCondLst>
                                        </p:cTn>
                                        <p:tgtEl>
                                          <p:spTgt spid="140187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401873"/>
                                        </p:tgtEl>
                                        <p:attrNameLst>
                                          <p:attrName>style.visibility</p:attrName>
                                        </p:attrNameLst>
                                      </p:cBhvr>
                                      <p:to>
                                        <p:strVal val="visible"/>
                                      </p:to>
                                    </p:set>
                                    <p:anim calcmode="lin" valueType="num">
                                      <p:cBhvr>
                                        <p:cTn id="71" dur="500" fill="hold"/>
                                        <p:tgtEl>
                                          <p:spTgt spid="1401873"/>
                                        </p:tgtEl>
                                        <p:attrNameLst>
                                          <p:attrName>ppt_x</p:attrName>
                                        </p:attrNameLst>
                                      </p:cBhvr>
                                      <p:tavLst>
                                        <p:tav tm="0">
                                          <p:val>
                                            <p:strVal val="#ppt_x-#ppt_w/2"/>
                                          </p:val>
                                        </p:tav>
                                        <p:tav tm="100000">
                                          <p:val>
                                            <p:strVal val="#ppt_x"/>
                                          </p:val>
                                        </p:tav>
                                      </p:tavLst>
                                    </p:anim>
                                    <p:anim calcmode="lin" valueType="num">
                                      <p:cBhvr>
                                        <p:cTn id="72" dur="500" fill="hold"/>
                                        <p:tgtEl>
                                          <p:spTgt spid="1401873"/>
                                        </p:tgtEl>
                                        <p:attrNameLst>
                                          <p:attrName>ppt_y</p:attrName>
                                        </p:attrNameLst>
                                      </p:cBhvr>
                                      <p:tavLst>
                                        <p:tav tm="0">
                                          <p:val>
                                            <p:strVal val="#ppt_y"/>
                                          </p:val>
                                        </p:tav>
                                        <p:tav tm="100000">
                                          <p:val>
                                            <p:strVal val="#ppt_y"/>
                                          </p:val>
                                        </p:tav>
                                      </p:tavLst>
                                    </p:anim>
                                    <p:anim calcmode="lin" valueType="num">
                                      <p:cBhvr>
                                        <p:cTn id="73" dur="500" fill="hold"/>
                                        <p:tgtEl>
                                          <p:spTgt spid="1401873"/>
                                        </p:tgtEl>
                                        <p:attrNameLst>
                                          <p:attrName>ppt_w</p:attrName>
                                        </p:attrNameLst>
                                      </p:cBhvr>
                                      <p:tavLst>
                                        <p:tav tm="0">
                                          <p:val>
                                            <p:fltVal val="0"/>
                                          </p:val>
                                        </p:tav>
                                        <p:tav tm="100000">
                                          <p:val>
                                            <p:strVal val="#ppt_w"/>
                                          </p:val>
                                        </p:tav>
                                      </p:tavLst>
                                    </p:anim>
                                    <p:anim calcmode="lin" valueType="num">
                                      <p:cBhvr>
                                        <p:cTn id="74" dur="500" fill="hold"/>
                                        <p:tgtEl>
                                          <p:spTgt spid="1401873"/>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500"/>
                            </p:stCondLst>
                            <p:childTnLst>
                              <p:par>
                                <p:cTn id="76" presetID="1" presetClass="entr" presetSubtype="0" fill="hold" nodeType="afterEffect">
                                  <p:stCondLst>
                                    <p:cond delay="0"/>
                                  </p:stCondLst>
                                  <p:childTnLst>
                                    <p:set>
                                      <p:cBhvr>
                                        <p:cTn id="77" dur="1" fill="hold">
                                          <p:stCondLst>
                                            <p:cond delay="499"/>
                                          </p:stCondLst>
                                        </p:cTn>
                                        <p:tgtEl>
                                          <p:spTgt spid="1401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859" grpId="0" animBg="1"/>
      <p:bldP spid="1401864" grpId="0" autoUpdateAnimBg="0"/>
      <p:bldP spid="1401865" grpId="0" animBg="1"/>
      <p:bldP spid="1401867" grpId="0" autoUpdateAnimBg="0"/>
      <p:bldP spid="1401869" grpId="0" animBg="1"/>
      <p:bldP spid="1401871" grpId="0" animBg="1"/>
      <p:bldP spid="14018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Text Box 2"/>
          <p:cNvSpPr txBox="1">
            <a:spLocks noChangeArrowheads="1"/>
          </p:cNvSpPr>
          <p:nvPr/>
        </p:nvSpPr>
        <p:spPr bwMode="auto">
          <a:xfrm>
            <a:off x="1676400" y="1447800"/>
            <a:ext cx="573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chemeClr val="accent2"/>
                </a:solidFill>
              </a:rPr>
              <a:t>Why light bulb is brighter with two batteries?</a:t>
            </a:r>
            <a:endParaRPr lang="en-US" altLang="en-US"/>
          </a:p>
        </p:txBody>
      </p:sp>
      <p:pic>
        <p:nvPicPr>
          <p:cNvPr id="54274" name="Picture 3" descr="Fig18"/>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81000" y="1143000"/>
            <a:ext cx="127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Fig18"/>
          <p:cNvPicPr>
            <a:picLocks noChangeAspect="1" noChangeArrowheads="1"/>
          </p:cNvPicPr>
          <p:nvPr/>
        </p:nvPicPr>
        <p:blipFill>
          <a:blip r:embed="rId5">
            <a:lum contrast="18000"/>
            <a:extLst>
              <a:ext uri="{28A0092B-C50C-407E-A947-70E740481C1C}">
                <a14:useLocalDpi xmlns:a14="http://schemas.microsoft.com/office/drawing/2010/main" val="0"/>
              </a:ext>
            </a:extLst>
          </a:blip>
          <a:srcRect b="1964"/>
          <a:stretch>
            <a:fillRect/>
          </a:stretch>
        </p:blipFill>
        <p:spPr bwMode="auto">
          <a:xfrm>
            <a:off x="7696200" y="1371600"/>
            <a:ext cx="944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91269" name="Object 2"/>
          <p:cNvGraphicFramePr>
            <a:graphicFrameLocks noChangeAspect="1"/>
          </p:cNvGraphicFramePr>
          <p:nvPr/>
        </p:nvGraphicFramePr>
        <p:xfrm>
          <a:off x="514350" y="3897313"/>
          <a:ext cx="1590675" cy="373062"/>
        </p:xfrm>
        <a:graphic>
          <a:graphicData uri="http://schemas.openxmlformats.org/presentationml/2006/ole">
            <mc:AlternateContent xmlns:mc="http://schemas.openxmlformats.org/markup-compatibility/2006">
              <mc:Choice xmlns:v="urn:schemas-microsoft-com:vml" Requires="v">
                <p:oleObj spid="_x0000_s99989" name="Equation" r:id="rId6" imgW="863600" imgH="203200" progId="Equation.3">
                  <p:embed/>
                </p:oleObj>
              </mc:Choice>
              <mc:Fallback>
                <p:oleObj name="Equation" r:id="rId6" imgW="8636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 y="3897313"/>
                        <a:ext cx="1590675" cy="373062"/>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0" name="Object 3"/>
          <p:cNvGraphicFramePr>
            <a:graphicFrameLocks noChangeAspect="1"/>
          </p:cNvGraphicFramePr>
          <p:nvPr/>
        </p:nvGraphicFramePr>
        <p:xfrm>
          <a:off x="514350" y="4267200"/>
          <a:ext cx="1100138" cy="723900"/>
        </p:xfrm>
        <a:graphic>
          <a:graphicData uri="http://schemas.openxmlformats.org/presentationml/2006/ole">
            <mc:AlternateContent xmlns:mc="http://schemas.openxmlformats.org/markup-compatibility/2006">
              <mc:Choice xmlns:v="urn:schemas-microsoft-com:vml" Requires="v">
                <p:oleObj spid="_x0000_s99990" name="Equation" r:id="rId8" imgW="596900" imgH="393700" progId="Equation.3">
                  <p:embed/>
                </p:oleObj>
              </mc:Choice>
              <mc:Fallback>
                <p:oleObj name="Equation" r:id="rId8" imgW="596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267200"/>
                        <a:ext cx="11001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1" name="Object 4"/>
          <p:cNvGraphicFramePr>
            <a:graphicFrameLocks noChangeAspect="1"/>
          </p:cNvGraphicFramePr>
          <p:nvPr/>
        </p:nvGraphicFramePr>
        <p:xfrm>
          <a:off x="457200" y="4876800"/>
          <a:ext cx="2381250" cy="723900"/>
        </p:xfrm>
        <a:graphic>
          <a:graphicData uri="http://schemas.openxmlformats.org/presentationml/2006/ole">
            <mc:AlternateContent xmlns:mc="http://schemas.openxmlformats.org/markup-compatibility/2006">
              <mc:Choice xmlns:v="urn:schemas-microsoft-com:vml" Requires="v">
                <p:oleObj spid="_x0000_s99991" name="Equation" r:id="rId10" imgW="1295400" imgH="393700" progId="Equation.3">
                  <p:embed/>
                </p:oleObj>
              </mc:Choice>
              <mc:Fallback>
                <p:oleObj name="Equation" r:id="rId10" imgW="1295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76800"/>
                        <a:ext cx="2381250" cy="72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2" name="Object 5"/>
          <p:cNvGraphicFramePr>
            <a:graphicFrameLocks noChangeAspect="1"/>
          </p:cNvGraphicFramePr>
          <p:nvPr/>
        </p:nvGraphicFramePr>
        <p:xfrm>
          <a:off x="6477000" y="3581400"/>
          <a:ext cx="1728788" cy="373063"/>
        </p:xfrm>
        <a:graphic>
          <a:graphicData uri="http://schemas.openxmlformats.org/presentationml/2006/ole">
            <mc:AlternateContent xmlns:mc="http://schemas.openxmlformats.org/markup-compatibility/2006">
              <mc:Choice xmlns:v="urn:schemas-microsoft-com:vml" Requires="v">
                <p:oleObj spid="_x0000_s99992" name="Equation" r:id="rId12" imgW="939800" imgH="203200" progId="Equation.3">
                  <p:embed/>
                </p:oleObj>
              </mc:Choice>
              <mc:Fallback>
                <p:oleObj name="Equation" r:id="rId12" imgW="9398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3581400"/>
                        <a:ext cx="1728788" cy="373063"/>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73" name="Object 6"/>
          <p:cNvGraphicFramePr>
            <a:graphicFrameLocks noChangeAspect="1"/>
          </p:cNvGraphicFramePr>
          <p:nvPr/>
        </p:nvGraphicFramePr>
        <p:xfrm>
          <a:off x="6400800" y="4114800"/>
          <a:ext cx="1239838" cy="723900"/>
        </p:xfrm>
        <a:graphic>
          <a:graphicData uri="http://schemas.openxmlformats.org/presentationml/2006/ole">
            <mc:AlternateContent xmlns:mc="http://schemas.openxmlformats.org/markup-compatibility/2006">
              <mc:Choice xmlns:v="urn:schemas-microsoft-com:vml" Requires="v">
                <p:oleObj spid="_x0000_s99993" name="Equation" r:id="rId14" imgW="673100" imgH="393700" progId="Equation.3">
                  <p:embed/>
                </p:oleObj>
              </mc:Choice>
              <mc:Fallback>
                <p:oleObj name="Equation" r:id="rId14" imgW="673100" imgH="393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114800"/>
                        <a:ext cx="1239838" cy="723900"/>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1" name="Rectangle 12"/>
          <p:cNvSpPr>
            <a:spLocks noChangeArrowheads="1"/>
          </p:cNvSpPr>
          <p:nvPr/>
        </p:nvSpPr>
        <p:spPr bwMode="auto">
          <a:xfrm>
            <a:off x="3429000" y="4038600"/>
            <a:ext cx="2667000" cy="2286000"/>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endParaRPr lang="en-US" altLang="en-US"/>
          </a:p>
        </p:txBody>
      </p:sp>
      <p:graphicFrame>
        <p:nvGraphicFramePr>
          <p:cNvPr id="54282" name="Object 7"/>
          <p:cNvGraphicFramePr>
            <a:graphicFrameLocks noChangeAspect="1"/>
          </p:cNvGraphicFramePr>
          <p:nvPr>
            <p:extLst>
              <p:ext uri="{D42A27DB-BD31-4B8C-83A1-F6EECF244321}">
                <p14:modId xmlns:p14="http://schemas.microsoft.com/office/powerpoint/2010/main" val="1479557113"/>
              </p:ext>
            </p:extLst>
          </p:nvPr>
        </p:nvGraphicFramePr>
        <p:xfrm>
          <a:off x="3611880" y="4783137"/>
          <a:ext cx="2265363" cy="796925"/>
        </p:xfrm>
        <a:graphic>
          <a:graphicData uri="http://schemas.openxmlformats.org/presentationml/2006/ole">
            <mc:AlternateContent xmlns:mc="http://schemas.openxmlformats.org/markup-compatibility/2006">
              <mc:Choice xmlns:v="urn:schemas-microsoft-com:vml" Requires="v">
                <p:oleObj spid="_x0000_s99994" name="Equation" r:id="rId16" imgW="1231560" imgH="431640" progId="Equation.DSMT4">
                  <p:embed/>
                </p:oleObj>
              </mc:Choice>
              <mc:Fallback>
                <p:oleObj name="Equation" r:id="rId16" imgW="1231560" imgH="431640" progId="Equation.DSMT4">
                  <p:embed/>
                  <p:pic>
                    <p:nvPicPr>
                      <p:cNvPr id="0" name=""/>
                      <p:cNvPicPr>
                        <a:picLocks noChangeAspect="1" noChangeArrowheads="1"/>
                      </p:cNvPicPr>
                      <p:nvPr/>
                    </p:nvPicPr>
                    <p:blipFill>
                      <a:blip r:embed="rId17"/>
                      <a:srcRect/>
                      <a:stretch>
                        <a:fillRect/>
                      </a:stretch>
                    </p:blipFill>
                    <p:spPr bwMode="auto">
                      <a:xfrm>
                        <a:off x="3611880" y="4783137"/>
                        <a:ext cx="2265363" cy="79692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3" name="Text Box 14"/>
          <p:cNvSpPr txBox="1">
            <a:spLocks noChangeArrowheads="1"/>
          </p:cNvSpPr>
          <p:nvPr/>
        </p:nvSpPr>
        <p:spPr bwMode="auto">
          <a:xfrm>
            <a:off x="3611880" y="4191000"/>
            <a:ext cx="2349500"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dirty="0">
                <a:solidFill>
                  <a:srgbClr val="FF0000"/>
                </a:solidFill>
              </a:rPr>
              <a:t>Work per second:</a:t>
            </a:r>
            <a:endParaRPr lang="en-US" altLang="en-US" dirty="0"/>
          </a:p>
        </p:txBody>
      </p:sp>
      <p:graphicFrame>
        <p:nvGraphicFramePr>
          <p:cNvPr id="54284" name="Object 8"/>
          <p:cNvGraphicFramePr>
            <a:graphicFrameLocks noChangeAspect="1"/>
          </p:cNvGraphicFramePr>
          <p:nvPr/>
        </p:nvGraphicFramePr>
        <p:xfrm>
          <a:off x="3844925" y="5876925"/>
          <a:ext cx="1563688" cy="354013"/>
        </p:xfrm>
        <a:graphic>
          <a:graphicData uri="http://schemas.openxmlformats.org/presentationml/2006/ole">
            <mc:AlternateContent xmlns:mc="http://schemas.openxmlformats.org/markup-compatibility/2006">
              <mc:Choice xmlns:v="urn:schemas-microsoft-com:vml" Requires="v">
                <p:oleObj spid="_x0000_s99995" name="Equation" r:id="rId18" imgW="850900" imgH="190500" progId="Equation.DSMT4">
                  <p:embed/>
                </p:oleObj>
              </mc:Choice>
              <mc:Fallback>
                <p:oleObj name="Equation" r:id="rId18" imgW="850900" imgH="190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5876925"/>
                        <a:ext cx="1563688" cy="354013"/>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0" name="Object 9"/>
          <p:cNvGraphicFramePr>
            <a:graphicFrameLocks noChangeAspect="1"/>
          </p:cNvGraphicFramePr>
          <p:nvPr/>
        </p:nvGraphicFramePr>
        <p:xfrm>
          <a:off x="387350" y="5580063"/>
          <a:ext cx="2519363" cy="842962"/>
        </p:xfrm>
        <a:graphic>
          <a:graphicData uri="http://schemas.openxmlformats.org/presentationml/2006/ole">
            <mc:AlternateContent xmlns:mc="http://schemas.openxmlformats.org/markup-compatibility/2006">
              <mc:Choice xmlns:v="urn:schemas-microsoft-com:vml" Requires="v">
                <p:oleObj spid="_x0000_s99996" name="Equation" r:id="rId20" imgW="1371600" imgH="457200" progId="Equation.DSMT4">
                  <p:embed/>
                </p:oleObj>
              </mc:Choice>
              <mc:Fallback>
                <p:oleObj name="Equation" r:id="rId20" imgW="1371600" imgH="457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350" y="5580063"/>
                        <a:ext cx="2519363" cy="842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1" name="Object 10"/>
          <p:cNvGraphicFramePr>
            <a:graphicFrameLocks noChangeAspect="1"/>
          </p:cNvGraphicFramePr>
          <p:nvPr/>
        </p:nvGraphicFramePr>
        <p:xfrm>
          <a:off x="6448425" y="5421313"/>
          <a:ext cx="2682875" cy="841375"/>
        </p:xfrm>
        <a:graphic>
          <a:graphicData uri="http://schemas.openxmlformats.org/presentationml/2006/ole">
            <mc:AlternateContent xmlns:mc="http://schemas.openxmlformats.org/markup-compatibility/2006">
              <mc:Choice xmlns:v="urn:schemas-microsoft-com:vml" Requires="v">
                <p:oleObj spid="_x0000_s99997" name="Equation" r:id="rId22" imgW="1460500" imgH="457200" progId="Equation.DSMT4">
                  <p:embed/>
                </p:oleObj>
              </mc:Choice>
              <mc:Fallback>
                <p:oleObj name="Equation" r:id="rId22" imgW="1460500" imgH="457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48425" y="5421313"/>
                        <a:ext cx="2682875" cy="84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91282" name="Object 11"/>
          <p:cNvGraphicFramePr>
            <a:graphicFrameLocks noChangeAspect="1"/>
          </p:cNvGraphicFramePr>
          <p:nvPr/>
        </p:nvGraphicFramePr>
        <p:xfrm>
          <a:off x="6483350" y="6348413"/>
          <a:ext cx="1800225" cy="373062"/>
        </p:xfrm>
        <a:graphic>
          <a:graphicData uri="http://schemas.openxmlformats.org/presentationml/2006/ole">
            <mc:AlternateContent xmlns:mc="http://schemas.openxmlformats.org/markup-compatibility/2006">
              <mc:Choice xmlns:v="urn:schemas-microsoft-com:vml" Requires="v">
                <p:oleObj spid="_x0000_s99998" name="Equation" r:id="rId24" imgW="977900" imgH="203200" progId="Equation.DSMT4">
                  <p:embed/>
                </p:oleObj>
              </mc:Choice>
              <mc:Fallback>
                <p:oleObj name="Equation" r:id="rId24" imgW="977900" imgH="203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83350" y="6348413"/>
                        <a:ext cx="1800225" cy="373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88" name="Rectangle 19"/>
          <p:cNvSpPr>
            <a:spLocks noGrp="1" noChangeArrowheads="1"/>
          </p:cNvSpPr>
          <p:nvPr>
            <p:ph type="title"/>
          </p:nvPr>
        </p:nvSpPr>
        <p:spPr>
          <a:xfrm>
            <a:off x="0" y="0"/>
            <a:ext cx="9144000" cy="914400"/>
          </a:xfrm>
        </p:spPr>
        <p:txBody>
          <a:bodyPr/>
          <a:lstStyle/>
          <a:p>
            <a:r>
              <a:rPr lang="en-US" altLang="en-US" smtClean="0"/>
              <a:t>Two Batteries in Series</a:t>
            </a:r>
          </a:p>
        </p:txBody>
      </p:sp>
      <p:sp>
        <p:nvSpPr>
          <p:cNvPr id="1291284" name="Rectangle 20"/>
          <p:cNvSpPr>
            <a:spLocks noChangeArrowheads="1"/>
          </p:cNvSpPr>
          <p:nvPr/>
        </p:nvSpPr>
        <p:spPr bwMode="auto">
          <a:xfrm>
            <a:off x="1676400" y="1935163"/>
            <a:ext cx="594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008000"/>
                </a:solidFill>
              </a:rPr>
              <a:t>Two batteries in series can drive more current:</a:t>
            </a:r>
          </a:p>
          <a:p>
            <a:pPr eaLnBrk="1" hangingPunct="1"/>
            <a:r>
              <a:rPr lang="en-US" altLang="en-US">
                <a:solidFill>
                  <a:srgbClr val="008000"/>
                </a:solidFill>
              </a:rPr>
              <a:t>Potential difference across two batteries in series is 2</a:t>
            </a:r>
            <a:r>
              <a:rPr lang="en-US" altLang="en-US" i="1">
                <a:solidFill>
                  <a:srgbClr val="008000"/>
                </a:solidFill>
              </a:rPr>
              <a:t>emf </a:t>
            </a:r>
            <a:r>
              <a:rPr lang="en-US" altLang="en-US">
                <a:solidFill>
                  <a:srgbClr val="008000"/>
                </a:solidFill>
                <a:sym typeface="Symbol" pitchFamily="18" charset="2"/>
              </a:rPr>
              <a:t></a:t>
            </a:r>
            <a:r>
              <a:rPr lang="en-US" altLang="en-US">
                <a:solidFill>
                  <a:srgbClr val="008000"/>
                </a:solidFill>
              </a:rPr>
              <a:t> doubles electric field everywhere in the circuit </a:t>
            </a:r>
            <a:r>
              <a:rPr lang="en-US" altLang="en-US">
                <a:solidFill>
                  <a:srgbClr val="008000"/>
                </a:solidFill>
                <a:sym typeface="Symbol" pitchFamily="18" charset="2"/>
              </a:rPr>
              <a:t></a:t>
            </a:r>
            <a:r>
              <a:rPr lang="en-US" altLang="en-US">
                <a:solidFill>
                  <a:srgbClr val="008000"/>
                </a:solidFill>
              </a:rPr>
              <a:t> doubles drift speed </a:t>
            </a:r>
            <a:r>
              <a:rPr lang="en-US" altLang="en-US">
                <a:solidFill>
                  <a:srgbClr val="008000"/>
                </a:solidFill>
                <a:sym typeface="Symbol" pitchFamily="18" charset="2"/>
              </a:rPr>
              <a:t></a:t>
            </a:r>
            <a:r>
              <a:rPr lang="en-US" altLang="en-US">
                <a:solidFill>
                  <a:srgbClr val="008000"/>
                </a:solidFill>
              </a:rPr>
              <a:t> doubles current.</a:t>
            </a:r>
            <a:endParaRPr lang="en-US" altLang="en-US"/>
          </a:p>
        </p:txBody>
      </p:sp>
      <p:graphicFrame>
        <p:nvGraphicFramePr>
          <p:cNvPr id="54290" name="Object 12"/>
          <p:cNvGraphicFramePr>
            <a:graphicFrameLocks noChangeAspect="1"/>
          </p:cNvGraphicFramePr>
          <p:nvPr/>
        </p:nvGraphicFramePr>
        <p:xfrm>
          <a:off x="6400800" y="4873625"/>
          <a:ext cx="1676400" cy="765175"/>
        </p:xfrm>
        <a:graphic>
          <a:graphicData uri="http://schemas.openxmlformats.org/presentationml/2006/ole">
            <mc:AlternateContent xmlns:mc="http://schemas.openxmlformats.org/markup-compatibility/2006">
              <mc:Choice xmlns:v="urn:schemas-microsoft-com:vml" Requires="v">
                <p:oleObj spid="_x0000_s99999" name="Equation" r:id="rId26" imgW="863600" imgH="393700" progId="Equation.DSMT4">
                  <p:embed/>
                </p:oleObj>
              </mc:Choice>
              <mc:Fallback>
                <p:oleObj name="Equation" r:id="rId26" imgW="863600" imgH="3937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00800" y="4873625"/>
                        <a:ext cx="16764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20"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FFE573D2-3820-44B2-8B7E-A5023CB4F8D3}" type="slidenum">
              <a:rPr lang="en-US" altLang="en-US" smtClean="0"/>
              <a:pPr/>
              <a:t>4</a:t>
            </a:fld>
            <a:endParaRPr lang="en-US" altLang="en-US"/>
          </a:p>
        </p:txBody>
      </p:sp>
    </p:spTree>
    <p:extLst>
      <p:ext uri="{BB962C8B-B14F-4D97-AF65-F5344CB8AC3E}">
        <p14:creationId xmlns:p14="http://schemas.microsoft.com/office/powerpoint/2010/main" val="26343161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2" name="Picture 2" descr="Fig19"/>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876800" y="990600"/>
            <a:ext cx="3733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9634" name="Object 3"/>
          <p:cNvGraphicFramePr>
            <a:graphicFrameLocks noChangeAspect="1"/>
          </p:cNvGraphicFramePr>
          <p:nvPr/>
        </p:nvGraphicFramePr>
        <p:xfrm>
          <a:off x="838200" y="1143000"/>
          <a:ext cx="1498600" cy="722313"/>
        </p:xfrm>
        <a:graphic>
          <a:graphicData uri="http://schemas.openxmlformats.org/presentationml/2006/ole">
            <mc:AlternateContent xmlns:mc="http://schemas.openxmlformats.org/markup-compatibility/2006">
              <mc:Choice xmlns:v="urn:schemas-microsoft-com:vml" Requires="v">
                <p:oleObj spid="_x0000_s102666" name="Equation" r:id="rId5" imgW="812447" imgH="393529" progId="Equation.3">
                  <p:embed/>
                </p:oleObj>
              </mc:Choice>
              <mc:Fallback>
                <p:oleObj name="Equation" r:id="rId5" imgW="812447"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143000"/>
                        <a:ext cx="1498600" cy="72231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3908" name="Object 4"/>
          <p:cNvGraphicFramePr>
            <a:graphicFrameLocks noChangeAspect="1"/>
          </p:cNvGraphicFramePr>
          <p:nvPr/>
        </p:nvGraphicFramePr>
        <p:xfrm>
          <a:off x="838200" y="1981200"/>
          <a:ext cx="1755775" cy="722313"/>
        </p:xfrm>
        <a:graphic>
          <a:graphicData uri="http://schemas.openxmlformats.org/presentationml/2006/ole">
            <mc:AlternateContent xmlns:mc="http://schemas.openxmlformats.org/markup-compatibility/2006">
              <mc:Choice xmlns:v="urn:schemas-microsoft-com:vml" Requires="v">
                <p:oleObj spid="_x0000_s102667" name="Equation" r:id="rId7" imgW="952087" imgH="393529" progId="Equation.3">
                  <p:embed/>
                </p:oleObj>
              </mc:Choice>
              <mc:Fallback>
                <p:oleObj name="Equation" r:id="rId7" imgW="952087"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981200"/>
                        <a:ext cx="1755775"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3909" name="Object 5"/>
          <p:cNvGraphicFramePr>
            <a:graphicFrameLocks noChangeAspect="1"/>
          </p:cNvGraphicFramePr>
          <p:nvPr/>
        </p:nvGraphicFramePr>
        <p:xfrm>
          <a:off x="762000" y="2819400"/>
          <a:ext cx="2106613" cy="909638"/>
        </p:xfrm>
        <a:graphic>
          <a:graphicData uri="http://schemas.openxmlformats.org/presentationml/2006/ole">
            <mc:AlternateContent xmlns:mc="http://schemas.openxmlformats.org/markup-compatibility/2006">
              <mc:Choice xmlns:v="urn:schemas-microsoft-com:vml" Requires="v">
                <p:oleObj spid="_x0000_s102668" name="Equation" r:id="rId9" imgW="1143000" imgH="495300" progId="Equation.3">
                  <p:embed/>
                </p:oleObj>
              </mc:Choice>
              <mc:Fallback>
                <p:oleObj name="Equation" r:id="rId9" imgW="1143000" imgH="495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2819400"/>
                        <a:ext cx="2106613" cy="909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3910" name="Object 6"/>
          <p:cNvGraphicFramePr>
            <a:graphicFrameLocks noChangeAspect="1"/>
          </p:cNvGraphicFramePr>
          <p:nvPr/>
        </p:nvGraphicFramePr>
        <p:xfrm>
          <a:off x="762000" y="3886200"/>
          <a:ext cx="2130425" cy="722313"/>
        </p:xfrm>
        <a:graphic>
          <a:graphicData uri="http://schemas.openxmlformats.org/presentationml/2006/ole">
            <mc:AlternateContent xmlns:mc="http://schemas.openxmlformats.org/markup-compatibility/2006">
              <mc:Choice xmlns:v="urn:schemas-microsoft-com:vml" Requires="v">
                <p:oleObj spid="_x0000_s102669" name="Equation" r:id="rId11" imgW="1155700" imgH="393700" progId="Equation.3">
                  <p:embed/>
                </p:oleObj>
              </mc:Choice>
              <mc:Fallback>
                <p:oleObj name="Equation" r:id="rId11" imgW="11557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3886200"/>
                        <a:ext cx="2130425"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3911" name="Object 7"/>
          <p:cNvGraphicFramePr>
            <a:graphicFrameLocks noChangeAspect="1"/>
          </p:cNvGraphicFramePr>
          <p:nvPr/>
        </p:nvGraphicFramePr>
        <p:xfrm>
          <a:off x="762000" y="4576763"/>
          <a:ext cx="1544638" cy="792162"/>
        </p:xfrm>
        <a:graphic>
          <a:graphicData uri="http://schemas.openxmlformats.org/presentationml/2006/ole">
            <mc:AlternateContent xmlns:mc="http://schemas.openxmlformats.org/markup-compatibility/2006">
              <mc:Choice xmlns:v="urn:schemas-microsoft-com:vml" Requires="v">
                <p:oleObj spid="_x0000_s102670" name="Equation" r:id="rId13" imgW="837836" imgH="431613" progId="Equation.3">
                  <p:embed/>
                </p:oleObj>
              </mc:Choice>
              <mc:Fallback>
                <p:oleObj name="Equation" r:id="rId13" imgW="837836"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00" y="4576763"/>
                        <a:ext cx="15446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3912" name="Object 8"/>
          <p:cNvGraphicFramePr>
            <a:graphicFrameLocks noChangeAspect="1"/>
          </p:cNvGraphicFramePr>
          <p:nvPr/>
        </p:nvGraphicFramePr>
        <p:xfrm>
          <a:off x="835025" y="5561013"/>
          <a:ext cx="1146175" cy="839787"/>
        </p:xfrm>
        <a:graphic>
          <a:graphicData uri="http://schemas.openxmlformats.org/presentationml/2006/ole">
            <mc:AlternateContent xmlns:mc="http://schemas.openxmlformats.org/markup-compatibility/2006">
              <mc:Choice xmlns:v="urn:schemas-microsoft-com:vml" Requires="v">
                <p:oleObj spid="_x0000_s102671" name="Equation" r:id="rId15" imgW="622300" imgH="457200" progId="Equation.3">
                  <p:embed/>
                </p:oleObj>
              </mc:Choice>
              <mc:Fallback>
                <p:oleObj name="Equation" r:id="rId15" imgW="62230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5025" y="5561013"/>
                        <a:ext cx="1146175" cy="839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9"/>
          <p:cNvGrpSpPr>
            <a:grpSpLocks/>
          </p:cNvGrpSpPr>
          <p:nvPr/>
        </p:nvGrpSpPr>
        <p:grpSpPr bwMode="auto">
          <a:xfrm>
            <a:off x="4876800" y="3200400"/>
            <a:ext cx="3352800" cy="1143000"/>
            <a:chOff x="2832" y="3456"/>
            <a:chExt cx="2112" cy="720"/>
          </a:xfrm>
        </p:grpSpPr>
        <p:sp>
          <p:nvSpPr>
            <p:cNvPr id="69649" name="Rectangle 10"/>
            <p:cNvSpPr>
              <a:spLocks noChangeArrowheads="1"/>
            </p:cNvSpPr>
            <p:nvPr/>
          </p:nvSpPr>
          <p:spPr bwMode="auto">
            <a:xfrm>
              <a:off x="2832" y="3456"/>
              <a:ext cx="2112" cy="72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69641" name="Object 11"/>
            <p:cNvGraphicFramePr>
              <a:graphicFrameLocks noChangeAspect="1"/>
            </p:cNvGraphicFramePr>
            <p:nvPr/>
          </p:nvGraphicFramePr>
          <p:xfrm>
            <a:off x="3456" y="3744"/>
            <a:ext cx="840" cy="279"/>
          </p:xfrm>
          <a:graphic>
            <a:graphicData uri="http://schemas.openxmlformats.org/presentationml/2006/ole">
              <mc:AlternateContent xmlns:mc="http://schemas.openxmlformats.org/markup-compatibility/2006">
                <mc:Choice xmlns:v="urn:schemas-microsoft-com:vml" Requires="v">
                  <p:oleObj spid="_x0000_s102672" name="Equation" r:id="rId17" imgW="723586" imgH="241195" progId="Equation.3">
                    <p:embed/>
                  </p:oleObj>
                </mc:Choice>
                <mc:Fallback>
                  <p:oleObj name="Equation" r:id="rId17" imgW="723586" imgH="24119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56" y="3744"/>
                          <a:ext cx="840" cy="279"/>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50" name="Text Box 12"/>
            <p:cNvSpPr txBox="1">
              <a:spLocks noChangeArrowheads="1"/>
            </p:cNvSpPr>
            <p:nvPr/>
          </p:nvSpPr>
          <p:spPr bwMode="auto">
            <a:xfrm>
              <a:off x="2880" y="3456"/>
              <a:ext cx="1969"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Current in an RC circuit</a:t>
              </a:r>
              <a:endParaRPr lang="en-US" altLang="en-US"/>
            </a:p>
          </p:txBody>
        </p:sp>
      </p:grpSp>
      <p:sp>
        <p:nvSpPr>
          <p:cNvPr id="1403917" name="Text Box 13"/>
          <p:cNvSpPr txBox="1">
            <a:spLocks noChangeArrowheads="1"/>
          </p:cNvSpPr>
          <p:nvPr/>
        </p:nvSpPr>
        <p:spPr bwMode="auto">
          <a:xfrm>
            <a:off x="4800600" y="4572000"/>
            <a:ext cx="161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is </a:t>
            </a:r>
            <a:r>
              <a:rPr lang="en-US" altLang="en-US" i="1">
                <a:solidFill>
                  <a:schemeClr val="accent2"/>
                </a:solidFill>
              </a:rPr>
              <a:t>I</a:t>
            </a:r>
            <a:r>
              <a:rPr lang="en-US" altLang="en-US" baseline="-25000">
                <a:solidFill>
                  <a:schemeClr val="accent2"/>
                </a:solidFill>
              </a:rPr>
              <a:t>0</a:t>
            </a:r>
            <a:r>
              <a:rPr lang="en-US" altLang="en-US">
                <a:solidFill>
                  <a:schemeClr val="accent2"/>
                </a:solidFill>
              </a:rPr>
              <a:t> ?</a:t>
            </a:r>
            <a:endParaRPr lang="en-US" altLang="en-US"/>
          </a:p>
        </p:txBody>
      </p:sp>
      <p:grpSp>
        <p:nvGrpSpPr>
          <p:cNvPr id="3" name="Group 14"/>
          <p:cNvGrpSpPr>
            <a:grpSpLocks/>
          </p:cNvGrpSpPr>
          <p:nvPr/>
        </p:nvGrpSpPr>
        <p:grpSpPr bwMode="auto">
          <a:xfrm>
            <a:off x="4876800" y="5257800"/>
            <a:ext cx="3352800" cy="1143000"/>
            <a:chOff x="480" y="2880"/>
            <a:chExt cx="2112" cy="720"/>
          </a:xfrm>
        </p:grpSpPr>
        <p:sp>
          <p:nvSpPr>
            <p:cNvPr id="69647" name="Rectangle 15"/>
            <p:cNvSpPr>
              <a:spLocks noChangeArrowheads="1"/>
            </p:cNvSpPr>
            <p:nvPr/>
          </p:nvSpPr>
          <p:spPr bwMode="auto">
            <a:xfrm>
              <a:off x="480" y="2880"/>
              <a:ext cx="2112" cy="72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69640" name="Object 16"/>
            <p:cNvGraphicFramePr>
              <a:graphicFrameLocks noChangeAspect="1"/>
            </p:cNvGraphicFramePr>
            <p:nvPr/>
          </p:nvGraphicFramePr>
          <p:xfrm>
            <a:off x="1008" y="3120"/>
            <a:ext cx="1061" cy="455"/>
          </p:xfrm>
          <a:graphic>
            <a:graphicData uri="http://schemas.openxmlformats.org/presentationml/2006/ole">
              <mc:AlternateContent xmlns:mc="http://schemas.openxmlformats.org/markup-compatibility/2006">
                <mc:Choice xmlns:v="urn:schemas-microsoft-com:vml" Requires="v">
                  <p:oleObj spid="_x0000_s102673" name="Equation" r:id="rId19" imgW="914400" imgH="393700" progId="Equation.3">
                    <p:embed/>
                  </p:oleObj>
                </mc:Choice>
                <mc:Fallback>
                  <p:oleObj name="Equation" r:id="rId19" imgW="914400" imgH="3937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8" y="3120"/>
                          <a:ext cx="1061" cy="45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48" name="Text Box 17"/>
            <p:cNvSpPr txBox="1">
              <a:spLocks noChangeArrowheads="1"/>
            </p:cNvSpPr>
            <p:nvPr/>
          </p:nvSpPr>
          <p:spPr bwMode="auto">
            <a:xfrm>
              <a:off x="528" y="2880"/>
              <a:ext cx="1969"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Current in an RC circuit</a:t>
              </a:r>
              <a:endParaRPr lang="en-US" altLang="en-US"/>
            </a:p>
          </p:txBody>
        </p:sp>
      </p:grpSp>
      <p:sp>
        <p:nvSpPr>
          <p:cNvPr id="69646" name="Rectangle 18"/>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RC Circuit: Current</a:t>
            </a:r>
          </a:p>
        </p:txBody>
      </p:sp>
      <p:sp>
        <p:nvSpPr>
          <p:cNvPr id="4" name="Slide Number Placeholder 3"/>
          <p:cNvSpPr>
            <a:spLocks noGrp="1"/>
          </p:cNvSpPr>
          <p:nvPr>
            <p:ph type="sldNum" sz="quarter" idx="12"/>
          </p:nvPr>
        </p:nvSpPr>
        <p:spPr/>
        <p:txBody>
          <a:bodyPr/>
          <a:lstStyle/>
          <a:p>
            <a:fld id="{6995A7FC-CEA6-414E-B1BE-DFE5F4AC8D06}" type="slidenum">
              <a:rPr lang="en-US" altLang="en-US" smtClean="0"/>
              <a:pPr/>
              <a:t>40</a:t>
            </a:fld>
            <a:endParaRPr lang="en-US" altLang="en-US"/>
          </a:p>
        </p:txBody>
      </p:sp>
    </p:spTree>
    <p:extLst>
      <p:ext uri="{BB962C8B-B14F-4D97-AF65-F5344CB8AC3E}">
        <p14:creationId xmlns:p14="http://schemas.microsoft.com/office/powerpoint/2010/main" val="187718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039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039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039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039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039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039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9" name="Picture 2" descr="Fig19"/>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57200" y="1066800"/>
            <a:ext cx="3733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90" name="Group 3"/>
          <p:cNvGrpSpPr>
            <a:grpSpLocks/>
          </p:cNvGrpSpPr>
          <p:nvPr/>
        </p:nvGrpSpPr>
        <p:grpSpPr bwMode="auto">
          <a:xfrm>
            <a:off x="685800" y="2895600"/>
            <a:ext cx="3352800" cy="1143000"/>
            <a:chOff x="2832" y="3456"/>
            <a:chExt cx="2112" cy="720"/>
          </a:xfrm>
        </p:grpSpPr>
        <p:sp>
          <p:nvSpPr>
            <p:cNvPr id="71697" name="Rectangle 4"/>
            <p:cNvSpPr>
              <a:spLocks noChangeArrowheads="1"/>
            </p:cNvSpPr>
            <p:nvPr/>
          </p:nvSpPr>
          <p:spPr bwMode="auto">
            <a:xfrm>
              <a:off x="2832" y="3456"/>
              <a:ext cx="2112" cy="720"/>
            </a:xfrm>
            <a:prstGeom prst="rect">
              <a:avLst/>
            </a:prstGeom>
            <a:solidFill>
              <a:srgbClr val="CCFFCC"/>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71688" name="Object 5"/>
            <p:cNvGraphicFramePr>
              <a:graphicFrameLocks noChangeAspect="1"/>
            </p:cNvGraphicFramePr>
            <p:nvPr/>
          </p:nvGraphicFramePr>
          <p:xfrm>
            <a:off x="3456" y="3744"/>
            <a:ext cx="840" cy="279"/>
          </p:xfrm>
          <a:graphic>
            <a:graphicData uri="http://schemas.openxmlformats.org/presentationml/2006/ole">
              <mc:AlternateContent xmlns:mc="http://schemas.openxmlformats.org/markup-compatibility/2006">
                <mc:Choice xmlns:v="urn:schemas-microsoft-com:vml" Requires="v">
                  <p:oleObj spid="_x0000_s104553" name="Equation" r:id="rId5" imgW="723586" imgH="241195" progId="Equation.3">
                    <p:embed/>
                  </p:oleObj>
                </mc:Choice>
                <mc:Fallback>
                  <p:oleObj name="Equation" r:id="rId5" imgW="723586"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3744"/>
                          <a:ext cx="840" cy="27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98" name="Text Box 6"/>
            <p:cNvSpPr txBox="1">
              <a:spLocks noChangeArrowheads="1"/>
            </p:cNvSpPr>
            <p:nvPr/>
          </p:nvSpPr>
          <p:spPr bwMode="auto">
            <a:xfrm>
              <a:off x="2880" y="3456"/>
              <a:ext cx="19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Current in an RC circuit</a:t>
              </a:r>
            </a:p>
          </p:txBody>
        </p:sp>
      </p:grpSp>
      <p:sp>
        <p:nvSpPr>
          <p:cNvPr id="71691" name="Text Box 7"/>
          <p:cNvSpPr txBox="1">
            <a:spLocks noChangeArrowheads="1"/>
          </p:cNvSpPr>
          <p:nvPr/>
        </p:nvSpPr>
        <p:spPr bwMode="auto">
          <a:xfrm>
            <a:off x="4800600" y="1295400"/>
            <a:ext cx="291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about charge </a:t>
            </a:r>
            <a:r>
              <a:rPr lang="en-US" altLang="en-US" i="1">
                <a:solidFill>
                  <a:schemeClr val="accent2"/>
                </a:solidFill>
              </a:rPr>
              <a:t>Q</a:t>
            </a:r>
            <a:r>
              <a:rPr lang="en-US" altLang="en-US">
                <a:solidFill>
                  <a:schemeClr val="accent2"/>
                </a:solidFill>
              </a:rPr>
              <a:t>?</a:t>
            </a:r>
          </a:p>
        </p:txBody>
      </p:sp>
      <p:grpSp>
        <p:nvGrpSpPr>
          <p:cNvPr id="71692" name="Group 8"/>
          <p:cNvGrpSpPr>
            <a:grpSpLocks/>
          </p:cNvGrpSpPr>
          <p:nvPr/>
        </p:nvGrpSpPr>
        <p:grpSpPr bwMode="auto">
          <a:xfrm>
            <a:off x="685800" y="4114800"/>
            <a:ext cx="3352800" cy="1143000"/>
            <a:chOff x="480" y="2880"/>
            <a:chExt cx="2112" cy="720"/>
          </a:xfrm>
        </p:grpSpPr>
        <p:sp>
          <p:nvSpPr>
            <p:cNvPr id="71695" name="Rectangle 9"/>
            <p:cNvSpPr>
              <a:spLocks noChangeArrowheads="1"/>
            </p:cNvSpPr>
            <p:nvPr/>
          </p:nvSpPr>
          <p:spPr bwMode="auto">
            <a:xfrm>
              <a:off x="480" y="2880"/>
              <a:ext cx="2112" cy="720"/>
            </a:xfrm>
            <a:prstGeom prst="rect">
              <a:avLst/>
            </a:prstGeom>
            <a:solidFill>
              <a:srgbClr val="CCFFCC"/>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71687" name="Object 10"/>
            <p:cNvGraphicFramePr>
              <a:graphicFrameLocks noChangeAspect="1"/>
            </p:cNvGraphicFramePr>
            <p:nvPr/>
          </p:nvGraphicFramePr>
          <p:xfrm>
            <a:off x="1008" y="3120"/>
            <a:ext cx="1061" cy="455"/>
          </p:xfrm>
          <a:graphic>
            <a:graphicData uri="http://schemas.openxmlformats.org/presentationml/2006/ole">
              <mc:AlternateContent xmlns:mc="http://schemas.openxmlformats.org/markup-compatibility/2006">
                <mc:Choice xmlns:v="urn:schemas-microsoft-com:vml" Requires="v">
                  <p:oleObj spid="_x0000_s104554" name="Equation" r:id="rId7" imgW="914400" imgH="393700" progId="Equation.3">
                    <p:embed/>
                  </p:oleObj>
                </mc:Choice>
                <mc:Fallback>
                  <p:oleObj name="Equation" r:id="rId7" imgW="9144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 y="3120"/>
                          <a:ext cx="1061" cy="45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96" name="Text Box 11"/>
            <p:cNvSpPr txBox="1">
              <a:spLocks noChangeArrowheads="1"/>
            </p:cNvSpPr>
            <p:nvPr/>
          </p:nvSpPr>
          <p:spPr bwMode="auto">
            <a:xfrm>
              <a:off x="528" y="2880"/>
              <a:ext cx="19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Current in an RC circuit</a:t>
              </a:r>
            </a:p>
          </p:txBody>
        </p:sp>
      </p:grpSp>
      <p:graphicFrame>
        <p:nvGraphicFramePr>
          <p:cNvPr id="1405964" name="Object 12"/>
          <p:cNvGraphicFramePr>
            <a:graphicFrameLocks noChangeAspect="1"/>
          </p:cNvGraphicFramePr>
          <p:nvPr/>
        </p:nvGraphicFramePr>
        <p:xfrm>
          <a:off x="5334000" y="1828800"/>
          <a:ext cx="912813" cy="722313"/>
        </p:xfrm>
        <a:graphic>
          <a:graphicData uri="http://schemas.openxmlformats.org/presentationml/2006/ole">
            <mc:AlternateContent xmlns:mc="http://schemas.openxmlformats.org/markup-compatibility/2006">
              <mc:Choice xmlns:v="urn:schemas-microsoft-com:vml" Requires="v">
                <p:oleObj spid="_x0000_s104555" name="Equation" r:id="rId9" imgW="495085" imgH="393529" progId="Equation.3">
                  <p:embed/>
                </p:oleObj>
              </mc:Choice>
              <mc:Fallback>
                <p:oleObj name="Equation" r:id="rId9" imgW="495085"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828800"/>
                        <a:ext cx="912813"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5965" name="Object 13"/>
          <p:cNvGraphicFramePr>
            <a:graphicFrameLocks noChangeAspect="1"/>
          </p:cNvGraphicFramePr>
          <p:nvPr/>
        </p:nvGraphicFramePr>
        <p:xfrm>
          <a:off x="5334000" y="2667000"/>
          <a:ext cx="1076325" cy="373063"/>
        </p:xfrm>
        <a:graphic>
          <a:graphicData uri="http://schemas.openxmlformats.org/presentationml/2006/ole">
            <mc:AlternateContent xmlns:mc="http://schemas.openxmlformats.org/markup-compatibility/2006">
              <mc:Choice xmlns:v="urn:schemas-microsoft-com:vml" Requires="v">
                <p:oleObj spid="_x0000_s104556" name="Equation" r:id="rId11" imgW="583947" imgH="203112" progId="Equation.3">
                  <p:embed/>
                </p:oleObj>
              </mc:Choice>
              <mc:Fallback>
                <p:oleObj name="Equation" r:id="rId11" imgW="583947"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2667000"/>
                        <a:ext cx="1076325" cy="373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5966" name="Object 14"/>
          <p:cNvGraphicFramePr>
            <a:graphicFrameLocks noChangeAspect="1"/>
          </p:cNvGraphicFramePr>
          <p:nvPr/>
        </p:nvGraphicFramePr>
        <p:xfrm>
          <a:off x="5334000" y="3200400"/>
          <a:ext cx="2925763" cy="885825"/>
        </p:xfrm>
        <a:graphic>
          <a:graphicData uri="http://schemas.openxmlformats.org/presentationml/2006/ole">
            <mc:AlternateContent xmlns:mc="http://schemas.openxmlformats.org/markup-compatibility/2006">
              <mc:Choice xmlns:v="urn:schemas-microsoft-com:vml" Requires="v">
                <p:oleObj spid="_x0000_s104557" name="Equation" r:id="rId13" imgW="1586811" imgH="482391" progId="Equation.3">
                  <p:embed/>
                </p:oleObj>
              </mc:Choice>
              <mc:Fallback>
                <p:oleObj name="Equation" r:id="rId13" imgW="1586811" imgH="4823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3200400"/>
                        <a:ext cx="2925763" cy="885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5967" name="Object 15"/>
          <p:cNvGraphicFramePr>
            <a:graphicFrameLocks noChangeAspect="1"/>
          </p:cNvGraphicFramePr>
          <p:nvPr/>
        </p:nvGraphicFramePr>
        <p:xfrm>
          <a:off x="5316538" y="4189413"/>
          <a:ext cx="2714625" cy="488950"/>
        </p:xfrm>
        <a:graphic>
          <a:graphicData uri="http://schemas.openxmlformats.org/presentationml/2006/ole">
            <mc:AlternateContent xmlns:mc="http://schemas.openxmlformats.org/markup-compatibility/2006">
              <mc:Choice xmlns:v="urn:schemas-microsoft-com:vml" Requires="v">
                <p:oleObj spid="_x0000_s104558" name="Equation" r:id="rId15" imgW="1473200" imgH="266700" progId="Equation.DSMT4">
                  <p:embed/>
                </p:oleObj>
              </mc:Choice>
              <mc:Fallback>
                <p:oleObj name="Equation" r:id="rId15" imgW="14732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6538" y="4189413"/>
                        <a:ext cx="2714625"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5968" name="Object 16"/>
          <p:cNvGraphicFramePr>
            <a:graphicFrameLocks noChangeAspect="1"/>
          </p:cNvGraphicFramePr>
          <p:nvPr/>
        </p:nvGraphicFramePr>
        <p:xfrm>
          <a:off x="5410200" y="4800600"/>
          <a:ext cx="1006475" cy="722313"/>
        </p:xfrm>
        <a:graphic>
          <a:graphicData uri="http://schemas.openxmlformats.org/presentationml/2006/ole">
            <mc:AlternateContent xmlns:mc="http://schemas.openxmlformats.org/markup-compatibility/2006">
              <mc:Choice xmlns:v="urn:schemas-microsoft-com:vml" Requires="v">
                <p:oleObj spid="_x0000_s104559" name="Equation" r:id="rId17" imgW="545863" imgH="393529" progId="Equation.3">
                  <p:embed/>
                </p:oleObj>
              </mc:Choice>
              <mc:Fallback>
                <p:oleObj name="Equation" r:id="rId17" imgW="545863" imgH="39352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4800600"/>
                        <a:ext cx="1006475"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93" name="Rectangle 17"/>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RC Circuit: Charge and Voltage</a:t>
            </a:r>
          </a:p>
        </p:txBody>
      </p:sp>
      <p:sp>
        <p:nvSpPr>
          <p:cNvPr id="1405970" name="Text Box 18"/>
          <p:cNvSpPr txBox="1">
            <a:spLocks noChangeArrowheads="1"/>
          </p:cNvSpPr>
          <p:nvPr/>
        </p:nvSpPr>
        <p:spPr bwMode="auto">
          <a:xfrm>
            <a:off x="669925" y="5832475"/>
            <a:ext cx="471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Check: </a:t>
            </a:r>
            <a:r>
              <a:rPr lang="en-US" altLang="en-US" i="1"/>
              <a:t>t=0, Q=0, t--&gt; inf, Q=C*emf</a:t>
            </a:r>
            <a:endParaRPr lang="en-US" altLang="en-US"/>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41</a:t>
            </a:fld>
            <a:endParaRPr lang="en-US" altLang="en-US"/>
          </a:p>
        </p:txBody>
      </p:sp>
    </p:spTree>
    <p:extLst>
      <p:ext uri="{BB962C8B-B14F-4D97-AF65-F5344CB8AC3E}">
        <p14:creationId xmlns:p14="http://schemas.microsoft.com/office/powerpoint/2010/main" val="135606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05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059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059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059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059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5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59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2" descr="Fig19"/>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57200" y="1066800"/>
            <a:ext cx="3733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4" name="Group 3"/>
          <p:cNvGrpSpPr>
            <a:grpSpLocks/>
          </p:cNvGrpSpPr>
          <p:nvPr/>
        </p:nvGrpSpPr>
        <p:grpSpPr bwMode="auto">
          <a:xfrm>
            <a:off x="685800" y="2971800"/>
            <a:ext cx="3352800" cy="1143000"/>
            <a:chOff x="432" y="1872"/>
            <a:chExt cx="2112" cy="720"/>
          </a:xfrm>
        </p:grpSpPr>
        <p:sp>
          <p:nvSpPr>
            <p:cNvPr id="73744" name="Rectangle 4"/>
            <p:cNvSpPr>
              <a:spLocks noChangeArrowheads="1"/>
            </p:cNvSpPr>
            <p:nvPr/>
          </p:nvSpPr>
          <p:spPr bwMode="auto">
            <a:xfrm>
              <a:off x="432" y="1872"/>
              <a:ext cx="2112" cy="72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73732" name="Object 5"/>
            <p:cNvGraphicFramePr>
              <a:graphicFrameLocks noChangeAspect="1"/>
            </p:cNvGraphicFramePr>
            <p:nvPr/>
          </p:nvGraphicFramePr>
          <p:xfrm>
            <a:off x="946" y="2137"/>
            <a:ext cx="1061" cy="455"/>
          </p:xfrm>
          <a:graphic>
            <a:graphicData uri="http://schemas.openxmlformats.org/presentationml/2006/ole">
              <mc:AlternateContent xmlns:mc="http://schemas.openxmlformats.org/markup-compatibility/2006">
                <mc:Choice xmlns:v="urn:schemas-microsoft-com:vml" Requires="v">
                  <p:oleObj spid="_x0000_s64997" name="Equation" r:id="rId5" imgW="914400" imgH="393700" progId="Equation.3">
                    <p:embed/>
                  </p:oleObj>
                </mc:Choice>
                <mc:Fallback>
                  <p:oleObj name="Equation" r:id="rId5" imgW="914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 y="2137"/>
                          <a:ext cx="1061" cy="45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5" name="Text Box 6"/>
            <p:cNvSpPr txBox="1">
              <a:spLocks noChangeArrowheads="1"/>
            </p:cNvSpPr>
            <p:nvPr/>
          </p:nvSpPr>
          <p:spPr bwMode="auto">
            <a:xfrm>
              <a:off x="480" y="1872"/>
              <a:ext cx="1969"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Current in an RC circuit</a:t>
              </a:r>
              <a:endParaRPr lang="en-US" altLang="en-US"/>
            </a:p>
          </p:txBody>
        </p:sp>
      </p:grpSp>
      <p:pic>
        <p:nvPicPr>
          <p:cNvPr id="73735" name="Picture 7" descr="Fig19"/>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t="50650"/>
          <a:stretch>
            <a:fillRect/>
          </a:stretch>
        </p:blipFill>
        <p:spPr bwMode="auto">
          <a:xfrm>
            <a:off x="4773613" y="838200"/>
            <a:ext cx="38274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6" name="Group 8"/>
          <p:cNvGrpSpPr>
            <a:grpSpLocks/>
          </p:cNvGrpSpPr>
          <p:nvPr/>
        </p:nvGrpSpPr>
        <p:grpSpPr bwMode="auto">
          <a:xfrm>
            <a:off x="685800" y="4191000"/>
            <a:ext cx="3352800" cy="1143000"/>
            <a:chOff x="432" y="2640"/>
            <a:chExt cx="2112" cy="720"/>
          </a:xfrm>
        </p:grpSpPr>
        <p:sp>
          <p:nvSpPr>
            <p:cNvPr id="73742" name="Rectangle 9"/>
            <p:cNvSpPr>
              <a:spLocks noChangeArrowheads="1"/>
            </p:cNvSpPr>
            <p:nvPr/>
          </p:nvSpPr>
          <p:spPr bwMode="auto">
            <a:xfrm>
              <a:off x="432" y="2640"/>
              <a:ext cx="2112" cy="72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3743" name="Text Box 10"/>
            <p:cNvSpPr txBox="1">
              <a:spLocks noChangeArrowheads="1"/>
            </p:cNvSpPr>
            <p:nvPr/>
          </p:nvSpPr>
          <p:spPr bwMode="auto">
            <a:xfrm>
              <a:off x="480" y="2640"/>
              <a:ext cx="1937"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Charge in an RC circuit</a:t>
              </a:r>
              <a:endParaRPr lang="en-US" altLang="en-US"/>
            </a:p>
          </p:txBody>
        </p:sp>
        <p:graphicFrame>
          <p:nvGraphicFramePr>
            <p:cNvPr id="73731" name="Object 11"/>
            <p:cNvGraphicFramePr>
              <a:graphicFrameLocks noChangeAspect="1"/>
            </p:cNvGraphicFramePr>
            <p:nvPr/>
          </p:nvGraphicFramePr>
          <p:xfrm>
            <a:off x="613" y="3002"/>
            <a:ext cx="1710" cy="308"/>
          </p:xfrm>
          <a:graphic>
            <a:graphicData uri="http://schemas.openxmlformats.org/presentationml/2006/ole">
              <mc:AlternateContent xmlns:mc="http://schemas.openxmlformats.org/markup-compatibility/2006">
                <mc:Choice xmlns:v="urn:schemas-microsoft-com:vml" Requires="v">
                  <p:oleObj spid="_x0000_s64998" name="Equation" r:id="rId8" imgW="1473200" imgH="266700" progId="Equation.DSMT4">
                    <p:embed/>
                  </p:oleObj>
                </mc:Choice>
                <mc:Fallback>
                  <p:oleObj name="Equation" r:id="rId8" imgW="14732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 y="3002"/>
                          <a:ext cx="1710" cy="30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73737" name="Picture 12" descr="Fig19"/>
          <p:cNvPicPr>
            <a:picLocks noChangeAspect="1" noChangeArrowheads="1"/>
          </p:cNvPicPr>
          <p:nvPr/>
        </p:nvPicPr>
        <p:blipFill>
          <a:blip r:embed="rId7">
            <a:lum bright="-6000" contrast="24000"/>
            <a:extLst>
              <a:ext uri="{28A0092B-C50C-407E-A947-70E740481C1C}">
                <a14:useLocalDpi xmlns:a14="http://schemas.microsoft.com/office/drawing/2010/main" val="0"/>
              </a:ext>
            </a:extLst>
          </a:blip>
          <a:srcRect t="1300" b="49350"/>
          <a:stretch>
            <a:fillRect/>
          </a:stretch>
        </p:blipFill>
        <p:spPr bwMode="auto">
          <a:xfrm>
            <a:off x="4783138" y="3810000"/>
            <a:ext cx="38274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8" name="Group 13"/>
          <p:cNvGrpSpPr>
            <a:grpSpLocks/>
          </p:cNvGrpSpPr>
          <p:nvPr/>
        </p:nvGrpSpPr>
        <p:grpSpPr bwMode="auto">
          <a:xfrm>
            <a:off x="685800" y="5410200"/>
            <a:ext cx="3352800" cy="1143000"/>
            <a:chOff x="432" y="3408"/>
            <a:chExt cx="2112" cy="720"/>
          </a:xfrm>
        </p:grpSpPr>
        <p:sp>
          <p:nvSpPr>
            <p:cNvPr id="73740" name="Rectangle 14"/>
            <p:cNvSpPr>
              <a:spLocks noChangeArrowheads="1"/>
            </p:cNvSpPr>
            <p:nvPr/>
          </p:nvSpPr>
          <p:spPr bwMode="auto">
            <a:xfrm>
              <a:off x="432" y="3408"/>
              <a:ext cx="2112" cy="72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3741" name="Text Box 15"/>
            <p:cNvSpPr txBox="1">
              <a:spLocks noChangeArrowheads="1"/>
            </p:cNvSpPr>
            <p:nvPr/>
          </p:nvSpPr>
          <p:spPr bwMode="auto">
            <a:xfrm>
              <a:off x="480" y="3408"/>
              <a:ext cx="1990"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Voltage in an RC circuit</a:t>
              </a:r>
              <a:endParaRPr lang="en-US" altLang="en-US"/>
            </a:p>
          </p:txBody>
        </p:sp>
        <p:graphicFrame>
          <p:nvGraphicFramePr>
            <p:cNvPr id="73730" name="Object 16"/>
            <p:cNvGraphicFramePr>
              <a:graphicFrameLocks noChangeAspect="1"/>
            </p:cNvGraphicFramePr>
            <p:nvPr/>
          </p:nvGraphicFramePr>
          <p:xfrm>
            <a:off x="717" y="3722"/>
            <a:ext cx="1680" cy="309"/>
          </p:xfrm>
          <a:graphic>
            <a:graphicData uri="http://schemas.openxmlformats.org/presentationml/2006/ole">
              <mc:AlternateContent xmlns:mc="http://schemas.openxmlformats.org/markup-compatibility/2006">
                <mc:Choice xmlns:v="urn:schemas-microsoft-com:vml" Requires="v">
                  <p:oleObj spid="_x0000_s64999" name="Equation" r:id="rId10" imgW="1447800" imgH="266700" progId="Equation.DSMT4">
                    <p:embed/>
                  </p:oleObj>
                </mc:Choice>
                <mc:Fallback>
                  <p:oleObj name="Equation" r:id="rId10" imgW="1447800" imgH="266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 y="3722"/>
                          <a:ext cx="1680" cy="309"/>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3739" name="Rectangle 17"/>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RC Circuit: Summary</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42</a:t>
            </a:fld>
            <a:endParaRPr lang="en-US" altLang="en-US"/>
          </a:p>
        </p:txBody>
      </p:sp>
    </p:spTree>
    <p:extLst>
      <p:ext uri="{BB962C8B-B14F-4D97-AF65-F5344CB8AC3E}">
        <p14:creationId xmlns:p14="http://schemas.microsoft.com/office/powerpoint/2010/main" val="181046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2" descr="Fig19"/>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457200" y="1868488"/>
            <a:ext cx="3733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1" name="Group 3"/>
          <p:cNvGrpSpPr>
            <a:grpSpLocks/>
          </p:cNvGrpSpPr>
          <p:nvPr/>
        </p:nvGrpSpPr>
        <p:grpSpPr bwMode="auto">
          <a:xfrm>
            <a:off x="4724400" y="2249488"/>
            <a:ext cx="3352800" cy="1143000"/>
            <a:chOff x="432" y="1872"/>
            <a:chExt cx="2112" cy="720"/>
          </a:xfrm>
        </p:grpSpPr>
        <p:sp>
          <p:nvSpPr>
            <p:cNvPr id="75786" name="Rectangle 4"/>
            <p:cNvSpPr>
              <a:spLocks noChangeArrowheads="1"/>
            </p:cNvSpPr>
            <p:nvPr/>
          </p:nvSpPr>
          <p:spPr bwMode="auto">
            <a:xfrm>
              <a:off x="432" y="1872"/>
              <a:ext cx="2112" cy="720"/>
            </a:xfrm>
            <a:prstGeom prst="rect">
              <a:avLst/>
            </a:prstGeom>
            <a:solidFill>
              <a:srgbClr val="F6F63F"/>
            </a:solidFill>
            <a:ln w="9525">
              <a:solidFill>
                <a:srgbClr val="F6F63F"/>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75779" name="Object 5"/>
            <p:cNvGraphicFramePr>
              <a:graphicFrameLocks noChangeAspect="1"/>
            </p:cNvGraphicFramePr>
            <p:nvPr/>
          </p:nvGraphicFramePr>
          <p:xfrm>
            <a:off x="946" y="2137"/>
            <a:ext cx="1061" cy="455"/>
          </p:xfrm>
          <a:graphic>
            <a:graphicData uri="http://schemas.openxmlformats.org/presentationml/2006/ole">
              <mc:AlternateContent xmlns:mc="http://schemas.openxmlformats.org/markup-compatibility/2006">
                <mc:Choice xmlns:v="urn:schemas-microsoft-com:vml" Requires="v">
                  <p:oleObj spid="_x0000_s65860" name="Equation" r:id="rId5" imgW="914400" imgH="393700" progId="Equation.3">
                    <p:embed/>
                  </p:oleObj>
                </mc:Choice>
                <mc:Fallback>
                  <p:oleObj name="Equation" r:id="rId5" imgW="9144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 y="2137"/>
                          <a:ext cx="1061" cy="455"/>
                        </a:xfrm>
                        <a:prstGeom prst="rect">
                          <a:avLst/>
                        </a:prstGeom>
                        <a:solidFill>
                          <a:srgbClr val="F6F63F"/>
                        </a:solidFill>
                        <a:ln w="9525">
                          <a:solidFill>
                            <a:srgbClr val="F6F63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7" name="Text Box 6"/>
            <p:cNvSpPr txBox="1">
              <a:spLocks noChangeArrowheads="1"/>
            </p:cNvSpPr>
            <p:nvPr/>
          </p:nvSpPr>
          <p:spPr bwMode="auto">
            <a:xfrm>
              <a:off x="480" y="1872"/>
              <a:ext cx="1975" cy="294"/>
            </a:xfrm>
            <a:prstGeom prst="rect">
              <a:avLst/>
            </a:prstGeom>
            <a:solidFill>
              <a:srgbClr val="F6F63F"/>
            </a:solidFill>
            <a:ln w="9525">
              <a:solidFill>
                <a:srgbClr val="F6F63F"/>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Current in an RC circuit</a:t>
              </a:r>
            </a:p>
          </p:txBody>
        </p:sp>
      </p:grpSp>
      <p:sp>
        <p:nvSpPr>
          <p:cNvPr id="1414151" name="Text Box 7"/>
          <p:cNvSpPr txBox="1">
            <a:spLocks noChangeArrowheads="1"/>
          </p:cNvSpPr>
          <p:nvPr/>
        </p:nvSpPr>
        <p:spPr bwMode="auto">
          <a:xfrm>
            <a:off x="1143000" y="3925888"/>
            <a:ext cx="6824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When time </a:t>
            </a:r>
            <a:r>
              <a:rPr lang="en-US" altLang="en-US" i="1">
                <a:solidFill>
                  <a:schemeClr val="accent2"/>
                </a:solidFill>
              </a:rPr>
              <a:t>t = RC</a:t>
            </a:r>
            <a:r>
              <a:rPr lang="en-US" altLang="en-US">
                <a:solidFill>
                  <a:schemeClr val="accent2"/>
                </a:solidFill>
              </a:rPr>
              <a:t>, the current </a:t>
            </a:r>
            <a:r>
              <a:rPr lang="en-US" altLang="en-US" i="1">
                <a:solidFill>
                  <a:schemeClr val="accent2"/>
                </a:solidFill>
              </a:rPr>
              <a:t>I</a:t>
            </a:r>
            <a:r>
              <a:rPr lang="en-US" altLang="en-US">
                <a:solidFill>
                  <a:schemeClr val="accent2"/>
                </a:solidFill>
              </a:rPr>
              <a:t> drops by a factor of </a:t>
            </a:r>
            <a:r>
              <a:rPr lang="en-US" altLang="en-US" i="1">
                <a:solidFill>
                  <a:schemeClr val="accent2"/>
                </a:solidFill>
              </a:rPr>
              <a:t>e</a:t>
            </a:r>
            <a:r>
              <a:rPr lang="en-US" altLang="en-US">
                <a:solidFill>
                  <a:schemeClr val="accent2"/>
                </a:solidFill>
              </a:rPr>
              <a:t>.</a:t>
            </a:r>
            <a:endParaRPr lang="en-US" altLang="en-US"/>
          </a:p>
        </p:txBody>
      </p:sp>
      <p:sp>
        <p:nvSpPr>
          <p:cNvPr id="1414152" name="Text Box 8"/>
          <p:cNvSpPr txBox="1">
            <a:spLocks noChangeArrowheads="1"/>
          </p:cNvSpPr>
          <p:nvPr/>
        </p:nvSpPr>
        <p:spPr bwMode="auto">
          <a:xfrm>
            <a:off x="1143000" y="4611688"/>
            <a:ext cx="5324475"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RC</a:t>
            </a:r>
            <a:r>
              <a:rPr lang="en-US" altLang="en-US"/>
              <a:t> is the ‘</a:t>
            </a:r>
            <a:r>
              <a:rPr lang="en-US" altLang="en-US">
                <a:solidFill>
                  <a:srgbClr val="FF0000"/>
                </a:solidFill>
              </a:rPr>
              <a:t>time constant’</a:t>
            </a:r>
            <a:r>
              <a:rPr lang="en-US" altLang="en-US"/>
              <a:t> of an RC circuit.</a:t>
            </a:r>
            <a:endParaRPr lang="en-US" altLang="en-US" i="1"/>
          </a:p>
        </p:txBody>
      </p:sp>
      <p:graphicFrame>
        <p:nvGraphicFramePr>
          <p:cNvPr id="1414153" name="Object 9"/>
          <p:cNvGraphicFramePr>
            <a:graphicFrameLocks noChangeAspect="1"/>
          </p:cNvGraphicFramePr>
          <p:nvPr/>
        </p:nvGraphicFramePr>
        <p:xfrm>
          <a:off x="2743200" y="5334000"/>
          <a:ext cx="3041650" cy="722313"/>
        </p:xfrm>
        <a:graphic>
          <a:graphicData uri="http://schemas.openxmlformats.org/presentationml/2006/ole">
            <mc:AlternateContent xmlns:mc="http://schemas.openxmlformats.org/markup-compatibility/2006">
              <mc:Choice xmlns:v="urn:schemas-microsoft-com:vml" Requires="v">
                <p:oleObj spid="_x0000_s65861" name="Equation" r:id="rId7" imgW="1651000" imgH="393700" progId="Equation.DSMT4">
                  <p:embed/>
                </p:oleObj>
              </mc:Choice>
              <mc:Fallback>
                <p:oleObj name="Equation" r:id="rId7" imgW="16510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5334000"/>
                        <a:ext cx="3041650" cy="722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4" name="Rectangle 10"/>
          <p:cNvSpPr>
            <a:spLocks noGrp="1" noChangeArrowheads="1"/>
          </p:cNvSpPr>
          <p:nvPr>
            <p:ph type="title" idx="4294967295"/>
          </p:nvPr>
        </p:nvSpPr>
        <p:spPr>
          <a:xfrm>
            <a:off x="0" y="274638"/>
            <a:ext cx="8229600" cy="1143000"/>
          </a:xfrm>
        </p:spPr>
        <p:txBody>
          <a:bodyPr/>
          <a:lstStyle/>
          <a:p>
            <a:pPr eaLnBrk="1" hangingPunct="1"/>
            <a:r>
              <a:rPr lang="en-US" altLang="en-US" smtClean="0">
                <a:ea typeface="ＭＳ Ｐゴシック" charset="-128"/>
              </a:rPr>
              <a:t>The RC Time Constant</a:t>
            </a:r>
          </a:p>
        </p:txBody>
      </p:sp>
      <p:sp>
        <p:nvSpPr>
          <p:cNvPr id="1414155" name="Rectangle 11"/>
          <p:cNvSpPr>
            <a:spLocks noChangeArrowheads="1"/>
          </p:cNvSpPr>
          <p:nvPr/>
        </p:nvSpPr>
        <p:spPr bwMode="auto">
          <a:xfrm>
            <a:off x="304800" y="6096000"/>
            <a:ext cx="856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 rough measurement of how long it takes to reach final equilibrium</a:t>
            </a:r>
          </a:p>
        </p:txBody>
      </p:sp>
      <p:sp>
        <p:nvSpPr>
          <p:cNvPr id="2" name="Slide Number Placeholder 1"/>
          <p:cNvSpPr>
            <a:spLocks noGrp="1"/>
          </p:cNvSpPr>
          <p:nvPr>
            <p:ph type="sldNum" sz="quarter" idx="12"/>
          </p:nvPr>
        </p:nvSpPr>
        <p:spPr/>
        <p:txBody>
          <a:bodyPr/>
          <a:lstStyle/>
          <a:p>
            <a:fld id="{6995A7FC-CEA6-414E-B1BE-DFE5F4AC8D06}" type="slidenum">
              <a:rPr lang="en-US" altLang="en-US" smtClean="0"/>
              <a:pPr/>
              <a:t>43</a:t>
            </a:fld>
            <a:endParaRPr lang="en-US" altLang="en-US"/>
          </a:p>
        </p:txBody>
      </p:sp>
    </p:spTree>
    <p:extLst>
      <p:ext uri="{BB962C8B-B14F-4D97-AF65-F5344CB8AC3E}">
        <p14:creationId xmlns:p14="http://schemas.microsoft.com/office/powerpoint/2010/main" val="2922072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4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41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141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4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151" grpId="0" autoUpdateAnimBg="0"/>
      <p:bldP spid="1414152" grpId="0" animBg="1" autoUpdateAnimBg="0"/>
      <p:bldP spid="14141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Text Box 2"/>
          <p:cNvSpPr txBox="1">
            <a:spLocks noChangeArrowheads="1"/>
          </p:cNvSpPr>
          <p:nvPr/>
        </p:nvSpPr>
        <p:spPr bwMode="auto">
          <a:xfrm>
            <a:off x="533400" y="1143000"/>
            <a:ext cx="356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Electric field in a capacitor:</a:t>
            </a:r>
            <a:endParaRPr lang="en-US" altLang="en-US"/>
          </a:p>
        </p:txBody>
      </p:sp>
      <p:graphicFrame>
        <p:nvGraphicFramePr>
          <p:cNvPr id="47106" name="Object 2"/>
          <p:cNvGraphicFramePr>
            <a:graphicFrameLocks noChangeAspect="1"/>
          </p:cNvGraphicFramePr>
          <p:nvPr/>
        </p:nvGraphicFramePr>
        <p:xfrm>
          <a:off x="4191000" y="1066800"/>
          <a:ext cx="1166813" cy="793750"/>
        </p:xfrm>
        <a:graphic>
          <a:graphicData uri="http://schemas.openxmlformats.org/presentationml/2006/ole">
            <mc:AlternateContent xmlns:mc="http://schemas.openxmlformats.org/markup-compatibility/2006">
              <mc:Choice xmlns:v="urn:schemas-microsoft-com:vml" Requires="v">
                <p:oleObj spid="_x0000_s101718" name="Equation" r:id="rId4" imgW="634680" imgH="431640" progId="Equation.DSMT4">
                  <p:embed/>
                </p:oleObj>
              </mc:Choice>
              <mc:Fallback>
                <p:oleObj name="Equation" r:id="rId4" imgW="634680" imgH="4316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066800"/>
                        <a:ext cx="1166813" cy="793750"/>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7115" name="Group 4"/>
          <p:cNvGrpSpPr>
            <a:grpSpLocks/>
          </p:cNvGrpSpPr>
          <p:nvPr/>
        </p:nvGrpSpPr>
        <p:grpSpPr bwMode="auto">
          <a:xfrm>
            <a:off x="6553200" y="609600"/>
            <a:ext cx="2057400" cy="4419600"/>
            <a:chOff x="3744" y="336"/>
            <a:chExt cx="1296" cy="2784"/>
          </a:xfrm>
        </p:grpSpPr>
        <p:sp>
          <p:nvSpPr>
            <p:cNvPr id="47124" name="Rectangle 5"/>
            <p:cNvSpPr>
              <a:spLocks noChangeArrowheads="1"/>
            </p:cNvSpPr>
            <p:nvPr/>
          </p:nvSpPr>
          <p:spPr bwMode="auto">
            <a:xfrm>
              <a:off x="3744" y="672"/>
              <a:ext cx="288" cy="1968"/>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125" name="Rectangle 6"/>
            <p:cNvSpPr>
              <a:spLocks noChangeArrowheads="1"/>
            </p:cNvSpPr>
            <p:nvPr/>
          </p:nvSpPr>
          <p:spPr bwMode="auto">
            <a:xfrm>
              <a:off x="4752" y="672"/>
              <a:ext cx="288" cy="1968"/>
            </a:xfrm>
            <a:prstGeom prst="rec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126" name="Line 7"/>
            <p:cNvSpPr>
              <a:spLocks noChangeShapeType="1"/>
            </p:cNvSpPr>
            <p:nvPr/>
          </p:nvSpPr>
          <p:spPr bwMode="auto">
            <a:xfrm>
              <a:off x="3888" y="105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Line 8"/>
            <p:cNvSpPr>
              <a:spLocks noChangeShapeType="1"/>
            </p:cNvSpPr>
            <p:nvPr/>
          </p:nvSpPr>
          <p:spPr bwMode="auto">
            <a:xfrm>
              <a:off x="3888" y="134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9"/>
            <p:cNvSpPr>
              <a:spLocks noChangeShapeType="1"/>
            </p:cNvSpPr>
            <p:nvPr/>
          </p:nvSpPr>
          <p:spPr bwMode="auto">
            <a:xfrm>
              <a:off x="3888" y="172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10"/>
            <p:cNvSpPr>
              <a:spLocks noChangeShapeType="1"/>
            </p:cNvSpPr>
            <p:nvPr/>
          </p:nvSpPr>
          <p:spPr bwMode="auto">
            <a:xfrm>
              <a:off x="3888" y="206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11"/>
            <p:cNvSpPr>
              <a:spLocks noChangeShapeType="1"/>
            </p:cNvSpPr>
            <p:nvPr/>
          </p:nvSpPr>
          <p:spPr bwMode="auto">
            <a:xfrm>
              <a:off x="3888" y="240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12"/>
            <p:cNvSpPr>
              <a:spLocks noChangeShapeType="1"/>
            </p:cNvSpPr>
            <p:nvPr/>
          </p:nvSpPr>
          <p:spPr bwMode="auto">
            <a:xfrm>
              <a:off x="3888" y="76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32" name="Group 13"/>
            <p:cNvGrpSpPr>
              <a:grpSpLocks/>
            </p:cNvGrpSpPr>
            <p:nvPr/>
          </p:nvGrpSpPr>
          <p:grpSpPr bwMode="auto">
            <a:xfrm>
              <a:off x="4800" y="1296"/>
              <a:ext cx="96" cy="96"/>
              <a:chOff x="3408" y="2736"/>
              <a:chExt cx="96" cy="96"/>
            </a:xfrm>
          </p:grpSpPr>
          <p:sp>
            <p:nvSpPr>
              <p:cNvPr id="47156" name="Line 14"/>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7" name="Line 15"/>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3" name="Group 16"/>
            <p:cNvGrpSpPr>
              <a:grpSpLocks/>
            </p:cNvGrpSpPr>
            <p:nvPr/>
          </p:nvGrpSpPr>
          <p:grpSpPr bwMode="auto">
            <a:xfrm>
              <a:off x="4800" y="1632"/>
              <a:ext cx="96" cy="96"/>
              <a:chOff x="3408" y="2736"/>
              <a:chExt cx="96" cy="96"/>
            </a:xfrm>
          </p:grpSpPr>
          <p:sp>
            <p:nvSpPr>
              <p:cNvPr id="47154" name="Line 17"/>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5" name="Line 18"/>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4" name="Group 19"/>
            <p:cNvGrpSpPr>
              <a:grpSpLocks/>
            </p:cNvGrpSpPr>
            <p:nvPr/>
          </p:nvGrpSpPr>
          <p:grpSpPr bwMode="auto">
            <a:xfrm>
              <a:off x="4800" y="2016"/>
              <a:ext cx="96" cy="96"/>
              <a:chOff x="3408" y="2736"/>
              <a:chExt cx="96" cy="96"/>
            </a:xfrm>
          </p:grpSpPr>
          <p:sp>
            <p:nvSpPr>
              <p:cNvPr id="47152" name="Line 20"/>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3" name="Line 21"/>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5" name="Group 22"/>
            <p:cNvGrpSpPr>
              <a:grpSpLocks/>
            </p:cNvGrpSpPr>
            <p:nvPr/>
          </p:nvGrpSpPr>
          <p:grpSpPr bwMode="auto">
            <a:xfrm>
              <a:off x="4800" y="2352"/>
              <a:ext cx="96" cy="96"/>
              <a:chOff x="3408" y="2736"/>
              <a:chExt cx="96" cy="96"/>
            </a:xfrm>
          </p:grpSpPr>
          <p:sp>
            <p:nvSpPr>
              <p:cNvPr id="47150" name="Line 23"/>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51" name="Line 24"/>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6" name="Group 25"/>
            <p:cNvGrpSpPr>
              <a:grpSpLocks/>
            </p:cNvGrpSpPr>
            <p:nvPr/>
          </p:nvGrpSpPr>
          <p:grpSpPr bwMode="auto">
            <a:xfrm>
              <a:off x="4800" y="1008"/>
              <a:ext cx="96" cy="96"/>
              <a:chOff x="3408" y="2736"/>
              <a:chExt cx="96" cy="96"/>
            </a:xfrm>
          </p:grpSpPr>
          <p:sp>
            <p:nvSpPr>
              <p:cNvPr id="47148" name="Line 26"/>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9" name="Line 27"/>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37" name="Group 28"/>
            <p:cNvGrpSpPr>
              <a:grpSpLocks/>
            </p:cNvGrpSpPr>
            <p:nvPr/>
          </p:nvGrpSpPr>
          <p:grpSpPr bwMode="auto">
            <a:xfrm>
              <a:off x="4800" y="720"/>
              <a:ext cx="96" cy="96"/>
              <a:chOff x="3408" y="2736"/>
              <a:chExt cx="96" cy="96"/>
            </a:xfrm>
          </p:grpSpPr>
          <p:sp>
            <p:nvSpPr>
              <p:cNvPr id="47146" name="Line 29"/>
              <p:cNvSpPr>
                <a:spLocks noChangeShapeType="1"/>
              </p:cNvSpPr>
              <p:nvPr/>
            </p:nvSpPr>
            <p:spPr bwMode="auto">
              <a:xfrm>
                <a:off x="3408"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Line 30"/>
              <p:cNvSpPr>
                <a:spLocks noChangeShapeType="1"/>
              </p:cNvSpPr>
              <p:nvPr/>
            </p:nvSpPr>
            <p:spPr bwMode="auto">
              <a:xfrm>
                <a:off x="3456" y="2736"/>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38" name="Line 31"/>
            <p:cNvSpPr>
              <a:spLocks noChangeShapeType="1"/>
            </p:cNvSpPr>
            <p:nvPr/>
          </p:nvSpPr>
          <p:spPr bwMode="auto">
            <a:xfrm flipH="1">
              <a:off x="4224" y="1680"/>
              <a:ext cx="288"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39" name="Text Box 32"/>
            <p:cNvSpPr txBox="1">
              <a:spLocks noChangeArrowheads="1"/>
            </p:cNvSpPr>
            <p:nvPr/>
          </p:nvSpPr>
          <p:spPr bwMode="auto">
            <a:xfrm>
              <a:off x="4279" y="1680"/>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E</a:t>
              </a:r>
            </a:p>
          </p:txBody>
        </p:sp>
        <p:sp>
          <p:nvSpPr>
            <p:cNvPr id="47140" name="Line 33"/>
            <p:cNvSpPr>
              <a:spLocks noChangeShapeType="1"/>
            </p:cNvSpPr>
            <p:nvPr/>
          </p:nvSpPr>
          <p:spPr bwMode="auto">
            <a:xfrm>
              <a:off x="4032" y="268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Line 34"/>
            <p:cNvSpPr>
              <a:spLocks noChangeShapeType="1"/>
            </p:cNvSpPr>
            <p:nvPr/>
          </p:nvSpPr>
          <p:spPr bwMode="auto">
            <a:xfrm>
              <a:off x="4752" y="2688"/>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Line 35"/>
            <p:cNvSpPr>
              <a:spLocks noChangeShapeType="1"/>
            </p:cNvSpPr>
            <p:nvPr/>
          </p:nvSpPr>
          <p:spPr bwMode="auto">
            <a:xfrm>
              <a:off x="4032" y="2880"/>
              <a:ext cx="7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43" name="Text Box 36"/>
            <p:cNvSpPr txBox="1">
              <a:spLocks noChangeArrowheads="1"/>
            </p:cNvSpPr>
            <p:nvPr/>
          </p:nvSpPr>
          <p:spPr bwMode="auto">
            <a:xfrm>
              <a:off x="4272" y="283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s</a:t>
              </a:r>
              <a:endParaRPr lang="en-US" altLang="en-US"/>
            </a:p>
          </p:txBody>
        </p:sp>
        <p:sp>
          <p:nvSpPr>
            <p:cNvPr id="47144" name="Text Box 37"/>
            <p:cNvSpPr txBox="1">
              <a:spLocks noChangeArrowheads="1"/>
            </p:cNvSpPr>
            <p:nvPr/>
          </p:nvSpPr>
          <p:spPr bwMode="auto">
            <a:xfrm>
              <a:off x="4646" y="362"/>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+Q</a:t>
              </a:r>
            </a:p>
          </p:txBody>
        </p:sp>
        <p:sp>
          <p:nvSpPr>
            <p:cNvPr id="47145" name="Text Box 38"/>
            <p:cNvSpPr txBox="1">
              <a:spLocks noChangeArrowheads="1"/>
            </p:cNvSpPr>
            <p:nvPr/>
          </p:nvSpPr>
          <p:spPr bwMode="auto">
            <a:xfrm>
              <a:off x="3744" y="336"/>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t>-Q</a:t>
              </a:r>
            </a:p>
          </p:txBody>
        </p:sp>
      </p:grpSp>
      <p:graphicFrame>
        <p:nvGraphicFramePr>
          <p:cNvPr id="1297447" name="Object 3"/>
          <p:cNvGraphicFramePr>
            <a:graphicFrameLocks noChangeAspect="1"/>
          </p:cNvGraphicFramePr>
          <p:nvPr/>
        </p:nvGraphicFramePr>
        <p:xfrm>
          <a:off x="1295400" y="1981200"/>
          <a:ext cx="1974850" cy="974725"/>
        </p:xfrm>
        <a:graphic>
          <a:graphicData uri="http://schemas.openxmlformats.org/presentationml/2006/ole">
            <mc:AlternateContent xmlns:mc="http://schemas.openxmlformats.org/markup-compatibility/2006">
              <mc:Choice xmlns:v="urn:schemas-microsoft-com:vml" Requires="v">
                <p:oleObj spid="_x0000_s101719" name="Equation" r:id="rId6" imgW="977760" imgH="482400" progId="Equation.DSMT4">
                  <p:embed/>
                </p:oleObj>
              </mc:Choice>
              <mc:Fallback>
                <p:oleObj name="Equation" r:id="rId6" imgW="977760" imgH="482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1981200"/>
                        <a:ext cx="1974850" cy="97472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7448" name="Object 4"/>
          <p:cNvGraphicFramePr>
            <a:graphicFrameLocks noChangeAspect="1"/>
          </p:cNvGraphicFramePr>
          <p:nvPr/>
        </p:nvGraphicFramePr>
        <p:xfrm>
          <a:off x="4114800" y="2209800"/>
          <a:ext cx="1257300" cy="512763"/>
        </p:xfrm>
        <a:graphic>
          <a:graphicData uri="http://schemas.openxmlformats.org/presentationml/2006/ole">
            <mc:AlternateContent xmlns:mc="http://schemas.openxmlformats.org/markup-compatibility/2006">
              <mc:Choice xmlns:v="urn:schemas-microsoft-com:vml" Requires="v">
                <p:oleObj spid="_x0000_s101720" name="Equation" r:id="rId8" imgW="622080" imgH="253800" progId="Equation.3">
                  <p:embed/>
                </p:oleObj>
              </mc:Choice>
              <mc:Fallback>
                <p:oleObj name="Equation" r:id="rId8" imgW="622080" imgH="253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209800"/>
                        <a:ext cx="1257300" cy="512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6" name="Line 41"/>
          <p:cNvSpPr>
            <a:spLocks noChangeShapeType="1"/>
          </p:cNvSpPr>
          <p:nvPr/>
        </p:nvSpPr>
        <p:spPr bwMode="auto">
          <a:xfrm>
            <a:off x="3429000" y="24384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97450" name="Object 5"/>
          <p:cNvGraphicFramePr>
            <a:graphicFrameLocks noChangeAspect="1"/>
          </p:cNvGraphicFramePr>
          <p:nvPr/>
        </p:nvGraphicFramePr>
        <p:xfrm>
          <a:off x="1371600" y="3352800"/>
          <a:ext cx="1587500" cy="793750"/>
        </p:xfrm>
        <a:graphic>
          <a:graphicData uri="http://schemas.openxmlformats.org/presentationml/2006/ole">
            <mc:AlternateContent xmlns:mc="http://schemas.openxmlformats.org/markup-compatibility/2006">
              <mc:Choice xmlns:v="urn:schemas-microsoft-com:vml" Requires="v">
                <p:oleObj spid="_x0000_s101721" name="Equation" r:id="rId10" imgW="863280" imgH="431640" progId="Equation.3">
                  <p:embed/>
                </p:oleObj>
              </mc:Choice>
              <mc:Fallback>
                <p:oleObj name="Equation" r:id="rId10" imgW="863280" imgH="4316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352800"/>
                        <a:ext cx="1587500" cy="793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7" name="Line 43"/>
          <p:cNvSpPr>
            <a:spLocks noChangeShapeType="1"/>
          </p:cNvSpPr>
          <p:nvPr/>
        </p:nvSpPr>
        <p:spPr bwMode="auto">
          <a:xfrm>
            <a:off x="3124200" y="3733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97452" name="Object 6"/>
          <p:cNvGraphicFramePr>
            <a:graphicFrameLocks noChangeAspect="1"/>
          </p:cNvGraphicFramePr>
          <p:nvPr/>
        </p:nvGraphicFramePr>
        <p:xfrm>
          <a:off x="4267200" y="3352800"/>
          <a:ext cx="1517650" cy="723900"/>
        </p:xfrm>
        <a:graphic>
          <a:graphicData uri="http://schemas.openxmlformats.org/presentationml/2006/ole">
            <mc:AlternateContent xmlns:mc="http://schemas.openxmlformats.org/markup-compatibility/2006">
              <mc:Choice xmlns:v="urn:schemas-microsoft-com:vml" Requires="v">
                <p:oleObj spid="_x0000_s101722" name="Equation" r:id="rId12" imgW="825480" imgH="393480" progId="Equation.3">
                  <p:embed/>
                </p:oleObj>
              </mc:Choice>
              <mc:Fallback>
                <p:oleObj name="Equation" r:id="rId12" imgW="825480" imgH="39348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3352800"/>
                        <a:ext cx="1517650" cy="7239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97453" name="Object 7"/>
          <p:cNvGraphicFramePr>
            <a:graphicFrameLocks noChangeAspect="1"/>
          </p:cNvGraphicFramePr>
          <p:nvPr/>
        </p:nvGraphicFramePr>
        <p:xfrm>
          <a:off x="2209800" y="4267200"/>
          <a:ext cx="1027113" cy="466725"/>
        </p:xfrm>
        <a:graphic>
          <a:graphicData uri="http://schemas.openxmlformats.org/presentationml/2006/ole">
            <mc:AlternateContent xmlns:mc="http://schemas.openxmlformats.org/markup-compatibility/2006">
              <mc:Choice xmlns:v="urn:schemas-microsoft-com:vml" Requires="v">
                <p:oleObj spid="_x0000_s101723" name="Equation" r:id="rId14" imgW="558720" imgH="253800" progId="Equation.3">
                  <p:embed/>
                </p:oleObj>
              </mc:Choice>
              <mc:Fallback>
                <p:oleObj name="Equation" r:id="rId14" imgW="558720" imgH="2538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4267200"/>
                        <a:ext cx="1027113" cy="4667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8" name="Text Box 46"/>
          <p:cNvSpPr txBox="1">
            <a:spLocks noChangeArrowheads="1"/>
          </p:cNvSpPr>
          <p:nvPr/>
        </p:nvSpPr>
        <p:spPr bwMode="auto">
          <a:xfrm>
            <a:off x="609600" y="4267200"/>
            <a:ext cx="149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In general:</a:t>
            </a:r>
            <a:endParaRPr lang="en-US" altLang="en-US"/>
          </a:p>
        </p:txBody>
      </p:sp>
      <p:sp>
        <p:nvSpPr>
          <p:cNvPr id="47119" name="Text Box 47"/>
          <p:cNvSpPr txBox="1">
            <a:spLocks noChangeArrowheads="1"/>
          </p:cNvSpPr>
          <p:nvPr/>
        </p:nvSpPr>
        <p:spPr bwMode="auto">
          <a:xfrm>
            <a:off x="609600" y="4876800"/>
            <a:ext cx="334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Definition of capacitance:</a:t>
            </a:r>
            <a:endParaRPr lang="en-US" altLang="en-US"/>
          </a:p>
        </p:txBody>
      </p:sp>
      <p:graphicFrame>
        <p:nvGraphicFramePr>
          <p:cNvPr id="1297456" name="Object 8"/>
          <p:cNvGraphicFramePr>
            <a:graphicFrameLocks noChangeAspect="1"/>
          </p:cNvGraphicFramePr>
          <p:nvPr>
            <p:extLst>
              <p:ext uri="{D42A27DB-BD31-4B8C-83A1-F6EECF244321}">
                <p14:modId xmlns:p14="http://schemas.microsoft.com/office/powerpoint/2010/main" val="1064078557"/>
              </p:ext>
            </p:extLst>
          </p:nvPr>
        </p:nvGraphicFramePr>
        <p:xfrm>
          <a:off x="510993" y="5334000"/>
          <a:ext cx="1238250" cy="466725"/>
        </p:xfrm>
        <a:graphic>
          <a:graphicData uri="http://schemas.openxmlformats.org/presentationml/2006/ole">
            <mc:AlternateContent xmlns:mc="http://schemas.openxmlformats.org/markup-compatibility/2006">
              <mc:Choice xmlns:v="urn:schemas-microsoft-com:vml" Requires="v">
                <p:oleObj spid="_x0000_s101724" name="Equation" r:id="rId16" imgW="672840" imgH="253800" progId="Equation.DSMT4">
                  <p:embed/>
                </p:oleObj>
              </mc:Choice>
              <mc:Fallback>
                <p:oleObj name="Equation" r:id="rId16" imgW="672840" imgH="2538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993" y="5334000"/>
                        <a:ext cx="1238250" cy="46672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0" name="Line 49"/>
          <p:cNvSpPr>
            <a:spLocks noChangeShapeType="1"/>
          </p:cNvSpPr>
          <p:nvPr/>
        </p:nvSpPr>
        <p:spPr bwMode="auto">
          <a:xfrm flipV="1">
            <a:off x="1109569" y="576878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1" name="Text Box 50"/>
          <p:cNvSpPr txBox="1">
            <a:spLocks noChangeArrowheads="1"/>
          </p:cNvSpPr>
          <p:nvPr/>
        </p:nvSpPr>
        <p:spPr bwMode="auto">
          <a:xfrm>
            <a:off x="434793" y="60960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Capacitance</a:t>
            </a:r>
            <a:endParaRPr lang="en-US" altLang="en-US" i="1"/>
          </a:p>
        </p:txBody>
      </p:sp>
      <p:sp>
        <p:nvSpPr>
          <p:cNvPr id="47122" name="Text Box 51"/>
          <p:cNvSpPr txBox="1">
            <a:spLocks noChangeArrowheads="1"/>
          </p:cNvSpPr>
          <p:nvPr/>
        </p:nvSpPr>
        <p:spPr bwMode="auto">
          <a:xfrm>
            <a:off x="5486400" y="50292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Capacitance of a parallel-plate capacitor:</a:t>
            </a:r>
            <a:endParaRPr lang="en-US" altLang="en-US"/>
          </a:p>
        </p:txBody>
      </p:sp>
      <p:graphicFrame>
        <p:nvGraphicFramePr>
          <p:cNvPr id="1297460" name="Object 9"/>
          <p:cNvGraphicFramePr>
            <a:graphicFrameLocks noChangeAspect="1"/>
          </p:cNvGraphicFramePr>
          <p:nvPr/>
        </p:nvGraphicFramePr>
        <p:xfrm>
          <a:off x="7162800" y="5867400"/>
          <a:ext cx="1027113" cy="723900"/>
        </p:xfrm>
        <a:graphic>
          <a:graphicData uri="http://schemas.openxmlformats.org/presentationml/2006/ole">
            <mc:AlternateContent xmlns:mc="http://schemas.openxmlformats.org/markup-compatibility/2006">
              <mc:Choice xmlns:v="urn:schemas-microsoft-com:vml" Requires="v">
                <p:oleObj spid="_x0000_s101725" name="Equation" r:id="rId18" imgW="558720" imgH="393480" progId="Equation.DSMT4">
                  <p:embed/>
                </p:oleObj>
              </mc:Choice>
              <mc:Fallback>
                <p:oleObj name="Equation" r:id="rId18" imgW="558720" imgH="39348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2800" y="5867400"/>
                        <a:ext cx="1027113" cy="7239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3" name="Rectangle 53"/>
          <p:cNvSpPr>
            <a:spLocks noGrp="1" noChangeArrowheads="1"/>
          </p:cNvSpPr>
          <p:nvPr>
            <p:ph type="title"/>
          </p:nvPr>
        </p:nvSpPr>
        <p:spPr>
          <a:xfrm>
            <a:off x="533400" y="-14754"/>
            <a:ext cx="8229600" cy="1143000"/>
          </a:xfrm>
        </p:spPr>
        <p:txBody>
          <a:bodyPr/>
          <a:lstStyle/>
          <a:p>
            <a:pPr eaLnBrk="1" hangingPunct="1"/>
            <a:r>
              <a:rPr lang="en-US" altLang="en-US" dirty="0" smtClean="0">
                <a:solidFill>
                  <a:srgbClr val="FF0000"/>
                </a:solidFill>
                <a:ea typeface="ＭＳ Ｐゴシック" charset="-128"/>
              </a:rPr>
              <a:t>Capacitance</a:t>
            </a:r>
          </a:p>
        </p:txBody>
      </p:sp>
      <p:sp>
        <p:nvSpPr>
          <p:cNvPr id="2" name="Rectangle 1"/>
          <p:cNvSpPr/>
          <p:nvPr/>
        </p:nvSpPr>
        <p:spPr>
          <a:xfrm>
            <a:off x="2164976" y="5428600"/>
            <a:ext cx="3496236" cy="1323439"/>
          </a:xfrm>
          <a:prstGeom prst="rect">
            <a:avLst/>
          </a:prstGeom>
        </p:spPr>
        <p:txBody>
          <a:bodyPr wrap="square">
            <a:spAutoFit/>
          </a:bodyPr>
          <a:lstStyle/>
          <a:p>
            <a:r>
              <a:rPr lang="en-US" sz="2000" dirty="0" smtClean="0"/>
              <a:t>Wiki: The </a:t>
            </a:r>
            <a:r>
              <a:rPr lang="en-US" sz="2000" dirty="0" smtClean="0">
                <a:hlinkClick r:id="rId20" tooltip="SI"/>
              </a:rPr>
              <a:t>SI</a:t>
            </a:r>
            <a:r>
              <a:rPr lang="en-US" sz="2000" dirty="0" smtClean="0"/>
              <a:t> unit of capacitance is the </a:t>
            </a:r>
            <a:r>
              <a:rPr lang="en-US" sz="2000" dirty="0" smtClean="0">
                <a:hlinkClick r:id="rId21" tooltip="Farad"/>
              </a:rPr>
              <a:t>farad</a:t>
            </a:r>
            <a:r>
              <a:rPr lang="en-US" sz="2000" dirty="0" smtClean="0"/>
              <a:t> (symbol: F), named after the English physicist </a:t>
            </a:r>
            <a:r>
              <a:rPr lang="en-US" sz="2000" dirty="0" smtClean="0">
                <a:hlinkClick r:id="rId22" tooltip="Michael Faraday"/>
              </a:rPr>
              <a:t>Michael Faraday</a:t>
            </a:r>
            <a:endParaRPr lang="en-US" sz="2000" dirty="0"/>
          </a:p>
        </p:txBody>
      </p:sp>
      <p:sp>
        <p:nvSpPr>
          <p:cNvPr id="3" name="Slide Number Placeholder 2"/>
          <p:cNvSpPr>
            <a:spLocks noGrp="1"/>
          </p:cNvSpPr>
          <p:nvPr>
            <p:ph type="sldNum" sz="quarter" idx="12"/>
          </p:nvPr>
        </p:nvSpPr>
        <p:spPr/>
        <p:txBody>
          <a:bodyPr/>
          <a:lstStyle/>
          <a:p>
            <a:fld id="{80AF3A6B-66EB-492E-9451-D799397AF240}"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169113"/>
            <a:ext cx="8229600" cy="1143000"/>
          </a:xfrm>
        </p:spPr>
        <p:txBody>
          <a:bodyPr/>
          <a:lstStyle/>
          <a:p>
            <a:pPr eaLnBrk="1" hangingPunct="1"/>
            <a:r>
              <a:rPr lang="en-US" altLang="en-US" sz="3600" dirty="0" smtClean="0"/>
              <a:t>Capacitor: Charging and Discharging</a:t>
            </a:r>
            <a:endParaRPr lang="en-US" altLang="en-US" dirty="0" smtClean="0"/>
          </a:p>
        </p:txBody>
      </p:sp>
      <p:sp>
        <p:nvSpPr>
          <p:cNvPr id="2" name="Slide Number Placeholder 1"/>
          <p:cNvSpPr>
            <a:spLocks noGrp="1"/>
          </p:cNvSpPr>
          <p:nvPr>
            <p:ph type="sldNum" sz="quarter" idx="12"/>
          </p:nvPr>
        </p:nvSpPr>
        <p:spPr/>
        <p:txBody>
          <a:bodyPr/>
          <a:lstStyle/>
          <a:p>
            <a:fld id="{FFE573D2-3820-44B2-8B7E-A5023CB4F8D3}" type="slidenum">
              <a:rPr lang="en-US" altLang="en-US" smtClean="0"/>
              <a:pPr/>
              <a:t>6</a:t>
            </a:fld>
            <a:endParaRPr lang="en-US" altLang="en-US"/>
          </a:p>
        </p:txBody>
      </p:sp>
      <p:sp>
        <p:nvSpPr>
          <p:cNvPr id="4" name="TextBox 3"/>
          <p:cNvSpPr txBox="1"/>
          <p:nvPr/>
        </p:nvSpPr>
        <p:spPr>
          <a:xfrm>
            <a:off x="292100" y="4366370"/>
            <a:ext cx="8763000" cy="1785104"/>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b="1" dirty="0" smtClean="0">
                <a:latin typeface="+mj-lt"/>
              </a:rPr>
              <a:t>Will the bulb light up during the charging and discharging process?</a:t>
            </a:r>
          </a:p>
          <a:p>
            <a:pPr indent="228600"/>
            <a:endParaRPr lang="en-US" sz="1800" dirty="0">
              <a:latin typeface="+mj-lt"/>
            </a:endParaRPr>
          </a:p>
          <a:p>
            <a:pPr marL="800100" lvl="1" indent="-342900">
              <a:buFont typeface="+mj-lt"/>
              <a:buAutoNum type="alphaUcPeriod"/>
            </a:pPr>
            <a:r>
              <a:rPr lang="en-US" sz="1800" dirty="0" smtClean="0">
                <a:latin typeface="+mj-lt"/>
              </a:rPr>
              <a:t>neither</a:t>
            </a:r>
          </a:p>
          <a:p>
            <a:pPr marL="800100" lvl="1" indent="-342900">
              <a:buFont typeface="+mj-lt"/>
              <a:buAutoNum type="alphaUcPeriod"/>
            </a:pPr>
            <a:r>
              <a:rPr lang="en-US" sz="1800" dirty="0" smtClean="0">
                <a:latin typeface="+mj-lt"/>
              </a:rPr>
              <a:t>Yes for both </a:t>
            </a:r>
            <a:endParaRPr lang="en-US" sz="1800" dirty="0">
              <a:latin typeface="+mj-lt"/>
            </a:endParaRPr>
          </a:p>
          <a:p>
            <a:pPr marL="800100" lvl="1" indent="-342900">
              <a:buFont typeface="+mj-lt"/>
              <a:buAutoNum type="alphaUcPeriod"/>
            </a:pPr>
            <a:r>
              <a:rPr lang="en-US" sz="1800" dirty="0" smtClean="0">
                <a:latin typeface="+mj-lt"/>
              </a:rPr>
              <a:t>Yes for charging process only</a:t>
            </a:r>
          </a:p>
          <a:p>
            <a:pPr marL="800100" lvl="1" indent="-342900">
              <a:buFont typeface="+mj-lt"/>
              <a:buAutoNum type="alphaUcPeriod"/>
            </a:pPr>
            <a:r>
              <a:rPr lang="en-US" sz="1800" dirty="0" smtClean="0">
                <a:latin typeface="+mj-lt"/>
              </a:rPr>
              <a:t>Yes for discharging process only. </a:t>
            </a:r>
            <a:endParaRPr lang="en-US" sz="1800" dirty="0">
              <a:latin typeface="+mj-lt"/>
            </a:endParaRPr>
          </a:p>
        </p:txBody>
      </p:sp>
      <p:grpSp>
        <p:nvGrpSpPr>
          <p:cNvPr id="9" name="Group 8"/>
          <p:cNvGrpSpPr/>
          <p:nvPr/>
        </p:nvGrpSpPr>
        <p:grpSpPr>
          <a:xfrm>
            <a:off x="685800" y="664883"/>
            <a:ext cx="7543800" cy="3454400"/>
            <a:chOff x="685800" y="812800"/>
            <a:chExt cx="7543800" cy="3454400"/>
          </a:xfrm>
        </p:grpSpPr>
        <p:sp>
          <p:nvSpPr>
            <p:cNvPr id="17411" name="Rectangle 5"/>
            <p:cNvSpPr>
              <a:spLocks noChangeArrowheads="1"/>
            </p:cNvSpPr>
            <p:nvPr/>
          </p:nvSpPr>
          <p:spPr bwMode="auto">
            <a:xfrm>
              <a:off x="1600200" y="8128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Charging</a:t>
              </a:r>
              <a:endParaRPr lang="en-US" altLang="en-US"/>
            </a:p>
          </p:txBody>
        </p:sp>
        <p:sp>
          <p:nvSpPr>
            <p:cNvPr id="17412" name="Rectangle 6"/>
            <p:cNvSpPr>
              <a:spLocks noChangeArrowheads="1"/>
            </p:cNvSpPr>
            <p:nvPr/>
          </p:nvSpPr>
          <p:spPr bwMode="auto">
            <a:xfrm>
              <a:off x="5943600" y="812800"/>
              <a:ext cx="168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altLang="en-US">
                  <a:solidFill>
                    <a:srgbClr val="FF0000"/>
                  </a:solidFill>
                </a:rPr>
                <a:t>Discharging</a:t>
              </a:r>
              <a:endParaRPr lang="en-US" altLang="en-US"/>
            </a:p>
          </p:txBody>
        </p:sp>
        <p:pic>
          <p:nvPicPr>
            <p:cNvPr id="17413" name="Picture 7" descr="Ch19-page6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60500"/>
              <a:ext cx="3987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Ch19-page6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498600"/>
              <a:ext cx="2438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924175" y="3002796"/>
              <a:ext cx="1162050" cy="486906"/>
              <a:chOff x="2924175" y="3002796"/>
              <a:chExt cx="1162050" cy="486906"/>
            </a:xfrm>
          </p:grpSpPr>
          <p:sp>
            <p:nvSpPr>
              <p:cNvPr id="6" name="Rectangle 5"/>
              <p:cNvSpPr/>
              <p:nvPr/>
            </p:nvSpPr>
            <p:spPr>
              <a:xfrm>
                <a:off x="2924175"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3200400" y="3002796"/>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3657600"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6464300" y="3029917"/>
              <a:ext cx="1162050" cy="486906"/>
              <a:chOff x="2924175" y="3002796"/>
              <a:chExt cx="1162050" cy="486906"/>
            </a:xfrm>
          </p:grpSpPr>
          <p:sp>
            <p:nvSpPr>
              <p:cNvPr id="16" name="Rectangle 15"/>
              <p:cNvSpPr/>
              <p:nvPr/>
            </p:nvSpPr>
            <p:spPr>
              <a:xfrm>
                <a:off x="2924175"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3200400" y="3002796"/>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ectangle 17"/>
              <p:cNvSpPr/>
              <p:nvPr/>
            </p:nvSpPr>
            <p:spPr>
              <a:xfrm>
                <a:off x="3657600" y="3108702"/>
                <a:ext cx="428625" cy="381000"/>
              </a:xfrm>
              <a:prstGeom prst="rect">
                <a:avLst/>
              </a:prstGeom>
              <a:solidFill>
                <a:schemeClr val="bg1"/>
              </a:solidFill>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9" name="Group 3"/>
          <p:cNvGrpSpPr>
            <a:grpSpLocks/>
          </p:cNvGrpSpPr>
          <p:nvPr/>
        </p:nvGrpSpPr>
        <p:grpSpPr bwMode="auto">
          <a:xfrm>
            <a:off x="6623143" y="1369170"/>
            <a:ext cx="304800" cy="990600"/>
            <a:chOff x="1344" y="1152"/>
            <a:chExt cx="192" cy="624"/>
          </a:xfrm>
        </p:grpSpPr>
        <p:grpSp>
          <p:nvGrpSpPr>
            <p:cNvPr id="20" name="Group 4"/>
            <p:cNvGrpSpPr>
              <a:grpSpLocks/>
            </p:cNvGrpSpPr>
            <p:nvPr/>
          </p:nvGrpSpPr>
          <p:grpSpPr bwMode="auto">
            <a:xfrm>
              <a:off x="1344" y="1152"/>
              <a:ext cx="96" cy="96"/>
              <a:chOff x="1680" y="3792"/>
              <a:chExt cx="96" cy="96"/>
            </a:xfrm>
          </p:grpSpPr>
          <p:sp>
            <p:nvSpPr>
              <p:cNvPr id="36" name="Line 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 name="Group 7"/>
            <p:cNvGrpSpPr>
              <a:grpSpLocks/>
            </p:cNvGrpSpPr>
            <p:nvPr/>
          </p:nvGrpSpPr>
          <p:grpSpPr bwMode="auto">
            <a:xfrm>
              <a:off x="1392" y="1248"/>
              <a:ext cx="96" cy="96"/>
              <a:chOff x="1680" y="3792"/>
              <a:chExt cx="96" cy="96"/>
            </a:xfrm>
          </p:grpSpPr>
          <p:sp>
            <p:nvSpPr>
              <p:cNvPr id="34" name="Line 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10"/>
            <p:cNvGrpSpPr>
              <a:grpSpLocks/>
            </p:cNvGrpSpPr>
            <p:nvPr/>
          </p:nvGrpSpPr>
          <p:grpSpPr bwMode="auto">
            <a:xfrm>
              <a:off x="1344" y="1344"/>
              <a:ext cx="96" cy="96"/>
              <a:chOff x="1680" y="3792"/>
              <a:chExt cx="96" cy="96"/>
            </a:xfrm>
          </p:grpSpPr>
          <p:sp>
            <p:nvSpPr>
              <p:cNvPr id="32" name="Line 1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 name="Group 13"/>
            <p:cNvGrpSpPr>
              <a:grpSpLocks/>
            </p:cNvGrpSpPr>
            <p:nvPr/>
          </p:nvGrpSpPr>
          <p:grpSpPr bwMode="auto">
            <a:xfrm>
              <a:off x="1344" y="1536"/>
              <a:ext cx="96" cy="96"/>
              <a:chOff x="1680" y="3792"/>
              <a:chExt cx="96" cy="96"/>
            </a:xfrm>
          </p:grpSpPr>
          <p:sp>
            <p:nvSpPr>
              <p:cNvPr id="30" name="Line 1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 name="Group 16"/>
            <p:cNvGrpSpPr>
              <a:grpSpLocks/>
            </p:cNvGrpSpPr>
            <p:nvPr/>
          </p:nvGrpSpPr>
          <p:grpSpPr bwMode="auto">
            <a:xfrm>
              <a:off x="1440" y="1632"/>
              <a:ext cx="96" cy="96"/>
              <a:chOff x="1680" y="3792"/>
              <a:chExt cx="96" cy="96"/>
            </a:xfrm>
          </p:grpSpPr>
          <p:sp>
            <p:nvSpPr>
              <p:cNvPr id="28" name="Line 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19"/>
            <p:cNvGrpSpPr>
              <a:grpSpLocks/>
            </p:cNvGrpSpPr>
            <p:nvPr/>
          </p:nvGrpSpPr>
          <p:grpSpPr bwMode="auto">
            <a:xfrm>
              <a:off x="1344" y="1680"/>
              <a:ext cx="96" cy="96"/>
              <a:chOff x="1680" y="3792"/>
              <a:chExt cx="96" cy="96"/>
            </a:xfrm>
          </p:grpSpPr>
          <p:sp>
            <p:nvSpPr>
              <p:cNvPr id="26" name="Line 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8" name="Group 22"/>
          <p:cNvGrpSpPr>
            <a:grpSpLocks/>
          </p:cNvGrpSpPr>
          <p:nvPr/>
        </p:nvGrpSpPr>
        <p:grpSpPr bwMode="auto">
          <a:xfrm>
            <a:off x="7159672" y="1424399"/>
            <a:ext cx="152400" cy="914400"/>
            <a:chOff x="960" y="1200"/>
            <a:chExt cx="96" cy="576"/>
          </a:xfrm>
        </p:grpSpPr>
        <p:sp>
          <p:nvSpPr>
            <p:cNvPr id="39" name="Line 23"/>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4"/>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5"/>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6"/>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27"/>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8"/>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457200" y="6356350"/>
            <a:ext cx="7772400" cy="461665"/>
          </a:xfrm>
          <a:prstGeom prst="rect">
            <a:avLst/>
          </a:prstGeom>
          <a:noFill/>
        </p:spPr>
        <p:txBody>
          <a:bodyPr wrap="square" rtlCol="0">
            <a:spAutoFit/>
          </a:bodyPr>
          <a:lstStyle/>
          <a:p>
            <a:r>
              <a:rPr lang="en-US" dirty="0" smtClean="0"/>
              <a:t>What happens when the plate is infinitely large? </a:t>
            </a:r>
            <a:endParaRPr lang="en-US" dirty="0"/>
          </a:p>
        </p:txBody>
      </p:sp>
    </p:spTree>
    <p:extLst>
      <p:ext uri="{BB962C8B-B14F-4D97-AF65-F5344CB8AC3E}">
        <p14:creationId xmlns:p14="http://schemas.microsoft.com/office/powerpoint/2010/main" val="69069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19"/>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rot="-68976">
            <a:off x="838200" y="685800"/>
            <a:ext cx="76200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3"/>
          <p:cNvSpPr>
            <a:spLocks noChangeShapeType="1"/>
          </p:cNvSpPr>
          <p:nvPr/>
        </p:nvSpPr>
        <p:spPr bwMode="auto">
          <a:xfrm>
            <a:off x="2286000" y="3200400"/>
            <a:ext cx="1116013" cy="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a:off x="4800600" y="3276600"/>
            <a:ext cx="609600" cy="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a:off x="7391400" y="3352800"/>
            <a:ext cx="228600" cy="0"/>
          </a:xfrm>
          <a:prstGeom prst="line">
            <a:avLst/>
          </a:prstGeom>
          <a:noFill/>
          <a:ln w="571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457200" y="1295400"/>
            <a:ext cx="1116013"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1066800" y="1066800"/>
            <a:ext cx="1116013"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4191000" y="1447800"/>
            <a:ext cx="609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3733800" y="1295400"/>
            <a:ext cx="609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4" name="Line 10"/>
          <p:cNvSpPr>
            <a:spLocks noChangeShapeType="1"/>
          </p:cNvSpPr>
          <p:nvPr/>
        </p:nvSpPr>
        <p:spPr bwMode="auto">
          <a:xfrm>
            <a:off x="7086600" y="1371600"/>
            <a:ext cx="228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5" name="Line 11"/>
          <p:cNvSpPr>
            <a:spLocks noChangeShapeType="1"/>
          </p:cNvSpPr>
          <p:nvPr/>
        </p:nvSpPr>
        <p:spPr bwMode="auto">
          <a:xfrm>
            <a:off x="6553200" y="1371600"/>
            <a:ext cx="228600" cy="0"/>
          </a:xfrm>
          <a:prstGeom prst="line">
            <a:avLst/>
          </a:prstGeom>
          <a:noFill/>
          <a:ln w="571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1516" name="Group 12"/>
          <p:cNvGrpSpPr>
            <a:grpSpLocks/>
          </p:cNvGrpSpPr>
          <p:nvPr/>
        </p:nvGrpSpPr>
        <p:grpSpPr bwMode="auto">
          <a:xfrm>
            <a:off x="4191000" y="1066800"/>
            <a:ext cx="152400" cy="533400"/>
            <a:chOff x="2928" y="1392"/>
            <a:chExt cx="96" cy="336"/>
          </a:xfrm>
        </p:grpSpPr>
        <p:sp>
          <p:nvSpPr>
            <p:cNvPr id="21562" name="Line 13"/>
            <p:cNvSpPr>
              <a:spLocks noChangeShapeType="1"/>
            </p:cNvSpPr>
            <p:nvPr/>
          </p:nvSpPr>
          <p:spPr bwMode="auto">
            <a:xfrm>
              <a:off x="2928" y="1728"/>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3" name="Line 14"/>
            <p:cNvSpPr>
              <a:spLocks noChangeShapeType="1"/>
            </p:cNvSpPr>
            <p:nvPr/>
          </p:nvSpPr>
          <p:spPr bwMode="auto">
            <a:xfrm>
              <a:off x="2928"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17" name="Group 15"/>
          <p:cNvGrpSpPr>
            <a:grpSpLocks/>
          </p:cNvGrpSpPr>
          <p:nvPr/>
        </p:nvGrpSpPr>
        <p:grpSpPr bwMode="auto">
          <a:xfrm>
            <a:off x="4800600" y="990600"/>
            <a:ext cx="228600" cy="762000"/>
            <a:chOff x="2544" y="1296"/>
            <a:chExt cx="144" cy="480"/>
          </a:xfrm>
        </p:grpSpPr>
        <p:grpSp>
          <p:nvGrpSpPr>
            <p:cNvPr id="21556" name="Group 16"/>
            <p:cNvGrpSpPr>
              <a:grpSpLocks/>
            </p:cNvGrpSpPr>
            <p:nvPr/>
          </p:nvGrpSpPr>
          <p:grpSpPr bwMode="auto">
            <a:xfrm>
              <a:off x="2592" y="1296"/>
              <a:ext cx="96" cy="96"/>
              <a:chOff x="1680" y="3792"/>
              <a:chExt cx="96" cy="96"/>
            </a:xfrm>
          </p:grpSpPr>
          <p:sp>
            <p:nvSpPr>
              <p:cNvPr id="21560" name="Line 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1" name="Line 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57" name="Group 19"/>
            <p:cNvGrpSpPr>
              <a:grpSpLocks/>
            </p:cNvGrpSpPr>
            <p:nvPr/>
          </p:nvGrpSpPr>
          <p:grpSpPr bwMode="auto">
            <a:xfrm>
              <a:off x="2544" y="1680"/>
              <a:ext cx="96" cy="96"/>
              <a:chOff x="1680" y="3792"/>
              <a:chExt cx="96" cy="96"/>
            </a:xfrm>
          </p:grpSpPr>
          <p:sp>
            <p:nvSpPr>
              <p:cNvPr id="21558" name="Line 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9" name="Line 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1518" name="Group 22"/>
          <p:cNvGrpSpPr>
            <a:grpSpLocks/>
          </p:cNvGrpSpPr>
          <p:nvPr/>
        </p:nvGrpSpPr>
        <p:grpSpPr bwMode="auto">
          <a:xfrm>
            <a:off x="7391400" y="1066800"/>
            <a:ext cx="152400" cy="152400"/>
            <a:chOff x="1680" y="3792"/>
            <a:chExt cx="96" cy="96"/>
          </a:xfrm>
        </p:grpSpPr>
        <p:sp>
          <p:nvSpPr>
            <p:cNvPr id="21554" name="Line 2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2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19" name="Group 25"/>
          <p:cNvGrpSpPr>
            <a:grpSpLocks/>
          </p:cNvGrpSpPr>
          <p:nvPr/>
        </p:nvGrpSpPr>
        <p:grpSpPr bwMode="auto">
          <a:xfrm>
            <a:off x="1676400" y="838200"/>
            <a:ext cx="152400" cy="914400"/>
            <a:chOff x="960" y="1200"/>
            <a:chExt cx="96" cy="576"/>
          </a:xfrm>
        </p:grpSpPr>
        <p:sp>
          <p:nvSpPr>
            <p:cNvPr id="21548" name="Line 26"/>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27"/>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Line 28"/>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Line 29"/>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30"/>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Line 31"/>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20" name="Group 32"/>
          <p:cNvGrpSpPr>
            <a:grpSpLocks/>
          </p:cNvGrpSpPr>
          <p:nvPr/>
        </p:nvGrpSpPr>
        <p:grpSpPr bwMode="auto">
          <a:xfrm>
            <a:off x="2286000" y="762000"/>
            <a:ext cx="304800" cy="990600"/>
            <a:chOff x="1344" y="1152"/>
            <a:chExt cx="192" cy="624"/>
          </a:xfrm>
        </p:grpSpPr>
        <p:grpSp>
          <p:nvGrpSpPr>
            <p:cNvPr id="21530" name="Group 33"/>
            <p:cNvGrpSpPr>
              <a:grpSpLocks/>
            </p:cNvGrpSpPr>
            <p:nvPr/>
          </p:nvGrpSpPr>
          <p:grpSpPr bwMode="auto">
            <a:xfrm>
              <a:off x="1344" y="1152"/>
              <a:ext cx="96" cy="96"/>
              <a:chOff x="1680" y="3792"/>
              <a:chExt cx="96" cy="96"/>
            </a:xfrm>
          </p:grpSpPr>
          <p:sp>
            <p:nvSpPr>
              <p:cNvPr id="21546" name="Line 3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3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1" name="Group 36"/>
            <p:cNvGrpSpPr>
              <a:grpSpLocks/>
            </p:cNvGrpSpPr>
            <p:nvPr/>
          </p:nvGrpSpPr>
          <p:grpSpPr bwMode="auto">
            <a:xfrm>
              <a:off x="1392" y="1248"/>
              <a:ext cx="96" cy="96"/>
              <a:chOff x="1680" y="3792"/>
              <a:chExt cx="96" cy="96"/>
            </a:xfrm>
          </p:grpSpPr>
          <p:sp>
            <p:nvSpPr>
              <p:cNvPr id="21544" name="Line 3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3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2" name="Group 39"/>
            <p:cNvGrpSpPr>
              <a:grpSpLocks/>
            </p:cNvGrpSpPr>
            <p:nvPr/>
          </p:nvGrpSpPr>
          <p:grpSpPr bwMode="auto">
            <a:xfrm>
              <a:off x="1344" y="1344"/>
              <a:ext cx="96" cy="96"/>
              <a:chOff x="1680" y="3792"/>
              <a:chExt cx="96" cy="96"/>
            </a:xfrm>
          </p:grpSpPr>
          <p:sp>
            <p:nvSpPr>
              <p:cNvPr id="21542" name="Line 4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4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3" name="Group 42"/>
            <p:cNvGrpSpPr>
              <a:grpSpLocks/>
            </p:cNvGrpSpPr>
            <p:nvPr/>
          </p:nvGrpSpPr>
          <p:grpSpPr bwMode="auto">
            <a:xfrm>
              <a:off x="1344" y="1536"/>
              <a:ext cx="96" cy="96"/>
              <a:chOff x="1680" y="3792"/>
              <a:chExt cx="96" cy="96"/>
            </a:xfrm>
          </p:grpSpPr>
          <p:sp>
            <p:nvSpPr>
              <p:cNvPr id="21540" name="Line 4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4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4" name="Group 45"/>
            <p:cNvGrpSpPr>
              <a:grpSpLocks/>
            </p:cNvGrpSpPr>
            <p:nvPr/>
          </p:nvGrpSpPr>
          <p:grpSpPr bwMode="auto">
            <a:xfrm>
              <a:off x="1440" y="1632"/>
              <a:ext cx="96" cy="96"/>
              <a:chOff x="1680" y="3792"/>
              <a:chExt cx="96" cy="96"/>
            </a:xfrm>
          </p:grpSpPr>
          <p:sp>
            <p:nvSpPr>
              <p:cNvPr id="21538" name="Line 4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9" name="Line 4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5" name="Group 48"/>
            <p:cNvGrpSpPr>
              <a:grpSpLocks/>
            </p:cNvGrpSpPr>
            <p:nvPr/>
          </p:nvGrpSpPr>
          <p:grpSpPr bwMode="auto">
            <a:xfrm>
              <a:off x="1344" y="1680"/>
              <a:ext cx="96" cy="96"/>
              <a:chOff x="1680" y="3792"/>
              <a:chExt cx="96" cy="96"/>
            </a:xfrm>
          </p:grpSpPr>
          <p:sp>
            <p:nvSpPr>
              <p:cNvPr id="21536" name="Line 4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Line 5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21" name="Line 51"/>
          <p:cNvSpPr>
            <a:spLocks noChangeShapeType="1"/>
          </p:cNvSpPr>
          <p:nvPr/>
        </p:nvSpPr>
        <p:spPr bwMode="auto">
          <a:xfrm>
            <a:off x="6705600" y="1143000"/>
            <a:ext cx="152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Rectangle 52"/>
          <p:cNvSpPr>
            <a:spLocks noGrp="1" noChangeArrowheads="1"/>
          </p:cNvSpPr>
          <p:nvPr>
            <p:ph type="title"/>
          </p:nvPr>
        </p:nvSpPr>
        <p:spPr>
          <a:xfrm>
            <a:off x="0" y="-76200"/>
            <a:ext cx="9144000" cy="914400"/>
          </a:xfrm>
        </p:spPr>
        <p:txBody>
          <a:bodyPr/>
          <a:lstStyle/>
          <a:p>
            <a:pPr eaLnBrk="1" hangingPunct="1"/>
            <a:r>
              <a:rPr lang="en-US" altLang="en-US" dirty="0" smtClean="0">
                <a:solidFill>
                  <a:srgbClr val="FF0000"/>
                </a:solidFill>
                <a:ea typeface="ＭＳ Ｐゴシック" charset="-128"/>
              </a:rPr>
              <a:t>Capacitor: Discharge</a:t>
            </a:r>
          </a:p>
        </p:txBody>
      </p:sp>
      <p:pic>
        <p:nvPicPr>
          <p:cNvPr id="21523" name="Picture 54" descr="Ch19-page66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4343400"/>
            <a:ext cx="237966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55" descr="Ch19-page66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575" y="4330700"/>
            <a:ext cx="22320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56" descr="Ch19-page66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750" y="4343400"/>
            <a:ext cx="212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 Box 57"/>
          <p:cNvSpPr txBox="1">
            <a:spLocks noChangeArrowheads="1"/>
          </p:cNvSpPr>
          <p:nvPr/>
        </p:nvSpPr>
        <p:spPr bwMode="auto">
          <a:xfrm>
            <a:off x="0" y="1371600"/>
            <a:ext cx="1030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E9289E"/>
                </a:solidFill>
              </a:rPr>
              <a:t>Electron</a:t>
            </a:r>
          </a:p>
          <a:p>
            <a:pPr eaLnBrk="1" hangingPunct="1"/>
            <a:r>
              <a:rPr lang="en-US" altLang="en-US" sz="1800" b="1">
                <a:solidFill>
                  <a:srgbClr val="E9289E"/>
                </a:solidFill>
              </a:rPr>
              <a:t>Current</a:t>
            </a:r>
          </a:p>
        </p:txBody>
      </p:sp>
      <p:sp>
        <p:nvSpPr>
          <p:cNvPr id="21527" name="Text Box 57"/>
          <p:cNvSpPr txBox="1">
            <a:spLocks noChangeArrowheads="1"/>
          </p:cNvSpPr>
          <p:nvPr/>
        </p:nvSpPr>
        <p:spPr bwMode="auto">
          <a:xfrm>
            <a:off x="0" y="44196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6AC6DF"/>
                </a:solidFill>
              </a:rPr>
              <a:t>Electric</a:t>
            </a:r>
          </a:p>
          <a:p>
            <a:pPr eaLnBrk="1" hangingPunct="1"/>
            <a:r>
              <a:rPr lang="en-US" altLang="en-US" sz="1800" b="1">
                <a:solidFill>
                  <a:srgbClr val="6AC6DF"/>
                </a:solidFill>
              </a:rPr>
              <a:t>Field</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7</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590550" y="1371600"/>
            <a:ext cx="7715250" cy="3589338"/>
            <a:chOff x="372" y="864"/>
            <a:chExt cx="4860" cy="2261"/>
          </a:xfrm>
        </p:grpSpPr>
        <p:pic>
          <p:nvPicPr>
            <p:cNvPr id="25736" name="Picture 3" descr="Fig19"/>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432" y="864"/>
              <a:ext cx="4800" cy="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7" name="Picture 4" descr="Fig17"/>
            <p:cNvPicPr>
              <a:picLocks noChangeAspect="1" noChangeArrowheads="1"/>
            </p:cNvPicPr>
            <p:nvPr/>
          </p:nvPicPr>
          <p:blipFill>
            <a:blip r:embed="rId4">
              <a:lum contrast="30000"/>
              <a:extLst>
                <a:ext uri="{28A0092B-C50C-407E-A947-70E740481C1C}">
                  <a14:useLocalDpi xmlns:a14="http://schemas.microsoft.com/office/drawing/2010/main" val="0"/>
                </a:ext>
              </a:extLst>
            </a:blip>
            <a:srcRect t="3220" r="54286" b="4167"/>
            <a:stretch>
              <a:fillRect/>
            </a:stretch>
          </p:blipFill>
          <p:spPr bwMode="auto">
            <a:xfrm>
              <a:off x="372" y="1594"/>
              <a:ext cx="407"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8" name="Picture 5" descr="Fig17"/>
            <p:cNvPicPr>
              <a:picLocks noChangeAspect="1" noChangeArrowheads="1"/>
            </p:cNvPicPr>
            <p:nvPr/>
          </p:nvPicPr>
          <p:blipFill>
            <a:blip r:embed="rId4">
              <a:lum contrast="30000"/>
              <a:extLst>
                <a:ext uri="{28A0092B-C50C-407E-A947-70E740481C1C}">
                  <a14:useLocalDpi xmlns:a14="http://schemas.microsoft.com/office/drawing/2010/main" val="0"/>
                </a:ext>
              </a:extLst>
            </a:blip>
            <a:srcRect t="8522" r="54286" b="4167"/>
            <a:stretch>
              <a:fillRect/>
            </a:stretch>
          </p:blipFill>
          <p:spPr bwMode="auto">
            <a:xfrm>
              <a:off x="1956" y="1690"/>
              <a:ext cx="40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9" name="Picture 6" descr="Fig17"/>
            <p:cNvPicPr>
              <a:picLocks noChangeAspect="1" noChangeArrowheads="1"/>
            </p:cNvPicPr>
            <p:nvPr/>
          </p:nvPicPr>
          <p:blipFill>
            <a:blip r:embed="rId4">
              <a:lum contrast="30000"/>
              <a:extLst>
                <a:ext uri="{28A0092B-C50C-407E-A947-70E740481C1C}">
                  <a14:useLocalDpi xmlns:a14="http://schemas.microsoft.com/office/drawing/2010/main" val="0"/>
                </a:ext>
              </a:extLst>
            </a:blip>
            <a:srcRect t="3220" r="54286" b="4167"/>
            <a:stretch>
              <a:fillRect/>
            </a:stretch>
          </p:blipFill>
          <p:spPr bwMode="auto">
            <a:xfrm>
              <a:off x="3564" y="1626"/>
              <a:ext cx="407"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Line 7"/>
          <p:cNvSpPr>
            <a:spLocks noChangeShapeType="1"/>
          </p:cNvSpPr>
          <p:nvPr/>
        </p:nvSpPr>
        <p:spPr bwMode="auto">
          <a:xfrm>
            <a:off x="2119313" y="3897313"/>
            <a:ext cx="1295400" cy="0"/>
          </a:xfrm>
          <a:prstGeom prst="line">
            <a:avLst/>
          </a:prstGeom>
          <a:noFill/>
          <a:ln w="190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4" name="Line 8"/>
          <p:cNvSpPr>
            <a:spLocks noChangeShapeType="1"/>
          </p:cNvSpPr>
          <p:nvPr/>
        </p:nvSpPr>
        <p:spPr bwMode="auto">
          <a:xfrm>
            <a:off x="4689475" y="3952875"/>
            <a:ext cx="609600" cy="0"/>
          </a:xfrm>
          <a:prstGeom prst="line">
            <a:avLst/>
          </a:prstGeom>
          <a:noFill/>
          <a:ln w="190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5" name="Line 9"/>
          <p:cNvSpPr>
            <a:spLocks noChangeShapeType="1"/>
          </p:cNvSpPr>
          <p:nvPr/>
        </p:nvSpPr>
        <p:spPr bwMode="auto">
          <a:xfrm>
            <a:off x="7192963" y="3956050"/>
            <a:ext cx="228600" cy="0"/>
          </a:xfrm>
          <a:prstGeom prst="line">
            <a:avLst/>
          </a:prstGeom>
          <a:noFill/>
          <a:ln w="19050">
            <a:solidFill>
              <a:srgbClr val="D6009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5606" name="Group 10"/>
          <p:cNvGrpSpPr>
            <a:grpSpLocks/>
          </p:cNvGrpSpPr>
          <p:nvPr/>
        </p:nvGrpSpPr>
        <p:grpSpPr bwMode="auto">
          <a:xfrm>
            <a:off x="377825" y="1893888"/>
            <a:ext cx="1728788" cy="115887"/>
            <a:chOff x="238" y="1193"/>
            <a:chExt cx="1089" cy="73"/>
          </a:xfrm>
        </p:grpSpPr>
        <p:sp>
          <p:nvSpPr>
            <p:cNvPr id="25734" name="Line 11"/>
            <p:cNvSpPr>
              <a:spLocks noChangeShapeType="1"/>
            </p:cNvSpPr>
            <p:nvPr/>
          </p:nvSpPr>
          <p:spPr bwMode="auto">
            <a:xfrm>
              <a:off x="238" y="1193"/>
              <a:ext cx="816"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735" name="Line 12"/>
            <p:cNvSpPr>
              <a:spLocks noChangeShapeType="1"/>
            </p:cNvSpPr>
            <p:nvPr/>
          </p:nvSpPr>
          <p:spPr bwMode="auto">
            <a:xfrm>
              <a:off x="511" y="1266"/>
              <a:ext cx="816"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5607" name="Group 13"/>
          <p:cNvGrpSpPr>
            <a:grpSpLocks/>
          </p:cNvGrpSpPr>
          <p:nvPr/>
        </p:nvGrpSpPr>
        <p:grpSpPr bwMode="auto">
          <a:xfrm>
            <a:off x="684213" y="2274888"/>
            <a:ext cx="1016000" cy="1701800"/>
            <a:chOff x="431" y="1433"/>
            <a:chExt cx="640" cy="1072"/>
          </a:xfrm>
        </p:grpSpPr>
        <p:grpSp>
          <p:nvGrpSpPr>
            <p:cNvPr id="25709" name="Group 14"/>
            <p:cNvGrpSpPr>
              <a:grpSpLocks/>
            </p:cNvGrpSpPr>
            <p:nvPr/>
          </p:nvGrpSpPr>
          <p:grpSpPr bwMode="auto">
            <a:xfrm>
              <a:off x="431" y="1433"/>
              <a:ext cx="315" cy="203"/>
              <a:chOff x="431" y="1673"/>
              <a:chExt cx="315" cy="203"/>
            </a:xfrm>
          </p:grpSpPr>
          <p:grpSp>
            <p:nvGrpSpPr>
              <p:cNvPr id="25719" name="Group 15"/>
              <p:cNvGrpSpPr>
                <a:grpSpLocks/>
              </p:cNvGrpSpPr>
              <p:nvPr/>
            </p:nvGrpSpPr>
            <p:grpSpPr bwMode="auto">
              <a:xfrm>
                <a:off x="431" y="1763"/>
                <a:ext cx="96" cy="96"/>
                <a:chOff x="1680" y="3792"/>
                <a:chExt cx="96" cy="96"/>
              </a:xfrm>
            </p:grpSpPr>
            <p:sp>
              <p:nvSpPr>
                <p:cNvPr id="25732" name="Line 1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3" name="Line 1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0" name="Group 18"/>
              <p:cNvGrpSpPr>
                <a:grpSpLocks/>
              </p:cNvGrpSpPr>
              <p:nvPr/>
            </p:nvGrpSpPr>
            <p:grpSpPr bwMode="auto">
              <a:xfrm>
                <a:off x="650" y="1780"/>
                <a:ext cx="96" cy="96"/>
                <a:chOff x="1680" y="3792"/>
                <a:chExt cx="96" cy="96"/>
              </a:xfrm>
            </p:grpSpPr>
            <p:sp>
              <p:nvSpPr>
                <p:cNvPr id="25730" name="Line 19"/>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31" name="Line 20"/>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1" name="Group 21"/>
              <p:cNvGrpSpPr>
                <a:grpSpLocks/>
              </p:cNvGrpSpPr>
              <p:nvPr/>
            </p:nvGrpSpPr>
            <p:grpSpPr bwMode="auto">
              <a:xfrm>
                <a:off x="528" y="1715"/>
                <a:ext cx="96" cy="96"/>
                <a:chOff x="1680" y="3792"/>
                <a:chExt cx="96" cy="96"/>
              </a:xfrm>
            </p:grpSpPr>
            <p:sp>
              <p:nvSpPr>
                <p:cNvPr id="25728" name="Line 2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9" name="Line 2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2" name="Group 24"/>
              <p:cNvGrpSpPr>
                <a:grpSpLocks/>
              </p:cNvGrpSpPr>
              <p:nvPr/>
            </p:nvGrpSpPr>
            <p:grpSpPr bwMode="auto">
              <a:xfrm>
                <a:off x="454" y="1673"/>
                <a:ext cx="96" cy="96"/>
                <a:chOff x="1680" y="3792"/>
                <a:chExt cx="96" cy="96"/>
              </a:xfrm>
            </p:grpSpPr>
            <p:sp>
              <p:nvSpPr>
                <p:cNvPr id="25726" name="Line 2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7" name="Line 2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23" name="Group 27"/>
              <p:cNvGrpSpPr>
                <a:grpSpLocks/>
              </p:cNvGrpSpPr>
              <p:nvPr/>
            </p:nvGrpSpPr>
            <p:grpSpPr bwMode="auto">
              <a:xfrm>
                <a:off x="614" y="1687"/>
                <a:ext cx="96" cy="96"/>
                <a:chOff x="1680" y="3792"/>
                <a:chExt cx="96" cy="96"/>
              </a:xfrm>
            </p:grpSpPr>
            <p:sp>
              <p:nvSpPr>
                <p:cNvPr id="25724" name="Line 2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25" name="Line 2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10" name="Group 30"/>
            <p:cNvGrpSpPr>
              <a:grpSpLocks/>
            </p:cNvGrpSpPr>
            <p:nvPr/>
          </p:nvGrpSpPr>
          <p:grpSpPr bwMode="auto">
            <a:xfrm>
              <a:off x="440" y="2115"/>
              <a:ext cx="381" cy="82"/>
              <a:chOff x="440" y="2355"/>
              <a:chExt cx="381" cy="82"/>
            </a:xfrm>
          </p:grpSpPr>
          <p:sp>
            <p:nvSpPr>
              <p:cNvPr id="25714" name="Line 31"/>
              <p:cNvSpPr>
                <a:spLocks noChangeShapeType="1"/>
              </p:cNvSpPr>
              <p:nvPr/>
            </p:nvSpPr>
            <p:spPr bwMode="auto">
              <a:xfrm>
                <a:off x="457" y="23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5" name="Line 32"/>
              <p:cNvSpPr>
                <a:spLocks noChangeShapeType="1"/>
              </p:cNvSpPr>
              <p:nvPr/>
            </p:nvSpPr>
            <p:spPr bwMode="auto">
              <a:xfrm>
                <a:off x="668" y="235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6" name="Line 33"/>
              <p:cNvSpPr>
                <a:spLocks noChangeShapeType="1"/>
              </p:cNvSpPr>
              <p:nvPr/>
            </p:nvSpPr>
            <p:spPr bwMode="auto">
              <a:xfrm>
                <a:off x="440" y="243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7" name="Line 34"/>
              <p:cNvSpPr>
                <a:spLocks noChangeShapeType="1"/>
              </p:cNvSpPr>
              <p:nvPr/>
            </p:nvSpPr>
            <p:spPr bwMode="auto">
              <a:xfrm>
                <a:off x="725" y="241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8" name="Line 35"/>
              <p:cNvSpPr>
                <a:spLocks noChangeShapeType="1"/>
              </p:cNvSpPr>
              <p:nvPr/>
            </p:nvSpPr>
            <p:spPr bwMode="auto">
              <a:xfrm>
                <a:off x="571" y="2423"/>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711" name="Line 36"/>
            <p:cNvSpPr>
              <a:spLocks noChangeShapeType="1"/>
            </p:cNvSpPr>
            <p:nvPr/>
          </p:nvSpPr>
          <p:spPr bwMode="auto">
            <a:xfrm>
              <a:off x="946" y="250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2" name="Line 37"/>
            <p:cNvSpPr>
              <a:spLocks noChangeShapeType="1"/>
            </p:cNvSpPr>
            <p:nvPr/>
          </p:nvSpPr>
          <p:spPr bwMode="auto">
            <a:xfrm>
              <a:off x="835" y="24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13" name="Line 38"/>
            <p:cNvSpPr>
              <a:spLocks noChangeShapeType="1"/>
            </p:cNvSpPr>
            <p:nvPr/>
          </p:nvSpPr>
          <p:spPr bwMode="auto">
            <a:xfrm>
              <a:off x="975" y="236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08" name="Group 39"/>
          <p:cNvGrpSpPr>
            <a:grpSpLocks/>
          </p:cNvGrpSpPr>
          <p:nvPr/>
        </p:nvGrpSpPr>
        <p:grpSpPr bwMode="auto">
          <a:xfrm>
            <a:off x="3186113" y="2363788"/>
            <a:ext cx="1663700" cy="1695450"/>
            <a:chOff x="2007" y="1489"/>
            <a:chExt cx="1048" cy="1068"/>
          </a:xfrm>
        </p:grpSpPr>
        <p:grpSp>
          <p:nvGrpSpPr>
            <p:cNvPr id="25683" name="Group 40"/>
            <p:cNvGrpSpPr>
              <a:grpSpLocks/>
            </p:cNvGrpSpPr>
            <p:nvPr/>
          </p:nvGrpSpPr>
          <p:grpSpPr bwMode="auto">
            <a:xfrm>
              <a:off x="2021" y="1489"/>
              <a:ext cx="315" cy="203"/>
              <a:chOff x="431" y="1673"/>
              <a:chExt cx="315" cy="203"/>
            </a:xfrm>
          </p:grpSpPr>
          <p:grpSp>
            <p:nvGrpSpPr>
              <p:cNvPr id="25694" name="Group 41"/>
              <p:cNvGrpSpPr>
                <a:grpSpLocks/>
              </p:cNvGrpSpPr>
              <p:nvPr/>
            </p:nvGrpSpPr>
            <p:grpSpPr bwMode="auto">
              <a:xfrm>
                <a:off x="431" y="1763"/>
                <a:ext cx="96" cy="96"/>
                <a:chOff x="1680" y="3792"/>
                <a:chExt cx="96" cy="96"/>
              </a:xfrm>
            </p:grpSpPr>
            <p:sp>
              <p:nvSpPr>
                <p:cNvPr id="25707" name="Line 42"/>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8" name="Line 43"/>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5" name="Group 44"/>
              <p:cNvGrpSpPr>
                <a:grpSpLocks/>
              </p:cNvGrpSpPr>
              <p:nvPr/>
            </p:nvGrpSpPr>
            <p:grpSpPr bwMode="auto">
              <a:xfrm>
                <a:off x="650" y="1780"/>
                <a:ext cx="96" cy="96"/>
                <a:chOff x="1680" y="3792"/>
                <a:chExt cx="96" cy="96"/>
              </a:xfrm>
            </p:grpSpPr>
            <p:sp>
              <p:nvSpPr>
                <p:cNvPr id="25705" name="Line 45"/>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6" name="Line 46"/>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6" name="Group 47"/>
              <p:cNvGrpSpPr>
                <a:grpSpLocks/>
              </p:cNvGrpSpPr>
              <p:nvPr/>
            </p:nvGrpSpPr>
            <p:grpSpPr bwMode="auto">
              <a:xfrm>
                <a:off x="528" y="1715"/>
                <a:ext cx="96" cy="96"/>
                <a:chOff x="1680" y="3792"/>
                <a:chExt cx="96" cy="96"/>
              </a:xfrm>
            </p:grpSpPr>
            <p:sp>
              <p:nvSpPr>
                <p:cNvPr id="25703" name="Line 4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4" name="Line 4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7" name="Group 50"/>
              <p:cNvGrpSpPr>
                <a:grpSpLocks/>
              </p:cNvGrpSpPr>
              <p:nvPr/>
            </p:nvGrpSpPr>
            <p:grpSpPr bwMode="auto">
              <a:xfrm>
                <a:off x="454" y="1673"/>
                <a:ext cx="96" cy="96"/>
                <a:chOff x="1680" y="3792"/>
                <a:chExt cx="96" cy="96"/>
              </a:xfrm>
            </p:grpSpPr>
            <p:sp>
              <p:nvSpPr>
                <p:cNvPr id="25701" name="Line 5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2" name="Line 5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98" name="Group 53"/>
              <p:cNvGrpSpPr>
                <a:grpSpLocks/>
              </p:cNvGrpSpPr>
              <p:nvPr/>
            </p:nvGrpSpPr>
            <p:grpSpPr bwMode="auto">
              <a:xfrm>
                <a:off x="614" y="1687"/>
                <a:ext cx="96" cy="96"/>
                <a:chOff x="1680" y="3792"/>
                <a:chExt cx="96" cy="96"/>
              </a:xfrm>
            </p:grpSpPr>
            <p:sp>
              <p:nvSpPr>
                <p:cNvPr id="25699" name="Line 5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00" name="Line 5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84" name="Group 56"/>
            <p:cNvGrpSpPr>
              <a:grpSpLocks/>
            </p:cNvGrpSpPr>
            <p:nvPr/>
          </p:nvGrpSpPr>
          <p:grpSpPr bwMode="auto">
            <a:xfrm>
              <a:off x="2007" y="2188"/>
              <a:ext cx="381" cy="82"/>
              <a:chOff x="440" y="2355"/>
              <a:chExt cx="381" cy="82"/>
            </a:xfrm>
          </p:grpSpPr>
          <p:sp>
            <p:nvSpPr>
              <p:cNvPr id="25689" name="Line 57"/>
              <p:cNvSpPr>
                <a:spLocks noChangeShapeType="1"/>
              </p:cNvSpPr>
              <p:nvPr/>
            </p:nvSpPr>
            <p:spPr bwMode="auto">
              <a:xfrm>
                <a:off x="457" y="23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0" name="Line 58"/>
              <p:cNvSpPr>
                <a:spLocks noChangeShapeType="1"/>
              </p:cNvSpPr>
              <p:nvPr/>
            </p:nvSpPr>
            <p:spPr bwMode="auto">
              <a:xfrm>
                <a:off x="668" y="235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1" name="Line 59"/>
              <p:cNvSpPr>
                <a:spLocks noChangeShapeType="1"/>
              </p:cNvSpPr>
              <p:nvPr/>
            </p:nvSpPr>
            <p:spPr bwMode="auto">
              <a:xfrm>
                <a:off x="440" y="243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2" name="Line 60"/>
              <p:cNvSpPr>
                <a:spLocks noChangeShapeType="1"/>
              </p:cNvSpPr>
              <p:nvPr/>
            </p:nvSpPr>
            <p:spPr bwMode="auto">
              <a:xfrm>
                <a:off x="725" y="241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93" name="Line 61"/>
              <p:cNvSpPr>
                <a:spLocks noChangeShapeType="1"/>
              </p:cNvSpPr>
              <p:nvPr/>
            </p:nvSpPr>
            <p:spPr bwMode="auto">
              <a:xfrm>
                <a:off x="571" y="2423"/>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85" name="Line 62"/>
            <p:cNvSpPr>
              <a:spLocks noChangeShapeType="1"/>
            </p:cNvSpPr>
            <p:nvPr/>
          </p:nvSpPr>
          <p:spPr bwMode="auto">
            <a:xfrm>
              <a:off x="2555" y="253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6" name="Line 63"/>
            <p:cNvSpPr>
              <a:spLocks noChangeShapeType="1"/>
            </p:cNvSpPr>
            <p:nvPr/>
          </p:nvSpPr>
          <p:spPr bwMode="auto">
            <a:xfrm>
              <a:off x="2547" y="239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7" name="Line 64"/>
            <p:cNvSpPr>
              <a:spLocks noChangeShapeType="1"/>
            </p:cNvSpPr>
            <p:nvPr/>
          </p:nvSpPr>
          <p:spPr bwMode="auto">
            <a:xfrm>
              <a:off x="2405" y="250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8" name="Line 65"/>
            <p:cNvSpPr>
              <a:spLocks noChangeShapeType="1"/>
            </p:cNvSpPr>
            <p:nvPr/>
          </p:nvSpPr>
          <p:spPr bwMode="auto">
            <a:xfrm>
              <a:off x="2959" y="255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09" name="Group 66"/>
          <p:cNvGrpSpPr>
            <a:grpSpLocks/>
          </p:cNvGrpSpPr>
          <p:nvPr/>
        </p:nvGrpSpPr>
        <p:grpSpPr bwMode="auto">
          <a:xfrm>
            <a:off x="4024313" y="1595438"/>
            <a:ext cx="228600" cy="762000"/>
            <a:chOff x="2544" y="1296"/>
            <a:chExt cx="144" cy="480"/>
          </a:xfrm>
        </p:grpSpPr>
        <p:grpSp>
          <p:nvGrpSpPr>
            <p:cNvPr id="25677" name="Group 67"/>
            <p:cNvGrpSpPr>
              <a:grpSpLocks/>
            </p:cNvGrpSpPr>
            <p:nvPr/>
          </p:nvGrpSpPr>
          <p:grpSpPr bwMode="auto">
            <a:xfrm>
              <a:off x="2592" y="1296"/>
              <a:ext cx="96" cy="96"/>
              <a:chOff x="1680" y="3792"/>
              <a:chExt cx="96" cy="96"/>
            </a:xfrm>
          </p:grpSpPr>
          <p:sp>
            <p:nvSpPr>
              <p:cNvPr id="25681" name="Line 6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2" name="Line 6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78" name="Group 70"/>
            <p:cNvGrpSpPr>
              <a:grpSpLocks/>
            </p:cNvGrpSpPr>
            <p:nvPr/>
          </p:nvGrpSpPr>
          <p:grpSpPr bwMode="auto">
            <a:xfrm>
              <a:off x="2544" y="1680"/>
              <a:ext cx="96" cy="96"/>
              <a:chOff x="1680" y="3792"/>
              <a:chExt cx="96" cy="96"/>
            </a:xfrm>
          </p:grpSpPr>
          <p:sp>
            <p:nvSpPr>
              <p:cNvPr id="25679" name="Line 7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0" name="Line 7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0" name="Group 73"/>
          <p:cNvGrpSpPr>
            <a:grpSpLocks/>
          </p:cNvGrpSpPr>
          <p:nvPr/>
        </p:nvGrpSpPr>
        <p:grpSpPr bwMode="auto">
          <a:xfrm>
            <a:off x="4681538" y="1735138"/>
            <a:ext cx="152400" cy="533400"/>
            <a:chOff x="2928" y="1392"/>
            <a:chExt cx="96" cy="336"/>
          </a:xfrm>
        </p:grpSpPr>
        <p:sp>
          <p:nvSpPr>
            <p:cNvPr id="25675" name="Line 74"/>
            <p:cNvSpPr>
              <a:spLocks noChangeShapeType="1"/>
            </p:cNvSpPr>
            <p:nvPr/>
          </p:nvSpPr>
          <p:spPr bwMode="auto">
            <a:xfrm>
              <a:off x="2928" y="1728"/>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6" name="Line 75"/>
            <p:cNvSpPr>
              <a:spLocks noChangeShapeType="1"/>
            </p:cNvSpPr>
            <p:nvPr/>
          </p:nvSpPr>
          <p:spPr bwMode="auto">
            <a:xfrm>
              <a:off x="2928"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1" name="Group 76"/>
          <p:cNvGrpSpPr>
            <a:grpSpLocks/>
          </p:cNvGrpSpPr>
          <p:nvPr/>
        </p:nvGrpSpPr>
        <p:grpSpPr bwMode="auto">
          <a:xfrm>
            <a:off x="3565525" y="1912938"/>
            <a:ext cx="1081088" cy="138112"/>
            <a:chOff x="2246" y="1205"/>
            <a:chExt cx="681" cy="87"/>
          </a:xfrm>
        </p:grpSpPr>
        <p:sp>
          <p:nvSpPr>
            <p:cNvPr id="25673" name="Line 77"/>
            <p:cNvSpPr>
              <a:spLocks noChangeShapeType="1"/>
            </p:cNvSpPr>
            <p:nvPr/>
          </p:nvSpPr>
          <p:spPr bwMode="auto">
            <a:xfrm>
              <a:off x="2543" y="1292"/>
              <a:ext cx="38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74" name="Line 78"/>
            <p:cNvSpPr>
              <a:spLocks noChangeShapeType="1"/>
            </p:cNvSpPr>
            <p:nvPr/>
          </p:nvSpPr>
          <p:spPr bwMode="auto">
            <a:xfrm>
              <a:off x="2246" y="1205"/>
              <a:ext cx="38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5612" name="Group 79"/>
          <p:cNvGrpSpPr>
            <a:grpSpLocks/>
          </p:cNvGrpSpPr>
          <p:nvPr/>
        </p:nvGrpSpPr>
        <p:grpSpPr bwMode="auto">
          <a:xfrm>
            <a:off x="5770563" y="2373313"/>
            <a:ext cx="1822450" cy="1730375"/>
            <a:chOff x="3635" y="1495"/>
            <a:chExt cx="1148" cy="1090"/>
          </a:xfrm>
        </p:grpSpPr>
        <p:grpSp>
          <p:nvGrpSpPr>
            <p:cNvPr id="25644" name="Group 80"/>
            <p:cNvGrpSpPr>
              <a:grpSpLocks/>
            </p:cNvGrpSpPr>
            <p:nvPr/>
          </p:nvGrpSpPr>
          <p:grpSpPr bwMode="auto">
            <a:xfrm>
              <a:off x="3637" y="2147"/>
              <a:ext cx="381" cy="82"/>
              <a:chOff x="440" y="2355"/>
              <a:chExt cx="381" cy="82"/>
            </a:xfrm>
          </p:grpSpPr>
          <p:sp>
            <p:nvSpPr>
              <p:cNvPr id="25668" name="Line 81"/>
              <p:cNvSpPr>
                <a:spLocks noChangeShapeType="1"/>
              </p:cNvSpPr>
              <p:nvPr/>
            </p:nvSpPr>
            <p:spPr bwMode="auto">
              <a:xfrm>
                <a:off x="457" y="235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Line 82"/>
              <p:cNvSpPr>
                <a:spLocks noChangeShapeType="1"/>
              </p:cNvSpPr>
              <p:nvPr/>
            </p:nvSpPr>
            <p:spPr bwMode="auto">
              <a:xfrm>
                <a:off x="668" y="235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0" name="Line 83"/>
              <p:cNvSpPr>
                <a:spLocks noChangeShapeType="1"/>
              </p:cNvSpPr>
              <p:nvPr/>
            </p:nvSpPr>
            <p:spPr bwMode="auto">
              <a:xfrm>
                <a:off x="440" y="243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1" name="Line 84"/>
              <p:cNvSpPr>
                <a:spLocks noChangeShapeType="1"/>
              </p:cNvSpPr>
              <p:nvPr/>
            </p:nvSpPr>
            <p:spPr bwMode="auto">
              <a:xfrm>
                <a:off x="725" y="241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2" name="Line 85"/>
              <p:cNvSpPr>
                <a:spLocks noChangeShapeType="1"/>
              </p:cNvSpPr>
              <p:nvPr/>
            </p:nvSpPr>
            <p:spPr bwMode="auto">
              <a:xfrm>
                <a:off x="571" y="2423"/>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45" name="Group 86"/>
            <p:cNvGrpSpPr>
              <a:grpSpLocks/>
            </p:cNvGrpSpPr>
            <p:nvPr/>
          </p:nvGrpSpPr>
          <p:grpSpPr bwMode="auto">
            <a:xfrm>
              <a:off x="3635" y="1495"/>
              <a:ext cx="315" cy="203"/>
              <a:chOff x="431" y="1673"/>
              <a:chExt cx="315" cy="203"/>
            </a:xfrm>
          </p:grpSpPr>
          <p:grpSp>
            <p:nvGrpSpPr>
              <p:cNvPr id="25653" name="Group 87"/>
              <p:cNvGrpSpPr>
                <a:grpSpLocks/>
              </p:cNvGrpSpPr>
              <p:nvPr/>
            </p:nvGrpSpPr>
            <p:grpSpPr bwMode="auto">
              <a:xfrm>
                <a:off x="431" y="1763"/>
                <a:ext cx="96" cy="96"/>
                <a:chOff x="1680" y="3792"/>
                <a:chExt cx="96" cy="96"/>
              </a:xfrm>
            </p:grpSpPr>
            <p:sp>
              <p:nvSpPr>
                <p:cNvPr id="25666" name="Line 88"/>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89"/>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4" name="Group 90"/>
              <p:cNvGrpSpPr>
                <a:grpSpLocks/>
              </p:cNvGrpSpPr>
              <p:nvPr/>
            </p:nvGrpSpPr>
            <p:grpSpPr bwMode="auto">
              <a:xfrm>
                <a:off x="650" y="1780"/>
                <a:ext cx="96" cy="96"/>
                <a:chOff x="1680" y="3792"/>
                <a:chExt cx="96" cy="96"/>
              </a:xfrm>
            </p:grpSpPr>
            <p:sp>
              <p:nvSpPr>
                <p:cNvPr id="25664" name="Line 9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9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5" name="Group 93"/>
              <p:cNvGrpSpPr>
                <a:grpSpLocks/>
              </p:cNvGrpSpPr>
              <p:nvPr/>
            </p:nvGrpSpPr>
            <p:grpSpPr bwMode="auto">
              <a:xfrm>
                <a:off x="528" y="1715"/>
                <a:ext cx="96" cy="96"/>
                <a:chOff x="1680" y="3792"/>
                <a:chExt cx="96" cy="96"/>
              </a:xfrm>
            </p:grpSpPr>
            <p:sp>
              <p:nvSpPr>
                <p:cNvPr id="25662" name="Line 9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9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6" name="Group 96"/>
              <p:cNvGrpSpPr>
                <a:grpSpLocks/>
              </p:cNvGrpSpPr>
              <p:nvPr/>
            </p:nvGrpSpPr>
            <p:grpSpPr bwMode="auto">
              <a:xfrm>
                <a:off x="454" y="1673"/>
                <a:ext cx="96" cy="96"/>
                <a:chOff x="1680" y="3792"/>
                <a:chExt cx="96" cy="96"/>
              </a:xfrm>
            </p:grpSpPr>
            <p:sp>
              <p:nvSpPr>
                <p:cNvPr id="25660" name="Line 9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Line 9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57" name="Group 99"/>
              <p:cNvGrpSpPr>
                <a:grpSpLocks/>
              </p:cNvGrpSpPr>
              <p:nvPr/>
            </p:nvGrpSpPr>
            <p:grpSpPr bwMode="auto">
              <a:xfrm>
                <a:off x="614" y="1687"/>
                <a:ext cx="96" cy="96"/>
                <a:chOff x="1680" y="3792"/>
                <a:chExt cx="96" cy="96"/>
              </a:xfrm>
            </p:grpSpPr>
            <p:sp>
              <p:nvSpPr>
                <p:cNvPr id="25658" name="Line 10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9" name="Line 10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646" name="Line 102"/>
            <p:cNvSpPr>
              <a:spLocks noChangeShapeType="1"/>
            </p:cNvSpPr>
            <p:nvPr/>
          </p:nvSpPr>
          <p:spPr bwMode="auto">
            <a:xfrm>
              <a:off x="4144" y="2585"/>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Line 103"/>
            <p:cNvSpPr>
              <a:spLocks noChangeShapeType="1"/>
            </p:cNvSpPr>
            <p:nvPr/>
          </p:nvSpPr>
          <p:spPr bwMode="auto">
            <a:xfrm>
              <a:off x="4161" y="240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Line 104"/>
            <p:cNvSpPr>
              <a:spLocks noChangeShapeType="1"/>
            </p:cNvSpPr>
            <p:nvPr/>
          </p:nvSpPr>
          <p:spPr bwMode="auto">
            <a:xfrm>
              <a:off x="4054" y="253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9" name="Line 105"/>
            <p:cNvSpPr>
              <a:spLocks noChangeShapeType="1"/>
            </p:cNvSpPr>
            <p:nvPr/>
          </p:nvSpPr>
          <p:spPr bwMode="auto">
            <a:xfrm>
              <a:off x="3958" y="251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0" name="Line 106"/>
            <p:cNvSpPr>
              <a:spLocks noChangeShapeType="1"/>
            </p:cNvSpPr>
            <p:nvPr/>
          </p:nvSpPr>
          <p:spPr bwMode="auto">
            <a:xfrm>
              <a:off x="4687" y="2517"/>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1" name="Line 107"/>
            <p:cNvSpPr>
              <a:spLocks noChangeShapeType="1"/>
            </p:cNvSpPr>
            <p:nvPr/>
          </p:nvSpPr>
          <p:spPr bwMode="auto">
            <a:xfrm>
              <a:off x="4574" y="25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2" name="Line 108"/>
            <p:cNvSpPr>
              <a:spLocks noChangeShapeType="1"/>
            </p:cNvSpPr>
            <p:nvPr/>
          </p:nvSpPr>
          <p:spPr bwMode="auto">
            <a:xfrm>
              <a:off x="4534" y="2398"/>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3" name="Group 109"/>
          <p:cNvGrpSpPr>
            <a:grpSpLocks/>
          </p:cNvGrpSpPr>
          <p:nvPr/>
        </p:nvGrpSpPr>
        <p:grpSpPr bwMode="auto">
          <a:xfrm>
            <a:off x="6461125" y="1485900"/>
            <a:ext cx="304800" cy="990600"/>
            <a:chOff x="1344" y="1152"/>
            <a:chExt cx="192" cy="624"/>
          </a:xfrm>
        </p:grpSpPr>
        <p:grpSp>
          <p:nvGrpSpPr>
            <p:cNvPr id="25626" name="Group 110"/>
            <p:cNvGrpSpPr>
              <a:grpSpLocks/>
            </p:cNvGrpSpPr>
            <p:nvPr/>
          </p:nvGrpSpPr>
          <p:grpSpPr bwMode="auto">
            <a:xfrm>
              <a:off x="1344" y="1152"/>
              <a:ext cx="96" cy="96"/>
              <a:chOff x="1680" y="3792"/>
              <a:chExt cx="96" cy="96"/>
            </a:xfrm>
          </p:grpSpPr>
          <p:sp>
            <p:nvSpPr>
              <p:cNvPr id="25642" name="Line 111"/>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112"/>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7" name="Group 113"/>
            <p:cNvGrpSpPr>
              <a:grpSpLocks/>
            </p:cNvGrpSpPr>
            <p:nvPr/>
          </p:nvGrpSpPr>
          <p:grpSpPr bwMode="auto">
            <a:xfrm>
              <a:off x="1392" y="1248"/>
              <a:ext cx="96" cy="96"/>
              <a:chOff x="1680" y="3792"/>
              <a:chExt cx="96" cy="96"/>
            </a:xfrm>
          </p:grpSpPr>
          <p:sp>
            <p:nvSpPr>
              <p:cNvPr id="25640" name="Line 114"/>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115"/>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8" name="Group 116"/>
            <p:cNvGrpSpPr>
              <a:grpSpLocks/>
            </p:cNvGrpSpPr>
            <p:nvPr/>
          </p:nvGrpSpPr>
          <p:grpSpPr bwMode="auto">
            <a:xfrm>
              <a:off x="1344" y="1344"/>
              <a:ext cx="96" cy="96"/>
              <a:chOff x="1680" y="3792"/>
              <a:chExt cx="96" cy="96"/>
            </a:xfrm>
          </p:grpSpPr>
          <p:sp>
            <p:nvSpPr>
              <p:cNvPr id="25638" name="Line 117"/>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9" name="Line 118"/>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29" name="Group 119"/>
            <p:cNvGrpSpPr>
              <a:grpSpLocks/>
            </p:cNvGrpSpPr>
            <p:nvPr/>
          </p:nvGrpSpPr>
          <p:grpSpPr bwMode="auto">
            <a:xfrm>
              <a:off x="1344" y="1536"/>
              <a:ext cx="96" cy="96"/>
              <a:chOff x="1680" y="3792"/>
              <a:chExt cx="96" cy="96"/>
            </a:xfrm>
          </p:grpSpPr>
          <p:sp>
            <p:nvSpPr>
              <p:cNvPr id="25636" name="Line 120"/>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7" name="Line 121"/>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0" name="Group 122"/>
            <p:cNvGrpSpPr>
              <a:grpSpLocks/>
            </p:cNvGrpSpPr>
            <p:nvPr/>
          </p:nvGrpSpPr>
          <p:grpSpPr bwMode="auto">
            <a:xfrm>
              <a:off x="1440" y="1632"/>
              <a:ext cx="96" cy="96"/>
              <a:chOff x="1680" y="3792"/>
              <a:chExt cx="96" cy="96"/>
            </a:xfrm>
          </p:grpSpPr>
          <p:sp>
            <p:nvSpPr>
              <p:cNvPr id="25634" name="Line 123"/>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5" name="Line 124"/>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31" name="Group 125"/>
            <p:cNvGrpSpPr>
              <a:grpSpLocks/>
            </p:cNvGrpSpPr>
            <p:nvPr/>
          </p:nvGrpSpPr>
          <p:grpSpPr bwMode="auto">
            <a:xfrm>
              <a:off x="1344" y="1680"/>
              <a:ext cx="96" cy="96"/>
              <a:chOff x="1680" y="3792"/>
              <a:chExt cx="96" cy="96"/>
            </a:xfrm>
          </p:grpSpPr>
          <p:sp>
            <p:nvSpPr>
              <p:cNvPr id="25632" name="Line 126"/>
              <p:cNvSpPr>
                <a:spLocks noChangeShapeType="1"/>
              </p:cNvSpPr>
              <p:nvPr/>
            </p:nvSpPr>
            <p:spPr bwMode="auto">
              <a:xfrm>
                <a:off x="1728" y="3792"/>
                <a:ext cx="0"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3" name="Line 127"/>
              <p:cNvSpPr>
                <a:spLocks noChangeShapeType="1"/>
              </p:cNvSpPr>
              <p:nvPr/>
            </p:nvSpPr>
            <p:spPr bwMode="auto">
              <a:xfrm>
                <a:off x="1680" y="3840"/>
                <a:ext cx="9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614" name="Group 128"/>
          <p:cNvGrpSpPr>
            <a:grpSpLocks/>
          </p:cNvGrpSpPr>
          <p:nvPr/>
        </p:nvGrpSpPr>
        <p:grpSpPr bwMode="auto">
          <a:xfrm>
            <a:off x="7226300" y="1568450"/>
            <a:ext cx="152400" cy="914400"/>
            <a:chOff x="960" y="1200"/>
            <a:chExt cx="96" cy="576"/>
          </a:xfrm>
        </p:grpSpPr>
        <p:sp>
          <p:nvSpPr>
            <p:cNvPr id="25620" name="Line 129"/>
            <p:cNvSpPr>
              <a:spLocks noChangeShapeType="1"/>
            </p:cNvSpPr>
            <p:nvPr/>
          </p:nvSpPr>
          <p:spPr bwMode="auto">
            <a:xfrm>
              <a:off x="960" y="120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130"/>
            <p:cNvSpPr>
              <a:spLocks noChangeShapeType="1"/>
            </p:cNvSpPr>
            <p:nvPr/>
          </p:nvSpPr>
          <p:spPr bwMode="auto">
            <a:xfrm>
              <a:off x="960" y="129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131"/>
            <p:cNvSpPr>
              <a:spLocks noChangeShapeType="1"/>
            </p:cNvSpPr>
            <p:nvPr/>
          </p:nvSpPr>
          <p:spPr bwMode="auto">
            <a:xfrm>
              <a:off x="960" y="1584"/>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132"/>
            <p:cNvSpPr>
              <a:spLocks noChangeShapeType="1"/>
            </p:cNvSpPr>
            <p:nvPr/>
          </p:nvSpPr>
          <p:spPr bwMode="auto">
            <a:xfrm>
              <a:off x="960" y="1680"/>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133"/>
            <p:cNvSpPr>
              <a:spLocks noChangeShapeType="1"/>
            </p:cNvSpPr>
            <p:nvPr/>
          </p:nvSpPr>
          <p:spPr bwMode="auto">
            <a:xfrm>
              <a:off x="960" y="1392"/>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134"/>
            <p:cNvSpPr>
              <a:spLocks noChangeShapeType="1"/>
            </p:cNvSpPr>
            <p:nvPr/>
          </p:nvSpPr>
          <p:spPr bwMode="auto">
            <a:xfrm>
              <a:off x="960" y="1776"/>
              <a:ext cx="9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615" name="Group 135"/>
          <p:cNvGrpSpPr>
            <a:grpSpLocks/>
          </p:cNvGrpSpPr>
          <p:nvPr/>
        </p:nvGrpSpPr>
        <p:grpSpPr bwMode="auto">
          <a:xfrm>
            <a:off x="6486525" y="2054225"/>
            <a:ext cx="773113" cy="11113"/>
            <a:chOff x="4086" y="1294"/>
            <a:chExt cx="487" cy="7"/>
          </a:xfrm>
        </p:grpSpPr>
        <p:sp>
          <p:nvSpPr>
            <p:cNvPr id="25618" name="Line 136"/>
            <p:cNvSpPr>
              <a:spLocks noChangeShapeType="1"/>
            </p:cNvSpPr>
            <p:nvPr/>
          </p:nvSpPr>
          <p:spPr bwMode="auto">
            <a:xfrm>
              <a:off x="4429" y="1301"/>
              <a:ext cx="14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5619" name="Line 137"/>
            <p:cNvSpPr>
              <a:spLocks noChangeShapeType="1"/>
            </p:cNvSpPr>
            <p:nvPr/>
          </p:nvSpPr>
          <p:spPr bwMode="auto">
            <a:xfrm>
              <a:off x="4086" y="1294"/>
              <a:ext cx="144" cy="0"/>
            </a:xfrm>
            <a:prstGeom prst="line">
              <a:avLst/>
            </a:prstGeom>
            <a:noFill/>
            <a:ln w="19050">
              <a:solidFill>
                <a:srgbClr val="D6009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5616" name="Text Box 138"/>
          <p:cNvSpPr txBox="1">
            <a:spLocks noChangeArrowheads="1"/>
          </p:cNvSpPr>
          <p:nvPr/>
        </p:nvSpPr>
        <p:spPr bwMode="auto">
          <a:xfrm>
            <a:off x="436563" y="5576888"/>
            <a:ext cx="8080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Fringe field of a capacitor rises until </a:t>
            </a:r>
            <a:r>
              <a:rPr lang="en-US" altLang="en-US" i="1">
                <a:solidFill>
                  <a:schemeClr val="accent2"/>
                </a:solidFill>
              </a:rPr>
              <a:t>E</a:t>
            </a:r>
            <a:r>
              <a:rPr lang="en-US" altLang="en-US">
                <a:solidFill>
                  <a:schemeClr val="accent2"/>
                </a:solidFill>
              </a:rPr>
              <a:t>=0 in a wire – static equilibrium. </a:t>
            </a:r>
            <a:endParaRPr lang="en-US" altLang="en-US"/>
          </a:p>
        </p:txBody>
      </p:sp>
      <p:sp>
        <p:nvSpPr>
          <p:cNvPr id="25617" name="Rectangle 139"/>
          <p:cNvSpPr>
            <a:spLocks noGrp="1" noChangeArrowheads="1"/>
          </p:cNvSpPr>
          <p:nvPr>
            <p:ph type="title"/>
          </p:nvPr>
        </p:nvSpPr>
        <p:spPr/>
        <p:txBody>
          <a:bodyPr/>
          <a:lstStyle/>
          <a:p>
            <a:pPr eaLnBrk="1" hangingPunct="1"/>
            <a:r>
              <a:rPr lang="en-US" altLang="en-US" dirty="0" smtClean="0">
                <a:solidFill>
                  <a:srgbClr val="FF0000"/>
                </a:solidFill>
                <a:ea typeface="ＭＳ Ｐゴシック" charset="-128"/>
              </a:rPr>
              <a:t>Capacitor: Charging</a:t>
            </a:r>
          </a:p>
        </p:txBody>
      </p:sp>
      <p:sp>
        <p:nvSpPr>
          <p:cNvPr id="2" name="Slide Number Placeholder 1"/>
          <p:cNvSpPr>
            <a:spLocks noGrp="1"/>
          </p:cNvSpPr>
          <p:nvPr>
            <p:ph type="sldNum" sz="quarter" idx="12"/>
          </p:nvPr>
        </p:nvSpPr>
        <p:spPr/>
        <p:txBody>
          <a:bodyPr/>
          <a:lstStyle/>
          <a:p>
            <a:fld id="{80AF3A6B-66EB-492E-9451-D799397AF240}" type="slidenum">
              <a:rPr lang="en-US" altLang="en-US" smtClean="0"/>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304800" y="939800"/>
            <a:ext cx="4425950" cy="2082800"/>
            <a:chOff x="192" y="672"/>
            <a:chExt cx="2788" cy="1312"/>
          </a:xfrm>
        </p:grpSpPr>
        <p:pic>
          <p:nvPicPr>
            <p:cNvPr id="28686" name="Picture 3" descr="Fig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152"/>
              <a:ext cx="12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Line 4"/>
            <p:cNvSpPr>
              <a:spLocks noChangeShapeType="1"/>
            </p:cNvSpPr>
            <p:nvPr/>
          </p:nvSpPr>
          <p:spPr bwMode="auto">
            <a:xfrm flipH="1">
              <a:off x="1872" y="960"/>
              <a:ext cx="192"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8" name="Text Box 5"/>
            <p:cNvSpPr txBox="1">
              <a:spLocks noChangeArrowheads="1"/>
            </p:cNvSpPr>
            <p:nvPr/>
          </p:nvSpPr>
          <p:spPr bwMode="auto">
            <a:xfrm>
              <a:off x="1728" y="672"/>
              <a:ext cx="1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Thick filament</a:t>
              </a:r>
            </a:p>
          </p:txBody>
        </p:sp>
        <p:sp>
          <p:nvSpPr>
            <p:cNvPr id="28689" name="Text Box 6"/>
            <p:cNvSpPr txBox="1">
              <a:spLocks noChangeArrowheads="1"/>
            </p:cNvSpPr>
            <p:nvPr/>
          </p:nvSpPr>
          <p:spPr bwMode="auto">
            <a:xfrm>
              <a:off x="192" y="672"/>
              <a:ext cx="11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Thin filament</a:t>
              </a:r>
            </a:p>
          </p:txBody>
        </p:sp>
        <p:sp>
          <p:nvSpPr>
            <p:cNvPr id="28690" name="Line 7"/>
            <p:cNvSpPr>
              <a:spLocks noChangeShapeType="1"/>
            </p:cNvSpPr>
            <p:nvPr/>
          </p:nvSpPr>
          <p:spPr bwMode="auto">
            <a:xfrm>
              <a:off x="576" y="912"/>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8675" name="Picture 8" descr="Fig19"/>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257800" y="939800"/>
            <a:ext cx="350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9"/>
          <p:cNvSpPr txBox="1">
            <a:spLocks noChangeArrowheads="1"/>
          </p:cNvSpPr>
          <p:nvPr/>
        </p:nvSpPr>
        <p:spPr bwMode="auto">
          <a:xfrm>
            <a:off x="685800" y="3086100"/>
            <a:ext cx="45127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Which light bulb will glow longer</a:t>
            </a:r>
            <a:r>
              <a:rPr lang="en-US" altLang="en-US" dirty="0" smtClean="0">
                <a:solidFill>
                  <a:schemeClr val="accent2"/>
                </a:solidFill>
              </a:rPr>
              <a:t>?</a:t>
            </a:r>
          </a:p>
          <a:p>
            <a:pPr eaLnBrk="1" hangingPunct="1"/>
            <a:r>
              <a:rPr lang="en-US" altLang="en-US" dirty="0" smtClean="0">
                <a:solidFill>
                  <a:schemeClr val="accent2"/>
                </a:solidFill>
              </a:rPr>
              <a:t>Which one is initially brighter? </a:t>
            </a:r>
            <a:endParaRPr lang="en-US" altLang="en-US" dirty="0"/>
          </a:p>
        </p:txBody>
      </p:sp>
      <p:grpSp>
        <p:nvGrpSpPr>
          <p:cNvPr id="28677" name="Group 14"/>
          <p:cNvGrpSpPr>
            <a:grpSpLocks/>
          </p:cNvGrpSpPr>
          <p:nvPr/>
        </p:nvGrpSpPr>
        <p:grpSpPr bwMode="auto">
          <a:xfrm>
            <a:off x="942181" y="3989346"/>
            <a:ext cx="7873502" cy="914400"/>
            <a:chOff x="1219200" y="4648200"/>
            <a:chExt cx="7873502" cy="914400"/>
          </a:xfrm>
        </p:grpSpPr>
        <p:sp>
          <p:nvSpPr>
            <p:cNvPr id="28684" name="Text Box 11"/>
            <p:cNvSpPr txBox="1">
              <a:spLocks noChangeArrowheads="1"/>
            </p:cNvSpPr>
            <p:nvPr/>
          </p:nvSpPr>
          <p:spPr bwMode="auto">
            <a:xfrm>
              <a:off x="1219200" y="4648200"/>
              <a:ext cx="7873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AutoNum type="arabicParenR"/>
              </a:pPr>
              <a:r>
                <a:rPr lang="en-US" altLang="en-US" dirty="0">
                  <a:solidFill>
                    <a:srgbClr val="008000"/>
                  </a:solidFill>
                </a:rPr>
                <a:t>Round is </a:t>
              </a:r>
              <a:r>
                <a:rPr lang="en-US" altLang="en-US" dirty="0" smtClean="0">
                  <a:solidFill>
                    <a:srgbClr val="008000"/>
                  </a:solidFill>
                </a:rPr>
                <a:t>initially brighter </a:t>
              </a:r>
              <a:r>
                <a:rPr lang="en-US" altLang="en-US" dirty="0">
                  <a:solidFill>
                    <a:srgbClr val="008000"/>
                  </a:solidFill>
                  <a:sym typeface="Symbol" charset="2"/>
                </a:rPr>
                <a:t> capacitor gets charged more?</a:t>
              </a:r>
              <a:endParaRPr lang="en-US" altLang="en-US" dirty="0"/>
            </a:p>
          </p:txBody>
        </p:sp>
        <p:sp>
          <p:nvSpPr>
            <p:cNvPr id="28685" name="Text Box 12"/>
            <p:cNvSpPr txBox="1">
              <a:spLocks noChangeArrowheads="1"/>
            </p:cNvSpPr>
            <p:nvPr/>
          </p:nvSpPr>
          <p:spPr bwMode="auto">
            <a:xfrm>
              <a:off x="1219200" y="5105400"/>
              <a:ext cx="757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8000"/>
                  </a:solidFill>
                </a:rPr>
                <a:t>2)	Long bulb glows longer </a:t>
              </a:r>
              <a:r>
                <a:rPr lang="en-US" altLang="en-US">
                  <a:solidFill>
                    <a:srgbClr val="008000"/>
                  </a:solidFill>
                  <a:sym typeface="Symbol" charset="2"/>
                </a:rPr>
                <a:t> capacitor gets charged more?</a:t>
              </a:r>
              <a:endParaRPr lang="en-US" altLang="en-US"/>
            </a:p>
          </p:txBody>
        </p:sp>
      </p:grpSp>
      <p:sp>
        <p:nvSpPr>
          <p:cNvPr id="28678" name="Rectangle 13"/>
          <p:cNvSpPr>
            <a:spLocks noGrp="1" noChangeArrowheads="1"/>
          </p:cNvSpPr>
          <p:nvPr>
            <p:ph type="title"/>
          </p:nvPr>
        </p:nvSpPr>
        <p:spPr>
          <a:xfrm>
            <a:off x="499269" y="170466"/>
            <a:ext cx="8229600" cy="893762"/>
          </a:xfrm>
        </p:spPr>
        <p:txBody>
          <a:bodyPr/>
          <a:lstStyle/>
          <a:p>
            <a:pPr eaLnBrk="1" hangingPunct="1"/>
            <a:r>
              <a:rPr lang="en-US" altLang="en-US" dirty="0" smtClean="0">
                <a:solidFill>
                  <a:srgbClr val="FF0000"/>
                </a:solidFill>
                <a:ea typeface="ＭＳ Ｐゴシック" charset="-128"/>
              </a:rPr>
              <a:t>The Effect of Different Light Bulbs</a:t>
            </a:r>
          </a:p>
        </p:txBody>
      </p:sp>
      <p:grpSp>
        <p:nvGrpSpPr>
          <p:cNvPr id="4" name="Group 18"/>
          <p:cNvGrpSpPr>
            <a:grpSpLocks/>
          </p:cNvGrpSpPr>
          <p:nvPr/>
        </p:nvGrpSpPr>
        <p:grpSpPr bwMode="auto">
          <a:xfrm>
            <a:off x="800100" y="3683000"/>
            <a:ext cx="7543800" cy="2944813"/>
            <a:chOff x="800100" y="3683000"/>
            <a:chExt cx="7543800" cy="2945368"/>
          </a:xfrm>
        </p:grpSpPr>
        <p:sp>
          <p:nvSpPr>
            <p:cNvPr id="28680" name="TextBox 15"/>
            <p:cNvSpPr txBox="1">
              <a:spLocks noChangeArrowheads="1"/>
            </p:cNvSpPr>
            <p:nvPr/>
          </p:nvSpPr>
          <p:spPr bwMode="auto">
            <a:xfrm>
              <a:off x="800100" y="4953000"/>
              <a:ext cx="71352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t>After current stops, </a:t>
              </a:r>
            </a:p>
            <a:p>
              <a:pPr eaLnBrk="1" hangingPunct="1"/>
              <a:r>
                <a:rPr lang="en-US" altLang="en-US" dirty="0"/>
                <a:t>	Voltage across capacitor = Voltage across battery</a:t>
              </a:r>
            </a:p>
            <a:p>
              <a:pPr eaLnBrk="1" hangingPunct="1"/>
              <a:r>
                <a:rPr lang="en-US" altLang="en-US" i="1" dirty="0"/>
                <a:t>no matter which bulb is used.  </a:t>
              </a:r>
            </a:p>
          </p:txBody>
        </p:sp>
        <p:sp>
          <p:nvSpPr>
            <p:cNvPr id="17" name="Multiply 16"/>
            <p:cNvSpPr>
              <a:spLocks noChangeArrowheads="1"/>
            </p:cNvSpPr>
            <p:nvPr/>
          </p:nvSpPr>
          <p:spPr bwMode="auto">
            <a:xfrm>
              <a:off x="6629400" y="3683000"/>
              <a:ext cx="1676400" cy="1358900"/>
            </a:xfrm>
            <a:custGeom>
              <a:avLst/>
              <a:gdLst>
                <a:gd name="T0" fmla="*/ 402629 w 1676400"/>
                <a:gd name="T1" fmla="*/ 326374 h 1358900"/>
                <a:gd name="T2" fmla="*/ 1273771 w 1676400"/>
                <a:gd name="T3" fmla="*/ 326374 h 1358900"/>
                <a:gd name="T4" fmla="*/ 1273771 w 1676400"/>
                <a:gd name="T5" fmla="*/ 1032526 h 1358900"/>
                <a:gd name="T6" fmla="*/ 402629 w 1676400"/>
                <a:gd name="T7" fmla="*/ 1032526 h 1358900"/>
                <a:gd name="T8" fmla="*/ 2 60000 65536"/>
                <a:gd name="T9" fmla="*/ 3 60000 65536"/>
                <a:gd name="T10" fmla="*/ 0 60000 65536"/>
                <a:gd name="T11" fmla="*/ 1 60000 65536"/>
                <a:gd name="T12" fmla="*/ 301998 w 1676400"/>
                <a:gd name="T13" fmla="*/ 202231 h 1358900"/>
                <a:gd name="T14" fmla="*/ 1374402 w 1676400"/>
                <a:gd name="T15" fmla="*/ 1156669 h 1358900"/>
              </a:gdLst>
              <a:ahLst/>
              <a:cxnLst>
                <a:cxn ang="T8">
                  <a:pos x="T0" y="T1"/>
                </a:cxn>
                <a:cxn ang="T9">
                  <a:pos x="T2" y="T3"/>
                </a:cxn>
                <a:cxn ang="T10">
                  <a:pos x="T4" y="T5"/>
                </a:cxn>
                <a:cxn ang="T11">
                  <a:pos x="T6" y="T7"/>
                </a:cxn>
              </a:cxnLst>
              <a:rect l="T12" t="T13" r="T14" b="T15"/>
              <a:pathLst>
                <a:path w="1676400" h="1358900">
                  <a:moveTo>
                    <a:pt x="301998" y="450517"/>
                  </a:moveTo>
                  <a:lnTo>
                    <a:pt x="503261" y="202231"/>
                  </a:lnTo>
                  <a:lnTo>
                    <a:pt x="838200" y="473735"/>
                  </a:lnTo>
                  <a:lnTo>
                    <a:pt x="1173139" y="202231"/>
                  </a:lnTo>
                  <a:lnTo>
                    <a:pt x="1374402" y="450517"/>
                  </a:lnTo>
                  <a:lnTo>
                    <a:pt x="1091980" y="679450"/>
                  </a:lnTo>
                  <a:lnTo>
                    <a:pt x="1374402" y="908383"/>
                  </a:lnTo>
                  <a:lnTo>
                    <a:pt x="1173139" y="1156669"/>
                  </a:lnTo>
                  <a:lnTo>
                    <a:pt x="838200" y="885165"/>
                  </a:lnTo>
                  <a:lnTo>
                    <a:pt x="503261" y="1156669"/>
                  </a:lnTo>
                  <a:lnTo>
                    <a:pt x="301998" y="908383"/>
                  </a:lnTo>
                  <a:lnTo>
                    <a:pt x="584420" y="679450"/>
                  </a:lnTo>
                  <a:close/>
                </a:path>
              </a:pathLst>
            </a:custGeom>
            <a:solidFill>
              <a:srgbClr val="FF0000">
                <a:alpha val="43137"/>
              </a:srgbClr>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a:solidFill>
                  <a:srgbClr val="FFFFFF"/>
                </a:solidFill>
              </a:endParaRPr>
            </a:p>
          </p:txBody>
        </p:sp>
        <p:sp>
          <p:nvSpPr>
            <p:cNvPr id="28682" name="TextBox 17"/>
            <p:cNvSpPr txBox="1">
              <a:spLocks noChangeArrowheads="1"/>
            </p:cNvSpPr>
            <p:nvPr/>
          </p:nvSpPr>
          <p:spPr bwMode="auto">
            <a:xfrm>
              <a:off x="889000" y="6166703"/>
              <a:ext cx="7454900" cy="461665"/>
            </a:xfrm>
            <a:prstGeom prst="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FF"/>
                  </a:solidFill>
                </a:rPr>
                <a:t>Capacitor charged by same amount in both cases.</a:t>
              </a:r>
            </a:p>
          </p:txBody>
        </p:sp>
      </p:grpSp>
      <p:sp>
        <p:nvSpPr>
          <p:cNvPr id="2" name="Slide Number Placeholder 1"/>
          <p:cNvSpPr>
            <a:spLocks noGrp="1"/>
          </p:cNvSpPr>
          <p:nvPr>
            <p:ph type="sldNum" sz="quarter" idx="12"/>
          </p:nvPr>
        </p:nvSpPr>
        <p:spPr/>
        <p:txBody>
          <a:bodyPr/>
          <a:lstStyle/>
          <a:p>
            <a:fld id="{80AF3A6B-66EB-492E-9451-D799397AF240}" type="slidenum">
              <a:rPr lang="en-US" altLang="en-US" smtClean="0"/>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16623</TotalTime>
  <Words>2518</Words>
  <Application>Microsoft Office PowerPoint</Application>
  <PresentationFormat>On-screen Show (4:3)</PresentationFormat>
  <Paragraphs>441</Paragraphs>
  <Slides>43</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ＭＳ Ｐゴシック</vt:lpstr>
      <vt:lpstr>ＭＳ Ｐゴシック</vt:lpstr>
      <vt:lpstr>ヒラギノ角ゴ Pro W3</vt:lpstr>
      <vt:lpstr>Arial</vt:lpstr>
      <vt:lpstr>Calibri</vt:lpstr>
      <vt:lpstr>Symbol</vt:lpstr>
      <vt:lpstr>Times New Roman</vt:lpstr>
      <vt:lpstr>Wingdings</vt:lpstr>
      <vt:lpstr>Office Theme</vt:lpstr>
      <vt:lpstr>Equation</vt:lpstr>
      <vt:lpstr>EXAM2</vt:lpstr>
      <vt:lpstr>Twice the Length</vt:lpstr>
      <vt:lpstr>Doubling the Cross-Sectional Area</vt:lpstr>
      <vt:lpstr>Two Batteries in Series</vt:lpstr>
      <vt:lpstr>Capacitance</vt:lpstr>
      <vt:lpstr>Capacitor: Charging and Discharging</vt:lpstr>
      <vt:lpstr>Capacitor: Discharge</vt:lpstr>
      <vt:lpstr>Capacitor: Charging</vt:lpstr>
      <vt:lpstr>The Effect of Different Light Bulbs</vt:lpstr>
      <vt:lpstr>IClicker Question: Effect of the Capacitor Disk Size</vt:lpstr>
      <vt:lpstr>iClicker question: Effect of the Capacitor Disk Separation</vt:lpstr>
      <vt:lpstr>Effect of Insulator in Capacitor</vt:lpstr>
      <vt:lpstr>Parallel Capacitors</vt:lpstr>
      <vt:lpstr>An Isolated Light Bulb</vt:lpstr>
      <vt:lpstr>The Current Node Rule in a Capacitor Circuit</vt:lpstr>
      <vt:lpstr>PowerPoint Presentation</vt:lpstr>
      <vt:lpstr>PowerPoint Presentation</vt:lpstr>
      <vt:lpstr>PowerPoint Presentation</vt:lpstr>
      <vt:lpstr>PowerPoint Presentation</vt:lpstr>
      <vt:lpstr>Series Resistance</vt:lpstr>
      <vt:lpstr>Parallel Resistance</vt:lpstr>
      <vt:lpstr>Kirchhoff’s Rules</vt:lpstr>
      <vt:lpstr>Circuit Analysis Tips</vt:lpstr>
      <vt:lpstr>Loop Example with Two EMF Devices</vt:lpstr>
      <vt:lpstr>Finding Potential and Power in a Circuit</vt:lpstr>
      <vt:lpstr>iClicker question: Series Resistance</vt:lpstr>
      <vt:lpstr>iClicker question: Parallel Resistance</vt:lpstr>
      <vt:lpstr>Charging a Battery</vt:lpstr>
      <vt:lpstr>Using Kirchhoff’s Laws in Multiple Loop Circuits</vt:lpstr>
      <vt:lpstr>iClicker Question</vt:lpstr>
      <vt:lpstr>PowerPoint Presentation</vt:lpstr>
      <vt:lpstr>iClicker Question</vt:lpstr>
      <vt:lpstr>Real Batteries: Internal Resistance</vt:lpstr>
      <vt:lpstr>Ammeters, Voltmeters and Ohmmeters</vt:lpstr>
      <vt:lpstr>Ammeter Design: rint</vt:lpstr>
      <vt:lpstr>Voltmeter</vt:lpstr>
      <vt:lpstr>Voltmeter: Internal Resistance</vt:lpstr>
      <vt:lpstr>Ohmmeter</vt:lpstr>
      <vt:lpstr>Quantitative Analysis of an RC Circuit</vt:lpstr>
      <vt:lpstr>RC Circuit: Current</vt:lpstr>
      <vt:lpstr>RC Circuit: Charge and Voltage</vt:lpstr>
      <vt:lpstr>RC Circuit: Summary</vt:lpstr>
      <vt:lpstr>The RC Time Constant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18</dc:title>
  <dc:subject>Physics 272H, Spring 2007</dc:subject>
  <dc:creator>Norbert Neumeister</dc:creator>
  <cp:lastModifiedBy>wxie</cp:lastModifiedBy>
  <cp:revision>872</cp:revision>
  <cp:lastPrinted>2012-10-22T03:00:15Z</cp:lastPrinted>
  <dcterms:created xsi:type="dcterms:W3CDTF">2012-10-22T12:54:42Z</dcterms:created>
  <dcterms:modified xsi:type="dcterms:W3CDTF">2018-03-06T15:24:39Z</dcterms:modified>
</cp:coreProperties>
</file>