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460" r:id="rId2"/>
    <p:sldId id="433" r:id="rId3"/>
    <p:sldId id="434" r:id="rId4"/>
    <p:sldId id="437" r:id="rId5"/>
    <p:sldId id="412" r:id="rId6"/>
    <p:sldId id="415" r:id="rId7"/>
    <p:sldId id="406" r:id="rId8"/>
    <p:sldId id="417" r:id="rId9"/>
    <p:sldId id="418" r:id="rId10"/>
    <p:sldId id="414" r:id="rId11"/>
    <p:sldId id="422" r:id="rId12"/>
    <p:sldId id="423" r:id="rId13"/>
    <p:sldId id="457" r:id="rId14"/>
    <p:sldId id="427" r:id="rId15"/>
    <p:sldId id="458" r:id="rId16"/>
    <p:sldId id="428" r:id="rId17"/>
    <p:sldId id="461" r:id="rId18"/>
    <p:sldId id="462" r:id="rId19"/>
    <p:sldId id="463" r:id="rId20"/>
    <p:sldId id="464" r:id="rId21"/>
    <p:sldId id="459" r:id="rId22"/>
    <p:sldId id="430" r:id="rId23"/>
    <p:sldId id="465"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79" r:id="rId38"/>
    <p:sldId id="480" r:id="rId39"/>
    <p:sldId id="481" r:id="rId40"/>
    <p:sldId id="482" r:id="rId4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3268">
          <p15:clr>
            <a:srgbClr val="A4A3A4"/>
          </p15:clr>
        </p15:guide>
        <p15:guide id="2" pos="2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EFCB3"/>
    <a:srgbClr val="0033CC"/>
    <a:srgbClr val="CC0000"/>
    <a:srgbClr val="F6F63F"/>
    <a:srgbClr val="D3ED18"/>
    <a:srgbClr val="00D3AD"/>
    <a:srgbClr val="9D6E03"/>
    <a:srgbClr val="DADE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34" autoAdjust="0"/>
  </p:normalViewPr>
  <p:slideViewPr>
    <p:cSldViewPr>
      <p:cViewPr varScale="1">
        <p:scale>
          <a:sx n="62" d="100"/>
          <a:sy n="62" d="100"/>
        </p:scale>
        <p:origin x="1140" y="60"/>
      </p:cViewPr>
      <p:guideLst>
        <p:guide orient="horz" pos="3268"/>
        <p:guide pos="2875"/>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50" d="100"/>
        <a:sy n="2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80.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77.wmf"/><Relationship Id="rId7" Type="http://schemas.openxmlformats.org/officeDocument/2006/relationships/image" Target="../media/image84.wmf"/><Relationship Id="rId2" Type="http://schemas.openxmlformats.org/officeDocument/2006/relationships/image" Target="../media/image76.wmf"/><Relationship Id="rId1" Type="http://schemas.openxmlformats.org/officeDocument/2006/relationships/image" Target="../media/image74.wmf"/><Relationship Id="rId6" Type="http://schemas.openxmlformats.org/officeDocument/2006/relationships/image" Target="../media/image83.wmf"/><Relationship Id="rId5"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image" Target="../media/image8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image" Target="../media/image9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image" Target="../media/image48.emf"/><Relationship Id="rId1" Type="http://schemas.openxmlformats.org/officeDocument/2006/relationships/image" Target="../media/image47.emf"/><Relationship Id="rId6" Type="http://schemas.openxmlformats.org/officeDocument/2006/relationships/image" Target="../media/image52.emf"/><Relationship Id="rId11" Type="http://schemas.openxmlformats.org/officeDocument/2006/relationships/image" Target="../media/image57.emf"/><Relationship Id="rId5" Type="http://schemas.openxmlformats.org/officeDocument/2006/relationships/image" Target="../media/image51.emf"/><Relationship Id="rId10" Type="http://schemas.openxmlformats.org/officeDocument/2006/relationships/image" Target="../media/image56.emf"/><Relationship Id="rId4" Type="http://schemas.openxmlformats.org/officeDocument/2006/relationships/image" Target="../media/image50.emf"/><Relationship Id="rId9" Type="http://schemas.openxmlformats.org/officeDocument/2006/relationships/image" Target="../media/image5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image" Target="../media/image64.emf"/><Relationship Id="rId1" Type="http://schemas.openxmlformats.org/officeDocument/2006/relationships/image" Target="../media/image63.emf"/><Relationship Id="rId6" Type="http://schemas.openxmlformats.org/officeDocument/2006/relationships/image" Target="../media/image68.wmf"/><Relationship Id="rId11" Type="http://schemas.openxmlformats.org/officeDocument/2006/relationships/image" Target="../media/image73.emf"/><Relationship Id="rId5" Type="http://schemas.openxmlformats.org/officeDocument/2006/relationships/image" Target="../media/image67.emf"/><Relationship Id="rId10" Type="http://schemas.openxmlformats.org/officeDocument/2006/relationships/image" Target="../media/image72.emf"/><Relationship Id="rId4" Type="http://schemas.openxmlformats.org/officeDocument/2006/relationships/image" Target="../media/image66.emf"/><Relationship Id="rId9"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2A3E948D-432C-49EC-A407-CFD161B71EA2}" type="slidenum">
              <a:rPr lang="en-US" altLang="en-US"/>
              <a:pPr/>
              <a:t>‹#›</a:t>
            </a:fld>
            <a:endParaRPr lang="en-US" altLang="en-US"/>
          </a:p>
        </p:txBody>
      </p:sp>
    </p:spTree>
    <p:extLst>
      <p:ext uri="{BB962C8B-B14F-4D97-AF65-F5344CB8AC3E}">
        <p14:creationId xmlns:p14="http://schemas.microsoft.com/office/powerpoint/2010/main" val="3559091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8C8A8E0C-2419-44E4-9272-545CC22FA1F1}" type="slidenum">
              <a:rPr lang="en-US" altLang="en-US"/>
              <a:pPr/>
              <a:t>‹#›</a:t>
            </a:fld>
            <a:endParaRPr lang="en-US" altLang="en-US"/>
          </a:p>
        </p:txBody>
      </p:sp>
    </p:spTree>
    <p:extLst>
      <p:ext uri="{BB962C8B-B14F-4D97-AF65-F5344CB8AC3E}">
        <p14:creationId xmlns:p14="http://schemas.microsoft.com/office/powerpoint/2010/main" val="26830319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27F82E3-2016-4F33-9141-3F990881A63C}" type="slidenum">
              <a:rPr lang="en-US" altLang="en-US" sz="1300"/>
              <a:pPr eaLnBrk="1" hangingPunct="1"/>
              <a:t>3</a:t>
            </a:fld>
            <a:endParaRPr lang="en-US" altLang="en-US" sz="130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B field measurements are the same all along the wire (unless we encounter loops).</a:t>
            </a:r>
          </a:p>
        </p:txBody>
      </p:sp>
    </p:spTree>
    <p:extLst>
      <p:ext uri="{BB962C8B-B14F-4D97-AF65-F5344CB8AC3E}">
        <p14:creationId xmlns:p14="http://schemas.microsoft.com/office/powerpoint/2010/main" val="3742841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5DC52B9-C421-44FC-BAEA-E7B49C76BDFA}" type="slidenum">
              <a:rPr lang="en-US" altLang="en-US" sz="1300"/>
              <a:pPr eaLnBrk="1" hangingPunct="1"/>
              <a:t>13</a:t>
            </a:fld>
            <a:endParaRPr lang="en-US" altLang="en-US" sz="1300"/>
          </a:p>
        </p:txBody>
      </p:sp>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solidFill>
                  <a:srgbClr val="800000"/>
                </a:solidFill>
                <a:latin typeface="Arial" pitchFamily="34" charset="0"/>
                <a:cs typeface="Arial" pitchFamily="34" charset="0"/>
              </a:rPr>
              <a:t>Electric field is half -&gt; half the drift speed -&gt; half the current. Note that we are considering the wire to be a </a:t>
            </a:r>
            <a:r>
              <a:rPr lang="ja-JP" altLang="en-US" smtClean="0">
                <a:solidFill>
                  <a:srgbClr val="800000"/>
                </a:solidFill>
                <a:latin typeface="Arial" pitchFamily="34" charset="0"/>
                <a:cs typeface="Arial" pitchFamily="34" charset="0"/>
              </a:rPr>
              <a:t>“</a:t>
            </a:r>
            <a:r>
              <a:rPr lang="en-US" altLang="ja-JP" smtClean="0">
                <a:solidFill>
                  <a:srgbClr val="800000"/>
                </a:solidFill>
                <a:latin typeface="Arial" pitchFamily="34" charset="0"/>
                <a:cs typeface="Arial" pitchFamily="34" charset="0"/>
              </a:rPr>
              <a:t>resistive</a:t>
            </a:r>
            <a:r>
              <a:rPr lang="ja-JP" altLang="en-US" smtClean="0">
                <a:solidFill>
                  <a:srgbClr val="800000"/>
                </a:solidFill>
                <a:latin typeface="Arial" pitchFamily="34" charset="0"/>
                <a:cs typeface="Arial" pitchFamily="34" charset="0"/>
              </a:rPr>
              <a:t>”</a:t>
            </a:r>
            <a:r>
              <a:rPr lang="en-US" altLang="ja-JP" smtClean="0">
                <a:solidFill>
                  <a:srgbClr val="800000"/>
                </a:solidFill>
                <a:latin typeface="Arial" pitchFamily="34" charset="0"/>
                <a:cs typeface="Arial" pitchFamily="34" charset="0"/>
              </a:rPr>
              <a:t> wire.</a:t>
            </a:r>
            <a:endParaRPr lang="en-US" altLang="en-US" smtClean="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524160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5DC52B9-C421-44FC-BAEA-E7B49C76BDFA}" type="slidenum">
              <a:rPr lang="en-US" altLang="en-US" sz="1300"/>
              <a:pPr eaLnBrk="1" hangingPunct="1"/>
              <a:t>14</a:t>
            </a:fld>
            <a:endParaRPr lang="en-US" altLang="en-US" sz="1300"/>
          </a:p>
        </p:txBody>
      </p:sp>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solidFill>
                  <a:srgbClr val="800000"/>
                </a:solidFill>
                <a:latin typeface="Arial" pitchFamily="34" charset="0"/>
                <a:cs typeface="Arial" pitchFamily="34" charset="0"/>
              </a:rPr>
              <a:t>Electric field is half -&gt; half the drift speed -&gt; half the current. Note that we are considering the wire to be a </a:t>
            </a:r>
            <a:r>
              <a:rPr lang="ja-JP" altLang="en-US" smtClean="0">
                <a:solidFill>
                  <a:srgbClr val="800000"/>
                </a:solidFill>
                <a:latin typeface="Arial" pitchFamily="34" charset="0"/>
                <a:cs typeface="Arial" pitchFamily="34" charset="0"/>
              </a:rPr>
              <a:t>“</a:t>
            </a:r>
            <a:r>
              <a:rPr lang="en-US" altLang="ja-JP" smtClean="0">
                <a:solidFill>
                  <a:srgbClr val="800000"/>
                </a:solidFill>
                <a:latin typeface="Arial" pitchFamily="34" charset="0"/>
                <a:cs typeface="Arial" pitchFamily="34" charset="0"/>
              </a:rPr>
              <a:t>resistive</a:t>
            </a:r>
            <a:r>
              <a:rPr lang="ja-JP" altLang="en-US" smtClean="0">
                <a:solidFill>
                  <a:srgbClr val="800000"/>
                </a:solidFill>
                <a:latin typeface="Arial" pitchFamily="34" charset="0"/>
                <a:cs typeface="Arial" pitchFamily="34" charset="0"/>
              </a:rPr>
              <a:t>”</a:t>
            </a:r>
            <a:r>
              <a:rPr lang="en-US" altLang="ja-JP" smtClean="0">
                <a:solidFill>
                  <a:srgbClr val="800000"/>
                </a:solidFill>
                <a:latin typeface="Arial" pitchFamily="34" charset="0"/>
                <a:cs typeface="Arial" pitchFamily="34" charset="0"/>
              </a:rPr>
              <a:t> wire.</a:t>
            </a:r>
            <a:endParaRPr lang="en-US" altLang="en-US" smtClean="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642396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DD73C21-4D47-49A4-9591-761C0DDB9E5F}" type="slidenum">
              <a:rPr lang="en-US" altLang="en-US" sz="1300"/>
              <a:pPr eaLnBrk="1" hangingPunct="1"/>
              <a:t>15</a:t>
            </a:fld>
            <a:endParaRPr lang="en-US" altLang="en-US" sz="1300"/>
          </a:p>
        </p:txBody>
      </p:sp>
      <p:sp>
        <p:nvSpPr>
          <p:cNvPr id="53250" name="Rectangle 2"/>
          <p:cNvSpPr>
            <a:spLocks noGrp="1" noRot="1" noChangeAspect="1" noChangeArrowheads="1" noTextEdit="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solidFill>
                  <a:srgbClr val="800000"/>
                </a:solidFill>
                <a:latin typeface="Arial" pitchFamily="34" charset="0"/>
                <a:cs typeface="Arial" pitchFamily="34" charset="0"/>
              </a:rPr>
              <a:t>Electric field in the wire doesn</a:t>
            </a:r>
            <a:r>
              <a:rPr lang="ja-JP" altLang="en-US" smtClean="0">
                <a:solidFill>
                  <a:srgbClr val="800000"/>
                </a:solidFill>
                <a:latin typeface="Arial" pitchFamily="34" charset="0"/>
                <a:cs typeface="Arial" pitchFamily="34" charset="0"/>
              </a:rPr>
              <a:t>’</a:t>
            </a:r>
            <a:r>
              <a:rPr lang="en-US" altLang="ja-JP" smtClean="0">
                <a:solidFill>
                  <a:srgbClr val="800000"/>
                </a:solidFill>
                <a:latin typeface="Arial" pitchFamily="34" charset="0"/>
                <a:cs typeface="Arial" pitchFamily="34" charset="0"/>
              </a:rPr>
              <a:t>t change when we use a thicker wire -&gt; current doubles</a:t>
            </a:r>
            <a:endParaRPr lang="en-US" altLang="en-US" smtClean="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456647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DD73C21-4D47-49A4-9591-761C0DDB9E5F}" type="slidenum">
              <a:rPr lang="en-US" altLang="en-US" sz="1300"/>
              <a:pPr eaLnBrk="1" hangingPunct="1"/>
              <a:t>16</a:t>
            </a:fld>
            <a:endParaRPr lang="en-US" altLang="en-US" sz="1300"/>
          </a:p>
        </p:txBody>
      </p:sp>
      <p:sp>
        <p:nvSpPr>
          <p:cNvPr id="53250" name="Rectangle 2"/>
          <p:cNvSpPr>
            <a:spLocks noGrp="1" noRot="1" noChangeAspect="1" noChangeArrowheads="1" noTextEdit="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solidFill>
                  <a:srgbClr val="800000"/>
                </a:solidFill>
                <a:latin typeface="Arial" pitchFamily="34" charset="0"/>
                <a:cs typeface="Arial" pitchFamily="34" charset="0"/>
              </a:rPr>
              <a:t>Electric field in the wire doesn</a:t>
            </a:r>
            <a:r>
              <a:rPr lang="ja-JP" altLang="en-US" smtClean="0">
                <a:solidFill>
                  <a:srgbClr val="800000"/>
                </a:solidFill>
                <a:latin typeface="Arial" pitchFamily="34" charset="0"/>
                <a:cs typeface="Arial" pitchFamily="34" charset="0"/>
              </a:rPr>
              <a:t>’</a:t>
            </a:r>
            <a:r>
              <a:rPr lang="en-US" altLang="ja-JP" smtClean="0">
                <a:solidFill>
                  <a:srgbClr val="800000"/>
                </a:solidFill>
                <a:latin typeface="Arial" pitchFamily="34" charset="0"/>
                <a:cs typeface="Arial" pitchFamily="34" charset="0"/>
              </a:rPr>
              <a:t>t change when we use a thicker wire -&gt; current doubles</a:t>
            </a:r>
            <a:endParaRPr lang="en-US" altLang="en-US" smtClean="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87300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DAB777D-409D-4A80-95E7-AC7F6045320F}" type="slidenum">
              <a:rPr lang="en-US" altLang="en-US" sz="1300"/>
              <a:pPr eaLnBrk="1" hangingPunct="1"/>
              <a:t>17</a:t>
            </a:fld>
            <a:endParaRPr lang="en-US" altLang="en-US" sz="1300"/>
          </a:p>
        </p:txBody>
      </p:sp>
      <p:sp>
        <p:nvSpPr>
          <p:cNvPr id="43010" name="Rectangle 2"/>
          <p:cNvSpPr>
            <a:spLocks noGrp="1" noRot="1" noChangeAspec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r>
              <a:rPr lang="en-US" altLang="en-US" dirty="0" smtClean="0">
                <a:latin typeface="Arial" pitchFamily="34" charset="0"/>
              </a:rPr>
              <a:t>From charge conservation and definition of steady state: Node rule – tells us about relations between currents in different parts. But what about actual current? How large is it.</a:t>
            </a:r>
          </a:p>
          <a:p>
            <a:r>
              <a:rPr lang="en-US" altLang="en-US" dirty="0" smtClean="0">
                <a:latin typeface="Arial" pitchFamily="34" charset="0"/>
              </a:rPr>
              <a:t>To answer – turn to energy conservation principle. Consider one electron as it is transported around the circuit.</a:t>
            </a:r>
          </a:p>
          <a:p>
            <a:r>
              <a:rPr lang="en-US" altLang="en-US" dirty="0" smtClean="0">
                <a:latin typeface="Arial" pitchFamily="34" charset="0"/>
              </a:rPr>
              <a:t>Energy gained by e as it is transported between terminals in a battery is dissipated in the rest of the circuit.</a:t>
            </a:r>
          </a:p>
          <a:p>
            <a:r>
              <a:rPr lang="en-US" altLang="en-US" dirty="0" smtClean="0">
                <a:latin typeface="Arial" pitchFamily="34" charset="0"/>
              </a:rPr>
              <a:t>Use round-trip.</a:t>
            </a:r>
          </a:p>
        </p:txBody>
      </p:sp>
    </p:spTree>
    <p:extLst>
      <p:ext uri="{BB962C8B-B14F-4D97-AF65-F5344CB8AC3E}">
        <p14:creationId xmlns:p14="http://schemas.microsoft.com/office/powerpoint/2010/main" val="129497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5AF6FF8-3CAB-4B32-949A-522AB5289A20}" type="slidenum">
              <a:rPr lang="en-US" altLang="en-US" sz="1300"/>
              <a:pPr eaLnBrk="1" hangingPunct="1"/>
              <a:t>18</a:t>
            </a:fld>
            <a:endParaRPr lang="en-US" altLang="en-US" sz="1300"/>
          </a:p>
        </p:txBody>
      </p:sp>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r>
              <a:rPr lang="en-US" altLang="en-US" dirty="0" smtClean="0">
                <a:solidFill>
                  <a:srgbClr val="800000"/>
                </a:solidFill>
                <a:latin typeface="Arial" pitchFamily="34" charset="0"/>
                <a:cs typeface="Arial" pitchFamily="34" charset="0"/>
              </a:rPr>
              <a:t>Add pics of coffeemakers, refrigerators etc. as elements in a circuit.</a:t>
            </a:r>
          </a:p>
          <a:p>
            <a:r>
              <a:rPr lang="en-US" altLang="en-US" dirty="0" smtClean="0">
                <a:solidFill>
                  <a:srgbClr val="800000"/>
                </a:solidFill>
                <a:latin typeface="Arial" pitchFamily="34" charset="0"/>
                <a:cs typeface="Arial" pitchFamily="34" charset="0"/>
              </a:rPr>
              <a:t>We will get back to</a:t>
            </a:r>
            <a:r>
              <a:rPr lang="en-US" altLang="en-US" baseline="0" dirty="0" smtClean="0">
                <a:solidFill>
                  <a:srgbClr val="800000"/>
                </a:solidFill>
                <a:latin typeface="Arial" pitchFamily="34" charset="0"/>
                <a:cs typeface="Arial" pitchFamily="34" charset="0"/>
              </a:rPr>
              <a:t> this in a more quantitative way later.</a:t>
            </a:r>
            <a:endParaRPr lang="en-US" altLang="en-US" dirty="0" smtClean="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3009042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69D9E82-0553-4D63-9324-285AE2EF2A65}" type="slidenum">
              <a:rPr lang="en-US" altLang="en-US" sz="1300"/>
              <a:pPr eaLnBrk="1" hangingPunct="1"/>
              <a:t>19</a:t>
            </a:fld>
            <a:endParaRPr lang="en-US" altLang="en-US" sz="1300"/>
          </a:p>
        </p:txBody>
      </p:sp>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solidFill>
                  <a:srgbClr val="800000"/>
                </a:solidFill>
                <a:latin typeface="Arial" pitchFamily="34" charset="0"/>
                <a:cs typeface="Arial" pitchFamily="34" charset="0"/>
              </a:rPr>
              <a:t>After getting </a:t>
            </a:r>
            <a:r>
              <a:rPr lang="en-US" altLang="en-US" i="1" smtClean="0">
                <a:solidFill>
                  <a:srgbClr val="800000"/>
                </a:solidFill>
                <a:latin typeface="Arial" pitchFamily="34" charset="0"/>
                <a:cs typeface="Arial" pitchFamily="34" charset="0"/>
              </a:rPr>
              <a:t>i</a:t>
            </a:r>
            <a:r>
              <a:rPr lang="en-US" altLang="en-US" smtClean="0">
                <a:solidFill>
                  <a:srgbClr val="800000"/>
                </a:solidFill>
                <a:latin typeface="Arial" pitchFamily="34" charset="0"/>
                <a:cs typeface="Arial" pitchFamily="34" charset="0"/>
              </a:rPr>
              <a:t>  for both – ask how much brighter? How much more heat dissipate with 2 batteries?</a:t>
            </a:r>
          </a:p>
          <a:p>
            <a:r>
              <a:rPr lang="en-US" altLang="en-US" smtClean="0">
                <a:solidFill>
                  <a:srgbClr val="800000"/>
                </a:solidFill>
                <a:latin typeface="Arial" pitchFamily="34" charset="0"/>
                <a:cs typeface="Arial" pitchFamily="34" charset="0"/>
              </a:rPr>
              <a:t>In reality: not 4x because mobility changes with temperature., I.e. current also does not go twice up. </a:t>
            </a:r>
          </a:p>
        </p:txBody>
      </p:sp>
    </p:spTree>
    <p:extLst>
      <p:ext uri="{BB962C8B-B14F-4D97-AF65-F5344CB8AC3E}">
        <p14:creationId xmlns:p14="http://schemas.microsoft.com/office/powerpoint/2010/main" val="998894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D3AD974-64B6-4E53-A7BA-036CA6EA2059}" type="slidenum">
              <a:rPr lang="en-US" altLang="en-US" sz="1300"/>
              <a:pPr eaLnBrk="1" hangingPunct="1"/>
              <a:t>20</a:t>
            </a:fld>
            <a:endParaRPr lang="en-US" altLang="en-US" sz="1300"/>
          </a:p>
        </p:txBody>
      </p:sp>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1652140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5DC52B9-C421-44FC-BAEA-E7B49C76BDFA}" type="slidenum">
              <a:rPr lang="en-US" altLang="en-US" sz="1300"/>
              <a:pPr eaLnBrk="1" hangingPunct="1"/>
              <a:t>21</a:t>
            </a:fld>
            <a:endParaRPr lang="en-US" altLang="en-US" sz="1300"/>
          </a:p>
        </p:txBody>
      </p:sp>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3636297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F52FA76-BAFB-425D-811A-BFE1EC35DAC3}" type="slidenum">
              <a:rPr lang="en-US" altLang="en-US" sz="1300"/>
              <a:pPr eaLnBrk="1" hangingPunct="1"/>
              <a:t>22</a:t>
            </a:fld>
            <a:endParaRPr lang="en-US" altLang="en-US" sz="1300"/>
          </a:p>
        </p:txBody>
      </p:sp>
      <p:sp>
        <p:nvSpPr>
          <p:cNvPr id="55298" name="Rectangle 2"/>
          <p:cNvSpPr>
            <a:spLocks noGrp="1" noRot="1" noChangeAspect="1" noChangeArrowheads="1" noTextEdit="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145697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248D789-5EDD-4B0D-B0D9-8F627F4DBB9E}" type="slidenum">
              <a:rPr lang="en-US" altLang="en-US" sz="1300"/>
              <a:pPr eaLnBrk="1" hangingPunct="1"/>
              <a:t>4</a:t>
            </a:fld>
            <a:endParaRPr lang="en-US" altLang="en-US" sz="130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Greater density of surface charge on right end of cylinder (representing the wire) than at left end. Hence, field along axis points to the right.</a:t>
            </a:r>
          </a:p>
        </p:txBody>
      </p:sp>
    </p:spTree>
    <p:extLst>
      <p:ext uri="{BB962C8B-B14F-4D97-AF65-F5344CB8AC3E}">
        <p14:creationId xmlns:p14="http://schemas.microsoft.com/office/powerpoint/2010/main" val="438394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EAFFC00-8841-4E71-9F6C-48527680F857}" type="slidenum">
              <a:rPr lang="en-US" altLang="en-US" sz="1300"/>
              <a:pPr eaLnBrk="1" hangingPunct="1"/>
              <a:t>24</a:t>
            </a:fld>
            <a:endParaRPr lang="en-US" altLang="en-US" sz="1300"/>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The more charge on the capacitor plates, the bigger the electric field in the gap, and the greater the potential difference across the gap. Capacitance is a measure of the ability to store charge. For a given potential difference, larger C means greater Q.</a:t>
            </a:r>
          </a:p>
        </p:txBody>
      </p:sp>
    </p:spTree>
    <p:extLst>
      <p:ext uri="{BB962C8B-B14F-4D97-AF65-F5344CB8AC3E}">
        <p14:creationId xmlns:p14="http://schemas.microsoft.com/office/powerpoint/2010/main" val="1698841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DDB1F00-AC5B-4A5F-BA33-26B504213ECB}" type="slidenum">
              <a:rPr lang="en-US" altLang="en-US" sz="1300"/>
              <a:pPr eaLnBrk="1" hangingPunct="1"/>
              <a:t>25</a:t>
            </a:fld>
            <a:endParaRPr lang="en-US" altLang="en-US" sz="13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1638750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6F534EC-100C-431C-B135-5D6814E0D4A6}" type="slidenum">
              <a:rPr lang="en-US" altLang="en-US" sz="1300"/>
              <a:pPr eaLnBrk="1" hangingPunct="1"/>
              <a:t>26</a:t>
            </a:fld>
            <a:endParaRPr lang="en-US" altLang="en-US" sz="1300"/>
          </a:p>
        </p:txBody>
      </p:sp>
      <p:sp>
        <p:nvSpPr>
          <p:cNvPr id="52227" name="Rectangle 2"/>
          <p:cNvSpPr>
            <a:spLocks noGrp="1" noRot="1" noChangeAspect="1" noChangeArrowheads="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4134136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37931725" indent="-37474525" defTabSz="966788"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9F97402-7C8F-4A36-A052-961075475E6D}" type="slidenum">
              <a:rPr lang="en-US" altLang="en-US" sz="1300"/>
              <a:pPr eaLnBrk="1" hangingPunct="1"/>
              <a:t>27</a:t>
            </a:fld>
            <a:endParaRPr lang="en-US" altLang="en-US" sz="1300"/>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Explain what</a:t>
            </a:r>
            <a:r>
              <a:rPr lang="en-US" altLang="en-US" baseline="0" dirty="0" smtClean="0">
                <a:latin typeface="Times New Roman" pitchFamily="18" charset="0"/>
              </a:rPr>
              <a:t> is charging and discharging process first</a:t>
            </a:r>
            <a:endParaRPr lang="en-US" altLang="en-US" dirty="0" smtClean="0">
              <a:latin typeface="Times New Roman" pitchFamily="18" charset="0"/>
            </a:endParaRPr>
          </a:p>
        </p:txBody>
      </p:sp>
    </p:spTree>
    <p:extLst>
      <p:ext uri="{BB962C8B-B14F-4D97-AF65-F5344CB8AC3E}">
        <p14:creationId xmlns:p14="http://schemas.microsoft.com/office/powerpoint/2010/main" val="2363134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B7E6F04-9A4F-4906-A148-82A92706963F}" type="slidenum">
              <a:rPr lang="en-US" altLang="en-US" sz="1300"/>
              <a:pPr eaLnBrk="1" hangingPunct="1"/>
              <a:t>28</a:t>
            </a:fld>
            <a:endParaRPr lang="en-US" altLang="en-US" sz="130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2530283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A0B61A4-9C6B-46DD-983B-BB0EEA7AFD89}" type="slidenum">
              <a:rPr lang="en-US" altLang="en-US" sz="1300"/>
              <a:pPr eaLnBrk="1" hangingPunct="1"/>
              <a:t>29</a:t>
            </a:fld>
            <a:endParaRPr lang="en-US" altLang="en-US" sz="13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Recall, fringe field is due primarily to charges between the plates.</a:t>
            </a:r>
          </a:p>
        </p:txBody>
      </p:sp>
    </p:spTree>
    <p:extLst>
      <p:ext uri="{BB962C8B-B14F-4D97-AF65-F5344CB8AC3E}">
        <p14:creationId xmlns:p14="http://schemas.microsoft.com/office/powerpoint/2010/main" val="2237176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46BDE9E4-B8BA-4CF6-A476-E5C80100D09D}" type="slidenum">
              <a:rPr lang="en-US" altLang="en-US" sz="1300"/>
              <a:pPr eaLnBrk="1" hangingPunct="1"/>
              <a:t>30</a:t>
            </a:fld>
            <a:endParaRPr lang="en-US" altLang="en-US" sz="1300"/>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691451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E9EE325-7A58-4B7A-B9E9-DBE3DA3685FD}" type="slidenum">
              <a:rPr lang="en-US" altLang="en-US" sz="1300"/>
              <a:pPr eaLnBrk="1" hangingPunct="1"/>
              <a:t>31</a:t>
            </a:fld>
            <a:endParaRPr lang="en-US" altLang="en-US" sz="1300"/>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The fringe field of the capacitor plus the electric field of the charges on the surface of the wires drive current in a way to REDUCE the charge of the capacitor plates. The top figure exaggerates the amount of fringe charge and does not show the charge between the plates. Purple arrows represent the electron current, not </a:t>
            </a:r>
            <a:r>
              <a:rPr lang="en-US" altLang="en-US" dirty="0" err="1" smtClean="0">
                <a:latin typeface="Times New Roman" charset="0"/>
                <a:ea typeface="ＭＳ Ｐゴシック" charset="-128"/>
              </a:rPr>
              <a:t>Efield</a:t>
            </a:r>
            <a:r>
              <a:rPr lang="en-US" altLang="en-US" dirty="0" smtClean="0">
                <a:latin typeface="Times New Roman" charset="0"/>
                <a:ea typeface="ＭＳ Ｐゴシック" charset="-128"/>
              </a:rPr>
              <a:t>!</a:t>
            </a:r>
          </a:p>
          <a:p>
            <a:pPr eaLnBrk="1" hangingPunct="1"/>
            <a:endParaRPr lang="en-US" altLang="en-US" dirty="0" smtClean="0">
              <a:latin typeface="Times New Roman" charset="0"/>
              <a:ea typeface="ＭＳ Ｐゴシック" charset="-128"/>
            </a:endParaRPr>
          </a:p>
          <a:p>
            <a:pPr eaLnBrk="1" hangingPunct="1"/>
            <a:r>
              <a:rPr lang="en-US" altLang="en-US" dirty="0" smtClean="0">
                <a:latin typeface="Times New Roman" charset="0"/>
                <a:ea typeface="ＭＳ Ｐゴシック" charset="-128"/>
              </a:rPr>
              <a:t>Recall that we derived an expression for the fringe field by considering the superposition of two charged disks separated by a distance s. We ignored the small amount of charge on the exterior of the capacitor.</a:t>
            </a:r>
          </a:p>
        </p:txBody>
      </p:sp>
    </p:spTree>
    <p:extLst>
      <p:ext uri="{BB962C8B-B14F-4D97-AF65-F5344CB8AC3E}">
        <p14:creationId xmlns:p14="http://schemas.microsoft.com/office/powerpoint/2010/main" val="2326157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E4BFD4E-833F-4F9C-AFB7-E2F9DF9DE170}" type="slidenum">
              <a:rPr lang="en-US" altLang="en-US" sz="1300"/>
              <a:pPr eaLnBrk="1" hangingPunct="1"/>
              <a:t>32</a:t>
            </a:fld>
            <a:endParaRPr lang="en-US" altLang="en-US" sz="13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The fringe field of the capacitor acts in a direction opposite to the conventional current -&gt; decreasing net field. Charges shown on capacitor are meant to represent both interior and external charges (latter being very small). The purple vectors represent the Efield in the conducting wire causing current to flow.</a:t>
            </a:r>
          </a:p>
          <a:p>
            <a:pPr eaLnBrk="1" hangingPunct="1"/>
            <a:endParaRPr lang="en-US" altLang="en-US" smtClean="0">
              <a:latin typeface="Times New Roman" charset="0"/>
              <a:ea typeface="ＭＳ Ｐゴシック" charset="-128"/>
            </a:endParaRPr>
          </a:p>
          <a:p>
            <a:pPr eaLnBrk="1" hangingPunct="1"/>
            <a:r>
              <a:rPr lang="en-US" altLang="en-US" smtClean="0">
                <a:latin typeface="Times New Roman" charset="0"/>
                <a:ea typeface="ＭＳ Ｐゴシック" charset="-128"/>
              </a:rPr>
              <a:t>Ultimately, the fringe field is such that it and the field produced by charges on the wire leads to E=0 (static equilibrium) and I=0.</a:t>
            </a:r>
          </a:p>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3280993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34BFAB8-FB3D-43B6-8F5D-5B4A6C211DFB}" type="slidenum">
              <a:rPr lang="en-US" altLang="en-US" sz="1300"/>
              <a:pPr eaLnBrk="1" hangingPunct="1"/>
              <a:t>34</a:t>
            </a:fld>
            <a:endParaRPr lang="en-US" altLang="en-US" sz="1300"/>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7370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New Roman" pitchFamily="18" charset="0"/>
              </a:rPr>
              <a:t>B</a:t>
            </a:r>
          </a:p>
          <a:p>
            <a:endParaRPr lang="en-US" altLang="en-US" smtClean="0">
              <a:latin typeface="Times New Roman" pitchFamily="18" charset="0"/>
            </a:endParaRPr>
          </a:p>
          <a:p>
            <a:r>
              <a:rPr lang="en-US" altLang="en-US" smtClean="0">
                <a:latin typeface="Times New Roman" pitchFamily="18" charset="0"/>
              </a:rPr>
              <a:t>At the speed of the fields, which is at the speed of light.</a:t>
            </a: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84D1ADF-9C8E-4F01-A53E-D15CBA707162}" type="slidenum">
              <a:rPr lang="en-US" altLang="en-US" sz="1300"/>
              <a:pPr eaLnBrk="1" hangingPunct="1"/>
              <a:t>5</a:t>
            </a:fld>
            <a:endParaRPr lang="en-US" altLang="en-US" sz="1300"/>
          </a:p>
        </p:txBody>
      </p:sp>
    </p:spTree>
    <p:extLst>
      <p:ext uri="{BB962C8B-B14F-4D97-AF65-F5344CB8AC3E}">
        <p14:creationId xmlns:p14="http://schemas.microsoft.com/office/powerpoint/2010/main" val="2423683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ED1A562-0424-4131-8A8C-76ECA1066CF6}" type="slidenum">
              <a:rPr lang="en-US" altLang="en-US" sz="1300"/>
              <a:pPr eaLnBrk="1" hangingPunct="1"/>
              <a:t>35</a:t>
            </a:fld>
            <a:endParaRPr lang="en-US" altLang="en-US" sz="130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Demo 6C-14. </a:t>
            </a:r>
            <a:r>
              <a:rPr lang="en-US" altLang="en-US" baseline="0" dirty="0" smtClean="0">
                <a:latin typeface="Times New Roman" charset="0"/>
                <a:ea typeface="ＭＳ Ｐゴシック" charset="-128"/>
              </a:rPr>
              <a:t> ask Gary for two different bulb.</a:t>
            </a:r>
            <a:endParaRPr lang="en-US" altLang="en-US" dirty="0" smtClean="0">
              <a:latin typeface="Times New Roman" charset="0"/>
              <a:ea typeface="ＭＳ Ｐゴシック" charset="-128"/>
            </a:endParaRPr>
          </a:p>
          <a:p>
            <a:pPr eaLnBrk="1" hangingPunct="1"/>
            <a:endParaRPr lang="en-US" altLang="en-US" dirty="0" smtClean="0">
              <a:latin typeface="Times New Roman" charset="0"/>
              <a:ea typeface="ＭＳ Ｐゴシック" charset="-128"/>
            </a:endParaRPr>
          </a:p>
          <a:p>
            <a:pPr eaLnBrk="1" hangingPunct="1"/>
            <a:r>
              <a:rPr lang="en-US" altLang="en-US" dirty="0" smtClean="0">
                <a:latin typeface="Times New Roman" charset="0"/>
                <a:ea typeface="ＭＳ Ｐゴシック" charset="-128"/>
              </a:rPr>
              <a:t>Ultimately, same amount of charge on capacitor, independent of bulb since no current flowing and voltage diff across capacitor must equal </a:t>
            </a:r>
            <a:r>
              <a:rPr lang="en-US" altLang="en-US" dirty="0" err="1" smtClean="0">
                <a:latin typeface="Times New Roman" charset="0"/>
                <a:ea typeface="ＭＳ Ｐゴシック" charset="-128"/>
              </a:rPr>
              <a:t>emf</a:t>
            </a:r>
            <a:r>
              <a:rPr lang="en-US" altLang="en-US" dirty="0" smtClean="0">
                <a:latin typeface="Times New Roman" charset="0"/>
                <a:ea typeface="ＭＳ Ｐゴシック" charset="-128"/>
              </a:rPr>
              <a:t>.</a:t>
            </a:r>
          </a:p>
          <a:p>
            <a:pPr eaLnBrk="1" hangingPunct="1"/>
            <a:r>
              <a:rPr lang="en-US" altLang="en-US" dirty="0" smtClean="0">
                <a:latin typeface="Times New Roman" charset="0"/>
                <a:ea typeface="ＭＳ Ｐゴシック" charset="-128"/>
              </a:rPr>
              <a:t>Initially, E through bulb = </a:t>
            </a:r>
            <a:r>
              <a:rPr lang="en-US" altLang="en-US" dirty="0" err="1" smtClean="0">
                <a:latin typeface="Times New Roman" charset="0"/>
                <a:ea typeface="ＭＳ Ｐゴシック" charset="-128"/>
              </a:rPr>
              <a:t>emf</a:t>
            </a:r>
            <a:r>
              <a:rPr lang="en-US" altLang="en-US" dirty="0" smtClean="0">
                <a:latin typeface="Times New Roman" charset="0"/>
                <a:ea typeface="ＭＳ Ｐゴシック" charset="-128"/>
              </a:rPr>
              <a:t>/L. Since L is same for both bulbs, E is same. Current depends on Area, so current in long bulb is less than in round bulb.</a:t>
            </a:r>
          </a:p>
          <a:p>
            <a:pPr eaLnBrk="1" hangingPunct="1"/>
            <a:endParaRPr lang="en-US" altLang="en-US" dirty="0" smtClean="0">
              <a:latin typeface="Times New Roman" charset="0"/>
              <a:ea typeface="ＭＳ Ｐゴシック" charset="-128"/>
            </a:endParaRPr>
          </a:p>
          <a:p>
            <a:pPr eaLnBrk="1" hangingPunct="1"/>
            <a:r>
              <a:rPr lang="en-US" altLang="en-US" dirty="0" smtClean="0">
                <a:latin typeface="Times New Roman" charset="0"/>
                <a:ea typeface="ＭＳ Ｐゴシック" charset="-128"/>
              </a:rPr>
              <a:t>Experiment: charge 2 capacitors through long and round until they don’t glow.</a:t>
            </a:r>
          </a:p>
          <a:p>
            <a:pPr eaLnBrk="1" hangingPunct="1"/>
            <a:r>
              <a:rPr lang="en-US" altLang="en-US" dirty="0" smtClean="0">
                <a:latin typeface="Times New Roman" charset="0"/>
                <a:ea typeface="ＭＳ Ｐゴシック" charset="-128"/>
              </a:rPr>
              <a:t>Then discharge both through long and see which gets discharged faster.</a:t>
            </a:r>
          </a:p>
        </p:txBody>
      </p:sp>
    </p:spTree>
    <p:extLst>
      <p:ext uri="{BB962C8B-B14F-4D97-AF65-F5344CB8AC3E}">
        <p14:creationId xmlns:p14="http://schemas.microsoft.com/office/powerpoint/2010/main" val="1318039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8B924AB-992F-40D7-B50B-FB651AAD26D5}" type="slidenum">
              <a:rPr lang="en-US" altLang="en-US" sz="1300"/>
              <a:pPr eaLnBrk="1" hangingPunct="1"/>
              <a:t>36</a:t>
            </a:fld>
            <a:endParaRPr lang="en-US" altLang="en-US" sz="130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Charge</a:t>
            </a:r>
            <a:r>
              <a:rPr lang="en-US" altLang="en-US" baseline="0" dirty="0" smtClean="0">
                <a:latin typeface="Times New Roman" charset="0"/>
                <a:ea typeface="ＭＳ Ｐゴシック" charset="-128"/>
              </a:rPr>
              <a:t> it first and then discharge. </a:t>
            </a:r>
          </a:p>
          <a:p>
            <a:pPr eaLnBrk="1" hangingPunct="1"/>
            <a:endParaRPr lang="en-US" altLang="en-US" baseline="0" dirty="0" smtClean="0">
              <a:latin typeface="Times New Roman" charset="0"/>
              <a:ea typeface="ＭＳ Ｐゴシック" charset="-128"/>
            </a:endParaRPr>
          </a:p>
          <a:p>
            <a:pPr eaLnBrk="1" hangingPunct="1"/>
            <a:r>
              <a:rPr lang="en-US" altLang="en-US" baseline="0" dirty="0" smtClean="0">
                <a:latin typeface="Times New Roman" charset="0"/>
                <a:ea typeface="ＭＳ Ｐゴシック" charset="-128"/>
              </a:rPr>
              <a:t>Capacitor 2 has large capacitance, i.e. large Q. With smaller fringe field, the current is smaller, i.e. longer. </a:t>
            </a:r>
          </a:p>
          <a:p>
            <a:pPr eaLnBrk="1" hangingPunct="1"/>
            <a:r>
              <a:rPr lang="en-US" altLang="en-US" baseline="0" dirty="0" smtClean="0">
                <a:latin typeface="Times New Roman" charset="0"/>
                <a:ea typeface="ＭＳ Ｐゴシック" charset="-128"/>
              </a:rPr>
              <a:t>Capacitor 1 brighter. </a:t>
            </a:r>
            <a:endParaRPr lang="en-US" altLang="en-US" dirty="0" smtClean="0">
              <a:latin typeface="Times New Roman" charset="0"/>
              <a:ea typeface="ＭＳ Ｐゴシック" charset="-128"/>
            </a:endParaRPr>
          </a:p>
        </p:txBody>
      </p:sp>
    </p:spTree>
    <p:extLst>
      <p:ext uri="{BB962C8B-B14F-4D97-AF65-F5344CB8AC3E}">
        <p14:creationId xmlns:p14="http://schemas.microsoft.com/office/powerpoint/2010/main" val="4013048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93539E3-777C-4734-87A1-69CEF40B4D73}" type="slidenum">
              <a:rPr lang="en-US" altLang="en-US" sz="1300"/>
              <a:pPr eaLnBrk="1" hangingPunct="1"/>
              <a:t>37</a:t>
            </a:fld>
            <a:endParaRPr lang="en-US" altLang="en-US" sz="1300"/>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Charge</a:t>
            </a:r>
            <a:r>
              <a:rPr lang="en-US" altLang="en-US" baseline="0" dirty="0" smtClean="0">
                <a:latin typeface="Times New Roman" charset="0"/>
                <a:ea typeface="ＭＳ Ｐゴシック" charset="-128"/>
              </a:rPr>
              <a:t> it first and then discharge. </a:t>
            </a:r>
          </a:p>
          <a:p>
            <a:pPr eaLnBrk="1" hangingPunct="1"/>
            <a:endParaRPr lang="en-US" altLang="en-US" baseline="0" dirty="0" smtClean="0">
              <a:latin typeface="Times New Roman" charset="0"/>
              <a:ea typeface="ＭＳ Ｐゴシック" charset="-128"/>
            </a:endParaRPr>
          </a:p>
          <a:p>
            <a:pPr eaLnBrk="1" hangingPunct="1"/>
            <a:r>
              <a:rPr lang="en-US" altLang="en-US" baseline="0" dirty="0" smtClean="0">
                <a:latin typeface="Times New Roman" charset="0"/>
                <a:ea typeface="ＭＳ Ｐゴシック" charset="-128"/>
              </a:rPr>
              <a:t>Fringe field between the two are similar since they hold different amount of charge and  fringe </a:t>
            </a:r>
            <a:r>
              <a:rPr lang="en-US" altLang="en-US" baseline="0" dirty="0" err="1" smtClean="0">
                <a:latin typeface="Times New Roman" charset="0"/>
                <a:ea typeface="ＭＳ Ｐゴシック" charset="-128"/>
              </a:rPr>
              <a:t>fieid</a:t>
            </a:r>
            <a:r>
              <a:rPr lang="en-US" altLang="en-US" baseline="0" dirty="0" smtClean="0">
                <a:latin typeface="Times New Roman" charset="0"/>
                <a:ea typeface="ＭＳ Ｐゴシック" charset="-128"/>
              </a:rPr>
              <a:t> E ~1/R </a:t>
            </a:r>
          </a:p>
          <a:p>
            <a:pPr eaLnBrk="1" hangingPunct="1"/>
            <a:r>
              <a:rPr lang="en-US" altLang="en-US" baseline="0" dirty="0" smtClean="0">
                <a:latin typeface="Times New Roman" charset="0"/>
                <a:ea typeface="ＭＳ Ｐゴシック" charset="-128"/>
              </a:rPr>
              <a:t>Capacitor 2 has large capacitance, i.e. large Q. With similar fringe field, the current is smaller, i.e. longer. </a:t>
            </a:r>
          </a:p>
          <a:p>
            <a:pPr eaLnBrk="1" hangingPunct="1"/>
            <a:r>
              <a:rPr lang="en-US" altLang="en-US" baseline="0" dirty="0" smtClean="0">
                <a:latin typeface="Times New Roman" charset="0"/>
                <a:ea typeface="ＭＳ Ｐゴシック" charset="-128"/>
              </a:rPr>
              <a:t>Capacitor 1 has similar brightness. </a:t>
            </a:r>
            <a:endParaRPr lang="en-US" altLang="en-US" dirty="0" smtClean="0">
              <a:latin typeface="Times New Roman" charset="0"/>
              <a:ea typeface="ＭＳ Ｐゴシック" charset="-128"/>
            </a:endParaRPr>
          </a:p>
          <a:p>
            <a:pPr eaLnBrk="1" hangingPunct="1"/>
            <a:endParaRPr lang="en-US" altLang="en-US" dirty="0" smtClean="0">
              <a:latin typeface="Times New Roman" charset="0"/>
              <a:ea typeface="ＭＳ Ｐゴシック" charset="-128"/>
            </a:endParaRPr>
          </a:p>
        </p:txBody>
      </p:sp>
    </p:spTree>
    <p:extLst>
      <p:ext uri="{BB962C8B-B14F-4D97-AF65-F5344CB8AC3E}">
        <p14:creationId xmlns:p14="http://schemas.microsoft.com/office/powerpoint/2010/main" val="139023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93B13BB-682E-455A-B4D8-7D9845C1F5DA}" type="slidenum">
              <a:rPr lang="en-US" altLang="en-US" sz="1300"/>
              <a:pPr eaLnBrk="1" hangingPunct="1"/>
              <a:t>38</a:t>
            </a:fld>
            <a:endParaRPr lang="en-US" altLang="en-US" sz="13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What if we put a metal plate in between? – equivalent to smaller distance. Metal is easily polarized.</a:t>
            </a:r>
          </a:p>
        </p:txBody>
      </p:sp>
    </p:spTree>
    <p:extLst>
      <p:ext uri="{BB962C8B-B14F-4D97-AF65-F5344CB8AC3E}">
        <p14:creationId xmlns:p14="http://schemas.microsoft.com/office/powerpoint/2010/main" val="88735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9820446-4463-4878-8198-4885AAD7ED55}" type="slidenum">
              <a:rPr lang="en-US" altLang="en-US" sz="1300"/>
              <a:pPr eaLnBrk="1" hangingPunct="1"/>
              <a:t>39</a:t>
            </a:fld>
            <a:endParaRPr lang="en-US" altLang="en-US" sz="13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Equivalent to doubling the area of the plates of one capacitor. Fringe field will half for the same Q. Therefore bulb will grow longer.</a:t>
            </a:r>
          </a:p>
        </p:txBody>
      </p:sp>
    </p:spTree>
    <p:extLst>
      <p:ext uri="{BB962C8B-B14F-4D97-AF65-F5344CB8AC3E}">
        <p14:creationId xmlns:p14="http://schemas.microsoft.com/office/powerpoint/2010/main" val="2388851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DC861DB-796A-4D65-A579-24D367BE87BB}" type="slidenum">
              <a:rPr lang="en-US" altLang="en-US" sz="1300"/>
              <a:pPr eaLnBrk="1" hangingPunct="1"/>
              <a:t>40</a:t>
            </a:fld>
            <a:endParaRPr lang="en-US" altLang="en-US" sz="13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smtClean="0">
              <a:latin typeface="Times New Roman" charset="0"/>
              <a:ea typeface="ＭＳ Ｐゴシック" charset="-128"/>
            </a:endParaRPr>
          </a:p>
        </p:txBody>
      </p:sp>
    </p:spTree>
    <p:extLst>
      <p:ext uri="{BB962C8B-B14F-4D97-AF65-F5344CB8AC3E}">
        <p14:creationId xmlns:p14="http://schemas.microsoft.com/office/powerpoint/2010/main" val="17918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New Roman" pitchFamily="18" charset="0"/>
              </a:rPr>
              <a:t>D.</a:t>
            </a:r>
          </a:p>
          <a:p>
            <a:r>
              <a:rPr lang="en-US" altLang="en-US" b="1" smtClean="0">
                <a:latin typeface="Times New Roman" pitchFamily="18" charset="0"/>
              </a:rPr>
              <a:t>10^5 sec ~ 28 hours.  </a:t>
            </a:r>
          </a:p>
          <a:p>
            <a:endParaRPr lang="en-US" altLang="en-US" b="1" smtClean="0">
              <a:latin typeface="Times New Roman" pitchFamily="18" charset="0"/>
            </a:endParaRPr>
          </a:p>
          <a:p>
            <a:r>
              <a:rPr lang="en-US" altLang="en-US" smtClean="0">
                <a:latin typeface="Times New Roman" pitchFamily="18" charset="0"/>
              </a:rPr>
              <a:t>Images:</a:t>
            </a:r>
          </a:p>
          <a:p>
            <a:r>
              <a:rPr lang="en-US" altLang="en-US" smtClean="0">
                <a:latin typeface="Times New Roman" pitchFamily="18" charset="0"/>
              </a:rPr>
              <a:t>http://www.treeliving.com/home-lighting-–-how-save-energy</a:t>
            </a:r>
          </a:p>
          <a:p>
            <a:r>
              <a:rPr lang="en-US" altLang="en-US" smtClean="0">
                <a:latin typeface="Times New Roman" pitchFamily="18" charset="0"/>
              </a:rPr>
              <a:t>http://www.nrel.gov/news/features/feature_detail.cfm/feature_id=1616</a:t>
            </a:r>
          </a:p>
          <a:p>
            <a:endParaRPr lang="en-US" altLang="en-US" smtClean="0">
              <a:latin typeface="Times New Roman" pitchFamily="18"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6D97893-6033-432B-B580-E922E819DA73}" type="slidenum">
              <a:rPr lang="en-US" altLang="en-US" sz="1300"/>
              <a:pPr eaLnBrk="1" hangingPunct="1"/>
              <a:t>6</a:t>
            </a:fld>
            <a:endParaRPr lang="en-US" altLang="en-US" sz="1300"/>
          </a:p>
        </p:txBody>
      </p:sp>
    </p:spTree>
    <p:extLst>
      <p:ext uri="{BB962C8B-B14F-4D97-AF65-F5344CB8AC3E}">
        <p14:creationId xmlns:p14="http://schemas.microsoft.com/office/powerpoint/2010/main" val="280841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New Roman" pitchFamily="18" charset="0"/>
              </a:rPr>
              <a:t>A.  </a:t>
            </a:r>
          </a:p>
          <a:p>
            <a:r>
              <a:rPr lang="en-US" altLang="en-US" b="1" smtClean="0">
                <a:latin typeface="Times New Roman" pitchFamily="18" charset="0"/>
              </a:rPr>
              <a:t>(5/3) x 10^(-8) sec ~ 16 x 10^(-9) seconds. </a:t>
            </a:r>
            <a:endParaRPr lang="en-US" altLang="en-US" smtClean="0">
              <a:latin typeface="Times New Roman" pitchFamily="18" charset="0"/>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C6D8C62-4049-4CE5-9C51-4683B534D440}" type="slidenum">
              <a:rPr lang="en-US" altLang="en-US" sz="1300"/>
              <a:pPr eaLnBrk="1" hangingPunct="1"/>
              <a:t>8</a:t>
            </a:fld>
            <a:endParaRPr lang="en-US" altLang="en-US" sz="1300"/>
          </a:p>
        </p:txBody>
      </p:sp>
    </p:spTree>
    <p:extLst>
      <p:ext uri="{BB962C8B-B14F-4D97-AF65-F5344CB8AC3E}">
        <p14:creationId xmlns:p14="http://schemas.microsoft.com/office/powerpoint/2010/main" val="828955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New Roman" pitchFamily="18" charset="0"/>
              </a:rPr>
              <a:t>A.  </a:t>
            </a:r>
          </a:p>
          <a:p>
            <a:r>
              <a:rPr lang="en-US" altLang="en-US" b="1" smtClean="0">
                <a:latin typeface="Times New Roman" pitchFamily="18" charset="0"/>
              </a:rPr>
              <a:t>(5/3) x 10^(-8) sec ~ 16 x 10^(-9) seconds. </a:t>
            </a:r>
            <a:endParaRPr lang="en-US" altLang="en-US" smtClean="0">
              <a:latin typeface="Times New Roman" pitchFamily="18"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4843843-5FB5-4827-B49F-8EF416BA0627}" type="slidenum">
              <a:rPr lang="en-US" altLang="en-US" sz="1300"/>
              <a:pPr eaLnBrk="1" hangingPunct="1"/>
              <a:t>9</a:t>
            </a:fld>
            <a:endParaRPr lang="en-US" altLang="en-US" sz="1300"/>
          </a:p>
        </p:txBody>
      </p:sp>
    </p:spTree>
    <p:extLst>
      <p:ext uri="{BB962C8B-B14F-4D97-AF65-F5344CB8AC3E}">
        <p14:creationId xmlns:p14="http://schemas.microsoft.com/office/powerpoint/2010/main" val="2931987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New Roman" pitchFamily="18" charset="0"/>
              </a:rPr>
              <a:t>B</a:t>
            </a:r>
          </a:p>
          <a:p>
            <a:endParaRPr lang="en-US" altLang="en-US" smtClean="0">
              <a:latin typeface="Times New Roman" pitchFamily="18" charset="0"/>
            </a:endParaRPr>
          </a:p>
          <a:p>
            <a:r>
              <a:rPr lang="en-US" altLang="en-US" smtClean="0">
                <a:latin typeface="Times New Roman" pitchFamily="18" charset="0"/>
              </a:rPr>
              <a:t>At the speed of the fields, which is at the speed of light.</a:t>
            </a: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4DA5F10-26C4-4597-B366-86B4E70608BC}" type="slidenum">
              <a:rPr lang="en-US" altLang="en-US" sz="1300"/>
              <a:pPr eaLnBrk="1" hangingPunct="1"/>
              <a:t>10</a:t>
            </a:fld>
            <a:endParaRPr lang="en-US" altLang="en-US" sz="1300"/>
          </a:p>
        </p:txBody>
      </p:sp>
    </p:spTree>
    <p:extLst>
      <p:ext uri="{BB962C8B-B14F-4D97-AF65-F5344CB8AC3E}">
        <p14:creationId xmlns:p14="http://schemas.microsoft.com/office/powerpoint/2010/main" val="175911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EC1CAB2-8A87-4E22-9BC5-E608F6865ADB}" type="slidenum">
              <a:rPr lang="en-US" altLang="en-US" sz="1300"/>
              <a:pPr eaLnBrk="1" hangingPunct="1"/>
              <a:t>11</a:t>
            </a:fld>
            <a:endParaRPr lang="en-US" altLang="en-US" sz="1300"/>
          </a:p>
        </p:txBody>
      </p:sp>
      <p:sp>
        <p:nvSpPr>
          <p:cNvPr id="38914" name="Rectangle 2"/>
          <p:cNvSpPr>
            <a:spLocks noGrp="1" noRot="1" noChangeAspect="1" noChangeArrowheads="1"/>
          </p:cNvSpPr>
          <p:nvPr>
            <p:ph type="sldImg"/>
          </p:nvPr>
        </p:nvSpPr>
        <p:spPr>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Just after connecting the circuit but before equilibrium is established, the electric field in the narrow resistor might temporarily be about the same as the electric field in the thick wires, leading to a comparable drift velocity. But since </a:t>
            </a:r>
            <a:r>
              <a:rPr lang="en-US" altLang="en-US" dirty="0" err="1" smtClean="0">
                <a:latin typeface="Times New Roman" pitchFamily="18" charset="0"/>
              </a:rPr>
              <a:t>Athin</a:t>
            </a:r>
            <a:r>
              <a:rPr lang="en-US" altLang="en-US" dirty="0" smtClean="0">
                <a:latin typeface="Times New Roman" pitchFamily="18" charset="0"/>
              </a:rPr>
              <a:t> is less than </a:t>
            </a:r>
            <a:r>
              <a:rPr lang="en-US" altLang="en-US" dirty="0" err="1" smtClean="0">
                <a:latin typeface="Times New Roman" pitchFamily="18" charset="0"/>
              </a:rPr>
              <a:t>Athick</a:t>
            </a:r>
            <a:r>
              <a:rPr lang="en-US" altLang="en-US" dirty="0" smtClean="0">
                <a:latin typeface="Times New Roman" pitchFamily="18" charset="0"/>
              </a:rPr>
              <a:t>, electrons accumulate at the right end of the thin wire, increasing the E field in the thin wire. Similarly, a deficiency of electrons develops at the left end because the number of electrons emerging from the wire is too small. These fields reach equilibrium when as many electrons leave the thin wire as enter. This happens when </a:t>
            </a:r>
            <a:r>
              <a:rPr lang="en-US" altLang="en-US" dirty="0" err="1" smtClean="0">
                <a:latin typeface="Times New Roman" pitchFamily="18" charset="0"/>
              </a:rPr>
              <a:t>Ethin</a:t>
            </a:r>
            <a:r>
              <a:rPr lang="en-US" altLang="en-US" dirty="0" smtClean="0">
                <a:latin typeface="Times New Roman" pitchFamily="18" charset="0"/>
              </a:rPr>
              <a:t> = </a:t>
            </a:r>
            <a:r>
              <a:rPr lang="en-US" altLang="en-US" dirty="0" err="1" smtClean="0">
                <a:latin typeface="Times New Roman" pitchFamily="18" charset="0"/>
              </a:rPr>
              <a:t>Athick</a:t>
            </a:r>
            <a:r>
              <a:rPr lang="en-US" altLang="en-US" dirty="0" smtClean="0">
                <a:latin typeface="Times New Roman" pitchFamily="18" charset="0"/>
              </a:rPr>
              <a:t>/</a:t>
            </a:r>
            <a:r>
              <a:rPr lang="en-US" altLang="en-US" dirty="0" err="1" smtClean="0">
                <a:latin typeface="Times New Roman" pitchFamily="18" charset="0"/>
              </a:rPr>
              <a:t>Athin</a:t>
            </a:r>
            <a:r>
              <a:rPr lang="en-US" altLang="en-US" dirty="0" smtClean="0">
                <a:latin typeface="Times New Roman" pitchFamily="18" charset="0"/>
              </a:rPr>
              <a:t> * </a:t>
            </a:r>
            <a:r>
              <a:rPr lang="en-US" altLang="en-US" dirty="0" err="1" smtClean="0">
                <a:latin typeface="Times New Roman" pitchFamily="18" charset="0"/>
              </a:rPr>
              <a:t>Ethick</a:t>
            </a:r>
            <a:r>
              <a:rPr lang="en-US" altLang="en-US" dirty="0" smtClean="0">
                <a:latin typeface="Times New Roman" pitchFamily="18" charset="0"/>
              </a:rPr>
              <a:t>.</a:t>
            </a:r>
          </a:p>
        </p:txBody>
      </p:sp>
    </p:spTree>
    <p:extLst>
      <p:ext uri="{BB962C8B-B14F-4D97-AF65-F5344CB8AC3E}">
        <p14:creationId xmlns:p14="http://schemas.microsoft.com/office/powerpoint/2010/main" val="3898706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5351209-9D25-418C-AE13-577F1BB5B707}" type="slidenum">
              <a:rPr lang="en-US" altLang="en-US" sz="1300"/>
              <a:pPr eaLnBrk="1" hangingPunct="1"/>
              <a:t>12</a:t>
            </a:fld>
            <a:endParaRPr lang="en-US" altLang="en-US" sz="1300"/>
          </a:p>
        </p:txBody>
      </p:sp>
      <p:sp>
        <p:nvSpPr>
          <p:cNvPr id="40962" name="Rectangle 2"/>
          <p:cNvSpPr>
            <a:spLocks noGrp="1" noRot="1" noChangeAspect="1" noChangeArrowheads="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In the transient electrons pile up not only on the surface BUT also at the interface</a:t>
            </a:r>
          </a:p>
        </p:txBody>
      </p:sp>
    </p:spTree>
    <p:extLst>
      <p:ext uri="{BB962C8B-B14F-4D97-AF65-F5344CB8AC3E}">
        <p14:creationId xmlns:p14="http://schemas.microsoft.com/office/powerpoint/2010/main" val="164877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6F6092A-7A81-4029-BC4E-8D8313F9CE04}" type="slidenum">
              <a:rPr lang="en-US" altLang="en-US"/>
              <a:pPr/>
              <a:t>‹#›</a:t>
            </a:fld>
            <a:endParaRPr lang="en-US" altLang="en-US"/>
          </a:p>
        </p:txBody>
      </p:sp>
    </p:spTree>
    <p:extLst>
      <p:ext uri="{BB962C8B-B14F-4D97-AF65-F5344CB8AC3E}">
        <p14:creationId xmlns:p14="http://schemas.microsoft.com/office/powerpoint/2010/main" val="121845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940149F-0D1C-4647-A8A0-1C4A778B600B}" type="slidenum">
              <a:rPr lang="en-US" altLang="en-US"/>
              <a:pPr/>
              <a:t>‹#›</a:t>
            </a:fld>
            <a:endParaRPr lang="en-US" altLang="en-US"/>
          </a:p>
        </p:txBody>
      </p:sp>
    </p:spTree>
    <p:extLst>
      <p:ext uri="{BB962C8B-B14F-4D97-AF65-F5344CB8AC3E}">
        <p14:creationId xmlns:p14="http://schemas.microsoft.com/office/powerpoint/2010/main" val="201229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67C3663-3D9A-488E-9557-6D3AF5C13636}" type="slidenum">
              <a:rPr lang="en-US" altLang="en-US"/>
              <a:pPr/>
              <a:t>‹#›</a:t>
            </a:fld>
            <a:endParaRPr lang="en-US" altLang="en-US"/>
          </a:p>
        </p:txBody>
      </p:sp>
    </p:spTree>
    <p:extLst>
      <p:ext uri="{BB962C8B-B14F-4D97-AF65-F5344CB8AC3E}">
        <p14:creationId xmlns:p14="http://schemas.microsoft.com/office/powerpoint/2010/main" val="10852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F5C2AA7-5669-46C5-AEF7-0BA078A668C6}" type="slidenum">
              <a:rPr lang="en-US" altLang="en-US"/>
              <a:pPr/>
              <a:t>‹#›</a:t>
            </a:fld>
            <a:endParaRPr lang="en-US" altLang="en-US"/>
          </a:p>
        </p:txBody>
      </p:sp>
    </p:spTree>
    <p:extLst>
      <p:ext uri="{BB962C8B-B14F-4D97-AF65-F5344CB8AC3E}">
        <p14:creationId xmlns:p14="http://schemas.microsoft.com/office/powerpoint/2010/main" val="244074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AFF0781-18F1-448B-8FBB-C25BBAC74D8A}" type="slidenum">
              <a:rPr lang="en-US" altLang="en-US"/>
              <a:pPr/>
              <a:t>‹#›</a:t>
            </a:fld>
            <a:endParaRPr lang="en-US" altLang="en-US"/>
          </a:p>
        </p:txBody>
      </p:sp>
    </p:spTree>
    <p:extLst>
      <p:ext uri="{BB962C8B-B14F-4D97-AF65-F5344CB8AC3E}">
        <p14:creationId xmlns:p14="http://schemas.microsoft.com/office/powerpoint/2010/main" val="117764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1DD3775-F722-4F45-86F3-4C54A654BE1C}" type="slidenum">
              <a:rPr lang="en-US" altLang="en-US"/>
              <a:pPr/>
              <a:t>‹#›</a:t>
            </a:fld>
            <a:endParaRPr lang="en-US" altLang="en-US"/>
          </a:p>
        </p:txBody>
      </p:sp>
    </p:spTree>
    <p:extLst>
      <p:ext uri="{BB962C8B-B14F-4D97-AF65-F5344CB8AC3E}">
        <p14:creationId xmlns:p14="http://schemas.microsoft.com/office/powerpoint/2010/main" val="337013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25B5A2D-3CC0-4667-8B0F-9D2BF88EDAF6}" type="slidenum">
              <a:rPr lang="en-US" altLang="en-US"/>
              <a:pPr/>
              <a:t>‹#›</a:t>
            </a:fld>
            <a:endParaRPr lang="en-US" altLang="en-US"/>
          </a:p>
        </p:txBody>
      </p:sp>
    </p:spTree>
    <p:extLst>
      <p:ext uri="{BB962C8B-B14F-4D97-AF65-F5344CB8AC3E}">
        <p14:creationId xmlns:p14="http://schemas.microsoft.com/office/powerpoint/2010/main" val="292533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FFE573D2-3820-44B2-8B7E-A5023CB4F8D3}" type="slidenum">
              <a:rPr lang="en-US" altLang="en-US"/>
              <a:pPr/>
              <a:t>‹#›</a:t>
            </a:fld>
            <a:endParaRPr lang="en-US" altLang="en-US"/>
          </a:p>
        </p:txBody>
      </p:sp>
    </p:spTree>
    <p:extLst>
      <p:ext uri="{BB962C8B-B14F-4D97-AF65-F5344CB8AC3E}">
        <p14:creationId xmlns:p14="http://schemas.microsoft.com/office/powerpoint/2010/main" val="143026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D8AFC9AB-FD9E-4181-AB1D-48079FC449E3}" type="slidenum">
              <a:rPr lang="en-US" altLang="en-US"/>
              <a:pPr/>
              <a:t>‹#›</a:t>
            </a:fld>
            <a:endParaRPr lang="en-US" altLang="en-US"/>
          </a:p>
        </p:txBody>
      </p:sp>
    </p:spTree>
    <p:extLst>
      <p:ext uri="{BB962C8B-B14F-4D97-AF65-F5344CB8AC3E}">
        <p14:creationId xmlns:p14="http://schemas.microsoft.com/office/powerpoint/2010/main" val="409129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9449D3A-23A2-4F21-BEF9-EF9640AF5154}" type="slidenum">
              <a:rPr lang="en-US" altLang="en-US"/>
              <a:pPr/>
              <a:t>‹#›</a:t>
            </a:fld>
            <a:endParaRPr lang="en-US" altLang="en-US"/>
          </a:p>
        </p:txBody>
      </p:sp>
    </p:spTree>
    <p:extLst>
      <p:ext uri="{BB962C8B-B14F-4D97-AF65-F5344CB8AC3E}">
        <p14:creationId xmlns:p14="http://schemas.microsoft.com/office/powerpoint/2010/main" val="51101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50B07FF-5DF7-485C-9475-4B042D409A7D}" type="slidenum">
              <a:rPr lang="en-US" altLang="en-US"/>
              <a:pPr/>
              <a:t>‹#›</a:t>
            </a:fld>
            <a:endParaRPr lang="en-US" altLang="en-US"/>
          </a:p>
        </p:txBody>
      </p:sp>
    </p:spTree>
    <p:extLst>
      <p:ext uri="{BB962C8B-B14F-4D97-AF65-F5344CB8AC3E}">
        <p14:creationId xmlns:p14="http://schemas.microsoft.com/office/powerpoint/2010/main" val="3767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hf hdr="0" ftr="0" dt="0"/>
  <p:txStyles>
    <p:titleStyle>
      <a:lvl1pPr algn="ctr" rtl="0" eaLnBrk="0" fontAlgn="base" hangingPunct="0">
        <a:spcBef>
          <a:spcPct val="0"/>
        </a:spcBef>
        <a:spcAft>
          <a:spcPct val="0"/>
        </a:spcAft>
        <a:defRPr sz="3600" b="1">
          <a:solidFill>
            <a:srgbClr val="CC0000"/>
          </a:solidFill>
          <a:latin typeface="+mj-lt"/>
          <a:ea typeface="MS PGothic" pitchFamily="34" charset="-128"/>
          <a:cs typeface="ＭＳ Ｐゴシック" pitchFamily="76" charset="-128"/>
        </a:defRPr>
      </a:lvl1pPr>
      <a:lvl2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2pPr>
      <a:lvl3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3pPr>
      <a:lvl4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4pPr>
      <a:lvl5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Char char="•"/>
        <a:defRPr sz="3200">
          <a:solidFill>
            <a:srgbClr val="0033CC"/>
          </a:solidFill>
          <a:latin typeface="+mj-lt"/>
          <a:ea typeface="MS PGothic" pitchFamily="34" charset="-128"/>
          <a:cs typeface="ＭＳ Ｐゴシック" pitchFamily="76" charset="-128"/>
        </a:defRPr>
      </a:lvl1pPr>
      <a:lvl2pPr marL="742950" indent="-285750" algn="l" rtl="0" eaLnBrk="0" fontAlgn="base" hangingPunct="0">
        <a:spcBef>
          <a:spcPct val="20000"/>
        </a:spcBef>
        <a:spcAft>
          <a:spcPct val="0"/>
        </a:spcAft>
        <a:buChar char="–"/>
        <a:defRPr sz="2800">
          <a:solidFill>
            <a:srgbClr val="0033CC"/>
          </a:solidFill>
          <a:latin typeface="+mj-lt"/>
          <a:ea typeface="MS PGothic" pitchFamily="34" charset="-128"/>
        </a:defRPr>
      </a:lvl2pPr>
      <a:lvl3pPr marL="1143000" indent="-228600" algn="l" rtl="0" eaLnBrk="0" fontAlgn="base" hangingPunct="0">
        <a:spcBef>
          <a:spcPct val="20000"/>
        </a:spcBef>
        <a:spcAft>
          <a:spcPct val="0"/>
        </a:spcAft>
        <a:buChar char="•"/>
        <a:defRPr sz="2400">
          <a:solidFill>
            <a:srgbClr val="0033CC"/>
          </a:solidFill>
          <a:latin typeface="+mj-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rgbClr val="0033CC"/>
          </a:solidFill>
          <a:latin typeface="+mj-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rgbClr val="0033CC"/>
          </a:solidFill>
          <a:latin typeface="+mj-lt"/>
          <a:ea typeface="MS PGothic" pitchFamily="34"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8.xml"/><Relationship Id="rId7" Type="http://schemas.openxmlformats.org/officeDocument/2006/relationships/image" Target="../media/image23.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2.emf"/><Relationship Id="rId10" Type="http://schemas.openxmlformats.org/officeDocument/2006/relationships/image" Target="../media/image25.jpeg"/><Relationship Id="rId4" Type="http://schemas.openxmlformats.org/officeDocument/2006/relationships/oleObject" Target="../embeddings/oleObject3.bin"/><Relationship Id="rId9" Type="http://schemas.openxmlformats.org/officeDocument/2006/relationships/image" Target="../media/image24.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9.xml"/><Relationship Id="rId7" Type="http://schemas.openxmlformats.org/officeDocument/2006/relationships/image" Target="../media/image26.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28.emf"/><Relationship Id="rId5" Type="http://schemas.openxmlformats.org/officeDocument/2006/relationships/image" Target="../media/image30.jpeg"/><Relationship Id="rId10" Type="http://schemas.openxmlformats.org/officeDocument/2006/relationships/oleObject" Target="../embeddings/oleObject8.bin"/><Relationship Id="rId4" Type="http://schemas.openxmlformats.org/officeDocument/2006/relationships/image" Target="../media/image29.jpeg"/><Relationship Id="rId9"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1.wmf"/><Relationship Id="rId5" Type="http://schemas.openxmlformats.org/officeDocument/2006/relationships/oleObject" Target="../embeddings/oleObject9.bin"/><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1.xml"/><Relationship Id="rId7" Type="http://schemas.openxmlformats.org/officeDocument/2006/relationships/image" Target="../media/image35.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2.jpeg"/><Relationship Id="rId5" Type="http://schemas.openxmlformats.org/officeDocument/2006/relationships/image" Target="../media/image33.emf"/><Relationship Id="rId4" Type="http://schemas.openxmlformats.org/officeDocument/2006/relationships/oleObject" Target="../embeddings/oleObject10.bin"/><Relationship Id="rId9" Type="http://schemas.openxmlformats.org/officeDocument/2006/relationships/image" Target="../media/image34.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4.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hyperlink" Target="http://www.dealtime.com/xPF-Amana_ARSE665B" TargetMode="External"/><Relationship Id="rId3" Type="http://schemas.openxmlformats.org/officeDocument/2006/relationships/image" Target="../media/image42.jpe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www.dealtime.com/xPO-Sony_20943464" TargetMode="External"/><Relationship Id="rId5" Type="http://schemas.openxmlformats.org/officeDocument/2006/relationships/image" Target="../media/image43.png"/><Relationship Id="rId10" Type="http://schemas.openxmlformats.org/officeDocument/2006/relationships/image" Target="../media/image46.jpeg"/><Relationship Id="rId4" Type="http://schemas.openxmlformats.org/officeDocument/2006/relationships/hyperlink" Target="http://store1.yimg.com/I/comfort1st_1757_5266371" TargetMode="External"/><Relationship Id="rId9" Type="http://schemas.openxmlformats.org/officeDocument/2006/relationships/image" Target="../media/image45.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50.emf"/><Relationship Id="rId18" Type="http://schemas.openxmlformats.org/officeDocument/2006/relationships/oleObject" Target="../embeddings/oleObject19.bin"/><Relationship Id="rId26" Type="http://schemas.openxmlformats.org/officeDocument/2006/relationships/oleObject" Target="../embeddings/oleObject23.bin"/><Relationship Id="rId3" Type="http://schemas.openxmlformats.org/officeDocument/2006/relationships/notesSlide" Target="../notesSlides/notesSlide16.xml"/><Relationship Id="rId21" Type="http://schemas.openxmlformats.org/officeDocument/2006/relationships/image" Target="../media/image54.emf"/><Relationship Id="rId7" Type="http://schemas.openxmlformats.org/officeDocument/2006/relationships/image" Target="../media/image47.emf"/><Relationship Id="rId12" Type="http://schemas.openxmlformats.org/officeDocument/2006/relationships/oleObject" Target="../embeddings/oleObject16.bin"/><Relationship Id="rId17" Type="http://schemas.openxmlformats.org/officeDocument/2006/relationships/image" Target="../media/image52.emf"/><Relationship Id="rId25" Type="http://schemas.openxmlformats.org/officeDocument/2006/relationships/image" Target="../media/image56.emf"/><Relationship Id="rId2" Type="http://schemas.openxmlformats.org/officeDocument/2006/relationships/slideLayout" Target="../slideLayouts/slideLayout6.xml"/><Relationship Id="rId16" Type="http://schemas.openxmlformats.org/officeDocument/2006/relationships/oleObject" Target="../embeddings/oleObject18.bin"/><Relationship Id="rId20" Type="http://schemas.openxmlformats.org/officeDocument/2006/relationships/oleObject" Target="../embeddings/oleObject20.bin"/><Relationship Id="rId1" Type="http://schemas.openxmlformats.org/officeDocument/2006/relationships/vmlDrawing" Target="../drawings/vmlDrawing7.vml"/><Relationship Id="rId6" Type="http://schemas.openxmlformats.org/officeDocument/2006/relationships/oleObject" Target="../embeddings/oleObject13.bin"/><Relationship Id="rId11" Type="http://schemas.openxmlformats.org/officeDocument/2006/relationships/image" Target="../media/image49.emf"/><Relationship Id="rId24" Type="http://schemas.openxmlformats.org/officeDocument/2006/relationships/oleObject" Target="../embeddings/oleObject22.bin"/><Relationship Id="rId5" Type="http://schemas.openxmlformats.org/officeDocument/2006/relationships/image" Target="../media/image59.jpeg"/><Relationship Id="rId15" Type="http://schemas.openxmlformats.org/officeDocument/2006/relationships/image" Target="../media/image51.emf"/><Relationship Id="rId23" Type="http://schemas.openxmlformats.org/officeDocument/2006/relationships/image" Target="../media/image55.emf"/><Relationship Id="rId10" Type="http://schemas.openxmlformats.org/officeDocument/2006/relationships/oleObject" Target="../embeddings/oleObject15.bin"/><Relationship Id="rId19" Type="http://schemas.openxmlformats.org/officeDocument/2006/relationships/image" Target="../media/image53.emf"/><Relationship Id="rId4" Type="http://schemas.openxmlformats.org/officeDocument/2006/relationships/image" Target="../media/image58.jpeg"/><Relationship Id="rId9" Type="http://schemas.openxmlformats.org/officeDocument/2006/relationships/image" Target="../media/image48.emf"/><Relationship Id="rId14" Type="http://schemas.openxmlformats.org/officeDocument/2006/relationships/oleObject" Target="../embeddings/oleObject17.bin"/><Relationship Id="rId22" Type="http://schemas.openxmlformats.org/officeDocument/2006/relationships/oleObject" Target="../embeddings/oleObject21.bin"/><Relationship Id="rId27" Type="http://schemas.openxmlformats.org/officeDocument/2006/relationships/image" Target="../media/image57.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notesSlide" Target="../notesSlides/notesSlide17.xml"/><Relationship Id="rId7"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60.emf"/><Relationship Id="rId5" Type="http://schemas.openxmlformats.org/officeDocument/2006/relationships/oleObject" Target="../embeddings/oleObject24.bin"/><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66.emf"/><Relationship Id="rId18" Type="http://schemas.openxmlformats.org/officeDocument/2006/relationships/oleObject" Target="../embeddings/oleObject32.bin"/><Relationship Id="rId26" Type="http://schemas.openxmlformats.org/officeDocument/2006/relationships/oleObject" Target="../embeddings/oleObject36.bin"/><Relationship Id="rId3" Type="http://schemas.openxmlformats.org/officeDocument/2006/relationships/notesSlide" Target="../notesSlides/notesSlide19.xml"/><Relationship Id="rId21" Type="http://schemas.openxmlformats.org/officeDocument/2006/relationships/image" Target="../media/image70.emf"/><Relationship Id="rId7" Type="http://schemas.openxmlformats.org/officeDocument/2006/relationships/image" Target="../media/image63.emf"/><Relationship Id="rId12" Type="http://schemas.openxmlformats.org/officeDocument/2006/relationships/oleObject" Target="../embeddings/oleObject29.bin"/><Relationship Id="rId17" Type="http://schemas.openxmlformats.org/officeDocument/2006/relationships/image" Target="../media/image68.wmf"/><Relationship Id="rId25" Type="http://schemas.openxmlformats.org/officeDocument/2006/relationships/image" Target="../media/image72.emf"/><Relationship Id="rId2" Type="http://schemas.openxmlformats.org/officeDocument/2006/relationships/slideLayout" Target="../slideLayouts/slideLayout6.xml"/><Relationship Id="rId16" Type="http://schemas.openxmlformats.org/officeDocument/2006/relationships/oleObject" Target="../embeddings/oleObject31.bin"/><Relationship Id="rId20" Type="http://schemas.openxmlformats.org/officeDocument/2006/relationships/oleObject" Target="../embeddings/oleObject33.bin"/><Relationship Id="rId1" Type="http://schemas.openxmlformats.org/officeDocument/2006/relationships/vmlDrawing" Target="../drawings/vmlDrawing9.vml"/><Relationship Id="rId6" Type="http://schemas.openxmlformats.org/officeDocument/2006/relationships/oleObject" Target="../embeddings/oleObject26.bin"/><Relationship Id="rId11" Type="http://schemas.openxmlformats.org/officeDocument/2006/relationships/image" Target="../media/image65.emf"/><Relationship Id="rId24" Type="http://schemas.openxmlformats.org/officeDocument/2006/relationships/oleObject" Target="../embeddings/oleObject35.bin"/><Relationship Id="rId5" Type="http://schemas.openxmlformats.org/officeDocument/2006/relationships/image" Target="../media/image59.jpeg"/><Relationship Id="rId15" Type="http://schemas.openxmlformats.org/officeDocument/2006/relationships/image" Target="../media/image67.emf"/><Relationship Id="rId23" Type="http://schemas.openxmlformats.org/officeDocument/2006/relationships/image" Target="../media/image71.emf"/><Relationship Id="rId10" Type="http://schemas.openxmlformats.org/officeDocument/2006/relationships/oleObject" Target="../embeddings/oleObject28.bin"/><Relationship Id="rId19" Type="http://schemas.openxmlformats.org/officeDocument/2006/relationships/image" Target="../media/image69.emf"/><Relationship Id="rId4" Type="http://schemas.openxmlformats.org/officeDocument/2006/relationships/image" Target="../media/image58.jpeg"/><Relationship Id="rId9" Type="http://schemas.openxmlformats.org/officeDocument/2006/relationships/image" Target="../media/image64.emf"/><Relationship Id="rId14" Type="http://schemas.openxmlformats.org/officeDocument/2006/relationships/oleObject" Target="../embeddings/oleObject30.bin"/><Relationship Id="rId22" Type="http://schemas.openxmlformats.org/officeDocument/2006/relationships/oleObject" Target="../embeddings/oleObject34.bin"/><Relationship Id="rId27" Type="http://schemas.openxmlformats.org/officeDocument/2006/relationships/image" Target="../media/image7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78.wmf"/><Relationship Id="rId18" Type="http://schemas.openxmlformats.org/officeDocument/2006/relationships/oleObject" Target="../embeddings/oleObject44.bin"/><Relationship Id="rId3" Type="http://schemas.openxmlformats.org/officeDocument/2006/relationships/notesSlide" Target="../notesSlides/notesSlide20.xml"/><Relationship Id="rId21" Type="http://schemas.openxmlformats.org/officeDocument/2006/relationships/hyperlink" Target="http://en.wikipedia.org/wiki/Farad" TargetMode="External"/><Relationship Id="rId7" Type="http://schemas.openxmlformats.org/officeDocument/2006/relationships/image" Target="../media/image75.wmf"/><Relationship Id="rId12" Type="http://schemas.openxmlformats.org/officeDocument/2006/relationships/oleObject" Target="../embeddings/oleObject41.bin"/><Relationship Id="rId17" Type="http://schemas.openxmlformats.org/officeDocument/2006/relationships/image" Target="../media/image80.wmf"/><Relationship Id="rId2" Type="http://schemas.openxmlformats.org/officeDocument/2006/relationships/slideLayout" Target="../slideLayouts/slideLayout6.xml"/><Relationship Id="rId16" Type="http://schemas.openxmlformats.org/officeDocument/2006/relationships/oleObject" Target="../embeddings/oleObject43.bin"/><Relationship Id="rId20" Type="http://schemas.openxmlformats.org/officeDocument/2006/relationships/hyperlink" Target="http://en.wikipedia.org/wiki/SI" TargetMode="External"/><Relationship Id="rId1" Type="http://schemas.openxmlformats.org/officeDocument/2006/relationships/vmlDrawing" Target="../drawings/vmlDrawing10.vml"/><Relationship Id="rId6" Type="http://schemas.openxmlformats.org/officeDocument/2006/relationships/oleObject" Target="../embeddings/oleObject38.bin"/><Relationship Id="rId11" Type="http://schemas.openxmlformats.org/officeDocument/2006/relationships/image" Target="../media/image77.wmf"/><Relationship Id="rId5" Type="http://schemas.openxmlformats.org/officeDocument/2006/relationships/image" Target="../media/image74.wmf"/><Relationship Id="rId15" Type="http://schemas.openxmlformats.org/officeDocument/2006/relationships/image" Target="../media/image79.wmf"/><Relationship Id="rId10" Type="http://schemas.openxmlformats.org/officeDocument/2006/relationships/oleObject" Target="../embeddings/oleObject40.bin"/><Relationship Id="rId19" Type="http://schemas.openxmlformats.org/officeDocument/2006/relationships/image" Target="../media/image81.wmf"/><Relationship Id="rId4" Type="http://schemas.openxmlformats.org/officeDocument/2006/relationships/oleObject" Target="../embeddings/oleObject37.bin"/><Relationship Id="rId9" Type="http://schemas.openxmlformats.org/officeDocument/2006/relationships/image" Target="../media/image76.wmf"/><Relationship Id="rId14" Type="http://schemas.openxmlformats.org/officeDocument/2006/relationships/oleObject" Target="../embeddings/oleObject42.bin"/><Relationship Id="rId22" Type="http://schemas.openxmlformats.org/officeDocument/2006/relationships/hyperlink" Target="http://en.wikipedia.org/wiki/Michael_Faraday"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82.w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46.bin"/><Relationship Id="rId5" Type="http://schemas.openxmlformats.org/officeDocument/2006/relationships/image" Target="../media/image81.wmf"/><Relationship Id="rId4" Type="http://schemas.openxmlformats.org/officeDocument/2006/relationships/oleObject" Target="../embeddings/oleObject45.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81.wmf"/><Relationship Id="rId18" Type="http://schemas.openxmlformats.org/officeDocument/2006/relationships/image" Target="../media/image84.wmf"/><Relationship Id="rId3" Type="http://schemas.openxmlformats.org/officeDocument/2006/relationships/notesSlide" Target="../notesSlides/notesSlide22.xml"/><Relationship Id="rId21" Type="http://schemas.openxmlformats.org/officeDocument/2006/relationships/oleObject" Target="../embeddings/oleObject56.bin"/><Relationship Id="rId7" Type="http://schemas.openxmlformats.org/officeDocument/2006/relationships/image" Target="../media/image76.wmf"/><Relationship Id="rId12" Type="http://schemas.openxmlformats.org/officeDocument/2006/relationships/oleObject" Target="../embeddings/oleObject51.bin"/><Relationship Id="rId17" Type="http://schemas.openxmlformats.org/officeDocument/2006/relationships/oleObject" Target="../embeddings/oleObject54.bin"/><Relationship Id="rId2" Type="http://schemas.openxmlformats.org/officeDocument/2006/relationships/slideLayout" Target="../slideLayouts/slideLayout6.xml"/><Relationship Id="rId16" Type="http://schemas.openxmlformats.org/officeDocument/2006/relationships/oleObject" Target="../embeddings/oleObject53.bin"/><Relationship Id="rId20" Type="http://schemas.openxmlformats.org/officeDocument/2006/relationships/image" Target="../media/image85.wmf"/><Relationship Id="rId1" Type="http://schemas.openxmlformats.org/officeDocument/2006/relationships/vmlDrawing" Target="../drawings/vmlDrawing12.vml"/><Relationship Id="rId6" Type="http://schemas.openxmlformats.org/officeDocument/2006/relationships/oleObject" Target="../embeddings/oleObject48.bin"/><Relationship Id="rId11" Type="http://schemas.openxmlformats.org/officeDocument/2006/relationships/image" Target="../media/image78.wmf"/><Relationship Id="rId5" Type="http://schemas.openxmlformats.org/officeDocument/2006/relationships/image" Target="../media/image74.wmf"/><Relationship Id="rId15" Type="http://schemas.openxmlformats.org/officeDocument/2006/relationships/image" Target="../media/image83.wmf"/><Relationship Id="rId10" Type="http://schemas.openxmlformats.org/officeDocument/2006/relationships/oleObject" Target="../embeddings/oleObject50.bin"/><Relationship Id="rId19" Type="http://schemas.openxmlformats.org/officeDocument/2006/relationships/oleObject" Target="../embeddings/oleObject55.bin"/><Relationship Id="rId4" Type="http://schemas.openxmlformats.org/officeDocument/2006/relationships/oleObject" Target="../embeddings/oleObject47.bin"/><Relationship Id="rId9" Type="http://schemas.openxmlformats.org/officeDocument/2006/relationships/image" Target="../media/image77.wmf"/><Relationship Id="rId14" Type="http://schemas.openxmlformats.org/officeDocument/2006/relationships/oleObject" Target="../embeddings/oleObject52.bin"/><Relationship Id="rId22" Type="http://schemas.openxmlformats.org/officeDocument/2006/relationships/image" Target="../media/image86.wmf"/></Relationships>
</file>

<file path=ppt/slides/_rels/slide2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88.jpeg"/></Relationships>
</file>

<file path=ppt/slides/_rels/slide2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9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91.wmf"/><Relationship Id="rId5" Type="http://schemas.openxmlformats.org/officeDocument/2006/relationships/oleObject" Target="../embeddings/oleObject57.bin"/><Relationship Id="rId4" Type="http://schemas.openxmlformats.org/officeDocument/2006/relationships/image" Target="../media/image92.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94.emf"/><Relationship Id="rId3" Type="http://schemas.openxmlformats.org/officeDocument/2006/relationships/notesSlide" Target="../notesSlides/notesSlide26.xml"/><Relationship Id="rId7" Type="http://schemas.openxmlformats.org/officeDocument/2006/relationships/oleObject" Target="../embeddings/oleObject59.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93.emf"/><Relationship Id="rId5" Type="http://schemas.openxmlformats.org/officeDocument/2006/relationships/oleObject" Target="../embeddings/oleObject58.bin"/><Relationship Id="rId10" Type="http://schemas.openxmlformats.org/officeDocument/2006/relationships/image" Target="../media/image95.emf"/><Relationship Id="rId4" Type="http://schemas.openxmlformats.org/officeDocument/2006/relationships/image" Target="../media/image96.jpeg"/><Relationship Id="rId9" Type="http://schemas.openxmlformats.org/officeDocument/2006/relationships/oleObject" Target="../embeddings/oleObject60.bin"/></Relationships>
</file>

<file path=ppt/slides/_rels/slide3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3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0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0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02.w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61.bin"/><Relationship Id="rId5" Type="http://schemas.openxmlformats.org/officeDocument/2006/relationships/image" Target="../media/image103.jpeg"/><Relationship Id="rId4" Type="http://schemas.openxmlformats.org/officeDocument/2006/relationships/image" Target="../media/image10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02.wmf"/><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62.bin"/><Relationship Id="rId5" Type="http://schemas.openxmlformats.org/officeDocument/2006/relationships/image" Target="../media/image104.jpeg"/><Relationship Id="rId4" Type="http://schemas.openxmlformats.org/officeDocument/2006/relationships/image" Target="../media/image101.jpeg"/></Relationships>
</file>

<file path=ppt/slides/_rels/slide38.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notesSlide" Target="../notesSlides/notesSlide33.xml"/><Relationship Id="rId7" Type="http://schemas.openxmlformats.org/officeDocument/2006/relationships/image" Target="../media/image106.jpeg"/><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105.wmf"/><Relationship Id="rId5" Type="http://schemas.openxmlformats.org/officeDocument/2006/relationships/oleObject" Target="../embeddings/oleObject63.bin"/><Relationship Id="rId4" Type="http://schemas.openxmlformats.org/officeDocument/2006/relationships/image" Target="../media/image10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102.wmf"/><Relationship Id="rId5" Type="http://schemas.openxmlformats.org/officeDocument/2006/relationships/oleObject" Target="../embeddings/oleObject64.bin"/><Relationship Id="rId4" Type="http://schemas.openxmlformats.org/officeDocument/2006/relationships/image" Target="../media/image10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09600" y="220850"/>
            <a:ext cx="8229600" cy="693550"/>
          </a:xfrm>
        </p:spPr>
        <p:txBody>
          <a:bodyPr>
            <a:normAutofit fontScale="90000"/>
          </a:bodyPr>
          <a:lstStyle/>
          <a:p>
            <a:r>
              <a:rPr lang="en-US" altLang="en-US" sz="4000" dirty="0" smtClean="0">
                <a:solidFill>
                  <a:srgbClr val="FF0000"/>
                </a:solidFill>
              </a:rPr>
              <a:t>EXAM2</a:t>
            </a:r>
          </a:p>
        </p:txBody>
      </p:sp>
      <p:sp>
        <p:nvSpPr>
          <p:cNvPr id="2" name="Slide Number Placeholder 1"/>
          <p:cNvSpPr>
            <a:spLocks noGrp="1"/>
          </p:cNvSpPr>
          <p:nvPr>
            <p:ph type="sldNum" sz="quarter" idx="12"/>
          </p:nvPr>
        </p:nvSpPr>
        <p:spPr/>
        <p:txBody>
          <a:bodyPr/>
          <a:lstStyle/>
          <a:p>
            <a:fld id="{A854C92A-5518-4B3C-8A8A-F55756768E82}" type="slidenum">
              <a:rPr lang="en-US" altLang="en-US" smtClean="0"/>
              <a:pPr/>
              <a:t>1</a:t>
            </a:fld>
            <a:endParaRPr lang="en-US" altLang="en-US" dirty="0"/>
          </a:p>
        </p:txBody>
      </p:sp>
      <p:sp>
        <p:nvSpPr>
          <p:cNvPr id="6" name="Content Placeholder 2"/>
          <p:cNvSpPr>
            <a:spLocks noGrp="1"/>
          </p:cNvSpPr>
          <p:nvPr>
            <p:ph idx="1"/>
          </p:nvPr>
        </p:nvSpPr>
        <p:spPr>
          <a:xfrm>
            <a:off x="152400" y="914400"/>
            <a:ext cx="8839200" cy="5867400"/>
          </a:xfrm>
        </p:spPr>
        <p:txBody>
          <a:bodyPr/>
          <a:lstStyle/>
          <a:p>
            <a:pPr>
              <a:buFont typeface="Wingdings" panose="05000000000000000000" pitchFamily="2" charset="2"/>
              <a:buChar char="v"/>
            </a:pPr>
            <a:r>
              <a:rPr lang="en-US" altLang="en-US" sz="2200" dirty="0" smtClean="0">
                <a:latin typeface="+mn-lt"/>
              </a:rPr>
              <a:t>Wednesday, March 21, 2:30pm-3:20 pm </a:t>
            </a:r>
          </a:p>
          <a:p>
            <a:pPr>
              <a:buFont typeface="Wingdings" panose="05000000000000000000" pitchFamily="2" charset="2"/>
              <a:buChar char="v"/>
            </a:pPr>
            <a:r>
              <a:rPr lang="en-US" altLang="en-US" sz="2200" dirty="0" smtClean="0">
                <a:latin typeface="+mn-lt"/>
              </a:rPr>
              <a:t>room 112 </a:t>
            </a:r>
          </a:p>
          <a:p>
            <a:pPr>
              <a:buFont typeface="Wingdings" panose="05000000000000000000" pitchFamily="2" charset="2"/>
              <a:buChar char="v"/>
            </a:pPr>
            <a:r>
              <a:rPr lang="en-US" altLang="en-US" sz="2200" dirty="0" smtClean="0">
                <a:latin typeface="+mn-lt"/>
              </a:rPr>
              <a:t>Chapters 16, 17, 18 (edition#4).</a:t>
            </a:r>
            <a:endParaRPr lang="en-US" sz="2200" dirty="0">
              <a:latin typeface="+mn-lt"/>
            </a:endParaRPr>
          </a:p>
          <a:p>
            <a:pPr>
              <a:buFont typeface="Wingdings" panose="05000000000000000000" pitchFamily="2" charset="2"/>
              <a:buChar char="v"/>
            </a:pPr>
            <a:r>
              <a:rPr lang="en-US" sz="2200" dirty="0" smtClean="0">
                <a:latin typeface="+mn-lt"/>
              </a:rPr>
              <a:t>Special needs, e.g. exam time extension, and has not contact me before, please bring me the letter from the Office of the Dean of Students before the end of 03/09 (Friday).</a:t>
            </a:r>
          </a:p>
          <a:p>
            <a:pPr>
              <a:buFont typeface="Wingdings" panose="05000000000000000000" pitchFamily="2" charset="2"/>
              <a:buChar char="v"/>
            </a:pPr>
            <a:r>
              <a:rPr lang="en-US" altLang="en-US" sz="2200" dirty="0" smtClean="0">
                <a:latin typeface="+mn-lt"/>
              </a:rPr>
              <a:t>AOB</a:t>
            </a:r>
          </a:p>
          <a:p>
            <a:pPr lvl="1"/>
            <a:r>
              <a:rPr lang="en-US" sz="2200" dirty="0">
                <a:latin typeface="+mn-lt"/>
              </a:rPr>
              <a:t>multiple </a:t>
            </a:r>
            <a:r>
              <a:rPr lang="en-US" sz="2200" dirty="0" smtClean="0">
                <a:latin typeface="+mn-lt"/>
              </a:rPr>
              <a:t>choice.</a:t>
            </a:r>
            <a:r>
              <a:rPr lang="en-US" sz="2200" dirty="0">
                <a:latin typeface="+mn-lt"/>
              </a:rPr>
              <a:t>  </a:t>
            </a:r>
            <a:endParaRPr lang="en-US" sz="2200" dirty="0" smtClean="0">
              <a:effectLst/>
              <a:latin typeface="+mn-lt"/>
            </a:endParaRPr>
          </a:p>
          <a:p>
            <a:pPr lvl="1"/>
            <a:r>
              <a:rPr lang="en-US" sz="2200" dirty="0" smtClean="0">
                <a:latin typeface="+mn-lt"/>
              </a:rPr>
              <a:t>Prepare </a:t>
            </a:r>
            <a:r>
              <a:rPr lang="en-US" sz="2200" dirty="0">
                <a:latin typeface="+mn-lt"/>
              </a:rPr>
              <a:t>your own scratch paper, pens, pencils, erasers, etc. </a:t>
            </a:r>
            <a:endParaRPr lang="en-US" sz="2200" dirty="0" smtClean="0">
              <a:effectLst/>
              <a:latin typeface="+mn-lt"/>
            </a:endParaRPr>
          </a:p>
          <a:p>
            <a:pPr lvl="1">
              <a:buFont typeface="Arial" pitchFamily="34" charset="0"/>
              <a:buChar char="•"/>
            </a:pPr>
            <a:r>
              <a:rPr lang="en-US" sz="2200" dirty="0" smtClean="0">
                <a:latin typeface="+mn-lt"/>
                <a:cs typeface="Times New Roman" pitchFamily="18" charset="0"/>
              </a:rPr>
              <a:t>Use only </a:t>
            </a:r>
            <a:r>
              <a:rPr lang="en-US" sz="2200" b="1" dirty="0" smtClean="0">
                <a:solidFill>
                  <a:srgbClr val="FF0000"/>
                </a:solidFill>
                <a:latin typeface="+mn-lt"/>
                <a:cs typeface="Times New Roman" pitchFamily="18" charset="0"/>
              </a:rPr>
              <a:t>pencil</a:t>
            </a:r>
            <a:r>
              <a:rPr lang="en-US" sz="2200" dirty="0" smtClean="0">
                <a:latin typeface="+mn-lt"/>
                <a:cs typeface="Times New Roman" pitchFamily="18" charset="0"/>
              </a:rPr>
              <a:t> for the answer sheet</a:t>
            </a:r>
          </a:p>
          <a:p>
            <a:pPr lvl="1">
              <a:buFont typeface="Arial" pitchFamily="34" charset="0"/>
              <a:buChar char="•"/>
            </a:pPr>
            <a:r>
              <a:rPr lang="en-US" sz="2200" dirty="0" smtClean="0">
                <a:latin typeface="+mn-lt"/>
                <a:cs typeface="Times New Roman" pitchFamily="18" charset="0"/>
              </a:rPr>
              <a:t>Bring your own calculators</a:t>
            </a:r>
          </a:p>
          <a:p>
            <a:pPr lvl="1">
              <a:buFont typeface="Arial" pitchFamily="34" charset="0"/>
              <a:buChar char="•"/>
            </a:pPr>
            <a:r>
              <a:rPr lang="en-US" sz="2200" dirty="0" smtClean="0">
                <a:latin typeface="+mn-lt"/>
                <a:cs typeface="Times New Roman" pitchFamily="18" charset="0"/>
              </a:rPr>
              <a:t>No cell phones, no text messaging which is considered cheating. </a:t>
            </a:r>
          </a:p>
          <a:p>
            <a:pPr lvl="1">
              <a:buFont typeface="Arial" pitchFamily="34" charset="0"/>
              <a:buChar char="•"/>
            </a:pPr>
            <a:r>
              <a:rPr lang="en-US" sz="2200" dirty="0" smtClean="0">
                <a:latin typeface="+mn-lt"/>
                <a:cs typeface="Times New Roman" pitchFamily="18" charset="0"/>
              </a:rPr>
              <a:t>No crib sheet of any kind is allowed. Equation sheet will be provided.</a:t>
            </a:r>
          </a:p>
          <a:p>
            <a:pPr lvl="1">
              <a:buFont typeface="Arial" pitchFamily="34" charset="0"/>
              <a:buChar char="•"/>
            </a:pPr>
            <a:r>
              <a:rPr lang="en-US" sz="2200" dirty="0" smtClean="0">
                <a:latin typeface="+mn-lt"/>
                <a:cs typeface="Times New Roman" pitchFamily="18" charset="0"/>
              </a:rPr>
              <a:t>10 problems in total.</a:t>
            </a:r>
          </a:p>
        </p:txBody>
      </p:sp>
    </p:spTree>
    <p:extLst>
      <p:ext uri="{BB962C8B-B14F-4D97-AF65-F5344CB8AC3E}">
        <p14:creationId xmlns:p14="http://schemas.microsoft.com/office/powerpoint/2010/main" val="317589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76200"/>
            <a:ext cx="9144000" cy="914400"/>
          </a:xfrm>
        </p:spPr>
        <p:txBody>
          <a:bodyPr/>
          <a:lstStyle/>
          <a:p>
            <a:r>
              <a:rPr lang="en-US" altLang="en-US" smtClean="0"/>
              <a:t>Connecting a Circuit</a:t>
            </a:r>
          </a:p>
        </p:txBody>
      </p:sp>
      <p:cxnSp>
        <p:nvCxnSpPr>
          <p:cNvPr id="4" name="Straight Connector 6"/>
          <p:cNvCxnSpPr>
            <a:cxnSpLocks noChangeShapeType="1"/>
          </p:cNvCxnSpPr>
          <p:nvPr/>
        </p:nvCxnSpPr>
        <p:spPr bwMode="auto">
          <a:xfrm>
            <a:off x="0" y="1446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5843" name="TextBox 16"/>
          <p:cNvSpPr txBox="1">
            <a:spLocks noChangeArrowheads="1"/>
          </p:cNvSpPr>
          <p:nvPr/>
        </p:nvSpPr>
        <p:spPr bwMode="auto">
          <a:xfrm>
            <a:off x="-228600" y="6096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2200" b="1" i="1">
                <a:solidFill>
                  <a:srgbClr val="0033CC"/>
                </a:solidFill>
                <a:latin typeface="Arial" pitchFamily="34" charset="0"/>
              </a:rPr>
              <a:t>What happens just before and just after</a:t>
            </a:r>
          </a:p>
          <a:p>
            <a:pPr algn="ctr" eaLnBrk="1" hangingPunct="1"/>
            <a:r>
              <a:rPr lang="en-US" altLang="en-US" sz="2200" b="1" i="1">
                <a:solidFill>
                  <a:srgbClr val="0033CC"/>
                </a:solidFill>
                <a:latin typeface="Arial" pitchFamily="34" charset="0"/>
              </a:rPr>
              <a:t>a circuit is connected?  </a:t>
            </a:r>
            <a:endParaRPr lang="en-US" altLang="en-US" sz="2200" b="1" i="1">
              <a:solidFill>
                <a:srgbClr val="0033CC"/>
              </a:solidFill>
            </a:endParaRPr>
          </a:p>
        </p:txBody>
      </p:sp>
      <p:sp>
        <p:nvSpPr>
          <p:cNvPr id="19" name="TextBox 18"/>
          <p:cNvSpPr txBox="1"/>
          <p:nvPr/>
        </p:nvSpPr>
        <p:spPr>
          <a:xfrm>
            <a:off x="152400" y="1592263"/>
            <a:ext cx="4778375" cy="4302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b="1" u="sng">
                <a:solidFill>
                  <a:srgbClr val="0033CC"/>
                </a:solidFill>
                <a:latin typeface="+mj-lt"/>
                <a:ea typeface="+mn-ea"/>
              </a:rPr>
              <a:t>Just after the circuit is connected:  </a:t>
            </a:r>
          </a:p>
        </p:txBody>
      </p:sp>
      <p:pic>
        <p:nvPicPr>
          <p:cNvPr id="3584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395538"/>
            <a:ext cx="34925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25"/>
          <p:cNvSpPr txBox="1">
            <a:spLocks noChangeArrowheads="1"/>
          </p:cNvSpPr>
          <p:nvPr/>
        </p:nvSpPr>
        <p:spPr bwMode="auto">
          <a:xfrm>
            <a:off x="3919538" y="2455863"/>
            <a:ext cx="3213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CC0000"/>
                </a:solidFill>
                <a:latin typeface="Arial" pitchFamily="34" charset="0"/>
              </a:rPr>
              <a:t>There is a </a:t>
            </a:r>
            <a:r>
              <a:rPr lang="en-US" altLang="en-US" sz="1800" b="1">
                <a:solidFill>
                  <a:srgbClr val="CC0000"/>
                </a:solidFill>
                <a:latin typeface="Arial" pitchFamily="34" charset="0"/>
              </a:rPr>
              <a:t>disturbance</a:t>
            </a:r>
            <a:r>
              <a:rPr lang="en-US" altLang="en-US" sz="1800">
                <a:solidFill>
                  <a:srgbClr val="CC0000"/>
                </a:solidFill>
                <a:latin typeface="Arial" pitchFamily="34" charset="0"/>
              </a:rPr>
              <a:t> in the</a:t>
            </a:r>
          </a:p>
          <a:p>
            <a:pPr eaLnBrk="1" hangingPunct="1"/>
            <a:r>
              <a:rPr lang="en-US" altLang="en-US" sz="1800">
                <a:solidFill>
                  <a:srgbClr val="CC0000"/>
                </a:solidFill>
                <a:latin typeface="Arial" pitchFamily="34" charset="0"/>
              </a:rPr>
              <a:t>previous (equilibrium) E-field.</a:t>
            </a:r>
          </a:p>
          <a:p>
            <a:pPr eaLnBrk="1" hangingPunct="1"/>
            <a:endParaRPr lang="en-US" altLang="en-US" sz="1800">
              <a:solidFill>
                <a:srgbClr val="CC0000"/>
              </a:solidFill>
              <a:latin typeface="Arial" pitchFamily="34" charset="0"/>
            </a:endParaRPr>
          </a:p>
        </p:txBody>
      </p:sp>
      <p:sp>
        <p:nvSpPr>
          <p:cNvPr id="28" name="TextBox 27"/>
          <p:cNvSpPr txBox="1"/>
          <p:nvPr/>
        </p:nvSpPr>
        <p:spPr>
          <a:xfrm>
            <a:off x="3944938" y="3530600"/>
            <a:ext cx="4316412"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Now the region next to the disturbance</a:t>
            </a:r>
          </a:p>
          <a:p>
            <a:pPr indent="228600">
              <a:defRPr/>
            </a:pPr>
            <a:r>
              <a:rPr lang="en-US" sz="1800">
                <a:solidFill>
                  <a:srgbClr val="CC0000"/>
                </a:solidFill>
                <a:latin typeface="+mj-lt"/>
                <a:ea typeface="+mn-ea"/>
              </a:rPr>
              <a:t>updates its E-field, and the next region...</a:t>
            </a:r>
          </a:p>
        </p:txBody>
      </p:sp>
      <p:pic>
        <p:nvPicPr>
          <p:cNvPr id="3584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088" y="4706938"/>
            <a:ext cx="34925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959225" y="5019675"/>
            <a:ext cx="4727575" cy="9239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The disturbance travels at the speed of light,</a:t>
            </a:r>
          </a:p>
          <a:p>
            <a:pPr indent="228600">
              <a:defRPr/>
            </a:pPr>
            <a:r>
              <a:rPr lang="en-US" sz="1800">
                <a:solidFill>
                  <a:srgbClr val="CC0000"/>
                </a:solidFill>
                <a:latin typeface="+mj-lt"/>
                <a:ea typeface="+mn-ea"/>
              </a:rPr>
              <a:t>and within a few </a:t>
            </a:r>
            <a:r>
              <a:rPr lang="en-US" sz="1800" b="1">
                <a:solidFill>
                  <a:srgbClr val="CC0000"/>
                </a:solidFill>
                <a:latin typeface="+mj-lt"/>
                <a:ea typeface="+mn-ea"/>
              </a:rPr>
              <a:t>nanoseconds</a:t>
            </a:r>
            <a:r>
              <a:rPr lang="en-US" sz="1800">
                <a:solidFill>
                  <a:srgbClr val="CC0000"/>
                </a:solidFill>
                <a:latin typeface="+mj-lt"/>
                <a:ea typeface="+mn-ea"/>
              </a:rPr>
              <a:t>,</a:t>
            </a:r>
          </a:p>
          <a:p>
            <a:pPr indent="228600">
              <a:defRPr/>
            </a:pPr>
            <a:r>
              <a:rPr lang="en-US" sz="1800" b="1">
                <a:solidFill>
                  <a:srgbClr val="CC0000"/>
                </a:solidFill>
                <a:latin typeface="+mj-lt"/>
                <a:ea typeface="+mn-ea"/>
              </a:rPr>
              <a:t>steady state</a:t>
            </a:r>
            <a:r>
              <a:rPr lang="en-US" sz="1800">
                <a:solidFill>
                  <a:srgbClr val="CC0000"/>
                </a:solidFill>
                <a:latin typeface="+mj-lt"/>
                <a:ea typeface="+mn-ea"/>
              </a:rPr>
              <a:t> is established.  </a:t>
            </a:r>
          </a:p>
        </p:txBody>
      </p:sp>
      <p:sp>
        <p:nvSpPr>
          <p:cNvPr id="2" name="Slide Number Placeholder 1"/>
          <p:cNvSpPr>
            <a:spLocks noGrp="1"/>
          </p:cNvSpPr>
          <p:nvPr>
            <p:ph type="sldNum" sz="quarter" idx="12"/>
          </p:nvPr>
        </p:nvSpPr>
        <p:spPr/>
        <p:txBody>
          <a:bodyPr/>
          <a:lstStyle/>
          <a:p>
            <a:fld id="{9F5C2AA7-5669-46C5-AEF7-0BA078A668C6}"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009" name="Text Box 105"/>
          <p:cNvSpPr txBox="1">
            <a:spLocks noChangeArrowheads="1"/>
          </p:cNvSpPr>
          <p:nvPr/>
        </p:nvSpPr>
        <p:spPr bwMode="auto">
          <a:xfrm>
            <a:off x="2644775" y="4079875"/>
            <a:ext cx="3700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After steady state is reached:</a:t>
            </a:r>
            <a:endParaRPr lang="en-US" altLang="en-US"/>
          </a:p>
        </p:txBody>
      </p:sp>
      <p:graphicFrame>
        <p:nvGraphicFramePr>
          <p:cNvPr id="1148010" name="Object 2"/>
          <p:cNvGraphicFramePr>
            <a:graphicFrameLocks noChangeAspect="1"/>
          </p:cNvGraphicFramePr>
          <p:nvPr/>
        </p:nvGraphicFramePr>
        <p:xfrm>
          <a:off x="2965450" y="4953000"/>
          <a:ext cx="1223963" cy="460375"/>
        </p:xfrm>
        <a:graphic>
          <a:graphicData uri="http://schemas.openxmlformats.org/presentationml/2006/ole">
            <mc:AlternateContent xmlns:mc="http://schemas.openxmlformats.org/markup-compatibility/2006">
              <mc:Choice xmlns:v="urn:schemas-microsoft-com:vml" Requires="v">
                <p:oleObj spid="_x0000_s38170" name="Equation" r:id="rId4" imgW="609600" imgH="228600" progId="Equation.3">
                  <p:embed/>
                </p:oleObj>
              </mc:Choice>
              <mc:Fallback>
                <p:oleObj name="Equation" r:id="rId4" imgW="6096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5450" y="4953000"/>
                        <a:ext cx="1223963" cy="460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48011" name="Object 3"/>
          <p:cNvGraphicFramePr>
            <a:graphicFrameLocks noChangeAspect="1"/>
          </p:cNvGraphicFramePr>
          <p:nvPr/>
        </p:nvGraphicFramePr>
        <p:xfrm>
          <a:off x="2965450" y="5410200"/>
          <a:ext cx="2241550" cy="920750"/>
        </p:xfrm>
        <a:graphic>
          <a:graphicData uri="http://schemas.openxmlformats.org/presentationml/2006/ole">
            <mc:AlternateContent xmlns:mc="http://schemas.openxmlformats.org/markup-compatibility/2006">
              <mc:Choice xmlns:v="urn:schemas-microsoft-com:vml" Requires="v">
                <p:oleObj spid="_x0000_s38171" name="Equation" r:id="rId6" imgW="1117600" imgH="457200" progId="Equation.3">
                  <p:embed/>
                </p:oleObj>
              </mc:Choice>
              <mc:Fallback>
                <p:oleObj name="Equation" r:id="rId6" imgW="1117600" imgH="457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5450" y="5410200"/>
                        <a:ext cx="2241550" cy="920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48012" name="Object 4"/>
          <p:cNvGraphicFramePr>
            <a:graphicFrameLocks noChangeAspect="1"/>
          </p:cNvGraphicFramePr>
          <p:nvPr/>
        </p:nvGraphicFramePr>
        <p:xfrm>
          <a:off x="5480050" y="4876800"/>
          <a:ext cx="2139950" cy="868363"/>
        </p:xfrm>
        <a:graphic>
          <a:graphicData uri="http://schemas.openxmlformats.org/presentationml/2006/ole">
            <mc:AlternateContent xmlns:mc="http://schemas.openxmlformats.org/markup-compatibility/2006">
              <mc:Choice xmlns:v="urn:schemas-microsoft-com:vml" Requires="v">
                <p:oleObj spid="_x0000_s38172" name="Equation" r:id="rId8" imgW="1066800" imgH="431800" progId="Equation.DSMT4">
                  <p:embed/>
                </p:oleObj>
              </mc:Choice>
              <mc:Fallback>
                <p:oleObj name="Equation" r:id="rId8" imgW="1066800" imgH="4318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0050" y="4876800"/>
                        <a:ext cx="2139950" cy="868363"/>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48013" name="Line 109"/>
          <p:cNvSpPr>
            <a:spLocks noChangeShapeType="1"/>
          </p:cNvSpPr>
          <p:nvPr/>
        </p:nvSpPr>
        <p:spPr bwMode="auto">
          <a:xfrm>
            <a:off x="4337050" y="5257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4" name="Rectangle 117"/>
          <p:cNvSpPr>
            <a:spLocks noGrp="1" noChangeArrowheads="1"/>
          </p:cNvSpPr>
          <p:nvPr>
            <p:ph type="title"/>
          </p:nvPr>
        </p:nvSpPr>
        <p:spPr>
          <a:xfrm>
            <a:off x="0" y="0"/>
            <a:ext cx="9144000" cy="914400"/>
          </a:xfrm>
        </p:spPr>
        <p:txBody>
          <a:bodyPr/>
          <a:lstStyle/>
          <a:p>
            <a:pPr eaLnBrk="1" hangingPunct="1"/>
            <a:r>
              <a:rPr lang="en-US" altLang="en-US" dirty="0" smtClean="0"/>
              <a:t>Electric field in Thin and Thick wires</a:t>
            </a:r>
          </a:p>
        </p:txBody>
      </p:sp>
      <p:pic>
        <p:nvPicPr>
          <p:cNvPr id="37895" name="Picture 117" descr="Ch18-page640-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355850" y="1219200"/>
            <a:ext cx="4318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FFE573D2-3820-44B2-8B7E-A5023CB4F8D3}" type="slidenum">
              <a:rPr lang="en-US" altLang="en-US" smtClean="0"/>
              <a:pPr/>
              <a:t>11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480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480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480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1148013"/>
                                        </p:tgtEl>
                                        <p:attrNameLst>
                                          <p:attrName>style.visibility</p:attrName>
                                        </p:attrNameLst>
                                      </p:cBhvr>
                                      <p:to>
                                        <p:strVal val="visible"/>
                                      </p:to>
                                    </p:set>
                                    <p:anim calcmode="lin" valueType="num">
                                      <p:cBhvr>
                                        <p:cTn id="19" dur="500" fill="hold"/>
                                        <p:tgtEl>
                                          <p:spTgt spid="1148013"/>
                                        </p:tgtEl>
                                        <p:attrNameLst>
                                          <p:attrName>ppt_x</p:attrName>
                                        </p:attrNameLst>
                                      </p:cBhvr>
                                      <p:tavLst>
                                        <p:tav tm="0">
                                          <p:val>
                                            <p:strVal val="#ppt_x-#ppt_w/2"/>
                                          </p:val>
                                        </p:tav>
                                        <p:tav tm="100000">
                                          <p:val>
                                            <p:strVal val="#ppt_x"/>
                                          </p:val>
                                        </p:tav>
                                      </p:tavLst>
                                    </p:anim>
                                    <p:anim calcmode="lin" valueType="num">
                                      <p:cBhvr>
                                        <p:cTn id="20" dur="500" fill="hold"/>
                                        <p:tgtEl>
                                          <p:spTgt spid="1148013"/>
                                        </p:tgtEl>
                                        <p:attrNameLst>
                                          <p:attrName>ppt_y</p:attrName>
                                        </p:attrNameLst>
                                      </p:cBhvr>
                                      <p:tavLst>
                                        <p:tav tm="0">
                                          <p:val>
                                            <p:strVal val="#ppt_y"/>
                                          </p:val>
                                        </p:tav>
                                        <p:tav tm="100000">
                                          <p:val>
                                            <p:strVal val="#ppt_y"/>
                                          </p:val>
                                        </p:tav>
                                      </p:tavLst>
                                    </p:anim>
                                    <p:anim calcmode="lin" valueType="num">
                                      <p:cBhvr>
                                        <p:cTn id="21" dur="500" fill="hold"/>
                                        <p:tgtEl>
                                          <p:spTgt spid="1148013"/>
                                        </p:tgtEl>
                                        <p:attrNameLst>
                                          <p:attrName>ppt_w</p:attrName>
                                        </p:attrNameLst>
                                      </p:cBhvr>
                                      <p:tavLst>
                                        <p:tav tm="0">
                                          <p:val>
                                            <p:fltVal val="0"/>
                                          </p:val>
                                        </p:tav>
                                        <p:tav tm="100000">
                                          <p:val>
                                            <p:strVal val="#ppt_w"/>
                                          </p:val>
                                        </p:tav>
                                      </p:tavLst>
                                    </p:anim>
                                    <p:anim calcmode="lin" valueType="num">
                                      <p:cBhvr>
                                        <p:cTn id="22" dur="500" fill="hold"/>
                                        <p:tgtEl>
                                          <p:spTgt spid="1148013"/>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499"/>
                                          </p:stCondLst>
                                        </p:cTn>
                                        <p:tgtEl>
                                          <p:spTgt spid="1148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009" grpId="0" autoUpdateAnimBg="0"/>
      <p:bldP spid="11480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7" name="Picture 2" descr="Fig18"/>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09600" y="1066800"/>
            <a:ext cx="4445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4051" name="Rectangle 3"/>
          <p:cNvSpPr>
            <a:spLocks noChangeArrowheads="1"/>
          </p:cNvSpPr>
          <p:nvPr/>
        </p:nvSpPr>
        <p:spPr bwMode="auto">
          <a:xfrm>
            <a:off x="2286000" y="2971800"/>
            <a:ext cx="990600" cy="228600"/>
          </a:xfrm>
          <a:prstGeom prst="rect">
            <a:avLst/>
          </a:prstGeom>
          <a:solidFill>
            <a:schemeClr val="folHlink"/>
          </a:solidFill>
          <a:ln w="2857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pic>
        <p:nvPicPr>
          <p:cNvPr id="1154052" name="Picture 4" descr="Fig18"/>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685800" y="4343400"/>
            <a:ext cx="4343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54053" name="Object 2"/>
          <p:cNvGraphicFramePr>
            <a:graphicFrameLocks noChangeAspect="1"/>
          </p:cNvGraphicFramePr>
          <p:nvPr/>
        </p:nvGraphicFramePr>
        <p:xfrm>
          <a:off x="5715000" y="3962400"/>
          <a:ext cx="2012950" cy="357188"/>
        </p:xfrm>
        <a:graphic>
          <a:graphicData uri="http://schemas.openxmlformats.org/presentationml/2006/ole">
            <mc:AlternateContent xmlns:mc="http://schemas.openxmlformats.org/markup-compatibility/2006">
              <mc:Choice xmlns:v="urn:schemas-microsoft-com:vml" Requires="v">
                <p:oleObj spid="_x0000_s40219" name="Equation" r:id="rId6" imgW="1003300" imgH="177800" progId="Equation.3">
                  <p:embed/>
                </p:oleObj>
              </mc:Choice>
              <mc:Fallback>
                <p:oleObj name="Equation" r:id="rId6" imgW="1003300" imgH="1778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962400"/>
                        <a:ext cx="2012950" cy="3571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4054" name="Object 3"/>
          <p:cNvGraphicFramePr>
            <a:graphicFrameLocks noChangeAspect="1"/>
          </p:cNvGraphicFramePr>
          <p:nvPr/>
        </p:nvGraphicFramePr>
        <p:xfrm>
          <a:off x="5689600" y="4495800"/>
          <a:ext cx="2292350" cy="920750"/>
        </p:xfrm>
        <a:graphic>
          <a:graphicData uri="http://schemas.openxmlformats.org/presentationml/2006/ole">
            <mc:AlternateContent xmlns:mc="http://schemas.openxmlformats.org/markup-compatibility/2006">
              <mc:Choice xmlns:v="urn:schemas-microsoft-com:vml" Requires="v">
                <p:oleObj spid="_x0000_s40220" name="Equation" r:id="rId8" imgW="1143000" imgH="457200" progId="Equation.3">
                  <p:embed/>
                </p:oleObj>
              </mc:Choice>
              <mc:Fallback>
                <p:oleObj name="Equation" r:id="rId8" imgW="1143000" imgH="4572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9600" y="4495800"/>
                        <a:ext cx="2292350" cy="920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4055" name="Object 4"/>
          <p:cNvGraphicFramePr>
            <a:graphicFrameLocks noChangeAspect="1"/>
          </p:cNvGraphicFramePr>
          <p:nvPr/>
        </p:nvGraphicFramePr>
        <p:xfrm>
          <a:off x="5759450" y="5638800"/>
          <a:ext cx="2089150" cy="868363"/>
        </p:xfrm>
        <a:graphic>
          <a:graphicData uri="http://schemas.openxmlformats.org/presentationml/2006/ole">
            <mc:AlternateContent xmlns:mc="http://schemas.openxmlformats.org/markup-compatibility/2006">
              <mc:Choice xmlns:v="urn:schemas-microsoft-com:vml" Requires="v">
                <p:oleObj spid="_x0000_s40221" name="Equation" r:id="rId10" imgW="1041400" imgH="431800" progId="Equation.DSMT4">
                  <p:embed/>
                </p:oleObj>
              </mc:Choice>
              <mc:Fallback>
                <p:oleObj name="Equation" r:id="rId10" imgW="1041400" imgH="4318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9450" y="5638800"/>
                        <a:ext cx="2089150" cy="868363"/>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9943" name="Rectangle 8"/>
          <p:cNvSpPr>
            <a:spLocks noGrp="1" noChangeArrowheads="1"/>
          </p:cNvSpPr>
          <p:nvPr>
            <p:ph type="title"/>
          </p:nvPr>
        </p:nvSpPr>
        <p:spPr>
          <a:xfrm>
            <a:off x="0" y="0"/>
            <a:ext cx="9144000" cy="914400"/>
          </a:xfrm>
        </p:spPr>
        <p:txBody>
          <a:bodyPr/>
          <a:lstStyle/>
          <a:p>
            <a:pPr eaLnBrk="1" hangingPunct="1"/>
            <a:r>
              <a:rPr lang="en-US" altLang="en-US" smtClean="0"/>
              <a:t>A Wide Resistor</a:t>
            </a:r>
          </a:p>
        </p:txBody>
      </p:sp>
      <p:sp>
        <p:nvSpPr>
          <p:cNvPr id="39944" name="Rectangle 9"/>
          <p:cNvSpPr>
            <a:spLocks noChangeArrowheads="1"/>
          </p:cNvSpPr>
          <p:nvPr/>
        </p:nvSpPr>
        <p:spPr bwMode="auto">
          <a:xfrm>
            <a:off x="5824538" y="1422400"/>
            <a:ext cx="2009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800">
                <a:solidFill>
                  <a:srgbClr val="FF0000"/>
                </a:solidFill>
              </a:rPr>
              <a:t>low mobility</a:t>
            </a:r>
            <a:endParaRPr lang="en-US" altLang="en-US" sz="4400">
              <a:solidFill>
                <a:srgbClr val="10169D"/>
              </a:solidFill>
              <a:latin typeface="Arial" pitchFamily="34" charset="0"/>
            </a:endParaRPr>
          </a:p>
        </p:txBody>
      </p:sp>
      <p:cxnSp>
        <p:nvCxnSpPr>
          <p:cNvPr id="10"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FFE573D2-3820-44B2-8B7E-A5023CB4F8D3}" type="slidenum">
              <a:rPr lang="en-US" altLang="en-US" smtClean="0"/>
              <a:pPr/>
              <a:t>12</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4051"/>
                                        </p:tgtEl>
                                        <p:attrNameLst>
                                          <p:attrName>style.visibility</p:attrName>
                                        </p:attrNameLst>
                                      </p:cBhvr>
                                      <p:to>
                                        <p:strVal val="visible"/>
                                      </p:to>
                                    </p:set>
                                    <p:anim calcmode="lin" valueType="num">
                                      <p:cBhvr additive="base">
                                        <p:cTn id="7" dur="500" fill="hold"/>
                                        <p:tgtEl>
                                          <p:spTgt spid="1154051"/>
                                        </p:tgtEl>
                                        <p:attrNameLst>
                                          <p:attrName>ppt_x</p:attrName>
                                        </p:attrNameLst>
                                      </p:cBhvr>
                                      <p:tavLst>
                                        <p:tav tm="0">
                                          <p:val>
                                            <p:strVal val="#ppt_x"/>
                                          </p:val>
                                        </p:tav>
                                        <p:tav tm="100000">
                                          <p:val>
                                            <p:strVal val="#ppt_x"/>
                                          </p:val>
                                        </p:tav>
                                      </p:tavLst>
                                    </p:anim>
                                    <p:anim calcmode="lin" valueType="num">
                                      <p:cBhvr additive="base">
                                        <p:cTn id="8" dur="500" fill="hold"/>
                                        <p:tgtEl>
                                          <p:spTgt spid="11540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115405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115405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115405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1154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3"/>
          <p:cNvSpPr txBox="1">
            <a:spLocks noChangeArrowheads="1"/>
          </p:cNvSpPr>
          <p:nvPr/>
        </p:nvSpPr>
        <p:spPr bwMode="auto">
          <a:xfrm>
            <a:off x="3368675" y="3581400"/>
            <a:ext cx="3313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err="1"/>
              <a:t>Nichrome</a:t>
            </a:r>
            <a:r>
              <a:rPr lang="en-US" altLang="en-US" dirty="0"/>
              <a:t> wire (resistive)</a:t>
            </a:r>
          </a:p>
        </p:txBody>
      </p:sp>
      <p:sp>
        <p:nvSpPr>
          <p:cNvPr id="50180" name="Rectangle 9"/>
          <p:cNvSpPr>
            <a:spLocks noGrp="1" noChangeArrowheads="1"/>
          </p:cNvSpPr>
          <p:nvPr>
            <p:ph type="title"/>
          </p:nvPr>
        </p:nvSpPr>
        <p:spPr>
          <a:xfrm>
            <a:off x="0" y="0"/>
            <a:ext cx="9144000" cy="914400"/>
          </a:xfrm>
        </p:spPr>
        <p:txBody>
          <a:bodyPr/>
          <a:lstStyle/>
          <a:p>
            <a:r>
              <a:rPr lang="en-US" altLang="en-US" dirty="0" err="1" smtClean="0">
                <a:sym typeface="Symbol" pitchFamily="18" charset="2"/>
              </a:rPr>
              <a:t>iClicker</a:t>
            </a:r>
            <a:r>
              <a:rPr lang="en-US" altLang="en-US" dirty="0" smtClean="0">
                <a:sym typeface="Symbol" pitchFamily="18" charset="2"/>
              </a:rPr>
              <a:t> Questions</a:t>
            </a:r>
            <a:endParaRPr lang="en-US" altLang="en-US" dirty="0" smtClean="0"/>
          </a:p>
        </p:txBody>
      </p:sp>
      <p:pic>
        <p:nvPicPr>
          <p:cNvPr id="50183" name="Picture 12" descr="Ch18-page64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371600"/>
            <a:ext cx="46863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aphicFrame>
        <p:nvGraphicFramePr>
          <p:cNvPr id="1244164" name="Object 2"/>
          <p:cNvGraphicFramePr>
            <a:graphicFrameLocks noChangeAspect="1"/>
          </p:cNvGraphicFramePr>
          <p:nvPr>
            <p:extLst>
              <p:ext uri="{D42A27DB-BD31-4B8C-83A1-F6EECF244321}">
                <p14:modId xmlns:p14="http://schemas.microsoft.com/office/powerpoint/2010/main" val="1593335326"/>
              </p:ext>
            </p:extLst>
          </p:nvPr>
        </p:nvGraphicFramePr>
        <p:xfrm>
          <a:off x="3657600" y="1828800"/>
          <a:ext cx="1074738" cy="327025"/>
        </p:xfrm>
        <a:graphic>
          <a:graphicData uri="http://schemas.openxmlformats.org/presentationml/2006/ole">
            <mc:AlternateContent xmlns:mc="http://schemas.openxmlformats.org/markup-compatibility/2006">
              <mc:Choice xmlns:v="urn:schemas-microsoft-com:vml" Requires="v">
                <p:oleObj spid="_x0000_s81989" name="Equation" r:id="rId5" imgW="583920" imgH="177480" progId="Equation.DSMT4">
                  <p:embed/>
                </p:oleObj>
              </mc:Choice>
              <mc:Fallback>
                <p:oleObj name="Equation" r:id="rId5" imgW="583920" imgH="177480" progId="Equation.DSMT4">
                  <p:embed/>
                  <p:pic>
                    <p:nvPicPr>
                      <p:cNvPr id="0" name=""/>
                      <p:cNvPicPr>
                        <a:picLocks noChangeAspect="1" noChangeArrowheads="1"/>
                      </p:cNvPicPr>
                      <p:nvPr/>
                    </p:nvPicPr>
                    <p:blipFill>
                      <a:blip r:embed="rId6"/>
                      <a:srcRect/>
                      <a:stretch>
                        <a:fillRect/>
                      </a:stretch>
                    </p:blipFill>
                    <p:spPr bwMode="auto">
                      <a:xfrm>
                        <a:off x="3657600" y="1828800"/>
                        <a:ext cx="1074738" cy="327025"/>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extBox 1"/>
          <p:cNvSpPr txBox="1"/>
          <p:nvPr/>
        </p:nvSpPr>
        <p:spPr>
          <a:xfrm>
            <a:off x="457200" y="4191000"/>
            <a:ext cx="8077200" cy="1631216"/>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500" dirty="0" smtClean="0">
                <a:latin typeface="+mj-lt"/>
              </a:rPr>
              <a:t>When wire length double, the current will be</a:t>
            </a:r>
          </a:p>
          <a:p>
            <a:pPr marL="800100" lvl="1" indent="-342900">
              <a:buAutoNum type="alphaUcPeriod"/>
            </a:pPr>
            <a:r>
              <a:rPr lang="en-US" sz="2500" dirty="0" smtClean="0">
                <a:latin typeface="+mj-lt"/>
              </a:rPr>
              <a:t>Double </a:t>
            </a:r>
          </a:p>
          <a:p>
            <a:pPr marL="800100" lvl="1" indent="-342900">
              <a:buAutoNum type="alphaUcPeriod"/>
            </a:pPr>
            <a:r>
              <a:rPr lang="en-US" sz="2500" dirty="0" smtClean="0">
                <a:latin typeface="+mj-lt"/>
              </a:rPr>
              <a:t>Halved </a:t>
            </a:r>
            <a:endParaRPr lang="en-US" sz="2500" dirty="0">
              <a:latin typeface="+mj-lt"/>
            </a:endParaRPr>
          </a:p>
          <a:p>
            <a:pPr marL="800100" lvl="1" indent="-342900">
              <a:buAutoNum type="alphaUcPeriod"/>
            </a:pPr>
            <a:r>
              <a:rPr lang="en-US" sz="2500" dirty="0" smtClean="0">
                <a:latin typeface="+mj-lt"/>
              </a:rPr>
              <a:t>unchanged</a:t>
            </a:r>
            <a:endParaRPr lang="en-US" sz="2500" dirty="0">
              <a:latin typeface="+mj-lt"/>
            </a:endParaRPr>
          </a:p>
        </p:txBody>
      </p:sp>
      <p:sp>
        <p:nvSpPr>
          <p:cNvPr id="13" name="Rectangle 12"/>
          <p:cNvSpPr/>
          <p:nvPr/>
        </p:nvSpPr>
        <p:spPr>
          <a:xfrm>
            <a:off x="-457200" y="118110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3" name="Slide Number Placeholder 2"/>
          <p:cNvSpPr>
            <a:spLocks noGrp="1"/>
          </p:cNvSpPr>
          <p:nvPr>
            <p:ph type="sldNum" sz="quarter" idx="12"/>
          </p:nvPr>
        </p:nvSpPr>
        <p:spPr/>
        <p:txBody>
          <a:bodyPr/>
          <a:lstStyle/>
          <a:p>
            <a:fld id="{FFE573D2-3820-44B2-8B7E-A5023CB4F8D3}" type="slidenum">
              <a:rPr lang="en-US" altLang="en-US" smtClean="0"/>
              <a:pPr/>
              <a:t>13</a:t>
            </a:fld>
            <a:endParaRPr lang="en-US" altLang="en-US"/>
          </a:p>
        </p:txBody>
      </p:sp>
    </p:spTree>
    <p:extLst>
      <p:ext uri="{BB962C8B-B14F-4D97-AF65-F5344CB8AC3E}">
        <p14:creationId xmlns:p14="http://schemas.microsoft.com/office/powerpoint/2010/main" val="320367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3"/>
          <p:cNvSpPr txBox="1">
            <a:spLocks noChangeArrowheads="1"/>
          </p:cNvSpPr>
          <p:nvPr/>
        </p:nvSpPr>
        <p:spPr bwMode="auto">
          <a:xfrm>
            <a:off x="3368675" y="3581400"/>
            <a:ext cx="3313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Nichrome wire (resistive)</a:t>
            </a:r>
          </a:p>
        </p:txBody>
      </p:sp>
      <p:graphicFrame>
        <p:nvGraphicFramePr>
          <p:cNvPr id="1244164" name="Object 2"/>
          <p:cNvGraphicFramePr>
            <a:graphicFrameLocks noChangeAspect="1"/>
          </p:cNvGraphicFramePr>
          <p:nvPr/>
        </p:nvGraphicFramePr>
        <p:xfrm>
          <a:off x="1524000" y="4686300"/>
          <a:ext cx="2311400" cy="723900"/>
        </p:xfrm>
        <a:graphic>
          <a:graphicData uri="http://schemas.openxmlformats.org/presentationml/2006/ole">
            <mc:AlternateContent xmlns:mc="http://schemas.openxmlformats.org/markup-compatibility/2006">
              <mc:Choice xmlns:v="urn:schemas-microsoft-com:vml" Requires="v">
                <p:oleObj spid="_x0000_s50328" name="Equation" r:id="rId4" imgW="1257300" imgH="393700" progId="Equation.DSMT4">
                  <p:embed/>
                </p:oleObj>
              </mc:Choice>
              <mc:Fallback>
                <p:oleObj name="Equation" r:id="rId4" imgW="1257300" imgH="3937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686300"/>
                        <a:ext cx="2311400" cy="723900"/>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44165" name="Line 5"/>
          <p:cNvSpPr>
            <a:spLocks noChangeShapeType="1"/>
          </p:cNvSpPr>
          <p:nvPr/>
        </p:nvSpPr>
        <p:spPr bwMode="auto">
          <a:xfrm>
            <a:off x="4114800" y="50673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0" name="Rectangle 9"/>
          <p:cNvSpPr>
            <a:spLocks noGrp="1" noChangeArrowheads="1"/>
          </p:cNvSpPr>
          <p:nvPr>
            <p:ph type="title"/>
          </p:nvPr>
        </p:nvSpPr>
        <p:spPr>
          <a:xfrm>
            <a:off x="0" y="0"/>
            <a:ext cx="9144000" cy="914400"/>
          </a:xfrm>
        </p:spPr>
        <p:txBody>
          <a:bodyPr/>
          <a:lstStyle/>
          <a:p>
            <a:r>
              <a:rPr lang="en-US" altLang="en-US" smtClean="0">
                <a:sym typeface="Symbol" pitchFamily="18" charset="2"/>
              </a:rPr>
              <a:t>Twice the Length</a:t>
            </a:r>
            <a:endParaRPr lang="en-US" altLang="en-US" smtClean="0"/>
          </a:p>
        </p:txBody>
      </p:sp>
      <p:sp>
        <p:nvSpPr>
          <p:cNvPr id="1244170" name="Rectangle 10"/>
          <p:cNvSpPr>
            <a:spLocks noChangeArrowheads="1"/>
          </p:cNvSpPr>
          <p:nvPr/>
        </p:nvSpPr>
        <p:spPr bwMode="auto">
          <a:xfrm>
            <a:off x="1012825" y="4191000"/>
            <a:ext cx="6608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a:solidFill>
                  <a:schemeClr val="accent2"/>
                </a:solidFill>
              </a:rPr>
              <a:t>Quantitative measurement of current with a compass</a:t>
            </a:r>
          </a:p>
        </p:txBody>
      </p:sp>
      <p:sp>
        <p:nvSpPr>
          <p:cNvPr id="1244171" name="Rectangle 11"/>
          <p:cNvSpPr>
            <a:spLocks noChangeArrowheads="1"/>
          </p:cNvSpPr>
          <p:nvPr/>
        </p:nvSpPr>
        <p:spPr bwMode="auto">
          <a:xfrm>
            <a:off x="609600" y="5273675"/>
            <a:ext cx="7693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Current is halved when increasing the length of the wire by a </a:t>
            </a:r>
          </a:p>
          <a:p>
            <a:pPr eaLnBrk="1" hangingPunct="1"/>
            <a:r>
              <a:rPr lang="en-US" altLang="en-US">
                <a:solidFill>
                  <a:srgbClr val="FF0000"/>
                </a:solidFill>
              </a:rPr>
              <a:t>factor of 2.</a:t>
            </a:r>
          </a:p>
        </p:txBody>
      </p:sp>
      <p:pic>
        <p:nvPicPr>
          <p:cNvPr id="50183" name="Picture 12" descr="Ch18-page64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371600"/>
            <a:ext cx="46863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9"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648200"/>
            <a:ext cx="2857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1" name="Rectangle 10"/>
          <p:cNvSpPr/>
          <p:nvPr/>
        </p:nvSpPr>
        <p:spPr>
          <a:xfrm>
            <a:off x="-495300" y="118110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FFE573D2-3820-44B2-8B7E-A5023CB4F8D3}" type="slidenum">
              <a:rPr lang="en-US" altLang="en-US" smtClean="0"/>
              <a:pPr/>
              <a:t>14</a:t>
            </a:fld>
            <a:endParaRPr lang="en-US" altLang="en-US"/>
          </a:p>
        </p:txBody>
      </p:sp>
      <p:graphicFrame>
        <p:nvGraphicFramePr>
          <p:cNvPr id="3" name="Object 2"/>
          <p:cNvGraphicFramePr>
            <a:graphicFrameLocks noChangeAspect="1"/>
          </p:cNvGraphicFramePr>
          <p:nvPr>
            <p:extLst>
              <p:ext uri="{D42A27DB-BD31-4B8C-83A1-F6EECF244321}">
                <p14:modId xmlns:p14="http://schemas.microsoft.com/office/powerpoint/2010/main" val="1654900495"/>
              </p:ext>
            </p:extLst>
          </p:nvPr>
        </p:nvGraphicFramePr>
        <p:xfrm>
          <a:off x="3661092" y="1600200"/>
          <a:ext cx="1074738" cy="327025"/>
        </p:xfrm>
        <a:graphic>
          <a:graphicData uri="http://schemas.openxmlformats.org/presentationml/2006/ole">
            <mc:AlternateContent xmlns:mc="http://schemas.openxmlformats.org/markup-compatibility/2006">
              <mc:Choice xmlns:v="urn:schemas-microsoft-com:vml" Requires="v">
                <p:oleObj spid="_x0000_s50329" name="Equation" r:id="rId8" imgW="583920" imgH="177480" progId="Equation.DSMT4">
                  <p:embed/>
                </p:oleObj>
              </mc:Choice>
              <mc:Fallback>
                <p:oleObj name="Equation" r:id="rId8" imgW="583920" imgH="177480"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1092" y="1600200"/>
                        <a:ext cx="1074738" cy="327025"/>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244165"/>
                                        </p:tgtEl>
                                        <p:attrNameLst>
                                          <p:attrName>style.visibility</p:attrName>
                                        </p:attrNameLst>
                                      </p:cBhvr>
                                      <p:to>
                                        <p:strVal val="visible"/>
                                      </p:to>
                                    </p:set>
                                    <p:anim calcmode="lin" valueType="num">
                                      <p:cBhvr>
                                        <p:cTn id="7" dur="500" fill="hold"/>
                                        <p:tgtEl>
                                          <p:spTgt spid="1244165"/>
                                        </p:tgtEl>
                                        <p:attrNameLst>
                                          <p:attrName>ppt_x</p:attrName>
                                        </p:attrNameLst>
                                      </p:cBhvr>
                                      <p:tavLst>
                                        <p:tav tm="0">
                                          <p:val>
                                            <p:strVal val="#ppt_x-#ppt_w/2"/>
                                          </p:val>
                                        </p:tav>
                                        <p:tav tm="100000">
                                          <p:val>
                                            <p:strVal val="#ppt_x"/>
                                          </p:val>
                                        </p:tav>
                                      </p:tavLst>
                                    </p:anim>
                                    <p:anim calcmode="lin" valueType="num">
                                      <p:cBhvr>
                                        <p:cTn id="8" dur="500" fill="hold"/>
                                        <p:tgtEl>
                                          <p:spTgt spid="1244165"/>
                                        </p:tgtEl>
                                        <p:attrNameLst>
                                          <p:attrName>ppt_y</p:attrName>
                                        </p:attrNameLst>
                                      </p:cBhvr>
                                      <p:tavLst>
                                        <p:tav tm="0">
                                          <p:val>
                                            <p:strVal val="#ppt_y"/>
                                          </p:val>
                                        </p:tav>
                                        <p:tav tm="100000">
                                          <p:val>
                                            <p:strVal val="#ppt_y"/>
                                          </p:val>
                                        </p:tav>
                                      </p:tavLst>
                                    </p:anim>
                                    <p:anim calcmode="lin" valueType="num">
                                      <p:cBhvr>
                                        <p:cTn id="9" dur="500" fill="hold"/>
                                        <p:tgtEl>
                                          <p:spTgt spid="1244165"/>
                                        </p:tgtEl>
                                        <p:attrNameLst>
                                          <p:attrName>ppt_w</p:attrName>
                                        </p:attrNameLst>
                                      </p:cBhvr>
                                      <p:tavLst>
                                        <p:tav tm="0">
                                          <p:val>
                                            <p:fltVal val="0"/>
                                          </p:val>
                                        </p:tav>
                                        <p:tav tm="100000">
                                          <p:val>
                                            <p:strVal val="#ppt_w"/>
                                          </p:val>
                                        </p:tav>
                                      </p:tavLst>
                                    </p:anim>
                                    <p:anim calcmode="lin" valueType="num">
                                      <p:cBhvr>
                                        <p:cTn id="10" dur="500" fill="hold"/>
                                        <p:tgtEl>
                                          <p:spTgt spid="1244165"/>
                                        </p:tgtEl>
                                        <p:attrNameLst>
                                          <p:attrName>ppt_h</p:attrName>
                                        </p:attrNameLst>
                                      </p:cBhvr>
                                      <p:tavLst>
                                        <p:tav tm="0">
                                          <p:val>
                                            <p:strVal val="#ppt_h"/>
                                          </p:val>
                                        </p:tav>
                                        <p:tav tm="100000">
                                          <p:val>
                                            <p:strVal val="#ppt_h"/>
                                          </p:val>
                                        </p:tav>
                                      </p:tavLst>
                                    </p:anim>
                                  </p:childTnLst>
                                </p:cTn>
                              </p:par>
                              <p:par>
                                <p:cTn id="11" presetID="14" presetClass="entr" presetSubtype="10" fill="hold" nodeType="withEffect">
                                  <p:stCondLst>
                                    <p:cond delay="0"/>
                                  </p:stCondLst>
                                  <p:childTnLst>
                                    <p:set>
                                      <p:cBhvr>
                                        <p:cTn id="12" dur="1" fill="hold">
                                          <p:stCondLst>
                                            <p:cond delay="0"/>
                                          </p:stCondLst>
                                        </p:cTn>
                                        <p:tgtEl>
                                          <p:spTgt spid="50184"/>
                                        </p:tgtEl>
                                        <p:attrNameLst>
                                          <p:attrName>style.visibility</p:attrName>
                                        </p:attrNameLst>
                                      </p:cBhvr>
                                      <p:to>
                                        <p:strVal val="visible"/>
                                      </p:to>
                                    </p:set>
                                    <p:animEffect transition="in" filter="randombar(horizontal)">
                                      <p:cBhvr>
                                        <p:cTn id="13" dur="500"/>
                                        <p:tgtEl>
                                          <p:spTgt spid="50184"/>
                                        </p:tgtEl>
                                      </p:cBhvr>
                                    </p:animEffect>
                                  </p:childTnLst>
                                </p:cTn>
                              </p:par>
                              <p:par>
                                <p:cTn id="14" presetID="1" presetClass="entr" presetSubtype="0" fill="hold" grpId="0" nodeType="withEffect">
                                  <p:stCondLst>
                                    <p:cond delay="0"/>
                                  </p:stCondLst>
                                  <p:childTnLst>
                                    <p:set>
                                      <p:cBhvr>
                                        <p:cTn id="15" dur="1" fill="hold">
                                          <p:stCondLst>
                                            <p:cond delay="499"/>
                                          </p:stCondLst>
                                        </p:cTn>
                                        <p:tgtEl>
                                          <p:spTgt spid="124417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65" grpId="0" animBg="1"/>
      <p:bldP spid="1244171" grpId="0" autoUpdateAnimBg="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title"/>
          </p:nvPr>
        </p:nvSpPr>
        <p:spPr>
          <a:xfrm>
            <a:off x="0" y="0"/>
            <a:ext cx="9144000" cy="914400"/>
          </a:xfrm>
        </p:spPr>
        <p:txBody>
          <a:bodyPr/>
          <a:lstStyle/>
          <a:p>
            <a:r>
              <a:rPr lang="en-US" altLang="en-US" dirty="0" err="1" smtClean="0">
                <a:sym typeface="Symbol" pitchFamily="18" charset="2"/>
              </a:rPr>
              <a:t>iClicker</a:t>
            </a:r>
            <a:r>
              <a:rPr lang="en-US" altLang="en-US" dirty="0" smtClean="0">
                <a:sym typeface="Symbol" pitchFamily="18" charset="2"/>
              </a:rPr>
              <a:t> Question </a:t>
            </a:r>
            <a:endParaRPr lang="en-US" altLang="en-US" dirty="0" smtClean="0"/>
          </a:p>
        </p:txBody>
      </p:sp>
      <p:pic>
        <p:nvPicPr>
          <p:cNvPr id="52228" name="Picture 8" descr="Ch18-page6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25781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9" descr="Ch18-page64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143000"/>
            <a:ext cx="2603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0" name="Text Box 3"/>
          <p:cNvSpPr txBox="1">
            <a:spLocks noChangeArrowheads="1"/>
          </p:cNvSpPr>
          <p:nvPr/>
        </p:nvSpPr>
        <p:spPr bwMode="auto">
          <a:xfrm>
            <a:off x="3368675" y="3581400"/>
            <a:ext cx="3313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err="1"/>
              <a:t>Nichrome</a:t>
            </a:r>
            <a:r>
              <a:rPr lang="en-US" altLang="en-US" dirty="0"/>
              <a:t> wire (resistive)</a:t>
            </a:r>
          </a:p>
        </p:txBody>
      </p:sp>
      <p:sp>
        <p:nvSpPr>
          <p:cNvPr id="12" name="TextBox 11"/>
          <p:cNvSpPr txBox="1"/>
          <p:nvPr/>
        </p:nvSpPr>
        <p:spPr>
          <a:xfrm>
            <a:off x="457200" y="4191000"/>
            <a:ext cx="8077200" cy="2015936"/>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500" dirty="0" smtClean="0">
                <a:latin typeface="+mj-lt"/>
              </a:rPr>
              <a:t>When wire cross sectional area is doubled, the current will be</a:t>
            </a:r>
          </a:p>
          <a:p>
            <a:pPr marL="800100" lvl="1" indent="-342900">
              <a:buAutoNum type="alphaUcPeriod"/>
            </a:pPr>
            <a:r>
              <a:rPr lang="en-US" sz="2500" dirty="0" smtClean="0">
                <a:latin typeface="+mj-lt"/>
              </a:rPr>
              <a:t>Double </a:t>
            </a:r>
          </a:p>
          <a:p>
            <a:pPr marL="800100" lvl="1" indent="-342900">
              <a:buAutoNum type="alphaUcPeriod"/>
            </a:pPr>
            <a:r>
              <a:rPr lang="en-US" sz="2500" dirty="0" smtClean="0">
                <a:latin typeface="+mj-lt"/>
              </a:rPr>
              <a:t>Halved </a:t>
            </a:r>
            <a:endParaRPr lang="en-US" sz="2500" dirty="0">
              <a:latin typeface="+mj-lt"/>
            </a:endParaRPr>
          </a:p>
          <a:p>
            <a:pPr marL="800100" lvl="1" indent="-342900">
              <a:buAutoNum type="alphaUcPeriod"/>
            </a:pPr>
            <a:r>
              <a:rPr lang="en-US" sz="2500" dirty="0" smtClean="0">
                <a:latin typeface="+mj-lt"/>
              </a:rPr>
              <a:t>unchanged</a:t>
            </a:r>
            <a:endParaRPr lang="en-US" sz="2500" dirty="0">
              <a:latin typeface="+mj-lt"/>
            </a:endParaRPr>
          </a:p>
        </p:txBody>
      </p:sp>
      <p:sp>
        <p:nvSpPr>
          <p:cNvPr id="13" name="Rectangle 12"/>
          <p:cNvSpPr/>
          <p:nvPr/>
        </p:nvSpPr>
        <p:spPr>
          <a:xfrm>
            <a:off x="-381000" y="134112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FFE573D2-3820-44B2-8B7E-A5023CB4F8D3}" type="slidenum">
              <a:rPr lang="en-US" altLang="en-US" smtClean="0"/>
              <a:pPr/>
              <a:t>15</a:t>
            </a:fld>
            <a:endParaRPr lang="en-US" altLang="en-US"/>
          </a:p>
        </p:txBody>
      </p:sp>
      <p:graphicFrame>
        <p:nvGraphicFramePr>
          <p:cNvPr id="3" name="Object 2"/>
          <p:cNvGraphicFramePr>
            <a:graphicFrameLocks noChangeAspect="1"/>
          </p:cNvGraphicFramePr>
          <p:nvPr>
            <p:extLst>
              <p:ext uri="{D42A27DB-BD31-4B8C-83A1-F6EECF244321}">
                <p14:modId xmlns:p14="http://schemas.microsoft.com/office/powerpoint/2010/main" val="3571807040"/>
              </p:ext>
            </p:extLst>
          </p:nvPr>
        </p:nvGraphicFramePr>
        <p:xfrm>
          <a:off x="3733800" y="1524000"/>
          <a:ext cx="1074738" cy="327025"/>
        </p:xfrm>
        <a:graphic>
          <a:graphicData uri="http://schemas.openxmlformats.org/presentationml/2006/ole">
            <mc:AlternateContent xmlns:mc="http://schemas.openxmlformats.org/markup-compatibility/2006">
              <mc:Choice xmlns:v="urn:schemas-microsoft-com:vml" Requires="v">
                <p:oleObj spid="_x0000_s82997" name="Equation" r:id="rId6" imgW="583920" imgH="177480" progId="Equation.DSMT4">
                  <p:embed/>
                </p:oleObj>
              </mc:Choice>
              <mc:Fallback>
                <p:oleObj name="Equation" r:id="rId6" imgW="583920" imgH="17748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524000"/>
                        <a:ext cx="1074738" cy="327025"/>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9110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title"/>
          </p:nvPr>
        </p:nvSpPr>
        <p:spPr>
          <a:xfrm>
            <a:off x="0" y="0"/>
            <a:ext cx="9144000" cy="914400"/>
          </a:xfrm>
        </p:spPr>
        <p:txBody>
          <a:bodyPr/>
          <a:lstStyle/>
          <a:p>
            <a:r>
              <a:rPr lang="en-US" altLang="en-US" smtClean="0">
                <a:sym typeface="Symbol" pitchFamily="18" charset="2"/>
              </a:rPr>
              <a:t>Doubling the Cross-Sectional Area</a:t>
            </a:r>
            <a:endParaRPr lang="en-US" altLang="en-US" smtClean="0"/>
          </a:p>
        </p:txBody>
      </p:sp>
      <p:sp>
        <p:nvSpPr>
          <p:cNvPr id="52226" name="Text Box 5"/>
          <p:cNvSpPr txBox="1">
            <a:spLocks noChangeArrowheads="1"/>
          </p:cNvSpPr>
          <p:nvPr/>
        </p:nvSpPr>
        <p:spPr bwMode="auto">
          <a:xfrm>
            <a:off x="1447800" y="6019800"/>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Nichrome wire</a:t>
            </a:r>
          </a:p>
        </p:txBody>
      </p:sp>
      <p:sp>
        <p:nvSpPr>
          <p:cNvPr id="1246214" name="Rectangle 6"/>
          <p:cNvSpPr>
            <a:spLocks noChangeArrowheads="1"/>
          </p:cNvSpPr>
          <p:nvPr/>
        </p:nvSpPr>
        <p:spPr bwMode="auto">
          <a:xfrm>
            <a:off x="3962400" y="5568950"/>
            <a:ext cx="4730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If A doubles, the current doubles.</a:t>
            </a:r>
            <a:endParaRPr lang="en-US" altLang="en-US"/>
          </a:p>
        </p:txBody>
      </p:sp>
      <p:pic>
        <p:nvPicPr>
          <p:cNvPr id="52228" name="Picture 8" descr="Ch18-page64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25781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9" descr="Ch18-page64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733800"/>
            <a:ext cx="2603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37075" y="2000250"/>
            <a:ext cx="1663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30725" y="4829175"/>
            <a:ext cx="304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0" name="Rectangle 9"/>
          <p:cNvSpPr/>
          <p:nvPr/>
        </p:nvSpPr>
        <p:spPr>
          <a:xfrm>
            <a:off x="-381000" y="124968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FFE573D2-3820-44B2-8B7E-A5023CB4F8D3}" type="slidenum">
              <a:rPr lang="en-US" altLang="en-US" smtClean="0"/>
              <a:pPr/>
              <a:t>16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6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4"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2"/>
          <p:cNvGrpSpPr>
            <a:grpSpLocks/>
          </p:cNvGrpSpPr>
          <p:nvPr/>
        </p:nvGrpSpPr>
        <p:grpSpPr bwMode="auto">
          <a:xfrm>
            <a:off x="2133600" y="838200"/>
            <a:ext cx="6642100" cy="3416300"/>
            <a:chOff x="840" y="672"/>
            <a:chExt cx="4184" cy="2152"/>
          </a:xfrm>
        </p:grpSpPr>
        <p:pic>
          <p:nvPicPr>
            <p:cNvPr id="41993" name="Picture 3" descr="Fig17"/>
            <p:cNvPicPr>
              <a:picLocks noChangeAspect="1" noChangeArrowheads="1"/>
            </p:cNvPicPr>
            <p:nvPr/>
          </p:nvPicPr>
          <p:blipFill>
            <a:blip r:embed="rId3">
              <a:extLst>
                <a:ext uri="{28A0092B-C50C-407E-A947-70E740481C1C}">
                  <a14:useLocalDpi xmlns:a14="http://schemas.microsoft.com/office/drawing/2010/main" val="0"/>
                </a:ext>
              </a:extLst>
            </a:blip>
            <a:srcRect l="68420"/>
            <a:stretch>
              <a:fillRect/>
            </a:stretch>
          </p:blipFill>
          <p:spPr bwMode="auto">
            <a:xfrm>
              <a:off x="1248" y="1632"/>
              <a:ext cx="288"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4" descr="EnergizerBattery"/>
            <p:cNvPicPr>
              <a:picLocks noChangeAspect="1" noChangeArrowheads="1"/>
            </p:cNvPicPr>
            <p:nvPr/>
          </p:nvPicPr>
          <p:blipFill>
            <a:blip r:embed="rId4">
              <a:extLst>
                <a:ext uri="{28A0092B-C50C-407E-A947-70E740481C1C}">
                  <a14:useLocalDpi xmlns:a14="http://schemas.microsoft.com/office/drawing/2010/main" val="0"/>
                </a:ext>
              </a:extLst>
            </a:blip>
            <a:srcRect l="8722" t="78535" r="31837" b="7976"/>
            <a:stretch>
              <a:fillRect/>
            </a:stretch>
          </p:blipFill>
          <p:spPr bwMode="auto">
            <a:xfrm>
              <a:off x="2016" y="2208"/>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5" descr="EnergizerBattery"/>
            <p:cNvPicPr>
              <a:picLocks noChangeAspect="1" noChangeArrowheads="1"/>
            </p:cNvPicPr>
            <p:nvPr/>
          </p:nvPicPr>
          <p:blipFill>
            <a:blip r:embed="rId4">
              <a:extLst>
                <a:ext uri="{28A0092B-C50C-407E-A947-70E740481C1C}">
                  <a14:useLocalDpi xmlns:a14="http://schemas.microsoft.com/office/drawing/2010/main" val="0"/>
                </a:ext>
              </a:extLst>
            </a:blip>
            <a:srcRect l="8722" t="57690" r="20515" b="26982"/>
            <a:stretch>
              <a:fillRect/>
            </a:stretch>
          </p:blipFill>
          <p:spPr bwMode="auto">
            <a:xfrm>
              <a:off x="2064" y="864"/>
              <a:ext cx="120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6" descr="Fig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 y="672"/>
              <a:ext cx="912"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7" name="Freeform 7"/>
            <p:cNvSpPr>
              <a:spLocks/>
            </p:cNvSpPr>
            <p:nvPr/>
          </p:nvSpPr>
          <p:spPr bwMode="auto">
            <a:xfrm>
              <a:off x="3216" y="1096"/>
              <a:ext cx="576" cy="64"/>
            </a:xfrm>
            <a:custGeom>
              <a:avLst/>
              <a:gdLst>
                <a:gd name="T0" fmla="*/ 0 w 576"/>
                <a:gd name="T1" fmla="*/ 56 h 64"/>
                <a:gd name="T2" fmla="*/ 144 w 576"/>
                <a:gd name="T3" fmla="*/ 56 h 64"/>
                <a:gd name="T4" fmla="*/ 288 w 576"/>
                <a:gd name="T5" fmla="*/ 8 h 64"/>
                <a:gd name="T6" fmla="*/ 576 w 576"/>
                <a:gd name="T7" fmla="*/ 8 h 64"/>
                <a:gd name="T8" fmla="*/ 0 60000 65536"/>
                <a:gd name="T9" fmla="*/ 0 60000 65536"/>
                <a:gd name="T10" fmla="*/ 0 60000 65536"/>
                <a:gd name="T11" fmla="*/ 0 60000 65536"/>
                <a:gd name="T12" fmla="*/ 0 w 576"/>
                <a:gd name="T13" fmla="*/ 0 h 64"/>
                <a:gd name="T14" fmla="*/ 576 w 576"/>
                <a:gd name="T15" fmla="*/ 64 h 64"/>
              </a:gdLst>
              <a:ahLst/>
              <a:cxnLst>
                <a:cxn ang="T8">
                  <a:pos x="T0" y="T1"/>
                </a:cxn>
                <a:cxn ang="T9">
                  <a:pos x="T2" y="T3"/>
                </a:cxn>
                <a:cxn ang="T10">
                  <a:pos x="T4" y="T5"/>
                </a:cxn>
                <a:cxn ang="T11">
                  <a:pos x="T6" y="T7"/>
                </a:cxn>
              </a:cxnLst>
              <a:rect l="T12" t="T13" r="T14" b="T15"/>
              <a:pathLst>
                <a:path w="576" h="64">
                  <a:moveTo>
                    <a:pt x="0" y="56"/>
                  </a:moveTo>
                  <a:cubicBezTo>
                    <a:pt x="48" y="60"/>
                    <a:pt x="96" y="64"/>
                    <a:pt x="144" y="56"/>
                  </a:cubicBezTo>
                  <a:cubicBezTo>
                    <a:pt x="192" y="48"/>
                    <a:pt x="216" y="16"/>
                    <a:pt x="288" y="8"/>
                  </a:cubicBezTo>
                  <a:cubicBezTo>
                    <a:pt x="360" y="0"/>
                    <a:pt x="468" y="4"/>
                    <a:pt x="576" y="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8" name="Freeform 8"/>
            <p:cNvSpPr>
              <a:spLocks/>
            </p:cNvSpPr>
            <p:nvPr/>
          </p:nvSpPr>
          <p:spPr bwMode="auto">
            <a:xfrm>
              <a:off x="3888" y="1248"/>
              <a:ext cx="624" cy="976"/>
            </a:xfrm>
            <a:custGeom>
              <a:avLst/>
              <a:gdLst>
                <a:gd name="T0" fmla="*/ 0 w 624"/>
                <a:gd name="T1" fmla="*/ 48 h 976"/>
                <a:gd name="T2" fmla="*/ 48 w 624"/>
                <a:gd name="T3" fmla="*/ 192 h 976"/>
                <a:gd name="T4" fmla="*/ 240 w 624"/>
                <a:gd name="T5" fmla="*/ 240 h 976"/>
                <a:gd name="T6" fmla="*/ 240 w 624"/>
                <a:gd name="T7" fmla="*/ 480 h 976"/>
                <a:gd name="T8" fmla="*/ 48 w 624"/>
                <a:gd name="T9" fmla="*/ 768 h 976"/>
                <a:gd name="T10" fmla="*/ 96 w 624"/>
                <a:gd name="T11" fmla="*/ 960 h 976"/>
                <a:gd name="T12" fmla="*/ 432 w 624"/>
                <a:gd name="T13" fmla="*/ 816 h 976"/>
                <a:gd name="T14" fmla="*/ 624 w 624"/>
                <a:gd name="T15" fmla="*/ 0 h 976"/>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976"/>
                <a:gd name="T26" fmla="*/ 624 w 624"/>
                <a:gd name="T27" fmla="*/ 976 h 9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976">
                  <a:moveTo>
                    <a:pt x="0" y="48"/>
                  </a:moveTo>
                  <a:cubicBezTo>
                    <a:pt x="4" y="104"/>
                    <a:pt x="8" y="160"/>
                    <a:pt x="48" y="192"/>
                  </a:cubicBezTo>
                  <a:cubicBezTo>
                    <a:pt x="88" y="224"/>
                    <a:pt x="208" y="192"/>
                    <a:pt x="240" y="240"/>
                  </a:cubicBezTo>
                  <a:cubicBezTo>
                    <a:pt x="272" y="288"/>
                    <a:pt x="272" y="392"/>
                    <a:pt x="240" y="480"/>
                  </a:cubicBezTo>
                  <a:cubicBezTo>
                    <a:pt x="208" y="568"/>
                    <a:pt x="72" y="688"/>
                    <a:pt x="48" y="768"/>
                  </a:cubicBezTo>
                  <a:cubicBezTo>
                    <a:pt x="24" y="848"/>
                    <a:pt x="32" y="952"/>
                    <a:pt x="96" y="960"/>
                  </a:cubicBezTo>
                  <a:cubicBezTo>
                    <a:pt x="160" y="968"/>
                    <a:pt x="344" y="976"/>
                    <a:pt x="432" y="816"/>
                  </a:cubicBezTo>
                  <a:cubicBezTo>
                    <a:pt x="520" y="656"/>
                    <a:pt x="572" y="328"/>
                    <a:pt x="62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9" name="Freeform 9"/>
            <p:cNvSpPr>
              <a:spLocks/>
            </p:cNvSpPr>
            <p:nvPr/>
          </p:nvSpPr>
          <p:spPr bwMode="auto">
            <a:xfrm>
              <a:off x="2976" y="1104"/>
              <a:ext cx="2048" cy="1720"/>
            </a:xfrm>
            <a:custGeom>
              <a:avLst/>
              <a:gdLst>
                <a:gd name="T0" fmla="*/ 1632 w 2048"/>
                <a:gd name="T1" fmla="*/ 0 h 1720"/>
                <a:gd name="T2" fmla="*/ 1872 w 2048"/>
                <a:gd name="T3" fmla="*/ 144 h 1720"/>
                <a:gd name="T4" fmla="*/ 2016 w 2048"/>
                <a:gd name="T5" fmla="*/ 864 h 1720"/>
                <a:gd name="T6" fmla="*/ 1680 w 2048"/>
                <a:gd name="T7" fmla="*/ 1584 h 1720"/>
                <a:gd name="T8" fmla="*/ 480 w 2048"/>
                <a:gd name="T9" fmla="*/ 1680 h 1720"/>
                <a:gd name="T10" fmla="*/ 0 w 2048"/>
                <a:gd name="T11" fmla="*/ 1488 h 1720"/>
                <a:gd name="T12" fmla="*/ 0 60000 65536"/>
                <a:gd name="T13" fmla="*/ 0 60000 65536"/>
                <a:gd name="T14" fmla="*/ 0 60000 65536"/>
                <a:gd name="T15" fmla="*/ 0 60000 65536"/>
                <a:gd name="T16" fmla="*/ 0 60000 65536"/>
                <a:gd name="T17" fmla="*/ 0 60000 65536"/>
                <a:gd name="T18" fmla="*/ 0 w 2048"/>
                <a:gd name="T19" fmla="*/ 0 h 1720"/>
                <a:gd name="T20" fmla="*/ 2048 w 2048"/>
                <a:gd name="T21" fmla="*/ 1720 h 1720"/>
              </a:gdLst>
              <a:ahLst/>
              <a:cxnLst>
                <a:cxn ang="T12">
                  <a:pos x="T0" y="T1"/>
                </a:cxn>
                <a:cxn ang="T13">
                  <a:pos x="T2" y="T3"/>
                </a:cxn>
                <a:cxn ang="T14">
                  <a:pos x="T4" y="T5"/>
                </a:cxn>
                <a:cxn ang="T15">
                  <a:pos x="T6" y="T7"/>
                </a:cxn>
                <a:cxn ang="T16">
                  <a:pos x="T8" y="T9"/>
                </a:cxn>
                <a:cxn ang="T17">
                  <a:pos x="T10" y="T11"/>
                </a:cxn>
              </a:cxnLst>
              <a:rect l="T18" t="T19" r="T20" b="T21"/>
              <a:pathLst>
                <a:path w="2048" h="1720">
                  <a:moveTo>
                    <a:pt x="1632" y="0"/>
                  </a:moveTo>
                  <a:cubicBezTo>
                    <a:pt x="1720" y="0"/>
                    <a:pt x="1808" y="0"/>
                    <a:pt x="1872" y="144"/>
                  </a:cubicBezTo>
                  <a:cubicBezTo>
                    <a:pt x="1936" y="288"/>
                    <a:pt x="2048" y="624"/>
                    <a:pt x="2016" y="864"/>
                  </a:cubicBezTo>
                  <a:cubicBezTo>
                    <a:pt x="1984" y="1104"/>
                    <a:pt x="1936" y="1448"/>
                    <a:pt x="1680" y="1584"/>
                  </a:cubicBezTo>
                  <a:cubicBezTo>
                    <a:pt x="1424" y="1720"/>
                    <a:pt x="760" y="1696"/>
                    <a:pt x="480" y="1680"/>
                  </a:cubicBezTo>
                  <a:cubicBezTo>
                    <a:pt x="200" y="1664"/>
                    <a:pt x="100" y="1576"/>
                    <a:pt x="0" y="148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0" name="Freeform 10"/>
            <p:cNvSpPr>
              <a:spLocks/>
            </p:cNvSpPr>
            <p:nvPr/>
          </p:nvSpPr>
          <p:spPr bwMode="auto">
            <a:xfrm>
              <a:off x="1424" y="1888"/>
              <a:ext cx="1792" cy="464"/>
            </a:xfrm>
            <a:custGeom>
              <a:avLst/>
              <a:gdLst>
                <a:gd name="T0" fmla="*/ 1552 w 1792"/>
                <a:gd name="T1" fmla="*/ 464 h 464"/>
                <a:gd name="T2" fmla="*/ 1744 w 1792"/>
                <a:gd name="T3" fmla="*/ 416 h 464"/>
                <a:gd name="T4" fmla="*/ 1744 w 1792"/>
                <a:gd name="T5" fmla="*/ 224 h 464"/>
                <a:gd name="T6" fmla="*/ 1456 w 1792"/>
                <a:gd name="T7" fmla="*/ 32 h 464"/>
                <a:gd name="T8" fmla="*/ 688 w 1792"/>
                <a:gd name="T9" fmla="*/ 32 h 464"/>
                <a:gd name="T10" fmla="*/ 112 w 1792"/>
                <a:gd name="T11" fmla="*/ 176 h 464"/>
                <a:gd name="T12" fmla="*/ 16 w 1792"/>
                <a:gd name="T13" fmla="*/ 176 h 464"/>
                <a:gd name="T14" fmla="*/ 0 60000 65536"/>
                <a:gd name="T15" fmla="*/ 0 60000 65536"/>
                <a:gd name="T16" fmla="*/ 0 60000 65536"/>
                <a:gd name="T17" fmla="*/ 0 60000 65536"/>
                <a:gd name="T18" fmla="*/ 0 60000 65536"/>
                <a:gd name="T19" fmla="*/ 0 60000 65536"/>
                <a:gd name="T20" fmla="*/ 0 60000 65536"/>
                <a:gd name="T21" fmla="*/ 0 w 1792"/>
                <a:gd name="T22" fmla="*/ 0 h 464"/>
                <a:gd name="T23" fmla="*/ 1792 w 1792"/>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2" h="464">
                  <a:moveTo>
                    <a:pt x="1552" y="464"/>
                  </a:moveTo>
                  <a:cubicBezTo>
                    <a:pt x="1632" y="460"/>
                    <a:pt x="1712" y="456"/>
                    <a:pt x="1744" y="416"/>
                  </a:cubicBezTo>
                  <a:cubicBezTo>
                    <a:pt x="1776" y="376"/>
                    <a:pt x="1792" y="288"/>
                    <a:pt x="1744" y="224"/>
                  </a:cubicBezTo>
                  <a:cubicBezTo>
                    <a:pt x="1696" y="160"/>
                    <a:pt x="1632" y="64"/>
                    <a:pt x="1456" y="32"/>
                  </a:cubicBezTo>
                  <a:cubicBezTo>
                    <a:pt x="1280" y="0"/>
                    <a:pt x="912" y="8"/>
                    <a:pt x="688" y="32"/>
                  </a:cubicBezTo>
                  <a:cubicBezTo>
                    <a:pt x="464" y="56"/>
                    <a:pt x="224" y="152"/>
                    <a:pt x="112" y="176"/>
                  </a:cubicBezTo>
                  <a:cubicBezTo>
                    <a:pt x="0" y="200"/>
                    <a:pt x="8" y="188"/>
                    <a:pt x="16" y="17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1" name="Freeform 11"/>
            <p:cNvSpPr>
              <a:spLocks/>
            </p:cNvSpPr>
            <p:nvPr/>
          </p:nvSpPr>
          <p:spPr bwMode="auto">
            <a:xfrm>
              <a:off x="840" y="1200"/>
              <a:ext cx="1224" cy="1192"/>
            </a:xfrm>
            <a:custGeom>
              <a:avLst/>
              <a:gdLst>
                <a:gd name="T0" fmla="*/ 552 w 1224"/>
                <a:gd name="T1" fmla="*/ 1008 h 1192"/>
                <a:gd name="T2" fmla="*/ 504 w 1224"/>
                <a:gd name="T3" fmla="*/ 1152 h 1192"/>
                <a:gd name="T4" fmla="*/ 216 w 1224"/>
                <a:gd name="T5" fmla="*/ 1152 h 1192"/>
                <a:gd name="T6" fmla="*/ 24 w 1224"/>
                <a:gd name="T7" fmla="*/ 912 h 1192"/>
                <a:gd name="T8" fmla="*/ 72 w 1224"/>
                <a:gd name="T9" fmla="*/ 384 h 1192"/>
                <a:gd name="T10" fmla="*/ 408 w 1224"/>
                <a:gd name="T11" fmla="*/ 144 h 1192"/>
                <a:gd name="T12" fmla="*/ 1224 w 1224"/>
                <a:gd name="T13" fmla="*/ 0 h 1192"/>
                <a:gd name="T14" fmla="*/ 0 60000 65536"/>
                <a:gd name="T15" fmla="*/ 0 60000 65536"/>
                <a:gd name="T16" fmla="*/ 0 60000 65536"/>
                <a:gd name="T17" fmla="*/ 0 60000 65536"/>
                <a:gd name="T18" fmla="*/ 0 60000 65536"/>
                <a:gd name="T19" fmla="*/ 0 60000 65536"/>
                <a:gd name="T20" fmla="*/ 0 60000 65536"/>
                <a:gd name="T21" fmla="*/ 0 w 1224"/>
                <a:gd name="T22" fmla="*/ 0 h 1192"/>
                <a:gd name="T23" fmla="*/ 1224 w 1224"/>
                <a:gd name="T24" fmla="*/ 1192 h 1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4" h="1192">
                  <a:moveTo>
                    <a:pt x="552" y="1008"/>
                  </a:moveTo>
                  <a:cubicBezTo>
                    <a:pt x="556" y="1068"/>
                    <a:pt x="560" y="1128"/>
                    <a:pt x="504" y="1152"/>
                  </a:cubicBezTo>
                  <a:cubicBezTo>
                    <a:pt x="448" y="1176"/>
                    <a:pt x="296" y="1192"/>
                    <a:pt x="216" y="1152"/>
                  </a:cubicBezTo>
                  <a:cubicBezTo>
                    <a:pt x="136" y="1112"/>
                    <a:pt x="48" y="1040"/>
                    <a:pt x="24" y="912"/>
                  </a:cubicBezTo>
                  <a:cubicBezTo>
                    <a:pt x="0" y="784"/>
                    <a:pt x="8" y="512"/>
                    <a:pt x="72" y="384"/>
                  </a:cubicBezTo>
                  <a:cubicBezTo>
                    <a:pt x="136" y="256"/>
                    <a:pt x="216" y="208"/>
                    <a:pt x="408" y="144"/>
                  </a:cubicBezTo>
                  <a:cubicBezTo>
                    <a:pt x="600" y="80"/>
                    <a:pt x="912" y="40"/>
                    <a:pt x="122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69420" name="Text Box 12"/>
          <p:cNvSpPr txBox="1">
            <a:spLocks noChangeArrowheads="1"/>
          </p:cNvSpPr>
          <p:nvPr/>
        </p:nvSpPr>
        <p:spPr bwMode="auto">
          <a:xfrm>
            <a:off x="914400" y="4724400"/>
            <a:ext cx="702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Energy conservation (the Kirchhoff loop rule [2</a:t>
            </a:r>
            <a:r>
              <a:rPr lang="en-US" altLang="en-US" baseline="30000">
                <a:solidFill>
                  <a:srgbClr val="FF0000"/>
                </a:solidFill>
              </a:rPr>
              <a:t>nd</a:t>
            </a:r>
            <a:r>
              <a:rPr lang="en-US" altLang="en-US">
                <a:solidFill>
                  <a:srgbClr val="FF0000"/>
                </a:solidFill>
              </a:rPr>
              <a:t> law]):</a:t>
            </a:r>
            <a:endParaRPr lang="en-US" altLang="en-US"/>
          </a:p>
        </p:txBody>
      </p:sp>
      <p:sp>
        <p:nvSpPr>
          <p:cNvPr id="1169421" name="Text Box 13"/>
          <p:cNvSpPr txBox="1">
            <a:spLocks noChangeArrowheads="1"/>
          </p:cNvSpPr>
          <p:nvPr/>
        </p:nvSpPr>
        <p:spPr bwMode="auto">
          <a:xfrm>
            <a:off x="838200" y="5334000"/>
            <a:ext cx="7769225" cy="498475"/>
          </a:xfrm>
          <a:prstGeom prst="rect">
            <a:avLst/>
          </a:prstGeom>
          <a:solidFill>
            <a:srgbClr val="F6F63F"/>
          </a:solidFill>
          <a:ln w="9525">
            <a:solidFill>
              <a:schemeClr val="accent2"/>
            </a:solidFill>
            <a:miter lim="800000"/>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ym typeface="Symbol" pitchFamily="18" charset="2"/>
              </a:rPr>
              <a:t></a:t>
            </a:r>
            <a:r>
              <a:rPr lang="en-US" altLang="en-US" i="1">
                <a:sym typeface="Symbol" pitchFamily="18" charset="2"/>
              </a:rPr>
              <a:t>V</a:t>
            </a:r>
            <a:r>
              <a:rPr lang="en-US" altLang="en-US" baseline="-25000">
                <a:sym typeface="Symbol" pitchFamily="18" charset="2"/>
              </a:rPr>
              <a:t>1</a:t>
            </a:r>
            <a:r>
              <a:rPr lang="en-US" altLang="en-US">
                <a:sym typeface="Symbol" pitchFamily="18" charset="2"/>
              </a:rPr>
              <a:t> + </a:t>
            </a:r>
            <a:r>
              <a:rPr lang="en-US" altLang="en-US" i="1">
                <a:sym typeface="Symbol" pitchFamily="18" charset="2"/>
              </a:rPr>
              <a:t>V</a:t>
            </a:r>
            <a:r>
              <a:rPr lang="en-US" altLang="en-US" baseline="-25000">
                <a:sym typeface="Symbol" pitchFamily="18" charset="2"/>
              </a:rPr>
              <a:t>2</a:t>
            </a:r>
            <a:r>
              <a:rPr lang="en-US" altLang="en-US">
                <a:sym typeface="Symbol" pitchFamily="18" charset="2"/>
              </a:rPr>
              <a:t> + </a:t>
            </a:r>
            <a:r>
              <a:rPr lang="en-US" altLang="en-US" i="1">
                <a:sym typeface="Symbol" pitchFamily="18" charset="2"/>
              </a:rPr>
              <a:t>V</a:t>
            </a:r>
            <a:r>
              <a:rPr lang="en-US" altLang="en-US" baseline="-25000">
                <a:sym typeface="Symbol" pitchFamily="18" charset="2"/>
              </a:rPr>
              <a:t>3</a:t>
            </a:r>
            <a:r>
              <a:rPr lang="en-US" altLang="en-US">
                <a:sym typeface="Symbol" pitchFamily="18" charset="2"/>
              </a:rPr>
              <a:t> + … = 0     along any closed path in a circuit</a:t>
            </a:r>
          </a:p>
        </p:txBody>
      </p:sp>
      <p:sp>
        <p:nvSpPr>
          <p:cNvPr id="1169422" name="Rectangle 14"/>
          <p:cNvSpPr>
            <a:spLocks noChangeArrowheads="1"/>
          </p:cNvSpPr>
          <p:nvPr/>
        </p:nvSpPr>
        <p:spPr bwMode="auto">
          <a:xfrm>
            <a:off x="2362200" y="1981200"/>
            <a:ext cx="1631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ym typeface="Symbol" pitchFamily="18" charset="2"/>
              </a:rPr>
              <a:t></a:t>
            </a:r>
            <a:r>
              <a:rPr lang="en-US" altLang="en-US" i="1"/>
              <a:t>V</a:t>
            </a:r>
            <a:r>
              <a:rPr lang="en-US" altLang="en-US" i="1" baseline="-25000"/>
              <a:t>wire</a:t>
            </a:r>
            <a:r>
              <a:rPr lang="en-US" altLang="en-US" i="1"/>
              <a:t> = EL</a:t>
            </a:r>
          </a:p>
        </p:txBody>
      </p:sp>
      <p:sp>
        <p:nvSpPr>
          <p:cNvPr id="1169423" name="Rectangle 15"/>
          <p:cNvSpPr>
            <a:spLocks noChangeArrowheads="1"/>
          </p:cNvSpPr>
          <p:nvPr/>
        </p:nvSpPr>
        <p:spPr bwMode="auto">
          <a:xfrm>
            <a:off x="4343400" y="2057400"/>
            <a:ext cx="16446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sym typeface="Symbol" pitchFamily="18" charset="2"/>
              </a:rPr>
              <a:t></a:t>
            </a:r>
            <a:r>
              <a:rPr lang="en-US" altLang="en-US" i="1">
                <a:solidFill>
                  <a:srgbClr val="FF0000"/>
                </a:solidFill>
              </a:rPr>
              <a:t>V</a:t>
            </a:r>
            <a:r>
              <a:rPr lang="en-US" altLang="en-US" i="1" baseline="-25000">
                <a:solidFill>
                  <a:srgbClr val="FF0000"/>
                </a:solidFill>
              </a:rPr>
              <a:t>battery</a:t>
            </a:r>
            <a:r>
              <a:rPr lang="en-US" altLang="en-US" i="1">
                <a:solidFill>
                  <a:srgbClr val="FF0000"/>
                </a:solidFill>
              </a:rPr>
              <a:t> = ?</a:t>
            </a:r>
          </a:p>
        </p:txBody>
      </p:sp>
      <p:sp>
        <p:nvSpPr>
          <p:cNvPr id="1169424" name="Text Box 16"/>
          <p:cNvSpPr txBox="1">
            <a:spLocks noChangeArrowheads="1"/>
          </p:cNvSpPr>
          <p:nvPr/>
        </p:nvSpPr>
        <p:spPr bwMode="auto">
          <a:xfrm>
            <a:off x="1600200" y="6096000"/>
            <a:ext cx="4816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ym typeface="Symbol" pitchFamily="18" charset="2"/>
              </a:rPr>
              <a:t></a:t>
            </a:r>
            <a:r>
              <a:rPr lang="en-US" altLang="en-US" i="1"/>
              <a:t>V= </a:t>
            </a:r>
            <a:r>
              <a:rPr lang="en-US" altLang="en-US">
                <a:sym typeface="Symbol" pitchFamily="18" charset="2"/>
              </a:rPr>
              <a:t></a:t>
            </a:r>
            <a:r>
              <a:rPr lang="en-US" altLang="en-US" i="1"/>
              <a:t>U/q   </a:t>
            </a:r>
            <a:r>
              <a:rPr lang="en-US" altLang="en-US">
                <a:solidFill>
                  <a:schemeClr val="accent2"/>
                </a:solidFill>
                <a:sym typeface="Symbol" pitchFamily="18" charset="2"/>
              </a:rPr>
              <a:t> energy per unit charge</a:t>
            </a:r>
            <a:endParaRPr lang="en-US" altLang="en-US"/>
          </a:p>
        </p:txBody>
      </p:sp>
      <p:sp>
        <p:nvSpPr>
          <p:cNvPr id="41991" name="Rectangle 17"/>
          <p:cNvSpPr>
            <a:spLocks noGrp="1" noChangeArrowheads="1"/>
          </p:cNvSpPr>
          <p:nvPr>
            <p:ph type="title"/>
          </p:nvPr>
        </p:nvSpPr>
        <p:spPr/>
        <p:txBody>
          <a:bodyPr/>
          <a:lstStyle/>
          <a:p>
            <a:r>
              <a:rPr lang="en-US" altLang="en-US" smtClean="0"/>
              <a:t>Energy in a Circuit</a:t>
            </a:r>
          </a:p>
        </p:txBody>
      </p:sp>
      <p:cxnSp>
        <p:nvCxnSpPr>
          <p:cNvPr id="18"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FFE573D2-3820-44B2-8B7E-A5023CB4F8D3}" type="slidenum">
              <a:rPr lang="en-US" altLang="en-US" smtClean="0"/>
              <a:pPr/>
              <a:t>17</a:t>
            </a:fld>
            <a:endParaRPr lang="en-US" altLang="en-US"/>
          </a:p>
        </p:txBody>
      </p:sp>
    </p:spTree>
    <p:extLst>
      <p:ext uri="{BB962C8B-B14F-4D97-AF65-F5344CB8AC3E}">
        <p14:creationId xmlns:p14="http://schemas.microsoft.com/office/powerpoint/2010/main" val="3456461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1" name="Text Box 3"/>
          <p:cNvSpPr txBox="1">
            <a:spLocks noChangeArrowheads="1"/>
          </p:cNvSpPr>
          <p:nvPr/>
        </p:nvSpPr>
        <p:spPr bwMode="auto">
          <a:xfrm>
            <a:off x="4724400" y="4267200"/>
            <a:ext cx="3657600" cy="4984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ym typeface="Symbol" pitchFamily="18" charset="2"/>
              </a:rPr>
              <a:t></a:t>
            </a:r>
            <a:r>
              <a:rPr lang="en-US" altLang="en-US" i="1">
                <a:sym typeface="Symbol" pitchFamily="18" charset="2"/>
              </a:rPr>
              <a:t>V</a:t>
            </a:r>
            <a:r>
              <a:rPr lang="en-US" altLang="en-US" baseline="-25000">
                <a:sym typeface="Symbol" pitchFamily="18" charset="2"/>
              </a:rPr>
              <a:t>1</a:t>
            </a:r>
            <a:r>
              <a:rPr lang="en-US" altLang="en-US">
                <a:sym typeface="Symbol" pitchFamily="18" charset="2"/>
              </a:rPr>
              <a:t> + </a:t>
            </a:r>
            <a:r>
              <a:rPr lang="en-US" altLang="en-US" i="1">
                <a:sym typeface="Symbol" pitchFamily="18" charset="2"/>
              </a:rPr>
              <a:t>V</a:t>
            </a:r>
            <a:r>
              <a:rPr lang="en-US" altLang="en-US" baseline="-25000">
                <a:sym typeface="Symbol" pitchFamily="18" charset="2"/>
              </a:rPr>
              <a:t>2</a:t>
            </a:r>
            <a:r>
              <a:rPr lang="en-US" altLang="en-US">
                <a:sym typeface="Symbol" pitchFamily="18" charset="2"/>
              </a:rPr>
              <a:t> + </a:t>
            </a:r>
            <a:r>
              <a:rPr lang="en-US" altLang="en-US" i="1">
                <a:sym typeface="Symbol" pitchFamily="18" charset="2"/>
              </a:rPr>
              <a:t>V</a:t>
            </a:r>
            <a:r>
              <a:rPr lang="en-US" altLang="en-US" baseline="-25000">
                <a:sym typeface="Symbol" pitchFamily="18" charset="2"/>
              </a:rPr>
              <a:t>3</a:t>
            </a:r>
            <a:r>
              <a:rPr lang="en-US" altLang="en-US">
                <a:sym typeface="Symbol" pitchFamily="18" charset="2"/>
              </a:rPr>
              <a:t> + </a:t>
            </a:r>
            <a:r>
              <a:rPr lang="en-US" altLang="en-US" i="1">
                <a:sym typeface="Symbol" pitchFamily="18" charset="2"/>
              </a:rPr>
              <a:t>V</a:t>
            </a:r>
            <a:r>
              <a:rPr lang="en-US" altLang="en-US" baseline="-25000">
                <a:sym typeface="Symbol" pitchFamily="18" charset="2"/>
              </a:rPr>
              <a:t>4</a:t>
            </a:r>
            <a:r>
              <a:rPr lang="en-US" altLang="en-US">
                <a:sym typeface="Symbol" pitchFamily="18" charset="2"/>
              </a:rPr>
              <a:t> = 0</a:t>
            </a:r>
          </a:p>
        </p:txBody>
      </p:sp>
      <p:pic>
        <p:nvPicPr>
          <p:cNvPr id="1189892" name="Picture 4" descr="Fig18"/>
          <p:cNvPicPr>
            <a:picLocks noChangeAspect="1" noChangeArrowheads="1"/>
          </p:cNvPicPr>
          <p:nvPr/>
        </p:nvPicPr>
        <p:blipFill>
          <a:blip r:embed="rId3">
            <a:lum contrast="12000"/>
            <a:extLst>
              <a:ext uri="{28A0092B-C50C-407E-A947-70E740481C1C}">
                <a14:useLocalDpi xmlns:a14="http://schemas.microsoft.com/office/drawing/2010/main" val="0"/>
              </a:ext>
            </a:extLst>
          </a:blip>
          <a:srcRect r="4651"/>
          <a:stretch>
            <a:fillRect/>
          </a:stretch>
        </p:blipFill>
        <p:spPr bwMode="auto">
          <a:xfrm rot="-71712">
            <a:off x="152400" y="2997200"/>
            <a:ext cx="403860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9893" name="Text Box 5"/>
          <p:cNvSpPr txBox="1">
            <a:spLocks noChangeArrowheads="1"/>
          </p:cNvSpPr>
          <p:nvPr/>
        </p:nvSpPr>
        <p:spPr bwMode="auto">
          <a:xfrm>
            <a:off x="3810000" y="6019800"/>
            <a:ext cx="501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ym typeface="Symbol" pitchFamily="18" charset="2"/>
              </a:rPr>
              <a:t>(</a:t>
            </a:r>
            <a:r>
              <a:rPr lang="en-US" altLang="en-US" i="1">
                <a:sym typeface="Symbol" pitchFamily="18" charset="2"/>
              </a:rPr>
              <a:t>V</a:t>
            </a:r>
            <a:r>
              <a:rPr lang="en-US" altLang="en-US" baseline="-25000">
                <a:sym typeface="Symbol" pitchFamily="18" charset="2"/>
              </a:rPr>
              <a:t>B</a:t>
            </a:r>
            <a:r>
              <a:rPr lang="en-US" altLang="en-US">
                <a:sym typeface="Symbol" pitchFamily="18" charset="2"/>
              </a:rPr>
              <a:t>-</a:t>
            </a:r>
            <a:r>
              <a:rPr lang="en-US" altLang="en-US" i="1">
                <a:sym typeface="Symbol" pitchFamily="18" charset="2"/>
              </a:rPr>
              <a:t>V</a:t>
            </a:r>
            <a:r>
              <a:rPr lang="en-US" altLang="en-US" baseline="-25000">
                <a:sym typeface="Symbol" pitchFamily="18" charset="2"/>
              </a:rPr>
              <a:t>A</a:t>
            </a:r>
            <a:r>
              <a:rPr lang="en-US" altLang="en-US">
                <a:sym typeface="Symbol" pitchFamily="18" charset="2"/>
              </a:rPr>
              <a:t>)+ (</a:t>
            </a:r>
            <a:r>
              <a:rPr lang="en-US" altLang="en-US" i="1">
                <a:sym typeface="Symbol" pitchFamily="18" charset="2"/>
              </a:rPr>
              <a:t>V</a:t>
            </a:r>
            <a:r>
              <a:rPr lang="en-US" altLang="en-US" baseline="-25000">
                <a:sym typeface="Symbol" pitchFamily="18" charset="2"/>
              </a:rPr>
              <a:t>C</a:t>
            </a:r>
            <a:r>
              <a:rPr lang="en-US" altLang="en-US">
                <a:sym typeface="Symbol" pitchFamily="18" charset="2"/>
              </a:rPr>
              <a:t>-</a:t>
            </a:r>
            <a:r>
              <a:rPr lang="en-US" altLang="en-US" i="1">
                <a:sym typeface="Symbol" pitchFamily="18" charset="2"/>
              </a:rPr>
              <a:t>V</a:t>
            </a:r>
            <a:r>
              <a:rPr lang="en-US" altLang="en-US" baseline="-25000">
                <a:sym typeface="Symbol" pitchFamily="18" charset="2"/>
              </a:rPr>
              <a:t>B</a:t>
            </a:r>
            <a:r>
              <a:rPr lang="en-US" altLang="en-US">
                <a:sym typeface="Symbol" pitchFamily="18" charset="2"/>
              </a:rPr>
              <a:t>)+ (</a:t>
            </a:r>
            <a:r>
              <a:rPr lang="en-US" altLang="en-US" i="1">
                <a:sym typeface="Symbol" pitchFamily="18" charset="2"/>
              </a:rPr>
              <a:t>V</a:t>
            </a:r>
            <a:r>
              <a:rPr lang="en-US" altLang="en-US" baseline="-25000">
                <a:sym typeface="Symbol" pitchFamily="18" charset="2"/>
              </a:rPr>
              <a:t>F</a:t>
            </a:r>
            <a:r>
              <a:rPr lang="en-US" altLang="en-US">
                <a:sym typeface="Symbol" pitchFamily="18" charset="2"/>
              </a:rPr>
              <a:t>-</a:t>
            </a:r>
            <a:r>
              <a:rPr lang="en-US" altLang="en-US" i="1">
                <a:sym typeface="Symbol" pitchFamily="18" charset="2"/>
              </a:rPr>
              <a:t>V</a:t>
            </a:r>
            <a:r>
              <a:rPr lang="en-US" altLang="en-US" baseline="-25000">
                <a:sym typeface="Symbol" pitchFamily="18" charset="2"/>
              </a:rPr>
              <a:t>C</a:t>
            </a:r>
            <a:r>
              <a:rPr lang="en-US" altLang="en-US">
                <a:sym typeface="Symbol" pitchFamily="18" charset="2"/>
              </a:rPr>
              <a:t>)+ (</a:t>
            </a:r>
            <a:r>
              <a:rPr lang="en-US" altLang="en-US" i="1">
                <a:sym typeface="Symbol" pitchFamily="18" charset="2"/>
              </a:rPr>
              <a:t>V</a:t>
            </a:r>
            <a:r>
              <a:rPr lang="en-US" altLang="en-US" baseline="-25000">
                <a:sym typeface="Symbol" pitchFamily="18" charset="2"/>
              </a:rPr>
              <a:t>A</a:t>
            </a:r>
            <a:r>
              <a:rPr lang="en-US" altLang="en-US">
                <a:sym typeface="Symbol" pitchFamily="18" charset="2"/>
              </a:rPr>
              <a:t>-</a:t>
            </a:r>
            <a:r>
              <a:rPr lang="en-US" altLang="en-US" i="1">
                <a:sym typeface="Symbol" pitchFamily="18" charset="2"/>
              </a:rPr>
              <a:t>V</a:t>
            </a:r>
            <a:r>
              <a:rPr lang="en-US" altLang="en-US" baseline="-25000">
                <a:sym typeface="Symbol" pitchFamily="18" charset="2"/>
              </a:rPr>
              <a:t>F</a:t>
            </a:r>
            <a:r>
              <a:rPr lang="en-US" altLang="en-US">
                <a:sym typeface="Symbol" pitchFamily="18" charset="2"/>
              </a:rPr>
              <a:t>)=0</a:t>
            </a:r>
          </a:p>
        </p:txBody>
      </p:sp>
      <p:pic>
        <p:nvPicPr>
          <p:cNvPr id="1189894" name="Picture 6" descr="Click to enlar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0471" t="5556" r="10471" b="9259"/>
          <a:stretch>
            <a:fillRect/>
          </a:stretch>
        </p:blipFill>
        <p:spPr bwMode="auto">
          <a:xfrm>
            <a:off x="838200" y="4191000"/>
            <a:ext cx="7429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9895" name="Picture 7" descr="Sony VAIO FRV27 (PCG-FRV27) PC Notebook">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276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9896" name="Picture 8" descr="Amana ARSE665B Side by Side Refrigerator">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l="27394" r="27394"/>
          <a:stretch>
            <a:fillRect/>
          </a:stretch>
        </p:blipFill>
        <p:spPr bwMode="auto">
          <a:xfrm>
            <a:off x="3048000" y="4267200"/>
            <a:ext cx="660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9"/>
          <p:cNvSpPr>
            <a:spLocks noGrp="1" noChangeArrowheads="1"/>
          </p:cNvSpPr>
          <p:nvPr>
            <p:ph type="title"/>
          </p:nvPr>
        </p:nvSpPr>
        <p:spPr>
          <a:xfrm>
            <a:off x="0" y="-76200"/>
            <a:ext cx="9144000" cy="914400"/>
          </a:xfrm>
        </p:spPr>
        <p:txBody>
          <a:bodyPr/>
          <a:lstStyle/>
          <a:p>
            <a:r>
              <a:rPr lang="en-US" altLang="en-US" smtClean="0">
                <a:sym typeface="Symbol" pitchFamily="18" charset="2"/>
              </a:rPr>
              <a:t>General Use of the Loop Rule</a:t>
            </a:r>
            <a:endParaRPr lang="en-US" altLang="en-US" smtClean="0"/>
          </a:p>
        </p:txBody>
      </p:sp>
      <p:pic>
        <p:nvPicPr>
          <p:cNvPr id="44040" name="Picture 11" descr="Ch18-page64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990600"/>
            <a:ext cx="36957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FFE573D2-3820-44B2-8B7E-A5023CB4F8D3}" type="slidenum">
              <a:rPr lang="en-US" altLang="en-US" smtClean="0"/>
              <a:pPr/>
              <a:t>18</a:t>
            </a:fld>
            <a:endParaRPr lang="en-US" altLang="en-US"/>
          </a:p>
        </p:txBody>
      </p:sp>
    </p:spTree>
    <p:extLst>
      <p:ext uri="{BB962C8B-B14F-4D97-AF65-F5344CB8AC3E}">
        <p14:creationId xmlns:p14="http://schemas.microsoft.com/office/powerpoint/2010/main" val="1602731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9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898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189894"/>
                                        </p:tgtEl>
                                        <p:attrNameLst>
                                          <p:attrName>style.visibility</p:attrName>
                                        </p:attrNameLst>
                                      </p:cBhvr>
                                      <p:to>
                                        <p:strVal val="visible"/>
                                      </p:to>
                                    </p:set>
                                    <p:animEffect transition="in" filter="dissolve">
                                      <p:cBhvr>
                                        <p:cTn id="15" dur="500"/>
                                        <p:tgtEl>
                                          <p:spTgt spid="1189894"/>
                                        </p:tgtEl>
                                      </p:cBhvr>
                                    </p:animEffect>
                                  </p:childTnLst>
                                </p:cTn>
                              </p:par>
                            </p:childTnLst>
                          </p:cTn>
                        </p:par>
                        <p:par>
                          <p:cTn id="16" fill="hold" nodeType="afterGroup">
                            <p:stCondLst>
                              <p:cond delay="500"/>
                            </p:stCondLst>
                            <p:childTnLst>
                              <p:par>
                                <p:cTn id="17" presetID="9" presetClass="entr" presetSubtype="0" fill="hold" nodeType="afterEffect">
                                  <p:stCondLst>
                                    <p:cond delay="0"/>
                                  </p:stCondLst>
                                  <p:childTnLst>
                                    <p:set>
                                      <p:cBhvr>
                                        <p:cTn id="18" dur="1" fill="hold">
                                          <p:stCondLst>
                                            <p:cond delay="0"/>
                                          </p:stCondLst>
                                        </p:cTn>
                                        <p:tgtEl>
                                          <p:spTgt spid="1189895"/>
                                        </p:tgtEl>
                                        <p:attrNameLst>
                                          <p:attrName>style.visibility</p:attrName>
                                        </p:attrNameLst>
                                      </p:cBhvr>
                                      <p:to>
                                        <p:strVal val="visible"/>
                                      </p:to>
                                    </p:set>
                                    <p:animEffect transition="in" filter="dissolve">
                                      <p:cBhvr>
                                        <p:cTn id="19" dur="500"/>
                                        <p:tgtEl>
                                          <p:spTgt spid="1189895"/>
                                        </p:tgtEl>
                                      </p:cBhvr>
                                    </p:animEffect>
                                  </p:childTnLst>
                                </p:cTn>
                              </p:par>
                            </p:childTnLst>
                          </p:cTn>
                        </p:par>
                        <p:par>
                          <p:cTn id="20" fill="hold" nodeType="afterGroup">
                            <p:stCondLst>
                              <p:cond delay="1000"/>
                            </p:stCondLst>
                            <p:childTnLst>
                              <p:par>
                                <p:cTn id="21" presetID="9" presetClass="entr" presetSubtype="0" fill="hold" nodeType="afterEffect">
                                  <p:stCondLst>
                                    <p:cond delay="0"/>
                                  </p:stCondLst>
                                  <p:childTnLst>
                                    <p:set>
                                      <p:cBhvr>
                                        <p:cTn id="22" dur="1" fill="hold">
                                          <p:stCondLst>
                                            <p:cond delay="0"/>
                                          </p:stCondLst>
                                        </p:cTn>
                                        <p:tgtEl>
                                          <p:spTgt spid="1189896"/>
                                        </p:tgtEl>
                                        <p:attrNameLst>
                                          <p:attrName>style.visibility</p:attrName>
                                        </p:attrNameLst>
                                      </p:cBhvr>
                                      <p:to>
                                        <p:strVal val="visible"/>
                                      </p:to>
                                    </p:set>
                                    <p:animEffect transition="in" filter="dissolve">
                                      <p:cBhvr>
                                        <p:cTn id="23" dur="500"/>
                                        <p:tgtEl>
                                          <p:spTgt spid="118989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1" grpId="0" animBg="1" autoUpdateAnimBg="0"/>
      <p:bldP spid="118989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1266" name="Text Box 2"/>
          <p:cNvSpPr txBox="1">
            <a:spLocks noChangeArrowheads="1"/>
          </p:cNvSpPr>
          <p:nvPr/>
        </p:nvSpPr>
        <p:spPr bwMode="auto">
          <a:xfrm>
            <a:off x="1676400" y="1431925"/>
            <a:ext cx="573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Why light bulb is brighter with two batteries?</a:t>
            </a:r>
            <a:endParaRPr lang="en-US" altLang="en-US"/>
          </a:p>
        </p:txBody>
      </p:sp>
      <p:pic>
        <p:nvPicPr>
          <p:cNvPr id="46082" name="Picture 3" descr="Fig18"/>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381000" y="1127125"/>
            <a:ext cx="12779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Fig18"/>
          <p:cNvPicPr>
            <a:picLocks noChangeAspect="1" noChangeArrowheads="1"/>
          </p:cNvPicPr>
          <p:nvPr/>
        </p:nvPicPr>
        <p:blipFill>
          <a:blip r:embed="rId5">
            <a:lum contrast="18000"/>
            <a:extLst>
              <a:ext uri="{28A0092B-C50C-407E-A947-70E740481C1C}">
                <a14:useLocalDpi xmlns:a14="http://schemas.microsoft.com/office/drawing/2010/main" val="0"/>
              </a:ext>
            </a:extLst>
          </a:blip>
          <a:srcRect b="1964"/>
          <a:stretch>
            <a:fillRect/>
          </a:stretch>
        </p:blipFill>
        <p:spPr bwMode="auto">
          <a:xfrm>
            <a:off x="7696200" y="1355725"/>
            <a:ext cx="9445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91269" name="Object 2"/>
          <p:cNvGraphicFramePr>
            <a:graphicFrameLocks noChangeAspect="1"/>
          </p:cNvGraphicFramePr>
          <p:nvPr/>
        </p:nvGraphicFramePr>
        <p:xfrm>
          <a:off x="514350" y="3881438"/>
          <a:ext cx="1590675" cy="373062"/>
        </p:xfrm>
        <a:graphic>
          <a:graphicData uri="http://schemas.openxmlformats.org/presentationml/2006/ole">
            <mc:AlternateContent xmlns:mc="http://schemas.openxmlformats.org/markup-compatibility/2006">
              <mc:Choice xmlns:v="urn:schemas-microsoft-com:vml" Requires="v">
                <p:oleObj spid="_x0000_s84366" name="Equation" r:id="rId6" imgW="863600" imgH="203200" progId="Equation.3">
                  <p:embed/>
                </p:oleObj>
              </mc:Choice>
              <mc:Fallback>
                <p:oleObj name="Equation" r:id="rId6" imgW="8636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350" y="3881438"/>
                        <a:ext cx="1590675" cy="373062"/>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0" name="Object 3"/>
          <p:cNvGraphicFramePr>
            <a:graphicFrameLocks noChangeAspect="1"/>
          </p:cNvGraphicFramePr>
          <p:nvPr/>
        </p:nvGraphicFramePr>
        <p:xfrm>
          <a:off x="514350" y="4251325"/>
          <a:ext cx="1100138" cy="723900"/>
        </p:xfrm>
        <a:graphic>
          <a:graphicData uri="http://schemas.openxmlformats.org/presentationml/2006/ole">
            <mc:AlternateContent xmlns:mc="http://schemas.openxmlformats.org/markup-compatibility/2006">
              <mc:Choice xmlns:v="urn:schemas-microsoft-com:vml" Requires="v">
                <p:oleObj spid="_x0000_s84367" name="Equation" r:id="rId8" imgW="596900" imgH="393700" progId="Equation.3">
                  <p:embed/>
                </p:oleObj>
              </mc:Choice>
              <mc:Fallback>
                <p:oleObj name="Equation" r:id="rId8" imgW="5969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350" y="4251325"/>
                        <a:ext cx="1100138" cy="723900"/>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1" name="Object 4"/>
          <p:cNvGraphicFramePr>
            <a:graphicFrameLocks noChangeAspect="1"/>
          </p:cNvGraphicFramePr>
          <p:nvPr/>
        </p:nvGraphicFramePr>
        <p:xfrm>
          <a:off x="457200" y="4860925"/>
          <a:ext cx="2381250" cy="723900"/>
        </p:xfrm>
        <a:graphic>
          <a:graphicData uri="http://schemas.openxmlformats.org/presentationml/2006/ole">
            <mc:AlternateContent xmlns:mc="http://schemas.openxmlformats.org/markup-compatibility/2006">
              <mc:Choice xmlns:v="urn:schemas-microsoft-com:vml" Requires="v">
                <p:oleObj spid="_x0000_s84368" name="Equation" r:id="rId10" imgW="1295400" imgH="393700" progId="Equation.3">
                  <p:embed/>
                </p:oleObj>
              </mc:Choice>
              <mc:Fallback>
                <p:oleObj name="Equation" r:id="rId10" imgW="12954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860925"/>
                        <a:ext cx="2381250" cy="723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2" name="Object 5"/>
          <p:cNvGraphicFramePr>
            <a:graphicFrameLocks noChangeAspect="1"/>
          </p:cNvGraphicFramePr>
          <p:nvPr/>
        </p:nvGraphicFramePr>
        <p:xfrm>
          <a:off x="6477000" y="3565525"/>
          <a:ext cx="1728788" cy="373063"/>
        </p:xfrm>
        <a:graphic>
          <a:graphicData uri="http://schemas.openxmlformats.org/presentationml/2006/ole">
            <mc:AlternateContent xmlns:mc="http://schemas.openxmlformats.org/markup-compatibility/2006">
              <mc:Choice xmlns:v="urn:schemas-microsoft-com:vml" Requires="v">
                <p:oleObj spid="_x0000_s84369" name="Equation" r:id="rId12" imgW="939800" imgH="203200" progId="Equation.3">
                  <p:embed/>
                </p:oleObj>
              </mc:Choice>
              <mc:Fallback>
                <p:oleObj name="Equation" r:id="rId12" imgW="939800" imgH="203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3565525"/>
                        <a:ext cx="1728788" cy="373063"/>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3" name="Object 6"/>
          <p:cNvGraphicFramePr>
            <a:graphicFrameLocks noChangeAspect="1"/>
          </p:cNvGraphicFramePr>
          <p:nvPr/>
        </p:nvGraphicFramePr>
        <p:xfrm>
          <a:off x="6400800" y="4098925"/>
          <a:ext cx="1239838" cy="723900"/>
        </p:xfrm>
        <a:graphic>
          <a:graphicData uri="http://schemas.openxmlformats.org/presentationml/2006/ole">
            <mc:AlternateContent xmlns:mc="http://schemas.openxmlformats.org/markup-compatibility/2006">
              <mc:Choice xmlns:v="urn:schemas-microsoft-com:vml" Requires="v">
                <p:oleObj spid="_x0000_s84370" name="Equation" r:id="rId14" imgW="673100" imgH="393700" progId="Equation.3">
                  <p:embed/>
                </p:oleObj>
              </mc:Choice>
              <mc:Fallback>
                <p:oleObj name="Equation" r:id="rId14" imgW="673100" imgH="393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4098925"/>
                        <a:ext cx="1239838" cy="723900"/>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89" name="Rectangle 12"/>
          <p:cNvSpPr>
            <a:spLocks noChangeArrowheads="1"/>
          </p:cNvSpPr>
          <p:nvPr/>
        </p:nvSpPr>
        <p:spPr bwMode="auto">
          <a:xfrm>
            <a:off x="3429000" y="4708525"/>
            <a:ext cx="2667000" cy="1600200"/>
          </a:xfrm>
          <a:prstGeom prst="rect">
            <a:avLst/>
          </a:prstGeom>
          <a:solidFill>
            <a:srgbClr val="F6F63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aphicFrame>
        <p:nvGraphicFramePr>
          <p:cNvPr id="46090" name="Object 7"/>
          <p:cNvGraphicFramePr>
            <a:graphicFrameLocks noChangeAspect="1"/>
          </p:cNvGraphicFramePr>
          <p:nvPr/>
        </p:nvGraphicFramePr>
        <p:xfrm>
          <a:off x="3541713" y="5459413"/>
          <a:ext cx="2451100" cy="374650"/>
        </p:xfrm>
        <a:graphic>
          <a:graphicData uri="http://schemas.openxmlformats.org/presentationml/2006/ole">
            <mc:AlternateContent xmlns:mc="http://schemas.openxmlformats.org/markup-compatibility/2006">
              <mc:Choice xmlns:v="urn:schemas-microsoft-com:vml" Requires="v">
                <p:oleObj spid="_x0000_s84371" name="Equation" r:id="rId16" imgW="1333500" imgH="203200" progId="Equation.DSMT4">
                  <p:embed/>
                </p:oleObj>
              </mc:Choice>
              <mc:Fallback>
                <p:oleObj name="Equation" r:id="rId16" imgW="1333500" imgH="203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41713" y="5459413"/>
                        <a:ext cx="2451100" cy="374650"/>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91" name="Text Box 14"/>
          <p:cNvSpPr txBox="1">
            <a:spLocks noChangeArrowheads="1"/>
          </p:cNvSpPr>
          <p:nvPr/>
        </p:nvSpPr>
        <p:spPr bwMode="auto">
          <a:xfrm>
            <a:off x="3581400" y="4860925"/>
            <a:ext cx="2349500" cy="45720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Work per second:</a:t>
            </a:r>
            <a:endParaRPr lang="en-US" altLang="en-US"/>
          </a:p>
        </p:txBody>
      </p:sp>
      <p:graphicFrame>
        <p:nvGraphicFramePr>
          <p:cNvPr id="46092" name="Object 8"/>
          <p:cNvGraphicFramePr>
            <a:graphicFrameLocks noChangeAspect="1"/>
          </p:cNvGraphicFramePr>
          <p:nvPr/>
        </p:nvGraphicFramePr>
        <p:xfrm>
          <a:off x="3844925" y="5861050"/>
          <a:ext cx="1563688" cy="354013"/>
        </p:xfrm>
        <a:graphic>
          <a:graphicData uri="http://schemas.openxmlformats.org/presentationml/2006/ole">
            <mc:AlternateContent xmlns:mc="http://schemas.openxmlformats.org/markup-compatibility/2006">
              <mc:Choice xmlns:v="urn:schemas-microsoft-com:vml" Requires="v">
                <p:oleObj spid="_x0000_s84372" name="Equation" r:id="rId18" imgW="850900" imgH="190500" progId="Equation.DSMT4">
                  <p:embed/>
                </p:oleObj>
              </mc:Choice>
              <mc:Fallback>
                <p:oleObj name="Equation" r:id="rId18" imgW="850900" imgH="190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44925" y="5861050"/>
                        <a:ext cx="1563688" cy="354013"/>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0" name="Object 9"/>
          <p:cNvGraphicFramePr>
            <a:graphicFrameLocks noChangeAspect="1"/>
          </p:cNvGraphicFramePr>
          <p:nvPr/>
        </p:nvGraphicFramePr>
        <p:xfrm>
          <a:off x="387350" y="5564188"/>
          <a:ext cx="2519363" cy="842962"/>
        </p:xfrm>
        <a:graphic>
          <a:graphicData uri="http://schemas.openxmlformats.org/presentationml/2006/ole">
            <mc:AlternateContent xmlns:mc="http://schemas.openxmlformats.org/markup-compatibility/2006">
              <mc:Choice xmlns:v="urn:schemas-microsoft-com:vml" Requires="v">
                <p:oleObj spid="_x0000_s84373" name="Equation" r:id="rId20" imgW="1371600" imgH="457200" progId="Equation.DSMT4">
                  <p:embed/>
                </p:oleObj>
              </mc:Choice>
              <mc:Fallback>
                <p:oleObj name="Equation" r:id="rId20" imgW="1371600" imgH="4572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7350" y="5564188"/>
                        <a:ext cx="2519363" cy="842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1" name="Object 10"/>
          <p:cNvGraphicFramePr>
            <a:graphicFrameLocks noChangeAspect="1"/>
          </p:cNvGraphicFramePr>
          <p:nvPr/>
        </p:nvGraphicFramePr>
        <p:xfrm>
          <a:off x="6448425" y="5405438"/>
          <a:ext cx="2682875" cy="841375"/>
        </p:xfrm>
        <a:graphic>
          <a:graphicData uri="http://schemas.openxmlformats.org/presentationml/2006/ole">
            <mc:AlternateContent xmlns:mc="http://schemas.openxmlformats.org/markup-compatibility/2006">
              <mc:Choice xmlns:v="urn:schemas-microsoft-com:vml" Requires="v">
                <p:oleObj spid="_x0000_s84374" name="Equation" r:id="rId22" imgW="1460500" imgH="457200" progId="Equation.DSMT4">
                  <p:embed/>
                </p:oleObj>
              </mc:Choice>
              <mc:Fallback>
                <p:oleObj name="Equation" r:id="rId22" imgW="1460500" imgH="4572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48425" y="5405438"/>
                        <a:ext cx="2682875" cy="841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2" name="Object 11"/>
          <p:cNvGraphicFramePr>
            <a:graphicFrameLocks noChangeAspect="1"/>
          </p:cNvGraphicFramePr>
          <p:nvPr/>
        </p:nvGraphicFramePr>
        <p:xfrm>
          <a:off x="6483350" y="6332538"/>
          <a:ext cx="1800225" cy="373062"/>
        </p:xfrm>
        <a:graphic>
          <a:graphicData uri="http://schemas.openxmlformats.org/presentationml/2006/ole">
            <mc:AlternateContent xmlns:mc="http://schemas.openxmlformats.org/markup-compatibility/2006">
              <mc:Choice xmlns:v="urn:schemas-microsoft-com:vml" Requires="v">
                <p:oleObj spid="_x0000_s84375" name="Equation" r:id="rId24" imgW="977900" imgH="203200" progId="Equation.DSMT4">
                  <p:embed/>
                </p:oleObj>
              </mc:Choice>
              <mc:Fallback>
                <p:oleObj name="Equation" r:id="rId24" imgW="977900" imgH="2032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83350" y="6332538"/>
                        <a:ext cx="1800225" cy="373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96" name="Rectangle 19"/>
          <p:cNvSpPr>
            <a:spLocks noGrp="1" noChangeArrowheads="1"/>
          </p:cNvSpPr>
          <p:nvPr>
            <p:ph type="title"/>
          </p:nvPr>
        </p:nvSpPr>
        <p:spPr>
          <a:xfrm>
            <a:off x="0" y="0"/>
            <a:ext cx="9144000" cy="914400"/>
          </a:xfrm>
        </p:spPr>
        <p:txBody>
          <a:bodyPr/>
          <a:lstStyle/>
          <a:p>
            <a:r>
              <a:rPr lang="en-US" altLang="en-US" smtClean="0"/>
              <a:t>Two Batteries in Series</a:t>
            </a:r>
          </a:p>
        </p:txBody>
      </p:sp>
      <p:sp>
        <p:nvSpPr>
          <p:cNvPr id="1291284" name="Rectangle 20"/>
          <p:cNvSpPr>
            <a:spLocks noChangeArrowheads="1"/>
          </p:cNvSpPr>
          <p:nvPr/>
        </p:nvSpPr>
        <p:spPr bwMode="auto">
          <a:xfrm>
            <a:off x="1676400" y="1919288"/>
            <a:ext cx="5943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8000"/>
                </a:solidFill>
              </a:rPr>
              <a:t>Two batteries in series can drive more current:</a:t>
            </a:r>
          </a:p>
          <a:p>
            <a:pPr eaLnBrk="1" hangingPunct="1"/>
            <a:r>
              <a:rPr lang="en-US" altLang="en-US">
                <a:solidFill>
                  <a:srgbClr val="008000"/>
                </a:solidFill>
              </a:rPr>
              <a:t>Potential difference across two batteries in series is 2</a:t>
            </a:r>
            <a:r>
              <a:rPr lang="en-US" altLang="en-US" i="1">
                <a:solidFill>
                  <a:srgbClr val="008000"/>
                </a:solidFill>
              </a:rPr>
              <a:t>emf </a:t>
            </a:r>
            <a:r>
              <a:rPr lang="en-US" altLang="en-US">
                <a:solidFill>
                  <a:srgbClr val="008000"/>
                </a:solidFill>
                <a:sym typeface="Symbol" pitchFamily="18" charset="2"/>
              </a:rPr>
              <a:t></a:t>
            </a:r>
            <a:r>
              <a:rPr lang="en-US" altLang="en-US">
                <a:solidFill>
                  <a:srgbClr val="008000"/>
                </a:solidFill>
              </a:rPr>
              <a:t> doubles electric field everywhere in the circuit </a:t>
            </a:r>
            <a:r>
              <a:rPr lang="en-US" altLang="en-US">
                <a:solidFill>
                  <a:srgbClr val="008000"/>
                </a:solidFill>
                <a:sym typeface="Symbol" pitchFamily="18" charset="2"/>
              </a:rPr>
              <a:t></a:t>
            </a:r>
            <a:r>
              <a:rPr lang="en-US" altLang="en-US">
                <a:solidFill>
                  <a:srgbClr val="008000"/>
                </a:solidFill>
              </a:rPr>
              <a:t> doubles drift speed </a:t>
            </a:r>
            <a:r>
              <a:rPr lang="en-US" altLang="en-US">
                <a:solidFill>
                  <a:srgbClr val="008000"/>
                </a:solidFill>
                <a:sym typeface="Symbol" pitchFamily="18" charset="2"/>
              </a:rPr>
              <a:t></a:t>
            </a:r>
            <a:r>
              <a:rPr lang="en-US" altLang="en-US">
                <a:solidFill>
                  <a:srgbClr val="008000"/>
                </a:solidFill>
              </a:rPr>
              <a:t> doubles current.</a:t>
            </a:r>
            <a:endParaRPr lang="en-US" altLang="en-US"/>
          </a:p>
        </p:txBody>
      </p:sp>
      <p:graphicFrame>
        <p:nvGraphicFramePr>
          <p:cNvPr id="46098" name="Object 12"/>
          <p:cNvGraphicFramePr>
            <a:graphicFrameLocks noChangeAspect="1"/>
          </p:cNvGraphicFramePr>
          <p:nvPr/>
        </p:nvGraphicFramePr>
        <p:xfrm>
          <a:off x="6400800" y="4857750"/>
          <a:ext cx="1676400" cy="765175"/>
        </p:xfrm>
        <a:graphic>
          <a:graphicData uri="http://schemas.openxmlformats.org/presentationml/2006/ole">
            <mc:AlternateContent xmlns:mc="http://schemas.openxmlformats.org/markup-compatibility/2006">
              <mc:Choice xmlns:v="urn:schemas-microsoft-com:vml" Requires="v">
                <p:oleObj spid="_x0000_s84376" name="Equation" r:id="rId26" imgW="863600" imgH="393700" progId="Equation.DSMT4">
                  <p:embed/>
                </p:oleObj>
              </mc:Choice>
              <mc:Fallback>
                <p:oleObj name="Equation" r:id="rId26" imgW="863600" imgH="3937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00800" y="4857750"/>
                        <a:ext cx="167640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21"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FFE573D2-3820-44B2-8B7E-A5023CB4F8D3}" type="slidenum">
              <a:rPr lang="en-US" altLang="en-US" smtClean="0"/>
              <a:pPr/>
              <a:t>19</a:t>
            </a:fld>
            <a:endParaRPr lang="en-US" altLang="en-US"/>
          </a:p>
        </p:txBody>
      </p:sp>
    </p:spTree>
    <p:extLst>
      <p:ext uri="{BB962C8B-B14F-4D97-AF65-F5344CB8AC3E}">
        <p14:creationId xmlns:p14="http://schemas.microsoft.com/office/powerpoint/2010/main" val="3749501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912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2912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2912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2912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29127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29127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29128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29128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291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266" grpId="0" autoUpdateAnimBg="0"/>
      <p:bldP spid="129128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52400"/>
            <a:ext cx="9144000" cy="914400"/>
          </a:xfrm>
        </p:spPr>
        <p:txBody>
          <a:bodyPr/>
          <a:lstStyle/>
          <a:p>
            <a:r>
              <a:rPr lang="en-US" altLang="en-US" smtClean="0">
                <a:ea typeface="ＭＳ Ｐゴシック" charset="-128"/>
              </a:rPr>
              <a:t>Electric Field Inside the Wire</a:t>
            </a:r>
          </a:p>
        </p:txBody>
      </p:sp>
      <p:cxnSp>
        <p:nvCxnSpPr>
          <p:cNvPr id="4" name="Straight Connector 6"/>
          <p:cNvCxnSpPr>
            <a:cxnSpLocks noChangeShapeType="1"/>
          </p:cNvCxnSpPr>
          <p:nvPr/>
        </p:nvCxnSpPr>
        <p:spPr bwMode="auto">
          <a:xfrm>
            <a:off x="76200" y="1446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686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48200"/>
            <a:ext cx="21336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21336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473200" y="965200"/>
            <a:ext cx="61674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i="1">
                <a:solidFill>
                  <a:srgbClr val="0000FF"/>
                </a:solidFill>
                <a:latin typeface="+mj-lt"/>
                <a:ea typeface="+mn-ea"/>
              </a:rPr>
              <a:t>Constant current in the wire </a:t>
            </a:r>
            <a:r>
              <a:rPr lang="en-US" sz="1800" b="1" i="1">
                <a:solidFill>
                  <a:srgbClr val="0000FF"/>
                </a:solidFill>
                <a:latin typeface="Wingdings"/>
                <a:ea typeface="Wingdings"/>
                <a:cs typeface="Wingdings"/>
              </a:rPr>
              <a:t></a:t>
            </a:r>
            <a:r>
              <a:rPr lang="en-US" sz="1800" b="1" i="1">
                <a:solidFill>
                  <a:srgbClr val="0000FF"/>
                </a:solidFill>
                <a:latin typeface="+mj-lt"/>
                <a:ea typeface="+mn-ea"/>
              </a:rPr>
              <a:t> Constant E in the wire.</a:t>
            </a:r>
          </a:p>
        </p:txBody>
      </p:sp>
      <p:sp>
        <p:nvSpPr>
          <p:cNvPr id="10" name="Oval 9"/>
          <p:cNvSpPr/>
          <p:nvPr/>
        </p:nvSpPr>
        <p:spPr>
          <a:xfrm>
            <a:off x="628650" y="2011363"/>
            <a:ext cx="196850" cy="196850"/>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1" name="Oval 10"/>
          <p:cNvSpPr/>
          <p:nvPr/>
        </p:nvSpPr>
        <p:spPr>
          <a:xfrm>
            <a:off x="931863" y="3405188"/>
            <a:ext cx="196850" cy="196850"/>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2" name="Oval 11"/>
          <p:cNvSpPr/>
          <p:nvPr/>
        </p:nvSpPr>
        <p:spPr>
          <a:xfrm>
            <a:off x="1376363" y="3743325"/>
            <a:ext cx="196850" cy="198438"/>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3" name="Oval 12"/>
          <p:cNvSpPr/>
          <p:nvPr/>
        </p:nvSpPr>
        <p:spPr>
          <a:xfrm>
            <a:off x="1903413" y="3562350"/>
            <a:ext cx="198437" cy="196850"/>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4" name="Oval 13"/>
          <p:cNvSpPr/>
          <p:nvPr/>
        </p:nvSpPr>
        <p:spPr>
          <a:xfrm>
            <a:off x="2128838" y="2974975"/>
            <a:ext cx="198437" cy="196850"/>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5" name="Oval 14"/>
          <p:cNvSpPr/>
          <p:nvPr/>
        </p:nvSpPr>
        <p:spPr>
          <a:xfrm>
            <a:off x="2228850" y="2370138"/>
            <a:ext cx="198438" cy="198437"/>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6" name="Oval 15"/>
          <p:cNvSpPr/>
          <p:nvPr/>
        </p:nvSpPr>
        <p:spPr>
          <a:xfrm>
            <a:off x="998538" y="2859088"/>
            <a:ext cx="198437" cy="196850"/>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7" name="Oval 16"/>
          <p:cNvSpPr/>
          <p:nvPr/>
        </p:nvSpPr>
        <p:spPr>
          <a:xfrm>
            <a:off x="996950" y="2327275"/>
            <a:ext cx="196850" cy="196850"/>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8" name="TextBox 7"/>
          <p:cNvSpPr txBox="1"/>
          <p:nvPr/>
        </p:nvSpPr>
        <p:spPr>
          <a:xfrm>
            <a:off x="381000" y="1890713"/>
            <a:ext cx="274638"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sp>
        <p:nvSpPr>
          <p:cNvPr id="18" name="TextBox 17"/>
          <p:cNvSpPr txBox="1"/>
          <p:nvPr/>
        </p:nvSpPr>
        <p:spPr>
          <a:xfrm>
            <a:off x="762000" y="2219325"/>
            <a:ext cx="2746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sp>
        <p:nvSpPr>
          <p:cNvPr id="19" name="TextBox 18"/>
          <p:cNvSpPr txBox="1"/>
          <p:nvPr/>
        </p:nvSpPr>
        <p:spPr>
          <a:xfrm>
            <a:off x="712788" y="2787650"/>
            <a:ext cx="274637"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sp>
        <p:nvSpPr>
          <p:cNvPr id="20" name="TextBox 19"/>
          <p:cNvSpPr txBox="1"/>
          <p:nvPr/>
        </p:nvSpPr>
        <p:spPr>
          <a:xfrm>
            <a:off x="685800" y="3352800"/>
            <a:ext cx="2746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sp>
        <p:nvSpPr>
          <p:cNvPr id="21" name="TextBox 20"/>
          <p:cNvSpPr txBox="1"/>
          <p:nvPr/>
        </p:nvSpPr>
        <p:spPr>
          <a:xfrm>
            <a:off x="1143000" y="3625850"/>
            <a:ext cx="274638"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sp>
        <p:nvSpPr>
          <p:cNvPr id="22" name="TextBox 21"/>
          <p:cNvSpPr txBox="1"/>
          <p:nvPr/>
        </p:nvSpPr>
        <p:spPr>
          <a:xfrm>
            <a:off x="1676400" y="3438525"/>
            <a:ext cx="2746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sp>
        <p:nvSpPr>
          <p:cNvPr id="23" name="TextBox 22"/>
          <p:cNvSpPr txBox="1"/>
          <p:nvPr/>
        </p:nvSpPr>
        <p:spPr>
          <a:xfrm>
            <a:off x="1876425" y="2851150"/>
            <a:ext cx="274638"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sp>
        <p:nvSpPr>
          <p:cNvPr id="24" name="TextBox 23"/>
          <p:cNvSpPr txBox="1"/>
          <p:nvPr/>
        </p:nvSpPr>
        <p:spPr>
          <a:xfrm>
            <a:off x="1981200" y="2262188"/>
            <a:ext cx="274638"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pic>
        <p:nvPicPr>
          <p:cNvPr id="36887" name="Picture 24"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81200"/>
            <a:ext cx="1435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25"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819400"/>
            <a:ext cx="1104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26"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187950"/>
            <a:ext cx="1841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5064125" y="1935163"/>
            <a:ext cx="236696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Conventional Current</a:t>
            </a:r>
          </a:p>
        </p:txBody>
      </p:sp>
      <p:sp>
        <p:nvSpPr>
          <p:cNvPr id="29" name="TextBox 28"/>
          <p:cNvSpPr txBox="1"/>
          <p:nvPr/>
        </p:nvSpPr>
        <p:spPr>
          <a:xfrm>
            <a:off x="5105400" y="2743200"/>
            <a:ext cx="3327400"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Drift Velocity  controlled by |E|</a:t>
            </a:r>
          </a:p>
          <a:p>
            <a:pPr indent="228600">
              <a:defRPr/>
            </a:pPr>
            <a:r>
              <a:rPr lang="en-US" sz="1800">
                <a:solidFill>
                  <a:srgbClr val="CC0000"/>
                </a:solidFill>
                <a:latin typeface="+mj-lt"/>
                <a:ea typeface="+mn-ea"/>
              </a:rPr>
              <a:t>Mobility (u) set by the material. </a:t>
            </a:r>
          </a:p>
        </p:txBody>
      </p:sp>
      <p:sp>
        <p:nvSpPr>
          <p:cNvPr id="30" name="TextBox 29"/>
          <p:cNvSpPr txBox="1"/>
          <p:nvPr/>
        </p:nvSpPr>
        <p:spPr>
          <a:xfrm>
            <a:off x="5181600" y="5105400"/>
            <a:ext cx="2468563"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Constant current </a:t>
            </a:r>
          </a:p>
          <a:p>
            <a:pPr indent="228600">
              <a:defRPr/>
            </a:pPr>
            <a:r>
              <a:rPr lang="en-US" sz="1800" b="1">
                <a:solidFill>
                  <a:srgbClr val="CC0000"/>
                </a:solidFill>
                <a:latin typeface="+mj-lt"/>
                <a:ea typeface="+mn-ea"/>
              </a:rPr>
              <a:t>requires constant |E|</a:t>
            </a:r>
          </a:p>
        </p:txBody>
      </p:sp>
      <p:sp>
        <p:nvSpPr>
          <p:cNvPr id="2" name="Slide Number Placeholder 1"/>
          <p:cNvSpPr>
            <a:spLocks noGrp="1"/>
          </p:cNvSpPr>
          <p:nvPr>
            <p:ph type="sldNum" sz="quarter" idx="12"/>
          </p:nvPr>
        </p:nvSpPr>
        <p:spPr/>
        <p:txBody>
          <a:bodyPr/>
          <a:lstStyle/>
          <a:p>
            <a:fld id="{A40E20C4-4D69-468C-8773-D91B380D7DED}" type="slidenum">
              <a:rPr lang="en-US" altLang="en-US" smtClean="0"/>
              <a:pPr/>
              <a:t>2</a:t>
            </a:fld>
            <a:endParaRPr lang="en-US" altLang="en-US"/>
          </a:p>
        </p:txBody>
      </p:sp>
    </p:spTree>
    <p:extLst>
      <p:ext uri="{BB962C8B-B14F-4D97-AF65-F5344CB8AC3E}">
        <p14:creationId xmlns:p14="http://schemas.microsoft.com/office/powerpoint/2010/main" val="4072757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Fig18"/>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457200" y="1219200"/>
            <a:ext cx="3886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1459" name="Freeform 3"/>
          <p:cNvSpPr>
            <a:spLocks/>
          </p:cNvSpPr>
          <p:nvPr/>
        </p:nvSpPr>
        <p:spPr bwMode="auto">
          <a:xfrm>
            <a:off x="3276600" y="1041400"/>
            <a:ext cx="1905000" cy="787400"/>
          </a:xfrm>
          <a:custGeom>
            <a:avLst/>
            <a:gdLst>
              <a:gd name="T0" fmla="*/ 2147483647 w 1200"/>
              <a:gd name="T1" fmla="*/ 2147483647 h 496"/>
              <a:gd name="T2" fmla="*/ 2147483647 w 1200"/>
              <a:gd name="T3" fmla="*/ 2147483647 h 496"/>
              <a:gd name="T4" fmla="*/ 2147483647 w 1200"/>
              <a:gd name="T5" fmla="*/ 2147483647 h 496"/>
              <a:gd name="T6" fmla="*/ 2147483647 w 1200"/>
              <a:gd name="T7" fmla="*/ 2147483647 h 496"/>
              <a:gd name="T8" fmla="*/ 0 w 1200"/>
              <a:gd name="T9" fmla="*/ 2147483647 h 496"/>
              <a:gd name="T10" fmla="*/ 0 60000 65536"/>
              <a:gd name="T11" fmla="*/ 0 60000 65536"/>
              <a:gd name="T12" fmla="*/ 0 60000 65536"/>
              <a:gd name="T13" fmla="*/ 0 60000 65536"/>
              <a:gd name="T14" fmla="*/ 0 60000 65536"/>
              <a:gd name="T15" fmla="*/ 0 w 1200"/>
              <a:gd name="T16" fmla="*/ 0 h 496"/>
              <a:gd name="T17" fmla="*/ 1200 w 1200"/>
              <a:gd name="T18" fmla="*/ 496 h 496"/>
            </a:gdLst>
            <a:ahLst/>
            <a:cxnLst>
              <a:cxn ang="T10">
                <a:pos x="T0" y="T1"/>
              </a:cxn>
              <a:cxn ang="T11">
                <a:pos x="T2" y="T3"/>
              </a:cxn>
              <a:cxn ang="T12">
                <a:pos x="T4" y="T5"/>
              </a:cxn>
              <a:cxn ang="T13">
                <a:pos x="T6" y="T7"/>
              </a:cxn>
              <a:cxn ang="T14">
                <a:pos x="T8" y="T9"/>
              </a:cxn>
            </a:cxnLst>
            <a:rect l="T15" t="T16" r="T17" b="T18"/>
            <a:pathLst>
              <a:path w="1200" h="496">
                <a:moveTo>
                  <a:pt x="1200" y="496"/>
                </a:moveTo>
                <a:cubicBezTo>
                  <a:pt x="1156" y="416"/>
                  <a:pt x="1112" y="336"/>
                  <a:pt x="1008" y="256"/>
                </a:cubicBezTo>
                <a:cubicBezTo>
                  <a:pt x="904" y="176"/>
                  <a:pt x="720" y="32"/>
                  <a:pt x="576" y="16"/>
                </a:cubicBezTo>
                <a:cubicBezTo>
                  <a:pt x="432" y="0"/>
                  <a:pt x="240" y="104"/>
                  <a:pt x="144" y="160"/>
                </a:cubicBezTo>
                <a:cubicBezTo>
                  <a:pt x="48" y="216"/>
                  <a:pt x="24" y="284"/>
                  <a:pt x="0" y="352"/>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1460" name="Text Box 4"/>
          <p:cNvSpPr txBox="1">
            <a:spLocks noChangeArrowheads="1"/>
          </p:cNvSpPr>
          <p:nvPr/>
        </p:nvSpPr>
        <p:spPr bwMode="auto">
          <a:xfrm>
            <a:off x="4860925" y="1793875"/>
            <a:ext cx="3803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non-Coulomb force on each </a:t>
            </a:r>
            <a:r>
              <a:rPr lang="en-US" altLang="en-US" i="1"/>
              <a:t>e</a:t>
            </a:r>
            <a:endParaRPr lang="en-US" altLang="en-US"/>
          </a:p>
        </p:txBody>
      </p:sp>
      <p:sp>
        <p:nvSpPr>
          <p:cNvPr id="1171461" name="Text Box 5"/>
          <p:cNvSpPr txBox="1">
            <a:spLocks noChangeArrowheads="1"/>
          </p:cNvSpPr>
          <p:nvPr/>
        </p:nvSpPr>
        <p:spPr bwMode="auto">
          <a:xfrm>
            <a:off x="4876800" y="2286000"/>
            <a:ext cx="160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1</a:t>
            </a:r>
            <a:r>
              <a:rPr lang="en-US" altLang="en-US" i="1"/>
              <a:t>. a=F</a:t>
            </a:r>
            <a:r>
              <a:rPr lang="en-US" altLang="en-US" i="1" baseline="-25000"/>
              <a:t>NC</a:t>
            </a:r>
            <a:r>
              <a:rPr lang="en-US" altLang="en-US" i="1"/>
              <a:t>/m</a:t>
            </a:r>
          </a:p>
        </p:txBody>
      </p:sp>
      <p:grpSp>
        <p:nvGrpSpPr>
          <p:cNvPr id="2" name="Group 6"/>
          <p:cNvGrpSpPr>
            <a:grpSpLocks/>
          </p:cNvGrpSpPr>
          <p:nvPr/>
        </p:nvGrpSpPr>
        <p:grpSpPr bwMode="auto">
          <a:xfrm>
            <a:off x="3810000" y="1524000"/>
            <a:ext cx="533400" cy="1600200"/>
            <a:chOff x="2400" y="912"/>
            <a:chExt cx="336" cy="1008"/>
          </a:xfrm>
        </p:grpSpPr>
        <p:sp>
          <p:nvSpPr>
            <p:cNvPr id="48191" name="Line 7"/>
            <p:cNvSpPr>
              <a:spLocks noChangeShapeType="1"/>
            </p:cNvSpPr>
            <p:nvPr/>
          </p:nvSpPr>
          <p:spPr bwMode="auto">
            <a:xfrm>
              <a:off x="2400" y="91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92" name="Line 8"/>
            <p:cNvSpPr>
              <a:spLocks noChangeShapeType="1"/>
            </p:cNvSpPr>
            <p:nvPr/>
          </p:nvSpPr>
          <p:spPr bwMode="auto">
            <a:xfrm>
              <a:off x="2400" y="115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93" name="Line 9"/>
            <p:cNvSpPr>
              <a:spLocks noChangeShapeType="1"/>
            </p:cNvSpPr>
            <p:nvPr/>
          </p:nvSpPr>
          <p:spPr bwMode="auto">
            <a:xfrm>
              <a:off x="2400" y="16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94" name="Line 10"/>
            <p:cNvSpPr>
              <a:spLocks noChangeShapeType="1"/>
            </p:cNvSpPr>
            <p:nvPr/>
          </p:nvSpPr>
          <p:spPr bwMode="auto">
            <a:xfrm>
              <a:off x="2400" y="192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95" name="Line 11"/>
            <p:cNvSpPr>
              <a:spLocks noChangeShapeType="1"/>
            </p:cNvSpPr>
            <p:nvPr/>
          </p:nvSpPr>
          <p:spPr bwMode="auto">
            <a:xfrm>
              <a:off x="2640" y="144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2"/>
          <p:cNvGrpSpPr>
            <a:grpSpLocks/>
          </p:cNvGrpSpPr>
          <p:nvPr/>
        </p:nvGrpSpPr>
        <p:grpSpPr bwMode="auto">
          <a:xfrm>
            <a:off x="457200" y="1524000"/>
            <a:ext cx="609600" cy="1676400"/>
            <a:chOff x="288" y="912"/>
            <a:chExt cx="384" cy="1056"/>
          </a:xfrm>
        </p:grpSpPr>
        <p:grpSp>
          <p:nvGrpSpPr>
            <p:cNvPr id="48176" name="Group 13"/>
            <p:cNvGrpSpPr>
              <a:grpSpLocks/>
            </p:cNvGrpSpPr>
            <p:nvPr/>
          </p:nvGrpSpPr>
          <p:grpSpPr bwMode="auto">
            <a:xfrm>
              <a:off x="576" y="1152"/>
              <a:ext cx="96" cy="96"/>
              <a:chOff x="1968" y="2544"/>
              <a:chExt cx="96" cy="96"/>
            </a:xfrm>
          </p:grpSpPr>
          <p:sp>
            <p:nvSpPr>
              <p:cNvPr id="48189" name="Line 14"/>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90" name="Line 15"/>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177" name="Group 16"/>
            <p:cNvGrpSpPr>
              <a:grpSpLocks/>
            </p:cNvGrpSpPr>
            <p:nvPr/>
          </p:nvGrpSpPr>
          <p:grpSpPr bwMode="auto">
            <a:xfrm>
              <a:off x="576" y="1632"/>
              <a:ext cx="96" cy="96"/>
              <a:chOff x="1968" y="2544"/>
              <a:chExt cx="96" cy="96"/>
            </a:xfrm>
          </p:grpSpPr>
          <p:sp>
            <p:nvSpPr>
              <p:cNvPr id="48187" name="Line 17"/>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88" name="Line 18"/>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178" name="Group 19"/>
            <p:cNvGrpSpPr>
              <a:grpSpLocks/>
            </p:cNvGrpSpPr>
            <p:nvPr/>
          </p:nvGrpSpPr>
          <p:grpSpPr bwMode="auto">
            <a:xfrm>
              <a:off x="576" y="912"/>
              <a:ext cx="96" cy="96"/>
              <a:chOff x="1968" y="2544"/>
              <a:chExt cx="96" cy="96"/>
            </a:xfrm>
          </p:grpSpPr>
          <p:sp>
            <p:nvSpPr>
              <p:cNvPr id="48185" name="Line 20"/>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86" name="Line 21"/>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179" name="Group 22"/>
            <p:cNvGrpSpPr>
              <a:grpSpLocks/>
            </p:cNvGrpSpPr>
            <p:nvPr/>
          </p:nvGrpSpPr>
          <p:grpSpPr bwMode="auto">
            <a:xfrm>
              <a:off x="288" y="1392"/>
              <a:ext cx="96" cy="96"/>
              <a:chOff x="1968" y="2544"/>
              <a:chExt cx="96" cy="96"/>
            </a:xfrm>
          </p:grpSpPr>
          <p:sp>
            <p:nvSpPr>
              <p:cNvPr id="48183" name="Line 23"/>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84" name="Line 24"/>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180" name="Group 25"/>
            <p:cNvGrpSpPr>
              <a:grpSpLocks/>
            </p:cNvGrpSpPr>
            <p:nvPr/>
          </p:nvGrpSpPr>
          <p:grpSpPr bwMode="auto">
            <a:xfrm>
              <a:off x="576" y="1872"/>
              <a:ext cx="96" cy="96"/>
              <a:chOff x="1968" y="2544"/>
              <a:chExt cx="96" cy="96"/>
            </a:xfrm>
          </p:grpSpPr>
          <p:sp>
            <p:nvSpPr>
              <p:cNvPr id="48181" name="Line 26"/>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82" name="Line 27"/>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 name="Group 28"/>
          <p:cNvGrpSpPr>
            <a:grpSpLocks/>
          </p:cNvGrpSpPr>
          <p:nvPr/>
        </p:nvGrpSpPr>
        <p:grpSpPr bwMode="auto">
          <a:xfrm>
            <a:off x="2286000" y="2590800"/>
            <a:ext cx="504825" cy="498475"/>
            <a:chOff x="1430" y="1680"/>
            <a:chExt cx="318" cy="314"/>
          </a:xfrm>
        </p:grpSpPr>
        <p:sp>
          <p:nvSpPr>
            <p:cNvPr id="48174" name="Line 29"/>
            <p:cNvSpPr>
              <a:spLocks noChangeShapeType="1"/>
            </p:cNvSpPr>
            <p:nvPr/>
          </p:nvSpPr>
          <p:spPr bwMode="auto">
            <a:xfrm>
              <a:off x="1440" y="1680"/>
              <a:ext cx="288"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5" name="Text Box 30"/>
            <p:cNvSpPr txBox="1">
              <a:spLocks noChangeArrowheads="1"/>
            </p:cNvSpPr>
            <p:nvPr/>
          </p:nvSpPr>
          <p:spPr bwMode="auto">
            <a:xfrm>
              <a:off x="1430" y="1706"/>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solidFill>
                    <a:schemeClr val="accent1"/>
                  </a:solidFill>
                </a:rPr>
                <a:t>E</a:t>
              </a:r>
              <a:r>
                <a:rPr lang="en-US" altLang="en-US" i="1" baseline="-25000">
                  <a:solidFill>
                    <a:schemeClr val="accent1"/>
                  </a:solidFill>
                </a:rPr>
                <a:t>C</a:t>
              </a:r>
              <a:endParaRPr lang="en-US" altLang="en-US" i="1">
                <a:solidFill>
                  <a:schemeClr val="accent1"/>
                </a:solidFill>
              </a:endParaRPr>
            </a:p>
          </p:txBody>
        </p:sp>
      </p:grpSp>
      <p:grpSp>
        <p:nvGrpSpPr>
          <p:cNvPr id="10" name="Group 31"/>
          <p:cNvGrpSpPr>
            <a:grpSpLocks/>
          </p:cNvGrpSpPr>
          <p:nvPr/>
        </p:nvGrpSpPr>
        <p:grpSpPr bwMode="auto">
          <a:xfrm>
            <a:off x="1781175" y="1600200"/>
            <a:ext cx="504825" cy="533400"/>
            <a:chOff x="1122" y="960"/>
            <a:chExt cx="318" cy="336"/>
          </a:xfrm>
        </p:grpSpPr>
        <p:sp>
          <p:nvSpPr>
            <p:cNvPr id="48172" name="Line 32"/>
            <p:cNvSpPr>
              <a:spLocks noChangeShapeType="1"/>
            </p:cNvSpPr>
            <p:nvPr/>
          </p:nvSpPr>
          <p:spPr bwMode="auto">
            <a:xfrm flipH="1">
              <a:off x="1200" y="1296"/>
              <a:ext cx="19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3" name="Text Box 33"/>
            <p:cNvSpPr txBox="1">
              <a:spLocks noChangeArrowheads="1"/>
            </p:cNvSpPr>
            <p:nvPr/>
          </p:nvSpPr>
          <p:spPr bwMode="auto">
            <a:xfrm>
              <a:off x="1122" y="960"/>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solidFill>
                    <a:schemeClr val="accent2"/>
                  </a:solidFill>
                </a:rPr>
                <a:t>F</a:t>
              </a:r>
              <a:r>
                <a:rPr lang="en-US" altLang="en-US" i="1" baseline="-25000">
                  <a:solidFill>
                    <a:schemeClr val="accent2"/>
                  </a:solidFill>
                </a:rPr>
                <a:t>C</a:t>
              </a:r>
              <a:endParaRPr lang="en-US" altLang="en-US" i="1">
                <a:solidFill>
                  <a:schemeClr val="accent2"/>
                </a:solidFill>
              </a:endParaRPr>
            </a:p>
          </p:txBody>
        </p:sp>
      </p:grpSp>
      <p:sp>
        <p:nvSpPr>
          <p:cNvPr id="1171490" name="Text Box 34"/>
          <p:cNvSpPr txBox="1">
            <a:spLocks noChangeArrowheads="1"/>
          </p:cNvSpPr>
          <p:nvPr/>
        </p:nvSpPr>
        <p:spPr bwMode="auto">
          <a:xfrm>
            <a:off x="4929188" y="2860675"/>
            <a:ext cx="162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2.  </a:t>
            </a:r>
            <a:r>
              <a:rPr lang="en-US" altLang="en-US" i="1"/>
              <a:t>F</a:t>
            </a:r>
            <a:r>
              <a:rPr lang="en-US" altLang="en-US" i="1" baseline="-25000"/>
              <a:t>C</a:t>
            </a:r>
            <a:r>
              <a:rPr lang="en-US" altLang="en-US" i="1"/>
              <a:t> =eE</a:t>
            </a:r>
            <a:r>
              <a:rPr lang="en-US" altLang="en-US" i="1" baseline="-25000"/>
              <a:t>C</a:t>
            </a:r>
            <a:endParaRPr lang="en-US" altLang="en-US"/>
          </a:p>
        </p:txBody>
      </p:sp>
      <p:sp>
        <p:nvSpPr>
          <p:cNvPr id="1171491" name="Freeform 35"/>
          <p:cNvSpPr>
            <a:spLocks/>
          </p:cNvSpPr>
          <p:nvPr/>
        </p:nvSpPr>
        <p:spPr bwMode="auto">
          <a:xfrm>
            <a:off x="2133600" y="914400"/>
            <a:ext cx="3352800" cy="863600"/>
          </a:xfrm>
          <a:custGeom>
            <a:avLst/>
            <a:gdLst>
              <a:gd name="T0" fmla="*/ 2147483647 w 2112"/>
              <a:gd name="T1" fmla="*/ 2147483647 h 544"/>
              <a:gd name="T2" fmla="*/ 2147483647 w 2112"/>
              <a:gd name="T3" fmla="*/ 2147483647 h 544"/>
              <a:gd name="T4" fmla="*/ 2147483647 w 2112"/>
              <a:gd name="T5" fmla="*/ 2147483647 h 544"/>
              <a:gd name="T6" fmla="*/ 2147483647 w 2112"/>
              <a:gd name="T7" fmla="*/ 2147483647 h 544"/>
              <a:gd name="T8" fmla="*/ 2147483647 w 2112"/>
              <a:gd name="T9" fmla="*/ 2147483647 h 544"/>
              <a:gd name="T10" fmla="*/ 0 w 2112"/>
              <a:gd name="T11" fmla="*/ 2147483647 h 544"/>
              <a:gd name="T12" fmla="*/ 0 60000 65536"/>
              <a:gd name="T13" fmla="*/ 0 60000 65536"/>
              <a:gd name="T14" fmla="*/ 0 60000 65536"/>
              <a:gd name="T15" fmla="*/ 0 60000 65536"/>
              <a:gd name="T16" fmla="*/ 0 60000 65536"/>
              <a:gd name="T17" fmla="*/ 0 60000 65536"/>
              <a:gd name="T18" fmla="*/ 0 w 2112"/>
              <a:gd name="T19" fmla="*/ 0 h 544"/>
              <a:gd name="T20" fmla="*/ 2112 w 2112"/>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2112" h="544">
                <a:moveTo>
                  <a:pt x="2112" y="352"/>
                </a:moveTo>
                <a:cubicBezTo>
                  <a:pt x="1932" y="236"/>
                  <a:pt x="1752" y="120"/>
                  <a:pt x="1584" y="64"/>
                </a:cubicBezTo>
                <a:cubicBezTo>
                  <a:pt x="1416" y="8"/>
                  <a:pt x="1264" y="0"/>
                  <a:pt x="1104" y="16"/>
                </a:cubicBezTo>
                <a:cubicBezTo>
                  <a:pt x="944" y="32"/>
                  <a:pt x="760" y="96"/>
                  <a:pt x="624" y="160"/>
                </a:cubicBezTo>
                <a:cubicBezTo>
                  <a:pt x="488" y="224"/>
                  <a:pt x="392" y="336"/>
                  <a:pt x="288" y="400"/>
                </a:cubicBezTo>
                <a:cubicBezTo>
                  <a:pt x="184" y="464"/>
                  <a:pt x="92" y="504"/>
                  <a:pt x="0" y="544"/>
                </a:cubicBezTo>
              </a:path>
            </a:pathLst>
          </a:custGeom>
          <a:noFill/>
          <a:ln w="952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1492" name="Text Box 36"/>
          <p:cNvSpPr txBox="1">
            <a:spLocks noChangeArrowheads="1"/>
          </p:cNvSpPr>
          <p:nvPr/>
        </p:nvSpPr>
        <p:spPr bwMode="auto">
          <a:xfrm>
            <a:off x="5410200" y="1295400"/>
            <a:ext cx="324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Coulomb force on each </a:t>
            </a:r>
            <a:r>
              <a:rPr lang="en-US" altLang="en-US" i="1">
                <a:solidFill>
                  <a:schemeClr val="accent2"/>
                </a:solidFill>
              </a:rPr>
              <a:t>e</a:t>
            </a:r>
            <a:endParaRPr lang="en-US" altLang="en-US">
              <a:solidFill>
                <a:schemeClr val="accent2"/>
              </a:solidFill>
            </a:endParaRPr>
          </a:p>
        </p:txBody>
      </p:sp>
      <p:grpSp>
        <p:nvGrpSpPr>
          <p:cNvPr id="11" name="Group 37"/>
          <p:cNvGrpSpPr>
            <a:grpSpLocks/>
          </p:cNvGrpSpPr>
          <p:nvPr/>
        </p:nvGrpSpPr>
        <p:grpSpPr bwMode="auto">
          <a:xfrm>
            <a:off x="533400" y="1600200"/>
            <a:ext cx="685800" cy="1447800"/>
            <a:chOff x="336" y="960"/>
            <a:chExt cx="432" cy="912"/>
          </a:xfrm>
        </p:grpSpPr>
        <p:grpSp>
          <p:nvGrpSpPr>
            <p:cNvPr id="48160" name="Group 38"/>
            <p:cNvGrpSpPr>
              <a:grpSpLocks/>
            </p:cNvGrpSpPr>
            <p:nvPr/>
          </p:nvGrpSpPr>
          <p:grpSpPr bwMode="auto">
            <a:xfrm>
              <a:off x="336" y="960"/>
              <a:ext cx="96" cy="96"/>
              <a:chOff x="1968" y="2544"/>
              <a:chExt cx="96" cy="96"/>
            </a:xfrm>
          </p:grpSpPr>
          <p:sp>
            <p:nvSpPr>
              <p:cNvPr id="48170" name="Line 39"/>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71" name="Line 40"/>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161" name="Group 41"/>
            <p:cNvGrpSpPr>
              <a:grpSpLocks/>
            </p:cNvGrpSpPr>
            <p:nvPr/>
          </p:nvGrpSpPr>
          <p:grpSpPr bwMode="auto">
            <a:xfrm>
              <a:off x="336" y="1776"/>
              <a:ext cx="96" cy="96"/>
              <a:chOff x="1968" y="2544"/>
              <a:chExt cx="96" cy="96"/>
            </a:xfrm>
          </p:grpSpPr>
          <p:sp>
            <p:nvSpPr>
              <p:cNvPr id="48168" name="Line 42"/>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9" name="Line 43"/>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162" name="Group 44"/>
            <p:cNvGrpSpPr>
              <a:grpSpLocks/>
            </p:cNvGrpSpPr>
            <p:nvPr/>
          </p:nvGrpSpPr>
          <p:grpSpPr bwMode="auto">
            <a:xfrm>
              <a:off x="672" y="1056"/>
              <a:ext cx="96" cy="96"/>
              <a:chOff x="1968" y="2544"/>
              <a:chExt cx="96" cy="96"/>
            </a:xfrm>
          </p:grpSpPr>
          <p:sp>
            <p:nvSpPr>
              <p:cNvPr id="48166" name="Line 45"/>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7" name="Line 46"/>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163" name="Group 47"/>
            <p:cNvGrpSpPr>
              <a:grpSpLocks/>
            </p:cNvGrpSpPr>
            <p:nvPr/>
          </p:nvGrpSpPr>
          <p:grpSpPr bwMode="auto">
            <a:xfrm>
              <a:off x="624" y="1776"/>
              <a:ext cx="96" cy="96"/>
              <a:chOff x="1968" y="2544"/>
              <a:chExt cx="96" cy="96"/>
            </a:xfrm>
          </p:grpSpPr>
          <p:sp>
            <p:nvSpPr>
              <p:cNvPr id="48164" name="Line 48"/>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5" name="Line 49"/>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6" name="Group 50"/>
          <p:cNvGrpSpPr>
            <a:grpSpLocks/>
          </p:cNvGrpSpPr>
          <p:nvPr/>
        </p:nvGrpSpPr>
        <p:grpSpPr bwMode="auto">
          <a:xfrm>
            <a:off x="3657600" y="1752600"/>
            <a:ext cx="685800" cy="1295400"/>
            <a:chOff x="2304" y="1056"/>
            <a:chExt cx="432" cy="816"/>
          </a:xfrm>
        </p:grpSpPr>
        <p:sp>
          <p:nvSpPr>
            <p:cNvPr id="48156" name="Line 51"/>
            <p:cNvSpPr>
              <a:spLocks noChangeShapeType="1"/>
            </p:cNvSpPr>
            <p:nvPr/>
          </p:nvSpPr>
          <p:spPr bwMode="auto">
            <a:xfrm>
              <a:off x="2304" y="182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7" name="Line 52"/>
            <p:cNvSpPr>
              <a:spLocks noChangeShapeType="1"/>
            </p:cNvSpPr>
            <p:nvPr/>
          </p:nvSpPr>
          <p:spPr bwMode="auto">
            <a:xfrm>
              <a:off x="2352" y="105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8" name="Line 53"/>
            <p:cNvSpPr>
              <a:spLocks noChangeShapeType="1"/>
            </p:cNvSpPr>
            <p:nvPr/>
          </p:nvSpPr>
          <p:spPr bwMode="auto">
            <a:xfrm>
              <a:off x="2640" y="105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9" name="Line 54"/>
            <p:cNvSpPr>
              <a:spLocks noChangeShapeType="1"/>
            </p:cNvSpPr>
            <p:nvPr/>
          </p:nvSpPr>
          <p:spPr bwMode="auto">
            <a:xfrm>
              <a:off x="2640" y="187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1511" name="Text Box 55"/>
          <p:cNvSpPr txBox="1">
            <a:spLocks noChangeArrowheads="1"/>
          </p:cNvSpPr>
          <p:nvPr/>
        </p:nvSpPr>
        <p:spPr bwMode="auto">
          <a:xfrm>
            <a:off x="4953000" y="3505200"/>
            <a:ext cx="162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3.  </a:t>
            </a:r>
            <a:r>
              <a:rPr lang="en-US" altLang="en-US" i="1"/>
              <a:t>F</a:t>
            </a:r>
            <a:r>
              <a:rPr lang="en-US" altLang="en-US" i="1" baseline="-25000"/>
              <a:t>C</a:t>
            </a:r>
            <a:r>
              <a:rPr lang="en-US" altLang="en-US" i="1"/>
              <a:t> =F</a:t>
            </a:r>
            <a:r>
              <a:rPr lang="en-US" altLang="en-US" i="1" baseline="-25000"/>
              <a:t>NC</a:t>
            </a:r>
            <a:endParaRPr lang="en-US" altLang="en-US"/>
          </a:p>
        </p:txBody>
      </p:sp>
      <p:sp>
        <p:nvSpPr>
          <p:cNvPr id="1171512" name="Line 56"/>
          <p:cNvSpPr>
            <a:spLocks noChangeShapeType="1"/>
          </p:cNvSpPr>
          <p:nvPr/>
        </p:nvSpPr>
        <p:spPr bwMode="auto">
          <a:xfrm flipH="1">
            <a:off x="1219200" y="2133600"/>
            <a:ext cx="9906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1513" name="Line 57"/>
          <p:cNvSpPr>
            <a:spLocks noChangeShapeType="1"/>
          </p:cNvSpPr>
          <p:nvPr/>
        </p:nvSpPr>
        <p:spPr bwMode="auto">
          <a:xfrm>
            <a:off x="6858000" y="3124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171514" name="Object 2"/>
          <p:cNvGraphicFramePr>
            <a:graphicFrameLocks noChangeAspect="1"/>
          </p:cNvGraphicFramePr>
          <p:nvPr/>
        </p:nvGraphicFramePr>
        <p:xfrm>
          <a:off x="7442200" y="2743200"/>
          <a:ext cx="1147763" cy="790575"/>
        </p:xfrm>
        <a:graphic>
          <a:graphicData uri="http://schemas.openxmlformats.org/presentationml/2006/ole">
            <mc:AlternateContent xmlns:mc="http://schemas.openxmlformats.org/markup-compatibility/2006">
              <mc:Choice xmlns:v="urn:schemas-microsoft-com:vml" Requires="v">
                <p:oleObj spid="_x0000_s85066" name="Equation" r:id="rId5" imgW="571500" imgH="393700" progId="Equation.3">
                  <p:embed/>
                </p:oleObj>
              </mc:Choice>
              <mc:Fallback>
                <p:oleObj name="Equation" r:id="rId5" imgW="5715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2200" y="2743200"/>
                        <a:ext cx="1147763" cy="790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71515" name="Object 3"/>
          <p:cNvGraphicFramePr>
            <a:graphicFrameLocks noChangeAspect="1"/>
          </p:cNvGraphicFramePr>
          <p:nvPr/>
        </p:nvGraphicFramePr>
        <p:xfrm>
          <a:off x="887413" y="3581400"/>
          <a:ext cx="3389312" cy="790575"/>
        </p:xfrm>
        <a:graphic>
          <a:graphicData uri="http://schemas.openxmlformats.org/presentationml/2006/ole">
            <mc:AlternateContent xmlns:mc="http://schemas.openxmlformats.org/markup-compatibility/2006">
              <mc:Choice xmlns:v="urn:schemas-microsoft-com:vml" Requires="v">
                <p:oleObj spid="_x0000_s85067" name="Equation" r:id="rId7" imgW="1689100" imgH="393700" progId="Equation.DSMT4">
                  <p:embed/>
                </p:oleObj>
              </mc:Choice>
              <mc:Fallback>
                <p:oleObj name="Equation" r:id="rId7" imgW="16891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413" y="3581400"/>
                        <a:ext cx="3389312" cy="790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71516" name="Text Box 60"/>
          <p:cNvSpPr txBox="1">
            <a:spLocks noChangeArrowheads="1"/>
          </p:cNvSpPr>
          <p:nvPr/>
        </p:nvSpPr>
        <p:spPr bwMode="auto">
          <a:xfrm>
            <a:off x="304800" y="5029200"/>
            <a:ext cx="845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200" i="1">
                <a:solidFill>
                  <a:schemeClr val="accent2"/>
                </a:solidFill>
              </a:rPr>
              <a:t>The function of a battery is to produce and maintain a charge separation.</a:t>
            </a:r>
            <a:endParaRPr lang="en-US" altLang="en-US" sz="2200" i="1"/>
          </a:p>
        </p:txBody>
      </p:sp>
      <p:sp>
        <p:nvSpPr>
          <p:cNvPr id="1171517" name="Oval 61"/>
          <p:cNvSpPr>
            <a:spLocks noChangeArrowheads="1"/>
          </p:cNvSpPr>
          <p:nvPr/>
        </p:nvSpPr>
        <p:spPr bwMode="auto">
          <a:xfrm>
            <a:off x="3505200" y="3505200"/>
            <a:ext cx="914400" cy="914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171518" name="Line 62"/>
          <p:cNvSpPr>
            <a:spLocks noChangeShapeType="1"/>
          </p:cNvSpPr>
          <p:nvPr/>
        </p:nvSpPr>
        <p:spPr bwMode="auto">
          <a:xfrm flipH="1" flipV="1">
            <a:off x="4343400" y="4267200"/>
            <a:ext cx="381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1519" name="Text Box 63"/>
          <p:cNvSpPr txBox="1">
            <a:spLocks noChangeArrowheads="1"/>
          </p:cNvSpPr>
          <p:nvPr/>
        </p:nvSpPr>
        <p:spPr bwMode="auto">
          <a:xfrm>
            <a:off x="4705350" y="4038600"/>
            <a:ext cx="3676650" cy="831850"/>
          </a:xfrm>
          <a:prstGeom prst="rect">
            <a:avLst/>
          </a:prstGeom>
          <a:solidFill>
            <a:srgbClr val="F6F63F"/>
          </a:solidFill>
          <a:ln w="9525">
            <a:solidFill>
              <a:schemeClr val="tx1"/>
            </a:solidFill>
            <a:miter lim="800000"/>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Energy input per unit charge</a:t>
            </a:r>
          </a:p>
          <a:p>
            <a:pPr eaLnBrk="1" hangingPunct="1"/>
            <a:r>
              <a:rPr lang="en-US" altLang="en-US" i="1">
                <a:solidFill>
                  <a:srgbClr val="FF0000"/>
                </a:solidFill>
              </a:rPr>
              <a:t>emf</a:t>
            </a:r>
            <a:r>
              <a:rPr lang="en-US" altLang="en-US">
                <a:solidFill>
                  <a:srgbClr val="FF0000"/>
                </a:solidFill>
              </a:rPr>
              <a:t> </a:t>
            </a:r>
            <a:r>
              <a:rPr lang="en-US" altLang="en-US"/>
              <a:t>– </a:t>
            </a:r>
            <a:r>
              <a:rPr lang="en-US" altLang="en-US">
                <a:solidFill>
                  <a:schemeClr val="accent2"/>
                </a:solidFill>
              </a:rPr>
              <a:t>electromotive force</a:t>
            </a:r>
          </a:p>
        </p:txBody>
      </p:sp>
      <p:sp>
        <p:nvSpPr>
          <p:cNvPr id="1171520" name="Text Box 64"/>
          <p:cNvSpPr txBox="1">
            <a:spLocks noChangeArrowheads="1"/>
          </p:cNvSpPr>
          <p:nvPr/>
        </p:nvSpPr>
        <p:spPr bwMode="auto">
          <a:xfrm>
            <a:off x="304800" y="5486400"/>
            <a:ext cx="8037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The </a:t>
            </a:r>
            <a:r>
              <a:rPr lang="en-US" altLang="en-US" i="1">
                <a:solidFill>
                  <a:srgbClr val="FF0000"/>
                </a:solidFill>
              </a:rPr>
              <a:t>emf</a:t>
            </a:r>
            <a:r>
              <a:rPr lang="en-US" altLang="en-US">
                <a:solidFill>
                  <a:srgbClr val="FF0000"/>
                </a:solidFill>
              </a:rPr>
              <a:t> is measured in Volts, but it is not a potential difference!</a:t>
            </a:r>
          </a:p>
          <a:p>
            <a:pPr eaLnBrk="1" hangingPunct="1"/>
            <a:r>
              <a:rPr lang="en-US" altLang="en-US">
                <a:solidFill>
                  <a:srgbClr val="FF0000"/>
                </a:solidFill>
              </a:rPr>
              <a:t>The </a:t>
            </a:r>
            <a:r>
              <a:rPr lang="en-US" altLang="en-US" i="1">
                <a:solidFill>
                  <a:srgbClr val="FF0000"/>
                </a:solidFill>
              </a:rPr>
              <a:t>emf</a:t>
            </a:r>
            <a:r>
              <a:rPr lang="en-US" altLang="en-US">
                <a:solidFill>
                  <a:srgbClr val="FF0000"/>
                </a:solidFill>
              </a:rPr>
              <a:t> is the </a:t>
            </a:r>
            <a:r>
              <a:rPr lang="en-US" altLang="en-US" u="sng">
                <a:solidFill>
                  <a:srgbClr val="FF0000"/>
                </a:solidFill>
              </a:rPr>
              <a:t>energy</a:t>
            </a:r>
            <a:r>
              <a:rPr lang="en-US" altLang="en-US">
                <a:solidFill>
                  <a:srgbClr val="FF0000"/>
                </a:solidFill>
              </a:rPr>
              <a:t> input per unit charge.</a:t>
            </a:r>
            <a:endParaRPr lang="en-US" altLang="en-US" i="1"/>
          </a:p>
        </p:txBody>
      </p:sp>
      <p:sp>
        <p:nvSpPr>
          <p:cNvPr id="1171521" name="Line 65"/>
          <p:cNvSpPr>
            <a:spLocks noChangeShapeType="1"/>
          </p:cNvSpPr>
          <p:nvPr/>
        </p:nvSpPr>
        <p:spPr bwMode="auto">
          <a:xfrm flipH="1" flipV="1">
            <a:off x="2667000" y="6248400"/>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1522" name="Text Box 66"/>
          <p:cNvSpPr txBox="1">
            <a:spLocks noChangeArrowheads="1"/>
          </p:cNvSpPr>
          <p:nvPr/>
        </p:nvSpPr>
        <p:spPr bwMode="auto">
          <a:xfrm>
            <a:off x="2879725" y="6324600"/>
            <a:ext cx="432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a:t>chemical, nuclear, gravitational…</a:t>
            </a:r>
          </a:p>
        </p:txBody>
      </p:sp>
      <p:sp>
        <p:nvSpPr>
          <p:cNvPr id="48154" name="Rectangle 67"/>
          <p:cNvSpPr>
            <a:spLocks noGrp="1" noChangeArrowheads="1"/>
          </p:cNvSpPr>
          <p:nvPr>
            <p:ph type="title"/>
          </p:nvPr>
        </p:nvSpPr>
        <p:spPr/>
        <p:txBody>
          <a:bodyPr/>
          <a:lstStyle/>
          <a:p>
            <a:r>
              <a:rPr lang="en-US" altLang="en-US" smtClean="0"/>
              <a:t>Potential Difference Across the Battery</a:t>
            </a:r>
          </a:p>
        </p:txBody>
      </p:sp>
      <p:cxnSp>
        <p:nvCxnSpPr>
          <p:cNvPr id="68"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 name="Slide Number Placeholder 3"/>
          <p:cNvSpPr>
            <a:spLocks noGrp="1"/>
          </p:cNvSpPr>
          <p:nvPr>
            <p:ph type="sldNum" sz="quarter" idx="12"/>
          </p:nvPr>
        </p:nvSpPr>
        <p:spPr/>
        <p:txBody>
          <a:bodyPr/>
          <a:lstStyle/>
          <a:p>
            <a:fld id="{FFE573D2-3820-44B2-8B7E-A5023CB4F8D3}" type="slidenum">
              <a:rPr lang="en-US" altLang="en-US" smtClean="0"/>
              <a:pPr/>
              <a:t>20</a:t>
            </a:fld>
            <a:endParaRPr lang="en-US" altLang="en-US"/>
          </a:p>
        </p:txBody>
      </p:sp>
    </p:spTree>
    <p:extLst>
      <p:ext uri="{BB962C8B-B14F-4D97-AF65-F5344CB8AC3E}">
        <p14:creationId xmlns:p14="http://schemas.microsoft.com/office/powerpoint/2010/main" val="571119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145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17146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17146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1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171491"/>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117149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17149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1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1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17151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17151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1171513"/>
                                        </p:tgtEl>
                                        <p:attrNameLst>
                                          <p:attrName>style.visibility</p:attrName>
                                        </p:attrNameLst>
                                      </p:cBhvr>
                                      <p:to>
                                        <p:strVal val="visible"/>
                                      </p:to>
                                    </p:set>
                                    <p:anim calcmode="lin" valueType="num">
                                      <p:cBhvr>
                                        <p:cTn id="61" dur="500" fill="hold"/>
                                        <p:tgtEl>
                                          <p:spTgt spid="1171513"/>
                                        </p:tgtEl>
                                        <p:attrNameLst>
                                          <p:attrName>ppt_x</p:attrName>
                                        </p:attrNameLst>
                                      </p:cBhvr>
                                      <p:tavLst>
                                        <p:tav tm="0">
                                          <p:val>
                                            <p:strVal val="#ppt_x-#ppt_w/2"/>
                                          </p:val>
                                        </p:tav>
                                        <p:tav tm="100000">
                                          <p:val>
                                            <p:strVal val="#ppt_x"/>
                                          </p:val>
                                        </p:tav>
                                      </p:tavLst>
                                    </p:anim>
                                    <p:anim calcmode="lin" valueType="num">
                                      <p:cBhvr>
                                        <p:cTn id="62" dur="500" fill="hold"/>
                                        <p:tgtEl>
                                          <p:spTgt spid="1171513"/>
                                        </p:tgtEl>
                                        <p:attrNameLst>
                                          <p:attrName>ppt_y</p:attrName>
                                        </p:attrNameLst>
                                      </p:cBhvr>
                                      <p:tavLst>
                                        <p:tav tm="0">
                                          <p:val>
                                            <p:strVal val="#ppt_y"/>
                                          </p:val>
                                        </p:tav>
                                        <p:tav tm="100000">
                                          <p:val>
                                            <p:strVal val="#ppt_y"/>
                                          </p:val>
                                        </p:tav>
                                      </p:tavLst>
                                    </p:anim>
                                    <p:anim calcmode="lin" valueType="num">
                                      <p:cBhvr>
                                        <p:cTn id="63" dur="500" fill="hold"/>
                                        <p:tgtEl>
                                          <p:spTgt spid="1171513"/>
                                        </p:tgtEl>
                                        <p:attrNameLst>
                                          <p:attrName>ppt_w</p:attrName>
                                        </p:attrNameLst>
                                      </p:cBhvr>
                                      <p:tavLst>
                                        <p:tav tm="0">
                                          <p:val>
                                            <p:fltVal val="0"/>
                                          </p:val>
                                        </p:tav>
                                        <p:tav tm="100000">
                                          <p:val>
                                            <p:strVal val="#ppt_w"/>
                                          </p:val>
                                        </p:tav>
                                      </p:tavLst>
                                    </p:anim>
                                    <p:anim calcmode="lin" valueType="num">
                                      <p:cBhvr>
                                        <p:cTn id="64" dur="500" fill="hold"/>
                                        <p:tgtEl>
                                          <p:spTgt spid="1171513"/>
                                        </p:tgtEl>
                                        <p:attrNameLst>
                                          <p:attrName>ppt_h</p:attrName>
                                        </p:attrNameLst>
                                      </p:cBhvr>
                                      <p:tavLst>
                                        <p:tav tm="0">
                                          <p:val>
                                            <p:strVal val="#ppt_h"/>
                                          </p:val>
                                        </p:tav>
                                        <p:tav tm="100000">
                                          <p:val>
                                            <p:strVal val="#ppt_h"/>
                                          </p:val>
                                        </p:tav>
                                      </p:tavLst>
                                    </p:anim>
                                  </p:childTnLst>
                                </p:cTn>
                              </p:par>
                            </p:childTnLst>
                          </p:cTn>
                        </p:par>
                        <p:par>
                          <p:cTn id="65" fill="hold" nodeType="afterGroup">
                            <p:stCondLst>
                              <p:cond delay="500"/>
                            </p:stCondLst>
                            <p:childTnLst>
                              <p:par>
                                <p:cTn id="66" presetID="1" presetClass="entr" presetSubtype="0" fill="hold" nodeType="afterEffect">
                                  <p:stCondLst>
                                    <p:cond delay="0"/>
                                  </p:stCondLst>
                                  <p:childTnLst>
                                    <p:set>
                                      <p:cBhvr>
                                        <p:cTn id="67" dur="1" fill="hold">
                                          <p:stCondLst>
                                            <p:cond delay="499"/>
                                          </p:stCondLst>
                                        </p:cTn>
                                        <p:tgtEl>
                                          <p:spTgt spid="1171514"/>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499"/>
                                          </p:stCondLst>
                                        </p:cTn>
                                        <p:tgtEl>
                                          <p:spTgt spid="1171515"/>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1171516"/>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499"/>
                                          </p:stCondLst>
                                        </p:cTn>
                                        <p:tgtEl>
                                          <p:spTgt spid="1171517"/>
                                        </p:tgtEl>
                                        <p:attrNameLst>
                                          <p:attrName>style.visibility</p:attrName>
                                        </p:attrNameLst>
                                      </p:cBhvr>
                                      <p:to>
                                        <p:strVal val="visible"/>
                                      </p:to>
                                    </p:set>
                                  </p:childTnLst>
                                </p:cTn>
                              </p:par>
                            </p:childTnLst>
                          </p:cTn>
                        </p:par>
                        <p:par>
                          <p:cTn id="80" fill="hold" nodeType="afterGroup">
                            <p:stCondLst>
                              <p:cond delay="500"/>
                            </p:stCondLst>
                            <p:childTnLst>
                              <p:par>
                                <p:cTn id="81" presetID="1" presetClass="entr" presetSubtype="0" fill="hold" grpId="0" nodeType="afterEffect">
                                  <p:stCondLst>
                                    <p:cond delay="0"/>
                                  </p:stCondLst>
                                  <p:childTnLst>
                                    <p:set>
                                      <p:cBhvr>
                                        <p:cTn id="82" dur="1" fill="hold">
                                          <p:stCondLst>
                                            <p:cond delay="499"/>
                                          </p:stCondLst>
                                        </p:cTn>
                                        <p:tgtEl>
                                          <p:spTgt spid="1171518"/>
                                        </p:tgtEl>
                                        <p:attrNameLst>
                                          <p:attrName>style.visibility</p:attrName>
                                        </p:attrNameLst>
                                      </p:cBhvr>
                                      <p:to>
                                        <p:strVal val="visible"/>
                                      </p:to>
                                    </p:set>
                                  </p:childTnLst>
                                </p:cTn>
                              </p:par>
                            </p:childTnLst>
                          </p:cTn>
                        </p:par>
                        <p:par>
                          <p:cTn id="83" fill="hold" nodeType="afterGroup">
                            <p:stCondLst>
                              <p:cond delay="1000"/>
                            </p:stCondLst>
                            <p:childTnLst>
                              <p:par>
                                <p:cTn id="84" presetID="1" presetClass="entr" presetSubtype="0" fill="hold" grpId="0" nodeType="afterEffect">
                                  <p:stCondLst>
                                    <p:cond delay="0"/>
                                  </p:stCondLst>
                                  <p:childTnLst>
                                    <p:set>
                                      <p:cBhvr>
                                        <p:cTn id="85" dur="1" fill="hold">
                                          <p:stCondLst>
                                            <p:cond delay="499"/>
                                          </p:stCondLst>
                                        </p:cTn>
                                        <p:tgtEl>
                                          <p:spTgt spid="1171519"/>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499"/>
                                          </p:stCondLst>
                                        </p:cTn>
                                        <p:tgtEl>
                                          <p:spTgt spid="1171520"/>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499"/>
                                          </p:stCondLst>
                                        </p:cTn>
                                        <p:tgtEl>
                                          <p:spTgt spid="1171521"/>
                                        </p:tgtEl>
                                        <p:attrNameLst>
                                          <p:attrName>style.visibility</p:attrName>
                                        </p:attrNameLst>
                                      </p:cBhvr>
                                      <p:to>
                                        <p:strVal val="visible"/>
                                      </p:to>
                                    </p:set>
                                  </p:childTnLst>
                                </p:cTn>
                              </p:par>
                            </p:childTnLst>
                          </p:cTn>
                        </p:par>
                        <p:par>
                          <p:cTn id="92" fill="hold" nodeType="afterGroup">
                            <p:stCondLst>
                              <p:cond delay="500"/>
                            </p:stCondLst>
                            <p:childTnLst>
                              <p:par>
                                <p:cTn id="93" presetID="1" presetClass="entr" presetSubtype="0" fill="hold" grpId="0" nodeType="afterEffect">
                                  <p:stCondLst>
                                    <p:cond delay="0"/>
                                  </p:stCondLst>
                                  <p:childTnLst>
                                    <p:set>
                                      <p:cBhvr>
                                        <p:cTn id="94" dur="1" fill="hold">
                                          <p:stCondLst>
                                            <p:cond delay="499"/>
                                          </p:stCondLst>
                                        </p:cTn>
                                        <p:tgtEl>
                                          <p:spTgt spid="1171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59" grpId="0" animBg="1"/>
      <p:bldP spid="1171460" grpId="0" autoUpdateAnimBg="0"/>
      <p:bldP spid="1171461" grpId="0" autoUpdateAnimBg="0"/>
      <p:bldP spid="1171490" grpId="0" autoUpdateAnimBg="0"/>
      <p:bldP spid="1171491" grpId="0" animBg="1"/>
      <p:bldP spid="1171492" grpId="0" autoUpdateAnimBg="0"/>
      <p:bldP spid="1171511" grpId="0" autoUpdateAnimBg="0"/>
      <p:bldP spid="1171512" grpId="0" animBg="1"/>
      <p:bldP spid="1171513" grpId="0" animBg="1"/>
      <p:bldP spid="1171516" grpId="0" autoUpdateAnimBg="0"/>
      <p:bldP spid="1171517" grpId="0" animBg="1"/>
      <p:bldP spid="1171518" grpId="0" animBg="1"/>
      <p:bldP spid="1171519" grpId="0" animBg="1" autoUpdateAnimBg="0"/>
      <p:bldP spid="1171520" grpId="0" autoUpdateAnimBg="0"/>
      <p:bldP spid="1171521" grpId="0" animBg="1"/>
      <p:bldP spid="117152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9"/>
          <p:cNvSpPr>
            <a:spLocks noGrp="1" noChangeArrowheads="1"/>
          </p:cNvSpPr>
          <p:nvPr>
            <p:ph type="title"/>
          </p:nvPr>
        </p:nvSpPr>
        <p:spPr>
          <a:xfrm>
            <a:off x="0" y="0"/>
            <a:ext cx="9144000" cy="914400"/>
          </a:xfrm>
        </p:spPr>
        <p:txBody>
          <a:bodyPr/>
          <a:lstStyle/>
          <a:p>
            <a:r>
              <a:rPr lang="en-US" altLang="en-US" dirty="0" err="1" smtClean="0">
                <a:sym typeface="Symbol" pitchFamily="18" charset="2"/>
              </a:rPr>
              <a:t>iClicker</a:t>
            </a:r>
            <a:r>
              <a:rPr lang="en-US" altLang="en-US" dirty="0" smtClean="0">
                <a:sym typeface="Symbol" pitchFamily="18" charset="2"/>
              </a:rPr>
              <a:t> Questions</a:t>
            </a:r>
            <a:endParaRPr lang="en-US" altLang="en-US" dirty="0" smtClean="0"/>
          </a:p>
        </p:txBody>
      </p:sp>
      <p:cxnSp>
        <p:nvCxnSpPr>
          <p:cNvPr id="12"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TextBox 1"/>
          <p:cNvSpPr txBox="1"/>
          <p:nvPr/>
        </p:nvSpPr>
        <p:spPr>
          <a:xfrm>
            <a:off x="533400" y="1828800"/>
            <a:ext cx="8077200" cy="2015936"/>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500" dirty="0" smtClean="0">
                <a:latin typeface="+mj-lt"/>
              </a:rPr>
              <a:t>When plug in two batteries in series instead of one, the current will be</a:t>
            </a:r>
          </a:p>
          <a:p>
            <a:pPr marL="800100" lvl="1" indent="-342900">
              <a:buAutoNum type="alphaUcPeriod"/>
            </a:pPr>
            <a:r>
              <a:rPr lang="en-US" sz="2500" dirty="0" smtClean="0">
                <a:latin typeface="+mj-lt"/>
              </a:rPr>
              <a:t>Double </a:t>
            </a:r>
          </a:p>
          <a:p>
            <a:pPr marL="800100" lvl="1" indent="-342900">
              <a:buAutoNum type="alphaUcPeriod"/>
            </a:pPr>
            <a:r>
              <a:rPr lang="en-US" sz="2500" dirty="0" smtClean="0">
                <a:latin typeface="+mj-lt"/>
              </a:rPr>
              <a:t>Halved </a:t>
            </a:r>
            <a:endParaRPr lang="en-US" sz="2500" dirty="0">
              <a:latin typeface="+mj-lt"/>
            </a:endParaRPr>
          </a:p>
          <a:p>
            <a:pPr marL="800100" lvl="1" indent="-342900">
              <a:buAutoNum type="alphaUcPeriod"/>
            </a:pPr>
            <a:r>
              <a:rPr lang="en-US" sz="2500" dirty="0" smtClean="0">
                <a:latin typeface="+mj-lt"/>
              </a:rPr>
              <a:t>unchanged</a:t>
            </a:r>
            <a:endParaRPr lang="en-US" sz="2500" dirty="0">
              <a:latin typeface="+mj-lt"/>
            </a:endParaRPr>
          </a:p>
        </p:txBody>
      </p:sp>
      <p:sp>
        <p:nvSpPr>
          <p:cNvPr id="13" name="Rectangle 12"/>
          <p:cNvSpPr/>
          <p:nvPr/>
        </p:nvSpPr>
        <p:spPr>
          <a:xfrm>
            <a:off x="-533400" y="1100675"/>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3" name="Slide Number Placeholder 2"/>
          <p:cNvSpPr>
            <a:spLocks noGrp="1"/>
          </p:cNvSpPr>
          <p:nvPr>
            <p:ph type="sldNum" sz="quarter" idx="12"/>
          </p:nvPr>
        </p:nvSpPr>
        <p:spPr/>
        <p:txBody>
          <a:bodyPr/>
          <a:lstStyle/>
          <a:p>
            <a:fld id="{FFE573D2-3820-44B2-8B7E-A5023CB4F8D3}" type="slidenum">
              <a:rPr lang="en-US" altLang="en-US" smtClean="0"/>
              <a:pPr/>
              <a:t>21</a:t>
            </a:fld>
            <a:endParaRPr lang="en-US" altLang="en-US"/>
          </a:p>
        </p:txBody>
      </p:sp>
    </p:spTree>
    <p:extLst>
      <p:ext uri="{BB962C8B-B14F-4D97-AF65-F5344CB8AC3E}">
        <p14:creationId xmlns:p14="http://schemas.microsoft.com/office/powerpoint/2010/main" val="224970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Text Box 2"/>
          <p:cNvSpPr txBox="1">
            <a:spLocks noChangeArrowheads="1"/>
          </p:cNvSpPr>
          <p:nvPr/>
        </p:nvSpPr>
        <p:spPr bwMode="auto">
          <a:xfrm>
            <a:off x="1676400" y="1447800"/>
            <a:ext cx="573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Why light bulb is brighter with two batteries?</a:t>
            </a:r>
            <a:endParaRPr lang="en-US" altLang="en-US"/>
          </a:p>
        </p:txBody>
      </p:sp>
      <p:pic>
        <p:nvPicPr>
          <p:cNvPr id="54274" name="Picture 3" descr="Fig18"/>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381000" y="1143000"/>
            <a:ext cx="12779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descr="Fig18"/>
          <p:cNvPicPr>
            <a:picLocks noChangeAspect="1" noChangeArrowheads="1"/>
          </p:cNvPicPr>
          <p:nvPr/>
        </p:nvPicPr>
        <p:blipFill>
          <a:blip r:embed="rId5">
            <a:lum contrast="18000"/>
            <a:extLst>
              <a:ext uri="{28A0092B-C50C-407E-A947-70E740481C1C}">
                <a14:useLocalDpi xmlns:a14="http://schemas.microsoft.com/office/drawing/2010/main" val="0"/>
              </a:ext>
            </a:extLst>
          </a:blip>
          <a:srcRect b="1964"/>
          <a:stretch>
            <a:fillRect/>
          </a:stretch>
        </p:blipFill>
        <p:spPr bwMode="auto">
          <a:xfrm>
            <a:off x="7696200" y="1371600"/>
            <a:ext cx="9445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91269" name="Object 2"/>
          <p:cNvGraphicFramePr>
            <a:graphicFrameLocks noChangeAspect="1"/>
          </p:cNvGraphicFramePr>
          <p:nvPr/>
        </p:nvGraphicFramePr>
        <p:xfrm>
          <a:off x="514350" y="3897313"/>
          <a:ext cx="1590675" cy="373062"/>
        </p:xfrm>
        <a:graphic>
          <a:graphicData uri="http://schemas.openxmlformats.org/presentationml/2006/ole">
            <mc:AlternateContent xmlns:mc="http://schemas.openxmlformats.org/markup-compatibility/2006">
              <mc:Choice xmlns:v="urn:schemas-microsoft-com:vml" Requires="v">
                <p:oleObj spid="_x0000_s55293" name="Equation" r:id="rId6" imgW="863600" imgH="203200" progId="Equation.3">
                  <p:embed/>
                </p:oleObj>
              </mc:Choice>
              <mc:Fallback>
                <p:oleObj name="Equation" r:id="rId6" imgW="863600" imgH="2032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350" y="3897313"/>
                        <a:ext cx="1590675" cy="373062"/>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0" name="Object 3"/>
          <p:cNvGraphicFramePr>
            <a:graphicFrameLocks noChangeAspect="1"/>
          </p:cNvGraphicFramePr>
          <p:nvPr/>
        </p:nvGraphicFramePr>
        <p:xfrm>
          <a:off x="514350" y="4267200"/>
          <a:ext cx="1100138" cy="723900"/>
        </p:xfrm>
        <a:graphic>
          <a:graphicData uri="http://schemas.openxmlformats.org/presentationml/2006/ole">
            <mc:AlternateContent xmlns:mc="http://schemas.openxmlformats.org/markup-compatibility/2006">
              <mc:Choice xmlns:v="urn:schemas-microsoft-com:vml" Requires="v">
                <p:oleObj spid="_x0000_s55294" name="Equation" r:id="rId8" imgW="596900" imgH="393700" progId="Equation.3">
                  <p:embed/>
                </p:oleObj>
              </mc:Choice>
              <mc:Fallback>
                <p:oleObj name="Equation" r:id="rId8" imgW="596900" imgH="3937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350" y="4267200"/>
                        <a:ext cx="1100138" cy="723900"/>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1" name="Object 4"/>
          <p:cNvGraphicFramePr>
            <a:graphicFrameLocks noChangeAspect="1"/>
          </p:cNvGraphicFramePr>
          <p:nvPr/>
        </p:nvGraphicFramePr>
        <p:xfrm>
          <a:off x="457200" y="4876800"/>
          <a:ext cx="2381250" cy="723900"/>
        </p:xfrm>
        <a:graphic>
          <a:graphicData uri="http://schemas.openxmlformats.org/presentationml/2006/ole">
            <mc:AlternateContent xmlns:mc="http://schemas.openxmlformats.org/markup-compatibility/2006">
              <mc:Choice xmlns:v="urn:schemas-microsoft-com:vml" Requires="v">
                <p:oleObj spid="_x0000_s55295" name="Equation" r:id="rId10" imgW="1295400" imgH="393700" progId="Equation.3">
                  <p:embed/>
                </p:oleObj>
              </mc:Choice>
              <mc:Fallback>
                <p:oleObj name="Equation" r:id="rId10" imgW="1295400" imgH="39370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876800"/>
                        <a:ext cx="2381250" cy="723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2" name="Object 5"/>
          <p:cNvGraphicFramePr>
            <a:graphicFrameLocks noChangeAspect="1"/>
          </p:cNvGraphicFramePr>
          <p:nvPr/>
        </p:nvGraphicFramePr>
        <p:xfrm>
          <a:off x="6477000" y="3581400"/>
          <a:ext cx="1728788" cy="373063"/>
        </p:xfrm>
        <a:graphic>
          <a:graphicData uri="http://schemas.openxmlformats.org/presentationml/2006/ole">
            <mc:AlternateContent xmlns:mc="http://schemas.openxmlformats.org/markup-compatibility/2006">
              <mc:Choice xmlns:v="urn:schemas-microsoft-com:vml" Requires="v">
                <p:oleObj spid="_x0000_s95232" name="Equation" r:id="rId12" imgW="939800" imgH="203200" progId="Equation.3">
                  <p:embed/>
                </p:oleObj>
              </mc:Choice>
              <mc:Fallback>
                <p:oleObj name="Equation" r:id="rId12" imgW="939800" imgH="20320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3581400"/>
                        <a:ext cx="1728788" cy="373063"/>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3" name="Object 6"/>
          <p:cNvGraphicFramePr>
            <a:graphicFrameLocks noChangeAspect="1"/>
          </p:cNvGraphicFramePr>
          <p:nvPr/>
        </p:nvGraphicFramePr>
        <p:xfrm>
          <a:off x="6400800" y="4114800"/>
          <a:ext cx="1239838" cy="723900"/>
        </p:xfrm>
        <a:graphic>
          <a:graphicData uri="http://schemas.openxmlformats.org/presentationml/2006/ole">
            <mc:AlternateContent xmlns:mc="http://schemas.openxmlformats.org/markup-compatibility/2006">
              <mc:Choice xmlns:v="urn:schemas-microsoft-com:vml" Requires="v">
                <p:oleObj spid="_x0000_s95233" name="Equation" r:id="rId14" imgW="673100" imgH="393700" progId="Equation.3">
                  <p:embed/>
                </p:oleObj>
              </mc:Choice>
              <mc:Fallback>
                <p:oleObj name="Equation" r:id="rId14" imgW="673100" imgH="393700" progId="Equation.3">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4114800"/>
                        <a:ext cx="1239838" cy="723900"/>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281" name="Rectangle 12"/>
          <p:cNvSpPr>
            <a:spLocks noChangeArrowheads="1"/>
          </p:cNvSpPr>
          <p:nvPr/>
        </p:nvSpPr>
        <p:spPr bwMode="auto">
          <a:xfrm>
            <a:off x="3429000" y="4038600"/>
            <a:ext cx="2667000" cy="2286000"/>
          </a:xfrm>
          <a:prstGeom prst="rect">
            <a:avLst/>
          </a:prstGeom>
          <a:solidFill>
            <a:srgbClr val="F6F63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aphicFrame>
        <p:nvGraphicFramePr>
          <p:cNvPr id="54282" name="Object 7"/>
          <p:cNvGraphicFramePr>
            <a:graphicFrameLocks noChangeAspect="1"/>
          </p:cNvGraphicFramePr>
          <p:nvPr>
            <p:extLst>
              <p:ext uri="{D42A27DB-BD31-4B8C-83A1-F6EECF244321}">
                <p14:modId xmlns:p14="http://schemas.microsoft.com/office/powerpoint/2010/main" val="123534384"/>
              </p:ext>
            </p:extLst>
          </p:nvPr>
        </p:nvGraphicFramePr>
        <p:xfrm>
          <a:off x="3611880" y="4783137"/>
          <a:ext cx="2265363" cy="796925"/>
        </p:xfrm>
        <a:graphic>
          <a:graphicData uri="http://schemas.openxmlformats.org/presentationml/2006/ole">
            <mc:AlternateContent xmlns:mc="http://schemas.openxmlformats.org/markup-compatibility/2006">
              <mc:Choice xmlns:v="urn:schemas-microsoft-com:vml" Requires="v">
                <p:oleObj spid="_x0000_s95234" name="Equation" r:id="rId16" imgW="1231560" imgH="431640" progId="Equation.DSMT4">
                  <p:embed/>
                </p:oleObj>
              </mc:Choice>
              <mc:Fallback>
                <p:oleObj name="Equation" r:id="rId16" imgW="1231560" imgH="431640" progId="Equation.DSMT4">
                  <p:embed/>
                  <p:pic>
                    <p:nvPicPr>
                      <p:cNvPr id="0" name="Object 7"/>
                      <p:cNvPicPr>
                        <a:picLocks noChangeAspect="1" noChangeArrowheads="1"/>
                      </p:cNvPicPr>
                      <p:nvPr/>
                    </p:nvPicPr>
                    <p:blipFill>
                      <a:blip r:embed="rId17"/>
                      <a:srcRect/>
                      <a:stretch>
                        <a:fillRect/>
                      </a:stretch>
                    </p:blipFill>
                    <p:spPr bwMode="auto">
                      <a:xfrm>
                        <a:off x="3611880" y="4783137"/>
                        <a:ext cx="2265363" cy="796925"/>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283" name="Text Box 14"/>
          <p:cNvSpPr txBox="1">
            <a:spLocks noChangeArrowheads="1"/>
          </p:cNvSpPr>
          <p:nvPr/>
        </p:nvSpPr>
        <p:spPr bwMode="auto">
          <a:xfrm>
            <a:off x="3611880" y="4191000"/>
            <a:ext cx="2349500" cy="45720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a:solidFill>
                  <a:srgbClr val="FF0000"/>
                </a:solidFill>
              </a:rPr>
              <a:t>Work per second:</a:t>
            </a:r>
            <a:endParaRPr lang="en-US" altLang="en-US" dirty="0"/>
          </a:p>
        </p:txBody>
      </p:sp>
      <p:graphicFrame>
        <p:nvGraphicFramePr>
          <p:cNvPr id="54284" name="Object 8"/>
          <p:cNvGraphicFramePr>
            <a:graphicFrameLocks noChangeAspect="1"/>
          </p:cNvGraphicFramePr>
          <p:nvPr/>
        </p:nvGraphicFramePr>
        <p:xfrm>
          <a:off x="3844925" y="5876925"/>
          <a:ext cx="1563688" cy="354013"/>
        </p:xfrm>
        <a:graphic>
          <a:graphicData uri="http://schemas.openxmlformats.org/presentationml/2006/ole">
            <mc:AlternateContent xmlns:mc="http://schemas.openxmlformats.org/markup-compatibility/2006">
              <mc:Choice xmlns:v="urn:schemas-microsoft-com:vml" Requires="v">
                <p:oleObj spid="_x0000_s95235" name="Equation" r:id="rId18" imgW="850900" imgH="190500" progId="Equation.DSMT4">
                  <p:embed/>
                </p:oleObj>
              </mc:Choice>
              <mc:Fallback>
                <p:oleObj name="Equation" r:id="rId18" imgW="850900" imgH="190500" progId="Equation.DSMT4">
                  <p:embed/>
                  <p:pic>
                    <p:nvPicPr>
                      <p:cNvPr id="0" name="Objec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44925" y="5876925"/>
                        <a:ext cx="1563688" cy="354013"/>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0" name="Object 9"/>
          <p:cNvGraphicFramePr>
            <a:graphicFrameLocks noChangeAspect="1"/>
          </p:cNvGraphicFramePr>
          <p:nvPr/>
        </p:nvGraphicFramePr>
        <p:xfrm>
          <a:off x="387350" y="5580063"/>
          <a:ext cx="2519363" cy="842962"/>
        </p:xfrm>
        <a:graphic>
          <a:graphicData uri="http://schemas.openxmlformats.org/presentationml/2006/ole">
            <mc:AlternateContent xmlns:mc="http://schemas.openxmlformats.org/markup-compatibility/2006">
              <mc:Choice xmlns:v="urn:schemas-microsoft-com:vml" Requires="v">
                <p:oleObj spid="_x0000_s95236" name="Equation" r:id="rId20" imgW="1371600" imgH="457200" progId="Equation.DSMT4">
                  <p:embed/>
                </p:oleObj>
              </mc:Choice>
              <mc:Fallback>
                <p:oleObj name="Equation" r:id="rId20" imgW="1371600" imgH="457200" progId="Equation.DSMT4">
                  <p:embed/>
                  <p:pic>
                    <p:nvPicPr>
                      <p:cNvPr id="0" name="Object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7350" y="5580063"/>
                        <a:ext cx="2519363" cy="842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1" name="Object 10"/>
          <p:cNvGraphicFramePr>
            <a:graphicFrameLocks noChangeAspect="1"/>
          </p:cNvGraphicFramePr>
          <p:nvPr/>
        </p:nvGraphicFramePr>
        <p:xfrm>
          <a:off x="6448425" y="5421313"/>
          <a:ext cx="2682875" cy="841375"/>
        </p:xfrm>
        <a:graphic>
          <a:graphicData uri="http://schemas.openxmlformats.org/presentationml/2006/ole">
            <mc:AlternateContent xmlns:mc="http://schemas.openxmlformats.org/markup-compatibility/2006">
              <mc:Choice xmlns:v="urn:schemas-microsoft-com:vml" Requires="v">
                <p:oleObj spid="_x0000_s95237" name="Equation" r:id="rId22" imgW="1460500" imgH="457200" progId="Equation.DSMT4">
                  <p:embed/>
                </p:oleObj>
              </mc:Choice>
              <mc:Fallback>
                <p:oleObj name="Equation" r:id="rId22" imgW="1460500" imgH="457200" progId="Equation.DSMT4">
                  <p:embed/>
                  <p:pic>
                    <p:nvPicPr>
                      <p:cNvPr id="0" name="Object 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48425" y="5421313"/>
                        <a:ext cx="2682875" cy="841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2" name="Object 11"/>
          <p:cNvGraphicFramePr>
            <a:graphicFrameLocks noChangeAspect="1"/>
          </p:cNvGraphicFramePr>
          <p:nvPr/>
        </p:nvGraphicFramePr>
        <p:xfrm>
          <a:off x="6483350" y="6348413"/>
          <a:ext cx="1800225" cy="373062"/>
        </p:xfrm>
        <a:graphic>
          <a:graphicData uri="http://schemas.openxmlformats.org/presentationml/2006/ole">
            <mc:AlternateContent xmlns:mc="http://schemas.openxmlformats.org/markup-compatibility/2006">
              <mc:Choice xmlns:v="urn:schemas-microsoft-com:vml" Requires="v">
                <p:oleObj spid="_x0000_s95238" name="Equation" r:id="rId24" imgW="977900" imgH="203200" progId="Equation.DSMT4">
                  <p:embed/>
                </p:oleObj>
              </mc:Choice>
              <mc:Fallback>
                <p:oleObj name="Equation" r:id="rId24" imgW="977900" imgH="203200" progId="Equation.DSMT4">
                  <p:embed/>
                  <p:pic>
                    <p:nvPicPr>
                      <p:cNvPr id="0" name="Object 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83350" y="6348413"/>
                        <a:ext cx="1800225" cy="373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288" name="Rectangle 19"/>
          <p:cNvSpPr>
            <a:spLocks noGrp="1" noChangeArrowheads="1"/>
          </p:cNvSpPr>
          <p:nvPr>
            <p:ph type="title"/>
          </p:nvPr>
        </p:nvSpPr>
        <p:spPr>
          <a:xfrm>
            <a:off x="0" y="0"/>
            <a:ext cx="9144000" cy="914400"/>
          </a:xfrm>
        </p:spPr>
        <p:txBody>
          <a:bodyPr/>
          <a:lstStyle/>
          <a:p>
            <a:r>
              <a:rPr lang="en-US" altLang="en-US" smtClean="0"/>
              <a:t>Two Batteries in Series</a:t>
            </a:r>
          </a:p>
        </p:txBody>
      </p:sp>
      <p:sp>
        <p:nvSpPr>
          <p:cNvPr id="1291284" name="Rectangle 20"/>
          <p:cNvSpPr>
            <a:spLocks noChangeArrowheads="1"/>
          </p:cNvSpPr>
          <p:nvPr/>
        </p:nvSpPr>
        <p:spPr bwMode="auto">
          <a:xfrm>
            <a:off x="1676400" y="1935163"/>
            <a:ext cx="5943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8000"/>
                </a:solidFill>
              </a:rPr>
              <a:t>Two batteries in series can drive more current:</a:t>
            </a:r>
          </a:p>
          <a:p>
            <a:pPr eaLnBrk="1" hangingPunct="1"/>
            <a:r>
              <a:rPr lang="en-US" altLang="en-US">
                <a:solidFill>
                  <a:srgbClr val="008000"/>
                </a:solidFill>
              </a:rPr>
              <a:t>Potential difference across two batteries in series is 2</a:t>
            </a:r>
            <a:r>
              <a:rPr lang="en-US" altLang="en-US" i="1">
                <a:solidFill>
                  <a:srgbClr val="008000"/>
                </a:solidFill>
              </a:rPr>
              <a:t>emf </a:t>
            </a:r>
            <a:r>
              <a:rPr lang="en-US" altLang="en-US">
                <a:solidFill>
                  <a:srgbClr val="008000"/>
                </a:solidFill>
                <a:sym typeface="Symbol" pitchFamily="18" charset="2"/>
              </a:rPr>
              <a:t></a:t>
            </a:r>
            <a:r>
              <a:rPr lang="en-US" altLang="en-US">
                <a:solidFill>
                  <a:srgbClr val="008000"/>
                </a:solidFill>
              </a:rPr>
              <a:t> doubles electric field everywhere in the circuit </a:t>
            </a:r>
            <a:r>
              <a:rPr lang="en-US" altLang="en-US">
                <a:solidFill>
                  <a:srgbClr val="008000"/>
                </a:solidFill>
                <a:sym typeface="Symbol" pitchFamily="18" charset="2"/>
              </a:rPr>
              <a:t></a:t>
            </a:r>
            <a:r>
              <a:rPr lang="en-US" altLang="en-US">
                <a:solidFill>
                  <a:srgbClr val="008000"/>
                </a:solidFill>
              </a:rPr>
              <a:t> doubles drift speed </a:t>
            </a:r>
            <a:r>
              <a:rPr lang="en-US" altLang="en-US">
                <a:solidFill>
                  <a:srgbClr val="008000"/>
                </a:solidFill>
                <a:sym typeface="Symbol" pitchFamily="18" charset="2"/>
              </a:rPr>
              <a:t></a:t>
            </a:r>
            <a:r>
              <a:rPr lang="en-US" altLang="en-US">
                <a:solidFill>
                  <a:srgbClr val="008000"/>
                </a:solidFill>
              </a:rPr>
              <a:t> doubles current.</a:t>
            </a:r>
            <a:endParaRPr lang="en-US" altLang="en-US"/>
          </a:p>
        </p:txBody>
      </p:sp>
      <p:graphicFrame>
        <p:nvGraphicFramePr>
          <p:cNvPr id="54290" name="Object 12"/>
          <p:cNvGraphicFramePr>
            <a:graphicFrameLocks noChangeAspect="1"/>
          </p:cNvGraphicFramePr>
          <p:nvPr/>
        </p:nvGraphicFramePr>
        <p:xfrm>
          <a:off x="6400800" y="4873625"/>
          <a:ext cx="1676400" cy="765175"/>
        </p:xfrm>
        <a:graphic>
          <a:graphicData uri="http://schemas.openxmlformats.org/presentationml/2006/ole">
            <mc:AlternateContent xmlns:mc="http://schemas.openxmlformats.org/markup-compatibility/2006">
              <mc:Choice xmlns:v="urn:schemas-microsoft-com:vml" Requires="v">
                <p:oleObj spid="_x0000_s95239" name="Equation" r:id="rId26" imgW="863600" imgH="393700" progId="Equation.DSMT4">
                  <p:embed/>
                </p:oleObj>
              </mc:Choice>
              <mc:Fallback>
                <p:oleObj name="Equation" r:id="rId26" imgW="863600" imgH="393700" progId="Equation.DSMT4">
                  <p:embed/>
                  <p:pic>
                    <p:nvPicPr>
                      <p:cNvPr id="0" name="Object 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00800" y="4873625"/>
                        <a:ext cx="167640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20"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152400"/>
            <a:ext cx="9144000" cy="914400"/>
          </a:xfrm>
        </p:spPr>
        <p:txBody>
          <a:bodyPr/>
          <a:lstStyle/>
          <a:p>
            <a:r>
              <a:rPr lang="en-US" altLang="en-US" dirty="0" smtClean="0">
                <a:solidFill>
                  <a:srgbClr val="FF0000"/>
                </a:solidFill>
              </a:rPr>
              <a:t>More for Today</a:t>
            </a:r>
          </a:p>
        </p:txBody>
      </p:sp>
      <p:sp>
        <p:nvSpPr>
          <p:cNvPr id="3" name="Content Placeholder 2"/>
          <p:cNvSpPr>
            <a:spLocks noGrp="1"/>
          </p:cNvSpPr>
          <p:nvPr>
            <p:ph idx="1"/>
          </p:nvPr>
        </p:nvSpPr>
        <p:spPr/>
        <p:txBody>
          <a:bodyPr>
            <a:normAutofit/>
          </a:bodyPr>
          <a:lstStyle/>
          <a:p>
            <a:pPr>
              <a:defRPr/>
            </a:pPr>
            <a:r>
              <a:rPr lang="en-US" sz="2800" dirty="0" smtClean="0">
                <a:ea typeface="ＭＳ Ｐゴシック" pitchFamily="76" charset="-128"/>
              </a:rPr>
              <a:t>Charge and discharge capacitors </a:t>
            </a:r>
          </a:p>
          <a:p>
            <a:pPr>
              <a:defRPr/>
            </a:pPr>
            <a:r>
              <a:rPr lang="en-US" sz="2800" dirty="0" smtClean="0">
                <a:ea typeface="ＭＳ Ｐゴシック" pitchFamily="76" charset="-128"/>
              </a:rPr>
              <a:t>Different way of connecting capacitors.</a:t>
            </a:r>
          </a:p>
          <a:p>
            <a:pPr>
              <a:defRPr/>
            </a:pPr>
            <a:r>
              <a:rPr lang="en-US" sz="2800" dirty="0" smtClean="0">
                <a:ea typeface="ＭＳ Ｐゴシック" pitchFamily="76" charset="-128"/>
              </a:rPr>
              <a:t>(More details on resistance) </a:t>
            </a:r>
            <a:endParaRPr lang="en-US" sz="2800" dirty="0">
              <a:ea typeface="ＭＳ Ｐゴシック" pitchFamily="76" charset="-128"/>
            </a:endParaRP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9F5C2AA7-5669-46C5-AEF7-0BA078A668C6}" type="slidenum">
              <a:rPr lang="en-US" altLang="en-US" smtClean="0"/>
              <a:pPr/>
              <a:t>23</a:t>
            </a:fld>
            <a:endParaRPr lang="en-US" altLang="en-US"/>
          </a:p>
        </p:txBody>
      </p:sp>
    </p:spTree>
    <p:extLst>
      <p:ext uri="{BB962C8B-B14F-4D97-AF65-F5344CB8AC3E}">
        <p14:creationId xmlns:p14="http://schemas.microsoft.com/office/powerpoint/2010/main" val="3419965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4" name="Text Box 2"/>
          <p:cNvSpPr txBox="1">
            <a:spLocks noChangeArrowheads="1"/>
          </p:cNvSpPr>
          <p:nvPr/>
        </p:nvSpPr>
        <p:spPr bwMode="auto">
          <a:xfrm>
            <a:off x="533400" y="1143000"/>
            <a:ext cx="356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Electric field in a capacitor:</a:t>
            </a:r>
            <a:endParaRPr lang="en-US" altLang="en-US"/>
          </a:p>
        </p:txBody>
      </p:sp>
      <p:graphicFrame>
        <p:nvGraphicFramePr>
          <p:cNvPr id="47106" name="Object 2"/>
          <p:cNvGraphicFramePr>
            <a:graphicFrameLocks noChangeAspect="1"/>
          </p:cNvGraphicFramePr>
          <p:nvPr/>
        </p:nvGraphicFramePr>
        <p:xfrm>
          <a:off x="4191000" y="1066800"/>
          <a:ext cx="1166813" cy="793750"/>
        </p:xfrm>
        <a:graphic>
          <a:graphicData uri="http://schemas.openxmlformats.org/presentationml/2006/ole">
            <mc:AlternateContent xmlns:mc="http://schemas.openxmlformats.org/markup-compatibility/2006">
              <mc:Choice xmlns:v="urn:schemas-microsoft-com:vml" Requires="v">
                <p:oleObj spid="_x0000_s86050" name="Equation" r:id="rId4" imgW="634680" imgH="431640" progId="Equation.DSMT4">
                  <p:embed/>
                </p:oleObj>
              </mc:Choice>
              <mc:Fallback>
                <p:oleObj name="Equation" r:id="rId4" imgW="6346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066800"/>
                        <a:ext cx="1166813" cy="793750"/>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7115" name="Group 4"/>
          <p:cNvGrpSpPr>
            <a:grpSpLocks/>
          </p:cNvGrpSpPr>
          <p:nvPr/>
        </p:nvGrpSpPr>
        <p:grpSpPr bwMode="auto">
          <a:xfrm>
            <a:off x="6553200" y="609600"/>
            <a:ext cx="2057400" cy="4419600"/>
            <a:chOff x="3744" y="336"/>
            <a:chExt cx="1296" cy="2784"/>
          </a:xfrm>
        </p:grpSpPr>
        <p:sp>
          <p:nvSpPr>
            <p:cNvPr id="47124" name="Rectangle 5"/>
            <p:cNvSpPr>
              <a:spLocks noChangeArrowheads="1"/>
            </p:cNvSpPr>
            <p:nvPr/>
          </p:nvSpPr>
          <p:spPr bwMode="auto">
            <a:xfrm>
              <a:off x="3744" y="672"/>
              <a:ext cx="288" cy="196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125" name="Rectangle 6"/>
            <p:cNvSpPr>
              <a:spLocks noChangeArrowheads="1"/>
            </p:cNvSpPr>
            <p:nvPr/>
          </p:nvSpPr>
          <p:spPr bwMode="auto">
            <a:xfrm>
              <a:off x="4752" y="672"/>
              <a:ext cx="288" cy="1968"/>
            </a:xfrm>
            <a:prstGeom prst="rec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126" name="Line 7"/>
            <p:cNvSpPr>
              <a:spLocks noChangeShapeType="1"/>
            </p:cNvSpPr>
            <p:nvPr/>
          </p:nvSpPr>
          <p:spPr bwMode="auto">
            <a:xfrm>
              <a:off x="3888" y="1056"/>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7" name="Line 8"/>
            <p:cNvSpPr>
              <a:spLocks noChangeShapeType="1"/>
            </p:cNvSpPr>
            <p:nvPr/>
          </p:nvSpPr>
          <p:spPr bwMode="auto">
            <a:xfrm>
              <a:off x="3888" y="134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8" name="Line 9"/>
            <p:cNvSpPr>
              <a:spLocks noChangeShapeType="1"/>
            </p:cNvSpPr>
            <p:nvPr/>
          </p:nvSpPr>
          <p:spPr bwMode="auto">
            <a:xfrm>
              <a:off x="3888" y="172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9" name="Line 10"/>
            <p:cNvSpPr>
              <a:spLocks noChangeShapeType="1"/>
            </p:cNvSpPr>
            <p:nvPr/>
          </p:nvSpPr>
          <p:spPr bwMode="auto">
            <a:xfrm>
              <a:off x="3888" y="206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0" name="Line 11"/>
            <p:cNvSpPr>
              <a:spLocks noChangeShapeType="1"/>
            </p:cNvSpPr>
            <p:nvPr/>
          </p:nvSpPr>
          <p:spPr bwMode="auto">
            <a:xfrm>
              <a:off x="3888" y="2400"/>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1" name="Line 12"/>
            <p:cNvSpPr>
              <a:spLocks noChangeShapeType="1"/>
            </p:cNvSpPr>
            <p:nvPr/>
          </p:nvSpPr>
          <p:spPr bwMode="auto">
            <a:xfrm>
              <a:off x="3888" y="76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7132" name="Group 13"/>
            <p:cNvGrpSpPr>
              <a:grpSpLocks/>
            </p:cNvGrpSpPr>
            <p:nvPr/>
          </p:nvGrpSpPr>
          <p:grpSpPr bwMode="auto">
            <a:xfrm>
              <a:off x="4800" y="1296"/>
              <a:ext cx="96" cy="96"/>
              <a:chOff x="3408" y="2736"/>
              <a:chExt cx="96" cy="96"/>
            </a:xfrm>
          </p:grpSpPr>
          <p:sp>
            <p:nvSpPr>
              <p:cNvPr id="47156" name="Line 14"/>
              <p:cNvSpPr>
                <a:spLocks noChangeShapeType="1"/>
              </p:cNvSpPr>
              <p:nvPr/>
            </p:nvSpPr>
            <p:spPr bwMode="auto">
              <a:xfrm>
                <a:off x="3408" y="278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7" name="Line 15"/>
              <p:cNvSpPr>
                <a:spLocks noChangeShapeType="1"/>
              </p:cNvSpPr>
              <p:nvPr/>
            </p:nvSpPr>
            <p:spPr bwMode="auto">
              <a:xfrm>
                <a:off x="3456" y="273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33" name="Group 16"/>
            <p:cNvGrpSpPr>
              <a:grpSpLocks/>
            </p:cNvGrpSpPr>
            <p:nvPr/>
          </p:nvGrpSpPr>
          <p:grpSpPr bwMode="auto">
            <a:xfrm>
              <a:off x="4800" y="1632"/>
              <a:ext cx="96" cy="96"/>
              <a:chOff x="3408" y="2736"/>
              <a:chExt cx="96" cy="96"/>
            </a:xfrm>
          </p:grpSpPr>
          <p:sp>
            <p:nvSpPr>
              <p:cNvPr id="47154" name="Line 17"/>
              <p:cNvSpPr>
                <a:spLocks noChangeShapeType="1"/>
              </p:cNvSpPr>
              <p:nvPr/>
            </p:nvSpPr>
            <p:spPr bwMode="auto">
              <a:xfrm>
                <a:off x="3408" y="278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5" name="Line 18"/>
              <p:cNvSpPr>
                <a:spLocks noChangeShapeType="1"/>
              </p:cNvSpPr>
              <p:nvPr/>
            </p:nvSpPr>
            <p:spPr bwMode="auto">
              <a:xfrm>
                <a:off x="3456" y="273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34" name="Group 19"/>
            <p:cNvGrpSpPr>
              <a:grpSpLocks/>
            </p:cNvGrpSpPr>
            <p:nvPr/>
          </p:nvGrpSpPr>
          <p:grpSpPr bwMode="auto">
            <a:xfrm>
              <a:off x="4800" y="2016"/>
              <a:ext cx="96" cy="96"/>
              <a:chOff x="3408" y="2736"/>
              <a:chExt cx="96" cy="96"/>
            </a:xfrm>
          </p:grpSpPr>
          <p:sp>
            <p:nvSpPr>
              <p:cNvPr id="47152" name="Line 20"/>
              <p:cNvSpPr>
                <a:spLocks noChangeShapeType="1"/>
              </p:cNvSpPr>
              <p:nvPr/>
            </p:nvSpPr>
            <p:spPr bwMode="auto">
              <a:xfrm>
                <a:off x="3408" y="278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3" name="Line 21"/>
              <p:cNvSpPr>
                <a:spLocks noChangeShapeType="1"/>
              </p:cNvSpPr>
              <p:nvPr/>
            </p:nvSpPr>
            <p:spPr bwMode="auto">
              <a:xfrm>
                <a:off x="3456" y="273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35" name="Group 22"/>
            <p:cNvGrpSpPr>
              <a:grpSpLocks/>
            </p:cNvGrpSpPr>
            <p:nvPr/>
          </p:nvGrpSpPr>
          <p:grpSpPr bwMode="auto">
            <a:xfrm>
              <a:off x="4800" y="2352"/>
              <a:ext cx="96" cy="96"/>
              <a:chOff x="3408" y="2736"/>
              <a:chExt cx="96" cy="96"/>
            </a:xfrm>
          </p:grpSpPr>
          <p:sp>
            <p:nvSpPr>
              <p:cNvPr id="47150" name="Line 23"/>
              <p:cNvSpPr>
                <a:spLocks noChangeShapeType="1"/>
              </p:cNvSpPr>
              <p:nvPr/>
            </p:nvSpPr>
            <p:spPr bwMode="auto">
              <a:xfrm>
                <a:off x="3408" y="278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1" name="Line 24"/>
              <p:cNvSpPr>
                <a:spLocks noChangeShapeType="1"/>
              </p:cNvSpPr>
              <p:nvPr/>
            </p:nvSpPr>
            <p:spPr bwMode="auto">
              <a:xfrm>
                <a:off x="3456" y="273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36" name="Group 25"/>
            <p:cNvGrpSpPr>
              <a:grpSpLocks/>
            </p:cNvGrpSpPr>
            <p:nvPr/>
          </p:nvGrpSpPr>
          <p:grpSpPr bwMode="auto">
            <a:xfrm>
              <a:off x="4800" y="1008"/>
              <a:ext cx="96" cy="96"/>
              <a:chOff x="3408" y="2736"/>
              <a:chExt cx="96" cy="96"/>
            </a:xfrm>
          </p:grpSpPr>
          <p:sp>
            <p:nvSpPr>
              <p:cNvPr id="47148" name="Line 26"/>
              <p:cNvSpPr>
                <a:spLocks noChangeShapeType="1"/>
              </p:cNvSpPr>
              <p:nvPr/>
            </p:nvSpPr>
            <p:spPr bwMode="auto">
              <a:xfrm>
                <a:off x="3408" y="278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9" name="Line 27"/>
              <p:cNvSpPr>
                <a:spLocks noChangeShapeType="1"/>
              </p:cNvSpPr>
              <p:nvPr/>
            </p:nvSpPr>
            <p:spPr bwMode="auto">
              <a:xfrm>
                <a:off x="3456" y="273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37" name="Group 28"/>
            <p:cNvGrpSpPr>
              <a:grpSpLocks/>
            </p:cNvGrpSpPr>
            <p:nvPr/>
          </p:nvGrpSpPr>
          <p:grpSpPr bwMode="auto">
            <a:xfrm>
              <a:off x="4800" y="720"/>
              <a:ext cx="96" cy="96"/>
              <a:chOff x="3408" y="2736"/>
              <a:chExt cx="96" cy="96"/>
            </a:xfrm>
          </p:grpSpPr>
          <p:sp>
            <p:nvSpPr>
              <p:cNvPr id="47146" name="Line 29"/>
              <p:cNvSpPr>
                <a:spLocks noChangeShapeType="1"/>
              </p:cNvSpPr>
              <p:nvPr/>
            </p:nvSpPr>
            <p:spPr bwMode="auto">
              <a:xfrm>
                <a:off x="3408" y="278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7" name="Line 30"/>
              <p:cNvSpPr>
                <a:spLocks noChangeShapeType="1"/>
              </p:cNvSpPr>
              <p:nvPr/>
            </p:nvSpPr>
            <p:spPr bwMode="auto">
              <a:xfrm>
                <a:off x="3456" y="273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138" name="Line 31"/>
            <p:cNvSpPr>
              <a:spLocks noChangeShapeType="1"/>
            </p:cNvSpPr>
            <p:nvPr/>
          </p:nvSpPr>
          <p:spPr bwMode="auto">
            <a:xfrm flipH="1">
              <a:off x="4224" y="1680"/>
              <a:ext cx="288"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9" name="Text Box 32"/>
            <p:cNvSpPr txBox="1">
              <a:spLocks noChangeArrowheads="1"/>
            </p:cNvSpPr>
            <p:nvPr/>
          </p:nvSpPr>
          <p:spPr bwMode="auto">
            <a:xfrm>
              <a:off x="4279" y="168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E</a:t>
              </a:r>
            </a:p>
          </p:txBody>
        </p:sp>
        <p:sp>
          <p:nvSpPr>
            <p:cNvPr id="47140" name="Line 33"/>
            <p:cNvSpPr>
              <a:spLocks noChangeShapeType="1"/>
            </p:cNvSpPr>
            <p:nvPr/>
          </p:nvSpPr>
          <p:spPr bwMode="auto">
            <a:xfrm>
              <a:off x="4032" y="268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1" name="Line 34"/>
            <p:cNvSpPr>
              <a:spLocks noChangeShapeType="1"/>
            </p:cNvSpPr>
            <p:nvPr/>
          </p:nvSpPr>
          <p:spPr bwMode="auto">
            <a:xfrm>
              <a:off x="4752" y="268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2" name="Line 35"/>
            <p:cNvSpPr>
              <a:spLocks noChangeShapeType="1"/>
            </p:cNvSpPr>
            <p:nvPr/>
          </p:nvSpPr>
          <p:spPr bwMode="auto">
            <a:xfrm>
              <a:off x="4032" y="2880"/>
              <a:ext cx="72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3" name="Text Box 36"/>
            <p:cNvSpPr txBox="1">
              <a:spLocks noChangeArrowheads="1"/>
            </p:cNvSpPr>
            <p:nvPr/>
          </p:nvSpPr>
          <p:spPr bwMode="auto">
            <a:xfrm>
              <a:off x="4272" y="2832"/>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s</a:t>
              </a:r>
              <a:endParaRPr lang="en-US" altLang="en-US"/>
            </a:p>
          </p:txBody>
        </p:sp>
        <p:sp>
          <p:nvSpPr>
            <p:cNvPr id="47144" name="Text Box 37"/>
            <p:cNvSpPr txBox="1">
              <a:spLocks noChangeArrowheads="1"/>
            </p:cNvSpPr>
            <p:nvPr/>
          </p:nvSpPr>
          <p:spPr bwMode="auto">
            <a:xfrm>
              <a:off x="4646" y="362"/>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+Q</a:t>
              </a:r>
            </a:p>
          </p:txBody>
        </p:sp>
        <p:sp>
          <p:nvSpPr>
            <p:cNvPr id="47145" name="Text Box 38"/>
            <p:cNvSpPr txBox="1">
              <a:spLocks noChangeArrowheads="1"/>
            </p:cNvSpPr>
            <p:nvPr/>
          </p:nvSpPr>
          <p:spPr bwMode="auto">
            <a:xfrm>
              <a:off x="3744" y="336"/>
              <a:ext cx="3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-Q</a:t>
              </a:r>
            </a:p>
          </p:txBody>
        </p:sp>
      </p:grpSp>
      <p:graphicFrame>
        <p:nvGraphicFramePr>
          <p:cNvPr id="1297447" name="Object 3"/>
          <p:cNvGraphicFramePr>
            <a:graphicFrameLocks noChangeAspect="1"/>
          </p:cNvGraphicFramePr>
          <p:nvPr/>
        </p:nvGraphicFramePr>
        <p:xfrm>
          <a:off x="1295400" y="1981200"/>
          <a:ext cx="1974850" cy="974725"/>
        </p:xfrm>
        <a:graphic>
          <a:graphicData uri="http://schemas.openxmlformats.org/presentationml/2006/ole">
            <mc:AlternateContent xmlns:mc="http://schemas.openxmlformats.org/markup-compatibility/2006">
              <mc:Choice xmlns:v="urn:schemas-microsoft-com:vml" Requires="v">
                <p:oleObj spid="_x0000_s86051" name="Equation" r:id="rId6" imgW="977760" imgH="482400" progId="Equation.DSMT4">
                  <p:embed/>
                </p:oleObj>
              </mc:Choice>
              <mc:Fallback>
                <p:oleObj name="Equation" r:id="rId6" imgW="977760" imgH="48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1981200"/>
                        <a:ext cx="1974850" cy="97472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97448" name="Object 4"/>
          <p:cNvGraphicFramePr>
            <a:graphicFrameLocks noChangeAspect="1"/>
          </p:cNvGraphicFramePr>
          <p:nvPr/>
        </p:nvGraphicFramePr>
        <p:xfrm>
          <a:off x="4114800" y="2209800"/>
          <a:ext cx="1257300" cy="512763"/>
        </p:xfrm>
        <a:graphic>
          <a:graphicData uri="http://schemas.openxmlformats.org/presentationml/2006/ole">
            <mc:AlternateContent xmlns:mc="http://schemas.openxmlformats.org/markup-compatibility/2006">
              <mc:Choice xmlns:v="urn:schemas-microsoft-com:vml" Requires="v">
                <p:oleObj spid="_x0000_s86052" name="Equation" r:id="rId8" imgW="622080" imgH="253800" progId="Equation.3">
                  <p:embed/>
                </p:oleObj>
              </mc:Choice>
              <mc:Fallback>
                <p:oleObj name="Equation" r:id="rId8" imgW="62208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2209800"/>
                        <a:ext cx="1257300" cy="512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6" name="Line 41"/>
          <p:cNvSpPr>
            <a:spLocks noChangeShapeType="1"/>
          </p:cNvSpPr>
          <p:nvPr/>
        </p:nvSpPr>
        <p:spPr bwMode="auto">
          <a:xfrm>
            <a:off x="3429000" y="2438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297450" name="Object 5"/>
          <p:cNvGraphicFramePr>
            <a:graphicFrameLocks noChangeAspect="1"/>
          </p:cNvGraphicFramePr>
          <p:nvPr/>
        </p:nvGraphicFramePr>
        <p:xfrm>
          <a:off x="1371600" y="3352800"/>
          <a:ext cx="1587500" cy="793750"/>
        </p:xfrm>
        <a:graphic>
          <a:graphicData uri="http://schemas.openxmlformats.org/presentationml/2006/ole">
            <mc:AlternateContent xmlns:mc="http://schemas.openxmlformats.org/markup-compatibility/2006">
              <mc:Choice xmlns:v="urn:schemas-microsoft-com:vml" Requires="v">
                <p:oleObj spid="_x0000_s86053" name="Equation" r:id="rId10" imgW="863280" imgH="431640" progId="Equation.3">
                  <p:embed/>
                </p:oleObj>
              </mc:Choice>
              <mc:Fallback>
                <p:oleObj name="Equation" r:id="rId10" imgW="86328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3352800"/>
                        <a:ext cx="1587500"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7" name="Line 43"/>
          <p:cNvSpPr>
            <a:spLocks noChangeShapeType="1"/>
          </p:cNvSpPr>
          <p:nvPr/>
        </p:nvSpPr>
        <p:spPr bwMode="auto">
          <a:xfrm>
            <a:off x="3124200" y="3733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297452" name="Object 6"/>
          <p:cNvGraphicFramePr>
            <a:graphicFrameLocks noChangeAspect="1"/>
          </p:cNvGraphicFramePr>
          <p:nvPr/>
        </p:nvGraphicFramePr>
        <p:xfrm>
          <a:off x="4267200" y="3352800"/>
          <a:ext cx="1517650" cy="723900"/>
        </p:xfrm>
        <a:graphic>
          <a:graphicData uri="http://schemas.openxmlformats.org/presentationml/2006/ole">
            <mc:AlternateContent xmlns:mc="http://schemas.openxmlformats.org/markup-compatibility/2006">
              <mc:Choice xmlns:v="urn:schemas-microsoft-com:vml" Requires="v">
                <p:oleObj spid="_x0000_s86054" name="Equation" r:id="rId12" imgW="825480" imgH="393480" progId="Equation.3">
                  <p:embed/>
                </p:oleObj>
              </mc:Choice>
              <mc:Fallback>
                <p:oleObj name="Equation" r:id="rId12" imgW="825480" imgH="393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3352800"/>
                        <a:ext cx="1517650" cy="7239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97453" name="Object 7"/>
          <p:cNvGraphicFramePr>
            <a:graphicFrameLocks noChangeAspect="1"/>
          </p:cNvGraphicFramePr>
          <p:nvPr/>
        </p:nvGraphicFramePr>
        <p:xfrm>
          <a:off x="2209800" y="4267200"/>
          <a:ext cx="1027113" cy="466725"/>
        </p:xfrm>
        <a:graphic>
          <a:graphicData uri="http://schemas.openxmlformats.org/presentationml/2006/ole">
            <mc:AlternateContent xmlns:mc="http://schemas.openxmlformats.org/markup-compatibility/2006">
              <mc:Choice xmlns:v="urn:schemas-microsoft-com:vml" Requires="v">
                <p:oleObj spid="_x0000_s86055" name="Equation" r:id="rId14" imgW="558720" imgH="253800" progId="Equation.3">
                  <p:embed/>
                </p:oleObj>
              </mc:Choice>
              <mc:Fallback>
                <p:oleObj name="Equation" r:id="rId14" imgW="55872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9800" y="4267200"/>
                        <a:ext cx="1027113" cy="4667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8" name="Text Box 46"/>
          <p:cNvSpPr txBox="1">
            <a:spLocks noChangeArrowheads="1"/>
          </p:cNvSpPr>
          <p:nvPr/>
        </p:nvSpPr>
        <p:spPr bwMode="auto">
          <a:xfrm>
            <a:off x="609600" y="4267200"/>
            <a:ext cx="1495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In general:</a:t>
            </a:r>
            <a:endParaRPr lang="en-US" altLang="en-US"/>
          </a:p>
        </p:txBody>
      </p:sp>
      <p:sp>
        <p:nvSpPr>
          <p:cNvPr id="47119" name="Text Box 47"/>
          <p:cNvSpPr txBox="1">
            <a:spLocks noChangeArrowheads="1"/>
          </p:cNvSpPr>
          <p:nvPr/>
        </p:nvSpPr>
        <p:spPr bwMode="auto">
          <a:xfrm>
            <a:off x="609600" y="4876800"/>
            <a:ext cx="334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Definition of capacitance:</a:t>
            </a:r>
            <a:endParaRPr lang="en-US" altLang="en-US"/>
          </a:p>
        </p:txBody>
      </p:sp>
      <p:graphicFrame>
        <p:nvGraphicFramePr>
          <p:cNvPr id="1297456" name="Object 8"/>
          <p:cNvGraphicFramePr>
            <a:graphicFrameLocks noChangeAspect="1"/>
          </p:cNvGraphicFramePr>
          <p:nvPr>
            <p:extLst/>
          </p:nvPr>
        </p:nvGraphicFramePr>
        <p:xfrm>
          <a:off x="510993" y="5334000"/>
          <a:ext cx="1238250" cy="466725"/>
        </p:xfrm>
        <a:graphic>
          <a:graphicData uri="http://schemas.openxmlformats.org/presentationml/2006/ole">
            <mc:AlternateContent xmlns:mc="http://schemas.openxmlformats.org/markup-compatibility/2006">
              <mc:Choice xmlns:v="urn:schemas-microsoft-com:vml" Requires="v">
                <p:oleObj spid="_x0000_s86056" name="Equation" r:id="rId16" imgW="672840" imgH="253800" progId="Equation.DSMT4">
                  <p:embed/>
                </p:oleObj>
              </mc:Choice>
              <mc:Fallback>
                <p:oleObj name="Equation" r:id="rId16" imgW="672840" imgH="253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0993" y="5334000"/>
                        <a:ext cx="1238250" cy="466725"/>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20" name="Line 49"/>
          <p:cNvSpPr>
            <a:spLocks noChangeShapeType="1"/>
          </p:cNvSpPr>
          <p:nvPr/>
        </p:nvSpPr>
        <p:spPr bwMode="auto">
          <a:xfrm flipV="1">
            <a:off x="1109569" y="576878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1" name="Text Box 50"/>
          <p:cNvSpPr txBox="1">
            <a:spLocks noChangeArrowheads="1"/>
          </p:cNvSpPr>
          <p:nvPr/>
        </p:nvSpPr>
        <p:spPr bwMode="auto">
          <a:xfrm>
            <a:off x="434793" y="6096000"/>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8000"/>
                </a:solidFill>
              </a:rPr>
              <a:t>Capacitance</a:t>
            </a:r>
            <a:endParaRPr lang="en-US" altLang="en-US" i="1"/>
          </a:p>
        </p:txBody>
      </p:sp>
      <p:sp>
        <p:nvSpPr>
          <p:cNvPr id="47122" name="Text Box 51"/>
          <p:cNvSpPr txBox="1">
            <a:spLocks noChangeArrowheads="1"/>
          </p:cNvSpPr>
          <p:nvPr/>
        </p:nvSpPr>
        <p:spPr bwMode="auto">
          <a:xfrm>
            <a:off x="5486400" y="5029200"/>
            <a:ext cx="335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Capacitance of a parallel-plate capacitor:</a:t>
            </a:r>
            <a:endParaRPr lang="en-US" altLang="en-US"/>
          </a:p>
        </p:txBody>
      </p:sp>
      <p:graphicFrame>
        <p:nvGraphicFramePr>
          <p:cNvPr id="1297460" name="Object 9"/>
          <p:cNvGraphicFramePr>
            <a:graphicFrameLocks noChangeAspect="1"/>
          </p:cNvGraphicFramePr>
          <p:nvPr/>
        </p:nvGraphicFramePr>
        <p:xfrm>
          <a:off x="7162800" y="5867400"/>
          <a:ext cx="1027113" cy="723900"/>
        </p:xfrm>
        <a:graphic>
          <a:graphicData uri="http://schemas.openxmlformats.org/presentationml/2006/ole">
            <mc:AlternateContent xmlns:mc="http://schemas.openxmlformats.org/markup-compatibility/2006">
              <mc:Choice xmlns:v="urn:schemas-microsoft-com:vml" Requires="v">
                <p:oleObj spid="_x0000_s86057" name="Equation" r:id="rId18" imgW="558720" imgH="393480" progId="Equation.DSMT4">
                  <p:embed/>
                </p:oleObj>
              </mc:Choice>
              <mc:Fallback>
                <p:oleObj name="Equation" r:id="rId18" imgW="558720" imgH="393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62800" y="5867400"/>
                        <a:ext cx="1027113" cy="7239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23" name="Rectangle 53"/>
          <p:cNvSpPr>
            <a:spLocks noGrp="1" noChangeArrowheads="1"/>
          </p:cNvSpPr>
          <p:nvPr>
            <p:ph type="title"/>
          </p:nvPr>
        </p:nvSpPr>
        <p:spPr>
          <a:xfrm>
            <a:off x="533400" y="-14754"/>
            <a:ext cx="8229600" cy="1143000"/>
          </a:xfrm>
        </p:spPr>
        <p:txBody>
          <a:bodyPr/>
          <a:lstStyle/>
          <a:p>
            <a:pPr eaLnBrk="1" hangingPunct="1"/>
            <a:r>
              <a:rPr lang="en-US" altLang="en-US" dirty="0" smtClean="0">
                <a:solidFill>
                  <a:srgbClr val="FF0000"/>
                </a:solidFill>
                <a:ea typeface="ＭＳ Ｐゴシック" charset="-128"/>
              </a:rPr>
              <a:t>Capacitance</a:t>
            </a:r>
          </a:p>
        </p:txBody>
      </p:sp>
      <p:sp>
        <p:nvSpPr>
          <p:cNvPr id="2" name="Rectangle 1"/>
          <p:cNvSpPr/>
          <p:nvPr/>
        </p:nvSpPr>
        <p:spPr>
          <a:xfrm>
            <a:off x="2164976" y="5428600"/>
            <a:ext cx="3496236" cy="1323439"/>
          </a:xfrm>
          <a:prstGeom prst="rect">
            <a:avLst/>
          </a:prstGeom>
        </p:spPr>
        <p:txBody>
          <a:bodyPr wrap="square">
            <a:spAutoFit/>
          </a:bodyPr>
          <a:lstStyle/>
          <a:p>
            <a:r>
              <a:rPr lang="en-US" sz="2000" dirty="0" smtClean="0"/>
              <a:t>Wiki: The </a:t>
            </a:r>
            <a:r>
              <a:rPr lang="en-US" sz="2000" dirty="0" smtClean="0">
                <a:hlinkClick r:id="rId20" tooltip="SI"/>
              </a:rPr>
              <a:t>SI</a:t>
            </a:r>
            <a:r>
              <a:rPr lang="en-US" sz="2000" dirty="0" smtClean="0"/>
              <a:t> unit of capacitance is the </a:t>
            </a:r>
            <a:r>
              <a:rPr lang="en-US" sz="2000" dirty="0" smtClean="0">
                <a:hlinkClick r:id="rId21" tooltip="Farad"/>
              </a:rPr>
              <a:t>farad</a:t>
            </a:r>
            <a:r>
              <a:rPr lang="en-US" sz="2000" dirty="0" smtClean="0"/>
              <a:t> (symbol: F), named after the English physicist </a:t>
            </a:r>
            <a:r>
              <a:rPr lang="en-US" sz="2000" dirty="0" smtClean="0">
                <a:hlinkClick r:id="rId22" tooltip="Michael Faraday"/>
              </a:rPr>
              <a:t>Michael Faraday</a:t>
            </a:r>
            <a:endParaRPr lang="en-US" sz="2000" dirty="0"/>
          </a:p>
        </p:txBody>
      </p:sp>
      <p:sp>
        <p:nvSpPr>
          <p:cNvPr id="3" name="Slide Number Placeholder 2"/>
          <p:cNvSpPr>
            <a:spLocks noGrp="1"/>
          </p:cNvSpPr>
          <p:nvPr>
            <p:ph type="sldNum" sz="quarter" idx="12"/>
          </p:nvPr>
        </p:nvSpPr>
        <p:spPr/>
        <p:txBody>
          <a:bodyPr/>
          <a:lstStyle/>
          <a:p>
            <a:fld id="{80AF3A6B-66EB-492E-9451-D799397AF240}" type="slidenum">
              <a:rPr lang="en-US" altLang="en-US" smtClean="0"/>
              <a:pPr/>
              <a:t>24</a:t>
            </a:fld>
            <a:endParaRPr lang="en-US" altLang="en-US"/>
          </a:p>
        </p:txBody>
      </p:sp>
    </p:spTree>
    <p:extLst>
      <p:ext uri="{BB962C8B-B14F-4D97-AF65-F5344CB8AC3E}">
        <p14:creationId xmlns:p14="http://schemas.microsoft.com/office/powerpoint/2010/main" val="3245508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2"/>
          <p:cNvSpPr txBox="1">
            <a:spLocks noChangeArrowheads="1"/>
          </p:cNvSpPr>
          <p:nvPr/>
        </p:nvSpPr>
        <p:spPr bwMode="auto">
          <a:xfrm>
            <a:off x="669925" y="1565275"/>
            <a:ext cx="80168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A capacitor is formed by two rectangular plates 50 cm by 30 cm, and the gap between the plates is 0.25 mm. What is its capacitance?</a:t>
            </a:r>
            <a:endParaRPr lang="en-US" altLang="en-US"/>
          </a:p>
        </p:txBody>
      </p:sp>
      <p:graphicFrame>
        <p:nvGraphicFramePr>
          <p:cNvPr id="1303555" name="Object 2"/>
          <p:cNvGraphicFramePr>
            <a:graphicFrameLocks noChangeAspect="1"/>
          </p:cNvGraphicFramePr>
          <p:nvPr/>
        </p:nvGraphicFramePr>
        <p:xfrm>
          <a:off x="914400" y="3124200"/>
          <a:ext cx="1027113" cy="723900"/>
        </p:xfrm>
        <a:graphic>
          <a:graphicData uri="http://schemas.openxmlformats.org/presentationml/2006/ole">
            <mc:AlternateContent xmlns:mc="http://schemas.openxmlformats.org/markup-compatibility/2006">
              <mc:Choice xmlns:v="urn:schemas-microsoft-com:vml" Requires="v">
                <p:oleObj spid="_x0000_s87050" name="Equation" r:id="rId4" imgW="558720" imgH="393480" progId="Equation.DSMT4">
                  <p:embed/>
                </p:oleObj>
              </mc:Choice>
              <mc:Fallback>
                <p:oleObj name="Equation" r:id="rId4" imgW="55872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124200"/>
                        <a:ext cx="1027113" cy="7239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3556" name="Object 3"/>
          <p:cNvGraphicFramePr>
            <a:graphicFrameLocks noChangeAspect="1"/>
          </p:cNvGraphicFramePr>
          <p:nvPr/>
        </p:nvGraphicFramePr>
        <p:xfrm>
          <a:off x="919163" y="4038600"/>
          <a:ext cx="7539037" cy="841375"/>
        </p:xfrm>
        <a:graphic>
          <a:graphicData uri="http://schemas.openxmlformats.org/presentationml/2006/ole">
            <mc:AlternateContent xmlns:mc="http://schemas.openxmlformats.org/markup-compatibility/2006">
              <mc:Choice xmlns:v="urn:schemas-microsoft-com:vml" Requires="v">
                <p:oleObj spid="_x0000_s87051" name="Equation" r:id="rId6" imgW="4102100" imgH="457200" progId="Equation.DSMT4">
                  <p:embed/>
                </p:oleObj>
              </mc:Choice>
              <mc:Fallback>
                <p:oleObj name="Equation" r:id="rId6" imgW="4102100" imgH="457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163" y="4038600"/>
                        <a:ext cx="7539037" cy="841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57" name="Rectangle 5"/>
          <p:cNvSpPr>
            <a:spLocks noGrp="1" noChangeArrowheads="1"/>
          </p:cNvSpPr>
          <p:nvPr>
            <p:ph type="title"/>
          </p:nvPr>
        </p:nvSpPr>
        <p:spPr/>
        <p:txBody>
          <a:bodyPr/>
          <a:lstStyle/>
          <a:p>
            <a:pPr eaLnBrk="1" hangingPunct="1"/>
            <a:r>
              <a:rPr lang="en-US" altLang="en-US" dirty="0" smtClean="0">
                <a:solidFill>
                  <a:srgbClr val="FF0000"/>
                </a:solidFill>
                <a:ea typeface="ＭＳ Ｐゴシック" charset="-128"/>
              </a:rPr>
              <a:t>Exercise</a:t>
            </a:r>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25</a:t>
            </a:fld>
            <a:endParaRPr lang="en-US" altLang="en-US"/>
          </a:p>
        </p:txBody>
      </p:sp>
    </p:spTree>
    <p:extLst>
      <p:ext uri="{BB962C8B-B14F-4D97-AF65-F5344CB8AC3E}">
        <p14:creationId xmlns:p14="http://schemas.microsoft.com/office/powerpoint/2010/main" val="18925101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03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0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2" name="Group 2"/>
          <p:cNvGrpSpPr>
            <a:grpSpLocks/>
          </p:cNvGrpSpPr>
          <p:nvPr/>
        </p:nvGrpSpPr>
        <p:grpSpPr bwMode="auto">
          <a:xfrm>
            <a:off x="7620000" y="1066800"/>
            <a:ext cx="1343025" cy="2743200"/>
            <a:chOff x="4800" y="672"/>
            <a:chExt cx="846" cy="1728"/>
          </a:xfrm>
        </p:grpSpPr>
        <p:sp>
          <p:nvSpPr>
            <p:cNvPr id="51222" name="Rectangle 3"/>
            <p:cNvSpPr>
              <a:spLocks noChangeArrowheads="1"/>
            </p:cNvSpPr>
            <p:nvPr/>
          </p:nvSpPr>
          <p:spPr bwMode="auto">
            <a:xfrm>
              <a:off x="5088" y="672"/>
              <a:ext cx="96" cy="1056"/>
            </a:xfrm>
            <a:prstGeom prst="rec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223" name="Line 4"/>
            <p:cNvSpPr>
              <a:spLocks noChangeShapeType="1"/>
            </p:cNvSpPr>
            <p:nvPr/>
          </p:nvSpPr>
          <p:spPr bwMode="auto">
            <a:xfrm>
              <a:off x="4896" y="172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4" name="Line 5"/>
            <p:cNvSpPr>
              <a:spLocks noChangeShapeType="1"/>
            </p:cNvSpPr>
            <p:nvPr/>
          </p:nvSpPr>
          <p:spPr bwMode="auto">
            <a:xfrm>
              <a:off x="5088" y="172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5" name="Line 6"/>
            <p:cNvSpPr>
              <a:spLocks noChangeShapeType="1"/>
            </p:cNvSpPr>
            <p:nvPr/>
          </p:nvSpPr>
          <p:spPr bwMode="auto">
            <a:xfrm>
              <a:off x="4896" y="1968"/>
              <a:ext cx="19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6" name="Text Box 7"/>
            <p:cNvSpPr txBox="1">
              <a:spLocks noChangeArrowheads="1"/>
            </p:cNvSpPr>
            <p:nvPr/>
          </p:nvSpPr>
          <p:spPr bwMode="auto">
            <a:xfrm>
              <a:off x="4944" y="2112"/>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s</a:t>
              </a:r>
            </a:p>
          </p:txBody>
        </p:sp>
        <p:sp>
          <p:nvSpPr>
            <p:cNvPr id="51227" name="Line 8"/>
            <p:cNvSpPr>
              <a:spLocks noChangeShapeType="1"/>
            </p:cNvSpPr>
            <p:nvPr/>
          </p:nvSpPr>
          <p:spPr bwMode="auto">
            <a:xfrm>
              <a:off x="5209" y="1728"/>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8" name="Line 9"/>
            <p:cNvSpPr>
              <a:spLocks noChangeShapeType="1"/>
            </p:cNvSpPr>
            <p:nvPr/>
          </p:nvSpPr>
          <p:spPr bwMode="auto">
            <a:xfrm>
              <a:off x="5161" y="672"/>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9" name="Line 10"/>
            <p:cNvSpPr>
              <a:spLocks noChangeShapeType="1"/>
            </p:cNvSpPr>
            <p:nvPr/>
          </p:nvSpPr>
          <p:spPr bwMode="auto">
            <a:xfrm flipV="1">
              <a:off x="5401" y="672"/>
              <a:ext cx="0" cy="105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0" name="Text Box 11"/>
            <p:cNvSpPr txBox="1">
              <a:spLocks noChangeArrowheads="1"/>
            </p:cNvSpPr>
            <p:nvPr/>
          </p:nvSpPr>
          <p:spPr bwMode="auto">
            <a:xfrm>
              <a:off x="5391" y="103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D</a:t>
              </a:r>
            </a:p>
          </p:txBody>
        </p:sp>
        <p:sp>
          <p:nvSpPr>
            <p:cNvPr id="51231" name="Rectangle 12"/>
            <p:cNvSpPr>
              <a:spLocks noChangeArrowheads="1"/>
            </p:cNvSpPr>
            <p:nvPr/>
          </p:nvSpPr>
          <p:spPr bwMode="auto">
            <a:xfrm>
              <a:off x="4800" y="672"/>
              <a:ext cx="96" cy="105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sp>
        <p:nvSpPr>
          <p:cNvPr id="51213" name="Text Box 13"/>
          <p:cNvSpPr txBox="1">
            <a:spLocks noChangeArrowheads="1"/>
          </p:cNvSpPr>
          <p:nvPr/>
        </p:nvSpPr>
        <p:spPr bwMode="auto">
          <a:xfrm>
            <a:off x="762000" y="1066800"/>
            <a:ext cx="178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No insulator:</a:t>
            </a:r>
            <a:endParaRPr lang="en-US" altLang="en-US"/>
          </a:p>
        </p:txBody>
      </p:sp>
      <p:graphicFrame>
        <p:nvGraphicFramePr>
          <p:cNvPr id="1305614" name="Object 2"/>
          <p:cNvGraphicFramePr>
            <a:graphicFrameLocks noChangeAspect="1"/>
          </p:cNvGraphicFramePr>
          <p:nvPr/>
        </p:nvGraphicFramePr>
        <p:xfrm>
          <a:off x="990600" y="1600200"/>
          <a:ext cx="1166813" cy="793750"/>
        </p:xfrm>
        <a:graphic>
          <a:graphicData uri="http://schemas.openxmlformats.org/presentationml/2006/ole">
            <mc:AlternateContent xmlns:mc="http://schemas.openxmlformats.org/markup-compatibility/2006">
              <mc:Choice xmlns:v="urn:schemas-microsoft-com:vml" Requires="v">
                <p:oleObj spid="_x0000_s88106" name="Equation" r:id="rId4" imgW="634680" imgH="431640" progId="Equation.DSMT4">
                  <p:embed/>
                </p:oleObj>
              </mc:Choice>
              <mc:Fallback>
                <p:oleObj name="Equation" r:id="rId4" imgW="6346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0200"/>
                        <a:ext cx="1166813" cy="793750"/>
                      </a:xfrm>
                      <a:prstGeom prst="rect">
                        <a:avLst/>
                      </a:prstGeom>
                      <a:solidFill>
                        <a:srgbClr val="F6F63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5615" name="Object 3"/>
          <p:cNvGraphicFramePr>
            <a:graphicFrameLocks noChangeAspect="1"/>
          </p:cNvGraphicFramePr>
          <p:nvPr/>
        </p:nvGraphicFramePr>
        <p:xfrm>
          <a:off x="1066800" y="2590800"/>
          <a:ext cx="1257300" cy="512763"/>
        </p:xfrm>
        <a:graphic>
          <a:graphicData uri="http://schemas.openxmlformats.org/presentationml/2006/ole">
            <mc:AlternateContent xmlns:mc="http://schemas.openxmlformats.org/markup-compatibility/2006">
              <mc:Choice xmlns:v="urn:schemas-microsoft-com:vml" Requires="v">
                <p:oleObj spid="_x0000_s88107" name="Equation" r:id="rId6" imgW="622080" imgH="253800" progId="Equation.3">
                  <p:embed/>
                </p:oleObj>
              </mc:Choice>
              <mc:Fallback>
                <p:oleObj name="Equation" r:id="rId6" imgW="62208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590800"/>
                        <a:ext cx="1257300" cy="512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5616" name="Object 4"/>
          <p:cNvGraphicFramePr>
            <a:graphicFrameLocks noChangeAspect="1"/>
          </p:cNvGraphicFramePr>
          <p:nvPr/>
        </p:nvGraphicFramePr>
        <p:xfrm>
          <a:off x="1066800" y="3200400"/>
          <a:ext cx="1587500" cy="793750"/>
        </p:xfrm>
        <a:graphic>
          <a:graphicData uri="http://schemas.openxmlformats.org/presentationml/2006/ole">
            <mc:AlternateContent xmlns:mc="http://schemas.openxmlformats.org/markup-compatibility/2006">
              <mc:Choice xmlns:v="urn:schemas-microsoft-com:vml" Requires="v">
                <p:oleObj spid="_x0000_s88108" name="Equation" r:id="rId8" imgW="863280" imgH="431640" progId="Equation.3">
                  <p:embed/>
                </p:oleObj>
              </mc:Choice>
              <mc:Fallback>
                <p:oleObj name="Equation" r:id="rId8" imgW="86328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200400"/>
                        <a:ext cx="1587500"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5617" name="Object 5"/>
          <p:cNvGraphicFramePr>
            <a:graphicFrameLocks noChangeAspect="1"/>
          </p:cNvGraphicFramePr>
          <p:nvPr/>
        </p:nvGraphicFramePr>
        <p:xfrm>
          <a:off x="1143000" y="4114800"/>
          <a:ext cx="1517650" cy="723900"/>
        </p:xfrm>
        <a:graphic>
          <a:graphicData uri="http://schemas.openxmlformats.org/presentationml/2006/ole">
            <mc:AlternateContent xmlns:mc="http://schemas.openxmlformats.org/markup-compatibility/2006">
              <mc:Choice xmlns:v="urn:schemas-microsoft-com:vml" Requires="v">
                <p:oleObj spid="_x0000_s88109" name="Equation" r:id="rId10" imgW="825480" imgH="393480" progId="Equation.3">
                  <p:embed/>
                </p:oleObj>
              </mc:Choice>
              <mc:Fallback>
                <p:oleObj name="Equation" r:id="rId10" imgW="82548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4114800"/>
                        <a:ext cx="1517650" cy="7239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14" name="Oval 18"/>
          <p:cNvSpPr>
            <a:spLocks noChangeArrowheads="1"/>
          </p:cNvSpPr>
          <p:nvPr/>
        </p:nvSpPr>
        <p:spPr bwMode="auto">
          <a:xfrm>
            <a:off x="1524000" y="3962400"/>
            <a:ext cx="609600" cy="990600"/>
          </a:xfrm>
          <a:prstGeom prst="ellipse">
            <a:avLst/>
          </a:prstGeom>
          <a:solidFill>
            <a:srgbClr val="CCFFFF">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215" name="Line 19"/>
          <p:cNvSpPr>
            <a:spLocks noChangeShapeType="1"/>
          </p:cNvSpPr>
          <p:nvPr/>
        </p:nvSpPr>
        <p:spPr bwMode="auto">
          <a:xfrm>
            <a:off x="1828800" y="5029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305620" name="Object 6"/>
          <p:cNvGraphicFramePr>
            <a:graphicFrameLocks noChangeAspect="1"/>
          </p:cNvGraphicFramePr>
          <p:nvPr/>
        </p:nvGraphicFramePr>
        <p:xfrm>
          <a:off x="1752600" y="5334000"/>
          <a:ext cx="1027113" cy="723900"/>
        </p:xfrm>
        <a:graphic>
          <a:graphicData uri="http://schemas.openxmlformats.org/presentationml/2006/ole">
            <mc:AlternateContent xmlns:mc="http://schemas.openxmlformats.org/markup-compatibility/2006">
              <mc:Choice xmlns:v="urn:schemas-microsoft-com:vml" Requires="v">
                <p:oleObj spid="_x0000_s88110" name="Equation" r:id="rId12" imgW="558720" imgH="393480" progId="Equation.3">
                  <p:embed/>
                </p:oleObj>
              </mc:Choice>
              <mc:Fallback>
                <p:oleObj name="Equation" r:id="rId12" imgW="558720" imgH="393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334000"/>
                        <a:ext cx="1027113" cy="7239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16" name="Rectangle 21"/>
          <p:cNvSpPr>
            <a:spLocks noChangeArrowheads="1"/>
          </p:cNvSpPr>
          <p:nvPr/>
        </p:nvSpPr>
        <p:spPr bwMode="auto">
          <a:xfrm>
            <a:off x="7772400" y="1066800"/>
            <a:ext cx="304800" cy="1676400"/>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217" name="Line 22"/>
          <p:cNvSpPr>
            <a:spLocks noChangeShapeType="1"/>
          </p:cNvSpPr>
          <p:nvPr/>
        </p:nvSpPr>
        <p:spPr bwMode="auto">
          <a:xfrm>
            <a:off x="3505200" y="10668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8" name="Text Box 23"/>
          <p:cNvSpPr txBox="1">
            <a:spLocks noChangeArrowheads="1"/>
          </p:cNvSpPr>
          <p:nvPr/>
        </p:nvSpPr>
        <p:spPr bwMode="auto">
          <a:xfrm>
            <a:off x="3773488" y="1066800"/>
            <a:ext cx="2020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With insulator:</a:t>
            </a:r>
            <a:endParaRPr lang="en-US" altLang="en-US"/>
          </a:p>
        </p:txBody>
      </p:sp>
      <p:graphicFrame>
        <p:nvGraphicFramePr>
          <p:cNvPr id="1305624" name="Object 7"/>
          <p:cNvGraphicFramePr>
            <a:graphicFrameLocks noChangeAspect="1"/>
          </p:cNvGraphicFramePr>
          <p:nvPr/>
        </p:nvGraphicFramePr>
        <p:xfrm>
          <a:off x="3925888" y="1600200"/>
          <a:ext cx="1166812" cy="793750"/>
        </p:xfrm>
        <a:graphic>
          <a:graphicData uri="http://schemas.openxmlformats.org/presentationml/2006/ole">
            <mc:AlternateContent xmlns:mc="http://schemas.openxmlformats.org/markup-compatibility/2006">
              <mc:Choice xmlns:v="urn:schemas-microsoft-com:vml" Requires="v">
                <p:oleObj spid="_x0000_s88111" name="Equation" r:id="rId14" imgW="634680" imgH="431640" progId="Equation.DSMT4">
                  <p:embed/>
                </p:oleObj>
              </mc:Choice>
              <mc:Fallback>
                <p:oleObj name="Equation" r:id="rId14" imgW="634680" imgH="431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25888" y="1600200"/>
                        <a:ext cx="1166812" cy="793750"/>
                      </a:xfrm>
                      <a:prstGeom prst="rect">
                        <a:avLst/>
                      </a:prstGeom>
                      <a:solidFill>
                        <a:srgbClr val="F6F63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5625" name="Object 8"/>
          <p:cNvGraphicFramePr>
            <a:graphicFrameLocks noChangeAspect="1"/>
          </p:cNvGraphicFramePr>
          <p:nvPr/>
        </p:nvGraphicFramePr>
        <p:xfrm>
          <a:off x="3886200" y="2590800"/>
          <a:ext cx="1257300" cy="512763"/>
        </p:xfrm>
        <a:graphic>
          <a:graphicData uri="http://schemas.openxmlformats.org/presentationml/2006/ole">
            <mc:AlternateContent xmlns:mc="http://schemas.openxmlformats.org/markup-compatibility/2006">
              <mc:Choice xmlns:v="urn:schemas-microsoft-com:vml" Requires="v">
                <p:oleObj spid="_x0000_s88112" name="Equation" r:id="rId16" imgW="622080" imgH="253800" progId="Equation.3">
                  <p:embed/>
                </p:oleObj>
              </mc:Choice>
              <mc:Fallback>
                <p:oleObj name="Equation" r:id="rId16" imgW="62208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2590800"/>
                        <a:ext cx="1257300" cy="512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5626" name="Object 9"/>
          <p:cNvGraphicFramePr>
            <a:graphicFrameLocks noChangeAspect="1"/>
          </p:cNvGraphicFramePr>
          <p:nvPr/>
        </p:nvGraphicFramePr>
        <p:xfrm>
          <a:off x="3886200" y="3168650"/>
          <a:ext cx="1587500" cy="793750"/>
        </p:xfrm>
        <a:graphic>
          <a:graphicData uri="http://schemas.openxmlformats.org/presentationml/2006/ole">
            <mc:AlternateContent xmlns:mc="http://schemas.openxmlformats.org/markup-compatibility/2006">
              <mc:Choice xmlns:v="urn:schemas-microsoft-com:vml" Requires="v">
                <p:oleObj spid="_x0000_s88113" name="Equation" r:id="rId17" imgW="863280" imgH="431640" progId="Equation.3">
                  <p:embed/>
                </p:oleObj>
              </mc:Choice>
              <mc:Fallback>
                <p:oleObj name="Equation" r:id="rId17" imgW="863280" imgH="431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86200" y="3168650"/>
                        <a:ext cx="1587500"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5627" name="Object 10"/>
          <p:cNvGraphicFramePr>
            <a:graphicFrameLocks noChangeAspect="1"/>
          </p:cNvGraphicFramePr>
          <p:nvPr/>
        </p:nvGraphicFramePr>
        <p:xfrm>
          <a:off x="3781425" y="4114800"/>
          <a:ext cx="1727200" cy="723900"/>
        </p:xfrm>
        <a:graphic>
          <a:graphicData uri="http://schemas.openxmlformats.org/presentationml/2006/ole">
            <mc:AlternateContent xmlns:mc="http://schemas.openxmlformats.org/markup-compatibility/2006">
              <mc:Choice xmlns:v="urn:schemas-microsoft-com:vml" Requires="v">
                <p:oleObj spid="_x0000_s88114" name="Equation" r:id="rId19" imgW="939600" imgH="393480" progId="Equation.3">
                  <p:embed/>
                </p:oleObj>
              </mc:Choice>
              <mc:Fallback>
                <p:oleObj name="Equation" r:id="rId19" imgW="939600" imgH="393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81425" y="4114800"/>
                        <a:ext cx="1727200" cy="7239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19" name="Oval 28"/>
          <p:cNvSpPr>
            <a:spLocks noChangeArrowheads="1"/>
          </p:cNvSpPr>
          <p:nvPr/>
        </p:nvSpPr>
        <p:spPr bwMode="auto">
          <a:xfrm>
            <a:off x="4267200" y="3962400"/>
            <a:ext cx="685800" cy="990600"/>
          </a:xfrm>
          <a:prstGeom prst="ellipse">
            <a:avLst/>
          </a:prstGeom>
          <a:solidFill>
            <a:srgbClr val="CCFFFF">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220" name="Line 29"/>
          <p:cNvSpPr>
            <a:spLocks noChangeShapeType="1"/>
          </p:cNvSpPr>
          <p:nvPr/>
        </p:nvSpPr>
        <p:spPr bwMode="auto">
          <a:xfrm>
            <a:off x="4572000" y="5029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305630" name="Object 11"/>
          <p:cNvGraphicFramePr>
            <a:graphicFrameLocks noChangeAspect="1"/>
          </p:cNvGraphicFramePr>
          <p:nvPr/>
        </p:nvGraphicFramePr>
        <p:xfrm>
          <a:off x="4430713" y="5334000"/>
          <a:ext cx="1284287" cy="723900"/>
        </p:xfrm>
        <a:graphic>
          <a:graphicData uri="http://schemas.openxmlformats.org/presentationml/2006/ole">
            <mc:AlternateContent xmlns:mc="http://schemas.openxmlformats.org/markup-compatibility/2006">
              <mc:Choice xmlns:v="urn:schemas-microsoft-com:vml" Requires="v">
                <p:oleObj spid="_x0000_s88115" name="Equation" r:id="rId21" imgW="698400" imgH="393480" progId="Equation.3">
                  <p:embed/>
                </p:oleObj>
              </mc:Choice>
              <mc:Fallback>
                <p:oleObj name="Equation" r:id="rId21" imgW="698400" imgH="393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30713" y="5334000"/>
                        <a:ext cx="1284287" cy="7239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21" name="Rectangle 31"/>
          <p:cNvSpPr>
            <a:spLocks noGrp="1" noChangeArrowheads="1"/>
          </p:cNvSpPr>
          <p:nvPr>
            <p:ph type="title"/>
          </p:nvPr>
        </p:nvSpPr>
        <p:spPr>
          <a:xfrm>
            <a:off x="457200" y="274638"/>
            <a:ext cx="8229600" cy="545633"/>
          </a:xfrm>
        </p:spPr>
        <p:txBody>
          <a:bodyPr>
            <a:normAutofit fontScale="90000"/>
          </a:bodyPr>
          <a:lstStyle/>
          <a:p>
            <a:pPr eaLnBrk="1" hangingPunct="1"/>
            <a:r>
              <a:rPr lang="en-US" altLang="en-US" sz="3000" dirty="0" smtClean="0">
                <a:solidFill>
                  <a:srgbClr val="FF0000"/>
                </a:solidFill>
                <a:ea typeface="ＭＳ Ｐゴシック" charset="-128"/>
              </a:rPr>
              <a:t>A Capacitor With an Insulator Between the Plates</a:t>
            </a:r>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26</a:t>
            </a:fld>
            <a:endParaRPr lang="en-US" altLang="en-US"/>
          </a:p>
        </p:txBody>
      </p:sp>
    </p:spTree>
    <p:extLst>
      <p:ext uri="{BB962C8B-B14F-4D97-AF65-F5344CB8AC3E}">
        <p14:creationId xmlns:p14="http://schemas.microsoft.com/office/powerpoint/2010/main" val="3481368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169113"/>
            <a:ext cx="8229600" cy="1143000"/>
          </a:xfrm>
        </p:spPr>
        <p:txBody>
          <a:bodyPr/>
          <a:lstStyle/>
          <a:p>
            <a:pPr eaLnBrk="1" hangingPunct="1"/>
            <a:r>
              <a:rPr lang="en-US" altLang="en-US" sz="3600" dirty="0" smtClean="0"/>
              <a:t>Capacitor: Charging and Discharging</a:t>
            </a:r>
            <a:endParaRPr lang="en-US" altLang="en-US" dirty="0" smtClean="0"/>
          </a:p>
        </p:txBody>
      </p:sp>
      <p:sp>
        <p:nvSpPr>
          <p:cNvPr id="2" name="Slide Number Placeholder 1"/>
          <p:cNvSpPr>
            <a:spLocks noGrp="1"/>
          </p:cNvSpPr>
          <p:nvPr>
            <p:ph type="sldNum" sz="quarter" idx="12"/>
          </p:nvPr>
        </p:nvSpPr>
        <p:spPr/>
        <p:txBody>
          <a:bodyPr/>
          <a:lstStyle/>
          <a:p>
            <a:fld id="{FFE573D2-3820-44B2-8B7E-A5023CB4F8D3}" type="slidenum">
              <a:rPr lang="en-US" altLang="en-US" smtClean="0"/>
              <a:pPr/>
              <a:t>27</a:t>
            </a:fld>
            <a:endParaRPr lang="en-US" altLang="en-US"/>
          </a:p>
        </p:txBody>
      </p:sp>
      <p:sp>
        <p:nvSpPr>
          <p:cNvPr id="4" name="TextBox 3"/>
          <p:cNvSpPr txBox="1"/>
          <p:nvPr/>
        </p:nvSpPr>
        <p:spPr>
          <a:xfrm>
            <a:off x="292100" y="4366370"/>
            <a:ext cx="8763000" cy="1785104"/>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b="1" dirty="0" smtClean="0">
                <a:latin typeface="+mj-lt"/>
              </a:rPr>
              <a:t>Will the bulb light up during the charging and discharging process?</a:t>
            </a:r>
          </a:p>
          <a:p>
            <a:pPr indent="228600"/>
            <a:endParaRPr lang="en-US" sz="1800" dirty="0">
              <a:latin typeface="+mj-lt"/>
            </a:endParaRPr>
          </a:p>
          <a:p>
            <a:pPr marL="800100" lvl="1" indent="-342900">
              <a:buFont typeface="+mj-lt"/>
              <a:buAutoNum type="alphaUcPeriod"/>
            </a:pPr>
            <a:r>
              <a:rPr lang="en-US" sz="1800" dirty="0" smtClean="0">
                <a:latin typeface="+mj-lt"/>
              </a:rPr>
              <a:t>neither</a:t>
            </a:r>
          </a:p>
          <a:p>
            <a:pPr marL="800100" lvl="1" indent="-342900">
              <a:buFont typeface="+mj-lt"/>
              <a:buAutoNum type="alphaUcPeriod"/>
            </a:pPr>
            <a:r>
              <a:rPr lang="en-US" sz="1800" dirty="0" smtClean="0">
                <a:latin typeface="+mj-lt"/>
              </a:rPr>
              <a:t>Yes for both </a:t>
            </a:r>
            <a:endParaRPr lang="en-US" sz="1800" dirty="0">
              <a:latin typeface="+mj-lt"/>
            </a:endParaRPr>
          </a:p>
          <a:p>
            <a:pPr marL="800100" lvl="1" indent="-342900">
              <a:buFont typeface="+mj-lt"/>
              <a:buAutoNum type="alphaUcPeriod"/>
            </a:pPr>
            <a:r>
              <a:rPr lang="en-US" sz="1800" dirty="0" smtClean="0">
                <a:latin typeface="+mj-lt"/>
              </a:rPr>
              <a:t>Yes for charging process only</a:t>
            </a:r>
          </a:p>
          <a:p>
            <a:pPr marL="800100" lvl="1" indent="-342900">
              <a:buFont typeface="+mj-lt"/>
              <a:buAutoNum type="alphaUcPeriod"/>
            </a:pPr>
            <a:r>
              <a:rPr lang="en-US" sz="1800" dirty="0" smtClean="0">
                <a:latin typeface="+mj-lt"/>
              </a:rPr>
              <a:t>Yes for discharging process only. </a:t>
            </a:r>
            <a:endParaRPr lang="en-US" sz="1800" dirty="0">
              <a:latin typeface="+mj-lt"/>
            </a:endParaRPr>
          </a:p>
        </p:txBody>
      </p:sp>
      <p:grpSp>
        <p:nvGrpSpPr>
          <p:cNvPr id="9" name="Group 8"/>
          <p:cNvGrpSpPr/>
          <p:nvPr/>
        </p:nvGrpSpPr>
        <p:grpSpPr>
          <a:xfrm>
            <a:off x="685800" y="664883"/>
            <a:ext cx="7543800" cy="3454400"/>
            <a:chOff x="685800" y="812800"/>
            <a:chExt cx="7543800" cy="3454400"/>
          </a:xfrm>
        </p:grpSpPr>
        <p:sp>
          <p:nvSpPr>
            <p:cNvPr id="17411" name="Rectangle 5"/>
            <p:cNvSpPr>
              <a:spLocks noChangeArrowheads="1"/>
            </p:cNvSpPr>
            <p:nvPr/>
          </p:nvSpPr>
          <p:spPr bwMode="auto">
            <a:xfrm>
              <a:off x="1600200" y="8128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Charging</a:t>
              </a:r>
              <a:endParaRPr lang="en-US" altLang="en-US"/>
            </a:p>
          </p:txBody>
        </p:sp>
        <p:sp>
          <p:nvSpPr>
            <p:cNvPr id="17412" name="Rectangle 6"/>
            <p:cNvSpPr>
              <a:spLocks noChangeArrowheads="1"/>
            </p:cNvSpPr>
            <p:nvPr/>
          </p:nvSpPr>
          <p:spPr bwMode="auto">
            <a:xfrm>
              <a:off x="5943600" y="812800"/>
              <a:ext cx="168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Discharging</a:t>
              </a:r>
              <a:endParaRPr lang="en-US" altLang="en-US"/>
            </a:p>
          </p:txBody>
        </p:sp>
        <p:pic>
          <p:nvPicPr>
            <p:cNvPr id="17413" name="Picture 7" descr="Ch19-page66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60500"/>
              <a:ext cx="39878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Ch19-page6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498600"/>
              <a:ext cx="24384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2924175" y="3002796"/>
              <a:ext cx="1162050" cy="486906"/>
              <a:chOff x="2924175" y="3002796"/>
              <a:chExt cx="1162050" cy="486906"/>
            </a:xfrm>
          </p:grpSpPr>
          <p:sp>
            <p:nvSpPr>
              <p:cNvPr id="6" name="Rectangle 5"/>
              <p:cNvSpPr/>
              <p:nvPr/>
            </p:nvSpPr>
            <p:spPr>
              <a:xfrm>
                <a:off x="2924175" y="3108702"/>
                <a:ext cx="428625" cy="381000"/>
              </a:xfrm>
              <a:prstGeom prst="rect">
                <a:avLst/>
              </a:prstGeom>
              <a:solidFill>
                <a:schemeClr val="bg1"/>
              </a:solidFill>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3200400" y="3002796"/>
                <a:ext cx="428625" cy="381000"/>
              </a:xfrm>
              <a:prstGeom prst="rect">
                <a:avLst/>
              </a:prstGeom>
              <a:solidFill>
                <a:schemeClr val="bg1"/>
              </a:solidFill>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ectangle 12"/>
              <p:cNvSpPr/>
              <p:nvPr/>
            </p:nvSpPr>
            <p:spPr>
              <a:xfrm>
                <a:off x="3657600" y="3108702"/>
                <a:ext cx="428625" cy="381000"/>
              </a:xfrm>
              <a:prstGeom prst="rect">
                <a:avLst/>
              </a:prstGeom>
              <a:solidFill>
                <a:schemeClr val="bg1"/>
              </a:solidFill>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6464300" y="3029917"/>
              <a:ext cx="1162050" cy="486906"/>
              <a:chOff x="2924175" y="3002796"/>
              <a:chExt cx="1162050" cy="486906"/>
            </a:xfrm>
          </p:grpSpPr>
          <p:sp>
            <p:nvSpPr>
              <p:cNvPr id="16" name="Rectangle 15"/>
              <p:cNvSpPr/>
              <p:nvPr/>
            </p:nvSpPr>
            <p:spPr>
              <a:xfrm>
                <a:off x="2924175" y="3108702"/>
                <a:ext cx="428625" cy="381000"/>
              </a:xfrm>
              <a:prstGeom prst="rect">
                <a:avLst/>
              </a:prstGeom>
              <a:solidFill>
                <a:schemeClr val="bg1"/>
              </a:solidFill>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ectangle 16"/>
              <p:cNvSpPr/>
              <p:nvPr/>
            </p:nvSpPr>
            <p:spPr>
              <a:xfrm>
                <a:off x="3200400" y="3002796"/>
                <a:ext cx="428625" cy="381000"/>
              </a:xfrm>
              <a:prstGeom prst="rect">
                <a:avLst/>
              </a:prstGeom>
              <a:solidFill>
                <a:schemeClr val="bg1"/>
              </a:solidFill>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Rectangle 17"/>
              <p:cNvSpPr/>
              <p:nvPr/>
            </p:nvSpPr>
            <p:spPr>
              <a:xfrm>
                <a:off x="3657600" y="3108702"/>
                <a:ext cx="428625" cy="381000"/>
              </a:xfrm>
              <a:prstGeom prst="rect">
                <a:avLst/>
              </a:prstGeom>
              <a:solidFill>
                <a:schemeClr val="bg1"/>
              </a:solidFill>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19" name="Group 3"/>
          <p:cNvGrpSpPr>
            <a:grpSpLocks/>
          </p:cNvGrpSpPr>
          <p:nvPr/>
        </p:nvGrpSpPr>
        <p:grpSpPr bwMode="auto">
          <a:xfrm>
            <a:off x="6623143" y="1369170"/>
            <a:ext cx="304800" cy="990600"/>
            <a:chOff x="1344" y="1152"/>
            <a:chExt cx="192" cy="624"/>
          </a:xfrm>
        </p:grpSpPr>
        <p:grpSp>
          <p:nvGrpSpPr>
            <p:cNvPr id="20" name="Group 4"/>
            <p:cNvGrpSpPr>
              <a:grpSpLocks/>
            </p:cNvGrpSpPr>
            <p:nvPr/>
          </p:nvGrpSpPr>
          <p:grpSpPr bwMode="auto">
            <a:xfrm>
              <a:off x="1344" y="1152"/>
              <a:ext cx="96" cy="96"/>
              <a:chOff x="1680" y="3792"/>
              <a:chExt cx="96" cy="96"/>
            </a:xfrm>
          </p:grpSpPr>
          <p:sp>
            <p:nvSpPr>
              <p:cNvPr id="36" name="Line 5"/>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6"/>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 name="Group 7"/>
            <p:cNvGrpSpPr>
              <a:grpSpLocks/>
            </p:cNvGrpSpPr>
            <p:nvPr/>
          </p:nvGrpSpPr>
          <p:grpSpPr bwMode="auto">
            <a:xfrm>
              <a:off x="1392" y="1248"/>
              <a:ext cx="96" cy="96"/>
              <a:chOff x="1680" y="3792"/>
              <a:chExt cx="96" cy="96"/>
            </a:xfrm>
          </p:grpSpPr>
          <p:sp>
            <p:nvSpPr>
              <p:cNvPr id="34" name="Line 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 name="Group 10"/>
            <p:cNvGrpSpPr>
              <a:grpSpLocks/>
            </p:cNvGrpSpPr>
            <p:nvPr/>
          </p:nvGrpSpPr>
          <p:grpSpPr bwMode="auto">
            <a:xfrm>
              <a:off x="1344" y="1344"/>
              <a:ext cx="96" cy="96"/>
              <a:chOff x="1680" y="3792"/>
              <a:chExt cx="96" cy="96"/>
            </a:xfrm>
          </p:grpSpPr>
          <p:sp>
            <p:nvSpPr>
              <p:cNvPr id="32" name="Line 1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1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 name="Group 13"/>
            <p:cNvGrpSpPr>
              <a:grpSpLocks/>
            </p:cNvGrpSpPr>
            <p:nvPr/>
          </p:nvGrpSpPr>
          <p:grpSpPr bwMode="auto">
            <a:xfrm>
              <a:off x="1344" y="1536"/>
              <a:ext cx="96" cy="96"/>
              <a:chOff x="1680" y="3792"/>
              <a:chExt cx="96" cy="96"/>
            </a:xfrm>
          </p:grpSpPr>
          <p:sp>
            <p:nvSpPr>
              <p:cNvPr id="30" name="Line 1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 name="Group 16"/>
            <p:cNvGrpSpPr>
              <a:grpSpLocks/>
            </p:cNvGrpSpPr>
            <p:nvPr/>
          </p:nvGrpSpPr>
          <p:grpSpPr bwMode="auto">
            <a:xfrm>
              <a:off x="1440" y="1632"/>
              <a:ext cx="96" cy="96"/>
              <a:chOff x="1680" y="3792"/>
              <a:chExt cx="96" cy="96"/>
            </a:xfrm>
          </p:grpSpPr>
          <p:sp>
            <p:nvSpPr>
              <p:cNvPr id="28" name="Line 1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 name="Group 19"/>
            <p:cNvGrpSpPr>
              <a:grpSpLocks/>
            </p:cNvGrpSpPr>
            <p:nvPr/>
          </p:nvGrpSpPr>
          <p:grpSpPr bwMode="auto">
            <a:xfrm>
              <a:off x="1344" y="1680"/>
              <a:ext cx="96" cy="96"/>
              <a:chOff x="1680" y="3792"/>
              <a:chExt cx="96" cy="96"/>
            </a:xfrm>
          </p:grpSpPr>
          <p:sp>
            <p:nvSpPr>
              <p:cNvPr id="26" name="Line 20"/>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1"/>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8" name="Group 22"/>
          <p:cNvGrpSpPr>
            <a:grpSpLocks/>
          </p:cNvGrpSpPr>
          <p:nvPr/>
        </p:nvGrpSpPr>
        <p:grpSpPr bwMode="auto">
          <a:xfrm>
            <a:off x="7159672" y="1424399"/>
            <a:ext cx="152400" cy="914400"/>
            <a:chOff x="960" y="1200"/>
            <a:chExt cx="96" cy="576"/>
          </a:xfrm>
        </p:grpSpPr>
        <p:sp>
          <p:nvSpPr>
            <p:cNvPr id="39" name="Line 23"/>
            <p:cNvSpPr>
              <a:spLocks noChangeShapeType="1"/>
            </p:cNvSpPr>
            <p:nvPr/>
          </p:nvSpPr>
          <p:spPr bwMode="auto">
            <a:xfrm>
              <a:off x="960" y="120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24"/>
            <p:cNvSpPr>
              <a:spLocks noChangeShapeType="1"/>
            </p:cNvSpPr>
            <p:nvPr/>
          </p:nvSpPr>
          <p:spPr bwMode="auto">
            <a:xfrm>
              <a:off x="960" y="12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25"/>
            <p:cNvSpPr>
              <a:spLocks noChangeShapeType="1"/>
            </p:cNvSpPr>
            <p:nvPr/>
          </p:nvSpPr>
          <p:spPr bwMode="auto">
            <a:xfrm>
              <a:off x="960" y="158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26"/>
            <p:cNvSpPr>
              <a:spLocks noChangeShapeType="1"/>
            </p:cNvSpPr>
            <p:nvPr/>
          </p:nvSpPr>
          <p:spPr bwMode="auto">
            <a:xfrm>
              <a:off x="960" y="16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27"/>
            <p:cNvSpPr>
              <a:spLocks noChangeShapeType="1"/>
            </p:cNvSpPr>
            <p:nvPr/>
          </p:nvSpPr>
          <p:spPr bwMode="auto">
            <a:xfrm>
              <a:off x="960"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28"/>
            <p:cNvSpPr>
              <a:spLocks noChangeShapeType="1"/>
            </p:cNvSpPr>
            <p:nvPr/>
          </p:nvSpPr>
          <p:spPr bwMode="auto">
            <a:xfrm>
              <a:off x="960" y="177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 name="TextBox 2"/>
          <p:cNvSpPr txBox="1"/>
          <p:nvPr/>
        </p:nvSpPr>
        <p:spPr>
          <a:xfrm>
            <a:off x="457200" y="6356350"/>
            <a:ext cx="7772400" cy="461665"/>
          </a:xfrm>
          <a:prstGeom prst="rect">
            <a:avLst/>
          </a:prstGeom>
          <a:noFill/>
        </p:spPr>
        <p:txBody>
          <a:bodyPr wrap="square" rtlCol="0">
            <a:spAutoFit/>
          </a:bodyPr>
          <a:lstStyle/>
          <a:p>
            <a:r>
              <a:rPr lang="en-US" dirty="0" smtClean="0"/>
              <a:t>What happens when the plate is infinitely large? </a:t>
            </a:r>
            <a:endParaRPr lang="en-US" dirty="0"/>
          </a:p>
        </p:txBody>
      </p:sp>
      <p:sp>
        <p:nvSpPr>
          <p:cNvPr id="45" name="Rectangle 44"/>
          <p:cNvSpPr/>
          <p:nvPr/>
        </p:nvSpPr>
        <p:spPr>
          <a:xfrm>
            <a:off x="457200" y="4392937"/>
            <a:ext cx="7772400" cy="2425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chemeClr val="bg1"/>
              </a:solidFill>
            </a:endParaRPr>
          </a:p>
        </p:txBody>
      </p:sp>
    </p:spTree>
    <p:extLst>
      <p:ext uri="{BB962C8B-B14F-4D97-AF65-F5344CB8AC3E}">
        <p14:creationId xmlns:p14="http://schemas.microsoft.com/office/powerpoint/2010/main" val="306823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2667000" y="1066800"/>
            <a:ext cx="5799138" cy="2555875"/>
            <a:chOff x="1680" y="672"/>
            <a:chExt cx="3653" cy="1610"/>
          </a:xfrm>
        </p:grpSpPr>
        <p:sp>
          <p:nvSpPr>
            <p:cNvPr id="19468" name="Line 3"/>
            <p:cNvSpPr>
              <a:spLocks noChangeShapeType="1"/>
            </p:cNvSpPr>
            <p:nvPr/>
          </p:nvSpPr>
          <p:spPr bwMode="auto">
            <a:xfrm flipH="1">
              <a:off x="1680" y="1296"/>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9" name="Text Box 4"/>
            <p:cNvSpPr txBox="1">
              <a:spLocks noChangeArrowheads="1"/>
            </p:cNvSpPr>
            <p:nvPr/>
          </p:nvSpPr>
          <p:spPr bwMode="auto">
            <a:xfrm>
              <a:off x="2102" y="938"/>
              <a:ext cx="1882" cy="7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Similar to a large </a:t>
              </a:r>
            </a:p>
            <a:p>
              <a:pPr eaLnBrk="1" hangingPunct="1"/>
              <a:r>
                <a:rPr lang="en-US" altLang="en-US"/>
                <a:t>parallel plate </a:t>
              </a:r>
            </a:p>
            <a:p>
              <a:pPr eaLnBrk="1" hangingPunct="1"/>
              <a:r>
                <a:rPr lang="en-US" altLang="en-US"/>
                <a:t>capacitor  </a:t>
              </a:r>
            </a:p>
          </p:txBody>
        </p:sp>
        <p:sp>
          <p:nvSpPr>
            <p:cNvPr id="19470" name="Line 5"/>
            <p:cNvSpPr>
              <a:spLocks noChangeShapeType="1"/>
            </p:cNvSpPr>
            <p:nvPr/>
          </p:nvSpPr>
          <p:spPr bwMode="auto">
            <a:xfrm>
              <a:off x="3984" y="1344"/>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1" name="Rectangle 6"/>
            <p:cNvSpPr>
              <a:spLocks noChangeArrowheads="1"/>
            </p:cNvSpPr>
            <p:nvPr/>
          </p:nvSpPr>
          <p:spPr bwMode="auto">
            <a:xfrm>
              <a:off x="4512" y="672"/>
              <a:ext cx="96" cy="105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472" name="Rectangle 7"/>
            <p:cNvSpPr>
              <a:spLocks noChangeArrowheads="1"/>
            </p:cNvSpPr>
            <p:nvPr/>
          </p:nvSpPr>
          <p:spPr bwMode="auto">
            <a:xfrm>
              <a:off x="4800" y="672"/>
              <a:ext cx="96" cy="1056"/>
            </a:xfrm>
            <a:prstGeom prst="rec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473" name="Line 8"/>
            <p:cNvSpPr>
              <a:spLocks noChangeShapeType="1"/>
            </p:cNvSpPr>
            <p:nvPr/>
          </p:nvSpPr>
          <p:spPr bwMode="auto">
            <a:xfrm>
              <a:off x="4608" y="172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9"/>
            <p:cNvSpPr>
              <a:spLocks noChangeShapeType="1"/>
            </p:cNvSpPr>
            <p:nvPr/>
          </p:nvSpPr>
          <p:spPr bwMode="auto">
            <a:xfrm>
              <a:off x="4800" y="172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 name="Line 10"/>
            <p:cNvSpPr>
              <a:spLocks noChangeShapeType="1"/>
            </p:cNvSpPr>
            <p:nvPr/>
          </p:nvSpPr>
          <p:spPr bwMode="auto">
            <a:xfrm>
              <a:off x="4608" y="1968"/>
              <a:ext cx="19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6" name="Text Box 11"/>
            <p:cNvSpPr txBox="1">
              <a:spLocks noChangeArrowheads="1"/>
            </p:cNvSpPr>
            <p:nvPr/>
          </p:nvSpPr>
          <p:spPr bwMode="auto">
            <a:xfrm>
              <a:off x="4550" y="1994"/>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s</a:t>
              </a:r>
            </a:p>
          </p:txBody>
        </p:sp>
        <p:sp>
          <p:nvSpPr>
            <p:cNvPr id="19477" name="Line 12"/>
            <p:cNvSpPr>
              <a:spLocks noChangeShapeType="1"/>
            </p:cNvSpPr>
            <p:nvPr/>
          </p:nvSpPr>
          <p:spPr bwMode="auto">
            <a:xfrm>
              <a:off x="4896" y="1728"/>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 name="Line 13"/>
            <p:cNvSpPr>
              <a:spLocks noChangeShapeType="1"/>
            </p:cNvSpPr>
            <p:nvPr/>
          </p:nvSpPr>
          <p:spPr bwMode="auto">
            <a:xfrm>
              <a:off x="4848" y="672"/>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9" name="Line 14"/>
            <p:cNvSpPr>
              <a:spLocks noChangeShapeType="1"/>
            </p:cNvSpPr>
            <p:nvPr/>
          </p:nvSpPr>
          <p:spPr bwMode="auto">
            <a:xfrm flipV="1">
              <a:off x="5088" y="672"/>
              <a:ext cx="0" cy="105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0" name="Text Box 15"/>
            <p:cNvSpPr txBox="1">
              <a:spLocks noChangeArrowheads="1"/>
            </p:cNvSpPr>
            <p:nvPr/>
          </p:nvSpPr>
          <p:spPr bwMode="auto">
            <a:xfrm>
              <a:off x="5078" y="103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D</a:t>
              </a:r>
            </a:p>
          </p:txBody>
        </p:sp>
      </p:grpSp>
      <p:pic>
        <p:nvPicPr>
          <p:cNvPr id="19459" name="Picture 16" descr="Fig19"/>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838200" y="4038600"/>
            <a:ext cx="327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17"/>
          <p:cNvGrpSpPr>
            <a:grpSpLocks/>
          </p:cNvGrpSpPr>
          <p:nvPr/>
        </p:nvGrpSpPr>
        <p:grpSpPr bwMode="auto">
          <a:xfrm>
            <a:off x="5867400" y="4724400"/>
            <a:ext cx="1981200" cy="914400"/>
            <a:chOff x="3696" y="2976"/>
            <a:chExt cx="1248" cy="576"/>
          </a:xfrm>
        </p:grpSpPr>
        <p:sp>
          <p:nvSpPr>
            <p:cNvPr id="19464" name="Line 18"/>
            <p:cNvSpPr>
              <a:spLocks noChangeShapeType="1"/>
            </p:cNvSpPr>
            <p:nvPr/>
          </p:nvSpPr>
          <p:spPr bwMode="auto">
            <a:xfrm>
              <a:off x="4176" y="2976"/>
              <a:ext cx="0" cy="5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5" name="Line 19"/>
            <p:cNvSpPr>
              <a:spLocks noChangeShapeType="1"/>
            </p:cNvSpPr>
            <p:nvPr/>
          </p:nvSpPr>
          <p:spPr bwMode="auto">
            <a:xfrm>
              <a:off x="4272" y="2976"/>
              <a:ext cx="0" cy="5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20"/>
            <p:cNvSpPr>
              <a:spLocks noChangeShapeType="1"/>
            </p:cNvSpPr>
            <p:nvPr/>
          </p:nvSpPr>
          <p:spPr bwMode="auto">
            <a:xfrm>
              <a:off x="4272" y="3264"/>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21"/>
            <p:cNvSpPr>
              <a:spLocks noChangeShapeType="1"/>
            </p:cNvSpPr>
            <p:nvPr/>
          </p:nvSpPr>
          <p:spPr bwMode="auto">
            <a:xfrm flipH="1">
              <a:off x="3696" y="3264"/>
              <a:ext cx="48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9461" name="Picture 22" descr="cap3vert"/>
          <p:cNvPicPr>
            <a:picLocks noChangeAspect="1" noChangeArrowheads="1"/>
          </p:cNvPicPr>
          <p:nvPr/>
        </p:nvPicPr>
        <p:blipFill>
          <a:blip r:embed="rId4">
            <a:extLst>
              <a:ext uri="{28A0092B-C50C-407E-A947-70E740481C1C}">
                <a14:useLocalDpi xmlns:a14="http://schemas.microsoft.com/office/drawing/2010/main" val="0"/>
              </a:ext>
            </a:extLst>
          </a:blip>
          <a:srcRect l="17500" t="9375" r="14999" b="11874"/>
          <a:stretch>
            <a:fillRect/>
          </a:stretch>
        </p:blipFill>
        <p:spPr bwMode="auto">
          <a:xfrm>
            <a:off x="609600" y="914400"/>
            <a:ext cx="1862138" cy="2895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9462" name="Rectangle 23"/>
          <p:cNvSpPr>
            <a:spLocks noGrp="1" noChangeArrowheads="1"/>
          </p:cNvSpPr>
          <p:nvPr>
            <p:ph type="title"/>
          </p:nvPr>
        </p:nvSpPr>
        <p:spPr>
          <a:xfrm>
            <a:off x="491924" y="122238"/>
            <a:ext cx="8229600" cy="792162"/>
          </a:xfrm>
        </p:spPr>
        <p:txBody>
          <a:bodyPr/>
          <a:lstStyle/>
          <a:p>
            <a:pPr eaLnBrk="1" hangingPunct="1"/>
            <a:r>
              <a:rPr lang="en-US" altLang="en-US" sz="3600" dirty="0" smtClean="0">
                <a:solidFill>
                  <a:srgbClr val="FF0000"/>
                </a:solidFill>
                <a:ea typeface="ＭＳ Ｐゴシック" charset="-128"/>
              </a:rPr>
              <a:t>Capacitor: Construction and Symbols</a:t>
            </a:r>
            <a:endParaRPr lang="en-US" altLang="en-US" dirty="0" smtClean="0">
              <a:solidFill>
                <a:srgbClr val="FF0000"/>
              </a:solidFill>
              <a:ea typeface="ＭＳ Ｐゴシック" charset="-128"/>
            </a:endParaRPr>
          </a:p>
        </p:txBody>
      </p:sp>
      <p:sp>
        <p:nvSpPr>
          <p:cNvPr id="19463" name="Rectangle 24"/>
          <p:cNvSpPr>
            <a:spLocks noChangeArrowheads="1"/>
          </p:cNvSpPr>
          <p:nvPr/>
        </p:nvSpPr>
        <p:spPr bwMode="auto">
          <a:xfrm>
            <a:off x="3048000" y="3444875"/>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There is no connecting path through a capacitor</a:t>
            </a:r>
            <a:endParaRPr lang="en-US" altLang="en-US"/>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28</a:t>
            </a:fld>
            <a:endParaRPr lang="en-US" altLang="en-US"/>
          </a:p>
        </p:txBody>
      </p:sp>
    </p:spTree>
    <p:extLst>
      <p:ext uri="{BB962C8B-B14F-4D97-AF65-F5344CB8AC3E}">
        <p14:creationId xmlns:p14="http://schemas.microsoft.com/office/powerpoint/2010/main" val="3726806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Fig19"/>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r="67999" b="23573"/>
          <a:stretch>
            <a:fillRect/>
          </a:stretch>
        </p:blipFill>
        <p:spPr bwMode="auto">
          <a:xfrm>
            <a:off x="454025" y="1060450"/>
            <a:ext cx="2438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Group 3"/>
          <p:cNvGrpSpPr>
            <a:grpSpLocks/>
          </p:cNvGrpSpPr>
          <p:nvPr/>
        </p:nvGrpSpPr>
        <p:grpSpPr bwMode="auto">
          <a:xfrm>
            <a:off x="1216025" y="1136650"/>
            <a:ext cx="304800" cy="990600"/>
            <a:chOff x="1344" y="1152"/>
            <a:chExt cx="192" cy="624"/>
          </a:xfrm>
        </p:grpSpPr>
        <p:grpSp>
          <p:nvGrpSpPr>
            <p:cNvPr id="23572" name="Group 4"/>
            <p:cNvGrpSpPr>
              <a:grpSpLocks/>
            </p:cNvGrpSpPr>
            <p:nvPr/>
          </p:nvGrpSpPr>
          <p:grpSpPr bwMode="auto">
            <a:xfrm>
              <a:off x="1344" y="1152"/>
              <a:ext cx="96" cy="96"/>
              <a:chOff x="1680" y="3792"/>
              <a:chExt cx="96" cy="96"/>
            </a:xfrm>
          </p:grpSpPr>
          <p:sp>
            <p:nvSpPr>
              <p:cNvPr id="23588" name="Line 5"/>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9" name="Line 6"/>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3" name="Group 7"/>
            <p:cNvGrpSpPr>
              <a:grpSpLocks/>
            </p:cNvGrpSpPr>
            <p:nvPr/>
          </p:nvGrpSpPr>
          <p:grpSpPr bwMode="auto">
            <a:xfrm>
              <a:off x="1392" y="1248"/>
              <a:ext cx="96" cy="96"/>
              <a:chOff x="1680" y="3792"/>
              <a:chExt cx="96" cy="96"/>
            </a:xfrm>
          </p:grpSpPr>
          <p:sp>
            <p:nvSpPr>
              <p:cNvPr id="23586" name="Line 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7" name="Line 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4" name="Group 10"/>
            <p:cNvGrpSpPr>
              <a:grpSpLocks/>
            </p:cNvGrpSpPr>
            <p:nvPr/>
          </p:nvGrpSpPr>
          <p:grpSpPr bwMode="auto">
            <a:xfrm>
              <a:off x="1344" y="1344"/>
              <a:ext cx="96" cy="96"/>
              <a:chOff x="1680" y="3792"/>
              <a:chExt cx="96" cy="96"/>
            </a:xfrm>
          </p:grpSpPr>
          <p:sp>
            <p:nvSpPr>
              <p:cNvPr id="23584" name="Line 1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5" name="Line 1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5" name="Group 13"/>
            <p:cNvGrpSpPr>
              <a:grpSpLocks/>
            </p:cNvGrpSpPr>
            <p:nvPr/>
          </p:nvGrpSpPr>
          <p:grpSpPr bwMode="auto">
            <a:xfrm>
              <a:off x="1344" y="1536"/>
              <a:ext cx="96" cy="96"/>
              <a:chOff x="1680" y="3792"/>
              <a:chExt cx="96" cy="96"/>
            </a:xfrm>
          </p:grpSpPr>
          <p:sp>
            <p:nvSpPr>
              <p:cNvPr id="23582" name="Line 1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3" name="Line 1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6" name="Group 16"/>
            <p:cNvGrpSpPr>
              <a:grpSpLocks/>
            </p:cNvGrpSpPr>
            <p:nvPr/>
          </p:nvGrpSpPr>
          <p:grpSpPr bwMode="auto">
            <a:xfrm>
              <a:off x="1440" y="1632"/>
              <a:ext cx="96" cy="96"/>
              <a:chOff x="1680" y="3792"/>
              <a:chExt cx="96" cy="96"/>
            </a:xfrm>
          </p:grpSpPr>
          <p:sp>
            <p:nvSpPr>
              <p:cNvPr id="23580" name="Line 1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1" name="Line 1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7" name="Group 19"/>
            <p:cNvGrpSpPr>
              <a:grpSpLocks/>
            </p:cNvGrpSpPr>
            <p:nvPr/>
          </p:nvGrpSpPr>
          <p:grpSpPr bwMode="auto">
            <a:xfrm>
              <a:off x="1344" y="1680"/>
              <a:ext cx="96" cy="96"/>
              <a:chOff x="1680" y="3792"/>
              <a:chExt cx="96" cy="96"/>
            </a:xfrm>
          </p:grpSpPr>
          <p:sp>
            <p:nvSpPr>
              <p:cNvPr id="23578" name="Line 20"/>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9" name="Line 21"/>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3557" name="Group 22"/>
          <p:cNvGrpSpPr>
            <a:grpSpLocks/>
          </p:cNvGrpSpPr>
          <p:nvPr/>
        </p:nvGrpSpPr>
        <p:grpSpPr bwMode="auto">
          <a:xfrm>
            <a:off x="1981200" y="1219200"/>
            <a:ext cx="152400" cy="914400"/>
            <a:chOff x="960" y="1200"/>
            <a:chExt cx="96" cy="576"/>
          </a:xfrm>
        </p:grpSpPr>
        <p:sp>
          <p:nvSpPr>
            <p:cNvPr id="23566" name="Line 23"/>
            <p:cNvSpPr>
              <a:spLocks noChangeShapeType="1"/>
            </p:cNvSpPr>
            <p:nvPr/>
          </p:nvSpPr>
          <p:spPr bwMode="auto">
            <a:xfrm>
              <a:off x="960" y="120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7" name="Line 24"/>
            <p:cNvSpPr>
              <a:spLocks noChangeShapeType="1"/>
            </p:cNvSpPr>
            <p:nvPr/>
          </p:nvSpPr>
          <p:spPr bwMode="auto">
            <a:xfrm>
              <a:off x="960" y="12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8" name="Line 25"/>
            <p:cNvSpPr>
              <a:spLocks noChangeShapeType="1"/>
            </p:cNvSpPr>
            <p:nvPr/>
          </p:nvSpPr>
          <p:spPr bwMode="auto">
            <a:xfrm>
              <a:off x="960" y="158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9" name="Line 26"/>
            <p:cNvSpPr>
              <a:spLocks noChangeShapeType="1"/>
            </p:cNvSpPr>
            <p:nvPr/>
          </p:nvSpPr>
          <p:spPr bwMode="auto">
            <a:xfrm>
              <a:off x="960" y="16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0" name="Line 27"/>
            <p:cNvSpPr>
              <a:spLocks noChangeShapeType="1"/>
            </p:cNvSpPr>
            <p:nvPr/>
          </p:nvSpPr>
          <p:spPr bwMode="auto">
            <a:xfrm>
              <a:off x="960"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1" name="Line 28"/>
            <p:cNvSpPr>
              <a:spLocks noChangeShapeType="1"/>
            </p:cNvSpPr>
            <p:nvPr/>
          </p:nvSpPr>
          <p:spPr bwMode="auto">
            <a:xfrm>
              <a:off x="960" y="177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58" name="Text Box 29"/>
          <p:cNvSpPr txBox="1">
            <a:spLocks noChangeArrowheads="1"/>
          </p:cNvSpPr>
          <p:nvPr/>
        </p:nvSpPr>
        <p:spPr bwMode="auto">
          <a:xfrm>
            <a:off x="3733800" y="1371600"/>
            <a:ext cx="4740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Positive and negative charges are attracted to each other: how can they leave the plates?</a:t>
            </a:r>
          </a:p>
        </p:txBody>
      </p:sp>
      <p:sp>
        <p:nvSpPr>
          <p:cNvPr id="23559" name="Line 30"/>
          <p:cNvSpPr>
            <a:spLocks noChangeShapeType="1"/>
          </p:cNvSpPr>
          <p:nvPr/>
        </p:nvSpPr>
        <p:spPr bwMode="auto">
          <a:xfrm flipH="1">
            <a:off x="609600" y="1600200"/>
            <a:ext cx="5334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0" name="Line 31"/>
          <p:cNvSpPr>
            <a:spLocks noChangeShapeType="1"/>
          </p:cNvSpPr>
          <p:nvPr/>
        </p:nvSpPr>
        <p:spPr bwMode="auto">
          <a:xfrm flipH="1">
            <a:off x="1676400" y="1600200"/>
            <a:ext cx="5334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1" name="Text Box 32"/>
          <p:cNvSpPr txBox="1">
            <a:spLocks noChangeArrowheads="1"/>
          </p:cNvSpPr>
          <p:nvPr/>
        </p:nvSpPr>
        <p:spPr bwMode="auto">
          <a:xfrm>
            <a:off x="3717925" y="3241675"/>
            <a:ext cx="306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rgbClr val="FF0000"/>
                </a:solidFill>
              </a:rPr>
              <a:t>Fringe field is not zero!</a:t>
            </a:r>
            <a:endParaRPr lang="en-US" altLang="en-US" dirty="0"/>
          </a:p>
        </p:txBody>
      </p:sp>
      <p:sp>
        <p:nvSpPr>
          <p:cNvPr id="23562" name="Rectangle 33"/>
          <p:cNvSpPr>
            <a:spLocks noGrp="1" noChangeArrowheads="1"/>
          </p:cNvSpPr>
          <p:nvPr>
            <p:ph type="title"/>
          </p:nvPr>
        </p:nvSpPr>
        <p:spPr>
          <a:xfrm>
            <a:off x="485775" y="158892"/>
            <a:ext cx="8229600" cy="785812"/>
          </a:xfrm>
        </p:spPr>
        <p:txBody>
          <a:bodyPr/>
          <a:lstStyle/>
          <a:p>
            <a:pPr eaLnBrk="1" hangingPunct="1"/>
            <a:r>
              <a:rPr lang="en-US" altLang="en-US" dirty="0" smtClean="0">
                <a:solidFill>
                  <a:srgbClr val="FF0000"/>
                </a:solidFill>
                <a:ea typeface="ＭＳ Ｐゴシック" charset="-128"/>
              </a:rPr>
              <a:t>How is Discharging Possible?</a:t>
            </a:r>
          </a:p>
        </p:txBody>
      </p:sp>
      <p:grpSp>
        <p:nvGrpSpPr>
          <p:cNvPr id="23563" name="Group 38"/>
          <p:cNvGrpSpPr>
            <a:grpSpLocks/>
          </p:cNvGrpSpPr>
          <p:nvPr/>
        </p:nvGrpSpPr>
        <p:grpSpPr bwMode="auto">
          <a:xfrm>
            <a:off x="2286000" y="990600"/>
            <a:ext cx="823913" cy="609600"/>
            <a:chOff x="1440" y="624"/>
            <a:chExt cx="519" cy="384"/>
          </a:xfrm>
        </p:grpSpPr>
        <p:graphicFrame>
          <p:nvGraphicFramePr>
            <p:cNvPr id="23554" name="Object 2"/>
            <p:cNvGraphicFramePr>
              <a:graphicFrameLocks noChangeAspect="1"/>
            </p:cNvGraphicFramePr>
            <p:nvPr/>
          </p:nvGraphicFramePr>
          <p:xfrm>
            <a:off x="1728" y="624"/>
            <a:ext cx="231" cy="288"/>
          </p:xfrm>
          <a:graphic>
            <a:graphicData uri="http://schemas.openxmlformats.org/presentationml/2006/ole">
              <mc:AlternateContent xmlns:mc="http://schemas.openxmlformats.org/markup-compatibility/2006">
                <mc:Choice xmlns:v="urn:schemas-microsoft-com:vml" Requires="v">
                  <p:oleObj spid="_x0000_s89094" name="Equation" r:id="rId5" imgW="152400" imgH="190500" progId="Equation.DSMT4">
                    <p:embed/>
                  </p:oleObj>
                </mc:Choice>
                <mc:Fallback>
                  <p:oleObj name="Equation" r:id="rId5" imgW="152400" imgH="190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8" y="624"/>
                          <a:ext cx="2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5" name="Line 36"/>
            <p:cNvSpPr>
              <a:spLocks noChangeShapeType="1"/>
            </p:cNvSpPr>
            <p:nvPr/>
          </p:nvSpPr>
          <p:spPr bwMode="auto">
            <a:xfrm flipH="1">
              <a:off x="1440" y="912"/>
              <a:ext cx="288"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3564" name="Text Box 37"/>
          <p:cNvSpPr txBox="1">
            <a:spLocks noChangeArrowheads="1"/>
          </p:cNvSpPr>
          <p:nvPr/>
        </p:nvSpPr>
        <p:spPr bwMode="auto">
          <a:xfrm>
            <a:off x="746125" y="4232275"/>
            <a:ext cx="7708900" cy="118745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Electrons in the wire near the negative plate feel a force that</a:t>
            </a:r>
          </a:p>
          <a:p>
            <a:pPr eaLnBrk="1" hangingPunct="1"/>
            <a:r>
              <a:rPr lang="en-US" altLang="en-US"/>
              <a:t>moves them away from the negative plate. Electrons near the </a:t>
            </a:r>
          </a:p>
          <a:p>
            <a:pPr eaLnBrk="1" hangingPunct="1"/>
            <a:r>
              <a:rPr lang="en-US" altLang="en-US"/>
              <a:t>positive plate are attracted towards it.</a:t>
            </a:r>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29</a:t>
            </a:fld>
            <a:endParaRPr lang="en-US" altLang="en-US"/>
          </a:p>
        </p:txBody>
      </p:sp>
    </p:spTree>
    <p:extLst>
      <p:ext uri="{BB962C8B-B14F-4D97-AF65-F5344CB8AC3E}">
        <p14:creationId xmlns:p14="http://schemas.microsoft.com/office/powerpoint/2010/main" val="296218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barn(inVertical)">
                                      <p:cBhvr>
                                        <p:cTn id="7" dur="500"/>
                                        <p:tgtEl>
                                          <p:spTgt spid="2356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564"/>
                                        </p:tgtEl>
                                        <p:attrNameLst>
                                          <p:attrName>style.visibility</p:attrName>
                                        </p:attrNameLst>
                                      </p:cBhvr>
                                      <p:to>
                                        <p:strVal val="visible"/>
                                      </p:to>
                                    </p:set>
                                    <p:animEffect transition="in" filter="barn(inVertical)">
                                      <p:cBhvr>
                                        <p:cTn id="10" dur="5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3"/>
          <p:cNvSpPr txBox="1">
            <a:spLocks noChangeArrowheads="1"/>
          </p:cNvSpPr>
          <p:nvPr/>
        </p:nvSpPr>
        <p:spPr bwMode="auto">
          <a:xfrm>
            <a:off x="838200" y="2209800"/>
            <a:ext cx="3762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8000"/>
                </a:solidFill>
              </a:rPr>
              <a:t>Does current fill the wire? </a:t>
            </a:r>
          </a:p>
          <a:p>
            <a:pPr eaLnBrk="1" hangingPunct="1"/>
            <a:r>
              <a:rPr lang="en-US" altLang="en-US">
                <a:solidFill>
                  <a:srgbClr val="008000"/>
                </a:solidFill>
              </a:rPr>
              <a:t>Is </a:t>
            </a:r>
            <a:r>
              <a:rPr lang="en-US" altLang="en-US" i="1">
                <a:solidFill>
                  <a:srgbClr val="008000"/>
                </a:solidFill>
              </a:rPr>
              <a:t>E</a:t>
            </a:r>
            <a:r>
              <a:rPr lang="en-US" altLang="en-US">
                <a:solidFill>
                  <a:srgbClr val="008000"/>
                </a:solidFill>
              </a:rPr>
              <a:t> uniform across the wire?</a:t>
            </a:r>
            <a:endParaRPr lang="en-US" altLang="en-US"/>
          </a:p>
        </p:txBody>
      </p:sp>
      <p:sp>
        <p:nvSpPr>
          <p:cNvPr id="37893" name="Text Box 4"/>
          <p:cNvSpPr txBox="1">
            <a:spLocks noChangeArrowheads="1"/>
          </p:cNvSpPr>
          <p:nvPr/>
        </p:nvSpPr>
        <p:spPr bwMode="auto">
          <a:xfrm>
            <a:off x="838200" y="914400"/>
            <a:ext cx="37671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accent2"/>
                </a:solidFill>
              </a:rPr>
              <a:t>E</a:t>
            </a:r>
            <a:r>
              <a:rPr lang="en-US" altLang="en-US">
                <a:solidFill>
                  <a:schemeClr val="accent2"/>
                </a:solidFill>
              </a:rPr>
              <a:t> must be parallel to the wire</a:t>
            </a:r>
            <a:endParaRPr lang="en-US" altLang="en-US"/>
          </a:p>
          <a:p>
            <a:pPr eaLnBrk="1" hangingPunct="1"/>
            <a:endParaRPr lang="en-US" altLang="en-US"/>
          </a:p>
          <a:p>
            <a:pPr eaLnBrk="1" hangingPunct="1"/>
            <a:r>
              <a:rPr lang="en-US" altLang="en-US" i="1">
                <a:solidFill>
                  <a:schemeClr val="accent2"/>
                </a:solidFill>
              </a:rPr>
              <a:t>E</a:t>
            </a:r>
            <a:r>
              <a:rPr lang="en-US" altLang="en-US">
                <a:solidFill>
                  <a:schemeClr val="accent2"/>
                </a:solidFill>
              </a:rPr>
              <a:t> is the same along the wire</a:t>
            </a:r>
            <a:endParaRPr lang="en-US" altLang="en-US" i="1"/>
          </a:p>
        </p:txBody>
      </p:sp>
      <p:graphicFrame>
        <p:nvGraphicFramePr>
          <p:cNvPr id="1119238" name="Object 2"/>
          <p:cNvGraphicFramePr>
            <a:graphicFrameLocks noChangeAspect="1"/>
          </p:cNvGraphicFramePr>
          <p:nvPr/>
        </p:nvGraphicFramePr>
        <p:xfrm>
          <a:off x="758825" y="4572000"/>
          <a:ext cx="6403975" cy="1325563"/>
        </p:xfrm>
        <a:graphic>
          <a:graphicData uri="http://schemas.openxmlformats.org/presentationml/2006/ole">
            <mc:AlternateContent xmlns:mc="http://schemas.openxmlformats.org/markup-compatibility/2006">
              <mc:Choice xmlns:v="urn:schemas-microsoft-com:vml" Requires="v">
                <p:oleObj spid="_x0000_s70832" name="Equation" r:id="rId4" imgW="3187700" imgH="660400" progId="Equation.3">
                  <p:embed/>
                </p:oleObj>
              </mc:Choice>
              <mc:Fallback>
                <p:oleObj name="Equation" r:id="rId4" imgW="31877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825" y="4572000"/>
                        <a:ext cx="6403975" cy="1325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894" name="Text Box 7"/>
          <p:cNvSpPr txBox="1">
            <a:spLocks noChangeArrowheads="1"/>
          </p:cNvSpPr>
          <p:nvPr/>
        </p:nvSpPr>
        <p:spPr bwMode="auto">
          <a:xfrm>
            <a:off x="3733800" y="558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0</a:t>
            </a:r>
          </a:p>
        </p:txBody>
      </p:sp>
      <p:sp>
        <p:nvSpPr>
          <p:cNvPr id="37895" name="Text Box 8"/>
          <p:cNvSpPr txBox="1">
            <a:spLocks noChangeArrowheads="1"/>
          </p:cNvSpPr>
          <p:nvPr/>
        </p:nvSpPr>
        <p:spPr bwMode="auto">
          <a:xfrm>
            <a:off x="6064250" y="558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0</a:t>
            </a:r>
          </a:p>
        </p:txBody>
      </p:sp>
      <p:sp>
        <p:nvSpPr>
          <p:cNvPr id="37896" name="Text Box 9"/>
          <p:cNvSpPr txBox="1">
            <a:spLocks noChangeArrowheads="1"/>
          </p:cNvSpPr>
          <p:nvPr/>
        </p:nvSpPr>
        <p:spPr bwMode="auto">
          <a:xfrm>
            <a:off x="2498725" y="5588000"/>
            <a:ext cx="65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V</a:t>
            </a:r>
            <a:r>
              <a:rPr lang="en-US" altLang="en-US" baseline="-25000"/>
              <a:t>AB</a:t>
            </a:r>
            <a:endParaRPr lang="en-US" altLang="en-US" i="1"/>
          </a:p>
        </p:txBody>
      </p:sp>
      <p:sp>
        <p:nvSpPr>
          <p:cNvPr id="37897" name="Rectangle 10"/>
          <p:cNvSpPr>
            <a:spLocks noChangeArrowheads="1"/>
          </p:cNvSpPr>
          <p:nvPr/>
        </p:nvSpPr>
        <p:spPr bwMode="auto">
          <a:xfrm>
            <a:off x="4835525" y="5588000"/>
            <a:ext cx="65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V</a:t>
            </a:r>
            <a:r>
              <a:rPr lang="en-US" altLang="en-US" baseline="-25000"/>
              <a:t>CD</a:t>
            </a:r>
          </a:p>
        </p:txBody>
      </p:sp>
      <p:graphicFrame>
        <p:nvGraphicFramePr>
          <p:cNvPr id="1119243" name="Object 3"/>
          <p:cNvGraphicFramePr>
            <a:graphicFrameLocks noChangeAspect="1"/>
          </p:cNvGraphicFramePr>
          <p:nvPr/>
        </p:nvGraphicFramePr>
        <p:xfrm>
          <a:off x="3429000" y="6019800"/>
          <a:ext cx="993775" cy="482600"/>
        </p:xfrm>
        <a:graphic>
          <a:graphicData uri="http://schemas.openxmlformats.org/presentationml/2006/ole">
            <mc:AlternateContent xmlns:mc="http://schemas.openxmlformats.org/markup-compatibility/2006">
              <mc:Choice xmlns:v="urn:schemas-microsoft-com:vml" Requires="v">
                <p:oleObj spid="_x0000_s70833" name="Equation" r:id="rId6" imgW="495300" imgH="241300" progId="Equation.3">
                  <p:embed/>
                </p:oleObj>
              </mc:Choice>
              <mc:Fallback>
                <p:oleObj name="Equation" r:id="rId6" imgW="4953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6019800"/>
                        <a:ext cx="993775" cy="482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898" name="Rectangle 12"/>
          <p:cNvSpPr>
            <a:spLocks noGrp="1" noChangeArrowheads="1"/>
          </p:cNvSpPr>
          <p:nvPr>
            <p:ph type="title"/>
          </p:nvPr>
        </p:nvSpPr>
        <p:spPr>
          <a:xfrm>
            <a:off x="0" y="0"/>
            <a:ext cx="9144000" cy="914400"/>
          </a:xfrm>
        </p:spPr>
        <p:txBody>
          <a:bodyPr/>
          <a:lstStyle/>
          <a:p>
            <a:pPr eaLnBrk="1" hangingPunct="1"/>
            <a:r>
              <a:rPr lang="en-US" altLang="en-US" smtClean="0">
                <a:ea typeface="ＭＳ Ｐゴシック" charset="-128"/>
              </a:rPr>
              <a:t>Direction of Electric Field in a Wire</a:t>
            </a:r>
          </a:p>
        </p:txBody>
      </p:sp>
      <p:pic>
        <p:nvPicPr>
          <p:cNvPr id="37899" name="Picture 13" descr="Ch18-page63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927100"/>
            <a:ext cx="37846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4" descr="Ch18-page63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800" y="3048000"/>
            <a:ext cx="42418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3F0F751-CFF2-437A-ADC2-FBA73A0714A5}" type="slidenum">
              <a:rPr lang="en-US" altLang="en-US" smtClean="0"/>
              <a:pPr/>
              <a:t>3</a:t>
            </a:fld>
            <a:endParaRPr lang="en-US" altLang="en-US"/>
          </a:p>
        </p:txBody>
      </p:sp>
    </p:spTree>
    <p:extLst>
      <p:ext uri="{BB962C8B-B14F-4D97-AF65-F5344CB8AC3E}">
        <p14:creationId xmlns:p14="http://schemas.microsoft.com/office/powerpoint/2010/main" val="2747566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 2"/>
          <p:cNvGrpSpPr>
            <a:grpSpLocks/>
          </p:cNvGrpSpPr>
          <p:nvPr/>
        </p:nvGrpSpPr>
        <p:grpSpPr bwMode="auto">
          <a:xfrm>
            <a:off x="5029200" y="914400"/>
            <a:ext cx="4114800" cy="4322763"/>
            <a:chOff x="48" y="1215"/>
            <a:chExt cx="3168" cy="2827"/>
          </a:xfrm>
        </p:grpSpPr>
        <p:grpSp>
          <p:nvGrpSpPr>
            <p:cNvPr id="61451" name="Group 3"/>
            <p:cNvGrpSpPr>
              <a:grpSpLocks/>
            </p:cNvGrpSpPr>
            <p:nvPr/>
          </p:nvGrpSpPr>
          <p:grpSpPr bwMode="auto">
            <a:xfrm>
              <a:off x="48" y="1215"/>
              <a:ext cx="3168" cy="2396"/>
              <a:chOff x="48" y="1215"/>
              <a:chExt cx="3168" cy="2396"/>
            </a:xfrm>
          </p:grpSpPr>
          <p:sp>
            <p:nvSpPr>
              <p:cNvPr id="61456" name="Line 4"/>
              <p:cNvSpPr>
                <a:spLocks noChangeShapeType="1"/>
              </p:cNvSpPr>
              <p:nvPr/>
            </p:nvSpPr>
            <p:spPr bwMode="auto">
              <a:xfrm>
                <a:off x="110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7" name="Line 5"/>
              <p:cNvSpPr>
                <a:spLocks noChangeShapeType="1"/>
              </p:cNvSpPr>
              <p:nvPr/>
            </p:nvSpPr>
            <p:spPr bwMode="auto">
              <a:xfrm>
                <a:off x="206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1458" name="Picture 6" descr="p524_CapBlow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215"/>
                <a:ext cx="2544" cy="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59" name="Group 7"/>
              <p:cNvGrpSpPr>
                <a:grpSpLocks/>
              </p:cNvGrpSpPr>
              <p:nvPr/>
            </p:nvGrpSpPr>
            <p:grpSpPr bwMode="auto">
              <a:xfrm>
                <a:off x="1152" y="2415"/>
                <a:ext cx="432" cy="300"/>
                <a:chOff x="2304" y="3312"/>
                <a:chExt cx="432" cy="300"/>
              </a:xfrm>
            </p:grpSpPr>
            <p:sp>
              <p:nvSpPr>
                <p:cNvPr id="61474" name="Line 8"/>
                <p:cNvSpPr>
                  <a:spLocks noChangeShapeType="1"/>
                </p:cNvSpPr>
                <p:nvPr/>
              </p:nvSpPr>
              <p:spPr bwMode="auto">
                <a:xfrm flipH="1">
                  <a:off x="2304" y="3312"/>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5" name="Text Box 9"/>
                <p:cNvSpPr txBox="1">
                  <a:spLocks noChangeArrowheads="1"/>
                </p:cNvSpPr>
                <p:nvPr/>
              </p:nvSpPr>
              <p:spPr bwMode="auto">
                <a:xfrm>
                  <a:off x="2392" y="3313"/>
                  <a:ext cx="33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E</a:t>
                  </a:r>
                  <a:r>
                    <a:rPr lang="en-US" altLang="en-US" baseline="-25000">
                      <a:solidFill>
                        <a:schemeClr val="accent2"/>
                      </a:solidFill>
                    </a:rPr>
                    <a:t>-</a:t>
                  </a:r>
                  <a:endParaRPr lang="en-US" altLang="en-US">
                    <a:solidFill>
                      <a:schemeClr val="accent2"/>
                    </a:solidFill>
                  </a:endParaRPr>
                </a:p>
              </p:txBody>
            </p:sp>
          </p:grpSp>
          <p:grpSp>
            <p:nvGrpSpPr>
              <p:cNvPr id="61460" name="Group 10"/>
              <p:cNvGrpSpPr>
                <a:grpSpLocks/>
              </p:cNvGrpSpPr>
              <p:nvPr/>
            </p:nvGrpSpPr>
            <p:grpSpPr bwMode="auto">
              <a:xfrm>
                <a:off x="1152" y="1887"/>
                <a:ext cx="432" cy="336"/>
                <a:chOff x="2304" y="2784"/>
                <a:chExt cx="432" cy="336"/>
              </a:xfrm>
            </p:grpSpPr>
            <p:sp>
              <p:nvSpPr>
                <p:cNvPr id="61472" name="Line 11"/>
                <p:cNvSpPr>
                  <a:spLocks noChangeShapeType="1"/>
                </p:cNvSpPr>
                <p:nvPr/>
              </p:nvSpPr>
              <p:spPr bwMode="auto">
                <a:xfrm flipH="1">
                  <a:off x="2304" y="3120"/>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3" name="Text Box 12"/>
                <p:cNvSpPr txBox="1">
                  <a:spLocks noChangeArrowheads="1"/>
                </p:cNvSpPr>
                <p:nvPr/>
              </p:nvSpPr>
              <p:spPr bwMode="auto">
                <a:xfrm>
                  <a:off x="2351" y="2784"/>
                  <a:ext cx="373"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FF0000"/>
                      </a:solidFill>
                    </a:rPr>
                    <a:t>E</a:t>
                  </a:r>
                  <a:r>
                    <a:rPr lang="en-US" altLang="en-US" baseline="-25000">
                      <a:solidFill>
                        <a:srgbClr val="FF0000"/>
                      </a:solidFill>
                    </a:rPr>
                    <a:t>+</a:t>
                  </a:r>
                  <a:endParaRPr lang="en-US" altLang="en-US">
                    <a:solidFill>
                      <a:srgbClr val="FF0000"/>
                    </a:solidFill>
                  </a:endParaRPr>
                </a:p>
              </p:txBody>
            </p:sp>
          </p:grpSp>
          <p:grpSp>
            <p:nvGrpSpPr>
              <p:cNvPr id="61461" name="Group 13"/>
              <p:cNvGrpSpPr>
                <a:grpSpLocks/>
              </p:cNvGrpSpPr>
              <p:nvPr/>
            </p:nvGrpSpPr>
            <p:grpSpPr bwMode="auto">
              <a:xfrm>
                <a:off x="712" y="2010"/>
                <a:ext cx="872" cy="309"/>
                <a:chOff x="1864" y="2907"/>
                <a:chExt cx="872" cy="309"/>
              </a:xfrm>
            </p:grpSpPr>
            <p:sp>
              <p:nvSpPr>
                <p:cNvPr id="61470" name="Line 14"/>
                <p:cNvSpPr>
                  <a:spLocks noChangeShapeType="1"/>
                </p:cNvSpPr>
                <p:nvPr/>
              </p:nvSpPr>
              <p:spPr bwMode="auto">
                <a:xfrm flipH="1">
                  <a:off x="1872" y="3216"/>
                  <a:ext cx="864"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1" name="Text Box 15"/>
                <p:cNvSpPr txBox="1">
                  <a:spLocks noChangeArrowheads="1"/>
                </p:cNvSpPr>
                <p:nvPr/>
              </p:nvSpPr>
              <p:spPr bwMode="auto">
                <a:xfrm>
                  <a:off x="1864" y="2907"/>
                  <a:ext cx="47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008000"/>
                      </a:solidFill>
                    </a:rPr>
                    <a:t>E</a:t>
                  </a:r>
                  <a:r>
                    <a:rPr lang="en-US" altLang="en-US" i="1" baseline="-25000">
                      <a:solidFill>
                        <a:srgbClr val="008000"/>
                      </a:solidFill>
                    </a:rPr>
                    <a:t>net</a:t>
                  </a:r>
                  <a:endParaRPr lang="en-US" altLang="en-US" i="1">
                    <a:solidFill>
                      <a:srgbClr val="008000"/>
                    </a:solidFill>
                  </a:endParaRPr>
                </a:p>
              </p:txBody>
            </p:sp>
          </p:grpSp>
          <p:sp>
            <p:nvSpPr>
              <p:cNvPr id="61462" name="Line 16"/>
              <p:cNvSpPr>
                <a:spLocks noChangeShapeType="1"/>
              </p:cNvSpPr>
              <p:nvPr/>
            </p:nvSpPr>
            <p:spPr bwMode="auto">
              <a:xfrm flipH="1">
                <a:off x="48" y="2415"/>
                <a:ext cx="2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3" name="Line 17"/>
              <p:cNvSpPr>
                <a:spLocks noChangeShapeType="1"/>
              </p:cNvSpPr>
              <p:nvPr/>
            </p:nvSpPr>
            <p:spPr bwMode="auto">
              <a:xfrm>
                <a:off x="336" y="2415"/>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4" name="Line 18"/>
              <p:cNvSpPr>
                <a:spLocks noChangeShapeType="1"/>
              </p:cNvSpPr>
              <p:nvPr/>
            </p:nvSpPr>
            <p:spPr bwMode="auto">
              <a:xfrm>
                <a:off x="336" y="2511"/>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5" name="Line 19"/>
              <p:cNvSpPr>
                <a:spLocks noChangeShapeType="1"/>
              </p:cNvSpPr>
              <p:nvPr/>
            </p:nvSpPr>
            <p:spPr bwMode="auto">
              <a:xfrm flipH="1">
                <a:off x="2496" y="2367"/>
                <a:ext cx="288"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6" name="Line 20"/>
              <p:cNvSpPr>
                <a:spLocks noChangeShapeType="1"/>
              </p:cNvSpPr>
              <p:nvPr/>
            </p:nvSpPr>
            <p:spPr bwMode="auto">
              <a:xfrm>
                <a:off x="2784" y="2367"/>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7" name="Line 21"/>
              <p:cNvSpPr>
                <a:spLocks noChangeShapeType="1"/>
              </p:cNvSpPr>
              <p:nvPr/>
            </p:nvSpPr>
            <p:spPr bwMode="auto">
              <a:xfrm>
                <a:off x="2784" y="2463"/>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8" name="Line 22"/>
              <p:cNvSpPr>
                <a:spLocks noChangeShapeType="1"/>
              </p:cNvSpPr>
              <p:nvPr/>
            </p:nvSpPr>
            <p:spPr bwMode="auto">
              <a:xfrm>
                <a:off x="1104" y="3360"/>
                <a:ext cx="96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9" name="Text Box 23"/>
              <p:cNvSpPr txBox="1">
                <a:spLocks noChangeArrowheads="1"/>
              </p:cNvSpPr>
              <p:nvPr/>
            </p:nvSpPr>
            <p:spPr bwMode="auto">
              <a:xfrm>
                <a:off x="1490" y="3312"/>
                <a:ext cx="23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s</a:t>
                </a:r>
              </a:p>
            </p:txBody>
          </p:sp>
        </p:grpSp>
        <p:sp>
          <p:nvSpPr>
            <p:cNvPr id="61452" name="Line 24"/>
            <p:cNvSpPr>
              <a:spLocks noChangeShapeType="1"/>
            </p:cNvSpPr>
            <p:nvPr/>
          </p:nvSpPr>
          <p:spPr bwMode="auto">
            <a:xfrm>
              <a:off x="288" y="3696"/>
              <a:ext cx="20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3" name="Text Box 25"/>
            <p:cNvSpPr txBox="1">
              <a:spLocks noChangeArrowheads="1"/>
            </p:cNvSpPr>
            <p:nvPr/>
          </p:nvSpPr>
          <p:spPr bwMode="auto">
            <a:xfrm>
              <a:off x="2296" y="3551"/>
              <a:ext cx="233"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z</a:t>
              </a:r>
            </a:p>
          </p:txBody>
        </p:sp>
        <p:sp>
          <p:nvSpPr>
            <p:cNvPr id="61454" name="Line 26"/>
            <p:cNvSpPr>
              <a:spLocks noChangeShapeType="1"/>
            </p:cNvSpPr>
            <p:nvPr/>
          </p:nvSpPr>
          <p:spPr bwMode="auto">
            <a:xfrm>
              <a:off x="1104" y="360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5" name="Text Box 27"/>
            <p:cNvSpPr txBox="1">
              <a:spLocks noChangeArrowheads="1"/>
            </p:cNvSpPr>
            <p:nvPr/>
          </p:nvSpPr>
          <p:spPr bwMode="auto">
            <a:xfrm>
              <a:off x="1007" y="3743"/>
              <a:ext cx="26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0</a:t>
              </a:r>
            </a:p>
          </p:txBody>
        </p:sp>
      </p:grpSp>
      <p:graphicFrame>
        <p:nvGraphicFramePr>
          <p:cNvPr id="61442" name="Object 2"/>
          <p:cNvGraphicFramePr>
            <a:graphicFrameLocks noChangeAspect="1"/>
          </p:cNvGraphicFramePr>
          <p:nvPr/>
        </p:nvGraphicFramePr>
        <p:xfrm>
          <a:off x="1970088" y="1143000"/>
          <a:ext cx="1458912" cy="904875"/>
        </p:xfrm>
        <a:graphic>
          <a:graphicData uri="http://schemas.openxmlformats.org/presentationml/2006/ole">
            <mc:AlternateContent xmlns:mc="http://schemas.openxmlformats.org/markup-compatibility/2006">
              <mc:Choice xmlns:v="urn:schemas-microsoft-com:vml" Requires="v">
                <p:oleObj spid="_x0000_s90126" name="Equation" r:id="rId5" imgW="698500" imgH="431800" progId="Equation.DSMT4">
                  <p:embed/>
                </p:oleObj>
              </mc:Choice>
              <mc:Fallback>
                <p:oleObj name="Equation" r:id="rId5" imgW="6985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088" y="1143000"/>
                        <a:ext cx="1458912" cy="904875"/>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1443" name="Object 3"/>
          <p:cNvGraphicFramePr>
            <a:graphicFrameLocks noChangeAspect="1"/>
          </p:cNvGraphicFramePr>
          <p:nvPr/>
        </p:nvGraphicFramePr>
        <p:xfrm>
          <a:off x="1970088" y="2470150"/>
          <a:ext cx="2525712" cy="958850"/>
        </p:xfrm>
        <a:graphic>
          <a:graphicData uri="http://schemas.openxmlformats.org/presentationml/2006/ole">
            <mc:AlternateContent xmlns:mc="http://schemas.openxmlformats.org/markup-compatibility/2006">
              <mc:Choice xmlns:v="urn:schemas-microsoft-com:vml" Requires="v">
                <p:oleObj spid="_x0000_s90127" name="Equation" r:id="rId7" imgW="1143000" imgH="431800" progId="Equation.DSMT4">
                  <p:embed/>
                </p:oleObj>
              </mc:Choice>
              <mc:Fallback>
                <p:oleObj name="Equation" r:id="rId7" imgW="11430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0088" y="2470150"/>
                        <a:ext cx="2525712" cy="958850"/>
                      </a:xfrm>
                      <a:prstGeom prst="rect">
                        <a:avLst/>
                      </a:prstGeom>
                      <a:solidFill>
                        <a:srgbClr val="F6F63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9374" name="Text Box 30"/>
          <p:cNvSpPr txBox="1">
            <a:spLocks noChangeArrowheads="1"/>
          </p:cNvSpPr>
          <p:nvPr/>
        </p:nvSpPr>
        <p:spPr bwMode="auto">
          <a:xfrm>
            <a:off x="1295400" y="5181600"/>
            <a:ext cx="92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Units:</a:t>
            </a:r>
          </a:p>
        </p:txBody>
      </p:sp>
      <p:graphicFrame>
        <p:nvGraphicFramePr>
          <p:cNvPr id="569375" name="Object 4"/>
          <p:cNvGraphicFramePr>
            <a:graphicFrameLocks noChangeAspect="1"/>
          </p:cNvGraphicFramePr>
          <p:nvPr/>
        </p:nvGraphicFramePr>
        <p:xfrm>
          <a:off x="2217738" y="5016500"/>
          <a:ext cx="1914525" cy="817563"/>
        </p:xfrm>
        <a:graphic>
          <a:graphicData uri="http://schemas.openxmlformats.org/presentationml/2006/ole">
            <mc:AlternateContent xmlns:mc="http://schemas.openxmlformats.org/markup-compatibility/2006">
              <mc:Choice xmlns:v="urn:schemas-microsoft-com:vml" Requires="v">
                <p:oleObj spid="_x0000_s90128" name="Equation" r:id="rId9" imgW="1041400" imgH="444500" progId="Equation.DSMT4">
                  <p:embed/>
                </p:oleObj>
              </mc:Choice>
              <mc:Fallback>
                <p:oleObj name="Equation" r:id="rId9" imgW="1041400" imgH="444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7738" y="5016500"/>
                        <a:ext cx="1914525" cy="817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9376" name="Text Box 32"/>
          <p:cNvSpPr txBox="1">
            <a:spLocks noChangeArrowheads="1"/>
          </p:cNvSpPr>
          <p:nvPr/>
        </p:nvSpPr>
        <p:spPr bwMode="auto">
          <a:xfrm>
            <a:off x="915988" y="51816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61447" name="Text Box 33"/>
          <p:cNvSpPr txBox="1">
            <a:spLocks noChangeArrowheads="1"/>
          </p:cNvSpPr>
          <p:nvPr/>
        </p:nvSpPr>
        <p:spPr bwMode="auto">
          <a:xfrm>
            <a:off x="762000" y="1371600"/>
            <a:ext cx="101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Inside:</a:t>
            </a:r>
            <a:endParaRPr lang="en-US" altLang="en-US"/>
          </a:p>
        </p:txBody>
      </p:sp>
      <p:sp>
        <p:nvSpPr>
          <p:cNvPr id="61448" name="Text Box 34"/>
          <p:cNvSpPr txBox="1">
            <a:spLocks noChangeArrowheads="1"/>
          </p:cNvSpPr>
          <p:nvPr/>
        </p:nvSpPr>
        <p:spPr bwMode="auto">
          <a:xfrm>
            <a:off x="762000" y="2667000"/>
            <a:ext cx="106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Fringe:</a:t>
            </a:r>
            <a:endParaRPr lang="en-US" altLang="en-US"/>
          </a:p>
        </p:txBody>
      </p:sp>
      <p:sp>
        <p:nvSpPr>
          <p:cNvPr id="569379" name="Text Box 35"/>
          <p:cNvSpPr txBox="1">
            <a:spLocks noChangeArrowheads="1"/>
          </p:cNvSpPr>
          <p:nvPr/>
        </p:nvSpPr>
        <p:spPr bwMode="auto">
          <a:xfrm>
            <a:off x="685800" y="4495800"/>
            <a:ext cx="3227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4:</a:t>
            </a:r>
            <a:r>
              <a:rPr lang="en-US" altLang="en-US"/>
              <a:t> </a:t>
            </a:r>
            <a:r>
              <a:rPr lang="en-US" altLang="en-US">
                <a:solidFill>
                  <a:schemeClr val="accent2"/>
                </a:solidFill>
              </a:rPr>
              <a:t>check the results:</a:t>
            </a:r>
            <a:endParaRPr lang="en-US" altLang="en-US"/>
          </a:p>
        </p:txBody>
      </p:sp>
      <p:sp>
        <p:nvSpPr>
          <p:cNvPr id="61450" name="Rectangle 36"/>
          <p:cNvSpPr>
            <a:spLocks noGrp="1" noChangeArrowheads="1"/>
          </p:cNvSpPr>
          <p:nvPr>
            <p:ph type="title"/>
          </p:nvPr>
        </p:nvSpPr>
        <p:spPr>
          <a:xfrm>
            <a:off x="457200" y="274638"/>
            <a:ext cx="8229600" cy="639762"/>
          </a:xfrm>
        </p:spPr>
        <p:txBody>
          <a:bodyPr>
            <a:normAutofit fontScale="90000"/>
          </a:bodyPr>
          <a:lstStyle/>
          <a:p>
            <a:pPr eaLnBrk="1" hangingPunct="1"/>
            <a:r>
              <a:rPr lang="en-US" altLang="en-US" dirty="0" smtClean="0">
                <a:solidFill>
                  <a:srgbClr val="FF0000"/>
                </a:solidFill>
              </a:rPr>
              <a:t>Electric Field of a Capacitor</a:t>
            </a:r>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30</a:t>
            </a:fld>
            <a:endParaRPr lang="en-US" altLang="en-US"/>
          </a:p>
        </p:txBody>
      </p:sp>
      <p:sp>
        <p:nvSpPr>
          <p:cNvPr id="3" name="TextBox 2"/>
          <p:cNvSpPr txBox="1"/>
          <p:nvPr/>
        </p:nvSpPr>
        <p:spPr>
          <a:xfrm rot="19513342">
            <a:off x="6958384" y="5594925"/>
            <a:ext cx="2211696" cy="461665"/>
          </a:xfrm>
          <a:prstGeom prst="rect">
            <a:avLst/>
          </a:prstGeom>
          <a:solidFill>
            <a:srgbClr val="FFFF00"/>
          </a:solidFill>
        </p:spPr>
        <p:txBody>
          <a:bodyPr wrap="square" rtlCol="0">
            <a:spAutoFit/>
          </a:bodyPr>
          <a:lstStyle/>
          <a:p>
            <a:r>
              <a:rPr lang="en-US" dirty="0" smtClean="0">
                <a:solidFill>
                  <a:srgbClr val="FF0000"/>
                </a:solidFill>
              </a:rPr>
              <a:t>From Lecture 6</a:t>
            </a:r>
            <a:endParaRPr lang="en-US" dirty="0">
              <a:solidFill>
                <a:srgbClr val="FF0000"/>
              </a:solidFill>
            </a:endParaRPr>
          </a:p>
        </p:txBody>
      </p:sp>
    </p:spTree>
    <p:extLst>
      <p:ext uri="{BB962C8B-B14F-4D97-AF65-F5344CB8AC3E}">
        <p14:creationId xmlns:p14="http://schemas.microsoft.com/office/powerpoint/2010/main" val="621760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2" descr="Fig19"/>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rot="-68976">
            <a:off x="838200" y="685800"/>
            <a:ext cx="76200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Line 3"/>
          <p:cNvSpPr>
            <a:spLocks noChangeShapeType="1"/>
          </p:cNvSpPr>
          <p:nvPr/>
        </p:nvSpPr>
        <p:spPr bwMode="auto">
          <a:xfrm>
            <a:off x="2286000" y="3200400"/>
            <a:ext cx="1116013" cy="0"/>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08" name="Line 4"/>
          <p:cNvSpPr>
            <a:spLocks noChangeShapeType="1"/>
          </p:cNvSpPr>
          <p:nvPr/>
        </p:nvSpPr>
        <p:spPr bwMode="auto">
          <a:xfrm>
            <a:off x="4800600" y="3276600"/>
            <a:ext cx="609600" cy="0"/>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09" name="Line 5"/>
          <p:cNvSpPr>
            <a:spLocks noChangeShapeType="1"/>
          </p:cNvSpPr>
          <p:nvPr/>
        </p:nvSpPr>
        <p:spPr bwMode="auto">
          <a:xfrm>
            <a:off x="7391400" y="3352800"/>
            <a:ext cx="228600" cy="0"/>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0" name="Line 6"/>
          <p:cNvSpPr>
            <a:spLocks noChangeShapeType="1"/>
          </p:cNvSpPr>
          <p:nvPr/>
        </p:nvSpPr>
        <p:spPr bwMode="auto">
          <a:xfrm>
            <a:off x="457200" y="1295400"/>
            <a:ext cx="1116013" cy="0"/>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1" name="Line 7"/>
          <p:cNvSpPr>
            <a:spLocks noChangeShapeType="1"/>
          </p:cNvSpPr>
          <p:nvPr/>
        </p:nvSpPr>
        <p:spPr bwMode="auto">
          <a:xfrm>
            <a:off x="1066800" y="1066800"/>
            <a:ext cx="1116013" cy="0"/>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2" name="Line 8"/>
          <p:cNvSpPr>
            <a:spLocks noChangeShapeType="1"/>
          </p:cNvSpPr>
          <p:nvPr/>
        </p:nvSpPr>
        <p:spPr bwMode="auto">
          <a:xfrm>
            <a:off x="4191000" y="1447800"/>
            <a:ext cx="609600" cy="0"/>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3" name="Line 9"/>
          <p:cNvSpPr>
            <a:spLocks noChangeShapeType="1"/>
          </p:cNvSpPr>
          <p:nvPr/>
        </p:nvSpPr>
        <p:spPr bwMode="auto">
          <a:xfrm>
            <a:off x="3733800" y="1295400"/>
            <a:ext cx="609600" cy="0"/>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4" name="Line 10"/>
          <p:cNvSpPr>
            <a:spLocks noChangeShapeType="1"/>
          </p:cNvSpPr>
          <p:nvPr/>
        </p:nvSpPr>
        <p:spPr bwMode="auto">
          <a:xfrm>
            <a:off x="7086600" y="1371600"/>
            <a:ext cx="228600" cy="0"/>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5" name="Line 11"/>
          <p:cNvSpPr>
            <a:spLocks noChangeShapeType="1"/>
          </p:cNvSpPr>
          <p:nvPr/>
        </p:nvSpPr>
        <p:spPr bwMode="auto">
          <a:xfrm>
            <a:off x="6553200" y="1371600"/>
            <a:ext cx="228600" cy="0"/>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21516" name="Group 12"/>
          <p:cNvGrpSpPr>
            <a:grpSpLocks/>
          </p:cNvGrpSpPr>
          <p:nvPr/>
        </p:nvGrpSpPr>
        <p:grpSpPr bwMode="auto">
          <a:xfrm>
            <a:off x="4191000" y="1066800"/>
            <a:ext cx="152400" cy="533400"/>
            <a:chOff x="2928" y="1392"/>
            <a:chExt cx="96" cy="336"/>
          </a:xfrm>
        </p:grpSpPr>
        <p:sp>
          <p:nvSpPr>
            <p:cNvPr id="21562" name="Line 13"/>
            <p:cNvSpPr>
              <a:spLocks noChangeShapeType="1"/>
            </p:cNvSpPr>
            <p:nvPr/>
          </p:nvSpPr>
          <p:spPr bwMode="auto">
            <a:xfrm>
              <a:off x="2928" y="1728"/>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3" name="Line 14"/>
            <p:cNvSpPr>
              <a:spLocks noChangeShapeType="1"/>
            </p:cNvSpPr>
            <p:nvPr/>
          </p:nvSpPr>
          <p:spPr bwMode="auto">
            <a:xfrm>
              <a:off x="2928"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17" name="Group 15"/>
          <p:cNvGrpSpPr>
            <a:grpSpLocks/>
          </p:cNvGrpSpPr>
          <p:nvPr/>
        </p:nvGrpSpPr>
        <p:grpSpPr bwMode="auto">
          <a:xfrm>
            <a:off x="4800600" y="990600"/>
            <a:ext cx="228600" cy="762000"/>
            <a:chOff x="2544" y="1296"/>
            <a:chExt cx="144" cy="480"/>
          </a:xfrm>
        </p:grpSpPr>
        <p:grpSp>
          <p:nvGrpSpPr>
            <p:cNvPr id="21556" name="Group 16"/>
            <p:cNvGrpSpPr>
              <a:grpSpLocks/>
            </p:cNvGrpSpPr>
            <p:nvPr/>
          </p:nvGrpSpPr>
          <p:grpSpPr bwMode="auto">
            <a:xfrm>
              <a:off x="2592" y="1296"/>
              <a:ext cx="96" cy="96"/>
              <a:chOff x="1680" y="3792"/>
              <a:chExt cx="96" cy="96"/>
            </a:xfrm>
          </p:grpSpPr>
          <p:sp>
            <p:nvSpPr>
              <p:cNvPr id="21560" name="Line 1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1" name="Line 1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57" name="Group 19"/>
            <p:cNvGrpSpPr>
              <a:grpSpLocks/>
            </p:cNvGrpSpPr>
            <p:nvPr/>
          </p:nvGrpSpPr>
          <p:grpSpPr bwMode="auto">
            <a:xfrm>
              <a:off x="2544" y="1680"/>
              <a:ext cx="96" cy="96"/>
              <a:chOff x="1680" y="3792"/>
              <a:chExt cx="96" cy="96"/>
            </a:xfrm>
          </p:grpSpPr>
          <p:sp>
            <p:nvSpPr>
              <p:cNvPr id="21558" name="Line 20"/>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9" name="Line 21"/>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1518" name="Group 22"/>
          <p:cNvGrpSpPr>
            <a:grpSpLocks/>
          </p:cNvGrpSpPr>
          <p:nvPr/>
        </p:nvGrpSpPr>
        <p:grpSpPr bwMode="auto">
          <a:xfrm>
            <a:off x="7391400" y="1066800"/>
            <a:ext cx="152400" cy="152400"/>
            <a:chOff x="1680" y="3792"/>
            <a:chExt cx="96" cy="96"/>
          </a:xfrm>
        </p:grpSpPr>
        <p:sp>
          <p:nvSpPr>
            <p:cNvPr id="21554" name="Line 23"/>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5" name="Line 24"/>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19" name="Group 25"/>
          <p:cNvGrpSpPr>
            <a:grpSpLocks/>
          </p:cNvGrpSpPr>
          <p:nvPr/>
        </p:nvGrpSpPr>
        <p:grpSpPr bwMode="auto">
          <a:xfrm>
            <a:off x="1676400" y="838200"/>
            <a:ext cx="152400" cy="914400"/>
            <a:chOff x="960" y="1200"/>
            <a:chExt cx="96" cy="576"/>
          </a:xfrm>
        </p:grpSpPr>
        <p:sp>
          <p:nvSpPr>
            <p:cNvPr id="21548" name="Line 26"/>
            <p:cNvSpPr>
              <a:spLocks noChangeShapeType="1"/>
            </p:cNvSpPr>
            <p:nvPr/>
          </p:nvSpPr>
          <p:spPr bwMode="auto">
            <a:xfrm>
              <a:off x="960" y="120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9" name="Line 27"/>
            <p:cNvSpPr>
              <a:spLocks noChangeShapeType="1"/>
            </p:cNvSpPr>
            <p:nvPr/>
          </p:nvSpPr>
          <p:spPr bwMode="auto">
            <a:xfrm>
              <a:off x="960" y="12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0" name="Line 28"/>
            <p:cNvSpPr>
              <a:spLocks noChangeShapeType="1"/>
            </p:cNvSpPr>
            <p:nvPr/>
          </p:nvSpPr>
          <p:spPr bwMode="auto">
            <a:xfrm>
              <a:off x="960" y="158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1" name="Line 29"/>
            <p:cNvSpPr>
              <a:spLocks noChangeShapeType="1"/>
            </p:cNvSpPr>
            <p:nvPr/>
          </p:nvSpPr>
          <p:spPr bwMode="auto">
            <a:xfrm>
              <a:off x="960" y="16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2" name="Line 30"/>
            <p:cNvSpPr>
              <a:spLocks noChangeShapeType="1"/>
            </p:cNvSpPr>
            <p:nvPr/>
          </p:nvSpPr>
          <p:spPr bwMode="auto">
            <a:xfrm>
              <a:off x="960"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3" name="Line 31"/>
            <p:cNvSpPr>
              <a:spLocks noChangeShapeType="1"/>
            </p:cNvSpPr>
            <p:nvPr/>
          </p:nvSpPr>
          <p:spPr bwMode="auto">
            <a:xfrm>
              <a:off x="960" y="177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20" name="Group 32"/>
          <p:cNvGrpSpPr>
            <a:grpSpLocks/>
          </p:cNvGrpSpPr>
          <p:nvPr/>
        </p:nvGrpSpPr>
        <p:grpSpPr bwMode="auto">
          <a:xfrm>
            <a:off x="2286000" y="762000"/>
            <a:ext cx="304800" cy="990600"/>
            <a:chOff x="1344" y="1152"/>
            <a:chExt cx="192" cy="624"/>
          </a:xfrm>
        </p:grpSpPr>
        <p:grpSp>
          <p:nvGrpSpPr>
            <p:cNvPr id="21530" name="Group 33"/>
            <p:cNvGrpSpPr>
              <a:grpSpLocks/>
            </p:cNvGrpSpPr>
            <p:nvPr/>
          </p:nvGrpSpPr>
          <p:grpSpPr bwMode="auto">
            <a:xfrm>
              <a:off x="1344" y="1152"/>
              <a:ext cx="96" cy="96"/>
              <a:chOff x="1680" y="3792"/>
              <a:chExt cx="96" cy="96"/>
            </a:xfrm>
          </p:grpSpPr>
          <p:sp>
            <p:nvSpPr>
              <p:cNvPr id="21546" name="Line 3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7" name="Line 3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31" name="Group 36"/>
            <p:cNvGrpSpPr>
              <a:grpSpLocks/>
            </p:cNvGrpSpPr>
            <p:nvPr/>
          </p:nvGrpSpPr>
          <p:grpSpPr bwMode="auto">
            <a:xfrm>
              <a:off x="1392" y="1248"/>
              <a:ext cx="96" cy="96"/>
              <a:chOff x="1680" y="3792"/>
              <a:chExt cx="96" cy="96"/>
            </a:xfrm>
          </p:grpSpPr>
          <p:sp>
            <p:nvSpPr>
              <p:cNvPr id="21544" name="Line 3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5" name="Line 3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32" name="Group 39"/>
            <p:cNvGrpSpPr>
              <a:grpSpLocks/>
            </p:cNvGrpSpPr>
            <p:nvPr/>
          </p:nvGrpSpPr>
          <p:grpSpPr bwMode="auto">
            <a:xfrm>
              <a:off x="1344" y="1344"/>
              <a:ext cx="96" cy="96"/>
              <a:chOff x="1680" y="3792"/>
              <a:chExt cx="96" cy="96"/>
            </a:xfrm>
          </p:grpSpPr>
          <p:sp>
            <p:nvSpPr>
              <p:cNvPr id="21542" name="Line 40"/>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3" name="Line 41"/>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33" name="Group 42"/>
            <p:cNvGrpSpPr>
              <a:grpSpLocks/>
            </p:cNvGrpSpPr>
            <p:nvPr/>
          </p:nvGrpSpPr>
          <p:grpSpPr bwMode="auto">
            <a:xfrm>
              <a:off x="1344" y="1536"/>
              <a:ext cx="96" cy="96"/>
              <a:chOff x="1680" y="3792"/>
              <a:chExt cx="96" cy="96"/>
            </a:xfrm>
          </p:grpSpPr>
          <p:sp>
            <p:nvSpPr>
              <p:cNvPr id="21540" name="Line 43"/>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1" name="Line 44"/>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34" name="Group 45"/>
            <p:cNvGrpSpPr>
              <a:grpSpLocks/>
            </p:cNvGrpSpPr>
            <p:nvPr/>
          </p:nvGrpSpPr>
          <p:grpSpPr bwMode="auto">
            <a:xfrm>
              <a:off x="1440" y="1632"/>
              <a:ext cx="96" cy="96"/>
              <a:chOff x="1680" y="3792"/>
              <a:chExt cx="96" cy="96"/>
            </a:xfrm>
          </p:grpSpPr>
          <p:sp>
            <p:nvSpPr>
              <p:cNvPr id="21538" name="Line 46"/>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9" name="Line 47"/>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35" name="Group 48"/>
            <p:cNvGrpSpPr>
              <a:grpSpLocks/>
            </p:cNvGrpSpPr>
            <p:nvPr/>
          </p:nvGrpSpPr>
          <p:grpSpPr bwMode="auto">
            <a:xfrm>
              <a:off x="1344" y="1680"/>
              <a:ext cx="96" cy="96"/>
              <a:chOff x="1680" y="3792"/>
              <a:chExt cx="96" cy="96"/>
            </a:xfrm>
          </p:grpSpPr>
          <p:sp>
            <p:nvSpPr>
              <p:cNvPr id="21536" name="Line 49"/>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7" name="Line 50"/>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1521" name="Line 51"/>
          <p:cNvSpPr>
            <a:spLocks noChangeShapeType="1"/>
          </p:cNvSpPr>
          <p:nvPr/>
        </p:nvSpPr>
        <p:spPr bwMode="auto">
          <a:xfrm>
            <a:off x="6705600" y="1143000"/>
            <a:ext cx="152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2" name="Rectangle 52"/>
          <p:cNvSpPr>
            <a:spLocks noGrp="1" noChangeArrowheads="1"/>
          </p:cNvSpPr>
          <p:nvPr>
            <p:ph type="title"/>
          </p:nvPr>
        </p:nvSpPr>
        <p:spPr>
          <a:xfrm>
            <a:off x="0" y="-76200"/>
            <a:ext cx="9144000" cy="914400"/>
          </a:xfrm>
        </p:spPr>
        <p:txBody>
          <a:bodyPr/>
          <a:lstStyle/>
          <a:p>
            <a:pPr eaLnBrk="1" hangingPunct="1"/>
            <a:r>
              <a:rPr lang="en-US" altLang="en-US" dirty="0" smtClean="0">
                <a:solidFill>
                  <a:srgbClr val="FF0000"/>
                </a:solidFill>
                <a:ea typeface="ＭＳ Ｐゴシック" charset="-128"/>
              </a:rPr>
              <a:t>Capacitor: Discharge</a:t>
            </a:r>
          </a:p>
        </p:txBody>
      </p:sp>
      <p:pic>
        <p:nvPicPr>
          <p:cNvPr id="21523" name="Picture 54" descr="Ch19-page66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38" y="4343400"/>
            <a:ext cx="237966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55" descr="Ch19-page66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1575" y="4330700"/>
            <a:ext cx="22320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56" descr="Ch19-page66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4750" y="4343400"/>
            <a:ext cx="2127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6" name="Text Box 57"/>
          <p:cNvSpPr txBox="1">
            <a:spLocks noChangeArrowheads="1"/>
          </p:cNvSpPr>
          <p:nvPr/>
        </p:nvSpPr>
        <p:spPr bwMode="auto">
          <a:xfrm>
            <a:off x="0" y="1371600"/>
            <a:ext cx="1030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solidFill>
                  <a:srgbClr val="E9289E"/>
                </a:solidFill>
              </a:rPr>
              <a:t>Electron</a:t>
            </a:r>
          </a:p>
          <a:p>
            <a:pPr eaLnBrk="1" hangingPunct="1"/>
            <a:r>
              <a:rPr lang="en-US" altLang="en-US" sz="1800" b="1">
                <a:solidFill>
                  <a:srgbClr val="E9289E"/>
                </a:solidFill>
              </a:rPr>
              <a:t>Current</a:t>
            </a:r>
          </a:p>
        </p:txBody>
      </p:sp>
      <p:sp>
        <p:nvSpPr>
          <p:cNvPr id="21527" name="Text Box 57"/>
          <p:cNvSpPr txBox="1">
            <a:spLocks noChangeArrowheads="1"/>
          </p:cNvSpPr>
          <p:nvPr/>
        </p:nvSpPr>
        <p:spPr bwMode="auto">
          <a:xfrm>
            <a:off x="0" y="4419600"/>
            <a:ext cx="95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solidFill>
                  <a:srgbClr val="6AC6DF"/>
                </a:solidFill>
              </a:rPr>
              <a:t>Electric</a:t>
            </a:r>
          </a:p>
          <a:p>
            <a:pPr eaLnBrk="1" hangingPunct="1"/>
            <a:r>
              <a:rPr lang="en-US" altLang="en-US" sz="1800" b="1">
                <a:solidFill>
                  <a:srgbClr val="6AC6DF"/>
                </a:solidFill>
              </a:rPr>
              <a:t>Field</a:t>
            </a:r>
          </a:p>
        </p:txBody>
      </p:sp>
      <p:sp>
        <p:nvSpPr>
          <p:cNvPr id="58" name="Rectangle 57"/>
          <p:cNvSpPr/>
          <p:nvPr/>
        </p:nvSpPr>
        <p:spPr>
          <a:xfrm>
            <a:off x="3429000" y="762000"/>
            <a:ext cx="2514600" cy="609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chemeClr val="bg1"/>
              </a:solidFill>
            </a:endParaRPr>
          </a:p>
        </p:txBody>
      </p:sp>
      <p:sp>
        <p:nvSpPr>
          <p:cNvPr id="59" name="Rectangle 58"/>
          <p:cNvSpPr/>
          <p:nvPr/>
        </p:nvSpPr>
        <p:spPr>
          <a:xfrm>
            <a:off x="5943600" y="762000"/>
            <a:ext cx="2514600" cy="609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chemeClr val="bg1"/>
              </a:solidFill>
            </a:endParaRPr>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31</a:t>
            </a:fld>
            <a:endParaRPr lang="en-US" altLang="en-US"/>
          </a:p>
        </p:txBody>
      </p:sp>
    </p:spTree>
    <p:extLst>
      <p:ext uri="{BB962C8B-B14F-4D97-AF65-F5344CB8AC3E}">
        <p14:creationId xmlns:p14="http://schemas.microsoft.com/office/powerpoint/2010/main" val="87395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590550" y="1371600"/>
            <a:ext cx="7715250" cy="3589338"/>
            <a:chOff x="372" y="864"/>
            <a:chExt cx="4860" cy="2261"/>
          </a:xfrm>
        </p:grpSpPr>
        <p:pic>
          <p:nvPicPr>
            <p:cNvPr id="25736" name="Picture 3" descr="Fig19"/>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432" y="864"/>
              <a:ext cx="4800" cy="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7" name="Picture 4" descr="Fig17"/>
            <p:cNvPicPr>
              <a:picLocks noChangeAspect="1" noChangeArrowheads="1"/>
            </p:cNvPicPr>
            <p:nvPr/>
          </p:nvPicPr>
          <p:blipFill>
            <a:blip r:embed="rId4">
              <a:lum contrast="30000"/>
              <a:extLst>
                <a:ext uri="{28A0092B-C50C-407E-A947-70E740481C1C}">
                  <a14:useLocalDpi xmlns:a14="http://schemas.microsoft.com/office/drawing/2010/main" val="0"/>
                </a:ext>
              </a:extLst>
            </a:blip>
            <a:srcRect t="3220" r="54286" b="4167"/>
            <a:stretch>
              <a:fillRect/>
            </a:stretch>
          </p:blipFill>
          <p:spPr bwMode="auto">
            <a:xfrm>
              <a:off x="372" y="1594"/>
              <a:ext cx="407"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8" name="Picture 5" descr="Fig17"/>
            <p:cNvPicPr>
              <a:picLocks noChangeAspect="1" noChangeArrowheads="1"/>
            </p:cNvPicPr>
            <p:nvPr/>
          </p:nvPicPr>
          <p:blipFill>
            <a:blip r:embed="rId4">
              <a:lum contrast="30000"/>
              <a:extLst>
                <a:ext uri="{28A0092B-C50C-407E-A947-70E740481C1C}">
                  <a14:useLocalDpi xmlns:a14="http://schemas.microsoft.com/office/drawing/2010/main" val="0"/>
                </a:ext>
              </a:extLst>
            </a:blip>
            <a:srcRect t="8522" r="54286" b="4167"/>
            <a:stretch>
              <a:fillRect/>
            </a:stretch>
          </p:blipFill>
          <p:spPr bwMode="auto">
            <a:xfrm>
              <a:off x="1956" y="1690"/>
              <a:ext cx="40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9" name="Picture 6" descr="Fig17"/>
            <p:cNvPicPr>
              <a:picLocks noChangeAspect="1" noChangeArrowheads="1"/>
            </p:cNvPicPr>
            <p:nvPr/>
          </p:nvPicPr>
          <p:blipFill>
            <a:blip r:embed="rId4">
              <a:lum contrast="30000"/>
              <a:extLst>
                <a:ext uri="{28A0092B-C50C-407E-A947-70E740481C1C}">
                  <a14:useLocalDpi xmlns:a14="http://schemas.microsoft.com/office/drawing/2010/main" val="0"/>
                </a:ext>
              </a:extLst>
            </a:blip>
            <a:srcRect t="3220" r="54286" b="4167"/>
            <a:stretch>
              <a:fillRect/>
            </a:stretch>
          </p:blipFill>
          <p:spPr bwMode="auto">
            <a:xfrm>
              <a:off x="3564" y="1626"/>
              <a:ext cx="407"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3" name="Line 7"/>
          <p:cNvSpPr>
            <a:spLocks noChangeShapeType="1"/>
          </p:cNvSpPr>
          <p:nvPr/>
        </p:nvSpPr>
        <p:spPr bwMode="auto">
          <a:xfrm>
            <a:off x="2119313" y="3897313"/>
            <a:ext cx="1295400" cy="0"/>
          </a:xfrm>
          <a:prstGeom prst="line">
            <a:avLst/>
          </a:prstGeom>
          <a:noFill/>
          <a:ln w="190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4" name="Line 8"/>
          <p:cNvSpPr>
            <a:spLocks noChangeShapeType="1"/>
          </p:cNvSpPr>
          <p:nvPr/>
        </p:nvSpPr>
        <p:spPr bwMode="auto">
          <a:xfrm>
            <a:off x="4689475" y="3952875"/>
            <a:ext cx="609600" cy="0"/>
          </a:xfrm>
          <a:prstGeom prst="line">
            <a:avLst/>
          </a:prstGeom>
          <a:noFill/>
          <a:ln w="190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5" name="Line 9"/>
          <p:cNvSpPr>
            <a:spLocks noChangeShapeType="1"/>
          </p:cNvSpPr>
          <p:nvPr/>
        </p:nvSpPr>
        <p:spPr bwMode="auto">
          <a:xfrm>
            <a:off x="7192963" y="3956050"/>
            <a:ext cx="228600" cy="0"/>
          </a:xfrm>
          <a:prstGeom prst="line">
            <a:avLst/>
          </a:prstGeom>
          <a:noFill/>
          <a:ln w="190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5606" name="Group 10"/>
          <p:cNvGrpSpPr>
            <a:grpSpLocks/>
          </p:cNvGrpSpPr>
          <p:nvPr/>
        </p:nvGrpSpPr>
        <p:grpSpPr bwMode="auto">
          <a:xfrm>
            <a:off x="377825" y="1893888"/>
            <a:ext cx="1728788" cy="115887"/>
            <a:chOff x="238" y="1193"/>
            <a:chExt cx="1089" cy="73"/>
          </a:xfrm>
        </p:grpSpPr>
        <p:sp>
          <p:nvSpPr>
            <p:cNvPr id="25734" name="Line 11"/>
            <p:cNvSpPr>
              <a:spLocks noChangeShapeType="1"/>
            </p:cNvSpPr>
            <p:nvPr/>
          </p:nvSpPr>
          <p:spPr bwMode="auto">
            <a:xfrm>
              <a:off x="238" y="1193"/>
              <a:ext cx="816" cy="0"/>
            </a:xfrm>
            <a:prstGeom prst="line">
              <a:avLst/>
            </a:prstGeom>
            <a:noFill/>
            <a:ln w="190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735" name="Line 12"/>
            <p:cNvSpPr>
              <a:spLocks noChangeShapeType="1"/>
            </p:cNvSpPr>
            <p:nvPr/>
          </p:nvSpPr>
          <p:spPr bwMode="auto">
            <a:xfrm>
              <a:off x="511" y="1266"/>
              <a:ext cx="816" cy="0"/>
            </a:xfrm>
            <a:prstGeom prst="line">
              <a:avLst/>
            </a:prstGeom>
            <a:noFill/>
            <a:ln w="190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25607" name="Group 13"/>
          <p:cNvGrpSpPr>
            <a:grpSpLocks/>
          </p:cNvGrpSpPr>
          <p:nvPr/>
        </p:nvGrpSpPr>
        <p:grpSpPr bwMode="auto">
          <a:xfrm>
            <a:off x="684213" y="2274888"/>
            <a:ext cx="1016000" cy="1701800"/>
            <a:chOff x="431" y="1433"/>
            <a:chExt cx="640" cy="1072"/>
          </a:xfrm>
        </p:grpSpPr>
        <p:grpSp>
          <p:nvGrpSpPr>
            <p:cNvPr id="25709" name="Group 14"/>
            <p:cNvGrpSpPr>
              <a:grpSpLocks/>
            </p:cNvGrpSpPr>
            <p:nvPr/>
          </p:nvGrpSpPr>
          <p:grpSpPr bwMode="auto">
            <a:xfrm>
              <a:off x="431" y="1433"/>
              <a:ext cx="315" cy="203"/>
              <a:chOff x="431" y="1673"/>
              <a:chExt cx="315" cy="203"/>
            </a:xfrm>
          </p:grpSpPr>
          <p:grpSp>
            <p:nvGrpSpPr>
              <p:cNvPr id="25719" name="Group 15"/>
              <p:cNvGrpSpPr>
                <a:grpSpLocks/>
              </p:cNvGrpSpPr>
              <p:nvPr/>
            </p:nvGrpSpPr>
            <p:grpSpPr bwMode="auto">
              <a:xfrm>
                <a:off x="431" y="1763"/>
                <a:ext cx="96" cy="96"/>
                <a:chOff x="1680" y="3792"/>
                <a:chExt cx="96" cy="96"/>
              </a:xfrm>
            </p:grpSpPr>
            <p:sp>
              <p:nvSpPr>
                <p:cNvPr id="25732" name="Line 16"/>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3" name="Line 17"/>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720" name="Group 18"/>
              <p:cNvGrpSpPr>
                <a:grpSpLocks/>
              </p:cNvGrpSpPr>
              <p:nvPr/>
            </p:nvGrpSpPr>
            <p:grpSpPr bwMode="auto">
              <a:xfrm>
                <a:off x="650" y="1780"/>
                <a:ext cx="96" cy="96"/>
                <a:chOff x="1680" y="3792"/>
                <a:chExt cx="96" cy="96"/>
              </a:xfrm>
            </p:grpSpPr>
            <p:sp>
              <p:nvSpPr>
                <p:cNvPr id="25730" name="Line 19"/>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1" name="Line 20"/>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721" name="Group 21"/>
              <p:cNvGrpSpPr>
                <a:grpSpLocks/>
              </p:cNvGrpSpPr>
              <p:nvPr/>
            </p:nvGrpSpPr>
            <p:grpSpPr bwMode="auto">
              <a:xfrm>
                <a:off x="528" y="1715"/>
                <a:ext cx="96" cy="96"/>
                <a:chOff x="1680" y="3792"/>
                <a:chExt cx="96" cy="96"/>
              </a:xfrm>
            </p:grpSpPr>
            <p:sp>
              <p:nvSpPr>
                <p:cNvPr id="25728" name="Line 22"/>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9" name="Line 23"/>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722" name="Group 24"/>
              <p:cNvGrpSpPr>
                <a:grpSpLocks/>
              </p:cNvGrpSpPr>
              <p:nvPr/>
            </p:nvGrpSpPr>
            <p:grpSpPr bwMode="auto">
              <a:xfrm>
                <a:off x="454" y="1673"/>
                <a:ext cx="96" cy="96"/>
                <a:chOff x="1680" y="3792"/>
                <a:chExt cx="96" cy="96"/>
              </a:xfrm>
            </p:grpSpPr>
            <p:sp>
              <p:nvSpPr>
                <p:cNvPr id="25726" name="Line 25"/>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7" name="Line 26"/>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723" name="Group 27"/>
              <p:cNvGrpSpPr>
                <a:grpSpLocks/>
              </p:cNvGrpSpPr>
              <p:nvPr/>
            </p:nvGrpSpPr>
            <p:grpSpPr bwMode="auto">
              <a:xfrm>
                <a:off x="614" y="1687"/>
                <a:ext cx="96" cy="96"/>
                <a:chOff x="1680" y="3792"/>
                <a:chExt cx="96" cy="96"/>
              </a:xfrm>
            </p:grpSpPr>
            <p:sp>
              <p:nvSpPr>
                <p:cNvPr id="25724" name="Line 2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5" name="Line 2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710" name="Group 30"/>
            <p:cNvGrpSpPr>
              <a:grpSpLocks/>
            </p:cNvGrpSpPr>
            <p:nvPr/>
          </p:nvGrpSpPr>
          <p:grpSpPr bwMode="auto">
            <a:xfrm>
              <a:off x="440" y="2115"/>
              <a:ext cx="381" cy="82"/>
              <a:chOff x="440" y="2355"/>
              <a:chExt cx="381" cy="82"/>
            </a:xfrm>
          </p:grpSpPr>
          <p:sp>
            <p:nvSpPr>
              <p:cNvPr id="25714" name="Line 31"/>
              <p:cNvSpPr>
                <a:spLocks noChangeShapeType="1"/>
              </p:cNvSpPr>
              <p:nvPr/>
            </p:nvSpPr>
            <p:spPr bwMode="auto">
              <a:xfrm>
                <a:off x="457" y="235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5" name="Line 32"/>
              <p:cNvSpPr>
                <a:spLocks noChangeShapeType="1"/>
              </p:cNvSpPr>
              <p:nvPr/>
            </p:nvSpPr>
            <p:spPr bwMode="auto">
              <a:xfrm>
                <a:off x="668" y="2355"/>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6" name="Line 33"/>
              <p:cNvSpPr>
                <a:spLocks noChangeShapeType="1"/>
              </p:cNvSpPr>
              <p:nvPr/>
            </p:nvSpPr>
            <p:spPr bwMode="auto">
              <a:xfrm>
                <a:off x="440" y="2437"/>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7" name="Line 34"/>
              <p:cNvSpPr>
                <a:spLocks noChangeShapeType="1"/>
              </p:cNvSpPr>
              <p:nvPr/>
            </p:nvSpPr>
            <p:spPr bwMode="auto">
              <a:xfrm>
                <a:off x="725" y="241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8" name="Line 35"/>
              <p:cNvSpPr>
                <a:spLocks noChangeShapeType="1"/>
              </p:cNvSpPr>
              <p:nvPr/>
            </p:nvSpPr>
            <p:spPr bwMode="auto">
              <a:xfrm>
                <a:off x="571" y="2423"/>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711" name="Line 36"/>
            <p:cNvSpPr>
              <a:spLocks noChangeShapeType="1"/>
            </p:cNvSpPr>
            <p:nvPr/>
          </p:nvSpPr>
          <p:spPr bwMode="auto">
            <a:xfrm>
              <a:off x="946" y="2505"/>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2" name="Line 37"/>
            <p:cNvSpPr>
              <a:spLocks noChangeShapeType="1"/>
            </p:cNvSpPr>
            <p:nvPr/>
          </p:nvSpPr>
          <p:spPr bwMode="auto">
            <a:xfrm>
              <a:off x="835" y="247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3" name="Line 38"/>
            <p:cNvSpPr>
              <a:spLocks noChangeShapeType="1"/>
            </p:cNvSpPr>
            <p:nvPr/>
          </p:nvSpPr>
          <p:spPr bwMode="auto">
            <a:xfrm>
              <a:off x="975" y="236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08" name="Group 39"/>
          <p:cNvGrpSpPr>
            <a:grpSpLocks/>
          </p:cNvGrpSpPr>
          <p:nvPr/>
        </p:nvGrpSpPr>
        <p:grpSpPr bwMode="auto">
          <a:xfrm>
            <a:off x="3186113" y="2363788"/>
            <a:ext cx="1663700" cy="1695450"/>
            <a:chOff x="2007" y="1489"/>
            <a:chExt cx="1048" cy="1068"/>
          </a:xfrm>
        </p:grpSpPr>
        <p:grpSp>
          <p:nvGrpSpPr>
            <p:cNvPr id="25683" name="Group 40"/>
            <p:cNvGrpSpPr>
              <a:grpSpLocks/>
            </p:cNvGrpSpPr>
            <p:nvPr/>
          </p:nvGrpSpPr>
          <p:grpSpPr bwMode="auto">
            <a:xfrm>
              <a:off x="2021" y="1489"/>
              <a:ext cx="315" cy="203"/>
              <a:chOff x="431" y="1673"/>
              <a:chExt cx="315" cy="203"/>
            </a:xfrm>
          </p:grpSpPr>
          <p:grpSp>
            <p:nvGrpSpPr>
              <p:cNvPr id="25694" name="Group 41"/>
              <p:cNvGrpSpPr>
                <a:grpSpLocks/>
              </p:cNvGrpSpPr>
              <p:nvPr/>
            </p:nvGrpSpPr>
            <p:grpSpPr bwMode="auto">
              <a:xfrm>
                <a:off x="431" y="1763"/>
                <a:ext cx="96" cy="96"/>
                <a:chOff x="1680" y="3792"/>
                <a:chExt cx="96" cy="96"/>
              </a:xfrm>
            </p:grpSpPr>
            <p:sp>
              <p:nvSpPr>
                <p:cNvPr id="25707" name="Line 42"/>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8" name="Line 43"/>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95" name="Group 44"/>
              <p:cNvGrpSpPr>
                <a:grpSpLocks/>
              </p:cNvGrpSpPr>
              <p:nvPr/>
            </p:nvGrpSpPr>
            <p:grpSpPr bwMode="auto">
              <a:xfrm>
                <a:off x="650" y="1780"/>
                <a:ext cx="96" cy="96"/>
                <a:chOff x="1680" y="3792"/>
                <a:chExt cx="96" cy="96"/>
              </a:xfrm>
            </p:grpSpPr>
            <p:sp>
              <p:nvSpPr>
                <p:cNvPr id="25705" name="Line 45"/>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6" name="Line 46"/>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96" name="Group 47"/>
              <p:cNvGrpSpPr>
                <a:grpSpLocks/>
              </p:cNvGrpSpPr>
              <p:nvPr/>
            </p:nvGrpSpPr>
            <p:grpSpPr bwMode="auto">
              <a:xfrm>
                <a:off x="528" y="1715"/>
                <a:ext cx="96" cy="96"/>
                <a:chOff x="1680" y="3792"/>
                <a:chExt cx="96" cy="96"/>
              </a:xfrm>
            </p:grpSpPr>
            <p:sp>
              <p:nvSpPr>
                <p:cNvPr id="25703" name="Line 4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 name="Line 4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97" name="Group 50"/>
              <p:cNvGrpSpPr>
                <a:grpSpLocks/>
              </p:cNvGrpSpPr>
              <p:nvPr/>
            </p:nvGrpSpPr>
            <p:grpSpPr bwMode="auto">
              <a:xfrm>
                <a:off x="454" y="1673"/>
                <a:ext cx="96" cy="96"/>
                <a:chOff x="1680" y="3792"/>
                <a:chExt cx="96" cy="96"/>
              </a:xfrm>
            </p:grpSpPr>
            <p:sp>
              <p:nvSpPr>
                <p:cNvPr id="25701" name="Line 5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2" name="Line 5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98" name="Group 53"/>
              <p:cNvGrpSpPr>
                <a:grpSpLocks/>
              </p:cNvGrpSpPr>
              <p:nvPr/>
            </p:nvGrpSpPr>
            <p:grpSpPr bwMode="auto">
              <a:xfrm>
                <a:off x="614" y="1687"/>
                <a:ext cx="96" cy="96"/>
                <a:chOff x="1680" y="3792"/>
                <a:chExt cx="96" cy="96"/>
              </a:xfrm>
            </p:grpSpPr>
            <p:sp>
              <p:nvSpPr>
                <p:cNvPr id="25699" name="Line 5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0" name="Line 5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84" name="Group 56"/>
            <p:cNvGrpSpPr>
              <a:grpSpLocks/>
            </p:cNvGrpSpPr>
            <p:nvPr/>
          </p:nvGrpSpPr>
          <p:grpSpPr bwMode="auto">
            <a:xfrm>
              <a:off x="2007" y="2188"/>
              <a:ext cx="381" cy="82"/>
              <a:chOff x="440" y="2355"/>
              <a:chExt cx="381" cy="82"/>
            </a:xfrm>
          </p:grpSpPr>
          <p:sp>
            <p:nvSpPr>
              <p:cNvPr id="25689" name="Line 57"/>
              <p:cNvSpPr>
                <a:spLocks noChangeShapeType="1"/>
              </p:cNvSpPr>
              <p:nvPr/>
            </p:nvSpPr>
            <p:spPr bwMode="auto">
              <a:xfrm>
                <a:off x="457" y="235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0" name="Line 58"/>
              <p:cNvSpPr>
                <a:spLocks noChangeShapeType="1"/>
              </p:cNvSpPr>
              <p:nvPr/>
            </p:nvSpPr>
            <p:spPr bwMode="auto">
              <a:xfrm>
                <a:off x="668" y="2355"/>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1" name="Line 59"/>
              <p:cNvSpPr>
                <a:spLocks noChangeShapeType="1"/>
              </p:cNvSpPr>
              <p:nvPr/>
            </p:nvSpPr>
            <p:spPr bwMode="auto">
              <a:xfrm>
                <a:off x="440" y="2437"/>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2" name="Line 60"/>
              <p:cNvSpPr>
                <a:spLocks noChangeShapeType="1"/>
              </p:cNvSpPr>
              <p:nvPr/>
            </p:nvSpPr>
            <p:spPr bwMode="auto">
              <a:xfrm>
                <a:off x="725" y="241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3" name="Line 61"/>
              <p:cNvSpPr>
                <a:spLocks noChangeShapeType="1"/>
              </p:cNvSpPr>
              <p:nvPr/>
            </p:nvSpPr>
            <p:spPr bwMode="auto">
              <a:xfrm>
                <a:off x="571" y="2423"/>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85" name="Line 62"/>
            <p:cNvSpPr>
              <a:spLocks noChangeShapeType="1"/>
            </p:cNvSpPr>
            <p:nvPr/>
          </p:nvSpPr>
          <p:spPr bwMode="auto">
            <a:xfrm>
              <a:off x="2555" y="253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6" name="Line 63"/>
            <p:cNvSpPr>
              <a:spLocks noChangeShapeType="1"/>
            </p:cNvSpPr>
            <p:nvPr/>
          </p:nvSpPr>
          <p:spPr bwMode="auto">
            <a:xfrm>
              <a:off x="2547" y="239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7" name="Line 64"/>
            <p:cNvSpPr>
              <a:spLocks noChangeShapeType="1"/>
            </p:cNvSpPr>
            <p:nvPr/>
          </p:nvSpPr>
          <p:spPr bwMode="auto">
            <a:xfrm>
              <a:off x="2405" y="250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8" name="Line 65"/>
            <p:cNvSpPr>
              <a:spLocks noChangeShapeType="1"/>
            </p:cNvSpPr>
            <p:nvPr/>
          </p:nvSpPr>
          <p:spPr bwMode="auto">
            <a:xfrm>
              <a:off x="2959" y="2557"/>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09" name="Group 66"/>
          <p:cNvGrpSpPr>
            <a:grpSpLocks/>
          </p:cNvGrpSpPr>
          <p:nvPr/>
        </p:nvGrpSpPr>
        <p:grpSpPr bwMode="auto">
          <a:xfrm>
            <a:off x="4024313" y="1595438"/>
            <a:ext cx="228600" cy="762000"/>
            <a:chOff x="2544" y="1296"/>
            <a:chExt cx="144" cy="480"/>
          </a:xfrm>
        </p:grpSpPr>
        <p:grpSp>
          <p:nvGrpSpPr>
            <p:cNvPr id="25677" name="Group 67"/>
            <p:cNvGrpSpPr>
              <a:grpSpLocks/>
            </p:cNvGrpSpPr>
            <p:nvPr/>
          </p:nvGrpSpPr>
          <p:grpSpPr bwMode="auto">
            <a:xfrm>
              <a:off x="2592" y="1296"/>
              <a:ext cx="96" cy="96"/>
              <a:chOff x="1680" y="3792"/>
              <a:chExt cx="96" cy="96"/>
            </a:xfrm>
          </p:grpSpPr>
          <p:sp>
            <p:nvSpPr>
              <p:cNvPr id="25681" name="Line 6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2" name="Line 6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78" name="Group 70"/>
            <p:cNvGrpSpPr>
              <a:grpSpLocks/>
            </p:cNvGrpSpPr>
            <p:nvPr/>
          </p:nvGrpSpPr>
          <p:grpSpPr bwMode="auto">
            <a:xfrm>
              <a:off x="2544" y="1680"/>
              <a:ext cx="96" cy="96"/>
              <a:chOff x="1680" y="3792"/>
              <a:chExt cx="96" cy="96"/>
            </a:xfrm>
          </p:grpSpPr>
          <p:sp>
            <p:nvSpPr>
              <p:cNvPr id="25679" name="Line 7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0" name="Line 7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10" name="Group 73"/>
          <p:cNvGrpSpPr>
            <a:grpSpLocks/>
          </p:cNvGrpSpPr>
          <p:nvPr/>
        </p:nvGrpSpPr>
        <p:grpSpPr bwMode="auto">
          <a:xfrm>
            <a:off x="4681538" y="1735138"/>
            <a:ext cx="152400" cy="533400"/>
            <a:chOff x="2928" y="1392"/>
            <a:chExt cx="96" cy="336"/>
          </a:xfrm>
        </p:grpSpPr>
        <p:sp>
          <p:nvSpPr>
            <p:cNvPr id="25675" name="Line 74"/>
            <p:cNvSpPr>
              <a:spLocks noChangeShapeType="1"/>
            </p:cNvSpPr>
            <p:nvPr/>
          </p:nvSpPr>
          <p:spPr bwMode="auto">
            <a:xfrm>
              <a:off x="2928" y="1728"/>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6" name="Line 75"/>
            <p:cNvSpPr>
              <a:spLocks noChangeShapeType="1"/>
            </p:cNvSpPr>
            <p:nvPr/>
          </p:nvSpPr>
          <p:spPr bwMode="auto">
            <a:xfrm>
              <a:off x="2928"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11" name="Group 76"/>
          <p:cNvGrpSpPr>
            <a:grpSpLocks/>
          </p:cNvGrpSpPr>
          <p:nvPr/>
        </p:nvGrpSpPr>
        <p:grpSpPr bwMode="auto">
          <a:xfrm>
            <a:off x="3565525" y="1912938"/>
            <a:ext cx="1081088" cy="138112"/>
            <a:chOff x="2246" y="1205"/>
            <a:chExt cx="681" cy="87"/>
          </a:xfrm>
        </p:grpSpPr>
        <p:sp>
          <p:nvSpPr>
            <p:cNvPr id="25673" name="Line 77"/>
            <p:cNvSpPr>
              <a:spLocks noChangeShapeType="1"/>
            </p:cNvSpPr>
            <p:nvPr/>
          </p:nvSpPr>
          <p:spPr bwMode="auto">
            <a:xfrm>
              <a:off x="2543" y="1292"/>
              <a:ext cx="384" cy="0"/>
            </a:xfrm>
            <a:prstGeom prst="line">
              <a:avLst/>
            </a:prstGeom>
            <a:noFill/>
            <a:ln w="190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674" name="Line 78"/>
            <p:cNvSpPr>
              <a:spLocks noChangeShapeType="1"/>
            </p:cNvSpPr>
            <p:nvPr/>
          </p:nvSpPr>
          <p:spPr bwMode="auto">
            <a:xfrm>
              <a:off x="2246" y="1205"/>
              <a:ext cx="384" cy="0"/>
            </a:xfrm>
            <a:prstGeom prst="line">
              <a:avLst/>
            </a:prstGeom>
            <a:noFill/>
            <a:ln w="190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25612" name="Group 79"/>
          <p:cNvGrpSpPr>
            <a:grpSpLocks/>
          </p:cNvGrpSpPr>
          <p:nvPr/>
        </p:nvGrpSpPr>
        <p:grpSpPr bwMode="auto">
          <a:xfrm>
            <a:off x="5770563" y="2373313"/>
            <a:ext cx="1822450" cy="1730375"/>
            <a:chOff x="3635" y="1495"/>
            <a:chExt cx="1148" cy="1090"/>
          </a:xfrm>
        </p:grpSpPr>
        <p:grpSp>
          <p:nvGrpSpPr>
            <p:cNvPr id="25644" name="Group 80"/>
            <p:cNvGrpSpPr>
              <a:grpSpLocks/>
            </p:cNvGrpSpPr>
            <p:nvPr/>
          </p:nvGrpSpPr>
          <p:grpSpPr bwMode="auto">
            <a:xfrm>
              <a:off x="3637" y="2147"/>
              <a:ext cx="381" cy="82"/>
              <a:chOff x="440" y="2355"/>
              <a:chExt cx="381" cy="82"/>
            </a:xfrm>
          </p:grpSpPr>
          <p:sp>
            <p:nvSpPr>
              <p:cNvPr id="25668" name="Line 81"/>
              <p:cNvSpPr>
                <a:spLocks noChangeShapeType="1"/>
              </p:cNvSpPr>
              <p:nvPr/>
            </p:nvSpPr>
            <p:spPr bwMode="auto">
              <a:xfrm>
                <a:off x="457" y="235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9" name="Line 82"/>
              <p:cNvSpPr>
                <a:spLocks noChangeShapeType="1"/>
              </p:cNvSpPr>
              <p:nvPr/>
            </p:nvSpPr>
            <p:spPr bwMode="auto">
              <a:xfrm>
                <a:off x="668" y="2355"/>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0" name="Line 83"/>
              <p:cNvSpPr>
                <a:spLocks noChangeShapeType="1"/>
              </p:cNvSpPr>
              <p:nvPr/>
            </p:nvSpPr>
            <p:spPr bwMode="auto">
              <a:xfrm>
                <a:off x="440" y="2437"/>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1" name="Line 84"/>
              <p:cNvSpPr>
                <a:spLocks noChangeShapeType="1"/>
              </p:cNvSpPr>
              <p:nvPr/>
            </p:nvSpPr>
            <p:spPr bwMode="auto">
              <a:xfrm>
                <a:off x="725" y="241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2" name="Line 85"/>
              <p:cNvSpPr>
                <a:spLocks noChangeShapeType="1"/>
              </p:cNvSpPr>
              <p:nvPr/>
            </p:nvSpPr>
            <p:spPr bwMode="auto">
              <a:xfrm>
                <a:off x="571" y="2423"/>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45" name="Group 86"/>
            <p:cNvGrpSpPr>
              <a:grpSpLocks/>
            </p:cNvGrpSpPr>
            <p:nvPr/>
          </p:nvGrpSpPr>
          <p:grpSpPr bwMode="auto">
            <a:xfrm>
              <a:off x="3635" y="1495"/>
              <a:ext cx="315" cy="203"/>
              <a:chOff x="431" y="1673"/>
              <a:chExt cx="315" cy="203"/>
            </a:xfrm>
          </p:grpSpPr>
          <p:grpSp>
            <p:nvGrpSpPr>
              <p:cNvPr id="25653" name="Group 87"/>
              <p:cNvGrpSpPr>
                <a:grpSpLocks/>
              </p:cNvGrpSpPr>
              <p:nvPr/>
            </p:nvGrpSpPr>
            <p:grpSpPr bwMode="auto">
              <a:xfrm>
                <a:off x="431" y="1763"/>
                <a:ext cx="96" cy="96"/>
                <a:chOff x="1680" y="3792"/>
                <a:chExt cx="96" cy="96"/>
              </a:xfrm>
            </p:grpSpPr>
            <p:sp>
              <p:nvSpPr>
                <p:cNvPr id="25666" name="Line 8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7" name="Line 8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4" name="Group 90"/>
              <p:cNvGrpSpPr>
                <a:grpSpLocks/>
              </p:cNvGrpSpPr>
              <p:nvPr/>
            </p:nvGrpSpPr>
            <p:grpSpPr bwMode="auto">
              <a:xfrm>
                <a:off x="650" y="1780"/>
                <a:ext cx="96" cy="96"/>
                <a:chOff x="1680" y="3792"/>
                <a:chExt cx="96" cy="96"/>
              </a:xfrm>
            </p:grpSpPr>
            <p:sp>
              <p:nvSpPr>
                <p:cNvPr id="25664" name="Line 9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5" name="Line 9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5" name="Group 93"/>
              <p:cNvGrpSpPr>
                <a:grpSpLocks/>
              </p:cNvGrpSpPr>
              <p:nvPr/>
            </p:nvGrpSpPr>
            <p:grpSpPr bwMode="auto">
              <a:xfrm>
                <a:off x="528" y="1715"/>
                <a:ext cx="96" cy="96"/>
                <a:chOff x="1680" y="3792"/>
                <a:chExt cx="96" cy="96"/>
              </a:xfrm>
            </p:grpSpPr>
            <p:sp>
              <p:nvSpPr>
                <p:cNvPr id="25662" name="Line 9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3" name="Line 9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6" name="Group 96"/>
              <p:cNvGrpSpPr>
                <a:grpSpLocks/>
              </p:cNvGrpSpPr>
              <p:nvPr/>
            </p:nvGrpSpPr>
            <p:grpSpPr bwMode="auto">
              <a:xfrm>
                <a:off x="454" y="1673"/>
                <a:ext cx="96" cy="96"/>
                <a:chOff x="1680" y="3792"/>
                <a:chExt cx="96" cy="96"/>
              </a:xfrm>
            </p:grpSpPr>
            <p:sp>
              <p:nvSpPr>
                <p:cNvPr id="25660" name="Line 9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1" name="Line 9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7" name="Group 99"/>
              <p:cNvGrpSpPr>
                <a:grpSpLocks/>
              </p:cNvGrpSpPr>
              <p:nvPr/>
            </p:nvGrpSpPr>
            <p:grpSpPr bwMode="auto">
              <a:xfrm>
                <a:off x="614" y="1687"/>
                <a:ext cx="96" cy="96"/>
                <a:chOff x="1680" y="3792"/>
                <a:chExt cx="96" cy="96"/>
              </a:xfrm>
            </p:grpSpPr>
            <p:sp>
              <p:nvSpPr>
                <p:cNvPr id="25658" name="Line 100"/>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9" name="Line 101"/>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5646" name="Line 102"/>
            <p:cNvSpPr>
              <a:spLocks noChangeShapeType="1"/>
            </p:cNvSpPr>
            <p:nvPr/>
          </p:nvSpPr>
          <p:spPr bwMode="auto">
            <a:xfrm>
              <a:off x="4144" y="2585"/>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7" name="Line 103"/>
            <p:cNvSpPr>
              <a:spLocks noChangeShapeType="1"/>
            </p:cNvSpPr>
            <p:nvPr/>
          </p:nvSpPr>
          <p:spPr bwMode="auto">
            <a:xfrm>
              <a:off x="4161" y="240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8" name="Line 104"/>
            <p:cNvSpPr>
              <a:spLocks noChangeShapeType="1"/>
            </p:cNvSpPr>
            <p:nvPr/>
          </p:nvSpPr>
          <p:spPr bwMode="auto">
            <a:xfrm>
              <a:off x="4054" y="253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9" name="Line 105"/>
            <p:cNvSpPr>
              <a:spLocks noChangeShapeType="1"/>
            </p:cNvSpPr>
            <p:nvPr/>
          </p:nvSpPr>
          <p:spPr bwMode="auto">
            <a:xfrm>
              <a:off x="3958" y="2517"/>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0" name="Line 106"/>
            <p:cNvSpPr>
              <a:spLocks noChangeShapeType="1"/>
            </p:cNvSpPr>
            <p:nvPr/>
          </p:nvSpPr>
          <p:spPr bwMode="auto">
            <a:xfrm>
              <a:off x="4687" y="2517"/>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1" name="Line 107"/>
            <p:cNvSpPr>
              <a:spLocks noChangeShapeType="1"/>
            </p:cNvSpPr>
            <p:nvPr/>
          </p:nvSpPr>
          <p:spPr bwMode="auto">
            <a:xfrm>
              <a:off x="4574" y="25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2" name="Line 108"/>
            <p:cNvSpPr>
              <a:spLocks noChangeShapeType="1"/>
            </p:cNvSpPr>
            <p:nvPr/>
          </p:nvSpPr>
          <p:spPr bwMode="auto">
            <a:xfrm>
              <a:off x="4534" y="2398"/>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13" name="Group 109"/>
          <p:cNvGrpSpPr>
            <a:grpSpLocks/>
          </p:cNvGrpSpPr>
          <p:nvPr/>
        </p:nvGrpSpPr>
        <p:grpSpPr bwMode="auto">
          <a:xfrm>
            <a:off x="6461125" y="1485900"/>
            <a:ext cx="304800" cy="990600"/>
            <a:chOff x="1344" y="1152"/>
            <a:chExt cx="192" cy="624"/>
          </a:xfrm>
        </p:grpSpPr>
        <p:grpSp>
          <p:nvGrpSpPr>
            <p:cNvPr id="25626" name="Group 110"/>
            <p:cNvGrpSpPr>
              <a:grpSpLocks/>
            </p:cNvGrpSpPr>
            <p:nvPr/>
          </p:nvGrpSpPr>
          <p:grpSpPr bwMode="auto">
            <a:xfrm>
              <a:off x="1344" y="1152"/>
              <a:ext cx="96" cy="96"/>
              <a:chOff x="1680" y="3792"/>
              <a:chExt cx="96" cy="96"/>
            </a:xfrm>
          </p:grpSpPr>
          <p:sp>
            <p:nvSpPr>
              <p:cNvPr id="25642" name="Line 11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3" name="Line 11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27" name="Group 113"/>
            <p:cNvGrpSpPr>
              <a:grpSpLocks/>
            </p:cNvGrpSpPr>
            <p:nvPr/>
          </p:nvGrpSpPr>
          <p:grpSpPr bwMode="auto">
            <a:xfrm>
              <a:off x="1392" y="1248"/>
              <a:ext cx="96" cy="96"/>
              <a:chOff x="1680" y="3792"/>
              <a:chExt cx="96" cy="96"/>
            </a:xfrm>
          </p:grpSpPr>
          <p:sp>
            <p:nvSpPr>
              <p:cNvPr id="25640" name="Line 11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1" name="Line 11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28" name="Group 116"/>
            <p:cNvGrpSpPr>
              <a:grpSpLocks/>
            </p:cNvGrpSpPr>
            <p:nvPr/>
          </p:nvGrpSpPr>
          <p:grpSpPr bwMode="auto">
            <a:xfrm>
              <a:off x="1344" y="1344"/>
              <a:ext cx="96" cy="96"/>
              <a:chOff x="1680" y="3792"/>
              <a:chExt cx="96" cy="96"/>
            </a:xfrm>
          </p:grpSpPr>
          <p:sp>
            <p:nvSpPr>
              <p:cNvPr id="25638" name="Line 11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9" name="Line 11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29" name="Group 119"/>
            <p:cNvGrpSpPr>
              <a:grpSpLocks/>
            </p:cNvGrpSpPr>
            <p:nvPr/>
          </p:nvGrpSpPr>
          <p:grpSpPr bwMode="auto">
            <a:xfrm>
              <a:off x="1344" y="1536"/>
              <a:ext cx="96" cy="96"/>
              <a:chOff x="1680" y="3792"/>
              <a:chExt cx="96" cy="96"/>
            </a:xfrm>
          </p:grpSpPr>
          <p:sp>
            <p:nvSpPr>
              <p:cNvPr id="25636" name="Line 120"/>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7" name="Line 121"/>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0" name="Group 122"/>
            <p:cNvGrpSpPr>
              <a:grpSpLocks/>
            </p:cNvGrpSpPr>
            <p:nvPr/>
          </p:nvGrpSpPr>
          <p:grpSpPr bwMode="auto">
            <a:xfrm>
              <a:off x="1440" y="1632"/>
              <a:ext cx="96" cy="96"/>
              <a:chOff x="1680" y="3792"/>
              <a:chExt cx="96" cy="96"/>
            </a:xfrm>
          </p:grpSpPr>
          <p:sp>
            <p:nvSpPr>
              <p:cNvPr id="25634" name="Line 123"/>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5" name="Line 124"/>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1" name="Group 125"/>
            <p:cNvGrpSpPr>
              <a:grpSpLocks/>
            </p:cNvGrpSpPr>
            <p:nvPr/>
          </p:nvGrpSpPr>
          <p:grpSpPr bwMode="auto">
            <a:xfrm>
              <a:off x="1344" y="1680"/>
              <a:ext cx="96" cy="96"/>
              <a:chOff x="1680" y="3792"/>
              <a:chExt cx="96" cy="96"/>
            </a:xfrm>
          </p:grpSpPr>
          <p:sp>
            <p:nvSpPr>
              <p:cNvPr id="25632" name="Line 126"/>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3" name="Line 127"/>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14" name="Group 128"/>
          <p:cNvGrpSpPr>
            <a:grpSpLocks/>
          </p:cNvGrpSpPr>
          <p:nvPr/>
        </p:nvGrpSpPr>
        <p:grpSpPr bwMode="auto">
          <a:xfrm>
            <a:off x="7226300" y="1568450"/>
            <a:ext cx="152400" cy="914400"/>
            <a:chOff x="960" y="1200"/>
            <a:chExt cx="96" cy="576"/>
          </a:xfrm>
        </p:grpSpPr>
        <p:sp>
          <p:nvSpPr>
            <p:cNvPr id="25620" name="Line 129"/>
            <p:cNvSpPr>
              <a:spLocks noChangeShapeType="1"/>
            </p:cNvSpPr>
            <p:nvPr/>
          </p:nvSpPr>
          <p:spPr bwMode="auto">
            <a:xfrm>
              <a:off x="960" y="120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130"/>
            <p:cNvSpPr>
              <a:spLocks noChangeShapeType="1"/>
            </p:cNvSpPr>
            <p:nvPr/>
          </p:nvSpPr>
          <p:spPr bwMode="auto">
            <a:xfrm>
              <a:off x="960" y="12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Line 131"/>
            <p:cNvSpPr>
              <a:spLocks noChangeShapeType="1"/>
            </p:cNvSpPr>
            <p:nvPr/>
          </p:nvSpPr>
          <p:spPr bwMode="auto">
            <a:xfrm>
              <a:off x="960" y="158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3" name="Line 132"/>
            <p:cNvSpPr>
              <a:spLocks noChangeShapeType="1"/>
            </p:cNvSpPr>
            <p:nvPr/>
          </p:nvSpPr>
          <p:spPr bwMode="auto">
            <a:xfrm>
              <a:off x="960" y="16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4" name="Line 133"/>
            <p:cNvSpPr>
              <a:spLocks noChangeShapeType="1"/>
            </p:cNvSpPr>
            <p:nvPr/>
          </p:nvSpPr>
          <p:spPr bwMode="auto">
            <a:xfrm>
              <a:off x="960"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5" name="Line 134"/>
            <p:cNvSpPr>
              <a:spLocks noChangeShapeType="1"/>
            </p:cNvSpPr>
            <p:nvPr/>
          </p:nvSpPr>
          <p:spPr bwMode="auto">
            <a:xfrm>
              <a:off x="960" y="177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15" name="Group 135"/>
          <p:cNvGrpSpPr>
            <a:grpSpLocks/>
          </p:cNvGrpSpPr>
          <p:nvPr/>
        </p:nvGrpSpPr>
        <p:grpSpPr bwMode="auto">
          <a:xfrm>
            <a:off x="6486525" y="2054225"/>
            <a:ext cx="773113" cy="11113"/>
            <a:chOff x="4086" y="1294"/>
            <a:chExt cx="487" cy="7"/>
          </a:xfrm>
        </p:grpSpPr>
        <p:sp>
          <p:nvSpPr>
            <p:cNvPr id="25618" name="Line 136"/>
            <p:cNvSpPr>
              <a:spLocks noChangeShapeType="1"/>
            </p:cNvSpPr>
            <p:nvPr/>
          </p:nvSpPr>
          <p:spPr bwMode="auto">
            <a:xfrm>
              <a:off x="4429" y="1301"/>
              <a:ext cx="144" cy="0"/>
            </a:xfrm>
            <a:prstGeom prst="line">
              <a:avLst/>
            </a:prstGeom>
            <a:noFill/>
            <a:ln w="190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619" name="Line 137"/>
            <p:cNvSpPr>
              <a:spLocks noChangeShapeType="1"/>
            </p:cNvSpPr>
            <p:nvPr/>
          </p:nvSpPr>
          <p:spPr bwMode="auto">
            <a:xfrm>
              <a:off x="4086" y="1294"/>
              <a:ext cx="144" cy="0"/>
            </a:xfrm>
            <a:prstGeom prst="line">
              <a:avLst/>
            </a:prstGeom>
            <a:noFill/>
            <a:ln w="190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5616" name="Text Box 138"/>
          <p:cNvSpPr txBox="1">
            <a:spLocks noChangeArrowheads="1"/>
          </p:cNvSpPr>
          <p:nvPr/>
        </p:nvSpPr>
        <p:spPr bwMode="auto">
          <a:xfrm>
            <a:off x="436563" y="5576888"/>
            <a:ext cx="8080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Fringe field of a capacitor rises until </a:t>
            </a:r>
            <a:r>
              <a:rPr lang="en-US" altLang="en-US" i="1">
                <a:solidFill>
                  <a:schemeClr val="accent2"/>
                </a:solidFill>
              </a:rPr>
              <a:t>E</a:t>
            </a:r>
            <a:r>
              <a:rPr lang="en-US" altLang="en-US">
                <a:solidFill>
                  <a:schemeClr val="accent2"/>
                </a:solidFill>
              </a:rPr>
              <a:t>=0 in a wire – static equilibrium. </a:t>
            </a:r>
            <a:endParaRPr lang="en-US" altLang="en-US"/>
          </a:p>
        </p:txBody>
      </p:sp>
      <p:sp>
        <p:nvSpPr>
          <p:cNvPr id="25617" name="Rectangle 139"/>
          <p:cNvSpPr>
            <a:spLocks noGrp="1" noChangeArrowheads="1"/>
          </p:cNvSpPr>
          <p:nvPr>
            <p:ph type="title"/>
          </p:nvPr>
        </p:nvSpPr>
        <p:spPr/>
        <p:txBody>
          <a:bodyPr/>
          <a:lstStyle/>
          <a:p>
            <a:pPr eaLnBrk="1" hangingPunct="1"/>
            <a:r>
              <a:rPr lang="en-US" altLang="en-US" dirty="0" smtClean="0">
                <a:solidFill>
                  <a:srgbClr val="FF0000"/>
                </a:solidFill>
                <a:ea typeface="ＭＳ Ｐゴシック" charset="-128"/>
              </a:rPr>
              <a:t>Capacitor: Charging</a:t>
            </a:r>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32</a:t>
            </a:fld>
            <a:endParaRPr lang="en-US" altLang="en-US"/>
          </a:p>
        </p:txBody>
      </p:sp>
    </p:spTree>
    <p:extLst>
      <p:ext uri="{BB962C8B-B14F-4D97-AF65-F5344CB8AC3E}">
        <p14:creationId xmlns:p14="http://schemas.microsoft.com/office/powerpoint/2010/main" val="370982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solidFill>
                  <a:srgbClr val="FF0000"/>
                </a:solidFill>
                <a:ea typeface="ＭＳ Ｐゴシック" charset="-128"/>
              </a:rPr>
              <a:t>Capacitor: Charging</a:t>
            </a:r>
          </a:p>
        </p:txBody>
      </p:sp>
      <p:sp>
        <p:nvSpPr>
          <p:cNvPr id="27651" name="Text Box 3"/>
          <p:cNvSpPr txBox="1">
            <a:spLocks noChangeArrowheads="1"/>
          </p:cNvSpPr>
          <p:nvPr/>
        </p:nvSpPr>
        <p:spPr bwMode="auto">
          <a:xfrm>
            <a:off x="914400" y="2286000"/>
            <a:ext cx="7023100" cy="118745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Ultimately, the fringe field of the capacitor and the field</a:t>
            </a:r>
          </a:p>
          <a:p>
            <a:pPr eaLnBrk="1" hangingPunct="1"/>
            <a:r>
              <a:rPr lang="en-US" altLang="en-US"/>
              <a:t>due to charges on the wire are such that E=0 inside the </a:t>
            </a:r>
          </a:p>
          <a:p>
            <a:pPr eaLnBrk="1" hangingPunct="1"/>
            <a:r>
              <a:rPr lang="en-US" altLang="en-US"/>
              <a:t>wire. At this point, </a:t>
            </a:r>
            <a:r>
              <a:rPr lang="en-US" altLang="en-US" i="1"/>
              <a:t>i</a:t>
            </a:r>
            <a:r>
              <a:rPr lang="en-US" altLang="en-US"/>
              <a:t>=0.</a:t>
            </a:r>
          </a:p>
        </p:txBody>
      </p:sp>
      <p:sp>
        <p:nvSpPr>
          <p:cNvPr id="27652" name="Text Box 4"/>
          <p:cNvSpPr txBox="1">
            <a:spLocks noChangeArrowheads="1"/>
          </p:cNvSpPr>
          <p:nvPr/>
        </p:nvSpPr>
        <p:spPr bwMode="auto">
          <a:xfrm>
            <a:off x="914400" y="1295400"/>
            <a:ext cx="702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Why does current ultimately stop flowing in the circuit?</a:t>
            </a:r>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33</a:t>
            </a:fld>
            <a:endParaRPr lang="en-US" altLang="en-US"/>
          </a:p>
        </p:txBody>
      </p:sp>
    </p:spTree>
    <p:extLst>
      <p:ext uri="{BB962C8B-B14F-4D97-AF65-F5344CB8AC3E}">
        <p14:creationId xmlns:p14="http://schemas.microsoft.com/office/powerpoint/2010/main" val="1070092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normAutofit/>
          </a:bodyPr>
          <a:lstStyle/>
          <a:p>
            <a:pPr eaLnBrk="1" hangingPunct="1"/>
            <a:r>
              <a:rPr lang="en-US" altLang="en-US" sz="3600" dirty="0" err="1" smtClean="0">
                <a:solidFill>
                  <a:srgbClr val="FF0000"/>
                </a:solidFill>
                <a:ea typeface="ＭＳ Ｐゴシック" charset="-128"/>
              </a:rPr>
              <a:t>iClicker</a:t>
            </a:r>
            <a:r>
              <a:rPr lang="en-US" altLang="en-US" sz="3600" dirty="0" smtClean="0">
                <a:solidFill>
                  <a:srgbClr val="FF0000"/>
                </a:solidFill>
                <a:ea typeface="ＭＳ Ｐゴシック" charset="-128"/>
              </a:rPr>
              <a:t> Question. </a:t>
            </a:r>
            <a:endParaRPr lang="en-US" altLang="en-US" dirty="0" smtClean="0">
              <a:solidFill>
                <a:srgbClr val="FF0000"/>
              </a:solidFill>
              <a:ea typeface="ＭＳ Ｐゴシック" charset="-128"/>
            </a:endParaRPr>
          </a:p>
        </p:txBody>
      </p:sp>
      <p:sp>
        <p:nvSpPr>
          <p:cNvPr id="17411" name="Rectangle 5"/>
          <p:cNvSpPr>
            <a:spLocks noChangeArrowheads="1"/>
          </p:cNvSpPr>
          <p:nvPr/>
        </p:nvSpPr>
        <p:spPr bwMode="auto">
          <a:xfrm>
            <a:off x="662650" y="1831181"/>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rgbClr val="FF0000"/>
                </a:solidFill>
              </a:rPr>
              <a:t>Charging</a:t>
            </a:r>
            <a:endParaRPr lang="en-US" altLang="en-US" dirty="0"/>
          </a:p>
        </p:txBody>
      </p:sp>
      <p:pic>
        <p:nvPicPr>
          <p:cNvPr id="17413" name="Picture 7" descr="Ch19-page66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11" y="2199033"/>
            <a:ext cx="3207113" cy="223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54370" y="1747777"/>
            <a:ext cx="5289630" cy="3416320"/>
          </a:xfrm>
          <a:prstGeom prst="rect">
            <a:avLst/>
          </a:prstGeom>
          <a:noFill/>
        </p:spPr>
        <p:txBody>
          <a:bodyPr wrap="square" rtlCol="0">
            <a:spAutoFit/>
          </a:bodyPr>
          <a:lstStyle/>
          <a:p>
            <a:r>
              <a:rPr lang="en-US" dirty="0" smtClean="0"/>
              <a:t>Which of the following is correct? </a:t>
            </a:r>
          </a:p>
          <a:p>
            <a:endParaRPr lang="en-US" dirty="0"/>
          </a:p>
          <a:p>
            <a:pPr marL="457200" indent="-457200">
              <a:buAutoNum type="alphaUcPeriod"/>
            </a:pPr>
            <a:r>
              <a:rPr lang="en-US" dirty="0" smtClean="0"/>
              <a:t>The light bulb will glow all the time</a:t>
            </a:r>
          </a:p>
          <a:p>
            <a:pPr marL="457200" indent="-457200">
              <a:buAutoNum type="alphaUcPeriod"/>
            </a:pPr>
            <a:endParaRPr lang="en-US" dirty="0" smtClean="0"/>
          </a:p>
          <a:p>
            <a:pPr marL="457200" indent="-457200">
              <a:buAutoNum type="alphaUcPeriod"/>
            </a:pPr>
            <a:r>
              <a:rPr lang="en-US" dirty="0" smtClean="0"/>
              <a:t>The light bulb will glow but will grow darker till completely off.  </a:t>
            </a:r>
          </a:p>
          <a:p>
            <a:pPr marL="457200" indent="-457200">
              <a:buAutoNum type="alphaUcPeriod"/>
            </a:pPr>
            <a:endParaRPr lang="en-US" dirty="0"/>
          </a:p>
          <a:p>
            <a:pPr marL="457200" indent="-457200">
              <a:buAutoNum type="alphaUcPeriod"/>
            </a:pPr>
            <a:r>
              <a:rPr lang="en-US" dirty="0"/>
              <a:t> The light bulb will glow </a:t>
            </a:r>
            <a:r>
              <a:rPr lang="en-US" dirty="0" smtClean="0"/>
              <a:t>and will </a:t>
            </a:r>
            <a:r>
              <a:rPr lang="en-US" dirty="0"/>
              <a:t>grow </a:t>
            </a:r>
            <a:r>
              <a:rPr lang="en-US" dirty="0" smtClean="0"/>
              <a:t>brighter</a:t>
            </a:r>
            <a:endParaRPr lang="en-US" dirty="0"/>
          </a:p>
        </p:txBody>
      </p:sp>
      <p:sp>
        <p:nvSpPr>
          <p:cNvPr id="8" name="Rectangle 7"/>
          <p:cNvSpPr/>
          <p:nvPr/>
        </p:nvSpPr>
        <p:spPr>
          <a:xfrm>
            <a:off x="0" y="109855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3" name="Slide Number Placeholder 2"/>
          <p:cNvSpPr>
            <a:spLocks noGrp="1"/>
          </p:cNvSpPr>
          <p:nvPr>
            <p:ph type="sldNum" sz="quarter" idx="12"/>
          </p:nvPr>
        </p:nvSpPr>
        <p:spPr/>
        <p:txBody>
          <a:bodyPr/>
          <a:lstStyle/>
          <a:p>
            <a:fld id="{80AF3A6B-66EB-492E-9451-D799397AF240}" type="slidenum">
              <a:rPr lang="en-US" altLang="en-US" smtClean="0"/>
              <a:pPr/>
              <a:t>34</a:t>
            </a:fld>
            <a:endParaRPr lang="en-US" altLang="en-US"/>
          </a:p>
        </p:txBody>
      </p:sp>
    </p:spTree>
    <p:extLst>
      <p:ext uri="{BB962C8B-B14F-4D97-AF65-F5344CB8AC3E}">
        <p14:creationId xmlns:p14="http://schemas.microsoft.com/office/powerpoint/2010/main" val="411613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304800" y="939800"/>
            <a:ext cx="4425950" cy="2082800"/>
            <a:chOff x="192" y="672"/>
            <a:chExt cx="2788" cy="1312"/>
          </a:xfrm>
        </p:grpSpPr>
        <p:pic>
          <p:nvPicPr>
            <p:cNvPr id="28686" name="Picture 3" descr="Fig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1152"/>
              <a:ext cx="1200"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Line 4"/>
            <p:cNvSpPr>
              <a:spLocks noChangeShapeType="1"/>
            </p:cNvSpPr>
            <p:nvPr/>
          </p:nvSpPr>
          <p:spPr bwMode="auto">
            <a:xfrm flipH="1">
              <a:off x="1872" y="960"/>
              <a:ext cx="192"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8" name="Text Box 5"/>
            <p:cNvSpPr txBox="1">
              <a:spLocks noChangeArrowheads="1"/>
            </p:cNvSpPr>
            <p:nvPr/>
          </p:nvSpPr>
          <p:spPr bwMode="auto">
            <a:xfrm>
              <a:off x="1728" y="672"/>
              <a:ext cx="1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Thick filament</a:t>
              </a:r>
            </a:p>
          </p:txBody>
        </p:sp>
        <p:sp>
          <p:nvSpPr>
            <p:cNvPr id="28689" name="Text Box 6"/>
            <p:cNvSpPr txBox="1">
              <a:spLocks noChangeArrowheads="1"/>
            </p:cNvSpPr>
            <p:nvPr/>
          </p:nvSpPr>
          <p:spPr bwMode="auto">
            <a:xfrm>
              <a:off x="192" y="672"/>
              <a:ext cx="11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Thin filament</a:t>
              </a:r>
            </a:p>
          </p:txBody>
        </p:sp>
        <p:sp>
          <p:nvSpPr>
            <p:cNvPr id="28690" name="Line 7"/>
            <p:cNvSpPr>
              <a:spLocks noChangeShapeType="1"/>
            </p:cNvSpPr>
            <p:nvPr/>
          </p:nvSpPr>
          <p:spPr bwMode="auto">
            <a:xfrm>
              <a:off x="576" y="912"/>
              <a:ext cx="288"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8675" name="Picture 8" descr="Fig19"/>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5257800" y="939800"/>
            <a:ext cx="3505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9"/>
          <p:cNvSpPr txBox="1">
            <a:spLocks noChangeArrowheads="1"/>
          </p:cNvSpPr>
          <p:nvPr/>
        </p:nvSpPr>
        <p:spPr bwMode="auto">
          <a:xfrm>
            <a:off x="685800" y="3086100"/>
            <a:ext cx="45127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chemeClr val="accent2"/>
                </a:solidFill>
              </a:rPr>
              <a:t>Which light bulb will glow longer</a:t>
            </a:r>
            <a:r>
              <a:rPr lang="en-US" altLang="en-US" dirty="0" smtClean="0">
                <a:solidFill>
                  <a:schemeClr val="accent2"/>
                </a:solidFill>
              </a:rPr>
              <a:t>?</a:t>
            </a:r>
          </a:p>
          <a:p>
            <a:pPr eaLnBrk="1" hangingPunct="1"/>
            <a:r>
              <a:rPr lang="en-US" altLang="en-US" dirty="0" smtClean="0">
                <a:solidFill>
                  <a:schemeClr val="accent2"/>
                </a:solidFill>
              </a:rPr>
              <a:t>Which one is initially brighter? </a:t>
            </a:r>
            <a:endParaRPr lang="en-US" altLang="en-US" dirty="0"/>
          </a:p>
        </p:txBody>
      </p:sp>
      <p:grpSp>
        <p:nvGrpSpPr>
          <p:cNvPr id="28677" name="Group 14"/>
          <p:cNvGrpSpPr>
            <a:grpSpLocks/>
          </p:cNvGrpSpPr>
          <p:nvPr/>
        </p:nvGrpSpPr>
        <p:grpSpPr bwMode="auto">
          <a:xfrm>
            <a:off x="942181" y="3989346"/>
            <a:ext cx="7873502" cy="914400"/>
            <a:chOff x="1219200" y="4648200"/>
            <a:chExt cx="7873502" cy="914400"/>
          </a:xfrm>
        </p:grpSpPr>
        <p:sp>
          <p:nvSpPr>
            <p:cNvPr id="28684" name="Text Box 11"/>
            <p:cNvSpPr txBox="1">
              <a:spLocks noChangeArrowheads="1"/>
            </p:cNvSpPr>
            <p:nvPr/>
          </p:nvSpPr>
          <p:spPr bwMode="auto">
            <a:xfrm>
              <a:off x="1219200" y="4648200"/>
              <a:ext cx="7873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AutoNum type="arabicParenR"/>
              </a:pPr>
              <a:r>
                <a:rPr lang="en-US" altLang="en-US" dirty="0">
                  <a:solidFill>
                    <a:srgbClr val="008000"/>
                  </a:solidFill>
                </a:rPr>
                <a:t>Round is </a:t>
              </a:r>
              <a:r>
                <a:rPr lang="en-US" altLang="en-US" dirty="0" smtClean="0">
                  <a:solidFill>
                    <a:srgbClr val="008000"/>
                  </a:solidFill>
                </a:rPr>
                <a:t>initially brighter </a:t>
              </a:r>
              <a:r>
                <a:rPr lang="en-US" altLang="en-US" dirty="0">
                  <a:solidFill>
                    <a:srgbClr val="008000"/>
                  </a:solidFill>
                  <a:sym typeface="Symbol" charset="2"/>
                </a:rPr>
                <a:t> capacitor gets charged more?</a:t>
              </a:r>
              <a:endParaRPr lang="en-US" altLang="en-US" dirty="0"/>
            </a:p>
          </p:txBody>
        </p:sp>
        <p:sp>
          <p:nvSpPr>
            <p:cNvPr id="28685" name="Text Box 12"/>
            <p:cNvSpPr txBox="1">
              <a:spLocks noChangeArrowheads="1"/>
            </p:cNvSpPr>
            <p:nvPr/>
          </p:nvSpPr>
          <p:spPr bwMode="auto">
            <a:xfrm>
              <a:off x="1219200" y="5105400"/>
              <a:ext cx="7577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8000"/>
                  </a:solidFill>
                </a:rPr>
                <a:t>2)	Long bulb glows longer </a:t>
              </a:r>
              <a:r>
                <a:rPr lang="en-US" altLang="en-US">
                  <a:solidFill>
                    <a:srgbClr val="008000"/>
                  </a:solidFill>
                  <a:sym typeface="Symbol" charset="2"/>
                </a:rPr>
                <a:t> capacitor gets charged more?</a:t>
              </a:r>
              <a:endParaRPr lang="en-US" altLang="en-US"/>
            </a:p>
          </p:txBody>
        </p:sp>
      </p:grpSp>
      <p:sp>
        <p:nvSpPr>
          <p:cNvPr id="28678" name="Rectangle 13"/>
          <p:cNvSpPr>
            <a:spLocks noGrp="1" noChangeArrowheads="1"/>
          </p:cNvSpPr>
          <p:nvPr>
            <p:ph type="title"/>
          </p:nvPr>
        </p:nvSpPr>
        <p:spPr>
          <a:xfrm>
            <a:off x="499269" y="170466"/>
            <a:ext cx="8229600" cy="893762"/>
          </a:xfrm>
        </p:spPr>
        <p:txBody>
          <a:bodyPr/>
          <a:lstStyle/>
          <a:p>
            <a:pPr eaLnBrk="1" hangingPunct="1"/>
            <a:r>
              <a:rPr lang="en-US" altLang="en-US" dirty="0" smtClean="0">
                <a:solidFill>
                  <a:srgbClr val="FF0000"/>
                </a:solidFill>
                <a:ea typeface="ＭＳ Ｐゴシック" charset="-128"/>
              </a:rPr>
              <a:t>The Effect of Different Light Bulbs</a:t>
            </a:r>
          </a:p>
        </p:txBody>
      </p:sp>
      <p:grpSp>
        <p:nvGrpSpPr>
          <p:cNvPr id="4" name="Group 18"/>
          <p:cNvGrpSpPr>
            <a:grpSpLocks/>
          </p:cNvGrpSpPr>
          <p:nvPr/>
        </p:nvGrpSpPr>
        <p:grpSpPr bwMode="auto">
          <a:xfrm>
            <a:off x="800100" y="3683000"/>
            <a:ext cx="7543800" cy="2944813"/>
            <a:chOff x="800100" y="3683000"/>
            <a:chExt cx="7543800" cy="2945368"/>
          </a:xfrm>
        </p:grpSpPr>
        <p:sp>
          <p:nvSpPr>
            <p:cNvPr id="28680" name="TextBox 15"/>
            <p:cNvSpPr txBox="1">
              <a:spLocks noChangeArrowheads="1"/>
            </p:cNvSpPr>
            <p:nvPr/>
          </p:nvSpPr>
          <p:spPr bwMode="auto">
            <a:xfrm>
              <a:off x="800100" y="4953000"/>
              <a:ext cx="7135287"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t>After current stops, </a:t>
              </a:r>
            </a:p>
            <a:p>
              <a:pPr eaLnBrk="1" hangingPunct="1"/>
              <a:r>
                <a:rPr lang="en-US" altLang="en-US" dirty="0"/>
                <a:t>	Voltage across capacitor = Voltage across battery</a:t>
              </a:r>
            </a:p>
            <a:p>
              <a:pPr eaLnBrk="1" hangingPunct="1"/>
              <a:r>
                <a:rPr lang="en-US" altLang="en-US" i="1" dirty="0"/>
                <a:t>no matter which bulb is used.  </a:t>
              </a:r>
            </a:p>
          </p:txBody>
        </p:sp>
        <p:sp>
          <p:nvSpPr>
            <p:cNvPr id="17" name="Multiply 16"/>
            <p:cNvSpPr>
              <a:spLocks noChangeArrowheads="1"/>
            </p:cNvSpPr>
            <p:nvPr/>
          </p:nvSpPr>
          <p:spPr bwMode="auto">
            <a:xfrm>
              <a:off x="6629400" y="3683000"/>
              <a:ext cx="1676400" cy="1358900"/>
            </a:xfrm>
            <a:custGeom>
              <a:avLst/>
              <a:gdLst>
                <a:gd name="T0" fmla="*/ 402629 w 1676400"/>
                <a:gd name="T1" fmla="*/ 326374 h 1358900"/>
                <a:gd name="T2" fmla="*/ 1273771 w 1676400"/>
                <a:gd name="T3" fmla="*/ 326374 h 1358900"/>
                <a:gd name="T4" fmla="*/ 1273771 w 1676400"/>
                <a:gd name="T5" fmla="*/ 1032526 h 1358900"/>
                <a:gd name="T6" fmla="*/ 402629 w 1676400"/>
                <a:gd name="T7" fmla="*/ 1032526 h 1358900"/>
                <a:gd name="T8" fmla="*/ 2 60000 65536"/>
                <a:gd name="T9" fmla="*/ 3 60000 65536"/>
                <a:gd name="T10" fmla="*/ 0 60000 65536"/>
                <a:gd name="T11" fmla="*/ 1 60000 65536"/>
                <a:gd name="T12" fmla="*/ 301998 w 1676400"/>
                <a:gd name="T13" fmla="*/ 202231 h 1358900"/>
                <a:gd name="T14" fmla="*/ 1374402 w 1676400"/>
                <a:gd name="T15" fmla="*/ 1156669 h 1358900"/>
              </a:gdLst>
              <a:ahLst/>
              <a:cxnLst>
                <a:cxn ang="T8">
                  <a:pos x="T0" y="T1"/>
                </a:cxn>
                <a:cxn ang="T9">
                  <a:pos x="T2" y="T3"/>
                </a:cxn>
                <a:cxn ang="T10">
                  <a:pos x="T4" y="T5"/>
                </a:cxn>
                <a:cxn ang="T11">
                  <a:pos x="T6" y="T7"/>
                </a:cxn>
              </a:cxnLst>
              <a:rect l="T12" t="T13" r="T14" b="T15"/>
              <a:pathLst>
                <a:path w="1676400" h="1358900">
                  <a:moveTo>
                    <a:pt x="301998" y="450517"/>
                  </a:moveTo>
                  <a:lnTo>
                    <a:pt x="503261" y="202231"/>
                  </a:lnTo>
                  <a:lnTo>
                    <a:pt x="838200" y="473735"/>
                  </a:lnTo>
                  <a:lnTo>
                    <a:pt x="1173139" y="202231"/>
                  </a:lnTo>
                  <a:lnTo>
                    <a:pt x="1374402" y="450517"/>
                  </a:lnTo>
                  <a:lnTo>
                    <a:pt x="1091980" y="679450"/>
                  </a:lnTo>
                  <a:lnTo>
                    <a:pt x="1374402" y="908383"/>
                  </a:lnTo>
                  <a:lnTo>
                    <a:pt x="1173139" y="1156669"/>
                  </a:lnTo>
                  <a:lnTo>
                    <a:pt x="838200" y="885165"/>
                  </a:lnTo>
                  <a:lnTo>
                    <a:pt x="503261" y="1156669"/>
                  </a:lnTo>
                  <a:lnTo>
                    <a:pt x="301998" y="908383"/>
                  </a:lnTo>
                  <a:lnTo>
                    <a:pt x="584420" y="679450"/>
                  </a:lnTo>
                  <a:close/>
                </a:path>
              </a:pathLst>
            </a:custGeom>
            <a:solidFill>
              <a:srgbClr val="FF0000">
                <a:alpha val="43137"/>
              </a:srgbClr>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8682" name="TextBox 17"/>
            <p:cNvSpPr txBox="1">
              <a:spLocks noChangeArrowheads="1"/>
            </p:cNvSpPr>
            <p:nvPr/>
          </p:nvSpPr>
          <p:spPr bwMode="auto">
            <a:xfrm>
              <a:off x="889000" y="6166703"/>
              <a:ext cx="7454900" cy="461665"/>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FF"/>
                  </a:solidFill>
                </a:rPr>
                <a:t>Capacitor charged by same amount in both cases.</a:t>
              </a:r>
            </a:p>
          </p:txBody>
        </p:sp>
      </p:grpSp>
      <p:sp>
        <p:nvSpPr>
          <p:cNvPr id="2" name="Slide Number Placeholder 1"/>
          <p:cNvSpPr>
            <a:spLocks noGrp="1"/>
          </p:cNvSpPr>
          <p:nvPr>
            <p:ph type="sldNum" sz="quarter" idx="12"/>
          </p:nvPr>
        </p:nvSpPr>
        <p:spPr/>
        <p:txBody>
          <a:bodyPr/>
          <a:lstStyle/>
          <a:p>
            <a:fld id="{80AF3A6B-66EB-492E-9451-D799397AF240}" type="slidenum">
              <a:rPr lang="en-US" altLang="en-US" smtClean="0"/>
              <a:pPr/>
              <a:t>35</a:t>
            </a:fld>
            <a:endParaRPr lang="en-US" altLang="en-US"/>
          </a:p>
        </p:txBody>
      </p:sp>
    </p:spTree>
    <p:extLst>
      <p:ext uri="{BB962C8B-B14F-4D97-AF65-F5344CB8AC3E}">
        <p14:creationId xmlns:p14="http://schemas.microsoft.com/office/powerpoint/2010/main" val="3453779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arn(inVertical)">
                                      <p:cBhvr>
                                        <p:cTn id="7" dur="500"/>
                                        <p:tgtEl>
                                          <p:spTgt spid="2867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descr="Fig19"/>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5486400" y="762000"/>
            <a:ext cx="3505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descr="Fig19"/>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a:stretch>
            <a:fillRect/>
          </a:stretch>
        </p:blipFill>
        <p:spPr bwMode="auto">
          <a:xfrm>
            <a:off x="228600" y="990600"/>
            <a:ext cx="17033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4"/>
          <p:cNvSpPr txBox="1">
            <a:spLocks noChangeArrowheads="1"/>
          </p:cNvSpPr>
          <p:nvPr/>
        </p:nvSpPr>
        <p:spPr bwMode="auto">
          <a:xfrm>
            <a:off x="2286000" y="1219200"/>
            <a:ext cx="365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Use two different capacitors in the same circuit</a:t>
            </a:r>
          </a:p>
        </p:txBody>
      </p:sp>
      <p:sp>
        <p:nvSpPr>
          <p:cNvPr id="30726" name="Line 5"/>
          <p:cNvSpPr>
            <a:spLocks noChangeShapeType="1"/>
          </p:cNvSpPr>
          <p:nvPr/>
        </p:nvSpPr>
        <p:spPr bwMode="auto">
          <a:xfrm flipV="1">
            <a:off x="4724400" y="1295400"/>
            <a:ext cx="2590800" cy="533400"/>
          </a:xfrm>
          <a:prstGeom prst="line">
            <a:avLst/>
          </a:prstGeom>
          <a:noFill/>
          <a:ln w="952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7" name="Line 6"/>
          <p:cNvSpPr>
            <a:spLocks noChangeShapeType="1"/>
          </p:cNvSpPr>
          <p:nvPr/>
        </p:nvSpPr>
        <p:spPr bwMode="auto">
          <a:xfrm flipH="1">
            <a:off x="2057400" y="1600200"/>
            <a:ext cx="914400" cy="152400"/>
          </a:xfrm>
          <a:prstGeom prst="line">
            <a:avLst/>
          </a:prstGeom>
          <a:noFill/>
          <a:ln w="952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8" name="Line 7"/>
          <p:cNvSpPr>
            <a:spLocks noChangeShapeType="1"/>
          </p:cNvSpPr>
          <p:nvPr/>
        </p:nvSpPr>
        <p:spPr bwMode="auto">
          <a:xfrm flipH="1">
            <a:off x="1828800" y="1676400"/>
            <a:ext cx="1295400" cy="1219200"/>
          </a:xfrm>
          <a:prstGeom prst="line">
            <a:avLst/>
          </a:prstGeom>
          <a:noFill/>
          <a:ln w="952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9" name="Text Box 8"/>
          <p:cNvSpPr txBox="1">
            <a:spLocks noChangeArrowheads="1"/>
          </p:cNvSpPr>
          <p:nvPr/>
        </p:nvSpPr>
        <p:spPr bwMode="auto">
          <a:xfrm>
            <a:off x="2362200" y="3048000"/>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smtClean="0">
                <a:solidFill>
                  <a:schemeClr val="accent2"/>
                </a:solidFill>
              </a:rPr>
              <a:t>1. In </a:t>
            </a:r>
            <a:r>
              <a:rPr lang="en-US" altLang="en-US" dirty="0">
                <a:solidFill>
                  <a:schemeClr val="accent2"/>
                </a:solidFill>
              </a:rPr>
              <a:t>the first </a:t>
            </a:r>
            <a:r>
              <a:rPr lang="en-US" altLang="en-US" dirty="0" smtClean="0">
                <a:solidFill>
                  <a:schemeClr val="accent2"/>
                </a:solidFill>
              </a:rPr>
              <a:t>moment of discharging, </a:t>
            </a:r>
          </a:p>
          <a:p>
            <a:pPr eaLnBrk="1" hangingPunct="1"/>
            <a:r>
              <a:rPr lang="en-US" altLang="en-US" dirty="0" smtClean="0">
                <a:solidFill>
                  <a:schemeClr val="accent2"/>
                </a:solidFill>
              </a:rPr>
              <a:t>which </a:t>
            </a:r>
            <a:r>
              <a:rPr lang="en-US" altLang="en-US" dirty="0">
                <a:solidFill>
                  <a:schemeClr val="accent2"/>
                </a:solidFill>
              </a:rPr>
              <a:t>capacitor will </a:t>
            </a:r>
            <a:r>
              <a:rPr lang="en-US" altLang="en-US" dirty="0" smtClean="0">
                <a:solidFill>
                  <a:schemeClr val="accent2"/>
                </a:solidFill>
              </a:rPr>
              <a:t>make the </a:t>
            </a:r>
            <a:r>
              <a:rPr lang="en-US" altLang="en-US" dirty="0">
                <a:solidFill>
                  <a:schemeClr val="accent2"/>
                </a:solidFill>
              </a:rPr>
              <a:t>bulb </a:t>
            </a:r>
            <a:r>
              <a:rPr lang="en-US" altLang="en-US" dirty="0" smtClean="0">
                <a:solidFill>
                  <a:schemeClr val="accent2"/>
                </a:solidFill>
              </a:rPr>
              <a:t>glow brighter?</a:t>
            </a:r>
            <a:endParaRPr lang="en-US" altLang="en-US" dirty="0"/>
          </a:p>
        </p:txBody>
      </p:sp>
      <p:sp>
        <p:nvSpPr>
          <p:cNvPr id="30730" name="Text Box 9"/>
          <p:cNvSpPr txBox="1">
            <a:spLocks noChangeArrowheads="1"/>
          </p:cNvSpPr>
          <p:nvPr/>
        </p:nvSpPr>
        <p:spPr bwMode="auto">
          <a:xfrm>
            <a:off x="2362201" y="3918280"/>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smtClean="0">
                <a:solidFill>
                  <a:schemeClr val="accent2"/>
                </a:solidFill>
              </a:rPr>
              <a:t>2. Which </a:t>
            </a:r>
            <a:r>
              <a:rPr lang="en-US" altLang="en-US" dirty="0">
                <a:solidFill>
                  <a:schemeClr val="accent2"/>
                </a:solidFill>
              </a:rPr>
              <a:t>capacitor will make the light bulb glow longer?</a:t>
            </a:r>
            <a:endParaRPr lang="en-US" altLang="en-US" dirty="0"/>
          </a:p>
        </p:txBody>
      </p:sp>
      <p:sp>
        <p:nvSpPr>
          <p:cNvPr id="30731" name="Text Box 10"/>
          <p:cNvSpPr txBox="1">
            <a:spLocks noChangeArrowheads="1"/>
          </p:cNvSpPr>
          <p:nvPr/>
        </p:nvSpPr>
        <p:spPr bwMode="auto">
          <a:xfrm>
            <a:off x="663575" y="5648325"/>
            <a:ext cx="169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rgbClr val="FF0000"/>
                </a:solidFill>
              </a:rPr>
              <a:t>Fringe field:</a:t>
            </a:r>
            <a:endParaRPr lang="en-US" altLang="en-US" dirty="0"/>
          </a:p>
        </p:txBody>
      </p:sp>
      <p:graphicFrame>
        <p:nvGraphicFramePr>
          <p:cNvPr id="1272843" name="Object 2"/>
          <p:cNvGraphicFramePr>
            <a:graphicFrameLocks noChangeAspect="1"/>
          </p:cNvGraphicFramePr>
          <p:nvPr>
            <p:extLst/>
          </p:nvPr>
        </p:nvGraphicFramePr>
        <p:xfrm>
          <a:off x="2432050" y="5530850"/>
          <a:ext cx="1493838" cy="793750"/>
        </p:xfrm>
        <a:graphic>
          <a:graphicData uri="http://schemas.openxmlformats.org/presentationml/2006/ole">
            <mc:AlternateContent xmlns:mc="http://schemas.openxmlformats.org/markup-compatibility/2006">
              <mc:Choice xmlns:v="urn:schemas-microsoft-com:vml" Requires="v">
                <p:oleObj spid="_x0000_s91142" name="Equation" r:id="rId6" imgW="812520" imgH="431640" progId="Equation.DSMT4">
                  <p:embed/>
                </p:oleObj>
              </mc:Choice>
              <mc:Fallback>
                <p:oleObj name="Equation" r:id="rId6" imgW="81252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2050" y="5530850"/>
                        <a:ext cx="1493838" cy="793750"/>
                      </a:xfrm>
                      <a:prstGeom prst="rect">
                        <a:avLst/>
                      </a:prstGeom>
                      <a:solidFill>
                        <a:srgbClr val="F6F63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32" name="Rectangle 12"/>
          <p:cNvSpPr>
            <a:spLocks noGrp="1" noChangeArrowheads="1"/>
          </p:cNvSpPr>
          <p:nvPr>
            <p:ph type="title"/>
          </p:nvPr>
        </p:nvSpPr>
        <p:spPr>
          <a:xfrm>
            <a:off x="457200" y="274638"/>
            <a:ext cx="8229600" cy="715962"/>
          </a:xfrm>
        </p:spPr>
        <p:txBody>
          <a:bodyPr>
            <a:normAutofit fontScale="90000"/>
          </a:bodyPr>
          <a:lstStyle/>
          <a:p>
            <a:pPr eaLnBrk="1" hangingPunct="1"/>
            <a:r>
              <a:rPr lang="en-US" altLang="en-US" sz="3000" dirty="0" err="1" smtClean="0">
                <a:solidFill>
                  <a:srgbClr val="FF0000"/>
                </a:solidFill>
                <a:ea typeface="ＭＳ Ｐゴシック" charset="-128"/>
              </a:rPr>
              <a:t>IClicker</a:t>
            </a:r>
            <a:r>
              <a:rPr lang="en-US" altLang="en-US" sz="3000" dirty="0" smtClean="0">
                <a:solidFill>
                  <a:srgbClr val="FF0000"/>
                </a:solidFill>
                <a:ea typeface="ＭＳ Ｐゴシック" charset="-128"/>
              </a:rPr>
              <a:t> Question: Effect of the Capacitor Disk Size</a:t>
            </a:r>
          </a:p>
        </p:txBody>
      </p:sp>
      <p:sp>
        <p:nvSpPr>
          <p:cNvPr id="2" name="TextBox 1"/>
          <p:cNvSpPr txBox="1"/>
          <p:nvPr/>
        </p:nvSpPr>
        <p:spPr>
          <a:xfrm>
            <a:off x="4585446" y="4854388"/>
            <a:ext cx="4629991" cy="1938992"/>
          </a:xfrm>
          <a:prstGeom prst="rect">
            <a:avLst/>
          </a:prstGeom>
          <a:noFill/>
        </p:spPr>
        <p:txBody>
          <a:bodyPr wrap="square" rtlCol="0">
            <a:spAutoFit/>
          </a:bodyPr>
          <a:lstStyle/>
          <a:p>
            <a:pPr marL="457200" indent="-457200">
              <a:buAutoNum type="alphaUcPeriod"/>
            </a:pPr>
            <a:r>
              <a:rPr lang="en-US" dirty="0" smtClean="0"/>
              <a:t>Upper longer, lower brighter</a:t>
            </a:r>
          </a:p>
          <a:p>
            <a:pPr marL="457200" indent="-457200">
              <a:buFontTx/>
              <a:buAutoNum type="alphaUcPeriod"/>
            </a:pPr>
            <a:r>
              <a:rPr lang="en-US" dirty="0" smtClean="0"/>
              <a:t>Upper longer, upper brighter</a:t>
            </a:r>
          </a:p>
          <a:p>
            <a:pPr marL="457200" indent="-457200">
              <a:buFontTx/>
              <a:buAutoNum type="alphaUcPeriod"/>
            </a:pPr>
            <a:r>
              <a:rPr lang="en-US" dirty="0" smtClean="0"/>
              <a:t>Lower longer, lower brighter</a:t>
            </a:r>
          </a:p>
          <a:p>
            <a:pPr marL="457200" indent="-457200">
              <a:buFontTx/>
              <a:buAutoNum type="alphaUcPeriod"/>
            </a:pPr>
            <a:r>
              <a:rPr lang="en-US" dirty="0" smtClean="0"/>
              <a:t>Lower longer, upper brighter</a:t>
            </a:r>
          </a:p>
          <a:p>
            <a:pPr marL="457200" indent="-457200">
              <a:buAutoNum type="alphaUcPeriod"/>
            </a:pPr>
            <a:endParaRPr lang="en-US" dirty="0"/>
          </a:p>
        </p:txBody>
      </p:sp>
      <p:sp>
        <p:nvSpPr>
          <p:cNvPr id="14" name="Rectangle 13"/>
          <p:cNvSpPr/>
          <p:nvPr/>
        </p:nvSpPr>
        <p:spPr>
          <a:xfrm>
            <a:off x="4677334" y="4470213"/>
            <a:ext cx="4446214" cy="229758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3" name="Slide Number Placeholder 2"/>
          <p:cNvSpPr>
            <a:spLocks noGrp="1"/>
          </p:cNvSpPr>
          <p:nvPr>
            <p:ph type="sldNum" sz="quarter" idx="12"/>
          </p:nvPr>
        </p:nvSpPr>
        <p:spPr/>
        <p:txBody>
          <a:bodyPr/>
          <a:lstStyle/>
          <a:p>
            <a:fld id="{80AF3A6B-66EB-492E-9451-D799397AF240}" type="slidenum">
              <a:rPr lang="en-US" altLang="en-US" smtClean="0"/>
              <a:pPr/>
              <a:t>36</a:t>
            </a:fld>
            <a:endParaRPr lang="en-US" altLang="en-US"/>
          </a:p>
        </p:txBody>
      </p:sp>
      <p:grpSp>
        <p:nvGrpSpPr>
          <p:cNvPr id="9" name="Group 8"/>
          <p:cNvGrpSpPr/>
          <p:nvPr/>
        </p:nvGrpSpPr>
        <p:grpSpPr>
          <a:xfrm>
            <a:off x="5463989" y="1201271"/>
            <a:ext cx="1851211" cy="1676400"/>
            <a:chOff x="5463989" y="1201271"/>
            <a:chExt cx="1851211" cy="1676400"/>
          </a:xfrm>
        </p:grpSpPr>
        <p:sp>
          <p:nvSpPr>
            <p:cNvPr id="4" name="Rectangle 3"/>
            <p:cNvSpPr/>
            <p:nvPr/>
          </p:nvSpPr>
          <p:spPr>
            <a:xfrm>
              <a:off x="5463989" y="1201271"/>
              <a:ext cx="1775011"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761112" y="1344707"/>
              <a:ext cx="554088" cy="1488141"/>
            </a:xfrm>
            <a:custGeom>
              <a:avLst/>
              <a:gdLst>
                <a:gd name="connsiteX0" fmla="*/ 536158 w 554088"/>
                <a:gd name="connsiteY0" fmla="*/ 0 h 1488141"/>
                <a:gd name="connsiteX1" fmla="*/ 52064 w 554088"/>
                <a:gd name="connsiteY1" fmla="*/ 466164 h 1488141"/>
                <a:gd name="connsiteX2" fmla="*/ 69993 w 554088"/>
                <a:gd name="connsiteY2" fmla="*/ 1111623 h 1488141"/>
                <a:gd name="connsiteX3" fmla="*/ 554088 w 554088"/>
                <a:gd name="connsiteY3" fmla="*/ 1488141 h 1488141"/>
              </a:gdLst>
              <a:ahLst/>
              <a:cxnLst>
                <a:cxn ang="0">
                  <a:pos x="connsiteX0" y="connsiteY0"/>
                </a:cxn>
                <a:cxn ang="0">
                  <a:pos x="connsiteX1" y="connsiteY1"/>
                </a:cxn>
                <a:cxn ang="0">
                  <a:pos x="connsiteX2" y="connsiteY2"/>
                </a:cxn>
                <a:cxn ang="0">
                  <a:pos x="connsiteX3" y="connsiteY3"/>
                </a:cxn>
              </a:cxnLst>
              <a:rect l="l" t="t" r="r" b="b"/>
              <a:pathLst>
                <a:path w="554088" h="1488141">
                  <a:moveTo>
                    <a:pt x="536158" y="0"/>
                  </a:moveTo>
                  <a:cubicBezTo>
                    <a:pt x="332958" y="140447"/>
                    <a:pt x="129758" y="280894"/>
                    <a:pt x="52064" y="466164"/>
                  </a:cubicBezTo>
                  <a:cubicBezTo>
                    <a:pt x="-25630" y="651435"/>
                    <a:pt x="-13678" y="941294"/>
                    <a:pt x="69993" y="1111623"/>
                  </a:cubicBezTo>
                  <a:cubicBezTo>
                    <a:pt x="153664" y="1281952"/>
                    <a:pt x="353876" y="1385046"/>
                    <a:pt x="554088" y="14881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814420" y="2209800"/>
            <a:ext cx="4121150" cy="646331"/>
          </a:xfrm>
          <a:prstGeom prst="rect">
            <a:avLst/>
          </a:prstGeom>
          <a:noFill/>
          <a:ln w="28575" cap="flat" cmpd="sng" algn="ctr">
            <a:noFill/>
            <a:prstDash val="solid"/>
            <a:round/>
            <a:headEnd type="none" w="med" len="med"/>
            <a:tailEnd type="none" w="med" len="med"/>
          </a:ln>
        </p:spPr>
        <p:txBody>
          <a:bodyPr wrap="square" rtlCol="0">
            <a:spAutoFit/>
          </a:bodyPr>
          <a:lstStyle/>
          <a:p>
            <a:pPr marL="285750" indent="-285750">
              <a:buFont typeface="Arial" panose="020B0604020202020204" pitchFamily="34" charset="0"/>
              <a:buChar char="•"/>
            </a:pPr>
            <a:r>
              <a:rPr lang="en-US" sz="1800" dirty="0" smtClean="0">
                <a:solidFill>
                  <a:srgbClr val="CC0000"/>
                </a:solidFill>
                <a:latin typeface="+mj-lt"/>
              </a:rPr>
              <a:t>Same amount of charge on both capacitors </a:t>
            </a:r>
            <a:endParaRPr lang="en-US" sz="1800" dirty="0">
              <a:solidFill>
                <a:srgbClr val="CC0000"/>
              </a:solidFill>
              <a:latin typeface="+mj-lt"/>
            </a:endParaRPr>
          </a:p>
        </p:txBody>
      </p:sp>
    </p:spTree>
    <p:extLst>
      <p:ext uri="{BB962C8B-B14F-4D97-AF65-F5344CB8AC3E}">
        <p14:creationId xmlns:p14="http://schemas.microsoft.com/office/powerpoint/2010/main" val="7559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descr="Fig19"/>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5486400" y="762000"/>
            <a:ext cx="3505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descr="Fig19"/>
          <p:cNvPicPr>
            <a:picLocks noChangeAspect="1" noChangeArrowheads="1"/>
          </p:cNvPicPr>
          <p:nvPr/>
        </p:nvPicPr>
        <p:blipFill>
          <a:blip r:embed="rId5">
            <a:lum bright="-12000" contrast="24000"/>
            <a:extLst>
              <a:ext uri="{28A0092B-C50C-407E-A947-70E740481C1C}">
                <a14:useLocalDpi xmlns:a14="http://schemas.microsoft.com/office/drawing/2010/main" val="0"/>
              </a:ext>
            </a:extLst>
          </a:blip>
          <a:srcRect/>
          <a:stretch>
            <a:fillRect/>
          </a:stretch>
        </p:blipFill>
        <p:spPr bwMode="auto">
          <a:xfrm>
            <a:off x="381000" y="1066800"/>
            <a:ext cx="16589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4"/>
          <p:cNvSpPr txBox="1">
            <a:spLocks noChangeArrowheads="1"/>
          </p:cNvSpPr>
          <p:nvPr/>
        </p:nvSpPr>
        <p:spPr bwMode="auto">
          <a:xfrm>
            <a:off x="2286000" y="3200400"/>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smtClean="0">
                <a:solidFill>
                  <a:schemeClr val="accent2"/>
                </a:solidFill>
              </a:rPr>
              <a:t>1. In </a:t>
            </a:r>
            <a:r>
              <a:rPr lang="en-US" altLang="en-US" dirty="0">
                <a:solidFill>
                  <a:schemeClr val="accent2"/>
                </a:solidFill>
              </a:rPr>
              <a:t>the first </a:t>
            </a:r>
            <a:r>
              <a:rPr lang="en-US" altLang="en-US" dirty="0" smtClean="0">
                <a:solidFill>
                  <a:schemeClr val="accent2"/>
                </a:solidFill>
              </a:rPr>
              <a:t>moment of discharging, </a:t>
            </a:r>
          </a:p>
          <a:p>
            <a:pPr eaLnBrk="1" hangingPunct="1"/>
            <a:r>
              <a:rPr lang="en-US" altLang="en-US" dirty="0" smtClean="0">
                <a:solidFill>
                  <a:schemeClr val="accent2"/>
                </a:solidFill>
              </a:rPr>
              <a:t>which </a:t>
            </a:r>
            <a:r>
              <a:rPr lang="en-US" altLang="en-US" dirty="0">
                <a:solidFill>
                  <a:schemeClr val="accent2"/>
                </a:solidFill>
              </a:rPr>
              <a:t>capacitor will </a:t>
            </a:r>
            <a:r>
              <a:rPr lang="en-US" altLang="en-US" dirty="0" smtClean="0">
                <a:solidFill>
                  <a:schemeClr val="accent2"/>
                </a:solidFill>
              </a:rPr>
              <a:t>make the </a:t>
            </a:r>
            <a:r>
              <a:rPr lang="en-US" altLang="en-US" dirty="0">
                <a:solidFill>
                  <a:schemeClr val="accent2"/>
                </a:solidFill>
              </a:rPr>
              <a:t>bulb </a:t>
            </a:r>
            <a:r>
              <a:rPr lang="en-US" altLang="en-US" dirty="0" smtClean="0">
                <a:solidFill>
                  <a:schemeClr val="accent2"/>
                </a:solidFill>
              </a:rPr>
              <a:t>glow brighter?</a:t>
            </a:r>
            <a:endParaRPr lang="en-US" altLang="en-US" dirty="0"/>
          </a:p>
        </p:txBody>
      </p:sp>
      <p:sp>
        <p:nvSpPr>
          <p:cNvPr id="32774" name="Text Box 5"/>
          <p:cNvSpPr txBox="1">
            <a:spLocks noChangeArrowheads="1"/>
          </p:cNvSpPr>
          <p:nvPr/>
        </p:nvSpPr>
        <p:spPr bwMode="auto">
          <a:xfrm>
            <a:off x="400528" y="5628288"/>
            <a:ext cx="169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rgbClr val="FF0000"/>
                </a:solidFill>
              </a:rPr>
              <a:t>Fringe field:</a:t>
            </a:r>
            <a:endParaRPr lang="en-US" altLang="en-US" dirty="0"/>
          </a:p>
        </p:txBody>
      </p:sp>
      <p:graphicFrame>
        <p:nvGraphicFramePr>
          <p:cNvPr id="1274886" name="Object 2"/>
          <p:cNvGraphicFramePr>
            <a:graphicFrameLocks noChangeAspect="1"/>
          </p:cNvGraphicFramePr>
          <p:nvPr>
            <p:extLst/>
          </p:nvPr>
        </p:nvGraphicFramePr>
        <p:xfrm>
          <a:off x="2169003" y="5510813"/>
          <a:ext cx="1493838" cy="793750"/>
        </p:xfrm>
        <a:graphic>
          <a:graphicData uri="http://schemas.openxmlformats.org/presentationml/2006/ole">
            <mc:AlternateContent xmlns:mc="http://schemas.openxmlformats.org/markup-compatibility/2006">
              <mc:Choice xmlns:v="urn:schemas-microsoft-com:vml" Requires="v">
                <p:oleObj spid="_x0000_s92166" name="Equation" r:id="rId6" imgW="812520" imgH="431640" progId="Equation.DSMT4">
                  <p:embed/>
                </p:oleObj>
              </mc:Choice>
              <mc:Fallback>
                <p:oleObj name="Equation" r:id="rId6" imgW="81252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9003" y="5510813"/>
                        <a:ext cx="1493838" cy="793750"/>
                      </a:xfrm>
                      <a:prstGeom prst="rect">
                        <a:avLst/>
                      </a:prstGeom>
                      <a:solidFill>
                        <a:srgbClr val="F6F63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5" name="Text Box 7"/>
          <p:cNvSpPr txBox="1">
            <a:spLocks noChangeArrowheads="1"/>
          </p:cNvSpPr>
          <p:nvPr/>
        </p:nvSpPr>
        <p:spPr bwMode="auto">
          <a:xfrm>
            <a:off x="2286000" y="4191000"/>
            <a:ext cx="65352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smtClean="0">
                <a:solidFill>
                  <a:schemeClr val="accent2"/>
                </a:solidFill>
              </a:rPr>
              <a:t>2. Which </a:t>
            </a:r>
            <a:r>
              <a:rPr lang="en-US" altLang="en-US" dirty="0">
                <a:solidFill>
                  <a:schemeClr val="accent2"/>
                </a:solidFill>
              </a:rPr>
              <a:t>capacitor will make the light bulb glow longer?</a:t>
            </a:r>
            <a:endParaRPr lang="en-US" altLang="en-US" dirty="0"/>
          </a:p>
        </p:txBody>
      </p:sp>
      <p:sp>
        <p:nvSpPr>
          <p:cNvPr id="32776" name="Rectangle 8"/>
          <p:cNvSpPr>
            <a:spLocks noGrp="1" noChangeArrowheads="1"/>
          </p:cNvSpPr>
          <p:nvPr>
            <p:ph type="title"/>
          </p:nvPr>
        </p:nvSpPr>
        <p:spPr/>
        <p:txBody>
          <a:bodyPr>
            <a:normAutofit fontScale="90000"/>
          </a:bodyPr>
          <a:lstStyle/>
          <a:p>
            <a:pPr eaLnBrk="1" hangingPunct="1"/>
            <a:r>
              <a:rPr lang="en-US" altLang="en-US" sz="3000" dirty="0" err="1" smtClean="0">
                <a:solidFill>
                  <a:srgbClr val="FF0000"/>
                </a:solidFill>
                <a:ea typeface="ＭＳ Ｐゴシック" charset="-128"/>
              </a:rPr>
              <a:t>iClicker</a:t>
            </a:r>
            <a:r>
              <a:rPr lang="en-US" altLang="en-US" sz="3000" dirty="0" smtClean="0">
                <a:solidFill>
                  <a:srgbClr val="FF0000"/>
                </a:solidFill>
                <a:ea typeface="ＭＳ Ｐゴシック" charset="-128"/>
              </a:rPr>
              <a:t> question: Effect of the Capacitor Disk Separation</a:t>
            </a:r>
          </a:p>
        </p:txBody>
      </p:sp>
      <p:sp>
        <p:nvSpPr>
          <p:cNvPr id="9" name="TextBox 8"/>
          <p:cNvSpPr txBox="1"/>
          <p:nvPr/>
        </p:nvSpPr>
        <p:spPr>
          <a:xfrm>
            <a:off x="4585446" y="4854388"/>
            <a:ext cx="4629991" cy="1938992"/>
          </a:xfrm>
          <a:prstGeom prst="rect">
            <a:avLst/>
          </a:prstGeom>
          <a:noFill/>
        </p:spPr>
        <p:txBody>
          <a:bodyPr wrap="square" rtlCol="0">
            <a:spAutoFit/>
          </a:bodyPr>
          <a:lstStyle/>
          <a:p>
            <a:pPr marL="457200" indent="-457200">
              <a:buAutoNum type="alphaUcPeriod"/>
            </a:pPr>
            <a:r>
              <a:rPr lang="en-US" dirty="0" smtClean="0"/>
              <a:t>Upper longer, lower brighter</a:t>
            </a:r>
          </a:p>
          <a:p>
            <a:pPr marL="457200" indent="-457200">
              <a:buFontTx/>
              <a:buAutoNum type="alphaUcPeriod"/>
            </a:pPr>
            <a:r>
              <a:rPr lang="en-US" dirty="0" smtClean="0"/>
              <a:t>Upper longer, upper brighter</a:t>
            </a:r>
          </a:p>
          <a:p>
            <a:pPr marL="457200" indent="-457200">
              <a:buFontTx/>
              <a:buAutoNum type="alphaUcPeriod"/>
            </a:pPr>
            <a:r>
              <a:rPr lang="en-US" dirty="0" smtClean="0"/>
              <a:t>Lower longer, lower brighter</a:t>
            </a:r>
          </a:p>
          <a:p>
            <a:pPr marL="457200" indent="-457200">
              <a:buFontTx/>
              <a:buAutoNum type="alphaUcPeriod"/>
            </a:pPr>
            <a:r>
              <a:rPr lang="en-US" dirty="0" smtClean="0"/>
              <a:t>Lower longer, similar brightness</a:t>
            </a:r>
          </a:p>
          <a:p>
            <a:pPr marL="457200" indent="-457200">
              <a:buAutoNum type="alphaUcPeriod"/>
            </a:pPr>
            <a:endParaRPr lang="en-US" dirty="0"/>
          </a:p>
        </p:txBody>
      </p:sp>
      <p:sp>
        <p:nvSpPr>
          <p:cNvPr id="10" name="Rectangle 9"/>
          <p:cNvSpPr/>
          <p:nvPr/>
        </p:nvSpPr>
        <p:spPr>
          <a:xfrm>
            <a:off x="4677334" y="4758899"/>
            <a:ext cx="4446214" cy="229758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37</a:t>
            </a:fld>
            <a:endParaRPr lang="en-US" altLang="en-US"/>
          </a:p>
        </p:txBody>
      </p:sp>
      <p:grpSp>
        <p:nvGrpSpPr>
          <p:cNvPr id="12" name="Group 11"/>
          <p:cNvGrpSpPr/>
          <p:nvPr/>
        </p:nvGrpSpPr>
        <p:grpSpPr>
          <a:xfrm>
            <a:off x="5463989" y="1201271"/>
            <a:ext cx="1851211" cy="1676400"/>
            <a:chOff x="5463989" y="1201271"/>
            <a:chExt cx="1851211" cy="1676400"/>
          </a:xfrm>
        </p:grpSpPr>
        <p:sp>
          <p:nvSpPr>
            <p:cNvPr id="13" name="Rectangle 12"/>
            <p:cNvSpPr/>
            <p:nvPr/>
          </p:nvSpPr>
          <p:spPr>
            <a:xfrm>
              <a:off x="5463989" y="1201271"/>
              <a:ext cx="1775011"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761112" y="1344707"/>
              <a:ext cx="554088" cy="1488141"/>
            </a:xfrm>
            <a:custGeom>
              <a:avLst/>
              <a:gdLst>
                <a:gd name="connsiteX0" fmla="*/ 536158 w 554088"/>
                <a:gd name="connsiteY0" fmla="*/ 0 h 1488141"/>
                <a:gd name="connsiteX1" fmla="*/ 52064 w 554088"/>
                <a:gd name="connsiteY1" fmla="*/ 466164 h 1488141"/>
                <a:gd name="connsiteX2" fmla="*/ 69993 w 554088"/>
                <a:gd name="connsiteY2" fmla="*/ 1111623 h 1488141"/>
                <a:gd name="connsiteX3" fmla="*/ 554088 w 554088"/>
                <a:gd name="connsiteY3" fmla="*/ 1488141 h 1488141"/>
              </a:gdLst>
              <a:ahLst/>
              <a:cxnLst>
                <a:cxn ang="0">
                  <a:pos x="connsiteX0" y="connsiteY0"/>
                </a:cxn>
                <a:cxn ang="0">
                  <a:pos x="connsiteX1" y="connsiteY1"/>
                </a:cxn>
                <a:cxn ang="0">
                  <a:pos x="connsiteX2" y="connsiteY2"/>
                </a:cxn>
                <a:cxn ang="0">
                  <a:pos x="connsiteX3" y="connsiteY3"/>
                </a:cxn>
              </a:cxnLst>
              <a:rect l="l" t="t" r="r" b="b"/>
              <a:pathLst>
                <a:path w="554088" h="1488141">
                  <a:moveTo>
                    <a:pt x="536158" y="0"/>
                  </a:moveTo>
                  <a:cubicBezTo>
                    <a:pt x="332958" y="140447"/>
                    <a:pt x="129758" y="280894"/>
                    <a:pt x="52064" y="466164"/>
                  </a:cubicBezTo>
                  <a:cubicBezTo>
                    <a:pt x="-25630" y="651435"/>
                    <a:pt x="-13678" y="941294"/>
                    <a:pt x="69993" y="1111623"/>
                  </a:cubicBezTo>
                  <a:cubicBezTo>
                    <a:pt x="153664" y="1281952"/>
                    <a:pt x="353876" y="1385046"/>
                    <a:pt x="554088" y="14881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814420" y="2209800"/>
            <a:ext cx="4121150" cy="646331"/>
          </a:xfrm>
          <a:prstGeom prst="rect">
            <a:avLst/>
          </a:prstGeom>
          <a:noFill/>
          <a:ln w="28575" cap="flat" cmpd="sng" algn="ctr">
            <a:noFill/>
            <a:prstDash val="solid"/>
            <a:round/>
            <a:headEnd type="none" w="med" len="med"/>
            <a:tailEnd type="none" w="med" len="med"/>
          </a:ln>
        </p:spPr>
        <p:txBody>
          <a:bodyPr wrap="square" rtlCol="0">
            <a:spAutoFit/>
          </a:bodyPr>
          <a:lstStyle/>
          <a:p>
            <a:pPr marL="285750" indent="-285750">
              <a:buFont typeface="Arial" panose="020B0604020202020204" pitchFamily="34" charset="0"/>
              <a:buChar char="•"/>
            </a:pPr>
            <a:r>
              <a:rPr lang="en-US" sz="1800" dirty="0" smtClean="0">
                <a:solidFill>
                  <a:srgbClr val="CC0000"/>
                </a:solidFill>
                <a:latin typeface="+mj-lt"/>
              </a:rPr>
              <a:t>Same amount of charge on both capacitors </a:t>
            </a:r>
            <a:endParaRPr lang="en-US" sz="1800" dirty="0">
              <a:solidFill>
                <a:srgbClr val="CC0000"/>
              </a:solidFill>
              <a:latin typeface="+mj-lt"/>
            </a:endParaRPr>
          </a:p>
        </p:txBody>
      </p:sp>
    </p:spTree>
    <p:extLst>
      <p:ext uri="{BB962C8B-B14F-4D97-AF65-F5344CB8AC3E}">
        <p14:creationId xmlns:p14="http://schemas.microsoft.com/office/powerpoint/2010/main" val="285200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descr="Fig19"/>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5486400" y="762000"/>
            <a:ext cx="3505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3"/>
          <p:cNvSpPr txBox="1">
            <a:spLocks noChangeArrowheads="1"/>
          </p:cNvSpPr>
          <p:nvPr/>
        </p:nvSpPr>
        <p:spPr bwMode="auto">
          <a:xfrm>
            <a:off x="2301874" y="3074895"/>
            <a:ext cx="640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chemeClr val="accent2"/>
                </a:solidFill>
              </a:rPr>
              <a:t>In the first </a:t>
            </a:r>
            <a:r>
              <a:rPr lang="en-US" altLang="en-US" dirty="0" smtClean="0">
                <a:solidFill>
                  <a:schemeClr val="accent2"/>
                </a:solidFill>
              </a:rPr>
              <a:t>moment of discharging , </a:t>
            </a:r>
            <a:r>
              <a:rPr lang="en-US" altLang="en-US" dirty="0">
                <a:solidFill>
                  <a:schemeClr val="accent2"/>
                </a:solidFill>
              </a:rPr>
              <a:t>which capacitor will cause the bulb to produce more light?</a:t>
            </a:r>
            <a:endParaRPr lang="en-US" altLang="en-US" dirty="0"/>
          </a:p>
        </p:txBody>
      </p:sp>
      <p:sp>
        <p:nvSpPr>
          <p:cNvPr id="34821" name="Text Box 4"/>
          <p:cNvSpPr txBox="1">
            <a:spLocks noChangeArrowheads="1"/>
          </p:cNvSpPr>
          <p:nvPr/>
        </p:nvSpPr>
        <p:spPr bwMode="auto">
          <a:xfrm>
            <a:off x="1828800" y="4845424"/>
            <a:ext cx="169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Fringe field:</a:t>
            </a:r>
            <a:endParaRPr lang="en-US" altLang="en-US"/>
          </a:p>
        </p:txBody>
      </p:sp>
      <p:graphicFrame>
        <p:nvGraphicFramePr>
          <p:cNvPr id="1276933" name="Object 2"/>
          <p:cNvGraphicFramePr>
            <a:graphicFrameLocks noChangeAspect="1"/>
          </p:cNvGraphicFramePr>
          <p:nvPr>
            <p:extLst/>
          </p:nvPr>
        </p:nvGraphicFramePr>
        <p:xfrm>
          <a:off x="1440937" y="5513294"/>
          <a:ext cx="2427288" cy="793750"/>
        </p:xfrm>
        <a:graphic>
          <a:graphicData uri="http://schemas.openxmlformats.org/presentationml/2006/ole">
            <mc:AlternateContent xmlns:mc="http://schemas.openxmlformats.org/markup-compatibility/2006">
              <mc:Choice xmlns:v="urn:schemas-microsoft-com:vml" Requires="v">
                <p:oleObj spid="_x0000_s93190" name="Equation" r:id="rId5" imgW="1320480" imgH="431640" progId="Equation.DSMT4">
                  <p:embed/>
                </p:oleObj>
              </mc:Choice>
              <mc:Fallback>
                <p:oleObj name="Equation" r:id="rId5" imgW="132048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937" y="5513294"/>
                        <a:ext cx="2427288" cy="793750"/>
                      </a:xfrm>
                      <a:prstGeom prst="rect">
                        <a:avLst/>
                      </a:prstGeom>
                      <a:solidFill>
                        <a:srgbClr val="F6F63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2" name="Text Box 6"/>
          <p:cNvSpPr txBox="1">
            <a:spLocks noChangeArrowheads="1"/>
          </p:cNvSpPr>
          <p:nvPr/>
        </p:nvSpPr>
        <p:spPr bwMode="auto">
          <a:xfrm>
            <a:off x="2286000" y="4191000"/>
            <a:ext cx="685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Which capacitor will make the light bulb glow longer?</a:t>
            </a:r>
            <a:endParaRPr lang="en-US" altLang="en-US"/>
          </a:p>
        </p:txBody>
      </p:sp>
      <p:pic>
        <p:nvPicPr>
          <p:cNvPr id="34823" name="Picture 7" descr="Fig19"/>
          <p:cNvPicPr>
            <a:picLocks noChangeAspect="1" noChangeArrowheads="1"/>
          </p:cNvPicPr>
          <p:nvPr/>
        </p:nvPicPr>
        <p:blipFill>
          <a:blip r:embed="rId7">
            <a:lum bright="-12000" contrast="24000"/>
            <a:extLst>
              <a:ext uri="{28A0092B-C50C-407E-A947-70E740481C1C}">
                <a14:useLocalDpi xmlns:a14="http://schemas.microsoft.com/office/drawing/2010/main" val="0"/>
              </a:ext>
            </a:extLst>
          </a:blip>
          <a:srcRect/>
          <a:stretch>
            <a:fillRect/>
          </a:stretch>
        </p:blipFill>
        <p:spPr bwMode="auto">
          <a:xfrm>
            <a:off x="381000" y="1143000"/>
            <a:ext cx="16160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Line 8"/>
          <p:cNvSpPr>
            <a:spLocks noChangeShapeType="1"/>
          </p:cNvSpPr>
          <p:nvPr/>
        </p:nvSpPr>
        <p:spPr bwMode="auto">
          <a:xfrm flipH="1">
            <a:off x="1219200" y="2362200"/>
            <a:ext cx="1143000" cy="685800"/>
          </a:xfrm>
          <a:prstGeom prst="line">
            <a:avLst/>
          </a:prstGeom>
          <a:noFill/>
          <a:ln w="952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5" name="Text Box 9"/>
          <p:cNvSpPr txBox="1">
            <a:spLocks noChangeArrowheads="1"/>
          </p:cNvSpPr>
          <p:nvPr/>
        </p:nvSpPr>
        <p:spPr bwMode="auto">
          <a:xfrm>
            <a:off x="2422525" y="2022475"/>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Insulator</a:t>
            </a:r>
          </a:p>
        </p:txBody>
      </p:sp>
      <p:grpSp>
        <p:nvGrpSpPr>
          <p:cNvPr id="34826" name="Group 10"/>
          <p:cNvGrpSpPr>
            <a:grpSpLocks/>
          </p:cNvGrpSpPr>
          <p:nvPr/>
        </p:nvGrpSpPr>
        <p:grpSpPr bwMode="auto">
          <a:xfrm>
            <a:off x="685800" y="2895600"/>
            <a:ext cx="304800" cy="990600"/>
            <a:chOff x="1344" y="1152"/>
            <a:chExt cx="192" cy="624"/>
          </a:xfrm>
        </p:grpSpPr>
        <p:grpSp>
          <p:nvGrpSpPr>
            <p:cNvPr id="34867" name="Group 11"/>
            <p:cNvGrpSpPr>
              <a:grpSpLocks/>
            </p:cNvGrpSpPr>
            <p:nvPr/>
          </p:nvGrpSpPr>
          <p:grpSpPr bwMode="auto">
            <a:xfrm>
              <a:off x="1344" y="1152"/>
              <a:ext cx="96" cy="96"/>
              <a:chOff x="1680" y="3792"/>
              <a:chExt cx="96" cy="96"/>
            </a:xfrm>
          </p:grpSpPr>
          <p:sp>
            <p:nvSpPr>
              <p:cNvPr id="34883" name="Line 12"/>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4" name="Line 13"/>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68" name="Group 14"/>
            <p:cNvGrpSpPr>
              <a:grpSpLocks/>
            </p:cNvGrpSpPr>
            <p:nvPr/>
          </p:nvGrpSpPr>
          <p:grpSpPr bwMode="auto">
            <a:xfrm>
              <a:off x="1392" y="1248"/>
              <a:ext cx="96" cy="96"/>
              <a:chOff x="1680" y="3792"/>
              <a:chExt cx="96" cy="96"/>
            </a:xfrm>
          </p:grpSpPr>
          <p:sp>
            <p:nvSpPr>
              <p:cNvPr id="34881" name="Line 15"/>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2" name="Line 16"/>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69" name="Group 17"/>
            <p:cNvGrpSpPr>
              <a:grpSpLocks/>
            </p:cNvGrpSpPr>
            <p:nvPr/>
          </p:nvGrpSpPr>
          <p:grpSpPr bwMode="auto">
            <a:xfrm>
              <a:off x="1344" y="1344"/>
              <a:ext cx="96" cy="96"/>
              <a:chOff x="1680" y="3792"/>
              <a:chExt cx="96" cy="96"/>
            </a:xfrm>
          </p:grpSpPr>
          <p:sp>
            <p:nvSpPr>
              <p:cNvPr id="34879" name="Line 1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0" name="Line 1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70" name="Group 20"/>
            <p:cNvGrpSpPr>
              <a:grpSpLocks/>
            </p:cNvGrpSpPr>
            <p:nvPr/>
          </p:nvGrpSpPr>
          <p:grpSpPr bwMode="auto">
            <a:xfrm>
              <a:off x="1344" y="1536"/>
              <a:ext cx="96" cy="96"/>
              <a:chOff x="1680" y="3792"/>
              <a:chExt cx="96" cy="96"/>
            </a:xfrm>
          </p:grpSpPr>
          <p:sp>
            <p:nvSpPr>
              <p:cNvPr id="34877" name="Line 2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8" name="Line 2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71" name="Group 23"/>
            <p:cNvGrpSpPr>
              <a:grpSpLocks/>
            </p:cNvGrpSpPr>
            <p:nvPr/>
          </p:nvGrpSpPr>
          <p:grpSpPr bwMode="auto">
            <a:xfrm>
              <a:off x="1440" y="1632"/>
              <a:ext cx="96" cy="96"/>
              <a:chOff x="1680" y="3792"/>
              <a:chExt cx="96" cy="96"/>
            </a:xfrm>
          </p:grpSpPr>
          <p:sp>
            <p:nvSpPr>
              <p:cNvPr id="34875" name="Line 2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6" name="Line 2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72" name="Group 26"/>
            <p:cNvGrpSpPr>
              <a:grpSpLocks/>
            </p:cNvGrpSpPr>
            <p:nvPr/>
          </p:nvGrpSpPr>
          <p:grpSpPr bwMode="auto">
            <a:xfrm>
              <a:off x="1344" y="1680"/>
              <a:ext cx="96" cy="96"/>
              <a:chOff x="1680" y="3792"/>
              <a:chExt cx="96" cy="96"/>
            </a:xfrm>
          </p:grpSpPr>
          <p:sp>
            <p:nvSpPr>
              <p:cNvPr id="34873" name="Line 2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4" name="Line 2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4827" name="Group 29"/>
          <p:cNvGrpSpPr>
            <a:grpSpLocks/>
          </p:cNvGrpSpPr>
          <p:nvPr/>
        </p:nvGrpSpPr>
        <p:grpSpPr bwMode="auto">
          <a:xfrm>
            <a:off x="1524000" y="2971800"/>
            <a:ext cx="152400" cy="914400"/>
            <a:chOff x="960" y="1200"/>
            <a:chExt cx="96" cy="576"/>
          </a:xfrm>
        </p:grpSpPr>
        <p:sp>
          <p:nvSpPr>
            <p:cNvPr id="34861" name="Line 30"/>
            <p:cNvSpPr>
              <a:spLocks noChangeShapeType="1"/>
            </p:cNvSpPr>
            <p:nvPr/>
          </p:nvSpPr>
          <p:spPr bwMode="auto">
            <a:xfrm>
              <a:off x="960" y="120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2" name="Line 31"/>
            <p:cNvSpPr>
              <a:spLocks noChangeShapeType="1"/>
            </p:cNvSpPr>
            <p:nvPr/>
          </p:nvSpPr>
          <p:spPr bwMode="auto">
            <a:xfrm>
              <a:off x="960" y="12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3" name="Line 32"/>
            <p:cNvSpPr>
              <a:spLocks noChangeShapeType="1"/>
            </p:cNvSpPr>
            <p:nvPr/>
          </p:nvSpPr>
          <p:spPr bwMode="auto">
            <a:xfrm>
              <a:off x="960" y="158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4" name="Line 33"/>
            <p:cNvSpPr>
              <a:spLocks noChangeShapeType="1"/>
            </p:cNvSpPr>
            <p:nvPr/>
          </p:nvSpPr>
          <p:spPr bwMode="auto">
            <a:xfrm>
              <a:off x="960" y="16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5" name="Line 34"/>
            <p:cNvSpPr>
              <a:spLocks noChangeShapeType="1"/>
            </p:cNvSpPr>
            <p:nvPr/>
          </p:nvSpPr>
          <p:spPr bwMode="auto">
            <a:xfrm>
              <a:off x="960"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6" name="Line 35"/>
            <p:cNvSpPr>
              <a:spLocks noChangeShapeType="1"/>
            </p:cNvSpPr>
            <p:nvPr/>
          </p:nvSpPr>
          <p:spPr bwMode="auto">
            <a:xfrm>
              <a:off x="960" y="177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28" name="Group 36"/>
          <p:cNvGrpSpPr>
            <a:grpSpLocks/>
          </p:cNvGrpSpPr>
          <p:nvPr/>
        </p:nvGrpSpPr>
        <p:grpSpPr bwMode="auto">
          <a:xfrm>
            <a:off x="609600" y="1371600"/>
            <a:ext cx="304800" cy="990600"/>
            <a:chOff x="1344" y="1152"/>
            <a:chExt cx="192" cy="624"/>
          </a:xfrm>
        </p:grpSpPr>
        <p:grpSp>
          <p:nvGrpSpPr>
            <p:cNvPr id="34843" name="Group 37"/>
            <p:cNvGrpSpPr>
              <a:grpSpLocks/>
            </p:cNvGrpSpPr>
            <p:nvPr/>
          </p:nvGrpSpPr>
          <p:grpSpPr bwMode="auto">
            <a:xfrm>
              <a:off x="1344" y="1152"/>
              <a:ext cx="96" cy="96"/>
              <a:chOff x="1680" y="3792"/>
              <a:chExt cx="96" cy="96"/>
            </a:xfrm>
          </p:grpSpPr>
          <p:sp>
            <p:nvSpPr>
              <p:cNvPr id="34859" name="Line 3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0" name="Line 3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44" name="Group 40"/>
            <p:cNvGrpSpPr>
              <a:grpSpLocks/>
            </p:cNvGrpSpPr>
            <p:nvPr/>
          </p:nvGrpSpPr>
          <p:grpSpPr bwMode="auto">
            <a:xfrm>
              <a:off x="1392" y="1248"/>
              <a:ext cx="96" cy="96"/>
              <a:chOff x="1680" y="3792"/>
              <a:chExt cx="96" cy="96"/>
            </a:xfrm>
          </p:grpSpPr>
          <p:sp>
            <p:nvSpPr>
              <p:cNvPr id="34857" name="Line 4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8" name="Line 4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45" name="Group 43"/>
            <p:cNvGrpSpPr>
              <a:grpSpLocks/>
            </p:cNvGrpSpPr>
            <p:nvPr/>
          </p:nvGrpSpPr>
          <p:grpSpPr bwMode="auto">
            <a:xfrm>
              <a:off x="1344" y="1344"/>
              <a:ext cx="96" cy="96"/>
              <a:chOff x="1680" y="3792"/>
              <a:chExt cx="96" cy="96"/>
            </a:xfrm>
          </p:grpSpPr>
          <p:sp>
            <p:nvSpPr>
              <p:cNvPr id="34855" name="Line 4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6" name="Line 4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46" name="Group 46"/>
            <p:cNvGrpSpPr>
              <a:grpSpLocks/>
            </p:cNvGrpSpPr>
            <p:nvPr/>
          </p:nvGrpSpPr>
          <p:grpSpPr bwMode="auto">
            <a:xfrm>
              <a:off x="1344" y="1536"/>
              <a:ext cx="96" cy="96"/>
              <a:chOff x="1680" y="3792"/>
              <a:chExt cx="96" cy="96"/>
            </a:xfrm>
          </p:grpSpPr>
          <p:sp>
            <p:nvSpPr>
              <p:cNvPr id="34853" name="Line 4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4" name="Line 4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47" name="Group 49"/>
            <p:cNvGrpSpPr>
              <a:grpSpLocks/>
            </p:cNvGrpSpPr>
            <p:nvPr/>
          </p:nvGrpSpPr>
          <p:grpSpPr bwMode="auto">
            <a:xfrm>
              <a:off x="1440" y="1632"/>
              <a:ext cx="96" cy="96"/>
              <a:chOff x="1680" y="3792"/>
              <a:chExt cx="96" cy="96"/>
            </a:xfrm>
          </p:grpSpPr>
          <p:sp>
            <p:nvSpPr>
              <p:cNvPr id="34851" name="Line 50"/>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2" name="Line 51"/>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48" name="Group 52"/>
            <p:cNvGrpSpPr>
              <a:grpSpLocks/>
            </p:cNvGrpSpPr>
            <p:nvPr/>
          </p:nvGrpSpPr>
          <p:grpSpPr bwMode="auto">
            <a:xfrm>
              <a:off x="1344" y="1680"/>
              <a:ext cx="96" cy="96"/>
              <a:chOff x="1680" y="3792"/>
              <a:chExt cx="96" cy="96"/>
            </a:xfrm>
          </p:grpSpPr>
          <p:sp>
            <p:nvSpPr>
              <p:cNvPr id="34849" name="Line 53"/>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0" name="Line 54"/>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4829" name="Group 55"/>
          <p:cNvGrpSpPr>
            <a:grpSpLocks/>
          </p:cNvGrpSpPr>
          <p:nvPr/>
        </p:nvGrpSpPr>
        <p:grpSpPr bwMode="auto">
          <a:xfrm>
            <a:off x="1447800" y="1447800"/>
            <a:ext cx="152400" cy="914400"/>
            <a:chOff x="960" y="1200"/>
            <a:chExt cx="96" cy="576"/>
          </a:xfrm>
        </p:grpSpPr>
        <p:sp>
          <p:nvSpPr>
            <p:cNvPr id="34837" name="Line 56"/>
            <p:cNvSpPr>
              <a:spLocks noChangeShapeType="1"/>
            </p:cNvSpPr>
            <p:nvPr/>
          </p:nvSpPr>
          <p:spPr bwMode="auto">
            <a:xfrm>
              <a:off x="960" y="120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57"/>
            <p:cNvSpPr>
              <a:spLocks noChangeShapeType="1"/>
            </p:cNvSpPr>
            <p:nvPr/>
          </p:nvSpPr>
          <p:spPr bwMode="auto">
            <a:xfrm>
              <a:off x="960" y="12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Line 58"/>
            <p:cNvSpPr>
              <a:spLocks noChangeShapeType="1"/>
            </p:cNvSpPr>
            <p:nvPr/>
          </p:nvSpPr>
          <p:spPr bwMode="auto">
            <a:xfrm>
              <a:off x="960" y="158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0" name="Line 59"/>
            <p:cNvSpPr>
              <a:spLocks noChangeShapeType="1"/>
            </p:cNvSpPr>
            <p:nvPr/>
          </p:nvSpPr>
          <p:spPr bwMode="auto">
            <a:xfrm>
              <a:off x="960" y="16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1" name="Line 60"/>
            <p:cNvSpPr>
              <a:spLocks noChangeShapeType="1"/>
            </p:cNvSpPr>
            <p:nvPr/>
          </p:nvSpPr>
          <p:spPr bwMode="auto">
            <a:xfrm>
              <a:off x="960"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2" name="Line 61"/>
            <p:cNvSpPr>
              <a:spLocks noChangeShapeType="1"/>
            </p:cNvSpPr>
            <p:nvPr/>
          </p:nvSpPr>
          <p:spPr bwMode="auto">
            <a:xfrm>
              <a:off x="960" y="177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34830" name="Picture 62" descr="Dipo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4196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Line 63"/>
          <p:cNvSpPr>
            <a:spLocks noChangeShapeType="1"/>
          </p:cNvSpPr>
          <p:nvPr/>
        </p:nvSpPr>
        <p:spPr bwMode="auto">
          <a:xfrm flipV="1">
            <a:off x="1219200" y="3962400"/>
            <a:ext cx="0" cy="457200"/>
          </a:xfrm>
          <a:prstGeom prst="line">
            <a:avLst/>
          </a:prstGeom>
          <a:noFill/>
          <a:ln w="952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2" name="Line 64"/>
          <p:cNvSpPr>
            <a:spLocks noChangeShapeType="1"/>
          </p:cNvSpPr>
          <p:nvPr/>
        </p:nvSpPr>
        <p:spPr bwMode="auto">
          <a:xfrm flipH="1">
            <a:off x="228600" y="3200400"/>
            <a:ext cx="3810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3" name="Line 65"/>
          <p:cNvSpPr>
            <a:spLocks noChangeShapeType="1"/>
          </p:cNvSpPr>
          <p:nvPr/>
        </p:nvSpPr>
        <p:spPr bwMode="auto">
          <a:xfrm flipH="1">
            <a:off x="1143000" y="3200400"/>
            <a:ext cx="3810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4" name="Line 66"/>
          <p:cNvSpPr>
            <a:spLocks noChangeShapeType="1"/>
          </p:cNvSpPr>
          <p:nvPr/>
        </p:nvSpPr>
        <p:spPr bwMode="auto">
          <a:xfrm>
            <a:off x="1676400" y="4572000"/>
            <a:ext cx="3048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5" name="Line 67"/>
          <p:cNvSpPr>
            <a:spLocks noChangeShapeType="1"/>
          </p:cNvSpPr>
          <p:nvPr/>
        </p:nvSpPr>
        <p:spPr bwMode="auto">
          <a:xfrm>
            <a:off x="457200" y="4648200"/>
            <a:ext cx="3048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6" name="Rectangle 68"/>
          <p:cNvSpPr>
            <a:spLocks noGrp="1" noChangeArrowheads="1"/>
          </p:cNvSpPr>
          <p:nvPr>
            <p:ph type="title"/>
          </p:nvPr>
        </p:nvSpPr>
        <p:spPr>
          <a:xfrm>
            <a:off x="457200" y="274638"/>
            <a:ext cx="8229600" cy="599421"/>
          </a:xfrm>
        </p:spPr>
        <p:txBody>
          <a:bodyPr>
            <a:normAutofit/>
          </a:bodyPr>
          <a:lstStyle/>
          <a:p>
            <a:pPr eaLnBrk="1" hangingPunct="1"/>
            <a:r>
              <a:rPr lang="en-US" altLang="en-US" sz="3000" dirty="0" smtClean="0">
                <a:solidFill>
                  <a:srgbClr val="FF0000"/>
                </a:solidFill>
                <a:ea typeface="ＭＳ Ｐゴシック" charset="-128"/>
              </a:rPr>
              <a:t>Effect of Insulator in Capacitor</a:t>
            </a:r>
          </a:p>
        </p:txBody>
      </p:sp>
      <p:sp>
        <p:nvSpPr>
          <p:cNvPr id="69" name="TextBox 68"/>
          <p:cNvSpPr txBox="1"/>
          <p:nvPr/>
        </p:nvSpPr>
        <p:spPr>
          <a:xfrm>
            <a:off x="4585446" y="4721225"/>
            <a:ext cx="4629991" cy="1938992"/>
          </a:xfrm>
          <a:prstGeom prst="rect">
            <a:avLst/>
          </a:prstGeom>
          <a:noFill/>
        </p:spPr>
        <p:txBody>
          <a:bodyPr wrap="square" rtlCol="0">
            <a:spAutoFit/>
          </a:bodyPr>
          <a:lstStyle/>
          <a:p>
            <a:pPr marL="457200" indent="-457200">
              <a:buAutoNum type="alphaUcPeriod"/>
            </a:pPr>
            <a:r>
              <a:rPr lang="en-US" dirty="0" smtClean="0"/>
              <a:t>Upper longer, lower brighter</a:t>
            </a:r>
          </a:p>
          <a:p>
            <a:pPr marL="457200" indent="-457200">
              <a:buFontTx/>
              <a:buAutoNum type="alphaUcPeriod"/>
            </a:pPr>
            <a:r>
              <a:rPr lang="en-US" dirty="0" smtClean="0"/>
              <a:t>Upper longer, upper brighter</a:t>
            </a:r>
          </a:p>
          <a:p>
            <a:pPr marL="457200" indent="-457200">
              <a:buFontTx/>
              <a:buAutoNum type="alphaUcPeriod"/>
            </a:pPr>
            <a:r>
              <a:rPr lang="en-US" dirty="0" smtClean="0"/>
              <a:t>Lower longer, lower brighter</a:t>
            </a:r>
          </a:p>
          <a:p>
            <a:pPr marL="457200" indent="-457200">
              <a:buFontTx/>
              <a:buAutoNum type="alphaUcPeriod"/>
            </a:pPr>
            <a:r>
              <a:rPr lang="en-US" dirty="0" smtClean="0"/>
              <a:t>Lower longer, upper brighter</a:t>
            </a:r>
          </a:p>
          <a:p>
            <a:pPr marL="457200" indent="-457200">
              <a:buAutoNum type="alphaUcPeriod"/>
            </a:pPr>
            <a:endParaRPr lang="en-US" dirty="0"/>
          </a:p>
        </p:txBody>
      </p:sp>
      <p:sp>
        <p:nvSpPr>
          <p:cNvPr id="70" name="Rectangle 69"/>
          <p:cNvSpPr/>
          <p:nvPr/>
        </p:nvSpPr>
        <p:spPr>
          <a:xfrm>
            <a:off x="4585727" y="4613649"/>
            <a:ext cx="4446214" cy="229758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38</a:t>
            </a:fld>
            <a:endParaRPr lang="en-US" altLang="en-US"/>
          </a:p>
        </p:txBody>
      </p:sp>
      <p:grpSp>
        <p:nvGrpSpPr>
          <p:cNvPr id="72" name="Group 71"/>
          <p:cNvGrpSpPr/>
          <p:nvPr/>
        </p:nvGrpSpPr>
        <p:grpSpPr>
          <a:xfrm>
            <a:off x="5463989" y="1201271"/>
            <a:ext cx="1851211" cy="1676400"/>
            <a:chOff x="5463989" y="1201271"/>
            <a:chExt cx="1851211" cy="1676400"/>
          </a:xfrm>
        </p:grpSpPr>
        <p:sp>
          <p:nvSpPr>
            <p:cNvPr id="73" name="Rectangle 72"/>
            <p:cNvSpPr/>
            <p:nvPr/>
          </p:nvSpPr>
          <p:spPr>
            <a:xfrm>
              <a:off x="5463989" y="1201271"/>
              <a:ext cx="1775011"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761112" y="1344707"/>
              <a:ext cx="554088" cy="1488141"/>
            </a:xfrm>
            <a:custGeom>
              <a:avLst/>
              <a:gdLst>
                <a:gd name="connsiteX0" fmla="*/ 536158 w 554088"/>
                <a:gd name="connsiteY0" fmla="*/ 0 h 1488141"/>
                <a:gd name="connsiteX1" fmla="*/ 52064 w 554088"/>
                <a:gd name="connsiteY1" fmla="*/ 466164 h 1488141"/>
                <a:gd name="connsiteX2" fmla="*/ 69993 w 554088"/>
                <a:gd name="connsiteY2" fmla="*/ 1111623 h 1488141"/>
                <a:gd name="connsiteX3" fmla="*/ 554088 w 554088"/>
                <a:gd name="connsiteY3" fmla="*/ 1488141 h 1488141"/>
              </a:gdLst>
              <a:ahLst/>
              <a:cxnLst>
                <a:cxn ang="0">
                  <a:pos x="connsiteX0" y="connsiteY0"/>
                </a:cxn>
                <a:cxn ang="0">
                  <a:pos x="connsiteX1" y="connsiteY1"/>
                </a:cxn>
                <a:cxn ang="0">
                  <a:pos x="connsiteX2" y="connsiteY2"/>
                </a:cxn>
                <a:cxn ang="0">
                  <a:pos x="connsiteX3" y="connsiteY3"/>
                </a:cxn>
              </a:cxnLst>
              <a:rect l="l" t="t" r="r" b="b"/>
              <a:pathLst>
                <a:path w="554088" h="1488141">
                  <a:moveTo>
                    <a:pt x="536158" y="0"/>
                  </a:moveTo>
                  <a:cubicBezTo>
                    <a:pt x="332958" y="140447"/>
                    <a:pt x="129758" y="280894"/>
                    <a:pt x="52064" y="466164"/>
                  </a:cubicBezTo>
                  <a:cubicBezTo>
                    <a:pt x="-25630" y="651435"/>
                    <a:pt x="-13678" y="941294"/>
                    <a:pt x="69993" y="1111623"/>
                  </a:cubicBezTo>
                  <a:cubicBezTo>
                    <a:pt x="153664" y="1281952"/>
                    <a:pt x="353876" y="1385046"/>
                    <a:pt x="554088" y="14881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2263129" y="1232532"/>
            <a:ext cx="4121150" cy="646331"/>
          </a:xfrm>
          <a:prstGeom prst="rect">
            <a:avLst/>
          </a:prstGeom>
          <a:noFill/>
          <a:ln w="28575" cap="flat" cmpd="sng" algn="ctr">
            <a:noFill/>
            <a:prstDash val="solid"/>
            <a:round/>
            <a:headEnd type="none" w="med" len="med"/>
            <a:tailEnd type="none" w="med" len="med"/>
          </a:ln>
        </p:spPr>
        <p:txBody>
          <a:bodyPr wrap="square" rtlCol="0">
            <a:spAutoFit/>
          </a:bodyPr>
          <a:lstStyle/>
          <a:p>
            <a:pPr marL="285750" indent="-285750">
              <a:buFont typeface="Arial" panose="020B0604020202020204" pitchFamily="34" charset="0"/>
              <a:buChar char="•"/>
            </a:pPr>
            <a:r>
              <a:rPr lang="en-US" sz="1800" dirty="0" smtClean="0">
                <a:solidFill>
                  <a:srgbClr val="CC0000"/>
                </a:solidFill>
                <a:latin typeface="+mj-lt"/>
              </a:rPr>
              <a:t>Same amount of charge on both capacitors </a:t>
            </a:r>
            <a:endParaRPr lang="en-US" sz="1800" dirty="0">
              <a:solidFill>
                <a:srgbClr val="CC0000"/>
              </a:solidFill>
              <a:latin typeface="+mj-lt"/>
            </a:endParaRPr>
          </a:p>
        </p:txBody>
      </p:sp>
    </p:spTree>
    <p:extLst>
      <p:ext uri="{BB962C8B-B14F-4D97-AF65-F5344CB8AC3E}">
        <p14:creationId xmlns:p14="http://schemas.microsoft.com/office/powerpoint/2010/main" val="27941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randombar(horizontal)">
                                      <p:cBhvr>
                                        <p:cTn id="7" dur="500"/>
                                        <p:tgtEl>
                                          <p:spTgt spid="72"/>
                                        </p:tgtEl>
                                      </p:cBhvr>
                                    </p:animEffect>
                                  </p:childTnLst>
                                </p:cTn>
                              </p:par>
                              <p:par>
                                <p:cTn id="8" presetID="1" presetClass="exit"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Fig19"/>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609600" y="990600"/>
            <a:ext cx="31257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3"/>
          <p:cNvSpPr txBox="1">
            <a:spLocks noChangeArrowheads="1"/>
          </p:cNvSpPr>
          <p:nvPr/>
        </p:nvSpPr>
        <p:spPr bwMode="auto">
          <a:xfrm>
            <a:off x="4371975" y="1676400"/>
            <a:ext cx="324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Initial moment: brighter?</a:t>
            </a:r>
            <a:endParaRPr lang="en-US" altLang="en-US"/>
          </a:p>
        </p:txBody>
      </p:sp>
      <p:sp>
        <p:nvSpPr>
          <p:cNvPr id="38917" name="Text Box 4"/>
          <p:cNvSpPr txBox="1">
            <a:spLocks noChangeArrowheads="1"/>
          </p:cNvSpPr>
          <p:nvPr/>
        </p:nvSpPr>
        <p:spPr bwMode="auto">
          <a:xfrm>
            <a:off x="4371975" y="2743200"/>
            <a:ext cx="2647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Will it glow longer?</a:t>
            </a:r>
            <a:endParaRPr lang="en-US" altLang="en-US"/>
          </a:p>
        </p:txBody>
      </p:sp>
      <p:sp>
        <p:nvSpPr>
          <p:cNvPr id="38918" name="Rectangle 5"/>
          <p:cNvSpPr>
            <a:spLocks noGrp="1" noChangeArrowheads="1"/>
          </p:cNvSpPr>
          <p:nvPr>
            <p:ph type="title"/>
          </p:nvPr>
        </p:nvSpPr>
        <p:spPr>
          <a:xfrm>
            <a:off x="457200" y="0"/>
            <a:ext cx="8229600" cy="1143000"/>
          </a:xfrm>
        </p:spPr>
        <p:txBody>
          <a:bodyPr>
            <a:normAutofit/>
          </a:bodyPr>
          <a:lstStyle/>
          <a:p>
            <a:pPr eaLnBrk="1" hangingPunct="1"/>
            <a:r>
              <a:rPr lang="en-US" altLang="en-US" sz="4000" dirty="0" smtClean="0">
                <a:solidFill>
                  <a:srgbClr val="FF0000"/>
                </a:solidFill>
                <a:ea typeface="ＭＳ Ｐゴシック" charset="-128"/>
              </a:rPr>
              <a:t>Parallel Capacitors</a:t>
            </a:r>
          </a:p>
        </p:txBody>
      </p:sp>
      <p:sp>
        <p:nvSpPr>
          <p:cNvPr id="38919" name="Text Box 5"/>
          <p:cNvSpPr txBox="1">
            <a:spLocks noChangeArrowheads="1"/>
          </p:cNvSpPr>
          <p:nvPr/>
        </p:nvSpPr>
        <p:spPr bwMode="auto">
          <a:xfrm>
            <a:off x="4267200" y="4419600"/>
            <a:ext cx="169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Fringe field:</a:t>
            </a:r>
            <a:endParaRPr lang="en-US" altLang="en-US"/>
          </a:p>
        </p:txBody>
      </p:sp>
      <p:graphicFrame>
        <p:nvGraphicFramePr>
          <p:cNvPr id="1274886" name="Object 2"/>
          <p:cNvGraphicFramePr>
            <a:graphicFrameLocks noChangeAspect="1"/>
          </p:cNvGraphicFramePr>
          <p:nvPr/>
        </p:nvGraphicFramePr>
        <p:xfrm>
          <a:off x="6035675" y="4302125"/>
          <a:ext cx="1493838" cy="793750"/>
        </p:xfrm>
        <a:graphic>
          <a:graphicData uri="http://schemas.openxmlformats.org/presentationml/2006/ole">
            <mc:AlternateContent xmlns:mc="http://schemas.openxmlformats.org/markup-compatibility/2006">
              <mc:Choice xmlns:v="urn:schemas-microsoft-com:vml" Requires="v">
                <p:oleObj spid="_x0000_s94214" name="Equation" r:id="rId5" imgW="812520" imgH="431640" progId="Equation.DSMT4">
                  <p:embed/>
                </p:oleObj>
              </mc:Choice>
              <mc:Fallback>
                <p:oleObj name="Equation" r:id="rId5" imgW="81252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5675" y="4302125"/>
                        <a:ext cx="1493838" cy="793750"/>
                      </a:xfrm>
                      <a:prstGeom prst="rect">
                        <a:avLst/>
                      </a:prstGeom>
                      <a:solidFill>
                        <a:srgbClr val="F6F63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0" name="TextBox 9"/>
          <p:cNvSpPr txBox="1">
            <a:spLocks noChangeArrowheads="1"/>
          </p:cNvSpPr>
          <p:nvPr/>
        </p:nvSpPr>
        <p:spPr bwMode="auto">
          <a:xfrm>
            <a:off x="1981200" y="5791200"/>
            <a:ext cx="5570538"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Capacitors in parallel effectively increase A</a:t>
            </a:r>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39</a:t>
            </a:fld>
            <a:endParaRPr lang="en-US" altLang="en-US"/>
          </a:p>
        </p:txBody>
      </p:sp>
    </p:spTree>
    <p:extLst>
      <p:ext uri="{BB962C8B-B14F-4D97-AF65-F5344CB8AC3E}">
        <p14:creationId xmlns:p14="http://schemas.microsoft.com/office/powerpoint/2010/main" val="2697563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5725" y="1390650"/>
            <a:ext cx="40894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1143000" y="4419600"/>
            <a:ext cx="6977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Smooth transition from + surface charge to – to provide</a:t>
            </a:r>
          </a:p>
          <a:p>
            <a:pPr eaLnBrk="1" hangingPunct="1"/>
            <a:r>
              <a:rPr lang="en-US" altLang="en-US">
                <a:solidFill>
                  <a:schemeClr val="accent2"/>
                </a:solidFill>
              </a:rPr>
              <a:t>constant </a:t>
            </a:r>
            <a:r>
              <a:rPr lang="en-US" altLang="en-US" i="1">
                <a:solidFill>
                  <a:schemeClr val="accent2"/>
                </a:solidFill>
              </a:rPr>
              <a:t>E</a:t>
            </a:r>
            <a:r>
              <a:rPr lang="en-US" altLang="en-US">
                <a:solidFill>
                  <a:schemeClr val="accent2"/>
                </a:solidFill>
              </a:rPr>
              <a:t>.</a:t>
            </a:r>
            <a:endParaRPr lang="en-US" altLang="en-US"/>
          </a:p>
        </p:txBody>
      </p:sp>
      <p:pic>
        <p:nvPicPr>
          <p:cNvPr id="46084" name="Picture 4" descr="Fig18"/>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a:stretch>
            <a:fillRect/>
          </a:stretch>
        </p:blipFill>
        <p:spPr bwMode="auto">
          <a:xfrm>
            <a:off x="6172200" y="2743200"/>
            <a:ext cx="2233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Oval 5"/>
          <p:cNvSpPr>
            <a:spLocks noChangeArrowheads="1"/>
          </p:cNvSpPr>
          <p:nvPr/>
        </p:nvSpPr>
        <p:spPr bwMode="auto">
          <a:xfrm>
            <a:off x="4191000" y="3352800"/>
            <a:ext cx="685800" cy="762000"/>
          </a:xfrm>
          <a:prstGeom prst="ellipse">
            <a:avLst/>
          </a:prstGeom>
          <a:solidFill>
            <a:schemeClr val="hlink">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6086" name="Line 6"/>
          <p:cNvSpPr>
            <a:spLocks noChangeShapeType="1"/>
          </p:cNvSpPr>
          <p:nvPr/>
        </p:nvSpPr>
        <p:spPr bwMode="auto">
          <a:xfrm flipV="1">
            <a:off x="4876800" y="3505200"/>
            <a:ext cx="1219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7" name="Rectangle 7"/>
          <p:cNvSpPr>
            <a:spLocks noChangeArrowheads="1"/>
          </p:cNvSpPr>
          <p:nvPr/>
        </p:nvSpPr>
        <p:spPr bwMode="auto">
          <a:xfrm>
            <a:off x="4419600" y="3648075"/>
            <a:ext cx="152400" cy="228600"/>
          </a:xfrm>
          <a:prstGeom prst="rect">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46088" name="Group 8"/>
          <p:cNvGrpSpPr>
            <a:grpSpLocks/>
          </p:cNvGrpSpPr>
          <p:nvPr/>
        </p:nvGrpSpPr>
        <p:grpSpPr bwMode="auto">
          <a:xfrm>
            <a:off x="7034213" y="2816225"/>
            <a:ext cx="585787" cy="460375"/>
            <a:chOff x="4431" y="1774"/>
            <a:chExt cx="369" cy="290"/>
          </a:xfrm>
        </p:grpSpPr>
        <p:sp>
          <p:nvSpPr>
            <p:cNvPr id="46092" name="Line 9"/>
            <p:cNvSpPr>
              <a:spLocks noChangeShapeType="1"/>
            </p:cNvSpPr>
            <p:nvPr/>
          </p:nvSpPr>
          <p:spPr bwMode="auto">
            <a:xfrm>
              <a:off x="4467" y="2061"/>
              <a:ext cx="333"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3" name="Line 10"/>
            <p:cNvSpPr>
              <a:spLocks noChangeShapeType="1"/>
            </p:cNvSpPr>
            <p:nvPr/>
          </p:nvSpPr>
          <p:spPr bwMode="auto">
            <a:xfrm>
              <a:off x="4449" y="2064"/>
              <a:ext cx="333"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4" name="Text Box 11"/>
            <p:cNvSpPr txBox="1">
              <a:spLocks noChangeArrowheads="1"/>
            </p:cNvSpPr>
            <p:nvPr/>
          </p:nvSpPr>
          <p:spPr bwMode="auto">
            <a:xfrm>
              <a:off x="4431" y="1774"/>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i="1">
                  <a:solidFill>
                    <a:schemeClr val="accent1"/>
                  </a:solidFill>
                </a:rPr>
                <a:t>E</a:t>
              </a:r>
            </a:p>
          </p:txBody>
        </p:sp>
      </p:grpSp>
      <p:sp>
        <p:nvSpPr>
          <p:cNvPr id="46089" name="Rectangle 12"/>
          <p:cNvSpPr>
            <a:spLocks noGrp="1" noChangeArrowheads="1"/>
          </p:cNvSpPr>
          <p:nvPr>
            <p:ph type="title"/>
          </p:nvPr>
        </p:nvSpPr>
        <p:spPr>
          <a:xfrm>
            <a:off x="0" y="-76200"/>
            <a:ext cx="9144000" cy="914400"/>
          </a:xfrm>
        </p:spPr>
        <p:txBody>
          <a:bodyPr/>
          <a:lstStyle/>
          <a:p>
            <a:pPr eaLnBrk="1" hangingPunct="1"/>
            <a:r>
              <a:rPr lang="en-US" altLang="en-US" smtClean="0">
                <a:ea typeface="ＭＳ Ｐゴシック" charset="-128"/>
              </a:rPr>
              <a:t>Field due to Battery</a:t>
            </a:r>
          </a:p>
        </p:txBody>
      </p:sp>
      <p:sp>
        <p:nvSpPr>
          <p:cNvPr id="46090" name="Text Box 13"/>
          <p:cNvSpPr txBox="1">
            <a:spLocks noChangeArrowheads="1"/>
          </p:cNvSpPr>
          <p:nvPr/>
        </p:nvSpPr>
        <p:spPr bwMode="auto">
          <a:xfrm>
            <a:off x="1093788" y="5273675"/>
            <a:ext cx="7488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The amount of surface charge is proportional to the voltage.</a:t>
            </a:r>
            <a:endParaRPr lang="en-US" altLang="en-US"/>
          </a:p>
        </p:txBody>
      </p:sp>
      <p:cxnSp>
        <p:nvCxnSpPr>
          <p:cNvPr id="15"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3F0F751-CFF2-437A-ADC2-FBA73A0714A5}" type="slidenum">
              <a:rPr lang="en-US" altLang="en-US" smtClean="0"/>
              <a:pPr/>
              <a:t>4</a:t>
            </a:fld>
            <a:endParaRPr lang="en-US" altLang="en-US"/>
          </a:p>
        </p:txBody>
      </p:sp>
    </p:spTree>
    <p:extLst>
      <p:ext uri="{BB962C8B-B14F-4D97-AF65-F5344CB8AC3E}">
        <p14:creationId xmlns:p14="http://schemas.microsoft.com/office/powerpoint/2010/main" val="1321732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g19"/>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457200" y="990600"/>
            <a:ext cx="36210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4724400" y="2057400"/>
            <a:ext cx="403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chemeClr val="accent2"/>
                </a:solidFill>
              </a:rPr>
              <a:t>Will it glow at all?</a:t>
            </a:r>
          </a:p>
          <a:p>
            <a:pPr eaLnBrk="1" hangingPunct="1"/>
            <a:r>
              <a:rPr lang="en-US" altLang="en-US" dirty="0">
                <a:solidFill>
                  <a:schemeClr val="accent2"/>
                </a:solidFill>
              </a:rPr>
              <a:t>How do electrons flow through</a:t>
            </a:r>
          </a:p>
          <a:p>
            <a:pPr eaLnBrk="1" hangingPunct="1"/>
            <a:r>
              <a:rPr lang="en-US" altLang="en-US" dirty="0">
                <a:solidFill>
                  <a:schemeClr val="accent2"/>
                </a:solidFill>
              </a:rPr>
              <a:t>the bulb?</a:t>
            </a:r>
          </a:p>
        </p:txBody>
      </p:sp>
      <p:grpSp>
        <p:nvGrpSpPr>
          <p:cNvPr id="40964" name="Group 4"/>
          <p:cNvGrpSpPr>
            <a:grpSpLocks/>
          </p:cNvGrpSpPr>
          <p:nvPr/>
        </p:nvGrpSpPr>
        <p:grpSpPr bwMode="auto">
          <a:xfrm>
            <a:off x="1371600" y="3886200"/>
            <a:ext cx="1828800" cy="228600"/>
            <a:chOff x="864" y="2448"/>
            <a:chExt cx="1152" cy="144"/>
          </a:xfrm>
        </p:grpSpPr>
        <p:grpSp>
          <p:nvGrpSpPr>
            <p:cNvPr id="40994" name="Group 5"/>
            <p:cNvGrpSpPr>
              <a:grpSpLocks/>
            </p:cNvGrpSpPr>
            <p:nvPr/>
          </p:nvGrpSpPr>
          <p:grpSpPr bwMode="auto">
            <a:xfrm>
              <a:off x="1776" y="2496"/>
              <a:ext cx="96" cy="96"/>
              <a:chOff x="1680" y="3792"/>
              <a:chExt cx="96" cy="96"/>
            </a:xfrm>
          </p:grpSpPr>
          <p:sp>
            <p:nvSpPr>
              <p:cNvPr id="41008" name="Line 6"/>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9" name="Line 7"/>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95" name="Group 8"/>
            <p:cNvGrpSpPr>
              <a:grpSpLocks/>
            </p:cNvGrpSpPr>
            <p:nvPr/>
          </p:nvGrpSpPr>
          <p:grpSpPr bwMode="auto">
            <a:xfrm>
              <a:off x="1632" y="2448"/>
              <a:ext cx="96" cy="96"/>
              <a:chOff x="1680" y="3792"/>
              <a:chExt cx="96" cy="96"/>
            </a:xfrm>
          </p:grpSpPr>
          <p:sp>
            <p:nvSpPr>
              <p:cNvPr id="41006" name="Line 9"/>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7" name="Line 10"/>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96" name="Group 11"/>
            <p:cNvGrpSpPr>
              <a:grpSpLocks/>
            </p:cNvGrpSpPr>
            <p:nvPr/>
          </p:nvGrpSpPr>
          <p:grpSpPr bwMode="auto">
            <a:xfrm>
              <a:off x="1536" y="2496"/>
              <a:ext cx="96" cy="96"/>
              <a:chOff x="1680" y="3792"/>
              <a:chExt cx="96" cy="96"/>
            </a:xfrm>
          </p:grpSpPr>
          <p:sp>
            <p:nvSpPr>
              <p:cNvPr id="41004" name="Line 12"/>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5" name="Line 13"/>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97" name="Group 14"/>
            <p:cNvGrpSpPr>
              <a:grpSpLocks/>
            </p:cNvGrpSpPr>
            <p:nvPr/>
          </p:nvGrpSpPr>
          <p:grpSpPr bwMode="auto">
            <a:xfrm>
              <a:off x="1920" y="2496"/>
              <a:ext cx="96" cy="96"/>
              <a:chOff x="1680" y="3792"/>
              <a:chExt cx="96" cy="96"/>
            </a:xfrm>
          </p:grpSpPr>
          <p:sp>
            <p:nvSpPr>
              <p:cNvPr id="41002" name="Line 15"/>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3" name="Line 16"/>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98" name="Line 17"/>
            <p:cNvSpPr>
              <a:spLocks noChangeShapeType="1"/>
            </p:cNvSpPr>
            <p:nvPr/>
          </p:nvSpPr>
          <p:spPr bwMode="auto">
            <a:xfrm>
              <a:off x="1152" y="254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9" name="Line 18"/>
            <p:cNvSpPr>
              <a:spLocks noChangeShapeType="1"/>
            </p:cNvSpPr>
            <p:nvPr/>
          </p:nvSpPr>
          <p:spPr bwMode="auto">
            <a:xfrm>
              <a:off x="1104" y="24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0" name="Line 19"/>
            <p:cNvSpPr>
              <a:spLocks noChangeShapeType="1"/>
            </p:cNvSpPr>
            <p:nvPr/>
          </p:nvSpPr>
          <p:spPr bwMode="auto">
            <a:xfrm>
              <a:off x="864" y="24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1" name="Line 20"/>
            <p:cNvSpPr>
              <a:spLocks noChangeShapeType="1"/>
            </p:cNvSpPr>
            <p:nvPr/>
          </p:nvSpPr>
          <p:spPr bwMode="auto">
            <a:xfrm>
              <a:off x="864" y="254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3"/>
          <p:cNvGrpSpPr/>
          <p:nvPr/>
        </p:nvGrpSpPr>
        <p:grpSpPr>
          <a:xfrm>
            <a:off x="609600" y="2895600"/>
            <a:ext cx="3352800" cy="609600"/>
            <a:chOff x="609600" y="2895600"/>
            <a:chExt cx="3352800" cy="609600"/>
          </a:xfrm>
        </p:grpSpPr>
        <p:grpSp>
          <p:nvGrpSpPr>
            <p:cNvPr id="40965" name="Group 21"/>
            <p:cNvGrpSpPr>
              <a:grpSpLocks/>
            </p:cNvGrpSpPr>
            <p:nvPr/>
          </p:nvGrpSpPr>
          <p:grpSpPr bwMode="auto">
            <a:xfrm>
              <a:off x="3124200" y="3352800"/>
              <a:ext cx="762000" cy="152400"/>
              <a:chOff x="1968" y="2112"/>
              <a:chExt cx="480" cy="96"/>
            </a:xfrm>
          </p:grpSpPr>
          <p:grpSp>
            <p:nvGrpSpPr>
              <p:cNvPr id="40985" name="Group 22"/>
              <p:cNvGrpSpPr>
                <a:grpSpLocks/>
              </p:cNvGrpSpPr>
              <p:nvPr/>
            </p:nvGrpSpPr>
            <p:grpSpPr bwMode="auto">
              <a:xfrm>
                <a:off x="2160" y="2112"/>
                <a:ext cx="96" cy="96"/>
                <a:chOff x="1680" y="3792"/>
                <a:chExt cx="96" cy="96"/>
              </a:xfrm>
            </p:grpSpPr>
            <p:sp>
              <p:nvSpPr>
                <p:cNvPr id="40992" name="Line 23"/>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3" name="Line 24"/>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86" name="Group 25"/>
              <p:cNvGrpSpPr>
                <a:grpSpLocks/>
              </p:cNvGrpSpPr>
              <p:nvPr/>
            </p:nvGrpSpPr>
            <p:grpSpPr bwMode="auto">
              <a:xfrm>
                <a:off x="2352" y="2112"/>
                <a:ext cx="96" cy="96"/>
                <a:chOff x="1680" y="3792"/>
                <a:chExt cx="96" cy="96"/>
              </a:xfrm>
            </p:grpSpPr>
            <p:sp>
              <p:nvSpPr>
                <p:cNvPr id="40990" name="Line 26"/>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1" name="Line 27"/>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87" name="Group 28"/>
              <p:cNvGrpSpPr>
                <a:grpSpLocks/>
              </p:cNvGrpSpPr>
              <p:nvPr/>
            </p:nvGrpSpPr>
            <p:grpSpPr bwMode="auto">
              <a:xfrm>
                <a:off x="1968" y="2112"/>
                <a:ext cx="96" cy="96"/>
                <a:chOff x="1680" y="3792"/>
                <a:chExt cx="96" cy="96"/>
              </a:xfrm>
            </p:grpSpPr>
            <p:sp>
              <p:nvSpPr>
                <p:cNvPr id="40988" name="Line 29"/>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30"/>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0966" name="Group 31"/>
            <p:cNvGrpSpPr>
              <a:grpSpLocks/>
            </p:cNvGrpSpPr>
            <p:nvPr/>
          </p:nvGrpSpPr>
          <p:grpSpPr bwMode="auto">
            <a:xfrm>
              <a:off x="609600" y="3352800"/>
              <a:ext cx="762000" cy="0"/>
              <a:chOff x="384" y="2112"/>
              <a:chExt cx="480" cy="0"/>
            </a:xfrm>
          </p:grpSpPr>
          <p:sp>
            <p:nvSpPr>
              <p:cNvPr id="40982" name="Line 32"/>
              <p:cNvSpPr>
                <a:spLocks noChangeShapeType="1"/>
              </p:cNvSpPr>
              <p:nvPr/>
            </p:nvSpPr>
            <p:spPr bwMode="auto">
              <a:xfrm>
                <a:off x="768" y="211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3" name="Line 33"/>
              <p:cNvSpPr>
                <a:spLocks noChangeShapeType="1"/>
              </p:cNvSpPr>
              <p:nvPr/>
            </p:nvSpPr>
            <p:spPr bwMode="auto">
              <a:xfrm>
                <a:off x="528" y="211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4" name="Line 34"/>
              <p:cNvSpPr>
                <a:spLocks noChangeShapeType="1"/>
              </p:cNvSpPr>
              <p:nvPr/>
            </p:nvSpPr>
            <p:spPr bwMode="auto">
              <a:xfrm>
                <a:off x="384" y="211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67" name="Group 42"/>
            <p:cNvGrpSpPr>
              <a:grpSpLocks/>
            </p:cNvGrpSpPr>
            <p:nvPr/>
          </p:nvGrpSpPr>
          <p:grpSpPr bwMode="auto">
            <a:xfrm>
              <a:off x="3124200" y="2971800"/>
              <a:ext cx="838200" cy="76200"/>
              <a:chOff x="1968" y="1872"/>
              <a:chExt cx="528" cy="48"/>
            </a:xfrm>
          </p:grpSpPr>
          <p:sp>
            <p:nvSpPr>
              <p:cNvPr id="40979" name="Line 43"/>
              <p:cNvSpPr>
                <a:spLocks noChangeShapeType="1"/>
              </p:cNvSpPr>
              <p:nvPr/>
            </p:nvSpPr>
            <p:spPr bwMode="auto">
              <a:xfrm>
                <a:off x="2208" y="192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0" name="Line 44"/>
              <p:cNvSpPr>
                <a:spLocks noChangeShapeType="1"/>
              </p:cNvSpPr>
              <p:nvPr/>
            </p:nvSpPr>
            <p:spPr bwMode="auto">
              <a:xfrm>
                <a:off x="1968" y="187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1" name="Line 45"/>
              <p:cNvSpPr>
                <a:spLocks noChangeShapeType="1"/>
              </p:cNvSpPr>
              <p:nvPr/>
            </p:nvSpPr>
            <p:spPr bwMode="auto">
              <a:xfrm>
                <a:off x="2400" y="192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68" name="Group 49"/>
            <p:cNvGrpSpPr>
              <a:grpSpLocks/>
            </p:cNvGrpSpPr>
            <p:nvPr/>
          </p:nvGrpSpPr>
          <p:grpSpPr bwMode="auto">
            <a:xfrm>
              <a:off x="609600" y="2895600"/>
              <a:ext cx="762000" cy="152400"/>
              <a:chOff x="384" y="1824"/>
              <a:chExt cx="480" cy="96"/>
            </a:xfrm>
          </p:grpSpPr>
          <p:grpSp>
            <p:nvGrpSpPr>
              <p:cNvPr id="40970" name="Group 50"/>
              <p:cNvGrpSpPr>
                <a:grpSpLocks/>
              </p:cNvGrpSpPr>
              <p:nvPr/>
            </p:nvGrpSpPr>
            <p:grpSpPr bwMode="auto">
              <a:xfrm>
                <a:off x="528" y="1824"/>
                <a:ext cx="96" cy="96"/>
                <a:chOff x="1680" y="3792"/>
                <a:chExt cx="96" cy="96"/>
              </a:xfrm>
            </p:grpSpPr>
            <p:sp>
              <p:nvSpPr>
                <p:cNvPr id="40977" name="Line 5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8" name="Line 5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71" name="Group 53"/>
              <p:cNvGrpSpPr>
                <a:grpSpLocks/>
              </p:cNvGrpSpPr>
              <p:nvPr/>
            </p:nvGrpSpPr>
            <p:grpSpPr bwMode="auto">
              <a:xfrm>
                <a:off x="768" y="1824"/>
                <a:ext cx="96" cy="96"/>
                <a:chOff x="1680" y="3792"/>
                <a:chExt cx="96" cy="96"/>
              </a:xfrm>
            </p:grpSpPr>
            <p:sp>
              <p:nvSpPr>
                <p:cNvPr id="40975" name="Line 5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6" name="Line 5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72" name="Group 56"/>
              <p:cNvGrpSpPr>
                <a:grpSpLocks/>
              </p:cNvGrpSpPr>
              <p:nvPr/>
            </p:nvGrpSpPr>
            <p:grpSpPr bwMode="auto">
              <a:xfrm>
                <a:off x="384" y="1824"/>
                <a:ext cx="96" cy="96"/>
                <a:chOff x="1680" y="3792"/>
                <a:chExt cx="96" cy="96"/>
              </a:xfrm>
            </p:grpSpPr>
            <p:sp>
              <p:nvSpPr>
                <p:cNvPr id="40973" name="Line 5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5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40969" name="Rectangle 59"/>
          <p:cNvSpPr>
            <a:spLocks noGrp="1" noChangeArrowheads="1"/>
          </p:cNvSpPr>
          <p:nvPr>
            <p:ph type="title"/>
          </p:nvPr>
        </p:nvSpPr>
        <p:spPr>
          <a:xfrm>
            <a:off x="457200" y="274638"/>
            <a:ext cx="8229600" cy="841468"/>
          </a:xfrm>
        </p:spPr>
        <p:txBody>
          <a:bodyPr/>
          <a:lstStyle/>
          <a:p>
            <a:pPr eaLnBrk="1" hangingPunct="1"/>
            <a:r>
              <a:rPr lang="en-US" altLang="en-US" dirty="0" smtClean="0">
                <a:solidFill>
                  <a:srgbClr val="FF0000"/>
                </a:solidFill>
                <a:ea typeface="ＭＳ Ｐゴシック" charset="-128"/>
              </a:rPr>
              <a:t>An Isolated Light Bulb</a:t>
            </a:r>
          </a:p>
        </p:txBody>
      </p:sp>
      <p:sp>
        <p:nvSpPr>
          <p:cNvPr id="2" name="TextBox 1"/>
          <p:cNvSpPr txBox="1"/>
          <p:nvPr/>
        </p:nvSpPr>
        <p:spPr>
          <a:xfrm>
            <a:off x="4545106" y="4114800"/>
            <a:ext cx="3845859" cy="1200329"/>
          </a:xfrm>
          <a:prstGeom prst="rect">
            <a:avLst/>
          </a:prstGeom>
          <a:noFill/>
        </p:spPr>
        <p:txBody>
          <a:bodyPr wrap="square" rtlCol="0">
            <a:spAutoFit/>
          </a:bodyPr>
          <a:lstStyle/>
          <a:p>
            <a:pPr marL="457200" indent="-457200">
              <a:buAutoNum type="alphaUcPeriod"/>
            </a:pPr>
            <a:r>
              <a:rPr lang="en-US" dirty="0" smtClean="0"/>
              <a:t>Yes </a:t>
            </a:r>
          </a:p>
          <a:p>
            <a:pPr marL="457200" indent="-457200">
              <a:buAutoNum type="alphaUcPeriod"/>
            </a:pPr>
            <a:r>
              <a:rPr lang="en-US" dirty="0" smtClean="0"/>
              <a:t>No because it’s an open circuit.</a:t>
            </a:r>
            <a:endParaRPr lang="en-US" dirty="0"/>
          </a:p>
        </p:txBody>
      </p:sp>
      <p:sp>
        <p:nvSpPr>
          <p:cNvPr id="3" name="Slide Number Placeholder 2"/>
          <p:cNvSpPr>
            <a:spLocks noGrp="1"/>
          </p:cNvSpPr>
          <p:nvPr>
            <p:ph type="sldNum" sz="quarter" idx="12"/>
          </p:nvPr>
        </p:nvSpPr>
        <p:spPr/>
        <p:txBody>
          <a:bodyPr/>
          <a:lstStyle/>
          <a:p>
            <a:fld id="{80AF3A6B-66EB-492E-9451-D799397AF240}" type="slidenum">
              <a:rPr lang="en-US" altLang="en-US" smtClean="0"/>
              <a:pPr/>
              <a:t>40</a:t>
            </a:fld>
            <a:endParaRPr lang="en-US" altLang="en-US"/>
          </a:p>
        </p:txBody>
      </p:sp>
    </p:spTree>
    <p:extLst>
      <p:ext uri="{BB962C8B-B14F-4D97-AF65-F5344CB8AC3E}">
        <p14:creationId xmlns:p14="http://schemas.microsoft.com/office/powerpoint/2010/main" val="308192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40964"/>
                                        </p:tgtEl>
                                        <p:attrNameLst>
                                          <p:attrName>style.visibility</p:attrName>
                                        </p:attrNameLst>
                                      </p:cBhvr>
                                      <p:to>
                                        <p:strVal val="visible"/>
                                      </p:to>
                                    </p:set>
                                    <p:animEffect transition="in" filter="randombar(horizontal)">
                                      <p:cBhvr>
                                        <p:cTn id="10"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76200"/>
            <a:ext cx="9144000" cy="914400"/>
          </a:xfrm>
        </p:spPr>
        <p:txBody>
          <a:bodyPr/>
          <a:lstStyle/>
          <a:p>
            <a:r>
              <a:rPr lang="en-US" altLang="en-US" smtClean="0"/>
              <a:t>Connecting a Circuit</a:t>
            </a:r>
          </a:p>
        </p:txBody>
      </p:sp>
      <p:cxnSp>
        <p:nvCxnSpPr>
          <p:cNvPr id="4" name="Straight Connector 6"/>
          <p:cNvCxnSpPr>
            <a:cxnSpLocks noChangeShapeType="1"/>
          </p:cNvCxnSpPr>
          <p:nvPr/>
        </p:nvCxnSpPr>
        <p:spPr bwMode="auto">
          <a:xfrm>
            <a:off x="0" y="1446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7651" name="TextBox 16"/>
          <p:cNvSpPr txBox="1">
            <a:spLocks noChangeArrowheads="1"/>
          </p:cNvSpPr>
          <p:nvPr/>
        </p:nvSpPr>
        <p:spPr bwMode="auto">
          <a:xfrm>
            <a:off x="-228600" y="6096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2200" b="1" i="1">
                <a:solidFill>
                  <a:srgbClr val="0033CC"/>
                </a:solidFill>
                <a:latin typeface="Arial" pitchFamily="34" charset="0"/>
              </a:rPr>
              <a:t>What happens just before and just after</a:t>
            </a:r>
          </a:p>
          <a:p>
            <a:pPr algn="ctr" eaLnBrk="1" hangingPunct="1"/>
            <a:r>
              <a:rPr lang="en-US" altLang="en-US" sz="2200" b="1" i="1">
                <a:solidFill>
                  <a:srgbClr val="0033CC"/>
                </a:solidFill>
                <a:latin typeface="Arial" pitchFamily="34" charset="0"/>
              </a:rPr>
              <a:t>a circuit is connected?  </a:t>
            </a:r>
            <a:endParaRPr lang="en-US" altLang="en-US" sz="2200" b="1" i="1">
              <a:solidFill>
                <a:srgbClr val="0033CC"/>
              </a:solidFill>
            </a:endParaRPr>
          </a:p>
        </p:txBody>
      </p:sp>
      <p:sp>
        <p:nvSpPr>
          <p:cNvPr id="19" name="TextBox 18"/>
          <p:cNvSpPr txBox="1"/>
          <p:nvPr/>
        </p:nvSpPr>
        <p:spPr>
          <a:xfrm>
            <a:off x="152400" y="1592263"/>
            <a:ext cx="4778375" cy="4302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b="1" u="sng">
                <a:solidFill>
                  <a:srgbClr val="0033CC"/>
                </a:solidFill>
                <a:latin typeface="+mj-lt"/>
                <a:ea typeface="+mn-ea"/>
              </a:rPr>
              <a:t>Just after the circuit is connected:  </a:t>
            </a:r>
          </a:p>
        </p:txBody>
      </p:sp>
      <p:pic>
        <p:nvPicPr>
          <p:cNvPr id="27653"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395538"/>
            <a:ext cx="34925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25"/>
          <p:cNvSpPr txBox="1">
            <a:spLocks noChangeArrowheads="1"/>
          </p:cNvSpPr>
          <p:nvPr/>
        </p:nvSpPr>
        <p:spPr bwMode="auto">
          <a:xfrm>
            <a:off x="3919538" y="2455863"/>
            <a:ext cx="3213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CC0000"/>
                </a:solidFill>
                <a:latin typeface="Arial" pitchFamily="34" charset="0"/>
              </a:rPr>
              <a:t>There is a </a:t>
            </a:r>
            <a:r>
              <a:rPr lang="en-US" altLang="en-US" sz="1800" b="1">
                <a:solidFill>
                  <a:srgbClr val="CC0000"/>
                </a:solidFill>
                <a:latin typeface="Arial" pitchFamily="34" charset="0"/>
              </a:rPr>
              <a:t>disturbance</a:t>
            </a:r>
            <a:r>
              <a:rPr lang="en-US" altLang="en-US" sz="1800">
                <a:solidFill>
                  <a:srgbClr val="CC0000"/>
                </a:solidFill>
                <a:latin typeface="Arial" pitchFamily="34" charset="0"/>
              </a:rPr>
              <a:t> in the</a:t>
            </a:r>
          </a:p>
          <a:p>
            <a:pPr eaLnBrk="1" hangingPunct="1"/>
            <a:r>
              <a:rPr lang="en-US" altLang="en-US" sz="1800">
                <a:solidFill>
                  <a:srgbClr val="CC0000"/>
                </a:solidFill>
                <a:latin typeface="Arial" pitchFamily="34" charset="0"/>
              </a:rPr>
              <a:t>previous (equilibrium) E-field.</a:t>
            </a:r>
          </a:p>
          <a:p>
            <a:pPr eaLnBrk="1" hangingPunct="1"/>
            <a:endParaRPr lang="en-US" altLang="en-US" sz="1800">
              <a:solidFill>
                <a:srgbClr val="CC0000"/>
              </a:solidFill>
              <a:latin typeface="Arial" pitchFamily="34" charset="0"/>
            </a:endParaRPr>
          </a:p>
        </p:txBody>
      </p:sp>
      <p:sp>
        <p:nvSpPr>
          <p:cNvPr id="28" name="TextBox 27"/>
          <p:cNvSpPr txBox="1"/>
          <p:nvPr/>
        </p:nvSpPr>
        <p:spPr>
          <a:xfrm>
            <a:off x="3944938" y="3530600"/>
            <a:ext cx="4316412"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Now the region next to the disturbance</a:t>
            </a:r>
          </a:p>
          <a:p>
            <a:pPr indent="228600">
              <a:defRPr/>
            </a:pPr>
            <a:r>
              <a:rPr lang="en-US" sz="1800">
                <a:solidFill>
                  <a:srgbClr val="CC0000"/>
                </a:solidFill>
                <a:latin typeface="+mj-lt"/>
                <a:ea typeface="+mn-ea"/>
              </a:rPr>
              <a:t>updates its E-field, and the next region...</a:t>
            </a:r>
          </a:p>
        </p:txBody>
      </p:sp>
      <p:sp>
        <p:nvSpPr>
          <p:cNvPr id="30" name="TextBox 29"/>
          <p:cNvSpPr txBox="1"/>
          <p:nvPr/>
        </p:nvSpPr>
        <p:spPr>
          <a:xfrm>
            <a:off x="838200" y="5040313"/>
            <a:ext cx="5969000" cy="4318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b="1">
                <a:solidFill>
                  <a:srgbClr val="0033CC"/>
                </a:solidFill>
                <a:latin typeface="+mj-lt"/>
                <a:ea typeface="+mn-ea"/>
              </a:rPr>
              <a:t>How fast does this disturbance propagate?</a:t>
            </a:r>
          </a:p>
        </p:txBody>
      </p:sp>
      <p:sp>
        <p:nvSpPr>
          <p:cNvPr id="31" name="TextBox 30"/>
          <p:cNvSpPr txBox="1"/>
          <p:nvPr/>
        </p:nvSpPr>
        <p:spPr>
          <a:xfrm>
            <a:off x="1828800" y="5461000"/>
            <a:ext cx="3713163" cy="900113"/>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150000"/>
              </a:lnSpc>
              <a:defRPr/>
            </a:pPr>
            <a:r>
              <a:rPr lang="en-US" sz="1800">
                <a:solidFill>
                  <a:srgbClr val="CC0000"/>
                </a:solidFill>
                <a:latin typeface="+mj-lt"/>
                <a:ea typeface="+mn-ea"/>
              </a:rPr>
              <a:t>At the drift speed of the electrons?</a:t>
            </a:r>
          </a:p>
          <a:p>
            <a:pPr indent="228600">
              <a:lnSpc>
                <a:spcPct val="150000"/>
              </a:lnSpc>
              <a:defRPr/>
            </a:pPr>
            <a:r>
              <a:rPr lang="en-US" sz="1800">
                <a:solidFill>
                  <a:srgbClr val="CC0000"/>
                </a:solidFill>
                <a:latin typeface="+mj-lt"/>
                <a:ea typeface="+mn-ea"/>
              </a:rPr>
              <a:t>At the speed of light?</a:t>
            </a:r>
          </a:p>
        </p:txBody>
      </p:sp>
      <p:pic>
        <p:nvPicPr>
          <p:cNvPr id="27658" name="Picture 3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2975" y="5603875"/>
            <a:ext cx="20018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3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1713" y="6045200"/>
            <a:ext cx="18097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F5C2AA7-5669-46C5-AEF7-0BA078A668C6}" type="slidenum">
              <a:rPr lang="en-US" altLang="en-US" smtClean="0"/>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76200"/>
            <a:ext cx="9144000" cy="914400"/>
          </a:xfrm>
        </p:spPr>
        <p:txBody>
          <a:bodyPr/>
          <a:lstStyle/>
          <a:p>
            <a:r>
              <a:rPr lang="en-US" altLang="en-US" dirty="0" smtClean="0"/>
              <a:t>(Last Lecture) </a:t>
            </a:r>
            <a:r>
              <a:rPr lang="en-US" altLang="en-US" dirty="0" err="1" smtClean="0"/>
              <a:t>iClicker</a:t>
            </a:r>
            <a:r>
              <a:rPr lang="en-US" altLang="en-US" dirty="0" smtClean="0"/>
              <a:t> – Reality Physics!</a:t>
            </a:r>
          </a:p>
        </p:txBody>
      </p:sp>
      <p:cxnSp>
        <p:nvCxnSpPr>
          <p:cNvPr id="4" name="Straight Connector 6"/>
          <p:cNvCxnSpPr>
            <a:cxnSpLocks noChangeShapeType="1"/>
          </p:cNvCxnSpPr>
          <p:nvPr/>
        </p:nvCxnSpPr>
        <p:spPr bwMode="auto">
          <a:xfrm>
            <a:off x="0" y="1674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1" name="TextBox 30"/>
          <p:cNvSpPr txBox="1"/>
          <p:nvPr/>
        </p:nvSpPr>
        <p:spPr>
          <a:xfrm>
            <a:off x="4411663" y="627063"/>
            <a:ext cx="2557462" cy="900112"/>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150000"/>
              </a:lnSpc>
              <a:defRPr/>
            </a:pPr>
            <a:r>
              <a:rPr lang="en-US" sz="1800">
                <a:solidFill>
                  <a:srgbClr val="CC0000"/>
                </a:solidFill>
                <a:latin typeface="+mj-lt"/>
                <a:ea typeface="+mn-ea"/>
              </a:rPr>
              <a:t>Drift speed of electrons</a:t>
            </a:r>
          </a:p>
          <a:p>
            <a:pPr indent="228600">
              <a:lnSpc>
                <a:spcPct val="150000"/>
              </a:lnSpc>
              <a:defRPr/>
            </a:pPr>
            <a:r>
              <a:rPr lang="en-US" sz="1800">
                <a:solidFill>
                  <a:srgbClr val="CC0000"/>
                </a:solidFill>
                <a:latin typeface="+mj-lt"/>
                <a:ea typeface="+mn-ea"/>
              </a:rPr>
              <a:t>Speed of light</a:t>
            </a:r>
          </a:p>
        </p:txBody>
      </p:sp>
      <p:pic>
        <p:nvPicPr>
          <p:cNvPr id="29700" name="Picture 3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762000"/>
            <a:ext cx="20002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1150938"/>
            <a:ext cx="18097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5"/>
          <p:cNvPicPr>
            <a:picLocks noChangeAspect="1"/>
          </p:cNvPicPr>
          <p:nvPr/>
        </p:nvPicPr>
        <p:blipFill>
          <a:blip r:embed="rId5">
            <a:extLst>
              <a:ext uri="{28A0092B-C50C-407E-A947-70E740481C1C}">
                <a14:useLocalDpi xmlns:a14="http://schemas.microsoft.com/office/drawing/2010/main" val="0"/>
              </a:ext>
            </a:extLst>
          </a:blip>
          <a:srcRect l="20253" t="13043" r="18988"/>
          <a:stretch>
            <a:fillRect/>
          </a:stretch>
        </p:blipFill>
        <p:spPr bwMode="auto">
          <a:xfrm>
            <a:off x="465138" y="220980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17"/>
          <p:cNvSpPr txBox="1">
            <a:spLocks noChangeArrowheads="1"/>
          </p:cNvSpPr>
          <p:nvPr/>
        </p:nvSpPr>
        <p:spPr bwMode="auto">
          <a:xfrm>
            <a:off x="1955800" y="2346325"/>
            <a:ext cx="27717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200">
                <a:solidFill>
                  <a:srgbClr val="CC0000"/>
                </a:solidFill>
                <a:latin typeface="Arial" pitchFamily="34" charset="0"/>
              </a:rPr>
              <a:t>Flip Light Switch On.</a:t>
            </a:r>
          </a:p>
          <a:p>
            <a:pPr eaLnBrk="1" hangingPunct="1"/>
            <a:endParaRPr lang="en-US" altLang="en-US" sz="2200">
              <a:solidFill>
                <a:srgbClr val="CC0000"/>
              </a:solidFill>
              <a:latin typeface="Arial" pitchFamily="34" charset="0"/>
            </a:endParaRPr>
          </a:p>
        </p:txBody>
      </p:sp>
      <p:sp>
        <p:nvSpPr>
          <p:cNvPr id="20" name="TextBox 19"/>
          <p:cNvSpPr txBox="1"/>
          <p:nvPr/>
        </p:nvSpPr>
        <p:spPr>
          <a:xfrm>
            <a:off x="1905000" y="2963863"/>
            <a:ext cx="4700588" cy="76993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a:solidFill>
                  <a:srgbClr val="CC0000"/>
                </a:solidFill>
                <a:latin typeface="+mj-lt"/>
                <a:ea typeface="+mn-ea"/>
              </a:rPr>
              <a:t>How long until electrons </a:t>
            </a:r>
          </a:p>
          <a:p>
            <a:pPr indent="228600">
              <a:defRPr/>
            </a:pPr>
            <a:r>
              <a:rPr lang="en-US" sz="2200">
                <a:solidFill>
                  <a:srgbClr val="CC0000"/>
                </a:solidFill>
                <a:latin typeface="+mj-lt"/>
                <a:ea typeface="+mn-ea"/>
              </a:rPr>
              <a:t>from the switch reach the light bulb?</a:t>
            </a:r>
          </a:p>
        </p:txBody>
      </p:sp>
      <p:cxnSp>
        <p:nvCxnSpPr>
          <p:cNvPr id="23" name="Straight Arrow Connector 22"/>
          <p:cNvCxnSpPr>
            <a:cxnSpLocks noChangeShapeType="1"/>
          </p:cNvCxnSpPr>
          <p:nvPr/>
        </p:nvCxnSpPr>
        <p:spPr bwMode="auto">
          <a:xfrm>
            <a:off x="1371600" y="3962400"/>
            <a:ext cx="6553200" cy="1588"/>
          </a:xfrm>
          <a:prstGeom prst="straightConnector1">
            <a:avLst/>
          </a:prstGeom>
          <a:noFill/>
          <a:ln w="25400">
            <a:solidFill>
              <a:srgbClr val="0033CC"/>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TextBox 23"/>
          <p:cNvSpPr txBox="1"/>
          <p:nvPr/>
        </p:nvSpPr>
        <p:spPr>
          <a:xfrm>
            <a:off x="3919538" y="4005263"/>
            <a:ext cx="952500"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L = 5 m</a:t>
            </a:r>
          </a:p>
        </p:txBody>
      </p:sp>
      <p:sp>
        <p:nvSpPr>
          <p:cNvPr id="27" name="TextBox 26"/>
          <p:cNvSpPr txBox="1"/>
          <p:nvPr/>
        </p:nvSpPr>
        <p:spPr>
          <a:xfrm>
            <a:off x="1981200" y="4927600"/>
            <a:ext cx="2713038" cy="12001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A)  About 1 nanosecond</a:t>
            </a:r>
          </a:p>
          <a:p>
            <a:pPr indent="228600">
              <a:defRPr/>
            </a:pPr>
            <a:r>
              <a:rPr lang="en-US" sz="1800">
                <a:solidFill>
                  <a:srgbClr val="CC0000"/>
                </a:solidFill>
                <a:latin typeface="+mj-lt"/>
                <a:ea typeface="+mn-ea"/>
              </a:rPr>
              <a:t>B)  About 1 microsecond</a:t>
            </a:r>
          </a:p>
          <a:p>
            <a:pPr indent="228600">
              <a:defRPr/>
            </a:pPr>
            <a:r>
              <a:rPr lang="en-US" sz="1800">
                <a:solidFill>
                  <a:srgbClr val="CC0000"/>
                </a:solidFill>
                <a:latin typeface="+mj-lt"/>
                <a:ea typeface="+mn-ea"/>
              </a:rPr>
              <a:t>C)  About 1 minute</a:t>
            </a:r>
          </a:p>
          <a:p>
            <a:pPr indent="228600">
              <a:defRPr/>
            </a:pPr>
            <a:r>
              <a:rPr lang="en-US" sz="1800">
                <a:solidFill>
                  <a:srgbClr val="CC0000"/>
                </a:solidFill>
                <a:latin typeface="+mj-lt"/>
                <a:ea typeface="+mn-ea"/>
              </a:rPr>
              <a:t>D)  About 1 day</a:t>
            </a:r>
          </a:p>
        </p:txBody>
      </p:sp>
      <p:pic>
        <p:nvPicPr>
          <p:cNvPr id="29708" name="Picture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V="1">
            <a:off x="7326313" y="2184400"/>
            <a:ext cx="143668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eform 31"/>
          <p:cNvSpPr>
            <a:spLocks/>
          </p:cNvSpPr>
          <p:nvPr/>
        </p:nvSpPr>
        <p:spPr bwMode="auto">
          <a:xfrm>
            <a:off x="1187450" y="1835150"/>
            <a:ext cx="7397750" cy="374650"/>
          </a:xfrm>
          <a:custGeom>
            <a:avLst/>
            <a:gdLst>
              <a:gd name="T0" fmla="*/ 181638 w 7183967"/>
              <a:gd name="T1" fmla="*/ 349298 h 375355"/>
              <a:gd name="T2" fmla="*/ 547820 w 7183967"/>
              <a:gd name="T3" fmla="*/ 138028 h 375355"/>
              <a:gd name="T4" fmla="*/ 3468559 w 7183967"/>
              <a:gd name="T5" fmla="*/ 53521 h 375355"/>
              <a:gd name="T6" fmla="*/ 6842665 w 7183967"/>
              <a:gd name="T7" fmla="*/ 53521 h 375355"/>
              <a:gd name="T8" fmla="*/ 6799071 w 7183967"/>
              <a:gd name="T9" fmla="*/ 374650 h 375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3967" h="375355">
                <a:moveTo>
                  <a:pt x="176389" y="349955"/>
                </a:moveTo>
                <a:cubicBezTo>
                  <a:pt x="88194" y="268816"/>
                  <a:pt x="0" y="187677"/>
                  <a:pt x="531989" y="138288"/>
                </a:cubicBezTo>
                <a:cubicBezTo>
                  <a:pt x="1063978" y="88899"/>
                  <a:pt x="2349501" y="67733"/>
                  <a:pt x="3368323" y="53622"/>
                </a:cubicBezTo>
                <a:cubicBezTo>
                  <a:pt x="4387145" y="39511"/>
                  <a:pt x="6105879" y="0"/>
                  <a:pt x="6644923" y="53622"/>
                </a:cubicBezTo>
                <a:cubicBezTo>
                  <a:pt x="7183967" y="107244"/>
                  <a:pt x="6893278" y="241299"/>
                  <a:pt x="6602589" y="375355"/>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35" name="Rectangle 34"/>
          <p:cNvSpPr/>
          <p:nvPr/>
        </p:nvSpPr>
        <p:spPr>
          <a:xfrm>
            <a:off x="-152400" y="175260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9F5C2AA7-5669-46C5-AEF7-0BA078A668C6}" type="slidenum">
              <a:rPr lang="en-US" altLang="en-US" smtClean="0"/>
              <a:pPr/>
              <a:t>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152400"/>
            <a:ext cx="9144000" cy="914400"/>
          </a:xfrm>
        </p:spPr>
        <p:txBody>
          <a:bodyPr/>
          <a:lstStyle/>
          <a:p>
            <a:r>
              <a:rPr lang="en-US" altLang="en-US" smtClean="0"/>
              <a:t>Today</a:t>
            </a:r>
          </a:p>
        </p:txBody>
      </p:sp>
      <p:sp>
        <p:nvSpPr>
          <p:cNvPr id="3" name="Content Placeholder 2"/>
          <p:cNvSpPr>
            <a:spLocks noGrp="1"/>
          </p:cNvSpPr>
          <p:nvPr>
            <p:ph idx="1"/>
          </p:nvPr>
        </p:nvSpPr>
        <p:spPr/>
        <p:txBody>
          <a:bodyPr>
            <a:normAutofit/>
          </a:bodyPr>
          <a:lstStyle/>
          <a:p>
            <a:pPr>
              <a:defRPr/>
            </a:pPr>
            <a:r>
              <a:rPr lang="en-US" sz="2800" dirty="0">
                <a:ea typeface="ＭＳ Ｐゴシック" pitchFamily="76" charset="-128"/>
              </a:rPr>
              <a:t>Transient response when connecting a circuit</a:t>
            </a:r>
          </a:p>
          <a:p>
            <a:pPr>
              <a:defRPr/>
            </a:pPr>
            <a:r>
              <a:rPr lang="en-US" sz="2800" dirty="0">
                <a:ea typeface="ＭＳ Ｐゴシック" pitchFamily="76" charset="-128"/>
              </a:rPr>
              <a:t>How long until steady state is reached?</a:t>
            </a:r>
          </a:p>
          <a:p>
            <a:pPr>
              <a:defRPr/>
            </a:pPr>
            <a:r>
              <a:rPr lang="en-US" sz="2800" dirty="0">
                <a:ea typeface="ＭＳ Ｐゴシック" pitchFamily="76" charset="-128"/>
              </a:rPr>
              <a:t>Introduction to Resistors</a:t>
            </a:r>
          </a:p>
          <a:p>
            <a:pPr>
              <a:defRPr/>
            </a:pPr>
            <a:r>
              <a:rPr lang="en-US" sz="2800" dirty="0">
                <a:ea typeface="ＭＳ Ｐゴシック" pitchFamily="76" charset="-128"/>
              </a:rPr>
              <a:t>Energy conservation in a circuit</a:t>
            </a:r>
          </a:p>
          <a:p>
            <a:pPr>
              <a:defRPr/>
            </a:pPr>
            <a:r>
              <a:rPr lang="en-US" sz="2800" dirty="0">
                <a:ea typeface="ＭＳ Ｐゴシック" pitchFamily="76" charset="-128"/>
              </a:rPr>
              <a:t>Kirchhoff's Voltage Loop Law</a:t>
            </a:r>
          </a:p>
          <a:p>
            <a:pPr>
              <a:defRPr/>
            </a:pPr>
            <a:r>
              <a:rPr lang="en-US" sz="2800" dirty="0">
                <a:ea typeface="ＭＳ Ｐゴシック" pitchFamily="76" charset="-128"/>
              </a:rPr>
              <a:t>Batteries</a:t>
            </a: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9F5C2AA7-5669-46C5-AEF7-0BA078A668C6}" type="slidenum">
              <a:rPr lang="en-US" altLang="en-US" smtClean="0"/>
              <a:pPr/>
              <a:t>7</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76200"/>
            <a:ext cx="9144000" cy="914400"/>
          </a:xfrm>
        </p:spPr>
        <p:txBody>
          <a:bodyPr/>
          <a:lstStyle/>
          <a:p>
            <a:r>
              <a:rPr lang="en-US" altLang="en-US" smtClean="0"/>
              <a:t>iClicker – Reality Physics!</a:t>
            </a:r>
          </a:p>
        </p:txBody>
      </p:sp>
      <p:cxnSp>
        <p:nvCxnSpPr>
          <p:cNvPr id="4" name="Straight Connector 6"/>
          <p:cNvCxnSpPr>
            <a:cxnSpLocks noChangeShapeType="1"/>
          </p:cNvCxnSpPr>
          <p:nvPr/>
        </p:nvCxnSpPr>
        <p:spPr bwMode="auto">
          <a:xfrm>
            <a:off x="0" y="1674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1" name="TextBox 30"/>
          <p:cNvSpPr txBox="1"/>
          <p:nvPr/>
        </p:nvSpPr>
        <p:spPr>
          <a:xfrm>
            <a:off x="4411663" y="627063"/>
            <a:ext cx="2557462" cy="900112"/>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150000"/>
              </a:lnSpc>
              <a:defRPr/>
            </a:pPr>
            <a:r>
              <a:rPr lang="en-US" sz="1800">
                <a:solidFill>
                  <a:srgbClr val="CC0000"/>
                </a:solidFill>
                <a:latin typeface="+mj-lt"/>
                <a:ea typeface="+mn-ea"/>
              </a:rPr>
              <a:t>Drift speed of electrons</a:t>
            </a:r>
          </a:p>
          <a:p>
            <a:pPr indent="228600">
              <a:lnSpc>
                <a:spcPct val="150000"/>
              </a:lnSpc>
              <a:defRPr/>
            </a:pPr>
            <a:r>
              <a:rPr lang="en-US" sz="1800">
                <a:solidFill>
                  <a:srgbClr val="CC0000"/>
                </a:solidFill>
                <a:latin typeface="+mj-lt"/>
                <a:ea typeface="+mn-ea"/>
              </a:rPr>
              <a:t>Speed of light</a:t>
            </a:r>
          </a:p>
        </p:txBody>
      </p:sp>
      <p:pic>
        <p:nvPicPr>
          <p:cNvPr id="31748" name="Picture 3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762000"/>
            <a:ext cx="20002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1150938"/>
            <a:ext cx="18097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V="1">
            <a:off x="7326313" y="2184400"/>
            <a:ext cx="143668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5"/>
          <p:cNvPicPr>
            <a:picLocks noChangeAspect="1"/>
          </p:cNvPicPr>
          <p:nvPr/>
        </p:nvPicPr>
        <p:blipFill>
          <a:blip r:embed="rId6">
            <a:extLst>
              <a:ext uri="{28A0092B-C50C-407E-A947-70E740481C1C}">
                <a14:useLocalDpi xmlns:a14="http://schemas.microsoft.com/office/drawing/2010/main" val="0"/>
              </a:ext>
            </a:extLst>
          </a:blip>
          <a:srcRect l="20253" t="13043" r="18988"/>
          <a:stretch>
            <a:fillRect/>
          </a:stretch>
        </p:blipFill>
        <p:spPr bwMode="auto">
          <a:xfrm>
            <a:off x="465138" y="220980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17"/>
          <p:cNvSpPr txBox="1">
            <a:spLocks noChangeArrowheads="1"/>
          </p:cNvSpPr>
          <p:nvPr/>
        </p:nvSpPr>
        <p:spPr bwMode="auto">
          <a:xfrm>
            <a:off x="1955800" y="2346325"/>
            <a:ext cx="27717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200">
                <a:solidFill>
                  <a:srgbClr val="CC0000"/>
                </a:solidFill>
                <a:latin typeface="Arial" pitchFamily="34" charset="0"/>
              </a:rPr>
              <a:t>Flip Light Switch On.</a:t>
            </a:r>
          </a:p>
          <a:p>
            <a:pPr eaLnBrk="1" hangingPunct="1"/>
            <a:endParaRPr lang="en-US" altLang="en-US" sz="2200">
              <a:solidFill>
                <a:srgbClr val="CC0000"/>
              </a:solidFill>
              <a:latin typeface="Arial" pitchFamily="34" charset="0"/>
            </a:endParaRPr>
          </a:p>
        </p:txBody>
      </p:sp>
      <p:sp>
        <p:nvSpPr>
          <p:cNvPr id="20" name="TextBox 19"/>
          <p:cNvSpPr txBox="1"/>
          <p:nvPr/>
        </p:nvSpPr>
        <p:spPr>
          <a:xfrm>
            <a:off x="1905000" y="2963863"/>
            <a:ext cx="5203825" cy="76993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a:solidFill>
                  <a:srgbClr val="CC0000"/>
                </a:solidFill>
                <a:latin typeface="+mj-lt"/>
                <a:ea typeface="+mn-ea"/>
              </a:rPr>
              <a:t>How long until information about the</a:t>
            </a:r>
          </a:p>
          <a:p>
            <a:pPr indent="228600">
              <a:defRPr/>
            </a:pPr>
            <a:r>
              <a:rPr lang="en-US" sz="2200">
                <a:solidFill>
                  <a:srgbClr val="CC0000"/>
                </a:solidFill>
                <a:latin typeface="+mj-lt"/>
                <a:ea typeface="+mn-ea"/>
              </a:rPr>
              <a:t>change in E-field reaches the light bulb?</a:t>
            </a:r>
          </a:p>
        </p:txBody>
      </p:sp>
      <p:sp>
        <p:nvSpPr>
          <p:cNvPr id="21" name="Freeform 20"/>
          <p:cNvSpPr>
            <a:spLocks/>
          </p:cNvSpPr>
          <p:nvPr/>
        </p:nvSpPr>
        <p:spPr bwMode="auto">
          <a:xfrm>
            <a:off x="1187450" y="1835150"/>
            <a:ext cx="7397750" cy="374650"/>
          </a:xfrm>
          <a:custGeom>
            <a:avLst/>
            <a:gdLst>
              <a:gd name="T0" fmla="*/ 181638 w 7183967"/>
              <a:gd name="T1" fmla="*/ 349298 h 375355"/>
              <a:gd name="T2" fmla="*/ 547820 w 7183967"/>
              <a:gd name="T3" fmla="*/ 138028 h 375355"/>
              <a:gd name="T4" fmla="*/ 3468559 w 7183967"/>
              <a:gd name="T5" fmla="*/ 53521 h 375355"/>
              <a:gd name="T6" fmla="*/ 6842665 w 7183967"/>
              <a:gd name="T7" fmla="*/ 53521 h 375355"/>
              <a:gd name="T8" fmla="*/ 6799071 w 7183967"/>
              <a:gd name="T9" fmla="*/ 374650 h 375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3967" h="375355">
                <a:moveTo>
                  <a:pt x="176389" y="349955"/>
                </a:moveTo>
                <a:cubicBezTo>
                  <a:pt x="88194" y="268816"/>
                  <a:pt x="0" y="187677"/>
                  <a:pt x="531989" y="138288"/>
                </a:cubicBezTo>
                <a:cubicBezTo>
                  <a:pt x="1063978" y="88899"/>
                  <a:pt x="2349501" y="67733"/>
                  <a:pt x="3368323" y="53622"/>
                </a:cubicBezTo>
                <a:cubicBezTo>
                  <a:pt x="4387145" y="39511"/>
                  <a:pt x="6105879" y="0"/>
                  <a:pt x="6644923" y="53622"/>
                </a:cubicBezTo>
                <a:cubicBezTo>
                  <a:pt x="7183967" y="107244"/>
                  <a:pt x="6893278" y="241299"/>
                  <a:pt x="6602589" y="375355"/>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cxnSp>
        <p:nvCxnSpPr>
          <p:cNvPr id="23" name="Straight Arrow Connector 22"/>
          <p:cNvCxnSpPr>
            <a:cxnSpLocks noChangeShapeType="1"/>
          </p:cNvCxnSpPr>
          <p:nvPr/>
        </p:nvCxnSpPr>
        <p:spPr bwMode="auto">
          <a:xfrm>
            <a:off x="1371600" y="3962400"/>
            <a:ext cx="6553200" cy="1588"/>
          </a:xfrm>
          <a:prstGeom prst="straightConnector1">
            <a:avLst/>
          </a:prstGeom>
          <a:noFill/>
          <a:ln w="25400">
            <a:solidFill>
              <a:srgbClr val="0033CC"/>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TextBox 23"/>
          <p:cNvSpPr txBox="1"/>
          <p:nvPr/>
        </p:nvSpPr>
        <p:spPr>
          <a:xfrm>
            <a:off x="3919538" y="4005263"/>
            <a:ext cx="952500"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L = 5 m</a:t>
            </a:r>
          </a:p>
        </p:txBody>
      </p:sp>
      <p:sp>
        <p:nvSpPr>
          <p:cNvPr id="17" name="TextBox 16"/>
          <p:cNvSpPr txBox="1"/>
          <p:nvPr/>
        </p:nvSpPr>
        <p:spPr>
          <a:xfrm>
            <a:off x="1981200" y="4927600"/>
            <a:ext cx="2955925" cy="12001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A)  About 16 nanoseconds</a:t>
            </a:r>
          </a:p>
          <a:p>
            <a:pPr indent="228600">
              <a:defRPr/>
            </a:pPr>
            <a:r>
              <a:rPr lang="en-US" sz="1800">
                <a:solidFill>
                  <a:srgbClr val="CC0000"/>
                </a:solidFill>
                <a:latin typeface="+mj-lt"/>
                <a:ea typeface="+mn-ea"/>
              </a:rPr>
              <a:t>B)  About 16 microseconds</a:t>
            </a:r>
          </a:p>
          <a:p>
            <a:pPr indent="228600">
              <a:defRPr/>
            </a:pPr>
            <a:r>
              <a:rPr lang="en-US" sz="1800">
                <a:solidFill>
                  <a:srgbClr val="CC0000"/>
                </a:solidFill>
                <a:latin typeface="+mj-lt"/>
                <a:ea typeface="+mn-ea"/>
              </a:rPr>
              <a:t>C)  About 16 minutes</a:t>
            </a:r>
          </a:p>
          <a:p>
            <a:pPr indent="228600">
              <a:defRPr/>
            </a:pPr>
            <a:r>
              <a:rPr lang="en-US" sz="1800">
                <a:solidFill>
                  <a:srgbClr val="CC0000"/>
                </a:solidFill>
                <a:latin typeface="+mj-lt"/>
                <a:ea typeface="+mn-ea"/>
              </a:rPr>
              <a:t>D)  About 16 days</a:t>
            </a:r>
          </a:p>
        </p:txBody>
      </p:sp>
      <p:sp>
        <p:nvSpPr>
          <p:cNvPr id="19" name="Rectangle 18"/>
          <p:cNvSpPr/>
          <p:nvPr/>
        </p:nvSpPr>
        <p:spPr>
          <a:xfrm>
            <a:off x="-152400" y="175260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9F5C2AA7-5669-46C5-AEF7-0BA078A668C6}" type="slidenum">
              <a:rPr lang="en-US" altLang="en-US" smtClean="0"/>
              <a:pPr/>
              <a:t>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76200"/>
            <a:ext cx="9144000" cy="914400"/>
          </a:xfrm>
        </p:spPr>
        <p:txBody>
          <a:bodyPr/>
          <a:lstStyle/>
          <a:p>
            <a:r>
              <a:rPr lang="en-US" altLang="en-US" smtClean="0"/>
              <a:t>Reality Physics!</a:t>
            </a:r>
          </a:p>
        </p:txBody>
      </p:sp>
      <p:cxnSp>
        <p:nvCxnSpPr>
          <p:cNvPr id="4" name="Straight Connector 6"/>
          <p:cNvCxnSpPr>
            <a:cxnSpLocks noChangeShapeType="1"/>
          </p:cNvCxnSpPr>
          <p:nvPr/>
        </p:nvCxnSpPr>
        <p:spPr bwMode="auto">
          <a:xfrm>
            <a:off x="0" y="1674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1" name="TextBox 30"/>
          <p:cNvSpPr txBox="1"/>
          <p:nvPr/>
        </p:nvSpPr>
        <p:spPr>
          <a:xfrm>
            <a:off x="4411663" y="627063"/>
            <a:ext cx="2557462" cy="900112"/>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150000"/>
              </a:lnSpc>
              <a:defRPr/>
            </a:pPr>
            <a:r>
              <a:rPr lang="en-US" sz="1800">
                <a:solidFill>
                  <a:srgbClr val="CC0000"/>
                </a:solidFill>
                <a:latin typeface="+mj-lt"/>
                <a:ea typeface="+mn-ea"/>
              </a:rPr>
              <a:t>Drift speed of electrons</a:t>
            </a:r>
          </a:p>
          <a:p>
            <a:pPr indent="228600">
              <a:lnSpc>
                <a:spcPct val="150000"/>
              </a:lnSpc>
              <a:defRPr/>
            </a:pPr>
            <a:r>
              <a:rPr lang="en-US" sz="1800">
                <a:solidFill>
                  <a:srgbClr val="CC0000"/>
                </a:solidFill>
                <a:latin typeface="+mj-lt"/>
                <a:ea typeface="+mn-ea"/>
              </a:rPr>
              <a:t>Speed of light</a:t>
            </a:r>
          </a:p>
        </p:txBody>
      </p:sp>
      <p:pic>
        <p:nvPicPr>
          <p:cNvPr id="33796" name="Picture 3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762000"/>
            <a:ext cx="20002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1150938"/>
            <a:ext cx="18097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V="1">
            <a:off x="7326313" y="2184400"/>
            <a:ext cx="143668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5"/>
          <p:cNvPicPr>
            <a:picLocks noChangeAspect="1"/>
          </p:cNvPicPr>
          <p:nvPr/>
        </p:nvPicPr>
        <p:blipFill>
          <a:blip r:embed="rId6">
            <a:extLst>
              <a:ext uri="{28A0092B-C50C-407E-A947-70E740481C1C}">
                <a14:useLocalDpi xmlns:a14="http://schemas.microsoft.com/office/drawing/2010/main" val="0"/>
              </a:ext>
            </a:extLst>
          </a:blip>
          <a:srcRect l="20253" t="13043" r="18988"/>
          <a:stretch>
            <a:fillRect/>
          </a:stretch>
        </p:blipFill>
        <p:spPr bwMode="auto">
          <a:xfrm>
            <a:off x="465138" y="220980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Box 17"/>
          <p:cNvSpPr txBox="1">
            <a:spLocks noChangeArrowheads="1"/>
          </p:cNvSpPr>
          <p:nvPr/>
        </p:nvSpPr>
        <p:spPr bwMode="auto">
          <a:xfrm>
            <a:off x="1955800" y="2346325"/>
            <a:ext cx="27717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200">
                <a:solidFill>
                  <a:srgbClr val="CC0000"/>
                </a:solidFill>
                <a:latin typeface="Arial" pitchFamily="34" charset="0"/>
              </a:rPr>
              <a:t>Flip Light Switch On.</a:t>
            </a:r>
          </a:p>
          <a:p>
            <a:pPr eaLnBrk="1" hangingPunct="1"/>
            <a:endParaRPr lang="en-US" altLang="en-US" sz="2200">
              <a:solidFill>
                <a:srgbClr val="CC0000"/>
              </a:solidFill>
              <a:latin typeface="Arial" pitchFamily="34" charset="0"/>
            </a:endParaRPr>
          </a:p>
        </p:txBody>
      </p:sp>
      <p:sp>
        <p:nvSpPr>
          <p:cNvPr id="20" name="TextBox 19"/>
          <p:cNvSpPr txBox="1"/>
          <p:nvPr/>
        </p:nvSpPr>
        <p:spPr>
          <a:xfrm>
            <a:off x="1905000" y="2963863"/>
            <a:ext cx="5203825" cy="76993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a:solidFill>
                  <a:srgbClr val="CC0000"/>
                </a:solidFill>
                <a:latin typeface="+mj-lt"/>
                <a:ea typeface="+mn-ea"/>
              </a:rPr>
              <a:t>How long until information about the</a:t>
            </a:r>
          </a:p>
          <a:p>
            <a:pPr indent="228600">
              <a:defRPr/>
            </a:pPr>
            <a:r>
              <a:rPr lang="en-US" sz="2200">
                <a:solidFill>
                  <a:srgbClr val="CC0000"/>
                </a:solidFill>
                <a:latin typeface="+mj-lt"/>
                <a:ea typeface="+mn-ea"/>
              </a:rPr>
              <a:t>change in E-field reaches the light bulb?</a:t>
            </a:r>
          </a:p>
        </p:txBody>
      </p:sp>
      <p:sp>
        <p:nvSpPr>
          <p:cNvPr id="21" name="Freeform 20"/>
          <p:cNvSpPr>
            <a:spLocks/>
          </p:cNvSpPr>
          <p:nvPr/>
        </p:nvSpPr>
        <p:spPr bwMode="auto">
          <a:xfrm>
            <a:off x="1187450" y="1835150"/>
            <a:ext cx="7397750" cy="374650"/>
          </a:xfrm>
          <a:custGeom>
            <a:avLst/>
            <a:gdLst>
              <a:gd name="T0" fmla="*/ 181638 w 7183967"/>
              <a:gd name="T1" fmla="*/ 349298 h 375355"/>
              <a:gd name="T2" fmla="*/ 547820 w 7183967"/>
              <a:gd name="T3" fmla="*/ 138028 h 375355"/>
              <a:gd name="T4" fmla="*/ 3468559 w 7183967"/>
              <a:gd name="T5" fmla="*/ 53521 h 375355"/>
              <a:gd name="T6" fmla="*/ 6842665 w 7183967"/>
              <a:gd name="T7" fmla="*/ 53521 h 375355"/>
              <a:gd name="T8" fmla="*/ 6799071 w 7183967"/>
              <a:gd name="T9" fmla="*/ 374650 h 375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3967" h="375355">
                <a:moveTo>
                  <a:pt x="176389" y="349955"/>
                </a:moveTo>
                <a:cubicBezTo>
                  <a:pt x="88194" y="268816"/>
                  <a:pt x="0" y="187677"/>
                  <a:pt x="531989" y="138288"/>
                </a:cubicBezTo>
                <a:cubicBezTo>
                  <a:pt x="1063978" y="88899"/>
                  <a:pt x="2349501" y="67733"/>
                  <a:pt x="3368323" y="53622"/>
                </a:cubicBezTo>
                <a:cubicBezTo>
                  <a:pt x="4387145" y="39511"/>
                  <a:pt x="6105879" y="0"/>
                  <a:pt x="6644923" y="53622"/>
                </a:cubicBezTo>
                <a:cubicBezTo>
                  <a:pt x="7183967" y="107244"/>
                  <a:pt x="6893278" y="241299"/>
                  <a:pt x="6602589" y="375355"/>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cxnSp>
        <p:nvCxnSpPr>
          <p:cNvPr id="23" name="Straight Arrow Connector 22"/>
          <p:cNvCxnSpPr>
            <a:cxnSpLocks noChangeShapeType="1"/>
          </p:cNvCxnSpPr>
          <p:nvPr/>
        </p:nvCxnSpPr>
        <p:spPr bwMode="auto">
          <a:xfrm>
            <a:off x="1371600" y="3962400"/>
            <a:ext cx="6553200" cy="1588"/>
          </a:xfrm>
          <a:prstGeom prst="straightConnector1">
            <a:avLst/>
          </a:prstGeom>
          <a:noFill/>
          <a:ln w="25400">
            <a:solidFill>
              <a:srgbClr val="0033CC"/>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TextBox 23"/>
          <p:cNvSpPr txBox="1"/>
          <p:nvPr/>
        </p:nvSpPr>
        <p:spPr>
          <a:xfrm>
            <a:off x="3919538" y="4005263"/>
            <a:ext cx="952500"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L = 5 m</a:t>
            </a:r>
          </a:p>
        </p:txBody>
      </p:sp>
      <p:sp>
        <p:nvSpPr>
          <p:cNvPr id="33805" name="TextBox 21"/>
          <p:cNvSpPr txBox="1">
            <a:spLocks noChangeArrowheads="1"/>
          </p:cNvSpPr>
          <p:nvPr/>
        </p:nvSpPr>
        <p:spPr bwMode="auto">
          <a:xfrm>
            <a:off x="0" y="4808538"/>
            <a:ext cx="886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000">
                <a:solidFill>
                  <a:srgbClr val="CC0000"/>
                </a:solidFill>
                <a:latin typeface="Arial" pitchFamily="34" charset="0"/>
              </a:rPr>
              <a:t>≈ 1 day for electrons to travel from light switch to bulb.</a:t>
            </a:r>
          </a:p>
          <a:p>
            <a:pPr eaLnBrk="1" hangingPunct="1"/>
            <a:r>
              <a:rPr lang="en-US" altLang="en-US" sz="2000">
                <a:solidFill>
                  <a:srgbClr val="CC0000"/>
                </a:solidFill>
                <a:latin typeface="Arial" pitchFamily="34" charset="0"/>
              </a:rPr>
              <a:t>≈ 16 nanoseconds for the change in E-field to travel from light switch to bulb.</a:t>
            </a:r>
          </a:p>
          <a:p>
            <a:pPr eaLnBrk="1" hangingPunct="1"/>
            <a:endParaRPr lang="en-US" altLang="en-US" sz="2000">
              <a:solidFill>
                <a:srgbClr val="CC0000"/>
              </a:solidFill>
              <a:latin typeface="Arial" pitchFamily="34" charset="0"/>
            </a:endParaRPr>
          </a:p>
        </p:txBody>
      </p:sp>
      <p:sp>
        <p:nvSpPr>
          <p:cNvPr id="25" name="TextBox 24"/>
          <p:cNvSpPr txBox="1"/>
          <p:nvPr/>
        </p:nvSpPr>
        <p:spPr>
          <a:xfrm>
            <a:off x="2303463" y="5791200"/>
            <a:ext cx="4521200" cy="923925"/>
          </a:xfrm>
          <a:prstGeom prst="rect">
            <a:avLst/>
          </a:prstGeom>
          <a:noFill/>
          <a:ln w="28575" cap="flat" cmpd="sng" algn="ctr">
            <a:noFill/>
            <a:prstDash val="solid"/>
            <a:round/>
            <a:headEnd type="none" w="med" len="med"/>
            <a:tailEnd type="none" w="med" len="med"/>
          </a:ln>
        </p:spPr>
        <p:txBody>
          <a:bodyPr wrap="none">
            <a:spAutoFit/>
          </a:bodyPr>
          <a:lstStyle/>
          <a:p>
            <a:pPr indent="228600" algn="ctr">
              <a:defRPr/>
            </a:pPr>
            <a:r>
              <a:rPr lang="en-US" sz="1800">
                <a:solidFill>
                  <a:srgbClr val="0033CC"/>
                </a:solidFill>
                <a:latin typeface="+mj-lt"/>
                <a:ea typeface="+mn-ea"/>
              </a:rPr>
              <a:t>Because there are sooooo many electrons</a:t>
            </a:r>
          </a:p>
          <a:p>
            <a:pPr indent="228600" algn="ctr">
              <a:defRPr/>
            </a:pPr>
            <a:r>
              <a:rPr lang="en-US" sz="1800">
                <a:solidFill>
                  <a:srgbClr val="0033CC"/>
                </a:solidFill>
                <a:latin typeface="+mj-lt"/>
                <a:ea typeface="+mn-ea"/>
              </a:rPr>
              <a:t>in the wire, they don't have to move far to </a:t>
            </a:r>
          </a:p>
          <a:p>
            <a:pPr indent="228600" algn="ctr">
              <a:defRPr/>
            </a:pPr>
            <a:r>
              <a:rPr lang="en-US" sz="1800">
                <a:solidFill>
                  <a:srgbClr val="0033CC"/>
                </a:solidFill>
                <a:latin typeface="+mj-lt"/>
                <a:ea typeface="+mn-ea"/>
              </a:rPr>
              <a:t>create a large current.  </a:t>
            </a:r>
          </a:p>
        </p:txBody>
      </p:sp>
      <p:sp>
        <p:nvSpPr>
          <p:cNvPr id="16" name="Rectangle 15"/>
          <p:cNvSpPr/>
          <p:nvPr/>
        </p:nvSpPr>
        <p:spPr>
          <a:xfrm>
            <a:off x="-152400" y="175260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9F5C2AA7-5669-46C5-AEF7-0BA078A668C6}" type="slidenum">
              <a:rPr lang="en-US" altLang="en-US" smtClean="0"/>
              <a:pPr/>
              <a:t>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0033CC"/>
          </a:solidFill>
          <a:tailEnd type="arrow"/>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cap="flat" cmpd="sng" algn="ctr">
          <a:noFill/>
          <a:prstDash val="solid"/>
          <a:round/>
          <a:headEnd type="none" w="med" len="med"/>
          <a:tailEnd type="none" w="med" len="med"/>
        </a:ln>
      </a:spPr>
      <a:bodyPr wrap="none" rtlCol="0">
        <a:spAutoFit/>
      </a:bodyPr>
      <a:lstStyle>
        <a:defPPr indent="228600">
          <a:defRPr sz="1800">
            <a:solidFill>
              <a:srgbClr val="CC0000"/>
            </a:solidFill>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6203</TotalTime>
  <Words>2689</Words>
  <Application>Microsoft Office PowerPoint</Application>
  <PresentationFormat>On-screen Show (4:3)</PresentationFormat>
  <Paragraphs>433</Paragraphs>
  <Slides>40</Slides>
  <Notes>35</Notes>
  <HiddenSlides>5</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ＭＳ Ｐゴシック</vt:lpstr>
      <vt:lpstr>ＭＳ Ｐゴシック</vt:lpstr>
      <vt:lpstr>ヒラギノ角ゴ Pro W3</vt:lpstr>
      <vt:lpstr>Arial</vt:lpstr>
      <vt:lpstr>Symbol</vt:lpstr>
      <vt:lpstr>Times New Roman</vt:lpstr>
      <vt:lpstr>Wingdings</vt:lpstr>
      <vt:lpstr>Default Design</vt:lpstr>
      <vt:lpstr>Equation</vt:lpstr>
      <vt:lpstr>EXAM2</vt:lpstr>
      <vt:lpstr>Electric Field Inside the Wire</vt:lpstr>
      <vt:lpstr>Direction of Electric Field in a Wire</vt:lpstr>
      <vt:lpstr>Field due to Battery</vt:lpstr>
      <vt:lpstr>Connecting a Circuit</vt:lpstr>
      <vt:lpstr>(Last Lecture) iClicker – Reality Physics!</vt:lpstr>
      <vt:lpstr>Today</vt:lpstr>
      <vt:lpstr>iClicker – Reality Physics!</vt:lpstr>
      <vt:lpstr>Reality Physics!</vt:lpstr>
      <vt:lpstr>Connecting a Circuit</vt:lpstr>
      <vt:lpstr>Electric field in Thin and Thick wires</vt:lpstr>
      <vt:lpstr>A Wide Resistor</vt:lpstr>
      <vt:lpstr>iClicker Questions</vt:lpstr>
      <vt:lpstr>Twice the Length</vt:lpstr>
      <vt:lpstr>iClicker Question </vt:lpstr>
      <vt:lpstr>Doubling the Cross-Sectional Area</vt:lpstr>
      <vt:lpstr>Energy in a Circuit</vt:lpstr>
      <vt:lpstr>General Use of the Loop Rule</vt:lpstr>
      <vt:lpstr>Two Batteries in Series</vt:lpstr>
      <vt:lpstr>Potential Difference Across the Battery</vt:lpstr>
      <vt:lpstr>iClicker Questions</vt:lpstr>
      <vt:lpstr>Two Batteries in Series</vt:lpstr>
      <vt:lpstr>More for Today</vt:lpstr>
      <vt:lpstr>Capacitance</vt:lpstr>
      <vt:lpstr>Exercise</vt:lpstr>
      <vt:lpstr>A Capacitor With an Insulator Between the Plates</vt:lpstr>
      <vt:lpstr>Capacitor: Charging and Discharging</vt:lpstr>
      <vt:lpstr>Capacitor: Construction and Symbols</vt:lpstr>
      <vt:lpstr>How is Discharging Possible?</vt:lpstr>
      <vt:lpstr>Electric Field of a Capacitor</vt:lpstr>
      <vt:lpstr>Capacitor: Discharge</vt:lpstr>
      <vt:lpstr>Capacitor: Charging</vt:lpstr>
      <vt:lpstr>Capacitor: Charging</vt:lpstr>
      <vt:lpstr>iClicker Question. </vt:lpstr>
      <vt:lpstr>The Effect of Different Light Bulbs</vt:lpstr>
      <vt:lpstr>IClicker Question: Effect of the Capacitor Disk Size</vt:lpstr>
      <vt:lpstr>iClicker question: Effect of the Capacitor Disk Separation</vt:lpstr>
      <vt:lpstr>Effect of Insulator in Capacitor</vt:lpstr>
      <vt:lpstr>Parallel Capacitors</vt:lpstr>
      <vt:lpstr>An Isolated Light Bulb</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Physics 272H, Spring 2007</dc:subject>
  <dc:creator>Norbert Neumeister</dc:creator>
  <cp:lastModifiedBy>wxie</cp:lastModifiedBy>
  <cp:revision>668</cp:revision>
  <cp:lastPrinted>2012-10-17T02:02:59Z</cp:lastPrinted>
  <dcterms:created xsi:type="dcterms:W3CDTF">2012-10-22T00:16:57Z</dcterms:created>
  <dcterms:modified xsi:type="dcterms:W3CDTF">2018-03-05T16:21:37Z</dcterms:modified>
</cp:coreProperties>
</file>