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411" r:id="rId2"/>
    <p:sldId id="459" r:id="rId3"/>
    <p:sldId id="405" r:id="rId4"/>
    <p:sldId id="441" r:id="rId5"/>
    <p:sldId id="442" r:id="rId6"/>
    <p:sldId id="437" r:id="rId7"/>
    <p:sldId id="438" r:id="rId8"/>
    <p:sldId id="439" r:id="rId9"/>
    <p:sldId id="388" r:id="rId10"/>
    <p:sldId id="397" r:id="rId11"/>
    <p:sldId id="390" r:id="rId12"/>
    <p:sldId id="391" r:id="rId13"/>
    <p:sldId id="398" r:id="rId14"/>
    <p:sldId id="392" r:id="rId15"/>
    <p:sldId id="393" r:id="rId16"/>
    <p:sldId id="394" r:id="rId17"/>
    <p:sldId id="399" r:id="rId18"/>
    <p:sldId id="400" r:id="rId19"/>
    <p:sldId id="403" r:id="rId20"/>
    <p:sldId id="404" r:id="rId21"/>
    <p:sldId id="417" r:id="rId22"/>
    <p:sldId id="418" r:id="rId23"/>
    <p:sldId id="419" r:id="rId24"/>
    <p:sldId id="420" r:id="rId25"/>
    <p:sldId id="389" r:id="rId26"/>
    <p:sldId id="421" r:id="rId27"/>
    <p:sldId id="422" r:id="rId28"/>
    <p:sldId id="423" r:id="rId29"/>
    <p:sldId id="424" r:id="rId30"/>
    <p:sldId id="425" r:id="rId31"/>
    <p:sldId id="426" r:id="rId32"/>
    <p:sldId id="428" r:id="rId33"/>
    <p:sldId id="429" r:id="rId34"/>
    <p:sldId id="451" r:id="rId35"/>
    <p:sldId id="444" r:id="rId36"/>
    <p:sldId id="445" r:id="rId37"/>
    <p:sldId id="446" r:id="rId38"/>
    <p:sldId id="447" r:id="rId39"/>
    <p:sldId id="448" r:id="rId40"/>
    <p:sldId id="449" r:id="rId41"/>
    <p:sldId id="450" r:id="rId42"/>
    <p:sldId id="430" r:id="rId43"/>
    <p:sldId id="431" r:id="rId44"/>
    <p:sldId id="432" r:id="rId45"/>
    <p:sldId id="433" r:id="rId46"/>
    <p:sldId id="434" r:id="rId47"/>
    <p:sldId id="435" r:id="rId48"/>
    <p:sldId id="436" r:id="rId4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1300">
          <p15:clr>
            <a:srgbClr val="A4A3A4"/>
          </p15:clr>
        </p15:guide>
        <p15:guide id="2" pos="2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3CC"/>
    <a:srgbClr val="FEFCB3"/>
    <a:srgbClr val="CC0000"/>
    <a:srgbClr val="F6F63F"/>
    <a:srgbClr val="D3ED18"/>
    <a:srgbClr val="00D3AD"/>
    <a:srgbClr val="9D6E03"/>
    <a:srgbClr val="DADE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30" autoAdjust="0"/>
  </p:normalViewPr>
  <p:slideViewPr>
    <p:cSldViewPr>
      <p:cViewPr varScale="1">
        <p:scale>
          <a:sx n="46" d="100"/>
          <a:sy n="46" d="100"/>
        </p:scale>
        <p:origin x="1590" y="60"/>
      </p:cViewPr>
      <p:guideLst>
        <p:guide orient="horz" pos="1300"/>
        <p:guide pos="2875"/>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image" Target="../media/image10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26.emf"/><Relationship Id="rId3" Type="http://schemas.openxmlformats.org/officeDocument/2006/relationships/image" Target="../media/image121.emf"/><Relationship Id="rId7" Type="http://schemas.openxmlformats.org/officeDocument/2006/relationships/image" Target="../media/image125.emf"/><Relationship Id="rId2" Type="http://schemas.openxmlformats.org/officeDocument/2006/relationships/image" Target="../media/image120.emf"/><Relationship Id="rId1" Type="http://schemas.openxmlformats.org/officeDocument/2006/relationships/image" Target="../media/image119.emf"/><Relationship Id="rId6" Type="http://schemas.openxmlformats.org/officeDocument/2006/relationships/image" Target="../media/image124.emf"/><Relationship Id="rId11" Type="http://schemas.openxmlformats.org/officeDocument/2006/relationships/image" Target="../media/image129.emf"/><Relationship Id="rId5" Type="http://schemas.openxmlformats.org/officeDocument/2006/relationships/image" Target="../media/image123.emf"/><Relationship Id="rId10" Type="http://schemas.openxmlformats.org/officeDocument/2006/relationships/image" Target="../media/image128.emf"/><Relationship Id="rId4" Type="http://schemas.openxmlformats.org/officeDocument/2006/relationships/image" Target="../media/image122.emf"/><Relationship Id="rId9" Type="http://schemas.openxmlformats.org/officeDocument/2006/relationships/image" Target="../media/image12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4" Type="http://schemas.openxmlformats.org/officeDocument/2006/relationships/image" Target="../media/image8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5" Type="http://schemas.openxmlformats.org/officeDocument/2006/relationships/image" Target="../media/image95.wmf"/><Relationship Id="rId4" Type="http://schemas.openxmlformats.org/officeDocument/2006/relationships/image" Target="../media/image94.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03.emf"/><Relationship Id="rId3" Type="http://schemas.openxmlformats.org/officeDocument/2006/relationships/image" Target="../media/image98.emf"/><Relationship Id="rId7" Type="http://schemas.openxmlformats.org/officeDocument/2006/relationships/image" Target="../media/image102.emf"/><Relationship Id="rId2" Type="http://schemas.openxmlformats.org/officeDocument/2006/relationships/image" Target="../media/image97.emf"/><Relationship Id="rId1" Type="http://schemas.openxmlformats.org/officeDocument/2006/relationships/image" Target="../media/image96.emf"/><Relationship Id="rId6" Type="http://schemas.openxmlformats.org/officeDocument/2006/relationships/image" Target="../media/image101.emf"/><Relationship Id="rId11" Type="http://schemas.openxmlformats.org/officeDocument/2006/relationships/image" Target="../media/image106.emf"/><Relationship Id="rId5" Type="http://schemas.openxmlformats.org/officeDocument/2006/relationships/image" Target="../media/image100.emf"/><Relationship Id="rId10" Type="http://schemas.openxmlformats.org/officeDocument/2006/relationships/image" Target="../media/image105.emf"/><Relationship Id="rId4" Type="http://schemas.openxmlformats.org/officeDocument/2006/relationships/image" Target="../media/image99.emf"/><Relationship Id="rId9" Type="http://schemas.openxmlformats.org/officeDocument/2006/relationships/image" Target="../media/image10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296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297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297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DFEA0306-A11D-46CA-9641-0D26ACD9F746}" type="slidenum">
              <a:rPr lang="en-US" altLang="en-US"/>
              <a:pPr/>
              <a:t>‹#›</a:t>
            </a:fld>
            <a:endParaRPr lang="en-US" altLang="en-US"/>
          </a:p>
        </p:txBody>
      </p:sp>
    </p:spTree>
    <p:extLst>
      <p:ext uri="{BB962C8B-B14F-4D97-AF65-F5344CB8AC3E}">
        <p14:creationId xmlns:p14="http://schemas.microsoft.com/office/powerpoint/2010/main" val="356698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3321EAC2-799C-4895-BC5D-BE114A36B1CE}" type="slidenum">
              <a:rPr lang="en-US" altLang="en-US"/>
              <a:pPr/>
              <a:t>‹#›</a:t>
            </a:fld>
            <a:endParaRPr lang="en-US" altLang="en-US"/>
          </a:p>
        </p:txBody>
      </p:sp>
    </p:spTree>
    <p:extLst>
      <p:ext uri="{BB962C8B-B14F-4D97-AF65-F5344CB8AC3E}">
        <p14:creationId xmlns:p14="http://schemas.microsoft.com/office/powerpoint/2010/main" val="1445062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0" charset="0"/>
        <a:ea typeface="ＭＳ Ｐゴシック" pitchFamily="76"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Times New Roman" pitchFamily="100" charset="0"/>
        <a:ea typeface="ＭＳ Ｐゴシック" pitchFamily="10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0"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6381657-7528-4FFB-B076-AB322B7776A1}" type="slidenum">
              <a:rPr lang="en-US" altLang="en-US" sz="1300"/>
              <a:pPr eaLnBrk="1" hangingPunct="1"/>
              <a:t>2</a:t>
            </a:fld>
            <a:endParaRPr lang="en-US" altLang="en-US" sz="1300"/>
          </a:p>
        </p:txBody>
      </p:sp>
      <p:sp>
        <p:nvSpPr>
          <p:cNvPr id="49154" name="Rectangle 2"/>
          <p:cNvSpPr>
            <a:spLocks noGrp="1" noRot="1" noChangeAspect="1" noChangeArrowheads="1" noTextEdit="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pitchFamily="18" charset="0"/>
              </a:rPr>
              <a:t>Neutron</a:t>
            </a:r>
            <a:r>
              <a:rPr lang="en-US" altLang="en-US" baseline="0" dirty="0" smtClean="0">
                <a:latin typeface="Times New Roman" pitchFamily="18" charset="0"/>
              </a:rPr>
              <a:t> magnetic dipole moment is the same as proton and is not zero indicating smaller building blocks, i.e. quarks.  For point particles, QM says </a:t>
            </a:r>
            <a:r>
              <a:rPr lang="en-US" altLang="en-US" baseline="0" dirty="0" err="1" smtClean="0">
                <a:latin typeface="Times New Roman" pitchFamily="18" charset="0"/>
              </a:rPr>
              <a:t>gs</a:t>
            </a:r>
            <a:r>
              <a:rPr lang="en-US" altLang="en-US" baseline="0" dirty="0" smtClean="0">
                <a:latin typeface="Times New Roman" pitchFamily="18" charset="0"/>
              </a:rPr>
              <a:t> = 2, which describe electron well. For proton </a:t>
            </a:r>
            <a:r>
              <a:rPr lang="en-US" altLang="en-US" baseline="0" dirty="0" err="1" smtClean="0">
                <a:latin typeface="Times New Roman" pitchFamily="18" charset="0"/>
              </a:rPr>
              <a:t>gs</a:t>
            </a:r>
            <a:r>
              <a:rPr lang="en-US" altLang="en-US" baseline="0" dirty="0" smtClean="0">
                <a:latin typeface="Times New Roman" pitchFamily="18" charset="0"/>
              </a:rPr>
              <a:t> ~5.6 and for neutron </a:t>
            </a:r>
            <a:r>
              <a:rPr lang="en-US" altLang="en-US" baseline="0" dirty="0" err="1" smtClean="0">
                <a:latin typeface="Times New Roman" pitchFamily="18" charset="0"/>
              </a:rPr>
              <a:t>gs</a:t>
            </a:r>
            <a:r>
              <a:rPr lang="en-US" altLang="en-US" baseline="0" dirty="0" smtClean="0">
                <a:latin typeface="Times New Roman" pitchFamily="18" charset="0"/>
              </a:rPr>
              <a:t> ~-3.8</a:t>
            </a:r>
            <a:endParaRPr lang="en-US" altLang="en-US" dirty="0" smtClean="0">
              <a:latin typeface="Times New Roman" pitchFamily="18" charset="0"/>
            </a:endParaRPr>
          </a:p>
        </p:txBody>
      </p:sp>
    </p:spTree>
    <p:extLst>
      <p:ext uri="{BB962C8B-B14F-4D97-AF65-F5344CB8AC3E}">
        <p14:creationId xmlns:p14="http://schemas.microsoft.com/office/powerpoint/2010/main" val="2089744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New Roman" charset="0"/>
                <a:ea typeface="ＭＳ Ｐゴシック" charset="-128"/>
              </a:rPr>
              <a:t>B</a:t>
            </a:r>
          </a:p>
          <a:p>
            <a:endParaRPr lang="en-US" altLang="en-US" smtClean="0">
              <a:latin typeface="Times New Roman" charset="0"/>
              <a:ea typeface="ＭＳ Ｐゴシック" charset="-128"/>
            </a:endParaRPr>
          </a:p>
          <a:p>
            <a:r>
              <a:rPr lang="en-US" altLang="en-US" smtClean="0">
                <a:latin typeface="Times New Roman" charset="0"/>
                <a:ea typeface="ＭＳ Ｐゴシック" charset="-128"/>
              </a:rPr>
              <a:t>At the speed of the fields, which is at the speed of light.</a:t>
            </a: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3FA9573-DD45-4DA1-A982-0B1C540AD85A}" type="slidenum">
              <a:rPr lang="en-US" altLang="en-US" sz="1300"/>
              <a:pPr eaLnBrk="1" hangingPunct="1"/>
              <a:t>26</a:t>
            </a:fld>
            <a:endParaRPr lang="en-US" altLang="en-US" sz="1300"/>
          </a:p>
        </p:txBody>
      </p:sp>
    </p:spTree>
    <p:extLst>
      <p:ext uri="{BB962C8B-B14F-4D97-AF65-F5344CB8AC3E}">
        <p14:creationId xmlns:p14="http://schemas.microsoft.com/office/powerpoint/2010/main" val="2120709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New Roman" charset="0"/>
                <a:ea typeface="ＭＳ Ｐゴシック" charset="-128"/>
              </a:rPr>
              <a:t>D.</a:t>
            </a:r>
          </a:p>
          <a:p>
            <a:r>
              <a:rPr lang="en-US" altLang="en-US" b="1" dirty="0" smtClean="0">
                <a:latin typeface="Times New Roman" charset="0"/>
                <a:ea typeface="ＭＳ Ｐゴシック" charset="-128"/>
              </a:rPr>
              <a:t>10^5 sec ~ 28 hours.  </a:t>
            </a:r>
          </a:p>
          <a:p>
            <a:endParaRPr lang="en-US" altLang="en-US" b="1" dirty="0" smtClean="0">
              <a:latin typeface="Times New Roman" charset="0"/>
              <a:ea typeface="ＭＳ Ｐゴシック" charset="-128"/>
            </a:endParaRPr>
          </a:p>
          <a:p>
            <a:r>
              <a:rPr lang="en-US" altLang="en-US" dirty="0" smtClean="0">
                <a:latin typeface="Times New Roman" charset="0"/>
                <a:ea typeface="ＭＳ Ｐゴシック" charset="-128"/>
              </a:rPr>
              <a:t>Images:</a:t>
            </a:r>
          </a:p>
          <a:p>
            <a:r>
              <a:rPr lang="en-US" altLang="en-US" dirty="0" smtClean="0">
                <a:latin typeface="Times New Roman" charset="0"/>
                <a:ea typeface="ＭＳ Ｐゴシック" charset="-128"/>
              </a:rPr>
              <a:t>http://www.treeliving.com/home-lighting-–-how-save-energy</a:t>
            </a:r>
          </a:p>
          <a:p>
            <a:r>
              <a:rPr lang="en-US" altLang="en-US" dirty="0" smtClean="0">
                <a:latin typeface="Times New Roman" charset="0"/>
                <a:ea typeface="ＭＳ Ｐゴシック" charset="-128"/>
              </a:rPr>
              <a:t>http://www.nrel.gov/news/features/feature_detail.cfm/feature_id=1616</a:t>
            </a:r>
          </a:p>
          <a:p>
            <a:endParaRPr lang="en-US" altLang="en-US" dirty="0" smtClean="0">
              <a:latin typeface="Times New Roman" charset="0"/>
              <a:ea typeface="ＭＳ Ｐゴシック" charset="-128"/>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FA56304-7E6B-4399-8521-63D95A106745}" type="slidenum">
              <a:rPr lang="en-US" altLang="en-US" sz="1300"/>
              <a:pPr eaLnBrk="1" hangingPunct="1"/>
              <a:t>27</a:t>
            </a:fld>
            <a:endParaRPr lang="en-US" altLang="en-US" sz="1300"/>
          </a:p>
        </p:txBody>
      </p:sp>
    </p:spTree>
    <p:extLst>
      <p:ext uri="{BB962C8B-B14F-4D97-AF65-F5344CB8AC3E}">
        <p14:creationId xmlns:p14="http://schemas.microsoft.com/office/powerpoint/2010/main" val="187202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New Roman" charset="0"/>
                <a:ea typeface="ＭＳ Ｐゴシック" charset="-128"/>
              </a:rPr>
              <a:t>A.  </a:t>
            </a:r>
          </a:p>
          <a:p>
            <a:r>
              <a:rPr lang="en-US" altLang="en-US" b="1" smtClean="0">
                <a:latin typeface="Times New Roman" charset="0"/>
                <a:ea typeface="ＭＳ Ｐゴシック" charset="-128"/>
              </a:rPr>
              <a:t>(5/3) x 10^(-8) sec ~ 16 x 10^(-9) seconds. </a:t>
            </a:r>
            <a:endParaRPr lang="en-US" altLang="en-US" smtClean="0">
              <a:latin typeface="Times New Roman" charset="0"/>
              <a:ea typeface="ＭＳ Ｐゴシック" charset="-128"/>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BE5FACD-5875-4D1C-B1A3-7D6C60EDB367}" type="slidenum">
              <a:rPr lang="en-US" altLang="en-US" sz="1300"/>
              <a:pPr eaLnBrk="1" hangingPunct="1"/>
              <a:t>28</a:t>
            </a:fld>
            <a:endParaRPr lang="en-US" altLang="en-US" sz="1300"/>
          </a:p>
        </p:txBody>
      </p:sp>
    </p:spTree>
    <p:extLst>
      <p:ext uri="{BB962C8B-B14F-4D97-AF65-F5344CB8AC3E}">
        <p14:creationId xmlns:p14="http://schemas.microsoft.com/office/powerpoint/2010/main" val="57629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New Roman" charset="0"/>
                <a:ea typeface="ＭＳ Ｐゴシック" charset="-128"/>
              </a:rPr>
              <a:t>A.  </a:t>
            </a:r>
          </a:p>
          <a:p>
            <a:r>
              <a:rPr lang="en-US" altLang="en-US" b="1" smtClean="0">
                <a:latin typeface="Times New Roman" charset="0"/>
                <a:ea typeface="ＭＳ Ｐゴシック" charset="-128"/>
              </a:rPr>
              <a:t>(5/3) x 10^(-8) sec ~ 16 x 10^(-9) seconds. </a:t>
            </a:r>
            <a:endParaRPr lang="en-US" altLang="en-US" smtClean="0">
              <a:latin typeface="Times New Roman" charset="0"/>
              <a:ea typeface="ＭＳ Ｐゴシック" charset="-128"/>
            </a:endParaRP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8B3F9C6-B09C-4652-B1C6-CF090DBCE7CC}" type="slidenum">
              <a:rPr lang="en-US" altLang="en-US" sz="1300"/>
              <a:pPr eaLnBrk="1" hangingPunct="1"/>
              <a:t>29</a:t>
            </a:fld>
            <a:endParaRPr lang="en-US" altLang="en-US" sz="1300"/>
          </a:p>
        </p:txBody>
      </p:sp>
    </p:spTree>
    <p:extLst>
      <p:ext uri="{BB962C8B-B14F-4D97-AF65-F5344CB8AC3E}">
        <p14:creationId xmlns:p14="http://schemas.microsoft.com/office/powerpoint/2010/main" val="2453774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New Roman" charset="0"/>
                <a:ea typeface="ＭＳ Ｐゴシック" charset="-128"/>
              </a:rPr>
              <a:t>B</a:t>
            </a:r>
          </a:p>
          <a:p>
            <a:endParaRPr lang="en-US" altLang="en-US" smtClean="0">
              <a:latin typeface="Times New Roman" charset="0"/>
              <a:ea typeface="ＭＳ Ｐゴシック" charset="-128"/>
            </a:endParaRPr>
          </a:p>
          <a:p>
            <a:r>
              <a:rPr lang="en-US" altLang="en-US" smtClean="0">
                <a:latin typeface="Times New Roman" charset="0"/>
                <a:ea typeface="ＭＳ Ｐゴシック" charset="-128"/>
              </a:rPr>
              <a:t>At the speed of the fields, which is at the speed of light.</a:t>
            </a: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1C9678C-A765-469C-A95F-CF4AF91CD7AF}" type="slidenum">
              <a:rPr lang="en-US" altLang="en-US" sz="1300"/>
              <a:pPr eaLnBrk="1" hangingPunct="1"/>
              <a:t>30</a:t>
            </a:fld>
            <a:endParaRPr lang="en-US" altLang="en-US" sz="1300"/>
          </a:p>
        </p:txBody>
      </p:sp>
    </p:spTree>
    <p:extLst>
      <p:ext uri="{BB962C8B-B14F-4D97-AF65-F5344CB8AC3E}">
        <p14:creationId xmlns:p14="http://schemas.microsoft.com/office/powerpoint/2010/main" val="2577858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64BF8B1-F119-4BD0-AF5A-EC271C185CEA}" type="slidenum">
              <a:rPr lang="en-US" altLang="en-US" sz="1300"/>
              <a:pPr eaLnBrk="1" hangingPunct="1"/>
              <a:t>31</a:t>
            </a:fld>
            <a:endParaRPr lang="en-US" altLang="en-US" sz="1300"/>
          </a:p>
        </p:txBody>
      </p:sp>
      <p:sp>
        <p:nvSpPr>
          <p:cNvPr id="38914" name="Rectangle 2"/>
          <p:cNvSpPr>
            <a:spLocks noGrp="1" noRot="1" noChangeAspect="1" noChangeArrowheads="1"/>
          </p:cNvSpPr>
          <p:nvPr>
            <p:ph type="sldImg"/>
          </p:nvPr>
        </p:nvSpPr>
        <p:spPr>
          <a:solidFill>
            <a:srgbClr val="FFFFFF"/>
          </a:solidFill>
          <a:ln/>
        </p:spPr>
      </p:sp>
      <p:sp>
        <p:nvSpPr>
          <p:cNvPr id="3891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Just after connecting the circuit but before equilibrium is established, the electric field in the narrow resistor might temporarily be about the same as the electric field in the thick wires, leading to a comparable drift velocity. But since Athin is less than Athick, electrons accumulate at the right end of the thin wire, increasing the E field in the thin wire. Similarly, a deficiency of electrons develops at the left end because the number of electrons emerging from the wire is too small. These fields reach equilibrium when as many electrons leave the thin wire as enter. This happens when Ethin = Athick/Athin * Ethick.</a:t>
            </a:r>
          </a:p>
        </p:txBody>
      </p:sp>
    </p:spTree>
    <p:extLst>
      <p:ext uri="{BB962C8B-B14F-4D97-AF65-F5344CB8AC3E}">
        <p14:creationId xmlns:p14="http://schemas.microsoft.com/office/powerpoint/2010/main" val="498852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283E97F-2FC8-4093-871C-3B2D280FA783}" type="slidenum">
              <a:rPr lang="en-US" altLang="en-US" sz="1300"/>
              <a:pPr eaLnBrk="1" hangingPunct="1"/>
              <a:t>32</a:t>
            </a:fld>
            <a:endParaRPr lang="en-US" altLang="en-US" sz="1300"/>
          </a:p>
        </p:txBody>
      </p:sp>
      <p:sp>
        <p:nvSpPr>
          <p:cNvPr id="43010" name="Rectangle 2"/>
          <p:cNvSpPr>
            <a:spLocks noGrp="1" noRot="1" noChangeAspect="1" noChangeArrowheads="1" noTextEdit="1"/>
          </p:cNvSpPr>
          <p:nvPr>
            <p:ph type="sldImg"/>
          </p:nvPr>
        </p:nvSpPr>
        <p:spPr>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Arial" charset="0"/>
                <a:ea typeface="ＭＳ Ｐゴシック" charset="-128"/>
              </a:rPr>
              <a:t>From charge conservation and definition of steady state: Node rule – tells us about relations between currents in different parts. But what about actual current? How large is it.</a:t>
            </a:r>
          </a:p>
          <a:p>
            <a:r>
              <a:rPr lang="en-US" altLang="en-US" smtClean="0">
                <a:latin typeface="Arial" charset="0"/>
                <a:ea typeface="ＭＳ Ｐゴシック" charset="-128"/>
              </a:rPr>
              <a:t>To answer – turn to energy conservation principle. Consider one electron as it is transported around the circuit.</a:t>
            </a:r>
          </a:p>
          <a:p>
            <a:r>
              <a:rPr lang="en-US" altLang="en-US" smtClean="0">
                <a:latin typeface="Arial" charset="0"/>
                <a:ea typeface="ＭＳ Ｐゴシック" charset="-128"/>
              </a:rPr>
              <a:t>Energy gained by e as it is transported between terminals in a battery is dissipated in the rest of the circuit.</a:t>
            </a:r>
          </a:p>
          <a:p>
            <a:r>
              <a:rPr lang="en-US" altLang="en-US" smtClean="0">
                <a:latin typeface="Arial" charset="0"/>
                <a:ea typeface="ＭＳ Ｐゴシック" charset="-128"/>
              </a:rPr>
              <a:t>Use round-trip.</a:t>
            </a:r>
          </a:p>
        </p:txBody>
      </p:sp>
    </p:spTree>
    <p:extLst>
      <p:ext uri="{BB962C8B-B14F-4D97-AF65-F5344CB8AC3E}">
        <p14:creationId xmlns:p14="http://schemas.microsoft.com/office/powerpoint/2010/main" val="1341194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BC5DB80-B6AB-4BCC-9B15-418AC0154E95}" type="slidenum">
              <a:rPr lang="en-US" altLang="en-US" sz="1300"/>
              <a:pPr eaLnBrk="1" hangingPunct="1"/>
              <a:t>33</a:t>
            </a:fld>
            <a:endParaRPr lang="en-US" altLang="en-US" sz="1300"/>
          </a:p>
        </p:txBody>
      </p:sp>
      <p:sp>
        <p:nvSpPr>
          <p:cNvPr id="45058" name="Rectangle 2"/>
          <p:cNvSpPr>
            <a:spLocks noGrp="1" noRot="1" noChangeAspect="1" noChangeArrowheads="1" noTextEdit="1"/>
          </p:cNvSpPr>
          <p:nvPr>
            <p:ph type="sldImg"/>
          </p:nvPr>
        </p:nvSpPr>
        <p:spPr>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solidFill>
                  <a:srgbClr val="800000"/>
                </a:solidFill>
                <a:latin typeface="Arial" charset="0"/>
                <a:ea typeface="ＭＳ Ｐゴシック" charset="-128"/>
                <a:cs typeface="Arial" charset="0"/>
              </a:rPr>
              <a:t>Add pics of coffeemakers, refrigerators etc. as elements in a circuit.</a:t>
            </a:r>
          </a:p>
        </p:txBody>
      </p:sp>
    </p:spTree>
    <p:extLst>
      <p:ext uri="{BB962C8B-B14F-4D97-AF65-F5344CB8AC3E}">
        <p14:creationId xmlns:p14="http://schemas.microsoft.com/office/powerpoint/2010/main" val="2938907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C9D49601-3F81-414C-92D1-9ADCA6313B9F}" type="slidenum">
              <a:rPr lang="ja-JP" altLang="en-US" sz="1300" i="0" smtClean="0"/>
              <a:pPr/>
              <a:t>34</a:t>
            </a:fld>
            <a:endParaRPr lang="en-US" altLang="ja-JP" sz="1300" i="0" smtClean="0"/>
          </a:p>
        </p:txBody>
      </p:sp>
      <p:sp>
        <p:nvSpPr>
          <p:cNvPr id="28675" name="Rectangle 2"/>
          <p:cNvSpPr>
            <a:spLocks noGrp="1" noRot="1" noChangeAspect="1" noChangeArrowheads="1" noTextEdit="1"/>
          </p:cNvSpPr>
          <p:nvPr>
            <p:ph type="sldImg"/>
          </p:nvPr>
        </p:nvSpPr>
        <p:spPr>
          <a:xfrm>
            <a:off x="1258888" y="720725"/>
            <a:ext cx="4799012" cy="3598863"/>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ja-JP" altLang="en-US" smtClean="0"/>
          </a:p>
        </p:txBody>
      </p:sp>
    </p:spTree>
    <p:extLst>
      <p:ext uri="{BB962C8B-B14F-4D97-AF65-F5344CB8AC3E}">
        <p14:creationId xmlns:p14="http://schemas.microsoft.com/office/powerpoint/2010/main" val="2128474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DD1C876A-3033-44FC-9245-AD7E4A54C3A5}" type="slidenum">
              <a:rPr lang="ja-JP" altLang="en-US" sz="1300" i="0" smtClean="0"/>
              <a:pPr/>
              <a:t>35</a:t>
            </a:fld>
            <a:endParaRPr lang="en-US" altLang="ja-JP" sz="1300" i="0" smtClean="0"/>
          </a:p>
        </p:txBody>
      </p:sp>
      <p:sp>
        <p:nvSpPr>
          <p:cNvPr id="29699" name="Rectangle 2"/>
          <p:cNvSpPr>
            <a:spLocks noGrp="1" noRot="1" noChangeAspect="1" noChangeArrowheads="1" noTextEdit="1"/>
          </p:cNvSpPr>
          <p:nvPr>
            <p:ph type="sldImg"/>
          </p:nvPr>
        </p:nvSpPr>
        <p:spPr>
          <a:xfrm>
            <a:off x="1258888" y="720725"/>
            <a:ext cx="4797425" cy="3598863"/>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Current dirction is the moving direction of positive charge, i.e. the electric field direction, therefore, following the current direction, potential drops</a:t>
            </a:r>
          </a:p>
          <a:p>
            <a:endParaRPr lang="en-US" altLang="en-US" smtClean="0"/>
          </a:p>
        </p:txBody>
      </p:sp>
    </p:spTree>
    <p:extLst>
      <p:ext uri="{BB962C8B-B14F-4D97-AF65-F5344CB8AC3E}">
        <p14:creationId xmlns:p14="http://schemas.microsoft.com/office/powerpoint/2010/main" val="175584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Asking student</a:t>
            </a:r>
            <a:r>
              <a:rPr lang="en-US" baseline="0" dirty="0" smtClean="0"/>
              <a:t> these questions to draw </a:t>
            </a:r>
            <a:r>
              <a:rPr lang="en-US" baseline="0" dirty="0" err="1" smtClean="0"/>
              <a:t>attentation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321EAC2-799C-4895-BC5D-BE114A36B1CE}" type="slidenum">
              <a:rPr lang="en-US" altLang="en-US" smtClean="0"/>
              <a:pPr/>
              <a:t>4</a:t>
            </a:fld>
            <a:endParaRPr lang="en-US" altLang="en-US"/>
          </a:p>
        </p:txBody>
      </p:sp>
    </p:spTree>
    <p:extLst>
      <p:ext uri="{BB962C8B-B14F-4D97-AF65-F5344CB8AC3E}">
        <p14:creationId xmlns:p14="http://schemas.microsoft.com/office/powerpoint/2010/main" val="3821579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BA47961D-6C3E-4CAF-9505-136319BEA715}" type="slidenum">
              <a:rPr lang="ja-JP" altLang="en-US" sz="1300" i="0" smtClean="0"/>
              <a:pPr/>
              <a:t>36</a:t>
            </a:fld>
            <a:endParaRPr lang="en-US" altLang="ja-JP" sz="1300" i="0" smtClean="0"/>
          </a:p>
        </p:txBody>
      </p:sp>
      <p:sp>
        <p:nvSpPr>
          <p:cNvPr id="30723" name="Rectangle 2"/>
          <p:cNvSpPr>
            <a:spLocks noGrp="1" noRot="1" noChangeAspect="1" noChangeArrowheads="1" noTextEdit="1"/>
          </p:cNvSpPr>
          <p:nvPr>
            <p:ph type="sldImg"/>
          </p:nvPr>
        </p:nvSpPr>
        <p:spPr>
          <a:xfrm>
            <a:off x="1258888" y="720725"/>
            <a:ext cx="4797425" cy="3598863"/>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45146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885406E6-D655-405D-AFB1-F3C07AF25860}" type="slidenum">
              <a:rPr lang="ja-JP" altLang="en-US" sz="1300" i="0" smtClean="0"/>
              <a:pPr/>
              <a:t>37</a:t>
            </a:fld>
            <a:endParaRPr lang="en-US" altLang="ja-JP" sz="1300" i="0" smtClean="0"/>
          </a:p>
        </p:txBody>
      </p:sp>
      <p:sp>
        <p:nvSpPr>
          <p:cNvPr id="31747" name="Rectangle 2"/>
          <p:cNvSpPr>
            <a:spLocks noGrp="1" noRot="1" noChangeAspect="1" noChangeArrowheads="1" noTextEdit="1"/>
          </p:cNvSpPr>
          <p:nvPr>
            <p:ph type="sldImg"/>
          </p:nvPr>
        </p:nvSpPr>
        <p:spPr>
          <a:xfrm>
            <a:off x="1258888" y="720725"/>
            <a:ext cx="4797425" cy="3598863"/>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Current dirction is the moving direction of positive charge, i.e. the electric field direction, therefore, following the current direction, potential drops</a:t>
            </a:r>
          </a:p>
        </p:txBody>
      </p:sp>
    </p:spTree>
    <p:extLst>
      <p:ext uri="{BB962C8B-B14F-4D97-AF65-F5344CB8AC3E}">
        <p14:creationId xmlns:p14="http://schemas.microsoft.com/office/powerpoint/2010/main" val="2167522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935B37D1-CCD4-4D24-B993-11826650343D}" type="slidenum">
              <a:rPr lang="ja-JP" altLang="en-US" sz="1300" i="0" smtClean="0"/>
              <a:pPr/>
              <a:t>38</a:t>
            </a:fld>
            <a:endParaRPr lang="en-US" altLang="ja-JP" sz="1300" i="0" smtClean="0"/>
          </a:p>
        </p:txBody>
      </p:sp>
      <p:sp>
        <p:nvSpPr>
          <p:cNvPr id="32771" name="Rectangle 2"/>
          <p:cNvSpPr>
            <a:spLocks noGrp="1" noRot="1" noChangeAspect="1" noChangeArrowheads="1" noTextEdit="1"/>
          </p:cNvSpPr>
          <p:nvPr>
            <p:ph type="sldImg"/>
          </p:nvPr>
        </p:nvSpPr>
        <p:spPr>
          <a:xfrm>
            <a:off x="1258888" y="720725"/>
            <a:ext cx="4797425" cy="3598863"/>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3650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9ED7E102-A657-48FE-A7D7-4A139A9CD15B}" type="slidenum">
              <a:rPr lang="ja-JP" altLang="en-US" sz="1300" i="0" smtClean="0"/>
              <a:pPr/>
              <a:t>39</a:t>
            </a:fld>
            <a:endParaRPr lang="en-US" altLang="ja-JP" sz="1300" i="0" smtClean="0"/>
          </a:p>
        </p:txBody>
      </p:sp>
      <p:sp>
        <p:nvSpPr>
          <p:cNvPr id="33795" name="Rectangle 2"/>
          <p:cNvSpPr>
            <a:spLocks noGrp="1" noRot="1" noChangeAspect="1" noChangeArrowheads="1" noTextEdit="1"/>
          </p:cNvSpPr>
          <p:nvPr>
            <p:ph type="sldImg"/>
          </p:nvPr>
        </p:nvSpPr>
        <p:spPr>
          <a:xfrm>
            <a:off x="1258888" y="720725"/>
            <a:ext cx="4797425" cy="3598863"/>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69358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85F71C8D-A84B-478B-A6E0-1F64E73588E0}" type="slidenum">
              <a:rPr lang="ja-JP" altLang="en-US" sz="1300" i="0" smtClean="0"/>
              <a:pPr/>
              <a:t>40</a:t>
            </a:fld>
            <a:endParaRPr lang="en-US" altLang="ja-JP" sz="1300" i="0" smtClean="0"/>
          </a:p>
        </p:txBody>
      </p:sp>
      <p:sp>
        <p:nvSpPr>
          <p:cNvPr id="34819" name="Rectangle 2"/>
          <p:cNvSpPr>
            <a:spLocks noGrp="1" noRot="1" noChangeAspect="1" noChangeArrowheads="1" noTextEdit="1"/>
          </p:cNvSpPr>
          <p:nvPr>
            <p:ph type="sldImg"/>
          </p:nvPr>
        </p:nvSpPr>
        <p:spPr>
          <a:xfrm>
            <a:off x="1258888" y="720725"/>
            <a:ext cx="4797425" cy="35988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85884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66E69432-EED2-44C5-B159-A74F59BEECF4}" type="slidenum">
              <a:rPr lang="ja-JP" altLang="en-US" sz="1300" i="0" smtClean="0"/>
              <a:pPr/>
              <a:t>41</a:t>
            </a:fld>
            <a:endParaRPr lang="en-US" altLang="ja-JP" sz="1300" i="0" smtClean="0"/>
          </a:p>
        </p:txBody>
      </p:sp>
      <p:sp>
        <p:nvSpPr>
          <p:cNvPr id="35843" name="Rectangle 2"/>
          <p:cNvSpPr>
            <a:spLocks noGrp="1" noRot="1" noChangeAspect="1" noChangeArrowheads="1" noTextEdit="1"/>
          </p:cNvSpPr>
          <p:nvPr>
            <p:ph type="sldImg"/>
          </p:nvPr>
        </p:nvSpPr>
        <p:spPr>
          <a:xfrm>
            <a:off x="1258888" y="720725"/>
            <a:ext cx="4797425" cy="3598863"/>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95534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595498E-B3AE-42A9-A145-62B3AB8FCA0D}" type="slidenum">
              <a:rPr lang="en-US" altLang="en-US" sz="1300"/>
              <a:pPr eaLnBrk="1" hangingPunct="1"/>
              <a:t>42</a:t>
            </a:fld>
            <a:endParaRPr lang="en-US" altLang="en-US" sz="1300"/>
          </a:p>
        </p:txBody>
      </p:sp>
      <p:sp>
        <p:nvSpPr>
          <p:cNvPr id="47106" name="Rectangle 2"/>
          <p:cNvSpPr>
            <a:spLocks noGrp="1" noRot="1" noChangeAspect="1" noChangeArrowheads="1" noTextEdit="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solidFill>
                  <a:srgbClr val="800000"/>
                </a:solidFill>
                <a:latin typeface="Arial" charset="0"/>
                <a:ea typeface="ＭＳ Ｐゴシック" charset="-128"/>
                <a:cs typeface="Arial" charset="0"/>
              </a:rPr>
              <a:t>After getting </a:t>
            </a:r>
            <a:r>
              <a:rPr lang="en-US" altLang="en-US" i="1" smtClean="0">
                <a:solidFill>
                  <a:srgbClr val="800000"/>
                </a:solidFill>
                <a:latin typeface="Arial" charset="0"/>
                <a:ea typeface="ＭＳ Ｐゴシック" charset="-128"/>
                <a:cs typeface="Arial" charset="0"/>
              </a:rPr>
              <a:t>i</a:t>
            </a:r>
            <a:r>
              <a:rPr lang="en-US" altLang="en-US" smtClean="0">
                <a:solidFill>
                  <a:srgbClr val="800000"/>
                </a:solidFill>
                <a:latin typeface="Arial" charset="0"/>
                <a:ea typeface="ＭＳ Ｐゴシック" charset="-128"/>
                <a:cs typeface="Arial" charset="0"/>
              </a:rPr>
              <a:t>  for both – ask how much brighter? How much more heat dissipate with 2 batteries?</a:t>
            </a:r>
          </a:p>
          <a:p>
            <a:r>
              <a:rPr lang="en-US" altLang="en-US" smtClean="0">
                <a:solidFill>
                  <a:srgbClr val="800000"/>
                </a:solidFill>
                <a:latin typeface="Arial" charset="0"/>
                <a:ea typeface="ＭＳ Ｐゴシック" charset="-128"/>
                <a:cs typeface="Arial" charset="0"/>
              </a:rPr>
              <a:t>In reality: not 4x because mobility changes with temperature., I.e. current also does not go twice up. </a:t>
            </a:r>
          </a:p>
        </p:txBody>
      </p:sp>
    </p:spTree>
    <p:extLst>
      <p:ext uri="{BB962C8B-B14F-4D97-AF65-F5344CB8AC3E}">
        <p14:creationId xmlns:p14="http://schemas.microsoft.com/office/powerpoint/2010/main" val="825467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4100FC3-B6C5-4945-A404-BEB1E877A604}" type="slidenum">
              <a:rPr lang="en-US" altLang="en-US" sz="1300"/>
              <a:pPr eaLnBrk="1" hangingPunct="1"/>
              <a:t>43</a:t>
            </a:fld>
            <a:endParaRPr lang="en-US" altLang="en-US" sz="1300"/>
          </a:p>
        </p:txBody>
      </p:sp>
      <p:sp>
        <p:nvSpPr>
          <p:cNvPr id="49154" name="Rectangle 2"/>
          <p:cNvSpPr>
            <a:spLocks noGrp="1" noRot="1" noChangeAspect="1" noChangeArrowheads="1" noTextEdit="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charset="0"/>
              <a:ea typeface="ＭＳ Ｐゴシック" charset="-128"/>
            </a:endParaRPr>
          </a:p>
        </p:txBody>
      </p:sp>
    </p:spTree>
    <p:extLst>
      <p:ext uri="{BB962C8B-B14F-4D97-AF65-F5344CB8AC3E}">
        <p14:creationId xmlns:p14="http://schemas.microsoft.com/office/powerpoint/2010/main" val="1650750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9ECDDC2-9D8F-420F-804E-E757DB49CA07}" type="slidenum">
              <a:rPr lang="en-US" altLang="en-US" sz="1300"/>
              <a:pPr eaLnBrk="1" hangingPunct="1"/>
              <a:t>44</a:t>
            </a:fld>
            <a:endParaRPr lang="en-US" altLang="en-US" sz="1300"/>
          </a:p>
        </p:txBody>
      </p:sp>
      <p:sp>
        <p:nvSpPr>
          <p:cNvPr id="51202" name="Rectangle 2"/>
          <p:cNvSpPr>
            <a:spLocks noGrp="1" noRot="1" noChangeAspect="1" noChangeArrowheads="1" noTextEdit="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solidFill>
                  <a:srgbClr val="800000"/>
                </a:solidFill>
                <a:latin typeface="Arial" charset="0"/>
                <a:ea typeface="ＭＳ Ｐゴシック" charset="-128"/>
                <a:cs typeface="Arial" charset="0"/>
              </a:rPr>
              <a:t>Electric field is half -&gt; half the drift speed -&gt; half the current. Note that we are considering the wire to be a </a:t>
            </a:r>
            <a:r>
              <a:rPr lang="ja-JP" altLang="en-US" smtClean="0">
                <a:solidFill>
                  <a:srgbClr val="800000"/>
                </a:solidFill>
                <a:latin typeface="Arial" charset="0"/>
                <a:ea typeface="ＭＳ Ｐゴシック" charset="-128"/>
                <a:cs typeface="Arial" charset="0"/>
              </a:rPr>
              <a:t>“</a:t>
            </a:r>
            <a:r>
              <a:rPr lang="en-US" altLang="ja-JP" smtClean="0">
                <a:solidFill>
                  <a:srgbClr val="800000"/>
                </a:solidFill>
                <a:latin typeface="Arial" charset="0"/>
                <a:ea typeface="ＭＳ Ｐゴシック" charset="-128"/>
                <a:cs typeface="Arial" charset="0"/>
              </a:rPr>
              <a:t>resistive</a:t>
            </a:r>
            <a:r>
              <a:rPr lang="ja-JP" altLang="en-US" smtClean="0">
                <a:solidFill>
                  <a:srgbClr val="800000"/>
                </a:solidFill>
                <a:latin typeface="Arial" charset="0"/>
                <a:ea typeface="ＭＳ Ｐゴシック" charset="-128"/>
                <a:cs typeface="Arial" charset="0"/>
              </a:rPr>
              <a:t>”</a:t>
            </a:r>
            <a:r>
              <a:rPr lang="en-US" altLang="ja-JP" smtClean="0">
                <a:solidFill>
                  <a:srgbClr val="800000"/>
                </a:solidFill>
                <a:latin typeface="Arial" charset="0"/>
                <a:ea typeface="ＭＳ Ｐゴシック" charset="-128"/>
                <a:cs typeface="Arial" charset="0"/>
              </a:rPr>
              <a:t> wire.</a:t>
            </a:r>
            <a:endParaRPr lang="en-US" altLang="en-US" smtClean="0">
              <a:solidFill>
                <a:srgbClr val="800000"/>
              </a:solidFill>
              <a:latin typeface="Arial" charset="0"/>
              <a:ea typeface="ＭＳ Ｐゴシック" charset="-128"/>
              <a:cs typeface="Arial" charset="0"/>
            </a:endParaRPr>
          </a:p>
        </p:txBody>
      </p:sp>
    </p:spTree>
    <p:extLst>
      <p:ext uri="{BB962C8B-B14F-4D97-AF65-F5344CB8AC3E}">
        <p14:creationId xmlns:p14="http://schemas.microsoft.com/office/powerpoint/2010/main" val="192586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BBAF6B9-D986-4E08-8980-465721F12922}" type="slidenum">
              <a:rPr lang="en-US" altLang="en-US" sz="1300"/>
              <a:pPr eaLnBrk="1" hangingPunct="1"/>
              <a:t>45</a:t>
            </a:fld>
            <a:endParaRPr lang="en-US" altLang="en-US" sz="1300"/>
          </a:p>
        </p:txBody>
      </p:sp>
      <p:sp>
        <p:nvSpPr>
          <p:cNvPr id="53250" name="Rectangle 2"/>
          <p:cNvSpPr>
            <a:spLocks noGrp="1" noRot="1" noChangeAspect="1" noChangeArrowheads="1" noTextEdit="1"/>
          </p:cNvSpPr>
          <p:nvPr>
            <p:ph type="sldImg"/>
          </p:nvPr>
        </p:nvSpPr>
        <p:spPr>
          <a:solidFill>
            <a:srgbClr val="FFFFFF"/>
          </a:solidFill>
          <a:ln/>
        </p:spPr>
      </p:sp>
      <p:sp>
        <p:nvSpPr>
          <p:cNvPr id="53251"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solidFill>
                  <a:srgbClr val="800000"/>
                </a:solidFill>
                <a:latin typeface="Arial" charset="0"/>
                <a:ea typeface="ＭＳ Ｐゴシック" charset="-128"/>
                <a:cs typeface="Arial" charset="0"/>
              </a:rPr>
              <a:t>Electric field in the wire doesn</a:t>
            </a:r>
            <a:r>
              <a:rPr lang="ja-JP" altLang="en-US" smtClean="0">
                <a:solidFill>
                  <a:srgbClr val="800000"/>
                </a:solidFill>
                <a:latin typeface="Arial" charset="0"/>
                <a:ea typeface="ＭＳ Ｐゴシック" charset="-128"/>
                <a:cs typeface="Arial" charset="0"/>
              </a:rPr>
              <a:t>’</a:t>
            </a:r>
            <a:r>
              <a:rPr lang="en-US" altLang="ja-JP" smtClean="0">
                <a:solidFill>
                  <a:srgbClr val="800000"/>
                </a:solidFill>
                <a:latin typeface="Arial" charset="0"/>
                <a:ea typeface="ＭＳ Ｐゴシック" charset="-128"/>
                <a:cs typeface="Arial" charset="0"/>
              </a:rPr>
              <a:t>t change when we use a thicker wire -&gt; current doubles</a:t>
            </a:r>
            <a:endParaRPr lang="en-US" altLang="en-US" smtClean="0">
              <a:solidFill>
                <a:srgbClr val="800000"/>
              </a:solidFill>
              <a:latin typeface="Arial" charset="0"/>
              <a:ea typeface="ＭＳ Ｐゴシック" charset="-128"/>
              <a:cs typeface="Arial" charset="0"/>
            </a:endParaRPr>
          </a:p>
        </p:txBody>
      </p:sp>
    </p:spTree>
    <p:extLst>
      <p:ext uri="{BB962C8B-B14F-4D97-AF65-F5344CB8AC3E}">
        <p14:creationId xmlns:p14="http://schemas.microsoft.com/office/powerpoint/2010/main" val="240219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Asking student</a:t>
            </a:r>
            <a:r>
              <a:rPr lang="en-US" baseline="0" dirty="0" smtClean="0"/>
              <a:t> these questions to draw </a:t>
            </a:r>
            <a:r>
              <a:rPr lang="en-US" baseline="0" dirty="0" err="1" smtClean="0"/>
              <a:t>attentation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321EAC2-799C-4895-BC5D-BE114A36B1CE}" type="slidenum">
              <a:rPr lang="en-US" altLang="en-US" smtClean="0"/>
              <a:pPr/>
              <a:t>5</a:t>
            </a:fld>
            <a:endParaRPr lang="en-US" altLang="en-US"/>
          </a:p>
        </p:txBody>
      </p:sp>
    </p:spTree>
    <p:extLst>
      <p:ext uri="{BB962C8B-B14F-4D97-AF65-F5344CB8AC3E}">
        <p14:creationId xmlns:p14="http://schemas.microsoft.com/office/powerpoint/2010/main" val="3821579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03C6FFC-1112-426C-9666-BC9E86D9C87E}" type="slidenum">
              <a:rPr lang="en-US" altLang="en-US" sz="1300"/>
              <a:pPr eaLnBrk="1" hangingPunct="1"/>
              <a:t>46</a:t>
            </a:fld>
            <a:endParaRPr lang="en-US" altLang="en-US" sz="1300"/>
          </a:p>
        </p:txBody>
      </p:sp>
      <p:sp>
        <p:nvSpPr>
          <p:cNvPr id="55298" name="Rectangle 2"/>
          <p:cNvSpPr>
            <a:spLocks noGrp="1" noRot="1" noChangeAspect="1" noChangeArrowheads="1" noTextEdit="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solidFill>
                  <a:srgbClr val="800000"/>
                </a:solidFill>
                <a:latin typeface="Arial" charset="0"/>
                <a:ea typeface="ＭＳ Ｐゴシック" charset="-128"/>
                <a:cs typeface="Arial" charset="0"/>
              </a:rPr>
              <a:t>After getting </a:t>
            </a:r>
            <a:r>
              <a:rPr lang="en-US" altLang="en-US" i="1" smtClean="0">
                <a:solidFill>
                  <a:srgbClr val="800000"/>
                </a:solidFill>
                <a:latin typeface="Arial" charset="0"/>
                <a:ea typeface="ＭＳ Ｐゴシック" charset="-128"/>
                <a:cs typeface="Arial" charset="0"/>
              </a:rPr>
              <a:t>i</a:t>
            </a:r>
            <a:r>
              <a:rPr lang="en-US" altLang="en-US" smtClean="0">
                <a:solidFill>
                  <a:srgbClr val="800000"/>
                </a:solidFill>
                <a:latin typeface="Arial" charset="0"/>
                <a:ea typeface="ＭＳ Ｐゴシック" charset="-128"/>
                <a:cs typeface="Arial" charset="0"/>
              </a:rPr>
              <a:t>  for both – ask how much brighter? How much more heat dissipate with 2 batteries?</a:t>
            </a:r>
          </a:p>
          <a:p>
            <a:r>
              <a:rPr lang="en-US" altLang="en-US" smtClean="0">
                <a:solidFill>
                  <a:srgbClr val="800000"/>
                </a:solidFill>
                <a:latin typeface="Arial" charset="0"/>
                <a:ea typeface="ＭＳ Ｐゴシック" charset="-128"/>
                <a:cs typeface="Arial" charset="0"/>
              </a:rPr>
              <a:t>In reality: not 4x because mobility changes with temperature., I.e. current also does not go twice up. </a:t>
            </a:r>
          </a:p>
        </p:txBody>
      </p:sp>
    </p:spTree>
    <p:extLst>
      <p:ext uri="{BB962C8B-B14F-4D97-AF65-F5344CB8AC3E}">
        <p14:creationId xmlns:p14="http://schemas.microsoft.com/office/powerpoint/2010/main" val="2178043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BA0744F-4D89-498B-BEB8-66E0ECE95596}" type="slidenum">
              <a:rPr lang="en-US" altLang="en-US" sz="1300"/>
              <a:pPr eaLnBrk="1" hangingPunct="1"/>
              <a:t>47</a:t>
            </a:fld>
            <a:endParaRPr lang="en-US" altLang="en-US" sz="1300"/>
          </a:p>
        </p:txBody>
      </p:sp>
      <p:sp>
        <p:nvSpPr>
          <p:cNvPr id="57346" name="Rectangle 2"/>
          <p:cNvSpPr>
            <a:spLocks noGrp="1" noRot="1" noChangeAspect="1" noChangeArrowheads="1" noTextEdit="1"/>
          </p:cNvSpPr>
          <p:nvPr>
            <p:ph type="sldImg"/>
          </p:nvPr>
        </p:nvSpPr>
        <p:spPr>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solidFill>
                  <a:srgbClr val="800000"/>
                </a:solidFill>
                <a:latin typeface="Arial" charset="0"/>
                <a:ea typeface="ＭＳ Ｐゴシック" charset="-128"/>
                <a:cs typeface="Arial" charset="0"/>
              </a:rPr>
              <a:t>After connection there is a larger current through the battery and a larger gradient of surface charge along the wires to drive this larger current.</a:t>
            </a:r>
          </a:p>
        </p:txBody>
      </p:sp>
    </p:spTree>
    <p:extLst>
      <p:ext uri="{BB962C8B-B14F-4D97-AF65-F5344CB8AC3E}">
        <p14:creationId xmlns:p14="http://schemas.microsoft.com/office/powerpoint/2010/main" val="962924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EA47D3D7-DC70-420C-99E5-634ACAD904D8}" type="slidenum">
              <a:rPr lang="en-US" sz="1300"/>
              <a:pPr eaLnBrk="1" hangingPunct="1"/>
              <a:t>7</a:t>
            </a:fld>
            <a:endParaRPr lang="en-US" sz="13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7612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98EC94F5-835D-4F8B-ACCA-CAA01BD4F775}" type="slidenum">
              <a:rPr lang="en-US" sz="1300"/>
              <a:pPr eaLnBrk="1" hangingPunct="1"/>
              <a:t>8</a:t>
            </a:fld>
            <a:endParaRPr lang="en-US" sz="13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dirty="0" smtClean="0"/>
              <a:t>faucet</a:t>
            </a:r>
          </a:p>
        </p:txBody>
      </p:sp>
    </p:spTree>
    <p:extLst>
      <p:ext uri="{BB962C8B-B14F-4D97-AF65-F5344CB8AC3E}">
        <p14:creationId xmlns:p14="http://schemas.microsoft.com/office/powerpoint/2010/main" val="3520203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27F82E3-2016-4F33-9141-3F990881A63C}" type="slidenum">
              <a:rPr lang="en-US" altLang="en-US" sz="1300"/>
              <a:pPr eaLnBrk="1" hangingPunct="1"/>
              <a:t>17</a:t>
            </a:fld>
            <a:endParaRPr lang="en-US" altLang="en-US" sz="130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B field measurements are the same all along the wire (unless we encounter loops).</a:t>
            </a:r>
          </a:p>
        </p:txBody>
      </p:sp>
    </p:spTree>
    <p:extLst>
      <p:ext uri="{BB962C8B-B14F-4D97-AF65-F5344CB8AC3E}">
        <p14:creationId xmlns:p14="http://schemas.microsoft.com/office/powerpoint/2010/main" val="1771801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D5AD8B2-F550-4FF0-8632-F317EFE50DE4}" type="slidenum">
              <a:rPr lang="en-US" altLang="en-US" sz="1300"/>
              <a:pPr eaLnBrk="1" hangingPunct="1"/>
              <a:t>18</a:t>
            </a:fld>
            <a:endParaRPr lang="en-US" altLang="en-US" sz="1300"/>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SHOW THE BULB DEMO </a:t>
            </a:r>
          </a:p>
          <a:p>
            <a:pPr eaLnBrk="1" hangingPunct="1"/>
            <a:endParaRPr lang="en-US" altLang="en-US" dirty="0" smtClean="0">
              <a:latin typeface="Times New Roman" charset="0"/>
              <a:ea typeface="ＭＳ Ｐゴシック" charset="-128"/>
            </a:endParaRPr>
          </a:p>
          <a:p>
            <a:pPr eaLnBrk="1" hangingPunct="1"/>
            <a:r>
              <a:rPr lang="en-US" altLang="en-US" dirty="0" smtClean="0">
                <a:latin typeface="Times New Roman" charset="0"/>
                <a:ea typeface="ＭＳ Ｐゴシック" charset="-128"/>
              </a:rPr>
              <a:t>There must be an electric field in the wires that is responsible for moving the charge carriers around the circuit. </a:t>
            </a:r>
          </a:p>
          <a:p>
            <a:pPr eaLnBrk="1" hangingPunct="1"/>
            <a:r>
              <a:rPr lang="en-US" altLang="en-US" dirty="0" smtClean="0">
                <a:latin typeface="Times New Roman" charset="0"/>
                <a:ea typeface="ＭＳ Ｐゴシック" charset="-128"/>
              </a:rPr>
              <a:t>The magnitude of E must be the same throughout a wire of uniform cross section and material.</a:t>
            </a:r>
          </a:p>
          <a:p>
            <a:pPr eaLnBrk="1" hangingPunct="1"/>
            <a:endParaRPr lang="en-US" altLang="en-US" dirty="0" smtClean="0">
              <a:latin typeface="Times New Roman" charset="0"/>
              <a:ea typeface="ＭＳ Ｐゴシック" charset="-128"/>
            </a:endParaRPr>
          </a:p>
          <a:p>
            <a:pPr eaLnBrk="1" hangingPunct="1"/>
            <a:r>
              <a:rPr lang="en-US" altLang="en-US" dirty="0" smtClean="0">
                <a:latin typeface="Times New Roman" charset="0"/>
                <a:ea typeface="ＭＳ Ｐゴシック" charset="-128"/>
              </a:rPr>
              <a:t>The wire itself is electrically neutral, so there must be excess charges that give rise to the E-field.</a:t>
            </a:r>
          </a:p>
          <a:p>
            <a:pPr eaLnBrk="1" hangingPunct="1"/>
            <a:endParaRPr lang="en-US" altLang="en-US" dirty="0" smtClean="0">
              <a:latin typeface="Times New Roman" charset="0"/>
              <a:ea typeface="ＭＳ Ｐゴシック" charset="-128"/>
            </a:endParaRPr>
          </a:p>
          <a:p>
            <a:pPr eaLnBrk="1" hangingPunct="1"/>
            <a:r>
              <a:rPr lang="en-US" altLang="en-US" dirty="0" smtClean="0">
                <a:latin typeface="Times New Roman" charset="0"/>
                <a:ea typeface="ＭＳ Ｐゴシック" charset="-128"/>
              </a:rPr>
              <a:t>If the excess charges were on the poles of the battery, we might expect the field to be greater closer to the battery. Moving the bulb closer to the battery does not change the current (as indicated by the brightness of the bulb). Also, changing the orientation of the bulb has no effect. If the excess charges responsible for the current resided on the battery poles, we would expect a directionality effect.</a:t>
            </a:r>
          </a:p>
        </p:txBody>
      </p:sp>
    </p:spTree>
    <p:extLst>
      <p:ext uri="{BB962C8B-B14F-4D97-AF65-F5344CB8AC3E}">
        <p14:creationId xmlns:p14="http://schemas.microsoft.com/office/powerpoint/2010/main" val="2072790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67DA80E-51D3-4F2A-97D4-BF0E8DC769E4}" type="slidenum">
              <a:rPr lang="en-US" altLang="en-US" sz="1300"/>
              <a:pPr eaLnBrk="1" hangingPunct="1"/>
              <a:t>19</a:t>
            </a:fld>
            <a:endParaRPr lang="en-US" altLang="en-US" sz="1300"/>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If this were not the case, </a:t>
            </a:r>
            <a:r>
              <a:rPr lang="en-US" altLang="en-US" dirty="0" err="1" smtClean="0">
                <a:latin typeface="Times New Roman" charset="0"/>
                <a:ea typeface="ＭＳ Ｐゴシック" charset="-128"/>
              </a:rPr>
              <a:t>ie</a:t>
            </a:r>
            <a:r>
              <a:rPr lang="en-US" altLang="en-US" dirty="0" smtClean="0">
                <a:latin typeface="Times New Roman" charset="0"/>
                <a:ea typeface="ＭＳ Ｐゴシック" charset="-128"/>
              </a:rPr>
              <a:t>, if E varied along the length of the wire (of uniform area, material), we could not conserve charge. If the surface charge were distributed uniformly on the wire surface, current would not flow (no particular direction). Thus, it must not be distributed uniformly!</a:t>
            </a:r>
          </a:p>
        </p:txBody>
      </p:sp>
    </p:spTree>
    <p:extLst>
      <p:ext uri="{BB962C8B-B14F-4D97-AF65-F5344CB8AC3E}">
        <p14:creationId xmlns:p14="http://schemas.microsoft.com/office/powerpoint/2010/main" val="1018719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248D789-5EDD-4B0D-B0D9-8F627F4DBB9E}" type="slidenum">
              <a:rPr lang="en-US" altLang="en-US" sz="1300"/>
              <a:pPr eaLnBrk="1" hangingPunct="1"/>
              <a:t>20</a:t>
            </a:fld>
            <a:endParaRPr lang="en-US" altLang="en-US" sz="130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Greater density of surface charge on right end of cylinder (representing the wire) than at left end. Hence, field along axis points to the right.</a:t>
            </a:r>
          </a:p>
        </p:txBody>
      </p:sp>
    </p:spTree>
    <p:extLst>
      <p:ext uri="{BB962C8B-B14F-4D97-AF65-F5344CB8AC3E}">
        <p14:creationId xmlns:p14="http://schemas.microsoft.com/office/powerpoint/2010/main" val="385420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04B81C95-47F8-409B-B548-9D3B26B44019}" type="slidenum">
              <a:rPr lang="en-US" altLang="en-US"/>
              <a:pPr/>
              <a:t>‹#›</a:t>
            </a:fld>
            <a:endParaRPr lang="en-US" altLang="en-US"/>
          </a:p>
        </p:txBody>
      </p:sp>
    </p:spTree>
    <p:extLst>
      <p:ext uri="{BB962C8B-B14F-4D97-AF65-F5344CB8AC3E}">
        <p14:creationId xmlns:p14="http://schemas.microsoft.com/office/powerpoint/2010/main" val="1919110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CB248567-0384-4DE9-BAA1-5A93A9E7E894}" type="slidenum">
              <a:rPr lang="en-US" altLang="en-US"/>
              <a:pPr/>
              <a:t>‹#›</a:t>
            </a:fld>
            <a:endParaRPr lang="en-US" altLang="en-US"/>
          </a:p>
        </p:txBody>
      </p:sp>
    </p:spTree>
    <p:extLst>
      <p:ext uri="{BB962C8B-B14F-4D97-AF65-F5344CB8AC3E}">
        <p14:creationId xmlns:p14="http://schemas.microsoft.com/office/powerpoint/2010/main" val="421039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920EF817-4594-4966-9178-A0D5F8A46B9C}" type="slidenum">
              <a:rPr lang="en-US" altLang="en-US"/>
              <a:pPr/>
              <a:t>‹#›</a:t>
            </a:fld>
            <a:endParaRPr lang="en-US" altLang="en-US"/>
          </a:p>
        </p:txBody>
      </p:sp>
    </p:spTree>
    <p:extLst>
      <p:ext uri="{BB962C8B-B14F-4D97-AF65-F5344CB8AC3E}">
        <p14:creationId xmlns:p14="http://schemas.microsoft.com/office/powerpoint/2010/main" val="13025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40E20C4-4D69-468C-8773-D91B380D7DED}" type="slidenum">
              <a:rPr lang="en-US" altLang="en-US"/>
              <a:pPr/>
              <a:t>‹#›</a:t>
            </a:fld>
            <a:endParaRPr lang="en-US" altLang="en-US"/>
          </a:p>
        </p:txBody>
      </p:sp>
    </p:spTree>
    <p:extLst>
      <p:ext uri="{BB962C8B-B14F-4D97-AF65-F5344CB8AC3E}">
        <p14:creationId xmlns:p14="http://schemas.microsoft.com/office/powerpoint/2010/main" val="121287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97925069-F129-493E-86FA-70D9985666DF}" type="slidenum">
              <a:rPr lang="en-US" altLang="en-US"/>
              <a:pPr/>
              <a:t>‹#›</a:t>
            </a:fld>
            <a:endParaRPr lang="en-US" altLang="en-US"/>
          </a:p>
        </p:txBody>
      </p:sp>
    </p:spTree>
    <p:extLst>
      <p:ext uri="{BB962C8B-B14F-4D97-AF65-F5344CB8AC3E}">
        <p14:creationId xmlns:p14="http://schemas.microsoft.com/office/powerpoint/2010/main" val="759790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FCDC515-FD01-4D1B-910A-CB46678E3459}" type="slidenum">
              <a:rPr lang="en-US" altLang="en-US"/>
              <a:pPr/>
              <a:t>‹#›</a:t>
            </a:fld>
            <a:endParaRPr lang="en-US" altLang="en-US"/>
          </a:p>
        </p:txBody>
      </p:sp>
    </p:spTree>
    <p:extLst>
      <p:ext uri="{BB962C8B-B14F-4D97-AF65-F5344CB8AC3E}">
        <p14:creationId xmlns:p14="http://schemas.microsoft.com/office/powerpoint/2010/main" val="221635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F6185775-7039-4A65-B06A-2D00B7DFBD6B}" type="slidenum">
              <a:rPr lang="en-US" altLang="en-US"/>
              <a:pPr/>
              <a:t>‹#›</a:t>
            </a:fld>
            <a:endParaRPr lang="en-US" altLang="en-US"/>
          </a:p>
        </p:txBody>
      </p:sp>
    </p:spTree>
    <p:extLst>
      <p:ext uri="{BB962C8B-B14F-4D97-AF65-F5344CB8AC3E}">
        <p14:creationId xmlns:p14="http://schemas.microsoft.com/office/powerpoint/2010/main" val="246131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3F0F751-CFF2-437A-ADC2-FBA73A0714A5}" type="slidenum">
              <a:rPr lang="en-US" altLang="en-US"/>
              <a:pPr/>
              <a:t>‹#›</a:t>
            </a:fld>
            <a:endParaRPr lang="en-US" altLang="en-US"/>
          </a:p>
        </p:txBody>
      </p:sp>
    </p:spTree>
    <p:extLst>
      <p:ext uri="{BB962C8B-B14F-4D97-AF65-F5344CB8AC3E}">
        <p14:creationId xmlns:p14="http://schemas.microsoft.com/office/powerpoint/2010/main" val="428925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5D5C243-F866-4C01-91C6-8FA5FC29E700}" type="slidenum">
              <a:rPr lang="en-US" altLang="en-US"/>
              <a:pPr/>
              <a:t>‹#›</a:t>
            </a:fld>
            <a:endParaRPr lang="en-US" altLang="en-US"/>
          </a:p>
        </p:txBody>
      </p:sp>
    </p:spTree>
    <p:extLst>
      <p:ext uri="{BB962C8B-B14F-4D97-AF65-F5344CB8AC3E}">
        <p14:creationId xmlns:p14="http://schemas.microsoft.com/office/powerpoint/2010/main" val="193562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01C1A7F-4F92-4974-BCC7-13403FFD557E}" type="slidenum">
              <a:rPr lang="en-US" altLang="en-US"/>
              <a:pPr/>
              <a:t>‹#›</a:t>
            </a:fld>
            <a:endParaRPr lang="en-US" altLang="en-US"/>
          </a:p>
        </p:txBody>
      </p:sp>
    </p:spTree>
    <p:extLst>
      <p:ext uri="{BB962C8B-B14F-4D97-AF65-F5344CB8AC3E}">
        <p14:creationId xmlns:p14="http://schemas.microsoft.com/office/powerpoint/2010/main" val="303692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65A0E1E-1CEB-4F5F-870B-E423785117A0}" type="slidenum">
              <a:rPr lang="en-US" altLang="en-US"/>
              <a:pPr/>
              <a:t>‹#›</a:t>
            </a:fld>
            <a:endParaRPr lang="en-US" altLang="en-US"/>
          </a:p>
        </p:txBody>
      </p:sp>
    </p:spTree>
    <p:extLst>
      <p:ext uri="{BB962C8B-B14F-4D97-AF65-F5344CB8AC3E}">
        <p14:creationId xmlns:p14="http://schemas.microsoft.com/office/powerpoint/2010/main" val="3469573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002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hf hdr="0" ftr="0" dt="0"/>
  <p:txStyles>
    <p:titleStyle>
      <a:lvl1pPr algn="ctr" rtl="0" eaLnBrk="0" fontAlgn="base" hangingPunct="0">
        <a:spcBef>
          <a:spcPct val="0"/>
        </a:spcBef>
        <a:spcAft>
          <a:spcPct val="0"/>
        </a:spcAft>
        <a:defRPr sz="3600" b="1">
          <a:solidFill>
            <a:srgbClr val="CC0000"/>
          </a:solidFill>
          <a:latin typeface="+mj-lt"/>
          <a:ea typeface="ＭＳ Ｐゴシック" pitchFamily="76" charset="-128"/>
          <a:cs typeface="ＭＳ Ｐゴシック" pitchFamily="76" charset="-128"/>
        </a:defRPr>
      </a:lvl1pPr>
      <a:lvl2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2pPr>
      <a:lvl3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3pPr>
      <a:lvl4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4pPr>
      <a:lvl5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5pPr>
      <a:lvl6pPr marL="457200" algn="ctr" rtl="0" fontAlgn="base">
        <a:spcBef>
          <a:spcPct val="0"/>
        </a:spcBef>
        <a:spcAft>
          <a:spcPct val="0"/>
        </a:spcAft>
        <a:defRPr sz="4400">
          <a:solidFill>
            <a:srgbClr val="10169D"/>
          </a:solidFill>
          <a:latin typeface="Arial" pitchFamily="100" charset="0"/>
        </a:defRPr>
      </a:lvl6pPr>
      <a:lvl7pPr marL="914400" algn="ctr" rtl="0" fontAlgn="base">
        <a:spcBef>
          <a:spcPct val="0"/>
        </a:spcBef>
        <a:spcAft>
          <a:spcPct val="0"/>
        </a:spcAft>
        <a:defRPr sz="4400">
          <a:solidFill>
            <a:srgbClr val="10169D"/>
          </a:solidFill>
          <a:latin typeface="Arial" pitchFamily="100" charset="0"/>
        </a:defRPr>
      </a:lvl7pPr>
      <a:lvl8pPr marL="1371600" algn="ctr" rtl="0" fontAlgn="base">
        <a:spcBef>
          <a:spcPct val="0"/>
        </a:spcBef>
        <a:spcAft>
          <a:spcPct val="0"/>
        </a:spcAft>
        <a:defRPr sz="4400">
          <a:solidFill>
            <a:srgbClr val="10169D"/>
          </a:solidFill>
          <a:latin typeface="Arial" pitchFamily="100" charset="0"/>
        </a:defRPr>
      </a:lvl8pPr>
      <a:lvl9pPr marL="1828800" algn="ctr" rtl="0" fontAlgn="base">
        <a:spcBef>
          <a:spcPct val="0"/>
        </a:spcBef>
        <a:spcAft>
          <a:spcPct val="0"/>
        </a:spcAft>
        <a:defRPr sz="4400">
          <a:solidFill>
            <a:srgbClr val="10169D"/>
          </a:solidFill>
          <a:latin typeface="Arial" pitchFamily="100" charset="0"/>
        </a:defRPr>
      </a:lvl9pPr>
    </p:titleStyle>
    <p:bodyStyle>
      <a:lvl1pPr marL="342900" indent="-342900" algn="l" rtl="0" eaLnBrk="0" fontAlgn="base" hangingPunct="0">
        <a:spcBef>
          <a:spcPct val="20000"/>
        </a:spcBef>
        <a:spcAft>
          <a:spcPct val="0"/>
        </a:spcAft>
        <a:buChar char="•"/>
        <a:defRPr sz="3200">
          <a:solidFill>
            <a:srgbClr val="0033CC"/>
          </a:solidFill>
          <a:latin typeface="+mj-lt"/>
          <a:ea typeface="ＭＳ Ｐゴシック" pitchFamily="76" charset="-128"/>
          <a:cs typeface="ＭＳ Ｐゴシック" pitchFamily="76" charset="-128"/>
        </a:defRPr>
      </a:lvl1pPr>
      <a:lvl2pPr marL="742950" indent="-285750" algn="l" rtl="0" eaLnBrk="0" fontAlgn="base" hangingPunct="0">
        <a:spcBef>
          <a:spcPct val="20000"/>
        </a:spcBef>
        <a:spcAft>
          <a:spcPct val="0"/>
        </a:spcAft>
        <a:buChar char="–"/>
        <a:defRPr sz="2800">
          <a:solidFill>
            <a:srgbClr val="0033CC"/>
          </a:solidFill>
          <a:latin typeface="+mj-lt"/>
          <a:ea typeface="ＭＳ Ｐゴシック" pitchFamily="100" charset="-128"/>
        </a:defRPr>
      </a:lvl2pPr>
      <a:lvl3pPr marL="1143000" indent="-228600" algn="l" rtl="0" eaLnBrk="0" fontAlgn="base" hangingPunct="0">
        <a:spcBef>
          <a:spcPct val="20000"/>
        </a:spcBef>
        <a:spcAft>
          <a:spcPct val="0"/>
        </a:spcAft>
        <a:buChar char="•"/>
        <a:defRPr sz="2400">
          <a:solidFill>
            <a:srgbClr val="0033CC"/>
          </a:solidFill>
          <a:latin typeface="+mj-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rgbClr val="0033CC"/>
          </a:solidFill>
          <a:latin typeface="+mj-lt"/>
          <a:ea typeface="ヒラギノ角ゴ Pro W3" charset="-128"/>
        </a:defRPr>
      </a:lvl4pPr>
      <a:lvl5pPr marL="2057400" indent="-228600" algn="l" rtl="0" eaLnBrk="0" fontAlgn="base" hangingPunct="0">
        <a:spcBef>
          <a:spcPct val="20000"/>
        </a:spcBef>
        <a:spcAft>
          <a:spcPct val="0"/>
        </a:spcAft>
        <a:buChar char="»"/>
        <a:defRPr sz="2000">
          <a:solidFill>
            <a:srgbClr val="0033CC"/>
          </a:solidFill>
          <a:latin typeface="+mj-lt"/>
          <a:ea typeface="ＭＳ Ｐゴシック"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6.xml"/><Relationship Id="rId7" Type="http://schemas.openxmlformats.org/officeDocument/2006/relationships/image" Target="../media/image20.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emf"/><Relationship Id="rId4" Type="http://schemas.openxmlformats.org/officeDocument/2006/relationships/oleObject" Target="../embeddings/oleObject1.bin"/><Relationship Id="rId9"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6.emf"/><Relationship Id="rId4" Type="http://schemas.openxmlformats.org/officeDocument/2006/relationships/image" Target="../media/image38.emf"/></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emf"/></Relationships>
</file>

<file path=ppt/slides/_rels/slide2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emf"/></Relationships>
</file>

<file path=ppt/slides/_rels/slide2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9.png"/><Relationship Id="rId4" Type="http://schemas.openxmlformats.org/officeDocument/2006/relationships/image" Target="../media/image51.emf"/></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9.png"/><Relationship Id="rId4" Type="http://schemas.openxmlformats.org/officeDocument/2006/relationships/image" Target="../media/image5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5.xml"/><Relationship Id="rId7" Type="http://schemas.openxmlformats.org/officeDocument/2006/relationships/image" Target="../media/image55.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4.emf"/><Relationship Id="rId10" Type="http://schemas.openxmlformats.org/officeDocument/2006/relationships/image" Target="../media/image57.jpeg"/><Relationship Id="rId4" Type="http://schemas.openxmlformats.org/officeDocument/2006/relationships/oleObject" Target="../embeddings/oleObject3.bin"/><Relationship Id="rId9" Type="http://schemas.openxmlformats.org/officeDocument/2006/relationships/image" Target="../media/image56.emf"/></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8" Type="http://schemas.openxmlformats.org/officeDocument/2006/relationships/hyperlink" Target="http://www.dealtime.com/xPF-Amana_ARSE665B" TargetMode="External"/><Relationship Id="rId3" Type="http://schemas.openxmlformats.org/officeDocument/2006/relationships/image" Target="../media/image60.jpeg"/><Relationship Id="rId7"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www.dealtime.com/xPO-Sony_20943464" TargetMode="External"/><Relationship Id="rId5" Type="http://schemas.openxmlformats.org/officeDocument/2006/relationships/image" Target="../media/image61.png"/><Relationship Id="rId10" Type="http://schemas.openxmlformats.org/officeDocument/2006/relationships/image" Target="../media/image64.jpeg"/><Relationship Id="rId4" Type="http://schemas.openxmlformats.org/officeDocument/2006/relationships/hyperlink" Target="http://store1.yimg.com/I/comfort1st_1757_5266371" TargetMode="External"/><Relationship Id="rId9" Type="http://schemas.openxmlformats.org/officeDocument/2006/relationships/image" Target="../media/image63.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65.wmf"/><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notesSlide" Target="../notesSlides/notesSlide20.xml"/><Relationship Id="rId7"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67.emf"/><Relationship Id="rId10" Type="http://schemas.openxmlformats.org/officeDocument/2006/relationships/image" Target="../media/image69.wmf"/><Relationship Id="rId4" Type="http://schemas.openxmlformats.org/officeDocument/2006/relationships/oleObject" Target="../embeddings/oleObject8.bin"/><Relationship Id="rId9" Type="http://schemas.openxmlformats.org/officeDocument/2006/relationships/oleObject" Target="../embeddings/oleObject10.bin"/></Relationships>
</file>

<file path=ppt/slides/_rels/slide37.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15.bin"/><Relationship Id="rId18" Type="http://schemas.openxmlformats.org/officeDocument/2006/relationships/image" Target="../media/image77.wmf"/><Relationship Id="rId3" Type="http://schemas.openxmlformats.org/officeDocument/2006/relationships/notesSlide" Target="../notesSlides/notesSlide21.xml"/><Relationship Id="rId7" Type="http://schemas.openxmlformats.org/officeDocument/2006/relationships/oleObject" Target="../embeddings/oleObject12.bin"/><Relationship Id="rId12" Type="http://schemas.openxmlformats.org/officeDocument/2006/relationships/image" Target="../media/image74.wmf"/><Relationship Id="rId17" Type="http://schemas.openxmlformats.org/officeDocument/2006/relationships/oleObject" Target="../embeddings/oleObject17.bin"/><Relationship Id="rId2" Type="http://schemas.openxmlformats.org/officeDocument/2006/relationships/slideLayout" Target="../slideLayouts/slideLayout6.xml"/><Relationship Id="rId16" Type="http://schemas.openxmlformats.org/officeDocument/2006/relationships/image" Target="../media/image76.wmf"/><Relationship Id="rId20" Type="http://schemas.openxmlformats.org/officeDocument/2006/relationships/image" Target="../media/image78.wmf"/><Relationship Id="rId1" Type="http://schemas.openxmlformats.org/officeDocument/2006/relationships/vmlDrawing" Target="../drawings/vmlDrawing5.vml"/><Relationship Id="rId6" Type="http://schemas.openxmlformats.org/officeDocument/2006/relationships/image" Target="../media/image71.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73.wmf"/><Relationship Id="rId19" Type="http://schemas.openxmlformats.org/officeDocument/2006/relationships/oleObject" Target="../embeddings/oleObject18.bin"/><Relationship Id="rId4" Type="http://schemas.openxmlformats.org/officeDocument/2006/relationships/image" Target="../media/image79.png"/><Relationship Id="rId9" Type="http://schemas.openxmlformats.org/officeDocument/2006/relationships/oleObject" Target="../embeddings/oleObject13.bin"/><Relationship Id="rId14" Type="http://schemas.openxmlformats.org/officeDocument/2006/relationships/image" Target="../media/image75.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2.xml"/><Relationship Id="rId7" Type="http://schemas.openxmlformats.org/officeDocument/2006/relationships/image" Target="../media/image80.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9.bin"/><Relationship Id="rId11" Type="http://schemas.openxmlformats.org/officeDocument/2006/relationships/image" Target="../media/image82.wmf"/><Relationship Id="rId5" Type="http://schemas.openxmlformats.org/officeDocument/2006/relationships/image" Target="../media/image84.png"/><Relationship Id="rId10" Type="http://schemas.openxmlformats.org/officeDocument/2006/relationships/oleObject" Target="../embeddings/oleObject21.bin"/><Relationship Id="rId4" Type="http://schemas.openxmlformats.org/officeDocument/2006/relationships/image" Target="../media/image83.png"/><Relationship Id="rId9" Type="http://schemas.openxmlformats.org/officeDocument/2006/relationships/image" Target="../media/image81.wmf"/></Relationships>
</file>

<file path=ppt/slides/_rels/slide39.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notesSlide" Target="../notesSlides/notesSlide23.xml"/><Relationship Id="rId7" Type="http://schemas.openxmlformats.org/officeDocument/2006/relationships/oleObject" Target="../embeddings/oleObject23.bin"/><Relationship Id="rId12" Type="http://schemas.openxmlformats.org/officeDocument/2006/relationships/image" Target="../media/image8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85.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87.wmf"/><Relationship Id="rId4" Type="http://schemas.openxmlformats.org/officeDocument/2006/relationships/image" Target="../media/image89.jpeg"/><Relationship Id="rId9" Type="http://schemas.openxmlformats.org/officeDocument/2006/relationships/oleObject" Target="../embeddings/oleObject24.bin"/></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oleObject" Target="../embeddings/oleObject30.bin"/><Relationship Id="rId3" Type="http://schemas.openxmlformats.org/officeDocument/2006/relationships/notesSlide" Target="../notesSlides/notesSlide25.xml"/><Relationship Id="rId7" Type="http://schemas.openxmlformats.org/officeDocument/2006/relationships/oleObject" Target="../embeddings/oleObject27.bin"/><Relationship Id="rId12" Type="http://schemas.openxmlformats.org/officeDocument/2006/relationships/image" Target="../media/image94.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91.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93.wmf"/><Relationship Id="rId4" Type="http://schemas.openxmlformats.org/officeDocument/2006/relationships/image" Target="../media/image90.png"/><Relationship Id="rId9" Type="http://schemas.openxmlformats.org/officeDocument/2006/relationships/oleObject" Target="../embeddings/oleObject28.bin"/><Relationship Id="rId14" Type="http://schemas.openxmlformats.org/officeDocument/2006/relationships/image" Target="../media/image95.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99.emf"/><Relationship Id="rId18" Type="http://schemas.openxmlformats.org/officeDocument/2006/relationships/oleObject" Target="../embeddings/oleObject37.bin"/><Relationship Id="rId26" Type="http://schemas.openxmlformats.org/officeDocument/2006/relationships/oleObject" Target="../embeddings/oleObject41.bin"/><Relationship Id="rId3" Type="http://schemas.openxmlformats.org/officeDocument/2006/relationships/notesSlide" Target="../notesSlides/notesSlide26.xml"/><Relationship Id="rId21" Type="http://schemas.openxmlformats.org/officeDocument/2006/relationships/image" Target="../media/image103.emf"/><Relationship Id="rId7" Type="http://schemas.openxmlformats.org/officeDocument/2006/relationships/image" Target="../media/image96.emf"/><Relationship Id="rId12" Type="http://schemas.openxmlformats.org/officeDocument/2006/relationships/oleObject" Target="../embeddings/oleObject34.bin"/><Relationship Id="rId17" Type="http://schemas.openxmlformats.org/officeDocument/2006/relationships/image" Target="../media/image101.emf"/><Relationship Id="rId25" Type="http://schemas.openxmlformats.org/officeDocument/2006/relationships/image" Target="../media/image105.emf"/><Relationship Id="rId2" Type="http://schemas.openxmlformats.org/officeDocument/2006/relationships/slideLayout" Target="../slideLayouts/slideLayout6.xml"/><Relationship Id="rId16" Type="http://schemas.openxmlformats.org/officeDocument/2006/relationships/oleObject" Target="../embeddings/oleObject36.bin"/><Relationship Id="rId20" Type="http://schemas.openxmlformats.org/officeDocument/2006/relationships/oleObject" Target="../embeddings/oleObject38.bin"/><Relationship Id="rId1" Type="http://schemas.openxmlformats.org/officeDocument/2006/relationships/vmlDrawing" Target="../drawings/vmlDrawing9.vml"/><Relationship Id="rId6" Type="http://schemas.openxmlformats.org/officeDocument/2006/relationships/oleObject" Target="../embeddings/oleObject31.bin"/><Relationship Id="rId11" Type="http://schemas.openxmlformats.org/officeDocument/2006/relationships/image" Target="../media/image98.emf"/><Relationship Id="rId24" Type="http://schemas.openxmlformats.org/officeDocument/2006/relationships/oleObject" Target="../embeddings/oleObject40.bin"/><Relationship Id="rId5" Type="http://schemas.openxmlformats.org/officeDocument/2006/relationships/image" Target="../media/image108.jpeg"/><Relationship Id="rId15" Type="http://schemas.openxmlformats.org/officeDocument/2006/relationships/image" Target="../media/image100.emf"/><Relationship Id="rId23" Type="http://schemas.openxmlformats.org/officeDocument/2006/relationships/image" Target="../media/image104.emf"/><Relationship Id="rId10" Type="http://schemas.openxmlformats.org/officeDocument/2006/relationships/oleObject" Target="../embeddings/oleObject33.bin"/><Relationship Id="rId19" Type="http://schemas.openxmlformats.org/officeDocument/2006/relationships/image" Target="../media/image102.emf"/><Relationship Id="rId4" Type="http://schemas.openxmlformats.org/officeDocument/2006/relationships/image" Target="../media/image107.jpeg"/><Relationship Id="rId9" Type="http://schemas.openxmlformats.org/officeDocument/2006/relationships/image" Target="../media/image97.emf"/><Relationship Id="rId14" Type="http://schemas.openxmlformats.org/officeDocument/2006/relationships/oleObject" Target="../embeddings/oleObject35.bin"/><Relationship Id="rId22" Type="http://schemas.openxmlformats.org/officeDocument/2006/relationships/oleObject" Target="../embeddings/oleObject39.bin"/><Relationship Id="rId27" Type="http://schemas.openxmlformats.org/officeDocument/2006/relationships/image" Target="../media/image106.emf"/></Relationships>
</file>

<file path=ppt/slides/_rels/slide43.xml.rels><?xml version="1.0" encoding="UTF-8" standalone="yes"?>
<Relationships xmlns="http://schemas.openxmlformats.org/package/2006/relationships"><Relationship Id="rId8" Type="http://schemas.openxmlformats.org/officeDocument/2006/relationships/image" Target="../media/image110.emf"/><Relationship Id="rId3" Type="http://schemas.openxmlformats.org/officeDocument/2006/relationships/notesSlide" Target="../notesSlides/notesSlide27.xml"/><Relationship Id="rId7" Type="http://schemas.openxmlformats.org/officeDocument/2006/relationships/oleObject" Target="../embeddings/oleObject43.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109.emf"/><Relationship Id="rId5" Type="http://schemas.openxmlformats.org/officeDocument/2006/relationships/oleObject" Target="../embeddings/oleObject42.bin"/><Relationship Id="rId4" Type="http://schemas.openxmlformats.org/officeDocument/2006/relationships/image" Target="../media/image111.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14.e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113.jpeg"/><Relationship Id="rId5" Type="http://schemas.openxmlformats.org/officeDocument/2006/relationships/image" Target="../media/image112.emf"/><Relationship Id="rId4" Type="http://schemas.openxmlformats.org/officeDocument/2006/relationships/oleObject" Target="../embeddings/oleObject44.bin"/></Relationships>
</file>

<file path=ppt/slides/_rels/slide4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18.emf"/><Relationship Id="rId5" Type="http://schemas.openxmlformats.org/officeDocument/2006/relationships/image" Target="../media/image117.emf"/><Relationship Id="rId4" Type="http://schemas.openxmlformats.org/officeDocument/2006/relationships/image" Target="../media/image116.jpeg"/></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122.emf"/><Relationship Id="rId18" Type="http://schemas.openxmlformats.org/officeDocument/2006/relationships/oleObject" Target="../embeddings/oleObject51.bin"/><Relationship Id="rId26" Type="http://schemas.openxmlformats.org/officeDocument/2006/relationships/oleObject" Target="../embeddings/oleObject55.bin"/><Relationship Id="rId3" Type="http://schemas.openxmlformats.org/officeDocument/2006/relationships/notesSlide" Target="../notesSlides/notesSlide30.xml"/><Relationship Id="rId21" Type="http://schemas.openxmlformats.org/officeDocument/2006/relationships/image" Target="../media/image126.emf"/><Relationship Id="rId7" Type="http://schemas.openxmlformats.org/officeDocument/2006/relationships/image" Target="../media/image119.emf"/><Relationship Id="rId12" Type="http://schemas.openxmlformats.org/officeDocument/2006/relationships/oleObject" Target="../embeddings/oleObject48.bin"/><Relationship Id="rId17" Type="http://schemas.openxmlformats.org/officeDocument/2006/relationships/image" Target="../media/image124.emf"/><Relationship Id="rId25" Type="http://schemas.openxmlformats.org/officeDocument/2006/relationships/image" Target="../media/image128.emf"/><Relationship Id="rId2" Type="http://schemas.openxmlformats.org/officeDocument/2006/relationships/slideLayout" Target="../slideLayouts/slideLayout6.xml"/><Relationship Id="rId16" Type="http://schemas.openxmlformats.org/officeDocument/2006/relationships/oleObject" Target="../embeddings/oleObject50.bin"/><Relationship Id="rId20" Type="http://schemas.openxmlformats.org/officeDocument/2006/relationships/oleObject" Target="../embeddings/oleObject52.bin"/><Relationship Id="rId1" Type="http://schemas.openxmlformats.org/officeDocument/2006/relationships/vmlDrawing" Target="../drawings/vmlDrawing12.vml"/><Relationship Id="rId6" Type="http://schemas.openxmlformats.org/officeDocument/2006/relationships/oleObject" Target="../embeddings/oleObject45.bin"/><Relationship Id="rId11" Type="http://schemas.openxmlformats.org/officeDocument/2006/relationships/image" Target="../media/image121.emf"/><Relationship Id="rId24" Type="http://schemas.openxmlformats.org/officeDocument/2006/relationships/oleObject" Target="../embeddings/oleObject54.bin"/><Relationship Id="rId5" Type="http://schemas.openxmlformats.org/officeDocument/2006/relationships/image" Target="../media/image108.jpeg"/><Relationship Id="rId15" Type="http://schemas.openxmlformats.org/officeDocument/2006/relationships/image" Target="../media/image123.emf"/><Relationship Id="rId23" Type="http://schemas.openxmlformats.org/officeDocument/2006/relationships/image" Target="../media/image127.emf"/><Relationship Id="rId10" Type="http://schemas.openxmlformats.org/officeDocument/2006/relationships/oleObject" Target="../embeddings/oleObject47.bin"/><Relationship Id="rId19" Type="http://schemas.openxmlformats.org/officeDocument/2006/relationships/image" Target="../media/image125.emf"/><Relationship Id="rId4" Type="http://schemas.openxmlformats.org/officeDocument/2006/relationships/image" Target="../media/image107.jpeg"/><Relationship Id="rId9" Type="http://schemas.openxmlformats.org/officeDocument/2006/relationships/image" Target="../media/image120.emf"/><Relationship Id="rId14" Type="http://schemas.openxmlformats.org/officeDocument/2006/relationships/oleObject" Target="../embeddings/oleObject49.bin"/><Relationship Id="rId22" Type="http://schemas.openxmlformats.org/officeDocument/2006/relationships/oleObject" Target="../embeddings/oleObject53.bin"/><Relationship Id="rId27" Type="http://schemas.openxmlformats.org/officeDocument/2006/relationships/image" Target="../media/image129.emf"/></Relationships>
</file>

<file path=ppt/slides/_rels/slide47.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3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52400"/>
            <a:ext cx="9144000" cy="914400"/>
          </a:xfrm>
        </p:spPr>
        <p:txBody>
          <a:bodyPr/>
          <a:lstStyle/>
          <a:p>
            <a:r>
              <a:rPr lang="en-US" altLang="en-US" smtClean="0">
                <a:ea typeface="ＭＳ Ｐゴシック" charset="-128"/>
              </a:rPr>
              <a:t>Last Time</a:t>
            </a:r>
          </a:p>
        </p:txBody>
      </p:sp>
      <p:sp>
        <p:nvSpPr>
          <p:cNvPr id="3" name="Content Placeholder 2"/>
          <p:cNvSpPr>
            <a:spLocks noGrp="1"/>
          </p:cNvSpPr>
          <p:nvPr>
            <p:ph idx="1"/>
          </p:nvPr>
        </p:nvSpPr>
        <p:spPr/>
        <p:txBody>
          <a:bodyPr>
            <a:normAutofit/>
          </a:bodyPr>
          <a:lstStyle/>
          <a:p>
            <a:pPr>
              <a:defRPr/>
            </a:pPr>
            <a:r>
              <a:rPr lang="en-US" dirty="0"/>
              <a:t>Magnetic Field of a Straight Wire</a:t>
            </a:r>
          </a:p>
          <a:p>
            <a:pPr>
              <a:defRPr/>
            </a:pPr>
            <a:r>
              <a:rPr lang="en-US" dirty="0"/>
              <a:t>Magnetic Field of a Current Loop</a:t>
            </a:r>
          </a:p>
          <a:p>
            <a:pPr>
              <a:defRPr/>
            </a:pPr>
            <a:r>
              <a:rPr lang="en-US" dirty="0"/>
              <a:t>Magnetic Dipole Moment</a:t>
            </a:r>
          </a:p>
          <a:p>
            <a:pPr>
              <a:defRPr/>
            </a:pPr>
            <a:r>
              <a:rPr lang="en-US" dirty="0" smtClean="0"/>
              <a:t>Bar Magnet</a:t>
            </a:r>
            <a:endParaRPr lang="en-US" dirty="0"/>
          </a:p>
        </p:txBody>
      </p:sp>
      <p:cxnSp>
        <p:nvCxnSpPr>
          <p:cNvPr id="4"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A40E20C4-4D69-468C-8773-D91B380D7DED}" type="slidenum">
              <a:rPr lang="en-US" altLang="en-US" smtClean="0"/>
              <a:pPr/>
              <a:t>1</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0"/>
            <a:ext cx="9982200" cy="914400"/>
          </a:xfrm>
        </p:spPr>
        <p:txBody>
          <a:bodyPr/>
          <a:lstStyle/>
          <a:p>
            <a:r>
              <a:rPr lang="en-US" altLang="en-US" sz="3400" smtClean="0">
                <a:ea typeface="ＭＳ Ｐゴシック" charset="-128"/>
              </a:rPr>
              <a:t>Conventional Current and Electron Current</a:t>
            </a:r>
          </a:p>
        </p:txBody>
      </p:sp>
      <p:cxnSp>
        <p:nvCxnSpPr>
          <p:cNvPr id="4" name="Straight Connector 6"/>
          <p:cNvCxnSpPr>
            <a:cxnSpLocks noChangeShapeType="1"/>
          </p:cNvCxnSpPr>
          <p:nvPr/>
        </p:nvCxnSpPr>
        <p:spPr bwMode="auto">
          <a:xfrm>
            <a:off x="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29700" name="Group 78"/>
          <p:cNvGrpSpPr>
            <a:grpSpLocks/>
          </p:cNvGrpSpPr>
          <p:nvPr/>
        </p:nvGrpSpPr>
        <p:grpSpPr bwMode="auto">
          <a:xfrm>
            <a:off x="152400" y="3970338"/>
            <a:ext cx="3346450" cy="2582862"/>
            <a:chOff x="152400" y="3970868"/>
            <a:chExt cx="3345778" cy="2582335"/>
          </a:xfrm>
        </p:grpSpPr>
        <p:sp>
          <p:nvSpPr>
            <p:cNvPr id="16" name="Rectangle 15"/>
            <p:cNvSpPr/>
            <p:nvPr/>
          </p:nvSpPr>
          <p:spPr>
            <a:xfrm>
              <a:off x="914247" y="4174027"/>
              <a:ext cx="2209356" cy="2209349"/>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2973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2966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523725" y="4953330"/>
              <a:ext cx="914216" cy="914213"/>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CC0000"/>
                  </a:solidFill>
                  <a:latin typeface="+mj-lt"/>
                  <a:ea typeface="+mn-ea"/>
                </a:rPr>
                <a:t>Conventional</a:t>
              </a:r>
            </a:p>
            <a:p>
              <a:pPr indent="228600" algn="ctr">
                <a:defRPr/>
              </a:pPr>
              <a:r>
                <a:rPr lang="en-US" sz="2000">
                  <a:solidFill>
                    <a:srgbClr val="CC0000"/>
                  </a:solidFill>
                  <a:latin typeface="+mj-lt"/>
                  <a:ea typeface="+mn-ea"/>
                </a:rPr>
                <a:t>Current</a:t>
              </a:r>
            </a:p>
          </p:txBody>
        </p:sp>
        <p:pic>
          <p:nvPicPr>
            <p:cNvPr id="29735" name="Picture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4950" y="4580469"/>
              <a:ext cx="72322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36" name="Group 57"/>
            <p:cNvGrpSpPr>
              <a:grpSpLocks/>
            </p:cNvGrpSpPr>
            <p:nvPr/>
          </p:nvGrpSpPr>
          <p:grpSpPr bwMode="auto">
            <a:xfrm>
              <a:off x="838197" y="4106333"/>
              <a:ext cx="1227667" cy="2353733"/>
              <a:chOff x="838197" y="4106333"/>
              <a:chExt cx="1227667" cy="2353733"/>
            </a:xfrm>
          </p:grpSpPr>
          <p:grpSp>
            <p:nvGrpSpPr>
              <p:cNvPr id="29746" name="Group 30"/>
              <p:cNvGrpSpPr>
                <a:grpSpLocks/>
              </p:cNvGrpSpPr>
              <p:nvPr/>
            </p:nvGrpSpPr>
            <p:grpSpPr bwMode="auto">
              <a:xfrm>
                <a:off x="838200" y="4267200"/>
                <a:ext cx="152400" cy="152400"/>
                <a:chOff x="838200" y="4267200"/>
                <a:chExt cx="152400" cy="152400"/>
              </a:xfrm>
            </p:grpSpPr>
            <p:cxnSp>
              <p:nvCxnSpPr>
                <p:cNvPr id="24" name="Straight Connector 23"/>
                <p:cNvCxnSpPr/>
                <p:nvPr/>
              </p:nvCxnSpPr>
              <p:spPr>
                <a:xfrm rot="5400000" flipH="1" flipV="1">
                  <a:off x="799970" y="4296238"/>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876154" y="4296238"/>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747" name="Group 31"/>
              <p:cNvGrpSpPr>
                <a:grpSpLocks/>
              </p:cNvGrpSpPr>
              <p:nvPr/>
            </p:nvGrpSpPr>
            <p:grpSpPr bwMode="auto">
              <a:xfrm rot="5400000">
                <a:off x="1913464" y="4106333"/>
                <a:ext cx="152400" cy="152400"/>
                <a:chOff x="838200" y="4267200"/>
                <a:chExt cx="152400" cy="152400"/>
              </a:xfrm>
            </p:grpSpPr>
            <p:cxnSp>
              <p:nvCxnSpPr>
                <p:cNvPr id="33" name="Straight Connector 32"/>
                <p:cNvCxnSpPr/>
                <p:nvPr/>
              </p:nvCxnSpPr>
              <p:spPr>
                <a:xfrm rot="5400000" flipH="1" flipV="1">
                  <a:off x="791616" y="4312552"/>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867801" y="4312552"/>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748" name="Group 39"/>
              <p:cNvGrpSpPr>
                <a:grpSpLocks/>
              </p:cNvGrpSpPr>
              <p:nvPr/>
            </p:nvGrpSpPr>
            <p:grpSpPr bwMode="auto">
              <a:xfrm rot="16200000" flipH="1">
                <a:off x="1905000" y="6307666"/>
                <a:ext cx="152400" cy="152400"/>
                <a:chOff x="838200" y="4267200"/>
                <a:chExt cx="152400" cy="152400"/>
              </a:xfrm>
            </p:grpSpPr>
            <p:cxnSp>
              <p:nvCxnSpPr>
                <p:cNvPr id="41" name="Straight Connector 40"/>
                <p:cNvCxnSpPr/>
                <p:nvPr/>
              </p:nvCxnSpPr>
              <p:spPr>
                <a:xfrm rot="5400000" flipH="1" flipV="1">
                  <a:off x="791696" y="4314463"/>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875817" y="4306528"/>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749" name="Group 42"/>
              <p:cNvGrpSpPr>
                <a:grpSpLocks/>
              </p:cNvGrpSpPr>
              <p:nvPr/>
            </p:nvGrpSpPr>
            <p:grpSpPr bwMode="auto">
              <a:xfrm flipH="1">
                <a:off x="838197" y="6155269"/>
                <a:ext cx="152400" cy="152400"/>
                <a:chOff x="838200" y="4267200"/>
                <a:chExt cx="152400" cy="152400"/>
              </a:xfrm>
            </p:grpSpPr>
            <p:cxnSp>
              <p:nvCxnSpPr>
                <p:cNvPr id="44" name="Straight Connector 43"/>
                <p:cNvCxnSpPr/>
                <p:nvPr/>
              </p:nvCxnSpPr>
              <p:spPr>
                <a:xfrm rot="5400000" flipH="1" flipV="1">
                  <a:off x="800274" y="430484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876458" y="430484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29737" name="Group 49"/>
            <p:cNvGrpSpPr>
              <a:grpSpLocks/>
            </p:cNvGrpSpPr>
            <p:nvPr/>
          </p:nvGrpSpPr>
          <p:grpSpPr bwMode="auto">
            <a:xfrm>
              <a:off x="702733" y="4555068"/>
              <a:ext cx="457200" cy="381000"/>
              <a:chOff x="5943600" y="2531534"/>
              <a:chExt cx="457200" cy="381000"/>
            </a:xfrm>
          </p:grpSpPr>
          <p:sp>
            <p:nvSpPr>
              <p:cNvPr id="47" name="Oval 46"/>
              <p:cNvSpPr>
                <a:spLocks noChangeAspect="1"/>
              </p:cNvSpPr>
              <p:nvPr/>
            </p:nvSpPr>
            <p:spPr>
              <a:xfrm>
                <a:off x="6074168" y="2650453"/>
                <a:ext cx="192048" cy="192049"/>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46" name="TextBox 45"/>
              <p:cNvSpPr txBox="1"/>
              <p:nvPr/>
            </p:nvSpPr>
            <p:spPr>
              <a:xfrm>
                <a:off x="5944019" y="2531415"/>
                <a:ext cx="457108"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nvGrpSpPr>
            <p:cNvPr id="29738" name="Group 50"/>
            <p:cNvGrpSpPr>
              <a:grpSpLocks/>
            </p:cNvGrpSpPr>
            <p:nvPr/>
          </p:nvGrpSpPr>
          <p:grpSpPr bwMode="auto">
            <a:xfrm>
              <a:off x="1430868" y="3970868"/>
              <a:ext cx="457200" cy="381000"/>
              <a:chOff x="5943600" y="2531534"/>
              <a:chExt cx="457200" cy="381000"/>
            </a:xfrm>
          </p:grpSpPr>
          <p:sp>
            <p:nvSpPr>
              <p:cNvPr id="52" name="Oval 51"/>
              <p:cNvSpPr>
                <a:spLocks noChangeAspect="1"/>
              </p:cNvSpPr>
              <p:nvPr/>
            </p:nvSpPr>
            <p:spPr>
              <a:xfrm>
                <a:off x="6072962" y="2650572"/>
                <a:ext cx="193636" cy="192049"/>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53" name="TextBox 52"/>
              <p:cNvSpPr txBox="1"/>
              <p:nvPr/>
            </p:nvSpPr>
            <p:spPr>
              <a:xfrm>
                <a:off x="5942813" y="2531534"/>
                <a:ext cx="458695"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nvGrpSpPr>
            <p:cNvPr id="29739" name="Group 53"/>
            <p:cNvGrpSpPr>
              <a:grpSpLocks/>
            </p:cNvGrpSpPr>
            <p:nvPr/>
          </p:nvGrpSpPr>
          <p:grpSpPr bwMode="auto">
            <a:xfrm>
              <a:off x="2108199" y="6172203"/>
              <a:ext cx="457200" cy="381000"/>
              <a:chOff x="5943600" y="2531534"/>
              <a:chExt cx="457200" cy="381000"/>
            </a:xfrm>
          </p:grpSpPr>
          <p:sp>
            <p:nvSpPr>
              <p:cNvPr id="55" name="Oval 54"/>
              <p:cNvSpPr>
                <a:spLocks noChangeAspect="1"/>
              </p:cNvSpPr>
              <p:nvPr/>
            </p:nvSpPr>
            <p:spPr>
              <a:xfrm>
                <a:off x="6073357" y="2650651"/>
                <a:ext cx="192049" cy="192048"/>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56" name="TextBox 55"/>
              <p:cNvSpPr txBox="1"/>
              <p:nvPr/>
            </p:nvSpPr>
            <p:spPr>
              <a:xfrm>
                <a:off x="5943208" y="2531612"/>
                <a:ext cx="457108"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sp>
        <p:nvSpPr>
          <p:cNvPr id="80" name="TextBox 79"/>
          <p:cNvSpPr txBox="1"/>
          <p:nvPr/>
        </p:nvSpPr>
        <p:spPr>
          <a:xfrm>
            <a:off x="4140200" y="1490663"/>
            <a:ext cx="3917950" cy="646112"/>
          </a:xfrm>
          <a:prstGeom prst="rect">
            <a:avLst/>
          </a:prstGeom>
          <a:noFill/>
          <a:ln w="28575" cap="flat" cmpd="sng" algn="ctr">
            <a:noFill/>
            <a:prstDash val="solid"/>
            <a:round/>
            <a:headEnd type="none" w="med" len="med"/>
            <a:tailEnd type="none" w="med" len="med"/>
          </a:ln>
        </p:spPr>
        <p:txBody>
          <a:bodyPr wrap="none">
            <a:spAutoFit/>
          </a:bodyPr>
          <a:lstStyle/>
          <a:p>
            <a:pPr indent="228600" algn="just">
              <a:defRPr/>
            </a:pPr>
            <a:r>
              <a:rPr lang="en-US" sz="1800">
                <a:solidFill>
                  <a:srgbClr val="0033CC"/>
                </a:solidFill>
                <a:latin typeface="+mj-lt"/>
                <a:ea typeface="+mn-ea"/>
              </a:rPr>
              <a:t>Electrons exit battery at (</a:t>
            </a:r>
            <a:r>
              <a:rPr lang="en-US" sz="1800" b="1">
                <a:solidFill>
                  <a:srgbClr val="0033CC"/>
                </a:solidFill>
                <a:latin typeface="+mj-lt"/>
                <a:ea typeface="+mn-ea"/>
              </a:rPr>
              <a:t>-</a:t>
            </a:r>
            <a:r>
              <a:rPr lang="en-US" sz="1800">
                <a:solidFill>
                  <a:srgbClr val="0033CC"/>
                </a:solidFill>
                <a:latin typeface="+mj-lt"/>
                <a:ea typeface="+mn-ea"/>
              </a:rPr>
              <a:t>) terminal,</a:t>
            </a:r>
          </a:p>
          <a:p>
            <a:pPr indent="228600" algn="just">
              <a:defRPr/>
            </a:pPr>
            <a:r>
              <a:rPr lang="en-US" sz="1800">
                <a:solidFill>
                  <a:srgbClr val="0033CC"/>
                </a:solidFill>
                <a:latin typeface="+mj-lt"/>
                <a:ea typeface="+mn-ea"/>
              </a:rPr>
              <a:t>and enter battery at (</a:t>
            </a:r>
            <a:r>
              <a:rPr lang="en-US" sz="1800" b="1">
                <a:solidFill>
                  <a:srgbClr val="0033CC"/>
                </a:solidFill>
                <a:latin typeface="+mj-lt"/>
                <a:ea typeface="+mn-ea"/>
              </a:rPr>
              <a:t>+</a:t>
            </a:r>
            <a:r>
              <a:rPr lang="en-US" sz="1800">
                <a:solidFill>
                  <a:srgbClr val="0033CC"/>
                </a:solidFill>
                <a:latin typeface="+mj-lt"/>
                <a:ea typeface="+mn-ea"/>
              </a:rPr>
              <a:t>) terminal </a:t>
            </a:r>
          </a:p>
        </p:txBody>
      </p:sp>
      <p:sp>
        <p:nvSpPr>
          <p:cNvPr id="82" name="TextBox 81"/>
          <p:cNvSpPr txBox="1"/>
          <p:nvPr/>
        </p:nvSpPr>
        <p:spPr>
          <a:xfrm>
            <a:off x="4132263" y="1143000"/>
            <a:ext cx="2082800" cy="369888"/>
          </a:xfrm>
          <a:prstGeom prst="rect">
            <a:avLst/>
          </a:prstGeom>
          <a:noFill/>
          <a:ln w="28575" cap="flat" cmpd="sng" algn="ctr">
            <a:noFill/>
            <a:prstDash val="solid"/>
            <a:round/>
            <a:headEnd type="none" w="med" len="med"/>
            <a:tailEnd type="none" w="med" len="med"/>
          </a:ln>
        </p:spPr>
        <p:txBody>
          <a:bodyPr wrap="none">
            <a:spAutoFit/>
          </a:bodyPr>
          <a:lstStyle/>
          <a:p>
            <a:pPr indent="228600" algn="just">
              <a:defRPr/>
            </a:pPr>
            <a:r>
              <a:rPr lang="en-US" sz="1800" b="1" u="sng">
                <a:solidFill>
                  <a:srgbClr val="0033CC"/>
                </a:solidFill>
                <a:latin typeface="+mj-lt"/>
                <a:ea typeface="+mn-ea"/>
              </a:rPr>
              <a:t>Electron Current:  </a:t>
            </a:r>
          </a:p>
        </p:txBody>
      </p:sp>
      <p:sp>
        <p:nvSpPr>
          <p:cNvPr id="83" name="TextBox 82"/>
          <p:cNvSpPr txBox="1"/>
          <p:nvPr/>
        </p:nvSpPr>
        <p:spPr>
          <a:xfrm>
            <a:off x="4132263" y="4502150"/>
            <a:ext cx="4629150"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Positive charges exit battery at (</a:t>
            </a:r>
            <a:r>
              <a:rPr lang="en-US" sz="1800" b="1">
                <a:solidFill>
                  <a:srgbClr val="CC0000"/>
                </a:solidFill>
                <a:latin typeface="+mj-lt"/>
                <a:ea typeface="+mn-ea"/>
              </a:rPr>
              <a:t>+</a:t>
            </a:r>
            <a:r>
              <a:rPr lang="en-US" sz="1800">
                <a:solidFill>
                  <a:srgbClr val="CC0000"/>
                </a:solidFill>
                <a:latin typeface="+mj-lt"/>
                <a:ea typeface="+mn-ea"/>
              </a:rPr>
              <a:t>) terminal,</a:t>
            </a:r>
          </a:p>
          <a:p>
            <a:pPr indent="228600">
              <a:defRPr/>
            </a:pPr>
            <a:r>
              <a:rPr lang="en-US" sz="1800">
                <a:solidFill>
                  <a:srgbClr val="CC0000"/>
                </a:solidFill>
                <a:latin typeface="+mj-lt"/>
                <a:ea typeface="+mn-ea"/>
              </a:rPr>
              <a:t>and enter battery at (</a:t>
            </a:r>
            <a:r>
              <a:rPr lang="en-US" sz="1800" b="1">
                <a:solidFill>
                  <a:srgbClr val="CC0000"/>
                </a:solidFill>
                <a:latin typeface="+mj-lt"/>
                <a:ea typeface="+mn-ea"/>
              </a:rPr>
              <a:t>-</a:t>
            </a:r>
            <a:r>
              <a:rPr lang="en-US" sz="1800">
                <a:solidFill>
                  <a:srgbClr val="CC0000"/>
                </a:solidFill>
                <a:latin typeface="+mj-lt"/>
                <a:ea typeface="+mn-ea"/>
              </a:rPr>
              <a:t>) terminal </a:t>
            </a:r>
          </a:p>
        </p:txBody>
      </p:sp>
      <p:sp>
        <p:nvSpPr>
          <p:cNvPr id="84" name="TextBox 83"/>
          <p:cNvSpPr txBox="1"/>
          <p:nvPr/>
        </p:nvSpPr>
        <p:spPr>
          <a:xfrm>
            <a:off x="4114800" y="4154488"/>
            <a:ext cx="2620963"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u="sng">
                <a:solidFill>
                  <a:srgbClr val="CC0000"/>
                </a:solidFill>
                <a:latin typeface="+mj-lt"/>
                <a:ea typeface="+mn-ea"/>
              </a:rPr>
              <a:t>Conventional Current:  </a:t>
            </a:r>
          </a:p>
        </p:txBody>
      </p:sp>
      <p:grpSp>
        <p:nvGrpSpPr>
          <p:cNvPr id="29705" name="Group 60"/>
          <p:cNvGrpSpPr>
            <a:grpSpLocks/>
          </p:cNvGrpSpPr>
          <p:nvPr/>
        </p:nvGrpSpPr>
        <p:grpSpPr bwMode="auto">
          <a:xfrm>
            <a:off x="152400" y="855663"/>
            <a:ext cx="3367088" cy="2613025"/>
            <a:chOff x="152400" y="855663"/>
            <a:chExt cx="3367088" cy="2613025"/>
          </a:xfrm>
        </p:grpSpPr>
        <p:sp>
          <p:nvSpPr>
            <p:cNvPr id="15" name="Rectangle 14"/>
            <p:cNvSpPr/>
            <p:nvPr/>
          </p:nvSpPr>
          <p:spPr>
            <a:xfrm>
              <a:off x="914400" y="1168400"/>
              <a:ext cx="2209800" cy="2209800"/>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29707"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524000" y="19050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0033CC"/>
                  </a:solidFill>
                  <a:latin typeface="+mj-lt"/>
                  <a:ea typeface="+mn-ea"/>
                </a:rPr>
                <a:t>Electron </a:t>
              </a:r>
            </a:p>
            <a:p>
              <a:pPr indent="228600" algn="ctr">
                <a:defRPr/>
              </a:pPr>
              <a:r>
                <a:rPr lang="en-US" sz="2000">
                  <a:solidFill>
                    <a:srgbClr val="0033CC"/>
                  </a:solidFill>
                  <a:latin typeface="+mj-lt"/>
                  <a:ea typeface="+mn-ea"/>
                </a:rPr>
                <a:t>Current</a:t>
              </a:r>
            </a:p>
          </p:txBody>
        </p:sp>
        <p:pic>
          <p:nvPicPr>
            <p:cNvPr id="29709"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592263"/>
              <a:ext cx="77628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10" name="Group 56"/>
            <p:cNvGrpSpPr>
              <a:grpSpLocks/>
            </p:cNvGrpSpPr>
            <p:nvPr/>
          </p:nvGrpSpPr>
          <p:grpSpPr bwMode="auto">
            <a:xfrm>
              <a:off x="693738" y="2557463"/>
              <a:ext cx="457200" cy="403225"/>
              <a:chOff x="6096000" y="1811863"/>
              <a:chExt cx="457200" cy="403693"/>
            </a:xfrm>
          </p:grpSpPr>
          <p:sp>
            <p:nvSpPr>
              <p:cNvPr id="48" name="Oval 47"/>
              <p:cNvSpPr>
                <a:spLocks noChangeAspect="1"/>
              </p:cNvSpPr>
              <p:nvPr/>
            </p:nvSpPr>
            <p:spPr>
              <a:xfrm>
                <a:off x="6226175" y="2023245"/>
                <a:ext cx="192087" cy="192311"/>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49" name="TextBox 48"/>
              <p:cNvSpPr txBox="1"/>
              <p:nvPr/>
            </p:nvSpPr>
            <p:spPr>
              <a:xfrm>
                <a:off x="6096000" y="1811863"/>
                <a:ext cx="457200" cy="38144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29711" name="Group 58"/>
            <p:cNvGrpSpPr>
              <a:grpSpLocks/>
            </p:cNvGrpSpPr>
            <p:nvPr/>
          </p:nvGrpSpPr>
          <p:grpSpPr bwMode="auto">
            <a:xfrm flipV="1">
              <a:off x="838200" y="1092200"/>
              <a:ext cx="1227138" cy="2354263"/>
              <a:chOff x="838197" y="4106333"/>
              <a:chExt cx="1227667" cy="2353733"/>
            </a:xfrm>
          </p:grpSpPr>
          <p:grpSp>
            <p:nvGrpSpPr>
              <p:cNvPr id="29718" name="Group 30"/>
              <p:cNvGrpSpPr>
                <a:grpSpLocks/>
              </p:cNvGrpSpPr>
              <p:nvPr/>
            </p:nvGrpSpPr>
            <p:grpSpPr bwMode="auto">
              <a:xfrm>
                <a:off x="838200" y="4267200"/>
                <a:ext cx="152400" cy="152400"/>
                <a:chOff x="838200" y="4267200"/>
                <a:chExt cx="152400" cy="152400"/>
              </a:xfrm>
            </p:grpSpPr>
            <p:cxnSp>
              <p:nvCxnSpPr>
                <p:cNvPr id="70" name="Straight Connector 69"/>
                <p:cNvCxnSpPr/>
                <p:nvPr/>
              </p:nvCxnSpPr>
              <p:spPr>
                <a:xfrm rot="5400000" flipH="1" flipV="1">
                  <a:off x="800131" y="4304701"/>
                  <a:ext cx="152366" cy="7623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6200000" flipH="1">
                  <a:off x="876364" y="4304701"/>
                  <a:ext cx="152366" cy="7623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719" name="Group 31"/>
              <p:cNvGrpSpPr>
                <a:grpSpLocks/>
              </p:cNvGrpSpPr>
              <p:nvPr/>
            </p:nvGrpSpPr>
            <p:grpSpPr bwMode="auto">
              <a:xfrm rot="5400000">
                <a:off x="1913464" y="4106333"/>
                <a:ext cx="152400" cy="152400"/>
                <a:chOff x="838200" y="4267200"/>
                <a:chExt cx="152400" cy="152400"/>
              </a:xfrm>
            </p:grpSpPr>
            <p:cxnSp>
              <p:nvCxnSpPr>
                <p:cNvPr id="68" name="Straight Connector 67"/>
                <p:cNvCxnSpPr/>
                <p:nvPr/>
              </p:nvCxnSpPr>
              <p:spPr>
                <a:xfrm rot="5400000" flipH="1" flipV="1">
                  <a:off x="800058" y="4313283"/>
                  <a:ext cx="152466" cy="7618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6200000" flipH="1">
                  <a:off x="884178" y="4305342"/>
                  <a:ext cx="152466" cy="7618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720" name="Group 39"/>
              <p:cNvGrpSpPr>
                <a:grpSpLocks/>
              </p:cNvGrpSpPr>
              <p:nvPr/>
            </p:nvGrpSpPr>
            <p:grpSpPr bwMode="auto">
              <a:xfrm rot="16200000" flipH="1">
                <a:off x="1905000" y="6307666"/>
                <a:ext cx="152400" cy="152400"/>
                <a:chOff x="838200" y="4267200"/>
                <a:chExt cx="152400" cy="152400"/>
              </a:xfrm>
            </p:grpSpPr>
            <p:cxnSp>
              <p:nvCxnSpPr>
                <p:cNvPr id="66" name="Straight Connector 65"/>
                <p:cNvCxnSpPr/>
                <p:nvPr/>
              </p:nvCxnSpPr>
              <p:spPr>
                <a:xfrm rot="5400000" flipH="1" flipV="1">
                  <a:off x="808028" y="4297858"/>
                  <a:ext cx="152466" cy="7618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6200000" flipH="1">
                  <a:off x="884211" y="4297858"/>
                  <a:ext cx="152466" cy="7618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721" name="Group 42"/>
              <p:cNvGrpSpPr>
                <a:grpSpLocks/>
              </p:cNvGrpSpPr>
              <p:nvPr/>
            </p:nvGrpSpPr>
            <p:grpSpPr bwMode="auto">
              <a:xfrm flipH="1">
                <a:off x="838197" y="6155269"/>
                <a:ext cx="152400" cy="152400"/>
                <a:chOff x="838200" y="4267200"/>
                <a:chExt cx="152400" cy="152400"/>
              </a:xfrm>
            </p:grpSpPr>
            <p:cxnSp>
              <p:nvCxnSpPr>
                <p:cNvPr id="64" name="Straight Connector 63"/>
                <p:cNvCxnSpPr/>
                <p:nvPr/>
              </p:nvCxnSpPr>
              <p:spPr>
                <a:xfrm rot="5400000" flipH="1" flipV="1">
                  <a:off x="800067" y="4305331"/>
                  <a:ext cx="152366" cy="7623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6200000" flipH="1">
                  <a:off x="876300" y="4305331"/>
                  <a:ext cx="152366" cy="7623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29712" name="Group 74"/>
            <p:cNvGrpSpPr>
              <a:grpSpLocks/>
            </p:cNvGrpSpPr>
            <p:nvPr/>
          </p:nvGrpSpPr>
          <p:grpSpPr bwMode="auto">
            <a:xfrm>
              <a:off x="1422400" y="3065463"/>
              <a:ext cx="457200" cy="403225"/>
              <a:chOff x="6096000" y="1811863"/>
              <a:chExt cx="457200" cy="403693"/>
            </a:xfrm>
          </p:grpSpPr>
          <p:sp>
            <p:nvSpPr>
              <p:cNvPr id="76" name="Oval 75"/>
              <p:cNvSpPr>
                <a:spLocks noChangeAspect="1"/>
              </p:cNvSpPr>
              <p:nvPr/>
            </p:nvSpPr>
            <p:spPr>
              <a:xfrm>
                <a:off x="6226175" y="2023245"/>
                <a:ext cx="192088" cy="192311"/>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77" name="TextBox 76"/>
              <p:cNvSpPr txBox="1"/>
              <p:nvPr/>
            </p:nvSpPr>
            <p:spPr>
              <a:xfrm>
                <a:off x="6096000" y="1811863"/>
                <a:ext cx="457200" cy="38144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29713" name="Group 85"/>
            <p:cNvGrpSpPr>
              <a:grpSpLocks/>
            </p:cNvGrpSpPr>
            <p:nvPr/>
          </p:nvGrpSpPr>
          <p:grpSpPr bwMode="auto">
            <a:xfrm>
              <a:off x="2108200" y="855663"/>
              <a:ext cx="457200" cy="403225"/>
              <a:chOff x="6096000" y="1811863"/>
              <a:chExt cx="457200" cy="403693"/>
            </a:xfrm>
          </p:grpSpPr>
          <p:sp>
            <p:nvSpPr>
              <p:cNvPr id="87" name="Oval 86"/>
              <p:cNvSpPr>
                <a:spLocks noChangeAspect="1"/>
              </p:cNvSpPr>
              <p:nvPr/>
            </p:nvSpPr>
            <p:spPr>
              <a:xfrm>
                <a:off x="6226175" y="2023245"/>
                <a:ext cx="192088" cy="192311"/>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88" name="TextBox 87"/>
              <p:cNvSpPr txBox="1"/>
              <p:nvPr/>
            </p:nvSpPr>
            <p:spPr>
              <a:xfrm>
                <a:off x="6096000" y="1811863"/>
                <a:ext cx="457200" cy="38144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sp>
        <p:nvSpPr>
          <p:cNvPr id="2" name="Slide Number Placeholder 1"/>
          <p:cNvSpPr>
            <a:spLocks noGrp="1"/>
          </p:cNvSpPr>
          <p:nvPr>
            <p:ph type="sldNum" sz="quarter" idx="12"/>
          </p:nvPr>
        </p:nvSpPr>
        <p:spPr/>
        <p:txBody>
          <a:bodyPr/>
          <a:lstStyle/>
          <a:p>
            <a:fld id="{A40E20C4-4D69-468C-8773-D91B380D7DED}" type="slidenum">
              <a:rPr lang="en-US" altLang="en-US" smtClean="0"/>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76200"/>
            <a:ext cx="9144000" cy="914400"/>
          </a:xfrm>
        </p:spPr>
        <p:txBody>
          <a:bodyPr/>
          <a:lstStyle/>
          <a:p>
            <a:r>
              <a:rPr lang="en-US" altLang="en-US" smtClean="0">
                <a:ea typeface="ＭＳ Ｐゴシック" charset="-128"/>
              </a:rPr>
              <a:t>Equilibrium </a:t>
            </a:r>
            <a:r>
              <a:rPr lang="en-US" altLang="en-US" i="1" smtClean="0">
                <a:ea typeface="ＭＳ Ｐゴシック" charset="-128"/>
              </a:rPr>
              <a:t>vs. </a:t>
            </a:r>
            <a:r>
              <a:rPr lang="en-US" altLang="en-US" smtClean="0">
                <a:ea typeface="ＭＳ Ｐゴシック" charset="-128"/>
              </a:rPr>
              <a:t>Steady State</a:t>
            </a:r>
          </a:p>
        </p:txBody>
      </p:sp>
      <p:grpSp>
        <p:nvGrpSpPr>
          <p:cNvPr id="30723" name="Group 12"/>
          <p:cNvGrpSpPr>
            <a:grpSpLocks/>
          </p:cNvGrpSpPr>
          <p:nvPr/>
        </p:nvGrpSpPr>
        <p:grpSpPr bwMode="auto">
          <a:xfrm>
            <a:off x="0" y="1295400"/>
            <a:ext cx="8991600" cy="3187700"/>
            <a:chOff x="-228600" y="2971800"/>
            <a:chExt cx="8991600" cy="3187521"/>
          </a:xfrm>
        </p:grpSpPr>
        <p:pic>
          <p:nvPicPr>
            <p:cNvPr id="30732"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971800"/>
              <a:ext cx="6705600" cy="318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bwMode="auto">
            <a:xfrm>
              <a:off x="4191000" y="5473560"/>
              <a:ext cx="3186113" cy="276209"/>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200">
                  <a:solidFill>
                    <a:srgbClr val="000000"/>
                  </a:solidFill>
                  <a:latin typeface="+mn-lt"/>
                  <a:ea typeface="+mn-ea"/>
                </a:rPr>
                <a:t>http://physick.wikispaces.com/Electric+Current</a:t>
              </a:r>
            </a:p>
          </p:txBody>
        </p:sp>
        <p:sp>
          <p:nvSpPr>
            <p:cNvPr id="11" name="TextBox 10"/>
            <p:cNvSpPr txBox="1"/>
            <p:nvPr/>
          </p:nvSpPr>
          <p:spPr bwMode="auto">
            <a:xfrm>
              <a:off x="-228600" y="3276583"/>
              <a:ext cx="2971800" cy="523846"/>
            </a:xfrm>
            <a:prstGeom prst="rect">
              <a:avLst/>
            </a:prstGeom>
            <a:noFill/>
            <a:ln w="28575" cap="flat" cmpd="sng" algn="ctr">
              <a:noFill/>
              <a:prstDash val="solid"/>
              <a:round/>
              <a:headEnd type="none" w="med" len="med"/>
              <a:tailEnd type="none" w="med" len="med"/>
            </a:ln>
          </p:spPr>
          <p:txBody>
            <a:bodyPr>
              <a:spAutoFit/>
            </a:bodyPr>
            <a:lstStyle/>
            <a:p>
              <a:pPr indent="228600">
                <a:defRPr/>
              </a:pPr>
              <a:r>
                <a:rPr lang="en-US">
                  <a:latin typeface="+mn-lt"/>
                  <a:ea typeface="+mn-ea"/>
                </a:rPr>
                <a:t>Magnetic Field  </a:t>
              </a:r>
              <a:r>
                <a:rPr lang="en-US" sz="2800" b="1">
                  <a:latin typeface="+mn-lt"/>
                  <a:ea typeface="+mn-ea"/>
                </a:rPr>
                <a:t> B</a:t>
              </a:r>
            </a:p>
          </p:txBody>
        </p:sp>
        <p:sp>
          <p:nvSpPr>
            <p:cNvPr id="12" name="TextBox 11"/>
            <p:cNvSpPr txBox="1"/>
            <p:nvPr/>
          </p:nvSpPr>
          <p:spPr bwMode="auto">
            <a:xfrm>
              <a:off x="6934200" y="3428974"/>
              <a:ext cx="1828800" cy="533370"/>
            </a:xfrm>
            <a:prstGeom prst="rect">
              <a:avLst/>
            </a:prstGeom>
            <a:solidFill>
              <a:schemeClr val="bg1">
                <a:alpha val="60000"/>
              </a:schemeClr>
            </a:solidFill>
            <a:ln w="28575" cap="flat" cmpd="sng" algn="ctr">
              <a:noFill/>
              <a:prstDash val="solid"/>
              <a:round/>
              <a:headEnd type="none" w="med" len="med"/>
              <a:tailEnd type="none" w="med" len="med"/>
            </a:ln>
          </p:spPr>
          <p:txBody>
            <a:bodyPr wrap="none"/>
            <a:lstStyle/>
            <a:p>
              <a:pPr indent="228600" algn="ctr">
                <a:defRPr/>
              </a:pPr>
              <a:r>
                <a:rPr lang="en-US" sz="2800">
                  <a:solidFill>
                    <a:srgbClr val="CC0000"/>
                  </a:solidFill>
                  <a:latin typeface="+mn-lt"/>
                  <a:ea typeface="+mn-ea"/>
                </a:rPr>
                <a:t>Current   </a:t>
              </a:r>
              <a:r>
                <a:rPr lang="en-US" sz="2800" b="1">
                  <a:solidFill>
                    <a:srgbClr val="CC0000"/>
                  </a:solidFill>
                  <a:latin typeface="+mn-lt"/>
                  <a:ea typeface="+mn-ea"/>
                </a:rPr>
                <a:t>I</a:t>
              </a:r>
            </a:p>
          </p:txBody>
        </p:sp>
      </p:grpSp>
      <p:sp>
        <p:nvSpPr>
          <p:cNvPr id="14" name="TextBox 13"/>
          <p:cNvSpPr txBox="1"/>
          <p:nvPr/>
        </p:nvSpPr>
        <p:spPr>
          <a:xfrm>
            <a:off x="585788" y="4724400"/>
            <a:ext cx="6454775" cy="484188"/>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150000"/>
              </a:lnSpc>
              <a:buFont typeface="Arial"/>
              <a:buChar char="•"/>
              <a:defRPr/>
            </a:pPr>
            <a:r>
              <a:rPr lang="en-US" sz="1800">
                <a:solidFill>
                  <a:srgbClr val="CC0000"/>
                </a:solidFill>
                <a:latin typeface="+mj-lt"/>
                <a:ea typeface="+mn-ea"/>
              </a:rPr>
              <a:t>No current flows.   Average drift velocity of electrons is zero   </a:t>
            </a:r>
          </a:p>
        </p:txBody>
      </p:sp>
      <p:sp>
        <p:nvSpPr>
          <p:cNvPr id="15" name="TextBox 14"/>
          <p:cNvSpPr txBox="1"/>
          <p:nvPr/>
        </p:nvSpPr>
        <p:spPr>
          <a:xfrm>
            <a:off x="255588" y="4343400"/>
            <a:ext cx="1681162"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b="1" u="sng">
                <a:solidFill>
                  <a:srgbClr val="0033CC"/>
                </a:solidFill>
                <a:latin typeface="+mj-lt"/>
                <a:ea typeface="+mn-ea"/>
              </a:rPr>
              <a:t>Equilibrium:</a:t>
            </a:r>
          </a:p>
        </p:txBody>
      </p:sp>
      <p:pic>
        <p:nvPicPr>
          <p:cNvPr id="30726" name="Picture 15"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1675" y="4910138"/>
            <a:ext cx="711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569913" y="5715000"/>
            <a:ext cx="6608762" cy="484188"/>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150000"/>
              </a:lnSpc>
              <a:buFont typeface="Arial" charset="0"/>
              <a:buChar char="•"/>
            </a:pPr>
            <a:r>
              <a:rPr lang="en-US" altLang="en-US" sz="1800">
                <a:solidFill>
                  <a:srgbClr val="CC0000"/>
                </a:solidFill>
                <a:latin typeface="Arial" charset="0"/>
              </a:rPr>
              <a:t>Current flows.  Average drift velocity of electrons is </a:t>
            </a:r>
            <a:r>
              <a:rPr lang="en-US" altLang="en-US" sz="1800" b="1" i="1">
                <a:solidFill>
                  <a:srgbClr val="CC0000"/>
                </a:solidFill>
                <a:latin typeface="Arial" charset="0"/>
              </a:rPr>
              <a:t>constant</a:t>
            </a:r>
            <a:endParaRPr lang="en-US" altLang="en-US" sz="1800" i="1">
              <a:solidFill>
                <a:srgbClr val="CC0000"/>
              </a:solidFill>
              <a:latin typeface="Arial" charset="0"/>
            </a:endParaRPr>
          </a:p>
        </p:txBody>
      </p:sp>
      <p:sp>
        <p:nvSpPr>
          <p:cNvPr id="18" name="TextBox 17"/>
          <p:cNvSpPr txBox="1"/>
          <p:nvPr/>
        </p:nvSpPr>
        <p:spPr>
          <a:xfrm>
            <a:off x="239713" y="5334000"/>
            <a:ext cx="6740525"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b="1" u="sng">
                <a:solidFill>
                  <a:srgbClr val="0033CC"/>
                </a:solidFill>
                <a:latin typeface="+mj-lt"/>
                <a:ea typeface="+mn-ea"/>
              </a:rPr>
              <a:t>Current Flow is not Equilibrium, but it is Steady State.</a:t>
            </a:r>
          </a:p>
        </p:txBody>
      </p:sp>
      <p:pic>
        <p:nvPicPr>
          <p:cNvPr id="30729" name="Picture 18"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4238" y="5911850"/>
            <a:ext cx="13081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6"/>
          <p:cNvCxnSpPr>
            <a:cxnSpLocks noChangeShapeType="1"/>
          </p:cNvCxnSpPr>
          <p:nvPr/>
        </p:nvCxnSpPr>
        <p:spPr bwMode="auto">
          <a:xfrm>
            <a:off x="0" y="13700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0" name="TextBox 19"/>
          <p:cNvSpPr txBox="1"/>
          <p:nvPr/>
        </p:nvSpPr>
        <p:spPr>
          <a:xfrm>
            <a:off x="0" y="609600"/>
            <a:ext cx="9525000" cy="609600"/>
          </a:xfrm>
          <a:prstGeom prst="rect">
            <a:avLst/>
          </a:prstGeom>
          <a:noFill/>
          <a:ln w="28575" cap="flat" cmpd="sng" algn="ctr">
            <a:noFill/>
            <a:prstDash val="solid"/>
            <a:round/>
            <a:headEnd type="none" w="med" len="med"/>
            <a:tailEnd type="none" w="med" len="med"/>
          </a:ln>
        </p:spPr>
        <p:txBody>
          <a:bodyPr/>
          <a:lstStyle/>
          <a:p>
            <a:pPr indent="228600" algn="ctr">
              <a:defRPr/>
            </a:pPr>
            <a:r>
              <a:rPr lang="en-US" sz="2200" b="1" i="1">
                <a:solidFill>
                  <a:srgbClr val="0033CC"/>
                </a:solidFill>
                <a:latin typeface="+mj-lt"/>
                <a:ea typeface="+mn-ea"/>
              </a:rPr>
              <a:t>Remember:  Electrons flow in opposite direction </a:t>
            </a:r>
          </a:p>
          <a:p>
            <a:pPr indent="228600" algn="ctr">
              <a:defRPr/>
            </a:pPr>
            <a:r>
              <a:rPr lang="en-US" sz="2200" b="1" i="1">
                <a:solidFill>
                  <a:srgbClr val="0033CC"/>
                </a:solidFill>
                <a:latin typeface="+mj-lt"/>
                <a:ea typeface="+mn-ea"/>
              </a:rPr>
              <a:t>from conventional current</a:t>
            </a:r>
            <a:r>
              <a:rPr lang="en-US" sz="2200" b="1" i="1">
                <a:solidFill>
                  <a:srgbClr val="0033CC"/>
                </a:solidFill>
                <a:latin typeface="+mn-lt"/>
                <a:ea typeface="+mn-ea"/>
              </a:rPr>
              <a:t> I</a:t>
            </a:r>
          </a:p>
        </p:txBody>
      </p:sp>
      <p:sp>
        <p:nvSpPr>
          <p:cNvPr id="2" name="Slide Number Placeholder 1"/>
          <p:cNvSpPr>
            <a:spLocks noGrp="1"/>
          </p:cNvSpPr>
          <p:nvPr>
            <p:ph type="sldNum" sz="quarter" idx="12"/>
          </p:nvPr>
        </p:nvSpPr>
        <p:spPr/>
        <p:txBody>
          <a:bodyPr/>
          <a:lstStyle/>
          <a:p>
            <a:fld id="{A40E20C4-4D69-468C-8773-D91B380D7DED}" type="slidenum">
              <a:rPr lang="en-US" altLang="en-US" smtClean="0"/>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52400"/>
            <a:ext cx="9144000" cy="914400"/>
          </a:xfrm>
        </p:spPr>
        <p:txBody>
          <a:bodyPr/>
          <a:lstStyle/>
          <a:p>
            <a:r>
              <a:rPr lang="en-US" altLang="en-US" smtClean="0">
                <a:ea typeface="ＭＳ Ｐゴシック" charset="-128"/>
              </a:rPr>
              <a:t>What IS the bulb using up?  </a:t>
            </a:r>
          </a:p>
        </p:txBody>
      </p:sp>
      <p:cxnSp>
        <p:nvCxnSpPr>
          <p:cNvPr id="4"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32772" name="Group 4"/>
          <p:cNvGrpSpPr>
            <a:grpSpLocks/>
          </p:cNvGrpSpPr>
          <p:nvPr/>
        </p:nvGrpSpPr>
        <p:grpSpPr bwMode="auto">
          <a:xfrm>
            <a:off x="-381000" y="1295400"/>
            <a:ext cx="3602038" cy="3059113"/>
            <a:chOff x="152400" y="1295400"/>
            <a:chExt cx="3602275" cy="3059668"/>
          </a:xfrm>
        </p:grpSpPr>
        <p:sp>
          <p:nvSpPr>
            <p:cNvPr id="6" name="Sun 5"/>
            <p:cNvSpPr>
              <a:spLocks noChangeAspect="1"/>
            </p:cNvSpPr>
            <p:nvPr/>
          </p:nvSpPr>
          <p:spPr>
            <a:xfrm>
              <a:off x="2454426" y="1849539"/>
              <a:ext cx="1300249" cy="1295635"/>
            </a:xfrm>
            <a:prstGeom prst="sun">
              <a:avLst/>
            </a:prstGeom>
            <a:no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7" name="TextBox 6"/>
            <p:cNvSpPr txBox="1"/>
            <p:nvPr/>
          </p:nvSpPr>
          <p:spPr>
            <a:xfrm>
              <a:off x="2286140" y="1295400"/>
              <a:ext cx="355623" cy="46204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b="1">
                  <a:solidFill>
                    <a:srgbClr val="CC0000"/>
                  </a:solidFill>
                  <a:latin typeface="+mj-lt"/>
                  <a:ea typeface="+mn-ea"/>
                </a:rPr>
                <a:t>1</a:t>
              </a:r>
            </a:p>
          </p:txBody>
        </p:sp>
        <p:sp>
          <p:nvSpPr>
            <p:cNvPr id="8" name="TextBox 7"/>
            <p:cNvSpPr txBox="1"/>
            <p:nvPr/>
          </p:nvSpPr>
          <p:spPr>
            <a:xfrm>
              <a:off x="2438550" y="3893021"/>
              <a:ext cx="355623" cy="46204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b="1">
                  <a:solidFill>
                    <a:srgbClr val="CC0000"/>
                  </a:solidFill>
                  <a:latin typeface="+mj-lt"/>
                  <a:ea typeface="+mn-ea"/>
                </a:rPr>
                <a:t>2</a:t>
              </a:r>
            </a:p>
          </p:txBody>
        </p:sp>
        <p:grpSp>
          <p:nvGrpSpPr>
            <p:cNvPr id="32779" name="Group 41"/>
            <p:cNvGrpSpPr>
              <a:grpSpLocks/>
            </p:cNvGrpSpPr>
            <p:nvPr/>
          </p:nvGrpSpPr>
          <p:grpSpPr bwMode="auto">
            <a:xfrm>
              <a:off x="152400" y="1425575"/>
              <a:ext cx="3367088" cy="2613025"/>
              <a:chOff x="152400" y="855663"/>
              <a:chExt cx="3367088" cy="2613025"/>
            </a:xfrm>
          </p:grpSpPr>
          <p:sp>
            <p:nvSpPr>
              <p:cNvPr id="10" name="Rectangle 9"/>
              <p:cNvSpPr/>
              <p:nvPr/>
            </p:nvSpPr>
            <p:spPr>
              <a:xfrm>
                <a:off x="914450" y="1168482"/>
                <a:ext cx="2209946" cy="2210201"/>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32781"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524090" y="1905215"/>
                <a:ext cx="914460" cy="914566"/>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0033CC"/>
                    </a:solidFill>
                    <a:latin typeface="+mj-lt"/>
                    <a:ea typeface="+mn-ea"/>
                  </a:rPr>
                  <a:t>Electron </a:t>
                </a:r>
              </a:p>
              <a:p>
                <a:pPr indent="228600" algn="ctr">
                  <a:defRPr/>
                </a:pPr>
                <a:r>
                  <a:rPr lang="en-US" sz="2000">
                    <a:solidFill>
                      <a:srgbClr val="0033CC"/>
                    </a:solidFill>
                    <a:latin typeface="+mj-lt"/>
                    <a:ea typeface="+mn-ea"/>
                  </a:rPr>
                  <a:t>Current</a:t>
                </a:r>
              </a:p>
            </p:txBody>
          </p:sp>
          <p:pic>
            <p:nvPicPr>
              <p:cNvPr id="32783" name="Picture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92263"/>
                <a:ext cx="77628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4" name="Group 56"/>
              <p:cNvGrpSpPr>
                <a:grpSpLocks/>
              </p:cNvGrpSpPr>
              <p:nvPr/>
            </p:nvGrpSpPr>
            <p:grpSpPr bwMode="auto">
              <a:xfrm>
                <a:off x="693738" y="2557463"/>
                <a:ext cx="457200" cy="403225"/>
                <a:chOff x="6096000" y="1811863"/>
                <a:chExt cx="457200" cy="403693"/>
              </a:xfrm>
            </p:grpSpPr>
            <p:sp>
              <p:nvSpPr>
                <p:cNvPr id="34" name="Oval 33"/>
                <p:cNvSpPr>
                  <a:spLocks noChangeAspect="1"/>
                </p:cNvSpPr>
                <p:nvPr/>
              </p:nvSpPr>
              <p:spPr>
                <a:xfrm>
                  <a:off x="6226220" y="2023618"/>
                  <a:ext cx="192100" cy="192345"/>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5" name="TextBox 34"/>
                <p:cNvSpPr txBox="1"/>
                <p:nvPr/>
              </p:nvSpPr>
              <p:spPr>
                <a:xfrm>
                  <a:off x="6096036" y="1812196"/>
                  <a:ext cx="457230" cy="381511"/>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32785" name="Group 58"/>
              <p:cNvGrpSpPr>
                <a:grpSpLocks/>
              </p:cNvGrpSpPr>
              <p:nvPr/>
            </p:nvGrpSpPr>
            <p:grpSpPr bwMode="auto">
              <a:xfrm flipV="1">
                <a:off x="838198" y="1087443"/>
                <a:ext cx="1227135" cy="2359025"/>
                <a:chOff x="838197" y="4106333"/>
                <a:chExt cx="1227666" cy="2358497"/>
              </a:xfrm>
            </p:grpSpPr>
            <p:grpSp>
              <p:nvGrpSpPr>
                <p:cNvPr id="32792" name="Group 30"/>
                <p:cNvGrpSpPr>
                  <a:grpSpLocks/>
                </p:cNvGrpSpPr>
                <p:nvPr/>
              </p:nvGrpSpPr>
              <p:grpSpPr bwMode="auto">
                <a:xfrm>
                  <a:off x="838197" y="4266635"/>
                  <a:ext cx="152466" cy="152366"/>
                  <a:chOff x="838197" y="4266635"/>
                  <a:chExt cx="152466" cy="152366"/>
                </a:xfrm>
              </p:grpSpPr>
              <p:cxnSp>
                <p:nvCxnSpPr>
                  <p:cNvPr id="32" name="Straight Connector 31"/>
                  <p:cNvCxnSpPr/>
                  <p:nvPr/>
                </p:nvCxnSpPr>
                <p:spPr>
                  <a:xfrm rot="5400000" flipH="1" flipV="1">
                    <a:off x="800166" y="4304252"/>
                    <a:ext cx="152394" cy="7623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6200000" flipH="1">
                    <a:off x="876404" y="4304252"/>
                    <a:ext cx="152394" cy="7623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2793" name="Group 31"/>
                <p:cNvGrpSpPr>
                  <a:grpSpLocks/>
                </p:cNvGrpSpPr>
                <p:nvPr/>
              </p:nvGrpSpPr>
              <p:grpSpPr bwMode="auto">
                <a:xfrm rot="5400000">
                  <a:off x="1908684" y="4106281"/>
                  <a:ext cx="157128" cy="157231"/>
                  <a:chOff x="838199" y="4267201"/>
                  <a:chExt cx="157128" cy="157231"/>
                </a:xfrm>
              </p:grpSpPr>
              <p:cxnSp>
                <p:nvCxnSpPr>
                  <p:cNvPr id="30" name="Straight Connector 29"/>
                  <p:cNvCxnSpPr/>
                  <p:nvPr/>
                </p:nvCxnSpPr>
                <p:spPr>
                  <a:xfrm rot="5400000" flipH="1" flipV="1">
                    <a:off x="794809" y="4313152"/>
                    <a:ext cx="152476" cy="76197"/>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flipH="1">
                    <a:off x="878943" y="4305210"/>
                    <a:ext cx="152476" cy="76197"/>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2794" name="Group 39"/>
                <p:cNvGrpSpPr>
                  <a:grpSpLocks/>
                </p:cNvGrpSpPr>
                <p:nvPr/>
              </p:nvGrpSpPr>
              <p:grpSpPr bwMode="auto">
                <a:xfrm rot="16200000" flipH="1">
                  <a:off x="1900748" y="6312414"/>
                  <a:ext cx="152366" cy="152466"/>
                  <a:chOff x="842994" y="4262894"/>
                  <a:chExt cx="152366" cy="152466"/>
                </a:xfrm>
              </p:grpSpPr>
              <p:cxnSp>
                <p:nvCxnSpPr>
                  <p:cNvPr id="28" name="Straight Connector 27"/>
                  <p:cNvCxnSpPr/>
                  <p:nvPr/>
                </p:nvCxnSpPr>
                <p:spPr>
                  <a:xfrm rot="5400000" flipH="1" flipV="1">
                    <a:off x="807940" y="4297971"/>
                    <a:ext cx="152476" cy="76197"/>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6200000" flipH="1">
                    <a:off x="884137" y="4297971"/>
                    <a:ext cx="152476" cy="76197"/>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2795" name="Group 42"/>
                <p:cNvGrpSpPr>
                  <a:grpSpLocks/>
                </p:cNvGrpSpPr>
                <p:nvPr/>
              </p:nvGrpSpPr>
              <p:grpSpPr bwMode="auto">
                <a:xfrm flipH="1">
                  <a:off x="838198" y="6155334"/>
                  <a:ext cx="152466" cy="152366"/>
                  <a:chOff x="838133" y="4267265"/>
                  <a:chExt cx="152466" cy="152366"/>
                </a:xfrm>
              </p:grpSpPr>
              <p:cxnSp>
                <p:nvCxnSpPr>
                  <p:cNvPr id="26" name="Straight Connector 25"/>
                  <p:cNvCxnSpPr/>
                  <p:nvPr/>
                </p:nvCxnSpPr>
                <p:spPr>
                  <a:xfrm rot="5400000" flipH="1" flipV="1">
                    <a:off x="799999" y="4305228"/>
                    <a:ext cx="152394" cy="7623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6200000" flipH="1">
                    <a:off x="876237" y="4305228"/>
                    <a:ext cx="152394" cy="7623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32786" name="Group 74"/>
              <p:cNvGrpSpPr>
                <a:grpSpLocks/>
              </p:cNvGrpSpPr>
              <p:nvPr/>
            </p:nvGrpSpPr>
            <p:grpSpPr bwMode="auto">
              <a:xfrm>
                <a:off x="1422400" y="3065463"/>
                <a:ext cx="457200" cy="403225"/>
                <a:chOff x="6096000" y="1811863"/>
                <a:chExt cx="457200" cy="403693"/>
              </a:xfrm>
            </p:grpSpPr>
            <p:sp>
              <p:nvSpPr>
                <p:cNvPr id="20" name="Oval 19"/>
                <p:cNvSpPr>
                  <a:spLocks noChangeAspect="1"/>
                </p:cNvSpPr>
                <p:nvPr/>
              </p:nvSpPr>
              <p:spPr>
                <a:xfrm>
                  <a:off x="6226268" y="2023710"/>
                  <a:ext cx="192101" cy="192345"/>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1" name="TextBox 20"/>
                <p:cNvSpPr txBox="1"/>
                <p:nvPr/>
              </p:nvSpPr>
              <p:spPr>
                <a:xfrm>
                  <a:off x="6096084" y="1812289"/>
                  <a:ext cx="457230" cy="381511"/>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32787" name="Group 85"/>
              <p:cNvGrpSpPr>
                <a:grpSpLocks/>
              </p:cNvGrpSpPr>
              <p:nvPr/>
            </p:nvGrpSpPr>
            <p:grpSpPr bwMode="auto">
              <a:xfrm>
                <a:off x="2108200" y="855663"/>
                <a:ext cx="457200" cy="403225"/>
                <a:chOff x="6096000" y="1811863"/>
                <a:chExt cx="457200" cy="403693"/>
              </a:xfrm>
            </p:grpSpPr>
            <p:sp>
              <p:nvSpPr>
                <p:cNvPr id="18" name="Oval 17"/>
                <p:cNvSpPr>
                  <a:spLocks noChangeAspect="1"/>
                </p:cNvSpPr>
                <p:nvPr/>
              </p:nvSpPr>
              <p:spPr>
                <a:xfrm>
                  <a:off x="6226313" y="2023308"/>
                  <a:ext cx="192101" cy="192345"/>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9" name="TextBox 18"/>
                <p:cNvSpPr txBox="1"/>
                <p:nvPr/>
              </p:nvSpPr>
              <p:spPr>
                <a:xfrm>
                  <a:off x="6096129" y="1811887"/>
                  <a:ext cx="457230" cy="381511"/>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grpSp>
      <p:sp>
        <p:nvSpPr>
          <p:cNvPr id="36" name="TextBox 35"/>
          <p:cNvSpPr txBox="1"/>
          <p:nvPr/>
        </p:nvSpPr>
        <p:spPr>
          <a:xfrm>
            <a:off x="2971800" y="1600200"/>
            <a:ext cx="4718050" cy="1570038"/>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CC0000"/>
                </a:solidFill>
                <a:latin typeface="Arial" charset="0"/>
              </a:rPr>
              <a:t>Can the bulb consume current by </a:t>
            </a:r>
          </a:p>
          <a:p>
            <a:pPr eaLnBrk="1" hangingPunct="1"/>
            <a:r>
              <a:rPr lang="en-US" altLang="en-US">
                <a:solidFill>
                  <a:srgbClr val="CC0000"/>
                </a:solidFill>
                <a:latin typeface="Arial" charset="0"/>
              </a:rPr>
              <a:t>	destroying electrons?</a:t>
            </a:r>
          </a:p>
          <a:p>
            <a:pPr eaLnBrk="1" hangingPunct="1"/>
            <a:endParaRPr lang="en-US" altLang="en-US">
              <a:solidFill>
                <a:srgbClr val="CC0000"/>
              </a:solidFill>
              <a:latin typeface="Arial" charset="0"/>
            </a:endParaRPr>
          </a:p>
          <a:p>
            <a:pPr eaLnBrk="1" hangingPunct="1"/>
            <a:r>
              <a:rPr lang="en-US" altLang="en-US">
                <a:solidFill>
                  <a:srgbClr val="CC0000"/>
                </a:solidFill>
                <a:latin typeface="Arial" charset="0"/>
              </a:rPr>
              <a:t> </a:t>
            </a:r>
          </a:p>
        </p:txBody>
      </p:sp>
      <p:sp>
        <p:nvSpPr>
          <p:cNvPr id="38" name="TextBox 37"/>
          <p:cNvSpPr txBox="1"/>
          <p:nvPr/>
        </p:nvSpPr>
        <p:spPr>
          <a:xfrm>
            <a:off x="2971800" y="2667000"/>
            <a:ext cx="5478463" cy="2678113"/>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CC0000"/>
                </a:solidFill>
                <a:latin typeface="Arial" charset="0"/>
              </a:rPr>
              <a:t>	</a:t>
            </a:r>
            <a:r>
              <a:rPr lang="en-US" altLang="en-US" b="1">
                <a:solidFill>
                  <a:srgbClr val="0033CC"/>
                </a:solidFill>
                <a:latin typeface="Wingdings" charset="2"/>
              </a:rPr>
              <a:t></a:t>
            </a:r>
            <a:r>
              <a:rPr lang="en-US" altLang="en-US" b="1">
                <a:solidFill>
                  <a:srgbClr val="0033CC"/>
                </a:solidFill>
                <a:latin typeface="Arial" charset="0"/>
              </a:rPr>
              <a:t>   No.   </a:t>
            </a:r>
          </a:p>
          <a:p>
            <a:pPr eaLnBrk="1" hangingPunct="1"/>
            <a:r>
              <a:rPr lang="en-US" altLang="en-US" b="1" i="1">
                <a:solidFill>
                  <a:srgbClr val="0033CC"/>
                </a:solidFill>
                <a:latin typeface="Arial" charset="0"/>
              </a:rPr>
              <a:t>	</a:t>
            </a:r>
            <a:r>
              <a:rPr lang="en-US" altLang="en-US" i="1">
                <a:latin typeface="Arial" charset="0"/>
              </a:rPr>
              <a:t>Electrons cannot be destroyed.</a:t>
            </a:r>
            <a:r>
              <a:rPr lang="en-US" altLang="en-US" b="1">
                <a:solidFill>
                  <a:srgbClr val="0033CC"/>
                </a:solidFill>
                <a:latin typeface="Arial" charset="0"/>
              </a:rPr>
              <a:t> </a:t>
            </a:r>
          </a:p>
          <a:p>
            <a:pPr eaLnBrk="1" hangingPunct="1"/>
            <a:endParaRPr lang="en-US" altLang="en-US">
              <a:solidFill>
                <a:srgbClr val="CC0000"/>
              </a:solidFill>
              <a:latin typeface="Arial" charset="0"/>
            </a:endParaRPr>
          </a:p>
          <a:p>
            <a:pPr eaLnBrk="1" hangingPunct="1"/>
            <a:r>
              <a:rPr lang="en-US" altLang="en-US">
                <a:solidFill>
                  <a:srgbClr val="CC0000"/>
                </a:solidFill>
                <a:latin typeface="Arial" charset="0"/>
              </a:rPr>
              <a:t>Can the bulb consume current as</a:t>
            </a:r>
          </a:p>
          <a:p>
            <a:pPr eaLnBrk="1" hangingPunct="1"/>
            <a:r>
              <a:rPr lang="en-US" altLang="en-US">
                <a:solidFill>
                  <a:srgbClr val="CC0000"/>
                </a:solidFill>
                <a:latin typeface="Arial" charset="0"/>
              </a:rPr>
              <a:t> 	electrons accumulate in the bulb? </a:t>
            </a:r>
          </a:p>
          <a:p>
            <a:pPr eaLnBrk="1" hangingPunct="1"/>
            <a:endParaRPr lang="en-US" altLang="en-US">
              <a:solidFill>
                <a:srgbClr val="CC0000"/>
              </a:solidFill>
              <a:latin typeface="Arial" charset="0"/>
            </a:endParaRPr>
          </a:p>
          <a:p>
            <a:pPr eaLnBrk="1" hangingPunct="1"/>
            <a:r>
              <a:rPr lang="en-US" altLang="en-US">
                <a:solidFill>
                  <a:srgbClr val="CC0000"/>
                </a:solidFill>
                <a:latin typeface="Arial" charset="0"/>
              </a:rPr>
              <a:t>	</a:t>
            </a:r>
            <a:endParaRPr lang="en-US" altLang="en-US">
              <a:solidFill>
                <a:srgbClr val="000000"/>
              </a:solidFill>
              <a:latin typeface="Arial" charset="0"/>
            </a:endParaRPr>
          </a:p>
        </p:txBody>
      </p:sp>
      <p:sp>
        <p:nvSpPr>
          <p:cNvPr id="39" name="TextBox 38"/>
          <p:cNvSpPr txBox="1"/>
          <p:nvPr/>
        </p:nvSpPr>
        <p:spPr>
          <a:xfrm>
            <a:off x="3633788" y="5181600"/>
            <a:ext cx="5281612" cy="830263"/>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0033CC"/>
                </a:solidFill>
                <a:latin typeface="Wingdings" charset="2"/>
              </a:rPr>
              <a:t> </a:t>
            </a:r>
            <a:r>
              <a:rPr lang="en-US" altLang="en-US" b="1">
                <a:solidFill>
                  <a:srgbClr val="0033CC"/>
                </a:solidFill>
                <a:latin typeface="Arial" charset="0"/>
              </a:rPr>
              <a:t>No.</a:t>
            </a:r>
          </a:p>
          <a:p>
            <a:pPr eaLnBrk="1" hangingPunct="1"/>
            <a:r>
              <a:rPr lang="en-US" altLang="en-US" i="1">
                <a:solidFill>
                  <a:srgbClr val="000000"/>
                </a:solidFill>
                <a:latin typeface="Arial" charset="0"/>
              </a:rPr>
              <a:t>Otherwise electric field would change</a:t>
            </a:r>
            <a:endParaRPr lang="en-US" altLang="en-US">
              <a:solidFill>
                <a:srgbClr val="CC0000"/>
              </a:solidFill>
              <a:latin typeface="Arial" charset="0"/>
            </a:endParaRPr>
          </a:p>
        </p:txBody>
      </p:sp>
      <p:sp>
        <p:nvSpPr>
          <p:cNvPr id="2" name="Slide Number Placeholder 1"/>
          <p:cNvSpPr>
            <a:spLocks noGrp="1"/>
          </p:cNvSpPr>
          <p:nvPr>
            <p:ph type="sldNum" sz="quarter" idx="12"/>
          </p:nvPr>
        </p:nvSpPr>
        <p:spPr/>
        <p:txBody>
          <a:bodyPr/>
          <a:lstStyle/>
          <a:p>
            <a:fld id="{A40E20C4-4D69-468C-8773-D91B380D7DED}" type="slidenum">
              <a:rPr lang="en-US" altLang="en-US" smtClean="0"/>
              <a:pPr/>
              <a:t>12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152400"/>
            <a:ext cx="9144000" cy="914400"/>
          </a:xfrm>
        </p:spPr>
        <p:txBody>
          <a:bodyPr/>
          <a:lstStyle/>
          <a:p>
            <a:r>
              <a:rPr lang="en-US" altLang="en-US" smtClean="0">
                <a:ea typeface="ＭＳ Ｐゴシック" charset="-128"/>
              </a:rPr>
              <a:t>What IS the bulb using up?  </a:t>
            </a:r>
          </a:p>
        </p:txBody>
      </p:sp>
      <p:cxnSp>
        <p:nvCxnSpPr>
          <p:cNvPr id="4"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33796" name="Group 4"/>
          <p:cNvGrpSpPr>
            <a:grpSpLocks/>
          </p:cNvGrpSpPr>
          <p:nvPr/>
        </p:nvGrpSpPr>
        <p:grpSpPr bwMode="auto">
          <a:xfrm>
            <a:off x="2514600" y="1295400"/>
            <a:ext cx="3602038" cy="3059113"/>
            <a:chOff x="152400" y="1295400"/>
            <a:chExt cx="3602275" cy="3059668"/>
          </a:xfrm>
        </p:grpSpPr>
        <p:sp>
          <p:nvSpPr>
            <p:cNvPr id="6" name="Sun 5"/>
            <p:cNvSpPr>
              <a:spLocks noChangeAspect="1"/>
            </p:cNvSpPr>
            <p:nvPr/>
          </p:nvSpPr>
          <p:spPr>
            <a:xfrm>
              <a:off x="2454426" y="1849539"/>
              <a:ext cx="1300249" cy="1295635"/>
            </a:xfrm>
            <a:prstGeom prst="sun">
              <a:avLst/>
            </a:prstGeom>
            <a:no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7" name="TextBox 6"/>
            <p:cNvSpPr txBox="1"/>
            <p:nvPr/>
          </p:nvSpPr>
          <p:spPr>
            <a:xfrm>
              <a:off x="2286140" y="1295400"/>
              <a:ext cx="355623" cy="46204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b="1">
                  <a:solidFill>
                    <a:srgbClr val="CC0000"/>
                  </a:solidFill>
                  <a:latin typeface="+mj-lt"/>
                  <a:ea typeface="+mn-ea"/>
                </a:rPr>
                <a:t>1</a:t>
              </a:r>
            </a:p>
          </p:txBody>
        </p:sp>
        <p:sp>
          <p:nvSpPr>
            <p:cNvPr id="8" name="TextBox 7"/>
            <p:cNvSpPr txBox="1"/>
            <p:nvPr/>
          </p:nvSpPr>
          <p:spPr>
            <a:xfrm>
              <a:off x="2438550" y="3893021"/>
              <a:ext cx="355623" cy="46204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b="1">
                  <a:solidFill>
                    <a:srgbClr val="CC0000"/>
                  </a:solidFill>
                  <a:latin typeface="+mj-lt"/>
                  <a:ea typeface="+mn-ea"/>
                </a:rPr>
                <a:t>2</a:t>
              </a:r>
            </a:p>
          </p:txBody>
        </p:sp>
        <p:grpSp>
          <p:nvGrpSpPr>
            <p:cNvPr id="33801" name="Group 41"/>
            <p:cNvGrpSpPr>
              <a:grpSpLocks/>
            </p:cNvGrpSpPr>
            <p:nvPr/>
          </p:nvGrpSpPr>
          <p:grpSpPr bwMode="auto">
            <a:xfrm>
              <a:off x="152400" y="1425575"/>
              <a:ext cx="3367088" cy="2613025"/>
              <a:chOff x="152400" y="855663"/>
              <a:chExt cx="3367088" cy="2613025"/>
            </a:xfrm>
          </p:grpSpPr>
          <p:sp>
            <p:nvSpPr>
              <p:cNvPr id="10" name="Rectangle 9"/>
              <p:cNvSpPr/>
              <p:nvPr/>
            </p:nvSpPr>
            <p:spPr>
              <a:xfrm>
                <a:off x="914450" y="1168482"/>
                <a:ext cx="2209946" cy="2210201"/>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3380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524090" y="1905215"/>
                <a:ext cx="914460" cy="914566"/>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0033CC"/>
                    </a:solidFill>
                    <a:latin typeface="+mj-lt"/>
                    <a:ea typeface="+mn-ea"/>
                  </a:rPr>
                  <a:t>Electron </a:t>
                </a:r>
              </a:p>
              <a:p>
                <a:pPr indent="228600" algn="ctr">
                  <a:defRPr/>
                </a:pPr>
                <a:r>
                  <a:rPr lang="en-US" sz="2000">
                    <a:solidFill>
                      <a:srgbClr val="0033CC"/>
                    </a:solidFill>
                    <a:latin typeface="+mj-lt"/>
                    <a:ea typeface="+mn-ea"/>
                  </a:rPr>
                  <a:t>Current</a:t>
                </a:r>
              </a:p>
            </p:txBody>
          </p:sp>
          <p:pic>
            <p:nvPicPr>
              <p:cNvPr id="33805" name="Picture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92263"/>
                <a:ext cx="77628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06" name="Group 56"/>
              <p:cNvGrpSpPr>
                <a:grpSpLocks/>
              </p:cNvGrpSpPr>
              <p:nvPr/>
            </p:nvGrpSpPr>
            <p:grpSpPr bwMode="auto">
              <a:xfrm>
                <a:off x="693738" y="2557463"/>
                <a:ext cx="457200" cy="403225"/>
                <a:chOff x="6096000" y="1811863"/>
                <a:chExt cx="457200" cy="403693"/>
              </a:xfrm>
            </p:grpSpPr>
            <p:sp>
              <p:nvSpPr>
                <p:cNvPr id="34" name="Oval 33"/>
                <p:cNvSpPr>
                  <a:spLocks noChangeAspect="1"/>
                </p:cNvSpPr>
                <p:nvPr/>
              </p:nvSpPr>
              <p:spPr>
                <a:xfrm>
                  <a:off x="6226220" y="2023618"/>
                  <a:ext cx="192100" cy="192345"/>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5" name="TextBox 34"/>
                <p:cNvSpPr txBox="1"/>
                <p:nvPr/>
              </p:nvSpPr>
              <p:spPr>
                <a:xfrm>
                  <a:off x="6096036" y="1812196"/>
                  <a:ext cx="457230" cy="381511"/>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33807" name="Group 58"/>
              <p:cNvGrpSpPr>
                <a:grpSpLocks/>
              </p:cNvGrpSpPr>
              <p:nvPr/>
            </p:nvGrpSpPr>
            <p:grpSpPr bwMode="auto">
              <a:xfrm flipV="1">
                <a:off x="838198" y="1087443"/>
                <a:ext cx="1227135" cy="2359025"/>
                <a:chOff x="838197" y="4106333"/>
                <a:chExt cx="1227666" cy="2358497"/>
              </a:xfrm>
            </p:grpSpPr>
            <p:grpSp>
              <p:nvGrpSpPr>
                <p:cNvPr id="33814" name="Group 30"/>
                <p:cNvGrpSpPr>
                  <a:grpSpLocks/>
                </p:cNvGrpSpPr>
                <p:nvPr/>
              </p:nvGrpSpPr>
              <p:grpSpPr bwMode="auto">
                <a:xfrm>
                  <a:off x="838197" y="4266635"/>
                  <a:ext cx="152466" cy="152366"/>
                  <a:chOff x="838197" y="4266635"/>
                  <a:chExt cx="152466" cy="152366"/>
                </a:xfrm>
              </p:grpSpPr>
              <p:cxnSp>
                <p:nvCxnSpPr>
                  <p:cNvPr id="32" name="Straight Connector 31"/>
                  <p:cNvCxnSpPr/>
                  <p:nvPr/>
                </p:nvCxnSpPr>
                <p:spPr>
                  <a:xfrm rot="5400000" flipH="1" flipV="1">
                    <a:off x="800166" y="4304252"/>
                    <a:ext cx="152394" cy="7623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6200000" flipH="1">
                    <a:off x="876404" y="4304252"/>
                    <a:ext cx="152394" cy="7623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3815" name="Group 31"/>
                <p:cNvGrpSpPr>
                  <a:grpSpLocks/>
                </p:cNvGrpSpPr>
                <p:nvPr/>
              </p:nvGrpSpPr>
              <p:grpSpPr bwMode="auto">
                <a:xfrm rot="5400000">
                  <a:off x="1908684" y="4106281"/>
                  <a:ext cx="157128" cy="157231"/>
                  <a:chOff x="838199" y="4267201"/>
                  <a:chExt cx="157128" cy="157231"/>
                </a:xfrm>
              </p:grpSpPr>
              <p:cxnSp>
                <p:nvCxnSpPr>
                  <p:cNvPr id="30" name="Straight Connector 29"/>
                  <p:cNvCxnSpPr/>
                  <p:nvPr/>
                </p:nvCxnSpPr>
                <p:spPr>
                  <a:xfrm rot="5400000" flipH="1" flipV="1">
                    <a:off x="794809" y="4313152"/>
                    <a:ext cx="152476" cy="76197"/>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flipH="1">
                    <a:off x="878943" y="4305210"/>
                    <a:ext cx="152476" cy="76197"/>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3816" name="Group 39"/>
                <p:cNvGrpSpPr>
                  <a:grpSpLocks/>
                </p:cNvGrpSpPr>
                <p:nvPr/>
              </p:nvGrpSpPr>
              <p:grpSpPr bwMode="auto">
                <a:xfrm rot="16200000" flipH="1">
                  <a:off x="1900748" y="6312414"/>
                  <a:ext cx="152366" cy="152466"/>
                  <a:chOff x="842994" y="4262894"/>
                  <a:chExt cx="152366" cy="152466"/>
                </a:xfrm>
              </p:grpSpPr>
              <p:cxnSp>
                <p:nvCxnSpPr>
                  <p:cNvPr id="28" name="Straight Connector 27"/>
                  <p:cNvCxnSpPr/>
                  <p:nvPr/>
                </p:nvCxnSpPr>
                <p:spPr>
                  <a:xfrm rot="5400000" flipH="1" flipV="1">
                    <a:off x="807940" y="4297971"/>
                    <a:ext cx="152476" cy="76197"/>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6200000" flipH="1">
                    <a:off x="884137" y="4297971"/>
                    <a:ext cx="152476" cy="76197"/>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3817" name="Group 42"/>
                <p:cNvGrpSpPr>
                  <a:grpSpLocks/>
                </p:cNvGrpSpPr>
                <p:nvPr/>
              </p:nvGrpSpPr>
              <p:grpSpPr bwMode="auto">
                <a:xfrm flipH="1">
                  <a:off x="838198" y="6155334"/>
                  <a:ext cx="152466" cy="152366"/>
                  <a:chOff x="838133" y="4267265"/>
                  <a:chExt cx="152466" cy="152366"/>
                </a:xfrm>
              </p:grpSpPr>
              <p:cxnSp>
                <p:nvCxnSpPr>
                  <p:cNvPr id="26" name="Straight Connector 25"/>
                  <p:cNvCxnSpPr/>
                  <p:nvPr/>
                </p:nvCxnSpPr>
                <p:spPr>
                  <a:xfrm rot="5400000" flipH="1" flipV="1">
                    <a:off x="799999" y="4305228"/>
                    <a:ext cx="152394" cy="7623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6200000" flipH="1">
                    <a:off x="876237" y="4305228"/>
                    <a:ext cx="152394" cy="7623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33808" name="Group 74"/>
              <p:cNvGrpSpPr>
                <a:grpSpLocks/>
              </p:cNvGrpSpPr>
              <p:nvPr/>
            </p:nvGrpSpPr>
            <p:grpSpPr bwMode="auto">
              <a:xfrm>
                <a:off x="1422400" y="3065463"/>
                <a:ext cx="457200" cy="403225"/>
                <a:chOff x="6096000" y="1811863"/>
                <a:chExt cx="457200" cy="403693"/>
              </a:xfrm>
            </p:grpSpPr>
            <p:sp>
              <p:nvSpPr>
                <p:cNvPr id="20" name="Oval 19"/>
                <p:cNvSpPr>
                  <a:spLocks noChangeAspect="1"/>
                </p:cNvSpPr>
                <p:nvPr/>
              </p:nvSpPr>
              <p:spPr>
                <a:xfrm>
                  <a:off x="6226268" y="2023710"/>
                  <a:ext cx="192101" cy="192345"/>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1" name="TextBox 20"/>
                <p:cNvSpPr txBox="1"/>
                <p:nvPr/>
              </p:nvSpPr>
              <p:spPr>
                <a:xfrm>
                  <a:off x="6096084" y="1812289"/>
                  <a:ext cx="457230" cy="381511"/>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33809" name="Group 85"/>
              <p:cNvGrpSpPr>
                <a:grpSpLocks/>
              </p:cNvGrpSpPr>
              <p:nvPr/>
            </p:nvGrpSpPr>
            <p:grpSpPr bwMode="auto">
              <a:xfrm>
                <a:off x="2108200" y="855663"/>
                <a:ext cx="457200" cy="403225"/>
                <a:chOff x="6096000" y="1811863"/>
                <a:chExt cx="457200" cy="403693"/>
              </a:xfrm>
            </p:grpSpPr>
            <p:sp>
              <p:nvSpPr>
                <p:cNvPr id="18" name="Oval 17"/>
                <p:cNvSpPr>
                  <a:spLocks noChangeAspect="1"/>
                </p:cNvSpPr>
                <p:nvPr/>
              </p:nvSpPr>
              <p:spPr>
                <a:xfrm>
                  <a:off x="6226313" y="2023308"/>
                  <a:ext cx="192101" cy="192345"/>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9" name="TextBox 18"/>
                <p:cNvSpPr txBox="1"/>
                <p:nvPr/>
              </p:nvSpPr>
              <p:spPr>
                <a:xfrm>
                  <a:off x="6096129" y="1811887"/>
                  <a:ext cx="457230" cy="381511"/>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grpSp>
      <p:sp>
        <p:nvSpPr>
          <p:cNvPr id="40" name="TextBox 39"/>
          <p:cNvSpPr txBox="1"/>
          <p:nvPr/>
        </p:nvSpPr>
        <p:spPr>
          <a:xfrm>
            <a:off x="990600" y="4953000"/>
            <a:ext cx="6016625" cy="1570038"/>
          </a:xfrm>
          <a:prstGeom prst="rect">
            <a:avLst/>
          </a:prstGeom>
          <a:noFill/>
          <a:ln w="28575" cap="flat" cmpd="sng" algn="ctr">
            <a:noFill/>
            <a:prstDash val="solid"/>
            <a:round/>
            <a:headEnd type="none" w="med" len="med"/>
            <a:tailEnd type="none" w="med" len="med"/>
          </a:ln>
        </p:spPr>
        <p:txBody>
          <a:bodyPr wrap="none">
            <a:spAutoFit/>
          </a:bodyPr>
          <a:lstStyle/>
          <a:p>
            <a:pPr indent="228600" algn="ctr">
              <a:defRPr/>
            </a:pPr>
            <a:r>
              <a:rPr lang="en-US" b="1">
                <a:solidFill>
                  <a:srgbClr val="0033CC"/>
                </a:solidFill>
                <a:latin typeface="+mj-lt"/>
                <a:ea typeface="+mn-ea"/>
              </a:rPr>
              <a:t>Chemical Energy of battery converts to:</a:t>
            </a:r>
          </a:p>
          <a:p>
            <a:pPr indent="228600" algn="ctr">
              <a:defRPr/>
            </a:pPr>
            <a:r>
              <a:rPr lang="en-US" b="1">
                <a:solidFill>
                  <a:srgbClr val="0033CC"/>
                </a:solidFill>
                <a:latin typeface="+mj-lt"/>
                <a:ea typeface="+mn-ea"/>
              </a:rPr>
              <a:t>	</a:t>
            </a:r>
          </a:p>
          <a:p>
            <a:pPr indent="228600" algn="ctr">
              <a:defRPr/>
            </a:pPr>
            <a:r>
              <a:rPr lang="en-US" b="1">
                <a:solidFill>
                  <a:srgbClr val="0033CC"/>
                </a:solidFill>
                <a:latin typeface="+mj-lt"/>
                <a:ea typeface="+mn-ea"/>
              </a:rPr>
              <a:t>Light Energy</a:t>
            </a:r>
          </a:p>
          <a:p>
            <a:pPr indent="228600" algn="ctr">
              <a:defRPr/>
            </a:pPr>
            <a:r>
              <a:rPr lang="en-US" b="1">
                <a:solidFill>
                  <a:srgbClr val="0033CC"/>
                </a:solidFill>
                <a:latin typeface="+mj-lt"/>
                <a:ea typeface="+mn-ea"/>
              </a:rPr>
              <a:t>Heat Energy</a:t>
            </a:r>
          </a:p>
        </p:txBody>
      </p:sp>
      <p:sp>
        <p:nvSpPr>
          <p:cNvPr id="2" name="Slide Number Placeholder 1"/>
          <p:cNvSpPr>
            <a:spLocks noGrp="1"/>
          </p:cNvSpPr>
          <p:nvPr>
            <p:ph type="sldNum" sz="quarter" idx="12"/>
          </p:nvPr>
        </p:nvSpPr>
        <p:spPr/>
        <p:txBody>
          <a:bodyPr/>
          <a:lstStyle/>
          <a:p>
            <a:fld id="{A40E20C4-4D69-468C-8773-D91B380D7DED}" type="slidenum">
              <a:rPr lang="en-US" altLang="en-US" smtClean="0"/>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9144000" cy="914400"/>
          </a:xfrm>
        </p:spPr>
        <p:txBody>
          <a:bodyPr/>
          <a:lstStyle/>
          <a:p>
            <a:r>
              <a:rPr lang="en-US" altLang="en-US" smtClean="0">
                <a:ea typeface="ＭＳ Ｐゴシック" charset="-128"/>
              </a:rPr>
              <a:t>Current Node Rule </a:t>
            </a:r>
          </a:p>
        </p:txBody>
      </p:sp>
      <p:cxnSp>
        <p:nvCxnSpPr>
          <p:cNvPr id="4" name="Straight Connector 6"/>
          <p:cNvCxnSpPr>
            <a:cxnSpLocks noChangeShapeType="1"/>
          </p:cNvCxnSpPr>
          <p:nvPr/>
        </p:nvCxnSpPr>
        <p:spPr bwMode="auto">
          <a:xfrm>
            <a:off x="0" y="1293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6" name="TextBox 5"/>
          <p:cNvSpPr txBox="1"/>
          <p:nvPr/>
        </p:nvSpPr>
        <p:spPr>
          <a:xfrm>
            <a:off x="-228600" y="762000"/>
            <a:ext cx="9525000" cy="609600"/>
          </a:xfrm>
          <a:prstGeom prst="rect">
            <a:avLst/>
          </a:prstGeom>
          <a:noFill/>
          <a:ln w="28575" cap="flat" cmpd="sng" algn="ctr">
            <a:noFill/>
            <a:prstDash val="solid"/>
            <a:round/>
            <a:headEnd type="none" w="med" len="med"/>
            <a:tailEnd type="none" w="med" len="med"/>
          </a:ln>
        </p:spPr>
        <p:txBody>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200" b="1" i="1">
                <a:solidFill>
                  <a:srgbClr val="0033CC"/>
                </a:solidFill>
                <a:latin typeface="Arial" charset="0"/>
              </a:rPr>
              <a:t>A.K.A. Kirchhoff's Current Law</a:t>
            </a:r>
            <a:endParaRPr lang="en-US" altLang="en-US" sz="2200" b="1" i="1">
              <a:solidFill>
                <a:srgbClr val="0033CC"/>
              </a:solidFill>
            </a:endParaRPr>
          </a:p>
        </p:txBody>
      </p:sp>
      <p:sp>
        <p:nvSpPr>
          <p:cNvPr id="7" name="TextBox 6"/>
          <p:cNvSpPr txBox="1"/>
          <p:nvPr/>
        </p:nvSpPr>
        <p:spPr>
          <a:xfrm>
            <a:off x="838200" y="1447800"/>
            <a:ext cx="7772400" cy="830263"/>
          </a:xfrm>
          <a:prstGeom prst="rect">
            <a:avLst/>
          </a:prstGeom>
          <a:noFill/>
          <a:ln w="28575" cap="flat" cmpd="sng" algn="ctr">
            <a:noFill/>
            <a:prstDash val="solid"/>
            <a:round/>
            <a:headEnd type="none" w="med" len="med"/>
            <a:tailEnd type="none" w="med" len="med"/>
          </a:ln>
        </p:spPr>
        <p:txBody>
          <a:bodyPr>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u="sng">
                <a:solidFill>
                  <a:srgbClr val="0033CC"/>
                </a:solidFill>
                <a:latin typeface="Arial" charset="0"/>
              </a:rPr>
              <a:t>Current Node Rule:</a:t>
            </a:r>
            <a:r>
              <a:rPr lang="en-US" altLang="en-US" b="1">
                <a:solidFill>
                  <a:srgbClr val="0033CC"/>
                </a:solidFill>
                <a:latin typeface="Arial" charset="0"/>
              </a:rPr>
              <a:t>	</a:t>
            </a:r>
            <a:r>
              <a:rPr lang="en-US" altLang="en-US" sz="2200" b="1">
                <a:solidFill>
                  <a:srgbClr val="CC0000"/>
                </a:solidFill>
                <a:latin typeface="Arial" charset="0"/>
              </a:rPr>
              <a:t>Current In = Current Out </a:t>
            </a:r>
            <a:endParaRPr lang="en-US" altLang="en-US" sz="2200">
              <a:solidFill>
                <a:srgbClr val="CC0000"/>
              </a:solidFill>
              <a:latin typeface="Arial" charset="0"/>
            </a:endParaRPr>
          </a:p>
          <a:p>
            <a:pPr eaLnBrk="1" hangingPunct="1"/>
            <a:endParaRPr lang="en-US" altLang="en-US" b="1">
              <a:solidFill>
                <a:srgbClr val="CC0000"/>
              </a:solidFill>
              <a:latin typeface="Arial" charset="0"/>
            </a:endParaRPr>
          </a:p>
        </p:txBody>
      </p:sp>
      <p:sp>
        <p:nvSpPr>
          <p:cNvPr id="8" name="TextBox 7"/>
          <p:cNvSpPr txBox="1"/>
          <p:nvPr/>
        </p:nvSpPr>
        <p:spPr>
          <a:xfrm>
            <a:off x="4564063" y="2133600"/>
            <a:ext cx="4021137"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Node:  Any wire junction in the circuit.  </a:t>
            </a:r>
          </a:p>
        </p:txBody>
      </p:sp>
      <p:grpSp>
        <p:nvGrpSpPr>
          <p:cNvPr id="34823" name="Group 21"/>
          <p:cNvGrpSpPr>
            <a:grpSpLocks/>
          </p:cNvGrpSpPr>
          <p:nvPr/>
        </p:nvGrpSpPr>
        <p:grpSpPr bwMode="auto">
          <a:xfrm rot="20430042" flipV="1">
            <a:off x="2327275" y="3154363"/>
            <a:ext cx="4473575" cy="1068387"/>
            <a:chOff x="1447800" y="3352800"/>
            <a:chExt cx="3116263" cy="1068388"/>
          </a:xfrm>
        </p:grpSpPr>
        <p:cxnSp>
          <p:nvCxnSpPr>
            <p:cNvPr id="11" name="Straight Connector 10"/>
            <p:cNvCxnSpPr/>
            <p:nvPr/>
          </p:nvCxnSpPr>
          <p:spPr>
            <a:xfrm>
              <a:off x="1447304" y="4423315"/>
              <a:ext cx="1752760" cy="1588"/>
            </a:xfrm>
            <a:prstGeom prst="line">
              <a:avLst/>
            </a:prstGeom>
            <a:ln w="57150" cmpd="sng">
              <a:solidFill>
                <a:srgbClr val="008000"/>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3198631" y="3357886"/>
              <a:ext cx="1363503" cy="1066801"/>
            </a:xfrm>
            <a:prstGeom prst="line">
              <a:avLst/>
            </a:prstGeom>
            <a:ln w="571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sp>
        <p:nvSpPr>
          <p:cNvPr id="24" name="Isosceles Triangle 23"/>
          <p:cNvSpPr/>
          <p:nvPr/>
        </p:nvSpPr>
        <p:spPr>
          <a:xfrm rot="4109784">
            <a:off x="3233738" y="3446463"/>
            <a:ext cx="228600" cy="228600"/>
          </a:xfrm>
          <a:prstGeom prst="triangle">
            <a:avLst/>
          </a:prstGeom>
          <a:solidFill>
            <a:srgbClr val="008000"/>
          </a:solidFill>
          <a:ln w="57150"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5" name="Isosceles Triangle 24"/>
          <p:cNvSpPr/>
          <p:nvPr/>
        </p:nvSpPr>
        <p:spPr>
          <a:xfrm rot="5751328">
            <a:off x="5773738" y="3182938"/>
            <a:ext cx="228600" cy="228600"/>
          </a:xfrm>
          <a:prstGeom prst="triangle">
            <a:avLst/>
          </a:prstGeom>
          <a:solidFill>
            <a:srgbClr val="008000"/>
          </a:solidFill>
          <a:ln w="57150"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0" name="TextBox 29"/>
          <p:cNvSpPr txBox="1"/>
          <p:nvPr/>
        </p:nvSpPr>
        <p:spPr>
          <a:xfrm>
            <a:off x="2176463" y="2967038"/>
            <a:ext cx="1862137" cy="461962"/>
          </a:xfrm>
          <a:prstGeom prst="rect">
            <a:avLst/>
          </a:prstGeom>
          <a:noFill/>
          <a:ln w="28575" cap="flat" cmpd="sng" algn="ctr">
            <a:noFill/>
            <a:prstDash val="solid"/>
            <a:round/>
            <a:headEnd type="none" w="med" len="med"/>
            <a:tailEnd type="none" w="med" len="med"/>
          </a:ln>
        </p:spPr>
        <p:txBody>
          <a:bodyPr>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CC0000"/>
                </a:solidFill>
              </a:rPr>
              <a:t>I</a:t>
            </a:r>
            <a:r>
              <a:rPr lang="en-US" altLang="en-US" b="1" baseline="-25000">
                <a:solidFill>
                  <a:srgbClr val="CC0000"/>
                </a:solidFill>
              </a:rPr>
              <a:t>in</a:t>
            </a:r>
            <a:r>
              <a:rPr lang="en-US" altLang="en-US" b="1">
                <a:solidFill>
                  <a:srgbClr val="CC0000"/>
                </a:solidFill>
              </a:rPr>
              <a:t> = 4A</a:t>
            </a:r>
          </a:p>
        </p:txBody>
      </p:sp>
      <p:sp>
        <p:nvSpPr>
          <p:cNvPr id="31" name="TextBox 30"/>
          <p:cNvSpPr txBox="1"/>
          <p:nvPr/>
        </p:nvSpPr>
        <p:spPr>
          <a:xfrm>
            <a:off x="5435600" y="3390900"/>
            <a:ext cx="1862138" cy="461963"/>
          </a:xfrm>
          <a:prstGeom prst="rect">
            <a:avLst/>
          </a:prstGeom>
          <a:noFill/>
          <a:ln w="28575" cap="flat" cmpd="sng" algn="ctr">
            <a:noFill/>
            <a:prstDash val="solid"/>
            <a:round/>
            <a:headEnd type="none" w="med" len="med"/>
            <a:tailEnd type="none" w="med" len="med"/>
          </a:ln>
        </p:spPr>
        <p:txBody>
          <a:bodyPr>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CC0000"/>
                </a:solidFill>
              </a:rPr>
              <a:t>I</a:t>
            </a:r>
            <a:r>
              <a:rPr lang="en-US" altLang="en-US" b="1" baseline="-25000">
                <a:solidFill>
                  <a:srgbClr val="CC0000"/>
                </a:solidFill>
              </a:rPr>
              <a:t>out</a:t>
            </a:r>
            <a:r>
              <a:rPr lang="en-US" altLang="en-US" b="1">
                <a:solidFill>
                  <a:srgbClr val="CC0000"/>
                </a:solidFill>
              </a:rPr>
              <a:t> = 4A</a:t>
            </a:r>
          </a:p>
        </p:txBody>
      </p:sp>
      <p:sp>
        <p:nvSpPr>
          <p:cNvPr id="32" name="TextBox 31"/>
          <p:cNvSpPr txBox="1"/>
          <p:nvPr/>
        </p:nvSpPr>
        <p:spPr>
          <a:xfrm>
            <a:off x="2489200" y="5041900"/>
            <a:ext cx="1862138" cy="461963"/>
          </a:xfrm>
          <a:prstGeom prst="rect">
            <a:avLst/>
          </a:prstGeom>
          <a:noFill/>
          <a:ln w="28575" cap="flat" cmpd="sng" algn="ctr">
            <a:noFill/>
            <a:prstDash val="solid"/>
            <a:round/>
            <a:headEnd type="none" w="med" len="med"/>
            <a:tailEnd type="none" w="med" len="med"/>
          </a:ln>
        </p:spPr>
        <p:txBody>
          <a:bodyPr>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CC0000"/>
                </a:solidFill>
              </a:rPr>
              <a:t>I</a:t>
            </a:r>
            <a:r>
              <a:rPr lang="en-US" altLang="en-US" b="1" baseline="-25000">
                <a:solidFill>
                  <a:srgbClr val="CC0000"/>
                </a:solidFill>
              </a:rPr>
              <a:t>in</a:t>
            </a:r>
            <a:r>
              <a:rPr lang="en-US" altLang="en-US" b="1">
                <a:solidFill>
                  <a:srgbClr val="CC0000"/>
                </a:solidFill>
              </a:rPr>
              <a:t> = 4A</a:t>
            </a:r>
          </a:p>
        </p:txBody>
      </p:sp>
      <p:sp>
        <p:nvSpPr>
          <p:cNvPr id="33" name="TextBox 32"/>
          <p:cNvSpPr txBox="1"/>
          <p:nvPr/>
        </p:nvSpPr>
        <p:spPr>
          <a:xfrm>
            <a:off x="5621338" y="4592638"/>
            <a:ext cx="1863725" cy="461962"/>
          </a:xfrm>
          <a:prstGeom prst="rect">
            <a:avLst/>
          </a:prstGeom>
          <a:noFill/>
          <a:ln w="28575" cap="flat" cmpd="sng" algn="ctr">
            <a:noFill/>
            <a:prstDash val="solid"/>
            <a:round/>
            <a:headEnd type="none" w="med" len="med"/>
            <a:tailEnd type="none" w="med" len="med"/>
          </a:ln>
        </p:spPr>
        <p:txBody>
          <a:bodyPr>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CC0000"/>
                </a:solidFill>
              </a:rPr>
              <a:t>I</a:t>
            </a:r>
            <a:r>
              <a:rPr lang="en-US" altLang="en-US" b="1" baseline="-25000">
                <a:solidFill>
                  <a:srgbClr val="CC0000"/>
                </a:solidFill>
              </a:rPr>
              <a:t>1-out</a:t>
            </a:r>
            <a:r>
              <a:rPr lang="en-US" altLang="en-US" b="1">
                <a:solidFill>
                  <a:srgbClr val="CC0000"/>
                </a:solidFill>
              </a:rPr>
              <a:t> = 1A</a:t>
            </a:r>
          </a:p>
        </p:txBody>
      </p:sp>
      <p:sp>
        <p:nvSpPr>
          <p:cNvPr id="34" name="TextBox 33"/>
          <p:cNvSpPr txBox="1"/>
          <p:nvPr/>
        </p:nvSpPr>
        <p:spPr>
          <a:xfrm>
            <a:off x="6180138" y="5499100"/>
            <a:ext cx="1863725" cy="461963"/>
          </a:xfrm>
          <a:prstGeom prst="rect">
            <a:avLst/>
          </a:prstGeom>
          <a:noFill/>
          <a:ln w="28575" cap="flat" cmpd="sng" algn="ctr">
            <a:noFill/>
            <a:prstDash val="solid"/>
            <a:round/>
            <a:headEnd type="none" w="med" len="med"/>
            <a:tailEnd type="none" w="med" len="med"/>
          </a:ln>
        </p:spPr>
        <p:txBody>
          <a:bodyPr>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CC0000"/>
                </a:solidFill>
              </a:rPr>
              <a:t>I</a:t>
            </a:r>
            <a:r>
              <a:rPr lang="en-US" altLang="en-US" b="1" baseline="-25000">
                <a:solidFill>
                  <a:srgbClr val="CC0000"/>
                </a:solidFill>
              </a:rPr>
              <a:t>2-out</a:t>
            </a:r>
            <a:r>
              <a:rPr lang="en-US" altLang="en-US" b="1">
                <a:solidFill>
                  <a:srgbClr val="CC0000"/>
                </a:solidFill>
              </a:rPr>
              <a:t> = 2A</a:t>
            </a:r>
          </a:p>
        </p:txBody>
      </p:sp>
      <p:grpSp>
        <p:nvGrpSpPr>
          <p:cNvPr id="3" name="Group 58"/>
          <p:cNvGrpSpPr>
            <a:grpSpLocks/>
          </p:cNvGrpSpPr>
          <p:nvPr/>
        </p:nvGrpSpPr>
        <p:grpSpPr bwMode="auto">
          <a:xfrm>
            <a:off x="5105400" y="6248400"/>
            <a:ext cx="1887538" cy="533400"/>
            <a:chOff x="5105400" y="6248400"/>
            <a:chExt cx="1888068" cy="533400"/>
          </a:xfrm>
        </p:grpSpPr>
        <p:sp>
          <p:nvSpPr>
            <p:cNvPr id="35" name="TextBox 34"/>
            <p:cNvSpPr txBox="1"/>
            <p:nvPr/>
          </p:nvSpPr>
          <p:spPr>
            <a:xfrm>
              <a:off x="5105400" y="6269038"/>
              <a:ext cx="1862661" cy="461962"/>
            </a:xfrm>
            <a:prstGeom prst="rect">
              <a:avLst/>
            </a:prstGeom>
            <a:noFill/>
            <a:ln w="28575" cap="flat" cmpd="sng" algn="ctr">
              <a:noFill/>
              <a:prstDash val="solid"/>
              <a:round/>
              <a:headEnd type="none" w="med" len="med"/>
              <a:tailEnd type="none" w="med" len="med"/>
            </a:ln>
          </p:spPr>
          <p:txBody>
            <a:bodyPr>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dirty="0">
                  <a:solidFill>
                    <a:srgbClr val="CC0000"/>
                  </a:solidFill>
                </a:rPr>
                <a:t>I</a:t>
              </a:r>
              <a:r>
                <a:rPr lang="en-US" altLang="en-US" b="1" baseline="-25000" dirty="0">
                  <a:solidFill>
                    <a:srgbClr val="CC0000"/>
                  </a:solidFill>
                </a:rPr>
                <a:t>3-out</a:t>
              </a:r>
              <a:r>
                <a:rPr lang="en-US" altLang="en-US" b="1" dirty="0">
                  <a:solidFill>
                    <a:srgbClr val="CC0000"/>
                  </a:solidFill>
                </a:rPr>
                <a:t> = 1A</a:t>
              </a:r>
            </a:p>
          </p:txBody>
        </p:sp>
        <p:sp>
          <p:nvSpPr>
            <p:cNvPr id="36" name="Rectangle 35"/>
            <p:cNvSpPr/>
            <p:nvPr/>
          </p:nvSpPr>
          <p:spPr>
            <a:xfrm>
              <a:off x="5240376" y="6248400"/>
              <a:ext cx="1753092" cy="533400"/>
            </a:xfrm>
            <a:prstGeom prst="rect">
              <a:avLst/>
            </a:prstGeom>
            <a:no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grpSp>
      <p:grpSp>
        <p:nvGrpSpPr>
          <p:cNvPr id="5" name="Group 49"/>
          <p:cNvGrpSpPr>
            <a:grpSpLocks/>
          </p:cNvGrpSpPr>
          <p:nvPr/>
        </p:nvGrpSpPr>
        <p:grpSpPr bwMode="auto">
          <a:xfrm>
            <a:off x="2590800" y="4495800"/>
            <a:ext cx="3497263" cy="2070100"/>
            <a:chOff x="2590800" y="4495800"/>
            <a:chExt cx="3497263" cy="2070100"/>
          </a:xfrm>
        </p:grpSpPr>
        <p:sp>
          <p:nvSpPr>
            <p:cNvPr id="51" name="Isosceles Triangle 50"/>
            <p:cNvSpPr/>
            <p:nvPr/>
          </p:nvSpPr>
          <p:spPr>
            <a:xfrm rot="8530860">
              <a:off x="4610100" y="6032500"/>
              <a:ext cx="228600" cy="228600"/>
            </a:xfrm>
            <a:prstGeom prst="triangle">
              <a:avLst/>
            </a:prstGeom>
            <a:solidFill>
              <a:srgbClr val="008000"/>
            </a:solidFill>
            <a:ln w="57150"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52" name="Isosceles Triangle 51"/>
            <p:cNvSpPr/>
            <p:nvPr/>
          </p:nvSpPr>
          <p:spPr>
            <a:xfrm rot="5751328">
              <a:off x="5224463" y="5583238"/>
              <a:ext cx="228600" cy="228600"/>
            </a:xfrm>
            <a:prstGeom prst="triangle">
              <a:avLst/>
            </a:prstGeom>
            <a:solidFill>
              <a:srgbClr val="008000"/>
            </a:solidFill>
            <a:ln w="57150"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53" name="Isosceles Triangle 52"/>
            <p:cNvSpPr/>
            <p:nvPr/>
          </p:nvSpPr>
          <p:spPr>
            <a:xfrm rot="3246509">
              <a:off x="5011738" y="4826000"/>
              <a:ext cx="228600" cy="228600"/>
            </a:xfrm>
            <a:prstGeom prst="triangle">
              <a:avLst/>
            </a:prstGeom>
            <a:solidFill>
              <a:srgbClr val="008000"/>
            </a:solidFill>
            <a:ln w="57150"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54" name="Isosceles Triangle 53"/>
            <p:cNvSpPr/>
            <p:nvPr/>
          </p:nvSpPr>
          <p:spPr>
            <a:xfrm rot="5400000">
              <a:off x="3357563" y="5443538"/>
              <a:ext cx="228600" cy="228600"/>
            </a:xfrm>
            <a:prstGeom prst="triangle">
              <a:avLst/>
            </a:prstGeom>
            <a:solidFill>
              <a:srgbClr val="008000"/>
            </a:solidFill>
            <a:ln w="57150"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cxnSp>
          <p:nvCxnSpPr>
            <p:cNvPr id="55" name="Straight Connector 54"/>
            <p:cNvCxnSpPr/>
            <p:nvPr/>
          </p:nvCxnSpPr>
          <p:spPr>
            <a:xfrm>
              <a:off x="2590800" y="5562600"/>
              <a:ext cx="1752600" cy="1588"/>
            </a:xfrm>
            <a:prstGeom prst="line">
              <a:avLst/>
            </a:prstGeom>
            <a:ln w="57150" cmpd="sng">
              <a:solidFill>
                <a:srgbClr val="008000"/>
              </a:solidFill>
              <a:tailEnd type="ova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4343400" y="4495800"/>
              <a:ext cx="1363663" cy="1066800"/>
            </a:xfrm>
            <a:prstGeom prst="line">
              <a:avLst/>
            </a:prstGeom>
            <a:ln w="57150" cmpd="sng">
              <a:solidFill>
                <a:srgbClr val="008000"/>
              </a:solidFill>
              <a:tailEnd type="ova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4343400" y="5562600"/>
              <a:ext cx="1744663" cy="234950"/>
            </a:xfrm>
            <a:prstGeom prst="line">
              <a:avLst/>
            </a:prstGeom>
            <a:ln w="57150" cmpd="sng">
              <a:solidFill>
                <a:srgbClr val="008000"/>
              </a:solidFill>
              <a:tailEnd type="ova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6200000" flipH="1">
              <a:off x="4180682" y="5725318"/>
              <a:ext cx="1003300" cy="677863"/>
            </a:xfrm>
            <a:prstGeom prst="line">
              <a:avLst/>
            </a:prstGeom>
            <a:ln w="57150" cmpd="sng">
              <a:solidFill>
                <a:srgbClr val="008000"/>
              </a:solidFill>
              <a:tailEnd type="oval"/>
            </a:ln>
            <a:effectLst/>
          </p:spPr>
          <p:style>
            <a:lnRef idx="2">
              <a:schemeClr val="accent1"/>
            </a:lnRef>
            <a:fillRef idx="0">
              <a:schemeClr val="accent1"/>
            </a:fillRef>
            <a:effectRef idx="1">
              <a:schemeClr val="accent1"/>
            </a:effectRef>
            <a:fontRef idx="minor">
              <a:schemeClr val="tx1"/>
            </a:fontRef>
          </p:style>
        </p:cxnSp>
      </p:grpSp>
      <p:sp>
        <p:nvSpPr>
          <p:cNvPr id="60" name="Freeform 59"/>
          <p:cNvSpPr/>
          <p:nvPr/>
        </p:nvSpPr>
        <p:spPr>
          <a:xfrm>
            <a:off x="4583113" y="2362200"/>
            <a:ext cx="268287" cy="601663"/>
          </a:xfrm>
          <a:custGeom>
            <a:avLst/>
            <a:gdLst>
              <a:gd name="connsiteX0" fmla="*/ 268111 w 268111"/>
              <a:gd name="connsiteY0" fmla="*/ 0 h 601133"/>
              <a:gd name="connsiteX1" fmla="*/ 5644 w 268111"/>
              <a:gd name="connsiteY1" fmla="*/ 160867 h 601133"/>
              <a:gd name="connsiteX2" fmla="*/ 234244 w 268111"/>
              <a:gd name="connsiteY2" fmla="*/ 279400 h 601133"/>
              <a:gd name="connsiteX3" fmla="*/ 98778 w 268111"/>
              <a:gd name="connsiteY3" fmla="*/ 601133 h 601133"/>
              <a:gd name="connsiteX4" fmla="*/ 98778 w 268111"/>
              <a:gd name="connsiteY4" fmla="*/ 601133 h 601133"/>
              <a:gd name="connsiteX5" fmla="*/ 98778 w 268111"/>
              <a:gd name="connsiteY5" fmla="*/ 601133 h 6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111" h="601133">
                <a:moveTo>
                  <a:pt x="268111" y="0"/>
                </a:moveTo>
                <a:cubicBezTo>
                  <a:pt x="139699" y="57150"/>
                  <a:pt x="11288" y="114300"/>
                  <a:pt x="5644" y="160867"/>
                </a:cubicBezTo>
                <a:cubicBezTo>
                  <a:pt x="0" y="207434"/>
                  <a:pt x="218722" y="206022"/>
                  <a:pt x="234244" y="279400"/>
                </a:cubicBezTo>
                <a:cubicBezTo>
                  <a:pt x="249766" y="352778"/>
                  <a:pt x="98778" y="601133"/>
                  <a:pt x="98778" y="601133"/>
                </a:cubicBezTo>
                <a:lnTo>
                  <a:pt x="98778" y="601133"/>
                </a:lnTo>
                <a:lnTo>
                  <a:pt x="98778" y="601133"/>
                </a:lnTo>
              </a:path>
            </a:pathLst>
          </a:cu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2" name="Slide Number Placeholder 1"/>
          <p:cNvSpPr>
            <a:spLocks noGrp="1"/>
          </p:cNvSpPr>
          <p:nvPr>
            <p:ph type="sldNum" sz="quarter" idx="12"/>
          </p:nvPr>
        </p:nvSpPr>
        <p:spPr>
          <a:xfrm>
            <a:off x="7658100" y="6248400"/>
            <a:ext cx="1905000" cy="457200"/>
          </a:xfrm>
        </p:spPr>
        <p:txBody>
          <a:bodyPr/>
          <a:lstStyle/>
          <a:p>
            <a:fld id="{A40E20C4-4D69-468C-8773-D91B380D7DED}" type="slidenum">
              <a:rPr lang="en-US" altLang="en-US" smtClean="0"/>
              <a:pPr/>
              <a:t>14</a:t>
            </a:fld>
            <a:endParaRPr lang="en-US" altLang="en-US" dirty="0"/>
          </a:p>
        </p:txBody>
      </p:sp>
      <p:sp>
        <p:nvSpPr>
          <p:cNvPr id="9" name="Rectangle 8"/>
          <p:cNvSpPr/>
          <p:nvPr/>
        </p:nvSpPr>
        <p:spPr>
          <a:xfrm>
            <a:off x="6268278" y="6248400"/>
            <a:ext cx="479895" cy="533400"/>
          </a:xfrm>
          <a:prstGeom prst="rect">
            <a:avLst/>
          </a:prstGeom>
          <a:solidFill>
            <a:schemeClr val="bg1"/>
          </a:solidFill>
          <a:ln w="28575"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71800" y="1524000"/>
            <a:ext cx="5840413" cy="4800600"/>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dirty="0">
                <a:solidFill>
                  <a:srgbClr val="0000FF"/>
                </a:solidFill>
                <a:latin typeface="Arial" charset="0"/>
              </a:rPr>
              <a:t>Electrons can surf through a lattice </a:t>
            </a:r>
          </a:p>
          <a:p>
            <a:pPr eaLnBrk="1" hangingPunct="1"/>
            <a:r>
              <a:rPr lang="en-US" altLang="en-US" sz="1800" b="1" dirty="0">
                <a:solidFill>
                  <a:srgbClr val="0000FF"/>
                </a:solidFill>
                <a:latin typeface="Arial" charset="0"/>
              </a:rPr>
              <a:t>by finding the right wavelength. </a:t>
            </a:r>
          </a:p>
          <a:p>
            <a:pPr eaLnBrk="1" hangingPunct="1"/>
            <a:endParaRPr lang="en-US" altLang="en-US" sz="1800" b="1" dirty="0">
              <a:solidFill>
                <a:srgbClr val="0000FF"/>
              </a:solidFill>
              <a:latin typeface="Arial" charset="0"/>
            </a:endParaRPr>
          </a:p>
          <a:p>
            <a:pPr eaLnBrk="1" hangingPunct="1"/>
            <a:r>
              <a:rPr lang="en-US" altLang="en-US" sz="1800" b="1" dirty="0">
                <a:solidFill>
                  <a:srgbClr val="0000FF"/>
                </a:solidFill>
                <a:latin typeface="Arial" charset="0"/>
              </a:rPr>
              <a:t>But they do bump into lattice defects/deformations:</a:t>
            </a:r>
          </a:p>
          <a:p>
            <a:pPr eaLnBrk="1" hangingPunct="1"/>
            <a:endParaRPr lang="en-US" altLang="en-US" sz="1800" b="1" dirty="0">
              <a:solidFill>
                <a:srgbClr val="0000FF"/>
              </a:solidFill>
              <a:latin typeface="Arial" charset="0"/>
            </a:endParaRPr>
          </a:p>
          <a:p>
            <a:pPr eaLnBrk="1" hangingPunct="1"/>
            <a:endParaRPr lang="en-US" altLang="en-US" sz="1800" b="1" dirty="0">
              <a:solidFill>
                <a:srgbClr val="0000FF"/>
              </a:solidFill>
              <a:latin typeface="Arial" charset="0"/>
            </a:endParaRPr>
          </a:p>
          <a:p>
            <a:pPr eaLnBrk="1" hangingPunct="1"/>
            <a:endParaRPr lang="en-US" altLang="en-US" sz="1800" b="1" dirty="0">
              <a:solidFill>
                <a:srgbClr val="0000FF"/>
              </a:solidFill>
              <a:latin typeface="Arial" charset="0"/>
            </a:endParaRPr>
          </a:p>
          <a:p>
            <a:pPr eaLnBrk="1" hangingPunct="1"/>
            <a:endParaRPr lang="en-US" altLang="en-US" sz="1800" b="1" dirty="0">
              <a:solidFill>
                <a:srgbClr val="0000FF"/>
              </a:solidFill>
              <a:latin typeface="Arial" charset="0"/>
            </a:endParaRPr>
          </a:p>
          <a:p>
            <a:pPr eaLnBrk="1" hangingPunct="1"/>
            <a:endParaRPr lang="en-US" altLang="en-US" sz="1800" b="1" dirty="0">
              <a:solidFill>
                <a:srgbClr val="0000FF"/>
              </a:solidFill>
              <a:latin typeface="Arial" charset="0"/>
            </a:endParaRPr>
          </a:p>
          <a:p>
            <a:pPr eaLnBrk="1" hangingPunct="1"/>
            <a:endParaRPr lang="en-US" altLang="en-US" sz="1800" b="1" dirty="0">
              <a:solidFill>
                <a:srgbClr val="0000FF"/>
              </a:solidFill>
              <a:latin typeface="Arial" charset="0"/>
            </a:endParaRPr>
          </a:p>
          <a:p>
            <a:pPr eaLnBrk="1" hangingPunct="1"/>
            <a:endParaRPr lang="en-US" altLang="en-US" sz="1800" b="1" dirty="0">
              <a:solidFill>
                <a:srgbClr val="0000FF"/>
              </a:solidFill>
              <a:latin typeface="Arial" charset="0"/>
            </a:endParaRPr>
          </a:p>
          <a:p>
            <a:pPr eaLnBrk="1" hangingPunct="1"/>
            <a:endParaRPr lang="en-US" altLang="en-US" sz="1800" b="1" dirty="0">
              <a:solidFill>
                <a:srgbClr val="0000FF"/>
              </a:solidFill>
              <a:latin typeface="Arial" charset="0"/>
            </a:endParaRPr>
          </a:p>
          <a:p>
            <a:pPr eaLnBrk="1" hangingPunct="1"/>
            <a:endParaRPr lang="en-US" altLang="en-US" sz="1800" b="1" dirty="0">
              <a:solidFill>
                <a:srgbClr val="0000FF"/>
              </a:solidFill>
              <a:latin typeface="Arial" charset="0"/>
            </a:endParaRPr>
          </a:p>
          <a:p>
            <a:pPr eaLnBrk="1" hangingPunct="1"/>
            <a:endParaRPr lang="en-US" altLang="en-US" sz="1800" b="1" dirty="0">
              <a:solidFill>
                <a:srgbClr val="0000FF"/>
              </a:solidFill>
              <a:latin typeface="Arial" charset="0"/>
            </a:endParaRPr>
          </a:p>
          <a:p>
            <a:pPr eaLnBrk="1" hangingPunct="1"/>
            <a:endParaRPr lang="en-US" altLang="en-US" sz="1800" b="1" dirty="0">
              <a:solidFill>
                <a:srgbClr val="0000FF"/>
              </a:solidFill>
              <a:latin typeface="Arial" charset="0"/>
            </a:endParaRPr>
          </a:p>
          <a:p>
            <a:pPr eaLnBrk="1" hangingPunct="1"/>
            <a:r>
              <a:rPr lang="en-US" altLang="en-US" sz="1800" b="1" dirty="0">
                <a:solidFill>
                  <a:srgbClr val="0000FF"/>
                </a:solidFill>
                <a:latin typeface="Arial" charset="0"/>
              </a:rPr>
              <a:t>Need an Electric Field </a:t>
            </a:r>
            <a:r>
              <a:rPr lang="en-US" altLang="en-US" sz="1800" b="1" i="1" dirty="0">
                <a:solidFill>
                  <a:srgbClr val="0000FF"/>
                </a:solidFill>
                <a:latin typeface="Arial" charset="0"/>
              </a:rPr>
              <a:t>throughout the wire</a:t>
            </a:r>
            <a:r>
              <a:rPr lang="en-US" altLang="en-US" sz="1800" b="1" dirty="0">
                <a:solidFill>
                  <a:srgbClr val="0000FF"/>
                </a:solidFill>
                <a:latin typeface="Arial" charset="0"/>
              </a:rPr>
              <a:t> </a:t>
            </a:r>
          </a:p>
          <a:p>
            <a:pPr eaLnBrk="1" hangingPunct="1"/>
            <a:r>
              <a:rPr lang="en-US" altLang="en-US" sz="1800" b="1" dirty="0">
                <a:solidFill>
                  <a:srgbClr val="0000FF"/>
                </a:solidFill>
                <a:latin typeface="Arial" charset="0"/>
              </a:rPr>
              <a:t>	to re-accelerate the electrons.  </a:t>
            </a:r>
          </a:p>
        </p:txBody>
      </p:sp>
      <p:sp>
        <p:nvSpPr>
          <p:cNvPr id="35843" name="Title 1"/>
          <p:cNvSpPr>
            <a:spLocks noGrp="1"/>
          </p:cNvSpPr>
          <p:nvPr>
            <p:ph type="title"/>
          </p:nvPr>
        </p:nvSpPr>
        <p:spPr>
          <a:xfrm>
            <a:off x="0" y="152400"/>
            <a:ext cx="9144000" cy="914400"/>
          </a:xfrm>
        </p:spPr>
        <p:txBody>
          <a:bodyPr/>
          <a:lstStyle/>
          <a:p>
            <a:r>
              <a:rPr lang="en-US" altLang="en-US" smtClean="0">
                <a:ea typeface="ＭＳ Ｐゴシック" charset="-128"/>
              </a:rPr>
              <a:t>Electric Field in the Circuit </a:t>
            </a:r>
          </a:p>
        </p:txBody>
      </p:sp>
      <p:cxnSp>
        <p:nvCxnSpPr>
          <p:cNvPr id="4"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584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327400"/>
            <a:ext cx="39116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096000" y="3124200"/>
            <a:ext cx="2208213" cy="9239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Collision!</a:t>
            </a:r>
          </a:p>
          <a:p>
            <a:pPr indent="228600">
              <a:defRPr/>
            </a:pPr>
            <a:r>
              <a:rPr lang="en-US" sz="1800">
                <a:solidFill>
                  <a:srgbClr val="CC0000"/>
                </a:solidFill>
                <a:latin typeface="+mj-lt"/>
                <a:ea typeface="+mn-ea"/>
              </a:rPr>
              <a:t>Electron loses all</a:t>
            </a:r>
          </a:p>
          <a:p>
            <a:pPr indent="228600">
              <a:defRPr/>
            </a:pPr>
            <a:r>
              <a:rPr lang="en-US" sz="1800">
                <a:solidFill>
                  <a:srgbClr val="CC0000"/>
                </a:solidFill>
                <a:latin typeface="+mj-lt"/>
                <a:ea typeface="+mn-ea"/>
              </a:rPr>
              <a:t>of its kinetic energy.</a:t>
            </a:r>
          </a:p>
        </p:txBody>
      </p:sp>
      <p:pic>
        <p:nvPicPr>
          <p:cNvPr id="3584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33600"/>
            <a:ext cx="2840038"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40E20C4-4D69-468C-8773-D91B380D7DED}" type="slidenum">
              <a:rPr lang="en-US" altLang="en-US" smtClean="0"/>
              <a:pPr/>
              <a:t>15</a:t>
            </a:fld>
            <a:endParaRPr lang="en-US" altLang="en-US"/>
          </a:p>
        </p:txBody>
      </p:sp>
      <p:pic>
        <p:nvPicPr>
          <p:cNvPr id="9" name="Picture 25"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03256" y="4957762"/>
            <a:ext cx="1104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152400"/>
            <a:ext cx="9144000" cy="914400"/>
          </a:xfrm>
        </p:spPr>
        <p:txBody>
          <a:bodyPr/>
          <a:lstStyle/>
          <a:p>
            <a:r>
              <a:rPr lang="en-US" altLang="en-US" smtClean="0">
                <a:ea typeface="ＭＳ Ｐゴシック" charset="-128"/>
              </a:rPr>
              <a:t>Electric Field Inside the Wire</a:t>
            </a:r>
          </a:p>
        </p:txBody>
      </p:sp>
      <p:cxnSp>
        <p:nvCxnSpPr>
          <p:cNvPr id="4" name="Straight Connector 6"/>
          <p:cNvCxnSpPr>
            <a:cxnSpLocks noChangeShapeType="1"/>
          </p:cNvCxnSpPr>
          <p:nvPr/>
        </p:nvCxnSpPr>
        <p:spPr bwMode="auto">
          <a:xfrm>
            <a:off x="76200" y="1446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686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648200"/>
            <a:ext cx="213360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213360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473200" y="965200"/>
            <a:ext cx="616743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i="1">
                <a:solidFill>
                  <a:srgbClr val="0000FF"/>
                </a:solidFill>
                <a:latin typeface="+mj-lt"/>
                <a:ea typeface="+mn-ea"/>
              </a:rPr>
              <a:t>Constant current in the wire </a:t>
            </a:r>
            <a:r>
              <a:rPr lang="en-US" sz="1800" b="1" i="1">
                <a:solidFill>
                  <a:srgbClr val="0000FF"/>
                </a:solidFill>
                <a:latin typeface="Wingdings"/>
                <a:ea typeface="Wingdings"/>
                <a:cs typeface="Wingdings"/>
              </a:rPr>
              <a:t></a:t>
            </a:r>
            <a:r>
              <a:rPr lang="en-US" sz="1800" b="1" i="1">
                <a:solidFill>
                  <a:srgbClr val="0000FF"/>
                </a:solidFill>
                <a:latin typeface="+mj-lt"/>
                <a:ea typeface="+mn-ea"/>
              </a:rPr>
              <a:t> Constant E in the wire.</a:t>
            </a:r>
          </a:p>
        </p:txBody>
      </p:sp>
      <p:sp>
        <p:nvSpPr>
          <p:cNvPr id="10" name="Oval 9"/>
          <p:cNvSpPr/>
          <p:nvPr/>
        </p:nvSpPr>
        <p:spPr>
          <a:xfrm>
            <a:off x="628650" y="2011363"/>
            <a:ext cx="196850" cy="196850"/>
          </a:xfrm>
          <a:prstGeom prst="ellipse">
            <a:avLst/>
          </a:prstGeom>
          <a:solidFill>
            <a:srgbClr val="DADEE1"/>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1" name="Oval 10"/>
          <p:cNvSpPr/>
          <p:nvPr/>
        </p:nvSpPr>
        <p:spPr>
          <a:xfrm>
            <a:off x="931863" y="3405188"/>
            <a:ext cx="196850" cy="196850"/>
          </a:xfrm>
          <a:prstGeom prst="ellipse">
            <a:avLst/>
          </a:prstGeom>
          <a:solidFill>
            <a:srgbClr val="DADEE1"/>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2" name="Oval 11"/>
          <p:cNvSpPr/>
          <p:nvPr/>
        </p:nvSpPr>
        <p:spPr>
          <a:xfrm>
            <a:off x="1376363" y="3743325"/>
            <a:ext cx="196850" cy="198438"/>
          </a:xfrm>
          <a:prstGeom prst="ellipse">
            <a:avLst/>
          </a:prstGeom>
          <a:solidFill>
            <a:srgbClr val="DADEE1"/>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3" name="Oval 12"/>
          <p:cNvSpPr/>
          <p:nvPr/>
        </p:nvSpPr>
        <p:spPr>
          <a:xfrm>
            <a:off x="1903413" y="3562350"/>
            <a:ext cx="198437" cy="196850"/>
          </a:xfrm>
          <a:prstGeom prst="ellipse">
            <a:avLst/>
          </a:prstGeom>
          <a:solidFill>
            <a:srgbClr val="DADEE1"/>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4" name="Oval 13"/>
          <p:cNvSpPr/>
          <p:nvPr/>
        </p:nvSpPr>
        <p:spPr>
          <a:xfrm>
            <a:off x="2128838" y="2974975"/>
            <a:ext cx="198437" cy="196850"/>
          </a:xfrm>
          <a:prstGeom prst="ellipse">
            <a:avLst/>
          </a:prstGeom>
          <a:solidFill>
            <a:srgbClr val="DADEE1"/>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5" name="Oval 14"/>
          <p:cNvSpPr/>
          <p:nvPr/>
        </p:nvSpPr>
        <p:spPr>
          <a:xfrm>
            <a:off x="2228850" y="2370138"/>
            <a:ext cx="198438" cy="198437"/>
          </a:xfrm>
          <a:prstGeom prst="ellipse">
            <a:avLst/>
          </a:prstGeom>
          <a:solidFill>
            <a:srgbClr val="DADEE1"/>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6" name="Oval 15"/>
          <p:cNvSpPr/>
          <p:nvPr/>
        </p:nvSpPr>
        <p:spPr>
          <a:xfrm>
            <a:off x="998538" y="2859088"/>
            <a:ext cx="198437" cy="196850"/>
          </a:xfrm>
          <a:prstGeom prst="ellipse">
            <a:avLst/>
          </a:prstGeom>
          <a:solidFill>
            <a:srgbClr val="DADEE1"/>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7" name="Oval 16"/>
          <p:cNvSpPr/>
          <p:nvPr/>
        </p:nvSpPr>
        <p:spPr>
          <a:xfrm>
            <a:off x="996950" y="2327275"/>
            <a:ext cx="196850" cy="196850"/>
          </a:xfrm>
          <a:prstGeom prst="ellipse">
            <a:avLst/>
          </a:prstGeom>
          <a:solidFill>
            <a:srgbClr val="DADEE1"/>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8" name="TextBox 7"/>
          <p:cNvSpPr txBox="1"/>
          <p:nvPr/>
        </p:nvSpPr>
        <p:spPr>
          <a:xfrm>
            <a:off x="381000" y="1890713"/>
            <a:ext cx="274638"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n-lt"/>
                <a:ea typeface="+mn-ea"/>
              </a:rPr>
              <a:t>I</a:t>
            </a:r>
          </a:p>
        </p:txBody>
      </p:sp>
      <p:sp>
        <p:nvSpPr>
          <p:cNvPr id="18" name="TextBox 17"/>
          <p:cNvSpPr txBox="1"/>
          <p:nvPr/>
        </p:nvSpPr>
        <p:spPr>
          <a:xfrm>
            <a:off x="762000" y="2219325"/>
            <a:ext cx="27463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n-lt"/>
                <a:ea typeface="+mn-ea"/>
              </a:rPr>
              <a:t>I</a:t>
            </a:r>
          </a:p>
        </p:txBody>
      </p:sp>
      <p:sp>
        <p:nvSpPr>
          <p:cNvPr id="19" name="TextBox 18"/>
          <p:cNvSpPr txBox="1"/>
          <p:nvPr/>
        </p:nvSpPr>
        <p:spPr>
          <a:xfrm>
            <a:off x="712788" y="2787650"/>
            <a:ext cx="274637"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n-lt"/>
                <a:ea typeface="+mn-ea"/>
              </a:rPr>
              <a:t>I</a:t>
            </a:r>
          </a:p>
        </p:txBody>
      </p:sp>
      <p:sp>
        <p:nvSpPr>
          <p:cNvPr id="20" name="TextBox 19"/>
          <p:cNvSpPr txBox="1"/>
          <p:nvPr/>
        </p:nvSpPr>
        <p:spPr>
          <a:xfrm>
            <a:off x="685800" y="3352800"/>
            <a:ext cx="27463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n-lt"/>
                <a:ea typeface="+mn-ea"/>
              </a:rPr>
              <a:t>I</a:t>
            </a:r>
          </a:p>
        </p:txBody>
      </p:sp>
      <p:sp>
        <p:nvSpPr>
          <p:cNvPr id="21" name="TextBox 20"/>
          <p:cNvSpPr txBox="1"/>
          <p:nvPr/>
        </p:nvSpPr>
        <p:spPr>
          <a:xfrm>
            <a:off x="1143000" y="3625850"/>
            <a:ext cx="274638" cy="3683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n-lt"/>
                <a:ea typeface="+mn-ea"/>
              </a:rPr>
              <a:t>I</a:t>
            </a:r>
          </a:p>
        </p:txBody>
      </p:sp>
      <p:sp>
        <p:nvSpPr>
          <p:cNvPr id="22" name="TextBox 21"/>
          <p:cNvSpPr txBox="1"/>
          <p:nvPr/>
        </p:nvSpPr>
        <p:spPr>
          <a:xfrm>
            <a:off x="1676400" y="3438525"/>
            <a:ext cx="27463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n-lt"/>
                <a:ea typeface="+mn-ea"/>
              </a:rPr>
              <a:t>I</a:t>
            </a:r>
          </a:p>
        </p:txBody>
      </p:sp>
      <p:sp>
        <p:nvSpPr>
          <p:cNvPr id="23" name="TextBox 22"/>
          <p:cNvSpPr txBox="1"/>
          <p:nvPr/>
        </p:nvSpPr>
        <p:spPr>
          <a:xfrm>
            <a:off x="1876425" y="2851150"/>
            <a:ext cx="274638" cy="3683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n-lt"/>
                <a:ea typeface="+mn-ea"/>
              </a:rPr>
              <a:t>I</a:t>
            </a:r>
          </a:p>
        </p:txBody>
      </p:sp>
      <p:sp>
        <p:nvSpPr>
          <p:cNvPr id="24" name="TextBox 23"/>
          <p:cNvSpPr txBox="1"/>
          <p:nvPr/>
        </p:nvSpPr>
        <p:spPr>
          <a:xfrm>
            <a:off x="1981200" y="2262188"/>
            <a:ext cx="274638"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n-lt"/>
                <a:ea typeface="+mn-ea"/>
              </a:rPr>
              <a:t>I</a:t>
            </a:r>
          </a:p>
        </p:txBody>
      </p:sp>
      <p:pic>
        <p:nvPicPr>
          <p:cNvPr id="36887" name="Picture 24"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981200"/>
            <a:ext cx="1435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8" name="Picture 25"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819400"/>
            <a:ext cx="1104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26"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5187950"/>
            <a:ext cx="1841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5064125" y="1935163"/>
            <a:ext cx="2366963"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Conventional Current</a:t>
            </a:r>
          </a:p>
        </p:txBody>
      </p:sp>
      <p:sp>
        <p:nvSpPr>
          <p:cNvPr id="29" name="TextBox 28"/>
          <p:cNvSpPr txBox="1"/>
          <p:nvPr/>
        </p:nvSpPr>
        <p:spPr>
          <a:xfrm>
            <a:off x="5105400" y="2743200"/>
            <a:ext cx="3327400"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Drift Velocity  controlled by |E|</a:t>
            </a:r>
          </a:p>
          <a:p>
            <a:pPr indent="228600">
              <a:defRPr/>
            </a:pPr>
            <a:r>
              <a:rPr lang="en-US" sz="1800">
                <a:solidFill>
                  <a:srgbClr val="CC0000"/>
                </a:solidFill>
                <a:latin typeface="+mj-lt"/>
                <a:ea typeface="+mn-ea"/>
              </a:rPr>
              <a:t>Mobility (u) set by the material. </a:t>
            </a:r>
          </a:p>
        </p:txBody>
      </p:sp>
      <p:sp>
        <p:nvSpPr>
          <p:cNvPr id="30" name="TextBox 29"/>
          <p:cNvSpPr txBox="1"/>
          <p:nvPr/>
        </p:nvSpPr>
        <p:spPr>
          <a:xfrm>
            <a:off x="5181600" y="5105400"/>
            <a:ext cx="2468563"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Constant current </a:t>
            </a:r>
          </a:p>
          <a:p>
            <a:pPr indent="228600">
              <a:defRPr/>
            </a:pPr>
            <a:r>
              <a:rPr lang="en-US" sz="1800" b="1">
                <a:solidFill>
                  <a:srgbClr val="CC0000"/>
                </a:solidFill>
                <a:latin typeface="+mj-lt"/>
                <a:ea typeface="+mn-ea"/>
              </a:rPr>
              <a:t>requires constant |E|</a:t>
            </a:r>
          </a:p>
        </p:txBody>
      </p:sp>
      <p:sp>
        <p:nvSpPr>
          <p:cNvPr id="2" name="Slide Number Placeholder 1"/>
          <p:cNvSpPr>
            <a:spLocks noGrp="1"/>
          </p:cNvSpPr>
          <p:nvPr>
            <p:ph type="sldNum" sz="quarter" idx="12"/>
          </p:nvPr>
        </p:nvSpPr>
        <p:spPr/>
        <p:txBody>
          <a:bodyPr/>
          <a:lstStyle/>
          <a:p>
            <a:fld id="{A40E20C4-4D69-468C-8773-D91B380D7DED}" type="slidenum">
              <a:rPr lang="en-US" altLang="en-US" smtClean="0"/>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3"/>
          <p:cNvSpPr txBox="1">
            <a:spLocks noChangeArrowheads="1"/>
          </p:cNvSpPr>
          <p:nvPr/>
        </p:nvSpPr>
        <p:spPr bwMode="auto">
          <a:xfrm>
            <a:off x="838200" y="2209800"/>
            <a:ext cx="3762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8000"/>
                </a:solidFill>
              </a:rPr>
              <a:t>Does current fill the wire? </a:t>
            </a:r>
          </a:p>
          <a:p>
            <a:pPr eaLnBrk="1" hangingPunct="1"/>
            <a:r>
              <a:rPr lang="en-US" altLang="en-US">
                <a:solidFill>
                  <a:srgbClr val="008000"/>
                </a:solidFill>
              </a:rPr>
              <a:t>Is </a:t>
            </a:r>
            <a:r>
              <a:rPr lang="en-US" altLang="en-US" i="1">
                <a:solidFill>
                  <a:srgbClr val="008000"/>
                </a:solidFill>
              </a:rPr>
              <a:t>E</a:t>
            </a:r>
            <a:r>
              <a:rPr lang="en-US" altLang="en-US">
                <a:solidFill>
                  <a:srgbClr val="008000"/>
                </a:solidFill>
              </a:rPr>
              <a:t> uniform across the wire?</a:t>
            </a:r>
            <a:endParaRPr lang="en-US" altLang="en-US"/>
          </a:p>
        </p:txBody>
      </p:sp>
      <p:sp>
        <p:nvSpPr>
          <p:cNvPr id="37893" name="Text Box 4"/>
          <p:cNvSpPr txBox="1">
            <a:spLocks noChangeArrowheads="1"/>
          </p:cNvSpPr>
          <p:nvPr/>
        </p:nvSpPr>
        <p:spPr bwMode="auto">
          <a:xfrm>
            <a:off x="838200" y="914400"/>
            <a:ext cx="37671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chemeClr val="accent2"/>
                </a:solidFill>
              </a:rPr>
              <a:t>E</a:t>
            </a:r>
            <a:r>
              <a:rPr lang="en-US" altLang="en-US">
                <a:solidFill>
                  <a:schemeClr val="accent2"/>
                </a:solidFill>
              </a:rPr>
              <a:t> must be parallel to the wire</a:t>
            </a:r>
            <a:endParaRPr lang="en-US" altLang="en-US"/>
          </a:p>
          <a:p>
            <a:pPr eaLnBrk="1" hangingPunct="1"/>
            <a:endParaRPr lang="en-US" altLang="en-US"/>
          </a:p>
          <a:p>
            <a:pPr eaLnBrk="1" hangingPunct="1"/>
            <a:r>
              <a:rPr lang="en-US" altLang="en-US" i="1">
                <a:solidFill>
                  <a:schemeClr val="accent2"/>
                </a:solidFill>
              </a:rPr>
              <a:t>E</a:t>
            </a:r>
            <a:r>
              <a:rPr lang="en-US" altLang="en-US">
                <a:solidFill>
                  <a:schemeClr val="accent2"/>
                </a:solidFill>
              </a:rPr>
              <a:t> is the same along the wire</a:t>
            </a:r>
            <a:endParaRPr lang="en-US" altLang="en-US" i="1"/>
          </a:p>
        </p:txBody>
      </p:sp>
      <p:graphicFrame>
        <p:nvGraphicFramePr>
          <p:cNvPr id="1119238" name="Object 2"/>
          <p:cNvGraphicFramePr>
            <a:graphicFrameLocks noChangeAspect="1"/>
          </p:cNvGraphicFramePr>
          <p:nvPr/>
        </p:nvGraphicFramePr>
        <p:xfrm>
          <a:off x="758825" y="4572000"/>
          <a:ext cx="6403975" cy="1325563"/>
        </p:xfrm>
        <a:graphic>
          <a:graphicData uri="http://schemas.openxmlformats.org/presentationml/2006/ole">
            <mc:AlternateContent xmlns:mc="http://schemas.openxmlformats.org/markup-compatibility/2006">
              <mc:Choice xmlns:v="urn:schemas-microsoft-com:vml" Requires="v">
                <p:oleObj spid="_x0000_s38122" name="Equation" r:id="rId4" imgW="3187700" imgH="660400" progId="Equation.3">
                  <p:embed/>
                </p:oleObj>
              </mc:Choice>
              <mc:Fallback>
                <p:oleObj name="Equation" r:id="rId4" imgW="3187700" imgH="660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825" y="4572000"/>
                        <a:ext cx="6403975" cy="1325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7894" name="Text Box 7"/>
          <p:cNvSpPr txBox="1">
            <a:spLocks noChangeArrowheads="1"/>
          </p:cNvSpPr>
          <p:nvPr/>
        </p:nvSpPr>
        <p:spPr bwMode="auto">
          <a:xfrm>
            <a:off x="3733800" y="558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0</a:t>
            </a:r>
          </a:p>
        </p:txBody>
      </p:sp>
      <p:sp>
        <p:nvSpPr>
          <p:cNvPr id="37895" name="Text Box 8"/>
          <p:cNvSpPr txBox="1">
            <a:spLocks noChangeArrowheads="1"/>
          </p:cNvSpPr>
          <p:nvPr/>
        </p:nvSpPr>
        <p:spPr bwMode="auto">
          <a:xfrm>
            <a:off x="6064250" y="558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0</a:t>
            </a:r>
          </a:p>
        </p:txBody>
      </p:sp>
      <p:sp>
        <p:nvSpPr>
          <p:cNvPr id="37896" name="Text Box 9"/>
          <p:cNvSpPr txBox="1">
            <a:spLocks noChangeArrowheads="1"/>
          </p:cNvSpPr>
          <p:nvPr/>
        </p:nvSpPr>
        <p:spPr bwMode="auto">
          <a:xfrm>
            <a:off x="2498725" y="5588000"/>
            <a:ext cx="65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V</a:t>
            </a:r>
            <a:r>
              <a:rPr lang="en-US" altLang="en-US" baseline="-25000"/>
              <a:t>AB</a:t>
            </a:r>
            <a:endParaRPr lang="en-US" altLang="en-US" i="1"/>
          </a:p>
        </p:txBody>
      </p:sp>
      <p:sp>
        <p:nvSpPr>
          <p:cNvPr id="37897" name="Rectangle 10"/>
          <p:cNvSpPr>
            <a:spLocks noChangeArrowheads="1"/>
          </p:cNvSpPr>
          <p:nvPr/>
        </p:nvSpPr>
        <p:spPr bwMode="auto">
          <a:xfrm>
            <a:off x="4835525" y="5588000"/>
            <a:ext cx="65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V</a:t>
            </a:r>
            <a:r>
              <a:rPr lang="en-US" altLang="en-US" baseline="-25000"/>
              <a:t>CD</a:t>
            </a:r>
          </a:p>
        </p:txBody>
      </p:sp>
      <p:graphicFrame>
        <p:nvGraphicFramePr>
          <p:cNvPr id="1119243" name="Object 3"/>
          <p:cNvGraphicFramePr>
            <a:graphicFrameLocks noChangeAspect="1"/>
          </p:cNvGraphicFramePr>
          <p:nvPr/>
        </p:nvGraphicFramePr>
        <p:xfrm>
          <a:off x="3429000" y="6019800"/>
          <a:ext cx="993775" cy="482600"/>
        </p:xfrm>
        <a:graphic>
          <a:graphicData uri="http://schemas.openxmlformats.org/presentationml/2006/ole">
            <mc:AlternateContent xmlns:mc="http://schemas.openxmlformats.org/markup-compatibility/2006">
              <mc:Choice xmlns:v="urn:schemas-microsoft-com:vml" Requires="v">
                <p:oleObj spid="_x0000_s38123" name="Equation" r:id="rId6" imgW="495300" imgH="241300" progId="Equation.3">
                  <p:embed/>
                </p:oleObj>
              </mc:Choice>
              <mc:Fallback>
                <p:oleObj name="Equation" r:id="rId6" imgW="495300" imgH="2413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6019800"/>
                        <a:ext cx="993775" cy="482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7898" name="Rectangle 12"/>
          <p:cNvSpPr>
            <a:spLocks noGrp="1" noChangeArrowheads="1"/>
          </p:cNvSpPr>
          <p:nvPr>
            <p:ph type="title"/>
          </p:nvPr>
        </p:nvSpPr>
        <p:spPr>
          <a:xfrm>
            <a:off x="0" y="0"/>
            <a:ext cx="9144000" cy="914400"/>
          </a:xfrm>
        </p:spPr>
        <p:txBody>
          <a:bodyPr/>
          <a:lstStyle/>
          <a:p>
            <a:pPr eaLnBrk="1" hangingPunct="1"/>
            <a:r>
              <a:rPr lang="en-US" altLang="en-US" smtClean="0">
                <a:ea typeface="ＭＳ Ｐゴシック" charset="-128"/>
              </a:rPr>
              <a:t>Direction of Electric Field in a Wire</a:t>
            </a:r>
          </a:p>
        </p:txBody>
      </p:sp>
      <p:pic>
        <p:nvPicPr>
          <p:cNvPr id="37899" name="Picture 13" descr="Ch18-page63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927100"/>
            <a:ext cx="37846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4" descr="Ch18-page63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800" y="3048000"/>
            <a:ext cx="42418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B3F0F751-CFF2-437A-ADC2-FBA73A0714A5}" type="slidenum">
              <a:rPr lang="en-US" altLang="en-US" smtClean="0"/>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6975" y="4205288"/>
            <a:ext cx="11049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638675"/>
            <a:ext cx="152717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Line 4"/>
          <p:cNvSpPr>
            <a:spLocks noChangeShapeType="1"/>
          </p:cNvSpPr>
          <p:nvPr/>
        </p:nvSpPr>
        <p:spPr bwMode="auto">
          <a:xfrm>
            <a:off x="1066800" y="1768475"/>
            <a:ext cx="4572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1" name="Text Box 5"/>
          <p:cNvSpPr txBox="1">
            <a:spLocks noChangeArrowheads="1"/>
          </p:cNvSpPr>
          <p:nvPr/>
        </p:nvSpPr>
        <p:spPr bwMode="auto">
          <a:xfrm>
            <a:off x="1066800" y="13112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i="1">
                <a:solidFill>
                  <a:schemeClr val="accent1"/>
                </a:solidFill>
              </a:rPr>
              <a:t>E</a:t>
            </a:r>
          </a:p>
        </p:txBody>
      </p:sp>
      <p:sp>
        <p:nvSpPr>
          <p:cNvPr id="39942" name="Text Box 6"/>
          <p:cNvSpPr txBox="1">
            <a:spLocks noChangeArrowheads="1"/>
          </p:cNvSpPr>
          <p:nvPr/>
        </p:nvSpPr>
        <p:spPr bwMode="auto">
          <a:xfrm>
            <a:off x="2651125" y="1463675"/>
            <a:ext cx="6188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Bulb filament and wires are metals – </a:t>
            </a:r>
          </a:p>
          <a:p>
            <a:pPr eaLnBrk="1" hangingPunct="1"/>
            <a:r>
              <a:rPr lang="en-US" altLang="en-US"/>
              <a:t>there cannot be excess charges in the interior</a:t>
            </a:r>
          </a:p>
        </p:txBody>
      </p:sp>
      <p:sp>
        <p:nvSpPr>
          <p:cNvPr id="39943" name="Text Box 7"/>
          <p:cNvSpPr txBox="1">
            <a:spLocks noChangeArrowheads="1"/>
          </p:cNvSpPr>
          <p:nvPr/>
        </p:nvSpPr>
        <p:spPr bwMode="auto">
          <a:xfrm>
            <a:off x="2667000" y="2514600"/>
            <a:ext cx="5519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CC0000"/>
                </a:solidFill>
              </a:rPr>
              <a:t>Are excess charges on the battery?</a:t>
            </a:r>
          </a:p>
          <a:p>
            <a:pPr eaLnBrk="1" hangingPunct="1"/>
            <a:r>
              <a:rPr lang="en-US" altLang="en-US">
                <a:solidFill>
                  <a:srgbClr val="CC0000"/>
                </a:solidFill>
              </a:rPr>
              <a:t>ASSUME:  E due to dipole field of battery.    </a:t>
            </a:r>
          </a:p>
        </p:txBody>
      </p:sp>
      <p:sp>
        <p:nvSpPr>
          <p:cNvPr id="39944" name="Line 10"/>
          <p:cNvSpPr>
            <a:spLocks noChangeShapeType="1"/>
          </p:cNvSpPr>
          <p:nvPr/>
        </p:nvSpPr>
        <p:spPr bwMode="auto">
          <a:xfrm>
            <a:off x="1828800" y="5334000"/>
            <a:ext cx="12192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5" name="Text Box 11"/>
          <p:cNvSpPr txBox="1">
            <a:spLocks noChangeArrowheads="1"/>
          </p:cNvSpPr>
          <p:nvPr/>
        </p:nvSpPr>
        <p:spPr bwMode="auto">
          <a:xfrm>
            <a:off x="1600200" y="4876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i="1">
                <a:solidFill>
                  <a:schemeClr val="accent1"/>
                </a:solidFill>
              </a:rPr>
              <a:t>E</a:t>
            </a:r>
          </a:p>
        </p:txBody>
      </p:sp>
      <p:sp>
        <p:nvSpPr>
          <p:cNvPr id="39946" name="Line 12"/>
          <p:cNvSpPr>
            <a:spLocks noChangeShapeType="1"/>
          </p:cNvSpPr>
          <p:nvPr/>
        </p:nvSpPr>
        <p:spPr bwMode="auto">
          <a:xfrm>
            <a:off x="6858000" y="4449763"/>
            <a:ext cx="4572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7" name="Text Box 13"/>
          <p:cNvSpPr txBox="1">
            <a:spLocks noChangeArrowheads="1"/>
          </p:cNvSpPr>
          <p:nvPr/>
        </p:nvSpPr>
        <p:spPr bwMode="auto">
          <a:xfrm>
            <a:off x="6858000" y="39925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i="1">
                <a:solidFill>
                  <a:schemeClr val="accent1"/>
                </a:solidFill>
              </a:rPr>
              <a:t>E</a:t>
            </a:r>
          </a:p>
        </p:txBody>
      </p:sp>
      <p:sp>
        <p:nvSpPr>
          <p:cNvPr id="39948" name="Rectangle 14"/>
          <p:cNvSpPr>
            <a:spLocks noChangeArrowheads="1"/>
          </p:cNvSpPr>
          <p:nvPr/>
        </p:nvSpPr>
        <p:spPr bwMode="auto">
          <a:xfrm>
            <a:off x="1981200" y="914400"/>
            <a:ext cx="6267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What charges make the electric field in the wires?</a:t>
            </a:r>
            <a:endParaRPr lang="en-US" altLang="en-US" sz="2800">
              <a:solidFill>
                <a:srgbClr val="10169D"/>
              </a:solidFill>
              <a:latin typeface="Arial" charset="0"/>
            </a:endParaRPr>
          </a:p>
        </p:txBody>
      </p:sp>
      <p:sp>
        <p:nvSpPr>
          <p:cNvPr id="39949" name="Rectangle 15"/>
          <p:cNvSpPr>
            <a:spLocks noGrp="1" noChangeArrowheads="1"/>
          </p:cNvSpPr>
          <p:nvPr>
            <p:ph type="title"/>
          </p:nvPr>
        </p:nvSpPr>
        <p:spPr>
          <a:xfrm>
            <a:off x="0" y="-76200"/>
            <a:ext cx="9144000" cy="914400"/>
          </a:xfrm>
        </p:spPr>
        <p:txBody>
          <a:bodyPr/>
          <a:lstStyle/>
          <a:p>
            <a:pPr eaLnBrk="1" hangingPunct="1"/>
            <a:r>
              <a:rPr lang="en-US" altLang="en-US" smtClean="0">
                <a:ea typeface="ＭＳ Ｐゴシック" charset="-128"/>
              </a:rPr>
              <a:t>Electric Field in a Wire</a:t>
            </a:r>
          </a:p>
        </p:txBody>
      </p:sp>
      <p:cxnSp>
        <p:nvCxnSpPr>
          <p:cNvPr id="16"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9951"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828800"/>
            <a:ext cx="92392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2438400" y="3429000"/>
            <a:ext cx="639603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i="1">
                <a:solidFill>
                  <a:srgbClr val="0033CC"/>
                </a:solidFill>
                <a:latin typeface="+mj-lt"/>
                <a:ea typeface="+mn-ea"/>
              </a:rPr>
              <a:t>This cannot be the source of the E which drives current.</a:t>
            </a:r>
          </a:p>
        </p:txBody>
      </p:sp>
      <p:pic>
        <p:nvPicPr>
          <p:cNvPr id="39953" name="Picture 20"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648200"/>
            <a:ext cx="1841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3F0F751-CFF2-437A-ADC2-FBA73A0714A5}" type="slidenum">
              <a:rPr lang="en-US" altLang="en-US" smtClean="0"/>
              <a:pPr/>
              <a:t>18</a:t>
            </a:fld>
            <a:endParaRPr lang="en-US" altLang="en-US"/>
          </a:p>
        </p:txBody>
      </p:sp>
      <p:pic>
        <p:nvPicPr>
          <p:cNvPr id="1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1775" y="758031"/>
            <a:ext cx="2057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685800" y="4953000"/>
            <a:ext cx="79406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Surface charge arranges itself in such a way as to produce a pattern of electric field that follows the direction of the wire and has such a magnitude that current is the same along the wire.</a:t>
            </a:r>
            <a:endParaRPr lang="en-US" altLang="en-US" i="1"/>
          </a:p>
        </p:txBody>
      </p:sp>
      <p:sp>
        <p:nvSpPr>
          <p:cNvPr id="44035" name="Rectangle 5"/>
          <p:cNvSpPr>
            <a:spLocks noGrp="1" noChangeArrowheads="1"/>
          </p:cNvSpPr>
          <p:nvPr>
            <p:ph type="title"/>
          </p:nvPr>
        </p:nvSpPr>
        <p:spPr>
          <a:xfrm>
            <a:off x="0" y="-76200"/>
            <a:ext cx="9144000" cy="914400"/>
          </a:xfrm>
        </p:spPr>
        <p:txBody>
          <a:bodyPr/>
          <a:lstStyle/>
          <a:p>
            <a:pPr eaLnBrk="1" hangingPunct="1"/>
            <a:r>
              <a:rPr lang="en-US" altLang="en-US" smtClean="0">
                <a:ea typeface="ＭＳ Ｐゴシック" charset="-128"/>
              </a:rPr>
              <a:t>Field due to the Battery</a:t>
            </a:r>
          </a:p>
        </p:txBody>
      </p:sp>
      <p:cxnSp>
        <p:nvCxnSpPr>
          <p:cNvPr id="6"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B3F0F751-CFF2-437A-ADC2-FBA73A0714A5}" type="slidenum">
              <a:rPr lang="en-US" altLang="en-US" smtClean="0"/>
              <a:pPr/>
              <a:t>19</a:t>
            </a:fld>
            <a:endParaRPr lang="en-US" altLang="en-US"/>
          </a:p>
        </p:txBody>
      </p:sp>
      <p:pic>
        <p:nvPicPr>
          <p:cNvPr id="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1543050"/>
            <a:ext cx="40894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Fig18"/>
          <p:cNvPicPr>
            <a:picLocks noChangeAspect="1" noChangeArrowheads="1"/>
          </p:cNvPicPr>
          <p:nvPr/>
        </p:nvPicPr>
        <p:blipFill>
          <a:blip r:embed="rId4">
            <a:lum bright="-12000" contrast="24000"/>
            <a:extLst>
              <a:ext uri="{28A0092B-C50C-407E-A947-70E740481C1C}">
                <a14:useLocalDpi xmlns:a14="http://schemas.microsoft.com/office/drawing/2010/main" val="0"/>
              </a:ext>
            </a:extLst>
          </a:blip>
          <a:srcRect/>
          <a:stretch>
            <a:fillRect/>
          </a:stretch>
        </p:blipFill>
        <p:spPr bwMode="auto">
          <a:xfrm>
            <a:off x="6324600" y="2895600"/>
            <a:ext cx="22336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5"/>
          <p:cNvSpPr>
            <a:spLocks noChangeArrowheads="1"/>
          </p:cNvSpPr>
          <p:nvPr/>
        </p:nvSpPr>
        <p:spPr bwMode="auto">
          <a:xfrm>
            <a:off x="4343400" y="3505200"/>
            <a:ext cx="685800" cy="762000"/>
          </a:xfrm>
          <a:prstGeom prst="ellipse">
            <a:avLst/>
          </a:prstGeom>
          <a:solidFill>
            <a:schemeClr val="hlink">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 name="Line 6"/>
          <p:cNvSpPr>
            <a:spLocks noChangeShapeType="1"/>
          </p:cNvSpPr>
          <p:nvPr/>
        </p:nvSpPr>
        <p:spPr bwMode="auto">
          <a:xfrm flipV="1">
            <a:off x="5029200" y="3657600"/>
            <a:ext cx="1219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Rectangle 7"/>
          <p:cNvSpPr>
            <a:spLocks noChangeArrowheads="1"/>
          </p:cNvSpPr>
          <p:nvPr/>
        </p:nvSpPr>
        <p:spPr bwMode="auto">
          <a:xfrm>
            <a:off x="4572000" y="3800475"/>
            <a:ext cx="152400" cy="228600"/>
          </a:xfrm>
          <a:prstGeom prst="rect">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13" name="Group 8"/>
          <p:cNvGrpSpPr>
            <a:grpSpLocks/>
          </p:cNvGrpSpPr>
          <p:nvPr/>
        </p:nvGrpSpPr>
        <p:grpSpPr bwMode="auto">
          <a:xfrm>
            <a:off x="7186613" y="2968625"/>
            <a:ext cx="585787" cy="460375"/>
            <a:chOff x="4431" y="1774"/>
            <a:chExt cx="369" cy="290"/>
          </a:xfrm>
        </p:grpSpPr>
        <p:sp>
          <p:nvSpPr>
            <p:cNvPr id="14" name="Line 9"/>
            <p:cNvSpPr>
              <a:spLocks noChangeShapeType="1"/>
            </p:cNvSpPr>
            <p:nvPr/>
          </p:nvSpPr>
          <p:spPr bwMode="auto">
            <a:xfrm>
              <a:off x="4467" y="2061"/>
              <a:ext cx="333"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10"/>
            <p:cNvSpPr>
              <a:spLocks noChangeShapeType="1"/>
            </p:cNvSpPr>
            <p:nvPr/>
          </p:nvSpPr>
          <p:spPr bwMode="auto">
            <a:xfrm>
              <a:off x="4449" y="2064"/>
              <a:ext cx="333"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11"/>
            <p:cNvSpPr txBox="1">
              <a:spLocks noChangeArrowheads="1"/>
            </p:cNvSpPr>
            <p:nvPr/>
          </p:nvSpPr>
          <p:spPr bwMode="auto">
            <a:xfrm>
              <a:off x="4431" y="1774"/>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i="1">
                  <a:solidFill>
                    <a:schemeClr val="accent1"/>
                  </a:solidFill>
                </a:rPr>
                <a:t>E</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10"/>
          <p:cNvGrpSpPr>
            <a:grpSpLocks/>
          </p:cNvGrpSpPr>
          <p:nvPr/>
        </p:nvGrpSpPr>
        <p:grpSpPr bwMode="auto">
          <a:xfrm>
            <a:off x="441325" y="2225675"/>
            <a:ext cx="8245475" cy="4200525"/>
            <a:chOff x="441325" y="2403475"/>
            <a:chExt cx="8245475" cy="4200525"/>
          </a:xfrm>
        </p:grpSpPr>
        <p:sp>
          <p:nvSpPr>
            <p:cNvPr id="48135" name="Text Box 4"/>
            <p:cNvSpPr txBox="1">
              <a:spLocks noChangeArrowheads="1"/>
            </p:cNvSpPr>
            <p:nvPr/>
          </p:nvSpPr>
          <p:spPr bwMode="auto">
            <a:xfrm>
              <a:off x="441325" y="2403475"/>
              <a:ext cx="43084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Electron acts like spinning charge</a:t>
              </a:r>
            </a:p>
            <a:p>
              <a:pPr eaLnBrk="1" hangingPunct="1"/>
              <a:r>
                <a:rPr lang="en-US" altLang="en-US"/>
                <a:t>	- contributes to </a:t>
              </a:r>
              <a:r>
                <a:rPr lang="en-US" altLang="en-US" i="1">
                  <a:sym typeface="Symbol" pitchFamily="18" charset="2"/>
                </a:rPr>
                <a:t></a:t>
              </a:r>
              <a:endParaRPr lang="en-US" altLang="en-US">
                <a:sym typeface="Symbol" pitchFamily="18" charset="2"/>
              </a:endParaRPr>
            </a:p>
          </p:txBody>
        </p:sp>
        <p:sp>
          <p:nvSpPr>
            <p:cNvPr id="48136" name="Text Box 5"/>
            <p:cNvSpPr txBox="1">
              <a:spLocks noChangeArrowheads="1"/>
            </p:cNvSpPr>
            <p:nvPr/>
          </p:nvSpPr>
          <p:spPr bwMode="auto">
            <a:xfrm>
              <a:off x="441325" y="3352800"/>
              <a:ext cx="82454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Electron spin contribution to </a:t>
              </a:r>
              <a:r>
                <a:rPr lang="en-US" altLang="en-US" i="1">
                  <a:solidFill>
                    <a:schemeClr val="accent2"/>
                  </a:solidFill>
                  <a:sym typeface="Symbol" pitchFamily="18" charset="2"/>
                </a:rPr>
                <a:t> </a:t>
              </a:r>
              <a:r>
                <a:rPr lang="en-US" altLang="en-US">
                  <a:solidFill>
                    <a:schemeClr val="accent2"/>
                  </a:solidFill>
                  <a:sym typeface="Symbol" pitchFamily="18" charset="2"/>
                </a:rPr>
                <a:t> is of the same order as one due to orbital momentum</a:t>
              </a:r>
              <a:endParaRPr lang="en-US" altLang="en-US" i="1">
                <a:sym typeface="Symbol" pitchFamily="18" charset="2"/>
              </a:endParaRPr>
            </a:p>
          </p:txBody>
        </p:sp>
        <p:sp>
          <p:nvSpPr>
            <p:cNvPr id="48137" name="Text Box 6"/>
            <p:cNvSpPr txBox="1">
              <a:spLocks noChangeArrowheads="1"/>
            </p:cNvSpPr>
            <p:nvPr/>
          </p:nvSpPr>
          <p:spPr bwMode="auto">
            <a:xfrm>
              <a:off x="457200" y="44196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dirty="0" smtClean="0"/>
                <a:t>proton </a:t>
              </a:r>
              <a:r>
                <a:rPr lang="en-US" altLang="en-US" dirty="0"/>
                <a:t>in nucleus also have spin but their </a:t>
              </a:r>
              <a:r>
                <a:rPr lang="en-US" altLang="en-US" i="1" dirty="0">
                  <a:sym typeface="Symbol" pitchFamily="18" charset="2"/>
                </a:rPr>
                <a:t></a:t>
              </a:r>
              <a:r>
                <a:rPr lang="ja-JP" altLang="en-US" dirty="0">
                  <a:sym typeface="Symbol" pitchFamily="18" charset="2"/>
                </a:rPr>
                <a:t>‘</a:t>
              </a:r>
              <a:r>
                <a:rPr lang="en-US" altLang="ja-JP" dirty="0">
                  <a:sym typeface="Symbol" pitchFamily="18" charset="2"/>
                </a:rPr>
                <a:t>s are much smaller than for electron </a:t>
              </a:r>
            </a:p>
            <a:p>
              <a:pPr eaLnBrk="1" hangingPunct="1"/>
              <a:r>
                <a:rPr lang="en-US" altLang="en-US" dirty="0">
                  <a:sym typeface="Symbol" pitchFamily="18" charset="2"/>
                </a:rPr>
                <a:t> </a:t>
              </a:r>
              <a:r>
                <a:rPr lang="en-US" altLang="en-US" dirty="0" smtClean="0">
                  <a:sym typeface="Symbol" pitchFamily="18" charset="2"/>
                </a:rPr>
                <a:t> </a:t>
              </a:r>
              <a:r>
                <a:rPr lang="en-US" altLang="en-US" dirty="0" smtClean="0">
                  <a:solidFill>
                    <a:schemeClr val="accent2"/>
                  </a:solidFill>
                  <a:sym typeface="Symbol" pitchFamily="18" charset="2"/>
                </a:rPr>
                <a:t>angular </a:t>
              </a:r>
              <a:r>
                <a:rPr lang="en-US" altLang="en-US" dirty="0">
                  <a:solidFill>
                    <a:schemeClr val="accent2"/>
                  </a:solidFill>
                  <a:sym typeface="Symbol" pitchFamily="18" charset="2"/>
                </a:rPr>
                <a:t>momentum:</a:t>
              </a:r>
              <a:endParaRPr lang="en-US" altLang="en-US" i="1" dirty="0">
                <a:sym typeface="Symbol" pitchFamily="18" charset="2"/>
              </a:endParaRPr>
            </a:p>
          </p:txBody>
        </p:sp>
        <p:sp>
          <p:nvSpPr>
            <p:cNvPr id="48139" name="Text Box 8"/>
            <p:cNvSpPr txBox="1">
              <a:spLocks noChangeArrowheads="1"/>
            </p:cNvSpPr>
            <p:nvPr/>
          </p:nvSpPr>
          <p:spPr bwMode="auto">
            <a:xfrm>
              <a:off x="457200" y="6115050"/>
              <a:ext cx="3619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dirty="0">
                  <a:solidFill>
                    <a:srgbClr val="008000"/>
                  </a:solidFill>
                </a:rPr>
                <a:t>NMR, MRI – use nuclear </a:t>
              </a:r>
              <a:r>
                <a:rPr lang="en-US" altLang="en-US" i="1" dirty="0">
                  <a:solidFill>
                    <a:srgbClr val="008000"/>
                  </a:solidFill>
                  <a:sym typeface="Symbol" pitchFamily="18" charset="2"/>
                </a:rPr>
                <a:t></a:t>
              </a:r>
              <a:r>
                <a:rPr lang="en-US" altLang="en-US" dirty="0"/>
                <a:t> </a:t>
              </a:r>
            </a:p>
          </p:txBody>
        </p:sp>
      </p:grpSp>
      <p:sp>
        <p:nvSpPr>
          <p:cNvPr id="48130" name="Rectangle 9"/>
          <p:cNvSpPr>
            <a:spLocks noGrp="1" noChangeArrowheads="1"/>
          </p:cNvSpPr>
          <p:nvPr>
            <p:ph type="title"/>
          </p:nvPr>
        </p:nvSpPr>
        <p:spPr>
          <a:xfrm>
            <a:off x="0" y="-76200"/>
            <a:ext cx="9144000" cy="914400"/>
          </a:xfrm>
        </p:spPr>
        <p:txBody>
          <a:bodyPr/>
          <a:lstStyle/>
          <a:p>
            <a:pPr eaLnBrk="1" hangingPunct="1"/>
            <a:r>
              <a:rPr lang="en-US" altLang="en-US" smtClean="0"/>
              <a:t>Quantum Magnetism</a:t>
            </a:r>
          </a:p>
        </p:txBody>
      </p:sp>
      <p:pic>
        <p:nvPicPr>
          <p:cNvPr id="4813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47800"/>
            <a:ext cx="28321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6"/>
          <p:cNvCxnSpPr>
            <a:cxnSpLocks noChangeShapeType="1"/>
          </p:cNvCxnSpPr>
          <p:nvPr/>
        </p:nvCxnSpPr>
        <p:spPr bwMode="auto">
          <a:xfrm>
            <a:off x="0" y="1219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5" name="TextBox 14"/>
          <p:cNvSpPr txBox="1"/>
          <p:nvPr/>
        </p:nvSpPr>
        <p:spPr>
          <a:xfrm>
            <a:off x="2057400" y="762000"/>
            <a:ext cx="4997450"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i="1">
                <a:solidFill>
                  <a:srgbClr val="0033CC"/>
                </a:solidFill>
                <a:latin typeface="+mj-lt"/>
                <a:ea typeface="+mn-ea"/>
              </a:rPr>
              <a:t>Magnetic Moment = Orbital Motion + "Spin"</a:t>
            </a:r>
          </a:p>
        </p:txBody>
      </p:sp>
      <p:sp>
        <p:nvSpPr>
          <p:cNvPr id="16" name="TextBox 15"/>
          <p:cNvSpPr txBox="1"/>
          <p:nvPr/>
        </p:nvSpPr>
        <p:spPr>
          <a:xfrm>
            <a:off x="487363" y="1524000"/>
            <a:ext cx="936625" cy="4302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200" b="1">
                <a:solidFill>
                  <a:srgbClr val="CC0000"/>
                </a:solidFill>
                <a:latin typeface="+mj-lt"/>
                <a:ea typeface="+mn-ea"/>
              </a:rPr>
              <a:t>SPIN:</a:t>
            </a:r>
          </a:p>
        </p:txBody>
      </p:sp>
      <p:sp>
        <p:nvSpPr>
          <p:cNvPr id="2" name="Slide Number Placeholder 1"/>
          <p:cNvSpPr>
            <a:spLocks noGrp="1"/>
          </p:cNvSpPr>
          <p:nvPr>
            <p:ph type="sldNum" sz="quarter" idx="12"/>
          </p:nvPr>
        </p:nvSpPr>
        <p:spPr/>
        <p:txBody>
          <a:bodyPr/>
          <a:lstStyle/>
          <a:p>
            <a:fld id="{10DAFFA0-B6C2-4C3D-A6AE-2F0AB9BCAA91}" type="slidenum">
              <a:rPr lang="en-US" altLang="en-US" smtClean="0"/>
              <a:pPr/>
              <a:t>2</a:t>
            </a:fld>
            <a:endParaRPr lang="en-US" altLang="en-US" dirty="0"/>
          </a:p>
        </p:txBody>
      </p:sp>
      <p:sp>
        <p:nvSpPr>
          <p:cNvPr id="3" name="TextBox 2"/>
          <p:cNvSpPr txBox="1"/>
          <p:nvPr/>
        </p:nvSpPr>
        <p:spPr>
          <a:xfrm>
            <a:off x="6082156" y="4648268"/>
            <a:ext cx="3157537" cy="1969770"/>
          </a:xfrm>
          <a:prstGeom prst="rect">
            <a:avLst/>
          </a:prstGeom>
          <a:noFill/>
          <a:ln w="28575" cap="flat" cmpd="sng" algn="ctr">
            <a:noFill/>
            <a:prstDash val="solid"/>
            <a:round/>
            <a:headEnd type="none" w="med" len="med"/>
            <a:tailEnd type="none" w="med" len="med"/>
          </a:ln>
        </p:spPr>
        <p:txBody>
          <a:bodyPr wrap="square" rtlCol="0">
            <a:spAutoFit/>
          </a:bodyPr>
          <a:lstStyle/>
          <a:p>
            <a:r>
              <a:rPr lang="en-US" sz="1800" dirty="0" err="1" smtClean="0">
                <a:solidFill>
                  <a:srgbClr val="CC0000"/>
                </a:solidFill>
                <a:latin typeface="+mj-lt"/>
              </a:rPr>
              <a:t>iClicker</a:t>
            </a:r>
            <a:r>
              <a:rPr lang="en-US" sz="1800" dirty="0" smtClean="0">
                <a:solidFill>
                  <a:srgbClr val="CC0000"/>
                </a:solidFill>
                <a:latin typeface="+mj-lt"/>
              </a:rPr>
              <a:t> question: </a:t>
            </a:r>
          </a:p>
          <a:p>
            <a:r>
              <a:rPr lang="en-US" sz="1300" b="1" dirty="0" smtClean="0">
                <a:latin typeface="+mj-lt"/>
              </a:rPr>
              <a:t>Can Neutron has spin dipole moment?</a:t>
            </a:r>
          </a:p>
          <a:p>
            <a:endParaRPr lang="en-US" sz="1300" b="1" dirty="0" smtClean="0">
              <a:latin typeface="+mj-lt"/>
            </a:endParaRPr>
          </a:p>
          <a:p>
            <a:r>
              <a:rPr lang="en-US" sz="1300" b="1" dirty="0" smtClean="0">
                <a:latin typeface="+mj-lt"/>
              </a:rPr>
              <a:t>A). No because neutron has no charge</a:t>
            </a:r>
          </a:p>
          <a:p>
            <a:endParaRPr lang="en-US" sz="1300" b="1" dirty="0" smtClean="0">
              <a:latin typeface="+mj-lt"/>
            </a:endParaRPr>
          </a:p>
          <a:p>
            <a:r>
              <a:rPr lang="en-US" sz="1300" b="1" dirty="0" smtClean="0">
                <a:latin typeface="+mj-lt"/>
              </a:rPr>
              <a:t>B).  Yes, because neutron is not the fundamental building block.   </a:t>
            </a:r>
            <a:endParaRPr lang="en-US" sz="1300" b="1" dirty="0">
              <a:latin typeface="+mj-lt"/>
            </a:endParaRPr>
          </a:p>
        </p:txBody>
      </p:sp>
      <p:sp>
        <p:nvSpPr>
          <p:cNvPr id="17" name="Rectangle 16"/>
          <p:cNvSpPr/>
          <p:nvPr/>
        </p:nvSpPr>
        <p:spPr bwMode="auto">
          <a:xfrm>
            <a:off x="6092789" y="4958889"/>
            <a:ext cx="3051211" cy="1734858"/>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Tree>
    <p:extLst>
      <p:ext uri="{BB962C8B-B14F-4D97-AF65-F5344CB8AC3E}">
        <p14:creationId xmlns:p14="http://schemas.microsoft.com/office/powerpoint/2010/main" val="3776722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5725" y="1390650"/>
            <a:ext cx="40894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1143000" y="4419600"/>
            <a:ext cx="69770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Smooth transition from + surface charge to – to provide</a:t>
            </a:r>
          </a:p>
          <a:p>
            <a:pPr eaLnBrk="1" hangingPunct="1"/>
            <a:r>
              <a:rPr lang="en-US" altLang="en-US">
                <a:solidFill>
                  <a:schemeClr val="accent2"/>
                </a:solidFill>
              </a:rPr>
              <a:t>constant </a:t>
            </a:r>
            <a:r>
              <a:rPr lang="en-US" altLang="en-US" i="1">
                <a:solidFill>
                  <a:schemeClr val="accent2"/>
                </a:solidFill>
              </a:rPr>
              <a:t>E</a:t>
            </a:r>
            <a:r>
              <a:rPr lang="en-US" altLang="en-US">
                <a:solidFill>
                  <a:schemeClr val="accent2"/>
                </a:solidFill>
              </a:rPr>
              <a:t>.</a:t>
            </a:r>
            <a:endParaRPr lang="en-US" altLang="en-US"/>
          </a:p>
        </p:txBody>
      </p:sp>
      <p:pic>
        <p:nvPicPr>
          <p:cNvPr id="46084" name="Picture 4" descr="Fig18"/>
          <p:cNvPicPr>
            <a:picLocks noChangeAspect="1" noChangeArrowheads="1"/>
          </p:cNvPicPr>
          <p:nvPr/>
        </p:nvPicPr>
        <p:blipFill>
          <a:blip r:embed="rId4">
            <a:lum bright="-12000" contrast="24000"/>
            <a:extLst>
              <a:ext uri="{28A0092B-C50C-407E-A947-70E740481C1C}">
                <a14:useLocalDpi xmlns:a14="http://schemas.microsoft.com/office/drawing/2010/main" val="0"/>
              </a:ext>
            </a:extLst>
          </a:blip>
          <a:srcRect/>
          <a:stretch>
            <a:fillRect/>
          </a:stretch>
        </p:blipFill>
        <p:spPr bwMode="auto">
          <a:xfrm>
            <a:off x="6172200" y="2743200"/>
            <a:ext cx="22336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Oval 5"/>
          <p:cNvSpPr>
            <a:spLocks noChangeArrowheads="1"/>
          </p:cNvSpPr>
          <p:nvPr/>
        </p:nvSpPr>
        <p:spPr bwMode="auto">
          <a:xfrm>
            <a:off x="4191000" y="3352800"/>
            <a:ext cx="685800" cy="762000"/>
          </a:xfrm>
          <a:prstGeom prst="ellipse">
            <a:avLst/>
          </a:prstGeom>
          <a:solidFill>
            <a:schemeClr val="hlink">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6086" name="Line 6"/>
          <p:cNvSpPr>
            <a:spLocks noChangeShapeType="1"/>
          </p:cNvSpPr>
          <p:nvPr/>
        </p:nvSpPr>
        <p:spPr bwMode="auto">
          <a:xfrm flipV="1">
            <a:off x="4876800" y="3505200"/>
            <a:ext cx="1219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7" name="Rectangle 7"/>
          <p:cNvSpPr>
            <a:spLocks noChangeArrowheads="1"/>
          </p:cNvSpPr>
          <p:nvPr/>
        </p:nvSpPr>
        <p:spPr bwMode="auto">
          <a:xfrm>
            <a:off x="4419600" y="3648075"/>
            <a:ext cx="152400" cy="228600"/>
          </a:xfrm>
          <a:prstGeom prst="rect">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46088" name="Group 8"/>
          <p:cNvGrpSpPr>
            <a:grpSpLocks/>
          </p:cNvGrpSpPr>
          <p:nvPr/>
        </p:nvGrpSpPr>
        <p:grpSpPr bwMode="auto">
          <a:xfrm>
            <a:off x="7034213" y="2816225"/>
            <a:ext cx="585787" cy="460375"/>
            <a:chOff x="4431" y="1774"/>
            <a:chExt cx="369" cy="290"/>
          </a:xfrm>
        </p:grpSpPr>
        <p:sp>
          <p:nvSpPr>
            <p:cNvPr id="46092" name="Line 9"/>
            <p:cNvSpPr>
              <a:spLocks noChangeShapeType="1"/>
            </p:cNvSpPr>
            <p:nvPr/>
          </p:nvSpPr>
          <p:spPr bwMode="auto">
            <a:xfrm>
              <a:off x="4467" y="2061"/>
              <a:ext cx="333"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3" name="Line 10"/>
            <p:cNvSpPr>
              <a:spLocks noChangeShapeType="1"/>
            </p:cNvSpPr>
            <p:nvPr/>
          </p:nvSpPr>
          <p:spPr bwMode="auto">
            <a:xfrm>
              <a:off x="4449" y="2064"/>
              <a:ext cx="333"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4" name="Text Box 11"/>
            <p:cNvSpPr txBox="1">
              <a:spLocks noChangeArrowheads="1"/>
            </p:cNvSpPr>
            <p:nvPr/>
          </p:nvSpPr>
          <p:spPr bwMode="auto">
            <a:xfrm>
              <a:off x="4431" y="1774"/>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i="1">
                  <a:solidFill>
                    <a:schemeClr val="accent1"/>
                  </a:solidFill>
                </a:rPr>
                <a:t>E</a:t>
              </a:r>
            </a:p>
          </p:txBody>
        </p:sp>
      </p:grpSp>
      <p:sp>
        <p:nvSpPr>
          <p:cNvPr id="46089" name="Rectangle 12"/>
          <p:cNvSpPr>
            <a:spLocks noGrp="1" noChangeArrowheads="1"/>
          </p:cNvSpPr>
          <p:nvPr>
            <p:ph type="title"/>
          </p:nvPr>
        </p:nvSpPr>
        <p:spPr>
          <a:xfrm>
            <a:off x="0" y="-76200"/>
            <a:ext cx="9144000" cy="914400"/>
          </a:xfrm>
        </p:spPr>
        <p:txBody>
          <a:bodyPr/>
          <a:lstStyle/>
          <a:p>
            <a:pPr eaLnBrk="1" hangingPunct="1"/>
            <a:r>
              <a:rPr lang="en-US" altLang="en-US" smtClean="0">
                <a:ea typeface="ＭＳ Ｐゴシック" charset="-128"/>
              </a:rPr>
              <a:t>Field due to Battery</a:t>
            </a:r>
          </a:p>
        </p:txBody>
      </p:sp>
      <p:sp>
        <p:nvSpPr>
          <p:cNvPr id="46090" name="Text Box 13"/>
          <p:cNvSpPr txBox="1">
            <a:spLocks noChangeArrowheads="1"/>
          </p:cNvSpPr>
          <p:nvPr/>
        </p:nvSpPr>
        <p:spPr bwMode="auto">
          <a:xfrm>
            <a:off x="1093788" y="5273675"/>
            <a:ext cx="7488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The amount of surface charge is proportional to the voltage.</a:t>
            </a:r>
            <a:endParaRPr lang="en-US" altLang="en-US"/>
          </a:p>
        </p:txBody>
      </p:sp>
      <p:cxnSp>
        <p:nvCxnSpPr>
          <p:cNvPr id="15"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B3F0F751-CFF2-437A-ADC2-FBA73A0714A5}" type="slidenum">
              <a:rPr lang="en-US" altLang="en-US" smtClean="0"/>
              <a:pPr/>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76200"/>
            <a:ext cx="9144000" cy="914400"/>
          </a:xfrm>
        </p:spPr>
        <p:txBody>
          <a:bodyPr/>
          <a:lstStyle/>
          <a:p>
            <a:r>
              <a:rPr lang="en-US" altLang="en-US" smtClean="0">
                <a:ea typeface="ＭＳ Ｐゴシック" charset="-128"/>
              </a:rPr>
              <a:t>Connecting a Circuit</a:t>
            </a:r>
          </a:p>
        </p:txBody>
      </p:sp>
      <p:cxnSp>
        <p:nvCxnSpPr>
          <p:cNvPr id="4" name="Straight Connector 6"/>
          <p:cNvCxnSpPr>
            <a:cxnSpLocks noChangeShapeType="1"/>
          </p:cNvCxnSpPr>
          <p:nvPr/>
        </p:nvCxnSpPr>
        <p:spPr bwMode="auto">
          <a:xfrm>
            <a:off x="0" y="1446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3555" name="TextBox 4"/>
          <p:cNvSpPr txBox="1">
            <a:spLocks noChangeArrowheads="1"/>
          </p:cNvSpPr>
          <p:nvPr/>
        </p:nvSpPr>
        <p:spPr bwMode="auto">
          <a:xfrm>
            <a:off x="-228600" y="609600"/>
            <a:ext cx="952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lstStyle>
            <a:lvl1pPr indent="2286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200" b="1" i="1">
                <a:solidFill>
                  <a:srgbClr val="0033CC"/>
                </a:solidFill>
                <a:latin typeface="Arial" charset="0"/>
              </a:rPr>
              <a:t>What happens just before and just after</a:t>
            </a:r>
          </a:p>
          <a:p>
            <a:pPr algn="ctr" eaLnBrk="1" hangingPunct="1"/>
            <a:r>
              <a:rPr lang="en-US" altLang="en-US" sz="2200" b="1" i="1">
                <a:solidFill>
                  <a:srgbClr val="0033CC"/>
                </a:solidFill>
                <a:latin typeface="Arial" charset="0"/>
              </a:rPr>
              <a:t>a circuit is connected?  </a:t>
            </a:r>
            <a:endParaRPr lang="en-US" altLang="en-US" sz="2200" b="1" i="1">
              <a:solidFill>
                <a:srgbClr val="0033CC"/>
              </a:solidFill>
            </a:endParaRPr>
          </a:p>
        </p:txBody>
      </p:sp>
      <p:pic>
        <p:nvPicPr>
          <p:cNvPr id="2355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3143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221038" y="1600200"/>
            <a:ext cx="4017962"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b="1" u="sng">
                <a:solidFill>
                  <a:srgbClr val="0033CC"/>
                </a:solidFill>
                <a:latin typeface="+mj-lt"/>
                <a:ea typeface="+mn-ea"/>
              </a:rPr>
              <a:t>Before the circuit is connected:</a:t>
            </a:r>
          </a:p>
        </p:txBody>
      </p:sp>
      <p:sp>
        <p:nvSpPr>
          <p:cNvPr id="9" name="TextBox 8"/>
          <p:cNvSpPr txBox="1"/>
          <p:nvPr/>
        </p:nvSpPr>
        <p:spPr>
          <a:xfrm>
            <a:off x="3886200" y="1981200"/>
            <a:ext cx="3340100" cy="990600"/>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150000"/>
              </a:lnSpc>
              <a:buFont typeface="Arial"/>
              <a:buChar char="•"/>
              <a:defRPr/>
            </a:pPr>
            <a:r>
              <a:rPr lang="en-US" sz="2000">
                <a:solidFill>
                  <a:srgbClr val="CC0000"/>
                </a:solidFill>
                <a:latin typeface="+mj-lt"/>
                <a:ea typeface="+mn-ea"/>
              </a:rPr>
              <a:t>No current flows</a:t>
            </a:r>
          </a:p>
          <a:p>
            <a:pPr indent="228600">
              <a:lnSpc>
                <a:spcPct val="150000"/>
              </a:lnSpc>
              <a:buFont typeface="Arial"/>
              <a:buChar char="•"/>
              <a:defRPr/>
            </a:pPr>
            <a:r>
              <a:rPr lang="en-US" sz="2000">
                <a:solidFill>
                  <a:srgbClr val="CC0000"/>
                </a:solidFill>
                <a:latin typeface="+mj-lt"/>
                <a:ea typeface="+mn-ea"/>
              </a:rPr>
              <a:t>System is in </a:t>
            </a:r>
            <a:r>
              <a:rPr lang="en-US" sz="2000" b="1" i="1">
                <a:solidFill>
                  <a:srgbClr val="CC0000"/>
                </a:solidFill>
                <a:latin typeface="+mj-lt"/>
                <a:ea typeface="+mn-ea"/>
              </a:rPr>
              <a:t>equilibrium:</a:t>
            </a:r>
            <a:r>
              <a:rPr lang="en-US" sz="2000">
                <a:solidFill>
                  <a:srgbClr val="CC0000"/>
                </a:solidFill>
                <a:latin typeface="+mj-lt"/>
                <a:ea typeface="+mn-ea"/>
              </a:rPr>
              <a:t>  </a:t>
            </a:r>
          </a:p>
        </p:txBody>
      </p:sp>
      <p:pic>
        <p:nvPicPr>
          <p:cNvPr id="23559" name="Picture 10"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2863" y="2144713"/>
            <a:ext cx="20193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2"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2663" y="3109913"/>
            <a:ext cx="660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490913"/>
            <a:ext cx="1689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62" name="Group 21"/>
          <p:cNvGrpSpPr>
            <a:grpSpLocks/>
          </p:cNvGrpSpPr>
          <p:nvPr/>
        </p:nvGrpSpPr>
        <p:grpSpPr bwMode="auto">
          <a:xfrm>
            <a:off x="169863" y="1998663"/>
            <a:ext cx="1760537" cy="1658937"/>
            <a:chOff x="169334" y="1998134"/>
            <a:chExt cx="1761065" cy="1659466"/>
          </a:xfrm>
        </p:grpSpPr>
        <p:sp>
          <p:nvSpPr>
            <p:cNvPr id="15" name="Rectangle 14"/>
            <p:cNvSpPr/>
            <p:nvPr/>
          </p:nvSpPr>
          <p:spPr>
            <a:xfrm>
              <a:off x="787056" y="1998134"/>
              <a:ext cx="533560" cy="152449"/>
            </a:xfrm>
            <a:prstGeom prst="rect">
              <a:avLst/>
            </a:prstGeom>
            <a:solidFill>
              <a:srgbClr val="FFFFFF"/>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6" name="Rectangle 15"/>
            <p:cNvSpPr/>
            <p:nvPr/>
          </p:nvSpPr>
          <p:spPr>
            <a:xfrm>
              <a:off x="821992" y="2387195"/>
              <a:ext cx="531972" cy="152449"/>
            </a:xfrm>
            <a:prstGeom prst="rect">
              <a:avLst/>
            </a:prstGeom>
            <a:solidFill>
              <a:srgbClr val="FFFFFF"/>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7" name="Rectangle 16"/>
            <p:cNvSpPr/>
            <p:nvPr/>
          </p:nvSpPr>
          <p:spPr>
            <a:xfrm>
              <a:off x="847399" y="3124030"/>
              <a:ext cx="811456" cy="152449"/>
            </a:xfrm>
            <a:prstGeom prst="rect">
              <a:avLst/>
            </a:prstGeom>
            <a:solidFill>
              <a:srgbClr val="FFFFFF"/>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8" name="Rectangle 17"/>
            <p:cNvSpPr/>
            <p:nvPr/>
          </p:nvSpPr>
          <p:spPr>
            <a:xfrm>
              <a:off x="796584" y="3497212"/>
              <a:ext cx="862272" cy="160388"/>
            </a:xfrm>
            <a:prstGeom prst="rect">
              <a:avLst/>
            </a:prstGeom>
            <a:solidFill>
              <a:srgbClr val="FFFFFF"/>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9" name="Rectangle 18"/>
            <p:cNvSpPr/>
            <p:nvPr/>
          </p:nvSpPr>
          <p:spPr>
            <a:xfrm>
              <a:off x="169334" y="2514236"/>
              <a:ext cx="152446" cy="609794"/>
            </a:xfrm>
            <a:prstGeom prst="rect">
              <a:avLst/>
            </a:prstGeom>
            <a:solidFill>
              <a:srgbClr val="FFFFFF"/>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0" name="Rectangle 19"/>
            <p:cNvSpPr/>
            <p:nvPr/>
          </p:nvSpPr>
          <p:spPr>
            <a:xfrm>
              <a:off x="558388" y="2514236"/>
              <a:ext cx="152446" cy="609794"/>
            </a:xfrm>
            <a:prstGeom prst="rect">
              <a:avLst/>
            </a:prstGeom>
            <a:solidFill>
              <a:srgbClr val="FFFFFF"/>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1" name="Rectangle 20"/>
            <p:cNvSpPr/>
            <p:nvPr/>
          </p:nvSpPr>
          <p:spPr>
            <a:xfrm>
              <a:off x="1693791" y="3116090"/>
              <a:ext cx="236608" cy="533570"/>
            </a:xfrm>
            <a:prstGeom prst="rect">
              <a:avLst/>
            </a:prstGeom>
            <a:solidFill>
              <a:srgbClr val="FFFFFF"/>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grpSp>
      <p:grpSp>
        <p:nvGrpSpPr>
          <p:cNvPr id="23563" name="Group 22"/>
          <p:cNvGrpSpPr>
            <a:grpSpLocks/>
          </p:cNvGrpSpPr>
          <p:nvPr/>
        </p:nvGrpSpPr>
        <p:grpSpPr bwMode="auto">
          <a:xfrm flipH="1">
            <a:off x="1684338" y="1998663"/>
            <a:ext cx="1762125" cy="1658937"/>
            <a:chOff x="169334" y="1998134"/>
            <a:chExt cx="1761065" cy="1659466"/>
          </a:xfrm>
        </p:grpSpPr>
        <p:sp>
          <p:nvSpPr>
            <p:cNvPr id="24" name="Rectangle 23"/>
            <p:cNvSpPr/>
            <p:nvPr/>
          </p:nvSpPr>
          <p:spPr>
            <a:xfrm>
              <a:off x="788087" y="1998134"/>
              <a:ext cx="533079" cy="152449"/>
            </a:xfrm>
            <a:prstGeom prst="rect">
              <a:avLst/>
            </a:prstGeom>
            <a:solidFill>
              <a:srgbClr val="FFFFFF"/>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5" name="Rectangle 24"/>
            <p:cNvSpPr/>
            <p:nvPr/>
          </p:nvSpPr>
          <p:spPr>
            <a:xfrm>
              <a:off x="821405" y="2387195"/>
              <a:ext cx="533079" cy="152449"/>
            </a:xfrm>
            <a:prstGeom prst="rect">
              <a:avLst/>
            </a:prstGeom>
            <a:solidFill>
              <a:srgbClr val="FFFFFF"/>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6" name="Rectangle 25"/>
            <p:cNvSpPr/>
            <p:nvPr/>
          </p:nvSpPr>
          <p:spPr>
            <a:xfrm>
              <a:off x="846789" y="3124030"/>
              <a:ext cx="812311" cy="152449"/>
            </a:xfrm>
            <a:prstGeom prst="rect">
              <a:avLst/>
            </a:prstGeom>
            <a:solidFill>
              <a:srgbClr val="FFFFFF"/>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7" name="Rectangle 26"/>
            <p:cNvSpPr/>
            <p:nvPr/>
          </p:nvSpPr>
          <p:spPr>
            <a:xfrm>
              <a:off x="796020" y="3497212"/>
              <a:ext cx="863081" cy="160388"/>
            </a:xfrm>
            <a:prstGeom prst="rect">
              <a:avLst/>
            </a:prstGeom>
            <a:solidFill>
              <a:srgbClr val="FFFFFF"/>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8" name="Rectangle 27"/>
            <p:cNvSpPr/>
            <p:nvPr/>
          </p:nvSpPr>
          <p:spPr>
            <a:xfrm>
              <a:off x="169334" y="2514236"/>
              <a:ext cx="152308" cy="609794"/>
            </a:xfrm>
            <a:prstGeom prst="rect">
              <a:avLst/>
            </a:prstGeom>
            <a:solidFill>
              <a:srgbClr val="FFFFFF"/>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9" name="Rectangle 28"/>
            <p:cNvSpPr/>
            <p:nvPr/>
          </p:nvSpPr>
          <p:spPr>
            <a:xfrm>
              <a:off x="558038" y="2514236"/>
              <a:ext cx="153894" cy="609794"/>
            </a:xfrm>
            <a:prstGeom prst="rect">
              <a:avLst/>
            </a:prstGeom>
            <a:solidFill>
              <a:srgbClr val="FFFFFF"/>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0" name="Rectangle 29"/>
            <p:cNvSpPr/>
            <p:nvPr/>
          </p:nvSpPr>
          <p:spPr>
            <a:xfrm>
              <a:off x="1694004" y="3116090"/>
              <a:ext cx="236395" cy="533570"/>
            </a:xfrm>
            <a:prstGeom prst="rect">
              <a:avLst/>
            </a:prstGeom>
            <a:solidFill>
              <a:srgbClr val="FFFFFF"/>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grpSp>
      <p:grpSp>
        <p:nvGrpSpPr>
          <p:cNvPr id="6" name="Group 47"/>
          <p:cNvGrpSpPr>
            <a:grpSpLocks/>
          </p:cNvGrpSpPr>
          <p:nvPr/>
        </p:nvGrpSpPr>
        <p:grpSpPr bwMode="auto">
          <a:xfrm>
            <a:off x="860425" y="1841500"/>
            <a:ext cx="7521575" cy="3236913"/>
            <a:chOff x="860777" y="1840755"/>
            <a:chExt cx="7521223" cy="3238332"/>
          </a:xfrm>
        </p:grpSpPr>
        <p:grpSp>
          <p:nvGrpSpPr>
            <p:cNvPr id="7" name="Group 35"/>
            <p:cNvGrpSpPr/>
            <p:nvPr/>
          </p:nvGrpSpPr>
          <p:grpSpPr>
            <a:xfrm>
              <a:off x="1075266" y="1862667"/>
              <a:ext cx="414866" cy="809598"/>
              <a:chOff x="1075266" y="1862667"/>
              <a:chExt cx="414866" cy="809598"/>
            </a:xfrm>
            <a:effectLst>
              <a:glow rad="101600">
                <a:schemeClr val="bg1">
                  <a:alpha val="75000"/>
                </a:schemeClr>
              </a:glow>
            </a:effectLst>
          </p:grpSpPr>
          <p:sp>
            <p:nvSpPr>
              <p:cNvPr id="31" name="TextBox 30"/>
              <p:cNvSpPr txBox="1"/>
              <p:nvPr/>
            </p:nvSpPr>
            <p:spPr>
              <a:xfrm>
                <a:off x="1092196" y="1862667"/>
                <a:ext cx="319468" cy="36933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a:t>
                </a:r>
              </a:p>
            </p:txBody>
          </p:sp>
          <p:sp>
            <p:nvSpPr>
              <p:cNvPr id="33" name="TextBox 32"/>
              <p:cNvSpPr txBox="1"/>
              <p:nvPr/>
            </p:nvSpPr>
            <p:spPr>
              <a:xfrm>
                <a:off x="1170664" y="1964272"/>
                <a:ext cx="319468" cy="36933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a:t>
                </a:r>
              </a:p>
            </p:txBody>
          </p:sp>
          <p:sp>
            <p:nvSpPr>
              <p:cNvPr id="34" name="TextBox 33"/>
              <p:cNvSpPr txBox="1"/>
              <p:nvPr/>
            </p:nvSpPr>
            <p:spPr>
              <a:xfrm>
                <a:off x="1151465" y="2201335"/>
                <a:ext cx="319468" cy="36933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a:t>
                </a:r>
              </a:p>
            </p:txBody>
          </p:sp>
          <p:sp>
            <p:nvSpPr>
              <p:cNvPr id="35" name="TextBox 34"/>
              <p:cNvSpPr txBox="1"/>
              <p:nvPr/>
            </p:nvSpPr>
            <p:spPr>
              <a:xfrm>
                <a:off x="1075266" y="2302933"/>
                <a:ext cx="319468" cy="36933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a:t>
                </a:r>
              </a:p>
            </p:txBody>
          </p:sp>
        </p:grpSp>
        <p:grpSp>
          <p:nvGrpSpPr>
            <p:cNvPr id="10" name="Group 36"/>
            <p:cNvGrpSpPr/>
            <p:nvPr/>
          </p:nvGrpSpPr>
          <p:grpSpPr>
            <a:xfrm>
              <a:off x="1744129" y="1840755"/>
              <a:ext cx="523708" cy="1086597"/>
              <a:chOff x="1075266" y="1862667"/>
              <a:chExt cx="523708" cy="1086597"/>
            </a:xfrm>
            <a:effectLst>
              <a:glow rad="101600">
                <a:schemeClr val="bg1">
                  <a:alpha val="75000"/>
                </a:schemeClr>
              </a:glow>
            </a:effectLst>
          </p:grpSpPr>
          <p:sp>
            <p:nvSpPr>
              <p:cNvPr id="38" name="TextBox 37"/>
              <p:cNvSpPr txBox="1"/>
              <p:nvPr/>
            </p:nvSpPr>
            <p:spPr>
              <a:xfrm>
                <a:off x="1092196" y="1862667"/>
                <a:ext cx="428310" cy="646331"/>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0033CC"/>
                    </a:solidFill>
                    <a:latin typeface="+mj-lt"/>
                    <a:ea typeface="+mn-ea"/>
                  </a:rPr>
                  <a:t>-</a:t>
                </a:r>
              </a:p>
            </p:txBody>
          </p:sp>
          <p:sp>
            <p:nvSpPr>
              <p:cNvPr id="39" name="TextBox 38"/>
              <p:cNvSpPr txBox="1"/>
              <p:nvPr/>
            </p:nvSpPr>
            <p:spPr>
              <a:xfrm>
                <a:off x="1170664" y="1964272"/>
                <a:ext cx="428310" cy="646331"/>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0033CC"/>
                    </a:solidFill>
                    <a:latin typeface="+mj-lt"/>
                    <a:ea typeface="+mn-ea"/>
                  </a:rPr>
                  <a:t>-</a:t>
                </a:r>
              </a:p>
            </p:txBody>
          </p:sp>
          <p:sp>
            <p:nvSpPr>
              <p:cNvPr id="40" name="TextBox 39"/>
              <p:cNvSpPr txBox="1"/>
              <p:nvPr/>
            </p:nvSpPr>
            <p:spPr>
              <a:xfrm>
                <a:off x="1151465" y="2201335"/>
                <a:ext cx="428310" cy="646331"/>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0033CC"/>
                    </a:solidFill>
                    <a:latin typeface="+mj-lt"/>
                    <a:ea typeface="+mn-ea"/>
                  </a:rPr>
                  <a:t>-</a:t>
                </a:r>
              </a:p>
            </p:txBody>
          </p:sp>
          <p:sp>
            <p:nvSpPr>
              <p:cNvPr id="41" name="TextBox 40"/>
              <p:cNvSpPr txBox="1"/>
              <p:nvPr/>
            </p:nvSpPr>
            <p:spPr>
              <a:xfrm>
                <a:off x="1075266" y="2302933"/>
                <a:ext cx="428310" cy="646331"/>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0033CC"/>
                    </a:solidFill>
                    <a:latin typeface="+mj-lt"/>
                    <a:ea typeface="+mn-ea"/>
                  </a:rPr>
                  <a:t>-</a:t>
                </a:r>
              </a:p>
            </p:txBody>
          </p:sp>
        </p:grpSp>
        <p:sp>
          <p:nvSpPr>
            <p:cNvPr id="42" name="TextBox 41"/>
            <p:cNvSpPr txBox="1"/>
            <p:nvPr/>
          </p:nvSpPr>
          <p:spPr>
            <a:xfrm>
              <a:off x="914749" y="4648685"/>
              <a:ext cx="7467251" cy="430402"/>
            </a:xfrm>
            <a:prstGeom prst="rect">
              <a:avLst/>
            </a:prstGeom>
            <a:noFill/>
            <a:ln w="28575" cap="flat" cmpd="sng" algn="ctr">
              <a:solidFill>
                <a:srgbClr val="0033CC"/>
              </a:solidFill>
              <a:prstDash val="solid"/>
              <a:round/>
              <a:headEnd type="none" w="med" len="med"/>
              <a:tailEnd type="none" w="med" len="med"/>
            </a:ln>
          </p:spPr>
          <p:txBody>
            <a:bodyPr>
              <a:spAutoFit/>
            </a:bodyPr>
            <a:lstStyle/>
            <a:p>
              <a:pPr indent="228600">
                <a:defRPr/>
              </a:pPr>
              <a:r>
                <a:rPr lang="en-US" sz="2200">
                  <a:solidFill>
                    <a:srgbClr val="CC0000"/>
                  </a:solidFill>
                  <a:latin typeface="+mj-lt"/>
                  <a:ea typeface="+mn-ea"/>
                </a:rPr>
                <a:t>How is |E| = 0 maintained when there are charges here?   </a:t>
              </a:r>
            </a:p>
          </p:txBody>
        </p:sp>
        <p:sp>
          <p:nvSpPr>
            <p:cNvPr id="43" name="Freeform 42"/>
            <p:cNvSpPr/>
            <p:nvPr/>
          </p:nvSpPr>
          <p:spPr>
            <a:xfrm>
              <a:off x="860777" y="2625324"/>
              <a:ext cx="620684" cy="2005892"/>
            </a:xfrm>
            <a:custGeom>
              <a:avLst/>
              <a:gdLst>
                <a:gd name="connsiteX0" fmla="*/ 620890 w 620890"/>
                <a:gd name="connsiteY0" fmla="*/ 2006600 h 2006600"/>
                <a:gd name="connsiteX1" fmla="*/ 19756 w 620890"/>
                <a:gd name="connsiteY1" fmla="*/ 626533 h 2006600"/>
                <a:gd name="connsiteX2" fmla="*/ 502356 w 620890"/>
                <a:gd name="connsiteY2" fmla="*/ 0 h 2006600"/>
              </a:gdLst>
              <a:ahLst/>
              <a:cxnLst>
                <a:cxn ang="0">
                  <a:pos x="connsiteX0" y="connsiteY0"/>
                </a:cxn>
                <a:cxn ang="0">
                  <a:pos x="connsiteX1" y="connsiteY1"/>
                </a:cxn>
                <a:cxn ang="0">
                  <a:pos x="connsiteX2" y="connsiteY2"/>
                </a:cxn>
              </a:cxnLst>
              <a:rect l="l" t="t" r="r" b="b"/>
              <a:pathLst>
                <a:path w="620890" h="2006600">
                  <a:moveTo>
                    <a:pt x="620890" y="2006600"/>
                  </a:moveTo>
                  <a:cubicBezTo>
                    <a:pt x="330201" y="1483783"/>
                    <a:pt x="39512" y="960966"/>
                    <a:pt x="19756" y="626533"/>
                  </a:cubicBezTo>
                  <a:cubicBezTo>
                    <a:pt x="0" y="292100"/>
                    <a:pt x="251178" y="146050"/>
                    <a:pt x="502356" y="0"/>
                  </a:cubicBezTo>
                </a:path>
              </a:pathLst>
            </a:custGeom>
            <a:ln w="28575" cmpd="sng">
              <a:solidFill>
                <a:srgbClr val="0033CC"/>
              </a:solidFill>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5" name="Freeform 44"/>
            <p:cNvSpPr/>
            <p:nvPr/>
          </p:nvSpPr>
          <p:spPr>
            <a:xfrm>
              <a:off x="1475111" y="2607854"/>
              <a:ext cx="565124" cy="2015420"/>
            </a:xfrm>
            <a:custGeom>
              <a:avLst/>
              <a:gdLst>
                <a:gd name="connsiteX0" fmla="*/ 421922 w 565856"/>
                <a:gd name="connsiteY0" fmla="*/ 2015067 h 2015067"/>
                <a:gd name="connsiteX1" fmla="*/ 23989 w 565856"/>
                <a:gd name="connsiteY1" fmla="*/ 1024467 h 2015067"/>
                <a:gd name="connsiteX2" fmla="*/ 565856 w 565856"/>
                <a:gd name="connsiteY2" fmla="*/ 0 h 2015067"/>
              </a:gdLst>
              <a:ahLst/>
              <a:cxnLst>
                <a:cxn ang="0">
                  <a:pos x="connsiteX0" y="connsiteY0"/>
                </a:cxn>
                <a:cxn ang="0">
                  <a:pos x="connsiteX1" y="connsiteY1"/>
                </a:cxn>
                <a:cxn ang="0">
                  <a:pos x="connsiteX2" y="connsiteY2"/>
                </a:cxn>
              </a:cxnLst>
              <a:rect l="l" t="t" r="r" b="b"/>
              <a:pathLst>
                <a:path w="565856" h="2015067">
                  <a:moveTo>
                    <a:pt x="421922" y="2015067"/>
                  </a:moveTo>
                  <a:cubicBezTo>
                    <a:pt x="210961" y="1687689"/>
                    <a:pt x="0" y="1360311"/>
                    <a:pt x="23989" y="1024467"/>
                  </a:cubicBezTo>
                  <a:cubicBezTo>
                    <a:pt x="47978" y="688623"/>
                    <a:pt x="306917" y="344311"/>
                    <a:pt x="565856" y="0"/>
                  </a:cubicBezTo>
                </a:path>
              </a:pathLst>
            </a:cu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sp>
        <p:nvSpPr>
          <p:cNvPr id="47" name="TextBox 46"/>
          <p:cNvSpPr txBox="1"/>
          <p:nvPr/>
        </p:nvSpPr>
        <p:spPr>
          <a:xfrm>
            <a:off x="684213" y="5602288"/>
            <a:ext cx="7743825" cy="769937"/>
          </a:xfrm>
          <a:prstGeom prst="rect">
            <a:avLst/>
          </a:prstGeom>
          <a:noFill/>
          <a:ln w="28575" cap="flat" cmpd="sng" algn="ctr">
            <a:noFill/>
            <a:prstDash val="solid"/>
            <a:round/>
            <a:headEnd type="none" w="med" len="med"/>
            <a:tailEnd type="none" w="med" len="med"/>
          </a:ln>
        </p:spPr>
        <p:txBody>
          <a:bodyPr wrap="none">
            <a:spAutoFit/>
          </a:bodyPr>
          <a:lstStyle/>
          <a:p>
            <a:pPr indent="228600" algn="ctr">
              <a:defRPr/>
            </a:pPr>
            <a:r>
              <a:rPr lang="en-US" sz="2200">
                <a:solidFill>
                  <a:srgbClr val="CC0000"/>
                </a:solidFill>
                <a:latin typeface="+mj-lt"/>
                <a:ea typeface="+mn-ea"/>
              </a:rPr>
              <a:t>There must be surface charges on the wire</a:t>
            </a:r>
          </a:p>
          <a:p>
            <a:pPr indent="228600" algn="ctr">
              <a:defRPr/>
            </a:pPr>
            <a:r>
              <a:rPr lang="en-US" sz="2200">
                <a:solidFill>
                  <a:srgbClr val="CC0000"/>
                </a:solidFill>
                <a:latin typeface="+mj-lt"/>
                <a:ea typeface="+mn-ea"/>
              </a:rPr>
              <a:t>to prevent current from flowing before we connect the circuit.</a:t>
            </a:r>
          </a:p>
        </p:txBody>
      </p:sp>
      <p:sp>
        <p:nvSpPr>
          <p:cNvPr id="2" name="Slide Number Placeholder 1"/>
          <p:cNvSpPr>
            <a:spLocks noGrp="1"/>
          </p:cNvSpPr>
          <p:nvPr>
            <p:ph type="sldNum" sz="quarter" idx="12"/>
          </p:nvPr>
        </p:nvSpPr>
        <p:spPr/>
        <p:txBody>
          <a:bodyPr/>
          <a:lstStyle/>
          <a:p>
            <a:fld id="{A40E20C4-4D69-468C-8773-D91B380D7DED}" type="slidenum">
              <a:rPr lang="en-US" altLang="en-US" smtClean="0"/>
              <a:pPr/>
              <a:t>21</a:t>
            </a:fld>
            <a:endParaRPr lang="en-US" altLang="en-US"/>
          </a:p>
        </p:txBody>
      </p:sp>
    </p:spTree>
    <p:extLst>
      <p:ext uri="{BB962C8B-B14F-4D97-AF65-F5344CB8AC3E}">
        <p14:creationId xmlns:p14="http://schemas.microsoft.com/office/powerpoint/2010/main" val="728260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3143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itle 1"/>
          <p:cNvSpPr>
            <a:spLocks noGrp="1"/>
          </p:cNvSpPr>
          <p:nvPr>
            <p:ph type="title"/>
          </p:nvPr>
        </p:nvSpPr>
        <p:spPr>
          <a:xfrm>
            <a:off x="0" y="-76200"/>
            <a:ext cx="9144000" cy="914400"/>
          </a:xfrm>
        </p:spPr>
        <p:txBody>
          <a:bodyPr/>
          <a:lstStyle/>
          <a:p>
            <a:r>
              <a:rPr lang="en-US" altLang="en-US" smtClean="0">
                <a:ea typeface="ＭＳ Ｐゴシック" charset="-128"/>
              </a:rPr>
              <a:t>Connecting a Circuit</a:t>
            </a:r>
          </a:p>
        </p:txBody>
      </p:sp>
      <p:cxnSp>
        <p:nvCxnSpPr>
          <p:cNvPr id="4" name="Straight Connector 6"/>
          <p:cNvCxnSpPr>
            <a:cxnSpLocks noChangeShapeType="1"/>
          </p:cNvCxnSpPr>
          <p:nvPr/>
        </p:nvCxnSpPr>
        <p:spPr bwMode="auto">
          <a:xfrm>
            <a:off x="0" y="1446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24580" name="Picture 4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495800"/>
            <a:ext cx="3135313"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p:nvPr/>
        </p:nvSpPr>
        <p:spPr>
          <a:xfrm>
            <a:off x="3221038" y="1600200"/>
            <a:ext cx="4017962"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b="1" u="sng">
                <a:solidFill>
                  <a:srgbClr val="0033CC"/>
                </a:solidFill>
                <a:latin typeface="+mj-lt"/>
                <a:ea typeface="+mn-ea"/>
              </a:rPr>
              <a:t>Before the circuit is connected:</a:t>
            </a:r>
          </a:p>
        </p:txBody>
      </p:sp>
      <p:sp>
        <p:nvSpPr>
          <p:cNvPr id="49" name="TextBox 48"/>
          <p:cNvSpPr txBox="1"/>
          <p:nvPr/>
        </p:nvSpPr>
        <p:spPr>
          <a:xfrm>
            <a:off x="3886200" y="1981200"/>
            <a:ext cx="3340100" cy="990600"/>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150000"/>
              </a:lnSpc>
              <a:buFont typeface="Arial"/>
              <a:buChar char="•"/>
              <a:defRPr/>
            </a:pPr>
            <a:r>
              <a:rPr lang="en-US" sz="2000">
                <a:solidFill>
                  <a:srgbClr val="CC0000"/>
                </a:solidFill>
                <a:latin typeface="+mj-lt"/>
                <a:ea typeface="+mn-ea"/>
              </a:rPr>
              <a:t>No current flows</a:t>
            </a:r>
          </a:p>
          <a:p>
            <a:pPr indent="228600">
              <a:lnSpc>
                <a:spcPct val="150000"/>
              </a:lnSpc>
              <a:buFont typeface="Arial"/>
              <a:buChar char="•"/>
              <a:defRPr/>
            </a:pPr>
            <a:r>
              <a:rPr lang="en-US" sz="2000">
                <a:solidFill>
                  <a:srgbClr val="CC0000"/>
                </a:solidFill>
                <a:latin typeface="+mj-lt"/>
                <a:ea typeface="+mn-ea"/>
              </a:rPr>
              <a:t>System is in </a:t>
            </a:r>
            <a:r>
              <a:rPr lang="en-US" sz="2000" b="1" i="1">
                <a:solidFill>
                  <a:srgbClr val="CC0000"/>
                </a:solidFill>
                <a:latin typeface="+mj-lt"/>
                <a:ea typeface="+mn-ea"/>
              </a:rPr>
              <a:t>equilibrium:</a:t>
            </a:r>
            <a:r>
              <a:rPr lang="en-US" sz="2000">
                <a:solidFill>
                  <a:srgbClr val="CC0000"/>
                </a:solidFill>
                <a:latin typeface="+mj-lt"/>
                <a:ea typeface="+mn-ea"/>
              </a:rPr>
              <a:t>  </a:t>
            </a:r>
          </a:p>
        </p:txBody>
      </p:sp>
      <p:pic>
        <p:nvPicPr>
          <p:cNvPr id="24583" name="Picture 49"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2863" y="2144713"/>
            <a:ext cx="20193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50"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92663" y="3109913"/>
            <a:ext cx="660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51"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490913"/>
            <a:ext cx="1689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p:cNvSpPr txBox="1"/>
          <p:nvPr/>
        </p:nvSpPr>
        <p:spPr>
          <a:xfrm>
            <a:off x="533400" y="4038600"/>
            <a:ext cx="1905000" cy="769938"/>
          </a:xfrm>
          <a:prstGeom prst="rect">
            <a:avLst/>
          </a:prstGeom>
          <a:noFill/>
          <a:ln w="28575" cap="flat" cmpd="sng" algn="ctr">
            <a:solidFill>
              <a:srgbClr val="0033CC"/>
            </a:solidFill>
            <a:prstDash val="solid"/>
            <a:round/>
            <a:headEnd type="none" w="med" len="med"/>
            <a:tailEnd type="none" w="med" len="med"/>
          </a:ln>
        </p:spPr>
        <p:txBody>
          <a:bodyPr>
            <a:spAutoFit/>
          </a:bodyPr>
          <a:lstStyle/>
          <a:p>
            <a:pPr indent="228600">
              <a:defRPr/>
            </a:pPr>
            <a:r>
              <a:rPr lang="en-US" sz="2200">
                <a:solidFill>
                  <a:srgbClr val="CC0000"/>
                </a:solidFill>
                <a:latin typeface="+mj-lt"/>
                <a:ea typeface="+mn-ea"/>
              </a:rPr>
              <a:t>Think about </a:t>
            </a:r>
          </a:p>
          <a:p>
            <a:pPr indent="228600">
              <a:defRPr/>
            </a:pPr>
            <a:r>
              <a:rPr lang="en-US" sz="2200">
                <a:solidFill>
                  <a:srgbClr val="CC0000"/>
                </a:solidFill>
                <a:latin typeface="+mj-lt"/>
                <a:ea typeface="+mn-ea"/>
              </a:rPr>
              <a:t>the gap...</a:t>
            </a:r>
          </a:p>
        </p:txBody>
      </p:sp>
      <p:sp>
        <p:nvSpPr>
          <p:cNvPr id="54" name="Oval 53"/>
          <p:cNvSpPr/>
          <p:nvPr/>
        </p:nvSpPr>
        <p:spPr>
          <a:xfrm>
            <a:off x="1404938" y="2887663"/>
            <a:ext cx="762000" cy="990600"/>
          </a:xfrm>
          <a:prstGeom prst="ellipse">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5" name="Freeform 54"/>
          <p:cNvSpPr/>
          <p:nvPr/>
        </p:nvSpPr>
        <p:spPr>
          <a:xfrm>
            <a:off x="1095375" y="3640138"/>
            <a:ext cx="334963" cy="390525"/>
          </a:xfrm>
          <a:custGeom>
            <a:avLst/>
            <a:gdLst>
              <a:gd name="connsiteX0" fmla="*/ 47978 w 335845"/>
              <a:gd name="connsiteY0" fmla="*/ 389466 h 389466"/>
              <a:gd name="connsiteX1" fmla="*/ 47978 w 335845"/>
              <a:gd name="connsiteY1" fmla="*/ 152400 h 389466"/>
              <a:gd name="connsiteX2" fmla="*/ 335845 w 335845"/>
              <a:gd name="connsiteY2" fmla="*/ 0 h 389466"/>
            </a:gdLst>
            <a:ahLst/>
            <a:cxnLst>
              <a:cxn ang="0">
                <a:pos x="connsiteX0" y="connsiteY0"/>
              </a:cxn>
              <a:cxn ang="0">
                <a:pos x="connsiteX1" y="connsiteY1"/>
              </a:cxn>
              <a:cxn ang="0">
                <a:pos x="connsiteX2" y="connsiteY2"/>
              </a:cxn>
            </a:cxnLst>
            <a:rect l="l" t="t" r="r" b="b"/>
            <a:pathLst>
              <a:path w="335845" h="389466">
                <a:moveTo>
                  <a:pt x="47978" y="389466"/>
                </a:moveTo>
                <a:cubicBezTo>
                  <a:pt x="23989" y="303388"/>
                  <a:pt x="0" y="217311"/>
                  <a:pt x="47978" y="152400"/>
                </a:cubicBezTo>
                <a:cubicBezTo>
                  <a:pt x="95956" y="87489"/>
                  <a:pt x="215900" y="43744"/>
                  <a:pt x="335845" y="0"/>
                </a:cubicBezTo>
              </a:path>
            </a:pathLst>
          </a:custGeom>
          <a:ln w="28575" cmpd="sng">
            <a:solidFill>
              <a:srgbClr val="0033CC"/>
            </a:solidFill>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4589" name="TextBox 55"/>
          <p:cNvSpPr txBox="1">
            <a:spLocks noChangeArrowheads="1"/>
          </p:cNvSpPr>
          <p:nvPr/>
        </p:nvSpPr>
        <p:spPr bwMode="auto">
          <a:xfrm>
            <a:off x="6096000" y="4818063"/>
            <a:ext cx="18319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200" b="1">
                <a:solidFill>
                  <a:srgbClr val="CC0000"/>
                </a:solidFill>
                <a:latin typeface="Arial" charset="0"/>
              </a:rPr>
              <a:t>E</a:t>
            </a:r>
            <a:r>
              <a:rPr lang="en-US" altLang="en-US" sz="2200">
                <a:solidFill>
                  <a:srgbClr val="CC0000"/>
                </a:solidFill>
                <a:latin typeface="Arial" charset="0"/>
              </a:rPr>
              <a:t> due only to </a:t>
            </a:r>
          </a:p>
          <a:p>
            <a:pPr eaLnBrk="1" hangingPunct="1"/>
            <a:r>
              <a:rPr lang="en-US" altLang="en-US" sz="2200">
                <a:solidFill>
                  <a:srgbClr val="CC0000"/>
                </a:solidFill>
                <a:latin typeface="Arial" charset="0"/>
              </a:rPr>
              <a:t>gap faces</a:t>
            </a:r>
            <a:endParaRPr lang="en-US" altLang="en-US" sz="2200" b="1">
              <a:solidFill>
                <a:srgbClr val="CC0000"/>
              </a:solidFill>
              <a:latin typeface="Arial" charset="0"/>
            </a:endParaRPr>
          </a:p>
        </p:txBody>
      </p:sp>
      <p:sp>
        <p:nvSpPr>
          <p:cNvPr id="24590" name="TextBox 57"/>
          <p:cNvSpPr txBox="1">
            <a:spLocks noChangeArrowheads="1"/>
          </p:cNvSpPr>
          <p:nvPr/>
        </p:nvSpPr>
        <p:spPr bwMode="auto">
          <a:xfrm>
            <a:off x="-228600" y="609600"/>
            <a:ext cx="952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lstStyle>
            <a:lvl1pPr indent="2286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200" b="1" i="1">
                <a:solidFill>
                  <a:srgbClr val="0033CC"/>
                </a:solidFill>
                <a:latin typeface="Arial" charset="0"/>
              </a:rPr>
              <a:t>What happens just before and just after</a:t>
            </a:r>
          </a:p>
          <a:p>
            <a:pPr algn="ctr" eaLnBrk="1" hangingPunct="1"/>
            <a:r>
              <a:rPr lang="en-US" altLang="en-US" sz="2200" b="1" i="1">
                <a:solidFill>
                  <a:srgbClr val="0033CC"/>
                </a:solidFill>
                <a:latin typeface="Arial" charset="0"/>
              </a:rPr>
              <a:t>a circuit is connected?  </a:t>
            </a:r>
            <a:endParaRPr lang="en-US" altLang="en-US" sz="2200" b="1" i="1">
              <a:solidFill>
                <a:srgbClr val="0033CC"/>
              </a:solidFill>
            </a:endParaRPr>
          </a:p>
        </p:txBody>
      </p:sp>
      <p:sp>
        <p:nvSpPr>
          <p:cNvPr id="2" name="Slide Number Placeholder 1"/>
          <p:cNvSpPr>
            <a:spLocks noGrp="1"/>
          </p:cNvSpPr>
          <p:nvPr>
            <p:ph type="sldNum" sz="quarter" idx="12"/>
          </p:nvPr>
        </p:nvSpPr>
        <p:spPr/>
        <p:txBody>
          <a:bodyPr/>
          <a:lstStyle/>
          <a:p>
            <a:fld id="{A40E20C4-4D69-468C-8773-D91B380D7DED}" type="slidenum">
              <a:rPr lang="en-US" altLang="en-US" smtClean="0"/>
              <a:pPr/>
              <a:t>22</a:t>
            </a:fld>
            <a:endParaRPr lang="en-US" altLang="en-US"/>
          </a:p>
        </p:txBody>
      </p:sp>
    </p:spTree>
    <p:extLst>
      <p:ext uri="{BB962C8B-B14F-4D97-AF65-F5344CB8AC3E}">
        <p14:creationId xmlns:p14="http://schemas.microsoft.com/office/powerpoint/2010/main" val="1029403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3143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le 1"/>
          <p:cNvSpPr>
            <a:spLocks noGrp="1"/>
          </p:cNvSpPr>
          <p:nvPr>
            <p:ph type="title"/>
          </p:nvPr>
        </p:nvSpPr>
        <p:spPr>
          <a:xfrm>
            <a:off x="0" y="-76200"/>
            <a:ext cx="9144000" cy="914400"/>
          </a:xfrm>
        </p:spPr>
        <p:txBody>
          <a:bodyPr/>
          <a:lstStyle/>
          <a:p>
            <a:r>
              <a:rPr lang="en-US" altLang="en-US" smtClean="0">
                <a:ea typeface="ＭＳ Ｐゴシック" charset="-128"/>
              </a:rPr>
              <a:t>Connecting a Circuit</a:t>
            </a:r>
          </a:p>
        </p:txBody>
      </p:sp>
      <p:cxnSp>
        <p:nvCxnSpPr>
          <p:cNvPr id="4" name="Straight Connector 6"/>
          <p:cNvCxnSpPr>
            <a:cxnSpLocks noChangeShapeType="1"/>
          </p:cNvCxnSpPr>
          <p:nvPr/>
        </p:nvCxnSpPr>
        <p:spPr bwMode="auto">
          <a:xfrm>
            <a:off x="0" y="1446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25604" name="Picture 4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495800"/>
            <a:ext cx="3135313"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p:nvPr/>
        </p:nvSpPr>
        <p:spPr>
          <a:xfrm>
            <a:off x="3221038" y="1600200"/>
            <a:ext cx="4017962"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b="1" u="sng">
                <a:solidFill>
                  <a:srgbClr val="0033CC"/>
                </a:solidFill>
                <a:latin typeface="+mj-lt"/>
                <a:ea typeface="+mn-ea"/>
              </a:rPr>
              <a:t>Before the circuit is connected:</a:t>
            </a:r>
          </a:p>
        </p:txBody>
      </p:sp>
      <p:sp>
        <p:nvSpPr>
          <p:cNvPr id="49" name="TextBox 48"/>
          <p:cNvSpPr txBox="1"/>
          <p:nvPr/>
        </p:nvSpPr>
        <p:spPr>
          <a:xfrm>
            <a:off x="3886200" y="1981200"/>
            <a:ext cx="3340100" cy="990600"/>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150000"/>
              </a:lnSpc>
              <a:buFont typeface="Arial"/>
              <a:buChar char="•"/>
              <a:defRPr/>
            </a:pPr>
            <a:r>
              <a:rPr lang="en-US" sz="2000">
                <a:solidFill>
                  <a:srgbClr val="CC0000"/>
                </a:solidFill>
                <a:latin typeface="+mj-lt"/>
                <a:ea typeface="+mn-ea"/>
              </a:rPr>
              <a:t>No current flows</a:t>
            </a:r>
          </a:p>
          <a:p>
            <a:pPr indent="228600">
              <a:lnSpc>
                <a:spcPct val="150000"/>
              </a:lnSpc>
              <a:buFont typeface="Arial"/>
              <a:buChar char="•"/>
              <a:defRPr/>
            </a:pPr>
            <a:r>
              <a:rPr lang="en-US" sz="2000">
                <a:solidFill>
                  <a:srgbClr val="CC0000"/>
                </a:solidFill>
                <a:latin typeface="+mj-lt"/>
                <a:ea typeface="+mn-ea"/>
              </a:rPr>
              <a:t>System is in </a:t>
            </a:r>
            <a:r>
              <a:rPr lang="en-US" sz="2000" b="1" i="1">
                <a:solidFill>
                  <a:srgbClr val="CC0000"/>
                </a:solidFill>
                <a:latin typeface="+mj-lt"/>
                <a:ea typeface="+mn-ea"/>
              </a:rPr>
              <a:t>equilibrium:</a:t>
            </a:r>
            <a:r>
              <a:rPr lang="en-US" sz="2000">
                <a:solidFill>
                  <a:srgbClr val="CC0000"/>
                </a:solidFill>
                <a:latin typeface="+mj-lt"/>
                <a:ea typeface="+mn-ea"/>
              </a:rPr>
              <a:t>  </a:t>
            </a:r>
          </a:p>
        </p:txBody>
      </p:sp>
      <p:pic>
        <p:nvPicPr>
          <p:cNvPr id="25607" name="Picture 49"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2863" y="2144713"/>
            <a:ext cx="20193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50"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92663" y="3109913"/>
            <a:ext cx="660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51"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490913"/>
            <a:ext cx="1689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p:cNvSpPr txBox="1"/>
          <p:nvPr/>
        </p:nvSpPr>
        <p:spPr>
          <a:xfrm>
            <a:off x="533400" y="4038600"/>
            <a:ext cx="1905000" cy="769938"/>
          </a:xfrm>
          <a:prstGeom prst="rect">
            <a:avLst/>
          </a:prstGeom>
          <a:noFill/>
          <a:ln w="28575" cap="flat" cmpd="sng" algn="ctr">
            <a:solidFill>
              <a:srgbClr val="0033CC"/>
            </a:solidFill>
            <a:prstDash val="solid"/>
            <a:round/>
            <a:headEnd type="none" w="med" len="med"/>
            <a:tailEnd type="none" w="med" len="med"/>
          </a:ln>
        </p:spPr>
        <p:txBody>
          <a:bodyPr>
            <a:spAutoFit/>
          </a:bodyPr>
          <a:lstStyle/>
          <a:p>
            <a:pPr indent="228600">
              <a:defRPr/>
            </a:pPr>
            <a:r>
              <a:rPr lang="en-US" sz="2200">
                <a:solidFill>
                  <a:srgbClr val="CC0000"/>
                </a:solidFill>
                <a:latin typeface="+mj-lt"/>
                <a:ea typeface="+mn-ea"/>
              </a:rPr>
              <a:t>Think about </a:t>
            </a:r>
          </a:p>
          <a:p>
            <a:pPr indent="228600">
              <a:defRPr/>
            </a:pPr>
            <a:r>
              <a:rPr lang="en-US" sz="2200">
                <a:solidFill>
                  <a:srgbClr val="CC0000"/>
                </a:solidFill>
                <a:latin typeface="+mj-lt"/>
                <a:ea typeface="+mn-ea"/>
              </a:rPr>
              <a:t>the gap...</a:t>
            </a:r>
          </a:p>
        </p:txBody>
      </p:sp>
      <p:sp>
        <p:nvSpPr>
          <p:cNvPr id="54" name="Oval 53"/>
          <p:cNvSpPr/>
          <p:nvPr/>
        </p:nvSpPr>
        <p:spPr>
          <a:xfrm>
            <a:off x="1404938" y="2887663"/>
            <a:ext cx="762000" cy="990600"/>
          </a:xfrm>
          <a:prstGeom prst="ellipse">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5" name="Freeform 54"/>
          <p:cNvSpPr/>
          <p:nvPr/>
        </p:nvSpPr>
        <p:spPr>
          <a:xfrm>
            <a:off x="1095375" y="3640138"/>
            <a:ext cx="334963" cy="390525"/>
          </a:xfrm>
          <a:custGeom>
            <a:avLst/>
            <a:gdLst>
              <a:gd name="connsiteX0" fmla="*/ 47978 w 335845"/>
              <a:gd name="connsiteY0" fmla="*/ 389466 h 389466"/>
              <a:gd name="connsiteX1" fmla="*/ 47978 w 335845"/>
              <a:gd name="connsiteY1" fmla="*/ 152400 h 389466"/>
              <a:gd name="connsiteX2" fmla="*/ 335845 w 335845"/>
              <a:gd name="connsiteY2" fmla="*/ 0 h 389466"/>
            </a:gdLst>
            <a:ahLst/>
            <a:cxnLst>
              <a:cxn ang="0">
                <a:pos x="connsiteX0" y="connsiteY0"/>
              </a:cxn>
              <a:cxn ang="0">
                <a:pos x="connsiteX1" y="connsiteY1"/>
              </a:cxn>
              <a:cxn ang="0">
                <a:pos x="connsiteX2" y="connsiteY2"/>
              </a:cxn>
            </a:cxnLst>
            <a:rect l="l" t="t" r="r" b="b"/>
            <a:pathLst>
              <a:path w="335845" h="389466">
                <a:moveTo>
                  <a:pt x="47978" y="389466"/>
                </a:moveTo>
                <a:cubicBezTo>
                  <a:pt x="23989" y="303388"/>
                  <a:pt x="0" y="217311"/>
                  <a:pt x="47978" y="152400"/>
                </a:cubicBezTo>
                <a:cubicBezTo>
                  <a:pt x="95956" y="87489"/>
                  <a:pt x="215900" y="43744"/>
                  <a:pt x="335845" y="0"/>
                </a:cubicBezTo>
              </a:path>
            </a:pathLst>
          </a:custGeom>
          <a:ln w="28575" cmpd="sng">
            <a:solidFill>
              <a:srgbClr val="0033CC"/>
            </a:solidFill>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5613" name="TextBox 55"/>
          <p:cNvSpPr txBox="1">
            <a:spLocks noChangeArrowheads="1"/>
          </p:cNvSpPr>
          <p:nvPr/>
        </p:nvSpPr>
        <p:spPr bwMode="auto">
          <a:xfrm>
            <a:off x="6096000" y="4818063"/>
            <a:ext cx="2082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200" b="1">
                <a:solidFill>
                  <a:srgbClr val="CC0000"/>
                </a:solidFill>
                <a:latin typeface="Arial" charset="0"/>
              </a:rPr>
              <a:t>E</a:t>
            </a:r>
            <a:r>
              <a:rPr lang="en-US" altLang="en-US" sz="2200">
                <a:solidFill>
                  <a:srgbClr val="CC0000"/>
                </a:solidFill>
                <a:latin typeface="Arial" charset="0"/>
              </a:rPr>
              <a:t> due to </a:t>
            </a:r>
          </a:p>
          <a:p>
            <a:pPr eaLnBrk="1" hangingPunct="1"/>
            <a:r>
              <a:rPr lang="en-US" altLang="en-US" sz="2200">
                <a:solidFill>
                  <a:srgbClr val="CC0000"/>
                </a:solidFill>
                <a:latin typeface="Arial" charset="0"/>
              </a:rPr>
              <a:t>everything else</a:t>
            </a:r>
          </a:p>
          <a:p>
            <a:pPr eaLnBrk="1" hangingPunct="1"/>
            <a:r>
              <a:rPr lang="en-US" altLang="en-US" sz="2200">
                <a:solidFill>
                  <a:srgbClr val="CC0000"/>
                </a:solidFill>
                <a:latin typeface="Arial" charset="0"/>
              </a:rPr>
              <a:t>cancels </a:t>
            </a:r>
            <a:r>
              <a:rPr lang="en-US" altLang="en-US" sz="2200" b="1">
                <a:solidFill>
                  <a:srgbClr val="CC0000"/>
                </a:solidFill>
                <a:latin typeface="Arial" charset="0"/>
              </a:rPr>
              <a:t>E</a:t>
            </a:r>
            <a:r>
              <a:rPr lang="en-US" altLang="en-US" sz="2200" baseline="-25000">
                <a:solidFill>
                  <a:srgbClr val="CC0000"/>
                </a:solidFill>
                <a:latin typeface="Arial" charset="0"/>
              </a:rPr>
              <a:t>gap</a:t>
            </a:r>
            <a:endParaRPr lang="en-US" altLang="en-US" sz="2200">
              <a:solidFill>
                <a:srgbClr val="CC0000"/>
              </a:solidFill>
              <a:latin typeface="Arial" charset="0"/>
            </a:endParaRPr>
          </a:p>
        </p:txBody>
      </p:sp>
      <p:pic>
        <p:nvPicPr>
          <p:cNvPr id="25614"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495800"/>
            <a:ext cx="312102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TextBox 16"/>
          <p:cNvSpPr txBox="1">
            <a:spLocks noChangeArrowheads="1"/>
          </p:cNvSpPr>
          <p:nvPr/>
        </p:nvSpPr>
        <p:spPr bwMode="auto">
          <a:xfrm>
            <a:off x="-228600" y="609600"/>
            <a:ext cx="952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lstStyle>
            <a:lvl1pPr indent="2286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200" b="1" i="1">
                <a:solidFill>
                  <a:srgbClr val="0033CC"/>
                </a:solidFill>
                <a:latin typeface="Arial" charset="0"/>
              </a:rPr>
              <a:t>What happens just before and just after</a:t>
            </a:r>
          </a:p>
          <a:p>
            <a:pPr algn="ctr" eaLnBrk="1" hangingPunct="1"/>
            <a:r>
              <a:rPr lang="en-US" altLang="en-US" sz="2200" b="1" i="1">
                <a:solidFill>
                  <a:srgbClr val="0033CC"/>
                </a:solidFill>
                <a:latin typeface="Arial" charset="0"/>
              </a:rPr>
              <a:t>a circuit is connected?  </a:t>
            </a:r>
            <a:endParaRPr lang="en-US" altLang="en-US" sz="2200" b="1" i="1">
              <a:solidFill>
                <a:srgbClr val="0033CC"/>
              </a:solidFill>
            </a:endParaRPr>
          </a:p>
        </p:txBody>
      </p:sp>
      <p:sp>
        <p:nvSpPr>
          <p:cNvPr id="2" name="Slide Number Placeholder 1"/>
          <p:cNvSpPr>
            <a:spLocks noGrp="1"/>
          </p:cNvSpPr>
          <p:nvPr>
            <p:ph type="sldNum" sz="quarter" idx="12"/>
          </p:nvPr>
        </p:nvSpPr>
        <p:spPr/>
        <p:txBody>
          <a:bodyPr/>
          <a:lstStyle/>
          <a:p>
            <a:fld id="{A40E20C4-4D69-468C-8773-D91B380D7DED}" type="slidenum">
              <a:rPr lang="en-US" altLang="en-US" smtClean="0"/>
              <a:pPr/>
              <a:t>23</a:t>
            </a:fld>
            <a:endParaRPr lang="en-US" altLang="en-US"/>
          </a:p>
        </p:txBody>
      </p:sp>
    </p:spTree>
    <p:extLst>
      <p:ext uri="{BB962C8B-B14F-4D97-AF65-F5344CB8AC3E}">
        <p14:creationId xmlns:p14="http://schemas.microsoft.com/office/powerpoint/2010/main" val="2563448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0" y="-76200"/>
            <a:ext cx="9144000" cy="914400"/>
          </a:xfrm>
        </p:spPr>
        <p:txBody>
          <a:bodyPr/>
          <a:lstStyle/>
          <a:p>
            <a:r>
              <a:rPr lang="en-US" altLang="en-US" smtClean="0">
                <a:ea typeface="ＭＳ Ｐゴシック" charset="-128"/>
              </a:rPr>
              <a:t>Connecting a Circuit</a:t>
            </a:r>
          </a:p>
        </p:txBody>
      </p:sp>
      <p:cxnSp>
        <p:nvCxnSpPr>
          <p:cNvPr id="4" name="Straight Connector 6"/>
          <p:cNvCxnSpPr>
            <a:cxnSpLocks noChangeShapeType="1"/>
          </p:cNvCxnSpPr>
          <p:nvPr/>
        </p:nvCxnSpPr>
        <p:spPr bwMode="auto">
          <a:xfrm>
            <a:off x="0" y="1446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2" name="Group 30"/>
          <p:cNvGrpSpPr>
            <a:grpSpLocks/>
          </p:cNvGrpSpPr>
          <p:nvPr/>
        </p:nvGrpSpPr>
        <p:grpSpPr bwMode="auto">
          <a:xfrm>
            <a:off x="152400" y="3886200"/>
            <a:ext cx="3494088" cy="2298700"/>
            <a:chOff x="152394" y="3886200"/>
            <a:chExt cx="3494623" cy="2298914"/>
          </a:xfrm>
        </p:grpSpPr>
        <p:grpSp>
          <p:nvGrpSpPr>
            <p:cNvPr id="26641" name="Group 25"/>
            <p:cNvGrpSpPr>
              <a:grpSpLocks/>
            </p:cNvGrpSpPr>
            <p:nvPr/>
          </p:nvGrpSpPr>
          <p:grpSpPr bwMode="auto">
            <a:xfrm>
              <a:off x="685800" y="4572000"/>
              <a:ext cx="2961217" cy="1613114"/>
              <a:chOff x="914400" y="4648200"/>
              <a:chExt cx="2961217" cy="1613114"/>
            </a:xfrm>
          </p:grpSpPr>
          <p:pic>
            <p:nvPicPr>
              <p:cNvPr id="26643"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648200"/>
                <a:ext cx="2961217" cy="161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44" name="Group 24"/>
              <p:cNvGrpSpPr>
                <a:grpSpLocks/>
              </p:cNvGrpSpPr>
              <p:nvPr/>
            </p:nvGrpSpPr>
            <p:grpSpPr bwMode="auto">
              <a:xfrm>
                <a:off x="2243667" y="4785783"/>
                <a:ext cx="330200" cy="1303867"/>
                <a:chOff x="3632200" y="4715933"/>
                <a:chExt cx="330200" cy="1303867"/>
              </a:xfrm>
            </p:grpSpPr>
            <p:pic>
              <p:nvPicPr>
                <p:cNvPr id="26645" name="Picture 21"/>
                <p:cNvPicPr>
                  <a:picLocks noChangeAspect="1"/>
                </p:cNvPicPr>
                <p:nvPr/>
              </p:nvPicPr>
              <p:blipFill>
                <a:blip r:embed="rId3">
                  <a:extLst>
                    <a:ext uri="{28A0092B-C50C-407E-A947-70E740481C1C}">
                      <a14:useLocalDpi xmlns:a14="http://schemas.microsoft.com/office/drawing/2010/main" val="0"/>
                    </a:ext>
                  </a:extLst>
                </a:blip>
                <a:srcRect l="56029" t="14464" r="38956" b="13216"/>
                <a:stretch>
                  <a:fillRect/>
                </a:stretch>
              </p:blipFill>
              <p:spPr bwMode="auto">
                <a:xfrm>
                  <a:off x="3818467" y="4775200"/>
                  <a:ext cx="143933"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22"/>
                <p:cNvPicPr>
                  <a:picLocks noChangeAspect="1"/>
                </p:cNvPicPr>
                <p:nvPr/>
              </p:nvPicPr>
              <p:blipFill>
                <a:blip r:embed="rId3">
                  <a:extLst>
                    <a:ext uri="{28A0092B-C50C-407E-A947-70E740481C1C}">
                      <a14:useLocalDpi xmlns:a14="http://schemas.microsoft.com/office/drawing/2010/main" val="0"/>
                    </a:ext>
                  </a:extLst>
                </a:blip>
                <a:srcRect l="39528" t="10223" r="55753" b="12968"/>
                <a:stretch>
                  <a:fillRect/>
                </a:stretch>
              </p:blipFill>
              <p:spPr bwMode="auto">
                <a:xfrm>
                  <a:off x="3632200" y="4715933"/>
                  <a:ext cx="135467" cy="130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8" name="TextBox 47"/>
            <p:cNvSpPr txBox="1"/>
            <p:nvPr/>
          </p:nvSpPr>
          <p:spPr>
            <a:xfrm>
              <a:off x="152394" y="3886200"/>
              <a:ext cx="2975431" cy="43025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200" b="1" u="sng">
                  <a:solidFill>
                    <a:srgbClr val="0033CC"/>
                  </a:solidFill>
                  <a:latin typeface="+mj-lt"/>
                  <a:ea typeface="+mn-ea"/>
                </a:rPr>
                <a:t>Now close the gap ...</a:t>
              </a:r>
            </a:p>
          </p:txBody>
        </p:sp>
      </p:grpSp>
      <p:sp>
        <p:nvSpPr>
          <p:cNvPr id="26628" name="TextBox 55"/>
          <p:cNvSpPr txBox="1">
            <a:spLocks noChangeArrowheads="1"/>
          </p:cNvSpPr>
          <p:nvPr/>
        </p:nvSpPr>
        <p:spPr bwMode="auto">
          <a:xfrm>
            <a:off x="5410200" y="2286000"/>
            <a:ext cx="2082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200" b="1">
                <a:solidFill>
                  <a:srgbClr val="CC0000"/>
                </a:solidFill>
                <a:latin typeface="Arial" charset="0"/>
              </a:rPr>
              <a:t>E</a:t>
            </a:r>
            <a:r>
              <a:rPr lang="en-US" altLang="en-US" sz="2200">
                <a:solidFill>
                  <a:srgbClr val="CC0000"/>
                </a:solidFill>
                <a:latin typeface="Arial" charset="0"/>
              </a:rPr>
              <a:t> due to </a:t>
            </a:r>
          </a:p>
          <a:p>
            <a:pPr eaLnBrk="1" hangingPunct="1"/>
            <a:r>
              <a:rPr lang="en-US" altLang="en-US" sz="2200">
                <a:solidFill>
                  <a:srgbClr val="CC0000"/>
                </a:solidFill>
                <a:latin typeface="Arial" charset="0"/>
              </a:rPr>
              <a:t>everything else</a:t>
            </a:r>
          </a:p>
          <a:p>
            <a:pPr eaLnBrk="1" hangingPunct="1"/>
            <a:r>
              <a:rPr lang="en-US" altLang="en-US" sz="2200">
                <a:solidFill>
                  <a:srgbClr val="CC0000"/>
                </a:solidFill>
                <a:latin typeface="Arial" charset="0"/>
              </a:rPr>
              <a:t>cancels </a:t>
            </a:r>
            <a:r>
              <a:rPr lang="en-US" altLang="en-US" sz="2200" b="1">
                <a:solidFill>
                  <a:srgbClr val="CC0000"/>
                </a:solidFill>
                <a:latin typeface="Arial" charset="0"/>
              </a:rPr>
              <a:t>E</a:t>
            </a:r>
            <a:r>
              <a:rPr lang="en-US" altLang="en-US" sz="2200" baseline="-25000">
                <a:solidFill>
                  <a:srgbClr val="CC0000"/>
                </a:solidFill>
                <a:latin typeface="Arial" charset="0"/>
              </a:rPr>
              <a:t>gap</a:t>
            </a:r>
            <a:endParaRPr lang="en-US" altLang="en-US" sz="2200">
              <a:solidFill>
                <a:srgbClr val="CC0000"/>
              </a:solidFill>
              <a:latin typeface="Arial" charset="0"/>
            </a:endParaRPr>
          </a:p>
        </p:txBody>
      </p:sp>
      <p:pic>
        <p:nvPicPr>
          <p:cNvPr id="26629"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8225" y="2057400"/>
            <a:ext cx="28702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16"/>
          <p:cNvSpPr txBox="1">
            <a:spLocks noChangeArrowheads="1"/>
          </p:cNvSpPr>
          <p:nvPr/>
        </p:nvSpPr>
        <p:spPr bwMode="auto">
          <a:xfrm>
            <a:off x="-228600" y="609600"/>
            <a:ext cx="952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lstStyle>
            <a:lvl1pPr indent="2286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200" b="1" i="1">
                <a:solidFill>
                  <a:srgbClr val="0033CC"/>
                </a:solidFill>
                <a:latin typeface="Arial" charset="0"/>
              </a:rPr>
              <a:t>What happens just before and just after</a:t>
            </a:r>
          </a:p>
          <a:p>
            <a:pPr algn="ctr" eaLnBrk="1" hangingPunct="1"/>
            <a:r>
              <a:rPr lang="en-US" altLang="en-US" sz="2200" b="1" i="1">
                <a:solidFill>
                  <a:srgbClr val="0033CC"/>
                </a:solidFill>
                <a:latin typeface="Arial" charset="0"/>
              </a:rPr>
              <a:t>a circuit is connected?  </a:t>
            </a:r>
            <a:endParaRPr lang="en-US" altLang="en-US" sz="2200" b="1" i="1">
              <a:solidFill>
                <a:srgbClr val="0033CC"/>
              </a:solidFill>
            </a:endParaRPr>
          </a:p>
        </p:txBody>
      </p:sp>
      <p:sp>
        <p:nvSpPr>
          <p:cNvPr id="19" name="TextBox 18"/>
          <p:cNvSpPr txBox="1"/>
          <p:nvPr/>
        </p:nvSpPr>
        <p:spPr>
          <a:xfrm>
            <a:off x="152400" y="1592263"/>
            <a:ext cx="4402138" cy="43021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200" b="1" u="sng">
                <a:solidFill>
                  <a:srgbClr val="0033CC"/>
                </a:solidFill>
                <a:latin typeface="+mj-lt"/>
                <a:ea typeface="+mn-ea"/>
              </a:rPr>
              <a:t>Before the circuit is connected:</a:t>
            </a:r>
          </a:p>
        </p:txBody>
      </p:sp>
      <p:grpSp>
        <p:nvGrpSpPr>
          <p:cNvPr id="6" name="Group 29"/>
          <p:cNvGrpSpPr>
            <a:grpSpLocks/>
          </p:cNvGrpSpPr>
          <p:nvPr/>
        </p:nvGrpSpPr>
        <p:grpSpPr bwMode="auto">
          <a:xfrm>
            <a:off x="1282700" y="4318000"/>
            <a:ext cx="7061200" cy="2420938"/>
            <a:chOff x="1282283" y="4318000"/>
            <a:chExt cx="7061617" cy="2420553"/>
          </a:xfrm>
        </p:grpSpPr>
        <p:pic>
          <p:nvPicPr>
            <p:cNvPr id="26633"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0000" y="4318000"/>
              <a:ext cx="32639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4" name="Group 28"/>
            <p:cNvGrpSpPr>
              <a:grpSpLocks/>
            </p:cNvGrpSpPr>
            <p:nvPr/>
          </p:nvGrpSpPr>
          <p:grpSpPr bwMode="auto">
            <a:xfrm>
              <a:off x="1282283" y="5123845"/>
              <a:ext cx="6854183" cy="1614708"/>
              <a:chOff x="1282283" y="5123845"/>
              <a:chExt cx="6854183" cy="1614708"/>
            </a:xfrm>
          </p:grpSpPr>
          <p:sp>
            <p:nvSpPr>
              <p:cNvPr id="26635" name="TextBox 23"/>
              <p:cNvSpPr txBox="1">
                <a:spLocks noChangeArrowheads="1"/>
              </p:cNvSpPr>
              <p:nvPr/>
            </p:nvSpPr>
            <p:spPr bwMode="auto">
              <a:xfrm>
                <a:off x="1507721" y="6308408"/>
                <a:ext cx="6628205" cy="43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lvl1pPr indent="2286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200">
                    <a:solidFill>
                      <a:srgbClr val="CC0000"/>
                    </a:solidFill>
                    <a:latin typeface="Arial" charset="0"/>
                  </a:rPr>
                  <a:t>The gap face charge  </a:t>
                </a:r>
                <a:r>
                  <a:rPr lang="en-US" altLang="en-US" sz="2200">
                    <a:solidFill>
                      <a:srgbClr val="CC0000"/>
                    </a:solidFill>
                    <a:latin typeface="Arial" charset="0"/>
                    <a:sym typeface="Wingdings" charset="2"/>
                  </a:rPr>
                  <a:t> 0, and so does </a:t>
                </a:r>
                <a:r>
                  <a:rPr lang="en-US" altLang="en-US" sz="2200" b="1">
                    <a:solidFill>
                      <a:srgbClr val="CC0000"/>
                    </a:solidFill>
                    <a:latin typeface="Arial" charset="0"/>
                    <a:sym typeface="Wingdings" charset="2"/>
                  </a:rPr>
                  <a:t>E</a:t>
                </a:r>
                <a:r>
                  <a:rPr lang="en-US" altLang="en-US" sz="2200" baseline="-25000">
                    <a:solidFill>
                      <a:srgbClr val="CC0000"/>
                    </a:solidFill>
                    <a:latin typeface="Arial" charset="0"/>
                    <a:sym typeface="Wingdings" charset="2"/>
                  </a:rPr>
                  <a:t>gap         </a:t>
                </a:r>
                <a:endParaRPr lang="en-US" altLang="en-US" sz="2200">
                  <a:solidFill>
                    <a:srgbClr val="CC0000"/>
                  </a:solidFill>
                  <a:latin typeface="Arial" charset="0"/>
                </a:endParaRPr>
              </a:p>
            </p:txBody>
          </p:sp>
          <p:grpSp>
            <p:nvGrpSpPr>
              <p:cNvPr id="26636" name="Group 27"/>
              <p:cNvGrpSpPr>
                <a:grpSpLocks/>
              </p:cNvGrpSpPr>
              <p:nvPr/>
            </p:nvGrpSpPr>
            <p:grpSpPr bwMode="auto">
              <a:xfrm>
                <a:off x="1282283" y="5123845"/>
                <a:ext cx="1676400" cy="800219"/>
                <a:chOff x="1282283" y="5123845"/>
                <a:chExt cx="1676400" cy="800219"/>
              </a:xfrm>
            </p:grpSpPr>
            <p:sp>
              <p:nvSpPr>
                <p:cNvPr id="27" name="Rectangle 26"/>
                <p:cNvSpPr/>
                <p:nvPr/>
              </p:nvSpPr>
              <p:spPr>
                <a:xfrm rot="19290614">
                  <a:off x="1417229" y="5135433"/>
                  <a:ext cx="1455823" cy="492047"/>
                </a:xfrm>
                <a:prstGeom prst="rect">
                  <a:avLst/>
                </a:prstGeom>
                <a:solidFill>
                  <a:srgbClr val="FEFCB3">
                    <a:alpha val="82000"/>
                  </a:srgbClr>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21" name="TextBox 20"/>
                <p:cNvSpPr txBox="1"/>
                <p:nvPr/>
              </p:nvSpPr>
              <p:spPr>
                <a:xfrm rot="19230083">
                  <a:off x="1282283" y="5123845"/>
                  <a:ext cx="1676400" cy="800219"/>
                </a:xfrm>
                <a:prstGeom prst="rect">
                  <a:avLst/>
                </a:prstGeom>
                <a:noFill/>
                <a:ln w="28575" cap="flat" cmpd="sng" algn="ctr">
                  <a:noFill/>
                  <a:prstDash val="solid"/>
                  <a:round/>
                  <a:headEnd type="none" w="med" len="med"/>
                  <a:tailEnd type="none" w="med" len="med"/>
                </a:ln>
                <a:effectLst>
                  <a:glow rad="101600">
                    <a:schemeClr val="bg1">
                      <a:alpha val="75000"/>
                    </a:schemeClr>
                  </a:glow>
                </a:effectLst>
              </p:spPr>
              <p:txBody>
                <a:bodyPr>
                  <a:spAutoFit/>
                </a:bodyPr>
                <a:lstStyle>
                  <a:lvl1pPr indent="2286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CC0000"/>
                      </a:solidFill>
                      <a:latin typeface="Arial" charset="0"/>
                    </a:rPr>
                    <a:t>No more </a:t>
                  </a:r>
                </a:p>
                <a:p>
                  <a:pPr algn="ctr" eaLnBrk="1" hangingPunct="1"/>
                  <a:r>
                    <a:rPr lang="en-US" altLang="en-US" sz="1600" b="1">
                      <a:solidFill>
                        <a:srgbClr val="CC0000"/>
                      </a:solidFill>
                      <a:latin typeface="Arial" charset="0"/>
                    </a:rPr>
                    <a:t>charges here</a:t>
                  </a:r>
                </a:p>
                <a:p>
                  <a:pPr algn="ctr" eaLnBrk="1" hangingPunct="1"/>
                  <a:endParaRPr lang="en-US" altLang="en-US" sz="1400" b="1">
                    <a:solidFill>
                      <a:srgbClr val="CC0000"/>
                    </a:solidFill>
                    <a:latin typeface="Arial" charset="0"/>
                  </a:endParaRPr>
                </a:p>
              </p:txBody>
            </p:sp>
          </p:grpSp>
        </p:grpSp>
      </p:grpSp>
      <p:sp>
        <p:nvSpPr>
          <p:cNvPr id="3" name="Slide Number Placeholder 2"/>
          <p:cNvSpPr>
            <a:spLocks noGrp="1"/>
          </p:cNvSpPr>
          <p:nvPr>
            <p:ph type="sldNum" sz="quarter" idx="12"/>
          </p:nvPr>
        </p:nvSpPr>
        <p:spPr/>
        <p:txBody>
          <a:bodyPr/>
          <a:lstStyle/>
          <a:p>
            <a:fld id="{A40E20C4-4D69-468C-8773-D91B380D7DED}" type="slidenum">
              <a:rPr lang="en-US" altLang="en-US" smtClean="0"/>
              <a:pPr/>
              <a:t>24</a:t>
            </a:fld>
            <a:endParaRPr lang="en-US" altLang="en-US"/>
          </a:p>
        </p:txBody>
      </p:sp>
    </p:spTree>
    <p:extLst>
      <p:ext uri="{BB962C8B-B14F-4D97-AF65-F5344CB8AC3E}">
        <p14:creationId xmlns:p14="http://schemas.microsoft.com/office/powerpoint/2010/main" val="2488006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152400"/>
            <a:ext cx="9144000" cy="914400"/>
          </a:xfrm>
        </p:spPr>
        <p:txBody>
          <a:bodyPr/>
          <a:lstStyle/>
          <a:p>
            <a:r>
              <a:rPr lang="en-US" altLang="en-US" dirty="0" err="1" smtClean="0">
                <a:ea typeface="ＭＳ Ｐゴシック" charset="-128"/>
              </a:rPr>
              <a:t>iClicker</a:t>
            </a:r>
            <a:r>
              <a:rPr lang="en-US" altLang="en-US" dirty="0" smtClean="0">
                <a:ea typeface="ＭＳ Ｐゴシック" charset="-128"/>
              </a:rPr>
              <a:t> Question</a:t>
            </a:r>
          </a:p>
        </p:txBody>
      </p:sp>
      <p:cxnSp>
        <p:nvCxnSpPr>
          <p:cNvPr id="4"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7" name="TextBox 36"/>
          <p:cNvSpPr txBox="1"/>
          <p:nvPr/>
        </p:nvSpPr>
        <p:spPr>
          <a:xfrm>
            <a:off x="3546475" y="2000250"/>
            <a:ext cx="5368925" cy="12001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0033CC"/>
                </a:solidFill>
                <a:latin typeface="+mj-lt"/>
                <a:ea typeface="+mn-ea"/>
              </a:rPr>
              <a:t>How would you expect the amount of </a:t>
            </a:r>
          </a:p>
          <a:p>
            <a:pPr indent="228600">
              <a:defRPr/>
            </a:pPr>
            <a:r>
              <a:rPr lang="en-US">
                <a:solidFill>
                  <a:srgbClr val="0033CC"/>
                </a:solidFill>
                <a:latin typeface="+mj-lt"/>
                <a:ea typeface="+mn-ea"/>
              </a:rPr>
              <a:t>current at location 1 to compare to the </a:t>
            </a:r>
          </a:p>
          <a:p>
            <a:pPr indent="228600">
              <a:defRPr/>
            </a:pPr>
            <a:r>
              <a:rPr lang="en-US">
                <a:solidFill>
                  <a:srgbClr val="0033CC"/>
                </a:solidFill>
                <a:latin typeface="+mj-lt"/>
                <a:ea typeface="+mn-ea"/>
              </a:rPr>
              <a:t>electron current at location 2?  </a:t>
            </a:r>
          </a:p>
        </p:txBody>
      </p:sp>
      <p:sp>
        <p:nvSpPr>
          <p:cNvPr id="38" name="TextBox 37"/>
          <p:cNvSpPr txBox="1"/>
          <p:nvPr/>
        </p:nvSpPr>
        <p:spPr>
          <a:xfrm>
            <a:off x="1431925" y="4699000"/>
            <a:ext cx="6286500" cy="1754188"/>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CC0000"/>
                </a:solidFill>
                <a:latin typeface="Arial" charset="0"/>
              </a:rPr>
              <a:t>A)  There is no current at 2, since the bulb used it up.  </a:t>
            </a:r>
          </a:p>
          <a:p>
            <a:pPr eaLnBrk="1" hangingPunct="1"/>
            <a:endParaRPr lang="en-US" altLang="en-US" sz="1800">
              <a:solidFill>
                <a:srgbClr val="CC0000"/>
              </a:solidFill>
              <a:latin typeface="Arial" charset="0"/>
            </a:endParaRPr>
          </a:p>
          <a:p>
            <a:pPr eaLnBrk="1" hangingPunct="1"/>
            <a:r>
              <a:rPr lang="en-US" altLang="en-US" sz="1800">
                <a:solidFill>
                  <a:srgbClr val="CC0000"/>
                </a:solidFill>
                <a:latin typeface="Arial" charset="0"/>
              </a:rPr>
              <a:t>B)  There is less current at 2 than at 1, since some of it gets </a:t>
            </a:r>
          </a:p>
          <a:p>
            <a:pPr eaLnBrk="1" hangingPunct="1"/>
            <a:r>
              <a:rPr lang="en-US" altLang="en-US" sz="1800">
                <a:solidFill>
                  <a:srgbClr val="CC0000"/>
                </a:solidFill>
                <a:latin typeface="Arial" charset="0"/>
              </a:rPr>
              <a:t>	converted to light and heat given off by the bulb.</a:t>
            </a:r>
          </a:p>
          <a:p>
            <a:pPr eaLnBrk="1" hangingPunct="1"/>
            <a:endParaRPr lang="en-US" altLang="en-US" sz="1800">
              <a:solidFill>
                <a:srgbClr val="CC0000"/>
              </a:solidFill>
              <a:latin typeface="Arial" charset="0"/>
            </a:endParaRPr>
          </a:p>
          <a:p>
            <a:pPr eaLnBrk="1" hangingPunct="1"/>
            <a:r>
              <a:rPr lang="en-US" altLang="en-US" sz="1800">
                <a:solidFill>
                  <a:srgbClr val="CC0000"/>
                </a:solidFill>
                <a:latin typeface="Arial" charset="0"/>
              </a:rPr>
              <a:t>C)  The current at 2 is the same as the current at 1.    </a:t>
            </a:r>
          </a:p>
        </p:txBody>
      </p:sp>
      <p:grpSp>
        <p:nvGrpSpPr>
          <p:cNvPr id="31750" name="Group 68"/>
          <p:cNvGrpSpPr>
            <a:grpSpLocks/>
          </p:cNvGrpSpPr>
          <p:nvPr/>
        </p:nvGrpSpPr>
        <p:grpSpPr bwMode="auto">
          <a:xfrm>
            <a:off x="-152400" y="1295400"/>
            <a:ext cx="3602038" cy="3059113"/>
            <a:chOff x="152400" y="1295400"/>
            <a:chExt cx="3602275" cy="3059668"/>
          </a:xfrm>
        </p:grpSpPr>
        <p:sp>
          <p:nvSpPr>
            <p:cNvPr id="40" name="Sun 39"/>
            <p:cNvSpPr>
              <a:spLocks noChangeAspect="1"/>
            </p:cNvSpPr>
            <p:nvPr/>
          </p:nvSpPr>
          <p:spPr>
            <a:xfrm>
              <a:off x="2454426" y="1849539"/>
              <a:ext cx="1300249" cy="1295635"/>
            </a:xfrm>
            <a:prstGeom prst="sun">
              <a:avLst/>
            </a:prstGeom>
            <a:no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3" name="TextBox 32"/>
            <p:cNvSpPr txBox="1"/>
            <p:nvPr/>
          </p:nvSpPr>
          <p:spPr>
            <a:xfrm>
              <a:off x="2286140" y="1295400"/>
              <a:ext cx="355623" cy="46204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b="1">
                  <a:solidFill>
                    <a:srgbClr val="CC0000"/>
                  </a:solidFill>
                  <a:latin typeface="+mj-lt"/>
                  <a:ea typeface="+mn-ea"/>
                </a:rPr>
                <a:t>1</a:t>
              </a:r>
            </a:p>
          </p:txBody>
        </p:sp>
        <p:sp>
          <p:nvSpPr>
            <p:cNvPr id="34" name="TextBox 33"/>
            <p:cNvSpPr txBox="1"/>
            <p:nvPr/>
          </p:nvSpPr>
          <p:spPr>
            <a:xfrm>
              <a:off x="2438550" y="3893021"/>
              <a:ext cx="355623" cy="46204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b="1">
                  <a:solidFill>
                    <a:srgbClr val="CC0000"/>
                  </a:solidFill>
                  <a:latin typeface="+mj-lt"/>
                  <a:ea typeface="+mn-ea"/>
                </a:rPr>
                <a:t>2</a:t>
              </a:r>
            </a:p>
          </p:txBody>
        </p:sp>
        <p:grpSp>
          <p:nvGrpSpPr>
            <p:cNvPr id="31754" name="Group 41"/>
            <p:cNvGrpSpPr>
              <a:grpSpLocks/>
            </p:cNvGrpSpPr>
            <p:nvPr/>
          </p:nvGrpSpPr>
          <p:grpSpPr bwMode="auto">
            <a:xfrm>
              <a:off x="152400" y="1425575"/>
              <a:ext cx="3367088" cy="2613025"/>
              <a:chOff x="152400" y="855663"/>
              <a:chExt cx="3367088" cy="2613025"/>
            </a:xfrm>
          </p:grpSpPr>
          <p:sp>
            <p:nvSpPr>
              <p:cNvPr id="43" name="Rectangle 42"/>
              <p:cNvSpPr/>
              <p:nvPr/>
            </p:nvSpPr>
            <p:spPr>
              <a:xfrm>
                <a:off x="914450" y="1168482"/>
                <a:ext cx="2209946" cy="2210201"/>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31756"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p:cNvSpPr txBox="1"/>
              <p:nvPr/>
            </p:nvSpPr>
            <p:spPr>
              <a:xfrm>
                <a:off x="1524090" y="1905215"/>
                <a:ext cx="914460" cy="914566"/>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0033CC"/>
                    </a:solidFill>
                    <a:latin typeface="+mj-lt"/>
                    <a:ea typeface="+mn-ea"/>
                  </a:rPr>
                  <a:t>Electron </a:t>
                </a:r>
              </a:p>
              <a:p>
                <a:pPr indent="228600" algn="ctr">
                  <a:defRPr/>
                </a:pPr>
                <a:r>
                  <a:rPr lang="en-US" sz="2000">
                    <a:solidFill>
                      <a:srgbClr val="0033CC"/>
                    </a:solidFill>
                    <a:latin typeface="+mj-lt"/>
                    <a:ea typeface="+mn-ea"/>
                  </a:rPr>
                  <a:t>Current</a:t>
                </a:r>
              </a:p>
            </p:txBody>
          </p:sp>
          <p:pic>
            <p:nvPicPr>
              <p:cNvPr id="31758" name="Picture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92263"/>
                <a:ext cx="77628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9" name="Group 56"/>
              <p:cNvGrpSpPr>
                <a:grpSpLocks/>
              </p:cNvGrpSpPr>
              <p:nvPr/>
            </p:nvGrpSpPr>
            <p:grpSpPr bwMode="auto">
              <a:xfrm>
                <a:off x="693738" y="2557463"/>
                <a:ext cx="457200" cy="403225"/>
                <a:chOff x="6096000" y="1811863"/>
                <a:chExt cx="457200" cy="403693"/>
              </a:xfrm>
            </p:grpSpPr>
            <p:sp>
              <p:nvSpPr>
                <p:cNvPr id="67" name="Oval 66"/>
                <p:cNvSpPr>
                  <a:spLocks noChangeAspect="1"/>
                </p:cNvSpPr>
                <p:nvPr/>
              </p:nvSpPr>
              <p:spPr>
                <a:xfrm>
                  <a:off x="6226220" y="2023618"/>
                  <a:ext cx="192100" cy="192345"/>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68" name="TextBox 67"/>
                <p:cNvSpPr txBox="1"/>
                <p:nvPr/>
              </p:nvSpPr>
              <p:spPr>
                <a:xfrm>
                  <a:off x="6096036" y="1812196"/>
                  <a:ext cx="457230" cy="381511"/>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31760" name="Group 58"/>
              <p:cNvGrpSpPr>
                <a:grpSpLocks/>
              </p:cNvGrpSpPr>
              <p:nvPr/>
            </p:nvGrpSpPr>
            <p:grpSpPr bwMode="auto">
              <a:xfrm flipV="1">
                <a:off x="838198" y="1087445"/>
                <a:ext cx="1227135" cy="2359023"/>
                <a:chOff x="838197" y="4106333"/>
                <a:chExt cx="1227666" cy="2358495"/>
              </a:xfrm>
            </p:grpSpPr>
            <p:grpSp>
              <p:nvGrpSpPr>
                <p:cNvPr id="31767" name="Group 30"/>
                <p:cNvGrpSpPr>
                  <a:grpSpLocks/>
                </p:cNvGrpSpPr>
                <p:nvPr/>
              </p:nvGrpSpPr>
              <p:grpSpPr bwMode="auto">
                <a:xfrm>
                  <a:off x="838197" y="4266635"/>
                  <a:ext cx="152466" cy="152366"/>
                  <a:chOff x="838197" y="4266635"/>
                  <a:chExt cx="152466" cy="152366"/>
                </a:xfrm>
              </p:grpSpPr>
              <p:cxnSp>
                <p:nvCxnSpPr>
                  <p:cNvPr id="65" name="Straight Connector 64"/>
                  <p:cNvCxnSpPr/>
                  <p:nvPr/>
                </p:nvCxnSpPr>
                <p:spPr>
                  <a:xfrm rot="5400000" flipH="1" flipV="1">
                    <a:off x="800166" y="4304252"/>
                    <a:ext cx="152394" cy="7623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16200000" flipH="1">
                    <a:off x="876404" y="4304252"/>
                    <a:ext cx="152394" cy="7623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1768" name="Group 31"/>
                <p:cNvGrpSpPr>
                  <a:grpSpLocks/>
                </p:cNvGrpSpPr>
                <p:nvPr/>
              </p:nvGrpSpPr>
              <p:grpSpPr bwMode="auto">
                <a:xfrm rot="5400000">
                  <a:off x="1908684" y="4106281"/>
                  <a:ext cx="157128" cy="157231"/>
                  <a:chOff x="838199" y="4267201"/>
                  <a:chExt cx="157128" cy="157231"/>
                </a:xfrm>
              </p:grpSpPr>
              <p:cxnSp>
                <p:nvCxnSpPr>
                  <p:cNvPr id="63" name="Straight Connector 62"/>
                  <p:cNvCxnSpPr/>
                  <p:nvPr/>
                </p:nvCxnSpPr>
                <p:spPr>
                  <a:xfrm rot="5400000" flipH="1" flipV="1">
                    <a:off x="794809" y="4313152"/>
                    <a:ext cx="152476" cy="76197"/>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6200000" flipH="1">
                    <a:off x="878943" y="4305210"/>
                    <a:ext cx="152476" cy="76197"/>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1769" name="Group 39"/>
                <p:cNvGrpSpPr>
                  <a:grpSpLocks/>
                </p:cNvGrpSpPr>
                <p:nvPr/>
              </p:nvGrpSpPr>
              <p:grpSpPr bwMode="auto">
                <a:xfrm rot="16200000" flipH="1">
                  <a:off x="1900746" y="6312412"/>
                  <a:ext cx="152366" cy="152466"/>
                  <a:chOff x="842994" y="4262894"/>
                  <a:chExt cx="152366" cy="152466"/>
                </a:xfrm>
              </p:grpSpPr>
              <p:cxnSp>
                <p:nvCxnSpPr>
                  <p:cNvPr id="61" name="Straight Connector 60"/>
                  <p:cNvCxnSpPr/>
                  <p:nvPr/>
                </p:nvCxnSpPr>
                <p:spPr>
                  <a:xfrm rot="5400000" flipH="1" flipV="1">
                    <a:off x="807942" y="4297973"/>
                    <a:ext cx="152476" cy="76197"/>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16200000" flipH="1">
                    <a:off x="884139" y="4297973"/>
                    <a:ext cx="152476" cy="76197"/>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1770" name="Group 42"/>
                <p:cNvGrpSpPr>
                  <a:grpSpLocks/>
                </p:cNvGrpSpPr>
                <p:nvPr/>
              </p:nvGrpSpPr>
              <p:grpSpPr bwMode="auto">
                <a:xfrm flipH="1">
                  <a:off x="838198" y="6155334"/>
                  <a:ext cx="152466" cy="152366"/>
                  <a:chOff x="838133" y="4267265"/>
                  <a:chExt cx="152466" cy="152366"/>
                </a:xfrm>
              </p:grpSpPr>
              <p:cxnSp>
                <p:nvCxnSpPr>
                  <p:cNvPr id="59" name="Straight Connector 58"/>
                  <p:cNvCxnSpPr/>
                  <p:nvPr/>
                </p:nvCxnSpPr>
                <p:spPr>
                  <a:xfrm rot="5400000" flipH="1" flipV="1">
                    <a:off x="799999" y="4305228"/>
                    <a:ext cx="152394" cy="7623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6200000" flipH="1">
                    <a:off x="876237" y="4305228"/>
                    <a:ext cx="152394" cy="7623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31761" name="Group 74"/>
              <p:cNvGrpSpPr>
                <a:grpSpLocks/>
              </p:cNvGrpSpPr>
              <p:nvPr/>
            </p:nvGrpSpPr>
            <p:grpSpPr bwMode="auto">
              <a:xfrm>
                <a:off x="1422400" y="3065463"/>
                <a:ext cx="457200" cy="403225"/>
                <a:chOff x="6096000" y="1811863"/>
                <a:chExt cx="457200" cy="403693"/>
              </a:xfrm>
            </p:grpSpPr>
            <p:sp>
              <p:nvSpPr>
                <p:cNvPr id="53" name="Oval 52"/>
                <p:cNvSpPr>
                  <a:spLocks noChangeAspect="1"/>
                </p:cNvSpPr>
                <p:nvPr/>
              </p:nvSpPr>
              <p:spPr>
                <a:xfrm>
                  <a:off x="6226268" y="2023710"/>
                  <a:ext cx="192101" cy="192345"/>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54" name="TextBox 53"/>
                <p:cNvSpPr txBox="1"/>
                <p:nvPr/>
              </p:nvSpPr>
              <p:spPr>
                <a:xfrm>
                  <a:off x="6096084" y="1812289"/>
                  <a:ext cx="457230" cy="381511"/>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31762" name="Group 85"/>
              <p:cNvGrpSpPr>
                <a:grpSpLocks/>
              </p:cNvGrpSpPr>
              <p:nvPr/>
            </p:nvGrpSpPr>
            <p:grpSpPr bwMode="auto">
              <a:xfrm>
                <a:off x="2108200" y="855663"/>
                <a:ext cx="457200" cy="403225"/>
                <a:chOff x="6096000" y="1811863"/>
                <a:chExt cx="457200" cy="403693"/>
              </a:xfrm>
            </p:grpSpPr>
            <p:sp>
              <p:nvSpPr>
                <p:cNvPr id="51" name="Oval 50"/>
                <p:cNvSpPr>
                  <a:spLocks noChangeAspect="1"/>
                </p:cNvSpPr>
                <p:nvPr/>
              </p:nvSpPr>
              <p:spPr>
                <a:xfrm>
                  <a:off x="6226313" y="2023308"/>
                  <a:ext cx="192101" cy="192345"/>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52" name="TextBox 51"/>
                <p:cNvSpPr txBox="1"/>
                <p:nvPr/>
              </p:nvSpPr>
              <p:spPr>
                <a:xfrm>
                  <a:off x="6096129" y="1811887"/>
                  <a:ext cx="457230" cy="381511"/>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grpSp>
      <p:sp>
        <p:nvSpPr>
          <p:cNvPr id="2" name="Slide Number Placeholder 1"/>
          <p:cNvSpPr>
            <a:spLocks noGrp="1"/>
          </p:cNvSpPr>
          <p:nvPr>
            <p:ph type="sldNum" sz="quarter" idx="12"/>
          </p:nvPr>
        </p:nvSpPr>
        <p:spPr/>
        <p:txBody>
          <a:bodyPr/>
          <a:lstStyle/>
          <a:p>
            <a:fld id="{A40E20C4-4D69-468C-8773-D91B380D7DED}" type="slidenum">
              <a:rPr lang="en-US" altLang="en-US" smtClean="0"/>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76200"/>
            <a:ext cx="9144000" cy="914400"/>
          </a:xfrm>
        </p:spPr>
        <p:txBody>
          <a:bodyPr/>
          <a:lstStyle/>
          <a:p>
            <a:r>
              <a:rPr lang="en-US" altLang="en-US" smtClean="0">
                <a:ea typeface="ＭＳ Ｐゴシック" charset="-128"/>
              </a:rPr>
              <a:t>Connecting a Circuit</a:t>
            </a:r>
          </a:p>
        </p:txBody>
      </p:sp>
      <p:cxnSp>
        <p:nvCxnSpPr>
          <p:cNvPr id="4" name="Straight Connector 6"/>
          <p:cNvCxnSpPr>
            <a:cxnSpLocks noChangeShapeType="1"/>
          </p:cNvCxnSpPr>
          <p:nvPr/>
        </p:nvCxnSpPr>
        <p:spPr bwMode="auto">
          <a:xfrm>
            <a:off x="0" y="1446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7651" name="TextBox 16"/>
          <p:cNvSpPr txBox="1">
            <a:spLocks noChangeArrowheads="1"/>
          </p:cNvSpPr>
          <p:nvPr/>
        </p:nvSpPr>
        <p:spPr bwMode="auto">
          <a:xfrm>
            <a:off x="-228600" y="609600"/>
            <a:ext cx="952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lstStyle>
            <a:lvl1pPr indent="2286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200" b="1" i="1">
                <a:solidFill>
                  <a:srgbClr val="0033CC"/>
                </a:solidFill>
                <a:latin typeface="Arial" charset="0"/>
              </a:rPr>
              <a:t>What happens just before and just after</a:t>
            </a:r>
          </a:p>
          <a:p>
            <a:pPr algn="ctr" eaLnBrk="1" hangingPunct="1"/>
            <a:r>
              <a:rPr lang="en-US" altLang="en-US" sz="2200" b="1" i="1">
                <a:solidFill>
                  <a:srgbClr val="0033CC"/>
                </a:solidFill>
                <a:latin typeface="Arial" charset="0"/>
              </a:rPr>
              <a:t>a circuit is connected?  </a:t>
            </a:r>
            <a:endParaRPr lang="en-US" altLang="en-US" sz="2200" b="1" i="1">
              <a:solidFill>
                <a:srgbClr val="0033CC"/>
              </a:solidFill>
            </a:endParaRPr>
          </a:p>
        </p:txBody>
      </p:sp>
      <p:sp>
        <p:nvSpPr>
          <p:cNvPr id="19" name="TextBox 18"/>
          <p:cNvSpPr txBox="1"/>
          <p:nvPr/>
        </p:nvSpPr>
        <p:spPr>
          <a:xfrm>
            <a:off x="152400" y="1592263"/>
            <a:ext cx="4778375" cy="43021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200" b="1" u="sng">
                <a:solidFill>
                  <a:srgbClr val="0033CC"/>
                </a:solidFill>
                <a:latin typeface="+mj-lt"/>
                <a:ea typeface="+mn-ea"/>
              </a:rPr>
              <a:t>Just after the circuit is connected:  </a:t>
            </a:r>
          </a:p>
        </p:txBody>
      </p:sp>
      <p:pic>
        <p:nvPicPr>
          <p:cNvPr id="27653"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395538"/>
            <a:ext cx="34925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25"/>
          <p:cNvSpPr txBox="1">
            <a:spLocks noChangeArrowheads="1"/>
          </p:cNvSpPr>
          <p:nvPr/>
        </p:nvSpPr>
        <p:spPr bwMode="auto">
          <a:xfrm>
            <a:off x="3919538" y="2455863"/>
            <a:ext cx="32131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CC0000"/>
                </a:solidFill>
                <a:latin typeface="Arial" charset="0"/>
              </a:rPr>
              <a:t>There is a </a:t>
            </a:r>
            <a:r>
              <a:rPr lang="en-US" altLang="en-US" sz="1800" b="1">
                <a:solidFill>
                  <a:srgbClr val="CC0000"/>
                </a:solidFill>
                <a:latin typeface="Arial" charset="0"/>
              </a:rPr>
              <a:t>disturbance</a:t>
            </a:r>
            <a:r>
              <a:rPr lang="en-US" altLang="en-US" sz="1800">
                <a:solidFill>
                  <a:srgbClr val="CC0000"/>
                </a:solidFill>
                <a:latin typeface="Arial" charset="0"/>
              </a:rPr>
              <a:t> in the</a:t>
            </a:r>
          </a:p>
          <a:p>
            <a:pPr eaLnBrk="1" hangingPunct="1"/>
            <a:r>
              <a:rPr lang="en-US" altLang="en-US" sz="1800">
                <a:solidFill>
                  <a:srgbClr val="CC0000"/>
                </a:solidFill>
                <a:latin typeface="Arial" charset="0"/>
              </a:rPr>
              <a:t>previous (equilibrium) E-field.</a:t>
            </a:r>
          </a:p>
          <a:p>
            <a:pPr eaLnBrk="1" hangingPunct="1"/>
            <a:endParaRPr lang="en-US" altLang="en-US" sz="1800">
              <a:solidFill>
                <a:srgbClr val="CC0000"/>
              </a:solidFill>
              <a:latin typeface="Arial" charset="0"/>
            </a:endParaRPr>
          </a:p>
        </p:txBody>
      </p:sp>
      <p:sp>
        <p:nvSpPr>
          <p:cNvPr id="28" name="TextBox 27"/>
          <p:cNvSpPr txBox="1"/>
          <p:nvPr/>
        </p:nvSpPr>
        <p:spPr>
          <a:xfrm>
            <a:off x="3944938" y="3530600"/>
            <a:ext cx="4316412"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Now the region next to the disturbance</a:t>
            </a:r>
          </a:p>
          <a:p>
            <a:pPr indent="228600">
              <a:defRPr/>
            </a:pPr>
            <a:r>
              <a:rPr lang="en-US" sz="1800">
                <a:solidFill>
                  <a:srgbClr val="CC0000"/>
                </a:solidFill>
                <a:latin typeface="+mj-lt"/>
                <a:ea typeface="+mn-ea"/>
              </a:rPr>
              <a:t>updates its E-field, and the next region...</a:t>
            </a:r>
          </a:p>
        </p:txBody>
      </p:sp>
      <p:sp>
        <p:nvSpPr>
          <p:cNvPr id="30" name="TextBox 29"/>
          <p:cNvSpPr txBox="1"/>
          <p:nvPr/>
        </p:nvSpPr>
        <p:spPr>
          <a:xfrm>
            <a:off x="838200" y="5040313"/>
            <a:ext cx="5969000" cy="4318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200" b="1" dirty="0">
                <a:solidFill>
                  <a:srgbClr val="0033CC"/>
                </a:solidFill>
                <a:latin typeface="+mj-lt"/>
                <a:ea typeface="+mn-ea"/>
              </a:rPr>
              <a:t>How fast does this disturbance propagate?</a:t>
            </a:r>
          </a:p>
        </p:txBody>
      </p:sp>
      <p:sp>
        <p:nvSpPr>
          <p:cNvPr id="31" name="TextBox 30"/>
          <p:cNvSpPr txBox="1"/>
          <p:nvPr/>
        </p:nvSpPr>
        <p:spPr>
          <a:xfrm>
            <a:off x="1828800" y="5461000"/>
            <a:ext cx="3713163" cy="900113"/>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150000"/>
              </a:lnSpc>
              <a:defRPr/>
            </a:pPr>
            <a:r>
              <a:rPr lang="en-US" sz="1800">
                <a:solidFill>
                  <a:srgbClr val="CC0000"/>
                </a:solidFill>
                <a:latin typeface="+mj-lt"/>
                <a:ea typeface="+mn-ea"/>
              </a:rPr>
              <a:t>At the drift speed of the electrons?</a:t>
            </a:r>
          </a:p>
          <a:p>
            <a:pPr indent="228600">
              <a:lnSpc>
                <a:spcPct val="150000"/>
              </a:lnSpc>
              <a:defRPr/>
            </a:pPr>
            <a:r>
              <a:rPr lang="en-US" sz="1800">
                <a:solidFill>
                  <a:srgbClr val="CC0000"/>
                </a:solidFill>
                <a:latin typeface="+mj-lt"/>
                <a:ea typeface="+mn-ea"/>
              </a:rPr>
              <a:t>At the speed of light?</a:t>
            </a:r>
          </a:p>
        </p:txBody>
      </p:sp>
      <p:pic>
        <p:nvPicPr>
          <p:cNvPr id="27658" name="Picture 32"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2975" y="5603875"/>
            <a:ext cx="200183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3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1713" y="6045200"/>
            <a:ext cx="18097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40E20C4-4D69-468C-8773-D91B380D7DED}" type="slidenum">
              <a:rPr lang="en-US" altLang="en-US" smtClean="0"/>
              <a:pPr/>
              <a:t>26</a:t>
            </a:fld>
            <a:endParaRPr lang="en-US" altLang="en-US"/>
          </a:p>
        </p:txBody>
      </p:sp>
    </p:spTree>
    <p:extLst>
      <p:ext uri="{BB962C8B-B14F-4D97-AF65-F5344CB8AC3E}">
        <p14:creationId xmlns:p14="http://schemas.microsoft.com/office/powerpoint/2010/main" val="530344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randombar(horizontal)">
                                      <p:cBhvr>
                                        <p:cTn id="14" dur="500"/>
                                        <p:tgtEl>
                                          <p:spTgt spid="31"/>
                                        </p:tgtEl>
                                      </p:cBhvr>
                                    </p:animEffect>
                                  </p:childTnLst>
                                </p:cTn>
                              </p:par>
                              <p:par>
                                <p:cTn id="15" presetID="14" presetClass="entr" presetSubtype="10" fill="hold" nodeType="withEffect">
                                  <p:stCondLst>
                                    <p:cond delay="0"/>
                                  </p:stCondLst>
                                  <p:childTnLst>
                                    <p:set>
                                      <p:cBhvr>
                                        <p:cTn id="16" dur="1" fill="hold">
                                          <p:stCondLst>
                                            <p:cond delay="0"/>
                                          </p:stCondLst>
                                        </p:cTn>
                                        <p:tgtEl>
                                          <p:spTgt spid="27658"/>
                                        </p:tgtEl>
                                        <p:attrNameLst>
                                          <p:attrName>style.visibility</p:attrName>
                                        </p:attrNameLst>
                                      </p:cBhvr>
                                      <p:to>
                                        <p:strVal val="visible"/>
                                      </p:to>
                                    </p:set>
                                    <p:animEffect transition="in" filter="randombar(horizontal)">
                                      <p:cBhvr>
                                        <p:cTn id="17" dur="500"/>
                                        <p:tgtEl>
                                          <p:spTgt spid="27658"/>
                                        </p:tgtEl>
                                      </p:cBhvr>
                                    </p:animEffect>
                                  </p:childTnLst>
                                </p:cTn>
                              </p:par>
                              <p:par>
                                <p:cTn id="18" presetID="14" presetClass="entr" presetSubtype="10" fill="hold" nodeType="withEffect">
                                  <p:stCondLst>
                                    <p:cond delay="0"/>
                                  </p:stCondLst>
                                  <p:childTnLst>
                                    <p:set>
                                      <p:cBhvr>
                                        <p:cTn id="19" dur="1" fill="hold">
                                          <p:stCondLst>
                                            <p:cond delay="0"/>
                                          </p:stCondLst>
                                        </p:cTn>
                                        <p:tgtEl>
                                          <p:spTgt spid="27659"/>
                                        </p:tgtEl>
                                        <p:attrNameLst>
                                          <p:attrName>style.visibility</p:attrName>
                                        </p:attrNameLst>
                                      </p:cBhvr>
                                      <p:to>
                                        <p:strVal val="visible"/>
                                      </p:to>
                                    </p:set>
                                    <p:animEffect transition="in" filter="randombar(horizontal)">
                                      <p:cBhvr>
                                        <p:cTn id="20" dur="5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76200"/>
            <a:ext cx="9144000" cy="914400"/>
          </a:xfrm>
        </p:spPr>
        <p:txBody>
          <a:bodyPr/>
          <a:lstStyle/>
          <a:p>
            <a:r>
              <a:rPr lang="en-US" altLang="en-US" smtClean="0">
                <a:ea typeface="ＭＳ Ｐゴシック" charset="-128"/>
              </a:rPr>
              <a:t>iClicker – Reality Physics!</a:t>
            </a:r>
          </a:p>
        </p:txBody>
      </p:sp>
      <p:cxnSp>
        <p:nvCxnSpPr>
          <p:cNvPr id="4" name="Straight Connector 6"/>
          <p:cNvCxnSpPr>
            <a:cxnSpLocks noChangeShapeType="1"/>
          </p:cNvCxnSpPr>
          <p:nvPr/>
        </p:nvCxnSpPr>
        <p:spPr bwMode="auto">
          <a:xfrm>
            <a:off x="0" y="1674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1" name="TextBox 30"/>
          <p:cNvSpPr txBox="1"/>
          <p:nvPr/>
        </p:nvSpPr>
        <p:spPr>
          <a:xfrm>
            <a:off x="4411663" y="627063"/>
            <a:ext cx="2557462" cy="900112"/>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150000"/>
              </a:lnSpc>
              <a:defRPr/>
            </a:pPr>
            <a:r>
              <a:rPr lang="en-US" sz="1800">
                <a:solidFill>
                  <a:srgbClr val="CC0000"/>
                </a:solidFill>
                <a:latin typeface="+mj-lt"/>
                <a:ea typeface="+mn-ea"/>
              </a:rPr>
              <a:t>Drift speed of electrons</a:t>
            </a:r>
          </a:p>
          <a:p>
            <a:pPr indent="228600">
              <a:lnSpc>
                <a:spcPct val="150000"/>
              </a:lnSpc>
              <a:defRPr/>
            </a:pPr>
            <a:r>
              <a:rPr lang="en-US" sz="1800">
                <a:solidFill>
                  <a:srgbClr val="CC0000"/>
                </a:solidFill>
                <a:latin typeface="+mj-lt"/>
                <a:ea typeface="+mn-ea"/>
              </a:rPr>
              <a:t>Speed of light</a:t>
            </a:r>
          </a:p>
        </p:txBody>
      </p:sp>
      <p:pic>
        <p:nvPicPr>
          <p:cNvPr id="29700" name="Picture 32"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3813" y="762000"/>
            <a:ext cx="20002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3"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1150938"/>
            <a:ext cx="18097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5"/>
          <p:cNvPicPr>
            <a:picLocks noChangeAspect="1"/>
          </p:cNvPicPr>
          <p:nvPr/>
        </p:nvPicPr>
        <p:blipFill>
          <a:blip r:embed="rId5">
            <a:extLst>
              <a:ext uri="{28A0092B-C50C-407E-A947-70E740481C1C}">
                <a14:useLocalDpi xmlns:a14="http://schemas.microsoft.com/office/drawing/2010/main" val="0"/>
              </a:ext>
            </a:extLst>
          </a:blip>
          <a:srcRect l="20253" t="13043" r="18988"/>
          <a:stretch>
            <a:fillRect/>
          </a:stretch>
        </p:blipFill>
        <p:spPr bwMode="auto">
          <a:xfrm>
            <a:off x="465138" y="220980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Box 17"/>
          <p:cNvSpPr txBox="1">
            <a:spLocks noChangeArrowheads="1"/>
          </p:cNvSpPr>
          <p:nvPr/>
        </p:nvSpPr>
        <p:spPr bwMode="auto">
          <a:xfrm>
            <a:off x="1955800" y="2346325"/>
            <a:ext cx="27717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200">
                <a:solidFill>
                  <a:srgbClr val="CC0000"/>
                </a:solidFill>
                <a:latin typeface="Arial" charset="0"/>
              </a:rPr>
              <a:t>Flip Light Switch On.</a:t>
            </a:r>
          </a:p>
          <a:p>
            <a:pPr eaLnBrk="1" hangingPunct="1"/>
            <a:endParaRPr lang="en-US" altLang="en-US" sz="2200">
              <a:solidFill>
                <a:srgbClr val="CC0000"/>
              </a:solidFill>
              <a:latin typeface="Arial" charset="0"/>
            </a:endParaRPr>
          </a:p>
        </p:txBody>
      </p:sp>
      <p:sp>
        <p:nvSpPr>
          <p:cNvPr id="20" name="TextBox 19"/>
          <p:cNvSpPr txBox="1"/>
          <p:nvPr/>
        </p:nvSpPr>
        <p:spPr>
          <a:xfrm>
            <a:off x="1905000" y="2963863"/>
            <a:ext cx="4700588" cy="76993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200">
                <a:solidFill>
                  <a:srgbClr val="CC0000"/>
                </a:solidFill>
                <a:latin typeface="+mj-lt"/>
                <a:ea typeface="+mn-ea"/>
              </a:rPr>
              <a:t>How long until electrons </a:t>
            </a:r>
          </a:p>
          <a:p>
            <a:pPr indent="228600">
              <a:defRPr/>
            </a:pPr>
            <a:r>
              <a:rPr lang="en-US" sz="2200">
                <a:solidFill>
                  <a:srgbClr val="CC0000"/>
                </a:solidFill>
                <a:latin typeface="+mj-lt"/>
                <a:ea typeface="+mn-ea"/>
              </a:rPr>
              <a:t>from the switch reach the light bulb?</a:t>
            </a:r>
          </a:p>
        </p:txBody>
      </p:sp>
      <p:cxnSp>
        <p:nvCxnSpPr>
          <p:cNvPr id="23" name="Straight Arrow Connector 22"/>
          <p:cNvCxnSpPr>
            <a:cxnSpLocks noChangeShapeType="1"/>
          </p:cNvCxnSpPr>
          <p:nvPr/>
        </p:nvCxnSpPr>
        <p:spPr bwMode="auto">
          <a:xfrm>
            <a:off x="1371600" y="3962400"/>
            <a:ext cx="6553200" cy="1588"/>
          </a:xfrm>
          <a:prstGeom prst="straightConnector1">
            <a:avLst/>
          </a:prstGeom>
          <a:noFill/>
          <a:ln w="25400">
            <a:solidFill>
              <a:srgbClr val="0033CC"/>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TextBox 23"/>
          <p:cNvSpPr txBox="1"/>
          <p:nvPr/>
        </p:nvSpPr>
        <p:spPr>
          <a:xfrm>
            <a:off x="3919538" y="4005263"/>
            <a:ext cx="952500" cy="3683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L = 5 m</a:t>
            </a:r>
          </a:p>
        </p:txBody>
      </p:sp>
      <p:sp>
        <p:nvSpPr>
          <p:cNvPr id="27" name="TextBox 26"/>
          <p:cNvSpPr txBox="1"/>
          <p:nvPr/>
        </p:nvSpPr>
        <p:spPr>
          <a:xfrm>
            <a:off x="1981200" y="4927600"/>
            <a:ext cx="2713038" cy="12001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A)  About 1 nanosecond</a:t>
            </a:r>
          </a:p>
          <a:p>
            <a:pPr indent="228600">
              <a:defRPr/>
            </a:pPr>
            <a:r>
              <a:rPr lang="en-US" sz="1800">
                <a:solidFill>
                  <a:srgbClr val="CC0000"/>
                </a:solidFill>
                <a:latin typeface="+mj-lt"/>
                <a:ea typeface="+mn-ea"/>
              </a:rPr>
              <a:t>B)  About 1 microsecond</a:t>
            </a:r>
          </a:p>
          <a:p>
            <a:pPr indent="228600">
              <a:defRPr/>
            </a:pPr>
            <a:r>
              <a:rPr lang="en-US" sz="1800">
                <a:solidFill>
                  <a:srgbClr val="CC0000"/>
                </a:solidFill>
                <a:latin typeface="+mj-lt"/>
                <a:ea typeface="+mn-ea"/>
              </a:rPr>
              <a:t>C)  About 1 minute</a:t>
            </a:r>
          </a:p>
          <a:p>
            <a:pPr indent="228600">
              <a:defRPr/>
            </a:pPr>
            <a:r>
              <a:rPr lang="en-US" sz="1800">
                <a:solidFill>
                  <a:srgbClr val="CC0000"/>
                </a:solidFill>
                <a:latin typeface="+mj-lt"/>
                <a:ea typeface="+mn-ea"/>
              </a:rPr>
              <a:t>D)  About 1 day</a:t>
            </a:r>
          </a:p>
        </p:txBody>
      </p:sp>
      <p:pic>
        <p:nvPicPr>
          <p:cNvPr id="29708" name="Picture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V="1">
            <a:off x="7326313" y="2184400"/>
            <a:ext cx="1436687"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Freeform 31"/>
          <p:cNvSpPr>
            <a:spLocks/>
          </p:cNvSpPr>
          <p:nvPr/>
        </p:nvSpPr>
        <p:spPr bwMode="auto">
          <a:xfrm>
            <a:off x="1187450" y="1835150"/>
            <a:ext cx="7397750" cy="374650"/>
          </a:xfrm>
          <a:custGeom>
            <a:avLst/>
            <a:gdLst>
              <a:gd name="T0" fmla="*/ 181638 w 7183967"/>
              <a:gd name="T1" fmla="*/ 349298 h 375355"/>
              <a:gd name="T2" fmla="*/ 547820 w 7183967"/>
              <a:gd name="T3" fmla="*/ 138028 h 375355"/>
              <a:gd name="T4" fmla="*/ 3468559 w 7183967"/>
              <a:gd name="T5" fmla="*/ 53521 h 375355"/>
              <a:gd name="T6" fmla="*/ 6842665 w 7183967"/>
              <a:gd name="T7" fmla="*/ 53521 h 375355"/>
              <a:gd name="T8" fmla="*/ 6799071 w 7183967"/>
              <a:gd name="T9" fmla="*/ 374650 h 375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3967" h="375355">
                <a:moveTo>
                  <a:pt x="176389" y="349955"/>
                </a:moveTo>
                <a:cubicBezTo>
                  <a:pt x="88194" y="268816"/>
                  <a:pt x="0" y="187677"/>
                  <a:pt x="531989" y="138288"/>
                </a:cubicBezTo>
                <a:cubicBezTo>
                  <a:pt x="1063978" y="88899"/>
                  <a:pt x="2349501" y="67733"/>
                  <a:pt x="3368323" y="53622"/>
                </a:cubicBezTo>
                <a:cubicBezTo>
                  <a:pt x="4387145" y="39511"/>
                  <a:pt x="6105879" y="0"/>
                  <a:pt x="6644923" y="53622"/>
                </a:cubicBezTo>
                <a:cubicBezTo>
                  <a:pt x="7183967" y="107244"/>
                  <a:pt x="6893278" y="241299"/>
                  <a:pt x="6602589" y="375355"/>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35" name="Rectangle 34"/>
          <p:cNvSpPr/>
          <p:nvPr/>
        </p:nvSpPr>
        <p:spPr>
          <a:xfrm>
            <a:off x="-152400" y="1752600"/>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2" name="Slide Number Placeholder 1"/>
          <p:cNvSpPr>
            <a:spLocks noGrp="1"/>
          </p:cNvSpPr>
          <p:nvPr>
            <p:ph type="sldNum" sz="quarter" idx="12"/>
          </p:nvPr>
        </p:nvSpPr>
        <p:spPr/>
        <p:txBody>
          <a:bodyPr/>
          <a:lstStyle/>
          <a:p>
            <a:fld id="{A40E20C4-4D69-468C-8773-D91B380D7DED}" type="slidenum">
              <a:rPr lang="en-US" altLang="en-US" smtClean="0"/>
              <a:pPr/>
              <a:t>27</a:t>
            </a:fld>
            <a:endParaRPr lang="en-US" altLang="en-US"/>
          </a:p>
        </p:txBody>
      </p:sp>
    </p:spTree>
    <p:extLst>
      <p:ext uri="{BB962C8B-B14F-4D97-AF65-F5344CB8AC3E}">
        <p14:creationId xmlns:p14="http://schemas.microsoft.com/office/powerpoint/2010/main" val="2371464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76200"/>
            <a:ext cx="9144000" cy="914400"/>
          </a:xfrm>
        </p:spPr>
        <p:txBody>
          <a:bodyPr/>
          <a:lstStyle/>
          <a:p>
            <a:r>
              <a:rPr lang="en-US" altLang="en-US" smtClean="0">
                <a:ea typeface="ＭＳ Ｐゴシック" charset="-128"/>
              </a:rPr>
              <a:t>iClicker – Reality Physics!</a:t>
            </a:r>
          </a:p>
        </p:txBody>
      </p:sp>
      <p:cxnSp>
        <p:nvCxnSpPr>
          <p:cNvPr id="4" name="Straight Connector 6"/>
          <p:cNvCxnSpPr>
            <a:cxnSpLocks noChangeShapeType="1"/>
          </p:cNvCxnSpPr>
          <p:nvPr/>
        </p:nvCxnSpPr>
        <p:spPr bwMode="auto">
          <a:xfrm>
            <a:off x="0" y="1674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1" name="TextBox 30"/>
          <p:cNvSpPr txBox="1"/>
          <p:nvPr/>
        </p:nvSpPr>
        <p:spPr>
          <a:xfrm>
            <a:off x="4411663" y="627063"/>
            <a:ext cx="2557462" cy="900112"/>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150000"/>
              </a:lnSpc>
              <a:defRPr/>
            </a:pPr>
            <a:r>
              <a:rPr lang="en-US" sz="1800">
                <a:solidFill>
                  <a:srgbClr val="CC0000"/>
                </a:solidFill>
                <a:latin typeface="+mj-lt"/>
                <a:ea typeface="+mn-ea"/>
              </a:rPr>
              <a:t>Drift speed of electrons</a:t>
            </a:r>
          </a:p>
          <a:p>
            <a:pPr indent="228600">
              <a:lnSpc>
                <a:spcPct val="150000"/>
              </a:lnSpc>
              <a:defRPr/>
            </a:pPr>
            <a:r>
              <a:rPr lang="en-US" sz="1800">
                <a:solidFill>
                  <a:srgbClr val="CC0000"/>
                </a:solidFill>
                <a:latin typeface="+mj-lt"/>
                <a:ea typeface="+mn-ea"/>
              </a:rPr>
              <a:t>Speed of light</a:t>
            </a:r>
          </a:p>
        </p:txBody>
      </p:sp>
      <p:pic>
        <p:nvPicPr>
          <p:cNvPr id="31748" name="Picture 32"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3813" y="762000"/>
            <a:ext cx="20002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3"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1150938"/>
            <a:ext cx="18097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V="1">
            <a:off x="7326313" y="2184400"/>
            <a:ext cx="1436687"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5"/>
          <p:cNvPicPr>
            <a:picLocks noChangeAspect="1"/>
          </p:cNvPicPr>
          <p:nvPr/>
        </p:nvPicPr>
        <p:blipFill>
          <a:blip r:embed="rId6">
            <a:extLst>
              <a:ext uri="{28A0092B-C50C-407E-A947-70E740481C1C}">
                <a14:useLocalDpi xmlns:a14="http://schemas.microsoft.com/office/drawing/2010/main" val="0"/>
              </a:ext>
            </a:extLst>
          </a:blip>
          <a:srcRect l="20253" t="13043" r="18988"/>
          <a:stretch>
            <a:fillRect/>
          </a:stretch>
        </p:blipFill>
        <p:spPr bwMode="auto">
          <a:xfrm>
            <a:off x="465138" y="220980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Box 17"/>
          <p:cNvSpPr txBox="1">
            <a:spLocks noChangeArrowheads="1"/>
          </p:cNvSpPr>
          <p:nvPr/>
        </p:nvSpPr>
        <p:spPr bwMode="auto">
          <a:xfrm>
            <a:off x="1955800" y="2346325"/>
            <a:ext cx="27717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200">
                <a:solidFill>
                  <a:srgbClr val="CC0000"/>
                </a:solidFill>
                <a:latin typeface="Arial" charset="0"/>
              </a:rPr>
              <a:t>Flip Light Switch On.</a:t>
            </a:r>
          </a:p>
          <a:p>
            <a:pPr eaLnBrk="1" hangingPunct="1"/>
            <a:endParaRPr lang="en-US" altLang="en-US" sz="2200">
              <a:solidFill>
                <a:srgbClr val="CC0000"/>
              </a:solidFill>
              <a:latin typeface="Arial" charset="0"/>
            </a:endParaRPr>
          </a:p>
        </p:txBody>
      </p:sp>
      <p:sp>
        <p:nvSpPr>
          <p:cNvPr id="20" name="TextBox 19"/>
          <p:cNvSpPr txBox="1"/>
          <p:nvPr/>
        </p:nvSpPr>
        <p:spPr>
          <a:xfrm>
            <a:off x="1905000" y="2963863"/>
            <a:ext cx="5203825" cy="76993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200">
                <a:solidFill>
                  <a:srgbClr val="CC0000"/>
                </a:solidFill>
                <a:latin typeface="+mj-lt"/>
                <a:ea typeface="+mn-ea"/>
              </a:rPr>
              <a:t>How long until information about the</a:t>
            </a:r>
          </a:p>
          <a:p>
            <a:pPr indent="228600">
              <a:defRPr/>
            </a:pPr>
            <a:r>
              <a:rPr lang="en-US" sz="2200">
                <a:solidFill>
                  <a:srgbClr val="CC0000"/>
                </a:solidFill>
                <a:latin typeface="+mj-lt"/>
                <a:ea typeface="+mn-ea"/>
              </a:rPr>
              <a:t>change in E-field reaches the light bulb?</a:t>
            </a:r>
          </a:p>
        </p:txBody>
      </p:sp>
      <p:sp>
        <p:nvSpPr>
          <p:cNvPr id="21" name="Freeform 20"/>
          <p:cNvSpPr>
            <a:spLocks/>
          </p:cNvSpPr>
          <p:nvPr/>
        </p:nvSpPr>
        <p:spPr bwMode="auto">
          <a:xfrm>
            <a:off x="1187450" y="1835150"/>
            <a:ext cx="7397750" cy="374650"/>
          </a:xfrm>
          <a:custGeom>
            <a:avLst/>
            <a:gdLst>
              <a:gd name="T0" fmla="*/ 181638 w 7183967"/>
              <a:gd name="T1" fmla="*/ 349298 h 375355"/>
              <a:gd name="T2" fmla="*/ 547820 w 7183967"/>
              <a:gd name="T3" fmla="*/ 138028 h 375355"/>
              <a:gd name="T4" fmla="*/ 3468559 w 7183967"/>
              <a:gd name="T5" fmla="*/ 53521 h 375355"/>
              <a:gd name="T6" fmla="*/ 6842665 w 7183967"/>
              <a:gd name="T7" fmla="*/ 53521 h 375355"/>
              <a:gd name="T8" fmla="*/ 6799071 w 7183967"/>
              <a:gd name="T9" fmla="*/ 374650 h 375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3967" h="375355">
                <a:moveTo>
                  <a:pt x="176389" y="349955"/>
                </a:moveTo>
                <a:cubicBezTo>
                  <a:pt x="88194" y="268816"/>
                  <a:pt x="0" y="187677"/>
                  <a:pt x="531989" y="138288"/>
                </a:cubicBezTo>
                <a:cubicBezTo>
                  <a:pt x="1063978" y="88899"/>
                  <a:pt x="2349501" y="67733"/>
                  <a:pt x="3368323" y="53622"/>
                </a:cubicBezTo>
                <a:cubicBezTo>
                  <a:pt x="4387145" y="39511"/>
                  <a:pt x="6105879" y="0"/>
                  <a:pt x="6644923" y="53622"/>
                </a:cubicBezTo>
                <a:cubicBezTo>
                  <a:pt x="7183967" y="107244"/>
                  <a:pt x="6893278" y="241299"/>
                  <a:pt x="6602589" y="375355"/>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cxnSp>
        <p:nvCxnSpPr>
          <p:cNvPr id="23" name="Straight Arrow Connector 22"/>
          <p:cNvCxnSpPr>
            <a:cxnSpLocks noChangeShapeType="1"/>
          </p:cNvCxnSpPr>
          <p:nvPr/>
        </p:nvCxnSpPr>
        <p:spPr bwMode="auto">
          <a:xfrm>
            <a:off x="1371600" y="3962400"/>
            <a:ext cx="6553200" cy="1588"/>
          </a:xfrm>
          <a:prstGeom prst="straightConnector1">
            <a:avLst/>
          </a:prstGeom>
          <a:noFill/>
          <a:ln w="25400">
            <a:solidFill>
              <a:srgbClr val="0033CC"/>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TextBox 23"/>
          <p:cNvSpPr txBox="1"/>
          <p:nvPr/>
        </p:nvSpPr>
        <p:spPr>
          <a:xfrm>
            <a:off x="3919538" y="4005263"/>
            <a:ext cx="952500" cy="3683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L = 5 m</a:t>
            </a:r>
          </a:p>
        </p:txBody>
      </p:sp>
      <p:sp>
        <p:nvSpPr>
          <p:cNvPr id="17" name="TextBox 16"/>
          <p:cNvSpPr txBox="1"/>
          <p:nvPr/>
        </p:nvSpPr>
        <p:spPr>
          <a:xfrm>
            <a:off x="1981200" y="4927600"/>
            <a:ext cx="2955925" cy="12001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A)  About 16 nanoseconds</a:t>
            </a:r>
          </a:p>
          <a:p>
            <a:pPr indent="228600">
              <a:defRPr/>
            </a:pPr>
            <a:r>
              <a:rPr lang="en-US" sz="1800">
                <a:solidFill>
                  <a:srgbClr val="CC0000"/>
                </a:solidFill>
                <a:latin typeface="+mj-lt"/>
                <a:ea typeface="+mn-ea"/>
              </a:rPr>
              <a:t>B)  About 16 microseconds</a:t>
            </a:r>
          </a:p>
          <a:p>
            <a:pPr indent="228600">
              <a:defRPr/>
            </a:pPr>
            <a:r>
              <a:rPr lang="en-US" sz="1800">
                <a:solidFill>
                  <a:srgbClr val="CC0000"/>
                </a:solidFill>
                <a:latin typeface="+mj-lt"/>
                <a:ea typeface="+mn-ea"/>
              </a:rPr>
              <a:t>C)  About 16 minutes</a:t>
            </a:r>
          </a:p>
          <a:p>
            <a:pPr indent="228600">
              <a:defRPr/>
            </a:pPr>
            <a:r>
              <a:rPr lang="en-US" sz="1800">
                <a:solidFill>
                  <a:srgbClr val="CC0000"/>
                </a:solidFill>
                <a:latin typeface="+mj-lt"/>
                <a:ea typeface="+mn-ea"/>
              </a:rPr>
              <a:t>D)  About 16 days</a:t>
            </a:r>
          </a:p>
        </p:txBody>
      </p:sp>
      <p:sp>
        <p:nvSpPr>
          <p:cNvPr id="19" name="Rectangle 18"/>
          <p:cNvSpPr/>
          <p:nvPr/>
        </p:nvSpPr>
        <p:spPr>
          <a:xfrm>
            <a:off x="-152400" y="1752600"/>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2" name="Slide Number Placeholder 1"/>
          <p:cNvSpPr>
            <a:spLocks noGrp="1"/>
          </p:cNvSpPr>
          <p:nvPr>
            <p:ph type="sldNum" sz="quarter" idx="12"/>
          </p:nvPr>
        </p:nvSpPr>
        <p:spPr/>
        <p:txBody>
          <a:bodyPr/>
          <a:lstStyle/>
          <a:p>
            <a:fld id="{A40E20C4-4D69-468C-8773-D91B380D7DED}" type="slidenum">
              <a:rPr lang="en-US" altLang="en-US" smtClean="0"/>
              <a:pPr/>
              <a:t>28</a:t>
            </a:fld>
            <a:endParaRPr lang="en-US" altLang="en-US"/>
          </a:p>
        </p:txBody>
      </p:sp>
    </p:spTree>
    <p:extLst>
      <p:ext uri="{BB962C8B-B14F-4D97-AF65-F5344CB8AC3E}">
        <p14:creationId xmlns:p14="http://schemas.microsoft.com/office/powerpoint/2010/main" val="3699849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0" y="-76200"/>
            <a:ext cx="9144000" cy="914400"/>
          </a:xfrm>
        </p:spPr>
        <p:txBody>
          <a:bodyPr/>
          <a:lstStyle/>
          <a:p>
            <a:r>
              <a:rPr lang="en-US" altLang="en-US" smtClean="0">
                <a:ea typeface="ＭＳ Ｐゴシック" charset="-128"/>
              </a:rPr>
              <a:t>Reality Physics!</a:t>
            </a:r>
          </a:p>
        </p:txBody>
      </p:sp>
      <p:cxnSp>
        <p:nvCxnSpPr>
          <p:cNvPr id="4" name="Straight Connector 6"/>
          <p:cNvCxnSpPr>
            <a:cxnSpLocks noChangeShapeType="1"/>
          </p:cNvCxnSpPr>
          <p:nvPr/>
        </p:nvCxnSpPr>
        <p:spPr bwMode="auto">
          <a:xfrm>
            <a:off x="0" y="1674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1" name="TextBox 30"/>
          <p:cNvSpPr txBox="1"/>
          <p:nvPr/>
        </p:nvSpPr>
        <p:spPr>
          <a:xfrm>
            <a:off x="4411663" y="627063"/>
            <a:ext cx="2557462" cy="900112"/>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150000"/>
              </a:lnSpc>
              <a:defRPr/>
            </a:pPr>
            <a:r>
              <a:rPr lang="en-US" sz="1800">
                <a:solidFill>
                  <a:srgbClr val="CC0000"/>
                </a:solidFill>
                <a:latin typeface="+mj-lt"/>
                <a:ea typeface="+mn-ea"/>
              </a:rPr>
              <a:t>Drift speed of electrons</a:t>
            </a:r>
          </a:p>
          <a:p>
            <a:pPr indent="228600">
              <a:lnSpc>
                <a:spcPct val="150000"/>
              </a:lnSpc>
              <a:defRPr/>
            </a:pPr>
            <a:r>
              <a:rPr lang="en-US" sz="1800">
                <a:solidFill>
                  <a:srgbClr val="CC0000"/>
                </a:solidFill>
                <a:latin typeface="+mj-lt"/>
                <a:ea typeface="+mn-ea"/>
              </a:rPr>
              <a:t>Speed of light</a:t>
            </a:r>
          </a:p>
        </p:txBody>
      </p:sp>
      <p:pic>
        <p:nvPicPr>
          <p:cNvPr id="33796" name="Picture 32"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3813" y="762000"/>
            <a:ext cx="20002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3"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1150938"/>
            <a:ext cx="18097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V="1">
            <a:off x="7326313" y="2184400"/>
            <a:ext cx="1436687"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5"/>
          <p:cNvPicPr>
            <a:picLocks noChangeAspect="1"/>
          </p:cNvPicPr>
          <p:nvPr/>
        </p:nvPicPr>
        <p:blipFill>
          <a:blip r:embed="rId6">
            <a:extLst>
              <a:ext uri="{28A0092B-C50C-407E-A947-70E740481C1C}">
                <a14:useLocalDpi xmlns:a14="http://schemas.microsoft.com/office/drawing/2010/main" val="0"/>
              </a:ext>
            </a:extLst>
          </a:blip>
          <a:srcRect l="20253" t="13043" r="18988"/>
          <a:stretch>
            <a:fillRect/>
          </a:stretch>
        </p:blipFill>
        <p:spPr bwMode="auto">
          <a:xfrm>
            <a:off x="465138" y="220980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Box 17"/>
          <p:cNvSpPr txBox="1">
            <a:spLocks noChangeArrowheads="1"/>
          </p:cNvSpPr>
          <p:nvPr/>
        </p:nvSpPr>
        <p:spPr bwMode="auto">
          <a:xfrm>
            <a:off x="1955800" y="2346325"/>
            <a:ext cx="27717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200">
                <a:solidFill>
                  <a:srgbClr val="CC0000"/>
                </a:solidFill>
                <a:latin typeface="Arial" charset="0"/>
              </a:rPr>
              <a:t>Flip Light Switch On.</a:t>
            </a:r>
          </a:p>
          <a:p>
            <a:pPr eaLnBrk="1" hangingPunct="1"/>
            <a:endParaRPr lang="en-US" altLang="en-US" sz="2200">
              <a:solidFill>
                <a:srgbClr val="CC0000"/>
              </a:solidFill>
              <a:latin typeface="Arial" charset="0"/>
            </a:endParaRPr>
          </a:p>
        </p:txBody>
      </p:sp>
      <p:sp>
        <p:nvSpPr>
          <p:cNvPr id="20" name="TextBox 19"/>
          <p:cNvSpPr txBox="1"/>
          <p:nvPr/>
        </p:nvSpPr>
        <p:spPr>
          <a:xfrm>
            <a:off x="1905000" y="2963863"/>
            <a:ext cx="5203825" cy="76993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200">
                <a:solidFill>
                  <a:srgbClr val="CC0000"/>
                </a:solidFill>
                <a:latin typeface="+mj-lt"/>
                <a:ea typeface="+mn-ea"/>
              </a:rPr>
              <a:t>How long until information about the</a:t>
            </a:r>
          </a:p>
          <a:p>
            <a:pPr indent="228600">
              <a:defRPr/>
            </a:pPr>
            <a:r>
              <a:rPr lang="en-US" sz="2200">
                <a:solidFill>
                  <a:srgbClr val="CC0000"/>
                </a:solidFill>
                <a:latin typeface="+mj-lt"/>
                <a:ea typeface="+mn-ea"/>
              </a:rPr>
              <a:t>change in E-field reaches the light bulb?</a:t>
            </a:r>
          </a:p>
        </p:txBody>
      </p:sp>
      <p:sp>
        <p:nvSpPr>
          <p:cNvPr id="21" name="Freeform 20"/>
          <p:cNvSpPr>
            <a:spLocks/>
          </p:cNvSpPr>
          <p:nvPr/>
        </p:nvSpPr>
        <p:spPr bwMode="auto">
          <a:xfrm>
            <a:off x="1187450" y="1835150"/>
            <a:ext cx="7397750" cy="374650"/>
          </a:xfrm>
          <a:custGeom>
            <a:avLst/>
            <a:gdLst>
              <a:gd name="T0" fmla="*/ 181638 w 7183967"/>
              <a:gd name="T1" fmla="*/ 349298 h 375355"/>
              <a:gd name="T2" fmla="*/ 547820 w 7183967"/>
              <a:gd name="T3" fmla="*/ 138028 h 375355"/>
              <a:gd name="T4" fmla="*/ 3468559 w 7183967"/>
              <a:gd name="T5" fmla="*/ 53521 h 375355"/>
              <a:gd name="T6" fmla="*/ 6842665 w 7183967"/>
              <a:gd name="T7" fmla="*/ 53521 h 375355"/>
              <a:gd name="T8" fmla="*/ 6799071 w 7183967"/>
              <a:gd name="T9" fmla="*/ 374650 h 375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3967" h="375355">
                <a:moveTo>
                  <a:pt x="176389" y="349955"/>
                </a:moveTo>
                <a:cubicBezTo>
                  <a:pt x="88194" y="268816"/>
                  <a:pt x="0" y="187677"/>
                  <a:pt x="531989" y="138288"/>
                </a:cubicBezTo>
                <a:cubicBezTo>
                  <a:pt x="1063978" y="88899"/>
                  <a:pt x="2349501" y="67733"/>
                  <a:pt x="3368323" y="53622"/>
                </a:cubicBezTo>
                <a:cubicBezTo>
                  <a:pt x="4387145" y="39511"/>
                  <a:pt x="6105879" y="0"/>
                  <a:pt x="6644923" y="53622"/>
                </a:cubicBezTo>
                <a:cubicBezTo>
                  <a:pt x="7183967" y="107244"/>
                  <a:pt x="6893278" y="241299"/>
                  <a:pt x="6602589" y="375355"/>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cxnSp>
        <p:nvCxnSpPr>
          <p:cNvPr id="23" name="Straight Arrow Connector 22"/>
          <p:cNvCxnSpPr>
            <a:cxnSpLocks noChangeShapeType="1"/>
          </p:cNvCxnSpPr>
          <p:nvPr/>
        </p:nvCxnSpPr>
        <p:spPr bwMode="auto">
          <a:xfrm>
            <a:off x="1371600" y="3962400"/>
            <a:ext cx="6553200" cy="1588"/>
          </a:xfrm>
          <a:prstGeom prst="straightConnector1">
            <a:avLst/>
          </a:prstGeom>
          <a:noFill/>
          <a:ln w="25400">
            <a:solidFill>
              <a:srgbClr val="0033CC"/>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TextBox 23"/>
          <p:cNvSpPr txBox="1"/>
          <p:nvPr/>
        </p:nvSpPr>
        <p:spPr>
          <a:xfrm>
            <a:off x="3919538" y="4005263"/>
            <a:ext cx="952500" cy="3683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L = 5 m</a:t>
            </a:r>
          </a:p>
        </p:txBody>
      </p:sp>
      <p:sp>
        <p:nvSpPr>
          <p:cNvPr id="33805" name="TextBox 21"/>
          <p:cNvSpPr txBox="1">
            <a:spLocks noChangeArrowheads="1"/>
          </p:cNvSpPr>
          <p:nvPr/>
        </p:nvSpPr>
        <p:spPr bwMode="auto">
          <a:xfrm>
            <a:off x="0" y="4808538"/>
            <a:ext cx="8864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CC0000"/>
                </a:solidFill>
                <a:latin typeface="Arial" charset="0"/>
              </a:rPr>
              <a:t>≈ 1 day for electrons to travel from light switch to bulb.</a:t>
            </a:r>
          </a:p>
          <a:p>
            <a:pPr eaLnBrk="1" hangingPunct="1"/>
            <a:r>
              <a:rPr lang="en-US" altLang="en-US" sz="2000">
                <a:solidFill>
                  <a:srgbClr val="CC0000"/>
                </a:solidFill>
                <a:latin typeface="Arial" charset="0"/>
              </a:rPr>
              <a:t>≈ 16 nanoseconds for the change in E-field to travel from light switch to bulb.</a:t>
            </a:r>
          </a:p>
          <a:p>
            <a:pPr eaLnBrk="1" hangingPunct="1"/>
            <a:endParaRPr lang="en-US" altLang="en-US" sz="2000">
              <a:solidFill>
                <a:srgbClr val="CC0000"/>
              </a:solidFill>
              <a:latin typeface="Arial" charset="0"/>
            </a:endParaRPr>
          </a:p>
        </p:txBody>
      </p:sp>
      <p:sp>
        <p:nvSpPr>
          <p:cNvPr id="25" name="TextBox 24"/>
          <p:cNvSpPr txBox="1"/>
          <p:nvPr/>
        </p:nvSpPr>
        <p:spPr>
          <a:xfrm>
            <a:off x="2303463" y="5791200"/>
            <a:ext cx="4521200" cy="923925"/>
          </a:xfrm>
          <a:prstGeom prst="rect">
            <a:avLst/>
          </a:prstGeom>
          <a:noFill/>
          <a:ln w="28575" cap="flat" cmpd="sng" algn="ctr">
            <a:noFill/>
            <a:prstDash val="solid"/>
            <a:round/>
            <a:headEnd type="none" w="med" len="med"/>
            <a:tailEnd type="none" w="med" len="med"/>
          </a:ln>
        </p:spPr>
        <p:txBody>
          <a:bodyPr wrap="none">
            <a:spAutoFit/>
          </a:bodyPr>
          <a:lstStyle/>
          <a:p>
            <a:pPr indent="228600" algn="ctr">
              <a:defRPr/>
            </a:pPr>
            <a:r>
              <a:rPr lang="en-US" sz="1800">
                <a:solidFill>
                  <a:srgbClr val="0033CC"/>
                </a:solidFill>
                <a:latin typeface="+mj-lt"/>
                <a:ea typeface="+mn-ea"/>
              </a:rPr>
              <a:t>Because there are sooooo many electrons</a:t>
            </a:r>
          </a:p>
          <a:p>
            <a:pPr indent="228600" algn="ctr">
              <a:defRPr/>
            </a:pPr>
            <a:r>
              <a:rPr lang="en-US" sz="1800">
                <a:solidFill>
                  <a:srgbClr val="0033CC"/>
                </a:solidFill>
                <a:latin typeface="+mj-lt"/>
                <a:ea typeface="+mn-ea"/>
              </a:rPr>
              <a:t>in the wire, they don't have to move far to </a:t>
            </a:r>
          </a:p>
          <a:p>
            <a:pPr indent="228600" algn="ctr">
              <a:defRPr/>
            </a:pPr>
            <a:r>
              <a:rPr lang="en-US" sz="1800">
                <a:solidFill>
                  <a:srgbClr val="0033CC"/>
                </a:solidFill>
                <a:latin typeface="+mj-lt"/>
                <a:ea typeface="+mn-ea"/>
              </a:rPr>
              <a:t>create a large current.  </a:t>
            </a:r>
          </a:p>
        </p:txBody>
      </p:sp>
      <p:sp>
        <p:nvSpPr>
          <p:cNvPr id="2" name="Slide Number Placeholder 1"/>
          <p:cNvSpPr>
            <a:spLocks noGrp="1"/>
          </p:cNvSpPr>
          <p:nvPr>
            <p:ph type="sldNum" sz="quarter" idx="12"/>
          </p:nvPr>
        </p:nvSpPr>
        <p:spPr/>
        <p:txBody>
          <a:bodyPr/>
          <a:lstStyle/>
          <a:p>
            <a:fld id="{A40E20C4-4D69-468C-8773-D91B380D7DED}" type="slidenum">
              <a:rPr lang="en-US" altLang="en-US" smtClean="0"/>
              <a:pPr/>
              <a:t>29</a:t>
            </a:fld>
            <a:endParaRPr lang="en-US" altLang="en-US"/>
          </a:p>
        </p:txBody>
      </p:sp>
      <p:sp>
        <p:nvSpPr>
          <p:cNvPr id="17" name="Rectangle 16"/>
          <p:cNvSpPr/>
          <p:nvPr/>
        </p:nvSpPr>
        <p:spPr>
          <a:xfrm>
            <a:off x="-152400" y="1752600"/>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Tree>
    <p:extLst>
      <p:ext uri="{BB962C8B-B14F-4D97-AF65-F5344CB8AC3E}">
        <p14:creationId xmlns:p14="http://schemas.microsoft.com/office/powerpoint/2010/main" val="121621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152400"/>
            <a:ext cx="9144000" cy="914400"/>
          </a:xfrm>
        </p:spPr>
        <p:txBody>
          <a:bodyPr/>
          <a:lstStyle/>
          <a:p>
            <a:r>
              <a:rPr lang="en-US" altLang="en-US" dirty="0" smtClean="0">
                <a:ea typeface="ＭＳ Ｐゴシック" charset="-128"/>
              </a:rPr>
              <a:t>More for Today</a:t>
            </a:r>
          </a:p>
        </p:txBody>
      </p:sp>
      <p:sp>
        <p:nvSpPr>
          <p:cNvPr id="3" name="Content Placeholder 2"/>
          <p:cNvSpPr>
            <a:spLocks noGrp="1"/>
          </p:cNvSpPr>
          <p:nvPr>
            <p:ph idx="1"/>
          </p:nvPr>
        </p:nvSpPr>
        <p:spPr/>
        <p:txBody>
          <a:bodyPr>
            <a:normAutofit/>
          </a:bodyPr>
          <a:lstStyle/>
          <a:p>
            <a:pPr>
              <a:lnSpc>
                <a:spcPct val="90000"/>
              </a:lnSpc>
            </a:pPr>
            <a:r>
              <a:rPr lang="en-US" altLang="en-US" sz="3000" dirty="0" smtClean="0">
                <a:ea typeface="ＭＳ Ｐゴシック" charset="-128"/>
              </a:rPr>
              <a:t>Equilibrium </a:t>
            </a:r>
            <a:r>
              <a:rPr lang="en-US" altLang="en-US" sz="3000" i="1" dirty="0" smtClean="0">
                <a:ea typeface="ＭＳ Ｐゴシック" charset="-128"/>
              </a:rPr>
              <a:t>vs</a:t>
            </a:r>
            <a:r>
              <a:rPr lang="en-US" altLang="en-US" sz="3000" dirty="0" smtClean="0">
                <a:ea typeface="ＭＳ Ｐゴシック" charset="-128"/>
              </a:rPr>
              <a:t>. Steady State in a Circuit</a:t>
            </a:r>
          </a:p>
          <a:p>
            <a:pPr>
              <a:lnSpc>
                <a:spcPct val="90000"/>
              </a:lnSpc>
            </a:pPr>
            <a:r>
              <a:rPr lang="en-US" altLang="en-US" sz="3000" dirty="0" smtClean="0">
                <a:ea typeface="ＭＳ Ｐゴシック" charset="-128"/>
              </a:rPr>
              <a:t>What is "used up" in a circuit?</a:t>
            </a:r>
          </a:p>
          <a:p>
            <a:pPr>
              <a:lnSpc>
                <a:spcPct val="90000"/>
              </a:lnSpc>
            </a:pPr>
            <a:r>
              <a:rPr lang="en-US" altLang="en-US" sz="3000" dirty="0" smtClean="0">
                <a:ea typeface="ＭＳ Ｐゴシック" charset="-128"/>
              </a:rPr>
              <a:t>Kirchhoff's Current Node Law</a:t>
            </a:r>
          </a:p>
          <a:p>
            <a:pPr>
              <a:lnSpc>
                <a:spcPct val="90000"/>
              </a:lnSpc>
            </a:pPr>
            <a:r>
              <a:rPr lang="en-US" altLang="en-US" sz="3000" b="1" dirty="0" smtClean="0">
                <a:ea typeface="ＭＳ Ｐゴシック" charset="-128"/>
              </a:rPr>
              <a:t>E</a:t>
            </a:r>
            <a:r>
              <a:rPr lang="en-US" altLang="en-US" sz="3000" dirty="0" smtClean="0">
                <a:ea typeface="ＭＳ Ｐゴシック" charset="-128"/>
              </a:rPr>
              <a:t>-field inside a wire </a:t>
            </a:r>
            <a:endParaRPr lang="en-US" altLang="en-US" sz="3000" b="1" dirty="0" smtClean="0">
              <a:ea typeface="ＭＳ Ｐゴシック" charset="-128"/>
            </a:endParaRPr>
          </a:p>
        </p:txBody>
      </p:sp>
      <p:cxnSp>
        <p:nvCxnSpPr>
          <p:cNvPr id="4"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A40E20C4-4D69-468C-8773-D91B380D7DED}" type="slidenum">
              <a:rPr lang="en-US" altLang="en-US" smtClean="0"/>
              <a:pPr/>
              <a:t>3</a:t>
            </a:fld>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0" y="-76200"/>
            <a:ext cx="9144000" cy="914400"/>
          </a:xfrm>
        </p:spPr>
        <p:txBody>
          <a:bodyPr/>
          <a:lstStyle/>
          <a:p>
            <a:r>
              <a:rPr lang="en-US" altLang="en-US" smtClean="0">
                <a:ea typeface="ＭＳ Ｐゴシック" charset="-128"/>
              </a:rPr>
              <a:t>Connecting a Circuit</a:t>
            </a:r>
          </a:p>
        </p:txBody>
      </p:sp>
      <p:cxnSp>
        <p:nvCxnSpPr>
          <p:cNvPr id="4" name="Straight Connector 6"/>
          <p:cNvCxnSpPr>
            <a:cxnSpLocks noChangeShapeType="1"/>
          </p:cNvCxnSpPr>
          <p:nvPr/>
        </p:nvCxnSpPr>
        <p:spPr bwMode="auto">
          <a:xfrm>
            <a:off x="0" y="1446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5843" name="TextBox 16"/>
          <p:cNvSpPr txBox="1">
            <a:spLocks noChangeArrowheads="1"/>
          </p:cNvSpPr>
          <p:nvPr/>
        </p:nvSpPr>
        <p:spPr bwMode="auto">
          <a:xfrm>
            <a:off x="-228600" y="609600"/>
            <a:ext cx="952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lstStyle>
            <a:lvl1pPr indent="2286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200" b="1" i="1">
                <a:solidFill>
                  <a:srgbClr val="0033CC"/>
                </a:solidFill>
                <a:latin typeface="Arial" charset="0"/>
              </a:rPr>
              <a:t>What happens just before and just after</a:t>
            </a:r>
          </a:p>
          <a:p>
            <a:pPr algn="ctr" eaLnBrk="1" hangingPunct="1"/>
            <a:r>
              <a:rPr lang="en-US" altLang="en-US" sz="2200" b="1" i="1">
                <a:solidFill>
                  <a:srgbClr val="0033CC"/>
                </a:solidFill>
                <a:latin typeface="Arial" charset="0"/>
              </a:rPr>
              <a:t>a circuit is connected?  </a:t>
            </a:r>
            <a:endParaRPr lang="en-US" altLang="en-US" sz="2200" b="1" i="1">
              <a:solidFill>
                <a:srgbClr val="0033CC"/>
              </a:solidFill>
            </a:endParaRPr>
          </a:p>
        </p:txBody>
      </p:sp>
      <p:sp>
        <p:nvSpPr>
          <p:cNvPr id="19" name="TextBox 18"/>
          <p:cNvSpPr txBox="1"/>
          <p:nvPr/>
        </p:nvSpPr>
        <p:spPr>
          <a:xfrm>
            <a:off x="152400" y="1592263"/>
            <a:ext cx="4778375" cy="43021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200" b="1" u="sng">
                <a:solidFill>
                  <a:srgbClr val="0033CC"/>
                </a:solidFill>
                <a:latin typeface="+mj-lt"/>
                <a:ea typeface="+mn-ea"/>
              </a:rPr>
              <a:t>Just after the circuit is connected:  </a:t>
            </a:r>
          </a:p>
        </p:txBody>
      </p:sp>
      <p:pic>
        <p:nvPicPr>
          <p:cNvPr id="35845"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395538"/>
            <a:ext cx="34925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25"/>
          <p:cNvSpPr txBox="1">
            <a:spLocks noChangeArrowheads="1"/>
          </p:cNvSpPr>
          <p:nvPr/>
        </p:nvSpPr>
        <p:spPr bwMode="auto">
          <a:xfrm>
            <a:off x="3919538" y="2455863"/>
            <a:ext cx="32131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CC0000"/>
                </a:solidFill>
                <a:latin typeface="Arial" charset="0"/>
              </a:rPr>
              <a:t>There is a </a:t>
            </a:r>
            <a:r>
              <a:rPr lang="en-US" altLang="en-US" sz="1800" b="1">
                <a:solidFill>
                  <a:srgbClr val="CC0000"/>
                </a:solidFill>
                <a:latin typeface="Arial" charset="0"/>
              </a:rPr>
              <a:t>disturbance</a:t>
            </a:r>
            <a:r>
              <a:rPr lang="en-US" altLang="en-US" sz="1800">
                <a:solidFill>
                  <a:srgbClr val="CC0000"/>
                </a:solidFill>
                <a:latin typeface="Arial" charset="0"/>
              </a:rPr>
              <a:t> in the</a:t>
            </a:r>
          </a:p>
          <a:p>
            <a:pPr eaLnBrk="1" hangingPunct="1"/>
            <a:r>
              <a:rPr lang="en-US" altLang="en-US" sz="1800">
                <a:solidFill>
                  <a:srgbClr val="CC0000"/>
                </a:solidFill>
                <a:latin typeface="Arial" charset="0"/>
              </a:rPr>
              <a:t>previous (equilibrium) E-field.</a:t>
            </a:r>
          </a:p>
          <a:p>
            <a:pPr eaLnBrk="1" hangingPunct="1"/>
            <a:endParaRPr lang="en-US" altLang="en-US" sz="1800">
              <a:solidFill>
                <a:srgbClr val="CC0000"/>
              </a:solidFill>
              <a:latin typeface="Arial" charset="0"/>
            </a:endParaRPr>
          </a:p>
        </p:txBody>
      </p:sp>
      <p:sp>
        <p:nvSpPr>
          <p:cNvPr id="28" name="TextBox 27"/>
          <p:cNvSpPr txBox="1"/>
          <p:nvPr/>
        </p:nvSpPr>
        <p:spPr>
          <a:xfrm>
            <a:off x="3944938" y="3530600"/>
            <a:ext cx="4316412"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Now the region next to the disturbance</a:t>
            </a:r>
          </a:p>
          <a:p>
            <a:pPr indent="228600">
              <a:defRPr/>
            </a:pPr>
            <a:r>
              <a:rPr lang="en-US" sz="1800">
                <a:solidFill>
                  <a:srgbClr val="CC0000"/>
                </a:solidFill>
                <a:latin typeface="+mj-lt"/>
                <a:ea typeface="+mn-ea"/>
              </a:rPr>
              <a:t>updates its E-field, and the next region...</a:t>
            </a:r>
          </a:p>
        </p:txBody>
      </p:sp>
      <p:pic>
        <p:nvPicPr>
          <p:cNvPr id="35848"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088" y="4706938"/>
            <a:ext cx="34925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3959225" y="5019675"/>
            <a:ext cx="4727575" cy="9239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The disturbance travels at the speed of light,</a:t>
            </a:r>
          </a:p>
          <a:p>
            <a:pPr indent="228600">
              <a:defRPr/>
            </a:pPr>
            <a:r>
              <a:rPr lang="en-US" sz="1800">
                <a:solidFill>
                  <a:srgbClr val="CC0000"/>
                </a:solidFill>
                <a:latin typeface="+mj-lt"/>
                <a:ea typeface="+mn-ea"/>
              </a:rPr>
              <a:t>and within a few </a:t>
            </a:r>
            <a:r>
              <a:rPr lang="en-US" sz="1800" b="1">
                <a:solidFill>
                  <a:srgbClr val="CC0000"/>
                </a:solidFill>
                <a:latin typeface="+mj-lt"/>
                <a:ea typeface="+mn-ea"/>
              </a:rPr>
              <a:t>nanoseconds</a:t>
            </a:r>
            <a:r>
              <a:rPr lang="en-US" sz="1800">
                <a:solidFill>
                  <a:srgbClr val="CC0000"/>
                </a:solidFill>
                <a:latin typeface="+mj-lt"/>
                <a:ea typeface="+mn-ea"/>
              </a:rPr>
              <a:t>,</a:t>
            </a:r>
          </a:p>
          <a:p>
            <a:pPr indent="228600">
              <a:defRPr/>
            </a:pPr>
            <a:r>
              <a:rPr lang="en-US" sz="1800" b="1">
                <a:solidFill>
                  <a:srgbClr val="CC0000"/>
                </a:solidFill>
                <a:latin typeface="+mj-lt"/>
                <a:ea typeface="+mn-ea"/>
              </a:rPr>
              <a:t>steady state</a:t>
            </a:r>
            <a:r>
              <a:rPr lang="en-US" sz="1800">
                <a:solidFill>
                  <a:srgbClr val="CC0000"/>
                </a:solidFill>
                <a:latin typeface="+mj-lt"/>
                <a:ea typeface="+mn-ea"/>
              </a:rPr>
              <a:t> is established.  </a:t>
            </a:r>
          </a:p>
        </p:txBody>
      </p:sp>
      <p:sp>
        <p:nvSpPr>
          <p:cNvPr id="2" name="Slide Number Placeholder 1"/>
          <p:cNvSpPr>
            <a:spLocks noGrp="1"/>
          </p:cNvSpPr>
          <p:nvPr>
            <p:ph type="sldNum" sz="quarter" idx="12"/>
          </p:nvPr>
        </p:nvSpPr>
        <p:spPr/>
        <p:txBody>
          <a:bodyPr/>
          <a:lstStyle/>
          <a:p>
            <a:fld id="{A40E20C4-4D69-468C-8773-D91B380D7DED}" type="slidenum">
              <a:rPr lang="en-US" altLang="en-US" smtClean="0"/>
              <a:pPr/>
              <a:t>30</a:t>
            </a:fld>
            <a:endParaRPr lang="en-US" altLang="en-US"/>
          </a:p>
        </p:txBody>
      </p:sp>
    </p:spTree>
    <p:extLst>
      <p:ext uri="{BB962C8B-B14F-4D97-AF65-F5344CB8AC3E}">
        <p14:creationId xmlns:p14="http://schemas.microsoft.com/office/powerpoint/2010/main" val="168722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009" name="Text Box 105"/>
          <p:cNvSpPr txBox="1">
            <a:spLocks noChangeArrowheads="1"/>
          </p:cNvSpPr>
          <p:nvPr/>
        </p:nvSpPr>
        <p:spPr bwMode="auto">
          <a:xfrm>
            <a:off x="2644775" y="4079875"/>
            <a:ext cx="3700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After steady state is reached:</a:t>
            </a:r>
            <a:endParaRPr lang="en-US" altLang="en-US"/>
          </a:p>
        </p:txBody>
      </p:sp>
      <p:graphicFrame>
        <p:nvGraphicFramePr>
          <p:cNvPr id="1148010" name="Object 2"/>
          <p:cNvGraphicFramePr>
            <a:graphicFrameLocks noChangeAspect="1"/>
          </p:cNvGraphicFramePr>
          <p:nvPr/>
        </p:nvGraphicFramePr>
        <p:xfrm>
          <a:off x="2965450" y="4953000"/>
          <a:ext cx="1223963" cy="460375"/>
        </p:xfrm>
        <a:graphic>
          <a:graphicData uri="http://schemas.openxmlformats.org/presentationml/2006/ole">
            <mc:AlternateContent xmlns:mc="http://schemas.openxmlformats.org/markup-compatibility/2006">
              <mc:Choice xmlns:v="urn:schemas-microsoft-com:vml" Requires="v">
                <p:oleObj spid="_x0000_s60718" name="Equation" r:id="rId4" imgW="609600" imgH="228600" progId="Equation.3">
                  <p:embed/>
                </p:oleObj>
              </mc:Choice>
              <mc:Fallback>
                <p:oleObj name="Equation" r:id="rId4" imgW="609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5450" y="4953000"/>
                        <a:ext cx="1223963" cy="4603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48011" name="Object 3"/>
          <p:cNvGraphicFramePr>
            <a:graphicFrameLocks noChangeAspect="1"/>
          </p:cNvGraphicFramePr>
          <p:nvPr/>
        </p:nvGraphicFramePr>
        <p:xfrm>
          <a:off x="2965450" y="5410200"/>
          <a:ext cx="2241550" cy="920750"/>
        </p:xfrm>
        <a:graphic>
          <a:graphicData uri="http://schemas.openxmlformats.org/presentationml/2006/ole">
            <mc:AlternateContent xmlns:mc="http://schemas.openxmlformats.org/markup-compatibility/2006">
              <mc:Choice xmlns:v="urn:schemas-microsoft-com:vml" Requires="v">
                <p:oleObj spid="_x0000_s60719" name="Equation" r:id="rId6" imgW="1117600" imgH="457200" progId="Equation.3">
                  <p:embed/>
                </p:oleObj>
              </mc:Choice>
              <mc:Fallback>
                <p:oleObj name="Equation" r:id="rId6" imgW="11176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5450" y="5410200"/>
                        <a:ext cx="2241550" cy="920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48012" name="Object 4"/>
          <p:cNvGraphicFramePr>
            <a:graphicFrameLocks noChangeAspect="1"/>
          </p:cNvGraphicFramePr>
          <p:nvPr/>
        </p:nvGraphicFramePr>
        <p:xfrm>
          <a:off x="5480050" y="4876800"/>
          <a:ext cx="2139950" cy="868363"/>
        </p:xfrm>
        <a:graphic>
          <a:graphicData uri="http://schemas.openxmlformats.org/presentationml/2006/ole">
            <mc:AlternateContent xmlns:mc="http://schemas.openxmlformats.org/markup-compatibility/2006">
              <mc:Choice xmlns:v="urn:schemas-microsoft-com:vml" Requires="v">
                <p:oleObj spid="_x0000_s60720" name="Equation" r:id="rId8" imgW="1066800" imgH="431800" progId="Equation.DSMT4">
                  <p:embed/>
                </p:oleObj>
              </mc:Choice>
              <mc:Fallback>
                <p:oleObj name="Equation" r:id="rId8" imgW="1066800" imgH="431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0050" y="4876800"/>
                        <a:ext cx="2139950" cy="868363"/>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48013" name="Line 109"/>
          <p:cNvSpPr>
            <a:spLocks noChangeShapeType="1"/>
          </p:cNvSpPr>
          <p:nvPr/>
        </p:nvSpPr>
        <p:spPr bwMode="auto">
          <a:xfrm>
            <a:off x="4337050" y="5257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4" name="Rectangle 117"/>
          <p:cNvSpPr>
            <a:spLocks noGrp="1" noChangeArrowheads="1"/>
          </p:cNvSpPr>
          <p:nvPr>
            <p:ph type="title"/>
          </p:nvPr>
        </p:nvSpPr>
        <p:spPr>
          <a:xfrm>
            <a:off x="0" y="0"/>
            <a:ext cx="9144000" cy="914400"/>
          </a:xfrm>
        </p:spPr>
        <p:txBody>
          <a:bodyPr/>
          <a:lstStyle/>
          <a:p>
            <a:pPr eaLnBrk="1" hangingPunct="1"/>
            <a:r>
              <a:rPr lang="en-US" altLang="en-US" smtClean="0">
                <a:ea typeface="ＭＳ Ｐゴシック" charset="-128"/>
              </a:rPr>
              <a:t>Surface Charge and Resistors</a:t>
            </a:r>
          </a:p>
        </p:txBody>
      </p:sp>
      <p:pic>
        <p:nvPicPr>
          <p:cNvPr id="37895" name="Picture 117" descr="Ch18-page640-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355850" y="1219200"/>
            <a:ext cx="4318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B3F0F751-CFF2-437A-ADC2-FBA73A0714A5}" type="slidenum">
              <a:rPr lang="en-US" altLang="en-US" smtClean="0"/>
              <a:pPr/>
              <a:t>31</a:t>
            </a:fld>
            <a:endParaRPr lang="en-US" altLang="en-US"/>
          </a:p>
        </p:txBody>
      </p:sp>
    </p:spTree>
    <p:extLst>
      <p:ext uri="{BB962C8B-B14F-4D97-AF65-F5344CB8AC3E}">
        <p14:creationId xmlns:p14="http://schemas.microsoft.com/office/powerpoint/2010/main" val="3296371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480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480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480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1148013"/>
                                        </p:tgtEl>
                                        <p:attrNameLst>
                                          <p:attrName>style.visibility</p:attrName>
                                        </p:attrNameLst>
                                      </p:cBhvr>
                                      <p:to>
                                        <p:strVal val="visible"/>
                                      </p:to>
                                    </p:set>
                                    <p:anim calcmode="lin" valueType="num">
                                      <p:cBhvr>
                                        <p:cTn id="19" dur="500" fill="hold"/>
                                        <p:tgtEl>
                                          <p:spTgt spid="1148013"/>
                                        </p:tgtEl>
                                        <p:attrNameLst>
                                          <p:attrName>ppt_x</p:attrName>
                                        </p:attrNameLst>
                                      </p:cBhvr>
                                      <p:tavLst>
                                        <p:tav tm="0">
                                          <p:val>
                                            <p:strVal val="#ppt_x-#ppt_w/2"/>
                                          </p:val>
                                        </p:tav>
                                        <p:tav tm="100000">
                                          <p:val>
                                            <p:strVal val="#ppt_x"/>
                                          </p:val>
                                        </p:tav>
                                      </p:tavLst>
                                    </p:anim>
                                    <p:anim calcmode="lin" valueType="num">
                                      <p:cBhvr>
                                        <p:cTn id="20" dur="500" fill="hold"/>
                                        <p:tgtEl>
                                          <p:spTgt spid="1148013"/>
                                        </p:tgtEl>
                                        <p:attrNameLst>
                                          <p:attrName>ppt_y</p:attrName>
                                        </p:attrNameLst>
                                      </p:cBhvr>
                                      <p:tavLst>
                                        <p:tav tm="0">
                                          <p:val>
                                            <p:strVal val="#ppt_y"/>
                                          </p:val>
                                        </p:tav>
                                        <p:tav tm="100000">
                                          <p:val>
                                            <p:strVal val="#ppt_y"/>
                                          </p:val>
                                        </p:tav>
                                      </p:tavLst>
                                    </p:anim>
                                    <p:anim calcmode="lin" valueType="num">
                                      <p:cBhvr>
                                        <p:cTn id="21" dur="500" fill="hold"/>
                                        <p:tgtEl>
                                          <p:spTgt spid="1148013"/>
                                        </p:tgtEl>
                                        <p:attrNameLst>
                                          <p:attrName>ppt_w</p:attrName>
                                        </p:attrNameLst>
                                      </p:cBhvr>
                                      <p:tavLst>
                                        <p:tav tm="0">
                                          <p:val>
                                            <p:fltVal val="0"/>
                                          </p:val>
                                        </p:tav>
                                        <p:tav tm="100000">
                                          <p:val>
                                            <p:strVal val="#ppt_w"/>
                                          </p:val>
                                        </p:tav>
                                      </p:tavLst>
                                    </p:anim>
                                    <p:anim calcmode="lin" valueType="num">
                                      <p:cBhvr>
                                        <p:cTn id="22" dur="500" fill="hold"/>
                                        <p:tgtEl>
                                          <p:spTgt spid="1148013"/>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499"/>
                                          </p:stCondLst>
                                        </p:cTn>
                                        <p:tgtEl>
                                          <p:spTgt spid="1148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009" grpId="0" autoUpdateAnimBg="0"/>
      <p:bldP spid="11480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2"/>
          <p:cNvGrpSpPr>
            <a:grpSpLocks/>
          </p:cNvGrpSpPr>
          <p:nvPr/>
        </p:nvGrpSpPr>
        <p:grpSpPr bwMode="auto">
          <a:xfrm>
            <a:off x="2133600" y="838200"/>
            <a:ext cx="6642100" cy="3416300"/>
            <a:chOff x="840" y="672"/>
            <a:chExt cx="4184" cy="2152"/>
          </a:xfrm>
        </p:grpSpPr>
        <p:pic>
          <p:nvPicPr>
            <p:cNvPr id="41993" name="Picture 3" descr="Fig17"/>
            <p:cNvPicPr>
              <a:picLocks noChangeAspect="1" noChangeArrowheads="1"/>
            </p:cNvPicPr>
            <p:nvPr/>
          </p:nvPicPr>
          <p:blipFill>
            <a:blip r:embed="rId3">
              <a:extLst>
                <a:ext uri="{28A0092B-C50C-407E-A947-70E740481C1C}">
                  <a14:useLocalDpi xmlns:a14="http://schemas.microsoft.com/office/drawing/2010/main" val="0"/>
                </a:ext>
              </a:extLst>
            </a:blip>
            <a:srcRect l="68420"/>
            <a:stretch>
              <a:fillRect/>
            </a:stretch>
          </p:blipFill>
          <p:spPr bwMode="auto">
            <a:xfrm>
              <a:off x="1248" y="1632"/>
              <a:ext cx="288"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4" descr="EnergizerBattery"/>
            <p:cNvPicPr>
              <a:picLocks noChangeAspect="1" noChangeArrowheads="1"/>
            </p:cNvPicPr>
            <p:nvPr/>
          </p:nvPicPr>
          <p:blipFill>
            <a:blip r:embed="rId4">
              <a:extLst>
                <a:ext uri="{28A0092B-C50C-407E-A947-70E740481C1C}">
                  <a14:useLocalDpi xmlns:a14="http://schemas.microsoft.com/office/drawing/2010/main" val="0"/>
                </a:ext>
              </a:extLst>
            </a:blip>
            <a:srcRect l="8722" t="78535" r="31837" b="7976"/>
            <a:stretch>
              <a:fillRect/>
            </a:stretch>
          </p:blipFill>
          <p:spPr bwMode="auto">
            <a:xfrm>
              <a:off x="2016" y="2208"/>
              <a:ext cx="100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5" descr="EnergizerBattery"/>
            <p:cNvPicPr>
              <a:picLocks noChangeAspect="1" noChangeArrowheads="1"/>
            </p:cNvPicPr>
            <p:nvPr/>
          </p:nvPicPr>
          <p:blipFill>
            <a:blip r:embed="rId4">
              <a:extLst>
                <a:ext uri="{28A0092B-C50C-407E-A947-70E740481C1C}">
                  <a14:useLocalDpi xmlns:a14="http://schemas.microsoft.com/office/drawing/2010/main" val="0"/>
                </a:ext>
              </a:extLst>
            </a:blip>
            <a:srcRect l="8722" t="57690" r="20515" b="26982"/>
            <a:stretch>
              <a:fillRect/>
            </a:stretch>
          </p:blipFill>
          <p:spPr bwMode="auto">
            <a:xfrm>
              <a:off x="2064" y="864"/>
              <a:ext cx="120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6" descr="Fig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 y="672"/>
              <a:ext cx="912"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7" name="Freeform 7"/>
            <p:cNvSpPr>
              <a:spLocks/>
            </p:cNvSpPr>
            <p:nvPr/>
          </p:nvSpPr>
          <p:spPr bwMode="auto">
            <a:xfrm>
              <a:off x="3216" y="1096"/>
              <a:ext cx="576" cy="64"/>
            </a:xfrm>
            <a:custGeom>
              <a:avLst/>
              <a:gdLst>
                <a:gd name="T0" fmla="*/ 0 w 576"/>
                <a:gd name="T1" fmla="*/ 56 h 64"/>
                <a:gd name="T2" fmla="*/ 144 w 576"/>
                <a:gd name="T3" fmla="*/ 56 h 64"/>
                <a:gd name="T4" fmla="*/ 288 w 576"/>
                <a:gd name="T5" fmla="*/ 8 h 64"/>
                <a:gd name="T6" fmla="*/ 576 w 576"/>
                <a:gd name="T7" fmla="*/ 8 h 64"/>
                <a:gd name="T8" fmla="*/ 0 60000 65536"/>
                <a:gd name="T9" fmla="*/ 0 60000 65536"/>
                <a:gd name="T10" fmla="*/ 0 60000 65536"/>
                <a:gd name="T11" fmla="*/ 0 60000 65536"/>
                <a:gd name="T12" fmla="*/ 0 w 576"/>
                <a:gd name="T13" fmla="*/ 0 h 64"/>
                <a:gd name="T14" fmla="*/ 576 w 576"/>
                <a:gd name="T15" fmla="*/ 64 h 64"/>
              </a:gdLst>
              <a:ahLst/>
              <a:cxnLst>
                <a:cxn ang="T8">
                  <a:pos x="T0" y="T1"/>
                </a:cxn>
                <a:cxn ang="T9">
                  <a:pos x="T2" y="T3"/>
                </a:cxn>
                <a:cxn ang="T10">
                  <a:pos x="T4" y="T5"/>
                </a:cxn>
                <a:cxn ang="T11">
                  <a:pos x="T6" y="T7"/>
                </a:cxn>
              </a:cxnLst>
              <a:rect l="T12" t="T13" r="T14" b="T15"/>
              <a:pathLst>
                <a:path w="576" h="64">
                  <a:moveTo>
                    <a:pt x="0" y="56"/>
                  </a:moveTo>
                  <a:cubicBezTo>
                    <a:pt x="48" y="60"/>
                    <a:pt x="96" y="64"/>
                    <a:pt x="144" y="56"/>
                  </a:cubicBezTo>
                  <a:cubicBezTo>
                    <a:pt x="192" y="48"/>
                    <a:pt x="216" y="16"/>
                    <a:pt x="288" y="8"/>
                  </a:cubicBezTo>
                  <a:cubicBezTo>
                    <a:pt x="360" y="0"/>
                    <a:pt x="468" y="4"/>
                    <a:pt x="576" y="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98" name="Freeform 8"/>
            <p:cNvSpPr>
              <a:spLocks/>
            </p:cNvSpPr>
            <p:nvPr/>
          </p:nvSpPr>
          <p:spPr bwMode="auto">
            <a:xfrm>
              <a:off x="3888" y="1248"/>
              <a:ext cx="624" cy="976"/>
            </a:xfrm>
            <a:custGeom>
              <a:avLst/>
              <a:gdLst>
                <a:gd name="T0" fmla="*/ 0 w 624"/>
                <a:gd name="T1" fmla="*/ 48 h 976"/>
                <a:gd name="T2" fmla="*/ 48 w 624"/>
                <a:gd name="T3" fmla="*/ 192 h 976"/>
                <a:gd name="T4" fmla="*/ 240 w 624"/>
                <a:gd name="T5" fmla="*/ 240 h 976"/>
                <a:gd name="T6" fmla="*/ 240 w 624"/>
                <a:gd name="T7" fmla="*/ 480 h 976"/>
                <a:gd name="T8" fmla="*/ 48 w 624"/>
                <a:gd name="T9" fmla="*/ 768 h 976"/>
                <a:gd name="T10" fmla="*/ 96 w 624"/>
                <a:gd name="T11" fmla="*/ 960 h 976"/>
                <a:gd name="T12" fmla="*/ 432 w 624"/>
                <a:gd name="T13" fmla="*/ 816 h 976"/>
                <a:gd name="T14" fmla="*/ 624 w 624"/>
                <a:gd name="T15" fmla="*/ 0 h 976"/>
                <a:gd name="T16" fmla="*/ 0 60000 65536"/>
                <a:gd name="T17" fmla="*/ 0 60000 65536"/>
                <a:gd name="T18" fmla="*/ 0 60000 65536"/>
                <a:gd name="T19" fmla="*/ 0 60000 65536"/>
                <a:gd name="T20" fmla="*/ 0 60000 65536"/>
                <a:gd name="T21" fmla="*/ 0 60000 65536"/>
                <a:gd name="T22" fmla="*/ 0 60000 65536"/>
                <a:gd name="T23" fmla="*/ 0 60000 65536"/>
                <a:gd name="T24" fmla="*/ 0 w 624"/>
                <a:gd name="T25" fmla="*/ 0 h 976"/>
                <a:gd name="T26" fmla="*/ 624 w 624"/>
                <a:gd name="T27" fmla="*/ 976 h 9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4" h="976">
                  <a:moveTo>
                    <a:pt x="0" y="48"/>
                  </a:moveTo>
                  <a:cubicBezTo>
                    <a:pt x="4" y="104"/>
                    <a:pt x="8" y="160"/>
                    <a:pt x="48" y="192"/>
                  </a:cubicBezTo>
                  <a:cubicBezTo>
                    <a:pt x="88" y="224"/>
                    <a:pt x="208" y="192"/>
                    <a:pt x="240" y="240"/>
                  </a:cubicBezTo>
                  <a:cubicBezTo>
                    <a:pt x="272" y="288"/>
                    <a:pt x="272" y="392"/>
                    <a:pt x="240" y="480"/>
                  </a:cubicBezTo>
                  <a:cubicBezTo>
                    <a:pt x="208" y="568"/>
                    <a:pt x="72" y="688"/>
                    <a:pt x="48" y="768"/>
                  </a:cubicBezTo>
                  <a:cubicBezTo>
                    <a:pt x="24" y="848"/>
                    <a:pt x="32" y="952"/>
                    <a:pt x="96" y="960"/>
                  </a:cubicBezTo>
                  <a:cubicBezTo>
                    <a:pt x="160" y="968"/>
                    <a:pt x="344" y="976"/>
                    <a:pt x="432" y="816"/>
                  </a:cubicBezTo>
                  <a:cubicBezTo>
                    <a:pt x="520" y="656"/>
                    <a:pt x="572" y="328"/>
                    <a:pt x="62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99" name="Freeform 9"/>
            <p:cNvSpPr>
              <a:spLocks/>
            </p:cNvSpPr>
            <p:nvPr/>
          </p:nvSpPr>
          <p:spPr bwMode="auto">
            <a:xfrm>
              <a:off x="2976" y="1104"/>
              <a:ext cx="2048" cy="1720"/>
            </a:xfrm>
            <a:custGeom>
              <a:avLst/>
              <a:gdLst>
                <a:gd name="T0" fmla="*/ 1632 w 2048"/>
                <a:gd name="T1" fmla="*/ 0 h 1720"/>
                <a:gd name="T2" fmla="*/ 1872 w 2048"/>
                <a:gd name="T3" fmla="*/ 144 h 1720"/>
                <a:gd name="T4" fmla="*/ 2016 w 2048"/>
                <a:gd name="T5" fmla="*/ 864 h 1720"/>
                <a:gd name="T6" fmla="*/ 1680 w 2048"/>
                <a:gd name="T7" fmla="*/ 1584 h 1720"/>
                <a:gd name="T8" fmla="*/ 480 w 2048"/>
                <a:gd name="T9" fmla="*/ 1680 h 1720"/>
                <a:gd name="T10" fmla="*/ 0 w 2048"/>
                <a:gd name="T11" fmla="*/ 1488 h 1720"/>
                <a:gd name="T12" fmla="*/ 0 60000 65536"/>
                <a:gd name="T13" fmla="*/ 0 60000 65536"/>
                <a:gd name="T14" fmla="*/ 0 60000 65536"/>
                <a:gd name="T15" fmla="*/ 0 60000 65536"/>
                <a:gd name="T16" fmla="*/ 0 60000 65536"/>
                <a:gd name="T17" fmla="*/ 0 60000 65536"/>
                <a:gd name="T18" fmla="*/ 0 w 2048"/>
                <a:gd name="T19" fmla="*/ 0 h 1720"/>
                <a:gd name="T20" fmla="*/ 2048 w 2048"/>
                <a:gd name="T21" fmla="*/ 1720 h 1720"/>
              </a:gdLst>
              <a:ahLst/>
              <a:cxnLst>
                <a:cxn ang="T12">
                  <a:pos x="T0" y="T1"/>
                </a:cxn>
                <a:cxn ang="T13">
                  <a:pos x="T2" y="T3"/>
                </a:cxn>
                <a:cxn ang="T14">
                  <a:pos x="T4" y="T5"/>
                </a:cxn>
                <a:cxn ang="T15">
                  <a:pos x="T6" y="T7"/>
                </a:cxn>
                <a:cxn ang="T16">
                  <a:pos x="T8" y="T9"/>
                </a:cxn>
                <a:cxn ang="T17">
                  <a:pos x="T10" y="T11"/>
                </a:cxn>
              </a:cxnLst>
              <a:rect l="T18" t="T19" r="T20" b="T21"/>
              <a:pathLst>
                <a:path w="2048" h="1720">
                  <a:moveTo>
                    <a:pt x="1632" y="0"/>
                  </a:moveTo>
                  <a:cubicBezTo>
                    <a:pt x="1720" y="0"/>
                    <a:pt x="1808" y="0"/>
                    <a:pt x="1872" y="144"/>
                  </a:cubicBezTo>
                  <a:cubicBezTo>
                    <a:pt x="1936" y="288"/>
                    <a:pt x="2048" y="624"/>
                    <a:pt x="2016" y="864"/>
                  </a:cubicBezTo>
                  <a:cubicBezTo>
                    <a:pt x="1984" y="1104"/>
                    <a:pt x="1936" y="1448"/>
                    <a:pt x="1680" y="1584"/>
                  </a:cubicBezTo>
                  <a:cubicBezTo>
                    <a:pt x="1424" y="1720"/>
                    <a:pt x="760" y="1696"/>
                    <a:pt x="480" y="1680"/>
                  </a:cubicBezTo>
                  <a:cubicBezTo>
                    <a:pt x="200" y="1664"/>
                    <a:pt x="100" y="1576"/>
                    <a:pt x="0" y="148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00" name="Freeform 10"/>
            <p:cNvSpPr>
              <a:spLocks/>
            </p:cNvSpPr>
            <p:nvPr/>
          </p:nvSpPr>
          <p:spPr bwMode="auto">
            <a:xfrm>
              <a:off x="1424" y="1888"/>
              <a:ext cx="1792" cy="464"/>
            </a:xfrm>
            <a:custGeom>
              <a:avLst/>
              <a:gdLst>
                <a:gd name="T0" fmla="*/ 1552 w 1792"/>
                <a:gd name="T1" fmla="*/ 464 h 464"/>
                <a:gd name="T2" fmla="*/ 1744 w 1792"/>
                <a:gd name="T3" fmla="*/ 416 h 464"/>
                <a:gd name="T4" fmla="*/ 1744 w 1792"/>
                <a:gd name="T5" fmla="*/ 224 h 464"/>
                <a:gd name="T6" fmla="*/ 1456 w 1792"/>
                <a:gd name="T7" fmla="*/ 32 h 464"/>
                <a:gd name="T8" fmla="*/ 688 w 1792"/>
                <a:gd name="T9" fmla="*/ 32 h 464"/>
                <a:gd name="T10" fmla="*/ 112 w 1792"/>
                <a:gd name="T11" fmla="*/ 176 h 464"/>
                <a:gd name="T12" fmla="*/ 16 w 1792"/>
                <a:gd name="T13" fmla="*/ 176 h 464"/>
                <a:gd name="T14" fmla="*/ 0 60000 65536"/>
                <a:gd name="T15" fmla="*/ 0 60000 65536"/>
                <a:gd name="T16" fmla="*/ 0 60000 65536"/>
                <a:gd name="T17" fmla="*/ 0 60000 65536"/>
                <a:gd name="T18" fmla="*/ 0 60000 65536"/>
                <a:gd name="T19" fmla="*/ 0 60000 65536"/>
                <a:gd name="T20" fmla="*/ 0 60000 65536"/>
                <a:gd name="T21" fmla="*/ 0 w 1792"/>
                <a:gd name="T22" fmla="*/ 0 h 464"/>
                <a:gd name="T23" fmla="*/ 1792 w 1792"/>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2" h="464">
                  <a:moveTo>
                    <a:pt x="1552" y="464"/>
                  </a:moveTo>
                  <a:cubicBezTo>
                    <a:pt x="1632" y="460"/>
                    <a:pt x="1712" y="456"/>
                    <a:pt x="1744" y="416"/>
                  </a:cubicBezTo>
                  <a:cubicBezTo>
                    <a:pt x="1776" y="376"/>
                    <a:pt x="1792" y="288"/>
                    <a:pt x="1744" y="224"/>
                  </a:cubicBezTo>
                  <a:cubicBezTo>
                    <a:pt x="1696" y="160"/>
                    <a:pt x="1632" y="64"/>
                    <a:pt x="1456" y="32"/>
                  </a:cubicBezTo>
                  <a:cubicBezTo>
                    <a:pt x="1280" y="0"/>
                    <a:pt x="912" y="8"/>
                    <a:pt x="688" y="32"/>
                  </a:cubicBezTo>
                  <a:cubicBezTo>
                    <a:pt x="464" y="56"/>
                    <a:pt x="224" y="152"/>
                    <a:pt x="112" y="176"/>
                  </a:cubicBezTo>
                  <a:cubicBezTo>
                    <a:pt x="0" y="200"/>
                    <a:pt x="8" y="188"/>
                    <a:pt x="16" y="17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01" name="Freeform 11"/>
            <p:cNvSpPr>
              <a:spLocks/>
            </p:cNvSpPr>
            <p:nvPr/>
          </p:nvSpPr>
          <p:spPr bwMode="auto">
            <a:xfrm>
              <a:off x="840" y="1200"/>
              <a:ext cx="1224" cy="1192"/>
            </a:xfrm>
            <a:custGeom>
              <a:avLst/>
              <a:gdLst>
                <a:gd name="T0" fmla="*/ 552 w 1224"/>
                <a:gd name="T1" fmla="*/ 1008 h 1192"/>
                <a:gd name="T2" fmla="*/ 504 w 1224"/>
                <a:gd name="T3" fmla="*/ 1152 h 1192"/>
                <a:gd name="T4" fmla="*/ 216 w 1224"/>
                <a:gd name="T5" fmla="*/ 1152 h 1192"/>
                <a:gd name="T6" fmla="*/ 24 w 1224"/>
                <a:gd name="T7" fmla="*/ 912 h 1192"/>
                <a:gd name="T8" fmla="*/ 72 w 1224"/>
                <a:gd name="T9" fmla="*/ 384 h 1192"/>
                <a:gd name="T10" fmla="*/ 408 w 1224"/>
                <a:gd name="T11" fmla="*/ 144 h 1192"/>
                <a:gd name="T12" fmla="*/ 1224 w 1224"/>
                <a:gd name="T13" fmla="*/ 0 h 1192"/>
                <a:gd name="T14" fmla="*/ 0 60000 65536"/>
                <a:gd name="T15" fmla="*/ 0 60000 65536"/>
                <a:gd name="T16" fmla="*/ 0 60000 65536"/>
                <a:gd name="T17" fmla="*/ 0 60000 65536"/>
                <a:gd name="T18" fmla="*/ 0 60000 65536"/>
                <a:gd name="T19" fmla="*/ 0 60000 65536"/>
                <a:gd name="T20" fmla="*/ 0 60000 65536"/>
                <a:gd name="T21" fmla="*/ 0 w 1224"/>
                <a:gd name="T22" fmla="*/ 0 h 1192"/>
                <a:gd name="T23" fmla="*/ 1224 w 1224"/>
                <a:gd name="T24" fmla="*/ 1192 h 1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4" h="1192">
                  <a:moveTo>
                    <a:pt x="552" y="1008"/>
                  </a:moveTo>
                  <a:cubicBezTo>
                    <a:pt x="556" y="1068"/>
                    <a:pt x="560" y="1128"/>
                    <a:pt x="504" y="1152"/>
                  </a:cubicBezTo>
                  <a:cubicBezTo>
                    <a:pt x="448" y="1176"/>
                    <a:pt x="296" y="1192"/>
                    <a:pt x="216" y="1152"/>
                  </a:cubicBezTo>
                  <a:cubicBezTo>
                    <a:pt x="136" y="1112"/>
                    <a:pt x="48" y="1040"/>
                    <a:pt x="24" y="912"/>
                  </a:cubicBezTo>
                  <a:cubicBezTo>
                    <a:pt x="0" y="784"/>
                    <a:pt x="8" y="512"/>
                    <a:pt x="72" y="384"/>
                  </a:cubicBezTo>
                  <a:cubicBezTo>
                    <a:pt x="136" y="256"/>
                    <a:pt x="216" y="208"/>
                    <a:pt x="408" y="144"/>
                  </a:cubicBezTo>
                  <a:cubicBezTo>
                    <a:pt x="600" y="80"/>
                    <a:pt x="912" y="40"/>
                    <a:pt x="122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69420" name="Text Box 12"/>
          <p:cNvSpPr txBox="1">
            <a:spLocks noChangeArrowheads="1"/>
          </p:cNvSpPr>
          <p:nvPr/>
        </p:nvSpPr>
        <p:spPr bwMode="auto">
          <a:xfrm>
            <a:off x="914400" y="4724400"/>
            <a:ext cx="702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Energy conservation (the Kirchhoff loop rule [2</a:t>
            </a:r>
            <a:r>
              <a:rPr lang="en-US" altLang="en-US" baseline="30000">
                <a:solidFill>
                  <a:srgbClr val="FF0000"/>
                </a:solidFill>
              </a:rPr>
              <a:t>nd</a:t>
            </a:r>
            <a:r>
              <a:rPr lang="en-US" altLang="en-US">
                <a:solidFill>
                  <a:srgbClr val="FF0000"/>
                </a:solidFill>
              </a:rPr>
              <a:t> law]):</a:t>
            </a:r>
            <a:endParaRPr lang="en-US" altLang="en-US"/>
          </a:p>
        </p:txBody>
      </p:sp>
      <p:sp>
        <p:nvSpPr>
          <p:cNvPr id="1169421" name="Text Box 13"/>
          <p:cNvSpPr txBox="1">
            <a:spLocks noChangeArrowheads="1"/>
          </p:cNvSpPr>
          <p:nvPr/>
        </p:nvSpPr>
        <p:spPr bwMode="auto">
          <a:xfrm>
            <a:off x="838200" y="5334000"/>
            <a:ext cx="7769225" cy="498475"/>
          </a:xfrm>
          <a:prstGeom prst="rect">
            <a:avLst/>
          </a:prstGeom>
          <a:solidFill>
            <a:srgbClr val="F6F63F"/>
          </a:solidFill>
          <a:ln w="9525">
            <a:solidFill>
              <a:schemeClr val="accent2"/>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ym typeface="Symbol" charset="2"/>
              </a:rPr>
              <a:t></a:t>
            </a:r>
            <a:r>
              <a:rPr lang="en-US" altLang="en-US" i="1">
                <a:sym typeface="Symbol" charset="2"/>
              </a:rPr>
              <a:t>V</a:t>
            </a:r>
            <a:r>
              <a:rPr lang="en-US" altLang="en-US" baseline="-25000">
                <a:sym typeface="Symbol" charset="2"/>
              </a:rPr>
              <a:t>1</a:t>
            </a:r>
            <a:r>
              <a:rPr lang="en-US" altLang="en-US">
                <a:sym typeface="Symbol" charset="2"/>
              </a:rPr>
              <a:t> + </a:t>
            </a:r>
            <a:r>
              <a:rPr lang="en-US" altLang="en-US" i="1">
                <a:sym typeface="Symbol" charset="2"/>
              </a:rPr>
              <a:t>V</a:t>
            </a:r>
            <a:r>
              <a:rPr lang="en-US" altLang="en-US" baseline="-25000">
                <a:sym typeface="Symbol" charset="2"/>
              </a:rPr>
              <a:t>2</a:t>
            </a:r>
            <a:r>
              <a:rPr lang="en-US" altLang="en-US">
                <a:sym typeface="Symbol" charset="2"/>
              </a:rPr>
              <a:t> + </a:t>
            </a:r>
            <a:r>
              <a:rPr lang="en-US" altLang="en-US" i="1">
                <a:sym typeface="Symbol" charset="2"/>
              </a:rPr>
              <a:t>V</a:t>
            </a:r>
            <a:r>
              <a:rPr lang="en-US" altLang="en-US" baseline="-25000">
                <a:sym typeface="Symbol" charset="2"/>
              </a:rPr>
              <a:t>3</a:t>
            </a:r>
            <a:r>
              <a:rPr lang="en-US" altLang="en-US">
                <a:sym typeface="Symbol" charset="2"/>
              </a:rPr>
              <a:t> + … = 0     along any closed path in a circuit</a:t>
            </a:r>
          </a:p>
        </p:txBody>
      </p:sp>
      <p:sp>
        <p:nvSpPr>
          <p:cNvPr id="1169422" name="Rectangle 14"/>
          <p:cNvSpPr>
            <a:spLocks noChangeArrowheads="1"/>
          </p:cNvSpPr>
          <p:nvPr/>
        </p:nvSpPr>
        <p:spPr bwMode="auto">
          <a:xfrm>
            <a:off x="2362200" y="1981200"/>
            <a:ext cx="1631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ym typeface="Symbol" charset="2"/>
              </a:rPr>
              <a:t></a:t>
            </a:r>
            <a:r>
              <a:rPr lang="en-US" altLang="en-US" i="1"/>
              <a:t>V</a:t>
            </a:r>
            <a:r>
              <a:rPr lang="en-US" altLang="en-US" i="1" baseline="-25000"/>
              <a:t>wire</a:t>
            </a:r>
            <a:r>
              <a:rPr lang="en-US" altLang="en-US" i="1"/>
              <a:t> = EL</a:t>
            </a:r>
          </a:p>
        </p:txBody>
      </p:sp>
      <p:sp>
        <p:nvSpPr>
          <p:cNvPr id="1169423" name="Rectangle 15"/>
          <p:cNvSpPr>
            <a:spLocks noChangeArrowheads="1"/>
          </p:cNvSpPr>
          <p:nvPr/>
        </p:nvSpPr>
        <p:spPr bwMode="auto">
          <a:xfrm>
            <a:off x="4343400" y="2057400"/>
            <a:ext cx="16446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sym typeface="Symbol" charset="2"/>
              </a:rPr>
              <a:t></a:t>
            </a:r>
            <a:r>
              <a:rPr lang="en-US" altLang="en-US" i="1">
                <a:solidFill>
                  <a:srgbClr val="FF0000"/>
                </a:solidFill>
              </a:rPr>
              <a:t>V</a:t>
            </a:r>
            <a:r>
              <a:rPr lang="en-US" altLang="en-US" i="1" baseline="-25000">
                <a:solidFill>
                  <a:srgbClr val="FF0000"/>
                </a:solidFill>
              </a:rPr>
              <a:t>battery</a:t>
            </a:r>
            <a:r>
              <a:rPr lang="en-US" altLang="en-US" i="1">
                <a:solidFill>
                  <a:srgbClr val="FF0000"/>
                </a:solidFill>
              </a:rPr>
              <a:t> = ?</a:t>
            </a:r>
          </a:p>
        </p:txBody>
      </p:sp>
      <p:sp>
        <p:nvSpPr>
          <p:cNvPr id="1169424" name="Text Box 16"/>
          <p:cNvSpPr txBox="1">
            <a:spLocks noChangeArrowheads="1"/>
          </p:cNvSpPr>
          <p:nvPr/>
        </p:nvSpPr>
        <p:spPr bwMode="auto">
          <a:xfrm>
            <a:off x="1600200" y="6096000"/>
            <a:ext cx="48164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ym typeface="Symbol" charset="2"/>
              </a:rPr>
              <a:t></a:t>
            </a:r>
            <a:r>
              <a:rPr lang="en-US" altLang="en-US" i="1"/>
              <a:t>V= </a:t>
            </a:r>
            <a:r>
              <a:rPr lang="en-US" altLang="en-US">
                <a:sym typeface="Symbol" charset="2"/>
              </a:rPr>
              <a:t></a:t>
            </a:r>
            <a:r>
              <a:rPr lang="en-US" altLang="en-US" i="1"/>
              <a:t>U/q   </a:t>
            </a:r>
            <a:r>
              <a:rPr lang="en-US" altLang="en-US">
                <a:solidFill>
                  <a:schemeClr val="accent2"/>
                </a:solidFill>
                <a:sym typeface="Symbol" charset="2"/>
              </a:rPr>
              <a:t> energy per unit charge</a:t>
            </a:r>
            <a:endParaRPr lang="en-US" altLang="en-US"/>
          </a:p>
        </p:txBody>
      </p:sp>
      <p:sp>
        <p:nvSpPr>
          <p:cNvPr id="41991" name="Rectangle 17"/>
          <p:cNvSpPr>
            <a:spLocks noGrp="1" noChangeArrowheads="1"/>
          </p:cNvSpPr>
          <p:nvPr>
            <p:ph type="title"/>
          </p:nvPr>
        </p:nvSpPr>
        <p:spPr/>
        <p:txBody>
          <a:bodyPr/>
          <a:lstStyle/>
          <a:p>
            <a:r>
              <a:rPr lang="en-US" altLang="en-US" smtClean="0">
                <a:ea typeface="ＭＳ Ｐゴシック" charset="-128"/>
              </a:rPr>
              <a:t>Energy in a Circuit</a:t>
            </a:r>
          </a:p>
        </p:txBody>
      </p:sp>
      <p:cxnSp>
        <p:nvCxnSpPr>
          <p:cNvPr id="18"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B3F0F751-CFF2-437A-ADC2-FBA73A0714A5}" type="slidenum">
              <a:rPr lang="en-US" altLang="en-US" smtClean="0"/>
              <a:pPr/>
              <a:t>32</a:t>
            </a:fld>
            <a:endParaRPr lang="en-US" altLang="en-US"/>
          </a:p>
        </p:txBody>
      </p:sp>
    </p:spTree>
    <p:extLst>
      <p:ext uri="{BB962C8B-B14F-4D97-AF65-F5344CB8AC3E}">
        <p14:creationId xmlns:p14="http://schemas.microsoft.com/office/powerpoint/2010/main" val="45388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694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694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694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694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69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420" grpId="0"/>
      <p:bldP spid="1169421" grpId="0" animBg="1" autoUpdateAnimBg="0"/>
      <p:bldP spid="1169422" grpId="0" autoUpdateAnimBg="0"/>
      <p:bldP spid="1169423" grpId="0" autoUpdateAnimBg="0"/>
      <p:bldP spid="116942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1" name="Text Box 3"/>
          <p:cNvSpPr txBox="1">
            <a:spLocks noChangeArrowheads="1"/>
          </p:cNvSpPr>
          <p:nvPr/>
        </p:nvSpPr>
        <p:spPr bwMode="auto">
          <a:xfrm>
            <a:off x="4724400" y="4267200"/>
            <a:ext cx="3657600" cy="4984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ym typeface="Symbol" charset="2"/>
              </a:rPr>
              <a:t></a:t>
            </a:r>
            <a:r>
              <a:rPr lang="en-US" altLang="en-US" i="1">
                <a:sym typeface="Symbol" charset="2"/>
              </a:rPr>
              <a:t>V</a:t>
            </a:r>
            <a:r>
              <a:rPr lang="en-US" altLang="en-US" baseline="-25000">
                <a:sym typeface="Symbol" charset="2"/>
              </a:rPr>
              <a:t>1</a:t>
            </a:r>
            <a:r>
              <a:rPr lang="en-US" altLang="en-US">
                <a:sym typeface="Symbol" charset="2"/>
              </a:rPr>
              <a:t> + </a:t>
            </a:r>
            <a:r>
              <a:rPr lang="en-US" altLang="en-US" i="1">
                <a:sym typeface="Symbol" charset="2"/>
              </a:rPr>
              <a:t>V</a:t>
            </a:r>
            <a:r>
              <a:rPr lang="en-US" altLang="en-US" baseline="-25000">
                <a:sym typeface="Symbol" charset="2"/>
              </a:rPr>
              <a:t>2</a:t>
            </a:r>
            <a:r>
              <a:rPr lang="en-US" altLang="en-US">
                <a:sym typeface="Symbol" charset="2"/>
              </a:rPr>
              <a:t> + </a:t>
            </a:r>
            <a:r>
              <a:rPr lang="en-US" altLang="en-US" i="1">
                <a:sym typeface="Symbol" charset="2"/>
              </a:rPr>
              <a:t>V</a:t>
            </a:r>
            <a:r>
              <a:rPr lang="en-US" altLang="en-US" baseline="-25000">
                <a:sym typeface="Symbol" charset="2"/>
              </a:rPr>
              <a:t>3</a:t>
            </a:r>
            <a:r>
              <a:rPr lang="en-US" altLang="en-US">
                <a:sym typeface="Symbol" charset="2"/>
              </a:rPr>
              <a:t> + </a:t>
            </a:r>
            <a:r>
              <a:rPr lang="en-US" altLang="en-US" i="1">
                <a:sym typeface="Symbol" charset="2"/>
              </a:rPr>
              <a:t>V</a:t>
            </a:r>
            <a:r>
              <a:rPr lang="en-US" altLang="en-US" baseline="-25000">
                <a:sym typeface="Symbol" charset="2"/>
              </a:rPr>
              <a:t>4</a:t>
            </a:r>
            <a:r>
              <a:rPr lang="en-US" altLang="en-US">
                <a:sym typeface="Symbol" charset="2"/>
              </a:rPr>
              <a:t> = 0</a:t>
            </a:r>
          </a:p>
        </p:txBody>
      </p:sp>
      <p:pic>
        <p:nvPicPr>
          <p:cNvPr id="1189892" name="Picture 4" descr="Fig18"/>
          <p:cNvPicPr>
            <a:picLocks noChangeAspect="1" noChangeArrowheads="1"/>
          </p:cNvPicPr>
          <p:nvPr/>
        </p:nvPicPr>
        <p:blipFill>
          <a:blip r:embed="rId3">
            <a:lum contrast="12000"/>
            <a:extLst>
              <a:ext uri="{28A0092B-C50C-407E-A947-70E740481C1C}">
                <a14:useLocalDpi xmlns:a14="http://schemas.microsoft.com/office/drawing/2010/main" val="0"/>
              </a:ext>
            </a:extLst>
          </a:blip>
          <a:srcRect r="4651"/>
          <a:stretch>
            <a:fillRect/>
          </a:stretch>
        </p:blipFill>
        <p:spPr bwMode="auto">
          <a:xfrm rot="-71712">
            <a:off x="152400" y="2997200"/>
            <a:ext cx="4038600"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9893" name="Text Box 5"/>
          <p:cNvSpPr txBox="1">
            <a:spLocks noChangeArrowheads="1"/>
          </p:cNvSpPr>
          <p:nvPr/>
        </p:nvSpPr>
        <p:spPr bwMode="auto">
          <a:xfrm>
            <a:off x="3810000" y="6019800"/>
            <a:ext cx="501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ym typeface="Symbol" charset="2"/>
              </a:rPr>
              <a:t>(</a:t>
            </a:r>
            <a:r>
              <a:rPr lang="en-US" altLang="en-US" i="1">
                <a:sym typeface="Symbol" charset="2"/>
              </a:rPr>
              <a:t>V</a:t>
            </a:r>
            <a:r>
              <a:rPr lang="en-US" altLang="en-US" baseline="-25000">
                <a:sym typeface="Symbol" charset="2"/>
              </a:rPr>
              <a:t>B</a:t>
            </a:r>
            <a:r>
              <a:rPr lang="en-US" altLang="en-US">
                <a:sym typeface="Symbol" charset="2"/>
              </a:rPr>
              <a:t>-</a:t>
            </a:r>
            <a:r>
              <a:rPr lang="en-US" altLang="en-US" i="1">
                <a:sym typeface="Symbol" charset="2"/>
              </a:rPr>
              <a:t>V</a:t>
            </a:r>
            <a:r>
              <a:rPr lang="en-US" altLang="en-US" baseline="-25000">
                <a:sym typeface="Symbol" charset="2"/>
              </a:rPr>
              <a:t>A</a:t>
            </a:r>
            <a:r>
              <a:rPr lang="en-US" altLang="en-US">
                <a:sym typeface="Symbol" charset="2"/>
              </a:rPr>
              <a:t>)+ (</a:t>
            </a:r>
            <a:r>
              <a:rPr lang="en-US" altLang="en-US" i="1">
                <a:sym typeface="Symbol" charset="2"/>
              </a:rPr>
              <a:t>V</a:t>
            </a:r>
            <a:r>
              <a:rPr lang="en-US" altLang="en-US" baseline="-25000">
                <a:sym typeface="Symbol" charset="2"/>
              </a:rPr>
              <a:t>C</a:t>
            </a:r>
            <a:r>
              <a:rPr lang="en-US" altLang="en-US">
                <a:sym typeface="Symbol" charset="2"/>
              </a:rPr>
              <a:t>-</a:t>
            </a:r>
            <a:r>
              <a:rPr lang="en-US" altLang="en-US" i="1">
                <a:sym typeface="Symbol" charset="2"/>
              </a:rPr>
              <a:t>V</a:t>
            </a:r>
            <a:r>
              <a:rPr lang="en-US" altLang="en-US" baseline="-25000">
                <a:sym typeface="Symbol" charset="2"/>
              </a:rPr>
              <a:t>B</a:t>
            </a:r>
            <a:r>
              <a:rPr lang="en-US" altLang="en-US">
                <a:sym typeface="Symbol" charset="2"/>
              </a:rPr>
              <a:t>)+ (</a:t>
            </a:r>
            <a:r>
              <a:rPr lang="en-US" altLang="en-US" i="1">
                <a:sym typeface="Symbol" charset="2"/>
              </a:rPr>
              <a:t>V</a:t>
            </a:r>
            <a:r>
              <a:rPr lang="en-US" altLang="en-US" baseline="-25000">
                <a:sym typeface="Symbol" charset="2"/>
              </a:rPr>
              <a:t>F</a:t>
            </a:r>
            <a:r>
              <a:rPr lang="en-US" altLang="en-US">
                <a:sym typeface="Symbol" charset="2"/>
              </a:rPr>
              <a:t>-</a:t>
            </a:r>
            <a:r>
              <a:rPr lang="en-US" altLang="en-US" i="1">
                <a:sym typeface="Symbol" charset="2"/>
              </a:rPr>
              <a:t>V</a:t>
            </a:r>
            <a:r>
              <a:rPr lang="en-US" altLang="en-US" baseline="-25000">
                <a:sym typeface="Symbol" charset="2"/>
              </a:rPr>
              <a:t>C</a:t>
            </a:r>
            <a:r>
              <a:rPr lang="en-US" altLang="en-US">
                <a:sym typeface="Symbol" charset="2"/>
              </a:rPr>
              <a:t>)+ (</a:t>
            </a:r>
            <a:r>
              <a:rPr lang="en-US" altLang="en-US" i="1">
                <a:sym typeface="Symbol" charset="2"/>
              </a:rPr>
              <a:t>V</a:t>
            </a:r>
            <a:r>
              <a:rPr lang="en-US" altLang="en-US" baseline="-25000">
                <a:sym typeface="Symbol" charset="2"/>
              </a:rPr>
              <a:t>A</a:t>
            </a:r>
            <a:r>
              <a:rPr lang="en-US" altLang="en-US">
                <a:sym typeface="Symbol" charset="2"/>
              </a:rPr>
              <a:t>-</a:t>
            </a:r>
            <a:r>
              <a:rPr lang="en-US" altLang="en-US" i="1">
                <a:sym typeface="Symbol" charset="2"/>
              </a:rPr>
              <a:t>V</a:t>
            </a:r>
            <a:r>
              <a:rPr lang="en-US" altLang="en-US" baseline="-25000">
                <a:sym typeface="Symbol" charset="2"/>
              </a:rPr>
              <a:t>F</a:t>
            </a:r>
            <a:r>
              <a:rPr lang="en-US" altLang="en-US">
                <a:sym typeface="Symbol" charset="2"/>
              </a:rPr>
              <a:t>)=0</a:t>
            </a:r>
          </a:p>
        </p:txBody>
      </p:sp>
      <p:pic>
        <p:nvPicPr>
          <p:cNvPr id="1189894" name="Picture 6" descr="Click to enlar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0471" t="5556" r="10471" b="9259"/>
          <a:stretch>
            <a:fillRect/>
          </a:stretch>
        </p:blipFill>
        <p:spPr bwMode="auto">
          <a:xfrm>
            <a:off x="838200" y="4191000"/>
            <a:ext cx="7429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9895" name="Picture 7" descr="Sony VAIO FRV27 (PCG-FRV27) PC Notebook">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276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9896" name="Picture 8" descr="Amana ARSE665B Side by Side Refrigerator">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l="27394" r="27394"/>
          <a:stretch>
            <a:fillRect/>
          </a:stretch>
        </p:blipFill>
        <p:spPr bwMode="auto">
          <a:xfrm>
            <a:off x="3048000" y="4267200"/>
            <a:ext cx="660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9"/>
          <p:cNvSpPr>
            <a:spLocks noGrp="1" noChangeArrowheads="1"/>
          </p:cNvSpPr>
          <p:nvPr>
            <p:ph type="title"/>
          </p:nvPr>
        </p:nvSpPr>
        <p:spPr>
          <a:xfrm>
            <a:off x="0" y="-76200"/>
            <a:ext cx="9144000" cy="914400"/>
          </a:xfrm>
        </p:spPr>
        <p:txBody>
          <a:bodyPr/>
          <a:lstStyle/>
          <a:p>
            <a:r>
              <a:rPr lang="en-US" altLang="en-US" smtClean="0">
                <a:ea typeface="ＭＳ Ｐゴシック" charset="-128"/>
                <a:sym typeface="Symbol" charset="2"/>
              </a:rPr>
              <a:t>General Use of the Loop Rule</a:t>
            </a:r>
            <a:endParaRPr lang="en-US" altLang="en-US" smtClean="0">
              <a:ea typeface="ＭＳ Ｐゴシック" charset="-128"/>
            </a:endParaRPr>
          </a:p>
        </p:txBody>
      </p:sp>
      <p:pic>
        <p:nvPicPr>
          <p:cNvPr id="44040" name="Picture 11" descr="Ch18-page64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990600"/>
            <a:ext cx="369570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6"/>
          <p:cNvCxnSpPr>
            <a:cxnSpLocks noChangeShapeType="1"/>
          </p:cNvCxnSpPr>
          <p:nvPr/>
        </p:nvCxnSpPr>
        <p:spPr bwMode="auto">
          <a:xfrm>
            <a:off x="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B3F0F751-CFF2-437A-ADC2-FBA73A0714A5}" type="slidenum">
              <a:rPr lang="en-US" altLang="en-US" smtClean="0"/>
              <a:pPr/>
              <a:t>33</a:t>
            </a:fld>
            <a:endParaRPr lang="en-US" altLang="en-US"/>
          </a:p>
        </p:txBody>
      </p:sp>
    </p:spTree>
    <p:extLst>
      <p:ext uri="{BB962C8B-B14F-4D97-AF65-F5344CB8AC3E}">
        <p14:creationId xmlns:p14="http://schemas.microsoft.com/office/powerpoint/2010/main" val="1857942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898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898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898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189894"/>
                                        </p:tgtEl>
                                        <p:attrNameLst>
                                          <p:attrName>style.visibility</p:attrName>
                                        </p:attrNameLst>
                                      </p:cBhvr>
                                      <p:to>
                                        <p:strVal val="visible"/>
                                      </p:to>
                                    </p:set>
                                    <p:animEffect transition="in" filter="dissolve">
                                      <p:cBhvr>
                                        <p:cTn id="19" dur="500"/>
                                        <p:tgtEl>
                                          <p:spTgt spid="1189894"/>
                                        </p:tgtEl>
                                      </p:cBhvr>
                                    </p:animEffect>
                                  </p:childTnLst>
                                </p:cTn>
                              </p:par>
                            </p:childTnLst>
                          </p:cTn>
                        </p:par>
                        <p:par>
                          <p:cTn id="20" fill="hold" nodeType="afterGroup">
                            <p:stCondLst>
                              <p:cond delay="500"/>
                            </p:stCondLst>
                            <p:childTnLst>
                              <p:par>
                                <p:cTn id="21" presetID="9" presetClass="entr" presetSubtype="0" fill="hold" nodeType="afterEffect">
                                  <p:stCondLst>
                                    <p:cond delay="0"/>
                                  </p:stCondLst>
                                  <p:childTnLst>
                                    <p:set>
                                      <p:cBhvr>
                                        <p:cTn id="22" dur="1" fill="hold">
                                          <p:stCondLst>
                                            <p:cond delay="0"/>
                                          </p:stCondLst>
                                        </p:cTn>
                                        <p:tgtEl>
                                          <p:spTgt spid="1189895"/>
                                        </p:tgtEl>
                                        <p:attrNameLst>
                                          <p:attrName>style.visibility</p:attrName>
                                        </p:attrNameLst>
                                      </p:cBhvr>
                                      <p:to>
                                        <p:strVal val="visible"/>
                                      </p:to>
                                    </p:set>
                                    <p:animEffect transition="in" filter="dissolve">
                                      <p:cBhvr>
                                        <p:cTn id="23" dur="500"/>
                                        <p:tgtEl>
                                          <p:spTgt spid="1189895"/>
                                        </p:tgtEl>
                                      </p:cBhvr>
                                    </p:animEffect>
                                  </p:childTnLst>
                                </p:cTn>
                              </p:par>
                            </p:childTnLst>
                          </p:cTn>
                        </p:par>
                        <p:par>
                          <p:cTn id="24" fill="hold" nodeType="afterGroup">
                            <p:stCondLst>
                              <p:cond delay="1000"/>
                            </p:stCondLst>
                            <p:childTnLst>
                              <p:par>
                                <p:cTn id="25" presetID="9" presetClass="entr" presetSubtype="0" fill="hold" nodeType="afterEffect">
                                  <p:stCondLst>
                                    <p:cond delay="0"/>
                                  </p:stCondLst>
                                  <p:childTnLst>
                                    <p:set>
                                      <p:cBhvr>
                                        <p:cTn id="26" dur="1" fill="hold">
                                          <p:stCondLst>
                                            <p:cond delay="0"/>
                                          </p:stCondLst>
                                        </p:cTn>
                                        <p:tgtEl>
                                          <p:spTgt spid="1189896"/>
                                        </p:tgtEl>
                                        <p:attrNameLst>
                                          <p:attrName>style.visibility</p:attrName>
                                        </p:attrNameLst>
                                      </p:cBhvr>
                                      <p:to>
                                        <p:strVal val="visible"/>
                                      </p:to>
                                    </p:set>
                                    <p:animEffect transition="in" filter="dissolve">
                                      <p:cBhvr>
                                        <p:cTn id="27" dur="500"/>
                                        <p:tgtEl>
                                          <p:spTgt spid="1189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891" grpId="0" animBg="1" autoUpdateAnimBg="0"/>
      <p:bldP spid="118989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685800" y="457200"/>
            <a:ext cx="8077200" cy="457200"/>
          </a:xfrm>
        </p:spPr>
        <p:txBody>
          <a:bodyPr/>
          <a:lstStyle/>
          <a:p>
            <a:r>
              <a:rPr lang="en-US" altLang="ja-JP" smtClean="0">
                <a:ea typeface="ＭＳ Ｐゴシック" pitchFamily="34" charset="-128"/>
              </a:rPr>
              <a:t>Kirchhoff’s Rules</a:t>
            </a:r>
          </a:p>
        </p:txBody>
      </p:sp>
      <p:grpSp>
        <p:nvGrpSpPr>
          <p:cNvPr id="7173" name="Group 3"/>
          <p:cNvGrpSpPr>
            <a:grpSpLocks/>
          </p:cNvGrpSpPr>
          <p:nvPr/>
        </p:nvGrpSpPr>
        <p:grpSpPr bwMode="auto">
          <a:xfrm>
            <a:off x="914400" y="1066800"/>
            <a:ext cx="7010400" cy="2057400"/>
            <a:chOff x="576" y="672"/>
            <a:chExt cx="4416" cy="1320"/>
          </a:xfrm>
        </p:grpSpPr>
        <p:sp>
          <p:nvSpPr>
            <p:cNvPr id="7178" name="Text Box 4"/>
            <p:cNvSpPr txBox="1">
              <a:spLocks noChangeArrowheads="1"/>
            </p:cNvSpPr>
            <p:nvPr/>
          </p:nvSpPr>
          <p:spPr bwMode="auto">
            <a:xfrm>
              <a:off x="576" y="672"/>
              <a:ext cx="4416"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i="0" dirty="0">
                  <a:ea typeface="ＭＳ Ｐゴシック" pitchFamily="34" charset="-128"/>
                </a:rPr>
                <a:t>Kirchhoff’s Rule </a:t>
              </a:r>
              <a:r>
                <a:rPr lang="en-US" altLang="ja-JP" sz="2000" b="1" i="0" dirty="0" smtClean="0">
                  <a:ea typeface="ＭＳ Ｐゴシック" pitchFamily="34" charset="-128"/>
                </a:rPr>
                <a:t>2: </a:t>
              </a:r>
              <a:r>
                <a:rPr lang="en-US" altLang="ja-JP" sz="2000" b="1" i="0" dirty="0">
                  <a:ea typeface="ＭＳ Ｐゴシック" pitchFamily="34" charset="-128"/>
                </a:rPr>
                <a:t>Loop Rule</a:t>
              </a:r>
            </a:p>
            <a:p>
              <a:pPr>
                <a:spcBef>
                  <a:spcPct val="50000"/>
                </a:spcBef>
                <a:buFont typeface="Wingdings" pitchFamily="2" charset="2"/>
                <a:buChar char="v"/>
              </a:pPr>
              <a:r>
                <a:rPr lang="en-US" altLang="ja-JP" sz="2000" b="1" i="0" dirty="0">
                  <a:ea typeface="ＭＳ Ｐゴシック" pitchFamily="34" charset="-128"/>
                </a:rPr>
                <a:t> </a:t>
              </a:r>
              <a:r>
                <a:rPr lang="en-US" altLang="ja-JP" i="0" dirty="0">
                  <a:ea typeface="ＭＳ Ｐゴシック" pitchFamily="34" charset="-128"/>
                </a:rPr>
                <a:t> </a:t>
              </a:r>
              <a:r>
                <a:rPr lang="en-US" altLang="ja-JP" sz="2000" b="1" i="0" dirty="0">
                  <a:ea typeface="ＭＳ Ｐゴシック" pitchFamily="34" charset="-128"/>
                </a:rPr>
                <a:t>When any closed loop is traversed completely in a circuit, the algebraic sum of the changes in potential is equal to zero.</a:t>
              </a:r>
            </a:p>
            <a:p>
              <a:pPr>
                <a:spcBef>
                  <a:spcPct val="50000"/>
                </a:spcBef>
                <a:buFont typeface="Wingdings" pitchFamily="2" charset="2"/>
                <a:buChar char="v"/>
              </a:pPr>
              <a:endParaRPr lang="ja-JP" altLang="en-US" sz="2000" b="1" dirty="0">
                <a:ea typeface="ＭＳ Ｐゴシック" pitchFamily="34" charset="-128"/>
              </a:endParaRPr>
            </a:p>
          </p:txBody>
        </p:sp>
        <p:graphicFrame>
          <p:nvGraphicFramePr>
            <p:cNvPr id="7171" name="Object 5"/>
            <p:cNvGraphicFramePr>
              <a:graphicFrameLocks noChangeAspect="1"/>
            </p:cNvGraphicFramePr>
            <p:nvPr/>
          </p:nvGraphicFramePr>
          <p:xfrm>
            <a:off x="1680" y="1536"/>
            <a:ext cx="864" cy="456"/>
          </p:xfrm>
          <a:graphic>
            <a:graphicData uri="http://schemas.openxmlformats.org/presentationml/2006/ole">
              <mc:AlternateContent xmlns:mc="http://schemas.openxmlformats.org/markup-compatibility/2006">
                <mc:Choice xmlns:v="urn:schemas-microsoft-com:vml" Requires="v">
                  <p:oleObj spid="_x0000_s119924" name="Equation" r:id="rId4" imgW="672840" imgH="355320" progId="Equation.DSMT4">
                    <p:embed/>
                  </p:oleObj>
                </mc:Choice>
                <mc:Fallback>
                  <p:oleObj name="Equation" r:id="rId4" imgW="672840" imgH="3553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1536"/>
                          <a:ext cx="864" cy="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74" name="Group 6"/>
          <p:cNvGrpSpPr>
            <a:grpSpLocks/>
          </p:cNvGrpSpPr>
          <p:nvPr/>
        </p:nvGrpSpPr>
        <p:grpSpPr bwMode="auto">
          <a:xfrm>
            <a:off x="838200" y="3565525"/>
            <a:ext cx="7467600" cy="1936750"/>
            <a:chOff x="528" y="2016"/>
            <a:chExt cx="4704" cy="1220"/>
          </a:xfrm>
        </p:grpSpPr>
        <p:sp>
          <p:nvSpPr>
            <p:cNvPr id="7177" name="Text Box 7"/>
            <p:cNvSpPr txBox="1">
              <a:spLocks noChangeArrowheads="1"/>
            </p:cNvSpPr>
            <p:nvPr/>
          </p:nvSpPr>
          <p:spPr bwMode="auto">
            <a:xfrm>
              <a:off x="528" y="2016"/>
              <a:ext cx="4704"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 typeface="Wingdings" pitchFamily="2" charset="2"/>
                <a:buNone/>
              </a:pPr>
              <a:r>
                <a:rPr lang="en-US" altLang="ja-JP" sz="2000" b="1" i="0" dirty="0">
                  <a:ea typeface="ＭＳ Ｐゴシック" pitchFamily="34" charset="-128"/>
                </a:rPr>
                <a:t>Kirchhoff’s Rule </a:t>
              </a:r>
              <a:r>
                <a:rPr lang="en-US" altLang="ja-JP" sz="2000" b="1" i="0" dirty="0" smtClean="0">
                  <a:ea typeface="ＭＳ Ｐゴシック" pitchFamily="34" charset="-128"/>
                </a:rPr>
                <a:t>1: </a:t>
              </a:r>
              <a:r>
                <a:rPr lang="en-US" altLang="ja-JP" sz="2000" b="1" i="0" dirty="0">
                  <a:ea typeface="ＭＳ Ｐゴシック" pitchFamily="34" charset="-128"/>
                </a:rPr>
                <a:t>Junction Rule</a:t>
              </a:r>
            </a:p>
            <a:p>
              <a:pPr>
                <a:spcBef>
                  <a:spcPct val="50000"/>
                </a:spcBef>
                <a:buFont typeface="Wingdings" pitchFamily="2" charset="2"/>
                <a:buChar char="v"/>
              </a:pPr>
              <a:r>
                <a:rPr lang="en-US" altLang="ja-JP" sz="2000" b="1" i="0" dirty="0">
                  <a:ea typeface="ＭＳ Ｐゴシック" pitchFamily="34" charset="-128"/>
                </a:rPr>
                <a:t> The sum of currents entering any junction in a circuit is equal to the sum of currents leaving that junction.</a:t>
              </a:r>
            </a:p>
          </p:txBody>
        </p:sp>
        <p:graphicFrame>
          <p:nvGraphicFramePr>
            <p:cNvPr id="7170" name="Object 8"/>
            <p:cNvGraphicFramePr>
              <a:graphicFrameLocks noChangeAspect="1"/>
            </p:cNvGraphicFramePr>
            <p:nvPr/>
          </p:nvGraphicFramePr>
          <p:xfrm>
            <a:off x="1776" y="2784"/>
            <a:ext cx="1056" cy="452"/>
          </p:xfrm>
          <a:graphic>
            <a:graphicData uri="http://schemas.openxmlformats.org/presentationml/2006/ole">
              <mc:AlternateContent xmlns:mc="http://schemas.openxmlformats.org/markup-compatibility/2006">
                <mc:Choice xmlns:v="urn:schemas-microsoft-com:vml" Requires="v">
                  <p:oleObj spid="_x0000_s119925" name="Equation" r:id="rId6" imgW="799920" imgH="342720" progId="Equation.DSMT4">
                    <p:embed/>
                  </p:oleObj>
                </mc:Choice>
                <mc:Fallback>
                  <p:oleObj name="Equation" r:id="rId6" imgW="799920" imgH="342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6" y="2784"/>
                          <a:ext cx="1056" cy="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75" name="Text Box 9"/>
          <p:cNvSpPr txBox="1">
            <a:spLocks noChangeArrowheads="1"/>
          </p:cNvSpPr>
          <p:nvPr/>
        </p:nvSpPr>
        <p:spPr bwMode="auto">
          <a:xfrm>
            <a:off x="4953000" y="5318125"/>
            <a:ext cx="3581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Clr>
                <a:srgbClr val="FF3300"/>
              </a:buClr>
              <a:buFont typeface="Wingdings" pitchFamily="2" charset="2"/>
              <a:buChar char="Ø"/>
            </a:pPr>
            <a:r>
              <a:rPr lang="ja-JP" altLang="en-US" sz="2000" b="1" i="0">
                <a:ea typeface="ＭＳ Ｐゴシック" pitchFamily="34" charset="-128"/>
              </a:rPr>
              <a:t> </a:t>
            </a:r>
            <a:r>
              <a:rPr lang="en-US" altLang="ja-JP" sz="2000" b="1" i="0">
                <a:solidFill>
                  <a:srgbClr val="FF3300"/>
                </a:solidFill>
                <a:ea typeface="ＭＳ Ｐゴシック" pitchFamily="34" charset="-128"/>
              </a:rPr>
              <a:t>Conservation of charge</a:t>
            </a:r>
          </a:p>
          <a:p>
            <a:pPr>
              <a:spcBef>
                <a:spcPct val="50000"/>
              </a:spcBef>
              <a:buFont typeface="Wingdings" pitchFamily="2" charset="2"/>
              <a:buChar char="Ø"/>
            </a:pPr>
            <a:r>
              <a:rPr lang="en-US" altLang="ja-JP" sz="2000">
                <a:solidFill>
                  <a:srgbClr val="FF3300"/>
                </a:solidFill>
                <a:ea typeface="ＭＳ Ｐゴシック" pitchFamily="34" charset="-128"/>
              </a:rPr>
              <a:t> In </a:t>
            </a:r>
            <a:r>
              <a:rPr lang="en-US" altLang="ja-JP" sz="2000" i="0">
                <a:solidFill>
                  <a:srgbClr val="FF3300"/>
                </a:solidFill>
                <a:ea typeface="ＭＳ Ｐゴシック" pitchFamily="34" charset="-128"/>
              </a:rPr>
              <a:t>and</a:t>
            </a:r>
            <a:r>
              <a:rPr lang="en-US" altLang="ja-JP" sz="2000">
                <a:solidFill>
                  <a:srgbClr val="FF3300"/>
                </a:solidFill>
                <a:ea typeface="ＭＳ Ｐゴシック" pitchFamily="34" charset="-128"/>
              </a:rPr>
              <a:t> Out </a:t>
            </a:r>
            <a:r>
              <a:rPr lang="en-US" altLang="ja-JP" sz="2000" i="0">
                <a:solidFill>
                  <a:srgbClr val="FF3300"/>
                </a:solidFill>
                <a:ea typeface="ＭＳ Ｐゴシック" pitchFamily="34" charset="-128"/>
              </a:rPr>
              <a:t>branches</a:t>
            </a:r>
          </a:p>
          <a:p>
            <a:pPr>
              <a:spcBef>
                <a:spcPct val="50000"/>
              </a:spcBef>
              <a:buFont typeface="Wingdings" pitchFamily="2" charset="2"/>
              <a:buChar char="Ø"/>
            </a:pPr>
            <a:r>
              <a:rPr lang="en-US" altLang="ja-JP" sz="2000" i="0">
                <a:solidFill>
                  <a:srgbClr val="FF3300"/>
                </a:solidFill>
                <a:ea typeface="ＭＳ Ｐゴシック" pitchFamily="34" charset="-128"/>
              </a:rPr>
              <a:t> Assign </a:t>
            </a:r>
            <a:r>
              <a:rPr lang="en-US" altLang="ja-JP" sz="2000" b="1">
                <a:solidFill>
                  <a:srgbClr val="FF3300"/>
                </a:solidFill>
                <a:ea typeface="ＭＳ Ｐゴシック" pitchFamily="34" charset="-128"/>
              </a:rPr>
              <a:t>I</a:t>
            </a:r>
            <a:r>
              <a:rPr lang="en-US" altLang="ja-JP" sz="2000" b="1" baseline="-25000">
                <a:solidFill>
                  <a:srgbClr val="FF3300"/>
                </a:solidFill>
                <a:ea typeface="ＭＳ Ｐゴシック" pitchFamily="34" charset="-128"/>
              </a:rPr>
              <a:t>i</a:t>
            </a:r>
            <a:r>
              <a:rPr lang="en-US" altLang="ja-JP" sz="2000" i="0">
                <a:solidFill>
                  <a:srgbClr val="FF3300"/>
                </a:solidFill>
                <a:ea typeface="ＭＳ Ｐゴシック" pitchFamily="34" charset="-128"/>
              </a:rPr>
              <a:t> to each branch</a:t>
            </a:r>
          </a:p>
        </p:txBody>
      </p:sp>
      <p:sp>
        <p:nvSpPr>
          <p:cNvPr id="7176" name="Text Box 10"/>
          <p:cNvSpPr txBox="1">
            <a:spLocks noChangeArrowheads="1"/>
          </p:cNvSpPr>
          <p:nvPr/>
        </p:nvSpPr>
        <p:spPr bwMode="auto">
          <a:xfrm>
            <a:off x="4876800" y="2590800"/>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 typeface="Wingdings" pitchFamily="2" charset="2"/>
              <a:buChar char="Ø"/>
            </a:pPr>
            <a:r>
              <a:rPr lang="ja-JP" altLang="en-US" sz="2000" i="0">
                <a:solidFill>
                  <a:srgbClr val="FF3300"/>
                </a:solidFill>
                <a:ea typeface="ＭＳ Ｐゴシック" pitchFamily="34" charset="-128"/>
              </a:rPr>
              <a:t> </a:t>
            </a:r>
            <a:r>
              <a:rPr lang="en-US" altLang="ja-JP" sz="2000" i="0">
                <a:solidFill>
                  <a:srgbClr val="FF3300"/>
                </a:solidFill>
                <a:ea typeface="ＭＳ Ｐゴシック" pitchFamily="34" charset="-128"/>
              </a:rPr>
              <a:t>Coulomb force is </a:t>
            </a:r>
            <a:r>
              <a:rPr lang="en-US" altLang="ja-JP" sz="2000" b="1" i="0">
                <a:solidFill>
                  <a:srgbClr val="FF3300"/>
                </a:solidFill>
                <a:ea typeface="ＭＳ Ｐゴシック" pitchFamily="34" charset="-128"/>
              </a:rPr>
              <a:t>conservative</a:t>
            </a:r>
          </a:p>
        </p:txBody>
      </p:sp>
    </p:spTree>
    <p:extLst>
      <p:ext uri="{BB962C8B-B14F-4D97-AF65-F5344CB8AC3E}">
        <p14:creationId xmlns:p14="http://schemas.microsoft.com/office/powerpoint/2010/main" val="1091496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76200"/>
            <a:ext cx="7772400" cy="533400"/>
          </a:xfrm>
        </p:spPr>
        <p:txBody>
          <a:bodyPr/>
          <a:lstStyle/>
          <a:p>
            <a:r>
              <a:rPr lang="en-US" altLang="ja-JP" smtClean="0">
                <a:ea typeface="ＭＳ Ｐゴシック" pitchFamily="34" charset="-128"/>
              </a:rPr>
              <a:t>Circuit Analysis Tips</a:t>
            </a:r>
          </a:p>
        </p:txBody>
      </p:sp>
      <p:sp>
        <p:nvSpPr>
          <p:cNvPr id="14339" name="Text Box 3"/>
          <p:cNvSpPr txBox="1">
            <a:spLocks noChangeArrowheads="1"/>
          </p:cNvSpPr>
          <p:nvPr/>
        </p:nvSpPr>
        <p:spPr bwMode="auto">
          <a:xfrm>
            <a:off x="304800" y="609600"/>
            <a:ext cx="8610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en-US" altLang="ja-JP" sz="2000" i="0" dirty="0">
                <a:ea typeface="ＭＳ Ｐゴシック" pitchFamily="34" charset="-128"/>
              </a:rPr>
              <a:t> Simplify using equivalent resistors</a:t>
            </a:r>
          </a:p>
          <a:p>
            <a:pPr>
              <a:spcBef>
                <a:spcPct val="50000"/>
              </a:spcBef>
              <a:buFontTx/>
              <a:buChar char="•"/>
            </a:pPr>
            <a:r>
              <a:rPr lang="en-US" altLang="ja-JP" sz="2000" i="0" dirty="0">
                <a:ea typeface="ＭＳ Ｐゴシック" pitchFamily="34" charset="-128"/>
              </a:rPr>
              <a:t> Label currents with </a:t>
            </a:r>
            <a:r>
              <a:rPr lang="en-US" altLang="ja-JP" sz="2000" dirty="0" err="1">
                <a:ea typeface="ＭＳ Ｐゴシック" pitchFamily="34" charset="-128"/>
              </a:rPr>
              <a:t>arbitary</a:t>
            </a:r>
            <a:r>
              <a:rPr lang="en-US" altLang="ja-JP" sz="2000" i="0" dirty="0">
                <a:ea typeface="ＭＳ Ｐゴシック" pitchFamily="34" charset="-128"/>
              </a:rPr>
              <a:t> directions</a:t>
            </a:r>
          </a:p>
          <a:p>
            <a:pPr lvl="1">
              <a:spcBef>
                <a:spcPct val="50000"/>
              </a:spcBef>
              <a:buFontTx/>
              <a:buChar char="•"/>
            </a:pPr>
            <a:r>
              <a:rPr lang="en-US" altLang="ja-JP" sz="2000" i="0" dirty="0">
                <a:ea typeface="ＭＳ Ｐゴシック" pitchFamily="34" charset="-128"/>
              </a:rPr>
              <a:t>If the calculated current is negative, the real direction is opposite to the one defined by you. </a:t>
            </a:r>
          </a:p>
          <a:p>
            <a:pPr>
              <a:spcBef>
                <a:spcPct val="50000"/>
              </a:spcBef>
              <a:buFontTx/>
              <a:buChar char="•"/>
            </a:pPr>
            <a:r>
              <a:rPr lang="en-US" altLang="ja-JP" sz="2000" i="0" dirty="0">
                <a:ea typeface="ＭＳ Ｐゴシック" pitchFamily="34" charset="-128"/>
              </a:rPr>
              <a:t> Apply </a:t>
            </a:r>
            <a:r>
              <a:rPr lang="en-US" altLang="ja-JP" sz="2000" dirty="0">
                <a:ea typeface="ＭＳ Ｐゴシック" pitchFamily="34" charset="-128"/>
              </a:rPr>
              <a:t>Junction Rule</a:t>
            </a:r>
            <a:r>
              <a:rPr lang="en-US" altLang="ja-JP" sz="2000" i="0" dirty="0">
                <a:ea typeface="ＭＳ Ｐゴシック" pitchFamily="34" charset="-128"/>
              </a:rPr>
              <a:t> to all the labeled currents.</a:t>
            </a:r>
          </a:p>
          <a:p>
            <a:pPr lvl="1">
              <a:spcBef>
                <a:spcPct val="50000"/>
              </a:spcBef>
              <a:buFontTx/>
              <a:buChar char="•"/>
            </a:pPr>
            <a:r>
              <a:rPr lang="en-US" altLang="ja-JP" sz="2000" i="0" dirty="0">
                <a:ea typeface="ＭＳ Ｐゴシック" pitchFamily="34" charset="-128"/>
              </a:rPr>
              <a:t>Useful when having multiple loops in a circuit.</a:t>
            </a:r>
          </a:p>
          <a:p>
            <a:pPr>
              <a:spcBef>
                <a:spcPct val="50000"/>
              </a:spcBef>
              <a:buFontTx/>
              <a:buChar char="•"/>
            </a:pPr>
            <a:r>
              <a:rPr lang="en-US" altLang="ja-JP" sz="2000" i="0" dirty="0">
                <a:ea typeface="ＭＳ Ｐゴシック" pitchFamily="34" charset="-128"/>
              </a:rPr>
              <a:t> Choose independent loops and define loop direction </a:t>
            </a:r>
          </a:p>
          <a:p>
            <a:pPr lvl="1">
              <a:spcBef>
                <a:spcPct val="50000"/>
              </a:spcBef>
              <a:buFontTx/>
              <a:buChar char="•"/>
            </a:pPr>
            <a:r>
              <a:rPr lang="en-US" altLang="ja-JP" sz="2000" i="0" dirty="0">
                <a:ea typeface="ＭＳ Ｐゴシック" pitchFamily="34" charset="-128"/>
              </a:rPr>
              <a:t>Imagine your  following the loop and it’s direction to walk around the circuit.</a:t>
            </a:r>
          </a:p>
          <a:p>
            <a:pPr>
              <a:spcBef>
                <a:spcPct val="50000"/>
              </a:spcBef>
              <a:buFontTx/>
              <a:buChar char="•"/>
            </a:pPr>
            <a:r>
              <a:rPr lang="en-US" altLang="ja-JP" sz="2000" i="0" dirty="0">
                <a:ea typeface="ＭＳ Ｐゴシック" pitchFamily="34" charset="-128"/>
              </a:rPr>
              <a:t> Use </a:t>
            </a:r>
            <a:r>
              <a:rPr lang="en-US" altLang="ja-JP" sz="2000" dirty="0">
                <a:ea typeface="ＭＳ Ｐゴシック" pitchFamily="34" charset="-128"/>
              </a:rPr>
              <a:t>Loop Rule for each single loop</a:t>
            </a:r>
          </a:p>
          <a:p>
            <a:pPr lvl="1">
              <a:spcBef>
                <a:spcPct val="50000"/>
              </a:spcBef>
              <a:buFontTx/>
              <a:buChar char="•"/>
            </a:pPr>
            <a:r>
              <a:rPr lang="en-US" altLang="ja-JP" sz="2000" dirty="0">
                <a:solidFill>
                  <a:srgbClr val="0000FF"/>
                </a:solidFill>
                <a:ea typeface="ＭＳ Ｐゴシック" pitchFamily="34" charset="-128"/>
              </a:rPr>
              <a:t>If current I direction across a resistor R is the same as the loop direction,  potential drop across R is ∆V = −I×R, otherwise, ∆V = I×R</a:t>
            </a:r>
          </a:p>
          <a:p>
            <a:pPr lvl="1">
              <a:spcBef>
                <a:spcPct val="50000"/>
              </a:spcBef>
              <a:buFontTx/>
              <a:buChar char="•"/>
            </a:pPr>
            <a:r>
              <a:rPr lang="en-US" altLang="ja-JP" sz="2000" dirty="0">
                <a:solidFill>
                  <a:srgbClr val="0000FF"/>
                </a:solidFill>
                <a:ea typeface="ＭＳ Ｐゴシック" pitchFamily="34" charset="-128"/>
              </a:rPr>
              <a:t>For a device, e.g.  battery or capacitor,  rely on the direction of the electric field in the device and the loop direction to determine the Potential drop across the device</a:t>
            </a:r>
          </a:p>
          <a:p>
            <a:pPr>
              <a:spcBef>
                <a:spcPct val="50000"/>
              </a:spcBef>
              <a:buFontTx/>
              <a:buChar char="•"/>
            </a:pPr>
            <a:r>
              <a:rPr lang="en-US" altLang="ja-JP" sz="2000" i="0" dirty="0">
                <a:ea typeface="ＭＳ Ｐゴシック" pitchFamily="34" charset="-128"/>
              </a:rPr>
              <a:t> Solve simultaneous linear equations</a:t>
            </a:r>
          </a:p>
        </p:txBody>
      </p:sp>
    </p:spTree>
    <p:extLst>
      <p:ext uri="{BB962C8B-B14F-4D97-AF65-F5344CB8AC3E}">
        <p14:creationId xmlns:p14="http://schemas.microsoft.com/office/powerpoint/2010/main" val="42393232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685800" y="152400"/>
            <a:ext cx="7772400" cy="457200"/>
          </a:xfrm>
        </p:spPr>
        <p:txBody>
          <a:bodyPr/>
          <a:lstStyle/>
          <a:p>
            <a:r>
              <a:rPr lang="en-US" altLang="ja-JP" smtClean="0">
                <a:ea typeface="ＭＳ Ｐゴシック" pitchFamily="34" charset="-128"/>
              </a:rPr>
              <a:t>Loop Example with Two EMF Devices</a:t>
            </a:r>
          </a:p>
        </p:txBody>
      </p:sp>
      <p:grpSp>
        <p:nvGrpSpPr>
          <p:cNvPr id="2" name="Group 3"/>
          <p:cNvGrpSpPr>
            <a:grpSpLocks/>
          </p:cNvGrpSpPr>
          <p:nvPr/>
        </p:nvGrpSpPr>
        <p:grpSpPr bwMode="auto">
          <a:xfrm>
            <a:off x="4419600" y="2743200"/>
            <a:ext cx="3689350" cy="1143000"/>
            <a:chOff x="2736" y="3408"/>
            <a:chExt cx="2324" cy="720"/>
          </a:xfrm>
        </p:grpSpPr>
        <p:sp>
          <p:nvSpPr>
            <p:cNvPr id="8206" name="Rectangle 4"/>
            <p:cNvSpPr>
              <a:spLocks noChangeArrowheads="1"/>
            </p:cNvSpPr>
            <p:nvPr/>
          </p:nvSpPr>
          <p:spPr bwMode="auto">
            <a:xfrm>
              <a:off x="2736" y="3602"/>
              <a:ext cx="27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nSpc>
                  <a:spcPct val="108000"/>
                </a:lnSpc>
              </a:pPr>
              <a:r>
                <a:rPr lang="en-US" altLang="ja-JP" b="1" i="0">
                  <a:latin typeface="Symbol" pitchFamily="18" charset="2"/>
                  <a:ea typeface="ＭＳ Ｐゴシック" pitchFamily="34" charset="-128"/>
                </a:rPr>
                <a:t>Þ</a:t>
              </a:r>
            </a:p>
          </p:txBody>
        </p:sp>
        <p:sp>
          <p:nvSpPr>
            <p:cNvPr id="8207" name="AutoShape 5"/>
            <p:cNvSpPr>
              <a:spLocks noChangeArrowheads="1"/>
            </p:cNvSpPr>
            <p:nvPr/>
          </p:nvSpPr>
          <p:spPr bwMode="auto">
            <a:xfrm>
              <a:off x="3072" y="3408"/>
              <a:ext cx="1988" cy="720"/>
            </a:xfrm>
            <a:prstGeom prst="roundRect">
              <a:avLst>
                <a:gd name="adj" fmla="val 12495"/>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graphicFrame>
          <p:nvGraphicFramePr>
            <p:cNvPr id="8196" name="Object 6"/>
            <p:cNvGraphicFramePr>
              <a:graphicFrameLocks/>
            </p:cNvGraphicFramePr>
            <p:nvPr/>
          </p:nvGraphicFramePr>
          <p:xfrm>
            <a:off x="3092" y="3504"/>
            <a:ext cx="1948" cy="544"/>
          </p:xfrm>
          <a:graphic>
            <a:graphicData uri="http://schemas.openxmlformats.org/presentationml/2006/ole">
              <mc:AlternateContent xmlns:mc="http://schemas.openxmlformats.org/markup-compatibility/2006">
                <mc:Choice xmlns:v="urn:schemas-microsoft-com:vml" Requires="v">
                  <p:oleObj spid="_x0000_s114867" name="Equation" r:id="rId4" imgW="1498320" imgH="431640" progId="Equation.DSMT4">
                    <p:embed/>
                  </p:oleObj>
                </mc:Choice>
                <mc:Fallback>
                  <p:oleObj name="Equation" r:id="rId4" imgW="1498320" imgH="431640" progId="Equation.DSMT4">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3092" y="3504"/>
                          <a:ext cx="1948"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70" name="Object 7"/>
          <p:cNvGraphicFramePr>
            <a:graphicFrameLocks noChangeAspect="1"/>
          </p:cNvGraphicFramePr>
          <p:nvPr/>
        </p:nvGraphicFramePr>
        <p:xfrm>
          <a:off x="4343400" y="1143000"/>
          <a:ext cx="1495425" cy="747713"/>
        </p:xfrm>
        <a:graphic>
          <a:graphicData uri="http://schemas.openxmlformats.org/presentationml/2006/ole">
            <mc:AlternateContent xmlns:mc="http://schemas.openxmlformats.org/markup-compatibility/2006">
              <mc:Choice xmlns:v="urn:schemas-microsoft-com:vml" Requires="v">
                <p:oleObj spid="_x0000_s114868" name="Equation" r:id="rId6" imgW="711000" imgH="355320" progId="Equation.DSMT4">
                  <p:embed/>
                </p:oleObj>
              </mc:Choice>
              <mc:Fallback>
                <p:oleObj name="Equation" r:id="rId6" imgW="711000" imgH="3553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1143000"/>
                        <a:ext cx="1495425"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199" name="Picture 8" descr="figure-25-23"/>
          <p:cNvPicPr>
            <a:picLocks noChangeAspect="1" noChangeArrowheads="1"/>
          </p:cNvPicPr>
          <p:nvPr/>
        </p:nvPicPr>
        <p:blipFill>
          <a:blip r:embed="rId8">
            <a:extLst>
              <a:ext uri="{28A0092B-C50C-407E-A947-70E740481C1C}">
                <a14:useLocalDpi xmlns:a14="http://schemas.microsoft.com/office/drawing/2010/main" val="0"/>
              </a:ext>
            </a:extLst>
          </a:blip>
          <a:srcRect l="10966" r="41560"/>
          <a:stretch>
            <a:fillRect/>
          </a:stretch>
        </p:blipFill>
        <p:spPr bwMode="auto">
          <a:xfrm>
            <a:off x="381000" y="914400"/>
            <a:ext cx="34290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71" name="Object 41"/>
          <p:cNvGraphicFramePr>
            <a:graphicFrameLocks noChangeAspect="1"/>
          </p:cNvGraphicFramePr>
          <p:nvPr/>
        </p:nvGraphicFramePr>
        <p:xfrm>
          <a:off x="4038600" y="2057400"/>
          <a:ext cx="4940300" cy="481013"/>
        </p:xfrm>
        <a:graphic>
          <a:graphicData uri="http://schemas.openxmlformats.org/presentationml/2006/ole">
            <mc:AlternateContent xmlns:mc="http://schemas.openxmlformats.org/markup-compatibility/2006">
              <mc:Choice xmlns:v="urn:schemas-microsoft-com:vml" Requires="v">
                <p:oleObj spid="_x0000_s114869" name="Equation" r:id="rId9" imgW="2349360" imgH="228600" progId="Equation.DSMT4">
                  <p:embed/>
                </p:oleObj>
              </mc:Choice>
              <mc:Fallback>
                <p:oleObj name="Equation" r:id="rId9" imgW="234936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2057400"/>
                        <a:ext cx="4940300"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7" name="Text Box 42"/>
          <p:cNvSpPr txBox="1">
            <a:spLocks noChangeArrowheads="1"/>
          </p:cNvSpPr>
          <p:nvPr/>
        </p:nvSpPr>
        <p:spPr bwMode="auto">
          <a:xfrm>
            <a:off x="3962400" y="4800600"/>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ea typeface="ＭＳ Ｐゴシック" pitchFamily="34" charset="-128"/>
              </a:rPr>
              <a:t>If </a:t>
            </a:r>
            <a:r>
              <a:rPr lang="en-US" altLang="ja-JP" sz="2000" b="1">
                <a:ea typeface="ＭＳ Ｐゴシック" pitchFamily="34" charset="-128"/>
                <a:sym typeface="Symbol" pitchFamily="18" charset="2"/>
              </a:rPr>
              <a:t></a:t>
            </a:r>
            <a:r>
              <a:rPr lang="en-US" altLang="ja-JP" sz="2000" b="1" baseline="-20000">
                <a:ea typeface="ＭＳ Ｐゴシック" pitchFamily="34" charset="-128"/>
                <a:sym typeface="Symbol" pitchFamily="18" charset="2"/>
              </a:rPr>
              <a:t>1</a:t>
            </a:r>
            <a:r>
              <a:rPr lang="en-US" altLang="ja-JP" sz="2000" b="1">
                <a:ea typeface="ＭＳ Ｐゴシック" pitchFamily="34" charset="-128"/>
                <a:sym typeface="Symbol" pitchFamily="18" charset="2"/>
              </a:rPr>
              <a:t> &lt;</a:t>
            </a:r>
            <a:r>
              <a:rPr lang="en-US" altLang="ja-JP" sz="2000" b="1" baseline="-20000">
                <a:ea typeface="ＭＳ Ｐゴシック" pitchFamily="34" charset="-128"/>
                <a:sym typeface="Symbol" pitchFamily="18" charset="2"/>
              </a:rPr>
              <a:t>2</a:t>
            </a:r>
            <a:r>
              <a:rPr lang="en-US" altLang="ja-JP" sz="2000" b="1">
                <a:ea typeface="ＭＳ Ｐゴシック" pitchFamily="34" charset="-128"/>
                <a:sym typeface="Symbol" pitchFamily="18" charset="2"/>
              </a:rPr>
              <a:t>, we have I&lt;0  !?</a:t>
            </a:r>
            <a:endParaRPr lang="en-US" altLang="ja-JP" sz="2000" b="1">
              <a:ea typeface="ＭＳ Ｐゴシック" pitchFamily="34" charset="-128"/>
            </a:endParaRPr>
          </a:p>
        </p:txBody>
      </p:sp>
      <p:sp>
        <p:nvSpPr>
          <p:cNvPr id="7178" name="Text Box 43"/>
          <p:cNvSpPr txBox="1">
            <a:spLocks noChangeArrowheads="1"/>
          </p:cNvSpPr>
          <p:nvPr/>
        </p:nvSpPr>
        <p:spPr bwMode="auto">
          <a:xfrm>
            <a:off x="914400" y="5410200"/>
            <a:ext cx="693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CC"/>
                </a:solidFill>
                <a:ea typeface="ＭＳ Ｐゴシック" pitchFamily="34" charset="-128"/>
              </a:rPr>
              <a:t>This just means the actual current flows reverse to the assumed direction. No problem!</a:t>
            </a:r>
          </a:p>
        </p:txBody>
      </p:sp>
      <p:cxnSp>
        <p:nvCxnSpPr>
          <p:cNvPr id="48" name="Straight Arrow Connector 47"/>
          <p:cNvCxnSpPr>
            <a:cxnSpLocks noChangeShapeType="1"/>
          </p:cNvCxnSpPr>
          <p:nvPr/>
        </p:nvCxnSpPr>
        <p:spPr bwMode="auto">
          <a:xfrm rot="16200000" flipH="1">
            <a:off x="1066800" y="990600"/>
            <a:ext cx="533400" cy="228600"/>
          </a:xfrm>
          <a:prstGeom prst="straightConnector1">
            <a:avLst/>
          </a:prstGeom>
          <a:noFill/>
          <a:ln w="57150" algn="ctr">
            <a:solidFill>
              <a:srgbClr val="00B050"/>
            </a:solidFill>
            <a:round/>
            <a:headEnd/>
            <a:tailEnd type="arrow" w="med" len="med"/>
          </a:ln>
          <a:extLst>
            <a:ext uri="{909E8E84-426E-40DD-AFC4-6F175D3DCCD1}">
              <a14:hiddenFill xmlns:a14="http://schemas.microsoft.com/office/drawing/2010/main">
                <a:noFill/>
              </a14:hiddenFill>
            </a:ext>
          </a:extLst>
        </p:spPr>
      </p:cxnSp>
      <p:grpSp>
        <p:nvGrpSpPr>
          <p:cNvPr id="3" name="Group 53"/>
          <p:cNvGrpSpPr>
            <a:grpSpLocks/>
          </p:cNvGrpSpPr>
          <p:nvPr/>
        </p:nvGrpSpPr>
        <p:grpSpPr bwMode="auto">
          <a:xfrm>
            <a:off x="1631950" y="2117725"/>
            <a:ext cx="1160463" cy="1690688"/>
            <a:chOff x="1631852" y="2117188"/>
            <a:chExt cx="1160584" cy="1690468"/>
          </a:xfrm>
        </p:grpSpPr>
        <p:sp>
          <p:nvSpPr>
            <p:cNvPr id="8204" name="Freeform 50"/>
            <p:cNvSpPr>
              <a:spLocks noChangeArrowheads="1"/>
            </p:cNvSpPr>
            <p:nvPr/>
          </p:nvSpPr>
          <p:spPr bwMode="auto">
            <a:xfrm>
              <a:off x="1631852" y="2117188"/>
              <a:ext cx="1160584" cy="1690468"/>
            </a:xfrm>
            <a:custGeom>
              <a:avLst/>
              <a:gdLst>
                <a:gd name="T0" fmla="*/ 0 w 1160584"/>
                <a:gd name="T1" fmla="*/ 457200 h 1690468"/>
                <a:gd name="T2" fmla="*/ 633046 w 1160584"/>
                <a:gd name="T3" fmla="*/ 119575 h 1690468"/>
                <a:gd name="T4" fmla="*/ 1097280 w 1160584"/>
                <a:gd name="T5" fmla="*/ 1174652 h 1690468"/>
                <a:gd name="T6" fmla="*/ 253219 w 1160584"/>
                <a:gd name="T7" fmla="*/ 1652954 h 1690468"/>
                <a:gd name="T8" fmla="*/ 154745 w 1160584"/>
                <a:gd name="T9" fmla="*/ 949569 h 1690468"/>
                <a:gd name="T10" fmla="*/ 0 60000 65536"/>
                <a:gd name="T11" fmla="*/ 0 60000 65536"/>
                <a:gd name="T12" fmla="*/ 0 60000 65536"/>
                <a:gd name="T13" fmla="*/ 0 60000 65536"/>
                <a:gd name="T14" fmla="*/ 0 60000 65536"/>
                <a:gd name="T15" fmla="*/ 0 w 1160584"/>
                <a:gd name="T16" fmla="*/ 0 h 1690468"/>
                <a:gd name="T17" fmla="*/ 1160584 w 1160584"/>
                <a:gd name="T18" fmla="*/ 1690468 h 1690468"/>
              </a:gdLst>
              <a:ahLst/>
              <a:cxnLst>
                <a:cxn ang="T10">
                  <a:pos x="T0" y="T1"/>
                </a:cxn>
                <a:cxn ang="T11">
                  <a:pos x="T2" y="T3"/>
                </a:cxn>
                <a:cxn ang="T12">
                  <a:pos x="T4" y="T5"/>
                </a:cxn>
                <a:cxn ang="T13">
                  <a:pos x="T6" y="T7"/>
                </a:cxn>
                <a:cxn ang="T14">
                  <a:pos x="T8" y="T9"/>
                </a:cxn>
              </a:cxnLst>
              <a:rect l="T15" t="T16" r="T17" b="T18"/>
              <a:pathLst>
                <a:path w="1160584" h="1690468">
                  <a:moveTo>
                    <a:pt x="0" y="457200"/>
                  </a:moveTo>
                  <a:cubicBezTo>
                    <a:pt x="225083" y="228600"/>
                    <a:pt x="450166" y="0"/>
                    <a:pt x="633046" y="119575"/>
                  </a:cubicBezTo>
                  <a:cubicBezTo>
                    <a:pt x="815926" y="239150"/>
                    <a:pt x="1160584" y="919089"/>
                    <a:pt x="1097280" y="1174652"/>
                  </a:cubicBezTo>
                  <a:cubicBezTo>
                    <a:pt x="1033976" y="1430215"/>
                    <a:pt x="410308" y="1690468"/>
                    <a:pt x="253219" y="1652954"/>
                  </a:cubicBezTo>
                  <a:cubicBezTo>
                    <a:pt x="96130" y="1615440"/>
                    <a:pt x="125437" y="1282504"/>
                    <a:pt x="154745" y="949569"/>
                  </a:cubicBezTo>
                </a:path>
              </a:pathLst>
            </a:custGeom>
            <a:noFill/>
            <a:ln w="28575" algn="ctr">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205" name="Straight Arrow Connector 52"/>
            <p:cNvCxnSpPr>
              <a:cxnSpLocks noChangeShapeType="1"/>
            </p:cNvCxnSpPr>
            <p:nvPr/>
          </p:nvCxnSpPr>
          <p:spPr bwMode="auto">
            <a:xfrm rot="5400000" flipH="1" flipV="1">
              <a:off x="1562100" y="3238500"/>
              <a:ext cx="381000" cy="1588"/>
            </a:xfrm>
            <a:prstGeom prst="straightConnector1">
              <a:avLst/>
            </a:prstGeom>
            <a:noFill/>
            <a:ln w="38100" algn="ctr">
              <a:solidFill>
                <a:srgbClr val="00CC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703340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strips(downLeft)">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dissolve">
                                      <p:cBhvr>
                                        <p:cTn id="17" dur="500"/>
                                        <p:tgtEl>
                                          <p:spTgt spid="7171"/>
                                        </p:tgtEl>
                                      </p:cBhvr>
                                    </p:animEffect>
                                  </p:childTnLst>
                                </p:cTn>
                              </p:par>
                              <p:par>
                                <p:cTn id="18" presetID="9" presetClass="entr" presetSubtype="0" fill="hold" nodeType="withEffect">
                                  <p:stCondLst>
                                    <p:cond delay="0"/>
                                  </p:stCondLst>
                                  <p:childTnLst>
                                    <p:set>
                                      <p:cBhvr>
                                        <p:cTn id="19" dur="1" fill="hold">
                                          <p:stCondLst>
                                            <p:cond delay="0"/>
                                          </p:stCondLst>
                                        </p:cTn>
                                        <p:tgtEl>
                                          <p:spTgt spid="7170"/>
                                        </p:tgtEl>
                                        <p:attrNameLst>
                                          <p:attrName>style.visibility</p:attrName>
                                        </p:attrNameLst>
                                      </p:cBhvr>
                                      <p:to>
                                        <p:strVal val="visible"/>
                                      </p:to>
                                    </p:set>
                                    <p:animEffect transition="in" filter="dissolve">
                                      <p:cBhvr>
                                        <p:cTn id="20" dur="500"/>
                                        <p:tgtEl>
                                          <p:spTgt spid="7170"/>
                                        </p:tgtEl>
                                      </p:cBhvr>
                                    </p:animEffect>
                                  </p:childTnLst>
                                </p:cTn>
                              </p:par>
                              <p:par>
                                <p:cTn id="21" presetID="9"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178"/>
                                        </p:tgtEl>
                                        <p:attrNameLst>
                                          <p:attrName>style.visibility</p:attrName>
                                        </p:attrNameLst>
                                      </p:cBhvr>
                                      <p:to>
                                        <p:strVal val="visible"/>
                                      </p:to>
                                    </p:set>
                                    <p:animEffect transition="in" filter="dissolve">
                                      <p:cBhvr>
                                        <p:cTn id="28" dur="500"/>
                                        <p:tgtEl>
                                          <p:spTgt spid="717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7177"/>
                                        </p:tgtEl>
                                        <p:attrNameLst>
                                          <p:attrName>style.visibility</p:attrName>
                                        </p:attrNameLst>
                                      </p:cBhvr>
                                      <p:to>
                                        <p:strVal val="visible"/>
                                      </p:to>
                                    </p:set>
                                    <p:animEffect transition="in" filter="dissolve">
                                      <p:cBhvr>
                                        <p:cTn id="31"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P spid="717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Rectangle 2"/>
          <p:cNvSpPr>
            <a:spLocks noGrp="1" noChangeArrowheads="1"/>
          </p:cNvSpPr>
          <p:nvPr>
            <p:ph type="title"/>
          </p:nvPr>
        </p:nvSpPr>
        <p:spPr/>
        <p:txBody>
          <a:bodyPr/>
          <a:lstStyle/>
          <a:p>
            <a:r>
              <a:rPr lang="en-US" altLang="ja-JP" smtClean="0">
                <a:ea typeface="ＭＳ Ｐゴシック" pitchFamily="34" charset="-128"/>
              </a:rPr>
              <a:t>Finding Potential and Power in a Circuit</a:t>
            </a:r>
          </a:p>
        </p:txBody>
      </p:sp>
      <p:pic>
        <p:nvPicPr>
          <p:cNvPr id="225283" name="Picture 3" descr="figure-25-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 y="990600"/>
            <a:ext cx="3657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914400" y="4800600"/>
            <a:ext cx="2209800" cy="1768475"/>
            <a:chOff x="576" y="3024"/>
            <a:chExt cx="1392" cy="1114"/>
          </a:xfrm>
        </p:grpSpPr>
        <p:sp>
          <p:nvSpPr>
            <p:cNvPr id="9236" name="Oval 5"/>
            <p:cNvSpPr>
              <a:spLocks noChangeArrowheads="1"/>
            </p:cNvSpPr>
            <p:nvPr/>
          </p:nvSpPr>
          <p:spPr bwMode="auto">
            <a:xfrm>
              <a:off x="576" y="3024"/>
              <a:ext cx="624" cy="576"/>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sp>
          <p:nvSpPr>
            <p:cNvPr id="9237" name="Line 6"/>
            <p:cNvSpPr>
              <a:spLocks noChangeShapeType="1"/>
            </p:cNvSpPr>
            <p:nvPr/>
          </p:nvSpPr>
          <p:spPr bwMode="auto">
            <a:xfrm flipH="1" flipV="1">
              <a:off x="864" y="3600"/>
              <a:ext cx="192" cy="240"/>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8" name="Text Box 7"/>
            <p:cNvSpPr txBox="1">
              <a:spLocks noChangeArrowheads="1"/>
            </p:cNvSpPr>
            <p:nvPr/>
          </p:nvSpPr>
          <p:spPr bwMode="auto">
            <a:xfrm>
              <a:off x="1056" y="3696"/>
              <a:ext cx="91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CC"/>
                  </a:solidFill>
                  <a:ea typeface="ＭＳ Ｐゴシック" pitchFamily="34" charset="-128"/>
                </a:rPr>
                <a:t>Just means 0 V here</a:t>
              </a:r>
            </a:p>
          </p:txBody>
        </p:sp>
      </p:grpSp>
      <p:graphicFrame>
        <p:nvGraphicFramePr>
          <p:cNvPr id="225288" name="Object 8"/>
          <p:cNvGraphicFramePr>
            <a:graphicFrameLocks noChangeAspect="1"/>
          </p:cNvGraphicFramePr>
          <p:nvPr/>
        </p:nvGraphicFramePr>
        <p:xfrm>
          <a:off x="5105400" y="914400"/>
          <a:ext cx="2667000" cy="511175"/>
        </p:xfrm>
        <a:graphic>
          <a:graphicData uri="http://schemas.openxmlformats.org/presentationml/2006/ole">
            <mc:AlternateContent xmlns:mc="http://schemas.openxmlformats.org/markup-compatibility/2006">
              <mc:Choice xmlns:v="urn:schemas-microsoft-com:vml" Requires="v">
                <p:oleObj spid="_x0000_s116186" name="Equation" r:id="rId5" imgW="1333440" imgH="253800" progId="Equation.DSMT4">
                  <p:embed/>
                </p:oleObj>
              </mc:Choice>
              <mc:Fallback>
                <p:oleObj name="Equation" r:id="rId5" imgW="133344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914400"/>
                        <a:ext cx="2667000"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289" name="Text Box 9"/>
          <p:cNvSpPr txBox="1">
            <a:spLocks noChangeArrowheads="1"/>
          </p:cNvSpPr>
          <p:nvPr/>
        </p:nvSpPr>
        <p:spPr bwMode="auto">
          <a:xfrm>
            <a:off x="5105400" y="1447800"/>
            <a:ext cx="289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i="0">
                <a:ea typeface="ＭＳ Ｐゴシック" pitchFamily="34" charset="-128"/>
              </a:rPr>
              <a:t>But what is I? Must solve for I first!</a:t>
            </a:r>
          </a:p>
        </p:txBody>
      </p:sp>
      <p:graphicFrame>
        <p:nvGraphicFramePr>
          <p:cNvPr id="225290" name="Object 10"/>
          <p:cNvGraphicFramePr>
            <a:graphicFrameLocks noChangeAspect="1"/>
          </p:cNvGraphicFramePr>
          <p:nvPr/>
        </p:nvGraphicFramePr>
        <p:xfrm>
          <a:off x="4953000" y="2362200"/>
          <a:ext cx="3895725" cy="758825"/>
        </p:xfrm>
        <a:graphic>
          <a:graphicData uri="http://schemas.openxmlformats.org/presentationml/2006/ole">
            <mc:AlternateContent xmlns:mc="http://schemas.openxmlformats.org/markup-compatibility/2006">
              <mc:Choice xmlns:v="urn:schemas-microsoft-com:vml" Requires="v">
                <p:oleObj spid="_x0000_s116187" name="Equation" r:id="rId7" imgW="2019240" imgH="393480" progId="Equation.DSMT4">
                  <p:embed/>
                </p:oleObj>
              </mc:Choice>
              <mc:Fallback>
                <p:oleObj name="Equation" r:id="rId7" imgW="201924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2362200"/>
                        <a:ext cx="3895725" cy="75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291" name="Object 11"/>
          <p:cNvGraphicFramePr>
            <a:graphicFrameLocks noChangeAspect="1"/>
          </p:cNvGraphicFramePr>
          <p:nvPr/>
        </p:nvGraphicFramePr>
        <p:xfrm>
          <a:off x="5105400" y="3276600"/>
          <a:ext cx="3505200" cy="474663"/>
        </p:xfrm>
        <a:graphic>
          <a:graphicData uri="http://schemas.openxmlformats.org/presentationml/2006/ole">
            <mc:AlternateContent xmlns:mc="http://schemas.openxmlformats.org/markup-compatibility/2006">
              <mc:Choice xmlns:v="urn:schemas-microsoft-com:vml" Requires="v">
                <p:oleObj spid="_x0000_s116188" name="Equation" r:id="rId9" imgW="1688760" imgH="228600" progId="Equation.DSMT4">
                  <p:embed/>
                </p:oleObj>
              </mc:Choice>
              <mc:Fallback>
                <p:oleObj name="Equation" r:id="rId9" imgW="168876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3276600"/>
                        <a:ext cx="3505200"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292" name="Object 12"/>
          <p:cNvGraphicFramePr>
            <a:graphicFrameLocks noChangeAspect="1"/>
          </p:cNvGraphicFramePr>
          <p:nvPr/>
        </p:nvGraphicFramePr>
        <p:xfrm>
          <a:off x="5410200" y="3886200"/>
          <a:ext cx="2819400" cy="503238"/>
        </p:xfrm>
        <a:graphic>
          <a:graphicData uri="http://schemas.openxmlformats.org/presentationml/2006/ole">
            <mc:AlternateContent xmlns:mc="http://schemas.openxmlformats.org/markup-compatibility/2006">
              <mc:Choice xmlns:v="urn:schemas-microsoft-com:vml" Requires="v">
                <p:oleObj spid="_x0000_s116189" name="Equation" r:id="rId11" imgW="1282680" imgH="228600" progId="Equation.DSMT4">
                  <p:embed/>
                </p:oleObj>
              </mc:Choice>
              <mc:Fallback>
                <p:oleObj name="Equation" r:id="rId11" imgW="128268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3886200"/>
                        <a:ext cx="2819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293" name="Object 13"/>
          <p:cNvGraphicFramePr>
            <a:graphicFrameLocks noChangeAspect="1"/>
          </p:cNvGraphicFramePr>
          <p:nvPr/>
        </p:nvGraphicFramePr>
        <p:xfrm>
          <a:off x="5486400" y="4495800"/>
          <a:ext cx="533400" cy="228600"/>
        </p:xfrm>
        <a:graphic>
          <a:graphicData uri="http://schemas.openxmlformats.org/presentationml/2006/ole">
            <mc:AlternateContent xmlns:mc="http://schemas.openxmlformats.org/markup-compatibility/2006">
              <mc:Choice xmlns:v="urn:schemas-microsoft-com:vml" Requires="v">
                <p:oleObj spid="_x0000_s116190" name="Equation" r:id="rId13" imgW="177480" imgH="75960" progId="Equation.DSMT4">
                  <p:embed/>
                </p:oleObj>
              </mc:Choice>
              <mc:Fallback>
                <p:oleObj name="Equation" r:id="rId13" imgW="177480" imgH="759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4495800"/>
                        <a:ext cx="533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294" name="Line 14"/>
          <p:cNvSpPr>
            <a:spLocks noChangeShapeType="1"/>
          </p:cNvSpPr>
          <p:nvPr/>
        </p:nvSpPr>
        <p:spPr bwMode="auto">
          <a:xfrm flipV="1">
            <a:off x="1752600" y="2590800"/>
            <a:ext cx="0" cy="1219200"/>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295" name="Line 15"/>
          <p:cNvSpPr>
            <a:spLocks noChangeShapeType="1"/>
          </p:cNvSpPr>
          <p:nvPr/>
        </p:nvSpPr>
        <p:spPr bwMode="auto">
          <a:xfrm>
            <a:off x="4038600" y="2438400"/>
            <a:ext cx="0" cy="990600"/>
          </a:xfrm>
          <a:prstGeom prst="line">
            <a:avLst/>
          </a:prstGeom>
          <a:noFill/>
          <a:ln w="317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25296" name="Object 16"/>
          <p:cNvGraphicFramePr>
            <a:graphicFrameLocks noChangeAspect="1"/>
          </p:cNvGraphicFramePr>
          <p:nvPr/>
        </p:nvGraphicFramePr>
        <p:xfrm>
          <a:off x="4724400" y="4800600"/>
          <a:ext cx="2590800" cy="444500"/>
        </p:xfrm>
        <a:graphic>
          <a:graphicData uri="http://schemas.openxmlformats.org/presentationml/2006/ole">
            <mc:AlternateContent xmlns:mc="http://schemas.openxmlformats.org/markup-compatibility/2006">
              <mc:Choice xmlns:v="urn:schemas-microsoft-com:vml" Requires="v">
                <p:oleObj spid="_x0000_s116191" name="Equation" r:id="rId15" imgW="1333440" imgH="228600" progId="Equation.DSMT4">
                  <p:embed/>
                </p:oleObj>
              </mc:Choice>
              <mc:Fallback>
                <p:oleObj name="Equation" r:id="rId15" imgW="133344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24400" y="4800600"/>
                        <a:ext cx="25908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297" name="Text Box 17"/>
          <p:cNvSpPr txBox="1">
            <a:spLocks noChangeArrowheads="1"/>
          </p:cNvSpPr>
          <p:nvPr/>
        </p:nvSpPr>
        <p:spPr bwMode="auto">
          <a:xfrm>
            <a:off x="7315200" y="4495800"/>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ea typeface="ＭＳ Ｐゴシック" pitchFamily="34" charset="-128"/>
              </a:rPr>
              <a:t>supplied by 12V battery</a:t>
            </a:r>
          </a:p>
        </p:txBody>
      </p:sp>
      <p:graphicFrame>
        <p:nvGraphicFramePr>
          <p:cNvPr id="225298" name="Object 18"/>
          <p:cNvGraphicFramePr>
            <a:graphicFrameLocks noChangeAspect="1"/>
          </p:cNvGraphicFramePr>
          <p:nvPr/>
        </p:nvGraphicFramePr>
        <p:xfrm>
          <a:off x="4724400" y="5334000"/>
          <a:ext cx="2514600" cy="463550"/>
        </p:xfrm>
        <a:graphic>
          <a:graphicData uri="http://schemas.openxmlformats.org/presentationml/2006/ole">
            <mc:AlternateContent xmlns:mc="http://schemas.openxmlformats.org/markup-compatibility/2006">
              <mc:Choice xmlns:v="urn:schemas-microsoft-com:vml" Requires="v">
                <p:oleObj spid="_x0000_s116192" name="Equation" r:id="rId17" imgW="1307880" imgH="241200" progId="Equation.DSMT4">
                  <p:embed/>
                </p:oleObj>
              </mc:Choice>
              <mc:Fallback>
                <p:oleObj name="Equation" r:id="rId17" imgW="1307880" imgH="2412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24400" y="5334000"/>
                        <a:ext cx="25146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299" name="Text Box 19"/>
          <p:cNvSpPr txBox="1">
            <a:spLocks noChangeArrowheads="1"/>
          </p:cNvSpPr>
          <p:nvPr/>
        </p:nvSpPr>
        <p:spPr bwMode="auto">
          <a:xfrm>
            <a:off x="7315200" y="5257800"/>
            <a:ext cx="160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ea typeface="ＭＳ Ｐゴシック" pitchFamily="34" charset="-128"/>
              </a:rPr>
              <a:t>dissipated by resistors</a:t>
            </a:r>
          </a:p>
        </p:txBody>
      </p:sp>
      <p:sp>
        <p:nvSpPr>
          <p:cNvPr id="225300" name="Text Box 20"/>
          <p:cNvSpPr txBox="1">
            <a:spLocks noChangeArrowheads="1"/>
          </p:cNvSpPr>
          <p:nvPr/>
        </p:nvSpPr>
        <p:spPr bwMode="auto">
          <a:xfrm>
            <a:off x="3048000" y="541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i="0" dirty="0">
                <a:ea typeface="ＭＳ Ｐゴシック" pitchFamily="34" charset="-128"/>
              </a:rPr>
              <a:t>The rest?</a:t>
            </a:r>
          </a:p>
        </p:txBody>
      </p:sp>
      <p:graphicFrame>
        <p:nvGraphicFramePr>
          <p:cNvPr id="225301" name="Object 21"/>
          <p:cNvGraphicFramePr>
            <a:graphicFrameLocks noChangeAspect="1"/>
          </p:cNvGraphicFramePr>
          <p:nvPr/>
        </p:nvGraphicFramePr>
        <p:xfrm>
          <a:off x="5257800" y="6019800"/>
          <a:ext cx="2819400" cy="523875"/>
        </p:xfrm>
        <a:graphic>
          <a:graphicData uri="http://schemas.openxmlformats.org/presentationml/2006/ole">
            <mc:AlternateContent xmlns:mc="http://schemas.openxmlformats.org/markup-compatibility/2006">
              <mc:Choice xmlns:v="urn:schemas-microsoft-com:vml" Requires="v">
                <p:oleObj spid="_x0000_s116193" name="Equation" r:id="rId19" imgW="1231560" imgH="228600" progId="Equation.DSMT4">
                  <p:embed/>
                </p:oleObj>
              </mc:Choice>
              <mc:Fallback>
                <p:oleObj name="Equation" r:id="rId19" imgW="123156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6019800"/>
                        <a:ext cx="28194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02" name="Text Box 22"/>
          <p:cNvSpPr txBox="1">
            <a:spLocks noChangeArrowheads="1"/>
          </p:cNvSpPr>
          <p:nvPr/>
        </p:nvSpPr>
        <p:spPr bwMode="auto">
          <a:xfrm>
            <a:off x="3352800" y="59436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dirty="0">
                <a:ea typeface="ＭＳ Ｐゴシック" pitchFamily="34" charset="-128"/>
              </a:rPr>
              <a:t>into 4V battery (charging)</a:t>
            </a:r>
          </a:p>
        </p:txBody>
      </p:sp>
    </p:spTree>
    <p:extLst>
      <p:ext uri="{BB962C8B-B14F-4D97-AF65-F5344CB8AC3E}">
        <p14:creationId xmlns:p14="http://schemas.microsoft.com/office/powerpoint/2010/main" val="925018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283"/>
                                        </p:tgtEl>
                                        <p:attrNameLst>
                                          <p:attrName>style.visibility</p:attrName>
                                        </p:attrNameLst>
                                      </p:cBhvr>
                                      <p:to>
                                        <p:strVal val="visible"/>
                                      </p:to>
                                    </p:set>
                                    <p:animEffect transition="in" filter="blinds(horizontal)">
                                      <p:cBhvr>
                                        <p:cTn id="7" dur="500"/>
                                        <p:tgtEl>
                                          <p:spTgt spid="225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25288"/>
                                        </p:tgtEl>
                                        <p:attrNameLst>
                                          <p:attrName>style.visibility</p:attrName>
                                        </p:attrNameLst>
                                      </p:cBhvr>
                                      <p:to>
                                        <p:strVal val="visible"/>
                                      </p:to>
                                    </p:set>
                                    <p:anim calcmode="lin" valueType="num">
                                      <p:cBhvr additive="base">
                                        <p:cTn id="17" dur="500" fill="hold"/>
                                        <p:tgtEl>
                                          <p:spTgt spid="225288"/>
                                        </p:tgtEl>
                                        <p:attrNameLst>
                                          <p:attrName>ppt_x</p:attrName>
                                        </p:attrNameLst>
                                      </p:cBhvr>
                                      <p:tavLst>
                                        <p:tav tm="0">
                                          <p:val>
                                            <p:strVal val="0-#ppt_w/2"/>
                                          </p:val>
                                        </p:tav>
                                        <p:tav tm="100000">
                                          <p:val>
                                            <p:strVal val="#ppt_x"/>
                                          </p:val>
                                        </p:tav>
                                      </p:tavLst>
                                    </p:anim>
                                    <p:anim calcmode="lin" valueType="num">
                                      <p:cBhvr additive="base">
                                        <p:cTn id="18" dur="500" fill="hold"/>
                                        <p:tgtEl>
                                          <p:spTgt spid="22528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25289"/>
                                        </p:tgtEl>
                                        <p:attrNameLst>
                                          <p:attrName>style.visibility</p:attrName>
                                        </p:attrNameLst>
                                      </p:cBhvr>
                                      <p:to>
                                        <p:strVal val="visible"/>
                                      </p:to>
                                    </p:set>
                                    <p:animEffect transition="in" filter="blinds(horizontal)">
                                      <p:cBhvr>
                                        <p:cTn id="23" dur="500"/>
                                        <p:tgtEl>
                                          <p:spTgt spid="22528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225290"/>
                                        </p:tgtEl>
                                        <p:attrNameLst>
                                          <p:attrName>style.visibility</p:attrName>
                                        </p:attrNameLst>
                                      </p:cBhvr>
                                      <p:to>
                                        <p:strVal val="visible"/>
                                      </p:to>
                                    </p:set>
                                    <p:anim calcmode="lin" valueType="num">
                                      <p:cBhvr additive="base">
                                        <p:cTn id="28" dur="500" fill="hold"/>
                                        <p:tgtEl>
                                          <p:spTgt spid="225290"/>
                                        </p:tgtEl>
                                        <p:attrNameLst>
                                          <p:attrName>ppt_x</p:attrName>
                                        </p:attrNameLst>
                                      </p:cBhvr>
                                      <p:tavLst>
                                        <p:tav tm="0">
                                          <p:val>
                                            <p:strVal val="0-#ppt_w/2"/>
                                          </p:val>
                                        </p:tav>
                                        <p:tav tm="100000">
                                          <p:val>
                                            <p:strVal val="#ppt_x"/>
                                          </p:val>
                                        </p:tav>
                                      </p:tavLst>
                                    </p:anim>
                                    <p:anim calcmode="lin" valueType="num">
                                      <p:cBhvr additive="base">
                                        <p:cTn id="29" dur="500" fill="hold"/>
                                        <p:tgtEl>
                                          <p:spTgt spid="225290"/>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25294"/>
                                        </p:tgtEl>
                                        <p:attrNameLst>
                                          <p:attrName>style.visibility</p:attrName>
                                        </p:attrNameLst>
                                      </p:cBhvr>
                                      <p:to>
                                        <p:strVal val="visible"/>
                                      </p:to>
                                    </p:set>
                                    <p:animEffect transition="in" filter="blinds(horizontal)">
                                      <p:cBhvr>
                                        <p:cTn id="34" dur="500"/>
                                        <p:tgtEl>
                                          <p:spTgt spid="22529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225291"/>
                                        </p:tgtEl>
                                        <p:attrNameLst>
                                          <p:attrName>style.visibility</p:attrName>
                                        </p:attrNameLst>
                                      </p:cBhvr>
                                      <p:to>
                                        <p:strVal val="visible"/>
                                      </p:to>
                                    </p:set>
                                    <p:anim calcmode="lin" valueType="num">
                                      <p:cBhvr additive="base">
                                        <p:cTn id="39" dur="500" fill="hold"/>
                                        <p:tgtEl>
                                          <p:spTgt spid="225291"/>
                                        </p:tgtEl>
                                        <p:attrNameLst>
                                          <p:attrName>ppt_x</p:attrName>
                                        </p:attrNameLst>
                                      </p:cBhvr>
                                      <p:tavLst>
                                        <p:tav tm="0">
                                          <p:val>
                                            <p:strVal val="0-#ppt_w/2"/>
                                          </p:val>
                                        </p:tav>
                                        <p:tav tm="100000">
                                          <p:val>
                                            <p:strVal val="#ppt_x"/>
                                          </p:val>
                                        </p:tav>
                                      </p:tavLst>
                                    </p:anim>
                                    <p:anim calcmode="lin" valueType="num">
                                      <p:cBhvr additive="base">
                                        <p:cTn id="40" dur="500" fill="hold"/>
                                        <p:tgtEl>
                                          <p:spTgt spid="225291"/>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p:cTn id="44" dur="1" fill="hold">
                                          <p:stCondLst>
                                            <p:cond delay="0"/>
                                          </p:stCondLst>
                                        </p:cTn>
                                        <p:tgtEl>
                                          <p:spTgt spid="225292"/>
                                        </p:tgtEl>
                                        <p:attrNameLst>
                                          <p:attrName>style.visibility</p:attrName>
                                        </p:attrNameLst>
                                      </p:cBhvr>
                                      <p:to>
                                        <p:strVal val="visible"/>
                                      </p:to>
                                    </p:set>
                                    <p:anim calcmode="lin" valueType="num">
                                      <p:cBhvr additive="base">
                                        <p:cTn id="45" dur="500" fill="hold"/>
                                        <p:tgtEl>
                                          <p:spTgt spid="225292"/>
                                        </p:tgtEl>
                                        <p:attrNameLst>
                                          <p:attrName>ppt_x</p:attrName>
                                        </p:attrNameLst>
                                      </p:cBhvr>
                                      <p:tavLst>
                                        <p:tav tm="0">
                                          <p:val>
                                            <p:strVal val="0-#ppt_w/2"/>
                                          </p:val>
                                        </p:tav>
                                        <p:tav tm="100000">
                                          <p:val>
                                            <p:strVal val="#ppt_x"/>
                                          </p:val>
                                        </p:tav>
                                      </p:tavLst>
                                    </p:anim>
                                    <p:anim calcmode="lin" valueType="num">
                                      <p:cBhvr additive="base">
                                        <p:cTn id="46" dur="500" fill="hold"/>
                                        <p:tgtEl>
                                          <p:spTgt spid="225292"/>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nodeType="clickEffect">
                                  <p:stCondLst>
                                    <p:cond delay="0"/>
                                  </p:stCondLst>
                                  <p:childTnLst>
                                    <p:set>
                                      <p:cBhvr>
                                        <p:cTn id="50" dur="1" fill="hold">
                                          <p:stCondLst>
                                            <p:cond delay="0"/>
                                          </p:stCondLst>
                                        </p:cTn>
                                        <p:tgtEl>
                                          <p:spTgt spid="225293"/>
                                        </p:tgtEl>
                                        <p:attrNameLst>
                                          <p:attrName>style.visibility</p:attrName>
                                        </p:attrNameLst>
                                      </p:cBhvr>
                                      <p:to>
                                        <p:strVal val="visible"/>
                                      </p:to>
                                    </p:set>
                                    <p:anim calcmode="lin" valueType="num">
                                      <p:cBhvr additive="base">
                                        <p:cTn id="51" dur="500" fill="hold"/>
                                        <p:tgtEl>
                                          <p:spTgt spid="225293"/>
                                        </p:tgtEl>
                                        <p:attrNameLst>
                                          <p:attrName>ppt_x</p:attrName>
                                        </p:attrNameLst>
                                      </p:cBhvr>
                                      <p:tavLst>
                                        <p:tav tm="0">
                                          <p:val>
                                            <p:strVal val="0-#ppt_w/2"/>
                                          </p:val>
                                        </p:tav>
                                        <p:tav tm="100000">
                                          <p:val>
                                            <p:strVal val="#ppt_x"/>
                                          </p:val>
                                        </p:tav>
                                      </p:tavLst>
                                    </p:anim>
                                    <p:anim calcmode="lin" valueType="num">
                                      <p:cBhvr additive="base">
                                        <p:cTn id="52" dur="500" fill="hold"/>
                                        <p:tgtEl>
                                          <p:spTgt spid="225293"/>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nodeType="clickEffect">
                                  <p:stCondLst>
                                    <p:cond delay="0"/>
                                  </p:stCondLst>
                                  <p:childTnLst>
                                    <p:set>
                                      <p:cBhvr>
                                        <p:cTn id="56" dur="1" fill="hold">
                                          <p:stCondLst>
                                            <p:cond delay="0"/>
                                          </p:stCondLst>
                                        </p:cTn>
                                        <p:tgtEl>
                                          <p:spTgt spid="225296"/>
                                        </p:tgtEl>
                                        <p:attrNameLst>
                                          <p:attrName>style.visibility</p:attrName>
                                        </p:attrNameLst>
                                      </p:cBhvr>
                                      <p:to>
                                        <p:strVal val="visible"/>
                                      </p:to>
                                    </p:set>
                                    <p:anim calcmode="lin" valueType="num">
                                      <p:cBhvr additive="base">
                                        <p:cTn id="57" dur="500" fill="hold"/>
                                        <p:tgtEl>
                                          <p:spTgt spid="225296"/>
                                        </p:tgtEl>
                                        <p:attrNameLst>
                                          <p:attrName>ppt_x</p:attrName>
                                        </p:attrNameLst>
                                      </p:cBhvr>
                                      <p:tavLst>
                                        <p:tav tm="0">
                                          <p:val>
                                            <p:strVal val="0-#ppt_w/2"/>
                                          </p:val>
                                        </p:tav>
                                        <p:tav tm="100000">
                                          <p:val>
                                            <p:strVal val="#ppt_x"/>
                                          </p:val>
                                        </p:tav>
                                      </p:tavLst>
                                    </p:anim>
                                    <p:anim calcmode="lin" valueType="num">
                                      <p:cBhvr additive="base">
                                        <p:cTn id="58" dur="500" fill="hold"/>
                                        <p:tgtEl>
                                          <p:spTgt spid="225296"/>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25297"/>
                                        </p:tgtEl>
                                        <p:attrNameLst>
                                          <p:attrName>style.visibility</p:attrName>
                                        </p:attrNameLst>
                                      </p:cBhvr>
                                      <p:to>
                                        <p:strVal val="visible"/>
                                      </p:to>
                                    </p:set>
                                    <p:animEffect transition="in" filter="blinds(horizontal)">
                                      <p:cBhvr>
                                        <p:cTn id="63" dur="500"/>
                                        <p:tgtEl>
                                          <p:spTgt spid="22529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8" fill="hold" nodeType="clickEffect">
                                  <p:stCondLst>
                                    <p:cond delay="0"/>
                                  </p:stCondLst>
                                  <p:childTnLst>
                                    <p:set>
                                      <p:cBhvr>
                                        <p:cTn id="67" dur="1" fill="hold">
                                          <p:stCondLst>
                                            <p:cond delay="0"/>
                                          </p:stCondLst>
                                        </p:cTn>
                                        <p:tgtEl>
                                          <p:spTgt spid="225298"/>
                                        </p:tgtEl>
                                        <p:attrNameLst>
                                          <p:attrName>style.visibility</p:attrName>
                                        </p:attrNameLst>
                                      </p:cBhvr>
                                      <p:to>
                                        <p:strVal val="visible"/>
                                      </p:to>
                                    </p:set>
                                    <p:anim calcmode="lin" valueType="num">
                                      <p:cBhvr additive="base">
                                        <p:cTn id="68" dur="500" fill="hold"/>
                                        <p:tgtEl>
                                          <p:spTgt spid="225298"/>
                                        </p:tgtEl>
                                        <p:attrNameLst>
                                          <p:attrName>ppt_x</p:attrName>
                                        </p:attrNameLst>
                                      </p:cBhvr>
                                      <p:tavLst>
                                        <p:tav tm="0">
                                          <p:val>
                                            <p:strVal val="0-#ppt_w/2"/>
                                          </p:val>
                                        </p:tav>
                                        <p:tav tm="100000">
                                          <p:val>
                                            <p:strVal val="#ppt_x"/>
                                          </p:val>
                                        </p:tav>
                                      </p:tavLst>
                                    </p:anim>
                                    <p:anim calcmode="lin" valueType="num">
                                      <p:cBhvr additive="base">
                                        <p:cTn id="69" dur="500" fill="hold"/>
                                        <p:tgtEl>
                                          <p:spTgt spid="225298"/>
                                        </p:tgtEl>
                                        <p:attrNameLst>
                                          <p:attrName>ppt_y</p:attrName>
                                        </p:attrNameLst>
                                      </p:cBhvr>
                                      <p:tavLst>
                                        <p:tav tm="0">
                                          <p:val>
                                            <p:strVal val="#ppt_y"/>
                                          </p:val>
                                        </p:tav>
                                        <p:tav tm="100000">
                                          <p:val>
                                            <p:strVal val="#ppt_y"/>
                                          </p:val>
                                        </p:tav>
                                      </p:tavLst>
                                    </p:anim>
                                  </p:childTnLst>
                                </p:cTn>
                              </p:par>
                              <p:par>
                                <p:cTn id="70" presetID="3" presetClass="entr" presetSubtype="10" fill="hold" grpId="0" nodeType="withEffect">
                                  <p:stCondLst>
                                    <p:cond delay="0"/>
                                  </p:stCondLst>
                                  <p:childTnLst>
                                    <p:set>
                                      <p:cBhvr>
                                        <p:cTn id="71" dur="1" fill="hold">
                                          <p:stCondLst>
                                            <p:cond delay="0"/>
                                          </p:stCondLst>
                                        </p:cTn>
                                        <p:tgtEl>
                                          <p:spTgt spid="225299"/>
                                        </p:tgtEl>
                                        <p:attrNameLst>
                                          <p:attrName>style.visibility</p:attrName>
                                        </p:attrNameLst>
                                      </p:cBhvr>
                                      <p:to>
                                        <p:strVal val="visible"/>
                                      </p:to>
                                    </p:set>
                                    <p:animEffect transition="in" filter="blinds(horizontal)">
                                      <p:cBhvr>
                                        <p:cTn id="72" dur="500"/>
                                        <p:tgtEl>
                                          <p:spTgt spid="22529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225300"/>
                                        </p:tgtEl>
                                        <p:attrNameLst>
                                          <p:attrName>style.visibility</p:attrName>
                                        </p:attrNameLst>
                                      </p:cBhvr>
                                      <p:to>
                                        <p:strVal val="visible"/>
                                      </p:to>
                                    </p:set>
                                    <p:animEffect transition="in" filter="box(in)">
                                      <p:cBhvr>
                                        <p:cTn id="77" dur="500"/>
                                        <p:tgtEl>
                                          <p:spTgt spid="225300"/>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225295"/>
                                        </p:tgtEl>
                                        <p:attrNameLst>
                                          <p:attrName>style.visibility</p:attrName>
                                        </p:attrNameLst>
                                      </p:cBhvr>
                                      <p:to>
                                        <p:strVal val="visible"/>
                                      </p:to>
                                    </p:set>
                                    <p:animEffect transition="in" filter="checkerboard(across)">
                                      <p:cBhvr>
                                        <p:cTn id="80" dur="500"/>
                                        <p:tgtEl>
                                          <p:spTgt spid="225295"/>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225302"/>
                                        </p:tgtEl>
                                        <p:attrNameLst>
                                          <p:attrName>style.visibility</p:attrName>
                                        </p:attrNameLst>
                                      </p:cBhvr>
                                      <p:to>
                                        <p:strVal val="visible"/>
                                      </p:to>
                                    </p:set>
                                    <p:animEffect transition="in" filter="checkerboard(across)">
                                      <p:cBhvr>
                                        <p:cTn id="83" dur="500"/>
                                        <p:tgtEl>
                                          <p:spTgt spid="225302"/>
                                        </p:tgtEl>
                                      </p:cBhvr>
                                    </p:animEffect>
                                  </p:childTnLst>
                                </p:cTn>
                              </p:par>
                              <p:par>
                                <p:cTn id="84" presetID="4" presetClass="entr" presetSubtype="16" fill="hold" nodeType="withEffect">
                                  <p:stCondLst>
                                    <p:cond delay="0"/>
                                  </p:stCondLst>
                                  <p:childTnLst>
                                    <p:set>
                                      <p:cBhvr>
                                        <p:cTn id="85" dur="1" fill="hold">
                                          <p:stCondLst>
                                            <p:cond delay="0"/>
                                          </p:stCondLst>
                                        </p:cTn>
                                        <p:tgtEl>
                                          <p:spTgt spid="225301"/>
                                        </p:tgtEl>
                                        <p:attrNameLst>
                                          <p:attrName>style.visibility</p:attrName>
                                        </p:attrNameLst>
                                      </p:cBhvr>
                                      <p:to>
                                        <p:strVal val="visible"/>
                                      </p:to>
                                    </p:set>
                                    <p:animEffect transition="in" filter="box(in)">
                                      <p:cBhvr>
                                        <p:cTn id="86" dur="500"/>
                                        <p:tgtEl>
                                          <p:spTgt spid="22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9" grpId="0" autoUpdateAnimBg="0"/>
      <p:bldP spid="225294" grpId="0" animBg="1"/>
      <p:bldP spid="225295" grpId="0" animBg="1"/>
      <p:bldP spid="225297" grpId="0" autoUpdateAnimBg="0"/>
      <p:bldP spid="225299" grpId="0" autoUpdateAnimBg="0"/>
      <p:bldP spid="225300" grpId="0" autoUpdateAnimBg="0"/>
      <p:bldP spid="22530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lstStyle/>
          <a:p>
            <a:r>
              <a:rPr lang="en-US" altLang="ja-JP" smtClean="0">
                <a:ea typeface="ＭＳ Ｐゴシック" pitchFamily="34" charset="-128"/>
              </a:rPr>
              <a:t>Charging a Battery</a:t>
            </a:r>
          </a:p>
        </p:txBody>
      </p:sp>
      <p:pic>
        <p:nvPicPr>
          <p:cNvPr id="10246" name="Picture 3" descr="figure-25-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95400"/>
            <a:ext cx="30480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 descr="figure-25-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038600"/>
            <a:ext cx="31242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5"/>
          <p:cNvSpPr txBox="1">
            <a:spLocks noChangeArrowheads="1"/>
          </p:cNvSpPr>
          <p:nvPr/>
        </p:nvSpPr>
        <p:spPr bwMode="auto">
          <a:xfrm>
            <a:off x="3962400" y="990600"/>
            <a:ext cx="4953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a:ea typeface="ＭＳ Ｐゴシック" pitchFamily="34" charset="-128"/>
              </a:rPr>
              <a:t> </a:t>
            </a:r>
            <a:r>
              <a:rPr lang="en-US" altLang="ja-JP" sz="2000" b="1" i="0">
                <a:ea typeface="ＭＳ Ｐゴシック" pitchFamily="34" charset="-128"/>
              </a:rPr>
              <a:t>Positive terminal to positive terminal</a:t>
            </a:r>
          </a:p>
          <a:p>
            <a:pPr>
              <a:spcBef>
                <a:spcPct val="50000"/>
              </a:spcBef>
              <a:buFontTx/>
              <a:buChar char="•"/>
            </a:pPr>
            <a:r>
              <a:rPr lang="en-US" altLang="ja-JP" i="0">
                <a:ea typeface="ＭＳ Ｐゴシック" pitchFamily="34" charset="-128"/>
              </a:rPr>
              <a:t> </a:t>
            </a:r>
            <a:r>
              <a:rPr lang="en-US" altLang="ja-JP" sz="2000" b="1" i="0">
                <a:ea typeface="ＭＳ Ｐゴシック" pitchFamily="34" charset="-128"/>
              </a:rPr>
              <a:t>Charging EMF &gt; EMF of charged device</a:t>
            </a:r>
          </a:p>
        </p:txBody>
      </p:sp>
      <p:sp>
        <p:nvSpPr>
          <p:cNvPr id="10249" name="Text Box 6"/>
          <p:cNvSpPr txBox="1">
            <a:spLocks noChangeArrowheads="1"/>
          </p:cNvSpPr>
          <p:nvPr/>
        </p:nvSpPr>
        <p:spPr bwMode="auto">
          <a:xfrm>
            <a:off x="4038600" y="2057400"/>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i="0">
                <a:ea typeface="ＭＳ Ｐゴシック" pitchFamily="34" charset="-128"/>
              </a:rPr>
              <a:t>Say, </a:t>
            </a:r>
            <a:r>
              <a:rPr lang="en-US" altLang="ja-JP" sz="2000">
                <a:ea typeface="ＭＳ Ｐゴシック" pitchFamily="34" charset="-128"/>
              </a:rPr>
              <a:t>R+r</a:t>
            </a:r>
            <a:r>
              <a:rPr lang="en-US" altLang="ja-JP" sz="2000" baseline="-20000">
                <a:ea typeface="ＭＳ Ｐゴシック" pitchFamily="34" charset="-128"/>
              </a:rPr>
              <a:t>1</a:t>
            </a:r>
            <a:r>
              <a:rPr lang="en-US" altLang="ja-JP" sz="2000">
                <a:ea typeface="ＭＳ Ｐゴシック" pitchFamily="34" charset="-128"/>
              </a:rPr>
              <a:t>+r</a:t>
            </a:r>
            <a:r>
              <a:rPr lang="en-US" altLang="ja-JP" sz="2000" baseline="-20000">
                <a:ea typeface="ＭＳ Ｐゴシック" pitchFamily="34" charset="-128"/>
              </a:rPr>
              <a:t>2</a:t>
            </a:r>
            <a:r>
              <a:rPr lang="en-US" altLang="ja-JP" sz="2000">
                <a:ea typeface="ＭＳ Ｐゴシック" pitchFamily="34" charset="-128"/>
              </a:rPr>
              <a:t>=</a:t>
            </a:r>
            <a:r>
              <a:rPr lang="en-US" altLang="ja-JP" sz="2000" i="0">
                <a:ea typeface="ＭＳ Ｐゴシック" pitchFamily="34" charset="-128"/>
              </a:rPr>
              <a:t>0.05</a:t>
            </a:r>
            <a:r>
              <a:rPr lang="en-US" altLang="ja-JP" sz="2000" i="0">
                <a:ea typeface="ＭＳ Ｐゴシック" pitchFamily="34" charset="-128"/>
                <a:sym typeface="Symbol" pitchFamily="18" charset="2"/>
              </a:rPr>
              <a:t>  (</a:t>
            </a:r>
            <a:r>
              <a:rPr lang="en-US" altLang="ja-JP" sz="2000">
                <a:ea typeface="ＭＳ Ｐゴシック" pitchFamily="34" charset="-128"/>
                <a:sym typeface="Symbol" pitchFamily="18" charset="2"/>
              </a:rPr>
              <a:t>R</a:t>
            </a:r>
            <a:r>
              <a:rPr lang="en-US" altLang="ja-JP" sz="2000" i="0">
                <a:ea typeface="ＭＳ Ｐゴシック" pitchFamily="34" charset="-128"/>
                <a:sym typeface="Symbol" pitchFamily="18" charset="2"/>
              </a:rPr>
              <a:t> is for jumper cables). Then,</a:t>
            </a:r>
            <a:endParaRPr lang="en-US" altLang="ja-JP" sz="2000" i="0">
              <a:ea typeface="ＭＳ Ｐゴシック" pitchFamily="34" charset="-128"/>
            </a:endParaRPr>
          </a:p>
        </p:txBody>
      </p:sp>
      <p:graphicFrame>
        <p:nvGraphicFramePr>
          <p:cNvPr id="10242" name="Object 7"/>
          <p:cNvGraphicFramePr>
            <a:graphicFrameLocks noChangeAspect="1"/>
          </p:cNvGraphicFramePr>
          <p:nvPr/>
        </p:nvGraphicFramePr>
        <p:xfrm>
          <a:off x="5867400" y="2743200"/>
          <a:ext cx="2438400" cy="714375"/>
        </p:xfrm>
        <a:graphic>
          <a:graphicData uri="http://schemas.openxmlformats.org/presentationml/2006/ole">
            <mc:AlternateContent xmlns:mc="http://schemas.openxmlformats.org/markup-compatibility/2006">
              <mc:Choice xmlns:v="urn:schemas-microsoft-com:vml" Requires="v">
                <p:oleObj spid="_x0000_s116915" name="Equation" r:id="rId6" imgW="1473120" imgH="431640" progId="Equation.DSMT4">
                  <p:embed/>
                </p:oleObj>
              </mc:Choice>
              <mc:Fallback>
                <p:oleObj name="Equation" r:id="rId6" imgW="147312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2743200"/>
                        <a:ext cx="2438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250" name="Group 8"/>
          <p:cNvGrpSpPr>
            <a:grpSpLocks/>
          </p:cNvGrpSpPr>
          <p:nvPr/>
        </p:nvGrpSpPr>
        <p:grpSpPr bwMode="auto">
          <a:xfrm>
            <a:off x="5486400" y="3505200"/>
            <a:ext cx="3352800" cy="854075"/>
            <a:chOff x="3696" y="2208"/>
            <a:chExt cx="1872" cy="538"/>
          </a:xfrm>
        </p:grpSpPr>
        <p:graphicFrame>
          <p:nvGraphicFramePr>
            <p:cNvPr id="10244" name="Object 9"/>
            <p:cNvGraphicFramePr>
              <a:graphicFrameLocks noChangeAspect="1"/>
            </p:cNvGraphicFramePr>
            <p:nvPr/>
          </p:nvGraphicFramePr>
          <p:xfrm>
            <a:off x="3696" y="2208"/>
            <a:ext cx="1776" cy="313"/>
          </p:xfrm>
          <a:graphic>
            <a:graphicData uri="http://schemas.openxmlformats.org/presentationml/2006/ole">
              <mc:AlternateContent xmlns:mc="http://schemas.openxmlformats.org/markup-compatibility/2006">
                <mc:Choice xmlns:v="urn:schemas-microsoft-com:vml" Requires="v">
                  <p:oleObj spid="_x0000_s116916" name="Equation" r:id="rId8" imgW="1371600" imgH="241200" progId="Equation.DSMT4">
                    <p:embed/>
                  </p:oleObj>
                </mc:Choice>
                <mc:Fallback>
                  <p:oleObj name="Equation" r:id="rId8" imgW="137160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6" y="2208"/>
                          <a:ext cx="1776" cy="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61" name="Text Box 10"/>
            <p:cNvSpPr txBox="1">
              <a:spLocks noChangeArrowheads="1"/>
            </p:cNvSpPr>
            <p:nvPr/>
          </p:nvSpPr>
          <p:spPr bwMode="auto">
            <a:xfrm>
              <a:off x="4176" y="2496"/>
              <a:ext cx="1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ea typeface="ＭＳ Ｐゴシック" pitchFamily="34" charset="-128"/>
                </a:rPr>
                <a:t>power into battery 2</a:t>
              </a:r>
            </a:p>
          </p:txBody>
        </p:sp>
      </p:grpSp>
      <p:grpSp>
        <p:nvGrpSpPr>
          <p:cNvPr id="10251" name="Group 11"/>
          <p:cNvGrpSpPr>
            <a:grpSpLocks/>
          </p:cNvGrpSpPr>
          <p:nvPr/>
        </p:nvGrpSpPr>
        <p:grpSpPr bwMode="auto">
          <a:xfrm>
            <a:off x="0" y="1219200"/>
            <a:ext cx="5486400" cy="2530475"/>
            <a:chOff x="0" y="768"/>
            <a:chExt cx="3456" cy="1594"/>
          </a:xfrm>
        </p:grpSpPr>
        <p:sp>
          <p:nvSpPr>
            <p:cNvPr id="10256" name="Oval 12"/>
            <p:cNvSpPr>
              <a:spLocks noChangeArrowheads="1"/>
            </p:cNvSpPr>
            <p:nvPr/>
          </p:nvSpPr>
          <p:spPr bwMode="auto">
            <a:xfrm>
              <a:off x="1680" y="1440"/>
              <a:ext cx="576" cy="480"/>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sp>
          <p:nvSpPr>
            <p:cNvPr id="10257" name="Line 13"/>
            <p:cNvSpPr>
              <a:spLocks noChangeShapeType="1"/>
            </p:cNvSpPr>
            <p:nvPr/>
          </p:nvSpPr>
          <p:spPr bwMode="auto">
            <a:xfrm flipH="1" flipV="1">
              <a:off x="2208" y="1872"/>
              <a:ext cx="144" cy="144"/>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8" name="Text Box 14"/>
            <p:cNvSpPr txBox="1">
              <a:spLocks noChangeArrowheads="1"/>
            </p:cNvSpPr>
            <p:nvPr/>
          </p:nvSpPr>
          <p:spPr bwMode="auto">
            <a:xfrm>
              <a:off x="2352" y="1920"/>
              <a:ext cx="110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CC"/>
                  </a:solidFill>
                  <a:ea typeface="ＭＳ Ｐゴシック" pitchFamily="34" charset="-128"/>
                </a:rPr>
                <a:t>battery being charged (11V)</a:t>
              </a:r>
            </a:p>
          </p:txBody>
        </p:sp>
        <p:sp>
          <p:nvSpPr>
            <p:cNvPr id="10259" name="Text Box 15"/>
            <p:cNvSpPr txBox="1">
              <a:spLocks noChangeArrowheads="1"/>
            </p:cNvSpPr>
            <p:nvPr/>
          </p:nvSpPr>
          <p:spPr bwMode="auto">
            <a:xfrm>
              <a:off x="0" y="1536"/>
              <a:ext cx="57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CC"/>
                  </a:solidFill>
                  <a:ea typeface="ＭＳ Ｐゴシック" pitchFamily="34" charset="-128"/>
                </a:rPr>
                <a:t>good battery (12V)</a:t>
              </a:r>
            </a:p>
          </p:txBody>
        </p:sp>
        <p:sp>
          <p:nvSpPr>
            <p:cNvPr id="10260" name="Line 16"/>
            <p:cNvSpPr>
              <a:spLocks noChangeShapeType="1"/>
            </p:cNvSpPr>
            <p:nvPr/>
          </p:nvSpPr>
          <p:spPr bwMode="auto">
            <a:xfrm>
              <a:off x="1104" y="768"/>
              <a:ext cx="480" cy="0"/>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252" name="Text Box 17"/>
          <p:cNvSpPr txBox="1">
            <a:spLocks noChangeArrowheads="1"/>
          </p:cNvSpPr>
          <p:nvPr/>
        </p:nvSpPr>
        <p:spPr bwMode="auto">
          <a:xfrm>
            <a:off x="4267200" y="4495800"/>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sz="2000" b="1" i="0" dirty="0">
                <a:ea typeface="ＭＳ Ｐゴシック" pitchFamily="34" charset="-128"/>
              </a:rPr>
              <a:t> </a:t>
            </a:r>
            <a:r>
              <a:rPr lang="en-US" altLang="ja-JP" sz="2000" b="1" i="0" dirty="0">
                <a:ea typeface="ＭＳ Ｐゴシック" pitchFamily="34" charset="-128"/>
              </a:rPr>
              <a:t>If connected backward,</a:t>
            </a:r>
          </a:p>
        </p:txBody>
      </p:sp>
      <p:grpSp>
        <p:nvGrpSpPr>
          <p:cNvPr id="4" name="Group 18"/>
          <p:cNvGrpSpPr>
            <a:grpSpLocks/>
          </p:cNvGrpSpPr>
          <p:nvPr/>
        </p:nvGrpSpPr>
        <p:grpSpPr bwMode="auto">
          <a:xfrm>
            <a:off x="1752600" y="3962400"/>
            <a:ext cx="5943600" cy="1685925"/>
            <a:chOff x="1104" y="2496"/>
            <a:chExt cx="3744" cy="1062"/>
          </a:xfrm>
        </p:grpSpPr>
        <p:graphicFrame>
          <p:nvGraphicFramePr>
            <p:cNvPr id="10243" name="Object 19"/>
            <p:cNvGraphicFramePr>
              <a:graphicFrameLocks noChangeAspect="1"/>
            </p:cNvGraphicFramePr>
            <p:nvPr/>
          </p:nvGraphicFramePr>
          <p:xfrm>
            <a:off x="3216" y="3072"/>
            <a:ext cx="1632" cy="486"/>
          </p:xfrm>
          <a:graphic>
            <a:graphicData uri="http://schemas.openxmlformats.org/presentationml/2006/ole">
              <mc:AlternateContent xmlns:mc="http://schemas.openxmlformats.org/markup-compatibility/2006">
                <mc:Choice xmlns:v="urn:schemas-microsoft-com:vml" Requires="v">
                  <p:oleObj spid="_x0000_s116917" name="Equation" r:id="rId10" imgW="1320480" imgH="393480" progId="Equation.DSMT4">
                    <p:embed/>
                  </p:oleObj>
                </mc:Choice>
                <mc:Fallback>
                  <p:oleObj name="Equation" r:id="rId10" imgW="132048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16" y="3072"/>
                          <a:ext cx="1632" cy="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5" name="Line 20"/>
            <p:cNvSpPr>
              <a:spLocks noChangeShapeType="1"/>
            </p:cNvSpPr>
            <p:nvPr/>
          </p:nvSpPr>
          <p:spPr bwMode="auto">
            <a:xfrm>
              <a:off x="1104" y="2496"/>
              <a:ext cx="624" cy="0"/>
            </a:xfrm>
            <a:prstGeom prst="line">
              <a:avLst/>
            </a:prstGeom>
            <a:noFill/>
            <a:ln w="317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254" name="Text Box 21"/>
          <p:cNvSpPr txBox="1">
            <a:spLocks noChangeArrowheads="1"/>
          </p:cNvSpPr>
          <p:nvPr/>
        </p:nvSpPr>
        <p:spPr bwMode="auto">
          <a:xfrm>
            <a:off x="4572000" y="5715000"/>
            <a:ext cx="4343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 typeface="Wingdings" pitchFamily="2" charset="2"/>
              <a:buChar char="Ø"/>
            </a:pPr>
            <a:r>
              <a:rPr lang="ja-JP" altLang="en-US" sz="2000" b="1" i="0">
                <a:ea typeface="ＭＳ Ｐゴシック" pitchFamily="34" charset="-128"/>
              </a:rPr>
              <a:t> </a:t>
            </a:r>
            <a:r>
              <a:rPr lang="en-US" altLang="ja-JP" sz="2000" b="1" i="0">
                <a:ea typeface="ＭＳ Ｐゴシック" pitchFamily="34" charset="-128"/>
              </a:rPr>
              <a:t>Large amount of gas produced</a:t>
            </a:r>
          </a:p>
          <a:p>
            <a:pPr>
              <a:spcBef>
                <a:spcPct val="50000"/>
              </a:spcBef>
              <a:buFont typeface="Wingdings" pitchFamily="2" charset="2"/>
              <a:buChar char="Ø"/>
            </a:pPr>
            <a:r>
              <a:rPr lang="en-US" altLang="ja-JP" sz="2000" b="1" i="0">
                <a:ea typeface="ＭＳ Ｐゴシック" pitchFamily="34" charset="-128"/>
              </a:rPr>
              <a:t> Huge power dissipation in wires</a:t>
            </a:r>
          </a:p>
        </p:txBody>
      </p:sp>
    </p:spTree>
    <p:extLst>
      <p:ext uri="{BB962C8B-B14F-4D97-AF65-F5344CB8AC3E}">
        <p14:creationId xmlns:p14="http://schemas.microsoft.com/office/powerpoint/2010/main" val="3808450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dissolve">
                                      <p:cBhvr>
                                        <p:cTn id="7" dur="500"/>
                                        <p:tgtEl>
                                          <p:spTgt spid="1024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252"/>
                                        </p:tgtEl>
                                        <p:attrNameLst>
                                          <p:attrName>style.visibility</p:attrName>
                                        </p:attrNameLst>
                                      </p:cBhvr>
                                      <p:to>
                                        <p:strVal val="visible"/>
                                      </p:to>
                                    </p:set>
                                    <p:animEffect transition="in" filter="dissolve">
                                      <p:cBhvr>
                                        <p:cTn id="10" dur="500"/>
                                        <p:tgtEl>
                                          <p:spTgt spid="10252"/>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254"/>
                                        </p:tgtEl>
                                        <p:attrNameLst>
                                          <p:attrName>style.visibility</p:attrName>
                                        </p:attrNameLst>
                                      </p:cBhvr>
                                      <p:to>
                                        <p:strVal val="visible"/>
                                      </p:to>
                                    </p:set>
                                    <p:animEffect transition="in" filter="dissolve">
                                      <p:cBhvr>
                                        <p:cTn id="16" dur="5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p:bldP spid="1025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2"/>
          <p:cNvSpPr>
            <a:spLocks noGrp="1" noChangeArrowheads="1"/>
          </p:cNvSpPr>
          <p:nvPr>
            <p:ph type="title"/>
          </p:nvPr>
        </p:nvSpPr>
        <p:spPr/>
        <p:txBody>
          <a:bodyPr/>
          <a:lstStyle/>
          <a:p>
            <a:r>
              <a:rPr lang="en-US" altLang="ja-JP" smtClean="0">
                <a:ea typeface="ＭＳ Ｐゴシック" pitchFamily="34" charset="-128"/>
              </a:rPr>
              <a:t>Using Kirchhoff’s Laws in Multiple Loop Circuits</a:t>
            </a:r>
          </a:p>
        </p:txBody>
      </p:sp>
      <p:pic>
        <p:nvPicPr>
          <p:cNvPr id="11271" name="Picture 3" descr="F28_10"/>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828800" y="838200"/>
            <a:ext cx="4800600" cy="2865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1066800" y="3657600"/>
            <a:ext cx="6858000" cy="671513"/>
            <a:chOff x="672" y="2304"/>
            <a:chExt cx="4320" cy="423"/>
          </a:xfrm>
        </p:grpSpPr>
        <p:sp>
          <p:nvSpPr>
            <p:cNvPr id="11288" name="Text Box 5"/>
            <p:cNvSpPr txBox="1">
              <a:spLocks noChangeArrowheads="1"/>
            </p:cNvSpPr>
            <p:nvPr/>
          </p:nvSpPr>
          <p:spPr bwMode="auto">
            <a:xfrm>
              <a:off x="672" y="2352"/>
              <a:ext cx="31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i="0">
                  <a:ea typeface="ＭＳ Ｐゴシック" pitchFamily="34" charset="-128"/>
                </a:rPr>
                <a:t> </a:t>
              </a:r>
              <a:r>
                <a:rPr lang="en-US" altLang="ja-JP" i="0">
                  <a:ea typeface="ＭＳ Ｐゴシック" pitchFamily="34" charset="-128"/>
                </a:rPr>
                <a:t>Identify nodes and use Junction Rule:</a:t>
              </a:r>
            </a:p>
          </p:txBody>
        </p:sp>
        <p:graphicFrame>
          <p:nvGraphicFramePr>
            <p:cNvPr id="11269" name="Object 6"/>
            <p:cNvGraphicFramePr>
              <a:graphicFrameLocks noChangeAspect="1"/>
            </p:cNvGraphicFramePr>
            <p:nvPr/>
          </p:nvGraphicFramePr>
          <p:xfrm>
            <a:off x="3888" y="2304"/>
            <a:ext cx="1104" cy="423"/>
          </p:xfrm>
          <a:graphic>
            <a:graphicData uri="http://schemas.openxmlformats.org/presentationml/2006/ole">
              <mc:AlternateContent xmlns:mc="http://schemas.openxmlformats.org/markup-compatibility/2006">
                <mc:Choice xmlns:v="urn:schemas-microsoft-com:vml" Requires="v">
                  <p:oleObj spid="_x0000_s117998" name="Equation" r:id="rId5" imgW="596880" imgH="228600" progId="Equation.DSMT4">
                    <p:embed/>
                  </p:oleObj>
                </mc:Choice>
                <mc:Fallback>
                  <p:oleObj name="Equation" r:id="rId5" imgW="5968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 y="2304"/>
                          <a:ext cx="1104" cy="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255" name="Text Box 8"/>
          <p:cNvSpPr txBox="1">
            <a:spLocks noChangeArrowheads="1"/>
          </p:cNvSpPr>
          <p:nvPr/>
        </p:nvSpPr>
        <p:spPr bwMode="auto">
          <a:xfrm>
            <a:off x="1066800" y="44196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a:ea typeface="ＭＳ Ｐゴシック" pitchFamily="34" charset="-128"/>
              </a:rPr>
              <a:t> </a:t>
            </a:r>
            <a:r>
              <a:rPr lang="en-US" altLang="ja-JP" i="0">
                <a:ea typeface="ＭＳ Ｐゴシック" pitchFamily="34" charset="-128"/>
              </a:rPr>
              <a:t>Identify independent loops and use Loop Rule:</a:t>
            </a:r>
          </a:p>
        </p:txBody>
      </p:sp>
      <p:graphicFrame>
        <p:nvGraphicFramePr>
          <p:cNvPr id="10242" name="Object 10"/>
          <p:cNvGraphicFramePr>
            <a:graphicFrameLocks noChangeAspect="1"/>
          </p:cNvGraphicFramePr>
          <p:nvPr/>
        </p:nvGraphicFramePr>
        <p:xfrm>
          <a:off x="1295400" y="4953000"/>
          <a:ext cx="3689350" cy="484188"/>
        </p:xfrm>
        <a:graphic>
          <a:graphicData uri="http://schemas.openxmlformats.org/presentationml/2006/ole">
            <mc:AlternateContent xmlns:mc="http://schemas.openxmlformats.org/markup-compatibility/2006">
              <mc:Choice xmlns:v="urn:schemas-microsoft-com:vml" Requires="v">
                <p:oleObj spid="_x0000_s117999" name="Equation" r:id="rId7" imgW="1739880" imgH="228600" progId="Equation.DSMT4">
                  <p:embed/>
                </p:oleObj>
              </mc:Choice>
              <mc:Fallback>
                <p:oleObj name="Equation" r:id="rId7" imgW="173988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953000"/>
                        <a:ext cx="3689350" cy="48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3" name="Object 11"/>
          <p:cNvGraphicFramePr>
            <a:graphicFrameLocks noChangeAspect="1"/>
          </p:cNvGraphicFramePr>
          <p:nvPr/>
        </p:nvGraphicFramePr>
        <p:xfrm>
          <a:off x="1295400" y="5410200"/>
          <a:ext cx="5029200" cy="508000"/>
        </p:xfrm>
        <a:graphic>
          <a:graphicData uri="http://schemas.openxmlformats.org/presentationml/2006/ole">
            <mc:AlternateContent xmlns:mc="http://schemas.openxmlformats.org/markup-compatibility/2006">
              <mc:Choice xmlns:v="urn:schemas-microsoft-com:vml" Requires="v">
                <p:oleObj spid="_x0000_s118000" name="Equation" r:id="rId9" imgW="2514600" imgH="253800" progId="Equation.DSMT4">
                  <p:embed/>
                </p:oleObj>
              </mc:Choice>
              <mc:Fallback>
                <p:oleObj name="Equation" r:id="rId9" imgW="251460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5410200"/>
                        <a:ext cx="50292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4" name="Object 12"/>
          <p:cNvGraphicFramePr>
            <a:graphicFrameLocks noChangeAspect="1"/>
          </p:cNvGraphicFramePr>
          <p:nvPr/>
        </p:nvGraphicFramePr>
        <p:xfrm>
          <a:off x="1295400" y="5943600"/>
          <a:ext cx="5791200" cy="522288"/>
        </p:xfrm>
        <a:graphic>
          <a:graphicData uri="http://schemas.openxmlformats.org/presentationml/2006/ole">
            <mc:AlternateContent xmlns:mc="http://schemas.openxmlformats.org/markup-compatibility/2006">
              <mc:Choice xmlns:v="urn:schemas-microsoft-com:vml" Requires="v">
                <p:oleObj spid="_x0000_s118001" name="Equation" r:id="rId11" imgW="2819160" imgH="253800" progId="Equation.DSMT4">
                  <p:embed/>
                </p:oleObj>
              </mc:Choice>
              <mc:Fallback>
                <p:oleObj name="Equation" r:id="rId11" imgW="2819160" imgH="253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5943600"/>
                        <a:ext cx="5791200"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13"/>
          <p:cNvGrpSpPr>
            <a:grpSpLocks/>
          </p:cNvGrpSpPr>
          <p:nvPr/>
        </p:nvGrpSpPr>
        <p:grpSpPr bwMode="auto">
          <a:xfrm>
            <a:off x="6019800" y="4876800"/>
            <a:ext cx="2895600" cy="1143000"/>
            <a:chOff x="3792" y="3072"/>
            <a:chExt cx="1824" cy="720"/>
          </a:xfrm>
        </p:grpSpPr>
        <p:sp>
          <p:nvSpPr>
            <p:cNvPr id="11284" name="Line 14"/>
            <p:cNvSpPr>
              <a:spLocks noChangeShapeType="1"/>
            </p:cNvSpPr>
            <p:nvPr/>
          </p:nvSpPr>
          <p:spPr bwMode="auto">
            <a:xfrm flipH="1">
              <a:off x="3792" y="3216"/>
              <a:ext cx="7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5" name="Line 15"/>
            <p:cNvSpPr>
              <a:spLocks noChangeShapeType="1"/>
            </p:cNvSpPr>
            <p:nvPr/>
          </p:nvSpPr>
          <p:spPr bwMode="auto">
            <a:xfrm flipH="1">
              <a:off x="4032" y="3312"/>
              <a:ext cx="528"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6" name="Line 16"/>
            <p:cNvSpPr>
              <a:spLocks noChangeShapeType="1"/>
            </p:cNvSpPr>
            <p:nvPr/>
          </p:nvSpPr>
          <p:spPr bwMode="auto">
            <a:xfrm flipH="1">
              <a:off x="4512" y="3504"/>
              <a:ext cx="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7" name="Text Box 17"/>
            <p:cNvSpPr txBox="1">
              <a:spLocks noChangeArrowheads="1"/>
            </p:cNvSpPr>
            <p:nvPr/>
          </p:nvSpPr>
          <p:spPr bwMode="auto">
            <a:xfrm>
              <a:off x="4608" y="3072"/>
              <a:ext cx="100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i="0">
                  <a:ea typeface="ＭＳ Ｐゴシック" pitchFamily="34" charset="-128"/>
                </a:rPr>
                <a:t>Only two are independent.</a:t>
              </a:r>
            </a:p>
          </p:txBody>
        </p:sp>
      </p:grpSp>
      <p:cxnSp>
        <p:nvCxnSpPr>
          <p:cNvPr id="18" name="Straight Arrow Connector 17"/>
          <p:cNvCxnSpPr>
            <a:cxnSpLocks noChangeShapeType="1"/>
          </p:cNvCxnSpPr>
          <p:nvPr/>
        </p:nvCxnSpPr>
        <p:spPr bwMode="auto">
          <a:xfrm>
            <a:off x="1447800" y="762000"/>
            <a:ext cx="1371600" cy="304800"/>
          </a:xfrm>
          <a:prstGeom prst="straightConnector1">
            <a:avLst/>
          </a:prstGeom>
          <a:noFill/>
          <a:ln w="5715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rot="10800000" flipV="1">
            <a:off x="5486400" y="838200"/>
            <a:ext cx="2209800" cy="228600"/>
          </a:xfrm>
          <a:prstGeom prst="straightConnector1">
            <a:avLst/>
          </a:prstGeom>
          <a:noFill/>
          <a:ln w="5715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flipV="1">
            <a:off x="1371600" y="2209800"/>
            <a:ext cx="2514600" cy="838200"/>
          </a:xfrm>
          <a:prstGeom prst="straightConnector1">
            <a:avLst/>
          </a:prstGeom>
          <a:noFill/>
          <a:ln w="57150" algn="ctr">
            <a:solidFill>
              <a:srgbClr val="00B050"/>
            </a:solidFill>
            <a:round/>
            <a:headEnd/>
            <a:tailEnd type="arrow" w="med" len="med"/>
          </a:ln>
          <a:extLst>
            <a:ext uri="{909E8E84-426E-40DD-AFC4-6F175D3DCCD1}">
              <a14:hiddenFill xmlns:a14="http://schemas.microsoft.com/office/drawing/2010/main">
                <a:noFill/>
              </a14:hiddenFill>
            </a:ext>
          </a:extLst>
        </p:spPr>
      </p:cxnSp>
      <p:grpSp>
        <p:nvGrpSpPr>
          <p:cNvPr id="4" name="Group 24"/>
          <p:cNvGrpSpPr>
            <a:grpSpLocks/>
          </p:cNvGrpSpPr>
          <p:nvPr/>
        </p:nvGrpSpPr>
        <p:grpSpPr bwMode="auto">
          <a:xfrm>
            <a:off x="2819400" y="1752600"/>
            <a:ext cx="914400" cy="1082675"/>
            <a:chOff x="1631852" y="2117188"/>
            <a:chExt cx="1160584" cy="1690468"/>
          </a:xfrm>
        </p:grpSpPr>
        <p:sp>
          <p:nvSpPr>
            <p:cNvPr id="11282" name="Freeform 25"/>
            <p:cNvSpPr>
              <a:spLocks noChangeArrowheads="1"/>
            </p:cNvSpPr>
            <p:nvPr/>
          </p:nvSpPr>
          <p:spPr bwMode="auto">
            <a:xfrm>
              <a:off x="1631852" y="2117188"/>
              <a:ext cx="1160584" cy="1690468"/>
            </a:xfrm>
            <a:custGeom>
              <a:avLst/>
              <a:gdLst>
                <a:gd name="T0" fmla="*/ 0 w 1160584"/>
                <a:gd name="T1" fmla="*/ 457200 h 1690468"/>
                <a:gd name="T2" fmla="*/ 633046 w 1160584"/>
                <a:gd name="T3" fmla="*/ 119575 h 1690468"/>
                <a:gd name="T4" fmla="*/ 1097280 w 1160584"/>
                <a:gd name="T5" fmla="*/ 1174652 h 1690468"/>
                <a:gd name="T6" fmla="*/ 253219 w 1160584"/>
                <a:gd name="T7" fmla="*/ 1652954 h 1690468"/>
                <a:gd name="T8" fmla="*/ 154745 w 1160584"/>
                <a:gd name="T9" fmla="*/ 949569 h 1690468"/>
                <a:gd name="T10" fmla="*/ 0 60000 65536"/>
                <a:gd name="T11" fmla="*/ 0 60000 65536"/>
                <a:gd name="T12" fmla="*/ 0 60000 65536"/>
                <a:gd name="T13" fmla="*/ 0 60000 65536"/>
                <a:gd name="T14" fmla="*/ 0 60000 65536"/>
                <a:gd name="T15" fmla="*/ 0 w 1160584"/>
                <a:gd name="T16" fmla="*/ 0 h 1690468"/>
                <a:gd name="T17" fmla="*/ 1160584 w 1160584"/>
                <a:gd name="T18" fmla="*/ 1690468 h 1690468"/>
              </a:gdLst>
              <a:ahLst/>
              <a:cxnLst>
                <a:cxn ang="T10">
                  <a:pos x="T0" y="T1"/>
                </a:cxn>
                <a:cxn ang="T11">
                  <a:pos x="T2" y="T3"/>
                </a:cxn>
                <a:cxn ang="T12">
                  <a:pos x="T4" y="T5"/>
                </a:cxn>
                <a:cxn ang="T13">
                  <a:pos x="T6" y="T7"/>
                </a:cxn>
                <a:cxn ang="T14">
                  <a:pos x="T8" y="T9"/>
                </a:cxn>
              </a:cxnLst>
              <a:rect l="T15" t="T16" r="T17" b="T18"/>
              <a:pathLst>
                <a:path w="1160584" h="1690468">
                  <a:moveTo>
                    <a:pt x="0" y="457200"/>
                  </a:moveTo>
                  <a:cubicBezTo>
                    <a:pt x="225083" y="228600"/>
                    <a:pt x="450166" y="0"/>
                    <a:pt x="633046" y="119575"/>
                  </a:cubicBezTo>
                  <a:cubicBezTo>
                    <a:pt x="815926" y="239150"/>
                    <a:pt x="1160584" y="919089"/>
                    <a:pt x="1097280" y="1174652"/>
                  </a:cubicBezTo>
                  <a:cubicBezTo>
                    <a:pt x="1033976" y="1430215"/>
                    <a:pt x="410308" y="1690468"/>
                    <a:pt x="253219" y="1652954"/>
                  </a:cubicBezTo>
                  <a:cubicBezTo>
                    <a:pt x="96130" y="1615440"/>
                    <a:pt x="125437" y="1282504"/>
                    <a:pt x="154745" y="949569"/>
                  </a:cubicBezTo>
                </a:path>
              </a:pathLst>
            </a:custGeom>
            <a:noFill/>
            <a:ln w="28575" algn="ctr">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1283" name="Straight Arrow Connector 26"/>
            <p:cNvCxnSpPr>
              <a:cxnSpLocks noChangeShapeType="1"/>
            </p:cNvCxnSpPr>
            <p:nvPr/>
          </p:nvCxnSpPr>
          <p:spPr bwMode="auto">
            <a:xfrm rot="5400000" flipH="1" flipV="1">
              <a:off x="1562100" y="3238500"/>
              <a:ext cx="381000" cy="1588"/>
            </a:xfrm>
            <a:prstGeom prst="straightConnector1">
              <a:avLst/>
            </a:prstGeom>
            <a:noFill/>
            <a:ln w="38100" algn="ctr">
              <a:solidFill>
                <a:srgbClr val="00CC00"/>
              </a:solidFill>
              <a:round/>
              <a:headEnd/>
              <a:tailEnd type="arrow" w="med" len="med"/>
            </a:ln>
            <a:extLst>
              <a:ext uri="{909E8E84-426E-40DD-AFC4-6F175D3DCCD1}">
                <a14:hiddenFill xmlns:a14="http://schemas.microsoft.com/office/drawing/2010/main">
                  <a:noFill/>
                </a14:hiddenFill>
              </a:ext>
            </a:extLst>
          </p:spPr>
        </p:cxnSp>
      </p:grpSp>
      <p:grpSp>
        <p:nvGrpSpPr>
          <p:cNvPr id="5" name="Group 27"/>
          <p:cNvGrpSpPr>
            <a:grpSpLocks/>
          </p:cNvGrpSpPr>
          <p:nvPr/>
        </p:nvGrpSpPr>
        <p:grpSpPr bwMode="auto">
          <a:xfrm>
            <a:off x="4876800" y="1752600"/>
            <a:ext cx="914400" cy="1082675"/>
            <a:chOff x="1631852" y="2117188"/>
            <a:chExt cx="1160584" cy="1690468"/>
          </a:xfrm>
        </p:grpSpPr>
        <p:sp>
          <p:nvSpPr>
            <p:cNvPr id="11280" name="Freeform 28"/>
            <p:cNvSpPr>
              <a:spLocks noChangeArrowheads="1"/>
            </p:cNvSpPr>
            <p:nvPr/>
          </p:nvSpPr>
          <p:spPr bwMode="auto">
            <a:xfrm>
              <a:off x="1631852" y="2117188"/>
              <a:ext cx="1160584" cy="1690468"/>
            </a:xfrm>
            <a:custGeom>
              <a:avLst/>
              <a:gdLst>
                <a:gd name="T0" fmla="*/ 0 w 1160584"/>
                <a:gd name="T1" fmla="*/ 457200 h 1690468"/>
                <a:gd name="T2" fmla="*/ 633046 w 1160584"/>
                <a:gd name="T3" fmla="*/ 119575 h 1690468"/>
                <a:gd name="T4" fmla="*/ 1097280 w 1160584"/>
                <a:gd name="T5" fmla="*/ 1174652 h 1690468"/>
                <a:gd name="T6" fmla="*/ 253219 w 1160584"/>
                <a:gd name="T7" fmla="*/ 1652954 h 1690468"/>
                <a:gd name="T8" fmla="*/ 154745 w 1160584"/>
                <a:gd name="T9" fmla="*/ 949569 h 1690468"/>
                <a:gd name="T10" fmla="*/ 0 60000 65536"/>
                <a:gd name="T11" fmla="*/ 0 60000 65536"/>
                <a:gd name="T12" fmla="*/ 0 60000 65536"/>
                <a:gd name="T13" fmla="*/ 0 60000 65536"/>
                <a:gd name="T14" fmla="*/ 0 60000 65536"/>
                <a:gd name="T15" fmla="*/ 0 w 1160584"/>
                <a:gd name="T16" fmla="*/ 0 h 1690468"/>
                <a:gd name="T17" fmla="*/ 1160584 w 1160584"/>
                <a:gd name="T18" fmla="*/ 1690468 h 1690468"/>
              </a:gdLst>
              <a:ahLst/>
              <a:cxnLst>
                <a:cxn ang="T10">
                  <a:pos x="T0" y="T1"/>
                </a:cxn>
                <a:cxn ang="T11">
                  <a:pos x="T2" y="T3"/>
                </a:cxn>
                <a:cxn ang="T12">
                  <a:pos x="T4" y="T5"/>
                </a:cxn>
                <a:cxn ang="T13">
                  <a:pos x="T6" y="T7"/>
                </a:cxn>
                <a:cxn ang="T14">
                  <a:pos x="T8" y="T9"/>
                </a:cxn>
              </a:cxnLst>
              <a:rect l="T15" t="T16" r="T17" b="T18"/>
              <a:pathLst>
                <a:path w="1160584" h="1690468">
                  <a:moveTo>
                    <a:pt x="0" y="457200"/>
                  </a:moveTo>
                  <a:cubicBezTo>
                    <a:pt x="225083" y="228600"/>
                    <a:pt x="450166" y="0"/>
                    <a:pt x="633046" y="119575"/>
                  </a:cubicBezTo>
                  <a:cubicBezTo>
                    <a:pt x="815926" y="239150"/>
                    <a:pt x="1160584" y="919089"/>
                    <a:pt x="1097280" y="1174652"/>
                  </a:cubicBezTo>
                  <a:cubicBezTo>
                    <a:pt x="1033976" y="1430215"/>
                    <a:pt x="410308" y="1690468"/>
                    <a:pt x="253219" y="1652954"/>
                  </a:cubicBezTo>
                  <a:cubicBezTo>
                    <a:pt x="96130" y="1615440"/>
                    <a:pt x="125437" y="1282504"/>
                    <a:pt x="154745" y="949569"/>
                  </a:cubicBezTo>
                </a:path>
              </a:pathLst>
            </a:custGeom>
            <a:noFill/>
            <a:ln w="28575" algn="ctr">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1281" name="Straight Arrow Connector 29"/>
            <p:cNvCxnSpPr>
              <a:cxnSpLocks noChangeShapeType="1"/>
            </p:cNvCxnSpPr>
            <p:nvPr/>
          </p:nvCxnSpPr>
          <p:spPr bwMode="auto">
            <a:xfrm rot="5400000" flipH="1" flipV="1">
              <a:off x="1562100" y="3238500"/>
              <a:ext cx="381000" cy="1588"/>
            </a:xfrm>
            <a:prstGeom prst="straightConnector1">
              <a:avLst/>
            </a:prstGeom>
            <a:noFill/>
            <a:ln w="38100" algn="ctr">
              <a:solidFill>
                <a:srgbClr val="00CC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373675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Right)">
                                      <p:cBhvr>
                                        <p:cTn id="7" dur="500"/>
                                        <p:tgtEl>
                                          <p:spTgt spid="18"/>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nodeType="afterGroup">
                            <p:stCondLst>
                              <p:cond delay="1000"/>
                            </p:stCondLst>
                            <p:childTnLst>
                              <p:par>
                                <p:cTn id="13" presetID="18" presetClass="entr" presetSubtype="3"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trips(upRight)">
                                      <p:cBhvr>
                                        <p:cTn id="15" dur="500"/>
                                        <p:tgtEl>
                                          <p:spTgt spid="22"/>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nodeType="clickEffect">
                                  <p:stCondLst>
                                    <p:cond delay="0"/>
                                  </p:stCondLst>
                                  <p:childTnLst>
                                    <p:anim calcmode="lin" valueType="num">
                                      <p:cBhvr additive="base">
                                        <p:cTn id="23" dur="500"/>
                                        <p:tgtEl>
                                          <p:spTgt spid="18"/>
                                        </p:tgtEl>
                                        <p:attrNameLst>
                                          <p:attrName>ppt_x</p:attrName>
                                        </p:attrNameLst>
                                      </p:cBhvr>
                                      <p:tavLst>
                                        <p:tav tm="0">
                                          <p:val>
                                            <p:strVal val="ppt_x"/>
                                          </p:val>
                                        </p:tav>
                                        <p:tav tm="100000">
                                          <p:val>
                                            <p:strVal val="ppt_x"/>
                                          </p:val>
                                        </p:tav>
                                      </p:tavLst>
                                    </p:anim>
                                    <p:anim calcmode="lin" valueType="num">
                                      <p:cBhvr additive="base">
                                        <p:cTn id="24" dur="500"/>
                                        <p:tgtEl>
                                          <p:spTgt spid="18"/>
                                        </p:tgtEl>
                                        <p:attrNameLst>
                                          <p:attrName>ppt_y</p:attrName>
                                        </p:attrNameLst>
                                      </p:cBhvr>
                                      <p:tavLst>
                                        <p:tav tm="0">
                                          <p:val>
                                            <p:strVal val="ppt_y"/>
                                          </p:val>
                                        </p:tav>
                                        <p:tav tm="100000">
                                          <p:val>
                                            <p:strVal val="1+ppt_h/2"/>
                                          </p:val>
                                        </p:tav>
                                      </p:tavLst>
                                    </p:anim>
                                    <p:set>
                                      <p:cBhvr>
                                        <p:cTn id="25" dur="1" fill="hold">
                                          <p:stCondLst>
                                            <p:cond delay="499"/>
                                          </p:stCondLst>
                                        </p:cTn>
                                        <p:tgtEl>
                                          <p:spTgt spid="18"/>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20"/>
                                        </p:tgtEl>
                                        <p:attrNameLst>
                                          <p:attrName>ppt_x</p:attrName>
                                        </p:attrNameLst>
                                      </p:cBhvr>
                                      <p:tavLst>
                                        <p:tav tm="0">
                                          <p:val>
                                            <p:strVal val="ppt_x"/>
                                          </p:val>
                                        </p:tav>
                                        <p:tav tm="100000">
                                          <p:val>
                                            <p:strVal val="ppt_x"/>
                                          </p:val>
                                        </p:tav>
                                      </p:tavLst>
                                    </p:anim>
                                    <p:anim calcmode="lin" valueType="num">
                                      <p:cBhvr additive="base">
                                        <p:cTn id="28" dur="500"/>
                                        <p:tgtEl>
                                          <p:spTgt spid="20"/>
                                        </p:tgtEl>
                                        <p:attrNameLst>
                                          <p:attrName>ppt_y</p:attrName>
                                        </p:attrNameLst>
                                      </p:cBhvr>
                                      <p:tavLst>
                                        <p:tav tm="0">
                                          <p:val>
                                            <p:strVal val="ppt_y"/>
                                          </p:val>
                                        </p:tav>
                                        <p:tav tm="100000">
                                          <p:val>
                                            <p:strVal val="1+ppt_h/2"/>
                                          </p:val>
                                        </p:tav>
                                      </p:tavLst>
                                    </p:anim>
                                    <p:set>
                                      <p:cBhvr>
                                        <p:cTn id="29" dur="1" fill="hold">
                                          <p:stCondLst>
                                            <p:cond delay="499"/>
                                          </p:stCondLst>
                                        </p:cTn>
                                        <p:tgtEl>
                                          <p:spTgt spid="20"/>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22"/>
                                        </p:tgtEl>
                                        <p:attrNameLst>
                                          <p:attrName>ppt_x</p:attrName>
                                        </p:attrNameLst>
                                      </p:cBhvr>
                                      <p:tavLst>
                                        <p:tav tm="0">
                                          <p:val>
                                            <p:strVal val="ppt_x"/>
                                          </p:val>
                                        </p:tav>
                                        <p:tav tm="100000">
                                          <p:val>
                                            <p:strVal val="ppt_x"/>
                                          </p:val>
                                        </p:tav>
                                      </p:tavLst>
                                    </p:anim>
                                    <p:anim calcmode="lin" valueType="num">
                                      <p:cBhvr additive="base">
                                        <p:cTn id="32" dur="500"/>
                                        <p:tgtEl>
                                          <p:spTgt spid="22"/>
                                        </p:tgtEl>
                                        <p:attrNameLst>
                                          <p:attrName>ppt_y</p:attrName>
                                        </p:attrNameLst>
                                      </p:cBhvr>
                                      <p:tavLst>
                                        <p:tav tm="0">
                                          <p:val>
                                            <p:strVal val="ppt_y"/>
                                          </p:val>
                                        </p:tav>
                                        <p:tav tm="100000">
                                          <p:val>
                                            <p:strVal val="1+ppt_h/2"/>
                                          </p:val>
                                        </p:tav>
                                      </p:tavLst>
                                    </p:anim>
                                    <p:set>
                                      <p:cBhvr>
                                        <p:cTn id="33" dur="1" fill="hold">
                                          <p:stCondLst>
                                            <p:cond delay="499"/>
                                          </p:stCondLst>
                                        </p:cTn>
                                        <p:tgtEl>
                                          <p:spTgt spid="22"/>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strips(downLeft)">
                                      <p:cBhvr>
                                        <p:cTn id="38" dur="500"/>
                                        <p:tgtEl>
                                          <p:spTgt spid="4"/>
                                        </p:tgtEl>
                                      </p:cBhvr>
                                    </p:animEffect>
                                  </p:childTnLst>
                                </p:cTn>
                              </p:par>
                            </p:childTnLst>
                          </p:cTn>
                        </p:par>
                        <p:par>
                          <p:cTn id="39" fill="hold" nodeType="afterGroup">
                            <p:stCondLst>
                              <p:cond delay="500"/>
                            </p:stCondLst>
                            <p:childTnLst>
                              <p:par>
                                <p:cTn id="40" presetID="18" presetClass="entr" presetSubtype="12"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strips(downLeft)">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255"/>
                                        </p:tgtEl>
                                        <p:attrNameLst>
                                          <p:attrName>style.visibility</p:attrName>
                                        </p:attrNameLst>
                                      </p:cBhvr>
                                      <p:to>
                                        <p:strVal val="visible"/>
                                      </p:to>
                                    </p:set>
                                    <p:animEffect transition="in" filter="dissolve">
                                      <p:cBhvr>
                                        <p:cTn id="47" dur="500"/>
                                        <p:tgtEl>
                                          <p:spTgt spid="10255"/>
                                        </p:tgtEl>
                                      </p:cBhvr>
                                    </p:animEffect>
                                  </p:childTnLst>
                                </p:cTn>
                              </p:par>
                              <p:par>
                                <p:cTn id="48" presetID="9" presetClass="entr" presetSubtype="0" fill="hold" nodeType="withEffect">
                                  <p:stCondLst>
                                    <p:cond delay="0"/>
                                  </p:stCondLst>
                                  <p:childTnLst>
                                    <p:set>
                                      <p:cBhvr>
                                        <p:cTn id="49" dur="1" fill="hold">
                                          <p:stCondLst>
                                            <p:cond delay="0"/>
                                          </p:stCondLst>
                                        </p:cTn>
                                        <p:tgtEl>
                                          <p:spTgt spid="10242"/>
                                        </p:tgtEl>
                                        <p:attrNameLst>
                                          <p:attrName>style.visibility</p:attrName>
                                        </p:attrNameLst>
                                      </p:cBhvr>
                                      <p:to>
                                        <p:strVal val="visible"/>
                                      </p:to>
                                    </p:set>
                                    <p:animEffect transition="in" filter="dissolve">
                                      <p:cBhvr>
                                        <p:cTn id="50" dur="500"/>
                                        <p:tgtEl>
                                          <p:spTgt spid="10242"/>
                                        </p:tgtEl>
                                      </p:cBhvr>
                                    </p:animEffect>
                                  </p:childTnLst>
                                </p:cTn>
                              </p:par>
                              <p:par>
                                <p:cTn id="51" presetID="9" presetClass="entr" presetSubtype="0" fill="hold" nodeType="withEffect">
                                  <p:stCondLst>
                                    <p:cond delay="0"/>
                                  </p:stCondLst>
                                  <p:childTnLst>
                                    <p:set>
                                      <p:cBhvr>
                                        <p:cTn id="52" dur="1" fill="hold">
                                          <p:stCondLst>
                                            <p:cond delay="0"/>
                                          </p:stCondLst>
                                        </p:cTn>
                                        <p:tgtEl>
                                          <p:spTgt spid="10243"/>
                                        </p:tgtEl>
                                        <p:attrNameLst>
                                          <p:attrName>style.visibility</p:attrName>
                                        </p:attrNameLst>
                                      </p:cBhvr>
                                      <p:to>
                                        <p:strVal val="visible"/>
                                      </p:to>
                                    </p:set>
                                    <p:animEffect transition="in" filter="dissolve">
                                      <p:cBhvr>
                                        <p:cTn id="53" dur="500"/>
                                        <p:tgtEl>
                                          <p:spTgt spid="1024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nodeType="clickEffect">
                                  <p:stCondLst>
                                    <p:cond delay="0"/>
                                  </p:stCondLst>
                                  <p:childTnLst>
                                    <p:set>
                                      <p:cBhvr>
                                        <p:cTn id="57" dur="1" fill="hold">
                                          <p:stCondLst>
                                            <p:cond delay="0"/>
                                          </p:stCondLst>
                                        </p:cTn>
                                        <p:tgtEl>
                                          <p:spTgt spid="10244"/>
                                        </p:tgtEl>
                                        <p:attrNameLst>
                                          <p:attrName>style.visibility</p:attrName>
                                        </p:attrNameLst>
                                      </p:cBhvr>
                                      <p:to>
                                        <p:strVal val="visible"/>
                                      </p:to>
                                    </p:set>
                                    <p:animEffect transition="in" filter="dissolve">
                                      <p:cBhvr>
                                        <p:cTn id="58" dur="500"/>
                                        <p:tgtEl>
                                          <p:spTgt spid="10244"/>
                                        </p:tgtEl>
                                      </p:cBhvr>
                                    </p:animEffect>
                                  </p:childTnLst>
                                </p:cTn>
                              </p:par>
                            </p:childTnLst>
                          </p:cTn>
                        </p:par>
                        <p:par>
                          <p:cTn id="59" fill="hold" nodeType="afterGroup">
                            <p:stCondLst>
                              <p:cond delay="500"/>
                            </p:stCondLst>
                            <p:childTnLst>
                              <p:par>
                                <p:cTn id="60" presetID="9"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dissolv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D5C243-F866-4C01-91C6-8FA5FC29E700}" type="slidenum">
              <a:rPr lang="en-US" altLang="en-US" smtClean="0"/>
              <a:pPr/>
              <a:t>4</a:t>
            </a:fld>
            <a:endParaRPr lang="en-US" altLang="en-US"/>
          </a:p>
        </p:txBody>
      </p:sp>
      <p:sp>
        <p:nvSpPr>
          <p:cNvPr id="4" name="TextBox 3"/>
          <p:cNvSpPr txBox="1"/>
          <p:nvPr/>
        </p:nvSpPr>
        <p:spPr>
          <a:xfrm>
            <a:off x="1066800" y="152400"/>
            <a:ext cx="6858000" cy="553998"/>
          </a:xfrm>
          <a:prstGeom prst="rect">
            <a:avLst/>
          </a:prstGeom>
          <a:noFill/>
          <a:ln w="28575" cap="flat" cmpd="sng" algn="ctr">
            <a:noFill/>
            <a:prstDash val="solid"/>
            <a:round/>
            <a:headEnd type="none" w="med" len="med"/>
            <a:tailEnd type="none" w="med" len="med"/>
          </a:ln>
        </p:spPr>
        <p:txBody>
          <a:bodyPr wrap="square" rtlCol="0">
            <a:spAutoFit/>
          </a:bodyPr>
          <a:lstStyle/>
          <a:p>
            <a:pPr indent="228600" algn="ctr"/>
            <a:r>
              <a:rPr lang="en-US" sz="3000" dirty="0" err="1" smtClean="0">
                <a:solidFill>
                  <a:srgbClr val="CC0000"/>
                </a:solidFill>
                <a:latin typeface="+mj-lt"/>
              </a:rPr>
              <a:t>iClicker</a:t>
            </a:r>
            <a:r>
              <a:rPr lang="en-US" sz="3000" dirty="0" smtClean="0">
                <a:solidFill>
                  <a:srgbClr val="CC0000"/>
                </a:solidFill>
                <a:latin typeface="+mj-lt"/>
              </a:rPr>
              <a:t> Question</a:t>
            </a:r>
            <a:endParaRPr lang="en-US" sz="3000" dirty="0">
              <a:solidFill>
                <a:srgbClr val="CC0000"/>
              </a:solidFill>
              <a:latin typeface="+mj-lt"/>
            </a:endParaRPr>
          </a:p>
        </p:txBody>
      </p:sp>
      <p:sp>
        <p:nvSpPr>
          <p:cNvPr id="5" name="TextBox 4"/>
          <p:cNvSpPr txBox="1"/>
          <p:nvPr/>
        </p:nvSpPr>
        <p:spPr>
          <a:xfrm>
            <a:off x="571500" y="1074810"/>
            <a:ext cx="7848600" cy="477054"/>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500" dirty="0" smtClean="0">
                <a:latin typeface="+mj-lt"/>
              </a:rPr>
              <a:t>Why High Voltage is needed to transfer electricity? </a:t>
            </a:r>
            <a:endParaRPr lang="en-US" sz="2500" dirty="0">
              <a:latin typeface="+mj-lt"/>
            </a:endParaRPr>
          </a:p>
        </p:txBody>
      </p:sp>
      <p:pic>
        <p:nvPicPr>
          <p:cNvPr id="6" name="Picture 3" descr="13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3" y="1752600"/>
            <a:ext cx="7239000" cy="265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1500" y="4692134"/>
            <a:ext cx="7962900" cy="1200329"/>
          </a:xfrm>
          <a:prstGeom prst="rect">
            <a:avLst/>
          </a:prstGeom>
          <a:noFill/>
          <a:ln w="28575" cap="flat" cmpd="sng" algn="ctr">
            <a:noFill/>
            <a:prstDash val="solid"/>
            <a:round/>
            <a:headEnd type="none" w="med" len="med"/>
            <a:tailEnd type="none" w="med" len="med"/>
          </a:ln>
        </p:spPr>
        <p:txBody>
          <a:bodyPr wrap="square" rtlCol="0">
            <a:spAutoFit/>
          </a:bodyPr>
          <a:lstStyle/>
          <a:p>
            <a:pPr marL="342900" indent="-342900">
              <a:buFont typeface="+mj-lt"/>
              <a:buAutoNum type="alphaUcPeriod"/>
            </a:pPr>
            <a:r>
              <a:rPr lang="en-US" sz="1800" dirty="0" smtClean="0">
                <a:latin typeface="+mj-lt"/>
              </a:rPr>
              <a:t>Prevent animal from biting the cable. </a:t>
            </a:r>
          </a:p>
          <a:p>
            <a:pPr marL="342900" indent="-342900">
              <a:buFont typeface="+mj-lt"/>
              <a:buAutoNum type="alphaUcPeriod"/>
            </a:pPr>
            <a:r>
              <a:rPr lang="en-US" sz="1800" dirty="0" smtClean="0">
                <a:latin typeface="+mj-lt"/>
              </a:rPr>
              <a:t>Reduce energy wasted during transportation. </a:t>
            </a:r>
          </a:p>
          <a:p>
            <a:pPr marL="342900" indent="-342900">
              <a:buFont typeface="+mj-lt"/>
              <a:buAutoNum type="alphaUcPeriod"/>
            </a:pPr>
            <a:r>
              <a:rPr lang="en-US" sz="1800" dirty="0" smtClean="0">
                <a:latin typeface="+mj-lt"/>
              </a:rPr>
              <a:t>No reason. People started this way long time ago. </a:t>
            </a:r>
          </a:p>
          <a:p>
            <a:pPr marL="342900" indent="-342900">
              <a:buFont typeface="+mj-lt"/>
              <a:buAutoNum type="alphaUcPeriod"/>
            </a:pPr>
            <a:endParaRPr lang="en-US" sz="1800" dirty="0">
              <a:latin typeface="+mj-lt"/>
            </a:endParaRPr>
          </a:p>
        </p:txBody>
      </p:sp>
      <p:sp>
        <p:nvSpPr>
          <p:cNvPr id="9" name="Rectangle 8"/>
          <p:cNvSpPr/>
          <p:nvPr/>
        </p:nvSpPr>
        <p:spPr>
          <a:xfrm>
            <a:off x="-228600" y="812632"/>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Tree>
    <p:extLst>
      <p:ext uri="{BB962C8B-B14F-4D97-AF65-F5344CB8AC3E}">
        <p14:creationId xmlns:p14="http://schemas.microsoft.com/office/powerpoint/2010/main" val="62138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ja-JP" dirty="0" err="1" smtClean="0">
                <a:ea typeface="ＭＳ Ｐゴシック" pitchFamily="34" charset="-128"/>
              </a:rPr>
              <a:t>iClicker</a:t>
            </a:r>
            <a:r>
              <a:rPr lang="en-US" altLang="ja-JP" dirty="0" smtClean="0">
                <a:ea typeface="ＭＳ Ｐゴシック" pitchFamily="34" charset="-128"/>
              </a:rPr>
              <a:t> Question</a:t>
            </a:r>
          </a:p>
        </p:txBody>
      </p:sp>
      <p:pic>
        <p:nvPicPr>
          <p:cNvPr id="15363" name="Picture 3" descr="figure-25-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4373563"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8"/>
          <p:cNvSpPr txBox="1">
            <a:spLocks noChangeArrowheads="1"/>
          </p:cNvSpPr>
          <p:nvPr/>
        </p:nvSpPr>
        <p:spPr bwMode="auto">
          <a:xfrm>
            <a:off x="5181600" y="1524000"/>
            <a:ext cx="426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sz="2000" b="1" i="0">
                <a:ea typeface="ＭＳ Ｐゴシック" pitchFamily="34" charset="-128"/>
              </a:rPr>
              <a:t> </a:t>
            </a:r>
            <a:r>
              <a:rPr lang="en-US" altLang="ja-JP" sz="2000" b="1" i="0">
                <a:solidFill>
                  <a:srgbClr val="FF0000"/>
                </a:solidFill>
                <a:ea typeface="ＭＳ Ｐゴシック" pitchFamily="34" charset="-128"/>
              </a:rPr>
              <a:t>What’s the current I</a:t>
            </a:r>
            <a:r>
              <a:rPr lang="en-US" altLang="ja-JP" sz="2000" b="1" i="0" baseline="-25000">
                <a:solidFill>
                  <a:srgbClr val="FF0000"/>
                </a:solidFill>
                <a:ea typeface="ＭＳ Ｐゴシック" pitchFamily="34" charset="-128"/>
              </a:rPr>
              <a:t>1 </a:t>
            </a:r>
            <a:r>
              <a:rPr lang="en-US" altLang="ja-JP" sz="2000" b="1" i="0">
                <a:solidFill>
                  <a:srgbClr val="FF0000"/>
                </a:solidFill>
                <a:ea typeface="ＭＳ Ｐゴシック" pitchFamily="34" charset="-128"/>
              </a:rPr>
              <a:t>?</a:t>
            </a:r>
          </a:p>
        </p:txBody>
      </p:sp>
      <p:grpSp>
        <p:nvGrpSpPr>
          <p:cNvPr id="15365" name="Group 9"/>
          <p:cNvGrpSpPr>
            <a:grpSpLocks/>
          </p:cNvGrpSpPr>
          <p:nvPr/>
        </p:nvGrpSpPr>
        <p:grpSpPr bwMode="auto">
          <a:xfrm>
            <a:off x="1295400" y="685800"/>
            <a:ext cx="914400" cy="457200"/>
            <a:chOff x="816" y="432"/>
            <a:chExt cx="576" cy="288"/>
          </a:xfrm>
        </p:grpSpPr>
        <p:sp>
          <p:nvSpPr>
            <p:cNvPr id="15373" name="Line 10"/>
            <p:cNvSpPr>
              <a:spLocks noChangeShapeType="1"/>
            </p:cNvSpPr>
            <p:nvPr/>
          </p:nvSpPr>
          <p:spPr bwMode="auto">
            <a:xfrm>
              <a:off x="912" y="720"/>
              <a:ext cx="33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4" name="Text Box 11"/>
            <p:cNvSpPr txBox="1">
              <a:spLocks noChangeArrowheads="1"/>
            </p:cNvSpPr>
            <p:nvPr/>
          </p:nvSpPr>
          <p:spPr bwMode="auto">
            <a:xfrm>
              <a:off x="816" y="43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800" b="1" dirty="0">
                  <a:ea typeface="ＭＳ Ｐゴシック" pitchFamily="34" charset="-128"/>
                </a:rPr>
                <a:t>I</a:t>
              </a:r>
              <a:r>
                <a:rPr lang="en-US" altLang="ja-JP" sz="1800" b="1" baseline="-22000" dirty="0">
                  <a:ea typeface="ＭＳ Ｐゴシック" pitchFamily="34" charset="-128"/>
                </a:rPr>
                <a:t>1</a:t>
              </a:r>
              <a:r>
                <a:rPr lang="en-US" altLang="ja-JP" sz="1800" b="1" dirty="0">
                  <a:ea typeface="ＭＳ Ｐゴシック" pitchFamily="34" charset="-128"/>
                </a:rPr>
                <a:t>+I</a:t>
              </a:r>
              <a:r>
                <a:rPr lang="en-US" altLang="ja-JP" sz="1800" b="1" baseline="-22000" dirty="0">
                  <a:ea typeface="ＭＳ Ｐゴシック" pitchFamily="34" charset="-128"/>
                </a:rPr>
                <a:t>2</a:t>
              </a:r>
            </a:p>
          </p:txBody>
        </p:sp>
      </p:grpSp>
      <p:grpSp>
        <p:nvGrpSpPr>
          <p:cNvPr id="15366" name="Group 12"/>
          <p:cNvGrpSpPr>
            <a:grpSpLocks/>
          </p:cNvGrpSpPr>
          <p:nvPr/>
        </p:nvGrpSpPr>
        <p:grpSpPr bwMode="auto">
          <a:xfrm>
            <a:off x="2971800" y="762000"/>
            <a:ext cx="457200" cy="457200"/>
            <a:chOff x="1872" y="480"/>
            <a:chExt cx="288" cy="288"/>
          </a:xfrm>
        </p:grpSpPr>
        <p:sp>
          <p:nvSpPr>
            <p:cNvPr id="15371" name="Line 13"/>
            <p:cNvSpPr>
              <a:spLocks noChangeShapeType="1"/>
            </p:cNvSpPr>
            <p:nvPr/>
          </p:nvSpPr>
          <p:spPr bwMode="auto">
            <a:xfrm>
              <a:off x="1872" y="768"/>
              <a:ext cx="288"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2" name="Text Box 14"/>
            <p:cNvSpPr txBox="1">
              <a:spLocks noChangeArrowheads="1"/>
            </p:cNvSpPr>
            <p:nvPr/>
          </p:nvSpPr>
          <p:spPr bwMode="auto">
            <a:xfrm>
              <a:off x="1872" y="480"/>
              <a:ext cx="2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800" b="1" dirty="0">
                  <a:ea typeface="ＭＳ Ｐゴシック" pitchFamily="34" charset="-128"/>
                </a:rPr>
                <a:t>I</a:t>
              </a:r>
              <a:r>
                <a:rPr lang="en-US" altLang="ja-JP" sz="1800" b="1" baseline="-22000" dirty="0">
                  <a:ea typeface="ＭＳ Ｐゴシック" pitchFamily="34" charset="-128"/>
                </a:rPr>
                <a:t>2</a:t>
              </a:r>
            </a:p>
          </p:txBody>
        </p:sp>
      </p:grpSp>
      <p:grpSp>
        <p:nvGrpSpPr>
          <p:cNvPr id="15367" name="Group 15"/>
          <p:cNvGrpSpPr>
            <a:grpSpLocks/>
          </p:cNvGrpSpPr>
          <p:nvPr/>
        </p:nvGrpSpPr>
        <p:grpSpPr bwMode="auto">
          <a:xfrm>
            <a:off x="1828800" y="1905000"/>
            <a:ext cx="457200" cy="609600"/>
            <a:chOff x="1152" y="1200"/>
            <a:chExt cx="288" cy="384"/>
          </a:xfrm>
        </p:grpSpPr>
        <p:sp>
          <p:nvSpPr>
            <p:cNvPr id="15369" name="Text Box 16"/>
            <p:cNvSpPr txBox="1">
              <a:spLocks noChangeArrowheads="1"/>
            </p:cNvSpPr>
            <p:nvPr/>
          </p:nvSpPr>
          <p:spPr bwMode="auto">
            <a:xfrm>
              <a:off x="1152" y="1248"/>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800" b="1" dirty="0">
                  <a:ea typeface="ＭＳ Ｐゴシック" pitchFamily="34" charset="-128"/>
                </a:rPr>
                <a:t>I</a:t>
              </a:r>
              <a:r>
                <a:rPr lang="en-US" altLang="ja-JP" sz="1800" b="1" baseline="-24000" dirty="0">
                  <a:ea typeface="ＭＳ Ｐゴシック" pitchFamily="34" charset="-128"/>
                </a:rPr>
                <a:t>1</a:t>
              </a:r>
            </a:p>
          </p:txBody>
        </p:sp>
        <p:sp>
          <p:nvSpPr>
            <p:cNvPr id="15370" name="Line 17"/>
            <p:cNvSpPr>
              <a:spLocks noChangeShapeType="1"/>
            </p:cNvSpPr>
            <p:nvPr/>
          </p:nvSpPr>
          <p:spPr bwMode="auto">
            <a:xfrm>
              <a:off x="1392" y="1200"/>
              <a:ext cx="0" cy="38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368" name="TextBox 28"/>
          <p:cNvSpPr txBox="1">
            <a:spLocks noChangeArrowheads="1"/>
          </p:cNvSpPr>
          <p:nvPr/>
        </p:nvSpPr>
        <p:spPr bwMode="auto">
          <a:xfrm>
            <a:off x="685800" y="3886200"/>
            <a:ext cx="4648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r>
              <a:rPr lang="en-US" altLang="en-US" i="0"/>
              <a:t>(a). 2.0A</a:t>
            </a:r>
          </a:p>
          <a:p>
            <a:r>
              <a:rPr lang="en-US" altLang="en-US" i="0"/>
              <a:t>(b). 1.0A</a:t>
            </a:r>
          </a:p>
          <a:p>
            <a:r>
              <a:rPr lang="en-US" altLang="en-US" i="0"/>
              <a:t>(c). -2.0A </a:t>
            </a:r>
          </a:p>
          <a:p>
            <a:r>
              <a:rPr lang="en-US" altLang="en-US" i="0"/>
              <a:t>(d). -1.0A</a:t>
            </a:r>
          </a:p>
          <a:p>
            <a:r>
              <a:rPr lang="en-US" altLang="en-US" i="0"/>
              <a:t>(e). Need more information to calculate the value. </a:t>
            </a:r>
          </a:p>
        </p:txBody>
      </p:sp>
      <p:sp>
        <p:nvSpPr>
          <p:cNvPr id="15" name="Rectangle 14"/>
          <p:cNvSpPr/>
          <p:nvPr/>
        </p:nvSpPr>
        <p:spPr>
          <a:xfrm>
            <a:off x="-274637" y="895350"/>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Tree>
    <p:extLst>
      <p:ext uri="{BB962C8B-B14F-4D97-AF65-F5344CB8AC3E}">
        <p14:creationId xmlns:p14="http://schemas.microsoft.com/office/powerpoint/2010/main" val="132898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3" name="Picture 3" descr="figure-25-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4373563"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228600" y="2286000"/>
            <a:ext cx="3581400" cy="2073275"/>
            <a:chOff x="144" y="1440"/>
            <a:chExt cx="2256" cy="1306"/>
          </a:xfrm>
        </p:grpSpPr>
        <p:sp>
          <p:nvSpPr>
            <p:cNvPr id="12314" name="AutoShape 5"/>
            <p:cNvSpPr>
              <a:spLocks noChangeArrowheads="1"/>
            </p:cNvSpPr>
            <p:nvPr/>
          </p:nvSpPr>
          <p:spPr bwMode="auto">
            <a:xfrm>
              <a:off x="1680" y="1440"/>
              <a:ext cx="720" cy="864"/>
            </a:xfrm>
            <a:prstGeom prst="roundRect">
              <a:avLst>
                <a:gd name="adj" fmla="val 16667"/>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sp>
          <p:nvSpPr>
            <p:cNvPr id="12315" name="Line 6"/>
            <p:cNvSpPr>
              <a:spLocks noChangeShapeType="1"/>
            </p:cNvSpPr>
            <p:nvPr/>
          </p:nvSpPr>
          <p:spPr bwMode="auto">
            <a:xfrm flipV="1">
              <a:off x="1152" y="2112"/>
              <a:ext cx="528" cy="240"/>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6" name="Text Box 7"/>
            <p:cNvSpPr txBox="1">
              <a:spLocks noChangeArrowheads="1"/>
            </p:cNvSpPr>
            <p:nvPr/>
          </p:nvSpPr>
          <p:spPr bwMode="auto">
            <a:xfrm>
              <a:off x="144" y="2304"/>
              <a:ext cx="17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CC"/>
                  </a:solidFill>
                  <a:ea typeface="ＭＳ Ｐゴシック" pitchFamily="34" charset="-128"/>
                </a:rPr>
                <a:t>Replace by equivalent R=2</a:t>
              </a:r>
              <a:r>
                <a:rPr lang="en-US" altLang="ja-JP" sz="2000" b="1">
                  <a:solidFill>
                    <a:srgbClr val="0000CC"/>
                  </a:solidFill>
                  <a:ea typeface="ＭＳ Ｐゴシック" pitchFamily="34" charset="-128"/>
                  <a:sym typeface="Symbol" pitchFamily="18" charset="2"/>
                </a:rPr>
                <a:t> first.</a:t>
              </a:r>
              <a:endParaRPr lang="en-US" altLang="ja-JP" sz="2000" b="1">
                <a:solidFill>
                  <a:srgbClr val="0000CC"/>
                </a:solidFill>
                <a:ea typeface="ＭＳ Ｐゴシック" pitchFamily="34" charset="-128"/>
              </a:endParaRPr>
            </a:p>
          </p:txBody>
        </p:sp>
      </p:grpSp>
      <p:sp>
        <p:nvSpPr>
          <p:cNvPr id="230408" name="Text Box 8"/>
          <p:cNvSpPr txBox="1">
            <a:spLocks noChangeArrowheads="1"/>
          </p:cNvSpPr>
          <p:nvPr/>
        </p:nvSpPr>
        <p:spPr bwMode="auto">
          <a:xfrm>
            <a:off x="4876800" y="914400"/>
            <a:ext cx="4267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sz="2000" b="1" i="0" dirty="0">
                <a:ea typeface="ＭＳ Ｐゴシック" pitchFamily="34" charset="-128"/>
              </a:rPr>
              <a:t> </a:t>
            </a:r>
            <a:r>
              <a:rPr lang="en-US" altLang="ja-JP" sz="2000" b="1" i="0" dirty="0">
                <a:ea typeface="ＭＳ Ｐゴシック" pitchFamily="34" charset="-128"/>
              </a:rPr>
              <a:t>Sketch the diagram</a:t>
            </a:r>
          </a:p>
          <a:p>
            <a:pPr>
              <a:spcBef>
                <a:spcPct val="50000"/>
              </a:spcBef>
              <a:buFontTx/>
              <a:buChar char="•"/>
            </a:pPr>
            <a:r>
              <a:rPr lang="en-US" altLang="ja-JP" sz="2000" b="1" i="0" dirty="0">
                <a:ea typeface="ＭＳ Ｐゴシック" pitchFamily="34" charset="-128"/>
              </a:rPr>
              <a:t> Simplify using equivalent resistors</a:t>
            </a:r>
          </a:p>
          <a:p>
            <a:pPr>
              <a:spcBef>
                <a:spcPct val="50000"/>
              </a:spcBef>
              <a:buFontTx/>
              <a:buChar char="•"/>
            </a:pPr>
            <a:r>
              <a:rPr lang="en-US" altLang="ja-JP" sz="2000" b="1" i="0" dirty="0">
                <a:ea typeface="ＭＳ Ｐゴシック" pitchFamily="34" charset="-128"/>
              </a:rPr>
              <a:t> Label currents with directions</a:t>
            </a:r>
          </a:p>
          <a:p>
            <a:pPr>
              <a:spcBef>
                <a:spcPct val="50000"/>
              </a:spcBef>
              <a:buFontTx/>
              <a:buChar char="•"/>
            </a:pPr>
            <a:r>
              <a:rPr lang="en-US" altLang="ja-JP" sz="2000" b="1" i="0" dirty="0">
                <a:ea typeface="ＭＳ Ｐゴシック" pitchFamily="34" charset="-128"/>
              </a:rPr>
              <a:t> Use </a:t>
            </a:r>
            <a:r>
              <a:rPr lang="en-US" altLang="ja-JP" sz="2000" b="1" dirty="0">
                <a:ea typeface="ＭＳ Ｐゴシック" pitchFamily="34" charset="-128"/>
              </a:rPr>
              <a:t>Junction Rule</a:t>
            </a:r>
            <a:r>
              <a:rPr lang="en-US" altLang="ja-JP" sz="2000" b="1" i="0" dirty="0">
                <a:ea typeface="ＭＳ Ｐゴシック" pitchFamily="34" charset="-128"/>
              </a:rPr>
              <a:t> in labeling</a:t>
            </a:r>
          </a:p>
          <a:p>
            <a:pPr>
              <a:spcBef>
                <a:spcPct val="50000"/>
              </a:spcBef>
              <a:buFontTx/>
              <a:buChar char="•"/>
            </a:pPr>
            <a:r>
              <a:rPr lang="en-US" altLang="ja-JP" sz="2000" b="1" i="0" dirty="0">
                <a:ea typeface="ＭＳ Ｐゴシック" pitchFamily="34" charset="-128"/>
              </a:rPr>
              <a:t> Choose independent loops</a:t>
            </a:r>
          </a:p>
          <a:p>
            <a:pPr>
              <a:spcBef>
                <a:spcPct val="50000"/>
              </a:spcBef>
              <a:buFontTx/>
              <a:buChar char="•"/>
            </a:pPr>
            <a:r>
              <a:rPr lang="en-US" altLang="ja-JP" sz="2000" b="1" i="0" dirty="0">
                <a:ea typeface="ＭＳ Ｐゴシック" pitchFamily="34" charset="-128"/>
              </a:rPr>
              <a:t> Use </a:t>
            </a:r>
            <a:r>
              <a:rPr lang="en-US" altLang="ja-JP" sz="2000" b="1" dirty="0">
                <a:ea typeface="ＭＳ Ｐゴシック" pitchFamily="34" charset="-128"/>
              </a:rPr>
              <a:t>Loop Rule</a:t>
            </a:r>
          </a:p>
          <a:p>
            <a:pPr>
              <a:spcBef>
                <a:spcPct val="50000"/>
              </a:spcBef>
              <a:buFontTx/>
              <a:buChar char="•"/>
            </a:pPr>
            <a:r>
              <a:rPr lang="en-US" altLang="ja-JP" sz="2000" b="1" i="0" dirty="0">
                <a:ea typeface="ＭＳ Ｐゴシック" pitchFamily="34" charset="-128"/>
              </a:rPr>
              <a:t> Solve simultaneous linear equations</a:t>
            </a:r>
          </a:p>
        </p:txBody>
      </p:sp>
      <p:grpSp>
        <p:nvGrpSpPr>
          <p:cNvPr id="3" name="Group 9"/>
          <p:cNvGrpSpPr>
            <a:grpSpLocks/>
          </p:cNvGrpSpPr>
          <p:nvPr/>
        </p:nvGrpSpPr>
        <p:grpSpPr bwMode="auto">
          <a:xfrm>
            <a:off x="1295400" y="685800"/>
            <a:ext cx="914400" cy="457200"/>
            <a:chOff x="816" y="432"/>
            <a:chExt cx="576" cy="288"/>
          </a:xfrm>
        </p:grpSpPr>
        <p:sp>
          <p:nvSpPr>
            <p:cNvPr id="12312" name="Line 10"/>
            <p:cNvSpPr>
              <a:spLocks noChangeShapeType="1"/>
            </p:cNvSpPr>
            <p:nvPr/>
          </p:nvSpPr>
          <p:spPr bwMode="auto">
            <a:xfrm>
              <a:off x="912" y="720"/>
              <a:ext cx="33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3" name="Text Box 11"/>
            <p:cNvSpPr txBox="1">
              <a:spLocks noChangeArrowheads="1"/>
            </p:cNvSpPr>
            <p:nvPr/>
          </p:nvSpPr>
          <p:spPr bwMode="auto">
            <a:xfrm>
              <a:off x="816" y="43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800" b="1" dirty="0">
                  <a:ea typeface="ＭＳ Ｐゴシック" pitchFamily="34" charset="-128"/>
                </a:rPr>
                <a:t>I</a:t>
              </a:r>
              <a:r>
                <a:rPr lang="en-US" altLang="ja-JP" sz="1800" b="1" baseline="-22000" dirty="0">
                  <a:ea typeface="ＭＳ Ｐゴシック" pitchFamily="34" charset="-128"/>
                </a:rPr>
                <a:t>1</a:t>
              </a:r>
              <a:r>
                <a:rPr lang="en-US" altLang="ja-JP" sz="1800" b="1" dirty="0">
                  <a:ea typeface="ＭＳ Ｐゴシック" pitchFamily="34" charset="-128"/>
                </a:rPr>
                <a:t>+I</a:t>
              </a:r>
              <a:r>
                <a:rPr lang="en-US" altLang="ja-JP" sz="1800" b="1" baseline="-22000" dirty="0">
                  <a:ea typeface="ＭＳ Ｐゴシック" pitchFamily="34" charset="-128"/>
                </a:rPr>
                <a:t>2</a:t>
              </a:r>
            </a:p>
          </p:txBody>
        </p:sp>
      </p:grpSp>
      <p:grpSp>
        <p:nvGrpSpPr>
          <p:cNvPr id="4" name="Group 12"/>
          <p:cNvGrpSpPr>
            <a:grpSpLocks/>
          </p:cNvGrpSpPr>
          <p:nvPr/>
        </p:nvGrpSpPr>
        <p:grpSpPr bwMode="auto">
          <a:xfrm>
            <a:off x="2971800" y="762000"/>
            <a:ext cx="457200" cy="457200"/>
            <a:chOff x="1872" y="480"/>
            <a:chExt cx="288" cy="288"/>
          </a:xfrm>
        </p:grpSpPr>
        <p:sp>
          <p:nvSpPr>
            <p:cNvPr id="12310" name="Line 13"/>
            <p:cNvSpPr>
              <a:spLocks noChangeShapeType="1"/>
            </p:cNvSpPr>
            <p:nvPr/>
          </p:nvSpPr>
          <p:spPr bwMode="auto">
            <a:xfrm>
              <a:off x="1872" y="768"/>
              <a:ext cx="288"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1" name="Text Box 14"/>
            <p:cNvSpPr txBox="1">
              <a:spLocks noChangeArrowheads="1"/>
            </p:cNvSpPr>
            <p:nvPr/>
          </p:nvSpPr>
          <p:spPr bwMode="auto">
            <a:xfrm>
              <a:off x="1872" y="480"/>
              <a:ext cx="2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800" b="1" dirty="0">
                  <a:ea typeface="ＭＳ Ｐゴシック" pitchFamily="34" charset="-128"/>
                </a:rPr>
                <a:t>I</a:t>
              </a:r>
              <a:r>
                <a:rPr lang="en-US" altLang="ja-JP" sz="1800" b="1" baseline="-22000" dirty="0">
                  <a:ea typeface="ＭＳ Ｐゴシック" pitchFamily="34" charset="-128"/>
                </a:rPr>
                <a:t>2</a:t>
              </a:r>
            </a:p>
          </p:txBody>
        </p:sp>
      </p:grpSp>
      <p:grpSp>
        <p:nvGrpSpPr>
          <p:cNvPr id="5" name="Group 15"/>
          <p:cNvGrpSpPr>
            <a:grpSpLocks/>
          </p:cNvGrpSpPr>
          <p:nvPr/>
        </p:nvGrpSpPr>
        <p:grpSpPr bwMode="auto">
          <a:xfrm>
            <a:off x="1828800" y="1905000"/>
            <a:ext cx="457200" cy="609600"/>
            <a:chOff x="1152" y="1200"/>
            <a:chExt cx="288" cy="384"/>
          </a:xfrm>
        </p:grpSpPr>
        <p:sp>
          <p:nvSpPr>
            <p:cNvPr id="12308" name="Text Box 16"/>
            <p:cNvSpPr txBox="1">
              <a:spLocks noChangeArrowheads="1"/>
            </p:cNvSpPr>
            <p:nvPr/>
          </p:nvSpPr>
          <p:spPr bwMode="auto">
            <a:xfrm>
              <a:off x="1152" y="1248"/>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800" b="1" dirty="0">
                  <a:ea typeface="ＭＳ Ｐゴシック" pitchFamily="34" charset="-128"/>
                </a:rPr>
                <a:t>I</a:t>
              </a:r>
              <a:r>
                <a:rPr lang="en-US" altLang="ja-JP" sz="1800" b="1" baseline="-24000" dirty="0">
                  <a:ea typeface="ＭＳ Ｐゴシック" pitchFamily="34" charset="-128"/>
                </a:rPr>
                <a:t>1</a:t>
              </a:r>
            </a:p>
          </p:txBody>
        </p:sp>
        <p:sp>
          <p:nvSpPr>
            <p:cNvPr id="12309" name="Line 17"/>
            <p:cNvSpPr>
              <a:spLocks noChangeShapeType="1"/>
            </p:cNvSpPr>
            <p:nvPr/>
          </p:nvSpPr>
          <p:spPr bwMode="auto">
            <a:xfrm>
              <a:off x="1392" y="1200"/>
              <a:ext cx="0" cy="38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18"/>
          <p:cNvGrpSpPr>
            <a:grpSpLocks/>
          </p:cNvGrpSpPr>
          <p:nvPr/>
        </p:nvGrpSpPr>
        <p:grpSpPr bwMode="auto">
          <a:xfrm>
            <a:off x="1143000" y="1731963"/>
            <a:ext cx="685800" cy="914400"/>
            <a:chOff x="720" y="1091"/>
            <a:chExt cx="432" cy="576"/>
          </a:xfrm>
        </p:grpSpPr>
        <p:sp>
          <p:nvSpPr>
            <p:cNvPr id="12306" name="Freeform 19"/>
            <p:cNvSpPr>
              <a:spLocks/>
            </p:cNvSpPr>
            <p:nvPr/>
          </p:nvSpPr>
          <p:spPr bwMode="auto">
            <a:xfrm>
              <a:off x="720" y="1104"/>
              <a:ext cx="432" cy="563"/>
            </a:xfrm>
            <a:custGeom>
              <a:avLst/>
              <a:gdLst>
                <a:gd name="T0" fmla="*/ 7 w 505"/>
                <a:gd name="T1" fmla="*/ 407 h 563"/>
                <a:gd name="T2" fmla="*/ 33 w 505"/>
                <a:gd name="T3" fmla="*/ 55 h 563"/>
                <a:gd name="T4" fmla="*/ 79 w 505"/>
                <a:gd name="T5" fmla="*/ 0 h 563"/>
                <a:gd name="T6" fmla="*/ 172 w 505"/>
                <a:gd name="T7" fmla="*/ 41 h 563"/>
                <a:gd name="T8" fmla="*/ 200 w 505"/>
                <a:gd name="T9" fmla="*/ 95 h 563"/>
                <a:gd name="T10" fmla="*/ 230 w 505"/>
                <a:gd name="T11" fmla="*/ 251 h 563"/>
                <a:gd name="T12" fmla="*/ 228 w 505"/>
                <a:gd name="T13" fmla="*/ 421 h 563"/>
                <a:gd name="T14" fmla="*/ 218 w 505"/>
                <a:gd name="T15" fmla="*/ 441 h 563"/>
                <a:gd name="T16" fmla="*/ 163 w 505"/>
                <a:gd name="T17" fmla="*/ 522 h 563"/>
                <a:gd name="T18" fmla="*/ 81 w 505"/>
                <a:gd name="T19" fmla="*/ 536 h 563"/>
                <a:gd name="T20" fmla="*/ 38 w 505"/>
                <a:gd name="T21" fmla="*/ 502 h 563"/>
                <a:gd name="T22" fmla="*/ 13 w 505"/>
                <a:gd name="T23" fmla="*/ 421 h 563"/>
                <a:gd name="T24" fmla="*/ 7 w 505"/>
                <a:gd name="T25" fmla="*/ 407 h 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
                <a:gd name="T40" fmla="*/ 0 h 563"/>
                <a:gd name="T41" fmla="*/ 505 w 505"/>
                <a:gd name="T42" fmla="*/ 563 h 5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 h="563">
                  <a:moveTo>
                    <a:pt x="15" y="407"/>
                  </a:moveTo>
                  <a:cubicBezTo>
                    <a:pt x="16" y="375"/>
                    <a:pt x="0" y="116"/>
                    <a:pt x="70" y="55"/>
                  </a:cubicBezTo>
                  <a:cubicBezTo>
                    <a:pt x="102" y="27"/>
                    <a:pt x="138" y="23"/>
                    <a:pt x="171" y="0"/>
                  </a:cubicBezTo>
                  <a:cubicBezTo>
                    <a:pt x="274" y="7"/>
                    <a:pt x="291" y="13"/>
                    <a:pt x="375" y="41"/>
                  </a:cubicBezTo>
                  <a:cubicBezTo>
                    <a:pt x="399" y="58"/>
                    <a:pt x="411" y="80"/>
                    <a:pt x="436" y="95"/>
                  </a:cubicBezTo>
                  <a:cubicBezTo>
                    <a:pt x="452" y="149"/>
                    <a:pt x="487" y="196"/>
                    <a:pt x="503" y="251"/>
                  </a:cubicBezTo>
                  <a:cubicBezTo>
                    <a:pt x="501" y="308"/>
                    <a:pt x="505" y="365"/>
                    <a:pt x="497" y="421"/>
                  </a:cubicBezTo>
                  <a:cubicBezTo>
                    <a:pt x="496" y="431"/>
                    <a:pt x="482" y="434"/>
                    <a:pt x="476" y="441"/>
                  </a:cubicBezTo>
                  <a:cubicBezTo>
                    <a:pt x="441" y="482"/>
                    <a:pt x="405" y="505"/>
                    <a:pt x="354" y="522"/>
                  </a:cubicBezTo>
                  <a:cubicBezTo>
                    <a:pt x="295" y="563"/>
                    <a:pt x="272" y="541"/>
                    <a:pt x="178" y="536"/>
                  </a:cubicBezTo>
                  <a:cubicBezTo>
                    <a:pt x="143" y="529"/>
                    <a:pt x="113" y="521"/>
                    <a:pt x="83" y="502"/>
                  </a:cubicBezTo>
                  <a:cubicBezTo>
                    <a:pt x="64" y="472"/>
                    <a:pt x="55" y="447"/>
                    <a:pt x="29" y="421"/>
                  </a:cubicBezTo>
                  <a:cubicBezTo>
                    <a:pt x="21" y="397"/>
                    <a:pt x="27" y="395"/>
                    <a:pt x="15" y="407"/>
                  </a:cubicBezTo>
                  <a:close/>
                </a:path>
              </a:pathLst>
            </a:custGeom>
            <a:noFill/>
            <a:ln w="317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7" name="Freeform 20"/>
            <p:cNvSpPr>
              <a:spLocks/>
            </p:cNvSpPr>
            <p:nvPr/>
          </p:nvSpPr>
          <p:spPr bwMode="auto">
            <a:xfrm>
              <a:off x="793" y="1091"/>
              <a:ext cx="88" cy="88"/>
            </a:xfrm>
            <a:custGeom>
              <a:avLst/>
              <a:gdLst>
                <a:gd name="T0" fmla="*/ 0 w 88"/>
                <a:gd name="T1" fmla="*/ 0 h 88"/>
                <a:gd name="T2" fmla="*/ 88 w 88"/>
                <a:gd name="T3" fmla="*/ 34 h 88"/>
                <a:gd name="T4" fmla="*/ 74 w 88"/>
                <a:gd name="T5" fmla="*/ 54 h 88"/>
                <a:gd name="T6" fmla="*/ 54 w 88"/>
                <a:gd name="T7" fmla="*/ 68 h 88"/>
                <a:gd name="T8" fmla="*/ 47 w 88"/>
                <a:gd name="T9" fmla="*/ 88 h 88"/>
                <a:gd name="T10" fmla="*/ 0 60000 65536"/>
                <a:gd name="T11" fmla="*/ 0 60000 65536"/>
                <a:gd name="T12" fmla="*/ 0 60000 65536"/>
                <a:gd name="T13" fmla="*/ 0 60000 65536"/>
                <a:gd name="T14" fmla="*/ 0 60000 65536"/>
                <a:gd name="T15" fmla="*/ 0 w 88"/>
                <a:gd name="T16" fmla="*/ 0 h 88"/>
                <a:gd name="T17" fmla="*/ 88 w 88"/>
                <a:gd name="T18" fmla="*/ 88 h 88"/>
              </a:gdLst>
              <a:ahLst/>
              <a:cxnLst>
                <a:cxn ang="T10">
                  <a:pos x="T0" y="T1"/>
                </a:cxn>
                <a:cxn ang="T11">
                  <a:pos x="T2" y="T3"/>
                </a:cxn>
                <a:cxn ang="T12">
                  <a:pos x="T4" y="T5"/>
                </a:cxn>
                <a:cxn ang="T13">
                  <a:pos x="T6" y="T7"/>
                </a:cxn>
                <a:cxn ang="T14">
                  <a:pos x="T8" y="T9"/>
                </a:cxn>
              </a:cxnLst>
              <a:rect l="T15" t="T16" r="T17" b="T18"/>
              <a:pathLst>
                <a:path w="88" h="88">
                  <a:moveTo>
                    <a:pt x="0" y="0"/>
                  </a:moveTo>
                  <a:cubicBezTo>
                    <a:pt x="32" y="8"/>
                    <a:pt x="57" y="23"/>
                    <a:pt x="88" y="34"/>
                  </a:cubicBezTo>
                  <a:cubicBezTo>
                    <a:pt x="83" y="41"/>
                    <a:pt x="80" y="48"/>
                    <a:pt x="74" y="54"/>
                  </a:cubicBezTo>
                  <a:cubicBezTo>
                    <a:pt x="68" y="60"/>
                    <a:pt x="59" y="62"/>
                    <a:pt x="54" y="68"/>
                  </a:cubicBezTo>
                  <a:cubicBezTo>
                    <a:pt x="50" y="74"/>
                    <a:pt x="47" y="88"/>
                    <a:pt x="47" y="88"/>
                  </a:cubicBezTo>
                </a:path>
              </a:pathLst>
            </a:custGeom>
            <a:noFill/>
            <a:ln w="317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 name="Group 21"/>
          <p:cNvGrpSpPr>
            <a:grpSpLocks/>
          </p:cNvGrpSpPr>
          <p:nvPr/>
        </p:nvGrpSpPr>
        <p:grpSpPr bwMode="auto">
          <a:xfrm>
            <a:off x="2895600" y="1752600"/>
            <a:ext cx="685800" cy="914400"/>
            <a:chOff x="720" y="1091"/>
            <a:chExt cx="432" cy="576"/>
          </a:xfrm>
        </p:grpSpPr>
        <p:sp>
          <p:nvSpPr>
            <p:cNvPr id="12304" name="Freeform 22"/>
            <p:cNvSpPr>
              <a:spLocks/>
            </p:cNvSpPr>
            <p:nvPr/>
          </p:nvSpPr>
          <p:spPr bwMode="auto">
            <a:xfrm>
              <a:off x="720" y="1104"/>
              <a:ext cx="432" cy="563"/>
            </a:xfrm>
            <a:custGeom>
              <a:avLst/>
              <a:gdLst>
                <a:gd name="T0" fmla="*/ 7 w 505"/>
                <a:gd name="T1" fmla="*/ 407 h 563"/>
                <a:gd name="T2" fmla="*/ 33 w 505"/>
                <a:gd name="T3" fmla="*/ 55 h 563"/>
                <a:gd name="T4" fmla="*/ 79 w 505"/>
                <a:gd name="T5" fmla="*/ 0 h 563"/>
                <a:gd name="T6" fmla="*/ 172 w 505"/>
                <a:gd name="T7" fmla="*/ 41 h 563"/>
                <a:gd name="T8" fmla="*/ 200 w 505"/>
                <a:gd name="T9" fmla="*/ 95 h 563"/>
                <a:gd name="T10" fmla="*/ 230 w 505"/>
                <a:gd name="T11" fmla="*/ 251 h 563"/>
                <a:gd name="T12" fmla="*/ 228 w 505"/>
                <a:gd name="T13" fmla="*/ 421 h 563"/>
                <a:gd name="T14" fmla="*/ 218 w 505"/>
                <a:gd name="T15" fmla="*/ 441 h 563"/>
                <a:gd name="T16" fmla="*/ 163 w 505"/>
                <a:gd name="T17" fmla="*/ 522 h 563"/>
                <a:gd name="T18" fmla="*/ 81 w 505"/>
                <a:gd name="T19" fmla="*/ 536 h 563"/>
                <a:gd name="T20" fmla="*/ 38 w 505"/>
                <a:gd name="T21" fmla="*/ 502 h 563"/>
                <a:gd name="T22" fmla="*/ 13 w 505"/>
                <a:gd name="T23" fmla="*/ 421 h 563"/>
                <a:gd name="T24" fmla="*/ 7 w 505"/>
                <a:gd name="T25" fmla="*/ 407 h 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
                <a:gd name="T40" fmla="*/ 0 h 563"/>
                <a:gd name="T41" fmla="*/ 505 w 505"/>
                <a:gd name="T42" fmla="*/ 563 h 5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 h="563">
                  <a:moveTo>
                    <a:pt x="15" y="407"/>
                  </a:moveTo>
                  <a:cubicBezTo>
                    <a:pt x="16" y="375"/>
                    <a:pt x="0" y="116"/>
                    <a:pt x="70" y="55"/>
                  </a:cubicBezTo>
                  <a:cubicBezTo>
                    <a:pt x="102" y="27"/>
                    <a:pt x="138" y="23"/>
                    <a:pt x="171" y="0"/>
                  </a:cubicBezTo>
                  <a:cubicBezTo>
                    <a:pt x="274" y="7"/>
                    <a:pt x="291" y="13"/>
                    <a:pt x="375" y="41"/>
                  </a:cubicBezTo>
                  <a:cubicBezTo>
                    <a:pt x="399" y="58"/>
                    <a:pt x="411" y="80"/>
                    <a:pt x="436" y="95"/>
                  </a:cubicBezTo>
                  <a:cubicBezTo>
                    <a:pt x="452" y="149"/>
                    <a:pt x="487" y="196"/>
                    <a:pt x="503" y="251"/>
                  </a:cubicBezTo>
                  <a:cubicBezTo>
                    <a:pt x="501" y="308"/>
                    <a:pt x="505" y="365"/>
                    <a:pt x="497" y="421"/>
                  </a:cubicBezTo>
                  <a:cubicBezTo>
                    <a:pt x="496" y="431"/>
                    <a:pt x="482" y="434"/>
                    <a:pt x="476" y="441"/>
                  </a:cubicBezTo>
                  <a:cubicBezTo>
                    <a:pt x="441" y="482"/>
                    <a:pt x="405" y="505"/>
                    <a:pt x="354" y="522"/>
                  </a:cubicBezTo>
                  <a:cubicBezTo>
                    <a:pt x="295" y="563"/>
                    <a:pt x="272" y="541"/>
                    <a:pt x="178" y="536"/>
                  </a:cubicBezTo>
                  <a:cubicBezTo>
                    <a:pt x="143" y="529"/>
                    <a:pt x="113" y="521"/>
                    <a:pt x="83" y="502"/>
                  </a:cubicBezTo>
                  <a:cubicBezTo>
                    <a:pt x="64" y="472"/>
                    <a:pt x="55" y="447"/>
                    <a:pt x="29" y="421"/>
                  </a:cubicBezTo>
                  <a:cubicBezTo>
                    <a:pt x="21" y="397"/>
                    <a:pt x="27" y="395"/>
                    <a:pt x="15" y="407"/>
                  </a:cubicBezTo>
                  <a:close/>
                </a:path>
              </a:pathLst>
            </a:custGeom>
            <a:noFill/>
            <a:ln w="3175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5" name="Freeform 23"/>
            <p:cNvSpPr>
              <a:spLocks/>
            </p:cNvSpPr>
            <p:nvPr/>
          </p:nvSpPr>
          <p:spPr bwMode="auto">
            <a:xfrm>
              <a:off x="793" y="1091"/>
              <a:ext cx="88" cy="88"/>
            </a:xfrm>
            <a:custGeom>
              <a:avLst/>
              <a:gdLst>
                <a:gd name="T0" fmla="*/ 0 w 88"/>
                <a:gd name="T1" fmla="*/ 0 h 88"/>
                <a:gd name="T2" fmla="*/ 88 w 88"/>
                <a:gd name="T3" fmla="*/ 34 h 88"/>
                <a:gd name="T4" fmla="*/ 74 w 88"/>
                <a:gd name="T5" fmla="*/ 54 h 88"/>
                <a:gd name="T6" fmla="*/ 54 w 88"/>
                <a:gd name="T7" fmla="*/ 68 h 88"/>
                <a:gd name="T8" fmla="*/ 47 w 88"/>
                <a:gd name="T9" fmla="*/ 88 h 88"/>
                <a:gd name="T10" fmla="*/ 0 60000 65536"/>
                <a:gd name="T11" fmla="*/ 0 60000 65536"/>
                <a:gd name="T12" fmla="*/ 0 60000 65536"/>
                <a:gd name="T13" fmla="*/ 0 60000 65536"/>
                <a:gd name="T14" fmla="*/ 0 60000 65536"/>
                <a:gd name="T15" fmla="*/ 0 w 88"/>
                <a:gd name="T16" fmla="*/ 0 h 88"/>
                <a:gd name="T17" fmla="*/ 88 w 88"/>
                <a:gd name="T18" fmla="*/ 88 h 88"/>
              </a:gdLst>
              <a:ahLst/>
              <a:cxnLst>
                <a:cxn ang="T10">
                  <a:pos x="T0" y="T1"/>
                </a:cxn>
                <a:cxn ang="T11">
                  <a:pos x="T2" y="T3"/>
                </a:cxn>
                <a:cxn ang="T12">
                  <a:pos x="T4" y="T5"/>
                </a:cxn>
                <a:cxn ang="T13">
                  <a:pos x="T6" y="T7"/>
                </a:cxn>
                <a:cxn ang="T14">
                  <a:pos x="T8" y="T9"/>
                </a:cxn>
              </a:cxnLst>
              <a:rect l="T15" t="T16" r="T17" b="T18"/>
              <a:pathLst>
                <a:path w="88" h="88">
                  <a:moveTo>
                    <a:pt x="0" y="0"/>
                  </a:moveTo>
                  <a:cubicBezTo>
                    <a:pt x="32" y="8"/>
                    <a:pt x="57" y="23"/>
                    <a:pt x="88" y="34"/>
                  </a:cubicBezTo>
                  <a:cubicBezTo>
                    <a:pt x="83" y="41"/>
                    <a:pt x="80" y="48"/>
                    <a:pt x="74" y="54"/>
                  </a:cubicBezTo>
                  <a:cubicBezTo>
                    <a:pt x="68" y="60"/>
                    <a:pt x="59" y="62"/>
                    <a:pt x="54" y="68"/>
                  </a:cubicBezTo>
                  <a:cubicBezTo>
                    <a:pt x="50" y="74"/>
                    <a:pt x="47" y="88"/>
                    <a:pt x="47" y="88"/>
                  </a:cubicBezTo>
                </a:path>
              </a:pathLst>
            </a:custGeom>
            <a:noFill/>
            <a:ln w="3175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aphicFrame>
        <p:nvGraphicFramePr>
          <p:cNvPr id="230424" name="Object 24"/>
          <p:cNvGraphicFramePr>
            <a:graphicFrameLocks noChangeAspect="1"/>
          </p:cNvGraphicFramePr>
          <p:nvPr/>
        </p:nvGraphicFramePr>
        <p:xfrm>
          <a:off x="914400" y="4572000"/>
          <a:ext cx="3505200" cy="530225"/>
        </p:xfrm>
        <a:graphic>
          <a:graphicData uri="http://schemas.openxmlformats.org/presentationml/2006/ole">
            <mc:AlternateContent xmlns:mc="http://schemas.openxmlformats.org/markup-compatibility/2006">
              <mc:Choice xmlns:v="urn:schemas-microsoft-com:vml" Requires="v">
                <p:oleObj spid="_x0000_s119081" name="Equation" r:id="rId5" imgW="1511280" imgH="228600" progId="Equation.DSMT4">
                  <p:embed/>
                </p:oleObj>
              </mc:Choice>
              <mc:Fallback>
                <p:oleObj name="Equation" r:id="rId5" imgW="15112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572000"/>
                        <a:ext cx="35052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0425" name="Object 25"/>
          <p:cNvGraphicFramePr>
            <a:graphicFrameLocks noChangeAspect="1"/>
          </p:cNvGraphicFramePr>
          <p:nvPr/>
        </p:nvGraphicFramePr>
        <p:xfrm>
          <a:off x="838200" y="5105400"/>
          <a:ext cx="3581400" cy="541338"/>
        </p:xfrm>
        <a:graphic>
          <a:graphicData uri="http://schemas.openxmlformats.org/presentationml/2006/ole">
            <mc:AlternateContent xmlns:mc="http://schemas.openxmlformats.org/markup-compatibility/2006">
              <mc:Choice xmlns:v="urn:schemas-microsoft-com:vml" Requires="v">
                <p:oleObj spid="_x0000_s119082" name="Equation" r:id="rId7" imgW="1511280" imgH="228600" progId="Equation.DSMT4">
                  <p:embed/>
                </p:oleObj>
              </mc:Choice>
              <mc:Fallback>
                <p:oleObj name="Equation" r:id="rId7" imgW="151128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5105400"/>
                        <a:ext cx="3581400" cy="54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0426" name="Object 26"/>
          <p:cNvGraphicFramePr>
            <a:graphicFrameLocks noChangeAspect="1"/>
          </p:cNvGraphicFramePr>
          <p:nvPr/>
        </p:nvGraphicFramePr>
        <p:xfrm>
          <a:off x="5410200" y="4552950"/>
          <a:ext cx="2133600" cy="533400"/>
        </p:xfrm>
        <a:graphic>
          <a:graphicData uri="http://schemas.openxmlformats.org/presentationml/2006/ole">
            <mc:AlternateContent xmlns:mc="http://schemas.openxmlformats.org/markup-compatibility/2006">
              <mc:Choice xmlns:v="urn:schemas-microsoft-com:vml" Requires="v">
                <p:oleObj spid="_x0000_s119083" name="Equation" r:id="rId9" imgW="914400" imgH="228600" progId="Equation.DSMT4">
                  <p:embed/>
                </p:oleObj>
              </mc:Choice>
              <mc:Fallback>
                <p:oleObj name="Equation" r:id="rId9" imgW="9144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4552950"/>
                        <a:ext cx="21336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0427" name="Object 27"/>
          <p:cNvGraphicFramePr>
            <a:graphicFrameLocks noChangeAspect="1"/>
          </p:cNvGraphicFramePr>
          <p:nvPr/>
        </p:nvGraphicFramePr>
        <p:xfrm>
          <a:off x="5486400" y="5149850"/>
          <a:ext cx="2362200" cy="498475"/>
        </p:xfrm>
        <a:graphic>
          <a:graphicData uri="http://schemas.openxmlformats.org/presentationml/2006/ole">
            <mc:AlternateContent xmlns:mc="http://schemas.openxmlformats.org/markup-compatibility/2006">
              <mc:Choice xmlns:v="urn:schemas-microsoft-com:vml" Requires="v">
                <p:oleObj spid="_x0000_s119084" name="Equation" r:id="rId11" imgW="1079280" imgH="228600" progId="Equation.DSMT4">
                  <p:embed/>
                </p:oleObj>
              </mc:Choice>
              <mc:Fallback>
                <p:oleObj name="Equation" r:id="rId11" imgW="107928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6400" y="5149850"/>
                        <a:ext cx="23622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0428" name="Object 28"/>
          <p:cNvGraphicFramePr>
            <a:graphicFrameLocks noChangeAspect="1"/>
          </p:cNvGraphicFramePr>
          <p:nvPr/>
        </p:nvGraphicFramePr>
        <p:xfrm>
          <a:off x="5181600" y="5867400"/>
          <a:ext cx="3352800" cy="528638"/>
        </p:xfrm>
        <a:graphic>
          <a:graphicData uri="http://schemas.openxmlformats.org/presentationml/2006/ole">
            <mc:AlternateContent xmlns:mc="http://schemas.openxmlformats.org/markup-compatibility/2006">
              <mc:Choice xmlns:v="urn:schemas-microsoft-com:vml" Requires="v">
                <p:oleObj spid="_x0000_s119085" name="Equation" r:id="rId13" imgW="1447560" imgH="228600" progId="Equation.DSMT4">
                  <p:embed/>
                </p:oleObj>
              </mc:Choice>
              <mc:Fallback>
                <p:oleObj name="Equation" r:id="rId13" imgW="144756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1600" y="5867400"/>
                        <a:ext cx="3352800"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 name="Rectangle 29"/>
          <p:cNvSpPr/>
          <p:nvPr/>
        </p:nvSpPr>
        <p:spPr>
          <a:xfrm>
            <a:off x="-152400" y="762000"/>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Tree>
    <p:extLst>
      <p:ext uri="{BB962C8B-B14F-4D97-AF65-F5344CB8AC3E}">
        <p14:creationId xmlns:p14="http://schemas.microsoft.com/office/powerpoint/2010/main" val="3809452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0408"/>
                                        </p:tgtEl>
                                        <p:attrNameLst>
                                          <p:attrName>style.visibility</p:attrName>
                                        </p:attrNameLst>
                                      </p:cBhvr>
                                      <p:to>
                                        <p:strVal val="visible"/>
                                      </p:to>
                                    </p:set>
                                    <p:animEffect transition="in" filter="checkerboard(across)">
                                      <p:cBhvr>
                                        <p:cTn id="7" dur="500"/>
                                        <p:tgtEl>
                                          <p:spTgt spid="2304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0403"/>
                                        </p:tgtEl>
                                        <p:attrNameLst>
                                          <p:attrName>style.visibility</p:attrName>
                                        </p:attrNameLst>
                                      </p:cBhvr>
                                      <p:to>
                                        <p:strVal val="visible"/>
                                      </p:to>
                                    </p:set>
                                    <p:animEffect transition="in" filter="blinds(horizontal)">
                                      <p:cBhvr>
                                        <p:cTn id="12" dur="500"/>
                                        <p:tgtEl>
                                          <p:spTgt spid="2304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heckerboard(across)">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499"/>
                                          </p:stCondLst>
                                        </p:cTn>
                                        <p:tgtEl>
                                          <p:spTgt spid="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p:cTn id="44" dur="1" fill="hold">
                                          <p:stCondLst>
                                            <p:cond delay="0"/>
                                          </p:stCondLst>
                                        </p:cTn>
                                        <p:tgtEl>
                                          <p:spTgt spid="230424"/>
                                        </p:tgtEl>
                                        <p:attrNameLst>
                                          <p:attrName>style.visibility</p:attrName>
                                        </p:attrNameLst>
                                      </p:cBhvr>
                                      <p:to>
                                        <p:strVal val="visible"/>
                                      </p:to>
                                    </p:set>
                                    <p:anim calcmode="lin" valueType="num">
                                      <p:cBhvr additive="base">
                                        <p:cTn id="45" dur="500" fill="hold"/>
                                        <p:tgtEl>
                                          <p:spTgt spid="230424"/>
                                        </p:tgtEl>
                                        <p:attrNameLst>
                                          <p:attrName>ppt_x</p:attrName>
                                        </p:attrNameLst>
                                      </p:cBhvr>
                                      <p:tavLst>
                                        <p:tav tm="0">
                                          <p:val>
                                            <p:strVal val="0-#ppt_w/2"/>
                                          </p:val>
                                        </p:tav>
                                        <p:tav tm="100000">
                                          <p:val>
                                            <p:strVal val="#ppt_x"/>
                                          </p:val>
                                        </p:tav>
                                      </p:tavLst>
                                    </p:anim>
                                    <p:anim calcmode="lin" valueType="num">
                                      <p:cBhvr additive="base">
                                        <p:cTn id="46" dur="500" fill="hold"/>
                                        <p:tgtEl>
                                          <p:spTgt spid="230424"/>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nodeType="clickEffect">
                                  <p:stCondLst>
                                    <p:cond delay="0"/>
                                  </p:stCondLst>
                                  <p:childTnLst>
                                    <p:set>
                                      <p:cBhvr>
                                        <p:cTn id="50" dur="1" fill="hold">
                                          <p:stCondLst>
                                            <p:cond delay="0"/>
                                          </p:stCondLst>
                                        </p:cTn>
                                        <p:tgtEl>
                                          <p:spTgt spid="230425"/>
                                        </p:tgtEl>
                                        <p:attrNameLst>
                                          <p:attrName>style.visibility</p:attrName>
                                        </p:attrNameLst>
                                      </p:cBhvr>
                                      <p:to>
                                        <p:strVal val="visible"/>
                                      </p:to>
                                    </p:set>
                                    <p:anim calcmode="lin" valueType="num">
                                      <p:cBhvr additive="base">
                                        <p:cTn id="51" dur="500" fill="hold"/>
                                        <p:tgtEl>
                                          <p:spTgt spid="230425"/>
                                        </p:tgtEl>
                                        <p:attrNameLst>
                                          <p:attrName>ppt_x</p:attrName>
                                        </p:attrNameLst>
                                      </p:cBhvr>
                                      <p:tavLst>
                                        <p:tav tm="0">
                                          <p:val>
                                            <p:strVal val="0-#ppt_w/2"/>
                                          </p:val>
                                        </p:tav>
                                        <p:tav tm="100000">
                                          <p:val>
                                            <p:strVal val="#ppt_x"/>
                                          </p:val>
                                        </p:tav>
                                      </p:tavLst>
                                    </p:anim>
                                    <p:anim calcmode="lin" valueType="num">
                                      <p:cBhvr additive="base">
                                        <p:cTn id="52" dur="500" fill="hold"/>
                                        <p:tgtEl>
                                          <p:spTgt spid="230425"/>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nodeType="clickEffect">
                                  <p:stCondLst>
                                    <p:cond delay="0"/>
                                  </p:stCondLst>
                                  <p:childTnLst>
                                    <p:set>
                                      <p:cBhvr>
                                        <p:cTn id="56" dur="1" fill="hold">
                                          <p:stCondLst>
                                            <p:cond delay="0"/>
                                          </p:stCondLst>
                                        </p:cTn>
                                        <p:tgtEl>
                                          <p:spTgt spid="230426"/>
                                        </p:tgtEl>
                                        <p:attrNameLst>
                                          <p:attrName>style.visibility</p:attrName>
                                        </p:attrNameLst>
                                      </p:cBhvr>
                                      <p:to>
                                        <p:strVal val="visible"/>
                                      </p:to>
                                    </p:set>
                                    <p:anim calcmode="lin" valueType="num">
                                      <p:cBhvr additive="base">
                                        <p:cTn id="57" dur="500" fill="hold"/>
                                        <p:tgtEl>
                                          <p:spTgt spid="230426"/>
                                        </p:tgtEl>
                                        <p:attrNameLst>
                                          <p:attrName>ppt_x</p:attrName>
                                        </p:attrNameLst>
                                      </p:cBhvr>
                                      <p:tavLst>
                                        <p:tav tm="0">
                                          <p:val>
                                            <p:strVal val="0-#ppt_w/2"/>
                                          </p:val>
                                        </p:tav>
                                        <p:tav tm="100000">
                                          <p:val>
                                            <p:strVal val="#ppt_x"/>
                                          </p:val>
                                        </p:tav>
                                      </p:tavLst>
                                    </p:anim>
                                    <p:anim calcmode="lin" valueType="num">
                                      <p:cBhvr additive="base">
                                        <p:cTn id="58" dur="500" fill="hold"/>
                                        <p:tgtEl>
                                          <p:spTgt spid="230426"/>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nodeType="clickEffect">
                                  <p:stCondLst>
                                    <p:cond delay="0"/>
                                  </p:stCondLst>
                                  <p:childTnLst>
                                    <p:set>
                                      <p:cBhvr>
                                        <p:cTn id="62" dur="1" fill="hold">
                                          <p:stCondLst>
                                            <p:cond delay="0"/>
                                          </p:stCondLst>
                                        </p:cTn>
                                        <p:tgtEl>
                                          <p:spTgt spid="230427"/>
                                        </p:tgtEl>
                                        <p:attrNameLst>
                                          <p:attrName>style.visibility</p:attrName>
                                        </p:attrNameLst>
                                      </p:cBhvr>
                                      <p:to>
                                        <p:strVal val="visible"/>
                                      </p:to>
                                    </p:set>
                                    <p:anim calcmode="lin" valueType="num">
                                      <p:cBhvr additive="base">
                                        <p:cTn id="63" dur="500" fill="hold"/>
                                        <p:tgtEl>
                                          <p:spTgt spid="230427"/>
                                        </p:tgtEl>
                                        <p:attrNameLst>
                                          <p:attrName>ppt_x</p:attrName>
                                        </p:attrNameLst>
                                      </p:cBhvr>
                                      <p:tavLst>
                                        <p:tav tm="0">
                                          <p:val>
                                            <p:strVal val="0-#ppt_w/2"/>
                                          </p:val>
                                        </p:tav>
                                        <p:tav tm="100000">
                                          <p:val>
                                            <p:strVal val="#ppt_x"/>
                                          </p:val>
                                        </p:tav>
                                      </p:tavLst>
                                    </p:anim>
                                    <p:anim calcmode="lin" valueType="num">
                                      <p:cBhvr additive="base">
                                        <p:cTn id="64" dur="500" fill="hold"/>
                                        <p:tgtEl>
                                          <p:spTgt spid="230427"/>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16" fill="hold" nodeType="clickEffect">
                                  <p:stCondLst>
                                    <p:cond delay="0"/>
                                  </p:stCondLst>
                                  <p:childTnLst>
                                    <p:set>
                                      <p:cBhvr>
                                        <p:cTn id="68" dur="1" fill="hold">
                                          <p:stCondLst>
                                            <p:cond delay="0"/>
                                          </p:stCondLst>
                                        </p:cTn>
                                        <p:tgtEl>
                                          <p:spTgt spid="230428"/>
                                        </p:tgtEl>
                                        <p:attrNameLst>
                                          <p:attrName>style.visibility</p:attrName>
                                        </p:attrNameLst>
                                      </p:cBhvr>
                                      <p:to>
                                        <p:strVal val="visible"/>
                                      </p:to>
                                    </p:set>
                                    <p:animEffect transition="in" filter="box(in)">
                                      <p:cBhvr>
                                        <p:cTn id="69" dur="500"/>
                                        <p:tgtEl>
                                          <p:spTgt spid="230428"/>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utoUpdateAnimBg="0"/>
      <p:bldP spid="3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1266" name="Text Box 2"/>
          <p:cNvSpPr txBox="1">
            <a:spLocks noChangeArrowheads="1"/>
          </p:cNvSpPr>
          <p:nvPr/>
        </p:nvSpPr>
        <p:spPr bwMode="auto">
          <a:xfrm>
            <a:off x="1676400" y="1431925"/>
            <a:ext cx="573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Why light bulb is brighter with two batteries?</a:t>
            </a:r>
            <a:endParaRPr lang="en-US" altLang="en-US"/>
          </a:p>
        </p:txBody>
      </p:sp>
      <p:pic>
        <p:nvPicPr>
          <p:cNvPr id="46082" name="Picture 3" descr="Fig18"/>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381000" y="1127125"/>
            <a:ext cx="12779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descr="Fig18"/>
          <p:cNvPicPr>
            <a:picLocks noChangeAspect="1" noChangeArrowheads="1"/>
          </p:cNvPicPr>
          <p:nvPr/>
        </p:nvPicPr>
        <p:blipFill>
          <a:blip r:embed="rId5">
            <a:lum contrast="18000"/>
            <a:extLst>
              <a:ext uri="{28A0092B-C50C-407E-A947-70E740481C1C}">
                <a14:useLocalDpi xmlns:a14="http://schemas.microsoft.com/office/drawing/2010/main" val="0"/>
              </a:ext>
            </a:extLst>
          </a:blip>
          <a:srcRect b="1964"/>
          <a:stretch>
            <a:fillRect/>
          </a:stretch>
        </p:blipFill>
        <p:spPr bwMode="auto">
          <a:xfrm>
            <a:off x="7696200" y="1355725"/>
            <a:ext cx="9445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91269" name="Object 2"/>
          <p:cNvGraphicFramePr>
            <a:graphicFrameLocks noChangeAspect="1"/>
          </p:cNvGraphicFramePr>
          <p:nvPr/>
        </p:nvGraphicFramePr>
        <p:xfrm>
          <a:off x="514350" y="3881438"/>
          <a:ext cx="1590675" cy="373062"/>
        </p:xfrm>
        <a:graphic>
          <a:graphicData uri="http://schemas.openxmlformats.org/presentationml/2006/ole">
            <mc:AlternateContent xmlns:mc="http://schemas.openxmlformats.org/markup-compatibility/2006">
              <mc:Choice xmlns:v="urn:schemas-microsoft-com:vml" Requires="v">
                <p:oleObj spid="_x0000_s126030" name="Equation" r:id="rId6" imgW="863600" imgH="203200" progId="Equation.3">
                  <p:embed/>
                </p:oleObj>
              </mc:Choice>
              <mc:Fallback>
                <p:oleObj name="Equation" r:id="rId6" imgW="8636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350" y="3881438"/>
                        <a:ext cx="1590675" cy="373062"/>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70" name="Object 3"/>
          <p:cNvGraphicFramePr>
            <a:graphicFrameLocks noChangeAspect="1"/>
          </p:cNvGraphicFramePr>
          <p:nvPr/>
        </p:nvGraphicFramePr>
        <p:xfrm>
          <a:off x="514350" y="4251325"/>
          <a:ext cx="1100138" cy="723900"/>
        </p:xfrm>
        <a:graphic>
          <a:graphicData uri="http://schemas.openxmlformats.org/presentationml/2006/ole">
            <mc:AlternateContent xmlns:mc="http://schemas.openxmlformats.org/markup-compatibility/2006">
              <mc:Choice xmlns:v="urn:schemas-microsoft-com:vml" Requires="v">
                <p:oleObj spid="_x0000_s126031" name="Equation" r:id="rId8" imgW="596900" imgH="393700" progId="Equation.3">
                  <p:embed/>
                </p:oleObj>
              </mc:Choice>
              <mc:Fallback>
                <p:oleObj name="Equation" r:id="rId8" imgW="596900" imgH="393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350" y="4251325"/>
                        <a:ext cx="1100138" cy="723900"/>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71" name="Object 4"/>
          <p:cNvGraphicFramePr>
            <a:graphicFrameLocks noChangeAspect="1"/>
          </p:cNvGraphicFramePr>
          <p:nvPr/>
        </p:nvGraphicFramePr>
        <p:xfrm>
          <a:off x="457200" y="4860925"/>
          <a:ext cx="2381250" cy="723900"/>
        </p:xfrm>
        <a:graphic>
          <a:graphicData uri="http://schemas.openxmlformats.org/presentationml/2006/ole">
            <mc:AlternateContent xmlns:mc="http://schemas.openxmlformats.org/markup-compatibility/2006">
              <mc:Choice xmlns:v="urn:schemas-microsoft-com:vml" Requires="v">
                <p:oleObj spid="_x0000_s126032" name="Equation" r:id="rId10" imgW="1295400" imgH="393700" progId="Equation.3">
                  <p:embed/>
                </p:oleObj>
              </mc:Choice>
              <mc:Fallback>
                <p:oleObj name="Equation" r:id="rId10" imgW="1295400" imgH="393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860925"/>
                        <a:ext cx="2381250" cy="723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72" name="Object 5"/>
          <p:cNvGraphicFramePr>
            <a:graphicFrameLocks noChangeAspect="1"/>
          </p:cNvGraphicFramePr>
          <p:nvPr/>
        </p:nvGraphicFramePr>
        <p:xfrm>
          <a:off x="6477000" y="3565525"/>
          <a:ext cx="1728788" cy="373063"/>
        </p:xfrm>
        <a:graphic>
          <a:graphicData uri="http://schemas.openxmlformats.org/presentationml/2006/ole">
            <mc:AlternateContent xmlns:mc="http://schemas.openxmlformats.org/markup-compatibility/2006">
              <mc:Choice xmlns:v="urn:schemas-microsoft-com:vml" Requires="v">
                <p:oleObj spid="_x0000_s126033" name="Equation" r:id="rId12" imgW="939800" imgH="203200" progId="Equation.3">
                  <p:embed/>
                </p:oleObj>
              </mc:Choice>
              <mc:Fallback>
                <p:oleObj name="Equation" r:id="rId12" imgW="939800" imgH="203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3565525"/>
                        <a:ext cx="1728788" cy="373063"/>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73" name="Object 6"/>
          <p:cNvGraphicFramePr>
            <a:graphicFrameLocks noChangeAspect="1"/>
          </p:cNvGraphicFramePr>
          <p:nvPr/>
        </p:nvGraphicFramePr>
        <p:xfrm>
          <a:off x="6400800" y="4098925"/>
          <a:ext cx="1239838" cy="723900"/>
        </p:xfrm>
        <a:graphic>
          <a:graphicData uri="http://schemas.openxmlformats.org/presentationml/2006/ole">
            <mc:AlternateContent xmlns:mc="http://schemas.openxmlformats.org/markup-compatibility/2006">
              <mc:Choice xmlns:v="urn:schemas-microsoft-com:vml" Requires="v">
                <p:oleObj spid="_x0000_s126034" name="Equation" r:id="rId14" imgW="673100" imgH="393700" progId="Equation.3">
                  <p:embed/>
                </p:oleObj>
              </mc:Choice>
              <mc:Fallback>
                <p:oleObj name="Equation" r:id="rId14" imgW="673100" imgH="3937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0800" y="4098925"/>
                        <a:ext cx="1239838" cy="723900"/>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089" name="Rectangle 12"/>
          <p:cNvSpPr>
            <a:spLocks noChangeArrowheads="1"/>
          </p:cNvSpPr>
          <p:nvPr/>
        </p:nvSpPr>
        <p:spPr bwMode="auto">
          <a:xfrm>
            <a:off x="3429000" y="4708525"/>
            <a:ext cx="2667000" cy="1600200"/>
          </a:xfrm>
          <a:prstGeom prst="rect">
            <a:avLst/>
          </a:prstGeom>
          <a:solidFill>
            <a:srgbClr val="F6F63F"/>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aphicFrame>
        <p:nvGraphicFramePr>
          <p:cNvPr id="46090" name="Object 7"/>
          <p:cNvGraphicFramePr>
            <a:graphicFrameLocks noChangeAspect="1"/>
          </p:cNvGraphicFramePr>
          <p:nvPr/>
        </p:nvGraphicFramePr>
        <p:xfrm>
          <a:off x="3541713" y="5459413"/>
          <a:ext cx="2451100" cy="374650"/>
        </p:xfrm>
        <a:graphic>
          <a:graphicData uri="http://schemas.openxmlformats.org/presentationml/2006/ole">
            <mc:AlternateContent xmlns:mc="http://schemas.openxmlformats.org/markup-compatibility/2006">
              <mc:Choice xmlns:v="urn:schemas-microsoft-com:vml" Requires="v">
                <p:oleObj spid="_x0000_s126035" name="Equation" r:id="rId16" imgW="1333500" imgH="203200" progId="Equation.DSMT4">
                  <p:embed/>
                </p:oleObj>
              </mc:Choice>
              <mc:Fallback>
                <p:oleObj name="Equation" r:id="rId16" imgW="1333500" imgH="2032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41713" y="5459413"/>
                        <a:ext cx="2451100" cy="374650"/>
                      </a:xfrm>
                      <a:prstGeom prst="rect">
                        <a:avLst/>
                      </a:prstGeom>
                      <a:solidFill>
                        <a:srgbClr val="F6F63F"/>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091" name="Text Box 14"/>
          <p:cNvSpPr txBox="1">
            <a:spLocks noChangeArrowheads="1"/>
          </p:cNvSpPr>
          <p:nvPr/>
        </p:nvSpPr>
        <p:spPr bwMode="auto">
          <a:xfrm>
            <a:off x="3581400" y="4860925"/>
            <a:ext cx="2349500" cy="457200"/>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Work per second:</a:t>
            </a:r>
            <a:endParaRPr lang="en-US" altLang="en-US"/>
          </a:p>
        </p:txBody>
      </p:sp>
      <p:graphicFrame>
        <p:nvGraphicFramePr>
          <p:cNvPr id="46092" name="Object 8"/>
          <p:cNvGraphicFramePr>
            <a:graphicFrameLocks noChangeAspect="1"/>
          </p:cNvGraphicFramePr>
          <p:nvPr/>
        </p:nvGraphicFramePr>
        <p:xfrm>
          <a:off x="3844925" y="5861050"/>
          <a:ext cx="1563688" cy="354013"/>
        </p:xfrm>
        <a:graphic>
          <a:graphicData uri="http://schemas.openxmlformats.org/presentationml/2006/ole">
            <mc:AlternateContent xmlns:mc="http://schemas.openxmlformats.org/markup-compatibility/2006">
              <mc:Choice xmlns:v="urn:schemas-microsoft-com:vml" Requires="v">
                <p:oleObj spid="_x0000_s126036" name="Equation" r:id="rId18" imgW="850900" imgH="190500" progId="Equation.DSMT4">
                  <p:embed/>
                </p:oleObj>
              </mc:Choice>
              <mc:Fallback>
                <p:oleObj name="Equation" r:id="rId18" imgW="850900" imgH="1905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44925" y="5861050"/>
                        <a:ext cx="1563688" cy="354013"/>
                      </a:xfrm>
                      <a:prstGeom prst="rect">
                        <a:avLst/>
                      </a:prstGeom>
                      <a:solidFill>
                        <a:srgbClr val="F6F63F"/>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80" name="Object 9"/>
          <p:cNvGraphicFramePr>
            <a:graphicFrameLocks noChangeAspect="1"/>
          </p:cNvGraphicFramePr>
          <p:nvPr/>
        </p:nvGraphicFramePr>
        <p:xfrm>
          <a:off x="387350" y="5564188"/>
          <a:ext cx="2519363" cy="842962"/>
        </p:xfrm>
        <a:graphic>
          <a:graphicData uri="http://schemas.openxmlformats.org/presentationml/2006/ole">
            <mc:AlternateContent xmlns:mc="http://schemas.openxmlformats.org/markup-compatibility/2006">
              <mc:Choice xmlns:v="urn:schemas-microsoft-com:vml" Requires="v">
                <p:oleObj spid="_x0000_s126037" name="Equation" r:id="rId20" imgW="1371600" imgH="457200" progId="Equation.DSMT4">
                  <p:embed/>
                </p:oleObj>
              </mc:Choice>
              <mc:Fallback>
                <p:oleObj name="Equation" r:id="rId20" imgW="1371600" imgH="4572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7350" y="5564188"/>
                        <a:ext cx="2519363" cy="842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81" name="Object 10"/>
          <p:cNvGraphicFramePr>
            <a:graphicFrameLocks noChangeAspect="1"/>
          </p:cNvGraphicFramePr>
          <p:nvPr/>
        </p:nvGraphicFramePr>
        <p:xfrm>
          <a:off x="6448425" y="5405438"/>
          <a:ext cx="2682875" cy="841375"/>
        </p:xfrm>
        <a:graphic>
          <a:graphicData uri="http://schemas.openxmlformats.org/presentationml/2006/ole">
            <mc:AlternateContent xmlns:mc="http://schemas.openxmlformats.org/markup-compatibility/2006">
              <mc:Choice xmlns:v="urn:schemas-microsoft-com:vml" Requires="v">
                <p:oleObj spid="_x0000_s126038" name="Equation" r:id="rId22" imgW="1460500" imgH="457200" progId="Equation.DSMT4">
                  <p:embed/>
                </p:oleObj>
              </mc:Choice>
              <mc:Fallback>
                <p:oleObj name="Equation" r:id="rId22" imgW="1460500" imgH="4572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48425" y="5405438"/>
                        <a:ext cx="2682875" cy="841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82" name="Object 11"/>
          <p:cNvGraphicFramePr>
            <a:graphicFrameLocks noChangeAspect="1"/>
          </p:cNvGraphicFramePr>
          <p:nvPr/>
        </p:nvGraphicFramePr>
        <p:xfrm>
          <a:off x="6483350" y="6332538"/>
          <a:ext cx="1800225" cy="373062"/>
        </p:xfrm>
        <a:graphic>
          <a:graphicData uri="http://schemas.openxmlformats.org/presentationml/2006/ole">
            <mc:AlternateContent xmlns:mc="http://schemas.openxmlformats.org/markup-compatibility/2006">
              <mc:Choice xmlns:v="urn:schemas-microsoft-com:vml" Requires="v">
                <p:oleObj spid="_x0000_s126039" name="Equation" r:id="rId24" imgW="977900" imgH="203200" progId="Equation.DSMT4">
                  <p:embed/>
                </p:oleObj>
              </mc:Choice>
              <mc:Fallback>
                <p:oleObj name="Equation" r:id="rId24" imgW="977900" imgH="2032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483350" y="6332538"/>
                        <a:ext cx="1800225" cy="373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096" name="Rectangle 19"/>
          <p:cNvSpPr>
            <a:spLocks noGrp="1" noChangeArrowheads="1"/>
          </p:cNvSpPr>
          <p:nvPr>
            <p:ph type="title"/>
          </p:nvPr>
        </p:nvSpPr>
        <p:spPr>
          <a:xfrm>
            <a:off x="0" y="0"/>
            <a:ext cx="9144000" cy="914400"/>
          </a:xfrm>
        </p:spPr>
        <p:txBody>
          <a:bodyPr/>
          <a:lstStyle/>
          <a:p>
            <a:r>
              <a:rPr lang="en-US" altLang="en-US" smtClean="0">
                <a:ea typeface="ＭＳ Ｐゴシック" charset="-128"/>
              </a:rPr>
              <a:t>Two Batteries in Series</a:t>
            </a:r>
          </a:p>
        </p:txBody>
      </p:sp>
      <p:sp>
        <p:nvSpPr>
          <p:cNvPr id="1291284" name="Rectangle 20"/>
          <p:cNvSpPr>
            <a:spLocks noChangeArrowheads="1"/>
          </p:cNvSpPr>
          <p:nvPr/>
        </p:nvSpPr>
        <p:spPr bwMode="auto">
          <a:xfrm>
            <a:off x="1676400" y="1919288"/>
            <a:ext cx="59436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8000"/>
                </a:solidFill>
              </a:rPr>
              <a:t>Two batteries in series can drive more current:</a:t>
            </a:r>
          </a:p>
          <a:p>
            <a:pPr eaLnBrk="1" hangingPunct="1"/>
            <a:r>
              <a:rPr lang="en-US" altLang="en-US">
                <a:solidFill>
                  <a:srgbClr val="008000"/>
                </a:solidFill>
              </a:rPr>
              <a:t>Potential difference across two batteries in series is 2</a:t>
            </a:r>
            <a:r>
              <a:rPr lang="en-US" altLang="en-US" i="1">
                <a:solidFill>
                  <a:srgbClr val="008000"/>
                </a:solidFill>
              </a:rPr>
              <a:t>emf </a:t>
            </a:r>
            <a:r>
              <a:rPr lang="en-US" altLang="en-US">
                <a:solidFill>
                  <a:srgbClr val="008000"/>
                </a:solidFill>
                <a:sym typeface="Symbol" charset="2"/>
              </a:rPr>
              <a:t></a:t>
            </a:r>
            <a:r>
              <a:rPr lang="en-US" altLang="en-US">
                <a:solidFill>
                  <a:srgbClr val="008000"/>
                </a:solidFill>
              </a:rPr>
              <a:t> doubles electric field everywhere in the circuit </a:t>
            </a:r>
            <a:r>
              <a:rPr lang="en-US" altLang="en-US">
                <a:solidFill>
                  <a:srgbClr val="008000"/>
                </a:solidFill>
                <a:sym typeface="Symbol" charset="2"/>
              </a:rPr>
              <a:t></a:t>
            </a:r>
            <a:r>
              <a:rPr lang="en-US" altLang="en-US">
                <a:solidFill>
                  <a:srgbClr val="008000"/>
                </a:solidFill>
              </a:rPr>
              <a:t> doubles drift speed </a:t>
            </a:r>
            <a:r>
              <a:rPr lang="en-US" altLang="en-US">
                <a:solidFill>
                  <a:srgbClr val="008000"/>
                </a:solidFill>
                <a:sym typeface="Symbol" charset="2"/>
              </a:rPr>
              <a:t></a:t>
            </a:r>
            <a:r>
              <a:rPr lang="en-US" altLang="en-US">
                <a:solidFill>
                  <a:srgbClr val="008000"/>
                </a:solidFill>
              </a:rPr>
              <a:t> doubles current.</a:t>
            </a:r>
            <a:endParaRPr lang="en-US" altLang="en-US"/>
          </a:p>
        </p:txBody>
      </p:sp>
      <p:graphicFrame>
        <p:nvGraphicFramePr>
          <p:cNvPr id="46098" name="Object 12"/>
          <p:cNvGraphicFramePr>
            <a:graphicFrameLocks noChangeAspect="1"/>
          </p:cNvGraphicFramePr>
          <p:nvPr/>
        </p:nvGraphicFramePr>
        <p:xfrm>
          <a:off x="6400800" y="4857750"/>
          <a:ext cx="1676400" cy="765175"/>
        </p:xfrm>
        <a:graphic>
          <a:graphicData uri="http://schemas.openxmlformats.org/presentationml/2006/ole">
            <mc:AlternateContent xmlns:mc="http://schemas.openxmlformats.org/markup-compatibility/2006">
              <mc:Choice xmlns:v="urn:schemas-microsoft-com:vml" Requires="v">
                <p:oleObj spid="_x0000_s126040" name="Equation" r:id="rId26" imgW="863600" imgH="393700" progId="Equation.DSMT4">
                  <p:embed/>
                </p:oleObj>
              </mc:Choice>
              <mc:Fallback>
                <p:oleObj name="Equation" r:id="rId26" imgW="863600" imgH="3937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00800" y="4857750"/>
                        <a:ext cx="1676400"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cxnSp>
        <p:nvCxnSpPr>
          <p:cNvPr id="21"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B3F0F751-CFF2-437A-ADC2-FBA73A0714A5}" type="slidenum">
              <a:rPr lang="en-US" altLang="en-US" smtClean="0"/>
              <a:pPr/>
              <a:t>42</a:t>
            </a:fld>
            <a:endParaRPr lang="en-US" altLang="en-US"/>
          </a:p>
        </p:txBody>
      </p:sp>
    </p:spTree>
    <p:extLst>
      <p:ext uri="{BB962C8B-B14F-4D97-AF65-F5344CB8AC3E}">
        <p14:creationId xmlns:p14="http://schemas.microsoft.com/office/powerpoint/2010/main" val="9654651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12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912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2912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2912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2912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29127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29127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29128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29128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291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266" grpId="0" autoUpdateAnimBg="0"/>
      <p:bldP spid="129128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Fig18"/>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457200" y="1219200"/>
            <a:ext cx="3886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1459" name="Freeform 3"/>
          <p:cNvSpPr>
            <a:spLocks/>
          </p:cNvSpPr>
          <p:nvPr/>
        </p:nvSpPr>
        <p:spPr bwMode="auto">
          <a:xfrm>
            <a:off x="3276600" y="1041400"/>
            <a:ext cx="1905000" cy="787400"/>
          </a:xfrm>
          <a:custGeom>
            <a:avLst/>
            <a:gdLst>
              <a:gd name="T0" fmla="*/ 2147483647 w 1200"/>
              <a:gd name="T1" fmla="*/ 2147483647 h 496"/>
              <a:gd name="T2" fmla="*/ 2147483647 w 1200"/>
              <a:gd name="T3" fmla="*/ 2147483647 h 496"/>
              <a:gd name="T4" fmla="*/ 2147483647 w 1200"/>
              <a:gd name="T5" fmla="*/ 2147483647 h 496"/>
              <a:gd name="T6" fmla="*/ 2147483647 w 1200"/>
              <a:gd name="T7" fmla="*/ 2147483647 h 496"/>
              <a:gd name="T8" fmla="*/ 0 w 1200"/>
              <a:gd name="T9" fmla="*/ 2147483647 h 496"/>
              <a:gd name="T10" fmla="*/ 0 60000 65536"/>
              <a:gd name="T11" fmla="*/ 0 60000 65536"/>
              <a:gd name="T12" fmla="*/ 0 60000 65536"/>
              <a:gd name="T13" fmla="*/ 0 60000 65536"/>
              <a:gd name="T14" fmla="*/ 0 60000 65536"/>
              <a:gd name="T15" fmla="*/ 0 w 1200"/>
              <a:gd name="T16" fmla="*/ 0 h 496"/>
              <a:gd name="T17" fmla="*/ 1200 w 1200"/>
              <a:gd name="T18" fmla="*/ 496 h 496"/>
            </a:gdLst>
            <a:ahLst/>
            <a:cxnLst>
              <a:cxn ang="T10">
                <a:pos x="T0" y="T1"/>
              </a:cxn>
              <a:cxn ang="T11">
                <a:pos x="T2" y="T3"/>
              </a:cxn>
              <a:cxn ang="T12">
                <a:pos x="T4" y="T5"/>
              </a:cxn>
              <a:cxn ang="T13">
                <a:pos x="T6" y="T7"/>
              </a:cxn>
              <a:cxn ang="T14">
                <a:pos x="T8" y="T9"/>
              </a:cxn>
            </a:cxnLst>
            <a:rect l="T15" t="T16" r="T17" b="T18"/>
            <a:pathLst>
              <a:path w="1200" h="496">
                <a:moveTo>
                  <a:pt x="1200" y="496"/>
                </a:moveTo>
                <a:cubicBezTo>
                  <a:pt x="1156" y="416"/>
                  <a:pt x="1112" y="336"/>
                  <a:pt x="1008" y="256"/>
                </a:cubicBezTo>
                <a:cubicBezTo>
                  <a:pt x="904" y="176"/>
                  <a:pt x="720" y="32"/>
                  <a:pt x="576" y="16"/>
                </a:cubicBezTo>
                <a:cubicBezTo>
                  <a:pt x="432" y="0"/>
                  <a:pt x="240" y="104"/>
                  <a:pt x="144" y="160"/>
                </a:cubicBezTo>
                <a:cubicBezTo>
                  <a:pt x="48" y="216"/>
                  <a:pt x="24" y="284"/>
                  <a:pt x="0" y="352"/>
                </a:cubicBez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1460" name="Text Box 4"/>
          <p:cNvSpPr txBox="1">
            <a:spLocks noChangeArrowheads="1"/>
          </p:cNvSpPr>
          <p:nvPr/>
        </p:nvSpPr>
        <p:spPr bwMode="auto">
          <a:xfrm>
            <a:off x="4860925" y="1793875"/>
            <a:ext cx="3803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non-Coulomb force on each </a:t>
            </a:r>
            <a:r>
              <a:rPr lang="en-US" altLang="en-US" i="1"/>
              <a:t>e</a:t>
            </a:r>
            <a:endParaRPr lang="en-US" altLang="en-US"/>
          </a:p>
        </p:txBody>
      </p:sp>
      <p:sp>
        <p:nvSpPr>
          <p:cNvPr id="1171461" name="Text Box 5"/>
          <p:cNvSpPr txBox="1">
            <a:spLocks noChangeArrowheads="1"/>
          </p:cNvSpPr>
          <p:nvPr/>
        </p:nvSpPr>
        <p:spPr bwMode="auto">
          <a:xfrm>
            <a:off x="4876800" y="2286000"/>
            <a:ext cx="1608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1</a:t>
            </a:r>
            <a:r>
              <a:rPr lang="en-US" altLang="en-US" i="1"/>
              <a:t>. a=F</a:t>
            </a:r>
            <a:r>
              <a:rPr lang="en-US" altLang="en-US" i="1" baseline="-25000"/>
              <a:t>NC</a:t>
            </a:r>
            <a:r>
              <a:rPr lang="en-US" altLang="en-US" i="1"/>
              <a:t>/m</a:t>
            </a:r>
          </a:p>
        </p:txBody>
      </p:sp>
      <p:grpSp>
        <p:nvGrpSpPr>
          <p:cNvPr id="2" name="Group 6"/>
          <p:cNvGrpSpPr>
            <a:grpSpLocks/>
          </p:cNvGrpSpPr>
          <p:nvPr/>
        </p:nvGrpSpPr>
        <p:grpSpPr bwMode="auto">
          <a:xfrm>
            <a:off x="3810000" y="1524000"/>
            <a:ext cx="533400" cy="1600200"/>
            <a:chOff x="2400" y="912"/>
            <a:chExt cx="336" cy="1008"/>
          </a:xfrm>
        </p:grpSpPr>
        <p:sp>
          <p:nvSpPr>
            <p:cNvPr id="48191" name="Line 7"/>
            <p:cNvSpPr>
              <a:spLocks noChangeShapeType="1"/>
            </p:cNvSpPr>
            <p:nvPr/>
          </p:nvSpPr>
          <p:spPr bwMode="auto">
            <a:xfrm>
              <a:off x="2400" y="91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92" name="Line 8"/>
            <p:cNvSpPr>
              <a:spLocks noChangeShapeType="1"/>
            </p:cNvSpPr>
            <p:nvPr/>
          </p:nvSpPr>
          <p:spPr bwMode="auto">
            <a:xfrm>
              <a:off x="2400" y="115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93" name="Line 9"/>
            <p:cNvSpPr>
              <a:spLocks noChangeShapeType="1"/>
            </p:cNvSpPr>
            <p:nvPr/>
          </p:nvSpPr>
          <p:spPr bwMode="auto">
            <a:xfrm>
              <a:off x="2400" y="168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94" name="Line 10"/>
            <p:cNvSpPr>
              <a:spLocks noChangeShapeType="1"/>
            </p:cNvSpPr>
            <p:nvPr/>
          </p:nvSpPr>
          <p:spPr bwMode="auto">
            <a:xfrm>
              <a:off x="2400" y="192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95" name="Line 11"/>
            <p:cNvSpPr>
              <a:spLocks noChangeShapeType="1"/>
            </p:cNvSpPr>
            <p:nvPr/>
          </p:nvSpPr>
          <p:spPr bwMode="auto">
            <a:xfrm>
              <a:off x="2640" y="144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2"/>
          <p:cNvGrpSpPr>
            <a:grpSpLocks/>
          </p:cNvGrpSpPr>
          <p:nvPr/>
        </p:nvGrpSpPr>
        <p:grpSpPr bwMode="auto">
          <a:xfrm>
            <a:off x="457200" y="1524000"/>
            <a:ext cx="609600" cy="1676400"/>
            <a:chOff x="288" y="912"/>
            <a:chExt cx="384" cy="1056"/>
          </a:xfrm>
        </p:grpSpPr>
        <p:grpSp>
          <p:nvGrpSpPr>
            <p:cNvPr id="48176" name="Group 13"/>
            <p:cNvGrpSpPr>
              <a:grpSpLocks/>
            </p:cNvGrpSpPr>
            <p:nvPr/>
          </p:nvGrpSpPr>
          <p:grpSpPr bwMode="auto">
            <a:xfrm>
              <a:off x="576" y="1152"/>
              <a:ext cx="96" cy="96"/>
              <a:chOff x="1968" y="2544"/>
              <a:chExt cx="96" cy="96"/>
            </a:xfrm>
          </p:grpSpPr>
          <p:sp>
            <p:nvSpPr>
              <p:cNvPr id="48189" name="Line 14"/>
              <p:cNvSpPr>
                <a:spLocks noChangeShapeType="1"/>
              </p:cNvSpPr>
              <p:nvPr/>
            </p:nvSpPr>
            <p:spPr bwMode="auto">
              <a:xfrm>
                <a:off x="2016" y="2544"/>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90" name="Line 15"/>
              <p:cNvSpPr>
                <a:spLocks noChangeShapeType="1"/>
              </p:cNvSpPr>
              <p:nvPr/>
            </p:nvSpPr>
            <p:spPr bwMode="auto">
              <a:xfrm>
                <a:off x="1968" y="2592"/>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177" name="Group 16"/>
            <p:cNvGrpSpPr>
              <a:grpSpLocks/>
            </p:cNvGrpSpPr>
            <p:nvPr/>
          </p:nvGrpSpPr>
          <p:grpSpPr bwMode="auto">
            <a:xfrm>
              <a:off x="576" y="1632"/>
              <a:ext cx="96" cy="96"/>
              <a:chOff x="1968" y="2544"/>
              <a:chExt cx="96" cy="96"/>
            </a:xfrm>
          </p:grpSpPr>
          <p:sp>
            <p:nvSpPr>
              <p:cNvPr id="48187" name="Line 17"/>
              <p:cNvSpPr>
                <a:spLocks noChangeShapeType="1"/>
              </p:cNvSpPr>
              <p:nvPr/>
            </p:nvSpPr>
            <p:spPr bwMode="auto">
              <a:xfrm>
                <a:off x="2016" y="2544"/>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88" name="Line 18"/>
              <p:cNvSpPr>
                <a:spLocks noChangeShapeType="1"/>
              </p:cNvSpPr>
              <p:nvPr/>
            </p:nvSpPr>
            <p:spPr bwMode="auto">
              <a:xfrm>
                <a:off x="1968" y="2592"/>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178" name="Group 19"/>
            <p:cNvGrpSpPr>
              <a:grpSpLocks/>
            </p:cNvGrpSpPr>
            <p:nvPr/>
          </p:nvGrpSpPr>
          <p:grpSpPr bwMode="auto">
            <a:xfrm>
              <a:off x="576" y="912"/>
              <a:ext cx="96" cy="96"/>
              <a:chOff x="1968" y="2544"/>
              <a:chExt cx="96" cy="96"/>
            </a:xfrm>
          </p:grpSpPr>
          <p:sp>
            <p:nvSpPr>
              <p:cNvPr id="48185" name="Line 20"/>
              <p:cNvSpPr>
                <a:spLocks noChangeShapeType="1"/>
              </p:cNvSpPr>
              <p:nvPr/>
            </p:nvSpPr>
            <p:spPr bwMode="auto">
              <a:xfrm>
                <a:off x="2016" y="2544"/>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86" name="Line 21"/>
              <p:cNvSpPr>
                <a:spLocks noChangeShapeType="1"/>
              </p:cNvSpPr>
              <p:nvPr/>
            </p:nvSpPr>
            <p:spPr bwMode="auto">
              <a:xfrm>
                <a:off x="1968" y="2592"/>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179" name="Group 22"/>
            <p:cNvGrpSpPr>
              <a:grpSpLocks/>
            </p:cNvGrpSpPr>
            <p:nvPr/>
          </p:nvGrpSpPr>
          <p:grpSpPr bwMode="auto">
            <a:xfrm>
              <a:off x="288" y="1392"/>
              <a:ext cx="96" cy="96"/>
              <a:chOff x="1968" y="2544"/>
              <a:chExt cx="96" cy="96"/>
            </a:xfrm>
          </p:grpSpPr>
          <p:sp>
            <p:nvSpPr>
              <p:cNvPr id="48183" name="Line 23"/>
              <p:cNvSpPr>
                <a:spLocks noChangeShapeType="1"/>
              </p:cNvSpPr>
              <p:nvPr/>
            </p:nvSpPr>
            <p:spPr bwMode="auto">
              <a:xfrm>
                <a:off x="2016" y="2544"/>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84" name="Line 24"/>
              <p:cNvSpPr>
                <a:spLocks noChangeShapeType="1"/>
              </p:cNvSpPr>
              <p:nvPr/>
            </p:nvSpPr>
            <p:spPr bwMode="auto">
              <a:xfrm>
                <a:off x="1968" y="2592"/>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180" name="Group 25"/>
            <p:cNvGrpSpPr>
              <a:grpSpLocks/>
            </p:cNvGrpSpPr>
            <p:nvPr/>
          </p:nvGrpSpPr>
          <p:grpSpPr bwMode="auto">
            <a:xfrm>
              <a:off x="576" y="1872"/>
              <a:ext cx="96" cy="96"/>
              <a:chOff x="1968" y="2544"/>
              <a:chExt cx="96" cy="96"/>
            </a:xfrm>
          </p:grpSpPr>
          <p:sp>
            <p:nvSpPr>
              <p:cNvPr id="48181" name="Line 26"/>
              <p:cNvSpPr>
                <a:spLocks noChangeShapeType="1"/>
              </p:cNvSpPr>
              <p:nvPr/>
            </p:nvSpPr>
            <p:spPr bwMode="auto">
              <a:xfrm>
                <a:off x="2016" y="2544"/>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82" name="Line 27"/>
              <p:cNvSpPr>
                <a:spLocks noChangeShapeType="1"/>
              </p:cNvSpPr>
              <p:nvPr/>
            </p:nvSpPr>
            <p:spPr bwMode="auto">
              <a:xfrm>
                <a:off x="1968" y="2592"/>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 name="Group 28"/>
          <p:cNvGrpSpPr>
            <a:grpSpLocks/>
          </p:cNvGrpSpPr>
          <p:nvPr/>
        </p:nvGrpSpPr>
        <p:grpSpPr bwMode="auto">
          <a:xfrm>
            <a:off x="2286000" y="2590800"/>
            <a:ext cx="504825" cy="498475"/>
            <a:chOff x="1430" y="1680"/>
            <a:chExt cx="318" cy="314"/>
          </a:xfrm>
        </p:grpSpPr>
        <p:sp>
          <p:nvSpPr>
            <p:cNvPr id="48174" name="Line 29"/>
            <p:cNvSpPr>
              <a:spLocks noChangeShapeType="1"/>
            </p:cNvSpPr>
            <p:nvPr/>
          </p:nvSpPr>
          <p:spPr bwMode="auto">
            <a:xfrm>
              <a:off x="1440" y="1680"/>
              <a:ext cx="288"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75" name="Text Box 30"/>
            <p:cNvSpPr txBox="1">
              <a:spLocks noChangeArrowheads="1"/>
            </p:cNvSpPr>
            <p:nvPr/>
          </p:nvSpPr>
          <p:spPr bwMode="auto">
            <a:xfrm>
              <a:off x="1430" y="1706"/>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chemeClr val="accent1"/>
                  </a:solidFill>
                </a:rPr>
                <a:t>E</a:t>
              </a:r>
              <a:r>
                <a:rPr lang="en-US" altLang="en-US" i="1" baseline="-25000">
                  <a:solidFill>
                    <a:schemeClr val="accent1"/>
                  </a:solidFill>
                </a:rPr>
                <a:t>C</a:t>
              </a:r>
              <a:endParaRPr lang="en-US" altLang="en-US" i="1">
                <a:solidFill>
                  <a:schemeClr val="accent1"/>
                </a:solidFill>
              </a:endParaRPr>
            </a:p>
          </p:txBody>
        </p:sp>
      </p:grpSp>
      <p:grpSp>
        <p:nvGrpSpPr>
          <p:cNvPr id="10" name="Group 31"/>
          <p:cNvGrpSpPr>
            <a:grpSpLocks/>
          </p:cNvGrpSpPr>
          <p:nvPr/>
        </p:nvGrpSpPr>
        <p:grpSpPr bwMode="auto">
          <a:xfrm>
            <a:off x="1781175" y="1600200"/>
            <a:ext cx="504825" cy="533400"/>
            <a:chOff x="1122" y="960"/>
            <a:chExt cx="318" cy="336"/>
          </a:xfrm>
        </p:grpSpPr>
        <p:sp>
          <p:nvSpPr>
            <p:cNvPr id="48172" name="Line 32"/>
            <p:cNvSpPr>
              <a:spLocks noChangeShapeType="1"/>
            </p:cNvSpPr>
            <p:nvPr/>
          </p:nvSpPr>
          <p:spPr bwMode="auto">
            <a:xfrm flipH="1">
              <a:off x="1200" y="1296"/>
              <a:ext cx="19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73" name="Text Box 33"/>
            <p:cNvSpPr txBox="1">
              <a:spLocks noChangeArrowheads="1"/>
            </p:cNvSpPr>
            <p:nvPr/>
          </p:nvSpPr>
          <p:spPr bwMode="auto">
            <a:xfrm>
              <a:off x="1122" y="960"/>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chemeClr val="accent2"/>
                  </a:solidFill>
                </a:rPr>
                <a:t>F</a:t>
              </a:r>
              <a:r>
                <a:rPr lang="en-US" altLang="en-US" i="1" baseline="-25000">
                  <a:solidFill>
                    <a:schemeClr val="accent2"/>
                  </a:solidFill>
                </a:rPr>
                <a:t>C</a:t>
              </a:r>
              <a:endParaRPr lang="en-US" altLang="en-US" i="1">
                <a:solidFill>
                  <a:schemeClr val="accent2"/>
                </a:solidFill>
              </a:endParaRPr>
            </a:p>
          </p:txBody>
        </p:sp>
      </p:grpSp>
      <p:sp>
        <p:nvSpPr>
          <p:cNvPr id="1171490" name="Text Box 34"/>
          <p:cNvSpPr txBox="1">
            <a:spLocks noChangeArrowheads="1"/>
          </p:cNvSpPr>
          <p:nvPr/>
        </p:nvSpPr>
        <p:spPr bwMode="auto">
          <a:xfrm>
            <a:off x="4929188" y="2860675"/>
            <a:ext cx="162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2.  </a:t>
            </a:r>
            <a:r>
              <a:rPr lang="en-US" altLang="en-US" i="1"/>
              <a:t>F</a:t>
            </a:r>
            <a:r>
              <a:rPr lang="en-US" altLang="en-US" i="1" baseline="-25000"/>
              <a:t>C</a:t>
            </a:r>
            <a:r>
              <a:rPr lang="en-US" altLang="en-US" i="1"/>
              <a:t> =eE</a:t>
            </a:r>
            <a:r>
              <a:rPr lang="en-US" altLang="en-US" i="1" baseline="-25000"/>
              <a:t>C</a:t>
            </a:r>
            <a:endParaRPr lang="en-US" altLang="en-US"/>
          </a:p>
        </p:txBody>
      </p:sp>
      <p:sp>
        <p:nvSpPr>
          <p:cNvPr id="1171491" name="Freeform 35"/>
          <p:cNvSpPr>
            <a:spLocks/>
          </p:cNvSpPr>
          <p:nvPr/>
        </p:nvSpPr>
        <p:spPr bwMode="auto">
          <a:xfrm>
            <a:off x="2133600" y="914400"/>
            <a:ext cx="3352800" cy="863600"/>
          </a:xfrm>
          <a:custGeom>
            <a:avLst/>
            <a:gdLst>
              <a:gd name="T0" fmla="*/ 2147483647 w 2112"/>
              <a:gd name="T1" fmla="*/ 2147483647 h 544"/>
              <a:gd name="T2" fmla="*/ 2147483647 w 2112"/>
              <a:gd name="T3" fmla="*/ 2147483647 h 544"/>
              <a:gd name="T4" fmla="*/ 2147483647 w 2112"/>
              <a:gd name="T5" fmla="*/ 2147483647 h 544"/>
              <a:gd name="T6" fmla="*/ 2147483647 w 2112"/>
              <a:gd name="T7" fmla="*/ 2147483647 h 544"/>
              <a:gd name="T8" fmla="*/ 2147483647 w 2112"/>
              <a:gd name="T9" fmla="*/ 2147483647 h 544"/>
              <a:gd name="T10" fmla="*/ 0 w 2112"/>
              <a:gd name="T11" fmla="*/ 2147483647 h 544"/>
              <a:gd name="T12" fmla="*/ 0 60000 65536"/>
              <a:gd name="T13" fmla="*/ 0 60000 65536"/>
              <a:gd name="T14" fmla="*/ 0 60000 65536"/>
              <a:gd name="T15" fmla="*/ 0 60000 65536"/>
              <a:gd name="T16" fmla="*/ 0 60000 65536"/>
              <a:gd name="T17" fmla="*/ 0 60000 65536"/>
              <a:gd name="T18" fmla="*/ 0 w 2112"/>
              <a:gd name="T19" fmla="*/ 0 h 544"/>
              <a:gd name="T20" fmla="*/ 2112 w 2112"/>
              <a:gd name="T21" fmla="*/ 544 h 544"/>
            </a:gdLst>
            <a:ahLst/>
            <a:cxnLst>
              <a:cxn ang="T12">
                <a:pos x="T0" y="T1"/>
              </a:cxn>
              <a:cxn ang="T13">
                <a:pos x="T2" y="T3"/>
              </a:cxn>
              <a:cxn ang="T14">
                <a:pos x="T4" y="T5"/>
              </a:cxn>
              <a:cxn ang="T15">
                <a:pos x="T6" y="T7"/>
              </a:cxn>
              <a:cxn ang="T16">
                <a:pos x="T8" y="T9"/>
              </a:cxn>
              <a:cxn ang="T17">
                <a:pos x="T10" y="T11"/>
              </a:cxn>
            </a:cxnLst>
            <a:rect l="T18" t="T19" r="T20" b="T21"/>
            <a:pathLst>
              <a:path w="2112" h="544">
                <a:moveTo>
                  <a:pt x="2112" y="352"/>
                </a:moveTo>
                <a:cubicBezTo>
                  <a:pt x="1932" y="236"/>
                  <a:pt x="1752" y="120"/>
                  <a:pt x="1584" y="64"/>
                </a:cubicBezTo>
                <a:cubicBezTo>
                  <a:pt x="1416" y="8"/>
                  <a:pt x="1264" y="0"/>
                  <a:pt x="1104" y="16"/>
                </a:cubicBezTo>
                <a:cubicBezTo>
                  <a:pt x="944" y="32"/>
                  <a:pt x="760" y="96"/>
                  <a:pt x="624" y="160"/>
                </a:cubicBezTo>
                <a:cubicBezTo>
                  <a:pt x="488" y="224"/>
                  <a:pt x="392" y="336"/>
                  <a:pt x="288" y="400"/>
                </a:cubicBezTo>
                <a:cubicBezTo>
                  <a:pt x="184" y="464"/>
                  <a:pt x="92" y="504"/>
                  <a:pt x="0" y="544"/>
                </a:cubicBezTo>
              </a:path>
            </a:pathLst>
          </a:custGeom>
          <a:noFill/>
          <a:ln w="952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1492" name="Text Box 36"/>
          <p:cNvSpPr txBox="1">
            <a:spLocks noChangeArrowheads="1"/>
          </p:cNvSpPr>
          <p:nvPr/>
        </p:nvSpPr>
        <p:spPr bwMode="auto">
          <a:xfrm>
            <a:off x="5410200" y="1295400"/>
            <a:ext cx="324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Coulomb force on each </a:t>
            </a:r>
            <a:r>
              <a:rPr lang="en-US" altLang="en-US" i="1">
                <a:solidFill>
                  <a:schemeClr val="accent2"/>
                </a:solidFill>
              </a:rPr>
              <a:t>e</a:t>
            </a:r>
            <a:endParaRPr lang="en-US" altLang="en-US">
              <a:solidFill>
                <a:schemeClr val="accent2"/>
              </a:solidFill>
            </a:endParaRPr>
          </a:p>
        </p:txBody>
      </p:sp>
      <p:grpSp>
        <p:nvGrpSpPr>
          <p:cNvPr id="11" name="Group 37"/>
          <p:cNvGrpSpPr>
            <a:grpSpLocks/>
          </p:cNvGrpSpPr>
          <p:nvPr/>
        </p:nvGrpSpPr>
        <p:grpSpPr bwMode="auto">
          <a:xfrm>
            <a:off x="533400" y="1600200"/>
            <a:ext cx="685800" cy="1447800"/>
            <a:chOff x="336" y="960"/>
            <a:chExt cx="432" cy="912"/>
          </a:xfrm>
        </p:grpSpPr>
        <p:grpSp>
          <p:nvGrpSpPr>
            <p:cNvPr id="48160" name="Group 38"/>
            <p:cNvGrpSpPr>
              <a:grpSpLocks/>
            </p:cNvGrpSpPr>
            <p:nvPr/>
          </p:nvGrpSpPr>
          <p:grpSpPr bwMode="auto">
            <a:xfrm>
              <a:off x="336" y="960"/>
              <a:ext cx="96" cy="96"/>
              <a:chOff x="1968" y="2544"/>
              <a:chExt cx="96" cy="96"/>
            </a:xfrm>
          </p:grpSpPr>
          <p:sp>
            <p:nvSpPr>
              <p:cNvPr id="48170" name="Line 39"/>
              <p:cNvSpPr>
                <a:spLocks noChangeShapeType="1"/>
              </p:cNvSpPr>
              <p:nvPr/>
            </p:nvSpPr>
            <p:spPr bwMode="auto">
              <a:xfrm>
                <a:off x="2016" y="2544"/>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71" name="Line 40"/>
              <p:cNvSpPr>
                <a:spLocks noChangeShapeType="1"/>
              </p:cNvSpPr>
              <p:nvPr/>
            </p:nvSpPr>
            <p:spPr bwMode="auto">
              <a:xfrm>
                <a:off x="1968" y="2592"/>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161" name="Group 41"/>
            <p:cNvGrpSpPr>
              <a:grpSpLocks/>
            </p:cNvGrpSpPr>
            <p:nvPr/>
          </p:nvGrpSpPr>
          <p:grpSpPr bwMode="auto">
            <a:xfrm>
              <a:off x="336" y="1776"/>
              <a:ext cx="96" cy="96"/>
              <a:chOff x="1968" y="2544"/>
              <a:chExt cx="96" cy="96"/>
            </a:xfrm>
          </p:grpSpPr>
          <p:sp>
            <p:nvSpPr>
              <p:cNvPr id="48168" name="Line 42"/>
              <p:cNvSpPr>
                <a:spLocks noChangeShapeType="1"/>
              </p:cNvSpPr>
              <p:nvPr/>
            </p:nvSpPr>
            <p:spPr bwMode="auto">
              <a:xfrm>
                <a:off x="2016" y="2544"/>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9" name="Line 43"/>
              <p:cNvSpPr>
                <a:spLocks noChangeShapeType="1"/>
              </p:cNvSpPr>
              <p:nvPr/>
            </p:nvSpPr>
            <p:spPr bwMode="auto">
              <a:xfrm>
                <a:off x="1968" y="2592"/>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162" name="Group 44"/>
            <p:cNvGrpSpPr>
              <a:grpSpLocks/>
            </p:cNvGrpSpPr>
            <p:nvPr/>
          </p:nvGrpSpPr>
          <p:grpSpPr bwMode="auto">
            <a:xfrm>
              <a:off x="672" y="1056"/>
              <a:ext cx="96" cy="96"/>
              <a:chOff x="1968" y="2544"/>
              <a:chExt cx="96" cy="96"/>
            </a:xfrm>
          </p:grpSpPr>
          <p:sp>
            <p:nvSpPr>
              <p:cNvPr id="48166" name="Line 45"/>
              <p:cNvSpPr>
                <a:spLocks noChangeShapeType="1"/>
              </p:cNvSpPr>
              <p:nvPr/>
            </p:nvSpPr>
            <p:spPr bwMode="auto">
              <a:xfrm>
                <a:off x="2016" y="2544"/>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7" name="Line 46"/>
              <p:cNvSpPr>
                <a:spLocks noChangeShapeType="1"/>
              </p:cNvSpPr>
              <p:nvPr/>
            </p:nvSpPr>
            <p:spPr bwMode="auto">
              <a:xfrm>
                <a:off x="1968" y="2592"/>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163" name="Group 47"/>
            <p:cNvGrpSpPr>
              <a:grpSpLocks/>
            </p:cNvGrpSpPr>
            <p:nvPr/>
          </p:nvGrpSpPr>
          <p:grpSpPr bwMode="auto">
            <a:xfrm>
              <a:off x="624" y="1776"/>
              <a:ext cx="96" cy="96"/>
              <a:chOff x="1968" y="2544"/>
              <a:chExt cx="96" cy="96"/>
            </a:xfrm>
          </p:grpSpPr>
          <p:sp>
            <p:nvSpPr>
              <p:cNvPr id="48164" name="Line 48"/>
              <p:cNvSpPr>
                <a:spLocks noChangeShapeType="1"/>
              </p:cNvSpPr>
              <p:nvPr/>
            </p:nvSpPr>
            <p:spPr bwMode="auto">
              <a:xfrm>
                <a:off x="2016" y="2544"/>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5" name="Line 49"/>
              <p:cNvSpPr>
                <a:spLocks noChangeShapeType="1"/>
              </p:cNvSpPr>
              <p:nvPr/>
            </p:nvSpPr>
            <p:spPr bwMode="auto">
              <a:xfrm>
                <a:off x="1968" y="2592"/>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6" name="Group 50"/>
          <p:cNvGrpSpPr>
            <a:grpSpLocks/>
          </p:cNvGrpSpPr>
          <p:nvPr/>
        </p:nvGrpSpPr>
        <p:grpSpPr bwMode="auto">
          <a:xfrm>
            <a:off x="3657600" y="1752600"/>
            <a:ext cx="685800" cy="1295400"/>
            <a:chOff x="2304" y="1056"/>
            <a:chExt cx="432" cy="816"/>
          </a:xfrm>
        </p:grpSpPr>
        <p:sp>
          <p:nvSpPr>
            <p:cNvPr id="48156" name="Line 51"/>
            <p:cNvSpPr>
              <a:spLocks noChangeShapeType="1"/>
            </p:cNvSpPr>
            <p:nvPr/>
          </p:nvSpPr>
          <p:spPr bwMode="auto">
            <a:xfrm>
              <a:off x="2304" y="182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7" name="Line 52"/>
            <p:cNvSpPr>
              <a:spLocks noChangeShapeType="1"/>
            </p:cNvSpPr>
            <p:nvPr/>
          </p:nvSpPr>
          <p:spPr bwMode="auto">
            <a:xfrm>
              <a:off x="2352" y="105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8" name="Line 53"/>
            <p:cNvSpPr>
              <a:spLocks noChangeShapeType="1"/>
            </p:cNvSpPr>
            <p:nvPr/>
          </p:nvSpPr>
          <p:spPr bwMode="auto">
            <a:xfrm>
              <a:off x="2640" y="105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9" name="Line 54"/>
            <p:cNvSpPr>
              <a:spLocks noChangeShapeType="1"/>
            </p:cNvSpPr>
            <p:nvPr/>
          </p:nvSpPr>
          <p:spPr bwMode="auto">
            <a:xfrm>
              <a:off x="2640" y="187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71511" name="Text Box 55"/>
          <p:cNvSpPr txBox="1">
            <a:spLocks noChangeArrowheads="1"/>
          </p:cNvSpPr>
          <p:nvPr/>
        </p:nvSpPr>
        <p:spPr bwMode="auto">
          <a:xfrm>
            <a:off x="4953000" y="3505200"/>
            <a:ext cx="162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3.  </a:t>
            </a:r>
            <a:r>
              <a:rPr lang="en-US" altLang="en-US" i="1"/>
              <a:t>F</a:t>
            </a:r>
            <a:r>
              <a:rPr lang="en-US" altLang="en-US" i="1" baseline="-25000"/>
              <a:t>C</a:t>
            </a:r>
            <a:r>
              <a:rPr lang="en-US" altLang="en-US" i="1"/>
              <a:t> =F</a:t>
            </a:r>
            <a:r>
              <a:rPr lang="en-US" altLang="en-US" i="1" baseline="-25000"/>
              <a:t>NC</a:t>
            </a:r>
            <a:endParaRPr lang="en-US" altLang="en-US"/>
          </a:p>
        </p:txBody>
      </p:sp>
      <p:sp>
        <p:nvSpPr>
          <p:cNvPr id="1171512" name="Line 56"/>
          <p:cNvSpPr>
            <a:spLocks noChangeShapeType="1"/>
          </p:cNvSpPr>
          <p:nvPr/>
        </p:nvSpPr>
        <p:spPr bwMode="auto">
          <a:xfrm flipH="1">
            <a:off x="1219200" y="2133600"/>
            <a:ext cx="9906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1513" name="Line 57"/>
          <p:cNvSpPr>
            <a:spLocks noChangeShapeType="1"/>
          </p:cNvSpPr>
          <p:nvPr/>
        </p:nvSpPr>
        <p:spPr bwMode="auto">
          <a:xfrm>
            <a:off x="6858000" y="3124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171514" name="Object 2"/>
          <p:cNvGraphicFramePr>
            <a:graphicFrameLocks noChangeAspect="1"/>
          </p:cNvGraphicFramePr>
          <p:nvPr/>
        </p:nvGraphicFramePr>
        <p:xfrm>
          <a:off x="7442200" y="2743200"/>
          <a:ext cx="1147763" cy="790575"/>
        </p:xfrm>
        <a:graphic>
          <a:graphicData uri="http://schemas.openxmlformats.org/presentationml/2006/ole">
            <mc:AlternateContent xmlns:mc="http://schemas.openxmlformats.org/markup-compatibility/2006">
              <mc:Choice xmlns:v="urn:schemas-microsoft-com:vml" Requires="v">
                <p:oleObj spid="_x0000_s63690" name="Equation" r:id="rId5" imgW="571500" imgH="393700" progId="Equation.3">
                  <p:embed/>
                </p:oleObj>
              </mc:Choice>
              <mc:Fallback>
                <p:oleObj name="Equation" r:id="rId5" imgW="5715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2200" y="2743200"/>
                        <a:ext cx="1147763" cy="790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71515" name="Object 3"/>
          <p:cNvGraphicFramePr>
            <a:graphicFrameLocks noChangeAspect="1"/>
          </p:cNvGraphicFramePr>
          <p:nvPr/>
        </p:nvGraphicFramePr>
        <p:xfrm>
          <a:off x="887413" y="3581400"/>
          <a:ext cx="3389312" cy="790575"/>
        </p:xfrm>
        <a:graphic>
          <a:graphicData uri="http://schemas.openxmlformats.org/presentationml/2006/ole">
            <mc:AlternateContent xmlns:mc="http://schemas.openxmlformats.org/markup-compatibility/2006">
              <mc:Choice xmlns:v="urn:schemas-microsoft-com:vml" Requires="v">
                <p:oleObj spid="_x0000_s63691" name="Equation" r:id="rId7" imgW="1689100" imgH="393700" progId="Equation.DSMT4">
                  <p:embed/>
                </p:oleObj>
              </mc:Choice>
              <mc:Fallback>
                <p:oleObj name="Equation" r:id="rId7" imgW="16891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7413" y="3581400"/>
                        <a:ext cx="3389312" cy="790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71516" name="Text Box 60"/>
          <p:cNvSpPr txBox="1">
            <a:spLocks noChangeArrowheads="1"/>
          </p:cNvSpPr>
          <p:nvPr/>
        </p:nvSpPr>
        <p:spPr bwMode="auto">
          <a:xfrm>
            <a:off x="304800" y="5029200"/>
            <a:ext cx="845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200" i="1">
                <a:solidFill>
                  <a:schemeClr val="accent2"/>
                </a:solidFill>
              </a:rPr>
              <a:t>The function of a battery is to produce and maintain a charge separation.</a:t>
            </a:r>
            <a:endParaRPr lang="en-US" altLang="en-US" sz="2200" i="1"/>
          </a:p>
        </p:txBody>
      </p:sp>
      <p:sp>
        <p:nvSpPr>
          <p:cNvPr id="1171517" name="Oval 61"/>
          <p:cNvSpPr>
            <a:spLocks noChangeArrowheads="1"/>
          </p:cNvSpPr>
          <p:nvPr/>
        </p:nvSpPr>
        <p:spPr bwMode="auto">
          <a:xfrm>
            <a:off x="3505200" y="3505200"/>
            <a:ext cx="914400" cy="914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1518" name="Line 62"/>
          <p:cNvSpPr>
            <a:spLocks noChangeShapeType="1"/>
          </p:cNvSpPr>
          <p:nvPr/>
        </p:nvSpPr>
        <p:spPr bwMode="auto">
          <a:xfrm flipH="1" flipV="1">
            <a:off x="4343400" y="4267200"/>
            <a:ext cx="381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1519" name="Text Box 63"/>
          <p:cNvSpPr txBox="1">
            <a:spLocks noChangeArrowheads="1"/>
          </p:cNvSpPr>
          <p:nvPr/>
        </p:nvSpPr>
        <p:spPr bwMode="auto">
          <a:xfrm>
            <a:off x="4705350" y="4038600"/>
            <a:ext cx="3676650" cy="831850"/>
          </a:xfrm>
          <a:prstGeom prst="rect">
            <a:avLst/>
          </a:prstGeom>
          <a:solidFill>
            <a:srgbClr val="F6F63F"/>
          </a:solidFill>
          <a:ln w="9525">
            <a:solidFill>
              <a:schemeClr val="tx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Energy input per unit charge</a:t>
            </a:r>
          </a:p>
          <a:p>
            <a:pPr eaLnBrk="1" hangingPunct="1"/>
            <a:r>
              <a:rPr lang="en-US" altLang="en-US" i="1">
                <a:solidFill>
                  <a:srgbClr val="FF0000"/>
                </a:solidFill>
              </a:rPr>
              <a:t>emf</a:t>
            </a:r>
            <a:r>
              <a:rPr lang="en-US" altLang="en-US">
                <a:solidFill>
                  <a:srgbClr val="FF0000"/>
                </a:solidFill>
              </a:rPr>
              <a:t> </a:t>
            </a:r>
            <a:r>
              <a:rPr lang="en-US" altLang="en-US"/>
              <a:t>– </a:t>
            </a:r>
            <a:r>
              <a:rPr lang="en-US" altLang="en-US">
                <a:solidFill>
                  <a:schemeClr val="accent2"/>
                </a:solidFill>
              </a:rPr>
              <a:t>electromotive force</a:t>
            </a:r>
          </a:p>
        </p:txBody>
      </p:sp>
      <p:sp>
        <p:nvSpPr>
          <p:cNvPr id="1171520" name="Text Box 64"/>
          <p:cNvSpPr txBox="1">
            <a:spLocks noChangeArrowheads="1"/>
          </p:cNvSpPr>
          <p:nvPr/>
        </p:nvSpPr>
        <p:spPr bwMode="auto">
          <a:xfrm>
            <a:off x="304800" y="5486400"/>
            <a:ext cx="8037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The </a:t>
            </a:r>
            <a:r>
              <a:rPr lang="en-US" altLang="en-US" i="1">
                <a:solidFill>
                  <a:srgbClr val="FF0000"/>
                </a:solidFill>
              </a:rPr>
              <a:t>emf</a:t>
            </a:r>
            <a:r>
              <a:rPr lang="en-US" altLang="en-US">
                <a:solidFill>
                  <a:srgbClr val="FF0000"/>
                </a:solidFill>
              </a:rPr>
              <a:t> is measured in Volts, but it is not a potential difference!</a:t>
            </a:r>
          </a:p>
          <a:p>
            <a:pPr eaLnBrk="1" hangingPunct="1"/>
            <a:r>
              <a:rPr lang="en-US" altLang="en-US">
                <a:solidFill>
                  <a:srgbClr val="FF0000"/>
                </a:solidFill>
              </a:rPr>
              <a:t>The </a:t>
            </a:r>
            <a:r>
              <a:rPr lang="en-US" altLang="en-US" i="1">
                <a:solidFill>
                  <a:srgbClr val="FF0000"/>
                </a:solidFill>
              </a:rPr>
              <a:t>emf</a:t>
            </a:r>
            <a:r>
              <a:rPr lang="en-US" altLang="en-US">
                <a:solidFill>
                  <a:srgbClr val="FF0000"/>
                </a:solidFill>
              </a:rPr>
              <a:t> is the </a:t>
            </a:r>
            <a:r>
              <a:rPr lang="en-US" altLang="en-US" u="sng">
                <a:solidFill>
                  <a:srgbClr val="FF0000"/>
                </a:solidFill>
              </a:rPr>
              <a:t>energy</a:t>
            </a:r>
            <a:r>
              <a:rPr lang="en-US" altLang="en-US">
                <a:solidFill>
                  <a:srgbClr val="FF0000"/>
                </a:solidFill>
              </a:rPr>
              <a:t> input per unit charge.</a:t>
            </a:r>
            <a:endParaRPr lang="en-US" altLang="en-US" i="1"/>
          </a:p>
        </p:txBody>
      </p:sp>
      <p:sp>
        <p:nvSpPr>
          <p:cNvPr id="1171521" name="Line 65"/>
          <p:cNvSpPr>
            <a:spLocks noChangeShapeType="1"/>
          </p:cNvSpPr>
          <p:nvPr/>
        </p:nvSpPr>
        <p:spPr bwMode="auto">
          <a:xfrm flipH="1" flipV="1">
            <a:off x="2667000" y="6248400"/>
            <a:ext cx="228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1522" name="Text Box 66"/>
          <p:cNvSpPr txBox="1">
            <a:spLocks noChangeArrowheads="1"/>
          </p:cNvSpPr>
          <p:nvPr/>
        </p:nvSpPr>
        <p:spPr bwMode="auto">
          <a:xfrm>
            <a:off x="2879725" y="6324600"/>
            <a:ext cx="4322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chemical, nuclear, gravitational…</a:t>
            </a:r>
          </a:p>
        </p:txBody>
      </p:sp>
      <p:sp>
        <p:nvSpPr>
          <p:cNvPr id="48154" name="Rectangle 67"/>
          <p:cNvSpPr>
            <a:spLocks noGrp="1" noChangeArrowheads="1"/>
          </p:cNvSpPr>
          <p:nvPr>
            <p:ph type="title"/>
          </p:nvPr>
        </p:nvSpPr>
        <p:spPr/>
        <p:txBody>
          <a:bodyPr/>
          <a:lstStyle/>
          <a:p>
            <a:r>
              <a:rPr lang="en-US" altLang="en-US" smtClean="0">
                <a:ea typeface="ＭＳ Ｐゴシック" charset="-128"/>
              </a:rPr>
              <a:t>Potential Difference Across the Battery</a:t>
            </a:r>
          </a:p>
        </p:txBody>
      </p:sp>
      <p:cxnSp>
        <p:nvCxnSpPr>
          <p:cNvPr id="68" name="Straight Connector 6"/>
          <p:cNvCxnSpPr>
            <a:cxnSpLocks noChangeShapeType="1"/>
          </p:cNvCxnSpPr>
          <p:nvPr/>
        </p:nvCxnSpPr>
        <p:spPr bwMode="auto">
          <a:xfrm>
            <a:off x="0" y="685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4" name="Slide Number Placeholder 3"/>
          <p:cNvSpPr>
            <a:spLocks noGrp="1"/>
          </p:cNvSpPr>
          <p:nvPr>
            <p:ph type="sldNum" sz="quarter" idx="12"/>
          </p:nvPr>
        </p:nvSpPr>
        <p:spPr/>
        <p:txBody>
          <a:bodyPr/>
          <a:lstStyle/>
          <a:p>
            <a:fld id="{B3F0F751-CFF2-437A-ADC2-FBA73A0714A5}" type="slidenum">
              <a:rPr lang="en-US" altLang="en-US" smtClean="0"/>
              <a:pPr/>
              <a:t>43</a:t>
            </a:fld>
            <a:endParaRPr lang="en-US" altLang="en-US"/>
          </a:p>
        </p:txBody>
      </p:sp>
    </p:spTree>
    <p:extLst>
      <p:ext uri="{BB962C8B-B14F-4D97-AF65-F5344CB8AC3E}">
        <p14:creationId xmlns:p14="http://schemas.microsoft.com/office/powerpoint/2010/main" val="2821506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145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17146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17146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1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171491"/>
                                        </p:tgtEl>
                                        <p:attrNameLst>
                                          <p:attrName>style.visibility</p:attrName>
                                        </p:attrNameLst>
                                      </p:cBhvr>
                                      <p:to>
                                        <p:strVal val="visible"/>
                                      </p:to>
                                    </p:set>
                                  </p:childTnLst>
                                </p:cTn>
                              </p:par>
                            </p:childTnLst>
                          </p:cTn>
                        </p:par>
                        <p:par>
                          <p:cTn id="34" fill="hold" nodeType="afterGroup">
                            <p:stCondLst>
                              <p:cond delay="500"/>
                            </p:stCondLst>
                            <p:childTnLst>
                              <p:par>
                                <p:cTn id="35" presetID="1" presetClass="entr" presetSubtype="0" fill="hold" grpId="0" nodeType="afterEffect">
                                  <p:stCondLst>
                                    <p:cond delay="0"/>
                                  </p:stCondLst>
                                  <p:childTnLst>
                                    <p:set>
                                      <p:cBhvr>
                                        <p:cTn id="36" dur="1" fill="hold">
                                          <p:stCondLst>
                                            <p:cond delay="499"/>
                                          </p:stCondLst>
                                        </p:cTn>
                                        <p:tgtEl>
                                          <p:spTgt spid="117149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17149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499"/>
                                          </p:stCondLst>
                                        </p:cTn>
                                        <p:tgtEl>
                                          <p:spTgt spid="1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1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171511"/>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117151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8" fill="hold" grpId="0" nodeType="clickEffect">
                                  <p:stCondLst>
                                    <p:cond delay="0"/>
                                  </p:stCondLst>
                                  <p:childTnLst>
                                    <p:set>
                                      <p:cBhvr>
                                        <p:cTn id="60" dur="1" fill="hold">
                                          <p:stCondLst>
                                            <p:cond delay="0"/>
                                          </p:stCondLst>
                                        </p:cTn>
                                        <p:tgtEl>
                                          <p:spTgt spid="1171513"/>
                                        </p:tgtEl>
                                        <p:attrNameLst>
                                          <p:attrName>style.visibility</p:attrName>
                                        </p:attrNameLst>
                                      </p:cBhvr>
                                      <p:to>
                                        <p:strVal val="visible"/>
                                      </p:to>
                                    </p:set>
                                    <p:anim calcmode="lin" valueType="num">
                                      <p:cBhvr>
                                        <p:cTn id="61" dur="500" fill="hold"/>
                                        <p:tgtEl>
                                          <p:spTgt spid="1171513"/>
                                        </p:tgtEl>
                                        <p:attrNameLst>
                                          <p:attrName>ppt_x</p:attrName>
                                        </p:attrNameLst>
                                      </p:cBhvr>
                                      <p:tavLst>
                                        <p:tav tm="0">
                                          <p:val>
                                            <p:strVal val="#ppt_x-#ppt_w/2"/>
                                          </p:val>
                                        </p:tav>
                                        <p:tav tm="100000">
                                          <p:val>
                                            <p:strVal val="#ppt_x"/>
                                          </p:val>
                                        </p:tav>
                                      </p:tavLst>
                                    </p:anim>
                                    <p:anim calcmode="lin" valueType="num">
                                      <p:cBhvr>
                                        <p:cTn id="62" dur="500" fill="hold"/>
                                        <p:tgtEl>
                                          <p:spTgt spid="1171513"/>
                                        </p:tgtEl>
                                        <p:attrNameLst>
                                          <p:attrName>ppt_y</p:attrName>
                                        </p:attrNameLst>
                                      </p:cBhvr>
                                      <p:tavLst>
                                        <p:tav tm="0">
                                          <p:val>
                                            <p:strVal val="#ppt_y"/>
                                          </p:val>
                                        </p:tav>
                                        <p:tav tm="100000">
                                          <p:val>
                                            <p:strVal val="#ppt_y"/>
                                          </p:val>
                                        </p:tav>
                                      </p:tavLst>
                                    </p:anim>
                                    <p:anim calcmode="lin" valueType="num">
                                      <p:cBhvr>
                                        <p:cTn id="63" dur="500" fill="hold"/>
                                        <p:tgtEl>
                                          <p:spTgt spid="1171513"/>
                                        </p:tgtEl>
                                        <p:attrNameLst>
                                          <p:attrName>ppt_w</p:attrName>
                                        </p:attrNameLst>
                                      </p:cBhvr>
                                      <p:tavLst>
                                        <p:tav tm="0">
                                          <p:val>
                                            <p:fltVal val="0"/>
                                          </p:val>
                                        </p:tav>
                                        <p:tav tm="100000">
                                          <p:val>
                                            <p:strVal val="#ppt_w"/>
                                          </p:val>
                                        </p:tav>
                                      </p:tavLst>
                                    </p:anim>
                                    <p:anim calcmode="lin" valueType="num">
                                      <p:cBhvr>
                                        <p:cTn id="64" dur="500" fill="hold"/>
                                        <p:tgtEl>
                                          <p:spTgt spid="1171513"/>
                                        </p:tgtEl>
                                        <p:attrNameLst>
                                          <p:attrName>ppt_h</p:attrName>
                                        </p:attrNameLst>
                                      </p:cBhvr>
                                      <p:tavLst>
                                        <p:tav tm="0">
                                          <p:val>
                                            <p:strVal val="#ppt_h"/>
                                          </p:val>
                                        </p:tav>
                                        <p:tav tm="100000">
                                          <p:val>
                                            <p:strVal val="#ppt_h"/>
                                          </p:val>
                                        </p:tav>
                                      </p:tavLst>
                                    </p:anim>
                                  </p:childTnLst>
                                </p:cTn>
                              </p:par>
                            </p:childTnLst>
                          </p:cTn>
                        </p:par>
                        <p:par>
                          <p:cTn id="65" fill="hold" nodeType="afterGroup">
                            <p:stCondLst>
                              <p:cond delay="500"/>
                            </p:stCondLst>
                            <p:childTnLst>
                              <p:par>
                                <p:cTn id="66" presetID="1" presetClass="entr" presetSubtype="0" fill="hold" nodeType="afterEffect">
                                  <p:stCondLst>
                                    <p:cond delay="0"/>
                                  </p:stCondLst>
                                  <p:childTnLst>
                                    <p:set>
                                      <p:cBhvr>
                                        <p:cTn id="67" dur="1" fill="hold">
                                          <p:stCondLst>
                                            <p:cond delay="499"/>
                                          </p:stCondLst>
                                        </p:cTn>
                                        <p:tgtEl>
                                          <p:spTgt spid="1171514"/>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499"/>
                                          </p:stCondLst>
                                        </p:cTn>
                                        <p:tgtEl>
                                          <p:spTgt spid="1171515"/>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1171516"/>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499"/>
                                          </p:stCondLst>
                                        </p:cTn>
                                        <p:tgtEl>
                                          <p:spTgt spid="1171517"/>
                                        </p:tgtEl>
                                        <p:attrNameLst>
                                          <p:attrName>style.visibility</p:attrName>
                                        </p:attrNameLst>
                                      </p:cBhvr>
                                      <p:to>
                                        <p:strVal val="visible"/>
                                      </p:to>
                                    </p:set>
                                  </p:childTnLst>
                                </p:cTn>
                              </p:par>
                            </p:childTnLst>
                          </p:cTn>
                        </p:par>
                        <p:par>
                          <p:cTn id="80" fill="hold" nodeType="afterGroup">
                            <p:stCondLst>
                              <p:cond delay="500"/>
                            </p:stCondLst>
                            <p:childTnLst>
                              <p:par>
                                <p:cTn id="81" presetID="1" presetClass="entr" presetSubtype="0" fill="hold" grpId="0" nodeType="afterEffect">
                                  <p:stCondLst>
                                    <p:cond delay="0"/>
                                  </p:stCondLst>
                                  <p:childTnLst>
                                    <p:set>
                                      <p:cBhvr>
                                        <p:cTn id="82" dur="1" fill="hold">
                                          <p:stCondLst>
                                            <p:cond delay="499"/>
                                          </p:stCondLst>
                                        </p:cTn>
                                        <p:tgtEl>
                                          <p:spTgt spid="1171518"/>
                                        </p:tgtEl>
                                        <p:attrNameLst>
                                          <p:attrName>style.visibility</p:attrName>
                                        </p:attrNameLst>
                                      </p:cBhvr>
                                      <p:to>
                                        <p:strVal val="visible"/>
                                      </p:to>
                                    </p:set>
                                  </p:childTnLst>
                                </p:cTn>
                              </p:par>
                            </p:childTnLst>
                          </p:cTn>
                        </p:par>
                        <p:par>
                          <p:cTn id="83" fill="hold" nodeType="afterGroup">
                            <p:stCondLst>
                              <p:cond delay="1000"/>
                            </p:stCondLst>
                            <p:childTnLst>
                              <p:par>
                                <p:cTn id="84" presetID="1" presetClass="entr" presetSubtype="0" fill="hold" grpId="0" nodeType="afterEffect">
                                  <p:stCondLst>
                                    <p:cond delay="0"/>
                                  </p:stCondLst>
                                  <p:childTnLst>
                                    <p:set>
                                      <p:cBhvr>
                                        <p:cTn id="85" dur="1" fill="hold">
                                          <p:stCondLst>
                                            <p:cond delay="499"/>
                                          </p:stCondLst>
                                        </p:cTn>
                                        <p:tgtEl>
                                          <p:spTgt spid="1171519"/>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499"/>
                                          </p:stCondLst>
                                        </p:cTn>
                                        <p:tgtEl>
                                          <p:spTgt spid="1171520"/>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499"/>
                                          </p:stCondLst>
                                        </p:cTn>
                                        <p:tgtEl>
                                          <p:spTgt spid="1171521"/>
                                        </p:tgtEl>
                                        <p:attrNameLst>
                                          <p:attrName>style.visibility</p:attrName>
                                        </p:attrNameLst>
                                      </p:cBhvr>
                                      <p:to>
                                        <p:strVal val="visible"/>
                                      </p:to>
                                    </p:set>
                                  </p:childTnLst>
                                </p:cTn>
                              </p:par>
                            </p:childTnLst>
                          </p:cTn>
                        </p:par>
                        <p:par>
                          <p:cTn id="94" fill="hold" nodeType="afterGroup">
                            <p:stCondLst>
                              <p:cond delay="500"/>
                            </p:stCondLst>
                            <p:childTnLst>
                              <p:par>
                                <p:cTn id="95" presetID="1" presetClass="entr" presetSubtype="0" fill="hold" grpId="0" nodeType="afterEffect">
                                  <p:stCondLst>
                                    <p:cond delay="0"/>
                                  </p:stCondLst>
                                  <p:childTnLst>
                                    <p:set>
                                      <p:cBhvr>
                                        <p:cTn id="96" dur="1" fill="hold">
                                          <p:stCondLst>
                                            <p:cond delay="499"/>
                                          </p:stCondLst>
                                        </p:cTn>
                                        <p:tgtEl>
                                          <p:spTgt spid="1171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1459" grpId="0" animBg="1"/>
      <p:bldP spid="1171460" grpId="0" autoUpdateAnimBg="0"/>
      <p:bldP spid="1171461" grpId="0" autoUpdateAnimBg="0"/>
      <p:bldP spid="1171490" grpId="0" autoUpdateAnimBg="0"/>
      <p:bldP spid="1171491" grpId="0" animBg="1"/>
      <p:bldP spid="1171492" grpId="0" autoUpdateAnimBg="0"/>
      <p:bldP spid="1171511" grpId="0" autoUpdateAnimBg="0"/>
      <p:bldP spid="1171512" grpId="0" animBg="1"/>
      <p:bldP spid="1171513" grpId="0" animBg="1"/>
      <p:bldP spid="1171516" grpId="0" autoUpdateAnimBg="0"/>
      <p:bldP spid="1171517" grpId="0" animBg="1"/>
      <p:bldP spid="1171518" grpId="0" animBg="1"/>
      <p:bldP spid="1171519" grpId="0" animBg="1" autoUpdateAnimBg="0"/>
      <p:bldP spid="1171520" grpId="0" autoUpdateAnimBg="0"/>
      <p:bldP spid="1171521" grpId="0" animBg="1"/>
      <p:bldP spid="1171522"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3"/>
          <p:cNvSpPr txBox="1">
            <a:spLocks noChangeArrowheads="1"/>
          </p:cNvSpPr>
          <p:nvPr/>
        </p:nvSpPr>
        <p:spPr bwMode="auto">
          <a:xfrm>
            <a:off x="3368675" y="3581400"/>
            <a:ext cx="3313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Nichrome wire (resistive)</a:t>
            </a:r>
          </a:p>
        </p:txBody>
      </p:sp>
      <p:graphicFrame>
        <p:nvGraphicFramePr>
          <p:cNvPr id="1244164" name="Object 2"/>
          <p:cNvGraphicFramePr>
            <a:graphicFrameLocks noChangeAspect="1"/>
          </p:cNvGraphicFramePr>
          <p:nvPr/>
        </p:nvGraphicFramePr>
        <p:xfrm>
          <a:off x="1524000" y="4686300"/>
          <a:ext cx="2311400" cy="723900"/>
        </p:xfrm>
        <a:graphic>
          <a:graphicData uri="http://schemas.openxmlformats.org/presentationml/2006/ole">
            <mc:AlternateContent xmlns:mc="http://schemas.openxmlformats.org/markup-compatibility/2006">
              <mc:Choice xmlns:v="urn:schemas-microsoft-com:vml" Requires="v">
                <p:oleObj spid="_x0000_s64614" name="Equation" r:id="rId4" imgW="1257300" imgH="393700" progId="Equation.DSMT4">
                  <p:embed/>
                </p:oleObj>
              </mc:Choice>
              <mc:Fallback>
                <p:oleObj name="Equation" r:id="rId4" imgW="1257300" imgH="393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686300"/>
                        <a:ext cx="2311400" cy="723900"/>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44165" name="Line 5"/>
          <p:cNvSpPr>
            <a:spLocks noChangeShapeType="1"/>
          </p:cNvSpPr>
          <p:nvPr/>
        </p:nvSpPr>
        <p:spPr bwMode="auto">
          <a:xfrm>
            <a:off x="4114800" y="50673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0" name="Rectangle 9"/>
          <p:cNvSpPr>
            <a:spLocks noGrp="1" noChangeArrowheads="1"/>
          </p:cNvSpPr>
          <p:nvPr>
            <p:ph type="title"/>
          </p:nvPr>
        </p:nvSpPr>
        <p:spPr>
          <a:xfrm>
            <a:off x="0" y="0"/>
            <a:ext cx="9144000" cy="914400"/>
          </a:xfrm>
        </p:spPr>
        <p:txBody>
          <a:bodyPr/>
          <a:lstStyle/>
          <a:p>
            <a:r>
              <a:rPr lang="en-US" altLang="en-US" smtClean="0">
                <a:ea typeface="ＭＳ Ｐゴシック" charset="-128"/>
                <a:sym typeface="Symbol" charset="2"/>
              </a:rPr>
              <a:t>Twice the Length</a:t>
            </a:r>
            <a:endParaRPr lang="en-US" altLang="en-US" smtClean="0">
              <a:ea typeface="ＭＳ Ｐゴシック" charset="-128"/>
            </a:endParaRPr>
          </a:p>
        </p:txBody>
      </p:sp>
      <p:sp>
        <p:nvSpPr>
          <p:cNvPr id="1244170" name="Rectangle 10"/>
          <p:cNvSpPr>
            <a:spLocks noChangeArrowheads="1"/>
          </p:cNvSpPr>
          <p:nvPr/>
        </p:nvSpPr>
        <p:spPr bwMode="auto">
          <a:xfrm>
            <a:off x="1012825" y="4191000"/>
            <a:ext cx="6608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Quantitative measurement of current with a compass</a:t>
            </a:r>
          </a:p>
        </p:txBody>
      </p:sp>
      <p:sp>
        <p:nvSpPr>
          <p:cNvPr id="1244171" name="Rectangle 11"/>
          <p:cNvSpPr>
            <a:spLocks noChangeArrowheads="1"/>
          </p:cNvSpPr>
          <p:nvPr/>
        </p:nvSpPr>
        <p:spPr bwMode="auto">
          <a:xfrm>
            <a:off x="609600" y="5273675"/>
            <a:ext cx="7693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Current is halved when increasing the length of the wire by a </a:t>
            </a:r>
          </a:p>
          <a:p>
            <a:pPr eaLnBrk="1" hangingPunct="1"/>
            <a:r>
              <a:rPr lang="en-US" altLang="en-US">
                <a:solidFill>
                  <a:srgbClr val="FF0000"/>
                </a:solidFill>
              </a:rPr>
              <a:t>factor of 2.</a:t>
            </a:r>
          </a:p>
        </p:txBody>
      </p:sp>
      <p:pic>
        <p:nvPicPr>
          <p:cNvPr id="50183" name="Picture 12" descr="Ch18-page64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371600"/>
            <a:ext cx="46863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9"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4648200"/>
            <a:ext cx="2857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B3F0F751-CFF2-437A-ADC2-FBA73A0714A5}" type="slidenum">
              <a:rPr lang="en-US" altLang="en-US" smtClean="0"/>
              <a:pPr/>
              <a:t>44</a:t>
            </a:fld>
            <a:endParaRPr lang="en-US" altLang="en-US"/>
          </a:p>
        </p:txBody>
      </p:sp>
    </p:spTree>
    <p:extLst>
      <p:ext uri="{BB962C8B-B14F-4D97-AF65-F5344CB8AC3E}">
        <p14:creationId xmlns:p14="http://schemas.microsoft.com/office/powerpoint/2010/main" val="1862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4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441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244165"/>
                                        </p:tgtEl>
                                        <p:attrNameLst>
                                          <p:attrName>style.visibility</p:attrName>
                                        </p:attrNameLst>
                                      </p:cBhvr>
                                      <p:to>
                                        <p:strVal val="visible"/>
                                      </p:to>
                                    </p:set>
                                    <p:anim calcmode="lin" valueType="num">
                                      <p:cBhvr>
                                        <p:cTn id="15" dur="500" fill="hold"/>
                                        <p:tgtEl>
                                          <p:spTgt spid="1244165"/>
                                        </p:tgtEl>
                                        <p:attrNameLst>
                                          <p:attrName>ppt_x</p:attrName>
                                        </p:attrNameLst>
                                      </p:cBhvr>
                                      <p:tavLst>
                                        <p:tav tm="0">
                                          <p:val>
                                            <p:strVal val="#ppt_x-#ppt_w/2"/>
                                          </p:val>
                                        </p:tav>
                                        <p:tav tm="100000">
                                          <p:val>
                                            <p:strVal val="#ppt_x"/>
                                          </p:val>
                                        </p:tav>
                                      </p:tavLst>
                                    </p:anim>
                                    <p:anim calcmode="lin" valueType="num">
                                      <p:cBhvr>
                                        <p:cTn id="16" dur="500" fill="hold"/>
                                        <p:tgtEl>
                                          <p:spTgt spid="1244165"/>
                                        </p:tgtEl>
                                        <p:attrNameLst>
                                          <p:attrName>ppt_y</p:attrName>
                                        </p:attrNameLst>
                                      </p:cBhvr>
                                      <p:tavLst>
                                        <p:tav tm="0">
                                          <p:val>
                                            <p:strVal val="#ppt_y"/>
                                          </p:val>
                                        </p:tav>
                                        <p:tav tm="100000">
                                          <p:val>
                                            <p:strVal val="#ppt_y"/>
                                          </p:val>
                                        </p:tav>
                                      </p:tavLst>
                                    </p:anim>
                                    <p:anim calcmode="lin" valueType="num">
                                      <p:cBhvr>
                                        <p:cTn id="17" dur="500" fill="hold"/>
                                        <p:tgtEl>
                                          <p:spTgt spid="1244165"/>
                                        </p:tgtEl>
                                        <p:attrNameLst>
                                          <p:attrName>ppt_w</p:attrName>
                                        </p:attrNameLst>
                                      </p:cBhvr>
                                      <p:tavLst>
                                        <p:tav tm="0">
                                          <p:val>
                                            <p:fltVal val="0"/>
                                          </p:val>
                                        </p:tav>
                                        <p:tav tm="100000">
                                          <p:val>
                                            <p:strVal val="#ppt_w"/>
                                          </p:val>
                                        </p:tav>
                                      </p:tavLst>
                                    </p:anim>
                                    <p:anim calcmode="lin" valueType="num">
                                      <p:cBhvr>
                                        <p:cTn id="18" dur="500" fill="hold"/>
                                        <p:tgtEl>
                                          <p:spTgt spid="1244165"/>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44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165" grpId="0" animBg="1"/>
      <p:bldP spid="1244170" grpId="0" autoUpdateAnimBg="0"/>
      <p:bldP spid="1244171"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Grp="1" noChangeArrowheads="1"/>
          </p:cNvSpPr>
          <p:nvPr>
            <p:ph type="title"/>
          </p:nvPr>
        </p:nvSpPr>
        <p:spPr>
          <a:xfrm>
            <a:off x="0" y="0"/>
            <a:ext cx="9144000" cy="914400"/>
          </a:xfrm>
        </p:spPr>
        <p:txBody>
          <a:bodyPr/>
          <a:lstStyle/>
          <a:p>
            <a:r>
              <a:rPr lang="en-US" altLang="en-US" smtClean="0">
                <a:ea typeface="ＭＳ Ｐゴシック" charset="-128"/>
                <a:sym typeface="Symbol" charset="2"/>
              </a:rPr>
              <a:t>Doubling the Cross-Sectional Area</a:t>
            </a:r>
            <a:endParaRPr lang="en-US" altLang="en-US" smtClean="0">
              <a:ea typeface="ＭＳ Ｐゴシック" charset="-128"/>
            </a:endParaRPr>
          </a:p>
        </p:txBody>
      </p:sp>
      <p:sp>
        <p:nvSpPr>
          <p:cNvPr id="52226" name="Text Box 5"/>
          <p:cNvSpPr txBox="1">
            <a:spLocks noChangeArrowheads="1"/>
          </p:cNvSpPr>
          <p:nvPr/>
        </p:nvSpPr>
        <p:spPr bwMode="auto">
          <a:xfrm>
            <a:off x="1447800" y="6019800"/>
            <a:ext cx="201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Nichrome wire</a:t>
            </a:r>
          </a:p>
        </p:txBody>
      </p:sp>
      <p:sp>
        <p:nvSpPr>
          <p:cNvPr id="1246214" name="Rectangle 6"/>
          <p:cNvSpPr>
            <a:spLocks noChangeArrowheads="1"/>
          </p:cNvSpPr>
          <p:nvPr/>
        </p:nvSpPr>
        <p:spPr bwMode="auto">
          <a:xfrm>
            <a:off x="3962400" y="5568950"/>
            <a:ext cx="4730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If A doubles, the current doubles.</a:t>
            </a:r>
            <a:endParaRPr lang="en-US" altLang="en-US"/>
          </a:p>
        </p:txBody>
      </p:sp>
      <p:pic>
        <p:nvPicPr>
          <p:cNvPr id="52228" name="Picture 8" descr="Ch18-page64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25781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9" descr="Ch18-page64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733800"/>
            <a:ext cx="2603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8"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37075" y="2000250"/>
            <a:ext cx="1663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9"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30725" y="4829175"/>
            <a:ext cx="304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B3F0F751-CFF2-437A-ADC2-FBA73A0714A5}" type="slidenum">
              <a:rPr lang="en-US" altLang="en-US" smtClean="0"/>
              <a:pPr/>
              <a:t>45</a:t>
            </a:fld>
            <a:endParaRPr lang="en-US" altLang="en-US"/>
          </a:p>
        </p:txBody>
      </p:sp>
    </p:spTree>
    <p:extLst>
      <p:ext uri="{BB962C8B-B14F-4D97-AF65-F5344CB8AC3E}">
        <p14:creationId xmlns:p14="http://schemas.microsoft.com/office/powerpoint/2010/main" val="1375552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6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2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Text Box 2"/>
          <p:cNvSpPr txBox="1">
            <a:spLocks noChangeArrowheads="1"/>
          </p:cNvSpPr>
          <p:nvPr/>
        </p:nvSpPr>
        <p:spPr bwMode="auto">
          <a:xfrm>
            <a:off x="1676400" y="1447800"/>
            <a:ext cx="573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Why light bulb is brighter with two batteries?</a:t>
            </a:r>
            <a:endParaRPr lang="en-US" altLang="en-US"/>
          </a:p>
        </p:txBody>
      </p:sp>
      <p:pic>
        <p:nvPicPr>
          <p:cNvPr id="54274" name="Picture 3" descr="Fig18"/>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381000" y="1143000"/>
            <a:ext cx="12779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descr="Fig18"/>
          <p:cNvPicPr>
            <a:picLocks noChangeAspect="1" noChangeArrowheads="1"/>
          </p:cNvPicPr>
          <p:nvPr/>
        </p:nvPicPr>
        <p:blipFill>
          <a:blip r:embed="rId5">
            <a:lum contrast="18000"/>
            <a:extLst>
              <a:ext uri="{28A0092B-C50C-407E-A947-70E740481C1C}">
                <a14:useLocalDpi xmlns:a14="http://schemas.microsoft.com/office/drawing/2010/main" val="0"/>
              </a:ext>
            </a:extLst>
          </a:blip>
          <a:srcRect b="1964"/>
          <a:stretch>
            <a:fillRect/>
          </a:stretch>
        </p:blipFill>
        <p:spPr bwMode="auto">
          <a:xfrm>
            <a:off x="7696200" y="1371600"/>
            <a:ext cx="9445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91269" name="Object 2"/>
          <p:cNvGraphicFramePr>
            <a:graphicFrameLocks noChangeAspect="1"/>
          </p:cNvGraphicFramePr>
          <p:nvPr/>
        </p:nvGraphicFramePr>
        <p:xfrm>
          <a:off x="514350" y="3897313"/>
          <a:ext cx="1590675" cy="373062"/>
        </p:xfrm>
        <a:graphic>
          <a:graphicData uri="http://schemas.openxmlformats.org/presentationml/2006/ole">
            <mc:AlternateContent xmlns:mc="http://schemas.openxmlformats.org/markup-compatibility/2006">
              <mc:Choice xmlns:v="urn:schemas-microsoft-com:vml" Requires="v">
                <p:oleObj spid="_x0000_s127054" name="Equation" r:id="rId6" imgW="863600" imgH="203200" progId="Equation.3">
                  <p:embed/>
                </p:oleObj>
              </mc:Choice>
              <mc:Fallback>
                <p:oleObj name="Equation" r:id="rId6" imgW="8636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350" y="3897313"/>
                        <a:ext cx="1590675" cy="373062"/>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70" name="Object 3"/>
          <p:cNvGraphicFramePr>
            <a:graphicFrameLocks noChangeAspect="1"/>
          </p:cNvGraphicFramePr>
          <p:nvPr/>
        </p:nvGraphicFramePr>
        <p:xfrm>
          <a:off x="514350" y="4267200"/>
          <a:ext cx="1100138" cy="723900"/>
        </p:xfrm>
        <a:graphic>
          <a:graphicData uri="http://schemas.openxmlformats.org/presentationml/2006/ole">
            <mc:AlternateContent xmlns:mc="http://schemas.openxmlformats.org/markup-compatibility/2006">
              <mc:Choice xmlns:v="urn:schemas-microsoft-com:vml" Requires="v">
                <p:oleObj spid="_x0000_s127055" name="Equation" r:id="rId8" imgW="596900" imgH="393700" progId="Equation.3">
                  <p:embed/>
                </p:oleObj>
              </mc:Choice>
              <mc:Fallback>
                <p:oleObj name="Equation" r:id="rId8" imgW="596900" imgH="393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350" y="4267200"/>
                        <a:ext cx="1100138" cy="723900"/>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71" name="Object 4"/>
          <p:cNvGraphicFramePr>
            <a:graphicFrameLocks noChangeAspect="1"/>
          </p:cNvGraphicFramePr>
          <p:nvPr/>
        </p:nvGraphicFramePr>
        <p:xfrm>
          <a:off x="457200" y="4876800"/>
          <a:ext cx="2381250" cy="723900"/>
        </p:xfrm>
        <a:graphic>
          <a:graphicData uri="http://schemas.openxmlformats.org/presentationml/2006/ole">
            <mc:AlternateContent xmlns:mc="http://schemas.openxmlformats.org/markup-compatibility/2006">
              <mc:Choice xmlns:v="urn:schemas-microsoft-com:vml" Requires="v">
                <p:oleObj spid="_x0000_s127056" name="Equation" r:id="rId10" imgW="1295400" imgH="393700" progId="Equation.3">
                  <p:embed/>
                </p:oleObj>
              </mc:Choice>
              <mc:Fallback>
                <p:oleObj name="Equation" r:id="rId10" imgW="1295400" imgH="393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876800"/>
                        <a:ext cx="2381250" cy="723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72" name="Object 5"/>
          <p:cNvGraphicFramePr>
            <a:graphicFrameLocks noChangeAspect="1"/>
          </p:cNvGraphicFramePr>
          <p:nvPr/>
        </p:nvGraphicFramePr>
        <p:xfrm>
          <a:off x="6477000" y="3581400"/>
          <a:ext cx="1728788" cy="373063"/>
        </p:xfrm>
        <a:graphic>
          <a:graphicData uri="http://schemas.openxmlformats.org/presentationml/2006/ole">
            <mc:AlternateContent xmlns:mc="http://schemas.openxmlformats.org/markup-compatibility/2006">
              <mc:Choice xmlns:v="urn:schemas-microsoft-com:vml" Requires="v">
                <p:oleObj spid="_x0000_s127057" name="Equation" r:id="rId12" imgW="939800" imgH="203200" progId="Equation.3">
                  <p:embed/>
                </p:oleObj>
              </mc:Choice>
              <mc:Fallback>
                <p:oleObj name="Equation" r:id="rId12" imgW="939800" imgH="203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3581400"/>
                        <a:ext cx="1728788" cy="373063"/>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73" name="Object 6"/>
          <p:cNvGraphicFramePr>
            <a:graphicFrameLocks noChangeAspect="1"/>
          </p:cNvGraphicFramePr>
          <p:nvPr/>
        </p:nvGraphicFramePr>
        <p:xfrm>
          <a:off x="6400800" y="4114800"/>
          <a:ext cx="1239838" cy="723900"/>
        </p:xfrm>
        <a:graphic>
          <a:graphicData uri="http://schemas.openxmlformats.org/presentationml/2006/ole">
            <mc:AlternateContent xmlns:mc="http://schemas.openxmlformats.org/markup-compatibility/2006">
              <mc:Choice xmlns:v="urn:schemas-microsoft-com:vml" Requires="v">
                <p:oleObj spid="_x0000_s127058" name="Equation" r:id="rId14" imgW="673100" imgH="393700" progId="Equation.3">
                  <p:embed/>
                </p:oleObj>
              </mc:Choice>
              <mc:Fallback>
                <p:oleObj name="Equation" r:id="rId14" imgW="673100" imgH="3937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0800" y="4114800"/>
                        <a:ext cx="1239838" cy="723900"/>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4281" name="Rectangle 12"/>
          <p:cNvSpPr>
            <a:spLocks noChangeArrowheads="1"/>
          </p:cNvSpPr>
          <p:nvPr/>
        </p:nvSpPr>
        <p:spPr bwMode="auto">
          <a:xfrm>
            <a:off x="3429000" y="4724400"/>
            <a:ext cx="2667000" cy="1600200"/>
          </a:xfrm>
          <a:prstGeom prst="rect">
            <a:avLst/>
          </a:prstGeom>
          <a:solidFill>
            <a:srgbClr val="F6F63F"/>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aphicFrame>
        <p:nvGraphicFramePr>
          <p:cNvPr id="54282" name="Object 7"/>
          <p:cNvGraphicFramePr>
            <a:graphicFrameLocks noChangeAspect="1"/>
          </p:cNvGraphicFramePr>
          <p:nvPr/>
        </p:nvGraphicFramePr>
        <p:xfrm>
          <a:off x="3541713" y="5475288"/>
          <a:ext cx="2451100" cy="374650"/>
        </p:xfrm>
        <a:graphic>
          <a:graphicData uri="http://schemas.openxmlformats.org/presentationml/2006/ole">
            <mc:AlternateContent xmlns:mc="http://schemas.openxmlformats.org/markup-compatibility/2006">
              <mc:Choice xmlns:v="urn:schemas-microsoft-com:vml" Requires="v">
                <p:oleObj spid="_x0000_s127059" name="Equation" r:id="rId16" imgW="1333500" imgH="203200" progId="Equation.DSMT4">
                  <p:embed/>
                </p:oleObj>
              </mc:Choice>
              <mc:Fallback>
                <p:oleObj name="Equation" r:id="rId16" imgW="1333500" imgH="2032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41713" y="5475288"/>
                        <a:ext cx="2451100" cy="374650"/>
                      </a:xfrm>
                      <a:prstGeom prst="rect">
                        <a:avLst/>
                      </a:prstGeom>
                      <a:solidFill>
                        <a:srgbClr val="F6F63F"/>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4283" name="Text Box 14"/>
          <p:cNvSpPr txBox="1">
            <a:spLocks noChangeArrowheads="1"/>
          </p:cNvSpPr>
          <p:nvPr/>
        </p:nvSpPr>
        <p:spPr bwMode="auto">
          <a:xfrm>
            <a:off x="3581400" y="4876800"/>
            <a:ext cx="2349500" cy="457200"/>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Work per second:</a:t>
            </a:r>
            <a:endParaRPr lang="en-US" altLang="en-US"/>
          </a:p>
        </p:txBody>
      </p:sp>
      <p:graphicFrame>
        <p:nvGraphicFramePr>
          <p:cNvPr id="54284" name="Object 8"/>
          <p:cNvGraphicFramePr>
            <a:graphicFrameLocks noChangeAspect="1"/>
          </p:cNvGraphicFramePr>
          <p:nvPr/>
        </p:nvGraphicFramePr>
        <p:xfrm>
          <a:off x="3844925" y="5876925"/>
          <a:ext cx="1563688" cy="354013"/>
        </p:xfrm>
        <a:graphic>
          <a:graphicData uri="http://schemas.openxmlformats.org/presentationml/2006/ole">
            <mc:AlternateContent xmlns:mc="http://schemas.openxmlformats.org/markup-compatibility/2006">
              <mc:Choice xmlns:v="urn:schemas-microsoft-com:vml" Requires="v">
                <p:oleObj spid="_x0000_s127060" name="Equation" r:id="rId18" imgW="850900" imgH="190500" progId="Equation.DSMT4">
                  <p:embed/>
                </p:oleObj>
              </mc:Choice>
              <mc:Fallback>
                <p:oleObj name="Equation" r:id="rId18" imgW="850900" imgH="1905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44925" y="5876925"/>
                        <a:ext cx="1563688" cy="354013"/>
                      </a:xfrm>
                      <a:prstGeom prst="rect">
                        <a:avLst/>
                      </a:prstGeom>
                      <a:solidFill>
                        <a:srgbClr val="F6F63F"/>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80" name="Object 9"/>
          <p:cNvGraphicFramePr>
            <a:graphicFrameLocks noChangeAspect="1"/>
          </p:cNvGraphicFramePr>
          <p:nvPr/>
        </p:nvGraphicFramePr>
        <p:xfrm>
          <a:off x="387350" y="5580063"/>
          <a:ext cx="2519363" cy="842962"/>
        </p:xfrm>
        <a:graphic>
          <a:graphicData uri="http://schemas.openxmlformats.org/presentationml/2006/ole">
            <mc:AlternateContent xmlns:mc="http://schemas.openxmlformats.org/markup-compatibility/2006">
              <mc:Choice xmlns:v="urn:schemas-microsoft-com:vml" Requires="v">
                <p:oleObj spid="_x0000_s127061" name="Equation" r:id="rId20" imgW="1371600" imgH="457200" progId="Equation.DSMT4">
                  <p:embed/>
                </p:oleObj>
              </mc:Choice>
              <mc:Fallback>
                <p:oleObj name="Equation" r:id="rId20" imgW="1371600" imgH="4572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7350" y="5580063"/>
                        <a:ext cx="2519363" cy="842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81" name="Object 10"/>
          <p:cNvGraphicFramePr>
            <a:graphicFrameLocks noChangeAspect="1"/>
          </p:cNvGraphicFramePr>
          <p:nvPr/>
        </p:nvGraphicFramePr>
        <p:xfrm>
          <a:off x="6448425" y="5421313"/>
          <a:ext cx="2682875" cy="841375"/>
        </p:xfrm>
        <a:graphic>
          <a:graphicData uri="http://schemas.openxmlformats.org/presentationml/2006/ole">
            <mc:AlternateContent xmlns:mc="http://schemas.openxmlformats.org/markup-compatibility/2006">
              <mc:Choice xmlns:v="urn:schemas-microsoft-com:vml" Requires="v">
                <p:oleObj spid="_x0000_s127062" name="Equation" r:id="rId22" imgW="1460500" imgH="457200" progId="Equation.DSMT4">
                  <p:embed/>
                </p:oleObj>
              </mc:Choice>
              <mc:Fallback>
                <p:oleObj name="Equation" r:id="rId22" imgW="1460500" imgH="4572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48425" y="5421313"/>
                        <a:ext cx="2682875" cy="841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82" name="Object 11"/>
          <p:cNvGraphicFramePr>
            <a:graphicFrameLocks noChangeAspect="1"/>
          </p:cNvGraphicFramePr>
          <p:nvPr/>
        </p:nvGraphicFramePr>
        <p:xfrm>
          <a:off x="6483350" y="6348413"/>
          <a:ext cx="1800225" cy="373062"/>
        </p:xfrm>
        <a:graphic>
          <a:graphicData uri="http://schemas.openxmlformats.org/presentationml/2006/ole">
            <mc:AlternateContent xmlns:mc="http://schemas.openxmlformats.org/markup-compatibility/2006">
              <mc:Choice xmlns:v="urn:schemas-microsoft-com:vml" Requires="v">
                <p:oleObj spid="_x0000_s127063" name="Equation" r:id="rId24" imgW="977900" imgH="203200" progId="Equation.DSMT4">
                  <p:embed/>
                </p:oleObj>
              </mc:Choice>
              <mc:Fallback>
                <p:oleObj name="Equation" r:id="rId24" imgW="977900" imgH="2032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483350" y="6348413"/>
                        <a:ext cx="1800225" cy="373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4288" name="Rectangle 19"/>
          <p:cNvSpPr>
            <a:spLocks noGrp="1" noChangeArrowheads="1"/>
          </p:cNvSpPr>
          <p:nvPr>
            <p:ph type="title"/>
          </p:nvPr>
        </p:nvSpPr>
        <p:spPr>
          <a:xfrm>
            <a:off x="0" y="0"/>
            <a:ext cx="9144000" cy="914400"/>
          </a:xfrm>
        </p:spPr>
        <p:txBody>
          <a:bodyPr/>
          <a:lstStyle/>
          <a:p>
            <a:r>
              <a:rPr lang="en-US" altLang="en-US" smtClean="0">
                <a:ea typeface="ＭＳ Ｐゴシック" charset="-128"/>
              </a:rPr>
              <a:t>Two Batteries in Series</a:t>
            </a:r>
          </a:p>
        </p:txBody>
      </p:sp>
      <p:sp>
        <p:nvSpPr>
          <p:cNvPr id="1291284" name="Rectangle 20"/>
          <p:cNvSpPr>
            <a:spLocks noChangeArrowheads="1"/>
          </p:cNvSpPr>
          <p:nvPr/>
        </p:nvSpPr>
        <p:spPr bwMode="auto">
          <a:xfrm>
            <a:off x="1676400" y="1935163"/>
            <a:ext cx="59436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8000"/>
                </a:solidFill>
              </a:rPr>
              <a:t>Two batteries in series can drive more current:</a:t>
            </a:r>
          </a:p>
          <a:p>
            <a:pPr eaLnBrk="1" hangingPunct="1"/>
            <a:r>
              <a:rPr lang="en-US" altLang="en-US">
                <a:solidFill>
                  <a:srgbClr val="008000"/>
                </a:solidFill>
              </a:rPr>
              <a:t>Potential difference across two batteries in series is 2</a:t>
            </a:r>
            <a:r>
              <a:rPr lang="en-US" altLang="en-US" i="1">
                <a:solidFill>
                  <a:srgbClr val="008000"/>
                </a:solidFill>
              </a:rPr>
              <a:t>emf </a:t>
            </a:r>
            <a:r>
              <a:rPr lang="en-US" altLang="en-US">
                <a:solidFill>
                  <a:srgbClr val="008000"/>
                </a:solidFill>
                <a:sym typeface="Symbol" charset="2"/>
              </a:rPr>
              <a:t></a:t>
            </a:r>
            <a:r>
              <a:rPr lang="en-US" altLang="en-US">
                <a:solidFill>
                  <a:srgbClr val="008000"/>
                </a:solidFill>
              </a:rPr>
              <a:t> doubles electric field everywhere in the circuit </a:t>
            </a:r>
            <a:r>
              <a:rPr lang="en-US" altLang="en-US">
                <a:solidFill>
                  <a:srgbClr val="008000"/>
                </a:solidFill>
                <a:sym typeface="Symbol" charset="2"/>
              </a:rPr>
              <a:t></a:t>
            </a:r>
            <a:r>
              <a:rPr lang="en-US" altLang="en-US">
                <a:solidFill>
                  <a:srgbClr val="008000"/>
                </a:solidFill>
              </a:rPr>
              <a:t> doubles drift speed </a:t>
            </a:r>
            <a:r>
              <a:rPr lang="en-US" altLang="en-US">
                <a:solidFill>
                  <a:srgbClr val="008000"/>
                </a:solidFill>
                <a:sym typeface="Symbol" charset="2"/>
              </a:rPr>
              <a:t></a:t>
            </a:r>
            <a:r>
              <a:rPr lang="en-US" altLang="en-US">
                <a:solidFill>
                  <a:srgbClr val="008000"/>
                </a:solidFill>
              </a:rPr>
              <a:t> doubles current.</a:t>
            </a:r>
            <a:endParaRPr lang="en-US" altLang="en-US"/>
          </a:p>
        </p:txBody>
      </p:sp>
      <p:graphicFrame>
        <p:nvGraphicFramePr>
          <p:cNvPr id="54290" name="Object 12"/>
          <p:cNvGraphicFramePr>
            <a:graphicFrameLocks noChangeAspect="1"/>
          </p:cNvGraphicFramePr>
          <p:nvPr/>
        </p:nvGraphicFramePr>
        <p:xfrm>
          <a:off x="6400800" y="4873625"/>
          <a:ext cx="1676400" cy="765175"/>
        </p:xfrm>
        <a:graphic>
          <a:graphicData uri="http://schemas.openxmlformats.org/presentationml/2006/ole">
            <mc:AlternateContent xmlns:mc="http://schemas.openxmlformats.org/markup-compatibility/2006">
              <mc:Choice xmlns:v="urn:schemas-microsoft-com:vml" Requires="v">
                <p:oleObj spid="_x0000_s127064" name="Equation" r:id="rId26" imgW="863600" imgH="393700" progId="Equation.DSMT4">
                  <p:embed/>
                </p:oleObj>
              </mc:Choice>
              <mc:Fallback>
                <p:oleObj name="Equation" r:id="rId26" imgW="863600" imgH="3937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00800" y="4873625"/>
                        <a:ext cx="1676400"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cxnSp>
        <p:nvCxnSpPr>
          <p:cNvPr id="20"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B3F0F751-CFF2-437A-ADC2-FBA73A0714A5}" type="slidenum">
              <a:rPr lang="en-US" altLang="en-US" smtClean="0"/>
              <a:pPr/>
              <a:t>46</a:t>
            </a:fld>
            <a:endParaRPr lang="en-US" altLang="en-US"/>
          </a:p>
        </p:txBody>
      </p:sp>
    </p:spTree>
    <p:extLst>
      <p:ext uri="{BB962C8B-B14F-4D97-AF65-F5344CB8AC3E}">
        <p14:creationId xmlns:p14="http://schemas.microsoft.com/office/powerpoint/2010/main" val="32563664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12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912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2912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2912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2912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29127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29127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29128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29128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291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266" grpId="0" autoUpdateAnimBg="0"/>
      <p:bldP spid="129128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4"/>
          <p:cNvSpPr>
            <a:spLocks noGrp="1" noChangeArrowheads="1"/>
          </p:cNvSpPr>
          <p:nvPr>
            <p:ph type="title"/>
          </p:nvPr>
        </p:nvSpPr>
        <p:spPr>
          <a:xfrm>
            <a:off x="0" y="0"/>
            <a:ext cx="9144000" cy="914400"/>
          </a:xfrm>
        </p:spPr>
        <p:txBody>
          <a:bodyPr/>
          <a:lstStyle/>
          <a:p>
            <a:r>
              <a:rPr lang="en-US" altLang="en-US" sz="3200" smtClean="0">
                <a:ea typeface="ＭＳ Ｐゴシック" charset="-128"/>
              </a:rPr>
              <a:t>How Do the Currents Know How to Divide?</a:t>
            </a:r>
          </a:p>
        </p:txBody>
      </p:sp>
      <p:pic>
        <p:nvPicPr>
          <p:cNvPr id="56322" name="Picture 5" descr="Ch18-page64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4200"/>
            <a:ext cx="41148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2358" name="Picture 6" descr="Ch18-page64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854200"/>
            <a:ext cx="40767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B3F0F751-CFF2-437A-ADC2-FBA73A0714A5}" type="slidenum">
              <a:rPr lang="en-US" altLang="en-US" smtClean="0"/>
              <a:pPr/>
              <a:t>47</a:t>
            </a:fld>
            <a:endParaRPr lang="en-US" altLang="en-US"/>
          </a:p>
        </p:txBody>
      </p:sp>
    </p:spTree>
    <p:extLst>
      <p:ext uri="{BB962C8B-B14F-4D97-AF65-F5344CB8AC3E}">
        <p14:creationId xmlns:p14="http://schemas.microsoft.com/office/powerpoint/2010/main" val="626833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2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0" y="152400"/>
            <a:ext cx="9144000" cy="914400"/>
          </a:xfrm>
        </p:spPr>
        <p:txBody>
          <a:bodyPr/>
          <a:lstStyle/>
          <a:p>
            <a:r>
              <a:rPr lang="en-US" altLang="en-US" smtClean="0">
                <a:ea typeface="ＭＳ Ｐゴシック" charset="-128"/>
              </a:rPr>
              <a:t>Today</a:t>
            </a:r>
          </a:p>
        </p:txBody>
      </p:sp>
      <p:sp>
        <p:nvSpPr>
          <p:cNvPr id="3" name="Content Placeholder 2"/>
          <p:cNvSpPr>
            <a:spLocks noGrp="1"/>
          </p:cNvSpPr>
          <p:nvPr>
            <p:ph idx="1"/>
          </p:nvPr>
        </p:nvSpPr>
        <p:spPr/>
        <p:txBody>
          <a:bodyPr>
            <a:normAutofit/>
          </a:bodyPr>
          <a:lstStyle/>
          <a:p>
            <a:pPr>
              <a:defRPr/>
            </a:pPr>
            <a:r>
              <a:rPr lang="en-US" sz="2800" dirty="0"/>
              <a:t>Transient response when connecting a circuit</a:t>
            </a:r>
          </a:p>
          <a:p>
            <a:pPr>
              <a:defRPr/>
            </a:pPr>
            <a:r>
              <a:rPr lang="en-US" sz="2800" dirty="0"/>
              <a:t>How long until steady state is reached?</a:t>
            </a:r>
          </a:p>
          <a:p>
            <a:pPr>
              <a:defRPr/>
            </a:pPr>
            <a:r>
              <a:rPr lang="en-US" sz="2800" dirty="0"/>
              <a:t>Introduction to Resistors</a:t>
            </a:r>
          </a:p>
          <a:p>
            <a:pPr>
              <a:defRPr/>
            </a:pPr>
            <a:r>
              <a:rPr lang="en-US" sz="2800" dirty="0"/>
              <a:t>Energy conservation in a circuit</a:t>
            </a:r>
          </a:p>
          <a:p>
            <a:pPr>
              <a:defRPr/>
            </a:pPr>
            <a:r>
              <a:rPr lang="en-US" sz="2800" dirty="0"/>
              <a:t>Kirchhoff's Voltage Loop Law</a:t>
            </a:r>
          </a:p>
          <a:p>
            <a:pPr>
              <a:defRPr/>
            </a:pPr>
            <a:r>
              <a:rPr lang="en-US" sz="2800" dirty="0"/>
              <a:t>Batteries</a:t>
            </a:r>
          </a:p>
        </p:txBody>
      </p:sp>
      <p:cxnSp>
        <p:nvCxnSpPr>
          <p:cNvPr id="4"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A40E20C4-4D69-468C-8773-D91B380D7DED}" type="slidenum">
              <a:rPr lang="en-US" altLang="en-US" smtClean="0"/>
              <a:pPr/>
              <a:t>48</a:t>
            </a:fld>
            <a:endParaRPr lang="en-US" altLang="en-US"/>
          </a:p>
        </p:txBody>
      </p:sp>
    </p:spTree>
    <p:extLst>
      <p:ext uri="{BB962C8B-B14F-4D97-AF65-F5344CB8AC3E}">
        <p14:creationId xmlns:p14="http://schemas.microsoft.com/office/powerpoint/2010/main" val="3785712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D5C243-F866-4C01-91C6-8FA5FC29E700}" type="slidenum">
              <a:rPr lang="en-US" altLang="en-US" smtClean="0"/>
              <a:pPr/>
              <a:t>5</a:t>
            </a:fld>
            <a:endParaRPr lang="en-US" altLang="en-US"/>
          </a:p>
        </p:txBody>
      </p:sp>
      <p:sp>
        <p:nvSpPr>
          <p:cNvPr id="4" name="TextBox 3"/>
          <p:cNvSpPr txBox="1"/>
          <p:nvPr/>
        </p:nvSpPr>
        <p:spPr>
          <a:xfrm>
            <a:off x="1066800" y="152400"/>
            <a:ext cx="6858000" cy="553998"/>
          </a:xfrm>
          <a:prstGeom prst="rect">
            <a:avLst/>
          </a:prstGeom>
          <a:noFill/>
          <a:ln w="28575" cap="flat" cmpd="sng" algn="ctr">
            <a:noFill/>
            <a:prstDash val="solid"/>
            <a:round/>
            <a:headEnd type="none" w="med" len="med"/>
            <a:tailEnd type="none" w="med" len="med"/>
          </a:ln>
        </p:spPr>
        <p:txBody>
          <a:bodyPr wrap="square" rtlCol="0">
            <a:spAutoFit/>
          </a:bodyPr>
          <a:lstStyle/>
          <a:p>
            <a:pPr indent="228600" algn="ctr"/>
            <a:r>
              <a:rPr lang="en-US" sz="3000" dirty="0" err="1" smtClean="0">
                <a:solidFill>
                  <a:srgbClr val="CC0000"/>
                </a:solidFill>
                <a:latin typeface="+mj-lt"/>
              </a:rPr>
              <a:t>iClicker</a:t>
            </a:r>
            <a:r>
              <a:rPr lang="en-US" sz="3000" dirty="0" smtClean="0">
                <a:solidFill>
                  <a:srgbClr val="CC0000"/>
                </a:solidFill>
                <a:latin typeface="+mj-lt"/>
              </a:rPr>
              <a:t> Question</a:t>
            </a:r>
            <a:endParaRPr lang="en-US" sz="3000" dirty="0">
              <a:solidFill>
                <a:srgbClr val="CC0000"/>
              </a:solidFill>
              <a:latin typeface="+mj-lt"/>
            </a:endParaRPr>
          </a:p>
        </p:txBody>
      </p:sp>
      <p:sp>
        <p:nvSpPr>
          <p:cNvPr id="5" name="TextBox 4"/>
          <p:cNvSpPr txBox="1"/>
          <p:nvPr/>
        </p:nvSpPr>
        <p:spPr>
          <a:xfrm>
            <a:off x="571500" y="1074810"/>
            <a:ext cx="7848600" cy="477054"/>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500" dirty="0" smtClean="0">
                <a:latin typeface="+mj-lt"/>
              </a:rPr>
              <a:t>Which way is preferred. </a:t>
            </a:r>
            <a:endParaRPr lang="en-US" sz="2500" dirty="0">
              <a:latin typeface="+mj-lt"/>
            </a:endParaRPr>
          </a:p>
        </p:txBody>
      </p:sp>
      <p:sp>
        <p:nvSpPr>
          <p:cNvPr id="7" name="TextBox 6"/>
          <p:cNvSpPr txBox="1"/>
          <p:nvPr/>
        </p:nvSpPr>
        <p:spPr>
          <a:xfrm>
            <a:off x="571500" y="4692134"/>
            <a:ext cx="7962900" cy="1938992"/>
          </a:xfrm>
          <a:prstGeom prst="rect">
            <a:avLst/>
          </a:prstGeom>
          <a:noFill/>
          <a:ln w="28575" cap="flat" cmpd="sng" algn="ctr">
            <a:noFill/>
            <a:prstDash val="solid"/>
            <a:round/>
            <a:headEnd type="none" w="med" len="med"/>
            <a:tailEnd type="none" w="med" len="med"/>
          </a:ln>
        </p:spPr>
        <p:txBody>
          <a:bodyPr wrap="square" rtlCol="0">
            <a:spAutoFit/>
          </a:bodyPr>
          <a:lstStyle/>
          <a:p>
            <a:pPr marL="342900" indent="-342900">
              <a:buFont typeface="+mj-lt"/>
              <a:buAutoNum type="alphaUcPeriod"/>
            </a:pPr>
            <a:r>
              <a:rPr lang="en-US" sz="3000" dirty="0" smtClean="0">
                <a:latin typeface="+mj-lt"/>
              </a:rPr>
              <a:t>Left</a:t>
            </a:r>
          </a:p>
          <a:p>
            <a:pPr marL="342900" indent="-342900">
              <a:buFont typeface="+mj-lt"/>
              <a:buAutoNum type="alphaUcPeriod"/>
            </a:pPr>
            <a:r>
              <a:rPr lang="en-US" sz="3000" dirty="0" smtClean="0">
                <a:latin typeface="+mj-lt"/>
              </a:rPr>
              <a:t>Right</a:t>
            </a:r>
          </a:p>
          <a:p>
            <a:pPr marL="342900" indent="-342900">
              <a:buFont typeface="+mj-lt"/>
              <a:buAutoNum type="alphaUcPeriod"/>
            </a:pPr>
            <a:r>
              <a:rPr lang="en-US" sz="3000" dirty="0" smtClean="0">
                <a:latin typeface="+mj-lt"/>
              </a:rPr>
              <a:t>left and right are equal. </a:t>
            </a:r>
          </a:p>
          <a:p>
            <a:pPr marL="342900" indent="-342900">
              <a:buFont typeface="+mj-lt"/>
              <a:buAutoNum type="alphaUcPeriod"/>
            </a:pPr>
            <a:endParaRPr lang="en-US" sz="3000" dirty="0">
              <a:latin typeface="+mj-lt"/>
            </a:endParaRPr>
          </a:p>
        </p:txBody>
      </p:sp>
      <p:pic>
        <p:nvPicPr>
          <p:cNvPr id="8" name="Picture 4" descr="13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4343400" cy="172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13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1887571"/>
            <a:ext cx="4343400" cy="172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481430" y="2120348"/>
            <a:ext cx="3400839" cy="1416254"/>
          </a:xfrm>
          <a:prstGeom prst="rect">
            <a:avLst/>
          </a:prstGeom>
          <a:solidFill>
            <a:schemeClr val="bg1"/>
          </a:solidFill>
          <a:ln w="28575"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4" descr="13_19"/>
          <p:cNvPicPr>
            <a:picLocks noChangeAspect="1" noChangeArrowheads="1"/>
          </p:cNvPicPr>
          <p:nvPr/>
        </p:nvPicPr>
        <p:blipFill rotWithShape="1">
          <a:blip r:embed="rId3">
            <a:extLst>
              <a:ext uri="{28A0092B-C50C-407E-A947-70E740481C1C}">
                <a14:useLocalDpi xmlns:a14="http://schemas.microsoft.com/office/drawing/2010/main" val="0"/>
              </a:ext>
            </a:extLst>
          </a:blip>
          <a:srcRect l="32779" t="30377" r="53509" b="10952"/>
          <a:stretch/>
        </p:blipFill>
        <p:spPr bwMode="auto">
          <a:xfrm>
            <a:off x="5867400" y="1615469"/>
            <a:ext cx="595520" cy="1009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13_19"/>
          <p:cNvPicPr>
            <a:picLocks noChangeAspect="1" noChangeArrowheads="1"/>
          </p:cNvPicPr>
          <p:nvPr/>
        </p:nvPicPr>
        <p:blipFill rotWithShape="1">
          <a:blip r:embed="rId3">
            <a:extLst>
              <a:ext uri="{28A0092B-C50C-407E-A947-70E740481C1C}">
                <a14:useLocalDpi xmlns:a14="http://schemas.microsoft.com/office/drawing/2010/main" val="0"/>
              </a:ext>
            </a:extLst>
          </a:blip>
          <a:srcRect l="53394" t="34265" r="31656" b="12755"/>
          <a:stretch/>
        </p:blipFill>
        <p:spPr bwMode="auto">
          <a:xfrm>
            <a:off x="7010400" y="1551864"/>
            <a:ext cx="649357" cy="91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13_19"/>
          <p:cNvPicPr>
            <a:picLocks noChangeAspect="1" noChangeArrowheads="1"/>
          </p:cNvPicPr>
          <p:nvPr/>
        </p:nvPicPr>
        <p:blipFill rotWithShape="1">
          <a:blip r:embed="rId3">
            <a:extLst>
              <a:ext uri="{28A0092B-C50C-407E-A947-70E740481C1C}">
                <a14:useLocalDpi xmlns:a14="http://schemas.microsoft.com/office/drawing/2010/main" val="0"/>
              </a:ext>
            </a:extLst>
          </a:blip>
          <a:srcRect l="79767" t="16606" b="17710"/>
          <a:stretch/>
        </p:blipFill>
        <p:spPr bwMode="auto">
          <a:xfrm>
            <a:off x="6456293" y="2971368"/>
            <a:ext cx="878785" cy="1130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a:off x="8869017" y="2080592"/>
            <a:ext cx="14081" cy="14882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04800" y="939969"/>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Tree>
    <p:extLst>
      <p:ext uri="{BB962C8B-B14F-4D97-AF65-F5344CB8AC3E}">
        <p14:creationId xmlns:p14="http://schemas.microsoft.com/office/powerpoint/2010/main" val="400312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D5C243-F866-4C01-91C6-8FA5FC29E700}" type="slidenum">
              <a:rPr lang="en-US" altLang="en-US" smtClean="0"/>
              <a:pPr/>
              <a:t>6</a:t>
            </a:fld>
            <a:endParaRPr lang="en-US" altLang="en-US"/>
          </a:p>
        </p:txBody>
      </p:sp>
      <p:pic>
        <p:nvPicPr>
          <p:cNvPr id="3" name="Picture 10" descr="1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029" y="2209800"/>
            <a:ext cx="7079096"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152400"/>
            <a:ext cx="6858000" cy="553998"/>
          </a:xfrm>
          <a:prstGeom prst="rect">
            <a:avLst/>
          </a:prstGeom>
          <a:noFill/>
          <a:ln w="28575" cap="flat" cmpd="sng" algn="ctr">
            <a:noFill/>
            <a:prstDash val="solid"/>
            <a:round/>
            <a:headEnd type="none" w="med" len="med"/>
            <a:tailEnd type="none" w="med" len="med"/>
          </a:ln>
        </p:spPr>
        <p:txBody>
          <a:bodyPr wrap="square" rtlCol="0">
            <a:spAutoFit/>
          </a:bodyPr>
          <a:lstStyle/>
          <a:p>
            <a:pPr indent="228600" algn="ctr"/>
            <a:r>
              <a:rPr lang="en-US" sz="3000" dirty="0" err="1" smtClean="0">
                <a:solidFill>
                  <a:srgbClr val="CC0000"/>
                </a:solidFill>
                <a:latin typeface="+mj-lt"/>
              </a:rPr>
              <a:t>iClicker</a:t>
            </a:r>
            <a:r>
              <a:rPr lang="en-US" sz="3000" dirty="0" smtClean="0">
                <a:solidFill>
                  <a:srgbClr val="CC0000"/>
                </a:solidFill>
                <a:latin typeface="+mj-lt"/>
              </a:rPr>
              <a:t> Question</a:t>
            </a:r>
            <a:endParaRPr lang="en-US" sz="3000" dirty="0">
              <a:solidFill>
                <a:srgbClr val="CC0000"/>
              </a:solidFill>
              <a:latin typeface="+mj-lt"/>
            </a:endParaRPr>
          </a:p>
        </p:txBody>
      </p:sp>
      <p:sp>
        <p:nvSpPr>
          <p:cNvPr id="5" name="TextBox 4"/>
          <p:cNvSpPr txBox="1"/>
          <p:nvPr/>
        </p:nvSpPr>
        <p:spPr>
          <a:xfrm>
            <a:off x="571500" y="1074810"/>
            <a:ext cx="7848600" cy="477054"/>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500" dirty="0" smtClean="0">
                <a:latin typeface="+mj-lt"/>
              </a:rPr>
              <a:t>Which of the following bulb will light up? </a:t>
            </a:r>
            <a:endParaRPr lang="en-US" sz="2500" dirty="0">
              <a:latin typeface="+mj-lt"/>
            </a:endParaRPr>
          </a:p>
        </p:txBody>
      </p:sp>
      <p:sp>
        <p:nvSpPr>
          <p:cNvPr id="6" name="Rectangle 5"/>
          <p:cNvSpPr/>
          <p:nvPr/>
        </p:nvSpPr>
        <p:spPr>
          <a:xfrm>
            <a:off x="-136071" y="1074810"/>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Tree>
    <p:extLst>
      <p:ext uri="{BB962C8B-B14F-4D97-AF65-F5344CB8AC3E}">
        <p14:creationId xmlns:p14="http://schemas.microsoft.com/office/powerpoint/2010/main" val="325503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736600"/>
            <a:ext cx="9144000" cy="1066800"/>
          </a:xfrm>
        </p:spPr>
        <p:txBody>
          <a:bodyPr/>
          <a:lstStyle/>
          <a:p>
            <a:pPr eaLnBrk="1" hangingPunct="1"/>
            <a:r>
              <a:rPr lang="en-US" sz="3200" dirty="0" smtClean="0">
                <a:solidFill>
                  <a:schemeClr val="tx1"/>
                </a:solidFill>
                <a:latin typeface="Comic Sans MS" pitchFamily="79" charset="0"/>
              </a:rPr>
              <a:t>Which of the two circuits shown will cause the light bulb to light?</a:t>
            </a:r>
            <a:endParaRPr lang="en-US" sz="4000" dirty="0" smtClean="0">
              <a:solidFill>
                <a:schemeClr val="tx1"/>
              </a:solidFill>
              <a:latin typeface="Comic Sans MS" pitchFamily="79" charset="0"/>
            </a:endParaRPr>
          </a:p>
        </p:txBody>
      </p:sp>
      <p:pic>
        <p:nvPicPr>
          <p:cNvPr id="10244" name="Picture 6" descr="13_p27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133600"/>
            <a:ext cx="5668963" cy="328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7"/>
          <p:cNvSpPr>
            <a:spLocks noChangeArrowheads="1"/>
          </p:cNvSpPr>
          <p:nvPr/>
        </p:nvSpPr>
        <p:spPr bwMode="auto">
          <a:xfrm>
            <a:off x="304800" y="2209800"/>
            <a:ext cx="3048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mj-lt"/>
              <a:buAutoNum type="alphaUcPeriod"/>
            </a:pPr>
            <a:r>
              <a:rPr lang="en-US" sz="2000" dirty="0">
                <a:solidFill>
                  <a:srgbClr val="0033CC"/>
                </a:solidFill>
                <a:latin typeface="Comic Sans MS" pitchFamily="79" charset="0"/>
              </a:rPr>
              <a:t>Arrangement (a)</a:t>
            </a:r>
          </a:p>
          <a:p>
            <a:pPr marL="609600" indent="-609600">
              <a:lnSpc>
                <a:spcPct val="80000"/>
              </a:lnSpc>
              <a:spcBef>
                <a:spcPct val="20000"/>
              </a:spcBef>
              <a:buClr>
                <a:schemeClr val="folHlink"/>
              </a:buClr>
              <a:buSzPct val="85000"/>
              <a:buFont typeface="Arial" charset="0"/>
              <a:buAutoNum type="alphaUcPeriod"/>
            </a:pPr>
            <a:r>
              <a:rPr lang="en-US" sz="2000" dirty="0">
                <a:solidFill>
                  <a:srgbClr val="0033CC"/>
                </a:solidFill>
                <a:latin typeface="Comic Sans MS" pitchFamily="79" charset="0"/>
              </a:rPr>
              <a:t>Arrangement (b)</a:t>
            </a:r>
          </a:p>
          <a:p>
            <a:pPr marL="609600" indent="-609600">
              <a:lnSpc>
                <a:spcPct val="80000"/>
              </a:lnSpc>
              <a:spcBef>
                <a:spcPct val="20000"/>
              </a:spcBef>
              <a:buClr>
                <a:schemeClr val="folHlink"/>
              </a:buClr>
              <a:buSzPct val="85000"/>
              <a:buFont typeface="Arial" charset="0"/>
              <a:buAutoNum type="alphaUcPeriod"/>
            </a:pPr>
            <a:r>
              <a:rPr lang="en-US" sz="2000" dirty="0">
                <a:solidFill>
                  <a:srgbClr val="0033CC"/>
                </a:solidFill>
                <a:latin typeface="Comic Sans MS" pitchFamily="79" charset="0"/>
              </a:rPr>
              <a:t>Both</a:t>
            </a:r>
          </a:p>
          <a:p>
            <a:pPr marL="609600" indent="-609600">
              <a:lnSpc>
                <a:spcPct val="80000"/>
              </a:lnSpc>
              <a:spcBef>
                <a:spcPct val="20000"/>
              </a:spcBef>
              <a:buClr>
                <a:schemeClr val="folHlink"/>
              </a:buClr>
              <a:buSzPct val="85000"/>
              <a:buFont typeface="Arial" charset="0"/>
              <a:buAutoNum type="alphaUcPeriod"/>
            </a:pPr>
            <a:r>
              <a:rPr lang="en-US" sz="2000" dirty="0">
                <a:solidFill>
                  <a:srgbClr val="0033CC"/>
                </a:solidFill>
                <a:latin typeface="Comic Sans MS" pitchFamily="79" charset="0"/>
              </a:rPr>
              <a:t>Neither</a:t>
            </a:r>
          </a:p>
        </p:txBody>
      </p:sp>
      <p:sp>
        <p:nvSpPr>
          <p:cNvPr id="2" name="Slide Number Placeholder 1"/>
          <p:cNvSpPr>
            <a:spLocks noGrp="1"/>
          </p:cNvSpPr>
          <p:nvPr>
            <p:ph type="sldNum" sz="quarter" idx="12"/>
          </p:nvPr>
        </p:nvSpPr>
        <p:spPr/>
        <p:txBody>
          <a:bodyPr/>
          <a:lstStyle/>
          <a:p>
            <a:pPr>
              <a:defRPr/>
            </a:pPr>
            <a:fld id="{01A968E2-4333-458F-BD28-320E3E5C18D0}" type="slidenum">
              <a:rPr lang="en-US" smtClean="0"/>
              <a:pPr>
                <a:defRPr/>
              </a:pPr>
              <a:t>7</a:t>
            </a:fld>
            <a:endParaRPr lang="en-US"/>
          </a:p>
        </p:txBody>
      </p:sp>
      <p:sp>
        <p:nvSpPr>
          <p:cNvPr id="7" name="TextBox 6"/>
          <p:cNvSpPr txBox="1"/>
          <p:nvPr/>
        </p:nvSpPr>
        <p:spPr>
          <a:xfrm>
            <a:off x="1066800" y="152400"/>
            <a:ext cx="6858000" cy="553998"/>
          </a:xfrm>
          <a:prstGeom prst="rect">
            <a:avLst/>
          </a:prstGeom>
          <a:noFill/>
          <a:ln w="28575" cap="flat" cmpd="sng" algn="ctr">
            <a:noFill/>
            <a:prstDash val="solid"/>
            <a:round/>
            <a:headEnd type="none" w="med" len="med"/>
            <a:tailEnd type="none" w="med" len="med"/>
          </a:ln>
        </p:spPr>
        <p:txBody>
          <a:bodyPr wrap="square" rtlCol="0">
            <a:spAutoFit/>
          </a:bodyPr>
          <a:lstStyle/>
          <a:p>
            <a:pPr indent="228600" algn="ctr"/>
            <a:r>
              <a:rPr lang="en-US" sz="3000" dirty="0" err="1" smtClean="0">
                <a:solidFill>
                  <a:srgbClr val="CC0000"/>
                </a:solidFill>
                <a:latin typeface="+mj-lt"/>
              </a:rPr>
              <a:t>iClicker</a:t>
            </a:r>
            <a:r>
              <a:rPr lang="en-US" sz="3000" dirty="0" smtClean="0">
                <a:solidFill>
                  <a:srgbClr val="CC0000"/>
                </a:solidFill>
                <a:latin typeface="+mj-lt"/>
              </a:rPr>
              <a:t> Question</a:t>
            </a:r>
            <a:endParaRPr lang="en-US" sz="3000" dirty="0">
              <a:solidFill>
                <a:srgbClr val="CC0000"/>
              </a:solidFill>
              <a:latin typeface="+mj-lt"/>
            </a:endParaRPr>
          </a:p>
        </p:txBody>
      </p:sp>
      <p:sp>
        <p:nvSpPr>
          <p:cNvPr id="8" name="Rectangle 7"/>
          <p:cNvSpPr/>
          <p:nvPr/>
        </p:nvSpPr>
        <p:spPr>
          <a:xfrm>
            <a:off x="-136071" y="1981200"/>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Tree>
    <p:extLst>
      <p:ext uri="{BB962C8B-B14F-4D97-AF65-F5344CB8AC3E}">
        <p14:creationId xmlns:p14="http://schemas.microsoft.com/office/powerpoint/2010/main" val="12591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228600" y="762000"/>
            <a:ext cx="8915400" cy="3733800"/>
          </a:xfrm>
        </p:spPr>
        <p:txBody>
          <a:bodyPr/>
          <a:lstStyle/>
          <a:p>
            <a:pPr eaLnBrk="1" hangingPunct="1">
              <a:spcBef>
                <a:spcPct val="30000"/>
              </a:spcBef>
            </a:pPr>
            <a:r>
              <a:rPr lang="en-US" sz="2800" dirty="0" smtClean="0"/>
              <a:t>Water flowing in a pipe is similar to electric current flowing in a circuit.</a:t>
            </a:r>
          </a:p>
          <a:p>
            <a:pPr lvl="1" eaLnBrk="1" hangingPunct="1">
              <a:lnSpc>
                <a:spcPct val="80000"/>
              </a:lnSpc>
              <a:spcBef>
                <a:spcPct val="30000"/>
              </a:spcBef>
            </a:pPr>
            <a:r>
              <a:rPr lang="en-US" sz="2400" dirty="0" smtClean="0">
                <a:solidFill>
                  <a:schemeClr val="tx1"/>
                </a:solidFill>
              </a:rPr>
              <a:t>The battery is like the pump.</a:t>
            </a:r>
          </a:p>
          <a:p>
            <a:pPr lvl="1" eaLnBrk="1" hangingPunct="1">
              <a:lnSpc>
                <a:spcPct val="80000"/>
              </a:lnSpc>
              <a:spcBef>
                <a:spcPct val="30000"/>
              </a:spcBef>
            </a:pPr>
            <a:r>
              <a:rPr lang="en-US" sz="2400" dirty="0" smtClean="0">
                <a:solidFill>
                  <a:schemeClr val="tx1"/>
                </a:solidFill>
              </a:rPr>
              <a:t>The electric charge is like the water.</a:t>
            </a:r>
          </a:p>
          <a:p>
            <a:pPr lvl="1" eaLnBrk="1" hangingPunct="1">
              <a:lnSpc>
                <a:spcPct val="80000"/>
              </a:lnSpc>
              <a:spcBef>
                <a:spcPct val="30000"/>
              </a:spcBef>
            </a:pPr>
            <a:r>
              <a:rPr lang="en-US" sz="2400" dirty="0" smtClean="0">
                <a:solidFill>
                  <a:schemeClr val="tx1"/>
                </a:solidFill>
              </a:rPr>
              <a:t>The connecting wires are like the thick pipe.</a:t>
            </a:r>
          </a:p>
          <a:p>
            <a:pPr lvl="1" eaLnBrk="1" hangingPunct="1">
              <a:lnSpc>
                <a:spcPct val="80000"/>
              </a:lnSpc>
              <a:spcBef>
                <a:spcPct val="30000"/>
              </a:spcBef>
            </a:pPr>
            <a:r>
              <a:rPr lang="en-US" sz="2400" dirty="0" smtClean="0">
                <a:solidFill>
                  <a:schemeClr val="tx1"/>
                </a:solidFill>
              </a:rPr>
              <a:t>The filament is like the nozzle or narrow pipe.</a:t>
            </a:r>
          </a:p>
          <a:p>
            <a:pPr lvl="1" eaLnBrk="1" hangingPunct="1">
              <a:lnSpc>
                <a:spcPct val="80000"/>
              </a:lnSpc>
              <a:spcBef>
                <a:spcPct val="30000"/>
              </a:spcBef>
            </a:pPr>
            <a:r>
              <a:rPr lang="en-US" sz="2400" dirty="0" smtClean="0">
                <a:solidFill>
                  <a:schemeClr val="tx1"/>
                </a:solidFill>
              </a:rPr>
              <a:t>The switch is like the valve.</a:t>
            </a:r>
          </a:p>
        </p:txBody>
      </p:sp>
      <p:pic>
        <p:nvPicPr>
          <p:cNvPr id="8195" name="Picture 5" descr="13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19513"/>
            <a:ext cx="8856663" cy="313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01A968E2-4333-458F-BD28-320E3E5C18D0}" type="slidenum">
              <a:rPr lang="en-US" smtClean="0"/>
              <a:pPr>
                <a:defRPr/>
              </a:pPr>
              <a:t>8</a:t>
            </a:fld>
            <a:endParaRPr lang="en-US"/>
          </a:p>
        </p:txBody>
      </p:sp>
    </p:spTree>
    <p:extLst>
      <p:ext uri="{BB962C8B-B14F-4D97-AF65-F5344CB8AC3E}">
        <p14:creationId xmlns:p14="http://schemas.microsoft.com/office/powerpoint/2010/main" val="2904424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52400"/>
            <a:ext cx="9144000" cy="914400"/>
          </a:xfrm>
        </p:spPr>
        <p:txBody>
          <a:bodyPr/>
          <a:lstStyle/>
          <a:p>
            <a:r>
              <a:rPr lang="en-US" altLang="en-US" smtClean="0">
                <a:ea typeface="ＭＳ Ｐゴシック" charset="-128"/>
              </a:rPr>
              <a:t>We want to find out:  </a:t>
            </a:r>
          </a:p>
        </p:txBody>
      </p:sp>
      <p:cxnSp>
        <p:nvCxnSpPr>
          <p:cNvPr id="4"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 name="TextBox 4"/>
          <p:cNvSpPr txBox="1"/>
          <p:nvPr/>
        </p:nvSpPr>
        <p:spPr>
          <a:xfrm>
            <a:off x="585788" y="2819400"/>
            <a:ext cx="8558212" cy="1316038"/>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150000"/>
              </a:lnSpc>
              <a:buFont typeface="Arial"/>
              <a:buChar char="•"/>
              <a:defRPr/>
            </a:pPr>
            <a:r>
              <a:rPr lang="en-US" sz="1800">
                <a:solidFill>
                  <a:srgbClr val="CC0000"/>
                </a:solidFill>
                <a:latin typeface="+mj-lt"/>
                <a:ea typeface="+mn-ea"/>
              </a:rPr>
              <a:t>Are charges used up in a circuit?</a:t>
            </a:r>
          </a:p>
          <a:p>
            <a:pPr indent="228600">
              <a:lnSpc>
                <a:spcPct val="150000"/>
              </a:lnSpc>
              <a:buFont typeface="Arial"/>
              <a:buChar char="•"/>
              <a:defRPr/>
            </a:pPr>
            <a:r>
              <a:rPr lang="en-US" sz="1800">
                <a:solidFill>
                  <a:srgbClr val="CC0000"/>
                </a:solidFill>
                <a:latin typeface="+mj-lt"/>
                <a:ea typeface="+mn-ea"/>
              </a:rPr>
              <a:t>Exactly how does a current-carrying wire create and maintain nonzero E inside?</a:t>
            </a:r>
          </a:p>
          <a:p>
            <a:pPr indent="228600">
              <a:lnSpc>
                <a:spcPct val="150000"/>
              </a:lnSpc>
              <a:buFont typeface="Arial"/>
              <a:buChar char="•"/>
              <a:defRPr/>
            </a:pPr>
            <a:r>
              <a:rPr lang="en-US" sz="1800">
                <a:solidFill>
                  <a:srgbClr val="CC0000"/>
                </a:solidFill>
                <a:latin typeface="+mj-lt"/>
                <a:ea typeface="+mn-ea"/>
              </a:rPr>
              <a:t>What does the battery do?  </a:t>
            </a:r>
          </a:p>
        </p:txBody>
      </p:sp>
      <p:sp>
        <p:nvSpPr>
          <p:cNvPr id="6" name="TextBox 5"/>
          <p:cNvSpPr txBox="1"/>
          <p:nvPr/>
        </p:nvSpPr>
        <p:spPr>
          <a:xfrm>
            <a:off x="255588" y="2438400"/>
            <a:ext cx="3092450"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b="1" u="sng">
                <a:solidFill>
                  <a:srgbClr val="0033CC"/>
                </a:solidFill>
                <a:latin typeface="+mj-lt"/>
                <a:ea typeface="+mn-ea"/>
              </a:rPr>
              <a:t>Microscopic Questions:  </a:t>
            </a:r>
          </a:p>
        </p:txBody>
      </p:sp>
      <p:sp>
        <p:nvSpPr>
          <p:cNvPr id="2" name="Slide Number Placeholder 1"/>
          <p:cNvSpPr>
            <a:spLocks noGrp="1"/>
          </p:cNvSpPr>
          <p:nvPr>
            <p:ph type="sldNum" sz="quarter" idx="12"/>
          </p:nvPr>
        </p:nvSpPr>
        <p:spPr/>
        <p:txBody>
          <a:bodyPr/>
          <a:lstStyle/>
          <a:p>
            <a:fld id="{A40E20C4-4D69-468C-8773-D91B380D7DED}" type="slidenum">
              <a:rPr lang="en-US" altLang="en-US" smtClean="0"/>
              <a:pPr/>
              <a:t>9</a:t>
            </a:fld>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cap="flat" cmpd="sng" algn="ctr">
          <a:solidFill>
            <a:srgbClr val="0033CC"/>
          </a:solidFill>
          <a:prstDash val="solid"/>
          <a:round/>
          <a:headEnd type="none" w="med" len="med"/>
          <a:tailEnd type="none" w="med" len="med"/>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w="28575" cap="flat" cmpd="sng" algn="ctr">
          <a:noFill/>
          <a:prstDash val="solid"/>
          <a:round/>
          <a:headEnd type="none" w="med" len="med"/>
          <a:tailEnd type="none" w="med" len="med"/>
        </a:ln>
      </a:spPr>
      <a:bodyPr wrap="none" rtlCol="0">
        <a:spAutoFit/>
      </a:bodyPr>
      <a:lstStyle>
        <a:defPPr indent="228600">
          <a:defRPr sz="1800">
            <a:solidFill>
              <a:srgbClr val="CC0000"/>
            </a:solidFill>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5656</TotalTime>
  <Words>3111</Words>
  <Application>Microsoft Office PowerPoint</Application>
  <PresentationFormat>On-screen Show (4:3)</PresentationFormat>
  <Paragraphs>550</Paragraphs>
  <Slides>48</Slides>
  <Notes>31</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8" baseType="lpstr">
      <vt:lpstr>MS PGothic</vt:lpstr>
      <vt:lpstr>MS PGothic</vt:lpstr>
      <vt:lpstr>ヒラギノ角ゴ Pro W3</vt:lpstr>
      <vt:lpstr>Arial</vt:lpstr>
      <vt:lpstr>Comic Sans MS</vt:lpstr>
      <vt:lpstr>Symbol</vt:lpstr>
      <vt:lpstr>Times New Roman</vt:lpstr>
      <vt:lpstr>Wingdings</vt:lpstr>
      <vt:lpstr>Default Design</vt:lpstr>
      <vt:lpstr>Equation</vt:lpstr>
      <vt:lpstr>Last Time</vt:lpstr>
      <vt:lpstr>Quantum Magnetism</vt:lpstr>
      <vt:lpstr>More for Today</vt:lpstr>
      <vt:lpstr>PowerPoint Presentation</vt:lpstr>
      <vt:lpstr>PowerPoint Presentation</vt:lpstr>
      <vt:lpstr>PowerPoint Presentation</vt:lpstr>
      <vt:lpstr>Which of the two circuits shown will cause the light bulb to light?</vt:lpstr>
      <vt:lpstr>PowerPoint Presentation</vt:lpstr>
      <vt:lpstr>We want to find out:  </vt:lpstr>
      <vt:lpstr>Conventional Current and Electron Current</vt:lpstr>
      <vt:lpstr>Equilibrium vs. Steady State</vt:lpstr>
      <vt:lpstr>What IS the bulb using up?  </vt:lpstr>
      <vt:lpstr>What IS the bulb using up?  </vt:lpstr>
      <vt:lpstr>Current Node Rule </vt:lpstr>
      <vt:lpstr>Electric Field in the Circuit </vt:lpstr>
      <vt:lpstr>Electric Field Inside the Wire</vt:lpstr>
      <vt:lpstr>Direction of Electric Field in a Wire</vt:lpstr>
      <vt:lpstr>Electric Field in a Wire</vt:lpstr>
      <vt:lpstr>Field due to the Battery</vt:lpstr>
      <vt:lpstr>Field due to Battery</vt:lpstr>
      <vt:lpstr>Connecting a Circuit</vt:lpstr>
      <vt:lpstr>Connecting a Circuit</vt:lpstr>
      <vt:lpstr>Connecting a Circuit</vt:lpstr>
      <vt:lpstr>Connecting a Circuit</vt:lpstr>
      <vt:lpstr>iClicker Question</vt:lpstr>
      <vt:lpstr>Connecting a Circuit</vt:lpstr>
      <vt:lpstr>iClicker – Reality Physics!</vt:lpstr>
      <vt:lpstr>iClicker – Reality Physics!</vt:lpstr>
      <vt:lpstr>Reality Physics!</vt:lpstr>
      <vt:lpstr>Connecting a Circuit</vt:lpstr>
      <vt:lpstr>Surface Charge and Resistors</vt:lpstr>
      <vt:lpstr>Energy in a Circuit</vt:lpstr>
      <vt:lpstr>General Use of the Loop Rule</vt:lpstr>
      <vt:lpstr>Kirchhoff’s Rules</vt:lpstr>
      <vt:lpstr>Circuit Analysis Tips</vt:lpstr>
      <vt:lpstr>Loop Example with Two EMF Devices</vt:lpstr>
      <vt:lpstr>Finding Potential and Power in a Circuit</vt:lpstr>
      <vt:lpstr>Charging a Battery</vt:lpstr>
      <vt:lpstr>Using Kirchhoff’s Laws in Multiple Loop Circuits</vt:lpstr>
      <vt:lpstr>iClicker Question</vt:lpstr>
      <vt:lpstr>PowerPoint Presentation</vt:lpstr>
      <vt:lpstr>Two Batteries in Series</vt:lpstr>
      <vt:lpstr>Potential Difference Across the Battery</vt:lpstr>
      <vt:lpstr>Twice the Length</vt:lpstr>
      <vt:lpstr>Doubling the Cross-Sectional Area</vt:lpstr>
      <vt:lpstr>Two Batteries in Series</vt:lpstr>
      <vt:lpstr>How Do the Currents Know How to Divide?</vt:lpstr>
      <vt:lpstr>Today</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subject>Physics 272H, Spring 2007</dc:subject>
  <dc:creator>Norbert Neumeister</dc:creator>
  <cp:lastModifiedBy>wxie</cp:lastModifiedBy>
  <cp:revision>639</cp:revision>
  <cp:lastPrinted>2014-03-04T22:32:17Z</cp:lastPrinted>
  <dcterms:created xsi:type="dcterms:W3CDTF">2012-10-16T23:37:27Z</dcterms:created>
  <dcterms:modified xsi:type="dcterms:W3CDTF">2018-02-28T17:36:25Z</dcterms:modified>
</cp:coreProperties>
</file>